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3" r:id="rId2"/>
    <p:sldId id="328" r:id="rId3"/>
    <p:sldId id="329" r:id="rId4"/>
    <p:sldId id="330" r:id="rId5"/>
    <p:sldId id="270" r:id="rId6"/>
    <p:sldId id="266" r:id="rId7"/>
    <p:sldId id="298" r:id="rId8"/>
    <p:sldId id="347" r:id="rId9"/>
    <p:sldId id="271" r:id="rId10"/>
    <p:sldId id="344" r:id="rId11"/>
    <p:sldId id="331" r:id="rId12"/>
    <p:sldId id="295" r:id="rId13"/>
    <p:sldId id="333" r:id="rId14"/>
    <p:sldId id="273" r:id="rId15"/>
    <p:sldId id="334" r:id="rId16"/>
    <p:sldId id="335" r:id="rId17"/>
    <p:sldId id="336" r:id="rId18"/>
    <p:sldId id="277" r:id="rId19"/>
    <p:sldId id="276" r:id="rId20"/>
    <p:sldId id="306" r:id="rId21"/>
    <p:sldId id="307" r:id="rId22"/>
    <p:sldId id="337" r:id="rId23"/>
    <p:sldId id="309" r:id="rId24"/>
    <p:sldId id="310" r:id="rId25"/>
    <p:sldId id="278" r:id="rId26"/>
    <p:sldId id="308" r:id="rId27"/>
    <p:sldId id="338" r:id="rId28"/>
    <p:sldId id="279" r:id="rId29"/>
    <p:sldId id="311" r:id="rId30"/>
    <p:sldId id="312" r:id="rId31"/>
    <p:sldId id="313" r:id="rId32"/>
    <p:sldId id="339" r:id="rId33"/>
    <p:sldId id="281" r:id="rId34"/>
    <p:sldId id="316" r:id="rId35"/>
    <p:sldId id="315" r:id="rId36"/>
    <p:sldId id="317" r:id="rId37"/>
    <p:sldId id="318" r:id="rId38"/>
    <p:sldId id="340" r:id="rId39"/>
    <p:sldId id="286" r:id="rId40"/>
    <p:sldId id="345" r:id="rId41"/>
    <p:sldId id="346" r:id="rId42"/>
    <p:sldId id="341" r:id="rId43"/>
    <p:sldId id="290" r:id="rId44"/>
    <p:sldId id="322" r:id="rId45"/>
    <p:sldId id="323" r:id="rId46"/>
    <p:sldId id="324" r:id="rId47"/>
    <p:sldId id="325" r:id="rId48"/>
    <p:sldId id="326" r:id="rId49"/>
    <p:sldId id="342" r:id="rId50"/>
    <p:sldId id="32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a:srgbClr val="8A0000"/>
    <a:srgbClr val="A40000"/>
    <a:srgbClr val="92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86" autoAdjust="0"/>
  </p:normalViewPr>
  <p:slideViewPr>
    <p:cSldViewPr>
      <p:cViewPr>
        <p:scale>
          <a:sx n="100" d="100"/>
          <a:sy n="100" d="100"/>
        </p:scale>
        <p:origin x="-194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4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A1D9C-D699-4504-92AF-7C9376859FCB}" type="datetimeFigureOut">
              <a:rPr lang="en-US" smtClean="0"/>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3566-1C27-4459-BB45-EC5D68DED555}" type="slidenum">
              <a:rPr lang="en-US" smtClean="0"/>
              <a:t>‹#›</a:t>
            </a:fld>
            <a:endParaRPr lang="en-US"/>
          </a:p>
        </p:txBody>
      </p:sp>
    </p:spTree>
    <p:extLst>
      <p:ext uri="{BB962C8B-B14F-4D97-AF65-F5344CB8AC3E}">
        <p14:creationId xmlns:p14="http://schemas.microsoft.com/office/powerpoint/2010/main" val="426775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11</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12</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13</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Only 18% of respondents reported that their institution has a formal planning strategy for user-provisioned technologies, and just 3% of all respondents said both that they have a formal planning strategy and that it works well.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Just over half of all institutions (52%) are engaged in planning activities for an overall BYO strategy.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Forty-seven percent of institutions said that developing a comprehensive institutional mobile strategy is a high or essential priority.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About two in three survey respondents (68%) reported that their institution supports a culture of innovation (i.e., encourages new, pioneering technologies and activities), and innovation in IT is often coupled with a comfort level with ambiguity. True BYO leaders will combine available information with agile techniques in addressing BYO opportunities and challenges.</a:t>
            </a:r>
          </a:p>
          <a:p>
            <a:endParaRPr lang="en-US" sz="1200" kern="1200" dirty="0" smtClean="0">
              <a:solidFill>
                <a:schemeClr val="tx1"/>
              </a:solidFill>
              <a:latin typeface="+mn-lt"/>
              <a:ea typeface="+mn-ea"/>
              <a:cs typeface="+mn-cs"/>
            </a:endParaRPr>
          </a:p>
          <a:p>
            <a:pPr marL="0" indent="0">
              <a:buNone/>
            </a:pPr>
            <a:r>
              <a:rPr lang="en-US" sz="1200" kern="1200" dirty="0" smtClean="0">
                <a:solidFill>
                  <a:schemeClr val="tx1"/>
                </a:solidFill>
                <a:latin typeface="+mn-lt"/>
                <a:ea typeface="+mn-ea"/>
                <a:cs typeface="+mn-cs"/>
              </a:rPr>
              <a:t>“</a:t>
            </a:r>
            <a:r>
              <a:rPr lang="en-US" sz="1200" b="1" dirty="0" smtClean="0">
                <a:solidFill>
                  <a:schemeClr val="bg1">
                    <a:lumMod val="50000"/>
                  </a:schemeClr>
                </a:solidFill>
              </a:rPr>
              <a:t>Strong leadership, strong follow through: </a:t>
            </a:r>
            <a:r>
              <a:rPr lang="en-US" sz="1200" dirty="0" smtClean="0">
                <a:solidFill>
                  <a:schemeClr val="bg1">
                    <a:lumMod val="50000"/>
                  </a:schemeClr>
                </a:solidFill>
              </a:rPr>
              <a:t>Addressing technology expectations at the top levels of administration with appropriate stakeholder input, and supporting IT units to implement planned activities. </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14</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15</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16</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17</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Implementing/improving mobile security for data was a high or essential priority for 55% of ECAR BYOE survey respondents.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C0504D"/>
                </a:solidFill>
              </a:rPr>
              <a:t>“Data are the paramount institutional asset and are therefore the most important consideration when discussing BYOE security issues”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18</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For risk management, plan to focus on securing data rather than devices.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Educating users about sound security practices will raise their awareness of security risks.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 than one in three IT leaders (39%) did not know whether security awareness training was mandatory at their institution.</a:t>
            </a:r>
          </a:p>
        </p:txBody>
      </p:sp>
      <p:sp>
        <p:nvSpPr>
          <p:cNvPr id="4" name="Slide Number Placeholder 3"/>
          <p:cNvSpPr>
            <a:spLocks noGrp="1"/>
          </p:cNvSpPr>
          <p:nvPr>
            <p:ph type="sldNum" sz="quarter" idx="10"/>
          </p:nvPr>
        </p:nvSpPr>
        <p:spPr/>
        <p:txBody>
          <a:bodyPr/>
          <a:lstStyle/>
          <a:p>
            <a:fld id="{4D013566-1C27-4459-BB45-EC5D68DED555}" type="slidenum">
              <a:rPr lang="en-US" smtClean="0"/>
              <a:t>19</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20</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21</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22</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rgbClr val="C0504D"/>
                </a:solidFill>
              </a:rPr>
              <a:t/>
            </a:r>
            <a:br>
              <a:rPr lang="en-US" sz="1200" dirty="0" smtClean="0">
                <a:solidFill>
                  <a:srgbClr val="C0504D"/>
                </a:solidFill>
              </a:rPr>
            </a:br>
            <a:endParaRPr lang="en-US" sz="1200" dirty="0" smtClean="0">
              <a:solidFill>
                <a:srgbClr val="C0504D"/>
              </a:solidFill>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23</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rgbClr val="C0504D"/>
                </a:solidFill>
              </a:rPr>
              <a:t/>
            </a:r>
            <a:br>
              <a:rPr lang="en-US" sz="1200" dirty="0" smtClean="0">
                <a:solidFill>
                  <a:srgbClr val="C0504D"/>
                </a:solidFill>
              </a:rPr>
            </a:br>
            <a:endParaRPr lang="en-US" sz="1200" dirty="0" smtClean="0">
              <a:solidFill>
                <a:srgbClr val="C0504D"/>
              </a:solidFill>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24</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rgbClr val="C0504D"/>
                </a:solidFill>
              </a:rPr>
              <a:t>Cost savings from BYOE can be elusive, with the cost to update/upgrade IT infrastructure outweighing cost savings for providing fewer institutionally provisioned devices and other technologies.</a:t>
            </a:r>
          </a:p>
          <a:p>
            <a:pPr algn="l"/>
            <a:endParaRPr lang="en-US" sz="1200" b="0" dirty="0" smtClean="0">
              <a:solidFill>
                <a:srgbClr val="C0504D"/>
              </a:solidFill>
            </a:endParaRPr>
          </a:p>
          <a:p>
            <a:pPr algn="l"/>
            <a:r>
              <a:rPr lang="en-US" sz="1200" b="0" dirty="0" smtClean="0">
                <a:solidFill>
                  <a:srgbClr val="C0504D"/>
                </a:solidFill>
              </a:rPr>
              <a:t>Yet, 81% of institutions are</a:t>
            </a:r>
            <a:r>
              <a:rPr lang="en-US" sz="1200" b="0" baseline="0" dirty="0" smtClean="0">
                <a:solidFill>
                  <a:srgbClr val="C0504D"/>
                </a:solidFill>
              </a:rPr>
              <a:t> at least somewhat motivated by BYOE as a cost-savings factor.</a:t>
            </a:r>
            <a:r>
              <a:rPr lang="en-US" sz="1200" dirty="0" smtClean="0">
                <a:solidFill>
                  <a:srgbClr val="C0504D"/>
                </a:solidFill>
              </a:rPr>
              <a:t/>
            </a:r>
            <a:br>
              <a:rPr lang="en-US" sz="1200" dirty="0" smtClean="0">
                <a:solidFill>
                  <a:srgbClr val="C0504D"/>
                </a:solidFill>
              </a:rPr>
            </a:br>
            <a:endParaRPr lang="en-US" sz="1200" dirty="0" smtClean="0">
              <a:solidFill>
                <a:srgbClr val="C0504D"/>
              </a:solidFill>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25</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26</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27</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Moving toward a robust yet nimble IT infrastructure means finding balance between a strategically planned IT infrastructure and one that is reactive/adaptable to new technologies.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infrastructure capable of supporting an emergent BYOE-heavy environment should provide frictionless access between any user device and any institutionally provided or managed services, systems, data, or apps that are accessed on these devices. If the important aspects of technology infrastructure for BYOE are in this “middleware,” then they are undeniably within the purview of IT professionals—and an increasingly significant part of their IT framework.</a:t>
            </a: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28</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29</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Current IT practice is captured in the EDUCAUSE Core Date Service.</a:t>
            </a:r>
            <a:r>
              <a:rPr lang="en-US" sz="1200" kern="1200" baseline="0" dirty="0" smtClean="0">
                <a:solidFill>
                  <a:schemeClr val="tx1"/>
                </a:solidFill>
                <a:latin typeface="+mn-lt"/>
                <a:ea typeface="+mn-ea"/>
                <a:cs typeface="+mn-cs"/>
              </a:rPr>
              <a:t> A sampling of these data are shown here, and the CDS Reporting Tool can be used to further explore practices at peer institutions.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expansive overview of robust yet nimble exemplary practices and strategic innovation for each of the four IT middleware items was published in a special ECAR report on BYOE IT infrastructure.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30</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Percentage who</a:t>
            </a:r>
            <a:r>
              <a:rPr lang="en-US" sz="1200" kern="1200" baseline="0" dirty="0" smtClean="0">
                <a:solidFill>
                  <a:schemeClr val="tx1"/>
                </a:solidFill>
                <a:latin typeface="+mn-lt"/>
                <a:ea typeface="+mn-ea"/>
                <a:cs typeface="+mn-cs"/>
              </a:rPr>
              <a:t> agree/strongly agree that infrastructure upgrades will be necessary w/in the next two years.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31</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32</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According to ECAR focus groups and interviews, the expectations for full and even best-effort support are changing as users look to their product and service vendors first for support. When focus group participants and interviewees were asked about the main challenges in providing support services to employees for user-provisioned devices, four themes surfaced:</a:t>
            </a:r>
          </a:p>
          <a:p>
            <a:r>
              <a:rPr lang="en-US" sz="1200" kern="1200" dirty="0" smtClean="0">
                <a:solidFill>
                  <a:schemeClr val="tx1"/>
                </a:solidFill>
                <a:latin typeface="+mn-lt"/>
                <a:ea typeface="+mn-ea"/>
                <a:cs typeface="+mn-cs"/>
              </a:rPr>
              <a:t>•	Diversity of devices, services, software, OS platforms, products, tools, and brands</a:t>
            </a:r>
          </a:p>
          <a:p>
            <a:r>
              <a:rPr lang="en-US" sz="1200" kern="1200" dirty="0" smtClean="0">
                <a:solidFill>
                  <a:schemeClr val="tx1"/>
                </a:solidFill>
                <a:latin typeface="+mn-lt"/>
                <a:ea typeface="+mn-ea"/>
                <a:cs typeface="+mn-cs"/>
              </a:rPr>
              <a:t>•	Insufficient staffing levels that can’t keep up with the volume of requests</a:t>
            </a:r>
          </a:p>
          <a:p>
            <a:r>
              <a:rPr lang="en-US" sz="1200" kern="1200" dirty="0" smtClean="0">
                <a:solidFill>
                  <a:schemeClr val="tx1"/>
                </a:solidFill>
                <a:latin typeface="+mn-lt"/>
                <a:ea typeface="+mn-ea"/>
                <a:cs typeface="+mn-cs"/>
              </a:rPr>
              <a:t>•	Customization, nonstandard configurations, and user proficiency/education</a:t>
            </a:r>
          </a:p>
          <a:p>
            <a:r>
              <a:rPr lang="en-US" sz="1200" kern="1200" dirty="0" smtClean="0">
                <a:solidFill>
                  <a:schemeClr val="tx1"/>
                </a:solidFill>
                <a:latin typeface="+mn-lt"/>
                <a:ea typeface="+mn-ea"/>
                <a:cs typeface="+mn-cs"/>
              </a:rPr>
              <a:t>•	Managing expectations of users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Providing configuration information and general device-specific (or device-agnostic) instructions for access to institutionally owned or managed systems, services, and data may be prudent. That, combined with instructions about how to contact service providers, is not an unlikely “new normal” for IT help desk staff. If the increase in user-provisioned technologies does not translate into DIY support, IT help desks will face serious workload challenges.</a:t>
            </a:r>
          </a:p>
        </p:txBody>
      </p:sp>
      <p:sp>
        <p:nvSpPr>
          <p:cNvPr id="4" name="Slide Number Placeholder 3"/>
          <p:cNvSpPr>
            <a:spLocks noGrp="1"/>
          </p:cNvSpPr>
          <p:nvPr>
            <p:ph type="sldNum" sz="quarter" idx="10"/>
          </p:nvPr>
        </p:nvSpPr>
        <p:spPr/>
        <p:txBody>
          <a:bodyPr/>
          <a:lstStyle/>
          <a:p>
            <a:fld id="{4D013566-1C27-4459-BB45-EC5D68DED555}" type="slidenum">
              <a:rPr lang="en-US" smtClean="0"/>
              <a:t>33</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faculty and staff, who are experiencing a cultural transition from “my institution should help me with this ...” to “my mobile device vendor/service provider should help me with this ...,” students have long been redirected to vendors/service providers for certain support issues. Assisting students with finding services, reminding them of user names, and troubleshooting with network connectivity are among the most common support efforts.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34</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dirty="0" smtClean="0">
                <a:solidFill>
                  <a:schemeClr val="accent2"/>
                </a:solidFill>
              </a:rPr>
              <a:t>Support strategies will need to adapt to BYOE environments, as there is an apparent lag between BYOE ubiquity and DIY support.</a:t>
            </a:r>
          </a:p>
          <a:p>
            <a:pPr marL="0" indent="0" algn="l">
              <a:buNone/>
            </a:pPr>
            <a:r>
              <a:rPr lang="en-US" sz="1200" b="0" dirty="0" smtClean="0">
                <a:solidFill>
                  <a:schemeClr val="accent2"/>
                </a:solidFill>
              </a:rPr>
              <a:t>Clear and accessible: Providing BYOD support service level options that are written and easily accessible, and users see the scope of services as reasonable.</a:t>
            </a:r>
          </a:p>
          <a:p>
            <a:pPr marL="0" indent="0" algn="l">
              <a:buNone/>
            </a:pPr>
            <a:endParaRPr lang="en-US" sz="1200" b="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Support demands for user-provisioned technology are expected to increase over the next two years. These data represent the percentage of institutions that expect to see an increase of 50% or more in support requests (e.g., help desk calls, support request tickets, etc.) between now and 2014. This means that an institution that currently addresses 1,000 support requests monthly is estimated to have 1,500 monthly support requests in two years.</a:t>
            </a:r>
          </a:p>
          <a:p>
            <a:pPr marL="0" indent="0" algn="l">
              <a:buNone/>
            </a:pPr>
            <a:endParaRPr lang="en-US" sz="1200" b="0" dirty="0">
              <a:solidFill>
                <a:schemeClr val="accent2"/>
              </a:solidFill>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35</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These items were two of the top-three priorities when identifying high and essential institutional priorities.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About one in three institutions (36%) consider providing more user support for student-provisioned technologies—and more than one in four (28%) consider providing more user support for faculty-provisioned technologies—to be a high or essential priority. </a:t>
            </a:r>
          </a:p>
          <a:p>
            <a:pPr lvl="1"/>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74% of institutions predict costs to increase for providing IT services to support user-provisioned technology</a:t>
            </a:r>
          </a:p>
        </p:txBody>
      </p:sp>
      <p:sp>
        <p:nvSpPr>
          <p:cNvPr id="4" name="Slide Number Placeholder 3"/>
          <p:cNvSpPr>
            <a:spLocks noGrp="1"/>
          </p:cNvSpPr>
          <p:nvPr>
            <p:ph type="sldNum" sz="quarter" idx="10"/>
          </p:nvPr>
        </p:nvSpPr>
        <p:spPr/>
        <p:txBody>
          <a:bodyPr/>
          <a:lstStyle/>
          <a:p>
            <a:fld id="{4D013566-1C27-4459-BB45-EC5D68DED555}" type="slidenum">
              <a:rPr lang="en-US" smtClean="0"/>
              <a:t>36</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38</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dirty="0" smtClean="0">
                <a:solidFill>
                  <a:schemeClr val="tx2"/>
                </a:solidFill>
              </a:rPr>
              <a:t>Utilizing mobile technologies for teaching and learning is a priority, but providing guidance or institutional support to students and faculty for how best to do so remains uncommon.</a:t>
            </a:r>
          </a:p>
          <a:p>
            <a:pPr marL="0" indent="0" algn="l">
              <a:buNone/>
            </a:pPr>
            <a:endParaRPr lang="en-US" sz="1200" b="0" dirty="0" smtClean="0">
              <a:solidFill>
                <a:schemeClr val="tx2"/>
              </a:solidFill>
            </a:endParaRPr>
          </a:p>
          <a:p>
            <a:pPr marL="0" indent="0" algn="l">
              <a:buNone/>
            </a:pPr>
            <a:r>
              <a:rPr lang="en-US" sz="1200" b="0" dirty="0" smtClean="0">
                <a:solidFill>
                  <a:schemeClr val="tx2"/>
                </a:solidFill>
              </a:rPr>
              <a:t>Mobile ready, willing, and able: Creating a mobile-friendly environment and integrating consumer technologies into student experiences and expectations.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39</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40</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41</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According to ECAR BYOE survey respondents, the average number of Internet-capable devices per person on college and university campuses has grown substantially over the past two years and is projected to continue growing over the next two years.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leaders predict a substantial increase in faculty, staff, and administrators using their own technology options.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Anticipating growth can inform the strategic decisions IT shops are making to best leverage opportunities and best accommodate challenges posed by this trend.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ECAR survey respondents estimated that about 20% of employees in 2010 and about 60% in 2014 will use their own devices for work-related purposes.</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5</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42</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43</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44</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45</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46</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47</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48</a:t>
            </a:fld>
            <a:endParaRPr lang="en-US"/>
          </a:p>
        </p:txBody>
      </p:sp>
    </p:spTree>
    <p:extLst>
      <p:ext uri="{BB962C8B-B14F-4D97-AF65-F5344CB8AC3E}">
        <p14:creationId xmlns:p14="http://schemas.microsoft.com/office/powerpoint/2010/main" val="454656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49</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Easy-to-use and readily accessible technologies facilitate a bring-your-own-everything (BYOE) standard. </a:t>
            </a:r>
          </a:p>
          <a:p>
            <a:endParaRPr lang="en-US" dirty="0" smtClean="0"/>
          </a:p>
          <a:p>
            <a:r>
              <a:rPr lang="en-US" dirty="0" smtClean="0"/>
              <a:t>Students, faculty, and staff bring their own devices, software, apps, and cloud-based technology to create a personal computing environment.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furor over the </a:t>
            </a:r>
            <a:r>
              <a:rPr lang="en-US" sz="1200" kern="1200" dirty="0" err="1" smtClean="0">
                <a:solidFill>
                  <a:schemeClr val="tx1"/>
                </a:solidFill>
                <a:latin typeface="+mn-lt"/>
                <a:ea typeface="+mn-ea"/>
                <a:cs typeface="+mn-cs"/>
              </a:rPr>
              <a:t>consumerization</a:t>
            </a:r>
            <a:r>
              <a:rPr lang="en-US" sz="1200" kern="1200" dirty="0" smtClean="0">
                <a:solidFill>
                  <a:schemeClr val="tx1"/>
                </a:solidFill>
                <a:latin typeface="+mn-lt"/>
                <a:ea typeface="+mn-ea"/>
                <a:cs typeface="+mn-cs"/>
              </a:rPr>
              <a:t> of IT is part of the contemporary discourse of IT professionals in higher education and raises understandable concerns about IT infrastructure, planning and governance, security and compliance, support strategies, teaching and learning, and fiscal implications. </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6</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By the end of 2012, there were 3.2 billion mobile plan subscribers, which is equivalent to about half of the world’s population.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Tracking device usage data and projecting future expansion of networkable device use can feed planning processes to prepare for increased IT resource allocation, or for implementing limitations on network access and usage.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Estimated growth in the number of Internet-capable devices is substantial.</a:t>
            </a:r>
          </a:p>
        </p:txBody>
      </p:sp>
      <p:sp>
        <p:nvSpPr>
          <p:cNvPr id="4" name="Slide Number Placeholder 3"/>
          <p:cNvSpPr>
            <a:spLocks noGrp="1"/>
          </p:cNvSpPr>
          <p:nvPr>
            <p:ph type="sldNum" sz="quarter" idx="10"/>
          </p:nvPr>
        </p:nvSpPr>
        <p:spPr/>
        <p:txBody>
          <a:bodyPr/>
          <a:lstStyle/>
          <a:p>
            <a:fld id="{4D013566-1C27-4459-BB45-EC5D68DED555}" type="slidenum">
              <a:rPr lang="en-US" smtClean="0"/>
              <a:t>7</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vast majority of IT leaders agreed that their institutions have welcoming environments for students’ use of their own devices (82%), but one in five campuses didn’t agree.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Too many devices, too fast, has led many IT professionals to be simply accommodating to BYO technologies rather than being able to strategically plan ahead.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Extending enterprise systems for mobile access is a high or essential priority for just over half of institutions surveyed (52%). Most (55%) have also deployed enterprise systems for mobile access, and another one out of four (25%) are in the planning stages of deploying mobile access to enterprise systems.</a:t>
            </a:r>
          </a:p>
        </p:txBody>
      </p:sp>
      <p:sp>
        <p:nvSpPr>
          <p:cNvPr id="4" name="Slide Number Placeholder 3"/>
          <p:cNvSpPr>
            <a:spLocks noGrp="1"/>
          </p:cNvSpPr>
          <p:nvPr>
            <p:ph type="sldNum" sz="quarter" idx="10"/>
          </p:nvPr>
        </p:nvSpPr>
        <p:spPr/>
        <p:txBody>
          <a:bodyPr/>
          <a:lstStyle/>
          <a:p>
            <a:fld id="{4D013566-1C27-4459-BB45-EC5D68DED555}" type="slidenum">
              <a:rPr lang="en-US" smtClean="0"/>
              <a:t>8</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13566-1C27-4459-BB45-EC5D68DED555}" type="slidenum">
              <a:rPr lang="en-US" smtClean="0"/>
              <a:t>9</a:t>
            </a:fld>
            <a:endParaRPr lang="en-US"/>
          </a:p>
        </p:txBody>
      </p:sp>
    </p:spTree>
    <p:extLst>
      <p:ext uri="{BB962C8B-B14F-4D97-AF65-F5344CB8AC3E}">
        <p14:creationId xmlns:p14="http://schemas.microsoft.com/office/powerpoint/2010/main" val="381722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t>10</a:t>
            </a:fld>
            <a:endParaRPr lang="en-US"/>
          </a:p>
        </p:txBody>
      </p:sp>
    </p:spTree>
    <p:extLst>
      <p:ext uri="{BB962C8B-B14F-4D97-AF65-F5344CB8AC3E}">
        <p14:creationId xmlns:p14="http://schemas.microsoft.com/office/powerpoint/2010/main" val="3817220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CAR Title B">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AR 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AR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CAR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AR Body B">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91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CAR St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ctr">
              <a:defRPr sz="135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CAR Quo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CAR E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CAR Body A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32179517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1" r:id="rId5"/>
    <p:sldLayoutId id="2147483654" r:id="rId6"/>
    <p:sldLayoutId id="2147483657" r:id="rId7"/>
    <p:sldLayoutId id="2147483658" r:id="rId8"/>
    <p:sldLayoutId id="2147483663"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ecarstudy@educause.edu"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
            <a:ext cx="90868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 Shot 2013-05-02 at 5.27.4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5029199" cy="3715561"/>
          </a:xfrm>
          <a:prstGeom prst="rect">
            <a:avLst/>
          </a:prstGeom>
        </p:spPr>
      </p:pic>
      <p:sp>
        <p:nvSpPr>
          <p:cNvPr id="2" name="TextBox 1"/>
          <p:cNvSpPr txBox="1"/>
          <p:nvPr/>
        </p:nvSpPr>
        <p:spPr>
          <a:xfrm>
            <a:off x="5791200" y="2667000"/>
            <a:ext cx="2895600" cy="2708434"/>
          </a:xfrm>
          <a:prstGeom prst="rect">
            <a:avLst/>
          </a:prstGeom>
          <a:noFill/>
        </p:spPr>
        <p:txBody>
          <a:bodyPr wrap="square" rtlCol="0">
            <a:spAutoFit/>
          </a:bodyPr>
          <a:lstStyle/>
          <a:p>
            <a:r>
              <a:rPr lang="en-US" sz="2800" b="1" smtClean="0"/>
              <a:t>Eden </a:t>
            </a:r>
            <a:r>
              <a:rPr lang="en-US" sz="2800" b="1" dirty="0" smtClean="0"/>
              <a:t>Dahlstrom,</a:t>
            </a:r>
          </a:p>
          <a:p>
            <a:r>
              <a:rPr lang="en-US" b="1" dirty="0" smtClean="0"/>
              <a:t>Senior Research Analyst, EDUCAUSE</a:t>
            </a:r>
          </a:p>
          <a:p>
            <a:endParaRPr lang="en-US" sz="2400" b="1" dirty="0" smtClean="0"/>
          </a:p>
          <a:p>
            <a:r>
              <a:rPr lang="en-US" sz="2800" b="1" dirty="0" smtClean="0"/>
              <a:t>Stephen </a:t>
            </a:r>
            <a:r>
              <a:rPr lang="en-US" sz="2800" b="1" dirty="0" err="1" smtClean="0"/>
              <a:t>diFilipo</a:t>
            </a:r>
            <a:r>
              <a:rPr lang="en-US" sz="2800" b="1" dirty="0" smtClean="0"/>
              <a:t>,</a:t>
            </a:r>
          </a:p>
          <a:p>
            <a:r>
              <a:rPr lang="en-US" b="1" dirty="0" smtClean="0"/>
              <a:t>Vice President and CIO, </a:t>
            </a:r>
          </a:p>
          <a:p>
            <a:r>
              <a:rPr lang="en-US" b="1" dirty="0" smtClean="0"/>
              <a:t>Cecil College</a:t>
            </a:r>
          </a:p>
          <a:p>
            <a:r>
              <a:rPr lang="en-US" dirty="0" smtClean="0"/>
              <a:t> </a:t>
            </a:r>
            <a:endParaRPr lang="en-US" dirty="0"/>
          </a:p>
        </p:txBody>
      </p:sp>
      <p:sp>
        <p:nvSpPr>
          <p:cNvPr id="4" name="TextBox 3"/>
          <p:cNvSpPr txBox="1"/>
          <p:nvPr/>
        </p:nvSpPr>
        <p:spPr>
          <a:xfrm>
            <a:off x="215900" y="1021318"/>
            <a:ext cx="8382000" cy="738664"/>
          </a:xfrm>
          <a:prstGeom prst="rect">
            <a:avLst/>
          </a:prstGeom>
          <a:solidFill>
            <a:schemeClr val="bg1"/>
          </a:solidFill>
          <a:ln>
            <a:noFill/>
          </a:ln>
        </p:spPr>
        <p:txBody>
          <a:bodyPr wrap="square" rtlCol="0">
            <a:spAutoFit/>
          </a:bodyPr>
          <a:lstStyle/>
          <a:p>
            <a:r>
              <a:rPr lang="en-US" sz="2100" b="1" dirty="0" smtClean="0">
                <a:solidFill>
                  <a:srgbClr val="760000"/>
                </a:solidFill>
                <a:latin typeface="Arial Narrow" pitchFamily="34" charset="0"/>
              </a:rPr>
              <a:t>BYOE AND THE CONSUMERIZATION OF TECHNOLOOGY AND THE BRING-YOUR-OWN-EVERYTHING (BYOE) ERA OF HIGHER EDUCATION, 2013</a:t>
            </a:r>
            <a:endParaRPr lang="en-US" sz="2100" b="1" dirty="0">
              <a:solidFill>
                <a:srgbClr val="760000"/>
              </a:solidFill>
              <a:latin typeface="Arial Narrow" pitchFamily="34" charset="0"/>
            </a:endParaRPr>
          </a:p>
        </p:txBody>
      </p:sp>
    </p:spTree>
    <p:extLst>
      <p:ext uri="{BB962C8B-B14F-4D97-AF65-F5344CB8AC3E}">
        <p14:creationId xmlns:p14="http://schemas.microsoft.com/office/powerpoint/2010/main" val="174098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solidFill>
              </a:rPr>
              <a:t>Methodology </a:t>
            </a:r>
            <a:endParaRPr lang="en-US" b="1" dirty="0">
              <a:solidFill>
                <a:schemeClr val="tx2"/>
              </a:solidFill>
            </a:endParaRPr>
          </a:p>
        </p:txBody>
      </p:sp>
      <p:sp>
        <p:nvSpPr>
          <p:cNvPr id="7" name="Content Placeholder 2"/>
          <p:cNvSpPr>
            <a:spLocks noGrp="1"/>
          </p:cNvSpPr>
          <p:nvPr>
            <p:ph idx="1"/>
          </p:nvPr>
        </p:nvSpPr>
        <p:spPr>
          <a:xfrm>
            <a:off x="457200" y="1143000"/>
            <a:ext cx="8229600" cy="1524000"/>
          </a:xfrm>
        </p:spPr>
        <p:txBody>
          <a:bodyPr>
            <a:noAutofit/>
          </a:bodyPr>
          <a:lstStyle/>
          <a:p>
            <a:r>
              <a:rPr lang="en-US" sz="2800" dirty="0" smtClean="0">
                <a:solidFill>
                  <a:schemeClr val="bg1">
                    <a:lumMod val="50000"/>
                  </a:schemeClr>
                </a:solidFill>
                <a:latin typeface="+mn-lt"/>
                <a:cs typeface="+mn-cs"/>
              </a:rPr>
              <a:t>IT Leader Interviews</a:t>
            </a:r>
          </a:p>
          <a:p>
            <a:r>
              <a:rPr lang="en-US" sz="2800" dirty="0" smtClean="0">
                <a:solidFill>
                  <a:schemeClr val="bg1">
                    <a:lumMod val="50000"/>
                  </a:schemeClr>
                </a:solidFill>
                <a:latin typeface="+mn-lt"/>
                <a:cs typeface="+mn-cs"/>
              </a:rPr>
              <a:t>Focus Groups</a:t>
            </a:r>
          </a:p>
          <a:p>
            <a:r>
              <a:rPr lang="en-US" sz="2800" dirty="0" smtClean="0">
                <a:solidFill>
                  <a:schemeClr val="bg1">
                    <a:lumMod val="50000"/>
                  </a:schemeClr>
                </a:solidFill>
                <a:latin typeface="+mn-lt"/>
                <a:cs typeface="+mn-cs"/>
              </a:rPr>
              <a:t>ECAR Survey</a:t>
            </a:r>
            <a:endParaRPr lang="en-US" sz="2800" dirty="0">
              <a:solidFill>
                <a:schemeClr val="bg1">
                  <a:lumMod val="50000"/>
                </a:schemeClr>
              </a:solidFill>
              <a:latin typeface="+mn-lt"/>
              <a:cs typeface="+mn-cs"/>
            </a:endParaRPr>
          </a:p>
          <a:p>
            <a:pPr marL="0" indent="0" algn="ctr">
              <a:lnSpc>
                <a:spcPct val="50000"/>
              </a:lnSpc>
              <a:buNone/>
            </a:pPr>
            <a:endParaRPr lang="en-US" sz="2700" dirty="0">
              <a:solidFill>
                <a:srgbClr val="1F497D"/>
              </a:solidFill>
            </a:endParaRPr>
          </a:p>
          <a:p>
            <a:pPr marL="0" indent="0">
              <a:buNone/>
            </a:pPr>
            <a:endParaRPr lang="en-US" sz="2700" dirty="0" smtClean="0">
              <a:solidFill>
                <a:srgbClr val="1F497D"/>
              </a:solidFill>
            </a:endParaRPr>
          </a:p>
          <a:p>
            <a:endParaRPr lang="en-US" sz="2700" dirty="0">
              <a:solidFill>
                <a:srgbClr val="1F497D"/>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49053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261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Findings</a:t>
            </a:r>
            <a:endParaRPr lang="en-US" b="1" dirty="0">
              <a:solidFill>
                <a:schemeClr val="tx2"/>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27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20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solidFill>
              </a:rPr>
              <a:t>Findings: An Overview</a:t>
            </a:r>
            <a:endParaRPr lang="en-US" b="1" dirty="0">
              <a:solidFill>
                <a:schemeClr val="tx2"/>
              </a:solidFill>
            </a:endParaRPr>
          </a:p>
        </p:txBody>
      </p:sp>
      <p:sp>
        <p:nvSpPr>
          <p:cNvPr id="7" name="Content Placeholder 2"/>
          <p:cNvSpPr>
            <a:spLocks noGrp="1"/>
          </p:cNvSpPr>
          <p:nvPr>
            <p:ph idx="1"/>
          </p:nvPr>
        </p:nvSpPr>
        <p:spPr>
          <a:xfrm>
            <a:off x="762000" y="952500"/>
            <a:ext cx="8610600" cy="1524000"/>
          </a:xfrm>
        </p:spPr>
        <p:txBody>
          <a:bodyPr>
            <a:noAutofit/>
          </a:bodyPr>
          <a:lstStyle/>
          <a:p>
            <a:pPr marL="514350" indent="-514350">
              <a:buFont typeface="+mj-lt"/>
              <a:buAutoNum type="arabicPeriod"/>
            </a:pPr>
            <a:r>
              <a:rPr lang="en-US" sz="2400" dirty="0" smtClean="0">
                <a:solidFill>
                  <a:schemeClr val="bg1">
                    <a:lumMod val="50000"/>
                  </a:schemeClr>
                </a:solidFill>
                <a:latin typeface="+mn-lt"/>
                <a:cs typeface="+mn-cs"/>
              </a:rPr>
              <a:t>Planning Doesn’t Necessarily Precede Action for BYOE</a:t>
            </a:r>
          </a:p>
          <a:p>
            <a:pPr marL="514350" indent="-514350">
              <a:buFont typeface="+mj-lt"/>
              <a:buAutoNum type="arabicPeriod"/>
            </a:pPr>
            <a:endParaRPr lang="en-US" sz="2400" dirty="0" smtClean="0">
              <a:solidFill>
                <a:schemeClr val="bg1">
                  <a:lumMod val="50000"/>
                </a:schemeClr>
              </a:solidFill>
              <a:latin typeface="+mn-lt"/>
              <a:cs typeface="+mn-cs"/>
            </a:endParaRPr>
          </a:p>
          <a:p>
            <a:pPr marL="514350" indent="-514350">
              <a:buFont typeface="+mj-lt"/>
              <a:buAutoNum type="arabicPeriod"/>
            </a:pPr>
            <a:r>
              <a:rPr lang="en-US" sz="2400" dirty="0" smtClean="0">
                <a:solidFill>
                  <a:schemeClr val="bg1">
                    <a:lumMod val="50000"/>
                  </a:schemeClr>
                </a:solidFill>
                <a:latin typeface="+mn-lt"/>
                <a:cs typeface="+mn-cs"/>
              </a:rPr>
              <a:t>A Solid Security Presence and Plan Can Adjust to Most BYOE Security Challenges</a:t>
            </a:r>
          </a:p>
          <a:p>
            <a:pPr>
              <a:buFont typeface="+mj-lt"/>
              <a:buAutoNum type="arabicPeriod"/>
            </a:pPr>
            <a:endParaRPr lang="en-US" sz="1000" dirty="0" smtClean="0">
              <a:solidFill>
                <a:schemeClr val="bg1">
                  <a:lumMod val="50000"/>
                </a:schemeClr>
              </a:solidFill>
              <a:latin typeface="+mn-lt"/>
              <a:cs typeface="+mn-cs"/>
            </a:endParaRPr>
          </a:p>
          <a:p>
            <a:pPr marL="514350" indent="-514350">
              <a:buFont typeface="+mj-lt"/>
              <a:buAutoNum type="arabicPeriod"/>
            </a:pPr>
            <a:r>
              <a:rPr lang="en-US" sz="2400" dirty="0" smtClean="0">
                <a:solidFill>
                  <a:schemeClr val="bg1">
                    <a:lumMod val="50000"/>
                  </a:schemeClr>
                </a:solidFill>
                <a:latin typeface="+mn-lt"/>
                <a:cs typeface="+mn-cs"/>
              </a:rPr>
              <a:t>Cost Savings from BYO Can Be Elusive</a:t>
            </a:r>
          </a:p>
          <a:p>
            <a:pPr marL="514350" indent="-514350">
              <a:buFont typeface="+mj-lt"/>
              <a:buAutoNum type="arabicPeriod"/>
            </a:pPr>
            <a:endParaRPr lang="en-US" sz="2400" dirty="0" smtClean="0">
              <a:solidFill>
                <a:schemeClr val="bg1">
                  <a:lumMod val="50000"/>
                </a:schemeClr>
              </a:solidFill>
              <a:latin typeface="+mn-lt"/>
              <a:cs typeface="+mn-cs"/>
            </a:endParaRPr>
          </a:p>
          <a:p>
            <a:pPr marL="514350" indent="-514350">
              <a:buFont typeface="+mj-lt"/>
              <a:buAutoNum type="arabicPeriod"/>
            </a:pPr>
            <a:r>
              <a:rPr lang="en-US" sz="2400" dirty="0" smtClean="0">
                <a:solidFill>
                  <a:schemeClr val="bg1">
                    <a:lumMod val="50000"/>
                  </a:schemeClr>
                </a:solidFill>
                <a:latin typeface="+mn-lt"/>
                <a:cs typeface="+mn-cs"/>
              </a:rPr>
              <a:t>Think of IT Infrastructure as “Middleware”</a:t>
            </a:r>
          </a:p>
          <a:p>
            <a:pPr marL="514350" indent="-514350">
              <a:buFont typeface="+mj-lt"/>
              <a:buAutoNum type="arabicPeriod"/>
            </a:pPr>
            <a:endParaRPr lang="en-US" sz="2400" dirty="0" smtClean="0">
              <a:solidFill>
                <a:schemeClr val="bg1">
                  <a:lumMod val="50000"/>
                </a:schemeClr>
              </a:solidFill>
              <a:latin typeface="+mn-lt"/>
              <a:cs typeface="+mn-cs"/>
            </a:endParaRPr>
          </a:p>
          <a:p>
            <a:pPr marL="514350" indent="-514350">
              <a:buFont typeface="+mj-lt"/>
              <a:buAutoNum type="arabicPeriod"/>
            </a:pPr>
            <a:r>
              <a:rPr lang="en-US" sz="2400" dirty="0" smtClean="0">
                <a:solidFill>
                  <a:schemeClr val="bg1">
                    <a:lumMod val="50000"/>
                  </a:schemeClr>
                </a:solidFill>
                <a:latin typeface="+mn-lt"/>
                <a:cs typeface="+mn-cs"/>
              </a:rPr>
              <a:t>Support Strategies Will Need to Adapt to BYOE Environments</a:t>
            </a:r>
          </a:p>
          <a:p>
            <a:pPr>
              <a:buFont typeface="+mj-lt"/>
              <a:buAutoNum type="arabicPeriod"/>
            </a:pPr>
            <a:endParaRPr lang="en-US" sz="2400" dirty="0" smtClean="0">
              <a:solidFill>
                <a:schemeClr val="bg1">
                  <a:lumMod val="50000"/>
                </a:schemeClr>
              </a:solidFill>
              <a:latin typeface="+mn-lt"/>
              <a:cs typeface="+mn-cs"/>
            </a:endParaRPr>
          </a:p>
          <a:p>
            <a:pPr marL="514350" indent="-514350">
              <a:buFont typeface="+mj-lt"/>
              <a:buAutoNum type="arabicPeriod"/>
            </a:pPr>
            <a:r>
              <a:rPr lang="en-US" sz="2400" dirty="0" smtClean="0">
                <a:solidFill>
                  <a:schemeClr val="bg1">
                    <a:lumMod val="50000"/>
                  </a:schemeClr>
                </a:solidFill>
                <a:latin typeface="+mn-lt"/>
                <a:cs typeface="+mn-cs"/>
              </a:rPr>
              <a:t>Implications for Teaching and Learning Excite IT Professionals the Most about BYO</a:t>
            </a:r>
            <a:endParaRPr lang="en-US" sz="2400" dirty="0" smtClean="0">
              <a:solidFill>
                <a:srgbClr val="1F497D"/>
              </a:solidFill>
            </a:endParaRPr>
          </a:p>
          <a:p>
            <a:endParaRPr lang="en-US" sz="2400" dirty="0">
              <a:solidFill>
                <a:srgbClr val="1F497D"/>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876300"/>
            <a:ext cx="695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3075"/>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276225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657599"/>
            <a:ext cx="590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 y="4619623"/>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 y="5410199"/>
            <a:ext cx="5905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675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Planning and Governance</a:t>
            </a:r>
            <a:endParaRPr lang="en-US" b="1" dirty="0">
              <a:solidFill>
                <a:schemeClr val="tx2"/>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0" y="863600"/>
            <a:ext cx="5003800" cy="528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191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2"/>
                </a:solidFill>
              </a:rPr>
              <a:t>Planning and </a:t>
            </a:r>
            <a:r>
              <a:rPr lang="en-US" b="1" dirty="0" smtClean="0">
                <a:solidFill>
                  <a:schemeClr val="tx2"/>
                </a:solidFill>
              </a:rPr>
              <a:t>Governance: Formal Planning Strategies for BYOE</a:t>
            </a:r>
            <a:endParaRPr lang="en-US" dirty="0">
              <a:solidFill>
                <a:schemeClr val="tx2"/>
              </a:solidFill>
            </a:endParaRPr>
          </a:p>
        </p:txBody>
      </p:sp>
      <p:sp>
        <p:nvSpPr>
          <p:cNvPr id="2" name="TextBox 1"/>
          <p:cNvSpPr txBox="1"/>
          <p:nvPr/>
        </p:nvSpPr>
        <p:spPr>
          <a:xfrm>
            <a:off x="909305" y="2257907"/>
            <a:ext cx="184666" cy="369332"/>
          </a:xfrm>
          <a:prstGeom prst="rect">
            <a:avLst/>
          </a:prstGeom>
          <a:noFill/>
        </p:spPr>
        <p:txBody>
          <a:bodyPr wrap="none" rtlCol="0">
            <a:spAutoFit/>
          </a:bodyPr>
          <a:lstStyle/>
          <a:p>
            <a:endParaRPr lang="en-US" dirty="0"/>
          </a:p>
        </p:txBody>
      </p:sp>
      <p:sp>
        <p:nvSpPr>
          <p:cNvPr id="9" name="Content Placeholder 2"/>
          <p:cNvSpPr>
            <a:spLocks noGrp="1"/>
          </p:cNvSpPr>
          <p:nvPr>
            <p:ph idx="1"/>
          </p:nvPr>
        </p:nvSpPr>
        <p:spPr>
          <a:xfrm>
            <a:off x="609600" y="2627239"/>
            <a:ext cx="4018844" cy="3727524"/>
          </a:xfrm>
        </p:spPr>
        <p:txBody>
          <a:bodyPr>
            <a:noAutofit/>
          </a:bodyPr>
          <a:lstStyle/>
          <a:p>
            <a:pPr marL="0" indent="0">
              <a:buNone/>
            </a:pPr>
            <a:r>
              <a:rPr lang="en-US" sz="2000" b="1" dirty="0" smtClean="0">
                <a:solidFill>
                  <a:schemeClr val="bg1">
                    <a:lumMod val="50000"/>
                  </a:schemeClr>
                </a:solidFill>
              </a:rPr>
              <a:t>Planning </a:t>
            </a:r>
            <a:r>
              <a:rPr lang="en-US" sz="2000" b="1" dirty="0">
                <a:solidFill>
                  <a:schemeClr val="bg1">
                    <a:lumMod val="50000"/>
                  </a:schemeClr>
                </a:solidFill>
              </a:rPr>
              <a:t>doesn’t have to precede action </a:t>
            </a:r>
            <a:r>
              <a:rPr lang="en-US" sz="2000" dirty="0">
                <a:solidFill>
                  <a:schemeClr val="bg1">
                    <a:lumMod val="50000"/>
                  </a:schemeClr>
                </a:solidFill>
              </a:rPr>
              <a:t>when it comes to BYOE—doing before planning is actually the norm—yet policies are in place where they matter most, such as for security or end-user </a:t>
            </a:r>
            <a:r>
              <a:rPr lang="en-US" sz="2000" dirty="0" smtClean="0">
                <a:solidFill>
                  <a:schemeClr val="bg1">
                    <a:lumMod val="50000"/>
                  </a:schemeClr>
                </a:solidFill>
              </a:rPr>
              <a:t>behaviors.</a:t>
            </a:r>
          </a:p>
          <a:p>
            <a:pPr marL="0" indent="0">
              <a:buNone/>
            </a:pPr>
            <a:endParaRPr lang="en-US" sz="2000" dirty="0">
              <a:solidFill>
                <a:schemeClr val="bg1">
                  <a:lumMod val="50000"/>
                </a:schemeClr>
              </a:solidFill>
            </a:endParaRPr>
          </a:p>
        </p:txBody>
      </p:sp>
      <p:pic>
        <p:nvPicPr>
          <p:cNvPr id="10" name="Picture 9" descr="Figure 7.png"/>
          <p:cNvPicPr>
            <a:picLocks noChangeAspect="1"/>
          </p:cNvPicPr>
          <p:nvPr/>
        </p:nvPicPr>
        <p:blipFill rotWithShape="1">
          <a:blip r:embed="rId3" cstate="print">
            <a:extLst>
              <a:ext uri="{28A0092B-C50C-407E-A947-70E740481C1C}">
                <a14:useLocalDpi xmlns:a14="http://schemas.microsoft.com/office/drawing/2010/main" val="0"/>
              </a:ext>
            </a:extLst>
          </a:blip>
          <a:srcRect l="10784"/>
          <a:stretch/>
        </p:blipFill>
        <p:spPr>
          <a:xfrm>
            <a:off x="4779860" y="1447800"/>
            <a:ext cx="3906940" cy="47244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695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011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47662" y="5486400"/>
            <a:ext cx="8209844" cy="951089"/>
          </a:xfrm>
        </p:spPr>
        <p:txBody>
          <a:bodyPr>
            <a:noAutofit/>
          </a:bodyPr>
          <a:lstStyle/>
          <a:p>
            <a:pPr marL="0" indent="0" algn="ctr">
              <a:buNone/>
            </a:pPr>
            <a:r>
              <a:rPr lang="en-US" sz="2000" dirty="0" smtClean="0">
                <a:solidFill>
                  <a:schemeClr val="bg1">
                    <a:lumMod val="50000"/>
                  </a:schemeClr>
                </a:solidFill>
              </a:rPr>
              <a:t>Formal policies for BYOE are scarce, yet they are common where they matter most, like for security issues.</a:t>
            </a:r>
            <a:endParaRPr lang="en-US" sz="2000" dirty="0">
              <a:solidFill>
                <a:schemeClr val="bg1">
                  <a:lumMod val="50000"/>
                </a:schemeClr>
              </a:solidFill>
            </a:endParaRPr>
          </a:p>
          <a:p>
            <a:pPr marL="0" indent="0" algn="ctr">
              <a:buNone/>
            </a:pPr>
            <a:endParaRPr lang="en-US" sz="2000" dirty="0">
              <a:solidFill>
                <a:schemeClr val="tx2"/>
              </a:solidFill>
            </a:endParaRPr>
          </a:p>
        </p:txBody>
      </p:sp>
      <p:pic>
        <p:nvPicPr>
          <p:cNvPr id="3" name="Picture 2" descr="FIgure 8.png"/>
          <p:cNvPicPr>
            <a:picLocks noChangeAspect="1"/>
          </p:cNvPicPr>
          <p:nvPr/>
        </p:nvPicPr>
        <p:blipFill rotWithShape="1">
          <a:blip r:embed="rId3" cstate="print">
            <a:extLst>
              <a:ext uri="{28A0092B-C50C-407E-A947-70E740481C1C}">
                <a14:useLocalDpi xmlns:a14="http://schemas.microsoft.com/office/drawing/2010/main" val="0"/>
              </a:ext>
            </a:extLst>
          </a:blip>
          <a:srcRect t="4137" b="3913"/>
          <a:stretch/>
        </p:blipFill>
        <p:spPr>
          <a:xfrm>
            <a:off x="1524000" y="1828800"/>
            <a:ext cx="6096000" cy="3316111"/>
          </a:xfrm>
          <a:prstGeom prst="rect">
            <a:avLst/>
          </a:prstGeom>
        </p:spPr>
      </p:pic>
      <p:sp>
        <p:nvSpPr>
          <p:cNvPr id="4" name="Title 3"/>
          <p:cNvSpPr>
            <a:spLocks noGrp="1"/>
          </p:cNvSpPr>
          <p:nvPr>
            <p:ph type="title"/>
          </p:nvPr>
        </p:nvSpPr>
        <p:spPr>
          <a:xfrm>
            <a:off x="606829" y="338675"/>
            <a:ext cx="8021782" cy="729971"/>
          </a:xfrm>
        </p:spPr>
        <p:txBody>
          <a:bodyPr/>
          <a:lstStyle/>
          <a:p>
            <a:r>
              <a:rPr lang="en-US" b="1" dirty="0">
                <a:solidFill>
                  <a:schemeClr val="tx2"/>
                </a:solidFill>
              </a:rPr>
              <a:t>Planning and </a:t>
            </a:r>
            <a:r>
              <a:rPr lang="en-US" b="1" dirty="0" smtClean="0">
                <a:solidFill>
                  <a:schemeClr val="tx2"/>
                </a:solidFill>
              </a:rPr>
              <a:t>Governance: Policy Customs for Security Issues</a:t>
            </a:r>
            <a:endParaRPr lang="en-US" dirty="0">
              <a:solidFill>
                <a:schemeClr val="tx2"/>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695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896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1905000"/>
            <a:ext cx="7645138" cy="3498011"/>
          </a:xfrm>
          <a:prstGeom prst="rect">
            <a:avLst/>
          </a:prstGeom>
        </p:spPr>
      </p:pic>
      <p:sp>
        <p:nvSpPr>
          <p:cNvPr id="3" name="Title 3"/>
          <p:cNvSpPr>
            <a:spLocks noGrp="1"/>
          </p:cNvSpPr>
          <p:nvPr>
            <p:ph type="title"/>
          </p:nvPr>
        </p:nvSpPr>
        <p:spPr>
          <a:xfrm>
            <a:off x="606829" y="338675"/>
            <a:ext cx="8021782" cy="729971"/>
          </a:xfrm>
        </p:spPr>
        <p:txBody>
          <a:bodyPr/>
          <a:lstStyle/>
          <a:p>
            <a:r>
              <a:rPr lang="en-US" b="1" dirty="0">
                <a:solidFill>
                  <a:schemeClr val="tx2"/>
                </a:solidFill>
              </a:rPr>
              <a:t>Planning and </a:t>
            </a:r>
            <a:r>
              <a:rPr lang="en-US" b="1" dirty="0" smtClean="0">
                <a:solidFill>
                  <a:schemeClr val="tx2"/>
                </a:solidFill>
              </a:rPr>
              <a:t>Governance: Policy Customs for Employee Behaviors</a:t>
            </a:r>
            <a:endParaRPr lang="en-US" dirty="0">
              <a:solidFill>
                <a:schemeClr val="tx2"/>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695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67078" y="5562601"/>
            <a:ext cx="8209844" cy="990600"/>
          </a:xfrm>
        </p:spPr>
        <p:txBody>
          <a:bodyPr>
            <a:noAutofit/>
          </a:bodyPr>
          <a:lstStyle/>
          <a:p>
            <a:pPr marL="0" indent="0" algn="ctr">
              <a:buNone/>
            </a:pPr>
            <a:r>
              <a:rPr lang="en-US" sz="2000" dirty="0" smtClean="0">
                <a:solidFill>
                  <a:schemeClr val="bg1">
                    <a:lumMod val="50000"/>
                  </a:schemeClr>
                </a:solidFill>
              </a:rPr>
              <a:t>Acceptable use and employee privacy expectation </a:t>
            </a:r>
          </a:p>
          <a:p>
            <a:pPr marL="0" indent="0" algn="ctr">
              <a:buNone/>
            </a:pPr>
            <a:r>
              <a:rPr lang="en-US" sz="2000" dirty="0" smtClean="0">
                <a:solidFill>
                  <a:schemeClr val="bg1">
                    <a:lumMod val="50000"/>
                  </a:schemeClr>
                </a:solidFill>
              </a:rPr>
              <a:t>policies are the norm.</a:t>
            </a:r>
            <a:endParaRPr lang="en-US" sz="2000" dirty="0">
              <a:solidFill>
                <a:schemeClr val="bg1">
                  <a:lumMod val="50000"/>
                </a:schemeClr>
              </a:solidFill>
            </a:endParaRPr>
          </a:p>
          <a:p>
            <a:pPr marL="0" indent="0" algn="ctr">
              <a:buNone/>
            </a:pPr>
            <a:endParaRPr lang="en-US" sz="2000" dirty="0">
              <a:solidFill>
                <a:schemeClr val="tx2"/>
              </a:solidFill>
            </a:endParaRPr>
          </a:p>
        </p:txBody>
      </p:sp>
    </p:spTree>
    <p:extLst>
      <p:ext uri="{BB962C8B-B14F-4D97-AF65-F5344CB8AC3E}">
        <p14:creationId xmlns:p14="http://schemas.microsoft.com/office/powerpoint/2010/main" val="510112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2951" b="12963"/>
          <a:stretch/>
        </p:blipFill>
        <p:spPr bwMode="auto">
          <a:xfrm>
            <a:off x="3667125" y="685800"/>
            <a:ext cx="516255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04800"/>
            <a:ext cx="4727171" cy="729971"/>
          </a:xfrm>
          <a:solidFill>
            <a:schemeClr val="bg1"/>
          </a:solidFill>
        </p:spPr>
        <p:txBody>
          <a:bodyPr/>
          <a:lstStyle/>
          <a:p>
            <a:r>
              <a:rPr lang="en-US" b="1" dirty="0" smtClean="0">
                <a:solidFill>
                  <a:schemeClr val="tx2"/>
                </a:solidFill>
              </a:rPr>
              <a:t>Security Practices</a:t>
            </a:r>
            <a:endParaRPr lang="en-US" b="1" dirty="0">
              <a:solidFill>
                <a:schemeClr val="tx2"/>
              </a:solidFill>
            </a:endParaRPr>
          </a:p>
        </p:txBody>
      </p:sp>
    </p:spTree>
    <p:extLst>
      <p:ext uri="{BB962C8B-B14F-4D97-AF65-F5344CB8AC3E}">
        <p14:creationId xmlns:p14="http://schemas.microsoft.com/office/powerpoint/2010/main" val="970217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93618" y="338675"/>
            <a:ext cx="8021782" cy="729971"/>
          </a:xfrm>
        </p:spPr>
        <p:txBody>
          <a:bodyPr>
            <a:normAutofit fontScale="90000"/>
          </a:bodyPr>
          <a:lstStyle/>
          <a:p>
            <a:r>
              <a:rPr lang="en-US" b="1" dirty="0">
                <a:solidFill>
                  <a:srgbClr val="1F497D"/>
                </a:solidFill>
              </a:rPr>
              <a:t>Security </a:t>
            </a:r>
            <a:r>
              <a:rPr lang="en-US" b="1" dirty="0" smtClean="0">
                <a:solidFill>
                  <a:srgbClr val="1F497D"/>
                </a:solidFill>
              </a:rPr>
              <a:t>Practices: </a:t>
            </a:r>
            <a:r>
              <a:rPr lang="en-US" b="1" dirty="0">
                <a:solidFill>
                  <a:srgbClr val="1F497D"/>
                </a:solidFill>
              </a:rPr>
              <a:t>BYOE Security Issues Priorities</a:t>
            </a:r>
            <a:r>
              <a:rPr lang="en-US" dirty="0">
                <a:solidFill>
                  <a:srgbClr val="C0504D"/>
                </a:solidFill>
              </a:rPr>
              <a:t/>
            </a:r>
            <a:br>
              <a:rPr lang="en-US" dirty="0">
                <a:solidFill>
                  <a:srgbClr val="C0504D"/>
                </a:solidFill>
              </a:rPr>
            </a:br>
            <a:endParaRPr lang="en-US" dirty="0">
              <a:solidFill>
                <a:srgbClr val="C0504D"/>
              </a:solidFill>
            </a:endParaRPr>
          </a:p>
        </p:txBody>
      </p:sp>
      <p:sp>
        <p:nvSpPr>
          <p:cNvPr id="8" name="Content Placeholder 2"/>
          <p:cNvSpPr>
            <a:spLocks noGrp="1"/>
          </p:cNvSpPr>
          <p:nvPr>
            <p:ph idx="1"/>
          </p:nvPr>
        </p:nvSpPr>
        <p:spPr>
          <a:xfrm>
            <a:off x="533400" y="5333999"/>
            <a:ext cx="8079971" cy="1295401"/>
          </a:xfrm>
        </p:spPr>
        <p:txBody>
          <a:bodyPr>
            <a:normAutofit/>
          </a:bodyPr>
          <a:lstStyle/>
          <a:p>
            <a:pPr marL="0" indent="0" algn="ctr">
              <a:buNone/>
            </a:pPr>
            <a:r>
              <a:rPr lang="en-US" sz="2800" dirty="0" smtClean="0">
                <a:solidFill>
                  <a:schemeClr val="bg1">
                    <a:lumMod val="50000"/>
                  </a:schemeClr>
                </a:solidFill>
              </a:rPr>
              <a:t>A solid security presence and plan can adjust to most BYOE security challenges.</a:t>
            </a:r>
            <a:endParaRPr lang="en-US" sz="2800" dirty="0">
              <a:solidFill>
                <a:schemeClr val="bg1">
                  <a:lumMod val="50000"/>
                </a:schemeClr>
              </a:solidFill>
            </a:endParaRPr>
          </a:p>
        </p:txBody>
      </p:sp>
      <p:pic>
        <p:nvPicPr>
          <p:cNvPr id="9" name="Content Placeholder 5" descr="Figure 12.png"/>
          <p:cNvPicPr>
            <a:picLocks noChangeAspect="1"/>
          </p:cNvPicPr>
          <p:nvPr/>
        </p:nvPicPr>
        <p:blipFill rotWithShape="1">
          <a:blip r:embed="rId3" cstate="print">
            <a:extLst>
              <a:ext uri="{28A0092B-C50C-407E-A947-70E740481C1C}">
                <a14:useLocalDpi xmlns:a14="http://schemas.microsoft.com/office/drawing/2010/main" val="0"/>
              </a:ext>
            </a:extLst>
          </a:blip>
          <a:srcRect l="4369" t="7362" r="4369"/>
          <a:stretch/>
        </p:blipFill>
        <p:spPr>
          <a:xfrm>
            <a:off x="1662128" y="1841431"/>
            <a:ext cx="5957872" cy="3035369"/>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23875"/>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53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13.png"/>
          <p:cNvPicPr>
            <a:picLocks noChangeAspect="1"/>
          </p:cNvPicPr>
          <p:nvPr/>
        </p:nvPicPr>
        <p:blipFill rotWithShape="1">
          <a:blip r:embed="rId3" cstate="print">
            <a:extLst>
              <a:ext uri="{28A0092B-C50C-407E-A947-70E740481C1C}">
                <a14:useLocalDpi xmlns:a14="http://schemas.microsoft.com/office/drawing/2010/main" val="0"/>
              </a:ext>
            </a:extLst>
          </a:blip>
          <a:srcRect l="2780" r="340" b="4584"/>
          <a:stretch/>
        </p:blipFill>
        <p:spPr>
          <a:xfrm>
            <a:off x="533400" y="3042315"/>
            <a:ext cx="8075667" cy="3053685"/>
          </a:xfrm>
          <a:prstGeom prst="rect">
            <a:avLst/>
          </a:prstGeom>
        </p:spPr>
      </p:pic>
      <p:sp>
        <p:nvSpPr>
          <p:cNvPr id="5" name="Title 1"/>
          <p:cNvSpPr>
            <a:spLocks noGrp="1"/>
          </p:cNvSpPr>
          <p:nvPr>
            <p:ph type="title"/>
          </p:nvPr>
        </p:nvSpPr>
        <p:spPr>
          <a:xfrm>
            <a:off x="893618" y="338675"/>
            <a:ext cx="8021782" cy="729971"/>
          </a:xfrm>
        </p:spPr>
        <p:txBody>
          <a:bodyPr>
            <a:normAutofit fontScale="90000"/>
          </a:bodyPr>
          <a:lstStyle/>
          <a:p>
            <a:r>
              <a:rPr lang="en-US" b="1" dirty="0" smtClean="0">
                <a:solidFill>
                  <a:srgbClr val="1F497D"/>
                </a:solidFill>
              </a:rPr>
              <a:t>Security Practices: </a:t>
            </a:r>
            <a:r>
              <a:rPr lang="en-US" b="1" dirty="0" err="1" smtClean="0">
                <a:solidFill>
                  <a:srgbClr val="1F497D"/>
                </a:solidFill>
              </a:rPr>
              <a:t>BYOE</a:t>
            </a:r>
            <a:r>
              <a:rPr lang="en-US" b="1" dirty="0" smtClean="0">
                <a:solidFill>
                  <a:srgbClr val="1F497D"/>
                </a:solidFill>
              </a:rPr>
              <a:t> Security Issues Priorities</a:t>
            </a:r>
            <a:r>
              <a:rPr lang="en-US" dirty="0">
                <a:solidFill>
                  <a:srgbClr val="1F497D"/>
                </a:solidFill>
              </a:rPr>
              <a:t/>
            </a:r>
            <a:br>
              <a:rPr lang="en-US" dirty="0">
                <a:solidFill>
                  <a:srgbClr val="1F497D"/>
                </a:solidFill>
              </a:rPr>
            </a:br>
            <a:endParaRPr lang="en-US" dirty="0">
              <a:solidFill>
                <a:srgbClr val="1F497D"/>
              </a:solidFill>
            </a:endParaRPr>
          </a:p>
        </p:txBody>
      </p:sp>
      <p:sp>
        <p:nvSpPr>
          <p:cNvPr id="6" name="Content Placeholder 2"/>
          <p:cNvSpPr>
            <a:spLocks noGrp="1"/>
          </p:cNvSpPr>
          <p:nvPr>
            <p:ph idx="1"/>
          </p:nvPr>
        </p:nvSpPr>
        <p:spPr/>
        <p:txBody>
          <a:bodyPr>
            <a:normAutofit/>
          </a:bodyPr>
          <a:lstStyle/>
          <a:p>
            <a:pPr marL="0" indent="0" algn="ctr">
              <a:buNone/>
            </a:pPr>
            <a:r>
              <a:rPr lang="en-US" sz="2800" dirty="0" smtClean="0">
                <a:solidFill>
                  <a:schemeClr val="bg1">
                    <a:lumMod val="50000"/>
                  </a:schemeClr>
                </a:solidFill>
              </a:rPr>
              <a:t>Managing risk and raising user awareness are two areas in which security practices are a wise investment.</a:t>
            </a:r>
          </a:p>
          <a:p>
            <a:pPr marL="0" indent="0" algn="ctr">
              <a:buNone/>
            </a:pPr>
            <a:endParaRPr lang="en-US" sz="2800" dirty="0">
              <a:solidFill>
                <a:schemeClr val="accent2"/>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23875"/>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40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solidFill>
              </a:rPr>
              <a:t>Slide Deck Overview</a:t>
            </a:r>
            <a:endParaRPr lang="en-US" b="1" dirty="0">
              <a:solidFill>
                <a:schemeClr val="tx2"/>
              </a:solidFill>
            </a:endParaRPr>
          </a:p>
        </p:txBody>
      </p:sp>
      <p:sp>
        <p:nvSpPr>
          <p:cNvPr id="7" name="Content Placeholder 2"/>
          <p:cNvSpPr>
            <a:spLocks noGrp="1"/>
          </p:cNvSpPr>
          <p:nvPr>
            <p:ph idx="1"/>
          </p:nvPr>
        </p:nvSpPr>
        <p:spPr>
          <a:xfrm>
            <a:off x="457200" y="1143000"/>
            <a:ext cx="8229600" cy="4419600"/>
          </a:xfrm>
        </p:spPr>
        <p:txBody>
          <a:bodyPr>
            <a:noAutofit/>
          </a:bodyPr>
          <a:lstStyle/>
          <a:p>
            <a:r>
              <a:rPr lang="en-US" sz="2800" dirty="0" smtClean="0">
                <a:solidFill>
                  <a:schemeClr val="bg1">
                    <a:lumMod val="50000"/>
                  </a:schemeClr>
                </a:solidFill>
                <a:latin typeface="+mn-lt"/>
                <a:cs typeface="+mn-cs"/>
              </a:rPr>
              <a:t>Introduction and Methodology</a:t>
            </a:r>
          </a:p>
          <a:p>
            <a:r>
              <a:rPr lang="en-US" sz="2800" dirty="0" smtClean="0">
                <a:solidFill>
                  <a:schemeClr val="bg1">
                    <a:lumMod val="50000"/>
                  </a:schemeClr>
                </a:solidFill>
                <a:latin typeface="+mn-lt"/>
                <a:cs typeface="+mn-cs"/>
              </a:rPr>
              <a:t>Findings</a:t>
            </a:r>
          </a:p>
          <a:p>
            <a:pPr lvl="1"/>
            <a:r>
              <a:rPr lang="en-US" sz="2500" dirty="0" smtClean="0">
                <a:solidFill>
                  <a:schemeClr val="bg1">
                    <a:lumMod val="50000"/>
                  </a:schemeClr>
                </a:solidFill>
                <a:latin typeface="+mn-lt"/>
                <a:cs typeface="+mn-cs"/>
              </a:rPr>
              <a:t>Planning and Governance</a:t>
            </a:r>
          </a:p>
          <a:p>
            <a:pPr lvl="1"/>
            <a:r>
              <a:rPr lang="en-US" sz="2500" dirty="0" smtClean="0">
                <a:solidFill>
                  <a:schemeClr val="bg1">
                    <a:lumMod val="50000"/>
                  </a:schemeClr>
                </a:solidFill>
                <a:latin typeface="+mn-lt"/>
                <a:cs typeface="+mn-cs"/>
              </a:rPr>
              <a:t>Security Practices</a:t>
            </a:r>
          </a:p>
          <a:p>
            <a:pPr lvl="1"/>
            <a:r>
              <a:rPr lang="en-US" sz="2500" dirty="0" smtClean="0">
                <a:solidFill>
                  <a:schemeClr val="bg1">
                    <a:lumMod val="50000"/>
                  </a:schemeClr>
                </a:solidFill>
                <a:latin typeface="+mn-lt"/>
                <a:cs typeface="+mn-cs"/>
              </a:rPr>
              <a:t>Fiscal Considerations</a:t>
            </a:r>
          </a:p>
          <a:p>
            <a:pPr lvl="1"/>
            <a:r>
              <a:rPr lang="en-US" sz="2500" dirty="0" smtClean="0">
                <a:solidFill>
                  <a:schemeClr val="bg1">
                    <a:lumMod val="50000"/>
                  </a:schemeClr>
                </a:solidFill>
                <a:latin typeface="+mn-lt"/>
                <a:cs typeface="+mn-cs"/>
              </a:rPr>
              <a:t>Technology Infrastructure</a:t>
            </a:r>
          </a:p>
          <a:p>
            <a:pPr lvl="1"/>
            <a:r>
              <a:rPr lang="en-US" sz="2500" dirty="0" smtClean="0">
                <a:solidFill>
                  <a:schemeClr val="bg1">
                    <a:lumMod val="50000"/>
                  </a:schemeClr>
                </a:solidFill>
                <a:latin typeface="+mn-lt"/>
                <a:cs typeface="+mn-cs"/>
              </a:rPr>
              <a:t>Support Strategies</a:t>
            </a:r>
          </a:p>
          <a:p>
            <a:pPr lvl="1"/>
            <a:r>
              <a:rPr lang="en-US" sz="2500" dirty="0" smtClean="0">
                <a:solidFill>
                  <a:schemeClr val="bg1">
                    <a:lumMod val="50000"/>
                  </a:schemeClr>
                </a:solidFill>
                <a:latin typeface="+mn-lt"/>
                <a:cs typeface="+mn-cs"/>
              </a:rPr>
              <a:t>Teaching and Learning</a:t>
            </a:r>
          </a:p>
          <a:p>
            <a:r>
              <a:rPr lang="en-US" sz="2800" dirty="0" smtClean="0">
                <a:solidFill>
                  <a:schemeClr val="bg1">
                    <a:lumMod val="50000"/>
                  </a:schemeClr>
                </a:solidFill>
                <a:latin typeface="+mn-lt"/>
                <a:cs typeface="+mn-cs"/>
              </a:rPr>
              <a:t>Recommendations</a:t>
            </a:r>
          </a:p>
          <a:p>
            <a:pPr lvl="1"/>
            <a:endParaRPr lang="en-US" sz="2500" dirty="0">
              <a:solidFill>
                <a:schemeClr val="bg1">
                  <a:lumMod val="50000"/>
                </a:schemeClr>
              </a:solidFill>
              <a:latin typeface="+mn-lt"/>
              <a:cs typeface="+mn-cs"/>
            </a:endParaRPr>
          </a:p>
          <a:p>
            <a:pPr marL="0" indent="0" algn="ctr">
              <a:lnSpc>
                <a:spcPct val="50000"/>
              </a:lnSpc>
              <a:buNone/>
            </a:pPr>
            <a:endParaRPr lang="en-US" sz="2700" dirty="0">
              <a:solidFill>
                <a:srgbClr val="1F497D"/>
              </a:solidFill>
            </a:endParaRPr>
          </a:p>
          <a:p>
            <a:pPr marL="0" indent="0">
              <a:buNone/>
            </a:pPr>
            <a:endParaRPr lang="en-US" sz="2700" dirty="0" smtClean="0">
              <a:solidFill>
                <a:srgbClr val="1F497D"/>
              </a:solidFill>
            </a:endParaRPr>
          </a:p>
          <a:p>
            <a:endParaRPr lang="en-US" sz="2700" dirty="0">
              <a:solidFill>
                <a:srgbClr val="1F497D"/>
              </a:solidFill>
            </a:endParaRPr>
          </a:p>
        </p:txBody>
      </p:sp>
    </p:spTree>
    <p:extLst>
      <p:ext uri="{BB962C8B-B14F-4D97-AF65-F5344CB8AC3E}">
        <p14:creationId xmlns:p14="http://schemas.microsoft.com/office/powerpoint/2010/main" val="45927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3618" y="338675"/>
            <a:ext cx="8021782" cy="729971"/>
          </a:xfrm>
        </p:spPr>
        <p:txBody>
          <a:bodyPr>
            <a:normAutofit fontScale="90000"/>
          </a:bodyPr>
          <a:lstStyle/>
          <a:p>
            <a:r>
              <a:rPr lang="en-US" b="1" dirty="0" smtClean="0">
                <a:solidFill>
                  <a:srgbClr val="1F497D"/>
                </a:solidFill>
              </a:rPr>
              <a:t>Security Practices: Focus on Securing Data Rather than Devices</a:t>
            </a:r>
            <a:r>
              <a:rPr lang="en-US" dirty="0">
                <a:solidFill>
                  <a:srgbClr val="1F497D"/>
                </a:solidFill>
              </a:rPr>
              <a:t/>
            </a:r>
            <a:br>
              <a:rPr lang="en-US" dirty="0">
                <a:solidFill>
                  <a:srgbClr val="1F497D"/>
                </a:solidFill>
              </a:rPr>
            </a:br>
            <a:endParaRPr lang="en-US" dirty="0">
              <a:solidFill>
                <a:srgbClr val="1F497D"/>
              </a:solidFill>
            </a:endParaRPr>
          </a:p>
        </p:txBody>
      </p:sp>
      <p:sp>
        <p:nvSpPr>
          <p:cNvPr id="8" name="Content Placeholder 2"/>
          <p:cNvSpPr>
            <a:spLocks noGrp="1"/>
          </p:cNvSpPr>
          <p:nvPr>
            <p:ph idx="1"/>
          </p:nvPr>
        </p:nvSpPr>
        <p:spPr>
          <a:xfrm>
            <a:off x="228600" y="5410199"/>
            <a:ext cx="8079971" cy="1447801"/>
          </a:xfrm>
        </p:spPr>
        <p:txBody>
          <a:bodyPr>
            <a:normAutofit/>
          </a:bodyPr>
          <a:lstStyle/>
          <a:p>
            <a:pPr marL="0" indent="0" algn="ctr">
              <a:spcBef>
                <a:spcPts val="0"/>
              </a:spcBef>
              <a:buClrTx/>
              <a:buNone/>
              <a:defRPr/>
            </a:pPr>
            <a:r>
              <a:rPr lang="en-US" sz="2800" dirty="0" smtClean="0">
                <a:solidFill>
                  <a:schemeClr val="bg1">
                    <a:lumMod val="50000"/>
                  </a:schemeClr>
                </a:solidFill>
              </a:rPr>
              <a:t>Data </a:t>
            </a:r>
            <a:r>
              <a:rPr lang="en-US" sz="2800" dirty="0">
                <a:solidFill>
                  <a:schemeClr val="bg1">
                    <a:lumMod val="50000"/>
                  </a:schemeClr>
                </a:solidFill>
              </a:rPr>
              <a:t>are the paramount institutional asset and are therefore the most important consideration when discussing BYOE security </a:t>
            </a:r>
            <a:r>
              <a:rPr lang="en-US" sz="2800" dirty="0" smtClean="0">
                <a:solidFill>
                  <a:schemeClr val="bg1">
                    <a:lumMod val="50000"/>
                  </a:schemeClr>
                </a:solidFill>
              </a:rPr>
              <a:t>issues.</a:t>
            </a:r>
            <a:endParaRPr lang="en-US" sz="2800" dirty="0">
              <a:solidFill>
                <a:schemeClr val="bg1">
                  <a:lumMod val="50000"/>
                </a:schemeClr>
              </a:solidFill>
            </a:endParaRPr>
          </a:p>
          <a:p>
            <a:pPr marL="0" indent="0" algn="ctr">
              <a:buNone/>
            </a:pPr>
            <a:endParaRPr lang="en-US" sz="2800" dirty="0">
              <a:solidFill>
                <a:schemeClr val="bg1">
                  <a:lumMod val="5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3875"/>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1304925"/>
            <a:ext cx="654733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667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93618" y="338675"/>
            <a:ext cx="8021782" cy="729971"/>
          </a:xfrm>
        </p:spPr>
        <p:txBody>
          <a:bodyPr>
            <a:normAutofit fontScale="90000"/>
          </a:bodyPr>
          <a:lstStyle/>
          <a:p>
            <a:r>
              <a:rPr lang="en-US" b="1" dirty="0" smtClean="0">
                <a:solidFill>
                  <a:srgbClr val="1F497D"/>
                </a:solidFill>
              </a:rPr>
              <a:t>Security Practices: Mandated BYO Security Training Is Common for Knowledge Workers</a:t>
            </a:r>
            <a:r>
              <a:rPr lang="en-US" dirty="0">
                <a:solidFill>
                  <a:srgbClr val="1F497D"/>
                </a:solidFill>
              </a:rPr>
              <a:t/>
            </a:r>
            <a:br>
              <a:rPr lang="en-US" dirty="0">
                <a:solidFill>
                  <a:srgbClr val="1F497D"/>
                </a:solidFill>
              </a:rPr>
            </a:br>
            <a:endParaRPr lang="en-US" dirty="0">
              <a:solidFill>
                <a:srgbClr val="1F497D"/>
              </a:solidFill>
            </a:endParaRPr>
          </a:p>
        </p:txBody>
      </p:sp>
      <p:sp>
        <p:nvSpPr>
          <p:cNvPr id="8" name="Content Placeholder 2"/>
          <p:cNvSpPr>
            <a:spLocks noGrp="1"/>
          </p:cNvSpPr>
          <p:nvPr>
            <p:ph idx="1"/>
          </p:nvPr>
        </p:nvSpPr>
        <p:spPr>
          <a:xfrm>
            <a:off x="209810" y="5638800"/>
            <a:ext cx="8079971" cy="1077748"/>
          </a:xfrm>
        </p:spPr>
        <p:txBody>
          <a:bodyPr>
            <a:normAutofit/>
          </a:bodyPr>
          <a:lstStyle/>
          <a:p>
            <a:pPr marL="0" indent="0" algn="ctr">
              <a:spcBef>
                <a:spcPts val="0"/>
              </a:spcBef>
              <a:buClrTx/>
              <a:buNone/>
              <a:defRPr/>
            </a:pPr>
            <a:r>
              <a:rPr lang="en-US" sz="2800" dirty="0" smtClean="0">
                <a:solidFill>
                  <a:schemeClr val="bg1">
                    <a:lumMod val="50000"/>
                  </a:schemeClr>
                </a:solidFill>
              </a:rPr>
              <a:t>Educating users about sound security practices will raise awareness of security risks.</a:t>
            </a:r>
            <a:endParaRPr lang="en-US" sz="2800" dirty="0">
              <a:solidFill>
                <a:schemeClr val="bg1">
                  <a:lumMod val="50000"/>
                </a:schemeClr>
              </a:solidFill>
            </a:endParaRPr>
          </a:p>
          <a:p>
            <a:pPr marL="0" indent="0" algn="ctr">
              <a:buNone/>
            </a:pPr>
            <a:endParaRPr lang="en-US" sz="2800" dirty="0">
              <a:solidFill>
                <a:schemeClr val="bg1">
                  <a:lumMod val="50000"/>
                </a:schemeClr>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3875"/>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1828800"/>
            <a:ext cx="6346809" cy="368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989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13" r="48090" b="10802"/>
          <a:stretch/>
        </p:blipFill>
        <p:spPr bwMode="auto">
          <a:xfrm>
            <a:off x="3048000" y="990600"/>
            <a:ext cx="56959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838201" y="304800"/>
            <a:ext cx="4267200" cy="729971"/>
          </a:xfrm>
        </p:spPr>
        <p:txBody>
          <a:bodyPr/>
          <a:lstStyle/>
          <a:p>
            <a:r>
              <a:rPr lang="en-US" b="1" dirty="0" smtClean="0">
                <a:solidFill>
                  <a:schemeClr val="tx2"/>
                </a:solidFill>
              </a:rPr>
              <a:t>Fiscal Considerations</a:t>
            </a:r>
            <a:endParaRPr lang="en-US" b="1" dirty="0">
              <a:solidFill>
                <a:schemeClr val="tx2"/>
              </a:solidFill>
            </a:endParaRPr>
          </a:p>
        </p:txBody>
      </p:sp>
    </p:spTree>
    <p:extLst>
      <p:ext uri="{BB962C8B-B14F-4D97-AF65-F5344CB8AC3E}">
        <p14:creationId xmlns:p14="http://schemas.microsoft.com/office/powerpoint/2010/main" val="153324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93618" y="338675"/>
            <a:ext cx="8021782" cy="729971"/>
          </a:xfrm>
        </p:spPr>
        <p:txBody>
          <a:bodyPr>
            <a:normAutofit fontScale="90000"/>
          </a:bodyPr>
          <a:lstStyle/>
          <a:p>
            <a:r>
              <a:rPr lang="en-US" sz="4000" b="1" dirty="0">
                <a:solidFill>
                  <a:schemeClr val="tx2"/>
                </a:solidFill>
              </a:rPr>
              <a:t>Fiscal </a:t>
            </a:r>
            <a:r>
              <a:rPr lang="en-US" sz="4000" b="1" dirty="0" smtClean="0">
                <a:solidFill>
                  <a:schemeClr val="tx2"/>
                </a:solidFill>
              </a:rPr>
              <a:t>Considerations: Reimbursement Practices</a:t>
            </a:r>
            <a:endParaRPr lang="en-US" sz="4000" dirty="0">
              <a:solidFill>
                <a:schemeClr val="tx2"/>
              </a:solidFill>
            </a:endParaRPr>
          </a:p>
        </p:txBody>
      </p:sp>
      <p:sp>
        <p:nvSpPr>
          <p:cNvPr id="5" name="Content Placeholder 2"/>
          <p:cNvSpPr>
            <a:spLocks noGrp="1"/>
          </p:cNvSpPr>
          <p:nvPr>
            <p:ph idx="1"/>
          </p:nvPr>
        </p:nvSpPr>
        <p:spPr>
          <a:xfrm>
            <a:off x="378228" y="5781675"/>
            <a:ext cx="7470372" cy="990600"/>
          </a:xfrm>
        </p:spPr>
        <p:txBody>
          <a:bodyPr>
            <a:normAutofit/>
          </a:bodyPr>
          <a:lstStyle/>
          <a:p>
            <a:pPr marL="0" indent="0" algn="ctr">
              <a:spcBef>
                <a:spcPts val="0"/>
              </a:spcBef>
              <a:buClrTx/>
              <a:buNone/>
              <a:defRPr/>
            </a:pPr>
            <a:r>
              <a:rPr lang="en-US" sz="2800" dirty="0" smtClean="0">
                <a:solidFill>
                  <a:schemeClr val="bg1">
                    <a:lumMod val="50000"/>
                  </a:schemeClr>
                </a:solidFill>
              </a:rPr>
              <a:t>BYO reimbursements are </a:t>
            </a:r>
          </a:p>
          <a:p>
            <a:pPr marL="0" indent="0" algn="ctr">
              <a:spcBef>
                <a:spcPts val="0"/>
              </a:spcBef>
              <a:buClrTx/>
              <a:buNone/>
              <a:defRPr/>
            </a:pPr>
            <a:r>
              <a:rPr lang="en-US" sz="2800" dirty="0" smtClean="0">
                <a:solidFill>
                  <a:schemeClr val="bg1">
                    <a:lumMod val="50000"/>
                  </a:schemeClr>
                </a:solidFill>
              </a:rPr>
              <a:t>NOT the norm in higher education.</a:t>
            </a:r>
            <a:endParaRPr lang="en-US" sz="2800" dirty="0">
              <a:solidFill>
                <a:schemeClr val="bg1">
                  <a:lumMod val="50000"/>
                </a:schemeClr>
              </a:solidFill>
            </a:endParaRPr>
          </a:p>
          <a:p>
            <a:pPr marL="0" indent="0" algn="ctr">
              <a:buNone/>
            </a:pPr>
            <a:endParaRPr lang="en-US" sz="2800" dirty="0">
              <a:solidFill>
                <a:schemeClr val="bg1">
                  <a:lumMod val="50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57325"/>
            <a:ext cx="57245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5245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897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93618" y="338675"/>
            <a:ext cx="8021782" cy="729971"/>
          </a:xfrm>
        </p:spPr>
        <p:txBody>
          <a:bodyPr>
            <a:normAutofit fontScale="90000"/>
          </a:bodyPr>
          <a:lstStyle/>
          <a:p>
            <a:r>
              <a:rPr lang="en-US" sz="4000" b="1" dirty="0">
                <a:solidFill>
                  <a:schemeClr val="tx2"/>
                </a:solidFill>
              </a:rPr>
              <a:t>Fiscal </a:t>
            </a:r>
            <a:r>
              <a:rPr lang="en-US" sz="4000" b="1" dirty="0" smtClean="0">
                <a:solidFill>
                  <a:schemeClr val="tx2"/>
                </a:solidFill>
              </a:rPr>
              <a:t>Considerations: No Plans to Reduce Provisioned Devices for Students</a:t>
            </a:r>
            <a:endParaRPr lang="en-US" sz="4000" dirty="0">
              <a:solidFill>
                <a:schemeClr val="tx2"/>
              </a:solidFill>
            </a:endParaRPr>
          </a:p>
        </p:txBody>
      </p:sp>
      <p:sp>
        <p:nvSpPr>
          <p:cNvPr id="5" name="Content Placeholder 2"/>
          <p:cNvSpPr>
            <a:spLocks noGrp="1"/>
          </p:cNvSpPr>
          <p:nvPr>
            <p:ph idx="1"/>
          </p:nvPr>
        </p:nvSpPr>
        <p:spPr>
          <a:xfrm>
            <a:off x="533400" y="2133600"/>
            <a:ext cx="2974571" cy="4470398"/>
          </a:xfrm>
        </p:spPr>
        <p:txBody>
          <a:bodyPr>
            <a:normAutofit lnSpcReduction="10000"/>
          </a:bodyPr>
          <a:lstStyle/>
          <a:p>
            <a:pPr marL="0" indent="0" algn="ctr">
              <a:spcBef>
                <a:spcPts val="0"/>
              </a:spcBef>
              <a:buClrTx/>
              <a:buNone/>
              <a:defRPr/>
            </a:pPr>
            <a:r>
              <a:rPr lang="en-US" sz="2800" dirty="0" smtClean="0">
                <a:solidFill>
                  <a:schemeClr val="bg1">
                    <a:lumMod val="50000"/>
                  </a:schemeClr>
                </a:solidFill>
              </a:rPr>
              <a:t>Some institutions are converting former computer labs into general collaboration spaces with power, Wi-Fi, printing stations, and free-moving future for ad hoc get-togethers. </a:t>
            </a:r>
            <a:endParaRPr lang="en-US" sz="2800" dirty="0">
              <a:solidFill>
                <a:schemeClr val="bg1">
                  <a:lumMod val="50000"/>
                </a:schemeClr>
              </a:solidFill>
            </a:endParaRPr>
          </a:p>
          <a:p>
            <a:pPr marL="0" indent="0" algn="ctr">
              <a:buNone/>
            </a:pPr>
            <a:endParaRPr lang="en-US" sz="2800" dirty="0">
              <a:solidFill>
                <a:schemeClr val="bg1">
                  <a:lumMod val="50000"/>
                </a:schemeClr>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5245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76400"/>
            <a:ext cx="54271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168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93618" y="338675"/>
            <a:ext cx="8021782" cy="729971"/>
          </a:xfrm>
        </p:spPr>
        <p:txBody>
          <a:bodyPr>
            <a:normAutofit fontScale="90000"/>
          </a:bodyPr>
          <a:lstStyle/>
          <a:p>
            <a:r>
              <a:rPr lang="en-US" sz="4000" b="1" dirty="0">
                <a:solidFill>
                  <a:schemeClr val="tx2"/>
                </a:solidFill>
              </a:rPr>
              <a:t>Fiscal </a:t>
            </a:r>
            <a:r>
              <a:rPr lang="en-US" sz="4000" b="1" dirty="0" smtClean="0">
                <a:solidFill>
                  <a:schemeClr val="tx2"/>
                </a:solidFill>
              </a:rPr>
              <a:t>Considerations: Financial Impact on IT Budgets</a:t>
            </a:r>
            <a:endParaRPr lang="en-US" sz="4000" dirty="0">
              <a:solidFill>
                <a:schemeClr val="tx2"/>
              </a:solidFill>
            </a:endParaRPr>
          </a:p>
        </p:txBody>
      </p:sp>
      <p:sp>
        <p:nvSpPr>
          <p:cNvPr id="5" name="Content Placeholder 2"/>
          <p:cNvSpPr>
            <a:spLocks noGrp="1"/>
          </p:cNvSpPr>
          <p:nvPr>
            <p:ph idx="1"/>
          </p:nvPr>
        </p:nvSpPr>
        <p:spPr>
          <a:xfrm>
            <a:off x="381000" y="2438400"/>
            <a:ext cx="1702984" cy="2657294"/>
          </a:xfrm>
        </p:spPr>
        <p:txBody>
          <a:bodyPr>
            <a:normAutofit/>
          </a:bodyPr>
          <a:lstStyle/>
          <a:p>
            <a:pPr marL="0" indent="0" algn="ctr">
              <a:spcBef>
                <a:spcPts val="0"/>
              </a:spcBef>
              <a:buClrTx/>
              <a:buNone/>
              <a:defRPr/>
            </a:pPr>
            <a:r>
              <a:rPr lang="en-US" sz="2800" dirty="0" smtClean="0">
                <a:solidFill>
                  <a:schemeClr val="bg1">
                    <a:lumMod val="50000"/>
                  </a:schemeClr>
                </a:solidFill>
              </a:rPr>
              <a:t>BYOE can cost more than it saves.</a:t>
            </a:r>
          </a:p>
          <a:p>
            <a:pPr marL="0" indent="0" algn="ctr">
              <a:buNone/>
            </a:pPr>
            <a:endParaRPr lang="en-US" sz="2800" dirty="0">
              <a:solidFill>
                <a:schemeClr val="bg1">
                  <a:lumMod val="50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1371599"/>
            <a:ext cx="5843587" cy="531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5245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509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93618" y="338675"/>
            <a:ext cx="8021782" cy="729971"/>
          </a:xfrm>
        </p:spPr>
        <p:txBody>
          <a:bodyPr>
            <a:normAutofit fontScale="90000"/>
          </a:bodyPr>
          <a:lstStyle/>
          <a:p>
            <a:r>
              <a:rPr lang="en-US" sz="4000" b="1" dirty="0">
                <a:solidFill>
                  <a:schemeClr val="tx2"/>
                </a:solidFill>
              </a:rPr>
              <a:t>Fiscal </a:t>
            </a:r>
            <a:r>
              <a:rPr lang="en-US" sz="4000" b="1" dirty="0" smtClean="0">
                <a:solidFill>
                  <a:schemeClr val="tx2"/>
                </a:solidFill>
              </a:rPr>
              <a:t>Considerations: Reinvest in Infrastructure</a:t>
            </a:r>
            <a:endParaRPr lang="en-US" sz="4000" dirty="0">
              <a:solidFill>
                <a:schemeClr val="tx2"/>
              </a:solidFill>
            </a:endParaRPr>
          </a:p>
        </p:txBody>
      </p:sp>
      <p:sp>
        <p:nvSpPr>
          <p:cNvPr id="11" name="Rectangle 10"/>
          <p:cNvSpPr/>
          <p:nvPr/>
        </p:nvSpPr>
        <p:spPr>
          <a:xfrm>
            <a:off x="304800" y="1589544"/>
            <a:ext cx="8229600" cy="2308324"/>
          </a:xfrm>
          <a:prstGeom prst="rect">
            <a:avLst/>
          </a:prstGeom>
        </p:spPr>
        <p:txBody>
          <a:bodyPr wrap="square">
            <a:spAutoFit/>
          </a:bodyPr>
          <a:lstStyle/>
          <a:p>
            <a:pPr algn="ctr"/>
            <a:r>
              <a:rPr lang="en-US" sz="2400" dirty="0" smtClean="0">
                <a:solidFill>
                  <a:schemeClr val="bg1">
                    <a:lumMod val="50000"/>
                  </a:schemeClr>
                </a:solidFill>
              </a:rPr>
              <a:t>The cost </a:t>
            </a:r>
            <a:r>
              <a:rPr lang="en-US" sz="2400" dirty="0">
                <a:solidFill>
                  <a:schemeClr val="bg1">
                    <a:lumMod val="50000"/>
                  </a:schemeClr>
                </a:solidFill>
              </a:rPr>
              <a:t>to update/upgrade IT infrastructure </a:t>
            </a:r>
            <a:r>
              <a:rPr lang="en-US" sz="2400" dirty="0" smtClean="0">
                <a:solidFill>
                  <a:schemeClr val="bg1">
                    <a:lumMod val="50000"/>
                  </a:schemeClr>
                </a:solidFill>
              </a:rPr>
              <a:t>can outweigh the </a:t>
            </a:r>
            <a:r>
              <a:rPr lang="en-US" sz="2400" dirty="0">
                <a:solidFill>
                  <a:schemeClr val="bg1">
                    <a:lumMod val="50000"/>
                  </a:schemeClr>
                </a:solidFill>
              </a:rPr>
              <a:t>cost savings </a:t>
            </a:r>
            <a:r>
              <a:rPr lang="en-US" sz="2400" dirty="0" smtClean="0">
                <a:solidFill>
                  <a:schemeClr val="bg1">
                    <a:lumMod val="50000"/>
                  </a:schemeClr>
                </a:solidFill>
              </a:rPr>
              <a:t>from </a:t>
            </a:r>
            <a:r>
              <a:rPr lang="en-US" sz="2400" dirty="0">
                <a:solidFill>
                  <a:schemeClr val="bg1">
                    <a:lumMod val="50000"/>
                  </a:schemeClr>
                </a:solidFill>
              </a:rPr>
              <a:t>providing fewer institutionally provisioned devices and other technologies.</a:t>
            </a: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124200"/>
            <a:ext cx="7556500" cy="217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5410200"/>
            <a:ext cx="7239000" cy="1477328"/>
          </a:xfrm>
          <a:prstGeom prst="rect">
            <a:avLst/>
          </a:prstGeom>
          <a:noFill/>
        </p:spPr>
        <p:txBody>
          <a:bodyPr wrap="square" rtlCol="0">
            <a:spAutoFit/>
          </a:bodyPr>
          <a:lstStyle/>
          <a:p>
            <a:pPr algn="ctr"/>
            <a:r>
              <a:rPr lang="en-US" sz="2400" dirty="0" smtClean="0">
                <a:solidFill>
                  <a:schemeClr val="bg1">
                    <a:lumMod val="50000"/>
                  </a:schemeClr>
                </a:solidFill>
              </a:rPr>
              <a:t>Retiring </a:t>
            </a:r>
            <a:r>
              <a:rPr lang="en-US" sz="2400" dirty="0">
                <a:solidFill>
                  <a:schemeClr val="bg1">
                    <a:lumMod val="50000"/>
                  </a:schemeClr>
                </a:solidFill>
              </a:rPr>
              <a:t>or downsizing underused technologies and applying the savings to upgrade </a:t>
            </a:r>
            <a:r>
              <a:rPr lang="en-US" sz="2400" dirty="0" smtClean="0">
                <a:solidFill>
                  <a:schemeClr val="bg1">
                    <a:lumMod val="50000"/>
                  </a:schemeClr>
                </a:solidFill>
              </a:rPr>
              <a:t>infrastructure is a wise investment.</a:t>
            </a:r>
            <a:endParaRPr lang="en-US" sz="2400" dirty="0">
              <a:solidFill>
                <a:schemeClr val="bg1">
                  <a:lumMod val="50000"/>
                </a:schemeClr>
              </a:solidFill>
            </a:endParaRPr>
          </a:p>
          <a:p>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5245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609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Technology Infrastructure</a:t>
            </a:r>
            <a:endParaRPr lang="en-US" b="1"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209675"/>
            <a:ext cx="52768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90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 20.png"/>
          <p:cNvPicPr>
            <a:picLocks noChangeAspect="1"/>
          </p:cNvPicPr>
          <p:nvPr/>
        </p:nvPicPr>
        <p:blipFill rotWithShape="1">
          <a:blip r:embed="rId3" cstate="print">
            <a:extLst>
              <a:ext uri="{28A0092B-C50C-407E-A947-70E740481C1C}">
                <a14:useLocalDpi xmlns:a14="http://schemas.microsoft.com/office/drawing/2010/main" val="0"/>
              </a:ext>
            </a:extLst>
          </a:blip>
          <a:srcRect t="6946"/>
          <a:stretch/>
        </p:blipFill>
        <p:spPr>
          <a:xfrm>
            <a:off x="415637" y="1599351"/>
            <a:ext cx="8312727" cy="3048849"/>
          </a:xfrm>
          <a:prstGeom prst="rect">
            <a:avLst/>
          </a:prstGeom>
        </p:spPr>
      </p:pic>
      <p:sp>
        <p:nvSpPr>
          <p:cNvPr id="7" name="Title 1"/>
          <p:cNvSpPr>
            <a:spLocks noGrp="1"/>
          </p:cNvSpPr>
          <p:nvPr>
            <p:ph type="title"/>
          </p:nvPr>
        </p:nvSpPr>
        <p:spPr>
          <a:xfrm>
            <a:off x="893618" y="338675"/>
            <a:ext cx="8021782" cy="729971"/>
          </a:xfrm>
        </p:spPr>
        <p:txBody>
          <a:bodyPr>
            <a:noAutofit/>
          </a:bodyPr>
          <a:lstStyle/>
          <a:p>
            <a:r>
              <a:rPr lang="en-US" b="1" dirty="0">
                <a:solidFill>
                  <a:schemeClr val="tx2"/>
                </a:solidFill>
              </a:rPr>
              <a:t>Technology </a:t>
            </a:r>
            <a:r>
              <a:rPr lang="en-US" b="1" dirty="0" smtClean="0">
                <a:solidFill>
                  <a:schemeClr val="tx2"/>
                </a:solidFill>
              </a:rPr>
              <a:t>Infrastructure: </a:t>
            </a:r>
            <a:r>
              <a:rPr lang="en-US" b="1" dirty="0" err="1" smtClean="0">
                <a:solidFill>
                  <a:schemeClr val="tx2"/>
                </a:solidFill>
              </a:rPr>
              <a:t>BYOE</a:t>
            </a:r>
            <a:r>
              <a:rPr lang="en-US" b="1" dirty="0" smtClean="0">
                <a:solidFill>
                  <a:schemeClr val="tx2"/>
                </a:solidFill>
              </a:rPr>
              <a:t> “Middleware”</a:t>
            </a:r>
            <a:r>
              <a:rPr lang="en-US" b="1" dirty="0">
                <a:solidFill>
                  <a:schemeClr val="tx2"/>
                </a:solidFill>
              </a:rPr>
              <a:t/>
            </a:r>
            <a:br>
              <a:rPr lang="en-US" b="1" dirty="0">
                <a:solidFill>
                  <a:schemeClr val="tx2"/>
                </a:solidFill>
              </a:rPr>
            </a:br>
            <a:endParaRPr lang="en-US" b="1" dirty="0">
              <a:solidFill>
                <a:schemeClr val="tx2"/>
              </a:solidFill>
            </a:endParaRPr>
          </a:p>
        </p:txBody>
      </p:sp>
      <p:sp>
        <p:nvSpPr>
          <p:cNvPr id="8" name="Rectangle 7"/>
          <p:cNvSpPr/>
          <p:nvPr/>
        </p:nvSpPr>
        <p:spPr>
          <a:xfrm>
            <a:off x="914400" y="4876800"/>
            <a:ext cx="7391400" cy="1938992"/>
          </a:xfrm>
          <a:prstGeom prst="rect">
            <a:avLst/>
          </a:prstGeom>
        </p:spPr>
        <p:txBody>
          <a:bodyPr wrap="square">
            <a:spAutoFit/>
          </a:bodyPr>
          <a:lstStyle/>
          <a:p>
            <a:pPr algn="ctr"/>
            <a:r>
              <a:rPr lang="en-US" sz="2400" dirty="0">
                <a:solidFill>
                  <a:schemeClr val="bg1">
                    <a:lumMod val="50000"/>
                  </a:schemeClr>
                </a:solidFill>
              </a:rPr>
              <a:t>Think of IT infrastructure as BYOE “middleware”—the commodities that bridge users, their devices, and their consumer-level applications to the institution’s data, services, systems, and enterprise-level applications. IT middleware should be robust yet nimble.</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542925"/>
            <a:ext cx="590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713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2774242" cy="378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893618" y="338675"/>
            <a:ext cx="8021782" cy="729971"/>
          </a:xfrm>
        </p:spPr>
        <p:txBody>
          <a:bodyPr>
            <a:noAutofit/>
          </a:bodyPr>
          <a:lstStyle/>
          <a:p>
            <a:r>
              <a:rPr lang="en-US" b="1" dirty="0">
                <a:solidFill>
                  <a:schemeClr val="tx2"/>
                </a:solidFill>
              </a:rPr>
              <a:t>Technology </a:t>
            </a:r>
            <a:r>
              <a:rPr lang="en-US" b="1" dirty="0" smtClean="0">
                <a:solidFill>
                  <a:schemeClr val="tx2"/>
                </a:solidFill>
              </a:rPr>
              <a:t>Infrastructure: Ubiquitous and Frictionless Access</a:t>
            </a:r>
            <a:r>
              <a:rPr lang="en-US" b="1" dirty="0">
                <a:solidFill>
                  <a:schemeClr val="tx2"/>
                </a:solidFill>
              </a:rPr>
              <a:t/>
            </a:r>
            <a:br>
              <a:rPr lang="en-US" b="1" dirty="0">
                <a:solidFill>
                  <a:schemeClr val="tx2"/>
                </a:solidFill>
              </a:rPr>
            </a:br>
            <a:endParaRPr lang="en-US" b="1" dirty="0">
              <a:solidFill>
                <a:schemeClr val="tx2"/>
              </a:solidFill>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542925"/>
            <a:ext cx="590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 y="1981200"/>
            <a:ext cx="2590800" cy="1938992"/>
          </a:xfrm>
          <a:prstGeom prst="rect">
            <a:avLst/>
          </a:prstGeom>
        </p:spPr>
        <p:txBody>
          <a:bodyPr wrap="square">
            <a:spAutoFit/>
          </a:bodyPr>
          <a:lstStyle/>
          <a:p>
            <a:pPr algn="ctr"/>
            <a:r>
              <a:rPr lang="en-US" sz="2400" dirty="0" smtClean="0">
                <a:solidFill>
                  <a:schemeClr val="bg1">
                    <a:lumMod val="50000"/>
                  </a:schemeClr>
                </a:solidFill>
              </a:rPr>
              <a:t>Including campus penetration of cellular coverage from main providers</a:t>
            </a:r>
            <a:endParaRPr lang="en-US" sz="2400" dirty="0">
              <a:solidFill>
                <a:schemeClr val="bg1">
                  <a:lumMod val="50000"/>
                </a:schemeClr>
              </a:solidFill>
            </a:endParaRPr>
          </a:p>
        </p:txBody>
      </p:sp>
      <p:sp>
        <p:nvSpPr>
          <p:cNvPr id="9" name="Rectangle 8"/>
          <p:cNvSpPr/>
          <p:nvPr/>
        </p:nvSpPr>
        <p:spPr>
          <a:xfrm>
            <a:off x="5508926" y="1889355"/>
            <a:ext cx="2736850" cy="1938992"/>
          </a:xfrm>
          <a:prstGeom prst="rect">
            <a:avLst/>
          </a:prstGeom>
        </p:spPr>
        <p:txBody>
          <a:bodyPr wrap="square">
            <a:spAutoFit/>
          </a:bodyPr>
          <a:lstStyle/>
          <a:p>
            <a:pPr algn="ctr"/>
            <a:r>
              <a:rPr lang="en-US" sz="2400" dirty="0" smtClean="0">
                <a:solidFill>
                  <a:schemeClr val="bg1">
                    <a:lumMod val="50000"/>
                  </a:schemeClr>
                </a:solidFill>
              </a:rPr>
              <a:t>Including network Wi-Fi capabilities and open public Wi-Fi versus restricted network access</a:t>
            </a:r>
            <a:endParaRPr lang="en-US" sz="2400" dirty="0">
              <a:solidFill>
                <a:schemeClr val="bg1">
                  <a:lumMod val="50000"/>
                </a:schemeClr>
              </a:solidFill>
            </a:endParaRPr>
          </a:p>
        </p:txBody>
      </p:sp>
      <p:sp>
        <p:nvSpPr>
          <p:cNvPr id="10" name="Rectangle 9"/>
          <p:cNvSpPr/>
          <p:nvPr/>
        </p:nvSpPr>
        <p:spPr>
          <a:xfrm>
            <a:off x="457200" y="4159710"/>
            <a:ext cx="2590800" cy="1938992"/>
          </a:xfrm>
          <a:prstGeom prst="rect">
            <a:avLst/>
          </a:prstGeom>
        </p:spPr>
        <p:txBody>
          <a:bodyPr wrap="square">
            <a:spAutoFit/>
          </a:bodyPr>
          <a:lstStyle/>
          <a:p>
            <a:pPr algn="ctr"/>
            <a:r>
              <a:rPr lang="en-US" sz="2400" dirty="0" smtClean="0">
                <a:solidFill>
                  <a:schemeClr val="bg1">
                    <a:lumMod val="50000"/>
                  </a:schemeClr>
                </a:solidFill>
              </a:rPr>
              <a:t>Including bandwidth and Wi-Fi density ratios (i.e., number of devices per user)</a:t>
            </a:r>
            <a:endParaRPr lang="en-US" sz="2400" dirty="0">
              <a:solidFill>
                <a:schemeClr val="bg1">
                  <a:lumMod val="50000"/>
                </a:schemeClr>
              </a:solidFill>
            </a:endParaRPr>
          </a:p>
        </p:txBody>
      </p:sp>
      <p:sp>
        <p:nvSpPr>
          <p:cNvPr id="11" name="Rectangle 10"/>
          <p:cNvSpPr/>
          <p:nvPr/>
        </p:nvSpPr>
        <p:spPr>
          <a:xfrm>
            <a:off x="5257800" y="4134310"/>
            <a:ext cx="3239102" cy="2677656"/>
          </a:xfrm>
          <a:prstGeom prst="rect">
            <a:avLst/>
          </a:prstGeom>
          <a:noFill/>
        </p:spPr>
        <p:txBody>
          <a:bodyPr wrap="square">
            <a:spAutoFit/>
          </a:bodyPr>
          <a:lstStyle/>
          <a:p>
            <a:pPr algn="ctr"/>
            <a:r>
              <a:rPr lang="en-US" sz="2400" dirty="0" smtClean="0">
                <a:solidFill>
                  <a:schemeClr val="bg1">
                    <a:lumMod val="50000"/>
                  </a:schemeClr>
                </a:solidFill>
              </a:rPr>
              <a:t>Including access capabilities through device, applications, browsers, virtualized desktops, identify management tools, </a:t>
            </a:r>
          </a:p>
          <a:p>
            <a:pPr algn="ctr"/>
            <a:r>
              <a:rPr lang="en-US" sz="2400" dirty="0" smtClean="0">
                <a:solidFill>
                  <a:schemeClr val="bg1">
                    <a:lumMod val="50000"/>
                  </a:schemeClr>
                </a:solidFill>
              </a:rPr>
              <a:t>and cloud services</a:t>
            </a:r>
            <a:endParaRPr lang="en-US" sz="2400" dirty="0">
              <a:solidFill>
                <a:schemeClr val="bg1">
                  <a:lumMod val="50000"/>
                </a:schemeClr>
              </a:solidFill>
            </a:endParaRPr>
          </a:p>
        </p:txBody>
      </p:sp>
    </p:spTree>
    <p:extLst>
      <p:ext uri="{BB962C8B-B14F-4D97-AF65-F5344CB8AC3E}">
        <p14:creationId xmlns:p14="http://schemas.microsoft.com/office/powerpoint/2010/main" val="2059031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Introduction and Methodology</a:t>
            </a:r>
            <a:endParaRPr lang="en-US" b="1" dirty="0">
              <a:solidFill>
                <a:schemeClr val="tx2"/>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27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82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93618" y="338675"/>
            <a:ext cx="8021782" cy="729971"/>
          </a:xfrm>
        </p:spPr>
        <p:txBody>
          <a:bodyPr>
            <a:noAutofit/>
          </a:bodyPr>
          <a:lstStyle/>
          <a:p>
            <a:r>
              <a:rPr lang="en-US" b="1" dirty="0">
                <a:solidFill>
                  <a:schemeClr val="tx2"/>
                </a:solidFill>
              </a:rPr>
              <a:t>Technology </a:t>
            </a:r>
            <a:r>
              <a:rPr lang="en-US" b="1" dirty="0" smtClean="0">
                <a:solidFill>
                  <a:schemeClr val="tx2"/>
                </a:solidFill>
              </a:rPr>
              <a:t>Infrastructure: Current IT Practices that Relate to BYOE</a:t>
            </a:r>
            <a:r>
              <a:rPr lang="en-US" b="1" dirty="0">
                <a:solidFill>
                  <a:schemeClr val="tx2"/>
                </a:solidFill>
              </a:rPr>
              <a:t/>
            </a:r>
            <a:br>
              <a:rPr lang="en-US" b="1" dirty="0">
                <a:solidFill>
                  <a:schemeClr val="tx2"/>
                </a:solidFill>
              </a:rPr>
            </a:br>
            <a:endParaRPr lang="en-US" b="1" dirty="0">
              <a:solidFill>
                <a:schemeClr val="tx2"/>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2925"/>
            <a:ext cx="590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Figure 21.png"/>
          <p:cNvPicPr>
            <a:picLocks noChangeAspect="1"/>
          </p:cNvPicPr>
          <p:nvPr/>
        </p:nvPicPr>
        <p:blipFill rotWithShape="1">
          <a:blip r:embed="rId4" cstate="print">
            <a:extLst>
              <a:ext uri="{28A0092B-C50C-407E-A947-70E740481C1C}">
                <a14:useLocalDpi xmlns:a14="http://schemas.microsoft.com/office/drawing/2010/main" val="0"/>
              </a:ext>
            </a:extLst>
          </a:blip>
          <a:srcRect b="2403"/>
          <a:stretch/>
        </p:blipFill>
        <p:spPr>
          <a:xfrm>
            <a:off x="250825" y="1460500"/>
            <a:ext cx="7903418" cy="5211618"/>
          </a:xfrm>
          <a:prstGeom prst="rect">
            <a:avLst/>
          </a:prstGeom>
        </p:spPr>
      </p:pic>
    </p:spTree>
    <p:extLst>
      <p:ext uri="{BB962C8B-B14F-4D97-AF65-F5344CB8AC3E}">
        <p14:creationId xmlns:p14="http://schemas.microsoft.com/office/powerpoint/2010/main" val="3156871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93618" y="338675"/>
            <a:ext cx="8174182" cy="729971"/>
          </a:xfrm>
        </p:spPr>
        <p:txBody>
          <a:bodyPr>
            <a:noAutofit/>
          </a:bodyPr>
          <a:lstStyle/>
          <a:p>
            <a:r>
              <a:rPr lang="en-US" b="1" dirty="0">
                <a:solidFill>
                  <a:schemeClr val="tx2"/>
                </a:solidFill>
              </a:rPr>
              <a:t>Technology </a:t>
            </a:r>
            <a:r>
              <a:rPr lang="en-US" b="1" dirty="0" smtClean="0">
                <a:solidFill>
                  <a:schemeClr val="tx2"/>
                </a:solidFill>
              </a:rPr>
              <a:t>Infrastructure: Upgrades Needed in Next Two Years</a:t>
            </a:r>
            <a:r>
              <a:rPr lang="en-US" b="1" dirty="0">
                <a:solidFill>
                  <a:schemeClr val="tx2"/>
                </a:solidFill>
              </a:rPr>
              <a:t/>
            </a:r>
            <a:br>
              <a:rPr lang="en-US" b="1" dirty="0">
                <a:solidFill>
                  <a:schemeClr val="tx2"/>
                </a:solidFill>
              </a:rPr>
            </a:br>
            <a:endParaRPr lang="en-US" b="1" dirty="0">
              <a:solidFill>
                <a:schemeClr val="tx2"/>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42925"/>
            <a:ext cx="590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619125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372225" y="2121276"/>
            <a:ext cx="2619375" cy="3785652"/>
          </a:xfrm>
          <a:prstGeom prst="rect">
            <a:avLst/>
          </a:prstGeom>
        </p:spPr>
        <p:txBody>
          <a:bodyPr wrap="square">
            <a:spAutoFit/>
          </a:bodyPr>
          <a:lstStyle/>
          <a:p>
            <a:pPr algn="ctr"/>
            <a:r>
              <a:rPr lang="en-US" sz="2400" dirty="0" smtClean="0">
                <a:solidFill>
                  <a:schemeClr val="bg1">
                    <a:lumMod val="50000"/>
                  </a:schemeClr>
                </a:solidFill>
              </a:rPr>
              <a:t>Though present accommodation of BYOE is adequate, most respondents expect infrastructure upgrades within two years for Wi-Fi and networks, in particular.</a:t>
            </a:r>
            <a:endParaRPr lang="en-US" sz="2400" dirty="0">
              <a:solidFill>
                <a:schemeClr val="bg1">
                  <a:lumMod val="50000"/>
                </a:schemeClr>
              </a:solidFill>
            </a:endParaRPr>
          </a:p>
        </p:txBody>
      </p:sp>
    </p:spTree>
    <p:extLst>
      <p:ext uri="{BB962C8B-B14F-4D97-AF65-F5344CB8AC3E}">
        <p14:creationId xmlns:p14="http://schemas.microsoft.com/office/powerpoint/2010/main" val="2840838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Support Strategies</a:t>
            </a:r>
            <a:endParaRPr lang="en-US" b="1"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038225"/>
            <a:ext cx="54102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78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0" y="304800"/>
            <a:ext cx="8229600" cy="1143000"/>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b="1" dirty="0" smtClean="0">
                <a:solidFill>
                  <a:schemeClr val="tx2"/>
                </a:solidFill>
              </a:rPr>
              <a:t>Support Strategies: Full and Best-Effort Support are Common for Employees</a:t>
            </a:r>
            <a:endParaRPr lang="en-US" dirty="0">
              <a:solidFill>
                <a:schemeClr val="tx2"/>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685800"/>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Figure 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700" y="2057400"/>
            <a:ext cx="8001000" cy="3619499"/>
          </a:xfrm>
          <a:prstGeom prst="rect">
            <a:avLst/>
          </a:prstGeom>
        </p:spPr>
      </p:pic>
      <p:sp>
        <p:nvSpPr>
          <p:cNvPr id="8" name="Rectangle 7"/>
          <p:cNvSpPr/>
          <p:nvPr/>
        </p:nvSpPr>
        <p:spPr>
          <a:xfrm>
            <a:off x="341312" y="5676899"/>
            <a:ext cx="7888288" cy="1200329"/>
          </a:xfrm>
          <a:prstGeom prst="rect">
            <a:avLst/>
          </a:prstGeom>
        </p:spPr>
        <p:txBody>
          <a:bodyPr wrap="square">
            <a:spAutoFit/>
          </a:bodyPr>
          <a:lstStyle/>
          <a:p>
            <a:pPr algn="ctr"/>
            <a:r>
              <a:rPr lang="en-US" sz="2400" dirty="0" smtClean="0">
                <a:solidFill>
                  <a:schemeClr val="bg1">
                    <a:lumMod val="50000"/>
                  </a:schemeClr>
                </a:solidFill>
              </a:rPr>
              <a:t>Current help desk support efforts for employees are extensive. Support strategies will need to adapt to BYOE environments.</a:t>
            </a:r>
            <a:endParaRPr lang="en-US" sz="2400" dirty="0">
              <a:solidFill>
                <a:schemeClr val="bg1">
                  <a:lumMod val="50000"/>
                </a:schemeClr>
              </a:solidFill>
            </a:endParaRPr>
          </a:p>
        </p:txBody>
      </p:sp>
    </p:spTree>
    <p:extLst>
      <p:ext uri="{BB962C8B-B14F-4D97-AF65-F5344CB8AC3E}">
        <p14:creationId xmlns:p14="http://schemas.microsoft.com/office/powerpoint/2010/main" val="1103263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0" y="304800"/>
            <a:ext cx="8229600" cy="1143000"/>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b="1" dirty="0" smtClean="0">
                <a:solidFill>
                  <a:schemeClr val="tx2"/>
                </a:solidFill>
              </a:rPr>
              <a:t>Support Strategies: Best Effort Support is Common For Students</a:t>
            </a:r>
            <a:endParaRPr lang="en-US" dirty="0">
              <a:solidFill>
                <a:schemeClr val="tx2"/>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685800"/>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41312" y="5676899"/>
            <a:ext cx="7888288" cy="1200329"/>
          </a:xfrm>
          <a:prstGeom prst="rect">
            <a:avLst/>
          </a:prstGeom>
        </p:spPr>
        <p:txBody>
          <a:bodyPr wrap="square">
            <a:spAutoFit/>
          </a:bodyPr>
          <a:lstStyle/>
          <a:p>
            <a:pPr algn="ctr"/>
            <a:r>
              <a:rPr lang="en-US" sz="2400" dirty="0" smtClean="0">
                <a:solidFill>
                  <a:schemeClr val="bg1">
                    <a:lumMod val="50000"/>
                  </a:schemeClr>
                </a:solidFill>
              </a:rPr>
              <a:t>“Having the manpower to provide the support [is a challenge]. We will work on their devices if we have time.” – ECAR BYOE Survey Respondent</a:t>
            </a:r>
            <a:endParaRPr lang="en-US" sz="2400" dirty="0">
              <a:solidFill>
                <a:schemeClr val="bg1">
                  <a:lumMod val="50000"/>
                </a:schemeClr>
              </a:solidFill>
            </a:endParaRPr>
          </a:p>
        </p:txBody>
      </p:sp>
      <p:pic>
        <p:nvPicPr>
          <p:cNvPr id="6" name="Picture 5" descr="Figure 2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981200"/>
            <a:ext cx="7819491" cy="3581400"/>
          </a:xfrm>
          <a:prstGeom prst="rect">
            <a:avLst/>
          </a:prstGeom>
        </p:spPr>
      </p:pic>
    </p:spTree>
    <p:extLst>
      <p:ext uri="{BB962C8B-B14F-4D97-AF65-F5344CB8AC3E}">
        <p14:creationId xmlns:p14="http://schemas.microsoft.com/office/powerpoint/2010/main" val="2664639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0" y="304800"/>
            <a:ext cx="8382000" cy="1143000"/>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b="1" spc="-50" dirty="0" smtClean="0">
                <a:solidFill>
                  <a:schemeClr val="tx2"/>
                </a:solidFill>
              </a:rPr>
              <a:t>Support Strategies: Increased Support Demand Estimates in Two Years </a:t>
            </a:r>
            <a:endParaRPr lang="en-US" spc="-50" dirty="0">
              <a:solidFill>
                <a:schemeClr val="tx2"/>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685800"/>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Figure 2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447800"/>
            <a:ext cx="7772400" cy="4487716"/>
          </a:xfrm>
          <a:prstGeom prst="rect">
            <a:avLst/>
          </a:prstGeom>
        </p:spPr>
      </p:pic>
      <p:sp>
        <p:nvSpPr>
          <p:cNvPr id="8" name="Rectangle 7"/>
          <p:cNvSpPr/>
          <p:nvPr/>
        </p:nvSpPr>
        <p:spPr>
          <a:xfrm>
            <a:off x="341312" y="5791200"/>
            <a:ext cx="7888288" cy="830997"/>
          </a:xfrm>
          <a:prstGeom prst="rect">
            <a:avLst/>
          </a:prstGeom>
        </p:spPr>
        <p:txBody>
          <a:bodyPr wrap="square">
            <a:spAutoFit/>
          </a:bodyPr>
          <a:lstStyle/>
          <a:p>
            <a:pPr algn="ctr"/>
            <a:r>
              <a:rPr lang="en-US" sz="2400" dirty="0" smtClean="0">
                <a:solidFill>
                  <a:schemeClr val="bg1">
                    <a:lumMod val="50000"/>
                  </a:schemeClr>
                </a:solidFill>
              </a:rPr>
              <a:t>74% of institutions predict costs to increase for providing IT services to support user-provisioned technology.</a:t>
            </a:r>
            <a:endParaRPr lang="en-US" sz="2400" dirty="0">
              <a:solidFill>
                <a:schemeClr val="bg1">
                  <a:lumMod val="50000"/>
                </a:schemeClr>
              </a:solidFill>
            </a:endParaRPr>
          </a:p>
        </p:txBody>
      </p:sp>
    </p:spTree>
    <p:extLst>
      <p:ext uri="{BB962C8B-B14F-4D97-AF65-F5344CB8AC3E}">
        <p14:creationId xmlns:p14="http://schemas.microsoft.com/office/powerpoint/2010/main" val="1765709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0" y="304800"/>
            <a:ext cx="8686800" cy="1143000"/>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b="1" dirty="0" smtClean="0">
                <a:solidFill>
                  <a:schemeClr val="tx2"/>
                </a:solidFill>
              </a:rPr>
              <a:t>Support Strategies: Rating of BYOE </a:t>
            </a:r>
            <a:r>
              <a:rPr lang="en-US" b="1" spc="-40" dirty="0" smtClean="0">
                <a:solidFill>
                  <a:schemeClr val="tx2"/>
                </a:solidFill>
              </a:rPr>
              <a:t>Support Priorities as High or Essential</a:t>
            </a:r>
            <a:endParaRPr lang="en-US" spc="-40" dirty="0">
              <a:solidFill>
                <a:schemeClr val="tx2"/>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685800"/>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629400" y="2057400"/>
            <a:ext cx="2362200" cy="2677656"/>
          </a:xfrm>
          <a:prstGeom prst="rect">
            <a:avLst/>
          </a:prstGeom>
        </p:spPr>
        <p:txBody>
          <a:bodyPr wrap="square">
            <a:spAutoFit/>
          </a:bodyPr>
          <a:lstStyle/>
          <a:p>
            <a:r>
              <a:rPr lang="en-US" sz="2400" dirty="0">
                <a:solidFill>
                  <a:schemeClr val="bg1">
                    <a:lumMod val="50000"/>
                  </a:schemeClr>
                </a:solidFill>
              </a:rPr>
              <a:t>Improving end-user experiences and providing more support are among the top priorities of IT leaders.</a:t>
            </a:r>
          </a:p>
        </p:txBody>
      </p:sp>
      <p:pic>
        <p:nvPicPr>
          <p:cNvPr id="6" name="Picture 5" descr="Figure 2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447800"/>
            <a:ext cx="6172200" cy="5331169"/>
          </a:xfrm>
          <a:prstGeom prst="rect">
            <a:avLst/>
          </a:prstGeom>
        </p:spPr>
      </p:pic>
    </p:spTree>
    <p:extLst>
      <p:ext uri="{BB962C8B-B14F-4D97-AF65-F5344CB8AC3E}">
        <p14:creationId xmlns:p14="http://schemas.microsoft.com/office/powerpoint/2010/main" val="134190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304800"/>
            <a:ext cx="8686800" cy="1143000"/>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b="1" dirty="0" smtClean="0">
                <a:solidFill>
                  <a:schemeClr val="tx2"/>
                </a:solidFill>
              </a:rPr>
              <a:t>Support Strategies: The New Support </a:t>
            </a:r>
            <a:r>
              <a:rPr lang="en-US" b="1" spc="-30" dirty="0" smtClean="0">
                <a:solidFill>
                  <a:schemeClr val="tx2"/>
                </a:solidFill>
              </a:rPr>
              <a:t>Paradigm as “Technology Consultant”</a:t>
            </a:r>
            <a:endParaRPr lang="en-US" spc="-30" dirty="0">
              <a:solidFill>
                <a:schemeClr val="tx2"/>
              </a:solidFill>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85800"/>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a:spLocks noGrp="1"/>
          </p:cNvSpPr>
          <p:nvPr>
            <p:ph idx="1"/>
          </p:nvPr>
        </p:nvSpPr>
        <p:spPr>
          <a:xfrm>
            <a:off x="606829" y="1625601"/>
            <a:ext cx="8079971" cy="4546599"/>
          </a:xfrm>
        </p:spPr>
        <p:txBody>
          <a:bodyPr>
            <a:noAutofit/>
          </a:bodyPr>
          <a:lstStyle/>
          <a:p>
            <a:pPr marL="514350" indent="-514350">
              <a:buFont typeface="+mj-lt"/>
              <a:buAutoNum type="arabicPeriod"/>
            </a:pPr>
            <a:r>
              <a:rPr lang="en-US" sz="2800" dirty="0" smtClean="0">
                <a:solidFill>
                  <a:schemeClr val="bg1">
                    <a:lumMod val="50000"/>
                  </a:schemeClr>
                </a:solidFill>
                <a:latin typeface="+mn-lt"/>
                <a:cs typeface="+mn-cs"/>
              </a:rPr>
              <a:t>Routing help seekers to self-service portals and tutorials</a:t>
            </a:r>
          </a:p>
          <a:p>
            <a:pPr marL="514350" indent="-514350">
              <a:buFont typeface="+mj-lt"/>
              <a:buAutoNum type="arabicPeriod"/>
            </a:pPr>
            <a:r>
              <a:rPr lang="en-US" sz="2800" dirty="0" smtClean="0">
                <a:solidFill>
                  <a:schemeClr val="bg1">
                    <a:lumMod val="50000"/>
                  </a:schemeClr>
                </a:solidFill>
                <a:latin typeface="+mn-lt"/>
                <a:cs typeface="+mn-cs"/>
              </a:rPr>
              <a:t>Providing links to vendor resources or direct customer support</a:t>
            </a:r>
          </a:p>
          <a:p>
            <a:pPr marL="514350" indent="-514350">
              <a:buFont typeface="+mj-lt"/>
              <a:buAutoNum type="arabicPeriod"/>
            </a:pPr>
            <a:r>
              <a:rPr lang="en-US" sz="2800" dirty="0" smtClean="0">
                <a:solidFill>
                  <a:schemeClr val="bg1">
                    <a:lumMod val="50000"/>
                  </a:schemeClr>
                </a:solidFill>
                <a:latin typeface="+mn-lt"/>
                <a:cs typeface="+mn-cs"/>
              </a:rPr>
              <a:t>Crowdsourcing solutions through blogs, wikis, and Google searches</a:t>
            </a:r>
          </a:p>
          <a:p>
            <a:pPr marL="514350" indent="-514350">
              <a:buFont typeface="+mj-lt"/>
              <a:buAutoNum type="arabicPeriod"/>
            </a:pPr>
            <a:r>
              <a:rPr lang="en-US" sz="2800" dirty="0" smtClean="0">
                <a:solidFill>
                  <a:schemeClr val="bg1">
                    <a:lumMod val="50000"/>
                  </a:schemeClr>
                </a:solidFill>
                <a:latin typeface="+mn-lt"/>
                <a:cs typeface="+mn-cs"/>
              </a:rPr>
              <a:t>Using what Jarod Green from Gartner calls “Hey, Joe!” support–asking about until you find something that works rather than opening a support ticket</a:t>
            </a:r>
            <a:endParaRPr lang="en-US" sz="2700" dirty="0">
              <a:solidFill>
                <a:srgbClr val="1F497D"/>
              </a:solidFill>
            </a:endParaRPr>
          </a:p>
        </p:txBody>
      </p:sp>
    </p:spTree>
    <p:extLst>
      <p:ext uri="{BB962C8B-B14F-4D97-AF65-F5344CB8AC3E}">
        <p14:creationId xmlns:p14="http://schemas.microsoft.com/office/powerpoint/2010/main" val="2007928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Teaching and Learning</a:t>
            </a:r>
            <a:endParaRPr lang="en-US" b="1" dirty="0">
              <a:solidFill>
                <a:schemeClr val="tx2"/>
              </a:solidFill>
            </a:endParaRPr>
          </a:p>
        </p:txBody>
      </p:sp>
      <p:sp>
        <p:nvSpPr>
          <p:cNvPr id="5" name="Rectangle 4"/>
          <p:cNvSpPr/>
          <p:nvPr/>
        </p:nvSpPr>
        <p:spPr>
          <a:xfrm rot="3628437">
            <a:off x="6425289" y="4745058"/>
            <a:ext cx="1046396" cy="213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604336">
            <a:off x="1548763" y="4895939"/>
            <a:ext cx="888988" cy="167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360270">
            <a:off x="1203588" y="5234074"/>
            <a:ext cx="945622" cy="167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990600"/>
            <a:ext cx="541020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928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22168" y="338675"/>
            <a:ext cx="8021782" cy="729971"/>
          </a:xfrm>
        </p:spPr>
        <p:txBody>
          <a:bodyPr>
            <a:normAutofit fontScale="90000"/>
          </a:bodyPr>
          <a:lstStyle/>
          <a:p>
            <a:r>
              <a:rPr lang="en-US" sz="4000" b="1" dirty="0">
                <a:solidFill>
                  <a:schemeClr val="tx2"/>
                </a:solidFill>
              </a:rPr>
              <a:t>Teaching and </a:t>
            </a:r>
            <a:r>
              <a:rPr lang="en-US" sz="4000" b="1" dirty="0" smtClean="0">
                <a:solidFill>
                  <a:schemeClr val="tx2"/>
                </a:solidFill>
              </a:rPr>
              <a:t>Learning: Priority for Facilitating Anytime, Anywhere Access + Student Guidelines</a:t>
            </a:r>
            <a:endParaRPr lang="en-US" sz="4000" dirty="0">
              <a:solidFill>
                <a:schemeClr val="tx2"/>
              </a:solidFill>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600075"/>
            <a:ext cx="5905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Figure 28.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49" y="1981200"/>
            <a:ext cx="6388880" cy="4818075"/>
          </a:xfrm>
          <a:prstGeom prst="rect">
            <a:avLst/>
          </a:prstGeom>
        </p:spPr>
      </p:pic>
      <p:sp>
        <p:nvSpPr>
          <p:cNvPr id="8" name="Rectangle 7"/>
          <p:cNvSpPr/>
          <p:nvPr/>
        </p:nvSpPr>
        <p:spPr>
          <a:xfrm>
            <a:off x="6687329" y="2286000"/>
            <a:ext cx="2362200" cy="3046988"/>
          </a:xfrm>
          <a:prstGeom prst="rect">
            <a:avLst/>
          </a:prstGeom>
        </p:spPr>
        <p:txBody>
          <a:bodyPr wrap="square">
            <a:spAutoFit/>
          </a:bodyPr>
          <a:lstStyle/>
          <a:p>
            <a:r>
              <a:rPr lang="en-US" sz="2400" dirty="0" smtClean="0">
                <a:solidFill>
                  <a:schemeClr val="bg1">
                    <a:lumMod val="50000"/>
                  </a:schemeClr>
                </a:solidFill>
              </a:rPr>
              <a:t>Utilizing mobile technologies for T&amp;L is a priority, but providing students guidance for how to do so is still rare.</a:t>
            </a:r>
            <a:endParaRPr lang="en-US" sz="2400" dirty="0">
              <a:solidFill>
                <a:schemeClr val="bg1">
                  <a:lumMod val="50000"/>
                </a:schemeClr>
              </a:solidFill>
            </a:endParaRPr>
          </a:p>
        </p:txBody>
      </p:sp>
    </p:spTree>
    <p:extLst>
      <p:ext uri="{BB962C8B-B14F-4D97-AF65-F5344CB8AC3E}">
        <p14:creationId xmlns:p14="http://schemas.microsoft.com/office/powerpoint/2010/main" val="3912123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03 at 12.00.3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19201"/>
            <a:ext cx="6019800" cy="5459094"/>
          </a:xfrm>
          <a:prstGeom prst="rect">
            <a:avLst/>
          </a:prstGeom>
        </p:spPr>
      </p:pic>
      <p:sp>
        <p:nvSpPr>
          <p:cNvPr id="3" name="Title 3"/>
          <p:cNvSpPr>
            <a:spLocks noGrp="1"/>
          </p:cNvSpPr>
          <p:nvPr>
            <p:ph type="title"/>
          </p:nvPr>
        </p:nvSpPr>
        <p:spPr>
          <a:xfrm>
            <a:off x="609600" y="228600"/>
            <a:ext cx="8305800" cy="729971"/>
          </a:xfrm>
        </p:spPr>
        <p:txBody>
          <a:bodyPr/>
          <a:lstStyle/>
          <a:p>
            <a:r>
              <a:rPr lang="en-US" b="1" dirty="0" smtClean="0">
                <a:solidFill>
                  <a:schemeClr val="tx2"/>
                </a:solidFill>
              </a:rPr>
              <a:t>Introduction: A Framework for the Most Important BYOE IT Issues in HE</a:t>
            </a:r>
            <a:endParaRPr lang="en-US" dirty="0"/>
          </a:p>
        </p:txBody>
      </p:sp>
    </p:spTree>
    <p:extLst>
      <p:ext uri="{BB962C8B-B14F-4D97-AF65-F5344CB8AC3E}">
        <p14:creationId xmlns:p14="http://schemas.microsoft.com/office/powerpoint/2010/main" val="916587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 2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0374" y="1889299"/>
            <a:ext cx="5493026" cy="4275529"/>
          </a:xfrm>
          <a:prstGeom prst="rect">
            <a:avLst/>
          </a:prstGeom>
        </p:spPr>
      </p:pic>
      <p:sp>
        <p:nvSpPr>
          <p:cNvPr id="9" name="Rectangle 8"/>
          <p:cNvSpPr/>
          <p:nvPr/>
        </p:nvSpPr>
        <p:spPr>
          <a:xfrm>
            <a:off x="265645" y="2286000"/>
            <a:ext cx="2362200" cy="3416320"/>
          </a:xfrm>
          <a:prstGeom prst="rect">
            <a:avLst/>
          </a:prstGeom>
        </p:spPr>
        <p:txBody>
          <a:bodyPr wrap="square">
            <a:spAutoFit/>
          </a:bodyPr>
          <a:lstStyle/>
          <a:p>
            <a:r>
              <a:rPr lang="en-US" sz="2400" dirty="0" smtClean="0">
                <a:solidFill>
                  <a:schemeClr val="bg1">
                    <a:lumMod val="50000"/>
                  </a:schemeClr>
                </a:solidFill>
              </a:rPr>
              <a:t>Balancing academic freedom, professional development, and expectations for end-user experiences is important.</a:t>
            </a:r>
            <a:endParaRPr lang="en-US" sz="2400" dirty="0">
              <a:solidFill>
                <a:schemeClr val="bg1">
                  <a:lumMod val="50000"/>
                </a:schemeClr>
              </a:solidFill>
            </a:endParaRPr>
          </a:p>
        </p:txBody>
      </p:sp>
      <p:sp>
        <p:nvSpPr>
          <p:cNvPr id="10" name="Title 1"/>
          <p:cNvSpPr>
            <a:spLocks noGrp="1"/>
          </p:cNvSpPr>
          <p:nvPr>
            <p:ph type="title"/>
          </p:nvPr>
        </p:nvSpPr>
        <p:spPr>
          <a:xfrm>
            <a:off x="714375" y="338675"/>
            <a:ext cx="8021782" cy="729971"/>
          </a:xfrm>
        </p:spPr>
        <p:txBody>
          <a:bodyPr>
            <a:normAutofit fontScale="90000"/>
          </a:bodyPr>
          <a:lstStyle/>
          <a:p>
            <a:r>
              <a:rPr lang="en-US" sz="4000" b="1" dirty="0">
                <a:solidFill>
                  <a:schemeClr val="tx2"/>
                </a:solidFill>
              </a:rPr>
              <a:t>Teaching and </a:t>
            </a:r>
            <a:r>
              <a:rPr lang="en-US" sz="4000" b="1" dirty="0" smtClean="0">
                <a:solidFill>
                  <a:schemeClr val="tx2"/>
                </a:solidFill>
              </a:rPr>
              <a:t>Learning: Priority for Supporting Innovative Teaching Opportunities + Faculty Guidelines</a:t>
            </a:r>
            <a:endParaRPr lang="en-US" sz="4000" dirty="0">
              <a:solidFill>
                <a:schemeClr val="tx2"/>
              </a:solidFill>
            </a:endParaRP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600075"/>
            <a:ext cx="5905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46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 3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49" y="2133600"/>
            <a:ext cx="5257800" cy="4464861"/>
          </a:xfrm>
          <a:prstGeom prst="rect">
            <a:avLst/>
          </a:prstGeom>
        </p:spPr>
      </p:pic>
      <p:sp>
        <p:nvSpPr>
          <p:cNvPr id="12" name="Title 1"/>
          <p:cNvSpPr txBox="1">
            <a:spLocks/>
          </p:cNvSpPr>
          <p:nvPr/>
        </p:nvSpPr>
        <p:spPr>
          <a:xfrm>
            <a:off x="714375" y="333375"/>
            <a:ext cx="8229600" cy="1143000"/>
          </a:xfrm>
          <a:prstGeom prst="rect">
            <a:avLst/>
          </a:prstGeom>
        </p:spPr>
        <p:txBody>
          <a:bodyPr anchor="t">
            <a:noAutofit/>
          </a:bodyPr>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b="1" dirty="0" smtClean="0">
                <a:solidFill>
                  <a:schemeClr val="tx2"/>
                </a:solidFill>
              </a:rPr>
              <a:t>Teaching and Learning: Authority for Allowing/Disallowing Mobile Devices in F2F Courses</a:t>
            </a:r>
            <a:endParaRPr lang="en-US" dirty="0">
              <a:solidFill>
                <a:schemeClr val="tx2"/>
              </a:solidFill>
            </a:endParaRPr>
          </a:p>
        </p:txBody>
      </p:sp>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600075"/>
            <a:ext cx="5905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400800" y="2514600"/>
            <a:ext cx="2362200" cy="2677656"/>
          </a:xfrm>
          <a:prstGeom prst="rect">
            <a:avLst/>
          </a:prstGeom>
        </p:spPr>
        <p:txBody>
          <a:bodyPr wrap="square">
            <a:spAutoFit/>
          </a:bodyPr>
          <a:lstStyle/>
          <a:p>
            <a:r>
              <a:rPr lang="en-US" sz="2400" dirty="0" smtClean="0">
                <a:solidFill>
                  <a:schemeClr val="bg1">
                    <a:lumMod val="50000"/>
                  </a:schemeClr>
                </a:solidFill>
              </a:rPr>
              <a:t>There is a general sense that institutions are accommodating BYOE practices to the best of their abilities</a:t>
            </a:r>
            <a:endParaRPr lang="en-US" sz="2400" dirty="0">
              <a:solidFill>
                <a:schemeClr val="bg1">
                  <a:lumMod val="50000"/>
                </a:schemeClr>
              </a:solidFill>
            </a:endParaRPr>
          </a:p>
        </p:txBody>
      </p:sp>
    </p:spTree>
    <p:extLst>
      <p:ext uri="{BB962C8B-B14F-4D97-AF65-F5344CB8AC3E}">
        <p14:creationId xmlns:p14="http://schemas.microsoft.com/office/powerpoint/2010/main" val="4056907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29" y="338675"/>
            <a:ext cx="8021782" cy="729971"/>
          </a:xfrm>
        </p:spPr>
        <p:txBody>
          <a:bodyPr/>
          <a:lstStyle/>
          <a:p>
            <a:r>
              <a:rPr lang="en-US" b="1" dirty="0" smtClean="0">
                <a:solidFill>
                  <a:schemeClr val="tx2"/>
                </a:solidFill>
              </a:rPr>
              <a:t>Recommendations</a:t>
            </a:r>
            <a:endParaRPr lang="en-US" b="1" dirty="0">
              <a:solidFill>
                <a:schemeClr val="tx2"/>
              </a:solidFill>
            </a:endParaRPr>
          </a:p>
        </p:txBody>
      </p:sp>
      <p:sp>
        <p:nvSpPr>
          <p:cNvPr id="3" name="Content Placeholder 2"/>
          <p:cNvSpPr>
            <a:spLocks noGrp="1"/>
          </p:cNvSpPr>
          <p:nvPr>
            <p:ph idx="1"/>
          </p:nvPr>
        </p:nvSpPr>
        <p:spPr>
          <a:xfrm>
            <a:off x="606829" y="1371599"/>
            <a:ext cx="8079971" cy="4546599"/>
          </a:xfrm>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27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45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7418" y="338675"/>
            <a:ext cx="8021782" cy="729971"/>
          </a:xfrm>
        </p:spPr>
        <p:txBody>
          <a:bodyPr/>
          <a:lstStyle/>
          <a:p>
            <a:r>
              <a:rPr lang="en-US" b="1" dirty="0" smtClean="0">
                <a:solidFill>
                  <a:srgbClr val="1F497D"/>
                </a:solidFill>
              </a:rPr>
              <a:t>Recommendations: Planning, Governance, and Leadership</a:t>
            </a:r>
            <a:endParaRPr lang="en-US" dirty="0">
              <a:solidFill>
                <a:srgbClr val="1F497D"/>
              </a:solidFill>
            </a:endParaRPr>
          </a:p>
        </p:txBody>
      </p:sp>
      <p:sp>
        <p:nvSpPr>
          <p:cNvPr id="2" name="Content Placeholder 1"/>
          <p:cNvSpPr>
            <a:spLocks noGrp="1"/>
          </p:cNvSpPr>
          <p:nvPr>
            <p:ph idx="1"/>
          </p:nvPr>
        </p:nvSpPr>
        <p:spPr>
          <a:xfrm>
            <a:off x="606829" y="1473201"/>
            <a:ext cx="8079971" cy="4546599"/>
          </a:xfrm>
        </p:spPr>
        <p:txBody>
          <a:bodyPr/>
          <a:lstStyle/>
          <a:p>
            <a:pPr>
              <a:buFont typeface="Wingdings" pitchFamily="2" charset="2"/>
              <a:buChar char="Ø"/>
            </a:pPr>
            <a:r>
              <a:rPr lang="en-US" sz="2800" dirty="0" smtClean="0">
                <a:solidFill>
                  <a:schemeClr val="bg1">
                    <a:lumMod val="50000"/>
                  </a:schemeClr>
                </a:solidFill>
              </a:rPr>
              <a:t>Have </a:t>
            </a:r>
            <a:r>
              <a:rPr lang="en-US" sz="2800" dirty="0">
                <a:solidFill>
                  <a:schemeClr val="bg1">
                    <a:lumMod val="50000"/>
                  </a:schemeClr>
                </a:solidFill>
              </a:rPr>
              <a:t>strong leadership and strong follow-through that address </a:t>
            </a:r>
            <a:r>
              <a:rPr lang="en-US" sz="2800" dirty="0" smtClean="0">
                <a:solidFill>
                  <a:schemeClr val="bg1">
                    <a:lumMod val="50000"/>
                  </a:schemeClr>
                </a:solidFill>
              </a:rPr>
              <a:t>technology </a:t>
            </a:r>
            <a:r>
              <a:rPr lang="en-US" sz="2800" dirty="0">
                <a:solidFill>
                  <a:schemeClr val="bg1">
                    <a:lumMod val="50000"/>
                  </a:schemeClr>
                </a:solidFill>
              </a:rPr>
              <a:t>expectations at the top levels and </a:t>
            </a:r>
            <a:r>
              <a:rPr lang="en-US" sz="2800" dirty="0" smtClean="0">
                <a:solidFill>
                  <a:schemeClr val="bg1">
                    <a:lumMod val="50000"/>
                  </a:schemeClr>
                </a:solidFill>
              </a:rPr>
              <a:t>are </a:t>
            </a:r>
            <a:r>
              <a:rPr lang="en-US" sz="2800" dirty="0">
                <a:solidFill>
                  <a:schemeClr val="bg1">
                    <a:lumMod val="50000"/>
                  </a:schemeClr>
                </a:solidFill>
              </a:rPr>
              <a:t>supported throughout the institution.</a:t>
            </a:r>
          </a:p>
          <a:p>
            <a:pPr>
              <a:buFont typeface="Wingdings" pitchFamily="2" charset="2"/>
              <a:buChar char="Ø"/>
            </a:pPr>
            <a:r>
              <a:rPr lang="en-US" sz="2800" dirty="0" smtClean="0">
                <a:solidFill>
                  <a:schemeClr val="bg1">
                    <a:lumMod val="50000"/>
                  </a:schemeClr>
                </a:solidFill>
              </a:rPr>
              <a:t>Establish </a:t>
            </a:r>
            <a:r>
              <a:rPr lang="en-US" sz="2800" dirty="0">
                <a:solidFill>
                  <a:schemeClr val="bg1">
                    <a:lumMod val="50000"/>
                  </a:schemeClr>
                </a:solidFill>
              </a:rPr>
              <a:t>a mobile </a:t>
            </a:r>
            <a:r>
              <a:rPr lang="en-US" sz="2800" dirty="0" smtClean="0">
                <a:solidFill>
                  <a:schemeClr val="bg1">
                    <a:lumMod val="50000"/>
                  </a:schemeClr>
                </a:solidFill>
              </a:rPr>
              <a:t>vision that considers </a:t>
            </a:r>
            <a:r>
              <a:rPr lang="en-US" sz="2800" dirty="0">
                <a:solidFill>
                  <a:schemeClr val="bg1">
                    <a:lumMod val="50000"/>
                  </a:schemeClr>
                </a:solidFill>
              </a:rPr>
              <a:t>human behavioral traits as a significant variable.</a:t>
            </a:r>
          </a:p>
          <a:p>
            <a:pPr>
              <a:buFont typeface="Wingdings" pitchFamily="2" charset="2"/>
              <a:buChar char="Ø"/>
            </a:pPr>
            <a:r>
              <a:rPr lang="en-US" sz="2800" dirty="0" smtClean="0">
                <a:solidFill>
                  <a:schemeClr val="bg1">
                    <a:lumMod val="50000"/>
                  </a:schemeClr>
                </a:solidFill>
              </a:rPr>
              <a:t>Focus </a:t>
            </a:r>
            <a:r>
              <a:rPr lang="en-US" sz="2800" dirty="0">
                <a:solidFill>
                  <a:schemeClr val="bg1">
                    <a:lumMod val="50000"/>
                  </a:schemeClr>
                </a:solidFill>
              </a:rPr>
              <a:t>on having policies for issues that are within the purview of IT, such as securing data, and only have policies </a:t>
            </a:r>
            <a:r>
              <a:rPr lang="en-US" sz="2800" dirty="0" smtClean="0">
                <a:solidFill>
                  <a:schemeClr val="bg1">
                    <a:lumMod val="50000"/>
                  </a:schemeClr>
                </a:solidFill>
              </a:rPr>
              <a:t>that </a:t>
            </a:r>
            <a:r>
              <a:rPr lang="en-US" sz="2800" dirty="0">
                <a:solidFill>
                  <a:schemeClr val="bg1">
                    <a:lumMod val="50000"/>
                  </a:schemeClr>
                </a:solidFill>
              </a:rPr>
              <a:t>can and will be enforced.</a:t>
            </a:r>
          </a:p>
          <a:p>
            <a:endParaRPr lang="en-US" dirty="0">
              <a:solidFill>
                <a:schemeClr val="bg1">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641350"/>
            <a:ext cx="695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678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7418" y="338675"/>
            <a:ext cx="8021782" cy="729971"/>
          </a:xfrm>
        </p:spPr>
        <p:txBody>
          <a:bodyPr/>
          <a:lstStyle/>
          <a:p>
            <a:r>
              <a:rPr lang="en-US" b="1" dirty="0" smtClean="0">
                <a:solidFill>
                  <a:srgbClr val="1F497D"/>
                </a:solidFill>
              </a:rPr>
              <a:t>Recommendations: Security Practices</a:t>
            </a:r>
            <a:endParaRPr lang="en-US" dirty="0">
              <a:solidFill>
                <a:srgbClr val="1F497D"/>
              </a:solidFill>
            </a:endParaRPr>
          </a:p>
        </p:txBody>
      </p:sp>
      <p:sp>
        <p:nvSpPr>
          <p:cNvPr id="2" name="Content Placeholder 1"/>
          <p:cNvSpPr>
            <a:spLocks noGrp="1"/>
          </p:cNvSpPr>
          <p:nvPr>
            <p:ph idx="1"/>
          </p:nvPr>
        </p:nvSpPr>
        <p:spPr>
          <a:xfrm>
            <a:off x="606829" y="1473201"/>
            <a:ext cx="8079971" cy="4546599"/>
          </a:xfrm>
        </p:spPr>
        <p:txBody>
          <a:bodyPr/>
          <a:lstStyle/>
          <a:p>
            <a:pPr>
              <a:buFont typeface="Wingdings" pitchFamily="2" charset="2"/>
              <a:buChar char="Ø"/>
            </a:pPr>
            <a:r>
              <a:rPr lang="en-US" sz="2800" dirty="0">
                <a:solidFill>
                  <a:schemeClr val="bg1">
                    <a:lumMod val="50000"/>
                  </a:schemeClr>
                </a:solidFill>
              </a:rPr>
              <a:t>Balance rigorous security standards (managed risks) with user (in)conveniences.</a:t>
            </a:r>
          </a:p>
          <a:p>
            <a:pPr>
              <a:buFont typeface="Wingdings" pitchFamily="2" charset="2"/>
              <a:buChar char="Ø"/>
            </a:pPr>
            <a:r>
              <a:rPr lang="en-US" sz="2800" dirty="0" smtClean="0">
                <a:solidFill>
                  <a:schemeClr val="bg1">
                    <a:lumMod val="50000"/>
                  </a:schemeClr>
                </a:solidFill>
              </a:rPr>
              <a:t>Accept </a:t>
            </a:r>
            <a:r>
              <a:rPr lang="en-US" sz="2800" dirty="0">
                <a:solidFill>
                  <a:schemeClr val="bg1">
                    <a:lumMod val="50000"/>
                  </a:schemeClr>
                </a:solidFill>
              </a:rPr>
              <a:t>that the proliferation of user-provisioned technologies does little to change the basic best practices around security—a solid security presence and plan on campus can adjust to most BYOE challenges</a:t>
            </a:r>
            <a:r>
              <a:rPr lang="en-US" sz="2800" dirty="0" smtClean="0">
                <a:solidFill>
                  <a:schemeClr val="bg1">
                    <a:lumMod val="50000"/>
                  </a:schemeClr>
                </a:solidFill>
              </a:rPr>
              <a:t>.</a:t>
            </a:r>
            <a:endParaRPr lang="en-US" sz="2800" dirty="0">
              <a:solidFill>
                <a:schemeClr val="bg1">
                  <a:lumMod val="50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09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7418" y="338675"/>
            <a:ext cx="8021782" cy="729971"/>
          </a:xfrm>
        </p:spPr>
        <p:txBody>
          <a:bodyPr/>
          <a:lstStyle/>
          <a:p>
            <a:r>
              <a:rPr lang="en-US" b="1" dirty="0" smtClean="0">
                <a:solidFill>
                  <a:srgbClr val="1F497D"/>
                </a:solidFill>
              </a:rPr>
              <a:t>Recommendations: Security Practices</a:t>
            </a:r>
            <a:endParaRPr lang="en-US" dirty="0">
              <a:solidFill>
                <a:srgbClr val="1F497D"/>
              </a:solidFill>
            </a:endParaRPr>
          </a:p>
        </p:txBody>
      </p:sp>
      <p:sp>
        <p:nvSpPr>
          <p:cNvPr id="2" name="Content Placeholder 1"/>
          <p:cNvSpPr>
            <a:spLocks noGrp="1"/>
          </p:cNvSpPr>
          <p:nvPr>
            <p:ph idx="1"/>
          </p:nvPr>
        </p:nvSpPr>
        <p:spPr>
          <a:xfrm>
            <a:off x="606829" y="1473201"/>
            <a:ext cx="8079971" cy="4546599"/>
          </a:xfrm>
        </p:spPr>
        <p:txBody>
          <a:bodyPr/>
          <a:lstStyle/>
          <a:p>
            <a:pPr>
              <a:buFont typeface="Wingdings" pitchFamily="2" charset="2"/>
              <a:buChar char="Ø"/>
            </a:pPr>
            <a:r>
              <a:rPr lang="en-US" sz="2800" dirty="0" smtClean="0">
                <a:solidFill>
                  <a:schemeClr val="bg1">
                    <a:lumMod val="50000"/>
                  </a:schemeClr>
                </a:solidFill>
              </a:rPr>
              <a:t>Manage </a:t>
            </a:r>
            <a:r>
              <a:rPr lang="en-US" sz="2800" dirty="0">
                <a:solidFill>
                  <a:schemeClr val="bg1">
                    <a:lumMod val="50000"/>
                  </a:schemeClr>
                </a:solidFill>
              </a:rPr>
              <a:t>risk through securing data (access) rather than devices (assets).</a:t>
            </a:r>
          </a:p>
          <a:p>
            <a:pPr>
              <a:buFont typeface="Wingdings" pitchFamily="2" charset="2"/>
              <a:buChar char="Ø"/>
            </a:pPr>
            <a:r>
              <a:rPr lang="en-US" sz="2800" dirty="0" smtClean="0">
                <a:solidFill>
                  <a:schemeClr val="bg1">
                    <a:lumMod val="50000"/>
                  </a:schemeClr>
                </a:solidFill>
              </a:rPr>
              <a:t>Collaborate </a:t>
            </a:r>
            <a:r>
              <a:rPr lang="en-US" sz="2800" dirty="0">
                <a:solidFill>
                  <a:schemeClr val="bg1">
                    <a:lumMod val="50000"/>
                  </a:schemeClr>
                </a:solidFill>
              </a:rPr>
              <a:t>with other units, such as human resources, to establish user-awareness training and education programs that focus on the understanding of risks of data exposure, how users can avoid security breaches, and how users can separate work and personal usage.</a:t>
            </a:r>
          </a:p>
          <a:p>
            <a:pPr>
              <a:buFont typeface="Wingdings" pitchFamily="2" charset="2"/>
              <a:buChar char="Ø"/>
            </a:pPr>
            <a:endParaRPr lang="en-US" sz="3200" dirty="0">
              <a:solidFill>
                <a:schemeClr val="bg1">
                  <a:lumMod val="50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73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7418" y="338675"/>
            <a:ext cx="8021782" cy="729971"/>
          </a:xfrm>
        </p:spPr>
        <p:txBody>
          <a:bodyPr/>
          <a:lstStyle/>
          <a:p>
            <a:r>
              <a:rPr lang="en-US" b="1" dirty="0" smtClean="0">
                <a:solidFill>
                  <a:srgbClr val="1F497D"/>
                </a:solidFill>
              </a:rPr>
              <a:t>Recommendations: Fiscal Considerations</a:t>
            </a:r>
            <a:endParaRPr lang="en-US" dirty="0">
              <a:solidFill>
                <a:srgbClr val="1F497D"/>
              </a:solidFill>
            </a:endParaRPr>
          </a:p>
        </p:txBody>
      </p:sp>
      <p:sp>
        <p:nvSpPr>
          <p:cNvPr id="2" name="Content Placeholder 1"/>
          <p:cNvSpPr>
            <a:spLocks noGrp="1"/>
          </p:cNvSpPr>
          <p:nvPr>
            <p:ph idx="1"/>
          </p:nvPr>
        </p:nvSpPr>
        <p:spPr>
          <a:xfrm>
            <a:off x="606829" y="1473201"/>
            <a:ext cx="8079971" cy="4546599"/>
          </a:xfrm>
        </p:spPr>
        <p:txBody>
          <a:bodyPr/>
          <a:lstStyle/>
          <a:p>
            <a:pPr>
              <a:buFont typeface="Wingdings" pitchFamily="2" charset="2"/>
              <a:buChar char="Ø"/>
            </a:pPr>
            <a:r>
              <a:rPr lang="en-US" sz="2800" dirty="0" smtClean="0">
                <a:solidFill>
                  <a:schemeClr val="bg1">
                    <a:lumMod val="50000"/>
                  </a:schemeClr>
                </a:solidFill>
              </a:rPr>
              <a:t>Don’t </a:t>
            </a:r>
            <a:r>
              <a:rPr lang="en-US" sz="2800" dirty="0">
                <a:solidFill>
                  <a:schemeClr val="bg1">
                    <a:lumMod val="50000"/>
                  </a:schemeClr>
                </a:solidFill>
              </a:rPr>
              <a:t>count on cost savings, but when they arise, invest in infrastructure.</a:t>
            </a:r>
          </a:p>
          <a:p>
            <a:pPr>
              <a:buFont typeface="Wingdings" pitchFamily="2" charset="2"/>
              <a:buChar char="Ø"/>
            </a:pPr>
            <a:r>
              <a:rPr lang="en-US" sz="2800" dirty="0" smtClean="0">
                <a:solidFill>
                  <a:schemeClr val="bg1">
                    <a:lumMod val="50000"/>
                  </a:schemeClr>
                </a:solidFill>
              </a:rPr>
              <a:t>Reconsider </a:t>
            </a:r>
            <a:r>
              <a:rPr lang="en-US" sz="2800" dirty="0">
                <a:solidFill>
                  <a:schemeClr val="bg1">
                    <a:lumMod val="50000"/>
                  </a:schemeClr>
                </a:solidFill>
              </a:rPr>
              <a:t>reimbursement plans for BYO and retain these services only if there is the right combination of political and financial investment for your institution.</a:t>
            </a:r>
          </a:p>
          <a:p>
            <a:pPr>
              <a:buFont typeface="Wingdings" pitchFamily="2" charset="2"/>
              <a:buChar char="Ø"/>
            </a:pPr>
            <a:endParaRPr lang="en-US" sz="3200" dirty="0">
              <a:solidFill>
                <a:schemeClr val="bg1">
                  <a:lumMod val="50000"/>
                </a:schemeClr>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865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7314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7418" y="338675"/>
            <a:ext cx="8021782" cy="729971"/>
          </a:xfrm>
        </p:spPr>
        <p:txBody>
          <a:bodyPr/>
          <a:lstStyle/>
          <a:p>
            <a:r>
              <a:rPr lang="en-US" b="1" dirty="0" smtClean="0">
                <a:solidFill>
                  <a:srgbClr val="1F497D"/>
                </a:solidFill>
              </a:rPr>
              <a:t>Recommendations: Support Strategies</a:t>
            </a:r>
            <a:endParaRPr lang="en-US" dirty="0">
              <a:solidFill>
                <a:srgbClr val="1F497D"/>
              </a:solidFill>
            </a:endParaRPr>
          </a:p>
        </p:txBody>
      </p:sp>
      <p:sp>
        <p:nvSpPr>
          <p:cNvPr id="2" name="Content Placeholder 1"/>
          <p:cNvSpPr>
            <a:spLocks noGrp="1"/>
          </p:cNvSpPr>
          <p:nvPr>
            <p:ph idx="1"/>
          </p:nvPr>
        </p:nvSpPr>
        <p:spPr>
          <a:xfrm>
            <a:off x="606829" y="1473201"/>
            <a:ext cx="8079971" cy="4546599"/>
          </a:xfrm>
        </p:spPr>
        <p:txBody>
          <a:bodyPr/>
          <a:lstStyle/>
          <a:p>
            <a:pPr>
              <a:buFont typeface="Wingdings" pitchFamily="2" charset="2"/>
              <a:buChar char="Ø"/>
            </a:pPr>
            <a:r>
              <a:rPr lang="en-US" sz="2800" dirty="0">
                <a:solidFill>
                  <a:schemeClr val="bg1">
                    <a:lumMod val="50000"/>
                  </a:schemeClr>
                </a:solidFill>
              </a:rPr>
              <a:t>Have clear and accessible support service-level options.</a:t>
            </a:r>
          </a:p>
          <a:p>
            <a:pPr>
              <a:buFont typeface="Wingdings" pitchFamily="2" charset="2"/>
              <a:buChar char="Ø"/>
            </a:pPr>
            <a:r>
              <a:rPr lang="en-US" sz="2800" dirty="0" smtClean="0">
                <a:solidFill>
                  <a:schemeClr val="bg1">
                    <a:lumMod val="50000"/>
                  </a:schemeClr>
                </a:solidFill>
              </a:rPr>
              <a:t>Champion </a:t>
            </a:r>
            <a:r>
              <a:rPr lang="en-US" sz="2800" dirty="0">
                <a:solidFill>
                  <a:schemeClr val="bg1">
                    <a:lumMod val="50000"/>
                  </a:schemeClr>
                </a:solidFill>
              </a:rPr>
              <a:t>the paradigm shift so that BYOE means more </a:t>
            </a:r>
            <a:r>
              <a:rPr lang="en-US" sz="2800" dirty="0" smtClean="0">
                <a:solidFill>
                  <a:schemeClr val="bg1">
                    <a:lumMod val="50000"/>
                  </a:schemeClr>
                </a:solidFill>
              </a:rPr>
              <a:t>DIY </a:t>
            </a:r>
            <a:r>
              <a:rPr lang="en-US" sz="2800" dirty="0">
                <a:solidFill>
                  <a:schemeClr val="bg1">
                    <a:lumMod val="50000"/>
                  </a:schemeClr>
                </a:solidFill>
              </a:rPr>
              <a:t>support.</a:t>
            </a:r>
          </a:p>
          <a:p>
            <a:pPr>
              <a:buFont typeface="Wingdings" pitchFamily="2" charset="2"/>
              <a:buChar char="Ø"/>
            </a:pPr>
            <a:r>
              <a:rPr lang="en-US" sz="2800" dirty="0" smtClean="0">
                <a:solidFill>
                  <a:schemeClr val="bg1">
                    <a:lumMod val="50000"/>
                  </a:schemeClr>
                </a:solidFill>
              </a:rPr>
              <a:t>Strive </a:t>
            </a:r>
            <a:r>
              <a:rPr lang="en-US" sz="2800" dirty="0">
                <a:solidFill>
                  <a:schemeClr val="bg1">
                    <a:lumMod val="50000"/>
                  </a:schemeClr>
                </a:solidFill>
              </a:rPr>
              <a:t>to improve end-user experiences through empowering solutions such as “Hey, Joe” support crowdsourcing</a:t>
            </a:r>
            <a:r>
              <a:rPr lang="en-US" sz="2800" dirty="0" smtClean="0">
                <a:solidFill>
                  <a:schemeClr val="bg1">
                    <a:lumMod val="50000"/>
                  </a:schemeClr>
                </a:solidFill>
              </a:rPr>
              <a:t>.</a:t>
            </a:r>
            <a:endParaRPr lang="en-US" sz="2800" dirty="0">
              <a:solidFill>
                <a:schemeClr val="bg1">
                  <a:lumMod val="50000"/>
                </a:schemeClr>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749299"/>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788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17418" y="338675"/>
            <a:ext cx="8021782" cy="729971"/>
          </a:xfrm>
        </p:spPr>
        <p:txBody>
          <a:bodyPr/>
          <a:lstStyle/>
          <a:p>
            <a:r>
              <a:rPr lang="en-US" b="1" dirty="0" smtClean="0">
                <a:solidFill>
                  <a:srgbClr val="1F497D"/>
                </a:solidFill>
              </a:rPr>
              <a:t>Recommendations: Teaching and Learning</a:t>
            </a:r>
            <a:endParaRPr lang="en-US" dirty="0">
              <a:solidFill>
                <a:srgbClr val="1F497D"/>
              </a:solidFill>
            </a:endParaRPr>
          </a:p>
        </p:txBody>
      </p:sp>
      <p:sp>
        <p:nvSpPr>
          <p:cNvPr id="2" name="Content Placeholder 1"/>
          <p:cNvSpPr>
            <a:spLocks noGrp="1"/>
          </p:cNvSpPr>
          <p:nvPr>
            <p:ph idx="1"/>
          </p:nvPr>
        </p:nvSpPr>
        <p:spPr>
          <a:xfrm>
            <a:off x="606829" y="1473201"/>
            <a:ext cx="8079971" cy="4546599"/>
          </a:xfrm>
        </p:spPr>
        <p:txBody>
          <a:bodyPr/>
          <a:lstStyle/>
          <a:p>
            <a:pPr>
              <a:buFont typeface="Wingdings" pitchFamily="2" charset="2"/>
              <a:buChar char="Ø"/>
            </a:pPr>
            <a:r>
              <a:rPr lang="en-US" sz="2800" dirty="0">
                <a:solidFill>
                  <a:schemeClr val="bg1">
                    <a:lumMod val="50000"/>
                  </a:schemeClr>
                </a:solidFill>
              </a:rPr>
              <a:t>Be mobile ready, willing, and able with a mobile-friendly environment that meets student, faculty, and staff expectations.</a:t>
            </a:r>
          </a:p>
          <a:p>
            <a:pPr>
              <a:buFont typeface="Wingdings" pitchFamily="2" charset="2"/>
              <a:buChar char="Ø"/>
            </a:pPr>
            <a:r>
              <a:rPr lang="en-US" sz="2800" dirty="0" smtClean="0">
                <a:solidFill>
                  <a:schemeClr val="bg1">
                    <a:lumMod val="50000"/>
                  </a:schemeClr>
                </a:solidFill>
              </a:rPr>
              <a:t>Collaborate </a:t>
            </a:r>
            <a:r>
              <a:rPr lang="en-US" sz="2800" dirty="0">
                <a:solidFill>
                  <a:schemeClr val="bg1">
                    <a:lumMod val="50000"/>
                  </a:schemeClr>
                </a:solidFill>
              </a:rPr>
              <a:t>with other units to formalize systems for guiding students and faculty in incorporating mobile, networkable devices into the curriculum and </a:t>
            </a:r>
            <a:r>
              <a:rPr lang="en-US" sz="2800" dirty="0" smtClean="0">
                <a:solidFill>
                  <a:schemeClr val="bg1">
                    <a:lumMod val="50000"/>
                  </a:schemeClr>
                </a:solidFill>
              </a:rPr>
              <a:t>pedagogy.</a:t>
            </a:r>
            <a:endParaRPr lang="en-US" sz="2800" dirty="0">
              <a:solidFill>
                <a:schemeClr val="bg1">
                  <a:lumMod val="50000"/>
                </a:schemeClr>
              </a:solidFill>
            </a:endParaRPr>
          </a:p>
          <a:p>
            <a:pPr>
              <a:buFont typeface="Wingdings" pitchFamily="2" charset="2"/>
              <a:buChar char="Ø"/>
            </a:pPr>
            <a:endParaRPr lang="en-US" sz="2800" dirty="0">
              <a:solidFill>
                <a:schemeClr val="bg1">
                  <a:lumMod val="50000"/>
                </a:schemeClr>
              </a:solidFill>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09600"/>
            <a:ext cx="5905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365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479864"/>
            <a:ext cx="7924800" cy="2015936"/>
          </a:xfrm>
          <a:prstGeom prst="rect">
            <a:avLst/>
          </a:prstGeom>
          <a:noFill/>
        </p:spPr>
        <p:txBody>
          <a:bodyPr wrap="square" rtlCol="0">
            <a:spAutoFit/>
          </a:bodyPr>
          <a:lstStyle/>
          <a:p>
            <a:pPr algn="ctr"/>
            <a:r>
              <a:rPr lang="en-US" sz="2500" b="1" dirty="0">
                <a:solidFill>
                  <a:schemeClr val="tx2"/>
                </a:solidFill>
                <a:latin typeface="Arial" pitchFamily="34" charset="0"/>
                <a:cs typeface="Arial" pitchFamily="34" charset="0"/>
              </a:rPr>
              <a:t>If an </a:t>
            </a:r>
            <a:r>
              <a:rPr lang="en-US" sz="2500" b="1" dirty="0" smtClean="0">
                <a:solidFill>
                  <a:schemeClr val="tx2"/>
                </a:solidFill>
                <a:latin typeface="Arial" pitchFamily="34" charset="0"/>
                <a:cs typeface="Arial" pitchFamily="34" charset="0"/>
              </a:rPr>
              <a:t>IT organization </a:t>
            </a:r>
            <a:r>
              <a:rPr lang="en-US" sz="2500" b="1" dirty="0">
                <a:solidFill>
                  <a:schemeClr val="tx2"/>
                </a:solidFill>
                <a:latin typeface="Arial" pitchFamily="34" charset="0"/>
                <a:cs typeface="Arial" pitchFamily="34" charset="0"/>
              </a:rPr>
              <a:t>currently provides effective and innovative services for university-owned</a:t>
            </a:r>
          </a:p>
          <a:p>
            <a:pPr algn="ctr"/>
            <a:r>
              <a:rPr lang="en-US" sz="2500" b="1" dirty="0">
                <a:solidFill>
                  <a:schemeClr val="tx2"/>
                </a:solidFill>
                <a:latin typeface="Arial" pitchFamily="34" charset="0"/>
                <a:cs typeface="Arial" pitchFamily="34" charset="0"/>
              </a:rPr>
              <a:t>technologies, it is likely well positioned to adapt to a bring-your-own culture.</a:t>
            </a:r>
          </a:p>
          <a:p>
            <a:pPr algn="ctr"/>
            <a:endParaRPr lang="en-US" sz="2500" b="1" dirty="0">
              <a:solidFill>
                <a:schemeClr val="tx2"/>
              </a:solidFill>
            </a:endParaRPr>
          </a:p>
        </p:txBody>
      </p:sp>
    </p:spTree>
    <p:extLst>
      <p:ext uri="{BB962C8B-B14F-4D97-AF65-F5344CB8AC3E}">
        <p14:creationId xmlns:p14="http://schemas.microsoft.com/office/powerpoint/2010/main" val="316951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2"/>
                </a:solidFill>
              </a:rPr>
              <a:t>Introduction: Device </a:t>
            </a:r>
            <a:r>
              <a:rPr lang="en-US" b="1" dirty="0">
                <a:solidFill>
                  <a:schemeClr val="tx2"/>
                </a:solidFill>
              </a:rPr>
              <a:t>Proliferation </a:t>
            </a:r>
            <a:r>
              <a:rPr lang="en-US" b="1" dirty="0" smtClean="0">
                <a:solidFill>
                  <a:schemeClr val="tx2"/>
                </a:solidFill>
              </a:rPr>
              <a:t/>
            </a:r>
            <a:br>
              <a:rPr lang="en-US" b="1" dirty="0" smtClean="0">
                <a:solidFill>
                  <a:schemeClr val="tx2"/>
                </a:solidFill>
              </a:rPr>
            </a:br>
            <a:r>
              <a:rPr lang="en-US" b="1" dirty="0" smtClean="0">
                <a:solidFill>
                  <a:schemeClr val="tx2"/>
                </a:solidFill>
              </a:rPr>
              <a:t>Is </a:t>
            </a:r>
            <a:r>
              <a:rPr lang="en-US" b="1" dirty="0">
                <a:solidFill>
                  <a:schemeClr val="tx2"/>
                </a:solidFill>
              </a:rPr>
              <a:t>Manic</a:t>
            </a:r>
            <a:endParaRPr lang="en-US" dirty="0">
              <a:solidFill>
                <a:schemeClr val="tx2"/>
              </a:solidFill>
            </a:endParaRPr>
          </a:p>
        </p:txBody>
      </p:sp>
      <p:sp>
        <p:nvSpPr>
          <p:cNvPr id="5" name="TextBox 4"/>
          <p:cNvSpPr txBox="1"/>
          <p:nvPr/>
        </p:nvSpPr>
        <p:spPr>
          <a:xfrm>
            <a:off x="5735376" y="1636217"/>
            <a:ext cx="2875224" cy="4154983"/>
          </a:xfrm>
          <a:prstGeom prst="rect">
            <a:avLst/>
          </a:prstGeom>
          <a:noFill/>
        </p:spPr>
        <p:txBody>
          <a:bodyPr wrap="square" rtlCol="0">
            <a:spAutoFit/>
          </a:bodyPr>
          <a:lstStyle/>
          <a:p>
            <a:pPr algn="ctr"/>
            <a:r>
              <a:rPr lang="en-US" sz="2200" b="1" dirty="0">
                <a:solidFill>
                  <a:schemeClr val="bg1">
                    <a:lumMod val="50000"/>
                  </a:schemeClr>
                </a:solidFill>
              </a:rPr>
              <a:t>Device proliferation is manic</a:t>
            </a:r>
            <a:r>
              <a:rPr lang="en-US" sz="2200" dirty="0">
                <a:solidFill>
                  <a:schemeClr val="bg1">
                    <a:lumMod val="50000"/>
                  </a:schemeClr>
                </a:solidFill>
              </a:rPr>
              <a:t>, and unmanaged growth could result in a “tragedy of the commons” situation, where too many devices find their way to campus networks too fast and institutions find more opportunities lost </a:t>
            </a:r>
            <a:endParaRPr lang="en-US" sz="2200" dirty="0" smtClean="0">
              <a:solidFill>
                <a:schemeClr val="bg1">
                  <a:lumMod val="50000"/>
                </a:schemeClr>
              </a:solidFill>
            </a:endParaRPr>
          </a:p>
          <a:p>
            <a:pPr algn="ctr"/>
            <a:r>
              <a:rPr lang="en-US" sz="2200" dirty="0" smtClean="0">
                <a:solidFill>
                  <a:schemeClr val="bg1">
                    <a:lumMod val="50000"/>
                  </a:schemeClr>
                </a:solidFill>
              </a:rPr>
              <a:t>than </a:t>
            </a:r>
            <a:r>
              <a:rPr lang="en-US" sz="2200" dirty="0">
                <a:solidFill>
                  <a:schemeClr val="bg1">
                    <a:lumMod val="50000"/>
                  </a:schemeClr>
                </a:solidFill>
              </a:rPr>
              <a:t>taken.</a:t>
            </a:r>
          </a:p>
        </p:txBody>
      </p:sp>
      <p:pic>
        <p:nvPicPr>
          <p:cNvPr id="6" name="Picture 5" descr="Figure 3.png"/>
          <p:cNvPicPr>
            <a:picLocks noChangeAspect="1"/>
          </p:cNvPicPr>
          <p:nvPr/>
        </p:nvPicPr>
        <p:blipFill rotWithShape="1">
          <a:blip r:embed="rId3" cstate="print">
            <a:extLst>
              <a:ext uri="{28A0092B-C50C-407E-A947-70E740481C1C}">
                <a14:useLocalDpi xmlns:a14="http://schemas.microsoft.com/office/drawing/2010/main" val="0"/>
              </a:ext>
            </a:extLst>
          </a:blip>
          <a:srcRect r="2654"/>
          <a:stretch/>
        </p:blipFill>
        <p:spPr>
          <a:xfrm>
            <a:off x="201954" y="1676401"/>
            <a:ext cx="5589246" cy="4419599"/>
          </a:xfrm>
          <a:prstGeom prst="rect">
            <a:avLst/>
          </a:prstGeom>
        </p:spPr>
      </p:pic>
    </p:spTree>
    <p:extLst>
      <p:ext uri="{BB962C8B-B14F-4D97-AF65-F5344CB8AC3E}">
        <p14:creationId xmlns:p14="http://schemas.microsoft.com/office/powerpoint/2010/main" val="24390746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5219699" y="1752600"/>
            <a:ext cx="4038601" cy="1794828"/>
          </a:xfrm>
        </p:spPr>
        <p:txBody>
          <a:bodyPr/>
          <a:lstStyle/>
          <a:p>
            <a:pPr algn="ctr"/>
            <a:r>
              <a:rPr lang="en-US" dirty="0" smtClean="0"/>
              <a:t>Contact the 2013 BYOE Research Team:</a:t>
            </a:r>
            <a:br>
              <a:rPr lang="en-US" dirty="0" smtClean="0"/>
            </a:br>
            <a:r>
              <a:rPr lang="en-US" dirty="0" smtClean="0"/>
              <a:t/>
            </a:r>
            <a:br>
              <a:rPr lang="en-US" dirty="0" smtClean="0"/>
            </a:br>
            <a:r>
              <a:rPr lang="en-US" dirty="0"/>
              <a:t/>
            </a:r>
            <a:br>
              <a:rPr lang="en-US" dirty="0"/>
            </a:br>
            <a:r>
              <a:rPr lang="en-US" dirty="0" smtClean="0"/>
              <a:t> </a:t>
            </a:r>
            <a:r>
              <a:rPr lang="en-US" sz="2400" dirty="0" smtClean="0">
                <a:hlinkClick r:id="rId2"/>
              </a:rPr>
              <a:t>ecarstudy@educause.edu</a:t>
            </a:r>
            <a:r>
              <a:rPr lang="en-US" sz="2400" dirty="0" smtClean="0"/>
              <a:t> </a:t>
            </a:r>
            <a:endParaRPr lang="en-US" sz="2400"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2400"/>
            <a:ext cx="90868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 Shot 2013-05-02 at 5.27.41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828800"/>
            <a:ext cx="5029199" cy="3715561"/>
          </a:xfrm>
          <a:prstGeom prst="rect">
            <a:avLst/>
          </a:prstGeom>
        </p:spPr>
      </p:pic>
      <p:sp>
        <p:nvSpPr>
          <p:cNvPr id="2" name="TextBox 1"/>
          <p:cNvSpPr txBox="1"/>
          <p:nvPr/>
        </p:nvSpPr>
        <p:spPr>
          <a:xfrm>
            <a:off x="5943600" y="3886200"/>
            <a:ext cx="2895600" cy="1107996"/>
          </a:xfrm>
          <a:prstGeom prst="rect">
            <a:avLst/>
          </a:prstGeom>
          <a:noFill/>
        </p:spPr>
        <p:txBody>
          <a:bodyPr wrap="square" rtlCol="0">
            <a:spAutoFit/>
          </a:bodyPr>
          <a:lstStyle/>
          <a:p>
            <a:pPr algn="ctr"/>
            <a:r>
              <a:rPr lang="en-US" sz="2400" b="1" dirty="0" smtClean="0"/>
              <a:t>Eden Dahlstrom</a:t>
            </a:r>
          </a:p>
          <a:p>
            <a:pPr algn="ctr"/>
            <a:r>
              <a:rPr lang="en-US" sz="2400" b="1" dirty="0" smtClean="0"/>
              <a:t>Stephen </a:t>
            </a:r>
            <a:r>
              <a:rPr lang="en-US" sz="2400" b="1" dirty="0" err="1" smtClean="0"/>
              <a:t>diFilipo</a:t>
            </a:r>
            <a:endParaRPr lang="en-US" sz="2400" b="1" dirty="0" smtClean="0"/>
          </a:p>
          <a:p>
            <a:pPr algn="ctr"/>
            <a:r>
              <a:rPr lang="en-US" dirty="0" smtClean="0"/>
              <a:t> </a:t>
            </a:r>
            <a:endParaRPr lang="en-US" dirty="0"/>
          </a:p>
        </p:txBody>
      </p:sp>
    </p:spTree>
    <p:extLst>
      <p:ext uri="{BB962C8B-B14F-4D97-AF65-F5344CB8AC3E}">
        <p14:creationId xmlns:p14="http://schemas.microsoft.com/office/powerpoint/2010/main" val="241480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02 at 5.31.14 PM.png"/>
          <p:cNvPicPr>
            <a:picLocks noChangeAspect="1"/>
          </p:cNvPicPr>
          <p:nvPr/>
        </p:nvPicPr>
        <p:blipFill rotWithShape="1">
          <a:blip r:embed="rId3">
            <a:extLst>
              <a:ext uri="{28A0092B-C50C-407E-A947-70E740481C1C}">
                <a14:useLocalDpi xmlns:a14="http://schemas.microsoft.com/office/drawing/2010/main" val="0"/>
              </a:ext>
            </a:extLst>
          </a:blip>
          <a:srcRect t="9688" b="2310"/>
          <a:stretch/>
        </p:blipFill>
        <p:spPr>
          <a:xfrm>
            <a:off x="274544" y="2209800"/>
            <a:ext cx="8793256" cy="3886200"/>
          </a:xfrm>
          <a:prstGeom prst="rect">
            <a:avLst/>
          </a:prstGeom>
        </p:spPr>
      </p:pic>
      <p:sp>
        <p:nvSpPr>
          <p:cNvPr id="4" name="Title 3"/>
          <p:cNvSpPr>
            <a:spLocks noGrp="1"/>
          </p:cNvSpPr>
          <p:nvPr>
            <p:ph type="title"/>
          </p:nvPr>
        </p:nvSpPr>
        <p:spPr>
          <a:xfrm>
            <a:off x="606829" y="338675"/>
            <a:ext cx="8021782" cy="1794925"/>
          </a:xfrm>
          <a:solidFill>
            <a:schemeClr val="bg1"/>
          </a:solidFill>
        </p:spPr>
        <p:txBody>
          <a:bodyPr/>
          <a:lstStyle/>
          <a:p>
            <a:r>
              <a:rPr lang="en-US" b="1" dirty="0" smtClean="0">
                <a:solidFill>
                  <a:schemeClr val="tx2"/>
                </a:solidFill>
              </a:rPr>
              <a:t>Introduction: IT Leaders Are Bracing for Personal Mobile Computing Environment Expansion</a:t>
            </a:r>
            <a:endParaRPr lang="en-US" dirty="0">
              <a:solidFill>
                <a:schemeClr val="bg1">
                  <a:lumMod val="50000"/>
                </a:schemeClr>
              </a:solidFill>
            </a:endParaRPr>
          </a:p>
        </p:txBody>
      </p:sp>
    </p:spTree>
    <p:extLst>
      <p:ext uri="{BB962C8B-B14F-4D97-AF65-F5344CB8AC3E}">
        <p14:creationId xmlns:p14="http://schemas.microsoft.com/office/powerpoint/2010/main" val="388912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255693"/>
            <a:ext cx="8092974" cy="830997"/>
          </a:xfrm>
          <a:prstGeom prst="rect">
            <a:avLst/>
          </a:prstGeom>
        </p:spPr>
        <p:txBody>
          <a:bodyPr wrap="square">
            <a:spAutoFit/>
          </a:bodyPr>
          <a:lstStyle/>
          <a:p>
            <a:pPr algn="ctr"/>
            <a:r>
              <a:rPr lang="en-US" sz="2400" dirty="0">
                <a:solidFill>
                  <a:schemeClr val="bg1">
                    <a:lumMod val="50000"/>
                  </a:schemeClr>
                </a:solidFill>
                <a:latin typeface="Arial"/>
                <a:cs typeface="Arial"/>
              </a:rPr>
              <a:t>Smartphone ownership among undergraduate students increased from 55% in 2011 to 62% in 2012… </a:t>
            </a:r>
          </a:p>
        </p:txBody>
      </p:sp>
      <p:sp>
        <p:nvSpPr>
          <p:cNvPr id="12" name="Title 3"/>
          <p:cNvSpPr>
            <a:spLocks noGrp="1"/>
          </p:cNvSpPr>
          <p:nvPr>
            <p:ph type="title"/>
          </p:nvPr>
        </p:nvSpPr>
        <p:spPr>
          <a:xfrm>
            <a:off x="606829" y="338675"/>
            <a:ext cx="8021782" cy="729971"/>
          </a:xfrm>
        </p:spPr>
        <p:txBody>
          <a:bodyPr/>
          <a:lstStyle/>
          <a:p>
            <a:r>
              <a:rPr lang="en-US" b="1" dirty="0" smtClean="0">
                <a:solidFill>
                  <a:schemeClr val="tx2"/>
                </a:solidFill>
              </a:rPr>
              <a:t>Introduction: Students Go Mobile</a:t>
            </a:r>
            <a:endParaRPr lang="en-US" dirty="0"/>
          </a:p>
        </p:txBody>
      </p:sp>
      <p:sp>
        <p:nvSpPr>
          <p:cNvPr id="13" name="Rectangle 12"/>
          <p:cNvSpPr/>
          <p:nvPr/>
        </p:nvSpPr>
        <p:spPr>
          <a:xfrm>
            <a:off x="701574" y="5410200"/>
            <a:ext cx="7848600" cy="830997"/>
          </a:xfrm>
          <a:prstGeom prst="rect">
            <a:avLst/>
          </a:prstGeom>
        </p:spPr>
        <p:txBody>
          <a:bodyPr wrap="square">
            <a:spAutoFit/>
          </a:bodyPr>
          <a:lstStyle/>
          <a:p>
            <a:pPr algn="ctr"/>
            <a:r>
              <a:rPr lang="en-US" sz="2400" dirty="0">
                <a:solidFill>
                  <a:schemeClr val="bg1">
                    <a:lumMod val="50000"/>
                  </a:schemeClr>
                </a:solidFill>
                <a:latin typeface="Arial"/>
                <a:cs typeface="Arial"/>
              </a:rPr>
              <a:t>…and the trend for more, different, and better devices is predicted to continue to increase.</a:t>
            </a:r>
          </a:p>
        </p:txBody>
      </p:sp>
      <p:pic>
        <p:nvPicPr>
          <p:cNvPr id="14" name="Picture 13" descr="Figure 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48" y="2187090"/>
            <a:ext cx="8274252" cy="3223110"/>
          </a:xfrm>
          <a:prstGeom prst="rect">
            <a:avLst/>
          </a:prstGeom>
        </p:spPr>
      </p:pic>
    </p:spTree>
    <p:extLst>
      <p:ext uri="{BB962C8B-B14F-4D97-AF65-F5344CB8AC3E}">
        <p14:creationId xmlns:p14="http://schemas.microsoft.com/office/powerpoint/2010/main" val="278284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F497D"/>
                </a:solidFill>
              </a:rPr>
              <a:t>Introduction: Institutional Motivation for Permissive BYOE</a:t>
            </a:r>
            <a:endParaRPr lang="en-US" dirty="0"/>
          </a:p>
        </p:txBody>
      </p:sp>
      <p:sp>
        <p:nvSpPr>
          <p:cNvPr id="2" name="TextBox 1"/>
          <p:cNvSpPr txBox="1"/>
          <p:nvPr/>
        </p:nvSpPr>
        <p:spPr>
          <a:xfrm>
            <a:off x="909305" y="2257907"/>
            <a:ext cx="184666" cy="369332"/>
          </a:xfrm>
          <a:prstGeom prst="rect">
            <a:avLst/>
          </a:prstGeom>
          <a:noFill/>
        </p:spPr>
        <p:txBody>
          <a:bodyPr wrap="none" rtlCol="0">
            <a:spAutoFit/>
          </a:bodyPr>
          <a:lstStyle/>
          <a:p>
            <a:endParaRPr lang="en-US" dirty="0"/>
          </a:p>
        </p:txBody>
      </p:sp>
      <p:sp>
        <p:nvSpPr>
          <p:cNvPr id="7" name="Content Placeholder 2"/>
          <p:cNvSpPr>
            <a:spLocks noGrp="1"/>
          </p:cNvSpPr>
          <p:nvPr>
            <p:ph idx="1"/>
          </p:nvPr>
        </p:nvSpPr>
        <p:spPr>
          <a:xfrm>
            <a:off x="609600" y="5562600"/>
            <a:ext cx="7696200" cy="4373563"/>
          </a:xfrm>
        </p:spPr>
        <p:txBody>
          <a:bodyPr>
            <a:noAutofit/>
          </a:bodyPr>
          <a:lstStyle/>
          <a:p>
            <a:pPr marL="0" indent="0" algn="ctr">
              <a:buNone/>
            </a:pPr>
            <a:r>
              <a:rPr lang="en-US" sz="2400" b="1" dirty="0">
                <a:solidFill>
                  <a:schemeClr val="bg1">
                    <a:lumMod val="50000"/>
                  </a:schemeClr>
                </a:solidFill>
              </a:rPr>
              <a:t>IT leaders </a:t>
            </a:r>
            <a:r>
              <a:rPr lang="en-US" sz="2400" b="1" dirty="0" smtClean="0">
                <a:solidFill>
                  <a:schemeClr val="bg1">
                    <a:lumMod val="50000"/>
                  </a:schemeClr>
                </a:solidFill>
              </a:rPr>
              <a:t>want happy and productive </a:t>
            </a:r>
          </a:p>
          <a:p>
            <a:pPr marL="0" indent="0" algn="ctr">
              <a:buNone/>
            </a:pPr>
            <a:r>
              <a:rPr lang="en-US" sz="2400" b="1" dirty="0" smtClean="0">
                <a:solidFill>
                  <a:schemeClr val="bg1">
                    <a:lumMod val="50000"/>
                  </a:schemeClr>
                </a:solidFill>
              </a:rPr>
              <a:t>faculty and staff. </a:t>
            </a:r>
            <a:endParaRPr lang="en-US" sz="2400" dirty="0">
              <a:solidFill>
                <a:schemeClr val="bg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52625"/>
            <a:ext cx="84201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525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1F497D"/>
                </a:solidFill>
              </a:rPr>
              <a:t>Introduction: Extending Enterprise Systems for Mobile Access</a:t>
            </a:r>
            <a:endParaRPr lang="en-US" dirty="0"/>
          </a:p>
        </p:txBody>
      </p:sp>
      <p:sp>
        <p:nvSpPr>
          <p:cNvPr id="2" name="TextBox 1"/>
          <p:cNvSpPr txBox="1"/>
          <p:nvPr/>
        </p:nvSpPr>
        <p:spPr>
          <a:xfrm>
            <a:off x="909305" y="2257907"/>
            <a:ext cx="184666" cy="369332"/>
          </a:xfrm>
          <a:prstGeom prst="rect">
            <a:avLst/>
          </a:prstGeom>
          <a:noFill/>
        </p:spPr>
        <p:txBody>
          <a:bodyPr wrap="none" rtlCol="0">
            <a:spAutoFit/>
          </a:bodyPr>
          <a:lstStyle/>
          <a:p>
            <a:endParaRPr lang="en-US" dirty="0"/>
          </a:p>
        </p:txBody>
      </p:sp>
      <p:sp>
        <p:nvSpPr>
          <p:cNvPr id="7" name="Content Placeholder 2"/>
          <p:cNvSpPr>
            <a:spLocks noGrp="1"/>
          </p:cNvSpPr>
          <p:nvPr>
            <p:ph idx="1"/>
          </p:nvPr>
        </p:nvSpPr>
        <p:spPr>
          <a:xfrm>
            <a:off x="1030213" y="2133601"/>
            <a:ext cx="2895600" cy="4038600"/>
          </a:xfrm>
        </p:spPr>
        <p:txBody>
          <a:bodyPr>
            <a:noAutofit/>
          </a:bodyPr>
          <a:lstStyle/>
          <a:p>
            <a:pPr marL="0" indent="0">
              <a:buNone/>
            </a:pPr>
            <a:r>
              <a:rPr lang="en-US" sz="2400" dirty="0" smtClean="0">
                <a:solidFill>
                  <a:schemeClr val="bg1">
                    <a:lumMod val="50000"/>
                  </a:schemeClr>
                </a:solidFill>
              </a:rPr>
              <a:t>Most institutions have already–or are planning to–extend enterprise systems to be compatible and friendly with mobile devices.</a:t>
            </a:r>
            <a:endParaRPr lang="en-US" sz="2400" dirty="0">
              <a:solidFill>
                <a:schemeClr val="bg1">
                  <a:lumMod val="50000"/>
                </a:schemeClr>
              </a:solidFill>
            </a:endParaRPr>
          </a:p>
        </p:txBody>
      </p:sp>
      <p:pic>
        <p:nvPicPr>
          <p:cNvPr id="8" name="Picture 7" descr="FIgure 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752600"/>
            <a:ext cx="4006029" cy="4038600"/>
          </a:xfrm>
          <a:prstGeom prst="rect">
            <a:avLst/>
          </a:prstGeom>
        </p:spPr>
      </p:pic>
    </p:spTree>
    <p:extLst>
      <p:ext uri="{BB962C8B-B14F-4D97-AF65-F5344CB8AC3E}">
        <p14:creationId xmlns:p14="http://schemas.microsoft.com/office/powerpoint/2010/main" val="151936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YOE_Slide_Deck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BYOE_Slide_Deck_2013</Template>
  <TotalTime>189</TotalTime>
  <Words>2704</Words>
  <Application>Microsoft Office PowerPoint</Application>
  <PresentationFormat>On-screen Show (4:3)</PresentationFormat>
  <Paragraphs>259</Paragraphs>
  <Slides>50</Slides>
  <Notes>47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BYOE_Slide_Deck_2013</vt:lpstr>
      <vt:lpstr>PowerPoint Presentation</vt:lpstr>
      <vt:lpstr>Slide Deck Overview</vt:lpstr>
      <vt:lpstr>Introduction and Methodology</vt:lpstr>
      <vt:lpstr>Introduction: A Framework for the Most Important BYOE IT Issues in HE</vt:lpstr>
      <vt:lpstr>Introduction: Device Proliferation  Is Manic</vt:lpstr>
      <vt:lpstr>Introduction: IT Leaders Are Bracing for Personal Mobile Computing Environment Expansion</vt:lpstr>
      <vt:lpstr>Introduction: Students Go Mobile</vt:lpstr>
      <vt:lpstr>Introduction: Institutional Motivation for Permissive BYOE</vt:lpstr>
      <vt:lpstr>Introduction: Extending Enterprise Systems for Mobile Access</vt:lpstr>
      <vt:lpstr>Methodology </vt:lpstr>
      <vt:lpstr>Findings</vt:lpstr>
      <vt:lpstr>Findings: An Overview</vt:lpstr>
      <vt:lpstr>Planning and Governance</vt:lpstr>
      <vt:lpstr>Planning and Governance: Formal Planning Strategies for BYOE</vt:lpstr>
      <vt:lpstr>Planning and Governance: Policy Customs for Security Issues</vt:lpstr>
      <vt:lpstr>Planning and Governance: Policy Customs for Employee Behaviors</vt:lpstr>
      <vt:lpstr>Security Practices</vt:lpstr>
      <vt:lpstr>Security Practices: BYOE Security Issues Priorities </vt:lpstr>
      <vt:lpstr>Security Practices: BYOE Security Issues Priorities </vt:lpstr>
      <vt:lpstr>Security Practices: Focus on Securing Data Rather than Devices </vt:lpstr>
      <vt:lpstr>Security Practices: Mandated BYO Security Training Is Common for Knowledge Workers </vt:lpstr>
      <vt:lpstr>Fiscal Considerations</vt:lpstr>
      <vt:lpstr>Fiscal Considerations: Reimbursement Practices</vt:lpstr>
      <vt:lpstr>Fiscal Considerations: No Plans to Reduce Provisioned Devices for Students</vt:lpstr>
      <vt:lpstr>Fiscal Considerations: Financial Impact on IT Budgets</vt:lpstr>
      <vt:lpstr>Fiscal Considerations: Reinvest in Infrastructure</vt:lpstr>
      <vt:lpstr>Technology Infrastructure</vt:lpstr>
      <vt:lpstr>Technology Infrastructure: BYOE “Middleware” </vt:lpstr>
      <vt:lpstr>Technology Infrastructure: Ubiquitous and Frictionless Access </vt:lpstr>
      <vt:lpstr>Technology Infrastructure: Current IT Practices that Relate to BYOE </vt:lpstr>
      <vt:lpstr>Technology Infrastructure: Upgrades Needed in Next Two Years </vt:lpstr>
      <vt:lpstr>Support Strategies</vt:lpstr>
      <vt:lpstr>PowerPoint Presentation</vt:lpstr>
      <vt:lpstr>PowerPoint Presentation</vt:lpstr>
      <vt:lpstr>PowerPoint Presentation</vt:lpstr>
      <vt:lpstr>PowerPoint Presentation</vt:lpstr>
      <vt:lpstr>PowerPoint Presentation</vt:lpstr>
      <vt:lpstr>Teaching and Learning</vt:lpstr>
      <vt:lpstr>Teaching and Learning: Priority for Facilitating Anytime, Anywhere Access + Student Guidelines</vt:lpstr>
      <vt:lpstr>Teaching and Learning: Priority for Supporting Innovative Teaching Opportunities + Faculty Guidelines</vt:lpstr>
      <vt:lpstr>PowerPoint Presentation</vt:lpstr>
      <vt:lpstr>Recommendations</vt:lpstr>
      <vt:lpstr>Recommendations: Planning, Governance, and Leadership</vt:lpstr>
      <vt:lpstr>Recommendations: Security Practices</vt:lpstr>
      <vt:lpstr>Recommendations: Security Practices</vt:lpstr>
      <vt:lpstr>Recommendations: Fiscal Considerations</vt:lpstr>
      <vt:lpstr>Recommendations: Support Strategies</vt:lpstr>
      <vt:lpstr>Recommendations: Teaching and Learning</vt:lpstr>
      <vt:lpstr>PowerPoint Presentation</vt:lpstr>
      <vt:lpstr>Contact the 2013 BYOE Research Team:    ecarstudy@educause.edu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Dobbin</dc:creator>
  <cp:lastModifiedBy>Gregory Dobbin</cp:lastModifiedBy>
  <cp:revision>15</cp:revision>
  <dcterms:created xsi:type="dcterms:W3CDTF">2013-06-18T22:03:18Z</dcterms:created>
  <dcterms:modified xsi:type="dcterms:W3CDTF">2013-07-01T15:38:59Z</dcterms:modified>
</cp:coreProperties>
</file>