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1" r:id="rId4"/>
    <p:sldId id="264" r:id="rId5"/>
    <p:sldId id="266" r:id="rId6"/>
    <p:sldId id="260" r:id="rId7"/>
    <p:sldId id="268" r:id="rId8"/>
    <p:sldId id="269" r:id="rId9"/>
    <p:sldId id="270" r:id="rId10"/>
    <p:sldId id="271" r:id="rId11"/>
    <p:sldId id="267" r:id="rId12"/>
    <p:sldId id="262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99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62" d="100"/>
          <a:sy n="62" d="100"/>
        </p:scale>
        <p:origin x="-65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perspective val="30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3809475738609635E-2"/>
          <c:y val="4.0438427339439836E-2"/>
          <c:w val="0.9563492063492075"/>
          <c:h val="0.9320987654320988"/>
        </c:manualLayout>
      </c:layout>
      <c:surface3DChart>
        <c:ser>
          <c:idx val="0"/>
          <c:order val="0"/>
          <c:tx>
            <c:strRef>
              <c:f>Sheet1!$B$1</c:f>
              <c:strCache>
                <c:ptCount val="1"/>
                <c:pt idx="0">
                  <c:v>10.0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Sheet1!$B$2:$B$8</c:f>
              <c:numCache>
                <c:formatCode>#,##0.000</c:formatCode>
                <c:ptCount val="7"/>
                <c:pt idx="0">
                  <c:v>0.1</c:v>
                </c:pt>
                <c:pt idx="1">
                  <c:v>8.9000000000000162E-2</c:v>
                </c:pt>
                <c:pt idx="2">
                  <c:v>8.2000000000000003E-2</c:v>
                </c:pt>
                <c:pt idx="3">
                  <c:v>6.4000000000000112E-2</c:v>
                </c:pt>
                <c:pt idx="4">
                  <c:v>4.6000000000000013E-2</c:v>
                </c:pt>
                <c:pt idx="5">
                  <c:v>2.8000000000000011E-2</c:v>
                </c:pt>
                <c:pt idx="6">
                  <c:v>1.0000000000000016E-2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Sheet1!$C$2:$C$8</c:f>
              <c:numCache>
                <c:formatCode>#,##0.000</c:formatCode>
                <c:ptCount val="7"/>
                <c:pt idx="0">
                  <c:v>0.125</c:v>
                </c:pt>
                <c:pt idx="1">
                  <c:v>0.1110000000000001</c:v>
                </c:pt>
                <c:pt idx="2">
                  <c:v>0.10299999999999998</c:v>
                </c:pt>
                <c:pt idx="3">
                  <c:v>8.0000000000000127E-2</c:v>
                </c:pt>
                <c:pt idx="4">
                  <c:v>5.8000000000000079E-2</c:v>
                </c:pt>
                <c:pt idx="5">
                  <c:v>3.5000000000000052E-2</c:v>
                </c:pt>
                <c:pt idx="6">
                  <c:v>1.2999999999999998E-2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Sheet1!$D$2:$D$8</c:f>
              <c:numCache>
                <c:formatCode>#,##0.000</c:formatCode>
                <c:ptCount val="7"/>
                <c:pt idx="0">
                  <c:v>0.16700000000000029</c:v>
                </c:pt>
                <c:pt idx="1">
                  <c:v>0.14800000000000019</c:v>
                </c:pt>
                <c:pt idx="2">
                  <c:v>0.13700000000000001</c:v>
                </c:pt>
                <c:pt idx="3">
                  <c:v>0.1070000000000001</c:v>
                </c:pt>
                <c:pt idx="4">
                  <c:v>7.700000000000011E-2</c:v>
                </c:pt>
                <c:pt idx="5">
                  <c:v>4.7000000000000076E-2</c:v>
                </c:pt>
                <c:pt idx="6">
                  <c:v>1.7000000000000039E-2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Sheet1!$E$2:$E$8</c:f>
              <c:numCache>
                <c:formatCode>#,##0.000</c:formatCode>
                <c:ptCount val="7"/>
                <c:pt idx="0">
                  <c:v>0.25</c:v>
                </c:pt>
                <c:pt idx="1">
                  <c:v>0.22200000000000022</c:v>
                </c:pt>
                <c:pt idx="2">
                  <c:v>0.20500000000000004</c:v>
                </c:pt>
                <c:pt idx="3">
                  <c:v>0.16000000000000023</c:v>
                </c:pt>
                <c:pt idx="4">
                  <c:v>0.11600000000000014</c:v>
                </c:pt>
                <c:pt idx="5">
                  <c:v>7.1000000000000021E-2</c:v>
                </c:pt>
                <c:pt idx="6">
                  <c:v>2.6000000000000037E-2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Sheet1!$F$2:$F$8</c:f>
              <c:numCache>
                <c:formatCode>#,##0.000</c:formatCode>
                <c:ptCount val="7"/>
                <c:pt idx="0">
                  <c:v>0.33300000000000052</c:v>
                </c:pt>
                <c:pt idx="1">
                  <c:v>0.29600000000000032</c:v>
                </c:pt>
                <c:pt idx="2">
                  <c:v>0.27400000000000002</c:v>
                </c:pt>
                <c:pt idx="3">
                  <c:v>0.21400000000000019</c:v>
                </c:pt>
                <c:pt idx="4">
                  <c:v>0.15400000000000019</c:v>
                </c:pt>
                <c:pt idx="5">
                  <c:v>9.500000000000014E-2</c:v>
                </c:pt>
                <c:pt idx="6">
                  <c:v>3.5000000000000052E-2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Sheet1!$G$2:$G$8</c:f>
              <c:numCache>
                <c:formatCode>#,##0.000</c:formatCode>
                <c:ptCount val="7"/>
                <c:pt idx="0">
                  <c:v>0.5</c:v>
                </c:pt>
                <c:pt idx="1">
                  <c:v>0.44400000000000045</c:v>
                </c:pt>
                <c:pt idx="2">
                  <c:v>0.41000000000000031</c:v>
                </c:pt>
                <c:pt idx="3">
                  <c:v>0.32100000000000045</c:v>
                </c:pt>
                <c:pt idx="4">
                  <c:v>0.23100000000000001</c:v>
                </c:pt>
                <c:pt idx="5">
                  <c:v>0.14200000000000004</c:v>
                </c:pt>
                <c:pt idx="6">
                  <c:v>5.2000000000000081E-2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1.5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Sheet1!$H$2:$H$8</c:f>
              <c:numCache>
                <c:formatCode>#,##0.000</c:formatCode>
                <c:ptCount val="7"/>
                <c:pt idx="0">
                  <c:v>0.66700000000000104</c:v>
                </c:pt>
                <c:pt idx="1">
                  <c:v>0.59200000000000064</c:v>
                </c:pt>
                <c:pt idx="2">
                  <c:v>0.56999999999999995</c:v>
                </c:pt>
                <c:pt idx="3">
                  <c:v>0.42800000000000032</c:v>
                </c:pt>
                <c:pt idx="4">
                  <c:v>0.30800000000000038</c:v>
                </c:pt>
                <c:pt idx="5">
                  <c:v>0.18900000000000022</c:v>
                </c:pt>
                <c:pt idx="6">
                  <c:v>7.0000000000000034E-2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1.1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Sheet1!$I$2:$I$8</c:f>
              <c:numCache>
                <c:formatCode>#,##0.000</c:formatCode>
                <c:ptCount val="7"/>
                <c:pt idx="0">
                  <c:v>0.90900000000000003</c:v>
                </c:pt>
                <c:pt idx="1">
                  <c:v>0.80700000000000005</c:v>
                </c:pt>
                <c:pt idx="2">
                  <c:v>0.74600000000000077</c:v>
                </c:pt>
                <c:pt idx="3">
                  <c:v>0.58300000000000063</c:v>
                </c:pt>
                <c:pt idx="4">
                  <c:v>0.42100000000000032</c:v>
                </c:pt>
                <c:pt idx="5">
                  <c:v>0.25800000000000001</c:v>
                </c:pt>
                <c:pt idx="6">
                  <c:v>9.500000000000014E-2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1.0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Sheet1!$J$2:$J$8</c:f>
              <c:numCache>
                <c:formatCode>#,##0.000</c:formatCode>
                <c:ptCount val="7"/>
                <c:pt idx="0">
                  <c:v>1</c:v>
                </c:pt>
                <c:pt idx="1">
                  <c:v>0.8880000000000009</c:v>
                </c:pt>
                <c:pt idx="2">
                  <c:v>0.82099999999999995</c:v>
                </c:pt>
                <c:pt idx="3">
                  <c:v>0.6420000000000009</c:v>
                </c:pt>
                <c:pt idx="4">
                  <c:v>0.46300000000000002</c:v>
                </c:pt>
                <c:pt idx="5">
                  <c:v>0.28400000000000031</c:v>
                </c:pt>
                <c:pt idx="6">
                  <c:v>0.10400000000000002</c:v>
                </c:pt>
              </c:numCache>
            </c:numRef>
          </c:val>
        </c:ser>
        <c:bandFmts>
          <c:bandFm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bandFmt>
          <c:bandFm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</c:spPr>
          </c:bandFmt>
          <c:bandFmt>
            <c:idx val="2"/>
            <c:spPr>
              <a:solidFill>
                <a:schemeClr val="bg2">
                  <a:lumMod val="75000"/>
                </a:schemeClr>
              </a:solidFill>
            </c:spPr>
          </c:bandFmt>
          <c:bandFm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</c:spPr>
          </c:bandFmt>
          <c:bandFmt>
            <c:idx val="4"/>
            <c:spPr>
              <a:solidFill>
                <a:schemeClr val="accent3">
                  <a:lumMod val="60000"/>
                  <a:lumOff val="40000"/>
                </a:schemeClr>
              </a:solidFill>
            </c:spPr>
          </c:bandFmt>
          <c:bandFmt>
            <c:idx val="5"/>
            <c:spPr>
              <a:solidFill>
                <a:schemeClr val="bg2">
                  <a:lumMod val="75000"/>
                </a:schemeClr>
              </a:solidFill>
            </c:spPr>
          </c:bandFmt>
          <c:bandFm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</c:spPr>
          </c:bandFmt>
        </c:bandFmts>
        <c:axId val="95649152"/>
        <c:axId val="95671424"/>
        <c:axId val="95654784"/>
      </c:surface3DChart>
      <c:catAx>
        <c:axId val="95649152"/>
        <c:scaling>
          <c:orientation val="minMax"/>
        </c:scaling>
        <c:delete val="1"/>
        <c:axPos val="b"/>
        <c:numFmt formatCode="0.0" sourceLinked="1"/>
        <c:majorTickMark val="none"/>
        <c:tickLblPos val="nextTo"/>
        <c:crossAx val="95671424"/>
        <c:crosses val="autoZero"/>
        <c:auto val="1"/>
        <c:lblAlgn val="ctr"/>
        <c:lblOffset val="100"/>
      </c:catAx>
      <c:valAx>
        <c:axId val="95671424"/>
        <c:scaling>
          <c:orientation val="minMax"/>
        </c:scaling>
        <c:delete val="1"/>
        <c:axPos val="l"/>
        <c:numFmt formatCode="#,##0.000" sourceLinked="1"/>
        <c:tickLblPos val="nextTo"/>
        <c:crossAx val="95649152"/>
        <c:crosses val="autoZero"/>
        <c:crossBetween val="midCat"/>
        <c:majorUnit val="0.15000000000000022"/>
      </c:valAx>
      <c:serAx>
        <c:axId val="95654784"/>
        <c:scaling>
          <c:orientation val="minMax"/>
        </c:scaling>
        <c:delete val="1"/>
        <c:axPos val="b"/>
        <c:majorTickMark val="none"/>
        <c:tickLblPos val="nextTo"/>
        <c:crossAx val="95671424"/>
        <c:crosses val="autoZero"/>
        <c:tickLblSkip val="1"/>
      </c:serAx>
      <c:spPr>
        <a:noFill/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perspective val="30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3809475738609615E-2"/>
          <c:y val="4.0438427339439836E-2"/>
          <c:w val="0.95634920634920773"/>
          <c:h val="0.9320987654320988"/>
        </c:manualLayout>
      </c:layout>
      <c:surface3DChart>
        <c:ser>
          <c:idx val="0"/>
          <c:order val="0"/>
          <c:tx>
            <c:strRef>
              <c:f>Sheet1!$B$1</c:f>
              <c:strCache>
                <c:ptCount val="1"/>
                <c:pt idx="0">
                  <c:v>10.0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Sheet1!$B$2:$B$8</c:f>
              <c:numCache>
                <c:formatCode>#,##0.000</c:formatCode>
                <c:ptCount val="7"/>
                <c:pt idx="0">
                  <c:v>0.1</c:v>
                </c:pt>
                <c:pt idx="1">
                  <c:v>8.9000000000000176E-2</c:v>
                </c:pt>
                <c:pt idx="2">
                  <c:v>8.2000000000000003E-2</c:v>
                </c:pt>
                <c:pt idx="3">
                  <c:v>6.4000000000000112E-2</c:v>
                </c:pt>
                <c:pt idx="4">
                  <c:v>4.6000000000000013E-2</c:v>
                </c:pt>
                <c:pt idx="5">
                  <c:v>2.8000000000000011E-2</c:v>
                </c:pt>
                <c:pt idx="6">
                  <c:v>1.0000000000000007E-2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Sheet1!$C$2:$C$8</c:f>
              <c:numCache>
                <c:formatCode>#,##0.000</c:formatCode>
                <c:ptCount val="7"/>
                <c:pt idx="0">
                  <c:v>0.125</c:v>
                </c:pt>
                <c:pt idx="1">
                  <c:v>0.11100000000000004</c:v>
                </c:pt>
                <c:pt idx="2">
                  <c:v>0.10299999999999998</c:v>
                </c:pt>
                <c:pt idx="3">
                  <c:v>8.0000000000000057E-2</c:v>
                </c:pt>
                <c:pt idx="4">
                  <c:v>5.8000000000000031E-2</c:v>
                </c:pt>
                <c:pt idx="5">
                  <c:v>3.5000000000000045E-2</c:v>
                </c:pt>
                <c:pt idx="6">
                  <c:v>1.2999999999999998E-2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Sheet1!$D$2:$D$8</c:f>
              <c:numCache>
                <c:formatCode>#,##0.000</c:formatCode>
                <c:ptCount val="7"/>
                <c:pt idx="0">
                  <c:v>0.1670000000000002</c:v>
                </c:pt>
                <c:pt idx="1">
                  <c:v>0.14800000000000021</c:v>
                </c:pt>
                <c:pt idx="2">
                  <c:v>0.13700000000000001</c:v>
                </c:pt>
                <c:pt idx="3">
                  <c:v>0.10700000000000011</c:v>
                </c:pt>
                <c:pt idx="4">
                  <c:v>7.700000000000011E-2</c:v>
                </c:pt>
                <c:pt idx="5">
                  <c:v>4.7000000000000069E-2</c:v>
                </c:pt>
                <c:pt idx="6">
                  <c:v>1.7000000000000022E-2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Sheet1!$E$2:$E$8</c:f>
              <c:numCache>
                <c:formatCode>#,##0.000</c:formatCode>
                <c:ptCount val="7"/>
                <c:pt idx="0">
                  <c:v>0.25</c:v>
                </c:pt>
                <c:pt idx="1">
                  <c:v>0.22200000000000009</c:v>
                </c:pt>
                <c:pt idx="2">
                  <c:v>0.20500000000000004</c:v>
                </c:pt>
                <c:pt idx="3">
                  <c:v>0.16000000000000009</c:v>
                </c:pt>
                <c:pt idx="4">
                  <c:v>0.11600000000000009</c:v>
                </c:pt>
                <c:pt idx="5">
                  <c:v>7.1000000000000021E-2</c:v>
                </c:pt>
                <c:pt idx="6">
                  <c:v>2.6000000000000016E-2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Sheet1!$F$2:$F$8</c:f>
              <c:numCache>
                <c:formatCode>#,##0.000</c:formatCode>
                <c:ptCount val="7"/>
                <c:pt idx="0">
                  <c:v>0.33300000000000057</c:v>
                </c:pt>
                <c:pt idx="1">
                  <c:v>0.29600000000000032</c:v>
                </c:pt>
                <c:pt idx="2">
                  <c:v>0.27400000000000002</c:v>
                </c:pt>
                <c:pt idx="3">
                  <c:v>0.21400000000000022</c:v>
                </c:pt>
                <c:pt idx="4">
                  <c:v>0.15400000000000022</c:v>
                </c:pt>
                <c:pt idx="5">
                  <c:v>9.5000000000000098E-2</c:v>
                </c:pt>
                <c:pt idx="6">
                  <c:v>3.5000000000000045E-2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Sheet1!$G$2:$G$8</c:f>
              <c:numCache>
                <c:formatCode>#,##0.000</c:formatCode>
                <c:ptCount val="7"/>
                <c:pt idx="0">
                  <c:v>0.5</c:v>
                </c:pt>
                <c:pt idx="1">
                  <c:v>0.44400000000000017</c:v>
                </c:pt>
                <c:pt idx="2">
                  <c:v>0.41000000000000031</c:v>
                </c:pt>
                <c:pt idx="3">
                  <c:v>0.32100000000000051</c:v>
                </c:pt>
                <c:pt idx="4">
                  <c:v>0.23100000000000001</c:v>
                </c:pt>
                <c:pt idx="5">
                  <c:v>0.14200000000000004</c:v>
                </c:pt>
                <c:pt idx="6">
                  <c:v>5.2000000000000032E-2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1.5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Sheet1!$H$2:$H$8</c:f>
              <c:numCache>
                <c:formatCode>#,##0.000</c:formatCode>
                <c:ptCount val="7"/>
                <c:pt idx="0">
                  <c:v>0.66700000000000115</c:v>
                </c:pt>
                <c:pt idx="1">
                  <c:v>0.5920000000000003</c:v>
                </c:pt>
                <c:pt idx="2">
                  <c:v>0.56999999999999995</c:v>
                </c:pt>
                <c:pt idx="3">
                  <c:v>0.42800000000000032</c:v>
                </c:pt>
                <c:pt idx="4">
                  <c:v>0.30800000000000038</c:v>
                </c:pt>
                <c:pt idx="5">
                  <c:v>0.18900000000000025</c:v>
                </c:pt>
                <c:pt idx="6">
                  <c:v>7.0000000000000034E-2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1.1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Sheet1!$I$2:$I$8</c:f>
              <c:numCache>
                <c:formatCode>#,##0.000</c:formatCode>
                <c:ptCount val="7"/>
                <c:pt idx="0">
                  <c:v>0.90900000000000003</c:v>
                </c:pt>
                <c:pt idx="1">
                  <c:v>0.80700000000000005</c:v>
                </c:pt>
                <c:pt idx="2">
                  <c:v>0.74600000000000088</c:v>
                </c:pt>
                <c:pt idx="3">
                  <c:v>0.5830000000000003</c:v>
                </c:pt>
                <c:pt idx="4">
                  <c:v>0.42100000000000032</c:v>
                </c:pt>
                <c:pt idx="5">
                  <c:v>0.25800000000000001</c:v>
                </c:pt>
                <c:pt idx="6">
                  <c:v>9.5000000000000098E-2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1.0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Sheet1!$J$2:$J$8</c:f>
              <c:numCache>
                <c:formatCode>#,##0.000</c:formatCode>
                <c:ptCount val="7"/>
                <c:pt idx="0">
                  <c:v>1</c:v>
                </c:pt>
                <c:pt idx="1">
                  <c:v>0.88800000000000034</c:v>
                </c:pt>
                <c:pt idx="2">
                  <c:v>0.82099999999999995</c:v>
                </c:pt>
                <c:pt idx="3">
                  <c:v>0.64200000000000101</c:v>
                </c:pt>
                <c:pt idx="4">
                  <c:v>0.46300000000000002</c:v>
                </c:pt>
                <c:pt idx="5">
                  <c:v>0.28400000000000031</c:v>
                </c:pt>
                <c:pt idx="6">
                  <c:v>0.10400000000000002</c:v>
                </c:pt>
              </c:numCache>
            </c:numRef>
          </c:val>
        </c:ser>
        <c:bandFmts>
          <c:bandFm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bandFmt>
          <c:bandFm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</c:spPr>
          </c:bandFmt>
          <c:bandFmt>
            <c:idx val="2"/>
            <c:spPr>
              <a:solidFill>
                <a:schemeClr val="bg2">
                  <a:lumMod val="75000"/>
                </a:schemeClr>
              </a:solidFill>
            </c:spPr>
          </c:bandFmt>
          <c:bandFm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</c:spPr>
          </c:bandFmt>
          <c:bandFmt>
            <c:idx val="4"/>
            <c:spPr>
              <a:solidFill>
                <a:schemeClr val="accent3">
                  <a:lumMod val="60000"/>
                  <a:lumOff val="40000"/>
                </a:schemeClr>
              </a:solidFill>
            </c:spPr>
          </c:bandFmt>
          <c:bandFmt>
            <c:idx val="5"/>
            <c:spPr>
              <a:solidFill>
                <a:schemeClr val="bg2">
                  <a:lumMod val="75000"/>
                </a:schemeClr>
              </a:solidFill>
            </c:spPr>
          </c:bandFmt>
          <c:bandFm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</c:spPr>
          </c:bandFmt>
        </c:bandFmts>
        <c:axId val="96285056"/>
        <c:axId val="96286592"/>
        <c:axId val="96130368"/>
      </c:surface3DChart>
      <c:catAx>
        <c:axId val="96285056"/>
        <c:scaling>
          <c:orientation val="minMax"/>
        </c:scaling>
        <c:delete val="1"/>
        <c:axPos val="b"/>
        <c:numFmt formatCode="0.0" sourceLinked="1"/>
        <c:majorTickMark val="none"/>
        <c:tickLblPos val="nextTo"/>
        <c:crossAx val="96286592"/>
        <c:crosses val="autoZero"/>
        <c:auto val="1"/>
        <c:lblAlgn val="ctr"/>
        <c:lblOffset val="100"/>
      </c:catAx>
      <c:valAx>
        <c:axId val="96286592"/>
        <c:scaling>
          <c:orientation val="minMax"/>
        </c:scaling>
        <c:delete val="1"/>
        <c:axPos val="l"/>
        <c:numFmt formatCode="#,##0.000" sourceLinked="1"/>
        <c:tickLblPos val="nextTo"/>
        <c:crossAx val="96285056"/>
        <c:crosses val="autoZero"/>
        <c:crossBetween val="midCat"/>
        <c:majorUnit val="0.15000000000000024"/>
      </c:valAx>
      <c:serAx>
        <c:axId val="96130368"/>
        <c:scaling>
          <c:orientation val="minMax"/>
        </c:scaling>
        <c:delete val="1"/>
        <c:axPos val="b"/>
        <c:majorTickMark val="none"/>
        <c:tickLblPos val="nextTo"/>
        <c:crossAx val="96286592"/>
        <c:crosses val="autoZero"/>
        <c:tickLblSkip val="1"/>
      </c:serAx>
      <c:spPr>
        <a:noFill/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perspective val="30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3809475738609615E-2"/>
          <c:y val="4.0438427339439836E-2"/>
          <c:w val="0.95634920634920773"/>
          <c:h val="0.9320987654320988"/>
        </c:manualLayout>
      </c:layout>
      <c:surface3DChart>
        <c:ser>
          <c:idx val="0"/>
          <c:order val="0"/>
          <c:tx>
            <c:strRef>
              <c:f>Sheet1!$B$1</c:f>
              <c:strCache>
                <c:ptCount val="1"/>
                <c:pt idx="0">
                  <c:v>10.0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Sheet1!$B$2:$B$8</c:f>
              <c:numCache>
                <c:formatCode>#,##0.000</c:formatCode>
                <c:ptCount val="7"/>
                <c:pt idx="0">
                  <c:v>0.1</c:v>
                </c:pt>
                <c:pt idx="1">
                  <c:v>8.9000000000000176E-2</c:v>
                </c:pt>
                <c:pt idx="2">
                  <c:v>8.2000000000000003E-2</c:v>
                </c:pt>
                <c:pt idx="3">
                  <c:v>6.4000000000000112E-2</c:v>
                </c:pt>
                <c:pt idx="4">
                  <c:v>4.6000000000000013E-2</c:v>
                </c:pt>
                <c:pt idx="5">
                  <c:v>2.8000000000000011E-2</c:v>
                </c:pt>
                <c:pt idx="6">
                  <c:v>1.0000000000000007E-2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Sheet1!$C$2:$C$8</c:f>
              <c:numCache>
                <c:formatCode>#,##0.000</c:formatCode>
                <c:ptCount val="7"/>
                <c:pt idx="0">
                  <c:v>0.125</c:v>
                </c:pt>
                <c:pt idx="1">
                  <c:v>0.11100000000000004</c:v>
                </c:pt>
                <c:pt idx="2">
                  <c:v>0.10299999999999998</c:v>
                </c:pt>
                <c:pt idx="3">
                  <c:v>8.0000000000000057E-2</c:v>
                </c:pt>
                <c:pt idx="4">
                  <c:v>5.8000000000000031E-2</c:v>
                </c:pt>
                <c:pt idx="5">
                  <c:v>3.5000000000000045E-2</c:v>
                </c:pt>
                <c:pt idx="6">
                  <c:v>1.2999999999999998E-2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Sheet1!$D$2:$D$8</c:f>
              <c:numCache>
                <c:formatCode>#,##0.000</c:formatCode>
                <c:ptCount val="7"/>
                <c:pt idx="0">
                  <c:v>0.1670000000000002</c:v>
                </c:pt>
                <c:pt idx="1">
                  <c:v>0.14800000000000021</c:v>
                </c:pt>
                <c:pt idx="2">
                  <c:v>0.13700000000000001</c:v>
                </c:pt>
                <c:pt idx="3">
                  <c:v>0.10700000000000011</c:v>
                </c:pt>
                <c:pt idx="4">
                  <c:v>7.700000000000011E-2</c:v>
                </c:pt>
                <c:pt idx="5">
                  <c:v>4.7000000000000069E-2</c:v>
                </c:pt>
                <c:pt idx="6">
                  <c:v>1.7000000000000022E-2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Sheet1!$E$2:$E$8</c:f>
              <c:numCache>
                <c:formatCode>#,##0.000</c:formatCode>
                <c:ptCount val="7"/>
                <c:pt idx="0">
                  <c:v>0.25</c:v>
                </c:pt>
                <c:pt idx="1">
                  <c:v>0.22200000000000009</c:v>
                </c:pt>
                <c:pt idx="2">
                  <c:v>0.20500000000000004</c:v>
                </c:pt>
                <c:pt idx="3">
                  <c:v>0.16000000000000009</c:v>
                </c:pt>
                <c:pt idx="4">
                  <c:v>0.11600000000000009</c:v>
                </c:pt>
                <c:pt idx="5">
                  <c:v>7.1000000000000021E-2</c:v>
                </c:pt>
                <c:pt idx="6">
                  <c:v>2.6000000000000016E-2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Sheet1!$F$2:$F$8</c:f>
              <c:numCache>
                <c:formatCode>#,##0.000</c:formatCode>
                <c:ptCount val="7"/>
                <c:pt idx="0">
                  <c:v>0.33300000000000057</c:v>
                </c:pt>
                <c:pt idx="1">
                  <c:v>0.29600000000000032</c:v>
                </c:pt>
                <c:pt idx="2">
                  <c:v>0.27400000000000002</c:v>
                </c:pt>
                <c:pt idx="3">
                  <c:v>0.21400000000000022</c:v>
                </c:pt>
                <c:pt idx="4">
                  <c:v>0.15400000000000022</c:v>
                </c:pt>
                <c:pt idx="5">
                  <c:v>9.5000000000000098E-2</c:v>
                </c:pt>
                <c:pt idx="6">
                  <c:v>3.5000000000000045E-2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Sheet1!$G$2:$G$8</c:f>
              <c:numCache>
                <c:formatCode>#,##0.000</c:formatCode>
                <c:ptCount val="7"/>
                <c:pt idx="0">
                  <c:v>0.5</c:v>
                </c:pt>
                <c:pt idx="1">
                  <c:v>0.44400000000000017</c:v>
                </c:pt>
                <c:pt idx="2">
                  <c:v>0.41000000000000031</c:v>
                </c:pt>
                <c:pt idx="3">
                  <c:v>0.32100000000000051</c:v>
                </c:pt>
                <c:pt idx="4">
                  <c:v>0.23100000000000001</c:v>
                </c:pt>
                <c:pt idx="5">
                  <c:v>0.14200000000000004</c:v>
                </c:pt>
                <c:pt idx="6">
                  <c:v>5.2000000000000032E-2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1.5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Sheet1!$H$2:$H$8</c:f>
              <c:numCache>
                <c:formatCode>#,##0.000</c:formatCode>
                <c:ptCount val="7"/>
                <c:pt idx="0">
                  <c:v>0.66700000000000115</c:v>
                </c:pt>
                <c:pt idx="1">
                  <c:v>0.5920000000000003</c:v>
                </c:pt>
                <c:pt idx="2">
                  <c:v>0.56999999999999995</c:v>
                </c:pt>
                <c:pt idx="3">
                  <c:v>0.42800000000000032</c:v>
                </c:pt>
                <c:pt idx="4">
                  <c:v>0.30800000000000038</c:v>
                </c:pt>
                <c:pt idx="5">
                  <c:v>0.18900000000000025</c:v>
                </c:pt>
                <c:pt idx="6">
                  <c:v>7.0000000000000034E-2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1.1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Sheet1!$I$2:$I$8</c:f>
              <c:numCache>
                <c:formatCode>#,##0.000</c:formatCode>
                <c:ptCount val="7"/>
                <c:pt idx="0">
                  <c:v>0.90900000000000003</c:v>
                </c:pt>
                <c:pt idx="1">
                  <c:v>0.80700000000000005</c:v>
                </c:pt>
                <c:pt idx="2">
                  <c:v>0.74600000000000088</c:v>
                </c:pt>
                <c:pt idx="3">
                  <c:v>0.5830000000000003</c:v>
                </c:pt>
                <c:pt idx="4">
                  <c:v>0.42100000000000032</c:v>
                </c:pt>
                <c:pt idx="5">
                  <c:v>0.25800000000000001</c:v>
                </c:pt>
                <c:pt idx="6">
                  <c:v>9.5000000000000098E-2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1.0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Sheet1!$J$2:$J$8</c:f>
              <c:numCache>
                <c:formatCode>#,##0.000</c:formatCode>
                <c:ptCount val="7"/>
                <c:pt idx="0">
                  <c:v>1</c:v>
                </c:pt>
                <c:pt idx="1">
                  <c:v>0.88800000000000034</c:v>
                </c:pt>
                <c:pt idx="2">
                  <c:v>0.82099999999999995</c:v>
                </c:pt>
                <c:pt idx="3">
                  <c:v>0.64200000000000101</c:v>
                </c:pt>
                <c:pt idx="4">
                  <c:v>0.46300000000000002</c:v>
                </c:pt>
                <c:pt idx="5">
                  <c:v>0.28400000000000031</c:v>
                </c:pt>
                <c:pt idx="6">
                  <c:v>0.10400000000000002</c:v>
                </c:pt>
              </c:numCache>
            </c:numRef>
          </c:val>
        </c:ser>
        <c:bandFmts>
          <c:bandFm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bandFmt>
          <c:bandFm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</c:spPr>
          </c:bandFmt>
          <c:bandFmt>
            <c:idx val="2"/>
            <c:spPr>
              <a:solidFill>
                <a:schemeClr val="bg2">
                  <a:lumMod val="75000"/>
                </a:schemeClr>
              </a:solidFill>
            </c:spPr>
          </c:bandFmt>
          <c:bandFm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</c:spPr>
          </c:bandFmt>
          <c:bandFmt>
            <c:idx val="4"/>
            <c:spPr>
              <a:solidFill>
                <a:schemeClr val="accent3">
                  <a:lumMod val="60000"/>
                  <a:lumOff val="40000"/>
                </a:schemeClr>
              </a:solidFill>
            </c:spPr>
          </c:bandFmt>
          <c:bandFmt>
            <c:idx val="5"/>
            <c:spPr>
              <a:solidFill>
                <a:schemeClr val="bg2">
                  <a:lumMod val="75000"/>
                </a:schemeClr>
              </a:solidFill>
            </c:spPr>
          </c:bandFmt>
          <c:bandFm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</c:spPr>
          </c:bandFmt>
        </c:bandFmts>
        <c:axId val="96146944"/>
        <c:axId val="96148480"/>
        <c:axId val="96364736"/>
      </c:surface3DChart>
      <c:catAx>
        <c:axId val="96146944"/>
        <c:scaling>
          <c:orientation val="minMax"/>
        </c:scaling>
        <c:delete val="1"/>
        <c:axPos val="b"/>
        <c:numFmt formatCode="0.0" sourceLinked="1"/>
        <c:majorTickMark val="none"/>
        <c:tickLblPos val="nextTo"/>
        <c:crossAx val="96148480"/>
        <c:crosses val="autoZero"/>
        <c:auto val="1"/>
        <c:lblAlgn val="ctr"/>
        <c:lblOffset val="100"/>
      </c:catAx>
      <c:valAx>
        <c:axId val="96148480"/>
        <c:scaling>
          <c:orientation val="minMax"/>
        </c:scaling>
        <c:delete val="1"/>
        <c:axPos val="l"/>
        <c:numFmt formatCode="#,##0.000" sourceLinked="1"/>
        <c:tickLblPos val="nextTo"/>
        <c:crossAx val="96146944"/>
        <c:crosses val="autoZero"/>
        <c:crossBetween val="midCat"/>
        <c:majorUnit val="0.15000000000000024"/>
      </c:valAx>
      <c:serAx>
        <c:axId val="96364736"/>
        <c:scaling>
          <c:orientation val="minMax"/>
        </c:scaling>
        <c:delete val="1"/>
        <c:axPos val="b"/>
        <c:majorTickMark val="none"/>
        <c:tickLblPos val="nextTo"/>
        <c:crossAx val="96148480"/>
        <c:crosses val="autoZero"/>
        <c:tickLblSkip val="1"/>
      </c:serAx>
      <c:spPr>
        <a:noFill/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perspective val="30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3809475738609615E-2"/>
          <c:y val="4.043842733943985E-2"/>
          <c:w val="0.95634920634920784"/>
          <c:h val="0.9320987654320988"/>
        </c:manualLayout>
      </c:layout>
      <c:surface3DChart>
        <c:ser>
          <c:idx val="0"/>
          <c:order val="0"/>
          <c:tx>
            <c:strRef>
              <c:f>Sheet1!$B$1</c:f>
              <c:strCache>
                <c:ptCount val="1"/>
                <c:pt idx="0">
                  <c:v>10.0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Sheet1!$B$2:$B$8</c:f>
              <c:numCache>
                <c:formatCode>#,##0.000</c:formatCode>
                <c:ptCount val="7"/>
                <c:pt idx="0">
                  <c:v>0.1</c:v>
                </c:pt>
                <c:pt idx="1">
                  <c:v>8.900000000000019E-2</c:v>
                </c:pt>
                <c:pt idx="2">
                  <c:v>8.2000000000000003E-2</c:v>
                </c:pt>
                <c:pt idx="3">
                  <c:v>6.4000000000000112E-2</c:v>
                </c:pt>
                <c:pt idx="4">
                  <c:v>4.6000000000000013E-2</c:v>
                </c:pt>
                <c:pt idx="5">
                  <c:v>2.8000000000000011E-2</c:v>
                </c:pt>
                <c:pt idx="6">
                  <c:v>1.0000000000000007E-2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Sheet1!$C$2:$C$8</c:f>
              <c:numCache>
                <c:formatCode>#,##0.000</c:formatCode>
                <c:ptCount val="7"/>
                <c:pt idx="0">
                  <c:v>0.125</c:v>
                </c:pt>
                <c:pt idx="1">
                  <c:v>0.11100000000000004</c:v>
                </c:pt>
                <c:pt idx="2">
                  <c:v>0.10299999999999998</c:v>
                </c:pt>
                <c:pt idx="3">
                  <c:v>8.0000000000000057E-2</c:v>
                </c:pt>
                <c:pt idx="4">
                  <c:v>5.8000000000000031E-2</c:v>
                </c:pt>
                <c:pt idx="5">
                  <c:v>3.5000000000000045E-2</c:v>
                </c:pt>
                <c:pt idx="6">
                  <c:v>1.2999999999999998E-2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Sheet1!$D$2:$D$8</c:f>
              <c:numCache>
                <c:formatCode>#,##0.000</c:formatCode>
                <c:ptCount val="7"/>
                <c:pt idx="0">
                  <c:v>0.1670000000000002</c:v>
                </c:pt>
                <c:pt idx="1">
                  <c:v>0.14800000000000021</c:v>
                </c:pt>
                <c:pt idx="2">
                  <c:v>0.13700000000000001</c:v>
                </c:pt>
                <c:pt idx="3">
                  <c:v>0.10700000000000012</c:v>
                </c:pt>
                <c:pt idx="4">
                  <c:v>7.700000000000011E-2</c:v>
                </c:pt>
                <c:pt idx="5">
                  <c:v>4.7000000000000076E-2</c:v>
                </c:pt>
                <c:pt idx="6">
                  <c:v>1.7000000000000022E-2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Sheet1!$E$2:$E$8</c:f>
              <c:numCache>
                <c:formatCode>#,##0.000</c:formatCode>
                <c:ptCount val="7"/>
                <c:pt idx="0">
                  <c:v>0.25</c:v>
                </c:pt>
                <c:pt idx="1">
                  <c:v>0.22200000000000009</c:v>
                </c:pt>
                <c:pt idx="2">
                  <c:v>0.20500000000000004</c:v>
                </c:pt>
                <c:pt idx="3">
                  <c:v>0.16000000000000009</c:v>
                </c:pt>
                <c:pt idx="4">
                  <c:v>0.11600000000000009</c:v>
                </c:pt>
                <c:pt idx="5">
                  <c:v>7.1000000000000021E-2</c:v>
                </c:pt>
                <c:pt idx="6">
                  <c:v>2.6000000000000016E-2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Sheet1!$F$2:$F$8</c:f>
              <c:numCache>
                <c:formatCode>#,##0.000</c:formatCode>
                <c:ptCount val="7"/>
                <c:pt idx="0">
                  <c:v>0.33300000000000063</c:v>
                </c:pt>
                <c:pt idx="1">
                  <c:v>0.29600000000000032</c:v>
                </c:pt>
                <c:pt idx="2">
                  <c:v>0.27400000000000002</c:v>
                </c:pt>
                <c:pt idx="3">
                  <c:v>0.21400000000000025</c:v>
                </c:pt>
                <c:pt idx="4">
                  <c:v>0.15400000000000025</c:v>
                </c:pt>
                <c:pt idx="5">
                  <c:v>9.5000000000000098E-2</c:v>
                </c:pt>
                <c:pt idx="6">
                  <c:v>3.5000000000000045E-2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Sheet1!$G$2:$G$8</c:f>
              <c:numCache>
                <c:formatCode>#,##0.000</c:formatCode>
                <c:ptCount val="7"/>
                <c:pt idx="0">
                  <c:v>0.5</c:v>
                </c:pt>
                <c:pt idx="1">
                  <c:v>0.44400000000000017</c:v>
                </c:pt>
                <c:pt idx="2">
                  <c:v>0.41000000000000031</c:v>
                </c:pt>
                <c:pt idx="3">
                  <c:v>0.32100000000000056</c:v>
                </c:pt>
                <c:pt idx="4">
                  <c:v>0.23100000000000001</c:v>
                </c:pt>
                <c:pt idx="5">
                  <c:v>0.14200000000000004</c:v>
                </c:pt>
                <c:pt idx="6">
                  <c:v>5.2000000000000032E-2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1.5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Sheet1!$H$2:$H$8</c:f>
              <c:numCache>
                <c:formatCode>#,##0.000</c:formatCode>
                <c:ptCount val="7"/>
                <c:pt idx="0">
                  <c:v>0.66700000000000126</c:v>
                </c:pt>
                <c:pt idx="1">
                  <c:v>0.5920000000000003</c:v>
                </c:pt>
                <c:pt idx="2">
                  <c:v>0.56999999999999995</c:v>
                </c:pt>
                <c:pt idx="3">
                  <c:v>0.42800000000000032</c:v>
                </c:pt>
                <c:pt idx="4">
                  <c:v>0.30800000000000038</c:v>
                </c:pt>
                <c:pt idx="5">
                  <c:v>0.18900000000000028</c:v>
                </c:pt>
                <c:pt idx="6">
                  <c:v>7.0000000000000034E-2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1.1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Sheet1!$I$2:$I$8</c:f>
              <c:numCache>
                <c:formatCode>#,##0.000</c:formatCode>
                <c:ptCount val="7"/>
                <c:pt idx="0">
                  <c:v>0.90900000000000003</c:v>
                </c:pt>
                <c:pt idx="1">
                  <c:v>0.80700000000000005</c:v>
                </c:pt>
                <c:pt idx="2">
                  <c:v>0.746000000000001</c:v>
                </c:pt>
                <c:pt idx="3">
                  <c:v>0.5830000000000003</c:v>
                </c:pt>
                <c:pt idx="4">
                  <c:v>0.42100000000000032</c:v>
                </c:pt>
                <c:pt idx="5">
                  <c:v>0.25800000000000001</c:v>
                </c:pt>
                <c:pt idx="6">
                  <c:v>9.5000000000000098E-2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1.0</c:v>
                </c:pt>
              </c:strCache>
            </c:strRef>
          </c:tx>
          <c:cat>
            <c:numRef>
              <c:f>Sheet1!$A$2:$A$8</c:f>
              <c:numCache>
                <c:formatCode>0.0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0.60000000000000064</c:v>
                </c:pt>
                <c:pt idx="5">
                  <c:v>0.8</c:v>
                </c:pt>
                <c:pt idx="6">
                  <c:v>1</c:v>
                </c:pt>
              </c:numCache>
            </c:numRef>
          </c:cat>
          <c:val>
            <c:numRef>
              <c:f>Sheet1!$J$2:$J$8</c:f>
              <c:numCache>
                <c:formatCode>#,##0.000</c:formatCode>
                <c:ptCount val="7"/>
                <c:pt idx="0">
                  <c:v>1</c:v>
                </c:pt>
                <c:pt idx="1">
                  <c:v>0.88800000000000034</c:v>
                </c:pt>
                <c:pt idx="2">
                  <c:v>0.82099999999999995</c:v>
                </c:pt>
                <c:pt idx="3">
                  <c:v>0.64200000000000113</c:v>
                </c:pt>
                <c:pt idx="4">
                  <c:v>0.46300000000000002</c:v>
                </c:pt>
                <c:pt idx="5">
                  <c:v>0.28400000000000031</c:v>
                </c:pt>
                <c:pt idx="6">
                  <c:v>0.10400000000000002</c:v>
                </c:pt>
              </c:numCache>
            </c:numRef>
          </c:val>
        </c:ser>
        <c:bandFmts>
          <c:bandFm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bandFmt>
          <c:bandFm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</c:spPr>
          </c:bandFmt>
          <c:bandFmt>
            <c:idx val="2"/>
            <c:spPr>
              <a:solidFill>
                <a:schemeClr val="bg2">
                  <a:lumMod val="75000"/>
                </a:schemeClr>
              </a:solidFill>
            </c:spPr>
          </c:bandFmt>
          <c:bandFm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</c:spPr>
          </c:bandFmt>
          <c:bandFmt>
            <c:idx val="4"/>
            <c:spPr>
              <a:solidFill>
                <a:schemeClr val="accent3">
                  <a:lumMod val="60000"/>
                  <a:lumOff val="40000"/>
                </a:schemeClr>
              </a:solidFill>
            </c:spPr>
          </c:bandFmt>
          <c:bandFmt>
            <c:idx val="5"/>
            <c:spPr>
              <a:solidFill>
                <a:schemeClr val="bg2">
                  <a:lumMod val="75000"/>
                </a:schemeClr>
              </a:solidFill>
            </c:spPr>
          </c:bandFmt>
          <c:bandFm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</c:spPr>
          </c:bandFmt>
        </c:bandFmts>
        <c:axId val="96892800"/>
        <c:axId val="96894336"/>
        <c:axId val="96871296"/>
      </c:surface3DChart>
      <c:catAx>
        <c:axId val="96892800"/>
        <c:scaling>
          <c:orientation val="minMax"/>
        </c:scaling>
        <c:delete val="1"/>
        <c:axPos val="b"/>
        <c:numFmt formatCode="0.0" sourceLinked="1"/>
        <c:majorTickMark val="none"/>
        <c:tickLblPos val="nextTo"/>
        <c:crossAx val="96894336"/>
        <c:crosses val="autoZero"/>
        <c:auto val="1"/>
        <c:lblAlgn val="ctr"/>
        <c:lblOffset val="100"/>
      </c:catAx>
      <c:valAx>
        <c:axId val="96894336"/>
        <c:scaling>
          <c:orientation val="minMax"/>
        </c:scaling>
        <c:delete val="1"/>
        <c:axPos val="l"/>
        <c:numFmt formatCode="#,##0.000" sourceLinked="1"/>
        <c:tickLblPos val="nextTo"/>
        <c:crossAx val="96892800"/>
        <c:crosses val="autoZero"/>
        <c:crossBetween val="midCat"/>
        <c:majorUnit val="0.15000000000000024"/>
      </c:valAx>
      <c:serAx>
        <c:axId val="96871296"/>
        <c:scaling>
          <c:orientation val="minMax"/>
        </c:scaling>
        <c:delete val="1"/>
        <c:axPos val="b"/>
        <c:majorTickMark val="none"/>
        <c:tickLblPos val="nextTo"/>
        <c:crossAx val="96894336"/>
        <c:crosses val="autoZero"/>
        <c:tickLblSkip val="1"/>
      </c:serAx>
      <c:spPr>
        <a:noFill/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D98AE-0BEA-4284-907C-26F2C15361FB}" type="datetimeFigureOut">
              <a:rPr lang="en-US" smtClean="0"/>
              <a:pPr/>
              <a:t>2/2/2009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9095D-123A-4A91-9A29-AA66B7CF3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91E98-EC54-4971-8C03-C128AD82215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CEF-3FDB-48D0-AEC1-2F4F3C43E095}" type="datetimeFigureOut">
              <a:rPr lang="en-US" smtClean="0"/>
              <a:pPr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046-D80E-4BE1-B9C0-BAD965412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CEF-3FDB-48D0-AEC1-2F4F3C43E095}" type="datetimeFigureOut">
              <a:rPr lang="en-US" smtClean="0"/>
              <a:pPr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046-D80E-4BE1-B9C0-BAD965412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CEF-3FDB-48D0-AEC1-2F4F3C43E095}" type="datetimeFigureOut">
              <a:rPr lang="en-US" smtClean="0"/>
              <a:pPr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046-D80E-4BE1-B9C0-BAD965412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CEF-3FDB-48D0-AEC1-2F4F3C43E095}" type="datetimeFigureOut">
              <a:rPr lang="en-US" smtClean="0"/>
              <a:pPr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046-D80E-4BE1-B9C0-BAD965412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CEF-3FDB-48D0-AEC1-2F4F3C43E095}" type="datetimeFigureOut">
              <a:rPr lang="en-US" smtClean="0"/>
              <a:pPr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046-D80E-4BE1-B9C0-BAD965412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CEF-3FDB-48D0-AEC1-2F4F3C43E095}" type="datetimeFigureOut">
              <a:rPr lang="en-US" smtClean="0"/>
              <a:pPr/>
              <a:t>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046-D80E-4BE1-B9C0-BAD965412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CEF-3FDB-48D0-AEC1-2F4F3C43E095}" type="datetimeFigureOut">
              <a:rPr lang="en-US" smtClean="0"/>
              <a:pPr/>
              <a:t>2/2/2009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046-D80E-4BE1-B9C0-BAD965412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CEF-3FDB-48D0-AEC1-2F4F3C43E095}" type="datetimeFigureOut">
              <a:rPr lang="en-US" smtClean="0"/>
              <a:pPr/>
              <a:t>2/2/2009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046-D80E-4BE1-B9C0-BAD965412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CEF-3FDB-48D0-AEC1-2F4F3C43E095}" type="datetimeFigureOut">
              <a:rPr lang="en-US" smtClean="0"/>
              <a:pPr/>
              <a:t>2/2/2009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046-D80E-4BE1-B9C0-BAD965412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CEF-3FDB-48D0-AEC1-2F4F3C43E095}" type="datetimeFigureOut">
              <a:rPr lang="en-US" smtClean="0"/>
              <a:pPr/>
              <a:t>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046-D80E-4BE1-B9C0-BAD965412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FCEF-3FDB-48D0-AEC1-2F4F3C43E095}" type="datetimeFigureOut">
              <a:rPr lang="en-US" smtClean="0"/>
              <a:pPr/>
              <a:t>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6046-D80E-4BE1-B9C0-BAD965412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4FCEF-3FDB-48D0-AEC1-2F4F3C43E095}" type="datetimeFigureOut">
              <a:rPr lang="en-US" smtClean="0"/>
              <a:pPr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86046-D80E-4BE1-B9C0-BAD965412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Cloud Computing</a:t>
            </a:r>
            <a:endParaRPr lang="en-US" sz="6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76400" y="914400"/>
            <a:ext cx="3434333" cy="1317486"/>
            <a:chOff x="1219200" y="2819400"/>
            <a:chExt cx="3434333" cy="1317486"/>
          </a:xfrm>
        </p:grpSpPr>
        <p:sp>
          <p:nvSpPr>
            <p:cNvPr id="5" name="TextBox 4"/>
            <p:cNvSpPr txBox="1"/>
            <p:nvPr/>
          </p:nvSpPr>
          <p:spPr>
            <a:xfrm>
              <a:off x="2362200" y="2819400"/>
              <a:ext cx="2291333" cy="7078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1" dirty="0" smtClean="0"/>
                <a:t>Definition</a:t>
              </a:r>
              <a:endParaRPr lang="en-US" sz="4000" b="1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0" y="3429000"/>
              <a:ext cx="2895729" cy="7078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1" dirty="0" smtClean="0"/>
                <a:t>Expectations</a:t>
              </a:r>
              <a:endParaRPr lang="en-US" sz="4000" b="1" i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00400" y="4038600"/>
            <a:ext cx="4227534" cy="1455986"/>
            <a:chOff x="3200400" y="4038600"/>
            <a:chExt cx="4227534" cy="1455986"/>
          </a:xfrm>
        </p:grpSpPr>
        <p:sp>
          <p:nvSpPr>
            <p:cNvPr id="7" name="TextBox 6"/>
            <p:cNvSpPr txBox="1"/>
            <p:nvPr/>
          </p:nvSpPr>
          <p:spPr>
            <a:xfrm>
              <a:off x="5029200" y="4038600"/>
              <a:ext cx="2398734" cy="8463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1" dirty="0" smtClean="0"/>
                <a:t>Economics</a:t>
              </a:r>
            </a:p>
            <a:p>
              <a:endParaRPr lang="en-US" sz="900" b="1" i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0400" y="4648200"/>
              <a:ext cx="3962400" cy="8463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b="1" i="1" dirty="0" smtClean="0"/>
                <a:t>Democratization</a:t>
              </a:r>
            </a:p>
            <a:p>
              <a:endParaRPr lang="en-US" sz="900" b="1" i="1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4000" b="1" i="1" dirty="0" smtClean="0"/>
              <a:t>Building the Business Model</a:t>
            </a:r>
            <a:endParaRPr lang="en-US" sz="2800" b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value of computational work</a:t>
            </a:r>
          </a:p>
          <a:p>
            <a:r>
              <a:rPr lang="en-US" dirty="0" smtClean="0"/>
              <a:t>Process reengineering</a:t>
            </a:r>
          </a:p>
          <a:p>
            <a:r>
              <a:rPr lang="en-US" dirty="0" smtClean="0"/>
              <a:t>Total cost of “ownership” —</a:t>
            </a:r>
            <a:r>
              <a:rPr lang="en-US" dirty="0" smtClean="0">
                <a:sym typeface="Wingdings" pitchFamily="2" charset="2"/>
              </a:rPr>
              <a:t>TCO</a:t>
            </a:r>
          </a:p>
          <a:p>
            <a:r>
              <a:rPr lang="en-US" dirty="0" smtClean="0">
                <a:sym typeface="Wingdings" pitchFamily="2" charset="2"/>
              </a:rPr>
              <a:t>Foundational service types: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609600" y="1143000"/>
            <a:ext cx="800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667000" y="4038600"/>
            <a:ext cx="1905000" cy="533400"/>
            <a:chOff x="3352800" y="3276600"/>
            <a:chExt cx="1905000" cy="533400"/>
          </a:xfrm>
        </p:grpSpPr>
        <p:sp>
          <p:nvSpPr>
            <p:cNvPr id="18" name="Rounded Rectangle 17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33CC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52800" y="3307080"/>
              <a:ext cx="19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Persistent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71600" y="4495800"/>
            <a:ext cx="1905000" cy="533400"/>
            <a:chOff x="3352800" y="3276600"/>
            <a:chExt cx="1905000" cy="533400"/>
          </a:xfrm>
        </p:grpSpPr>
        <p:sp>
          <p:nvSpPr>
            <p:cNvPr id="21" name="Rounded Rectangle 20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33CC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52800" y="3307080"/>
              <a:ext cx="19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Batch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13560" y="5227320"/>
            <a:ext cx="1905000" cy="533400"/>
            <a:chOff x="3352800" y="3276600"/>
            <a:chExt cx="1905000" cy="533400"/>
          </a:xfrm>
        </p:grpSpPr>
        <p:sp>
          <p:nvSpPr>
            <p:cNvPr id="24" name="Rounded Rectangle 23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33CC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52800" y="3307080"/>
              <a:ext cx="19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Elastic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724400" y="5181600"/>
            <a:ext cx="1905000" cy="533400"/>
            <a:chOff x="3352800" y="3276600"/>
            <a:chExt cx="1905000" cy="533400"/>
          </a:xfrm>
        </p:grpSpPr>
        <p:sp>
          <p:nvSpPr>
            <p:cNvPr id="35" name="Rounded Rectangle 34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33CC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52800" y="3307080"/>
              <a:ext cx="19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Scheduled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89320" y="4587240"/>
            <a:ext cx="2133600" cy="838200"/>
            <a:chOff x="3352800" y="3276600"/>
            <a:chExt cx="1905000" cy="861477"/>
          </a:xfrm>
        </p:grpSpPr>
        <p:sp>
          <p:nvSpPr>
            <p:cNvPr id="38" name="Rounded Rectangle 37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33CC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52800" y="3307080"/>
              <a:ext cx="19015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Opportunistic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200400" y="4800600"/>
            <a:ext cx="1905000" cy="533400"/>
            <a:chOff x="3352800" y="3276600"/>
            <a:chExt cx="1905000" cy="533400"/>
          </a:xfrm>
        </p:grpSpPr>
        <p:sp>
          <p:nvSpPr>
            <p:cNvPr id="41" name="Rounded Rectangle 40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33CC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52800" y="3307080"/>
              <a:ext cx="19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Priority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19600" y="4191000"/>
            <a:ext cx="1905000" cy="533400"/>
            <a:chOff x="3352800" y="3276600"/>
            <a:chExt cx="1905000" cy="533400"/>
          </a:xfrm>
        </p:grpSpPr>
        <p:sp>
          <p:nvSpPr>
            <p:cNvPr id="44" name="Rounded Rectangle 43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33CC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3307080"/>
              <a:ext cx="19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Contended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Building the Cloud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57400"/>
            <a:ext cx="7498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Simple		Powerful		Inexpensive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371600"/>
            <a:ext cx="7620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 rot="5400000">
            <a:off x="6591300" y="3086100"/>
            <a:ext cx="1066800" cy="228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2200" y="38862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Business Model</a:t>
            </a:r>
          </a:p>
          <a:p>
            <a:r>
              <a:rPr lang="en-US" sz="2400" b="1" dirty="0" smtClean="0"/>
              <a:t>Large Scale</a:t>
            </a:r>
          </a:p>
          <a:p>
            <a:r>
              <a:rPr lang="en-US" sz="2400" b="1" dirty="0" smtClean="0"/>
              <a:t>Demand Driven</a:t>
            </a:r>
          </a:p>
        </p:txBody>
      </p:sp>
      <p:sp>
        <p:nvSpPr>
          <p:cNvPr id="10" name="Right Arrow 9"/>
          <p:cNvSpPr/>
          <p:nvPr/>
        </p:nvSpPr>
        <p:spPr>
          <a:xfrm rot="5400000">
            <a:off x="3695700" y="3086100"/>
            <a:ext cx="1066800" cy="228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876300" y="3086100"/>
            <a:ext cx="1066800" cy="228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71800" y="4038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Radically Agile</a:t>
            </a:r>
          </a:p>
          <a:p>
            <a:r>
              <a:rPr lang="en-US" sz="2400" b="1" dirty="0" smtClean="0"/>
              <a:t>Massively Scalable</a:t>
            </a:r>
          </a:p>
          <a:p>
            <a:r>
              <a:rPr lang="en-US" sz="2400" b="1" dirty="0" smtClean="0"/>
              <a:t>Technology Agnostic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1148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Layered</a:t>
            </a:r>
          </a:p>
          <a:p>
            <a:r>
              <a:rPr lang="en-US" sz="2400" b="1" dirty="0" smtClean="0"/>
              <a:t>Open</a:t>
            </a:r>
          </a:p>
          <a:p>
            <a:r>
              <a:rPr lang="en-US" sz="2400" b="1" dirty="0" smtClean="0"/>
              <a:t>Disaggregated</a:t>
            </a:r>
          </a:p>
          <a:p>
            <a:r>
              <a:rPr lang="en-US" sz="2400" b="1" dirty="0" smtClean="0"/>
              <a:t>Highly Leveraged</a:t>
            </a:r>
            <a:endParaRPr lang="en-US" sz="2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04800" y="3733800"/>
            <a:ext cx="8534400" cy="2667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29400" y="5791200"/>
            <a:ext cx="1603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Arial Black" pitchFamily="34" charset="0"/>
              </a:rPr>
              <a:t>The Cloud</a:t>
            </a:r>
            <a:endParaRPr lang="en-US" sz="20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lock Arc 40"/>
          <p:cNvSpPr/>
          <p:nvPr/>
        </p:nvSpPr>
        <p:spPr>
          <a:xfrm rot="7778534">
            <a:off x="2181225" y="1822450"/>
            <a:ext cx="4365625" cy="4416425"/>
          </a:xfrm>
          <a:prstGeom prst="blockArc">
            <a:avLst>
              <a:gd name="adj1" fmla="val 1500806"/>
              <a:gd name="adj2" fmla="val 9550924"/>
              <a:gd name="adj3" fmla="val 16898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A Cloud Architecture (VCL)</a:t>
            </a:r>
            <a:endParaRPr lang="en-US" b="1" dirty="0"/>
          </a:p>
        </p:txBody>
      </p:sp>
      <p:sp>
        <p:nvSpPr>
          <p:cNvPr id="21" name="Block Arc 20"/>
          <p:cNvSpPr/>
          <p:nvPr/>
        </p:nvSpPr>
        <p:spPr>
          <a:xfrm rot="6644437">
            <a:off x="2305051" y="1725612"/>
            <a:ext cx="4610100" cy="4568825"/>
          </a:xfrm>
          <a:prstGeom prst="blockArc">
            <a:avLst>
              <a:gd name="adj1" fmla="val 12814030"/>
              <a:gd name="adj2" fmla="val 20000827"/>
              <a:gd name="adj3" fmla="val 23024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81400" y="3200400"/>
            <a:ext cx="1524000" cy="1600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111500" y="2743201"/>
            <a:ext cx="2438400" cy="24257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581400" y="1905000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Service </a:t>
            </a:r>
          </a:p>
          <a:p>
            <a:r>
              <a:rPr lang="en-US" sz="2000" b="1" dirty="0" smtClean="0">
                <a:latin typeface="Calibri" pitchFamily="34" charset="0"/>
              </a:rPr>
              <a:t>Broker </a:t>
            </a:r>
            <a:r>
              <a:rPr lang="en-US" sz="2000" b="1" dirty="0">
                <a:latin typeface="Calibri" pitchFamily="34" charset="0"/>
              </a:rPr>
              <a:t>1</a:t>
            </a: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5029200" y="5181600"/>
            <a:ext cx="12954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Service Broker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9" name="TextBox 18"/>
          <p:cNvSpPr txBox="1">
            <a:spLocks noChangeArrowheads="1"/>
          </p:cNvSpPr>
          <p:nvPr/>
        </p:nvSpPr>
        <p:spPr bwMode="auto">
          <a:xfrm>
            <a:off x="3581400" y="2895600"/>
            <a:ext cx="15513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Provisioning </a:t>
            </a:r>
          </a:p>
        </p:txBody>
      </p:sp>
      <p:sp>
        <p:nvSpPr>
          <p:cNvPr id="31" name="Oval 30"/>
          <p:cNvSpPr/>
          <p:nvPr/>
        </p:nvSpPr>
        <p:spPr>
          <a:xfrm>
            <a:off x="1905000" y="1563688"/>
            <a:ext cx="5113338" cy="4913312"/>
          </a:xfrm>
          <a:prstGeom prst="ellipse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Curved Right Arrow 36"/>
          <p:cNvSpPr/>
          <p:nvPr/>
        </p:nvSpPr>
        <p:spPr>
          <a:xfrm>
            <a:off x="914400" y="2362200"/>
            <a:ext cx="609600" cy="2743200"/>
          </a:xfrm>
          <a:prstGeom prst="curved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3048000"/>
            <a:ext cx="1217613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User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Experience</a:t>
            </a:r>
          </a:p>
        </p:txBody>
      </p:sp>
      <p:sp>
        <p:nvSpPr>
          <p:cNvPr id="39" name="Curved Right Arrow 38"/>
          <p:cNvSpPr/>
          <p:nvPr/>
        </p:nvSpPr>
        <p:spPr>
          <a:xfrm rot="10800000">
            <a:off x="7321550" y="2301875"/>
            <a:ext cx="609600" cy="2743200"/>
          </a:xfrm>
          <a:prstGeom prst="curved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15200" y="3276600"/>
            <a:ext cx="1217613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User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Experience</a:t>
            </a:r>
          </a:p>
        </p:txBody>
      </p:sp>
      <p:sp>
        <p:nvSpPr>
          <p:cNvPr id="48" name="Oval 47"/>
          <p:cNvSpPr/>
          <p:nvPr/>
        </p:nvSpPr>
        <p:spPr>
          <a:xfrm>
            <a:off x="3733800" y="3276600"/>
            <a:ext cx="12192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18"/>
          <p:cNvSpPr txBox="1">
            <a:spLocks noChangeArrowheads="1"/>
          </p:cNvSpPr>
          <p:nvPr/>
        </p:nvSpPr>
        <p:spPr bwMode="auto">
          <a:xfrm>
            <a:off x="3962400" y="4648200"/>
            <a:ext cx="8996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Engine</a:t>
            </a:r>
          </a:p>
        </p:txBody>
      </p:sp>
      <p:sp>
        <p:nvSpPr>
          <p:cNvPr id="50" name="TextBox 18"/>
          <p:cNvSpPr txBox="1">
            <a:spLocks noChangeArrowheads="1"/>
          </p:cNvSpPr>
          <p:nvPr/>
        </p:nvSpPr>
        <p:spPr bwMode="auto">
          <a:xfrm rot="3563927">
            <a:off x="3718560" y="3764280"/>
            <a:ext cx="12261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Services</a:t>
            </a:r>
          </a:p>
        </p:txBody>
      </p:sp>
      <p:cxnSp>
        <p:nvCxnSpPr>
          <p:cNvPr id="33" name="Straight Arrow Connector 32"/>
          <p:cNvCxnSpPr>
            <a:stCxn id="50" idx="0"/>
          </p:cNvCxnSpPr>
          <p:nvPr/>
        </p:nvCxnSpPr>
        <p:spPr>
          <a:xfrm flipV="1">
            <a:off x="4530298" y="3810000"/>
            <a:ext cx="2784902" cy="67605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0" idx="2"/>
          </p:cNvCxnSpPr>
          <p:nvPr/>
        </p:nvCxnSpPr>
        <p:spPr>
          <a:xfrm rot="10800000">
            <a:off x="1447800" y="3581400"/>
            <a:ext cx="2685128" cy="53122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1447802" y="3124202"/>
            <a:ext cx="838199" cy="228599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>
            <a:off x="6477000" y="3505200"/>
            <a:ext cx="838200" cy="158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5181600" y="3581400"/>
            <a:ext cx="762000" cy="158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>
            <a:off x="2590800" y="3429000"/>
            <a:ext cx="762000" cy="23018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447800" y="1143000"/>
            <a:ext cx="6324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Magnetic Disk 25"/>
          <p:cNvSpPr/>
          <p:nvPr/>
        </p:nvSpPr>
        <p:spPr>
          <a:xfrm rot="1577060">
            <a:off x="5181600" y="1981200"/>
            <a:ext cx="609600" cy="10668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4914900" y="2781300"/>
            <a:ext cx="609600" cy="5334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 flipV="1">
            <a:off x="5943600" y="19812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324600" y="1600200"/>
            <a:ext cx="783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</a:t>
            </a:r>
          </a:p>
          <a:p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51" name="Flowchart: Magnetic Disk 50"/>
          <p:cNvSpPr/>
          <p:nvPr/>
        </p:nvSpPr>
        <p:spPr>
          <a:xfrm rot="1573859">
            <a:off x="3200400" y="5105400"/>
            <a:ext cx="609600" cy="10668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51" idx="2"/>
            <a:endCxn id="41" idx="0"/>
          </p:cNvCxnSpPr>
          <p:nvPr/>
        </p:nvCxnSpPr>
        <p:spPr>
          <a:xfrm rot="10800000">
            <a:off x="2720638" y="4809051"/>
            <a:ext cx="511150" cy="695031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1" idx="1"/>
            <a:endCxn id="51" idx="4"/>
          </p:cNvCxnSpPr>
          <p:nvPr/>
        </p:nvCxnSpPr>
        <p:spPr>
          <a:xfrm rot="10800000">
            <a:off x="3778613" y="5773520"/>
            <a:ext cx="1014313" cy="193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447800" y="5638800"/>
            <a:ext cx="105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64" idx="3"/>
          </p:cNvCxnSpPr>
          <p:nvPr/>
        </p:nvCxnSpPr>
        <p:spPr>
          <a:xfrm>
            <a:off x="2505975" y="5823466"/>
            <a:ext cx="465825" cy="43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Democratization of the Cloud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Subvert Vertical Markets</a:t>
            </a:r>
          </a:p>
          <a:p>
            <a:pPr lvl="1"/>
            <a:r>
              <a:rPr lang="en-US" dirty="0" smtClean="0"/>
              <a:t>Lock in and lock out</a:t>
            </a:r>
          </a:p>
          <a:p>
            <a:pPr lvl="1"/>
            <a:r>
              <a:rPr lang="en-US" dirty="0" smtClean="0"/>
              <a:t>Draconian exit costs</a:t>
            </a:r>
          </a:p>
          <a:p>
            <a:pPr lvl="1"/>
            <a:r>
              <a:rPr lang="en-US" dirty="0" smtClean="0"/>
              <a:t>Forced obsolescence</a:t>
            </a:r>
          </a:p>
          <a:p>
            <a:pPr lvl="1"/>
            <a:r>
              <a:rPr lang="en-US" dirty="0" smtClean="0"/>
              <a:t>Metered innovation</a:t>
            </a:r>
          </a:p>
          <a:p>
            <a:r>
              <a:rPr lang="en-US" b="1" dirty="0" smtClean="0"/>
              <a:t>Development Work in Progress</a:t>
            </a:r>
          </a:p>
          <a:p>
            <a:pPr lvl="1"/>
            <a:r>
              <a:rPr lang="en-US" dirty="0" smtClean="0"/>
              <a:t>Community (Apache.org)</a:t>
            </a:r>
          </a:p>
          <a:p>
            <a:pPr lvl="1"/>
            <a:r>
              <a:rPr lang="en-US" dirty="0" smtClean="0"/>
              <a:t>Storage </a:t>
            </a:r>
          </a:p>
          <a:p>
            <a:pPr lvl="1"/>
            <a:r>
              <a:rPr lang="en-US" dirty="0" smtClean="0"/>
              <a:t>Componentization (open </a:t>
            </a:r>
            <a:r>
              <a:rPr lang="en-US" smtClean="0"/>
              <a:t>and commercial)</a:t>
            </a:r>
            <a:endParaRPr lang="en-US" dirty="0" smtClean="0"/>
          </a:p>
          <a:p>
            <a:pPr lvl="1"/>
            <a:r>
              <a:rPr lang="en-US" dirty="0" smtClean="0"/>
              <a:t>Scalable security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219200"/>
            <a:ext cx="7696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507910" cy="59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Cloud Computing Defined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914400" y="1295400"/>
            <a:ext cx="1295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0" y="1219200"/>
            <a:ext cx="1295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8600" y="14478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1000" y="1569720"/>
            <a:ext cx="108204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86200" y="1219200"/>
            <a:ext cx="1669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Network</a:t>
            </a:r>
            <a:endParaRPr lang="en-US" sz="3200" i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914400"/>
            <a:ext cx="7315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219200"/>
            <a:ext cx="1571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Services</a:t>
            </a:r>
            <a:endParaRPr lang="en-US" sz="3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1219200"/>
            <a:ext cx="148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Devices</a:t>
            </a:r>
            <a:endParaRPr lang="en-US" sz="3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2773680"/>
            <a:ext cx="196571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Cloud Computing</a:t>
            </a:r>
            <a:endParaRPr lang="en-US" i="1" dirty="0"/>
          </a:p>
        </p:txBody>
      </p:sp>
      <p:sp>
        <p:nvSpPr>
          <p:cNvPr id="19" name="Rectangle 18"/>
          <p:cNvSpPr/>
          <p:nvPr/>
        </p:nvSpPr>
        <p:spPr>
          <a:xfrm>
            <a:off x="5715000" y="2971800"/>
            <a:ext cx="990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24600" y="2849880"/>
            <a:ext cx="23622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Personal Computing</a:t>
            </a:r>
            <a:endParaRPr lang="en-US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dirty="0" smtClean="0"/>
              <a:t>Computing Services Pyramid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914400" y="2632364"/>
            <a:ext cx="7772400" cy="1634836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4"/>
              </a:solidFill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133600" y="1600200"/>
            <a:ext cx="4791075" cy="3829050"/>
          </a:xfrm>
          <a:prstGeom prst="triangle">
            <a:avLst>
              <a:gd name="adj" fmla="val 50000"/>
            </a:avLst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flipV="1">
            <a:off x="2857500" y="2628900"/>
            <a:ext cx="3343275" cy="1657350"/>
          </a:xfrm>
          <a:custGeom>
            <a:avLst/>
            <a:gdLst>
              <a:gd name="G0" fmla="+- 6728 0 0"/>
              <a:gd name="G1" fmla="+- 21600 0 6728"/>
              <a:gd name="G2" fmla="*/ 6728 1 2"/>
              <a:gd name="G3" fmla="+- 21600 0 G2"/>
              <a:gd name="G4" fmla="+/ 6728 21600 2"/>
              <a:gd name="G5" fmla="+/ G1 0 2"/>
              <a:gd name="G6" fmla="*/ 21600 21600 6728"/>
              <a:gd name="G7" fmla="*/ G6 1 2"/>
              <a:gd name="G8" fmla="+- 21600 0 G7"/>
              <a:gd name="G9" fmla="*/ 21600 1 2"/>
              <a:gd name="G10" fmla="+- 6728 0 G9"/>
              <a:gd name="G11" fmla="?: G10 G8 0"/>
              <a:gd name="G12" fmla="?: G10 G7 21600"/>
              <a:gd name="T0" fmla="*/ 18236 w 21600"/>
              <a:gd name="T1" fmla="*/ 10800 h 21600"/>
              <a:gd name="T2" fmla="*/ 10800 w 21600"/>
              <a:gd name="T3" fmla="*/ 21600 h 21600"/>
              <a:gd name="T4" fmla="*/ 3364 w 21600"/>
              <a:gd name="T5" fmla="*/ 10800 h 21600"/>
              <a:gd name="T6" fmla="*/ 10800 w 21600"/>
              <a:gd name="T7" fmla="*/ 0 h 21600"/>
              <a:gd name="T8" fmla="*/ 5164 w 21600"/>
              <a:gd name="T9" fmla="*/ 5164 h 21600"/>
              <a:gd name="T10" fmla="*/ 16436 w 21600"/>
              <a:gd name="T11" fmla="*/ 16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728" y="21600"/>
                </a:lnTo>
                <a:lnTo>
                  <a:pt x="14872" y="21600"/>
                </a:lnTo>
                <a:lnTo>
                  <a:pt x="21600" y="0"/>
                </a:lnTo>
                <a:close/>
              </a:path>
            </a:pathLst>
          </a:custGeom>
          <a:noFill/>
          <a:ln w="5715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Verdana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124200" y="3848100"/>
            <a:ext cx="2790825" cy="0"/>
          </a:xfrm>
          <a:prstGeom prst="line">
            <a:avLst/>
          </a:prstGeom>
          <a:noFill/>
          <a:ln w="952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3429000" y="3429000"/>
            <a:ext cx="2219325" cy="9525"/>
          </a:xfrm>
          <a:prstGeom prst="line">
            <a:avLst/>
          </a:prstGeom>
          <a:noFill/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619500" y="3057525"/>
            <a:ext cx="1819275" cy="0"/>
          </a:xfrm>
          <a:prstGeom prst="line">
            <a:avLst/>
          </a:prstGeom>
          <a:noFill/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0" y="4724400"/>
            <a:ext cx="33554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Consumer/Personal Computing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886200" y="1828800"/>
            <a:ext cx="135411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Super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Computing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943600" y="2971800"/>
            <a:ext cx="281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i="1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itchFamily="34" charset="0"/>
              </a:rPr>
              <a:t>Categories of  Services</a:t>
            </a:r>
            <a:endParaRPr lang="en-US" sz="2400" b="1" i="1" dirty="0">
              <a:solidFill>
                <a:schemeClr val="bg2">
                  <a:lumMod val="1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257800" y="1676400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True supercomputing</a:t>
            </a:r>
          </a:p>
          <a:p>
            <a:pPr eaLnBrk="0" hangingPunct="0"/>
            <a:r>
              <a:rPr lang="en-US" sz="16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Grand </a:t>
            </a:r>
            <a:r>
              <a:rPr lang="en-US" sz="1600" b="1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challenge </a:t>
            </a:r>
            <a:r>
              <a:rPr lang="en-US" sz="16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problems</a:t>
            </a:r>
            <a:endParaRPr lang="en-US" sz="1600" b="1" i="1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086600" y="4800600"/>
            <a:ext cx="1590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Complementary </a:t>
            </a:r>
          </a:p>
          <a:p>
            <a:pPr eaLnBrk="0" hangingPunct="0"/>
            <a:r>
              <a:rPr lang="en-US" sz="1600" b="1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          Services</a:t>
            </a:r>
          </a:p>
        </p:txBody>
      </p: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3603627" y="2667002"/>
            <a:ext cx="1958976" cy="1590676"/>
            <a:chOff x="2270" y="1536"/>
            <a:chExt cx="1234" cy="1002"/>
          </a:xfrm>
        </p:grpSpPr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2270" y="2286"/>
              <a:ext cx="123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Commodity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2304" y="2016"/>
              <a:ext cx="115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Professional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288" y="1764"/>
              <a:ext cx="12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Business</a:t>
              </a: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2352" y="1536"/>
              <a:ext cx="10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HPC</a:t>
              </a:r>
              <a:r>
                <a:rPr lang="en-US" sz="2000" b="1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990600" y="6019800"/>
            <a:ext cx="70104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62400" y="5867400"/>
            <a:ext cx="1077913" cy="30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Scale of Use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-1142999" y="3733800"/>
            <a:ext cx="41148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8600" y="3200400"/>
            <a:ext cx="1430338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Complexity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   and Unit Cost</a:t>
            </a:r>
          </a:p>
        </p:txBody>
      </p:sp>
      <p:sp>
        <p:nvSpPr>
          <p:cNvPr id="28" name="Up-Down Arrow 27"/>
          <p:cNvSpPr/>
          <p:nvPr/>
        </p:nvSpPr>
        <p:spPr>
          <a:xfrm>
            <a:off x="7162800" y="3886200"/>
            <a:ext cx="228600" cy="685800"/>
          </a:xfrm>
          <a:prstGeom prst="up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-Down Arrow 28"/>
          <p:cNvSpPr/>
          <p:nvPr/>
        </p:nvSpPr>
        <p:spPr>
          <a:xfrm>
            <a:off x="7086600" y="2286000"/>
            <a:ext cx="228600" cy="685800"/>
          </a:xfrm>
          <a:prstGeom prst="up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C00000"/>
                </a:solidFill>
              </a:rPr>
              <a:t>Expectations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4958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spcAft>
                <a:spcPts val="600"/>
              </a:spcAft>
              <a:buNone/>
            </a:pPr>
            <a:r>
              <a:rPr lang="en-US" sz="3000" dirty="0" smtClean="0"/>
              <a:t>What’s the Problem?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smtClean="0"/>
              <a:t>Economic Forecast is Gloomy</a:t>
            </a:r>
            <a:r>
              <a:rPr lang="en-US" sz="2400" dirty="0" smtClean="0"/>
              <a:t>—a consequence of  the current economic meltdown will be strong enrollment growth, stagnant to negative funding, and expectations to retool workforce competitiveness.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/>
              <a:t>Education has Diverse Requirements</a:t>
            </a:r>
            <a:r>
              <a:rPr lang="en-US" sz="2400" dirty="0" smtClean="0"/>
              <a:t>—across and within Higher Ed institutions there is a diversity of missions, pedagogies and cultures. A diversity of computing environments and applications is required for students to experience the creative and incubator nature of learning.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/>
              <a:t>Historical Response is Unworkable</a:t>
            </a:r>
            <a:r>
              <a:rPr lang="en-US" sz="2400" dirty="0" smtClean="0"/>
              <a:t>—adding people and labs/facilities is a financially </a:t>
            </a:r>
            <a:r>
              <a:rPr lang="en-US" sz="2400" dirty="0" err="1" smtClean="0"/>
              <a:t>siloed</a:t>
            </a:r>
            <a:r>
              <a:rPr lang="en-US" sz="2400" dirty="0" smtClean="0"/>
              <a:t> strategy,  which produces and exaggerates disparities in technology access and quality within and across institutions.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Do You Want from Your Cloud?</a:t>
            </a:r>
            <a:endParaRPr lang="en-US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52800" y="3352800"/>
            <a:ext cx="2133600" cy="984587"/>
            <a:chOff x="3352800" y="3276600"/>
            <a:chExt cx="1905000" cy="984587"/>
          </a:xfrm>
        </p:grpSpPr>
        <p:sp>
          <p:nvSpPr>
            <p:cNvPr id="10" name="Rounded Rectangle 9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3307080"/>
              <a:ext cx="19015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C00000"/>
                  </a:solidFill>
                </a:rPr>
                <a:t>Accessibility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81400" y="2286000"/>
            <a:ext cx="1905000" cy="553700"/>
            <a:chOff x="3352800" y="3276600"/>
            <a:chExt cx="1905000" cy="553700"/>
          </a:xfrm>
        </p:grpSpPr>
        <p:sp>
          <p:nvSpPr>
            <p:cNvPr id="15" name="Rounded Rectangle 14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30708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7030A0"/>
                  </a:solidFill>
                </a:rPr>
                <a:t>Mobility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71800" y="2819400"/>
            <a:ext cx="1905000" cy="553700"/>
            <a:chOff x="3352800" y="3276600"/>
            <a:chExt cx="1905000" cy="553700"/>
          </a:xfrm>
        </p:grpSpPr>
        <p:sp>
          <p:nvSpPr>
            <p:cNvPr id="18" name="Rounded Rectangle 17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99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52800" y="3307080"/>
              <a:ext cx="19015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9900"/>
                  </a:solidFill>
                </a:rPr>
                <a:t>Control</a:t>
              </a:r>
              <a:endParaRPr lang="en-US" sz="28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33800" y="5715000"/>
            <a:ext cx="1905000" cy="553700"/>
            <a:chOff x="3352800" y="3276600"/>
            <a:chExt cx="1905000" cy="553700"/>
          </a:xfrm>
        </p:grpSpPr>
        <p:sp>
          <p:nvSpPr>
            <p:cNvPr id="21" name="Rounded Rectangle 20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52800" y="3307080"/>
              <a:ext cx="19015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Economical</a:t>
              </a:r>
              <a:endParaRPr lang="en-US" sz="28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24200" y="1752600"/>
            <a:ext cx="1905000" cy="553700"/>
            <a:chOff x="3352800" y="3276600"/>
            <a:chExt cx="1905000" cy="553700"/>
          </a:xfrm>
        </p:grpSpPr>
        <p:sp>
          <p:nvSpPr>
            <p:cNvPr id="24" name="Rounded Rectangle 23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3333CC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52800" y="3307080"/>
              <a:ext cx="19015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3333CC"/>
                  </a:solidFill>
                </a:rPr>
                <a:t>People</a:t>
              </a:r>
              <a:endParaRPr lang="en-US" sz="2800" b="1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8000" y="3886200"/>
            <a:ext cx="1905000" cy="553700"/>
            <a:chOff x="3352800" y="3276600"/>
            <a:chExt cx="1905000" cy="553700"/>
          </a:xfrm>
        </p:grpSpPr>
        <p:sp>
          <p:nvSpPr>
            <p:cNvPr id="27" name="Rounded Rectangle 26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3333CC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52800" y="3307080"/>
              <a:ext cx="19015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3333CC"/>
                  </a:solidFill>
                </a:rPr>
                <a:t>Security</a:t>
              </a:r>
              <a:endParaRPr lang="en-US" sz="2800" b="1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48000" y="4953000"/>
            <a:ext cx="1905000" cy="553700"/>
            <a:chOff x="3352800" y="3276600"/>
            <a:chExt cx="1905000" cy="553700"/>
          </a:xfrm>
        </p:grpSpPr>
        <p:sp>
          <p:nvSpPr>
            <p:cNvPr id="30" name="Rounded Rectangle 29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99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52800" y="3307080"/>
              <a:ext cx="19015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9900"/>
                  </a:solidFill>
                </a:rPr>
                <a:t>Richness</a:t>
              </a:r>
              <a:endParaRPr lang="en-US" sz="2800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810000" y="4419600"/>
            <a:ext cx="1905000" cy="553700"/>
            <a:chOff x="3352800" y="3276600"/>
            <a:chExt cx="1905000" cy="553700"/>
          </a:xfrm>
        </p:grpSpPr>
        <p:sp>
          <p:nvSpPr>
            <p:cNvPr id="33" name="Rounded Rectangle 32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7030A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52800" y="3307080"/>
              <a:ext cx="19015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7030A0"/>
                  </a:solidFill>
                </a:rPr>
                <a:t>Utilitarian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9600" y="1752600"/>
            <a:ext cx="1905000" cy="533400"/>
            <a:chOff x="3352800" y="3276600"/>
            <a:chExt cx="1905000" cy="533400"/>
          </a:xfrm>
        </p:grpSpPr>
        <p:sp>
          <p:nvSpPr>
            <p:cNvPr id="36" name="Rounded Rectangle 35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3333CC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52800" y="3307080"/>
              <a:ext cx="1901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3333CC"/>
                  </a:solidFill>
                </a:rPr>
                <a:t>Productivity</a:t>
              </a:r>
              <a:endParaRPr lang="en-US" b="1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9600" y="1219200"/>
            <a:ext cx="1905000" cy="533400"/>
            <a:chOff x="3352800" y="3276600"/>
            <a:chExt cx="1905000" cy="533400"/>
          </a:xfrm>
        </p:grpSpPr>
        <p:sp>
          <p:nvSpPr>
            <p:cNvPr id="39" name="Rounded Rectangle 38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3333CC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3307080"/>
              <a:ext cx="1901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3333CC"/>
                  </a:solidFill>
                </a:rPr>
                <a:t>Value Chain</a:t>
              </a:r>
              <a:endParaRPr lang="en-US" b="1" dirty="0">
                <a:solidFill>
                  <a:srgbClr val="3333CC"/>
                </a:solidFill>
              </a:endParaRPr>
            </a:p>
          </p:txBody>
        </p:sp>
      </p:grpSp>
      <p:cxnSp>
        <p:nvCxnSpPr>
          <p:cNvPr id="42" name="Straight Connector 41"/>
          <p:cNvCxnSpPr>
            <a:stCxn id="40" idx="3"/>
            <a:endCxn id="25" idx="1"/>
          </p:cNvCxnSpPr>
          <p:nvPr/>
        </p:nvCxnSpPr>
        <p:spPr>
          <a:xfrm>
            <a:off x="2511198" y="1434346"/>
            <a:ext cx="613002" cy="610344"/>
          </a:xfrm>
          <a:prstGeom prst="line">
            <a:avLst/>
          </a:prstGeom>
          <a:ln w="9525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7" idx="3"/>
            <a:endCxn id="25" idx="1"/>
          </p:cNvCxnSpPr>
          <p:nvPr/>
        </p:nvCxnSpPr>
        <p:spPr>
          <a:xfrm>
            <a:off x="2511198" y="1967746"/>
            <a:ext cx="613002" cy="76944"/>
          </a:xfrm>
          <a:prstGeom prst="line">
            <a:avLst/>
          </a:prstGeom>
          <a:ln w="9525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6400800" y="2286000"/>
            <a:ext cx="1905000" cy="533400"/>
            <a:chOff x="3352800" y="3276600"/>
            <a:chExt cx="1905000" cy="533400"/>
          </a:xfrm>
        </p:grpSpPr>
        <p:sp>
          <p:nvSpPr>
            <p:cNvPr id="46" name="Rounded Rectangle 45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7030A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52800" y="3307080"/>
              <a:ext cx="1901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7030A0"/>
                  </a:solidFill>
                </a:rPr>
                <a:t>Platform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400800" y="1752600"/>
            <a:ext cx="1905000" cy="533400"/>
            <a:chOff x="3352800" y="3276600"/>
            <a:chExt cx="1905000" cy="533400"/>
          </a:xfrm>
        </p:grpSpPr>
        <p:sp>
          <p:nvSpPr>
            <p:cNvPr id="49" name="Rounded Rectangle 48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7030A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52800" y="3307080"/>
              <a:ext cx="1901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7030A0"/>
                  </a:solidFill>
                </a:rPr>
                <a:t>Place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400800" y="1219200"/>
            <a:ext cx="1905000" cy="533400"/>
            <a:chOff x="3352800" y="3276600"/>
            <a:chExt cx="1905000" cy="533400"/>
          </a:xfrm>
        </p:grpSpPr>
        <p:sp>
          <p:nvSpPr>
            <p:cNvPr id="52" name="Rounded Rectangle 51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7030A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52800" y="3307080"/>
              <a:ext cx="1901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7030A0"/>
                  </a:solidFill>
                </a:rPr>
                <a:t>Time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cxnSp>
        <p:nvCxnSpPr>
          <p:cNvPr id="57" name="Straight Connector 56"/>
          <p:cNvCxnSpPr>
            <a:stCxn id="16" idx="3"/>
            <a:endCxn id="50" idx="1"/>
          </p:cNvCxnSpPr>
          <p:nvPr/>
        </p:nvCxnSpPr>
        <p:spPr>
          <a:xfrm flipV="1">
            <a:off x="5486400" y="1967746"/>
            <a:ext cx="914400" cy="61034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6" idx="3"/>
            <a:endCxn id="47" idx="1"/>
          </p:cNvCxnSpPr>
          <p:nvPr/>
        </p:nvCxnSpPr>
        <p:spPr>
          <a:xfrm flipV="1">
            <a:off x="5486400" y="2501146"/>
            <a:ext cx="914400" cy="7694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6" idx="3"/>
            <a:endCxn id="53" idx="1"/>
          </p:cNvCxnSpPr>
          <p:nvPr/>
        </p:nvCxnSpPr>
        <p:spPr>
          <a:xfrm flipV="1">
            <a:off x="5486400" y="1434346"/>
            <a:ext cx="914400" cy="114374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6324600" y="3124200"/>
            <a:ext cx="1981200" cy="533400"/>
            <a:chOff x="3276600" y="3276600"/>
            <a:chExt cx="1981200" cy="533400"/>
          </a:xfrm>
        </p:grpSpPr>
        <p:sp>
          <p:nvSpPr>
            <p:cNvPr id="63" name="Rounded Rectangle 62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276600" y="3307080"/>
              <a:ext cx="1977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Accommodation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400800" y="3657600"/>
            <a:ext cx="1905000" cy="533400"/>
            <a:chOff x="3352800" y="3276600"/>
            <a:chExt cx="1905000" cy="533400"/>
          </a:xfrm>
        </p:grpSpPr>
        <p:sp>
          <p:nvSpPr>
            <p:cNvPr id="66" name="Rounded Rectangle 65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352800" y="3307080"/>
              <a:ext cx="1901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Safety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72" name="Straight Connector 71"/>
          <p:cNvCxnSpPr>
            <a:endCxn id="64" idx="1"/>
          </p:cNvCxnSpPr>
          <p:nvPr/>
        </p:nvCxnSpPr>
        <p:spPr>
          <a:xfrm flipV="1">
            <a:off x="5486400" y="3339346"/>
            <a:ext cx="838200" cy="31825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67" idx="1"/>
          </p:cNvCxnSpPr>
          <p:nvPr/>
        </p:nvCxnSpPr>
        <p:spPr>
          <a:xfrm>
            <a:off x="5486400" y="3657600"/>
            <a:ext cx="914400" cy="2151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502920" y="2590800"/>
            <a:ext cx="1905000" cy="533400"/>
            <a:chOff x="3352800" y="3276600"/>
            <a:chExt cx="1905000" cy="533400"/>
          </a:xfrm>
        </p:grpSpPr>
        <p:sp>
          <p:nvSpPr>
            <p:cNvPr id="76" name="Rounded Rectangle 75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99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352800" y="3307080"/>
              <a:ext cx="1901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9900"/>
                  </a:solidFill>
                </a:rPr>
                <a:t>X Gatekeeper</a:t>
              </a:r>
              <a:endParaRPr lang="en-US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33400" y="3124200"/>
            <a:ext cx="1905000" cy="533400"/>
            <a:chOff x="3352800" y="3276600"/>
            <a:chExt cx="1905000" cy="533400"/>
          </a:xfrm>
        </p:grpSpPr>
        <p:sp>
          <p:nvSpPr>
            <p:cNvPr id="79" name="Rounded Rectangle 78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99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352800" y="3307080"/>
              <a:ext cx="1901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9900"/>
                  </a:solidFill>
                </a:rPr>
                <a:t>Virtual Owner</a:t>
              </a:r>
              <a:endParaRPr lang="en-US" b="1" dirty="0">
                <a:solidFill>
                  <a:srgbClr val="009900"/>
                </a:solidFill>
              </a:endParaRPr>
            </a:p>
          </p:txBody>
        </p:sp>
      </p:grpSp>
      <p:cxnSp>
        <p:nvCxnSpPr>
          <p:cNvPr id="82" name="Straight Connector 81"/>
          <p:cNvCxnSpPr>
            <a:stCxn id="77" idx="3"/>
            <a:endCxn id="19" idx="1"/>
          </p:cNvCxnSpPr>
          <p:nvPr/>
        </p:nvCxnSpPr>
        <p:spPr>
          <a:xfrm>
            <a:off x="2404518" y="2805946"/>
            <a:ext cx="567282" cy="305544"/>
          </a:xfrm>
          <a:prstGeom prst="line">
            <a:avLst/>
          </a:prstGeom>
          <a:ln w="95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80" idx="3"/>
            <a:endCxn id="19" idx="1"/>
          </p:cNvCxnSpPr>
          <p:nvPr/>
        </p:nvCxnSpPr>
        <p:spPr>
          <a:xfrm flipV="1">
            <a:off x="2434998" y="3111490"/>
            <a:ext cx="536802" cy="227856"/>
          </a:xfrm>
          <a:prstGeom prst="line">
            <a:avLst/>
          </a:prstGeom>
          <a:ln w="95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533400" y="3886200"/>
            <a:ext cx="1905000" cy="533400"/>
            <a:chOff x="3352800" y="3276600"/>
            <a:chExt cx="1905000" cy="533400"/>
          </a:xfrm>
        </p:grpSpPr>
        <p:sp>
          <p:nvSpPr>
            <p:cNvPr id="86" name="Rounded Rectangle 85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3333CC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352800" y="3307080"/>
              <a:ext cx="1901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3333CC"/>
                  </a:solidFill>
                </a:rPr>
                <a:t>Auditable</a:t>
              </a:r>
              <a:endParaRPr lang="en-US" b="1" dirty="0">
                <a:solidFill>
                  <a:srgbClr val="3333CC"/>
                </a:solidFill>
              </a:endParaRPr>
            </a:p>
          </p:txBody>
        </p:sp>
      </p:grpSp>
      <p:cxnSp>
        <p:nvCxnSpPr>
          <p:cNvPr id="89" name="Straight Connector 88"/>
          <p:cNvCxnSpPr>
            <a:stCxn id="87" idx="3"/>
            <a:endCxn id="28" idx="1"/>
          </p:cNvCxnSpPr>
          <p:nvPr/>
        </p:nvCxnSpPr>
        <p:spPr>
          <a:xfrm>
            <a:off x="2434998" y="4101346"/>
            <a:ext cx="613002" cy="76944"/>
          </a:xfrm>
          <a:prstGeom prst="line">
            <a:avLst/>
          </a:prstGeom>
          <a:ln w="9525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6477000" y="4648200"/>
            <a:ext cx="1905000" cy="533400"/>
            <a:chOff x="3352800" y="3276600"/>
            <a:chExt cx="1905000" cy="533400"/>
          </a:xfrm>
        </p:grpSpPr>
        <p:sp>
          <p:nvSpPr>
            <p:cNvPr id="69" name="Rounded Rectangle 68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7030A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352800" y="3307080"/>
              <a:ext cx="1901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7030A0"/>
                  </a:solidFill>
                </a:rPr>
                <a:t>Repeatability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477000" y="5181600"/>
            <a:ext cx="1905000" cy="533400"/>
            <a:chOff x="3352800" y="3276600"/>
            <a:chExt cx="1905000" cy="533400"/>
          </a:xfrm>
        </p:grpSpPr>
        <p:sp>
          <p:nvSpPr>
            <p:cNvPr id="73" name="Rounded Rectangle 72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7030A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352800" y="3307080"/>
              <a:ext cx="1901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7030A0"/>
                  </a:solidFill>
                </a:rPr>
                <a:t>Reuse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cxnSp>
        <p:nvCxnSpPr>
          <p:cNvPr id="88" name="Straight Connector 87"/>
          <p:cNvCxnSpPr>
            <a:stCxn id="34" idx="3"/>
            <a:endCxn id="70" idx="1"/>
          </p:cNvCxnSpPr>
          <p:nvPr/>
        </p:nvCxnSpPr>
        <p:spPr>
          <a:xfrm>
            <a:off x="5711598" y="4711690"/>
            <a:ext cx="765402" cy="15165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34" idx="3"/>
            <a:endCxn id="81" idx="1"/>
          </p:cNvCxnSpPr>
          <p:nvPr/>
        </p:nvCxnSpPr>
        <p:spPr>
          <a:xfrm>
            <a:off x="5711598" y="4711690"/>
            <a:ext cx="765402" cy="68505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609600" y="4648200"/>
            <a:ext cx="1905000" cy="533400"/>
            <a:chOff x="3352800" y="3276600"/>
            <a:chExt cx="1905000" cy="533400"/>
          </a:xfrm>
        </p:grpSpPr>
        <p:sp>
          <p:nvSpPr>
            <p:cNvPr id="94" name="Rounded Rectangle 93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99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352800" y="3307080"/>
              <a:ext cx="1901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9900"/>
                  </a:solidFill>
                </a:rPr>
                <a:t>Experimentation</a:t>
              </a:r>
              <a:endParaRPr lang="en-US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09600" y="5181600"/>
            <a:ext cx="1905000" cy="533400"/>
            <a:chOff x="3352800" y="3276600"/>
            <a:chExt cx="1905000" cy="533400"/>
          </a:xfrm>
        </p:grpSpPr>
        <p:sp>
          <p:nvSpPr>
            <p:cNvPr id="97" name="Rounded Rectangle 96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990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352800" y="3307080"/>
              <a:ext cx="1901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9900"/>
                  </a:solidFill>
                </a:rPr>
                <a:t>Innovation</a:t>
              </a:r>
              <a:endParaRPr lang="en-US" b="1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09600" y="5715000"/>
            <a:ext cx="1905000" cy="533400"/>
            <a:chOff x="3352800" y="3276600"/>
            <a:chExt cx="1905000" cy="533400"/>
          </a:xfrm>
        </p:grpSpPr>
        <p:sp>
          <p:nvSpPr>
            <p:cNvPr id="100" name="Rounded Rectangle 99"/>
            <p:cNvSpPr/>
            <p:nvPr/>
          </p:nvSpPr>
          <p:spPr>
            <a:xfrm>
              <a:off x="3352800" y="3276600"/>
              <a:ext cx="1905000" cy="5334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990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352800" y="3307080"/>
              <a:ext cx="1901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9900"/>
                  </a:solidFill>
                </a:rPr>
                <a:t>Discovery</a:t>
              </a:r>
              <a:endParaRPr lang="en-US" b="1" dirty="0">
                <a:solidFill>
                  <a:srgbClr val="009900"/>
                </a:solidFill>
              </a:endParaRPr>
            </a:p>
          </p:txBody>
        </p:sp>
      </p:grpSp>
      <p:cxnSp>
        <p:nvCxnSpPr>
          <p:cNvPr id="103" name="Straight Connector 102"/>
          <p:cNvCxnSpPr>
            <a:stCxn id="95" idx="3"/>
            <a:endCxn id="31" idx="1"/>
          </p:cNvCxnSpPr>
          <p:nvPr/>
        </p:nvCxnSpPr>
        <p:spPr>
          <a:xfrm>
            <a:off x="2511198" y="4863346"/>
            <a:ext cx="536802" cy="381744"/>
          </a:xfrm>
          <a:prstGeom prst="line">
            <a:avLst/>
          </a:prstGeom>
          <a:ln w="95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98" idx="3"/>
            <a:endCxn id="31" idx="1"/>
          </p:cNvCxnSpPr>
          <p:nvPr/>
        </p:nvCxnSpPr>
        <p:spPr>
          <a:xfrm flipV="1">
            <a:off x="2511198" y="5245090"/>
            <a:ext cx="536802" cy="151656"/>
          </a:xfrm>
          <a:prstGeom prst="line">
            <a:avLst/>
          </a:prstGeom>
          <a:ln w="95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1" idx="3"/>
            <a:endCxn id="31" idx="1"/>
          </p:cNvCxnSpPr>
          <p:nvPr/>
        </p:nvCxnSpPr>
        <p:spPr>
          <a:xfrm flipV="1">
            <a:off x="2511198" y="5245090"/>
            <a:ext cx="536802" cy="685056"/>
          </a:xfrm>
          <a:prstGeom prst="line">
            <a:avLst/>
          </a:prstGeom>
          <a:ln w="95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52600" y="1296194"/>
            <a:ext cx="5181600" cy="4114006"/>
            <a:chOff x="2057400" y="1220788"/>
            <a:chExt cx="5181600" cy="4114006"/>
          </a:xfrm>
        </p:grpSpPr>
        <p:cxnSp>
          <p:nvCxnSpPr>
            <p:cNvPr id="7" name="Straight Arrow Connector 6"/>
            <p:cNvCxnSpPr/>
            <p:nvPr/>
          </p:nvCxnSpPr>
          <p:spPr>
            <a:xfrm rot="5400000">
              <a:off x="2057003" y="3505597"/>
              <a:ext cx="1829594" cy="1828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886200" y="3505200"/>
              <a:ext cx="3352800" cy="609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2171700" y="2934494"/>
              <a:ext cx="3429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8683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 </a:t>
            </a:r>
            <a:r>
              <a:rPr lang="en-US" sz="4000" b="1" i="1" dirty="0" smtClean="0">
                <a:solidFill>
                  <a:srgbClr val="C00000"/>
                </a:solidFill>
              </a:rPr>
              <a:t>Economics</a:t>
            </a:r>
            <a:r>
              <a:rPr lang="en-US" sz="2800" b="1" dirty="0" smtClean="0"/>
              <a:t> of Cloud Computing</a:t>
            </a:r>
            <a:endParaRPr lang="en-US" sz="2800" b="1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066800" y="1905000"/>
          <a:ext cx="5943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324600" y="4267200"/>
            <a:ext cx="24801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Virtualization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514600" y="1524000"/>
            <a:ext cx="24801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Infrastructure</a:t>
            </a:r>
            <a:endParaRPr lang="en-US" sz="28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609600" y="1143000"/>
            <a:ext cx="800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90600" y="5486400"/>
            <a:ext cx="24801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Timesharing</a:t>
            </a:r>
            <a:endParaRPr lang="en-US" sz="2800" dirty="0"/>
          </a:p>
        </p:txBody>
      </p:sp>
      <p:sp>
        <p:nvSpPr>
          <p:cNvPr id="30" name="Oval 29"/>
          <p:cNvSpPr/>
          <p:nvPr/>
        </p:nvSpPr>
        <p:spPr>
          <a:xfrm>
            <a:off x="3459480" y="2087880"/>
            <a:ext cx="228600" cy="2286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18760" y="5303520"/>
            <a:ext cx="228600" cy="2286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002280" y="204216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0" y="5562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0.01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5105400" y="2667000"/>
            <a:ext cx="838200" cy="457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10200" y="17526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Surface Graph of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Cost per unit of Service</a:t>
            </a:r>
          </a:p>
          <a:p>
            <a:r>
              <a:rPr lang="en-US" sz="2000" i="1" dirty="0" smtClean="0">
                <a:solidFill>
                  <a:srgbClr val="C00000"/>
                </a:solidFill>
              </a:rPr>
              <a:t>            (NC State University </a:t>
            </a:r>
          </a:p>
          <a:p>
            <a:r>
              <a:rPr lang="en-US" sz="2000" i="1" dirty="0" smtClean="0">
                <a:solidFill>
                  <a:srgbClr val="C00000"/>
                </a:solidFill>
              </a:rPr>
              <a:t>Using VCL and HPC Data)</a:t>
            </a:r>
            <a:endParaRPr lang="en-US" sz="2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/>
        </p:nvGrpSpPr>
        <p:grpSpPr>
          <a:xfrm>
            <a:off x="1752600" y="1296194"/>
            <a:ext cx="5181600" cy="4114006"/>
            <a:chOff x="2057400" y="1220788"/>
            <a:chExt cx="5181600" cy="4114006"/>
          </a:xfrm>
        </p:grpSpPr>
        <p:cxnSp>
          <p:nvCxnSpPr>
            <p:cNvPr id="7" name="Straight Arrow Connector 6"/>
            <p:cNvCxnSpPr/>
            <p:nvPr/>
          </p:nvCxnSpPr>
          <p:spPr>
            <a:xfrm rot="5400000">
              <a:off x="2057003" y="3505597"/>
              <a:ext cx="1829594" cy="1828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886200" y="3505200"/>
              <a:ext cx="3352800" cy="609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2171700" y="2934494"/>
              <a:ext cx="3429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8683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 </a:t>
            </a:r>
            <a:r>
              <a:rPr lang="en-US" sz="4000" b="1" i="1" dirty="0" smtClean="0">
                <a:solidFill>
                  <a:srgbClr val="C00000"/>
                </a:solidFill>
              </a:rPr>
              <a:t>Economics</a:t>
            </a:r>
            <a:r>
              <a:rPr lang="en-US" sz="2800" b="1" dirty="0" smtClean="0"/>
              <a:t> of Cloud Computing</a:t>
            </a:r>
            <a:endParaRPr lang="en-US" sz="2800" b="1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066800" y="1905000"/>
          <a:ext cx="5943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324600" y="4267200"/>
            <a:ext cx="24801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Virtualization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828800" y="1524000"/>
            <a:ext cx="24801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Infrastructure</a:t>
            </a:r>
            <a:endParaRPr lang="en-US" sz="28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609600" y="1143000"/>
            <a:ext cx="800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90600" y="5486400"/>
            <a:ext cx="24801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Timesharing</a:t>
            </a:r>
            <a:endParaRPr lang="en-US" sz="2800" dirty="0"/>
          </a:p>
        </p:txBody>
      </p:sp>
      <p:sp>
        <p:nvSpPr>
          <p:cNvPr id="30" name="Oval 29"/>
          <p:cNvSpPr/>
          <p:nvPr/>
        </p:nvSpPr>
        <p:spPr>
          <a:xfrm>
            <a:off x="3459480" y="2087880"/>
            <a:ext cx="228600" cy="2286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18760" y="5303520"/>
            <a:ext cx="228600" cy="2286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002280" y="204216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0" y="5562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0.01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4191000" y="1676400"/>
            <a:ext cx="457200" cy="228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48200" y="1524000"/>
            <a:ext cx="40850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  Lifecycle &amp; differential depreciation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  Capability (range and proficiency)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  Processing elements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/>
        </p:nvGrpSpPr>
        <p:grpSpPr>
          <a:xfrm>
            <a:off x="1752600" y="1296194"/>
            <a:ext cx="5181600" cy="4114006"/>
            <a:chOff x="2057400" y="1220788"/>
            <a:chExt cx="5181600" cy="4114006"/>
          </a:xfrm>
        </p:grpSpPr>
        <p:cxnSp>
          <p:nvCxnSpPr>
            <p:cNvPr id="7" name="Straight Arrow Connector 6"/>
            <p:cNvCxnSpPr/>
            <p:nvPr/>
          </p:nvCxnSpPr>
          <p:spPr>
            <a:xfrm rot="5400000">
              <a:off x="2057003" y="3505597"/>
              <a:ext cx="1829594" cy="1828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886200" y="3505200"/>
              <a:ext cx="3352800" cy="609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2171700" y="2934494"/>
              <a:ext cx="3429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8683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 </a:t>
            </a:r>
            <a:r>
              <a:rPr lang="en-US" sz="4000" b="1" i="1" dirty="0" smtClean="0">
                <a:solidFill>
                  <a:srgbClr val="C00000"/>
                </a:solidFill>
              </a:rPr>
              <a:t>Economics</a:t>
            </a:r>
            <a:r>
              <a:rPr lang="en-US" sz="2800" b="1" dirty="0" smtClean="0"/>
              <a:t> of Cloud Computing</a:t>
            </a:r>
            <a:endParaRPr lang="en-US" sz="2800" b="1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066800" y="1905000"/>
          <a:ext cx="5943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324600" y="4267200"/>
            <a:ext cx="24801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Virtualization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514600" y="1524000"/>
            <a:ext cx="24801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Infrastructure</a:t>
            </a:r>
            <a:endParaRPr lang="en-US" sz="28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609600" y="1143000"/>
            <a:ext cx="800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90600" y="5486400"/>
            <a:ext cx="24801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Timesharing</a:t>
            </a:r>
            <a:endParaRPr lang="en-US" sz="2800" dirty="0"/>
          </a:p>
        </p:txBody>
      </p:sp>
      <p:sp>
        <p:nvSpPr>
          <p:cNvPr id="30" name="Oval 29"/>
          <p:cNvSpPr/>
          <p:nvPr/>
        </p:nvSpPr>
        <p:spPr>
          <a:xfrm>
            <a:off x="3459480" y="2087880"/>
            <a:ext cx="228600" cy="2286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18760" y="5303520"/>
            <a:ext cx="228600" cy="2286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002280" y="204216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0" y="5562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0.01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16200000">
            <a:off x="7315200" y="3810000"/>
            <a:ext cx="457200" cy="228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83429" y="1905000"/>
            <a:ext cx="39605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  Complexity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  Performance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  Virtualization 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           </a:t>
            </a:r>
            <a:r>
              <a:rPr lang="en-US" sz="2400" dirty="0" smtClean="0">
                <a:solidFill>
                  <a:srgbClr val="C00000"/>
                </a:solidFill>
                <a:sym typeface="Wingdings" pitchFamily="2" charset="2"/>
              </a:rPr>
              <a:t> infrastructure cost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/>
        </p:nvGrpSpPr>
        <p:grpSpPr>
          <a:xfrm>
            <a:off x="1752600" y="1296194"/>
            <a:ext cx="5181600" cy="4114006"/>
            <a:chOff x="2057400" y="1220788"/>
            <a:chExt cx="5181600" cy="4114006"/>
          </a:xfrm>
        </p:grpSpPr>
        <p:cxnSp>
          <p:nvCxnSpPr>
            <p:cNvPr id="7" name="Straight Arrow Connector 6"/>
            <p:cNvCxnSpPr/>
            <p:nvPr/>
          </p:nvCxnSpPr>
          <p:spPr>
            <a:xfrm rot="5400000">
              <a:off x="2057003" y="3505597"/>
              <a:ext cx="1829594" cy="1828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886200" y="3505200"/>
              <a:ext cx="3352800" cy="609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2171700" y="2934494"/>
              <a:ext cx="3429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8683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 </a:t>
            </a:r>
            <a:r>
              <a:rPr lang="en-US" sz="4000" b="1" i="1" dirty="0" smtClean="0">
                <a:solidFill>
                  <a:srgbClr val="C00000"/>
                </a:solidFill>
              </a:rPr>
              <a:t>Economics</a:t>
            </a:r>
            <a:r>
              <a:rPr lang="en-US" sz="2800" b="1" dirty="0" smtClean="0"/>
              <a:t> of Cloud Computing</a:t>
            </a:r>
            <a:endParaRPr lang="en-US" sz="2800" b="1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066800" y="1905000"/>
          <a:ext cx="5943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324600" y="4267200"/>
            <a:ext cx="24801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Virtualization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514600" y="1524000"/>
            <a:ext cx="24801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Infrastructure</a:t>
            </a:r>
            <a:endParaRPr lang="en-US" sz="28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609600" y="1143000"/>
            <a:ext cx="800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90600" y="5486400"/>
            <a:ext cx="24801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Timesharing</a:t>
            </a:r>
            <a:endParaRPr lang="en-US" sz="2800" dirty="0"/>
          </a:p>
        </p:txBody>
      </p:sp>
      <p:sp>
        <p:nvSpPr>
          <p:cNvPr id="30" name="Oval 29"/>
          <p:cNvSpPr/>
          <p:nvPr/>
        </p:nvSpPr>
        <p:spPr>
          <a:xfrm>
            <a:off x="3459480" y="2087880"/>
            <a:ext cx="228600" cy="2286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18760" y="5303520"/>
            <a:ext cx="228600" cy="2286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002280" y="204216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0" y="5562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0.01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800100" y="4762500"/>
            <a:ext cx="457200" cy="228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2590800"/>
            <a:ext cx="303640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  Utilization  24x7x365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000" i="1" dirty="0" smtClean="0">
                <a:solidFill>
                  <a:srgbClr val="C00000"/>
                </a:solidFill>
              </a:rPr>
              <a:t>       (a la vacation property)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   Bare metal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       Environments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377</Words>
  <Application>Microsoft Office PowerPoint</Application>
  <PresentationFormat>On-screen Show (4:3)</PresentationFormat>
  <Paragraphs>143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Cloud Computing</vt:lpstr>
      <vt:lpstr>Cloud Computing Defined</vt:lpstr>
      <vt:lpstr>Computing Services Pyramid </vt:lpstr>
      <vt:lpstr>Expectations</vt:lpstr>
      <vt:lpstr>What Do You Want from Your Cloud?</vt:lpstr>
      <vt:lpstr>The Economics of Cloud Computing</vt:lpstr>
      <vt:lpstr>The Economics of Cloud Computing</vt:lpstr>
      <vt:lpstr>The Economics of Cloud Computing</vt:lpstr>
      <vt:lpstr>The Economics of Cloud Computing</vt:lpstr>
      <vt:lpstr>Building the Business Model</vt:lpstr>
      <vt:lpstr>Building the Cloud</vt:lpstr>
      <vt:lpstr>A Cloud Architecture (VCL)</vt:lpstr>
      <vt:lpstr>Democratization of the Cloud</vt:lpstr>
    </vt:vector>
  </TitlesOfParts>
  <Company> NCSU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</dc:title>
  <dc:creator> Sam Averitt</dc:creator>
  <cp:lastModifiedBy> Sam Averitt</cp:lastModifiedBy>
  <cp:revision>105</cp:revision>
  <dcterms:created xsi:type="dcterms:W3CDTF">2009-01-26T23:29:35Z</dcterms:created>
  <dcterms:modified xsi:type="dcterms:W3CDTF">2009-02-02T21:34:45Z</dcterms:modified>
</cp:coreProperties>
</file>