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261" r:id="rId3"/>
    <p:sldId id="262" r:id="rId4"/>
    <p:sldId id="263" r:id="rId5"/>
    <p:sldId id="264" r:id="rId6"/>
    <p:sldId id="292" r:id="rId7"/>
    <p:sldId id="257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85" r:id="rId21"/>
    <p:sldId id="280" r:id="rId22"/>
    <p:sldId id="281" r:id="rId23"/>
    <p:sldId id="282" r:id="rId24"/>
    <p:sldId id="283" r:id="rId25"/>
    <p:sldId id="284" r:id="rId26"/>
    <p:sldId id="286" r:id="rId27"/>
    <p:sldId id="287" r:id="rId28"/>
    <p:sldId id="288" r:id="rId29"/>
    <p:sldId id="289" r:id="rId30"/>
    <p:sldId id="290" r:id="rId31"/>
    <p:sldId id="291" r:id="rId32"/>
    <p:sldId id="278" r:id="rId33"/>
    <p:sldId id="279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6" autoAdjust="0"/>
    <p:restoredTop sz="94660"/>
  </p:normalViewPr>
  <p:slideViewPr>
    <p:cSldViewPr>
      <p:cViewPr varScale="1">
        <p:scale>
          <a:sx n="71" d="100"/>
          <a:sy n="71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412476D-B9E4-43D2-B636-1BEFA1EFAC8E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B8EE00-E126-47FA-8BF6-B53BDCC53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21E626-4A36-4497-9938-9CBE8DBFFE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0126-E747-4FA6-9BAB-CECC8FC88A40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2A24-76C1-46D4-B710-56799E315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98FD2-525D-4DBE-8D58-193AB5CFBA85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7FC4F-BE2E-405B-96AC-5A3894EF2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C86B7-8F31-4C7B-801B-F3578893912D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FAFD4-B2FE-4574-A3C2-9BB45CEF0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162EC-A87C-4A2B-8EFC-929558653749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ACD77-18F4-465D-BB34-E583A228B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A948C-DA77-472F-9827-317807FAD981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C3914-B2AC-4BB5-A3DD-1599C90B2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FA523-B470-4041-98FA-60BB20CE51DA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B65B7-6009-45D6-A18F-575CEEF1B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EE588-6EF0-4AAC-87CB-90BC0A53401E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23108-C368-4718-AC88-5454FF89A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E85FC-D6E4-4256-B65D-DBE63BC4823F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D0EF4-9CEB-4D2A-8C62-4DF59E0A2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FDDB7-0B61-47EA-9868-202EEFD51CD0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74EEA-5897-496D-BAED-20D164CBF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5394-D643-49AC-8D25-9C3D6AA0FF94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F9D89-370E-4E4B-A728-1E1C1A007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6208B-0A05-4B84-BD69-F8BD03B8972C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83FAC-71E2-4D08-9FDF-65B70E1DF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F681DF-C527-47A5-880E-6AAB05367B65}" type="datetimeFigureOut">
              <a:rPr lang="en-US"/>
              <a:pPr>
                <a:defRPr/>
              </a:pPr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942A67-9079-402A-8404-65D0B8629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n-isac.net/docs/ren-isac_brief.pdf" TargetMode="External"/><Relationship Id="rId3" Type="http://schemas.openxmlformats.org/officeDocument/2006/relationships/hyperlink" Target="http://www.ren-isac.net/membership.html" TargetMode="External"/><Relationship Id="rId7" Type="http://schemas.openxmlformats.org/officeDocument/2006/relationships/hyperlink" Target="http://www.ren-isac.net/docs/disclaimer.html" TargetMode="External"/><Relationship Id="rId2" Type="http://schemas.openxmlformats.org/officeDocument/2006/relationships/hyperlink" Target="http://www.ren-isac.net/docs/chart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n-isac.net/docs/information_sharing_policy.html" TargetMode="External"/><Relationship Id="rId5" Type="http://schemas.openxmlformats.org/officeDocument/2006/relationships/hyperlink" Target="http://www.ren-isac.net/docs/fees.html" TargetMode="External"/><Relationship Id="rId4" Type="http://schemas.openxmlformats.org/officeDocument/2006/relationships/hyperlink" Target="http://www.ren-isac.net/docs/terms_and_conditions.html" TargetMode="External"/><Relationship Id="rId9" Type="http://schemas.openxmlformats.org/officeDocument/2006/relationships/hyperlink" Target="http://www.ren-isac.net/docs/ren-isac_overview.pdf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REN-ISAC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Cybersecurity Summit 2009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Doug Pearson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Rhetorical Questions</a:t>
            </a:r>
          </a:p>
        </p:txBody>
      </p:sp>
      <p:sp>
        <p:nvSpPr>
          <p:cNvPr id="2457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663" indent="-347663"/>
            <a:r>
              <a:rPr lang="en-US" smtClean="0"/>
              <a:t>How many sites represented in this room had systems owned directly by exploit of CVE-2009-2962?</a:t>
            </a:r>
          </a:p>
          <a:p>
            <a:pPr marL="347663" indent="-347663"/>
            <a:endParaRPr lang="en-US" sz="1200" smtClean="0"/>
          </a:p>
          <a:p>
            <a:pPr marL="347663" indent="-347663"/>
            <a:r>
              <a:rPr lang="en-US" smtClean="0"/>
              <a:t>What about indirectly? (that is, via trojaned ssh/sshd and multi-institutional user communities)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What to do with open windows?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Response must be calculated in the context that Availability is Critical!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Long running jobs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Published maintenance windows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Competition for researchers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Actions(?)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Homespun patches (very hard, complex, likely untenable)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Mitigate by blocking functionalities and protocols (affects services)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Host intrusion detection systems (HIDS), e.g. tripwire-like programs; may only need to monitor certain critical files, such as </a:t>
            </a:r>
            <a:r>
              <a:rPr lang="en-US" dirty="0" err="1" smtClean="0"/>
              <a:t>sshd</a:t>
            </a:r>
            <a:r>
              <a:rPr lang="en-US" dirty="0" smtClean="0"/>
              <a:t>, </a:t>
            </a:r>
            <a:r>
              <a:rPr lang="en-US" dirty="0" err="1" smtClean="0"/>
              <a:t>ssh</a:t>
            </a:r>
            <a:r>
              <a:rPr lang="en-US" dirty="0" smtClean="0"/>
              <a:t> client, and shell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Sharing of threat experience and mitigation knowledge in private communities of trusted peers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More? I hope to engage in some good discussions these two days.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regarding…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lvl="1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 smtClean="0"/>
          </a:p>
          <a:p>
            <a:pPr marL="0" lvl="1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“Sharing of threat experience and mitigation knowledge</a:t>
            </a:r>
            <a:br>
              <a:rPr lang="en-US" dirty="0" smtClean="0"/>
            </a:br>
            <a:r>
              <a:rPr lang="en-US" dirty="0" smtClean="0"/>
              <a:t> in private communities of trusted peers”</a:t>
            </a:r>
          </a:p>
          <a:p>
            <a:pPr marL="0" lvl="1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TeraGrid</a:t>
            </a:r>
            <a:r>
              <a:rPr lang="en-US" dirty="0" smtClean="0"/>
              <a:t> Security Working Group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http://security.teragrid.org/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OSG Security Team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https://twiki.grid.iu.edu/twiki/bin/view/Security/WebHome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Grid-Sec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http://grid-sec.web.cern.ch/grid-sec/Site/GRID-SEC.html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REN-ISAC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http://www.ren-isac.net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REN-ISAC 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The REN-ISAC mission is to aid and promote cyber security operational protection and response within the higher education and research (R&amp;E) communities. The mission is conducted within the context of a private community of trusted representatives at member institutions, and in service to the R&amp;E community at-large. REN-ISAC serves as the R&amp;E trusted partner for served networks, the formal ISAC community, and in other commercial, governmental, and private security information sharing relationships.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Membership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Membership is open to colleges and universities, teaching hospitals, R&amp;E network providers, and government-funded research organizations.</a:t>
            </a:r>
          </a:p>
          <a:p>
            <a:r>
              <a:rPr lang="en-US" smtClean="0"/>
              <a:t>The institution is the “member”, and is represented by a management representative who nominates one or more member representatives.</a:t>
            </a:r>
          </a:p>
          <a:p>
            <a:r>
              <a:rPr lang="en-US" smtClean="0"/>
              <a:t>Very specific job responsibility requirements define who is eligible to become a member representative.</a:t>
            </a:r>
          </a:p>
          <a:p>
            <a:r>
              <a:rPr lang="en-US" smtClean="0"/>
              <a:t>Membership is tiered (General and XSec). The tiers differ in criteria for membership, the degree of trust vetting, types of information shared within the tier, services, and the commitment-level of the institution.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Membership and Reach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Membership stats as of August 31, 2009, are:</a:t>
            </a:r>
          </a:p>
          <a:p>
            <a:pPr lvl="1"/>
            <a:r>
              <a:rPr lang="en-US" smtClean="0"/>
              <a:t>Number of member institutions: 270 </a:t>
            </a:r>
          </a:p>
          <a:p>
            <a:pPr lvl="1"/>
            <a:r>
              <a:rPr lang="en-US" smtClean="0"/>
              <a:t>Number of member representatives: 592</a:t>
            </a:r>
          </a:p>
          <a:p>
            <a:pPr lvl="1"/>
            <a:r>
              <a:rPr lang="en-US" smtClean="0"/>
              <a:t>126/212 Internet2 university members are REN-ISAC members</a:t>
            </a:r>
          </a:p>
          <a:p>
            <a:pPr lvl="1"/>
            <a:r>
              <a:rPr lang="en-US" smtClean="0"/>
              <a:t>Expecting an enrollment jump resulting from the new tiered membership model (implemented this summer)</a:t>
            </a:r>
          </a:p>
          <a:p>
            <a:endParaRPr lang="en-US" smtClean="0"/>
          </a:p>
          <a:p>
            <a:r>
              <a:rPr lang="en-US" smtClean="0"/>
              <a:t>We have communicated with ~1400 EDU institutions, directly and privately (notifications), regarding compromised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Advisory Groups, Analysis Teams, and Services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397000"/>
          <a:ext cx="8778875" cy="4714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5648"/>
                <a:gridCol w="1755648"/>
                <a:gridCol w="1755648"/>
                <a:gridCol w="1755648"/>
                <a:gridCol w="1755648"/>
              </a:tblGrid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Executive</a:t>
                      </a:r>
                      <a:r>
                        <a:rPr lang="en-US" baseline="0" dirty="0" smtClean="0">
                          <a:effectLst/>
                        </a:rPr>
                        <a:t> Advisory Group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Technical</a:t>
                      </a:r>
                      <a:r>
                        <a:rPr lang="en-US" baseline="0" dirty="0" smtClean="0">
                          <a:effectLst/>
                        </a:rPr>
                        <a:t> Advisory Group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Membership Committee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Microsoft</a:t>
                      </a:r>
                      <a:r>
                        <a:rPr lang="en-US" baseline="0" dirty="0" smtClean="0">
                          <a:effectLst/>
                        </a:rPr>
                        <a:t> Analysis Team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Services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Bard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Arbor</a:t>
                      </a:r>
                      <a:r>
                        <a:rPr lang="en-US" sz="1600" baseline="0" dirty="0" smtClean="0">
                          <a:effectLst/>
                        </a:rPr>
                        <a:t> Networks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IU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IU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MOREnet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EDUCAUSE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Cornell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LSU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NYU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WPI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Internet2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IU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Scranton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UAB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Buffalo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IU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MOREnet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UIUC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U Washington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LBL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Team Cymru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LSU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UC Berkeley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Oakland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U Mass Amherst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Reed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U Oregon/Internet2</a:t>
                      </a:r>
                      <a:endParaRPr lang="en-US" sz="1600" dirty="0">
                        <a:effectLst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U Mass Amherst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WPI</a:t>
                      </a:r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UMBC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Benefits of Membership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Receive and share practical defense information in a private community of trusted members</a:t>
            </a:r>
          </a:p>
          <a:p>
            <a:pPr fontAlgn="auto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Establish relationships with known and trusted peers</a:t>
            </a:r>
          </a:p>
          <a:p>
            <a:pPr fontAlgn="auto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Have access to direct security services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Benefit from information sharing relationships in the broad security community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Benefit from vendor relationships, such as the REN-ISAC and Microsoft Security Cooperation Program relationship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Participate in technical educational security webinars</a:t>
            </a:r>
          </a:p>
          <a:p>
            <a:pPr fontAlgn="auto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Participate in REN-ISAC meetings, workshops, &amp; training</a:t>
            </a:r>
          </a:p>
          <a:p>
            <a:pPr fontAlgn="auto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Have access to the 24x7 REN-ISAC Watch Desk</a:t>
            </a:r>
          </a:p>
          <a:p>
            <a:pPr fontAlgn="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Have access to threat information resources ("data feeds") that can be used to identify local compromised machines, and to block known threats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Information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Daily Watch Report</a:t>
            </a:r>
            <a:r>
              <a:rPr lang="en-US" dirty="0" smtClean="0"/>
              <a:t> provides situational awareness. </a:t>
            </a:r>
          </a:p>
          <a:p>
            <a:pPr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Alerts</a:t>
            </a:r>
            <a:r>
              <a:rPr lang="en-US" dirty="0" smtClean="0"/>
              <a:t> provide critical and timely information concerning new or increasing threat.</a:t>
            </a:r>
          </a:p>
          <a:p>
            <a:pPr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Notifications</a:t>
            </a:r>
            <a:r>
              <a:rPr lang="en-US" dirty="0" smtClean="0"/>
              <a:t> identify specific sources and targets of active threat</a:t>
            </a:r>
            <a:br>
              <a:rPr lang="en-US" dirty="0" smtClean="0"/>
            </a:br>
            <a:r>
              <a:rPr lang="en-US" dirty="0" smtClean="0"/>
              <a:t>or incident involving R&amp;E. Sent directly to contacts at involved sites. ~4000 notifications sent per month.</a:t>
            </a:r>
          </a:p>
          <a:p>
            <a:pPr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Feeds</a:t>
            </a:r>
            <a:r>
              <a:rPr lang="en-US" dirty="0" smtClean="0"/>
              <a:t> provide collective information regarding known sources of threat; useful for IP and DNS block lists, sensor signatures, etc.</a:t>
            </a:r>
          </a:p>
          <a:p>
            <a:pPr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Advisories</a:t>
            </a:r>
            <a:r>
              <a:rPr lang="en-US" dirty="0" smtClean="0"/>
              <a:t> inform regarding specific practices or approaches that can improve security posture.</a:t>
            </a:r>
          </a:p>
          <a:p>
            <a:pPr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TechBurst webcasts</a:t>
            </a:r>
            <a:r>
              <a:rPr lang="en-US" dirty="0" smtClean="0"/>
              <a:t> provide instruction on technical topics relevant to security protection and response.</a:t>
            </a:r>
          </a:p>
          <a:p>
            <a:pPr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/>
              <a:t>Monitoring views</a:t>
            </a:r>
            <a:r>
              <a:rPr lang="en-US" dirty="0" smtClean="0"/>
              <a:t> provide summary views from sensor systems, e.g. traffic patterns on Internet2, useful for situational awareness.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Relationships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Internet2 </a:t>
            </a:r>
          </a:p>
          <a:p>
            <a:r>
              <a:rPr lang="en-US" smtClean="0"/>
              <a:t>Internet2 SALSA</a:t>
            </a:r>
          </a:p>
          <a:p>
            <a:r>
              <a:rPr lang="en-US" smtClean="0"/>
              <a:t>Internet2 CSI2 Working Group </a:t>
            </a:r>
          </a:p>
          <a:p>
            <a:r>
              <a:rPr lang="en-US" smtClean="0"/>
              <a:t>Global Research NOC at IU</a:t>
            </a:r>
          </a:p>
          <a:p>
            <a:r>
              <a:rPr lang="en-US" smtClean="0"/>
              <a:t>EDUCAUSE</a:t>
            </a:r>
          </a:p>
          <a:p>
            <a:r>
              <a:rPr lang="en-US" smtClean="0"/>
              <a:t>Higher Education Information Security Council</a:t>
            </a:r>
          </a:p>
          <a:p>
            <a:r>
              <a:rPr lang="en-US" smtClean="0"/>
              <a:t>Private threat analysis and mitigation efforts</a:t>
            </a:r>
          </a:p>
          <a:p>
            <a:r>
              <a:rPr lang="en-US" smtClean="0"/>
              <a:t>Other sector ISACs</a:t>
            </a:r>
          </a:p>
          <a:p>
            <a:r>
              <a:rPr lang="en-US" smtClean="0"/>
              <a:t>National ISAC Council</a:t>
            </a:r>
          </a:p>
          <a:p>
            <a:r>
              <a:rPr lang="en-US" smtClean="0"/>
              <a:t>DHS/US-CERT and other national CERTS and CSIRTS</a:t>
            </a:r>
          </a:p>
          <a:p>
            <a:r>
              <a:rPr lang="en-US" smtClean="0"/>
              <a:t>Vendors (Microsoft)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ChangeArrowheads="1"/>
          </p:cNvSpPr>
          <p:nvPr/>
        </p:nvSpPr>
        <p:spPr bwMode="auto">
          <a:xfrm>
            <a:off x="457200" y="311150"/>
            <a:ext cx="82296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Subject: 	Technical Service</a:t>
            </a:r>
          </a:p>
          <a:p>
            <a:r>
              <a:rPr lang="en-US">
                <a:latin typeface="Calibri" pitchFamily="34" charset="0"/>
              </a:rPr>
              <a:t>Date: 	Fri, 7 Aug 2009 12:21:21 -0500</a:t>
            </a:r>
          </a:p>
          <a:p>
            <a:r>
              <a:rPr lang="en-US">
                <a:latin typeface="Calibri" pitchFamily="34" charset="0"/>
              </a:rPr>
              <a:t>From: 	xxxx xxxx &lt;xxxx@xxxx.com&gt;</a:t>
            </a:r>
          </a:p>
          <a:p>
            <a:r>
              <a:rPr lang="en-US">
                <a:latin typeface="Calibri" pitchFamily="34" charset="0"/>
              </a:rPr>
              <a:t>To: 	undisclosed-recipients:;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Technical Service</a:t>
            </a:r>
          </a:p>
          <a:p>
            <a:r>
              <a:rPr lang="en-US">
                <a:latin typeface="Calibri" pitchFamily="34" charset="0"/>
              </a:rPr>
              <a:t>This is to quickly inform you that we are currently carrying out</a:t>
            </a:r>
          </a:p>
          <a:p>
            <a:r>
              <a:rPr lang="en-US">
                <a:latin typeface="Calibri" pitchFamily="34" charset="0"/>
              </a:rPr>
              <a:t>maintance on our server. We are changing our service provider and we are</a:t>
            </a:r>
          </a:p>
          <a:p>
            <a:r>
              <a:rPr lang="en-US">
                <a:latin typeface="Calibri" pitchFamily="34" charset="0"/>
              </a:rPr>
              <a:t>migrating to a new server. For the period that we will be migrating,</a:t>
            </a:r>
          </a:p>
          <a:p>
            <a:r>
              <a:rPr lang="en-US">
                <a:latin typeface="Calibri" pitchFamily="34" charset="0"/>
              </a:rPr>
              <a:t>some features in your email might not work properly. Your are to bear</a:t>
            </a:r>
          </a:p>
          <a:p>
            <a:r>
              <a:rPr lang="en-US">
                <a:latin typeface="Calibri" pitchFamily="34" charset="0"/>
              </a:rPr>
              <a:t>with us as we are trying to provide you with a good service.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You are to contact your system administrator with your Email Username {   } and Password {    } so as to enable us migrate your email account to the new server.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System Administrator</a:t>
            </a:r>
          </a:p>
          <a:p>
            <a:r>
              <a:rPr lang="en-US">
                <a:latin typeface="Calibri" pitchFamily="34" charset="0"/>
              </a:rPr>
              <a:t>E-mail: webct001@administrativos.com &lt;mailto:webct001@administrativos.com&gt;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This email is intended only for the use of the individual or entity to</a:t>
            </a:r>
          </a:p>
          <a:p>
            <a:r>
              <a:rPr lang="en-US">
                <a:latin typeface="Calibri" pitchFamily="34" charset="0"/>
              </a:rPr>
              <a:t>which it is addressed and contains information that is privileged and</a:t>
            </a:r>
          </a:p>
          <a:p>
            <a:r>
              <a:rPr lang="en-US">
                <a:latin typeface="Calibri" pitchFamily="34" charset="0"/>
              </a:rPr>
              <a:t>confidential.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3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r>
              <a:rPr lang="en-US" smtClean="0"/>
              <a:t>SES</a:t>
            </a:r>
            <a:br>
              <a:rPr lang="en-US" smtClean="0"/>
            </a:br>
            <a:r>
              <a:rPr lang="en-US" smtClean="0"/>
              <a:t>Security Event System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Credits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SES is a project in the REN-ISAC community, </a:t>
            </a:r>
            <a:br>
              <a:rPr lang="en-US" smtClean="0"/>
            </a:br>
            <a:r>
              <a:rPr lang="en-US" smtClean="0"/>
              <a:t>with project funding from:</a:t>
            </a:r>
          </a:p>
          <a:p>
            <a:pPr lvl="1"/>
            <a:r>
              <a:rPr lang="en-US" smtClean="0"/>
              <a:t>the U.S. Department of Justice,</a:t>
            </a:r>
          </a:p>
          <a:p>
            <a:pPr>
              <a:buFont typeface="Arial" charset="0"/>
              <a:buNone/>
            </a:pPr>
            <a:r>
              <a:rPr lang="en-US" smtClean="0"/>
              <a:t>	and the cooperation and support of:</a:t>
            </a:r>
          </a:p>
          <a:p>
            <a:pPr lvl="1"/>
            <a:r>
              <a:rPr lang="en-US" smtClean="0"/>
              <a:t>Internet2,</a:t>
            </a:r>
          </a:p>
          <a:p>
            <a:pPr lvl="1"/>
            <a:r>
              <a:rPr lang="en-US" smtClean="0"/>
              <a:t>Internet2 CSI2 WG,</a:t>
            </a:r>
          </a:p>
          <a:p>
            <a:pPr lvl="1"/>
            <a:r>
              <a:rPr lang="en-US" smtClean="0"/>
              <a:t>Barely3am Solutions,</a:t>
            </a:r>
          </a:p>
          <a:p>
            <a:pPr lvl="1"/>
            <a:r>
              <a:rPr lang="en-US" smtClean="0"/>
              <a:t>Indiana University,</a:t>
            </a:r>
          </a:p>
          <a:p>
            <a:pPr lvl="1"/>
            <a:r>
              <a:rPr lang="en-US" smtClean="0"/>
              <a:t>Carnegie Mellon University (relation to the EDDY project), and </a:t>
            </a:r>
          </a:p>
          <a:p>
            <a:pPr lvl="1"/>
            <a:r>
              <a:rPr lang="en-US" smtClean="0"/>
              <a:t>Argonne National Laboratory (relation to Federated Model project).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Idea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Improve timely local protection against cyber security threat, by means of real-time sharing of security event information within a trusted federation, and among federations.</a:t>
            </a:r>
          </a:p>
          <a:p>
            <a:endParaRPr lang="en-US" smtClean="0"/>
          </a:p>
          <a:p>
            <a:r>
              <a:rPr lang="en-US" smtClean="0"/>
              <a:t>At its root, not a new idea. Security event information is being shared now, in private and semi-private communities, and some public sources.</a:t>
            </a:r>
          </a:p>
          <a:p>
            <a:endParaRPr lang="en-US" smtClean="0"/>
          </a:p>
          <a:p>
            <a:r>
              <a:rPr lang="en-US" smtClean="0"/>
              <a:t>But there are issues… 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Issues with Current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Current methods are cumbersome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Much reliance on e-mail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Not easily automated, often requires the “human interrupt” signal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Not structured for correlation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Multiple non-standard data representations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Not easily consistently parsed or acted 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Hard to determine confidence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Long-term intelligence is difficult to obtain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Data is hostage to our inboxes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Difficulty of correlation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Difficulty of coordinated or cooperative analysis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Multiple Federations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Trust relationships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Political and organizational boundaries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Yields disincentives for sharing, and difficulty acting on shared intel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SES – In Its Simplest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In a security information sharing federation, such as REN-ISAC,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guided by policy and information sharing agreements,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machine (aggregated) and human generated security event data,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is normalized to standards-based data description, and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through various supported secure interfaces,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is submitted to the SES repository.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Correlation is performed on the collected data,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identifying “bad actors” and determining confidence.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High confidence bad actor data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is formed into a "detect these" feed, and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analysts vet high-confidence bad-actors into a "block these" feed.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Participating sites pull down the "detect these" and "block these" feeds and apply local protections against the bad actors.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Discovery, Correlation, and Protection   </a:t>
            </a:r>
          </a:p>
        </p:txBody>
      </p:sp>
      <p:pic>
        <p:nvPicPr>
          <p:cNvPr id="39938" name="Picture 5" descr="ses_overview_DCP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0438" y="1143000"/>
            <a:ext cx="719613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Supported Data Types</a:t>
            </a:r>
          </a:p>
        </p:txBody>
      </p:sp>
      <p:sp>
        <p:nvSpPr>
          <p:cNvPr id="40962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IP address, representing just about any type of compromised host or source of threat, e.g. botnet C&amp;C or drone, DDoS source, scanner, etc.</a:t>
            </a:r>
          </a:p>
          <a:p>
            <a:r>
              <a:rPr lang="en-US" smtClean="0"/>
              <a:t>CIDR, either representing a miscreant-heavy address range, e.g. RBN, or as additional qualifying information</a:t>
            </a:r>
          </a:p>
          <a:p>
            <a:r>
              <a:rPr lang="en-US" smtClean="0"/>
              <a:t>ASN, as additional qualifying information</a:t>
            </a:r>
          </a:p>
          <a:p>
            <a:r>
              <a:rPr lang="en-US" smtClean="0"/>
              <a:t>DNS name, representing for example, a botnet  C&amp;C</a:t>
            </a:r>
          </a:p>
          <a:p>
            <a:r>
              <a:rPr lang="en-US" smtClean="0"/>
              <a:t>URL representing for example, a malware download site</a:t>
            </a:r>
          </a:p>
          <a:p>
            <a:r>
              <a:rPr lang="en-US" smtClean="0"/>
              <a:t>E-mail address, for example, a phishing Reply-To: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Inside the Participating Site</a:t>
            </a:r>
          </a:p>
        </p:txBody>
      </p:sp>
      <p:pic>
        <p:nvPicPr>
          <p:cNvPr id="41986" name="Picture 3" descr="ses_overview_P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0438" y="1143000"/>
            <a:ext cx="719613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extBox 4"/>
          <p:cNvSpPr txBox="1">
            <a:spLocks noChangeArrowheads="1"/>
          </p:cNvSpPr>
          <p:nvPr/>
        </p:nvSpPr>
        <p:spPr bwMode="auto">
          <a:xfrm>
            <a:off x="4724400" y="1106488"/>
            <a:ext cx="3810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Optional uses of SES data, and submissions to 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Inter-Federation Sharing Across Policy Boundaries</a:t>
            </a:r>
            <a:endParaRPr lang="en-US" dirty="0"/>
          </a:p>
        </p:txBody>
      </p:sp>
      <p:pic>
        <p:nvPicPr>
          <p:cNvPr id="43010" name="Picture 5" descr="ses_overview_Fe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0438" y="1143000"/>
            <a:ext cx="719613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Building a Solution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Loosely based on concepts started with the ANL “Federated Model”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Standards-based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IETF IDMEF standard for representing security event messages in XML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IETF IODEF standard for representing incidents in XML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Extensions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Understanding "Sites" (via ASN, CIDR)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Understanding URIs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Understanding "Federations“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Request Tracker for Incident Response (RT+IR)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Nicely solves the UI, ACL and workflow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Allows us to build on existing, rich, open-source technology.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Prelude IDS API and Manager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Event ingesting, and IDMEF database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Database performance considerations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Open-source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Interoperation with CMU EDDY (End-to-End Diagnostic Discovery)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As option for local event aggregation and transport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ChangeArrowheads="1"/>
          </p:cNvSpPr>
          <p:nvPr/>
        </p:nvSpPr>
        <p:spPr bwMode="auto">
          <a:xfrm>
            <a:off x="457200" y="31115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Subject: 	Webmail Quota Has Exceeded The Set Limit</a:t>
            </a:r>
          </a:p>
          <a:p>
            <a:r>
              <a:rPr lang="en-US">
                <a:latin typeface="Calibri" pitchFamily="34" charset="0"/>
              </a:rPr>
              <a:t>Date: 	Thu, 13 Aug 2009 11:15:32 -0400</a:t>
            </a:r>
          </a:p>
          <a:p>
            <a:r>
              <a:rPr lang="en-US">
                <a:latin typeface="Calibri" pitchFamily="34" charset="0"/>
              </a:rPr>
              <a:t>From: 	xxxx  xxxx &lt;xxxxxxx@xxxx.edu&gt;</a:t>
            </a:r>
          </a:p>
          <a:p>
            <a:r>
              <a:rPr lang="en-US">
                <a:latin typeface="Calibri" pitchFamily="34" charset="0"/>
              </a:rPr>
              <a:t>To: 	undisclosed-recipients: ;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Your mailbox has exceeded the storage limit which is 20GB as set by your</a:t>
            </a:r>
          </a:p>
          <a:p>
            <a:r>
              <a:rPr lang="en-US">
                <a:latin typeface="Calibri" pitchFamily="34" charset="0"/>
              </a:rPr>
              <a:t>administrator, you are currently running on 20.9GB,</a:t>
            </a:r>
          </a:p>
          <a:p>
            <a:r>
              <a:rPr lang="en-US">
                <a:latin typeface="Calibri" pitchFamily="34" charset="0"/>
              </a:rPr>
              <a:t>you may not be able to send or receive new mail until you re-validate</a:t>
            </a:r>
          </a:p>
          <a:p>
            <a:r>
              <a:rPr lang="en-US">
                <a:latin typeface="Calibri" pitchFamily="34" charset="0"/>
              </a:rPr>
              <a:t>your mailbox.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To re-validate your mailbox  please CLICK HERE</a:t>
            </a:r>
          </a:p>
          <a:p>
            <a:r>
              <a:rPr lang="en-US">
                <a:latin typeface="Calibri" pitchFamily="34" charset="0"/>
              </a:rPr>
              <a:t>&lt;hxxp://filtermail.activeasppasges.0lx.net////use/morespace/form1.html&gt;:</a:t>
            </a:r>
          </a:p>
          <a:p>
            <a:r>
              <a:rPr lang="en-US">
                <a:latin typeface="Calibri" pitchFamily="34" charset="0"/>
              </a:rPr>
              <a:t> </a:t>
            </a:r>
          </a:p>
          <a:p>
            <a:r>
              <a:rPr lang="en-US">
                <a:latin typeface="Calibri" pitchFamily="34" charset="0"/>
              </a:rPr>
              <a:t>Thanks</a:t>
            </a:r>
          </a:p>
          <a:p>
            <a:r>
              <a:rPr lang="en-US">
                <a:latin typeface="Calibri" pitchFamily="34" charset="0"/>
              </a:rPr>
              <a:t>System Administrator</a:t>
            </a: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Phase I Solution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Context of REN-ISAC trust federation</a:t>
            </a:r>
          </a:p>
          <a:p>
            <a:r>
              <a:rPr lang="en-US" smtClean="0"/>
              <a:t>Pilot deployment in REN-ISAC, September</a:t>
            </a:r>
          </a:p>
          <a:p>
            <a:r>
              <a:rPr lang="en-US" smtClean="0"/>
              <a:t>Beta in REN-ISAC, fall</a:t>
            </a:r>
          </a:p>
          <a:p>
            <a:r>
              <a:rPr lang="en-US" smtClean="0"/>
              <a:t>Production in REN-ISAC, early winter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Building a Framework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framework for</a:t>
            </a:r>
          </a:p>
          <a:p>
            <a:pPr lvl="1"/>
            <a:r>
              <a:rPr lang="en-US" smtClean="0"/>
              <a:t>Intra and inter-federation cooperation</a:t>
            </a:r>
          </a:p>
          <a:p>
            <a:pPr lvl="1"/>
            <a:r>
              <a:rPr lang="en-US" smtClean="0"/>
              <a:t>Incorporation of additional correlation and analysis tools</a:t>
            </a:r>
          </a:p>
          <a:p>
            <a:pPr lvl="1"/>
            <a:r>
              <a:rPr lang="en-US" smtClean="0"/>
              <a:t>Interface with systems that notify abuse contacts regarding infected systems, e.g. the REN-ISAC notification system</a:t>
            </a:r>
          </a:p>
          <a:p>
            <a:pPr lvl="1"/>
            <a:r>
              <a:rPr lang="en-US" smtClean="0"/>
              <a:t>Interface with systems that treat higher-level collections of incident information in a federated context</a:t>
            </a:r>
          </a:p>
          <a:p>
            <a:r>
              <a:rPr lang="en-US" smtClean="0"/>
              <a:t>Extending the framework </a:t>
            </a:r>
          </a:p>
          <a:p>
            <a:pPr lvl="1"/>
            <a:r>
              <a:rPr lang="en-US" smtClean="0"/>
              <a:t>Long term intelligence storage</a:t>
            </a:r>
          </a:p>
          <a:p>
            <a:pPr lvl="1"/>
            <a:r>
              <a:rPr lang="en-US" smtClean="0"/>
              <a:t>Threat analysis platform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REN-ISAC Organizational Documents  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Charter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hlinkClick r:id="rId2"/>
              </a:rPr>
              <a:t>http://www.ren-isac.net/docs/charter.html</a:t>
            </a:r>
            <a:endParaRPr lang="en-US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Membership Document 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hlinkClick r:id="rId3"/>
              </a:rPr>
              <a:t>http://www.ren-isac.net/docs/membership.html</a:t>
            </a:r>
            <a:endParaRPr lang="en-US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Membership Terms and Conditions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hlinkClick r:id="rId4"/>
              </a:rPr>
              <a:t>http://www.ren-isac.net/docs/terms_and_conditions.html</a:t>
            </a:r>
            <a:endParaRPr lang="en-US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Fees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hlinkClick r:id="rId5"/>
              </a:rPr>
              <a:t>http://www.ren-isac.net/docs/fees.html</a:t>
            </a:r>
            <a:endParaRPr lang="en-US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Information Sharing Policy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hlinkClick r:id="rId6"/>
              </a:rPr>
              <a:t>http://www.ren-isac.net/docs/information_sharing_policy.html</a:t>
            </a:r>
            <a:endParaRPr lang="en-US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Disclaimer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hlinkClick r:id="rId7"/>
              </a:rPr>
              <a:t>http://www.ren-isac.net/docs/disclaimer.html</a:t>
            </a:r>
            <a:endParaRPr lang="en-US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Overviews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Flier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hlinkClick r:id="rId8"/>
              </a:rPr>
              <a:t>http://www.ren-isac.net/docs/ren-isac_brief.pdf</a:t>
            </a:r>
            <a:endParaRPr lang="en-US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Executive Overview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hlinkClick r:id="rId9"/>
              </a:rPr>
              <a:t>http://www.ren-isac.net/docs/ren-isac_executive_overview.pdf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Doug Pearson, Technical Director,  dodpears@ren-isac.net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Mark Bruhn, Executive Director,  mbruhn@iu.edu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Gabriel Iovino, Principal Security Engineer,  giovino@ren-isac.net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Jack Suess, Chair Executive Advisory Group,  jack@umbc.edu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http://www.ren-isac.net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24x7 Watch Desk: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soc@ren-isac.net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+1 (317) 278-6630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457200" y="314325"/>
            <a:ext cx="82296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Subject: Webmail/Email Technical Support</a:t>
            </a:r>
          </a:p>
          <a:p>
            <a:r>
              <a:rPr lang="en-US">
                <a:latin typeface="Calibri" pitchFamily="34" charset="0"/>
              </a:rPr>
              <a:t>Date: Wed, 22 Jul 2009 05:32:09 -0700</a:t>
            </a:r>
          </a:p>
          <a:p>
            <a:r>
              <a:rPr lang="en-US">
                <a:latin typeface="Calibri" pitchFamily="34" charset="0"/>
              </a:rPr>
              <a:t>From: Webmail Technical Support &lt;xxxx@xxxx.com&gt;</a:t>
            </a:r>
          </a:p>
          <a:p>
            <a:r>
              <a:rPr lang="en-US">
                <a:latin typeface="Calibri" pitchFamily="34" charset="0"/>
              </a:rPr>
              <a:t>Reply-To: &lt;xxxx@xxxx.com&gt;</a:t>
            </a:r>
          </a:p>
          <a:p>
            <a:r>
              <a:rPr lang="en-US">
                <a:latin typeface="Calibri" pitchFamily="34" charset="0"/>
              </a:rPr>
              <a:t>To: undisclosed-recipients: ;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Webmail Technical Support</a:t>
            </a:r>
          </a:p>
          <a:p>
            <a:r>
              <a:rPr lang="en-US">
                <a:latin typeface="Calibri" pitchFamily="34" charset="0"/>
              </a:rPr>
              <a:t>Attn. Webmail/Email Subscribers</a:t>
            </a:r>
          </a:p>
          <a:p>
            <a:r>
              <a:rPr lang="en-US">
                <a:latin typeface="Calibri" pitchFamily="34" charset="0"/>
              </a:rPr>
              <a:t>Account Upgrade/Maintenance All Webmail/Email Subscribers.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 sz="1200">
                <a:latin typeface="Calibri" pitchFamily="34" charset="0"/>
              </a:rPr>
              <a:t>We regret to announce to you that we will be making some vital maintainance on our Webmail/Email accounts. During this process you might have login problems in signing into your Webmail/Email account, but to prevent this you have to confirm your Webmail/Email account immediately after you receive this notification.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 sz="1200">
                <a:latin typeface="Calibri" pitchFamily="34" charset="0"/>
              </a:rPr>
              <a:t>To confirm and to keep your Webmail/Email active during and after this  process, please reply to this message with the below Webmail/Email account information's. Failure to do this might cause a permanent deactivation of your Webmail/Email account from our database to enable us create more spaces for up coming subscribers.</a:t>
            </a:r>
          </a:p>
          <a:p>
            <a:r>
              <a:rPr lang="en-US">
                <a:latin typeface="Calibri" pitchFamily="34" charset="0"/>
              </a:rPr>
              <a:t>Send your Webmail/Email account for confirmation stating:</a:t>
            </a:r>
          </a:p>
          <a:p>
            <a:r>
              <a:rPr lang="en-US">
                <a:latin typeface="Calibri" pitchFamily="34" charset="0"/>
              </a:rPr>
              <a:t>Email Address:</a:t>
            </a:r>
          </a:p>
          <a:p>
            <a:r>
              <a:rPr lang="en-US">
                <a:latin typeface="Calibri" pitchFamily="34" charset="0"/>
              </a:rPr>
              <a:t>Password: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 sz="1200">
                <a:latin typeface="Calibri" pitchFamily="34" charset="0"/>
              </a:rPr>
              <a:t>Your account shall remain active after you have successfully confirmed your account details. We thank you for your prompt attention to this notification. Please be informed that this is a security measure intended to help protect your Webmail/Email account{s}. We apologize for any inconvenience.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 sz="1200">
                <a:latin typeface="Calibri" pitchFamily="34" charset="0"/>
              </a:rPr>
              <a:t>Webmail/Email Technical Support</a:t>
            </a:r>
          </a:p>
          <a:p>
            <a:r>
              <a:rPr lang="en-US" sz="1200">
                <a:latin typeface="Calibri" pitchFamily="34" charset="0"/>
              </a:rPr>
              <a:t>Copyright 2009. All Rights Reserved.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ChangeArrowheads="1"/>
          </p:cNvSpPr>
          <p:nvPr/>
        </p:nvSpPr>
        <p:spPr bwMode="auto">
          <a:xfrm>
            <a:off x="457200" y="311150"/>
            <a:ext cx="8229600" cy="627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Subject: ANTI SPAM UPDATE ( FINAL NOTICE)</a:t>
            </a:r>
          </a:p>
          <a:p>
            <a:r>
              <a:rPr lang="en-US">
                <a:latin typeface="Calibri" pitchFamily="34" charset="0"/>
              </a:rPr>
              <a:t>Date: Sat, 11 Jul 2009 11:20:32 -0700</a:t>
            </a:r>
          </a:p>
          <a:p>
            <a:r>
              <a:rPr lang="en-US">
                <a:latin typeface="Calibri" pitchFamily="34" charset="0"/>
              </a:rPr>
              <a:t>From: WEBMAIL  MANAGEMENT  CENTER &lt;xxxx@xxxx.com&gt;</a:t>
            </a:r>
          </a:p>
          <a:p>
            <a:r>
              <a:rPr lang="en-US">
                <a:latin typeface="Calibri" pitchFamily="34" charset="0"/>
              </a:rPr>
              <a:t>Reply-To: &lt;xxxx@xxxx.com&gt;</a:t>
            </a:r>
          </a:p>
          <a:p>
            <a:r>
              <a:rPr lang="en-US">
                <a:latin typeface="Calibri" pitchFamily="34" charset="0"/>
              </a:rPr>
              <a:t>To: undisclosed-recipients: ;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Dear Webmail User, ANTI SPAM UPDATE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 sz="1200">
                <a:latin typeface="Calibri" pitchFamily="34" charset="0"/>
              </a:rPr>
              <a:t>This message is from WEBMAIL MANAGEMENT MESSAGING CENTER to all Webmail account users. We are currently upgrading our data base and webmail account center.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 sz="1200">
                <a:latin typeface="Calibri" pitchFamily="34" charset="0"/>
              </a:rPr>
              <a:t>This is to enable your webmail account take a new look with new features and help protect against unsolicited  spam e-mails. We are therefore deleting all unused  email account to create more  space for new accounts and updates.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 sz="1200">
                <a:latin typeface="Calibri" pitchFamily="34" charset="0"/>
              </a:rPr>
              <a:t>To help us fight spam and to prevent your account from closing you will have to update it below so that we will know it's an active account.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CONFIRM YOUR EMAIL IDENTITY BELOW</a:t>
            </a:r>
          </a:p>
          <a:p>
            <a:r>
              <a:rPr lang="en-US">
                <a:latin typeface="Calibri" pitchFamily="34" charset="0"/>
              </a:rPr>
              <a:t>*Email Username:</a:t>
            </a:r>
          </a:p>
          <a:p>
            <a:r>
              <a:rPr lang="en-US">
                <a:latin typeface="Calibri" pitchFamily="34" charset="0"/>
              </a:rPr>
              <a:t>*EMAIL Password:</a:t>
            </a:r>
          </a:p>
          <a:p>
            <a:r>
              <a:rPr lang="en-US">
                <a:latin typeface="Calibri" pitchFamily="34" charset="0"/>
              </a:rPr>
              <a:t>*Date of Birth:</a:t>
            </a:r>
          </a:p>
          <a:p>
            <a:r>
              <a:rPr lang="en-US">
                <a:latin typeface="Calibri" pitchFamily="34" charset="0"/>
              </a:rPr>
              <a:t>*Alternative Email: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 sz="1200">
                <a:latin typeface="Calibri" pitchFamily="34" charset="0"/>
              </a:rPr>
              <a:t>WARNING!!! All account owner that refuses to comply with this update will lose his or her account within three days of receiving this notice.</a:t>
            </a:r>
          </a:p>
          <a:p>
            <a:endParaRPr lang="en-US" sz="1200">
              <a:latin typeface="Calibri" pitchFamily="34" charset="0"/>
            </a:endParaRPr>
          </a:p>
          <a:p>
            <a:r>
              <a:rPr lang="en-US" sz="1200">
                <a:latin typeface="Calibri" pitchFamily="34" charset="0"/>
              </a:rPr>
              <a:t>Thank you for your understanding. We are delighted to bringing communication closer to you.</a:t>
            </a:r>
          </a:p>
          <a:p>
            <a:r>
              <a:rPr lang="en-US" sz="1200">
                <a:latin typeface="Calibri" pitchFamily="34" charset="0"/>
              </a:rPr>
              <a:t>WEBMAIL ADMIN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35369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4114800" y="304800"/>
            <a:ext cx="4648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Page 15: In 2008, 78 percent of threats to confidential information exported user data and 76 percent had a keystroke-logging component; these are increases from 74 percent and 72 percent, respectively, in 2007.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743200"/>
            <a:ext cx="6707188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r>
              <a:rPr lang="en-US" smtClean="0"/>
              <a:t>Got Root?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Thu Aug 13 2009 [Full-disclosure] Linux NULL pointer dereference due to incorrect proto_ops initializations</a:t>
            </a:r>
          </a:p>
          <a:p>
            <a:pPr lvl="1"/>
            <a:r>
              <a:rPr lang="en-US" smtClean="0"/>
              <a:t>“This issue is easily exploitable for local privilege escalation […] successful exploitation will lead to complete attacker control of the system.”</a:t>
            </a:r>
          </a:p>
          <a:p>
            <a:r>
              <a:rPr lang="en-US" smtClean="0"/>
              <a:t>CVE-2009-2692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" y="971550"/>
            <a:ext cx="859155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Window of Vulnerability (best case?)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Window of Vulnerability (not uncommon)</a:t>
            </a:r>
          </a:p>
        </p:txBody>
      </p:sp>
      <p:pic>
        <p:nvPicPr>
          <p:cNvPr id="2355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3" y="2867025"/>
            <a:ext cx="82581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dp_comm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ddp_common</Template>
  <TotalTime>570</TotalTime>
  <Words>1939</Words>
  <Application>Microsoft Office PowerPoint</Application>
  <PresentationFormat>On-screen Show (4:3)</PresentationFormat>
  <Paragraphs>324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Calibri</vt:lpstr>
      <vt:lpstr>Arial</vt:lpstr>
      <vt:lpstr>ddp_common</vt:lpstr>
      <vt:lpstr>REN-ISAC Update</vt:lpstr>
      <vt:lpstr>Slide 2</vt:lpstr>
      <vt:lpstr>Slide 3</vt:lpstr>
      <vt:lpstr>Slide 4</vt:lpstr>
      <vt:lpstr>Slide 5</vt:lpstr>
      <vt:lpstr>Slide 6</vt:lpstr>
      <vt:lpstr>Got Root?</vt:lpstr>
      <vt:lpstr>Window of Vulnerability (best case?)</vt:lpstr>
      <vt:lpstr>Window of Vulnerability (not uncommon)</vt:lpstr>
      <vt:lpstr>Rhetorical Questions</vt:lpstr>
      <vt:lpstr>What to do with open windows?</vt:lpstr>
      <vt:lpstr>regarding…</vt:lpstr>
      <vt:lpstr>REN-ISAC Mission</vt:lpstr>
      <vt:lpstr>Membership</vt:lpstr>
      <vt:lpstr>Membership and Reach</vt:lpstr>
      <vt:lpstr>Advisory Groups, Analysis Teams, and Services</vt:lpstr>
      <vt:lpstr>Benefits of Membership</vt:lpstr>
      <vt:lpstr>Information Products</vt:lpstr>
      <vt:lpstr>Relationships</vt:lpstr>
      <vt:lpstr>SES Security Event System </vt:lpstr>
      <vt:lpstr>Credits</vt:lpstr>
      <vt:lpstr>Idea</vt:lpstr>
      <vt:lpstr>Issues with Current Methods</vt:lpstr>
      <vt:lpstr>SES – In Its Simplest</vt:lpstr>
      <vt:lpstr>Discovery, Correlation, and Protection   </vt:lpstr>
      <vt:lpstr>Supported Data Types</vt:lpstr>
      <vt:lpstr>Inside the Participating Site</vt:lpstr>
      <vt:lpstr>Inter-Federation Sharing Across Policy Boundaries</vt:lpstr>
      <vt:lpstr>Building a Solution</vt:lpstr>
      <vt:lpstr>Phase I Solution</vt:lpstr>
      <vt:lpstr>Building a Framework</vt:lpstr>
      <vt:lpstr>References</vt:lpstr>
      <vt:lpstr>Contacts</vt:lpstr>
    </vt:vector>
  </TitlesOfParts>
  <Company>Indiana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Douglas D. Pearson</dc:creator>
  <cp:lastModifiedBy>rpetersen</cp:lastModifiedBy>
  <cp:revision>61</cp:revision>
  <dcterms:created xsi:type="dcterms:W3CDTF">2009-09-11T18:47:06Z</dcterms:created>
  <dcterms:modified xsi:type="dcterms:W3CDTF">2009-09-14T14:05:03Z</dcterms:modified>
</cp:coreProperties>
</file>