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6" r:id="rId2"/>
  </p:sldMasterIdLst>
  <p:notesMasterIdLst>
    <p:notesMasterId r:id="rId23"/>
  </p:notesMasterIdLst>
  <p:handoutMasterIdLst>
    <p:handoutMasterId r:id="rId24"/>
  </p:handoutMasterIdLst>
  <p:sldIdLst>
    <p:sldId id="256" r:id="rId3"/>
    <p:sldId id="275" r:id="rId4"/>
    <p:sldId id="299" r:id="rId5"/>
    <p:sldId id="302" r:id="rId6"/>
    <p:sldId id="278" r:id="rId7"/>
    <p:sldId id="295" r:id="rId8"/>
    <p:sldId id="301" r:id="rId9"/>
    <p:sldId id="281" r:id="rId10"/>
    <p:sldId id="296" r:id="rId11"/>
    <p:sldId id="292" r:id="rId12"/>
    <p:sldId id="287" r:id="rId13"/>
    <p:sldId id="286" r:id="rId14"/>
    <p:sldId id="288" r:id="rId15"/>
    <p:sldId id="289" r:id="rId16"/>
    <p:sldId id="290" r:id="rId17"/>
    <p:sldId id="300" r:id="rId18"/>
    <p:sldId id="293" r:id="rId19"/>
    <p:sldId id="291" r:id="rId20"/>
    <p:sldId id="298"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10"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07AC5E-0FE3-47C8-949D-B178E9CA3FDE}" type="datetimeFigureOut">
              <a:rPr lang="en-US" smtClean="0"/>
              <a:pPr/>
              <a:t>9/11/2009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58C53-F7D2-47ED-A458-096F6DEDFFE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BB07D-5E87-4DB5-965E-B7D7680212F9}" type="datetimeFigureOut">
              <a:rPr lang="en-US" smtClean="0"/>
              <a:pPr/>
              <a:t>9/11/2009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55AB1-3D0A-4E9C-AF0A-7C72E34BC587}"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555AB1-3D0A-4E9C-AF0A-7C72E34BC587}"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555AB1-3D0A-4E9C-AF0A-7C72E34BC58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ESnet_USA_Map_PowerPoint.jpg"/>
          <p:cNvPicPr>
            <a:picLocks noChangeAspect="1"/>
          </p:cNvPicPr>
          <p:nvPr/>
        </p:nvPicPr>
        <p:blipFill>
          <a:blip r:embed="rId2" cstate="print"/>
          <a:srcRect/>
          <a:stretch>
            <a:fillRect/>
          </a:stretch>
        </p:blipFill>
        <p:spPr bwMode="auto">
          <a:xfrm>
            <a:off x="0" y="0"/>
            <a:ext cx="5857875" cy="6858000"/>
          </a:xfrm>
          <a:prstGeom prst="rect">
            <a:avLst/>
          </a:prstGeom>
          <a:noFill/>
          <a:ln w="9525">
            <a:noFill/>
            <a:miter lim="800000"/>
            <a:headEnd/>
            <a:tailEnd/>
          </a:ln>
        </p:spPr>
      </p:pic>
      <p:pic>
        <p:nvPicPr>
          <p:cNvPr id="5"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51475" y="5562600"/>
            <a:ext cx="990600" cy="601663"/>
          </a:xfrm>
          <a:prstGeom prst="rect">
            <a:avLst/>
          </a:prstGeom>
          <a:noFill/>
          <a:ln w="9525">
            <a:noFill/>
            <a:miter lim="800000"/>
            <a:headEnd/>
            <a:tailEnd/>
          </a:ln>
        </p:spPr>
      </p:pic>
      <p:sp>
        <p:nvSpPr>
          <p:cNvPr id="6" name="Subtitle 2"/>
          <p:cNvSpPr txBox="1">
            <a:spLocks/>
          </p:cNvSpPr>
          <p:nvPr/>
        </p:nvSpPr>
        <p:spPr>
          <a:xfrm>
            <a:off x="304800" y="4800600"/>
            <a:ext cx="4419600" cy="9906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en-US" sz="1400" b="1" i="1" kern="1200" dirty="0" smtClean="0">
                <a:solidFill>
                  <a:srgbClr val="002060"/>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dirty="0">
                <a:solidFill>
                  <a:schemeClr val="tx1"/>
                </a:solidFill>
                <a:latin typeface="Arial" pitchFamily="34" charset="0"/>
                <a:cs typeface="Arial" pitchFamily="34" charset="0"/>
              </a:rPr>
              <a:t>Supporting Advanced Scientific Computing Research • Basic Energy Sciences • Biological and Environmental Research • Fusion Energy Sciences • High Energy Physics • Nuclear Physics </a:t>
            </a:r>
          </a:p>
        </p:txBody>
      </p:sp>
      <p:pic>
        <p:nvPicPr>
          <p:cNvPr id="7" name="Picture 2" descr="C:\Users\Steve\Documents\Presentations\DOE logo - under"/>
          <p:cNvPicPr>
            <a:picLocks noChangeAspect="1" noChangeArrowheads="1"/>
          </p:cNvPicPr>
          <p:nvPr/>
        </p:nvPicPr>
        <p:blipFill>
          <a:blip r:embed="rId4" cstate="print"/>
          <a:srcRect/>
          <a:stretch>
            <a:fillRect/>
          </a:stretch>
        </p:blipFill>
        <p:spPr bwMode="auto">
          <a:xfrm>
            <a:off x="6556375" y="5553075"/>
            <a:ext cx="2008188" cy="712788"/>
          </a:xfrm>
          <a:prstGeom prst="rect">
            <a:avLst/>
          </a:prstGeom>
          <a:noFill/>
          <a:ln w="9525">
            <a:noFill/>
            <a:miter lim="800000"/>
            <a:headEnd/>
            <a:tailEnd/>
          </a:ln>
        </p:spPr>
      </p:pic>
      <p:pic>
        <p:nvPicPr>
          <p:cNvPr id="8" name="Picture 3" descr="C:\Users\Steve\Documents\ESnet Admin\ESnet Logos\ESnet_Logo.png"/>
          <p:cNvPicPr>
            <a:picLocks noChangeAspect="1" noChangeArrowheads="1"/>
          </p:cNvPicPr>
          <p:nvPr/>
        </p:nvPicPr>
        <p:blipFill>
          <a:blip r:embed="rId5" cstate="print"/>
          <a:srcRect/>
          <a:stretch>
            <a:fillRect/>
          </a:stretch>
        </p:blipFill>
        <p:spPr bwMode="auto">
          <a:xfrm>
            <a:off x="1117600" y="2514600"/>
            <a:ext cx="2778125" cy="2133600"/>
          </a:xfrm>
          <a:prstGeom prst="rect">
            <a:avLst/>
          </a:prstGeom>
          <a:noFill/>
          <a:ln w="9525">
            <a:noFill/>
            <a:miter lim="800000"/>
            <a:headEnd/>
            <a:tailEnd/>
          </a:ln>
        </p:spPr>
      </p:pic>
      <p:sp>
        <p:nvSpPr>
          <p:cNvPr id="2" name="Title 1"/>
          <p:cNvSpPr>
            <a:spLocks noGrp="1"/>
          </p:cNvSpPr>
          <p:nvPr>
            <p:ph type="ctrTitle"/>
          </p:nvPr>
        </p:nvSpPr>
        <p:spPr>
          <a:xfrm>
            <a:off x="4800600" y="2133600"/>
            <a:ext cx="4343400" cy="1470025"/>
          </a:xfrm>
          <a:noFill/>
        </p:spPr>
        <p:txBody>
          <a:bodyPr/>
          <a:lstStyle/>
          <a:p>
            <a:r>
              <a:rPr lang="en-US" smtClean="0"/>
              <a:t>Click to edit Master title style</a:t>
            </a:r>
            <a:endParaRPr lang="en-US"/>
          </a:p>
        </p:txBody>
      </p:sp>
      <p:sp>
        <p:nvSpPr>
          <p:cNvPr id="3" name="Subtitle 2"/>
          <p:cNvSpPr>
            <a:spLocks noGrp="1"/>
          </p:cNvSpPr>
          <p:nvPr>
            <p:ph type="subTitle" idx="1"/>
          </p:nvPr>
        </p:nvSpPr>
        <p:spPr>
          <a:xfrm>
            <a:off x="4800600" y="3886200"/>
            <a:ext cx="43434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6" descr="C:\Users\Steve\AppData\Local\Microsoft\Windows\Temporary Internet Files\Content.Outlook\E8Z2MXOO\ESnet PPT banner (5).tiff"/>
          <p:cNvPicPr>
            <a:picLocks noChangeAspect="1" noChangeArrowheads="1"/>
          </p:cNvPicPr>
          <p:nvPr/>
        </p:nvPicPr>
        <p:blipFill>
          <a:blip r:embed="rId2" cstate="print"/>
          <a:srcRect/>
          <a:stretch>
            <a:fillRect/>
          </a:stretch>
        </p:blipFill>
        <p:spPr bwMode="auto">
          <a:xfrm>
            <a:off x="0" y="0"/>
            <a:ext cx="9144000" cy="922338"/>
          </a:xfrm>
          <a:prstGeom prst="rect">
            <a:avLst/>
          </a:prstGeom>
          <a:noFill/>
          <a:ln w="9525">
            <a:noFill/>
            <a:miter lim="800000"/>
            <a:headEnd/>
            <a:tailEnd/>
          </a:ln>
        </p:spPr>
      </p:pic>
      <p:pic>
        <p:nvPicPr>
          <p:cNvPr id="5"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3" name="Vertical Text Placeholder 2"/>
          <p:cNvSpPr>
            <a:spLocks noGrp="1"/>
          </p:cNvSpPr>
          <p:nvPr>
            <p:ph type="body" orient="vert" idx="1"/>
          </p:nvPr>
        </p:nvSpPr>
        <p:spPr>
          <a:xfrm>
            <a:off x="457200" y="1219200"/>
            <a:ext cx="82296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152400"/>
            <a:ext cx="7543800" cy="685800"/>
          </a:xfrm>
        </p:spPr>
        <p:txBody>
          <a:bodyPr/>
          <a:lstStyle>
            <a:lvl1pPr>
              <a:defRPr sz="2800" baseline="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A4E81F0A-906F-4894-98D7-935A6B73030C}" type="datetime1">
              <a:rPr lang="en-US" smtClean="0"/>
              <a:pPr>
                <a:defRPr/>
              </a:pPr>
              <a:t>9/11/2009</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33A901-B4A5-40FA-9C68-43DDF2521107}" type="datetime1">
              <a:rPr lang="en-US" smtClean="0"/>
              <a:pPr>
                <a:defRPr/>
              </a:pPr>
              <a:t>9/11/2009</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8438" y="636588"/>
            <a:ext cx="8839200" cy="5991225"/>
          </a:xfrm>
        </p:spPr>
        <p:txBody>
          <a:bodyPr rtlCol="0">
            <a:normAutofit/>
          </a:bodyPr>
          <a:lstStyle/>
          <a:p>
            <a:pPr lvl="0"/>
            <a:r>
              <a:rPr lang="en-US" noProof="0" dirty="0" smtClean="0"/>
              <a:t>Click icon to add table</a:t>
            </a:r>
            <a:endParaRPr lang="en-US" noProof="0"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46B6C514-C6FD-47B6-81E9-9B15EAE32810}" type="datetime1">
              <a:rPr lang="en-US" smtClean="0"/>
              <a:pPr>
                <a:defRPr/>
              </a:pPr>
              <a:t>9/11/2009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E33311E1-0DFE-46D1-A2D1-1EEF673ADF3E}" type="slidenum">
              <a:rPr lang="en-US"/>
              <a:pPr>
                <a:defRPr/>
              </a:pPr>
              <a:t>‹#›</a:t>
            </a:fld>
            <a:endParaRPr lang="en-US" dirty="0"/>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4A800748-1E13-438B-B2E4-08DBAFAF56CF}" type="datetime1">
              <a:rPr lang="en-US" smtClean="0"/>
              <a:pPr>
                <a:defRPr/>
              </a:pPr>
              <a:t>9/11/2009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3BE95E2F-6F14-4451-A550-A4FF0EA60370}" type="slidenum">
              <a:rPr lang="en-US"/>
              <a:pPr>
                <a:defRPr/>
              </a:pPr>
              <a:t>‹#›</a:t>
            </a:fld>
            <a:endParaRPr lang="en-US" dirty="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F3E2674F-B3A9-4CE9-9513-5CF97859956D}" type="datetime1">
              <a:rPr lang="en-US" smtClean="0"/>
              <a:pPr>
                <a:defRPr/>
              </a:pPr>
              <a:t>9/11/2009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A10F3EDF-E53F-44F0-845F-029104365AAA}" type="slidenum">
              <a:rPr lang="en-US"/>
              <a:pPr>
                <a:defRPr/>
              </a:pPr>
              <a:t>‹#›</a:t>
            </a:fld>
            <a:endParaRPr lang="en-US" dirty="0"/>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EDC498FC-764D-4C0E-9AFD-B52396549B1C}" type="datetime1">
              <a:rPr lang="en-US" smtClean="0"/>
              <a:pPr>
                <a:defRPr/>
              </a:pPr>
              <a:t>9/11/2009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D4A28728-865B-4A8A-B9DE-71328829EC6E}" type="slidenum">
              <a:rPr lang="en-US"/>
              <a:pPr>
                <a:defRPr/>
              </a:pPr>
              <a:t>‹#›</a:t>
            </a:fld>
            <a:endParaRPr lang="en-US" dirty="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A6A7529B-EE8C-4AF5-9F77-0376794AF291}" type="datetime1">
              <a:rPr lang="en-US" smtClean="0"/>
              <a:pPr>
                <a:defRPr/>
              </a:pPr>
              <a:t>9/11/2009</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8CB7E6E6-D86A-4879-B807-3E199BDE1FFE}" type="slidenum">
              <a:rPr lang="en-US"/>
              <a:pPr>
                <a:defRPr/>
              </a:pPr>
              <a:t>‹#›</a:t>
            </a:fld>
            <a:endParaRPr lang="en-US" dirty="0"/>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DF61ED50-8185-44DC-90EE-D35675F93876}" type="datetime1">
              <a:rPr lang="en-US" smtClean="0"/>
              <a:pPr>
                <a:defRPr/>
              </a:pPr>
              <a:t>9/11/2009</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053FD9E4-86FE-4766-BE71-256CA9CB6E3A}" type="slidenum">
              <a:rPr lang="en-US"/>
              <a:pPr>
                <a:defRPr/>
              </a:pPr>
              <a:t>‹#›</a:t>
            </a:fld>
            <a:endParaRPr lang="en-US" dirty="0"/>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0D9B8DB0-5F0D-4BAA-92D8-96874190793C}" type="datetime1">
              <a:rPr lang="en-US" smtClean="0"/>
              <a:pPr>
                <a:defRPr/>
              </a:pPr>
              <a:t>9/11/2009</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9918E07B-1E03-4B1D-8C4B-1DDC383C0B7A}"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descr="C:\Users\Steve\AppData\Local\Microsoft\Windows\Temporary Internet Files\Content.Outlook\E8Z2MXOO\ESnet PPT banner (5).tiff"/>
          <p:cNvPicPr>
            <a:picLocks noChangeAspect="1" noChangeArrowheads="1"/>
          </p:cNvPicPr>
          <p:nvPr/>
        </p:nvPicPr>
        <p:blipFill>
          <a:blip r:embed="rId2" cstate="print"/>
          <a:srcRect/>
          <a:stretch>
            <a:fillRect/>
          </a:stretch>
        </p:blipFill>
        <p:spPr bwMode="auto">
          <a:xfrm>
            <a:off x="0" y="0"/>
            <a:ext cx="9144000" cy="922338"/>
          </a:xfrm>
          <a:prstGeom prst="rect">
            <a:avLst/>
          </a:prstGeom>
          <a:noFill/>
          <a:ln w="9525">
            <a:noFill/>
            <a:miter lim="800000"/>
            <a:headEnd/>
            <a:tailEnd/>
          </a:ln>
        </p:spPr>
      </p:pic>
      <p:pic>
        <p:nvPicPr>
          <p:cNvPr id="5"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6" name="Title 1"/>
          <p:cNvSpPr txBox="1">
            <a:spLocks/>
          </p:cNvSpPr>
          <p:nvPr/>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dirty="0"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3" name="Content Placeholder 2"/>
          <p:cNvSpPr>
            <a:spLocks noGrp="1"/>
          </p:cNvSpPr>
          <p:nvPr>
            <p:ph idx="1"/>
          </p:nvPr>
        </p:nvSpPr>
        <p:spPr>
          <a:xfrm>
            <a:off x="457200" y="1219200"/>
            <a:ext cx="8229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48BF0D-5A69-4A93-9A34-8C15BB55D4E9}" type="datetime1">
              <a:rPr lang="en-US" smtClean="0"/>
              <a:pPr>
                <a:defRPr/>
              </a:pPr>
              <a:t>9/11/2009</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21F00C68-9A02-4469-BDB6-4D3059934FC7}" type="datetime1">
              <a:rPr lang="en-US" smtClean="0"/>
              <a:pPr>
                <a:defRPr/>
              </a:pPr>
              <a:t>9/11/2009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678C9539-20FA-4965-93E6-0F8D8C8A2C61}" type="slidenum">
              <a:rPr lang="en-US"/>
              <a:pPr>
                <a:defRPr/>
              </a:pPr>
              <a:t>‹#›</a:t>
            </a:fld>
            <a:endParaRPr lang="en-US" dirty="0"/>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6BF09853-65FF-4C8C-ADAF-9E483E3D4B3F}" type="datetime1">
              <a:rPr lang="en-US" smtClean="0"/>
              <a:pPr>
                <a:defRPr/>
              </a:pPr>
              <a:t>9/11/2009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081B88DD-DD66-4C10-8642-BF59D125FE19}" type="slidenum">
              <a:rPr lang="en-US"/>
              <a:pPr>
                <a:defRPr/>
              </a:pPr>
              <a:t>‹#›</a:t>
            </a:fld>
            <a:endParaRPr lang="en-US" dirty="0"/>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B4E8A661-8FAD-4C74-AEBA-8D9749133A9F}" type="datetime1">
              <a:rPr lang="en-US" smtClean="0"/>
              <a:pPr>
                <a:defRPr/>
              </a:pPr>
              <a:t>9/11/2009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B2183B26-0792-480B-89BD-F4B2DCCD59C0}" type="slidenum">
              <a:rPr lang="en-US"/>
              <a:pPr>
                <a:defRPr/>
              </a:pPr>
              <a:t>‹#›</a:t>
            </a:fld>
            <a:endParaRPr lang="en-US" dirty="0"/>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456569DA-0A7C-428F-949B-B5D10F225743}" type="datetime1">
              <a:rPr lang="en-US" smtClean="0"/>
              <a:pPr>
                <a:defRPr/>
              </a:pPr>
              <a:t>9/11/2009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9CFA0AD9-63F8-446A-B5CA-28B2A2AC08B0}" type="slidenum">
              <a:rPr lang="en-US"/>
              <a:pPr>
                <a:defRPr/>
              </a:pPr>
              <a:t>‹#›</a:t>
            </a:fld>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Steve\AppData\Local\Microsoft\Windows\Temporary Internet Files\Content.Outlook\E8Z2MXOO\ESnet PPT banner (5).tiff"/>
          <p:cNvPicPr>
            <a:picLocks noChangeAspect="1" noChangeArrowheads="1"/>
          </p:cNvPicPr>
          <p:nvPr/>
        </p:nvPicPr>
        <p:blipFill>
          <a:blip r:embed="rId2" cstate="print"/>
          <a:srcRect/>
          <a:stretch>
            <a:fillRect/>
          </a:stretch>
        </p:blipFill>
        <p:spPr bwMode="auto">
          <a:xfrm>
            <a:off x="0" y="0"/>
            <a:ext cx="9144000" cy="922338"/>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D260E-3C58-4548-9713-DAD04DDCFD68}" type="datetime1">
              <a:rPr lang="en-US" smtClean="0"/>
              <a:pPr>
                <a:defRPr/>
              </a:pPr>
              <a:t>9/11/2009</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3" descr="C:\Users\Steve\AppData\Local\Microsoft\Windows\Temporary Internet Files\Content.Outlook\E8Z2MXOO\ESnet PPT banner (5).tiff"/>
          <p:cNvPicPr>
            <a:picLocks noChangeAspect="1" noChangeArrowheads="1"/>
          </p:cNvPicPr>
          <p:nvPr/>
        </p:nvPicPr>
        <p:blipFill>
          <a:blip r:embed="rId2" cstate="print"/>
          <a:srcRect/>
          <a:stretch>
            <a:fillRect/>
          </a:stretch>
        </p:blipFill>
        <p:spPr bwMode="auto">
          <a:xfrm>
            <a:off x="0" y="0"/>
            <a:ext cx="9144000" cy="922338"/>
          </a:xfrm>
          <a:prstGeom prst="rect">
            <a:avLst/>
          </a:prstGeom>
          <a:noFill/>
          <a:ln w="9525">
            <a:noFill/>
            <a:miter lim="800000"/>
            <a:headEnd/>
            <a:tailEnd/>
          </a:ln>
        </p:spPr>
      </p:pic>
      <p:pic>
        <p:nvPicPr>
          <p:cNvPr id="6"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152400"/>
            <a:ext cx="7543800" cy="685800"/>
          </a:xfrm>
        </p:spPr>
        <p:txBody>
          <a:bodyPr/>
          <a:lstStyle>
            <a:lvl1pPr>
              <a:defRPr sz="2800" baseline="0">
                <a:solidFill>
                  <a:schemeClr val="bg1"/>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252952D8-43CC-4815-B203-880C249C60A7}" type="datetime1">
              <a:rPr lang="en-US" smtClean="0"/>
              <a:pPr>
                <a:defRPr/>
              </a:pPr>
              <a:t>9/11/2009</a:t>
            </a:fld>
            <a:endParaRPr lang="en-US" dirty="0"/>
          </a:p>
        </p:txBody>
      </p:sp>
      <p:sp>
        <p:nvSpPr>
          <p:cNvPr id="8" name="Footer Placeholder 5"/>
          <p:cNvSpPr>
            <a:spLocks noGrp="1"/>
          </p:cNvSpPr>
          <p:nvPr>
            <p:ph type="ftr" sz="quarter" idx="11"/>
          </p:nvPr>
        </p:nvSpPr>
        <p:spPr/>
        <p:txBody>
          <a:bodyPr/>
          <a:lstStyle>
            <a:lvl1pPr>
              <a:defRPr/>
            </a:lvl1pPr>
          </a:lstStyle>
          <a:p>
            <a:endParaRPr lang="en-US" dirty="0"/>
          </a:p>
        </p:txBody>
      </p:sp>
      <p:sp>
        <p:nvSpPr>
          <p:cNvPr id="9" name="Slide Number Placeholder 6"/>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8" name="Title 1"/>
          <p:cNvSpPr txBox="1">
            <a:spLocks/>
          </p:cNvSpPr>
          <p:nvPr/>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dirty="0" smtClean="0">
                <a:solidFill>
                  <a:prstClr val="white"/>
                </a:solidFill>
                <a:latin typeface="+mn-lt"/>
                <a:cs typeface="+mn-cs"/>
              </a:rPr>
              <a:t>Click to edit Master title style</a:t>
            </a:r>
            <a:endParaRPr lang="en-US" dirty="0">
              <a:solidFill>
                <a:prstClr val="white"/>
              </a:solidFill>
              <a:latin typeface="+mn-lt"/>
              <a:cs typeface="+mn-cs"/>
            </a:endParaRPr>
          </a:p>
        </p:txBody>
      </p:sp>
      <p:pic>
        <p:nvPicPr>
          <p:cNvPr id="9" name="Picture 3" descr="C:\Users\Steve\AppData\Local\Microsoft\Windows\Temporary Internet Files\Content.Outlook\E8Z2MXOO\ESnet PPT banner (5).tiff"/>
          <p:cNvPicPr>
            <a:picLocks noChangeAspect="1" noChangeArrowheads="1"/>
          </p:cNvPicPr>
          <p:nvPr/>
        </p:nvPicPr>
        <p:blipFill>
          <a:blip r:embed="rId3" cstate="print"/>
          <a:srcRect/>
          <a:stretch>
            <a:fillRect/>
          </a:stretch>
        </p:blipFill>
        <p:spPr bwMode="auto">
          <a:xfrm>
            <a:off x="0" y="0"/>
            <a:ext cx="9144000" cy="922338"/>
          </a:xfrm>
          <a:prstGeom prst="rect">
            <a:avLst/>
          </a:prstGeom>
          <a:noFill/>
          <a:ln w="9525">
            <a:noFill/>
            <a:miter lim="800000"/>
            <a:headEnd/>
            <a:tailEnd/>
          </a:ln>
        </p:spPr>
      </p:pic>
      <p:sp>
        <p:nvSpPr>
          <p:cNvPr id="10" name="Title 1"/>
          <p:cNvSpPr txBox="1">
            <a:spLocks/>
          </p:cNvSpPr>
          <p:nvPr/>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dirty="0"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D88591BF-9091-40AF-A6E7-4CA1BE2A3C9F}" type="datetime1">
              <a:rPr lang="en-US" smtClean="0"/>
              <a:pPr>
                <a:defRPr/>
              </a:pPr>
              <a:t>9/11/2009</a:t>
            </a:fld>
            <a:endParaRPr lang="en-US" dirty="0"/>
          </a:p>
        </p:txBody>
      </p:sp>
      <p:sp>
        <p:nvSpPr>
          <p:cNvPr id="12" name="Footer Placeholder 7"/>
          <p:cNvSpPr>
            <a:spLocks noGrp="1"/>
          </p:cNvSpPr>
          <p:nvPr>
            <p:ph type="ftr" sz="quarter" idx="11"/>
          </p:nvPr>
        </p:nvSpPr>
        <p:spPr/>
        <p:txBody>
          <a:bodyPr/>
          <a:lstStyle>
            <a:lvl1pPr>
              <a:defRPr/>
            </a:lvl1pPr>
          </a:lstStyle>
          <a:p>
            <a:endParaRPr lang="en-US" dirty="0"/>
          </a:p>
        </p:txBody>
      </p:sp>
      <p:sp>
        <p:nvSpPr>
          <p:cNvPr id="13" name="Slide Number Placeholder 8"/>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descr="C:\Users\Steve\AppData\Local\Microsoft\Windows\Temporary Internet Files\Content.Outlook\E8Z2MXOO\ESnet PPT banner (5).tiff"/>
          <p:cNvPicPr>
            <a:picLocks noChangeAspect="1" noChangeArrowheads="1"/>
          </p:cNvPicPr>
          <p:nvPr/>
        </p:nvPicPr>
        <p:blipFill>
          <a:blip r:embed="rId2" cstate="print"/>
          <a:srcRect/>
          <a:stretch>
            <a:fillRect/>
          </a:stretch>
        </p:blipFill>
        <p:spPr bwMode="auto">
          <a:xfrm>
            <a:off x="0" y="0"/>
            <a:ext cx="9144000" cy="922338"/>
          </a:xfrm>
          <a:prstGeom prst="rect">
            <a:avLst/>
          </a:prstGeom>
          <a:noFill/>
          <a:ln w="9525">
            <a:noFill/>
            <a:miter lim="800000"/>
            <a:headEnd/>
            <a:tailEnd/>
          </a:ln>
        </p:spPr>
      </p:pic>
      <p:pic>
        <p:nvPicPr>
          <p:cNvPr id="4"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7" name="Title 1"/>
          <p:cNvSpPr>
            <a:spLocks noGrp="1"/>
          </p:cNvSpPr>
          <p:nvPr>
            <p:ph type="title"/>
          </p:nvPr>
        </p:nvSpPr>
        <p:spPr>
          <a:xfrm>
            <a:off x="457200" y="152400"/>
            <a:ext cx="7543800" cy="685800"/>
          </a:xfrm>
        </p:spPr>
        <p:txBody>
          <a:bodyPr/>
          <a:lstStyle>
            <a:lvl1pPr>
              <a:defRPr sz="2800" baseline="0">
                <a:solidFill>
                  <a:schemeClr val="bg1"/>
                </a:solidFill>
              </a:defRPr>
            </a:lvl1pPr>
          </a:lstStyle>
          <a:p>
            <a:r>
              <a:rPr lang="en-US" smtClean="0"/>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fld id="{75290432-FAF2-4CF8-8C37-83049DDF4D6F}" type="datetime1">
              <a:rPr lang="en-US" smtClean="0"/>
              <a:pPr>
                <a:defRPr/>
              </a:pPr>
              <a:t>9/11/2009</a:t>
            </a:fld>
            <a:endParaRPr lang="en-US" dirty="0"/>
          </a:p>
        </p:txBody>
      </p:sp>
      <p:sp>
        <p:nvSpPr>
          <p:cNvPr id="6" name="Footer Placeholder 3"/>
          <p:cNvSpPr>
            <a:spLocks noGrp="1"/>
          </p:cNvSpPr>
          <p:nvPr>
            <p:ph type="ftr" sz="quarter" idx="11"/>
          </p:nvPr>
        </p:nvSpPr>
        <p:spPr/>
        <p:txBody>
          <a:bodyPr/>
          <a:lstStyle>
            <a:lvl1pPr>
              <a:defRPr/>
            </a:lvl1pPr>
          </a:lstStyle>
          <a:p>
            <a:endParaRPr lang="en-US" dirty="0"/>
          </a:p>
        </p:txBody>
      </p:sp>
      <p:sp>
        <p:nvSpPr>
          <p:cNvPr id="8" name="Slide Number Placeholder 4"/>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CBC1B579-E766-4F20-B25E-E6379766EE74}" type="datetime1">
              <a:rPr lang="en-US" smtClean="0"/>
              <a:pPr>
                <a:defRPr/>
              </a:pPr>
              <a:t>9/11/2009</a:t>
            </a:fld>
            <a:endParaRPr lang="en-US" dirty="0"/>
          </a:p>
        </p:txBody>
      </p:sp>
      <p:sp>
        <p:nvSpPr>
          <p:cNvPr id="4" name="Footer Placeholder 2"/>
          <p:cNvSpPr>
            <a:spLocks noGrp="1"/>
          </p:cNvSpPr>
          <p:nvPr>
            <p:ph type="ftr" sz="quarter" idx="11"/>
          </p:nvPr>
        </p:nvSpPr>
        <p:spPr/>
        <p:txBody>
          <a:bodyPr/>
          <a:lstStyle>
            <a:lvl1pPr>
              <a:defRPr/>
            </a:lvl1pPr>
          </a:lstStyle>
          <a:p>
            <a:endParaRPr lang="en-US" dirty="0"/>
          </a:p>
        </p:txBody>
      </p:sp>
      <p:sp>
        <p:nvSpPr>
          <p:cNvPr id="5" name="Slide Number Placeholder 3"/>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pic>
        <p:nvPicPr>
          <p:cNvPr id="6" name="Picture 3" descr="C:\Users\Steve\AppData\Local\Microsoft\Windows\Temporary Internet Files\Content.Outlook\E8Z2MXOO\ESnet PPT banner (5).tiff"/>
          <p:cNvPicPr>
            <a:picLocks noChangeAspect="1" noChangeArrowheads="1"/>
          </p:cNvPicPr>
          <p:nvPr/>
        </p:nvPicPr>
        <p:blipFill>
          <a:blip r:embed="rId3" cstate="print"/>
          <a:srcRect/>
          <a:stretch>
            <a:fillRect/>
          </a:stretch>
        </p:blipFill>
        <p:spPr bwMode="auto">
          <a:xfrm>
            <a:off x="0" y="0"/>
            <a:ext cx="9144000" cy="922338"/>
          </a:xfrm>
          <a:prstGeom prst="rect">
            <a:avLst/>
          </a:prstGeom>
          <a:noFill/>
          <a:ln w="9525">
            <a:noFill/>
            <a:miter lim="800000"/>
            <a:headEnd/>
            <a:tailEnd/>
          </a:ln>
        </p:spPr>
      </p:pic>
      <p:sp>
        <p:nvSpPr>
          <p:cNvPr id="7" name="Title 1"/>
          <p:cNvSpPr txBox="1">
            <a:spLocks/>
          </p:cNvSpPr>
          <p:nvPr/>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dirty="0"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2" name="Title 1"/>
          <p:cNvSpPr>
            <a:spLocks noGrp="1"/>
          </p:cNvSpPr>
          <p:nvPr>
            <p:ph type="title"/>
          </p:nvPr>
        </p:nvSpPr>
        <p:spPr>
          <a:xfrm>
            <a:off x="457200" y="914400"/>
            <a:ext cx="3008313" cy="9334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1FE17E3B-F505-42B2-AD67-EA44EA9559FA}" type="datetime1">
              <a:rPr lang="en-US" smtClean="0"/>
              <a:pPr>
                <a:defRPr/>
              </a:pPr>
              <a:t>9/11/2009</a:t>
            </a:fld>
            <a:endParaRPr lang="en-US" dirty="0"/>
          </a:p>
        </p:txBody>
      </p:sp>
      <p:sp>
        <p:nvSpPr>
          <p:cNvPr id="9" name="Footer Placeholder 5"/>
          <p:cNvSpPr>
            <a:spLocks noGrp="1"/>
          </p:cNvSpPr>
          <p:nvPr>
            <p:ph type="ftr" sz="quarter" idx="11"/>
          </p:nvPr>
        </p:nvSpPr>
        <p:spPr/>
        <p:txBody>
          <a:bodyPr/>
          <a:lstStyle>
            <a:lvl1pPr>
              <a:defRPr/>
            </a:lvl1pPr>
          </a:lstStyle>
          <a:p>
            <a:endParaRPr lang="en-US" dirty="0"/>
          </a:p>
        </p:txBody>
      </p:sp>
      <p:sp>
        <p:nvSpPr>
          <p:cNvPr id="10" name="Slide Number Placeholder 6"/>
          <p:cNvSpPr>
            <a:spLocks noGrp="1"/>
          </p:cNvSpPr>
          <p:nvPr>
            <p:ph type="sldNum" sz="quarter" idx="12"/>
          </p:nvPr>
        </p:nvSpPr>
        <p:spPr>
          <a:xfrm>
            <a:off x="6553200" y="6356350"/>
            <a:ext cx="1600200" cy="365125"/>
          </a:xfrm>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C:\Users\Steve\AppData\Local\Microsoft\Windows\Temporary Internet Files\Content.Outlook\E8Z2MXOO\ESnet PPT banner (5).tiff"/>
          <p:cNvPicPr>
            <a:picLocks noChangeAspect="1" noChangeArrowheads="1"/>
          </p:cNvPicPr>
          <p:nvPr/>
        </p:nvPicPr>
        <p:blipFill>
          <a:blip r:embed="rId2" cstate="print"/>
          <a:srcRect/>
          <a:stretch>
            <a:fillRect/>
          </a:stretch>
        </p:blipFill>
        <p:spPr bwMode="auto">
          <a:xfrm>
            <a:off x="0" y="0"/>
            <a:ext cx="9144000" cy="922338"/>
          </a:xfrm>
          <a:prstGeom prst="rect">
            <a:avLst/>
          </a:prstGeom>
          <a:noFill/>
          <a:ln w="9525">
            <a:noFill/>
            <a:miter lim="800000"/>
            <a:headEnd/>
            <a:tailEnd/>
          </a:ln>
        </p:spPr>
      </p:pic>
      <p:sp>
        <p:nvSpPr>
          <p:cNvPr id="6" name="Title 1"/>
          <p:cNvSpPr txBox="1">
            <a:spLocks/>
          </p:cNvSpPr>
          <p:nvPr/>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dirty="0"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33A8EB8-BB45-4611-91FB-78E570E03F85}" type="datetime1">
              <a:rPr lang="en-US" smtClean="0"/>
              <a:pPr>
                <a:defRPr/>
              </a:pPr>
              <a:t>9/11/2009</a:t>
            </a:fld>
            <a:endParaRPr lang="en-US" dirty="0"/>
          </a:p>
        </p:txBody>
      </p:sp>
      <p:sp>
        <p:nvSpPr>
          <p:cNvPr id="8" name="Footer Placeholder 5"/>
          <p:cNvSpPr>
            <a:spLocks noGrp="1"/>
          </p:cNvSpPr>
          <p:nvPr>
            <p:ph type="ftr" sz="quarter" idx="11"/>
          </p:nvPr>
        </p:nvSpPr>
        <p:spPr/>
        <p:txBody>
          <a:bodyPr/>
          <a:lstStyle>
            <a:lvl1pPr>
              <a:defRPr/>
            </a:lvl1pPr>
          </a:lstStyle>
          <a:p>
            <a:endParaRPr lang="en-US" dirty="0"/>
          </a:p>
        </p:txBody>
      </p:sp>
      <p:sp>
        <p:nvSpPr>
          <p:cNvPr id="9" name="Slide Number Placeholder 6"/>
          <p:cNvSpPr>
            <a:spLocks noGrp="1"/>
          </p:cNvSpPr>
          <p:nvPr>
            <p:ph type="sldNum" sz="quarter" idx="12"/>
          </p:nvPr>
        </p:nvSpPr>
        <p:spPr/>
        <p:txBody>
          <a:bodyPr/>
          <a:lstStyle>
            <a:lvl1pPr>
              <a:defRPr/>
            </a:lvl1pPr>
          </a:lstStyle>
          <a:p>
            <a:fld id="{B3A90338-E92C-4B3B-85CE-92093B69B309}" type="slidenum">
              <a:rPr lang="en-US" smtClean="0"/>
              <a:pPr/>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72B8E13-8868-483D-B99E-FBBFFC05131C}" type="datetime1">
              <a:rPr lang="en-US" smtClean="0"/>
              <a:pPr>
                <a:defRPr/>
              </a:pPr>
              <a:t>9/11/2009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fld id="{B3A90338-E92C-4B3B-85CE-92093B69B3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advClick="0"/>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65" charset="0"/>
        </a:defRPr>
      </a:lvl2pPr>
      <a:lvl3pPr algn="ctr" rtl="0" eaLnBrk="1" fontAlgn="base" hangingPunct="1">
        <a:spcBef>
          <a:spcPct val="0"/>
        </a:spcBef>
        <a:spcAft>
          <a:spcPct val="0"/>
        </a:spcAft>
        <a:defRPr sz="4400">
          <a:solidFill>
            <a:schemeClr val="tx1"/>
          </a:solidFill>
          <a:latin typeface="Calibri" pitchFamily="-65" charset="0"/>
        </a:defRPr>
      </a:lvl3pPr>
      <a:lvl4pPr algn="ctr" rtl="0" eaLnBrk="1" fontAlgn="base" hangingPunct="1">
        <a:spcBef>
          <a:spcPct val="0"/>
        </a:spcBef>
        <a:spcAft>
          <a:spcPct val="0"/>
        </a:spcAft>
        <a:defRPr sz="4400">
          <a:solidFill>
            <a:schemeClr val="tx1"/>
          </a:solidFill>
          <a:latin typeface="Calibri" pitchFamily="-65" charset="0"/>
        </a:defRPr>
      </a:lvl4pPr>
      <a:lvl5pPr algn="ctr" rtl="0" eaLnBrk="1" fontAlgn="base" hangingPunct="1">
        <a:spcBef>
          <a:spcPct val="0"/>
        </a:spcBef>
        <a:spcAft>
          <a:spcPct val="0"/>
        </a:spcAft>
        <a:defRPr sz="4400">
          <a:solidFill>
            <a:schemeClr val="tx1"/>
          </a:solidFill>
          <a:latin typeface="Calibri" pitchFamily="-65" charset="0"/>
        </a:defRPr>
      </a:lvl5pPr>
      <a:lvl6pPr marL="457200" algn="ctr" rtl="0" eaLnBrk="1" fontAlgn="base" hangingPunct="1">
        <a:spcBef>
          <a:spcPct val="0"/>
        </a:spcBef>
        <a:spcAft>
          <a:spcPct val="0"/>
        </a:spcAft>
        <a:defRPr sz="4400">
          <a:solidFill>
            <a:schemeClr val="tx1"/>
          </a:solidFill>
          <a:latin typeface="Calibri" pitchFamily="-65" charset="0"/>
        </a:defRPr>
      </a:lvl6pPr>
      <a:lvl7pPr marL="914400" algn="ctr" rtl="0" eaLnBrk="1" fontAlgn="base" hangingPunct="1">
        <a:spcBef>
          <a:spcPct val="0"/>
        </a:spcBef>
        <a:spcAft>
          <a:spcPct val="0"/>
        </a:spcAft>
        <a:defRPr sz="4400">
          <a:solidFill>
            <a:schemeClr val="tx1"/>
          </a:solidFill>
          <a:latin typeface="Calibri" pitchFamily="-65" charset="0"/>
        </a:defRPr>
      </a:lvl7pPr>
      <a:lvl8pPr marL="1371600" algn="ctr" rtl="0" eaLnBrk="1" fontAlgn="base" hangingPunct="1">
        <a:spcBef>
          <a:spcPct val="0"/>
        </a:spcBef>
        <a:spcAft>
          <a:spcPct val="0"/>
        </a:spcAft>
        <a:defRPr sz="4400">
          <a:solidFill>
            <a:schemeClr val="tx1"/>
          </a:solidFill>
          <a:latin typeface="Calibri" pitchFamily="-65" charset="0"/>
        </a:defRPr>
      </a:lvl8pPr>
      <a:lvl9pPr marL="1828800" algn="ctr" rtl="0" eaLnBrk="1" fontAlgn="base" hangingPunct="1">
        <a:spcBef>
          <a:spcPct val="0"/>
        </a:spcBef>
        <a:spcAft>
          <a:spcPct val="0"/>
        </a:spcAft>
        <a:defRPr sz="4400">
          <a:solidFill>
            <a:schemeClr val="tx1"/>
          </a:solidFill>
          <a:latin typeface="Calibri" pitchFamily="-65"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1" descr="ESnet4_USA_Map_Perspective4.jpg"/>
          <p:cNvPicPr>
            <a:picLocks noChangeAspect="1"/>
          </p:cNvPicPr>
          <p:nvPr/>
        </p:nvPicPr>
        <p:blipFill>
          <a:blip r:embed="rId13" cstate="print"/>
          <a:srcRect/>
          <a:stretch>
            <a:fillRect/>
          </a:stretch>
        </p:blipFill>
        <p:spPr bwMode="auto">
          <a:xfrm>
            <a:off x="0" y="5651500"/>
            <a:ext cx="9144000" cy="1206500"/>
          </a:xfrm>
          <a:prstGeom prst="rect">
            <a:avLst/>
          </a:prstGeom>
          <a:noFill/>
          <a:ln w="9525">
            <a:noFill/>
            <a:miter lim="800000"/>
            <a:headEnd/>
            <a:tailEnd/>
          </a:ln>
        </p:spPr>
      </p:pic>
      <p:sp>
        <p:nvSpPr>
          <p:cNvPr id="2051" name="Title Placeholder 1"/>
          <p:cNvSpPr>
            <a:spLocks noGrp="1"/>
          </p:cNvSpPr>
          <p:nvPr>
            <p:ph type="title"/>
          </p:nvPr>
        </p:nvSpPr>
        <p:spPr bwMode="auto">
          <a:xfrm>
            <a:off x="1447800" y="79375"/>
            <a:ext cx="7696200"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65" charset="0"/>
                <a:ea typeface="ＭＳ Ｐゴシック" pitchFamily="-65" charset="-128"/>
              </a:defRPr>
            </a:lvl1pPr>
          </a:lstStyle>
          <a:p>
            <a:pPr>
              <a:defRPr/>
            </a:pPr>
            <a:fld id="{F0230D36-9F11-40DA-8867-F56C0671E572}" type="datetime1">
              <a:rPr lang="en-US" smtClean="0"/>
              <a:pPr>
                <a:defRPr/>
              </a:pPr>
              <a:t>9/11/2009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65" charset="0"/>
                <a:ea typeface="ＭＳ Ｐゴシック" pitchFamily="-65"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65" charset="0"/>
                <a:ea typeface="ＭＳ Ｐゴシック" pitchFamily="-65" charset="-128"/>
              </a:defRPr>
            </a:lvl1pPr>
          </a:lstStyle>
          <a:p>
            <a:pPr>
              <a:defRPr/>
            </a:pPr>
            <a:fld id="{0C430CE3-5639-4260-9CFF-C74A6E38DBDE}" type="slidenum">
              <a:rPr lang="en-US"/>
              <a:pPr>
                <a:defRPr/>
              </a:pPr>
              <a:t>‹#›</a:t>
            </a:fld>
            <a:endParaRPr lang="en-US" dirty="0"/>
          </a:p>
        </p:txBody>
      </p:sp>
      <p:cxnSp>
        <p:nvCxnSpPr>
          <p:cNvPr id="8" name="Straight Connector 7"/>
          <p:cNvCxnSpPr>
            <a:cxnSpLocks noChangeShapeType="1"/>
          </p:cNvCxnSpPr>
          <p:nvPr/>
        </p:nvCxnSpPr>
        <p:spPr bwMode="auto">
          <a:xfrm>
            <a:off x="1252538" y="922338"/>
            <a:ext cx="7891462" cy="1587"/>
          </a:xfrm>
          <a:prstGeom prst="line">
            <a:avLst/>
          </a:prstGeom>
          <a:noFill/>
          <a:ln w="25400">
            <a:solidFill>
              <a:srgbClr val="007FB6"/>
            </a:solidFill>
            <a:round/>
            <a:headEnd/>
            <a:tailEnd/>
          </a:ln>
          <a:effectLst>
            <a:outerShdw dist="20000" dir="5400000" rotWithShape="0">
              <a:srgbClr val="808080">
                <a:alpha val="37999"/>
              </a:srgbClr>
            </a:outerShdw>
          </a:effectLst>
        </p:spPr>
      </p:cxnSp>
      <p:pic>
        <p:nvPicPr>
          <p:cNvPr id="2057" name="Picture 9" descr="ESnet_blue_Revised.jpg"/>
          <p:cNvPicPr>
            <a:picLocks noChangeAspect="1"/>
          </p:cNvPicPr>
          <p:nvPr/>
        </p:nvPicPr>
        <p:blipFill>
          <a:blip r:embed="rId14" cstate="print"/>
          <a:srcRect/>
          <a:stretch>
            <a:fillRect/>
          </a:stretch>
        </p:blipFill>
        <p:spPr bwMode="auto">
          <a:xfrm>
            <a:off x="60325" y="79375"/>
            <a:ext cx="1143000" cy="877888"/>
          </a:xfrm>
          <a:prstGeom prst="rect">
            <a:avLst/>
          </a:prstGeom>
          <a:noFill/>
          <a:ln w="9525">
            <a:noFill/>
            <a:miter lim="800000"/>
            <a:headEnd/>
            <a:tailEnd/>
          </a:ln>
        </p:spPr>
      </p:pic>
      <p:cxnSp>
        <p:nvCxnSpPr>
          <p:cNvPr id="11" name="Straight Connector 10"/>
          <p:cNvCxnSpPr/>
          <p:nvPr/>
        </p:nvCxnSpPr>
        <p:spPr>
          <a:xfrm>
            <a:off x="1252538" y="896938"/>
            <a:ext cx="7891462"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advClick="0"/>
  <p:hf hdr="0" ftr="0" dt="0"/>
  <p:txStyles>
    <p:titleStyle>
      <a:lvl1pPr algn="l" defTabSz="457200" rtl="0" eaLnBrk="1" fontAlgn="base" hangingPunct="1">
        <a:spcBef>
          <a:spcPct val="0"/>
        </a:spcBef>
        <a:spcAft>
          <a:spcPct val="0"/>
        </a:spcAft>
        <a:defRPr sz="3200" b="1" kern="1200">
          <a:solidFill>
            <a:schemeClr val="tx1"/>
          </a:solidFill>
          <a:latin typeface="Arial"/>
          <a:ea typeface="ＭＳ Ｐゴシック" charset="-128"/>
          <a:cs typeface="Arial"/>
        </a:defRPr>
      </a:lvl1pPr>
      <a:lvl2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2pPr>
      <a:lvl3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3pPr>
      <a:lvl4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4pPr>
      <a:lvl5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csrc.nist.gov/publications/drafts/800-37-Rev1/SP800-37-rev1-IPD.pdf" TargetMode="External"/><Relationship Id="rId7" Type="http://schemas.openxmlformats.org/officeDocument/2006/relationships/hyperlink" Target="mailto:adstone@lbl.gov" TargetMode="External"/><Relationship Id="rId2" Type="http://schemas.openxmlformats.org/officeDocument/2006/relationships/hyperlink" Target="http://net.educause.edu/SEC09/Program/1020687?PRODUCT_CODE=SEC09/SESS15" TargetMode="External"/><Relationship Id="rId1" Type="http://schemas.openxmlformats.org/officeDocument/2006/relationships/slideLayout" Target="../slideLayouts/slideLayout14.xml"/><Relationship Id="rId6" Type="http://schemas.openxmlformats.org/officeDocument/2006/relationships/hyperlink" Target="mailto:security@nersc.gov" TargetMode="External"/><Relationship Id="rId5" Type="http://schemas.openxmlformats.org/officeDocument/2006/relationships/hyperlink" Target="http://csrc.nist.gov/publications/nistpubs/800-53-Rev3/sp800-53-rev3-final-errata.pdf" TargetMode="External"/><Relationship Id="rId4" Type="http://schemas.openxmlformats.org/officeDocument/2006/relationships/hyperlink" Target="http://csrc.nist.gov/publications/fips/fips199/FIPS-PUB-199-final.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Report from the NIST 800-53 Trenches</a:t>
            </a:r>
          </a:p>
        </p:txBody>
      </p:sp>
      <p:sp>
        <p:nvSpPr>
          <p:cNvPr id="3" name="Subtitle 2"/>
          <p:cNvSpPr>
            <a:spLocks noGrp="1"/>
          </p:cNvSpPr>
          <p:nvPr>
            <p:ph type="subTitle" idx="1"/>
          </p:nvPr>
        </p:nvSpPr>
        <p:spPr/>
        <p:txBody>
          <a:bodyPr>
            <a:normAutofit fontScale="77500" lnSpcReduction="20000"/>
          </a:bodyPr>
          <a:lstStyle/>
          <a:p>
            <a:r>
              <a:rPr lang="en-US" dirty="0" smtClean="0"/>
              <a:t>Dan Peterson</a:t>
            </a:r>
          </a:p>
          <a:p>
            <a:r>
              <a:rPr lang="en-US" dirty="0" smtClean="0"/>
              <a:t>ESnet Security Officer</a:t>
            </a:r>
            <a:br>
              <a:rPr lang="en-US" dirty="0" smtClean="0"/>
            </a:br>
            <a:r>
              <a:rPr lang="en-US" sz="2400" dirty="0" smtClean="0"/>
              <a:t>drpeterson@es.net</a:t>
            </a:r>
            <a:endParaRPr lang="en-US" sz="2400"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FIPS 199</a:t>
            </a:r>
          </a:p>
          <a:p>
            <a:r>
              <a:rPr lang="en-US" dirty="0" smtClean="0"/>
              <a:t>Controls</a:t>
            </a:r>
          </a:p>
          <a:p>
            <a:r>
              <a:rPr lang="en-US" dirty="0" smtClean="0"/>
              <a:t>Procedures</a:t>
            </a:r>
          </a:p>
          <a:p>
            <a:r>
              <a:rPr lang="en-US" dirty="0" smtClean="0"/>
              <a:t>LBNL Policies</a:t>
            </a:r>
          </a:p>
          <a:p>
            <a:r>
              <a:rPr lang="en-US" dirty="0" smtClean="0"/>
              <a:t>Artifacts </a:t>
            </a:r>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10</a:t>
            </a:fld>
            <a:endParaRPr lang="en-US"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FIPS 199</a:t>
            </a:r>
            <a:endParaRPr lang="en-US" dirty="0"/>
          </a:p>
        </p:txBody>
      </p:sp>
      <p:pic>
        <p:nvPicPr>
          <p:cNvPr id="4" name="Content Placeholder 3" descr="D0.jpg"/>
          <p:cNvPicPr>
            <a:picLocks noGrp="1" noChangeAspect="1"/>
          </p:cNvPicPr>
          <p:nvPr>
            <p:ph idx="1"/>
          </p:nvPr>
        </p:nvPicPr>
        <p:blipFill>
          <a:blip r:embed="rId2" cstate="print"/>
          <a:stretch>
            <a:fillRect/>
          </a:stretch>
        </p:blipFill>
        <p:spPr>
          <a:xfrm>
            <a:off x="457200" y="2436607"/>
            <a:ext cx="8229600" cy="2853148"/>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11</a:t>
            </a:fld>
            <a:endParaRPr lang="en-US"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 of Controls</a:t>
            </a:r>
            <a:endParaRPr lang="en-US" dirty="0"/>
          </a:p>
        </p:txBody>
      </p:sp>
      <p:pic>
        <p:nvPicPr>
          <p:cNvPr id="4" name="Content Placeholder 5" descr="D1a.JPG"/>
          <p:cNvPicPr>
            <a:picLocks noGrp="1" noChangeAspect="1"/>
          </p:cNvPicPr>
          <p:nvPr>
            <p:ph idx="1"/>
          </p:nvPr>
        </p:nvPicPr>
        <p:blipFill>
          <a:blip r:embed="rId2" cstate="print"/>
          <a:stretch>
            <a:fillRect/>
          </a:stretch>
        </p:blipFill>
        <p:spPr>
          <a:xfrm>
            <a:off x="1148966" y="1600200"/>
            <a:ext cx="6846068" cy="4525963"/>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12</a:t>
            </a:fld>
            <a:endParaRPr lang="en-US"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a:t>
            </a:r>
            <a:endParaRPr lang="en-US" dirty="0"/>
          </a:p>
        </p:txBody>
      </p:sp>
      <p:pic>
        <p:nvPicPr>
          <p:cNvPr id="4" name="Content Placeholder 3" descr="D2.JPG"/>
          <p:cNvPicPr>
            <a:picLocks noGrp="1" noChangeAspect="1"/>
          </p:cNvPicPr>
          <p:nvPr>
            <p:ph idx="1"/>
          </p:nvPr>
        </p:nvPicPr>
        <p:blipFill>
          <a:blip r:embed="rId2" cstate="print"/>
          <a:stretch>
            <a:fillRect/>
          </a:stretch>
        </p:blipFill>
        <p:spPr>
          <a:xfrm>
            <a:off x="1229802" y="1600200"/>
            <a:ext cx="6684395" cy="4525963"/>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13</a:t>
            </a:fld>
            <a:endParaRPr lang="en-US"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pic>
        <p:nvPicPr>
          <p:cNvPr id="4" name="Content Placeholder 3" descr="d3.jpg"/>
          <p:cNvPicPr>
            <a:picLocks noGrp="1" noChangeAspect="1"/>
          </p:cNvPicPr>
          <p:nvPr>
            <p:ph idx="1"/>
          </p:nvPr>
        </p:nvPicPr>
        <p:blipFill>
          <a:blip r:embed="rId2" cstate="print"/>
          <a:stretch>
            <a:fillRect/>
          </a:stretch>
        </p:blipFill>
        <p:spPr>
          <a:xfrm>
            <a:off x="2590800" y="1019706"/>
            <a:ext cx="4105315" cy="5106457"/>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14</a:t>
            </a:fld>
            <a:endParaRPr lang="en-US"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ID to Procedure</a:t>
            </a:r>
            <a:endParaRPr lang="en-US" dirty="0"/>
          </a:p>
        </p:txBody>
      </p:sp>
      <p:pic>
        <p:nvPicPr>
          <p:cNvPr id="4" name="Content Placeholder 3" descr="Nist to Control.JPG"/>
          <p:cNvPicPr>
            <a:picLocks noGrp="1" noChangeAspect="1"/>
          </p:cNvPicPr>
          <p:nvPr>
            <p:ph idx="1"/>
          </p:nvPr>
        </p:nvPicPr>
        <p:blipFill>
          <a:blip r:embed="rId2" cstate="print"/>
          <a:stretch>
            <a:fillRect/>
          </a:stretch>
        </p:blipFill>
        <p:spPr>
          <a:xfrm>
            <a:off x="2046766" y="1143000"/>
            <a:ext cx="5560651" cy="4983163"/>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15</a:t>
            </a:fld>
            <a:endParaRPr lang="en-US"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pic>
        <p:nvPicPr>
          <p:cNvPr id="4" name="Content Placeholder 3" descr="d3.jpg"/>
          <p:cNvPicPr>
            <a:picLocks noGrp="1" noChangeAspect="1"/>
          </p:cNvPicPr>
          <p:nvPr>
            <p:ph idx="1"/>
          </p:nvPr>
        </p:nvPicPr>
        <p:blipFill>
          <a:blip r:embed="rId2" cstate="print"/>
          <a:stretch>
            <a:fillRect/>
          </a:stretch>
        </p:blipFill>
        <p:spPr>
          <a:xfrm>
            <a:off x="2752685" y="1600200"/>
            <a:ext cx="3638629" cy="4525963"/>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16</a:t>
            </a:fld>
            <a:endParaRPr lang="en-US"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Artifacts</a:t>
            </a:r>
            <a:endParaRPr lang="en-US" dirty="0"/>
          </a:p>
        </p:txBody>
      </p:sp>
      <p:pic>
        <p:nvPicPr>
          <p:cNvPr id="4" name="Content Placeholder 3" descr="artifacts.JPG"/>
          <p:cNvPicPr>
            <a:picLocks noGrp="1" noChangeAspect="1"/>
          </p:cNvPicPr>
          <p:nvPr>
            <p:ph idx="1"/>
          </p:nvPr>
        </p:nvPicPr>
        <p:blipFill>
          <a:blip r:embed="rId2" cstate="print"/>
          <a:stretch>
            <a:fillRect/>
          </a:stretch>
        </p:blipFill>
        <p:spPr>
          <a:xfrm>
            <a:off x="381000" y="1371600"/>
            <a:ext cx="8402013" cy="3771900"/>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17</a:t>
            </a:fld>
            <a:endParaRPr lang="en-US"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LBNL Regulations and Procedures Manual </a:t>
            </a:r>
            <a:endParaRPr lang="en-US" dirty="0"/>
          </a:p>
        </p:txBody>
      </p:sp>
      <p:pic>
        <p:nvPicPr>
          <p:cNvPr id="4" name="Content Placeholder 3" descr="901.JPG"/>
          <p:cNvPicPr>
            <a:picLocks noGrp="1" noChangeAspect="1"/>
          </p:cNvPicPr>
          <p:nvPr>
            <p:ph idx="1"/>
          </p:nvPr>
        </p:nvPicPr>
        <p:blipFill>
          <a:blip r:embed="rId2" cstate="print"/>
          <a:stretch>
            <a:fillRect/>
          </a:stretch>
        </p:blipFill>
        <p:spPr>
          <a:xfrm>
            <a:off x="2362200" y="1905000"/>
            <a:ext cx="4343400" cy="3924300"/>
          </a:xfrm>
        </p:spPr>
      </p:pic>
      <p:sp>
        <p:nvSpPr>
          <p:cNvPr id="5" name="TextBox 4"/>
          <p:cNvSpPr txBox="1"/>
          <p:nvPr/>
        </p:nvSpPr>
        <p:spPr>
          <a:xfrm>
            <a:off x="1066800" y="1295400"/>
            <a:ext cx="6705600" cy="369332"/>
          </a:xfrm>
          <a:prstGeom prst="rect">
            <a:avLst/>
          </a:prstGeom>
          <a:noFill/>
        </p:spPr>
        <p:txBody>
          <a:bodyPr wrap="square" rtlCol="0">
            <a:spAutoFit/>
          </a:bodyPr>
          <a:lstStyle/>
          <a:p>
            <a:r>
              <a:rPr lang="en-US" dirty="0" smtClean="0"/>
              <a:t>Computing and Communications 9.01 </a:t>
            </a:r>
            <a:endParaRPr lang="en-US" dirty="0"/>
          </a:p>
        </p:txBody>
      </p:sp>
      <p:sp>
        <p:nvSpPr>
          <p:cNvPr id="6" name="Slide Number Placeholder 5"/>
          <p:cNvSpPr>
            <a:spLocks noGrp="1"/>
          </p:cNvSpPr>
          <p:nvPr>
            <p:ph type="sldNum" sz="quarter" idx="12"/>
          </p:nvPr>
        </p:nvSpPr>
        <p:spPr/>
        <p:txBody>
          <a:bodyPr/>
          <a:lstStyle/>
          <a:p>
            <a:pPr>
              <a:defRPr/>
            </a:pPr>
            <a:fld id="{3BE95E2F-6F14-4451-A550-A4FF0EA60370}" type="slidenum">
              <a:rPr lang="en-US" smtClean="0"/>
              <a:pPr>
                <a:defRPr/>
              </a:pPr>
              <a:t>18</a:t>
            </a:fld>
            <a:endParaRPr lang="en-US" dirty="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Realistically define the risk level for the system</a:t>
            </a:r>
          </a:p>
          <a:p>
            <a:r>
              <a:rPr lang="en-US" dirty="0" smtClean="0"/>
              <a:t>Use the 800-53 as a place to document what policies are in place for your organization</a:t>
            </a:r>
          </a:p>
          <a:p>
            <a:pPr lvl="1"/>
            <a:r>
              <a:rPr lang="en-US" dirty="0" smtClean="0"/>
              <a:t>Capture how security is done in both the policy and procedures</a:t>
            </a:r>
          </a:p>
          <a:p>
            <a:pPr lvl="1"/>
            <a:r>
              <a:rPr lang="en-US" dirty="0" smtClean="0"/>
              <a:t>Address the NIST 800-53 control enhancements when writing the policy</a:t>
            </a:r>
          </a:p>
          <a:p>
            <a:r>
              <a:rPr lang="en-US" dirty="0" smtClean="0"/>
              <a:t>Policies and procedures that address a high level of control</a:t>
            </a:r>
          </a:p>
          <a:p>
            <a:pPr lvl="1"/>
            <a:r>
              <a:rPr lang="en-US" dirty="0" smtClean="0"/>
              <a:t>Put them in the 800-53 ; its okay to answer higher controls if there is a policy or procedure already in place </a:t>
            </a:r>
          </a:p>
          <a:p>
            <a:pPr lvl="1"/>
            <a:r>
              <a:rPr lang="en-US" dirty="0" smtClean="0"/>
              <a:t>Don’t answer controls outside your assessed risk level just because they are there </a:t>
            </a:r>
          </a:p>
          <a:p>
            <a:r>
              <a:rPr lang="en-US" dirty="0" smtClean="0"/>
              <a:t>Allow the procedures to be dynamic</a:t>
            </a:r>
          </a:p>
          <a:p>
            <a:pPr lvl="1"/>
            <a:r>
              <a:rPr lang="en-US" dirty="0" smtClean="0"/>
              <a:t>Give sys-admin ownership of the procedure (as long as it meets the policy goals)</a:t>
            </a:r>
          </a:p>
          <a:p>
            <a:pPr lvl="1"/>
            <a:r>
              <a:rPr lang="en-US" dirty="0" smtClean="0"/>
              <a:t>System administrators or service owners need to write the procedures and collect the artifacts</a:t>
            </a:r>
          </a:p>
          <a:p>
            <a:pPr lvl="1"/>
            <a:r>
              <a:rPr lang="en-US" dirty="0" smtClean="0"/>
              <a:t>The sys-admins need to understand and follow the procedures to make them truly effective </a:t>
            </a:r>
          </a:p>
          <a:p>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19</a:t>
            </a:fld>
            <a:endParaRPr lang="en-US"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from the NIST 800-53 Trenches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Agenda</a:t>
            </a:r>
          </a:p>
          <a:p>
            <a:pPr lvl="1"/>
            <a:r>
              <a:rPr lang="en-US" dirty="0" smtClean="0"/>
              <a:t>ESnet overview </a:t>
            </a:r>
          </a:p>
          <a:p>
            <a:pPr lvl="2"/>
            <a:r>
              <a:rPr lang="en-US" dirty="0" smtClean="0"/>
              <a:t>ESnet Mission</a:t>
            </a:r>
          </a:p>
          <a:p>
            <a:pPr lvl="2"/>
            <a:r>
              <a:rPr lang="en-US" dirty="0" smtClean="0"/>
              <a:t>ESnet the network </a:t>
            </a:r>
          </a:p>
          <a:p>
            <a:pPr lvl="2"/>
            <a:r>
              <a:rPr lang="en-US" dirty="0" smtClean="0"/>
              <a:t>ESnet infrastructure</a:t>
            </a:r>
          </a:p>
          <a:p>
            <a:pPr lvl="2"/>
            <a:r>
              <a:rPr lang="en-US" dirty="0" smtClean="0"/>
              <a:t>ESnet, an Enclave of LBNL</a:t>
            </a:r>
          </a:p>
          <a:p>
            <a:pPr lvl="1"/>
            <a:r>
              <a:rPr lang="en-US" dirty="0" smtClean="0"/>
              <a:t>FISMA</a:t>
            </a:r>
          </a:p>
          <a:p>
            <a:pPr lvl="1"/>
            <a:r>
              <a:rPr lang="en-US" dirty="0" smtClean="0"/>
              <a:t>Assessing ESnets Risk</a:t>
            </a:r>
          </a:p>
          <a:p>
            <a:pPr lvl="1"/>
            <a:r>
              <a:rPr lang="en-US" dirty="0" smtClean="0"/>
              <a:t>Documenting Risk and Controls</a:t>
            </a:r>
          </a:p>
          <a:p>
            <a:pPr lvl="1"/>
            <a:r>
              <a:rPr lang="en-US" dirty="0" smtClean="0"/>
              <a:t>Demo</a:t>
            </a:r>
          </a:p>
          <a:p>
            <a:pPr lvl="2"/>
            <a:r>
              <a:rPr lang="en-US" dirty="0" smtClean="0"/>
              <a:t>FIPS 199</a:t>
            </a:r>
          </a:p>
          <a:p>
            <a:pPr lvl="2"/>
            <a:r>
              <a:rPr lang="en-US" dirty="0" smtClean="0"/>
              <a:t>Controls</a:t>
            </a:r>
          </a:p>
          <a:p>
            <a:pPr lvl="2"/>
            <a:r>
              <a:rPr lang="en-US" dirty="0" smtClean="0"/>
              <a:t>Procedures</a:t>
            </a:r>
          </a:p>
          <a:p>
            <a:pPr lvl="2"/>
            <a:r>
              <a:rPr lang="en-US" dirty="0" smtClean="0"/>
              <a:t>LBNL Policies</a:t>
            </a:r>
          </a:p>
          <a:p>
            <a:pPr lvl="2"/>
            <a:r>
              <a:rPr lang="en-US" dirty="0" smtClean="0"/>
              <a:t>Artifacts </a:t>
            </a:r>
          </a:p>
          <a:p>
            <a:pPr lvl="1"/>
            <a:r>
              <a:rPr lang="en-US" dirty="0" smtClean="0"/>
              <a:t>Discussion Topics</a:t>
            </a:r>
          </a:p>
          <a:p>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2</a:t>
            </a:fld>
            <a:endParaRPr lang="en-US" dirty="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55000" lnSpcReduction="20000"/>
          </a:bodyPr>
          <a:lstStyle/>
          <a:p>
            <a:pPr marL="342900" lvl="1" indent="-342900">
              <a:buFont typeface="Arial" charset="0"/>
              <a:buChar char="•"/>
            </a:pPr>
            <a:r>
              <a:rPr lang="en-US" sz="3300" dirty="0" smtClean="0"/>
              <a:t>Adam Stone, </a:t>
            </a:r>
            <a:r>
              <a:rPr lang="en-US" sz="3300" i="1" dirty="0" smtClean="0"/>
              <a:t>Play NISTY for me</a:t>
            </a:r>
            <a:r>
              <a:rPr lang="en-US" sz="3300" dirty="0" smtClean="0"/>
              <a:t> </a:t>
            </a:r>
            <a:r>
              <a:rPr lang="en-US" u="sng" dirty="0" smtClean="0">
                <a:hlinkClick r:id="rId2"/>
              </a:rPr>
              <a:t>http://net.educause.edu/SEC09/Program/1020687?PRODUCT_CODE=SEC09/SESS15</a:t>
            </a:r>
            <a:endParaRPr lang="en-US" dirty="0" smtClean="0"/>
          </a:p>
          <a:p>
            <a:endParaRPr lang="en-US" dirty="0" smtClean="0"/>
          </a:p>
          <a:p>
            <a:r>
              <a:rPr lang="en-US" dirty="0" smtClean="0"/>
              <a:t>NIST 800-37</a:t>
            </a:r>
          </a:p>
          <a:p>
            <a:pPr lvl="1"/>
            <a:r>
              <a:rPr lang="en-US" dirty="0" smtClean="0">
                <a:hlinkClick r:id="rId3"/>
              </a:rPr>
              <a:t>http://csrc.nist.gov/publications/drafts/800-37-Rev1/SP800-37-rev1-IPD.pdf</a:t>
            </a:r>
            <a:endParaRPr lang="en-US" dirty="0" smtClean="0"/>
          </a:p>
          <a:p>
            <a:r>
              <a:rPr lang="en-US" dirty="0" smtClean="0"/>
              <a:t>FIPS 199</a:t>
            </a:r>
          </a:p>
          <a:p>
            <a:pPr lvl="1"/>
            <a:r>
              <a:rPr lang="en-US" dirty="0" smtClean="0">
                <a:hlinkClick r:id="rId4"/>
              </a:rPr>
              <a:t>http://csrc.nist.gov/publications/fips/fips199/FIPS-PUB-199-final.pdf</a:t>
            </a:r>
            <a:endParaRPr lang="en-US" dirty="0" smtClean="0"/>
          </a:p>
          <a:p>
            <a:r>
              <a:rPr lang="en-US" dirty="0" smtClean="0"/>
              <a:t>NIST 800-53 rev3</a:t>
            </a:r>
          </a:p>
          <a:p>
            <a:pPr lvl="1"/>
            <a:r>
              <a:rPr lang="en-US" dirty="0" smtClean="0">
                <a:hlinkClick r:id="rId5"/>
              </a:rPr>
              <a:t>http://csrc.nist.gov/publications/nistpubs/800-53-Rev3/sp800-53-rev3-final-errata.pdf</a:t>
            </a:r>
            <a:endParaRPr lang="en-US" dirty="0" smtClean="0"/>
          </a:p>
          <a:p>
            <a:endParaRPr lang="en-US" dirty="0" smtClean="0"/>
          </a:p>
          <a:p>
            <a:endParaRPr lang="en-US" dirty="0" smtClean="0"/>
          </a:p>
          <a:p>
            <a:r>
              <a:rPr lang="en-US" dirty="0" smtClean="0"/>
              <a:t>Special thanks to:</a:t>
            </a:r>
          </a:p>
          <a:p>
            <a:pPr lvl="1"/>
            <a:r>
              <a:rPr lang="en-US" dirty="0" smtClean="0"/>
              <a:t>The NERSC security team</a:t>
            </a:r>
          </a:p>
          <a:p>
            <a:pPr lvl="2"/>
            <a:r>
              <a:rPr lang="en-US" dirty="0" smtClean="0">
                <a:hlinkClick r:id="rId6"/>
              </a:rPr>
              <a:t>security@nersc.gov</a:t>
            </a:r>
            <a:endParaRPr lang="en-US" dirty="0" smtClean="0"/>
          </a:p>
          <a:p>
            <a:pPr lvl="1"/>
            <a:r>
              <a:rPr lang="en-US" dirty="0" smtClean="0"/>
              <a:t>Adam Stone </a:t>
            </a:r>
          </a:p>
          <a:p>
            <a:pPr lvl="2"/>
            <a:r>
              <a:rPr lang="en-US" dirty="0" smtClean="0">
                <a:hlinkClick r:id="rId7"/>
              </a:rPr>
              <a:t>adstone@lbl.gov</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20</a:t>
            </a:fld>
            <a:endParaRPr lang="en-US"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ESnet’s Mission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Primary mission is to enable the large-scale science that is the mission of the Department of Energy’s Office of Science by:</a:t>
            </a:r>
          </a:p>
          <a:p>
            <a:pPr lvl="1"/>
            <a:r>
              <a:rPr lang="en-US" dirty="0" smtClean="0"/>
              <a:t>Facilitating the sharing of massive amounts of data</a:t>
            </a:r>
          </a:p>
          <a:p>
            <a:pPr lvl="1"/>
            <a:r>
              <a:rPr lang="en-US" dirty="0" smtClean="0"/>
              <a:t>Networking thousands of collaborators world-wide</a:t>
            </a:r>
          </a:p>
          <a:p>
            <a:pPr lvl="1"/>
            <a:r>
              <a:rPr lang="en-US" dirty="0" smtClean="0"/>
              <a:t>Enabling distributed data processing / management, simulation, visualization, and computational steering</a:t>
            </a:r>
          </a:p>
          <a:p>
            <a:r>
              <a:rPr lang="en-US" dirty="0" smtClean="0"/>
              <a:t>To accomplish this mission, ESnet provides reliable, high-bandwidth, networking and collaborative services to thousands of researchers across the country, whose work supports the Department of Energy’s goal of scientific innovation</a:t>
            </a:r>
          </a:p>
          <a:p>
            <a:pPr lvl="1"/>
            <a:r>
              <a:rPr lang="en-US" dirty="0" smtClean="0"/>
              <a:t>~45 end user sites (16+ are NNSA or joint sponsored)</a:t>
            </a:r>
          </a:p>
          <a:p>
            <a:pPr lvl="1"/>
            <a:r>
              <a:rPr lang="en-US" dirty="0" smtClean="0"/>
              <a:t>Between 75,000 – 100,000 users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b="1" smtClean="0"/>
              <a:pPr>
                <a:defRPr/>
              </a:pPr>
              <a:t>3</a:t>
            </a:fld>
            <a:endParaRPr lang="en-US" b="1"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ESnet4 – May 2009</a:t>
            </a:r>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4</a:t>
            </a:fld>
            <a:endParaRPr lang="en-US" dirty="0"/>
          </a:p>
        </p:txBody>
      </p:sp>
      <p:pic>
        <p:nvPicPr>
          <p:cNvPr id="7" name="Content Placeholder 6" descr="map_may2009.png"/>
          <p:cNvPicPr>
            <a:picLocks noGrp="1" noChangeAspect="1"/>
          </p:cNvPicPr>
          <p:nvPr>
            <p:ph idx="1"/>
          </p:nvPr>
        </p:nvPicPr>
        <p:blipFill>
          <a:blip r:embed="rId2" cstate="print"/>
          <a:stretch>
            <a:fillRect/>
          </a:stretch>
        </p:blipFill>
        <p:spPr>
          <a:xfrm>
            <a:off x="457200" y="990600"/>
            <a:ext cx="8291076" cy="4906963"/>
          </a:xfrm>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ESnet Infrastructure</a:t>
            </a:r>
            <a:endParaRPr lang="en-US" dirty="0"/>
          </a:p>
        </p:txBody>
      </p:sp>
      <p:sp>
        <p:nvSpPr>
          <p:cNvPr id="3" name="Content Placeholder 2"/>
          <p:cNvSpPr>
            <a:spLocks noGrp="1"/>
          </p:cNvSpPr>
          <p:nvPr>
            <p:ph idx="1"/>
          </p:nvPr>
        </p:nvSpPr>
        <p:spPr/>
        <p:txBody>
          <a:bodyPr>
            <a:normAutofit fontScale="92500"/>
          </a:bodyPr>
          <a:lstStyle/>
          <a:p>
            <a:r>
              <a:rPr lang="en-US" dirty="0" smtClean="0"/>
              <a:t>ESnet infrastructure is comprised of: </a:t>
            </a:r>
          </a:p>
          <a:p>
            <a:pPr lvl="1"/>
            <a:r>
              <a:rPr lang="en-US" dirty="0" smtClean="0"/>
              <a:t>30+ Full time Staff </a:t>
            </a:r>
            <a:r>
              <a:rPr lang="en-US" sz="2200" dirty="0" smtClean="0"/>
              <a:t>(we are currently staffing up)</a:t>
            </a:r>
          </a:p>
          <a:p>
            <a:pPr lvl="2"/>
            <a:r>
              <a:rPr lang="en-US" dirty="0" smtClean="0"/>
              <a:t>Three engineers are located in remote facilities</a:t>
            </a:r>
          </a:p>
          <a:p>
            <a:pPr lvl="1"/>
            <a:r>
              <a:rPr lang="en-US" dirty="0" smtClean="0"/>
              <a:t>400+ hosts (UNIX, Windows, Apple and more)</a:t>
            </a:r>
          </a:p>
          <a:p>
            <a:pPr lvl="1"/>
            <a:r>
              <a:rPr lang="en-US" dirty="0" smtClean="0"/>
              <a:t>100+ routers and switches</a:t>
            </a:r>
          </a:p>
          <a:p>
            <a:r>
              <a:rPr lang="en-US" dirty="0" smtClean="0"/>
              <a:t>Services provided by ESnet:</a:t>
            </a:r>
          </a:p>
          <a:p>
            <a:pPr lvl="1"/>
            <a:r>
              <a:rPr lang="en-US" dirty="0" smtClean="0"/>
              <a:t>Networking, DNS, NTP, etc…</a:t>
            </a:r>
          </a:p>
          <a:p>
            <a:pPr lvl="1"/>
            <a:r>
              <a:rPr lang="en-US" dirty="0" smtClean="0"/>
              <a:t>Authentication and Trust Federation </a:t>
            </a:r>
            <a:r>
              <a:rPr lang="en-US" sz="2200" dirty="0" smtClean="0"/>
              <a:t>(DOE grids CA)</a:t>
            </a:r>
            <a:endParaRPr lang="en-US" dirty="0" smtClean="0"/>
          </a:p>
          <a:p>
            <a:pPr lvl="1"/>
            <a:r>
              <a:rPr lang="en-US" dirty="0" smtClean="0"/>
              <a:t>Video/Audio Conferencing (ECS)</a:t>
            </a:r>
          </a:p>
          <a:p>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5</a:t>
            </a:fld>
            <a:endParaRPr lang="en-US"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ESnet as an Enclave of LBNL</a:t>
            </a:r>
            <a:endParaRPr lang="en-US" dirty="0"/>
          </a:p>
        </p:txBody>
      </p:sp>
      <p:pic>
        <p:nvPicPr>
          <p:cNvPr id="4" name="Content Placeholder 3" descr="enclave.jpg"/>
          <p:cNvPicPr>
            <a:picLocks noGrp="1" noChangeAspect="1"/>
          </p:cNvPicPr>
          <p:nvPr>
            <p:ph idx="1"/>
          </p:nvPr>
        </p:nvPicPr>
        <p:blipFill>
          <a:blip r:embed="rId2" cstate="print"/>
          <a:stretch>
            <a:fillRect/>
          </a:stretch>
        </p:blipFill>
        <p:spPr>
          <a:xfrm>
            <a:off x="1471672" y="1066800"/>
            <a:ext cx="6200655" cy="4525963"/>
          </a:xfrm>
        </p:spPr>
      </p:pic>
      <p:sp>
        <p:nvSpPr>
          <p:cNvPr id="5" name="Slide Number Placeholder 4"/>
          <p:cNvSpPr>
            <a:spLocks noGrp="1"/>
          </p:cNvSpPr>
          <p:nvPr>
            <p:ph type="sldNum" sz="quarter" idx="12"/>
          </p:nvPr>
        </p:nvSpPr>
        <p:spPr/>
        <p:txBody>
          <a:bodyPr/>
          <a:lstStyle/>
          <a:p>
            <a:pPr>
              <a:defRPr/>
            </a:pPr>
            <a:fld id="{3BE95E2F-6F14-4451-A550-A4FF0EA60370}" type="slidenum">
              <a:rPr lang="en-US" smtClean="0"/>
              <a:pPr>
                <a:defRPr/>
              </a:pPr>
              <a:t>6</a:t>
            </a:fld>
            <a:endParaRPr lang="en-US" dirty="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FISMA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 sure about FISMA compliance?</a:t>
            </a:r>
          </a:p>
          <a:p>
            <a:pPr lvl="1"/>
            <a:r>
              <a:rPr lang="en-US" dirty="0" smtClean="0"/>
              <a:t>Adam Stone (LBNL) did a good talk about FISMA requirements and risk assessment at SEC 2009 </a:t>
            </a:r>
          </a:p>
          <a:p>
            <a:pPr lvl="2"/>
            <a:r>
              <a:rPr lang="en-US" dirty="0" smtClean="0"/>
              <a:t>Play NISTY for me </a:t>
            </a:r>
            <a:r>
              <a:rPr lang="en-US" sz="1900" dirty="0" smtClean="0"/>
              <a:t>(see references for link)</a:t>
            </a:r>
            <a:endParaRPr lang="en-US" dirty="0" smtClean="0"/>
          </a:p>
          <a:p>
            <a:r>
              <a:rPr lang="en-US" dirty="0" smtClean="0"/>
              <a:t>The take away:</a:t>
            </a:r>
          </a:p>
          <a:p>
            <a:pPr lvl="1"/>
            <a:r>
              <a:rPr lang="en-US" dirty="0" smtClean="0"/>
              <a:t>Avoid check box security</a:t>
            </a:r>
          </a:p>
          <a:p>
            <a:pPr lvl="1"/>
            <a:r>
              <a:rPr lang="en-US" dirty="0" smtClean="0"/>
              <a:t>Take a holistic approach</a:t>
            </a:r>
          </a:p>
          <a:p>
            <a:pPr lvl="2"/>
            <a:r>
              <a:rPr lang="en-US" dirty="0" smtClean="0"/>
              <a:t>Risk Assessment</a:t>
            </a:r>
          </a:p>
          <a:p>
            <a:pPr lvl="2"/>
            <a:r>
              <a:rPr lang="en-US" dirty="0" smtClean="0"/>
              <a:t>Policies </a:t>
            </a:r>
          </a:p>
          <a:p>
            <a:pPr lvl="2"/>
            <a:r>
              <a:rPr lang="en-US" dirty="0" smtClean="0"/>
              <a:t>Dynamic Procedures</a:t>
            </a:r>
          </a:p>
          <a:p>
            <a:pPr lvl="2"/>
            <a:r>
              <a:rPr lang="en-US" dirty="0" smtClean="0"/>
              <a:t>Artifacts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7</a:t>
            </a:fld>
            <a:endParaRPr lang="en-US"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ESnet Risk Level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Define level of system risk</a:t>
            </a:r>
          </a:p>
          <a:p>
            <a:pPr lvl="1"/>
            <a:r>
              <a:rPr lang="en-US" dirty="0" smtClean="0"/>
              <a:t>NIST 800-37 procedure</a:t>
            </a:r>
          </a:p>
          <a:p>
            <a:pPr lvl="1"/>
            <a:r>
              <a:rPr lang="en-US" dirty="0" smtClean="0"/>
              <a:t>Computer Security Protection Plan (CSPP) </a:t>
            </a:r>
          </a:p>
          <a:p>
            <a:pPr lvl="1"/>
            <a:r>
              <a:rPr lang="en-US" dirty="0" smtClean="0"/>
              <a:t>FIPS 199</a:t>
            </a:r>
          </a:p>
          <a:p>
            <a:r>
              <a:rPr lang="en-US" dirty="0" smtClean="0"/>
              <a:t>FIPS 199</a:t>
            </a:r>
          </a:p>
          <a:p>
            <a:pPr lvl="1"/>
            <a:r>
              <a:rPr lang="en-US" dirty="0" smtClean="0"/>
              <a:t>A FIPS 199 security categorization serves as the starting point for the selection of security controls for an agency’s information system—controls that are commensurate with the importance of the information and information system to the agency.</a:t>
            </a:r>
          </a:p>
          <a:p>
            <a:pPr lvl="1"/>
            <a:r>
              <a:rPr lang="en-US" dirty="0" smtClean="0"/>
              <a:t>Three security objectives in the FIPS 199: </a:t>
            </a:r>
          </a:p>
          <a:p>
            <a:pPr lvl="2"/>
            <a:r>
              <a:rPr lang="en-US" dirty="0" smtClean="0"/>
              <a:t>Confidentiality; Low, Moderate, High</a:t>
            </a:r>
          </a:p>
          <a:p>
            <a:pPr lvl="2"/>
            <a:r>
              <a:rPr lang="en-US" dirty="0" smtClean="0"/>
              <a:t>Integrity; Low, Moderate, High</a:t>
            </a:r>
          </a:p>
          <a:p>
            <a:pPr lvl="2"/>
            <a:r>
              <a:rPr lang="en-US" dirty="0" smtClean="0"/>
              <a:t>Availability; Low, Moderate, High</a:t>
            </a:r>
          </a:p>
          <a:p>
            <a:r>
              <a:rPr lang="en-US" dirty="0" smtClean="0"/>
              <a:t>ESnet is defined as, low, low, low</a:t>
            </a:r>
          </a:p>
          <a:p>
            <a:pPr lvl="1"/>
            <a:r>
              <a:rPr lang="en-US" dirty="0" smtClean="0"/>
              <a:t>Defined by Office of Science (SC) Project Manager</a:t>
            </a:r>
          </a:p>
          <a:p>
            <a:endParaRPr lang="en-US" dirty="0"/>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8</a:t>
            </a:fld>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Risk and Controls</a:t>
            </a:r>
            <a:endParaRPr lang="en-US" dirty="0"/>
          </a:p>
        </p:txBody>
      </p:sp>
      <p:sp>
        <p:nvSpPr>
          <p:cNvPr id="5" name="Content Placeholder 4"/>
          <p:cNvSpPr>
            <a:spLocks noGrp="1"/>
          </p:cNvSpPr>
          <p:nvPr>
            <p:ph idx="1"/>
          </p:nvPr>
        </p:nvSpPr>
        <p:spPr/>
        <p:txBody>
          <a:bodyPr lIns="91440" rIns="91440">
            <a:normAutofit fontScale="92500"/>
          </a:bodyPr>
          <a:lstStyle/>
          <a:p>
            <a:r>
              <a:rPr lang="en-US" dirty="0" smtClean="0"/>
              <a:t>Set up two TWIKI webs</a:t>
            </a:r>
          </a:p>
          <a:p>
            <a:pPr lvl="1"/>
            <a:r>
              <a:rPr lang="en-US" dirty="0" smtClean="0"/>
              <a:t>Controls web</a:t>
            </a:r>
          </a:p>
          <a:p>
            <a:pPr lvl="2"/>
            <a:r>
              <a:rPr lang="en-US" dirty="0" smtClean="0"/>
              <a:t>Documented ESnet risk level (FIPS 199)</a:t>
            </a:r>
          </a:p>
          <a:p>
            <a:pPr lvl="2"/>
            <a:r>
              <a:rPr lang="en-US" dirty="0" smtClean="0"/>
              <a:t>Converted the NIST 800-53 document to TWIKI format</a:t>
            </a:r>
          </a:p>
          <a:p>
            <a:pPr lvl="2"/>
            <a:r>
              <a:rPr lang="en-US" dirty="0" smtClean="0"/>
              <a:t>Documented ESnet policies </a:t>
            </a:r>
          </a:p>
          <a:p>
            <a:pPr lvl="3"/>
            <a:r>
              <a:rPr lang="en-US" dirty="0" smtClean="0"/>
              <a:t>Including ATF controls specific to PKI</a:t>
            </a:r>
          </a:p>
          <a:p>
            <a:pPr lvl="2"/>
            <a:r>
              <a:rPr lang="en-US" dirty="0" smtClean="0"/>
              <a:t>Linked to Procedures</a:t>
            </a:r>
          </a:p>
          <a:p>
            <a:pPr lvl="1"/>
            <a:r>
              <a:rPr lang="en-US" dirty="0" smtClean="0"/>
              <a:t>Procedures web</a:t>
            </a:r>
          </a:p>
          <a:p>
            <a:pPr lvl="2"/>
            <a:r>
              <a:rPr lang="en-US" dirty="0" smtClean="0"/>
              <a:t>Document procedures and artifacts</a:t>
            </a:r>
          </a:p>
          <a:p>
            <a:pPr lvl="2"/>
            <a:r>
              <a:rPr lang="en-US" dirty="0" smtClean="0"/>
              <a:t>Cross referenced procedures with the 800-53 control ID</a:t>
            </a:r>
          </a:p>
        </p:txBody>
      </p:sp>
      <p:sp>
        <p:nvSpPr>
          <p:cNvPr id="4" name="Slide Number Placeholder 3"/>
          <p:cNvSpPr>
            <a:spLocks noGrp="1"/>
          </p:cNvSpPr>
          <p:nvPr>
            <p:ph type="sldNum" sz="quarter" idx="12"/>
          </p:nvPr>
        </p:nvSpPr>
        <p:spPr/>
        <p:txBody>
          <a:bodyPr/>
          <a:lstStyle/>
          <a:p>
            <a:pPr>
              <a:defRPr/>
            </a:pPr>
            <a:fld id="{3BE95E2F-6F14-4451-A550-A4FF0EA60370}" type="slidenum">
              <a:rPr lang="en-US" smtClean="0"/>
              <a:pPr>
                <a:defRPr/>
              </a:pPr>
              <a:t>9</a:t>
            </a:fld>
            <a:endParaRPr lang="en-US"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ESnet Template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template-esnet</Template>
  <TotalTime>3081</TotalTime>
  <Words>682</Words>
  <Application>Microsoft Office PowerPoint</Application>
  <PresentationFormat>On-screen Show (4:3)</PresentationFormat>
  <Paragraphs>139</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ESnet Template 2009</vt:lpstr>
      <vt:lpstr>1_Office Theme</vt:lpstr>
      <vt:lpstr>Report from the NIST 800-53 Trenches</vt:lpstr>
      <vt:lpstr>Report from the NIST 800-53 Trenches</vt:lpstr>
      <vt:lpstr>ESnet’s Mission</vt:lpstr>
      <vt:lpstr>ESnet4 – May 2009</vt:lpstr>
      <vt:lpstr>ESnet Infrastructure</vt:lpstr>
      <vt:lpstr>ESnet as an Enclave of LBNL</vt:lpstr>
      <vt:lpstr>FISMA</vt:lpstr>
      <vt:lpstr>Assessing ESnet Risk Level</vt:lpstr>
      <vt:lpstr>Documenting Risk and Controls</vt:lpstr>
      <vt:lpstr>DEMO</vt:lpstr>
      <vt:lpstr>FIPS 199</vt:lpstr>
      <vt:lpstr>Catalog of Controls</vt:lpstr>
      <vt:lpstr>Controls</vt:lpstr>
      <vt:lpstr>Procedures</vt:lpstr>
      <vt:lpstr>Control ID to Procedure</vt:lpstr>
      <vt:lpstr>Procedures</vt:lpstr>
      <vt:lpstr>Artifacts</vt:lpstr>
      <vt:lpstr>LBNL Regulations and Procedures Manual </vt:lpstr>
      <vt:lpstr>Conclusion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from the NIST 800-53 Trenches</dc:title>
  <dc:creator>drpeterson</dc:creator>
  <cp:lastModifiedBy>drpeterson</cp:lastModifiedBy>
  <cp:revision>58</cp:revision>
  <dcterms:created xsi:type="dcterms:W3CDTF">2009-09-02T20:22:14Z</dcterms:created>
  <dcterms:modified xsi:type="dcterms:W3CDTF">2009-09-11T23:11:53Z</dcterms:modified>
</cp:coreProperties>
</file>