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embeddings/oleObject3.bin" ContentType="application/vnd.openxmlformats-officedocument.oleObject"/>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4.bin" ContentType="application/vnd.openxmlformats-officedocument.oleObject"/>
  <Override PartName="/ppt/notesSlides/notesSlide19.xml" ContentType="application/vnd.openxmlformats-officedocument.presentationml.notesSlide+xml"/>
  <Override PartName="/ppt/charts/chart12.xml" ContentType="application/vnd.openxmlformats-officedocument.drawingml.chart+xml"/>
  <Override PartName="/ppt/theme/themeOverride7.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22.xml" ContentType="application/vnd.openxmlformats-officedocument.presentationml.notesSlide+xml"/>
  <Override PartName="/ppt/charts/chart13.xml" ContentType="application/vnd.openxmlformats-officedocument.drawingml.chart+xml"/>
  <Override PartName="/ppt/theme/themeOverride8.xml" ContentType="application/vnd.openxmlformats-officedocument.themeOverride+xml"/>
  <Override PartName="/ppt/notesSlides/notesSlide23.xml" ContentType="application/vnd.openxmlformats-officedocument.presentationml.notesSlide+xml"/>
  <Override PartName="/ppt/charts/chart14.xml" ContentType="application/vnd.openxmlformats-officedocument.drawingml.chart+xml"/>
  <Override PartName="/ppt/theme/themeOverride9.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theme/themeOverride10.xml" ContentType="application/vnd.openxmlformats-officedocument.themeOverride+xml"/>
  <Override PartName="/ppt/drawings/drawing2.xml" ContentType="application/vnd.openxmlformats-officedocument.drawingml.chartshapes+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embeddings/oleObject7.bin" ContentType="application/vnd.openxmlformats-officedocument.oleObject"/>
  <Override PartName="/ppt/notesSlides/notesSlide29.xml" ContentType="application/vnd.openxmlformats-officedocument.presentationml.notesSlide+xml"/>
  <Override PartName="/ppt/charts/chart18.xml" ContentType="application/vnd.openxmlformats-officedocument.drawingml.chart+xml"/>
  <Override PartName="/ppt/theme/themeOverride11.xml" ContentType="application/vnd.openxmlformats-officedocument.themeOverride+xml"/>
  <Override PartName="/ppt/notesSlides/notesSlide30.xml" ContentType="application/vnd.openxmlformats-officedocument.presentationml.notesSlide+xml"/>
  <Override PartName="/ppt/charts/chart19.xml" ContentType="application/vnd.openxmlformats-officedocument.drawingml.chart+xml"/>
  <Override PartName="/ppt/theme/themeOverride12.xml" ContentType="application/vnd.openxmlformats-officedocument.themeOverride+xml"/>
  <Override PartName="/ppt/notesSlides/notesSlide31.xml" ContentType="application/vnd.openxmlformats-officedocument.presentationml.notesSlide+xml"/>
  <Override PartName="/ppt/charts/chart20.xml" ContentType="application/vnd.openxmlformats-officedocument.drawingml.chart+xml"/>
  <Override PartName="/ppt/drawings/drawing3.xml" ContentType="application/vnd.openxmlformats-officedocument.drawingml.chartshapes+xml"/>
  <Override PartName="/ppt/notesSlides/notesSlide32.xml" ContentType="application/vnd.openxmlformats-officedocument.presentationml.notesSlide+xml"/>
  <Override PartName="/ppt/charts/chart21.xml" ContentType="application/vnd.openxmlformats-officedocument.drawingml.chart+xml"/>
  <Override PartName="/ppt/notesSlides/notesSlide33.xml" ContentType="application/vnd.openxmlformats-officedocument.presentationml.notesSlide+xml"/>
  <Override PartName="/ppt/charts/chart22.xml" ContentType="application/vnd.openxmlformats-officedocument.drawingml.chart+xml"/>
  <Override PartName="/ppt/drawings/drawing4.xml" ContentType="application/vnd.openxmlformats-officedocument.drawingml.chartshapes+xml"/>
  <Override PartName="/ppt/notesSlides/notesSlide34.xml" ContentType="application/vnd.openxmlformats-officedocument.presentationml.notesSlide+xml"/>
  <Override PartName="/ppt/embeddings/oleObject8.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3.xml" ContentType="application/vnd.openxmlformats-officedocument.drawingml.chart+xml"/>
  <Override PartName="/ppt/theme/themeOverride13.xml" ContentType="application/vnd.openxmlformats-officedocument.themeOverride+xml"/>
  <Override PartName="/ppt/notesSlides/notesSlide37.xml" ContentType="application/vnd.openxmlformats-officedocument.presentationml.notesSlide+xml"/>
  <Override PartName="/ppt/charts/chart24.xml" ContentType="application/vnd.openxmlformats-officedocument.drawingml.chart+xml"/>
  <Override PartName="/ppt/drawings/drawing5.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9.bin" ContentType="application/vnd.openxmlformats-officedocument.oleObject"/>
  <Override PartName="/ppt/notesSlides/notesSlide40.xml" ContentType="application/vnd.openxmlformats-officedocument.presentationml.notesSlide+xml"/>
  <Override PartName="/ppt/charts/chart25.xml" ContentType="application/vnd.openxmlformats-officedocument.drawingml.chart+xml"/>
  <Override PartName="/ppt/theme/themeOverride14.xml" ContentType="application/vnd.openxmlformats-officedocument.themeOverride+xml"/>
  <Override PartName="/ppt/notesSlides/notesSlide41.xml" ContentType="application/vnd.openxmlformats-officedocument.presentationml.notesSlide+xml"/>
  <Override PartName="/ppt/charts/chart26.xml" ContentType="application/vnd.openxmlformats-officedocument.drawingml.chart+xml"/>
  <Override PartName="/ppt/theme/themeOverride15.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46.xml" ContentType="application/vnd.openxmlformats-officedocument.presentationml.notesSlide+xml"/>
  <Override PartName="/ppt/notesSlides/notesSlide47.xml" ContentType="application/vnd.openxmlformats-officedocument.presentationml.notesSlide+xml"/>
  <Override PartName="/ppt/embeddings/oleObject12.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7.xml" ContentType="application/vnd.openxmlformats-officedocument.drawingml.chart+xml"/>
  <Override PartName="/ppt/drawings/drawing6.xml" ContentType="application/vnd.openxmlformats-officedocument.drawingml.chartshapes+xml"/>
  <Override PartName="/ppt/notesSlides/notesSlide50.xml" ContentType="application/vnd.openxmlformats-officedocument.presentationml.notesSlide+xml"/>
  <Override PartName="/ppt/charts/chart28.xml" ContentType="application/vnd.openxmlformats-officedocument.drawingml.chart+xml"/>
  <Override PartName="/ppt/theme/themeOverride16.xml" ContentType="application/vnd.openxmlformats-officedocument.themeOverride+xml"/>
  <Override PartName="/ppt/notesSlides/notesSlide51.xml" ContentType="application/vnd.openxmlformats-officedocument.presentationml.notesSlide+xml"/>
  <Override PartName="/ppt/charts/chart29.xml" ContentType="application/vnd.openxmlformats-officedocument.drawingml.chart+xml"/>
  <Override PartName="/ppt/theme/themeOverride17.xml" ContentType="application/vnd.openxmlformats-officedocument.themeOverr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9"/>
  </p:notesMasterIdLst>
  <p:handoutMasterIdLst>
    <p:handoutMasterId r:id="rId80"/>
  </p:handoutMasterIdLst>
  <p:sldIdLst>
    <p:sldId id="256" r:id="rId2"/>
    <p:sldId id="263" r:id="rId3"/>
    <p:sldId id="257" r:id="rId4"/>
    <p:sldId id="326" r:id="rId5"/>
    <p:sldId id="282" r:id="rId6"/>
    <p:sldId id="278" r:id="rId7"/>
    <p:sldId id="267" r:id="rId8"/>
    <p:sldId id="264" r:id="rId9"/>
    <p:sldId id="265" r:id="rId10"/>
    <p:sldId id="273" r:id="rId11"/>
    <p:sldId id="274" r:id="rId12"/>
    <p:sldId id="268" r:id="rId13"/>
    <p:sldId id="275" r:id="rId14"/>
    <p:sldId id="277" r:id="rId15"/>
    <p:sldId id="276" r:id="rId16"/>
    <p:sldId id="343" r:id="rId17"/>
    <p:sldId id="270" r:id="rId18"/>
    <p:sldId id="283" r:id="rId19"/>
    <p:sldId id="327" r:id="rId20"/>
    <p:sldId id="279" r:id="rId21"/>
    <p:sldId id="280" r:id="rId22"/>
    <p:sldId id="328" r:id="rId23"/>
    <p:sldId id="284" r:id="rId24"/>
    <p:sldId id="286" r:id="rId25"/>
    <p:sldId id="281" r:id="rId26"/>
    <p:sldId id="285" r:id="rId27"/>
    <p:sldId id="287" r:id="rId28"/>
    <p:sldId id="329" r:id="rId29"/>
    <p:sldId id="271" r:id="rId30"/>
    <p:sldId id="338" r:id="rId31"/>
    <p:sldId id="272" r:id="rId32"/>
    <p:sldId id="288" r:id="rId33"/>
    <p:sldId id="297" r:id="rId34"/>
    <p:sldId id="330" r:id="rId35"/>
    <p:sldId id="289" r:id="rId36"/>
    <p:sldId id="290" r:id="rId37"/>
    <p:sldId id="298" r:id="rId38"/>
    <p:sldId id="339" r:id="rId39"/>
    <p:sldId id="299" r:id="rId40"/>
    <p:sldId id="331" r:id="rId41"/>
    <p:sldId id="300" r:id="rId42"/>
    <p:sldId id="301" r:id="rId43"/>
    <p:sldId id="292" r:id="rId44"/>
    <p:sldId id="302" r:id="rId45"/>
    <p:sldId id="332" r:id="rId46"/>
    <p:sldId id="293" r:id="rId47"/>
    <p:sldId id="340" r:id="rId48"/>
    <p:sldId id="304" r:id="rId49"/>
    <p:sldId id="303" r:id="rId50"/>
    <p:sldId id="305" r:id="rId51"/>
    <p:sldId id="333" r:id="rId52"/>
    <p:sldId id="309" r:id="rId53"/>
    <p:sldId id="295" r:id="rId54"/>
    <p:sldId id="334" r:id="rId55"/>
    <p:sldId id="306" r:id="rId56"/>
    <p:sldId id="307" r:id="rId57"/>
    <p:sldId id="310" r:id="rId58"/>
    <p:sldId id="308" r:id="rId59"/>
    <p:sldId id="336" r:id="rId60"/>
    <p:sldId id="296" r:id="rId61"/>
    <p:sldId id="311" r:id="rId62"/>
    <p:sldId id="341" r:id="rId63"/>
    <p:sldId id="312" r:id="rId64"/>
    <p:sldId id="313" r:id="rId65"/>
    <p:sldId id="314" r:id="rId66"/>
    <p:sldId id="335" r:id="rId67"/>
    <p:sldId id="315" r:id="rId68"/>
    <p:sldId id="344" r:id="rId69"/>
    <p:sldId id="316" r:id="rId70"/>
    <p:sldId id="317" r:id="rId71"/>
    <p:sldId id="323" r:id="rId72"/>
    <p:sldId id="337" r:id="rId73"/>
    <p:sldId id="325" r:id="rId74"/>
    <p:sldId id="342" r:id="rId75"/>
    <p:sldId id="324" r:id="rId76"/>
    <p:sldId id="318" r:id="rId77"/>
    <p:sldId id="261" r:id="rId78"/>
  </p:sldIdLst>
  <p:sldSz cx="9144000" cy="6858000" type="screen4x3"/>
  <p:notesSz cx="6858000" cy="9144000"/>
  <p:custDataLst>
    <p:tags r:id="rId8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06E"/>
    <a:srgbClr val="A90021"/>
    <a:srgbClr val="45811B"/>
    <a:srgbClr val="DDE8D5"/>
    <a:srgbClr val="FBC82B"/>
    <a:srgbClr val="7BA62B"/>
    <a:srgbClr val="8A8889"/>
    <a:srgbClr val="FD9712"/>
    <a:srgbClr val="1B7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58" autoAdjust="0"/>
  </p:normalViewPr>
  <p:slideViewPr>
    <p:cSldViewPr snapToGrid="0" snapToObjects="1">
      <p:cViewPr>
        <p:scale>
          <a:sx n="100" d="100"/>
          <a:sy n="100" d="100"/>
        </p:scale>
        <p:origin x="-2184" y="-2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1" d="100"/>
          <a:sy n="111" d="100"/>
        </p:scale>
        <p:origin x="-4264"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handoutMaster" Target="handoutMasters/handoutMaster1.xml"/><Relationship Id="rId81" Type="http://schemas.openxmlformats.org/officeDocument/2006/relationships/printerSettings" Target="printerSettings/printerSettings1.bin"/><Relationship Id="rId82" Type="http://schemas.openxmlformats.org/officeDocument/2006/relationships/tags" Target="tags/tag1.xml"/><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13.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14.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16.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19.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2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22.xlsx"/><Relationship Id="rId3" Type="http://schemas.openxmlformats.org/officeDocument/2006/relationships/chartUserShapes" Target="../drawings/drawing2.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Sheet25.xlsx"/></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Microsoft_Excel_Sheet2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7.xlsx"/><Relationship Id="rId2" Type="http://schemas.openxmlformats.org/officeDocument/2006/relationships/chartUserShapes" Target="../drawings/drawing3.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9.xlsx"/><Relationship Id="rId2" Type="http://schemas.openxmlformats.org/officeDocument/2006/relationships/chartUserShapes" Target="../drawings/drawing4.xml"/></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package" Target="../embeddings/Microsoft_Excel_Sheet3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32.xlsx"/><Relationship Id="rId2" Type="http://schemas.openxmlformats.org/officeDocument/2006/relationships/chartUserShapes" Target="../drawings/drawing5.xml"/></Relationships>
</file>

<file path=ppt/charts/_rels/chart25.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package" Target="../embeddings/Microsoft_Excel_Sheet34.xlsx"/></Relationships>
</file>

<file path=ppt/charts/_rels/chart26.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package" Target="../embeddings/Microsoft_Excel_Sheet3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39.xlsx"/><Relationship Id="rId2" Type="http://schemas.openxmlformats.org/officeDocument/2006/relationships/chartUserShapes" Target="../drawings/drawing6.xml"/></Relationships>
</file>

<file path=ppt/charts/_rels/chart28.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package" Target="../embeddings/Microsoft_Excel_Sheet40.xlsx"/></Relationships>
</file>

<file path=ppt/charts/_rels/chart29.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package" Target="../embeddings/Microsoft_Excel_Sheet41.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5.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6.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68824730242053"/>
          <c:y val="0.0439232490411433"/>
          <c:w val="0.651589756740939"/>
          <c:h val="0.839836958455029"/>
        </c:manualLayout>
      </c:layout>
      <c:pieChart>
        <c:varyColors val="1"/>
        <c:ser>
          <c:idx val="0"/>
          <c:order val="0"/>
          <c:tx>
            <c:strRef>
              <c:f>Sheet1!$B$1</c:f>
              <c:strCache>
                <c:ptCount val="1"/>
                <c:pt idx="0">
                  <c:v>Participating Institutions</c:v>
                </c:pt>
              </c:strCache>
            </c:strRef>
          </c:tx>
          <c:dLbls>
            <c:txPr>
              <a:bodyPr/>
              <a:lstStyle/>
              <a:p>
                <a:pPr>
                  <a:defRPr sz="1000"/>
                </a:pPr>
                <a:endParaRPr lang="en-US"/>
              </a:p>
            </c:txPr>
            <c:showLegendKey val="0"/>
            <c:showVal val="1"/>
            <c:showCatName val="1"/>
            <c:showSerName val="0"/>
            <c:showPercent val="0"/>
            <c:showBubbleSize val="0"/>
            <c:showLeaderLines val="1"/>
          </c:dLbls>
          <c:cat>
            <c:strRef>
              <c:f>Sheet1!$A$2:$A$9</c:f>
              <c:strCache>
                <c:ptCount val="8"/>
                <c:pt idx="0">
                  <c:v>Australia</c:v>
                </c:pt>
                <c:pt idx="1">
                  <c:v>Canada</c:v>
                </c:pt>
                <c:pt idx="2">
                  <c:v>Finland</c:v>
                </c:pt>
                <c:pt idx="3">
                  <c:v>Hong Kong</c:v>
                </c:pt>
                <c:pt idx="4">
                  <c:v>Japan</c:v>
                </c:pt>
                <c:pt idx="5">
                  <c:v>New Zealand</c:v>
                </c:pt>
                <c:pt idx="6">
                  <c:v>South Africa</c:v>
                </c:pt>
                <c:pt idx="7">
                  <c:v>Single institution: Columbia, Egypt, Israel, Mexico, Qatar, Singapore, South Korea, Switzerland, Trinidad and Tobago, United Arab Emirates, United Kingdom</c:v>
                </c:pt>
              </c:strCache>
            </c:strRef>
          </c:cat>
          <c:val>
            <c:numRef>
              <c:f>Sheet1!$B$2:$B$9</c:f>
              <c:numCache>
                <c:formatCode>General</c:formatCode>
                <c:ptCount val="8"/>
                <c:pt idx="0">
                  <c:v>17.0</c:v>
                </c:pt>
                <c:pt idx="1">
                  <c:v>28.0</c:v>
                </c:pt>
                <c:pt idx="2">
                  <c:v>2.0</c:v>
                </c:pt>
                <c:pt idx="3">
                  <c:v>4.0</c:v>
                </c:pt>
                <c:pt idx="4">
                  <c:v>3.0</c:v>
                </c:pt>
                <c:pt idx="5">
                  <c:v>2.0</c:v>
                </c:pt>
                <c:pt idx="6">
                  <c:v>2.0</c:v>
                </c:pt>
                <c:pt idx="7">
                  <c:v>11.0</c:v>
                </c:pt>
              </c:numCache>
            </c:numRef>
          </c:val>
        </c:ser>
        <c:dLbls>
          <c:showLegendKey val="0"/>
          <c:showVal val="0"/>
          <c:showCatName val="0"/>
          <c:showSerName val="0"/>
          <c:showPercent val="0"/>
          <c:showBubbleSize val="0"/>
          <c:showLeaderLines val="1"/>
        </c:dLbls>
        <c:firstSliceAng val="285"/>
      </c:pieChart>
    </c:plotArea>
    <c:plotVisOnly val="1"/>
    <c:dispBlanksAs val="gap"/>
    <c:showDLblsOverMax val="0"/>
  </c:chart>
  <c:txPr>
    <a:bodyPr/>
    <a:lstStyle/>
    <a:p>
      <a:pPr>
        <a:defRPr sz="1800">
          <a:latin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Commercial</c:v>
                </c:pt>
              </c:strCache>
            </c:strRef>
          </c:tx>
          <c:spPr>
            <a:solidFill>
              <a:schemeClr val="accent2">
                <a:lumMod val="60000"/>
                <a:lumOff val="40000"/>
              </a:schemeClr>
            </a:solidFill>
          </c:spPr>
          <c:invertIfNegative val="0"/>
          <c:cat>
            <c:strRef>
              <c:f>Sheet1!$A$2:$A$8</c:f>
              <c:strCache>
                <c:ptCount val="7"/>
                <c:pt idx="0">
                  <c:v>AA</c:v>
                </c:pt>
                <c:pt idx="1">
                  <c:v>BA</c:v>
                </c:pt>
                <c:pt idx="2">
                  <c:v>BA LA</c:v>
                </c:pt>
                <c:pt idx="3">
                  <c:v>MA</c:v>
                </c:pt>
                <c:pt idx="4">
                  <c:v>DR</c:v>
                </c:pt>
                <c:pt idx="5">
                  <c:v>CAN</c:v>
                </c:pt>
                <c:pt idx="6">
                  <c:v>INTL</c:v>
                </c:pt>
              </c:strCache>
            </c:strRef>
          </c:cat>
          <c:val>
            <c:numRef>
              <c:f>Sheet1!$B$2:$B$8</c:f>
              <c:numCache>
                <c:formatCode>0%</c:formatCode>
                <c:ptCount val="7"/>
                <c:pt idx="0">
                  <c:v>0.75</c:v>
                </c:pt>
                <c:pt idx="1">
                  <c:v>0.4</c:v>
                </c:pt>
                <c:pt idx="2">
                  <c:v>0.21</c:v>
                </c:pt>
                <c:pt idx="3">
                  <c:v>0.63</c:v>
                </c:pt>
                <c:pt idx="4">
                  <c:v>0.58</c:v>
                </c:pt>
                <c:pt idx="5">
                  <c:v>0.37</c:v>
                </c:pt>
                <c:pt idx="6">
                  <c:v>0.39</c:v>
                </c:pt>
              </c:numCache>
            </c:numRef>
          </c:val>
        </c:ser>
        <c:ser>
          <c:idx val="1"/>
          <c:order val="1"/>
          <c:tx>
            <c:strRef>
              <c:f>Sheet1!$C$1</c:f>
              <c:strCache>
                <c:ptCount val="1"/>
                <c:pt idx="0">
                  <c:v>Open-source</c:v>
                </c:pt>
              </c:strCache>
            </c:strRef>
          </c:tx>
          <c:spPr>
            <a:solidFill>
              <a:schemeClr val="tx2">
                <a:lumMod val="40000"/>
                <a:lumOff val="60000"/>
              </a:schemeClr>
            </a:solidFill>
          </c:spPr>
          <c:invertIfNegative val="0"/>
          <c:cat>
            <c:strRef>
              <c:f>Sheet1!$A$2:$A$8</c:f>
              <c:strCache>
                <c:ptCount val="7"/>
                <c:pt idx="0">
                  <c:v>AA</c:v>
                </c:pt>
                <c:pt idx="1">
                  <c:v>BA</c:v>
                </c:pt>
                <c:pt idx="2">
                  <c:v>BA LA</c:v>
                </c:pt>
                <c:pt idx="3">
                  <c:v>MA</c:v>
                </c:pt>
                <c:pt idx="4">
                  <c:v>DR</c:v>
                </c:pt>
                <c:pt idx="5">
                  <c:v>CAN</c:v>
                </c:pt>
                <c:pt idx="6">
                  <c:v>INTL</c:v>
                </c:pt>
              </c:strCache>
            </c:strRef>
          </c:cat>
          <c:val>
            <c:numRef>
              <c:f>Sheet1!$C$2:$C$8</c:f>
              <c:numCache>
                <c:formatCode>0%</c:formatCode>
                <c:ptCount val="7"/>
                <c:pt idx="0">
                  <c:v>0.03</c:v>
                </c:pt>
                <c:pt idx="1">
                  <c:v>0.36</c:v>
                </c:pt>
                <c:pt idx="2">
                  <c:v>0.57</c:v>
                </c:pt>
                <c:pt idx="3">
                  <c:v>0.13</c:v>
                </c:pt>
                <c:pt idx="4">
                  <c:v>0.12</c:v>
                </c:pt>
                <c:pt idx="5">
                  <c:v>0.26</c:v>
                </c:pt>
                <c:pt idx="6">
                  <c:v>0.18</c:v>
                </c:pt>
              </c:numCache>
            </c:numRef>
          </c:val>
        </c:ser>
        <c:dLbls>
          <c:showLegendKey val="0"/>
          <c:showVal val="0"/>
          <c:showCatName val="0"/>
          <c:showSerName val="0"/>
          <c:showPercent val="0"/>
          <c:showBubbleSize val="0"/>
        </c:dLbls>
        <c:gapWidth val="150"/>
        <c:axId val="695961400"/>
        <c:axId val="695954968"/>
      </c:barChart>
      <c:catAx>
        <c:axId val="695961400"/>
        <c:scaling>
          <c:orientation val="minMax"/>
        </c:scaling>
        <c:delete val="0"/>
        <c:axPos val="b"/>
        <c:majorTickMark val="out"/>
        <c:minorTickMark val="none"/>
        <c:tickLblPos val="nextTo"/>
        <c:crossAx val="695954968"/>
        <c:crosses val="autoZero"/>
        <c:auto val="1"/>
        <c:lblAlgn val="ctr"/>
        <c:lblOffset val="100"/>
        <c:noMultiLvlLbl val="0"/>
      </c:catAx>
      <c:valAx>
        <c:axId val="695954968"/>
        <c:scaling>
          <c:orientation val="minMax"/>
        </c:scaling>
        <c:delete val="0"/>
        <c:axPos val="l"/>
        <c:majorGridlines/>
        <c:numFmt formatCode="0%" sourceLinked="1"/>
        <c:majorTickMark val="out"/>
        <c:minorTickMark val="none"/>
        <c:tickLblPos val="nextTo"/>
        <c:crossAx val="695961400"/>
        <c:crosses val="autoZero"/>
        <c:crossBetween val="between"/>
      </c:valAx>
    </c:plotArea>
    <c:legend>
      <c:legendPos val="r"/>
      <c:layout/>
      <c:overlay val="0"/>
    </c:legend>
    <c:plotVisOnly val="1"/>
    <c:dispBlanksAs val="gap"/>
    <c:showDLblsOverMax val="0"/>
  </c:chart>
  <c:txPr>
    <a:bodyPr/>
    <a:lstStyle/>
    <a:p>
      <a:pPr>
        <a:defRPr sz="1200">
          <a:latin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Single open-source</c:v>
                </c:pt>
              </c:strCache>
            </c:strRef>
          </c:tx>
          <c:spPr>
            <a:solidFill>
              <a:srgbClr val="B5CC8E">
                <a:lumMod val="60000"/>
                <a:lumOff val="40000"/>
              </a:srgbClr>
            </a:solidFill>
          </c:spPr>
          <c:invertIfNegative val="0"/>
          <c:cat>
            <c:strRef>
              <c:f>Sheet1!$A$2:$A$3</c:f>
              <c:strCache>
                <c:ptCount val="2"/>
                <c:pt idx="0">
                  <c:v>Faculty</c:v>
                </c:pt>
                <c:pt idx="1">
                  <c:v>Students</c:v>
                </c:pt>
              </c:strCache>
            </c:strRef>
          </c:cat>
          <c:val>
            <c:numRef>
              <c:f>Sheet1!$B$2:$B$3</c:f>
              <c:numCache>
                <c:formatCode>0%</c:formatCode>
                <c:ptCount val="2"/>
                <c:pt idx="0">
                  <c:v>0.97</c:v>
                </c:pt>
                <c:pt idx="1">
                  <c:v>0.95</c:v>
                </c:pt>
              </c:numCache>
            </c:numRef>
          </c:val>
        </c:ser>
        <c:ser>
          <c:idx val="1"/>
          <c:order val="1"/>
          <c:tx>
            <c:strRef>
              <c:f>Sheet1!$C$1</c:f>
              <c:strCache>
                <c:ptCount val="1"/>
                <c:pt idx="0">
                  <c:v>Single commercial</c:v>
                </c:pt>
              </c:strCache>
            </c:strRef>
          </c:tx>
          <c:spPr>
            <a:solidFill>
              <a:srgbClr val="1F497D">
                <a:lumMod val="40000"/>
                <a:lumOff val="60000"/>
              </a:srgbClr>
            </a:solidFill>
          </c:spPr>
          <c:invertIfNegative val="0"/>
          <c:cat>
            <c:strRef>
              <c:f>Sheet1!$A$2:$A$3</c:f>
              <c:strCache>
                <c:ptCount val="2"/>
                <c:pt idx="0">
                  <c:v>Faculty</c:v>
                </c:pt>
                <c:pt idx="1">
                  <c:v>Students</c:v>
                </c:pt>
              </c:strCache>
            </c:strRef>
          </c:cat>
          <c:val>
            <c:numRef>
              <c:f>Sheet1!$C$2:$C$3</c:f>
              <c:numCache>
                <c:formatCode>0%</c:formatCode>
                <c:ptCount val="2"/>
                <c:pt idx="0">
                  <c:v>0.81</c:v>
                </c:pt>
                <c:pt idx="1">
                  <c:v>0.88</c:v>
                </c:pt>
              </c:numCache>
            </c:numRef>
          </c:val>
        </c:ser>
        <c:ser>
          <c:idx val="2"/>
          <c:order val="2"/>
          <c:tx>
            <c:strRef>
              <c:f>Sheet1!$D$1</c:f>
              <c:strCache>
                <c:ptCount val="1"/>
                <c:pt idx="0">
                  <c:v>Multiple LMS or single home-grown</c:v>
                </c:pt>
              </c:strCache>
            </c:strRef>
          </c:tx>
          <c:spPr>
            <a:solidFill>
              <a:srgbClr val="C1A875">
                <a:lumMod val="60000"/>
                <a:lumOff val="40000"/>
              </a:srgbClr>
            </a:solidFill>
          </c:spPr>
          <c:invertIfNegative val="0"/>
          <c:cat>
            <c:strRef>
              <c:f>Sheet1!$A$2:$A$3</c:f>
              <c:strCache>
                <c:ptCount val="2"/>
                <c:pt idx="0">
                  <c:v>Faculty</c:v>
                </c:pt>
                <c:pt idx="1">
                  <c:v>Students</c:v>
                </c:pt>
              </c:strCache>
            </c:strRef>
          </c:cat>
          <c:val>
            <c:numRef>
              <c:f>Sheet1!$D$2:$D$3</c:f>
              <c:numCache>
                <c:formatCode>0%</c:formatCode>
                <c:ptCount val="2"/>
                <c:pt idx="0">
                  <c:v>0.84</c:v>
                </c:pt>
                <c:pt idx="1">
                  <c:v>0.82</c:v>
                </c:pt>
              </c:numCache>
            </c:numRef>
          </c:val>
        </c:ser>
        <c:dLbls>
          <c:showLegendKey val="0"/>
          <c:showVal val="0"/>
          <c:showCatName val="0"/>
          <c:showSerName val="0"/>
          <c:showPercent val="0"/>
          <c:showBubbleSize val="0"/>
        </c:dLbls>
        <c:gapWidth val="150"/>
        <c:axId val="695786520"/>
        <c:axId val="695778488"/>
      </c:barChart>
      <c:catAx>
        <c:axId val="695786520"/>
        <c:scaling>
          <c:orientation val="minMax"/>
        </c:scaling>
        <c:delete val="0"/>
        <c:axPos val="b"/>
        <c:majorTickMark val="out"/>
        <c:minorTickMark val="none"/>
        <c:tickLblPos val="nextTo"/>
        <c:crossAx val="695778488"/>
        <c:crosses val="autoZero"/>
        <c:auto val="1"/>
        <c:lblAlgn val="ctr"/>
        <c:lblOffset val="100"/>
        <c:noMultiLvlLbl val="0"/>
      </c:catAx>
      <c:valAx>
        <c:axId val="695778488"/>
        <c:scaling>
          <c:orientation val="minMax"/>
          <c:max val="1.0"/>
          <c:min val="0.6"/>
        </c:scaling>
        <c:delete val="0"/>
        <c:axPos val="l"/>
        <c:majorGridlines/>
        <c:numFmt formatCode="0%" sourceLinked="1"/>
        <c:majorTickMark val="out"/>
        <c:minorTickMark val="none"/>
        <c:tickLblPos val="nextTo"/>
        <c:crossAx val="695786520"/>
        <c:crosses val="autoZero"/>
        <c:crossBetween val="between"/>
      </c:valAx>
    </c:plotArea>
    <c:legend>
      <c:legendPos val="r"/>
      <c:layout/>
      <c:overlay val="0"/>
    </c:legend>
    <c:plotVisOnly val="1"/>
    <c:dispBlanksAs val="gap"/>
    <c:showDLblsOverMax val="0"/>
  </c:chart>
  <c:txPr>
    <a:bodyPr/>
    <a:lstStyle/>
    <a:p>
      <a:pPr>
        <a:defRPr sz="1200">
          <a:latin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Column2</c:v>
                </c:pt>
              </c:strCache>
            </c:strRef>
          </c:tx>
          <c:spPr>
            <a:solidFill>
              <a:srgbClr val="1F497D">
                <a:lumMod val="40000"/>
                <a:lumOff val="60000"/>
              </a:srgbClr>
            </a:solidFill>
          </c:spPr>
          <c:invertIfNegative val="0"/>
          <c:cat>
            <c:strRef>
              <c:f>Sheet1!$A$2:$A$8</c:f>
              <c:strCache>
                <c:ptCount val="7"/>
                <c:pt idx="0">
                  <c:v>Associates</c:v>
                </c:pt>
                <c:pt idx="1">
                  <c:v>Doctoral</c:v>
                </c:pt>
                <c:pt idx="2">
                  <c:v>Masters</c:v>
                </c:pt>
                <c:pt idx="3">
                  <c:v>BA general</c:v>
                </c:pt>
                <c:pt idx="4">
                  <c:v>Canadian</c:v>
                </c:pt>
                <c:pt idx="5">
                  <c:v>BA liberal arts</c:v>
                </c:pt>
                <c:pt idx="6">
                  <c:v>Other international</c:v>
                </c:pt>
              </c:strCache>
            </c:strRef>
          </c:cat>
          <c:val>
            <c:numRef>
              <c:f>Sheet1!$B$2:$B$8</c:f>
              <c:numCache>
                <c:formatCode>0%</c:formatCode>
                <c:ptCount val="7"/>
                <c:pt idx="0">
                  <c:v>0.69</c:v>
                </c:pt>
                <c:pt idx="1">
                  <c:v>0.65</c:v>
                </c:pt>
                <c:pt idx="2">
                  <c:v>0.63</c:v>
                </c:pt>
                <c:pt idx="3">
                  <c:v>0.56</c:v>
                </c:pt>
                <c:pt idx="4">
                  <c:v>0.29</c:v>
                </c:pt>
                <c:pt idx="5">
                  <c:v>0.21</c:v>
                </c:pt>
                <c:pt idx="6">
                  <c:v>0.13</c:v>
                </c:pt>
              </c:numCache>
            </c:numRef>
          </c:val>
        </c:ser>
        <c:dLbls>
          <c:showLegendKey val="0"/>
          <c:showVal val="0"/>
          <c:showCatName val="0"/>
          <c:showSerName val="0"/>
          <c:showPercent val="0"/>
          <c:showBubbleSize val="0"/>
        </c:dLbls>
        <c:gapWidth val="150"/>
        <c:axId val="598410920"/>
        <c:axId val="695240088"/>
      </c:barChart>
      <c:catAx>
        <c:axId val="598410920"/>
        <c:scaling>
          <c:orientation val="minMax"/>
        </c:scaling>
        <c:delete val="0"/>
        <c:axPos val="b"/>
        <c:majorTickMark val="out"/>
        <c:minorTickMark val="none"/>
        <c:tickLblPos val="nextTo"/>
        <c:crossAx val="695240088"/>
        <c:crosses val="autoZero"/>
        <c:auto val="1"/>
        <c:lblAlgn val="ctr"/>
        <c:lblOffset val="100"/>
        <c:noMultiLvlLbl val="0"/>
      </c:catAx>
      <c:valAx>
        <c:axId val="695240088"/>
        <c:scaling>
          <c:orientation val="minMax"/>
          <c:max val="1.0"/>
          <c:min val="0.0"/>
        </c:scaling>
        <c:delete val="0"/>
        <c:axPos val="l"/>
        <c:majorGridlines/>
        <c:numFmt formatCode="0%" sourceLinked="1"/>
        <c:majorTickMark val="out"/>
        <c:minorTickMark val="none"/>
        <c:tickLblPos val="nextTo"/>
        <c:crossAx val="598410920"/>
        <c:crosses val="autoZero"/>
        <c:crossBetween val="between"/>
      </c:valAx>
    </c:plotArea>
    <c:plotVisOnly val="1"/>
    <c:dispBlanksAs val="gap"/>
    <c:showDLblsOverMax val="0"/>
  </c:chart>
  <c:txPr>
    <a:bodyPr/>
    <a:lstStyle/>
    <a:p>
      <a:pPr>
        <a:defRPr sz="1200">
          <a:latin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Sheet1!$B$1</c:f>
              <c:strCache>
                <c:ptCount val="1"/>
                <c:pt idx="0">
                  <c:v>mi</c:v>
                </c:pt>
              </c:strCache>
            </c:strRef>
          </c:tx>
          <c:spPr>
            <a:noFill/>
            <a:ln>
              <a:noFill/>
            </a:ln>
            <a:effectLst/>
          </c:spPr>
          <c:invertIfNegative val="0"/>
          <c:cat>
            <c:strRef>
              <c:f>Sheet1!$A$2:$A$12</c:f>
              <c:strCache>
                <c:ptCount val="11"/>
                <c:pt idx="0">
                  <c:v>Services to other institutions</c:v>
                </c:pt>
                <c:pt idx="1">
                  <c:v>Cyberinfrastructure</c:v>
                </c:pt>
                <c:pt idx="2">
                  <c:v>HPC and related</c:v>
                </c:pt>
                <c:pt idx="3">
                  <c:v>Support for grants</c:v>
                </c:pt>
                <c:pt idx="4">
                  <c:v>Content support</c:v>
                </c:pt>
                <c:pt idx="5">
                  <c:v>Community-building</c:v>
                </c:pt>
                <c:pt idx="6">
                  <c:v>R&amp;E network access</c:v>
                </c:pt>
                <c:pt idx="7">
                  <c:v>HP network</c:v>
                </c:pt>
                <c:pt idx="8">
                  <c:v>Storage &amp; hosting</c:v>
                </c:pt>
                <c:pt idx="9">
                  <c:v>Data management</c:v>
                </c:pt>
                <c:pt idx="10">
                  <c:v>Videoconferencing</c:v>
                </c:pt>
              </c:strCache>
            </c:strRef>
          </c:cat>
          <c:val>
            <c:numRef>
              <c:f>Sheet1!$B$2:$B$12</c:f>
              <c:numCache>
                <c:formatCode>0%</c:formatCode>
                <c:ptCount val="11"/>
                <c:pt idx="0">
                  <c:v>0.02</c:v>
                </c:pt>
                <c:pt idx="1">
                  <c:v>0.06</c:v>
                </c:pt>
                <c:pt idx="2">
                  <c:v>0.03</c:v>
                </c:pt>
                <c:pt idx="3">
                  <c:v>0.16</c:v>
                </c:pt>
                <c:pt idx="4">
                  <c:v>0.06</c:v>
                </c:pt>
                <c:pt idx="5">
                  <c:v>0.14</c:v>
                </c:pt>
                <c:pt idx="6">
                  <c:v>0.21</c:v>
                </c:pt>
                <c:pt idx="7">
                  <c:v>0.17</c:v>
                </c:pt>
                <c:pt idx="8">
                  <c:v>0.28</c:v>
                </c:pt>
                <c:pt idx="9">
                  <c:v>0.31</c:v>
                </c:pt>
                <c:pt idx="10">
                  <c:v>0.47</c:v>
                </c:pt>
              </c:numCache>
            </c:numRef>
          </c:val>
        </c:ser>
        <c:ser>
          <c:idx val="1"/>
          <c:order val="1"/>
          <c:tx>
            <c:strRef>
              <c:f>Sheet1!$C$1</c:f>
              <c:strCache>
                <c:ptCount val="1"/>
                <c:pt idx="0">
                  <c:v>avg</c:v>
                </c:pt>
              </c:strCache>
            </c:strRef>
          </c:tx>
          <c:spPr>
            <a:solidFill>
              <a:schemeClr val="accent6">
                <a:lumMod val="60000"/>
                <a:lumOff val="40000"/>
              </a:schemeClr>
            </a:solidFill>
            <a:ln w="25400">
              <a:solidFill>
                <a:schemeClr val="bg1"/>
              </a:solidFill>
            </a:ln>
            <a:effectLst/>
          </c:spPr>
          <c:invertIfNegative val="0"/>
          <c:cat>
            <c:strRef>
              <c:f>Sheet1!$A$2:$A$12</c:f>
              <c:strCache>
                <c:ptCount val="11"/>
                <c:pt idx="0">
                  <c:v>Services to other institutions</c:v>
                </c:pt>
                <c:pt idx="1">
                  <c:v>Cyberinfrastructure</c:v>
                </c:pt>
                <c:pt idx="2">
                  <c:v>HPC and related</c:v>
                </c:pt>
                <c:pt idx="3">
                  <c:v>Support for grants</c:v>
                </c:pt>
                <c:pt idx="4">
                  <c:v>Content support</c:v>
                </c:pt>
                <c:pt idx="5">
                  <c:v>Community-building</c:v>
                </c:pt>
                <c:pt idx="6">
                  <c:v>R&amp;E network access</c:v>
                </c:pt>
                <c:pt idx="7">
                  <c:v>HP network</c:v>
                </c:pt>
                <c:pt idx="8">
                  <c:v>Storage &amp; hosting</c:v>
                </c:pt>
                <c:pt idx="9">
                  <c:v>Data management</c:v>
                </c:pt>
                <c:pt idx="10">
                  <c:v>Videoconferencing</c:v>
                </c:pt>
              </c:strCache>
            </c:strRef>
          </c:cat>
          <c:val>
            <c:numRef>
              <c:f>Sheet1!$C$2:$C$12</c:f>
              <c:numCache>
                <c:formatCode>0%</c:formatCode>
                <c:ptCount val="11"/>
                <c:pt idx="0">
                  <c:v>0.0511516928818981</c:v>
                </c:pt>
                <c:pt idx="1">
                  <c:v>0.07</c:v>
                </c:pt>
                <c:pt idx="2">
                  <c:v>0.177366035723807</c:v>
                </c:pt>
                <c:pt idx="3">
                  <c:v>0.0615382564649427</c:v>
                </c:pt>
                <c:pt idx="4">
                  <c:v>0.17117835243935</c:v>
                </c:pt>
                <c:pt idx="5">
                  <c:v>0.112751266328979</c:v>
                </c:pt>
                <c:pt idx="6">
                  <c:v>0.0792588643028526</c:v>
                </c:pt>
                <c:pt idx="7">
                  <c:v>0.169280191948814</c:v>
                </c:pt>
                <c:pt idx="8">
                  <c:v>0.133247134097574</c:v>
                </c:pt>
                <c:pt idx="9">
                  <c:v>0.145801119701413</c:v>
                </c:pt>
                <c:pt idx="10">
                  <c:v>0.110719808051186</c:v>
                </c:pt>
              </c:numCache>
            </c:numRef>
          </c:val>
        </c:ser>
        <c:ser>
          <c:idx val="2"/>
          <c:order val="2"/>
          <c:tx>
            <c:strRef>
              <c:f>Sheet1!$D$1</c:f>
              <c:strCache>
                <c:ptCount val="1"/>
                <c:pt idx="0">
                  <c:v>max</c:v>
                </c:pt>
              </c:strCache>
            </c:strRef>
          </c:tx>
          <c:spPr>
            <a:solidFill>
              <a:schemeClr val="accent6">
                <a:lumMod val="60000"/>
                <a:lumOff val="40000"/>
              </a:schemeClr>
            </a:solidFill>
            <a:ln w="25400">
              <a:solidFill>
                <a:schemeClr val="bg1"/>
              </a:solidFill>
            </a:ln>
            <a:effectLst/>
          </c:spPr>
          <c:invertIfNegative val="0"/>
          <c:cat>
            <c:strRef>
              <c:f>Sheet1!$A$2:$A$12</c:f>
              <c:strCache>
                <c:ptCount val="11"/>
                <c:pt idx="0">
                  <c:v>Services to other institutions</c:v>
                </c:pt>
                <c:pt idx="1">
                  <c:v>Cyberinfrastructure</c:v>
                </c:pt>
                <c:pt idx="2">
                  <c:v>HPC and related</c:v>
                </c:pt>
                <c:pt idx="3">
                  <c:v>Support for grants</c:v>
                </c:pt>
                <c:pt idx="4">
                  <c:v>Content support</c:v>
                </c:pt>
                <c:pt idx="5">
                  <c:v>Community-building</c:v>
                </c:pt>
                <c:pt idx="6">
                  <c:v>R&amp;E network access</c:v>
                </c:pt>
                <c:pt idx="7">
                  <c:v>HP network</c:v>
                </c:pt>
                <c:pt idx="8">
                  <c:v>Storage &amp; hosting</c:v>
                </c:pt>
                <c:pt idx="9">
                  <c:v>Data management</c:v>
                </c:pt>
                <c:pt idx="10">
                  <c:v>Videoconferencing</c:v>
                </c:pt>
              </c:strCache>
            </c:strRef>
          </c:cat>
          <c:val>
            <c:numRef>
              <c:f>Sheet1!$D$2:$D$12</c:f>
              <c:numCache>
                <c:formatCode>0%</c:formatCode>
                <c:ptCount val="11"/>
                <c:pt idx="0">
                  <c:v>0.278848307118102</c:v>
                </c:pt>
                <c:pt idx="1">
                  <c:v>0.29</c:v>
                </c:pt>
                <c:pt idx="2">
                  <c:v>0.342633964276193</c:v>
                </c:pt>
                <c:pt idx="3">
                  <c:v>0.168461743535057</c:v>
                </c:pt>
                <c:pt idx="4">
                  <c:v>0.20882164756065</c:v>
                </c:pt>
                <c:pt idx="5">
                  <c:v>0.337248733671021</c:v>
                </c:pt>
                <c:pt idx="6">
                  <c:v>0.280741135697147</c:v>
                </c:pt>
                <c:pt idx="7">
                  <c:v>0.500719808051186</c:v>
                </c:pt>
                <c:pt idx="8">
                  <c:v>0.286752865902426</c:v>
                </c:pt>
                <c:pt idx="9">
                  <c:v>0.194198880298587</c:v>
                </c:pt>
                <c:pt idx="10">
                  <c:v>0.239280191948814</c:v>
                </c:pt>
              </c:numCache>
            </c:numRef>
          </c:val>
        </c:ser>
        <c:dLbls>
          <c:showLegendKey val="0"/>
          <c:showVal val="0"/>
          <c:showCatName val="0"/>
          <c:showSerName val="0"/>
          <c:showPercent val="0"/>
          <c:showBubbleSize val="0"/>
        </c:dLbls>
        <c:gapWidth val="60"/>
        <c:overlap val="100"/>
        <c:axId val="649808360"/>
        <c:axId val="419782216"/>
      </c:barChart>
      <c:catAx>
        <c:axId val="649808360"/>
        <c:scaling>
          <c:orientation val="minMax"/>
        </c:scaling>
        <c:delete val="0"/>
        <c:axPos val="l"/>
        <c:majorTickMark val="out"/>
        <c:minorTickMark val="none"/>
        <c:tickLblPos val="nextTo"/>
        <c:txPr>
          <a:bodyPr/>
          <a:lstStyle/>
          <a:p>
            <a:pPr>
              <a:defRPr sz="1200">
                <a:latin typeface="Arial"/>
                <a:cs typeface="Arial"/>
              </a:defRPr>
            </a:pPr>
            <a:endParaRPr lang="en-US"/>
          </a:p>
        </c:txPr>
        <c:crossAx val="419782216"/>
        <c:crosses val="autoZero"/>
        <c:auto val="1"/>
        <c:lblAlgn val="ctr"/>
        <c:lblOffset val="100"/>
        <c:noMultiLvlLbl val="0"/>
      </c:catAx>
      <c:valAx>
        <c:axId val="419782216"/>
        <c:scaling>
          <c:orientation val="minMax"/>
          <c:max val="1.0"/>
        </c:scaling>
        <c:delete val="0"/>
        <c:axPos val="b"/>
        <c:majorGridlines/>
        <c:numFmt formatCode="0%" sourceLinked="1"/>
        <c:majorTickMark val="out"/>
        <c:minorTickMark val="none"/>
        <c:tickLblPos val="nextTo"/>
        <c:txPr>
          <a:bodyPr/>
          <a:lstStyle/>
          <a:p>
            <a:pPr>
              <a:defRPr sz="1200">
                <a:latin typeface="Arial"/>
                <a:cs typeface="Arial"/>
              </a:defRPr>
            </a:pPr>
            <a:endParaRPr lang="en-US"/>
          </a:p>
        </c:txPr>
        <c:crossAx val="649808360"/>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Sheet1!$B$1</c:f>
              <c:strCache>
                <c:ptCount val="1"/>
                <c:pt idx="0">
                  <c:v>mi</c:v>
                </c:pt>
              </c:strCache>
            </c:strRef>
          </c:tx>
          <c:spPr>
            <a:noFill/>
            <a:ln>
              <a:noFill/>
            </a:ln>
            <a:effectLst/>
          </c:spPr>
          <c:invertIfNegative val="0"/>
          <c:cat>
            <c:strRef>
              <c:f>Sheet1!$A$2:$A$12</c:f>
              <c:strCache>
                <c:ptCount val="11"/>
                <c:pt idx="0">
                  <c:v>Services to other institutions</c:v>
                </c:pt>
                <c:pt idx="1">
                  <c:v>Cyberinfrastructure</c:v>
                </c:pt>
                <c:pt idx="2">
                  <c:v>HPC and related</c:v>
                </c:pt>
                <c:pt idx="3">
                  <c:v>Support for grants</c:v>
                </c:pt>
                <c:pt idx="4">
                  <c:v>Content support</c:v>
                </c:pt>
                <c:pt idx="5">
                  <c:v>Community-building</c:v>
                </c:pt>
                <c:pt idx="6">
                  <c:v>R&amp;E network access</c:v>
                </c:pt>
                <c:pt idx="7">
                  <c:v>HP network</c:v>
                </c:pt>
                <c:pt idx="8">
                  <c:v>Storage &amp; hosting</c:v>
                </c:pt>
                <c:pt idx="9">
                  <c:v>Data management</c:v>
                </c:pt>
                <c:pt idx="10">
                  <c:v>Videoconferencing</c:v>
                </c:pt>
              </c:strCache>
            </c:strRef>
          </c:cat>
          <c:val>
            <c:numRef>
              <c:f>Sheet1!$B$2:$B$12</c:f>
              <c:numCache>
                <c:formatCode>0%</c:formatCode>
                <c:ptCount val="11"/>
                <c:pt idx="0">
                  <c:v>0.02</c:v>
                </c:pt>
                <c:pt idx="1">
                  <c:v>0.06</c:v>
                </c:pt>
                <c:pt idx="2">
                  <c:v>0.03</c:v>
                </c:pt>
                <c:pt idx="3">
                  <c:v>0.16</c:v>
                </c:pt>
                <c:pt idx="4">
                  <c:v>0.06</c:v>
                </c:pt>
                <c:pt idx="5">
                  <c:v>0.14</c:v>
                </c:pt>
                <c:pt idx="6">
                  <c:v>0.21</c:v>
                </c:pt>
                <c:pt idx="7">
                  <c:v>0.17</c:v>
                </c:pt>
                <c:pt idx="8">
                  <c:v>0.28</c:v>
                </c:pt>
                <c:pt idx="9">
                  <c:v>0.31</c:v>
                </c:pt>
                <c:pt idx="10">
                  <c:v>0.47</c:v>
                </c:pt>
              </c:numCache>
            </c:numRef>
          </c:val>
        </c:ser>
        <c:ser>
          <c:idx val="1"/>
          <c:order val="1"/>
          <c:tx>
            <c:strRef>
              <c:f>Sheet1!$C$1</c:f>
              <c:strCache>
                <c:ptCount val="1"/>
                <c:pt idx="0">
                  <c:v>avg</c:v>
                </c:pt>
              </c:strCache>
            </c:strRef>
          </c:tx>
          <c:spPr>
            <a:solidFill>
              <a:schemeClr val="accent6">
                <a:lumMod val="60000"/>
                <a:lumOff val="40000"/>
              </a:schemeClr>
            </a:solidFill>
            <a:ln w="25400">
              <a:solidFill>
                <a:schemeClr val="bg1"/>
              </a:solidFill>
            </a:ln>
            <a:effectLst/>
          </c:spPr>
          <c:invertIfNegative val="0"/>
          <c:cat>
            <c:strRef>
              <c:f>Sheet1!$A$2:$A$12</c:f>
              <c:strCache>
                <c:ptCount val="11"/>
                <c:pt idx="0">
                  <c:v>Services to other institutions</c:v>
                </c:pt>
                <c:pt idx="1">
                  <c:v>Cyberinfrastructure</c:v>
                </c:pt>
                <c:pt idx="2">
                  <c:v>HPC and related</c:v>
                </c:pt>
                <c:pt idx="3">
                  <c:v>Support for grants</c:v>
                </c:pt>
                <c:pt idx="4">
                  <c:v>Content support</c:v>
                </c:pt>
                <c:pt idx="5">
                  <c:v>Community-building</c:v>
                </c:pt>
                <c:pt idx="6">
                  <c:v>R&amp;E network access</c:v>
                </c:pt>
                <c:pt idx="7">
                  <c:v>HP network</c:v>
                </c:pt>
                <c:pt idx="8">
                  <c:v>Storage &amp; hosting</c:v>
                </c:pt>
                <c:pt idx="9">
                  <c:v>Data management</c:v>
                </c:pt>
                <c:pt idx="10">
                  <c:v>Videoconferencing</c:v>
                </c:pt>
              </c:strCache>
            </c:strRef>
          </c:cat>
          <c:val>
            <c:numRef>
              <c:f>Sheet1!$C$2:$C$12</c:f>
              <c:numCache>
                <c:formatCode>0%</c:formatCode>
                <c:ptCount val="11"/>
                <c:pt idx="0">
                  <c:v>0.0511516928818981</c:v>
                </c:pt>
                <c:pt idx="1">
                  <c:v>0.07</c:v>
                </c:pt>
                <c:pt idx="2">
                  <c:v>0.177366035723807</c:v>
                </c:pt>
                <c:pt idx="3">
                  <c:v>0.0615382564649427</c:v>
                </c:pt>
                <c:pt idx="4">
                  <c:v>0.17117835243935</c:v>
                </c:pt>
                <c:pt idx="5">
                  <c:v>0.112751266328979</c:v>
                </c:pt>
                <c:pt idx="6">
                  <c:v>0.0792588643028526</c:v>
                </c:pt>
                <c:pt idx="7">
                  <c:v>0.169280191948814</c:v>
                </c:pt>
                <c:pt idx="8">
                  <c:v>0.133247134097574</c:v>
                </c:pt>
                <c:pt idx="9">
                  <c:v>0.145801119701413</c:v>
                </c:pt>
                <c:pt idx="10">
                  <c:v>0.110719808051186</c:v>
                </c:pt>
              </c:numCache>
            </c:numRef>
          </c:val>
        </c:ser>
        <c:ser>
          <c:idx val="2"/>
          <c:order val="2"/>
          <c:tx>
            <c:strRef>
              <c:f>Sheet1!$D$1</c:f>
              <c:strCache>
                <c:ptCount val="1"/>
                <c:pt idx="0">
                  <c:v>max</c:v>
                </c:pt>
              </c:strCache>
            </c:strRef>
          </c:tx>
          <c:spPr>
            <a:solidFill>
              <a:schemeClr val="accent6">
                <a:lumMod val="60000"/>
                <a:lumOff val="40000"/>
              </a:schemeClr>
            </a:solidFill>
            <a:ln w="25400">
              <a:solidFill>
                <a:schemeClr val="bg1"/>
              </a:solidFill>
            </a:ln>
            <a:effectLst/>
          </c:spPr>
          <c:invertIfNegative val="0"/>
          <c:cat>
            <c:strRef>
              <c:f>Sheet1!$A$2:$A$12</c:f>
              <c:strCache>
                <c:ptCount val="11"/>
                <c:pt idx="0">
                  <c:v>Services to other institutions</c:v>
                </c:pt>
                <c:pt idx="1">
                  <c:v>Cyberinfrastructure</c:v>
                </c:pt>
                <c:pt idx="2">
                  <c:v>HPC and related</c:v>
                </c:pt>
                <c:pt idx="3">
                  <c:v>Support for grants</c:v>
                </c:pt>
                <c:pt idx="4">
                  <c:v>Content support</c:v>
                </c:pt>
                <c:pt idx="5">
                  <c:v>Community-building</c:v>
                </c:pt>
                <c:pt idx="6">
                  <c:v>R&amp;E network access</c:v>
                </c:pt>
                <c:pt idx="7">
                  <c:v>HP network</c:v>
                </c:pt>
                <c:pt idx="8">
                  <c:v>Storage &amp; hosting</c:v>
                </c:pt>
                <c:pt idx="9">
                  <c:v>Data management</c:v>
                </c:pt>
                <c:pt idx="10">
                  <c:v>Videoconferencing</c:v>
                </c:pt>
              </c:strCache>
            </c:strRef>
          </c:cat>
          <c:val>
            <c:numRef>
              <c:f>Sheet1!$D$2:$D$12</c:f>
              <c:numCache>
                <c:formatCode>0%</c:formatCode>
                <c:ptCount val="11"/>
                <c:pt idx="0">
                  <c:v>0.278848307118102</c:v>
                </c:pt>
                <c:pt idx="1">
                  <c:v>0.29</c:v>
                </c:pt>
                <c:pt idx="2">
                  <c:v>0.342633964276193</c:v>
                </c:pt>
                <c:pt idx="3">
                  <c:v>0.168461743535057</c:v>
                </c:pt>
                <c:pt idx="4">
                  <c:v>0.20882164756065</c:v>
                </c:pt>
                <c:pt idx="5">
                  <c:v>0.337248733671021</c:v>
                </c:pt>
                <c:pt idx="6">
                  <c:v>0.280741135697147</c:v>
                </c:pt>
                <c:pt idx="7">
                  <c:v>0.500719808051186</c:v>
                </c:pt>
                <c:pt idx="8">
                  <c:v>0.286752865902426</c:v>
                </c:pt>
                <c:pt idx="9">
                  <c:v>0.194198880298587</c:v>
                </c:pt>
                <c:pt idx="10">
                  <c:v>0.239280191948814</c:v>
                </c:pt>
              </c:numCache>
            </c:numRef>
          </c:val>
        </c:ser>
        <c:dLbls>
          <c:showLegendKey val="0"/>
          <c:showVal val="0"/>
          <c:showCatName val="0"/>
          <c:showSerName val="0"/>
          <c:showPercent val="0"/>
          <c:showBubbleSize val="0"/>
        </c:dLbls>
        <c:gapWidth val="60"/>
        <c:overlap val="100"/>
        <c:axId val="697841992"/>
        <c:axId val="500907448"/>
      </c:barChart>
      <c:catAx>
        <c:axId val="697841992"/>
        <c:scaling>
          <c:orientation val="minMax"/>
        </c:scaling>
        <c:delete val="0"/>
        <c:axPos val="l"/>
        <c:majorTickMark val="out"/>
        <c:minorTickMark val="none"/>
        <c:tickLblPos val="nextTo"/>
        <c:txPr>
          <a:bodyPr/>
          <a:lstStyle/>
          <a:p>
            <a:pPr>
              <a:defRPr sz="1200">
                <a:latin typeface="Arial"/>
                <a:cs typeface="Arial"/>
              </a:defRPr>
            </a:pPr>
            <a:endParaRPr lang="en-US"/>
          </a:p>
        </c:txPr>
        <c:crossAx val="500907448"/>
        <c:crosses val="autoZero"/>
        <c:auto val="1"/>
        <c:lblAlgn val="ctr"/>
        <c:lblOffset val="100"/>
        <c:noMultiLvlLbl val="0"/>
      </c:catAx>
      <c:valAx>
        <c:axId val="500907448"/>
        <c:scaling>
          <c:orientation val="minMax"/>
          <c:max val="1.0"/>
        </c:scaling>
        <c:delete val="0"/>
        <c:axPos val="b"/>
        <c:majorGridlines/>
        <c:numFmt formatCode="0%" sourceLinked="1"/>
        <c:majorTickMark val="out"/>
        <c:minorTickMark val="none"/>
        <c:tickLblPos val="nextTo"/>
        <c:txPr>
          <a:bodyPr/>
          <a:lstStyle/>
          <a:p>
            <a:pPr>
              <a:defRPr sz="1200">
                <a:latin typeface="Arial"/>
                <a:cs typeface="Arial"/>
              </a:defRPr>
            </a:pPr>
            <a:endParaRPr lang="en-US"/>
          </a:p>
        </c:txPr>
        <c:crossAx val="69784199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250"/>
      <c:rAngAx val="1"/>
    </c:view3D>
    <c:floor>
      <c:thickness val="0"/>
    </c:floor>
    <c:sideWall>
      <c:thickness val="0"/>
    </c:sideWall>
    <c:backWall>
      <c:thickness val="0"/>
    </c:backWall>
    <c:plotArea>
      <c:layout>
        <c:manualLayout>
          <c:layoutTarget val="inner"/>
          <c:xMode val="edge"/>
          <c:yMode val="edge"/>
          <c:x val="0.129888141664695"/>
          <c:y val="0.0252676459164577"/>
          <c:w val="0.696377614815315"/>
          <c:h val="0.460042205382589"/>
        </c:manualLayout>
      </c:layout>
      <c:bar3DChart>
        <c:barDir val="col"/>
        <c:grouping val="standard"/>
        <c:varyColors val="0"/>
        <c:ser>
          <c:idx val="0"/>
          <c:order val="0"/>
          <c:tx>
            <c:strRef>
              <c:f>Sheet1!$B$1</c:f>
              <c:strCache>
                <c:ptCount val="1"/>
                <c:pt idx="0">
                  <c:v>Central IT</c:v>
                </c:pt>
              </c:strCache>
            </c:strRef>
          </c:tx>
          <c:spPr>
            <a:solidFill>
              <a:schemeClr val="accent4"/>
            </a:solidFill>
            <a:effectLst/>
          </c:spPr>
          <c:invertIfNegative val="0"/>
          <c:dLbls>
            <c:dLbl>
              <c:idx val="0"/>
              <c:layout>
                <c:manualLayout>
                  <c:x val="0.00742942050520057"/>
                  <c:y val="0.2152466367713"/>
                </c:manualLayout>
              </c:layout>
              <c:showLegendKey val="0"/>
              <c:showVal val="1"/>
              <c:showCatName val="0"/>
              <c:showSerName val="0"/>
              <c:showPercent val="0"/>
              <c:showBubbleSize val="0"/>
            </c:dLbl>
            <c:dLbl>
              <c:idx val="1"/>
              <c:layout>
                <c:manualLayout>
                  <c:x val="-0.00148588410104012"/>
                  <c:y val="0.197309417040359"/>
                </c:manualLayout>
              </c:layout>
              <c:showLegendKey val="0"/>
              <c:showVal val="1"/>
              <c:showCatName val="0"/>
              <c:showSerName val="0"/>
              <c:showPercent val="0"/>
              <c:showBubbleSize val="0"/>
            </c:dLbl>
            <c:dLbl>
              <c:idx val="2"/>
              <c:layout>
                <c:manualLayout>
                  <c:x val="0.00297176820208024"/>
                  <c:y val="0.195067264573991"/>
                </c:manualLayout>
              </c:layout>
              <c:showLegendKey val="0"/>
              <c:showVal val="1"/>
              <c:showCatName val="0"/>
              <c:showSerName val="0"/>
              <c:showPercent val="0"/>
              <c:showBubbleSize val="0"/>
            </c:dLbl>
            <c:dLbl>
              <c:idx val="3"/>
              <c:layout>
                <c:manualLayout>
                  <c:x val="-0.00148588410104012"/>
                  <c:y val="0.130044666501889"/>
                </c:manualLayout>
              </c:layout>
              <c:showLegendKey val="0"/>
              <c:showVal val="1"/>
              <c:showCatName val="0"/>
              <c:showSerName val="0"/>
              <c:showPercent val="0"/>
              <c:showBubbleSize val="0"/>
            </c:dLbl>
            <c:dLbl>
              <c:idx val="4"/>
              <c:layout>
                <c:manualLayout>
                  <c:x val="0.00148576710229201"/>
                  <c:y val="0.107623141838212"/>
                </c:manualLayout>
              </c:layout>
              <c:showLegendKey val="0"/>
              <c:showVal val="1"/>
              <c:showCatName val="0"/>
              <c:showSerName val="0"/>
              <c:showPercent val="0"/>
              <c:showBubbleSize val="0"/>
            </c:dLbl>
            <c:dLbl>
              <c:idx val="5"/>
              <c:layout>
                <c:manualLayout>
                  <c:x val="5.44817876598787E-17"/>
                  <c:y val="0.109865470852018"/>
                </c:manualLayout>
              </c:layout>
              <c:showLegendKey val="0"/>
              <c:showVal val="1"/>
              <c:showCatName val="0"/>
              <c:showSerName val="0"/>
              <c:showPercent val="0"/>
              <c:showBubbleSize val="0"/>
            </c:dLbl>
            <c:dLbl>
              <c:idx val="6"/>
              <c:layout>
                <c:manualLayout>
                  <c:x val="0.00297176820208024"/>
                  <c:y val="0.0717488789237668"/>
                </c:manualLayout>
              </c:layout>
              <c:showLegendKey val="0"/>
              <c:showVal val="1"/>
              <c:showCatName val="0"/>
              <c:showSerName val="0"/>
              <c:showPercent val="0"/>
              <c:showBubbleSize val="0"/>
            </c:dLbl>
            <c:dLbl>
              <c:idx val="7"/>
              <c:layout>
                <c:manualLayout>
                  <c:x val="0.00148588410104012"/>
                  <c:y val="0.0358744394618834"/>
                </c:manualLayout>
              </c:layout>
              <c:showLegendKey val="0"/>
              <c:showVal val="1"/>
              <c:showCatName val="0"/>
              <c:showSerName val="0"/>
              <c:showPercent val="0"/>
              <c:showBubbleSize val="0"/>
            </c:dLbl>
            <c:dLbl>
              <c:idx val="8"/>
              <c:layout>
                <c:manualLayout>
                  <c:x val="0.0"/>
                  <c:y val="0.0336322869955157"/>
                </c:manualLayout>
              </c:layout>
              <c:showLegendKey val="0"/>
              <c:showVal val="1"/>
              <c:showCatName val="0"/>
              <c:showSerName val="0"/>
              <c:showPercent val="0"/>
              <c:showBubbleSize val="0"/>
            </c:dLbl>
            <c:dLbl>
              <c:idx val="9"/>
              <c:layout>
                <c:manualLayout>
                  <c:x val="0.00297176820208013"/>
                  <c:y val="0.0224215246636771"/>
                </c:manualLayout>
              </c:layout>
              <c:showLegendKey val="0"/>
              <c:showVal val="1"/>
              <c:showCatName val="0"/>
              <c:showSerName val="0"/>
              <c:showPercent val="0"/>
              <c:showBubbleSize val="0"/>
            </c:dLbl>
            <c:txPr>
              <a:bodyPr/>
              <a:lstStyle/>
              <a:p>
                <a:pPr>
                  <a:defRPr sz="1100">
                    <a:latin typeface="Arial"/>
                    <a:cs typeface="Arial"/>
                  </a:defRPr>
                </a:pPr>
                <a:endParaRPr lang="en-US"/>
              </a:p>
            </c:txPr>
            <c:showLegendKey val="0"/>
            <c:showVal val="1"/>
            <c:showCatName val="0"/>
            <c:showSerName val="0"/>
            <c:showPercent val="0"/>
            <c:showBubbleSize val="0"/>
            <c:showLeaderLines val="0"/>
          </c:dLbls>
          <c:cat>
            <c:strRef>
              <c:f>Sheet1!$A$2:$A$11</c:f>
              <c:strCache>
                <c:ptCount val="10"/>
                <c:pt idx="0">
                  <c:v>IT Security</c:v>
                </c:pt>
                <c:pt idx="1">
                  <c:v>Administrative info systems/ERP</c:v>
                </c:pt>
                <c:pt idx="2">
                  <c:v>Telephone</c:v>
                </c:pt>
                <c:pt idx="3">
                  <c:v>High Performance Computing</c:v>
                </c:pt>
                <c:pt idx="4">
                  <c:v>Center for Technology-enhanced learning</c:v>
                </c:pt>
                <c:pt idx="5">
                  <c:v>Distance Learning</c:v>
                </c:pt>
                <c:pt idx="6">
                  <c:v>Institutional Web Design</c:v>
                </c:pt>
                <c:pt idx="7">
                  <c:v>Faculty teaching excellence center</c:v>
                </c:pt>
                <c:pt idx="8">
                  <c:v>Libraries</c:v>
                </c:pt>
                <c:pt idx="9">
                  <c:v>Institutional Research</c:v>
                </c:pt>
              </c:strCache>
            </c:strRef>
          </c:cat>
          <c:val>
            <c:numRef>
              <c:f>Sheet1!$B$2:$B$11</c:f>
              <c:numCache>
                <c:formatCode>0%</c:formatCode>
                <c:ptCount val="10"/>
                <c:pt idx="0">
                  <c:v>0.967336173666058</c:v>
                </c:pt>
                <c:pt idx="1">
                  <c:v>0.89159975293391</c:v>
                </c:pt>
                <c:pt idx="2">
                  <c:v>0.877852618880064</c:v>
                </c:pt>
                <c:pt idx="3">
                  <c:v>0.581918311151905</c:v>
                </c:pt>
                <c:pt idx="4">
                  <c:v>0.455732946298984</c:v>
                </c:pt>
                <c:pt idx="5">
                  <c:v>0.455732946298984</c:v>
                </c:pt>
                <c:pt idx="6">
                  <c:v>0.286703462117411</c:v>
                </c:pt>
                <c:pt idx="7">
                  <c:v>0.106897842085568</c:v>
                </c:pt>
                <c:pt idx="8">
                  <c:v>0.0972754793138244</c:v>
                </c:pt>
                <c:pt idx="9">
                  <c:v>0.0701028741117828</c:v>
                </c:pt>
              </c:numCache>
            </c:numRef>
          </c:val>
        </c:ser>
        <c:ser>
          <c:idx val="1"/>
          <c:order val="1"/>
          <c:tx>
            <c:strRef>
              <c:f>Sheet1!$C$1</c:f>
              <c:strCache>
                <c:ptCount val="1"/>
                <c:pt idx="0">
                  <c:v>“Dotted-Line”</c:v>
                </c:pt>
              </c:strCache>
            </c:strRef>
          </c:tx>
          <c:spPr>
            <a:solidFill>
              <a:schemeClr val="accent2"/>
            </a:solidFill>
            <a:effectLst/>
          </c:spPr>
          <c:invertIfNegative val="0"/>
          <c:cat>
            <c:strRef>
              <c:f>Sheet1!$A$2:$A$11</c:f>
              <c:strCache>
                <c:ptCount val="10"/>
                <c:pt idx="0">
                  <c:v>IT Security</c:v>
                </c:pt>
                <c:pt idx="1">
                  <c:v>Administrative info systems/ERP</c:v>
                </c:pt>
                <c:pt idx="2">
                  <c:v>Telephone</c:v>
                </c:pt>
                <c:pt idx="3">
                  <c:v>High Performance Computing</c:v>
                </c:pt>
                <c:pt idx="4">
                  <c:v>Center for Technology-enhanced learning</c:v>
                </c:pt>
                <c:pt idx="5">
                  <c:v>Distance Learning</c:v>
                </c:pt>
                <c:pt idx="6">
                  <c:v>Institutional Web Design</c:v>
                </c:pt>
                <c:pt idx="7">
                  <c:v>Faculty teaching excellence center</c:v>
                </c:pt>
                <c:pt idx="8">
                  <c:v>Libraries</c:v>
                </c:pt>
                <c:pt idx="9">
                  <c:v>Institutional Research</c:v>
                </c:pt>
              </c:strCache>
            </c:strRef>
          </c:cat>
          <c:val>
            <c:numRef>
              <c:f>Sheet1!$C$2:$C$11</c:f>
              <c:numCache>
                <c:formatCode>0%</c:formatCode>
                <c:ptCount val="10"/>
                <c:pt idx="0">
                  <c:v>0.0145059849868127</c:v>
                </c:pt>
                <c:pt idx="1">
                  <c:v>0.0348980852378011</c:v>
                </c:pt>
                <c:pt idx="2">
                  <c:v>0.0161857846586911</c:v>
                </c:pt>
                <c:pt idx="3">
                  <c:v>0.0984396512161542</c:v>
                </c:pt>
                <c:pt idx="4">
                  <c:v>0.0821238509917755</c:v>
                </c:pt>
                <c:pt idx="5">
                  <c:v>0.0821238509917755</c:v>
                </c:pt>
                <c:pt idx="6">
                  <c:v>0.155945810336177</c:v>
                </c:pt>
                <c:pt idx="7">
                  <c:v>0.0712236497442934</c:v>
                </c:pt>
                <c:pt idx="8">
                  <c:v>0.0486377396569122</c:v>
                </c:pt>
                <c:pt idx="9">
                  <c:v>0.0435889277760102</c:v>
                </c:pt>
              </c:numCache>
            </c:numRef>
          </c:val>
        </c:ser>
        <c:ser>
          <c:idx val="2"/>
          <c:order val="2"/>
          <c:tx>
            <c:strRef>
              <c:f>Sheet1!$D$1</c:f>
              <c:strCache>
                <c:ptCount val="1"/>
                <c:pt idx="0">
                  <c:v>Separate department</c:v>
                </c:pt>
              </c:strCache>
            </c:strRef>
          </c:tx>
          <c:spPr>
            <a:solidFill>
              <a:schemeClr val="accent6">
                <a:lumMod val="60000"/>
                <a:lumOff val="40000"/>
              </a:schemeClr>
            </a:solidFill>
            <a:effectLst/>
          </c:spPr>
          <c:invertIfNegative val="0"/>
          <c:dLbls>
            <c:dLbl>
              <c:idx val="1"/>
              <c:layout>
                <c:manualLayout>
                  <c:x val="0.0178304922137334"/>
                  <c:y val="-0.0134529147982063"/>
                </c:manualLayout>
              </c:layout>
              <c:showLegendKey val="0"/>
              <c:showVal val="1"/>
              <c:showCatName val="0"/>
              <c:showSerName val="0"/>
              <c:showPercent val="0"/>
              <c:showBubbleSize val="0"/>
            </c:dLbl>
            <c:dLbl>
              <c:idx val="2"/>
              <c:layout>
                <c:manualLayout>
                  <c:x val="0.0163447251114413"/>
                  <c:y val="-0.0112109388792769"/>
                </c:manualLayout>
              </c:layout>
              <c:showLegendKey val="0"/>
              <c:showVal val="1"/>
              <c:showCatName val="0"/>
              <c:showSerName val="0"/>
              <c:showPercent val="0"/>
              <c:showBubbleSize val="0"/>
            </c:dLbl>
            <c:dLbl>
              <c:idx val="3"/>
              <c:layout>
                <c:manualLayout>
                  <c:x val="0.0178306092124814"/>
                  <c:y val="-0.0112107623318386"/>
                </c:manualLayout>
              </c:layout>
              <c:showLegendKey val="0"/>
              <c:showVal val="1"/>
              <c:showCatName val="0"/>
              <c:showSerName val="0"/>
              <c:showPercent val="0"/>
              <c:showBubbleSize val="0"/>
            </c:dLbl>
            <c:dLbl>
              <c:idx val="4"/>
              <c:layout>
                <c:manualLayout>
                  <c:x val="0.0163446081126932"/>
                  <c:y val="-0.00672645739910316"/>
                </c:manualLayout>
              </c:layout>
              <c:showLegendKey val="0"/>
              <c:showVal val="1"/>
              <c:showCatName val="0"/>
              <c:showSerName val="0"/>
              <c:showPercent val="0"/>
              <c:showBubbleSize val="0"/>
            </c:dLbl>
            <c:dLbl>
              <c:idx val="5"/>
              <c:layout>
                <c:manualLayout>
                  <c:x val="0.0133729569093611"/>
                  <c:y val="-0.00896860986547085"/>
                </c:manualLayout>
              </c:layout>
              <c:showLegendKey val="0"/>
              <c:showVal val="1"/>
              <c:showCatName val="0"/>
              <c:showSerName val="0"/>
              <c:showPercent val="0"/>
              <c:showBubbleSize val="0"/>
            </c:dLbl>
            <c:dLbl>
              <c:idx val="6"/>
              <c:layout>
                <c:manualLayout>
                  <c:x val="0.0118870728083209"/>
                  <c:y val="-0.0112107623318385"/>
                </c:manualLayout>
              </c:layout>
              <c:showLegendKey val="0"/>
              <c:showVal val="1"/>
              <c:showCatName val="0"/>
              <c:showSerName val="0"/>
              <c:showPercent val="0"/>
              <c:showBubbleSize val="0"/>
            </c:dLbl>
            <c:dLbl>
              <c:idx val="7"/>
              <c:layout>
                <c:manualLayout>
                  <c:x val="0.0163447251114413"/>
                  <c:y val="-0.00896860986547085"/>
                </c:manualLayout>
              </c:layout>
              <c:showLegendKey val="0"/>
              <c:showVal val="1"/>
              <c:showCatName val="0"/>
              <c:showSerName val="0"/>
              <c:showPercent val="0"/>
              <c:showBubbleSize val="0"/>
            </c:dLbl>
            <c:dLbl>
              <c:idx val="8"/>
              <c:layout>
                <c:manualLayout>
                  <c:x val="0.0178306092124813"/>
                  <c:y val="-0.0134529147982063"/>
                </c:manualLayout>
              </c:layout>
              <c:showLegendKey val="0"/>
              <c:showVal val="1"/>
              <c:showCatName val="0"/>
              <c:showSerName val="0"/>
              <c:showPercent val="0"/>
              <c:showBubbleSize val="0"/>
            </c:dLbl>
            <c:dLbl>
              <c:idx val="9"/>
              <c:layout>
                <c:manualLayout>
                  <c:x val="0.0118870728083209"/>
                  <c:y val="-0.0156952438120123"/>
                </c:manualLayout>
              </c:layout>
              <c:showLegendKey val="0"/>
              <c:showVal val="1"/>
              <c:showCatName val="0"/>
              <c:showSerName val="0"/>
              <c:showPercent val="0"/>
              <c:showBubbleSize val="0"/>
            </c:dLbl>
            <c:txPr>
              <a:bodyPr anchor="b" anchorCtr="1"/>
              <a:lstStyle/>
              <a:p>
                <a:pPr>
                  <a:defRPr sz="1100">
                    <a:latin typeface="Arial"/>
                    <a:cs typeface="Arial"/>
                  </a:defRPr>
                </a:pPr>
                <a:endParaRPr lang="en-US"/>
              </a:p>
            </c:txPr>
            <c:showLegendKey val="0"/>
            <c:showVal val="1"/>
            <c:showCatName val="0"/>
            <c:showSerName val="0"/>
            <c:showPercent val="0"/>
            <c:showBubbleSize val="0"/>
            <c:showLeaderLines val="0"/>
          </c:dLbls>
          <c:cat>
            <c:strRef>
              <c:f>Sheet1!$A$2:$A$11</c:f>
              <c:strCache>
                <c:ptCount val="10"/>
                <c:pt idx="0">
                  <c:v>IT Security</c:v>
                </c:pt>
                <c:pt idx="1">
                  <c:v>Administrative info systems/ERP</c:v>
                </c:pt>
                <c:pt idx="2">
                  <c:v>Telephone</c:v>
                </c:pt>
                <c:pt idx="3">
                  <c:v>High Performance Computing</c:v>
                </c:pt>
                <c:pt idx="4">
                  <c:v>Center for Technology-enhanced learning</c:v>
                </c:pt>
                <c:pt idx="5">
                  <c:v>Distance Learning</c:v>
                </c:pt>
                <c:pt idx="6">
                  <c:v>Institutional Web Design</c:v>
                </c:pt>
                <c:pt idx="7">
                  <c:v>Faculty teaching excellence center</c:v>
                </c:pt>
                <c:pt idx="8">
                  <c:v>Libraries</c:v>
                </c:pt>
                <c:pt idx="9">
                  <c:v>Institutional Research</c:v>
                </c:pt>
              </c:strCache>
            </c:strRef>
          </c:cat>
          <c:val>
            <c:numRef>
              <c:f>Sheet1!$D$2:$D$11</c:f>
              <c:numCache>
                <c:formatCode>0%</c:formatCode>
                <c:ptCount val="10"/>
                <c:pt idx="0">
                  <c:v>0.0181578413471292</c:v>
                </c:pt>
                <c:pt idx="1">
                  <c:v>0.0735021618282891</c:v>
                </c:pt>
                <c:pt idx="2">
                  <c:v>0.105961596461245</c:v>
                </c:pt>
                <c:pt idx="3">
                  <c:v>0.319642037631941</c:v>
                </c:pt>
                <c:pt idx="4">
                  <c:v>0.46214320270924</c:v>
                </c:pt>
                <c:pt idx="5">
                  <c:v>0.46214320270924</c:v>
                </c:pt>
                <c:pt idx="6">
                  <c:v>0.557350727546412</c:v>
                </c:pt>
                <c:pt idx="7">
                  <c:v>0.821878508170138</c:v>
                </c:pt>
                <c:pt idx="8">
                  <c:v>0.854086781029263</c:v>
                </c:pt>
                <c:pt idx="9">
                  <c:v>0.886308198112207</c:v>
                </c:pt>
              </c:numCache>
            </c:numRef>
          </c:val>
        </c:ser>
        <c:dLbls>
          <c:showLegendKey val="0"/>
          <c:showVal val="0"/>
          <c:showCatName val="0"/>
          <c:showSerName val="0"/>
          <c:showPercent val="0"/>
          <c:showBubbleSize val="0"/>
        </c:dLbls>
        <c:gapWidth val="150"/>
        <c:shape val="box"/>
        <c:axId val="692439560"/>
        <c:axId val="693542616"/>
        <c:axId val="597932824"/>
      </c:bar3DChart>
      <c:catAx>
        <c:axId val="692439560"/>
        <c:scaling>
          <c:orientation val="minMax"/>
        </c:scaling>
        <c:delete val="0"/>
        <c:axPos val="b"/>
        <c:majorTickMark val="out"/>
        <c:minorTickMark val="none"/>
        <c:tickLblPos val="nextTo"/>
        <c:txPr>
          <a:bodyPr/>
          <a:lstStyle/>
          <a:p>
            <a:pPr>
              <a:defRPr sz="1400">
                <a:latin typeface="Arial"/>
                <a:cs typeface="Arial"/>
              </a:defRPr>
            </a:pPr>
            <a:endParaRPr lang="en-US"/>
          </a:p>
        </c:txPr>
        <c:crossAx val="693542616"/>
        <c:crosses val="autoZero"/>
        <c:auto val="1"/>
        <c:lblAlgn val="ctr"/>
        <c:lblOffset val="100"/>
        <c:noMultiLvlLbl val="0"/>
      </c:catAx>
      <c:valAx>
        <c:axId val="693542616"/>
        <c:scaling>
          <c:orientation val="minMax"/>
        </c:scaling>
        <c:delete val="0"/>
        <c:axPos val="l"/>
        <c:majorGridlines/>
        <c:numFmt formatCode="0%" sourceLinked="1"/>
        <c:majorTickMark val="out"/>
        <c:minorTickMark val="none"/>
        <c:tickLblPos val="nextTo"/>
        <c:txPr>
          <a:bodyPr/>
          <a:lstStyle/>
          <a:p>
            <a:pPr>
              <a:defRPr sz="1200">
                <a:latin typeface="Arial"/>
                <a:cs typeface="Arial"/>
              </a:defRPr>
            </a:pPr>
            <a:endParaRPr lang="en-US"/>
          </a:p>
        </c:txPr>
        <c:crossAx val="692439560"/>
        <c:crosses val="autoZero"/>
        <c:crossBetween val="between"/>
      </c:valAx>
      <c:serAx>
        <c:axId val="597932824"/>
        <c:scaling>
          <c:orientation val="minMax"/>
        </c:scaling>
        <c:delete val="0"/>
        <c:axPos val="b"/>
        <c:majorTickMark val="out"/>
        <c:minorTickMark val="none"/>
        <c:tickLblPos val="nextTo"/>
        <c:txPr>
          <a:bodyPr/>
          <a:lstStyle/>
          <a:p>
            <a:pPr>
              <a:defRPr sz="1200">
                <a:latin typeface="Arial"/>
                <a:cs typeface="Arial"/>
              </a:defRPr>
            </a:pPr>
            <a:endParaRPr lang="en-US"/>
          </a:p>
        </c:txPr>
        <c:crossAx val="693542616"/>
        <c:crosses val="autoZero"/>
      </c:ser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698170218024"/>
          <c:y val="0.018197629142511"/>
          <c:w val="0.858756893975985"/>
          <c:h val="0.535831963312278"/>
        </c:manualLayout>
      </c:layout>
      <c:barChart>
        <c:barDir val="col"/>
        <c:grouping val="clustered"/>
        <c:varyColors val="0"/>
        <c:ser>
          <c:idx val="0"/>
          <c:order val="0"/>
          <c:tx>
            <c:strRef>
              <c:f>Sheet1!$B$1</c:f>
              <c:strCache>
                <c:ptCount val="1"/>
                <c:pt idx="0">
                  <c:v>Canadians and Doctorals</c:v>
                </c:pt>
              </c:strCache>
            </c:strRef>
          </c:tx>
          <c:spPr>
            <a:solidFill>
              <a:srgbClr val="1F497D">
                <a:lumMod val="40000"/>
                <a:lumOff val="60000"/>
              </a:srgbClr>
            </a:solidFill>
            <a:effectLst/>
          </c:spPr>
          <c:invertIfNegative val="0"/>
          <c:cat>
            <c:strRef>
              <c:f>Sheet1!$A$2:$A$13</c:f>
              <c:strCache>
                <c:ptCount val="12"/>
                <c:pt idx="0">
                  <c:v>Desktop support</c:v>
                </c:pt>
                <c:pt idx="1">
                  <c:v>Enterprise application support</c:v>
                </c:pt>
                <c:pt idx="2">
                  <c:v>Support for faculty use of educational technology</c:v>
                </c:pt>
                <c:pt idx="3">
                  <c:v>Enterprise application development</c:v>
                </c:pt>
                <c:pt idx="4">
                  <c:v>Help desk</c:v>
                </c:pt>
                <c:pt idx="5">
                  <c:v>Support for faculty use of IT in research</c:v>
                </c:pt>
                <c:pt idx="6">
                  <c:v>E-mail, calendaring, web support</c:v>
                </c:pt>
                <c:pt idx="7">
                  <c:v>Classroom support</c:v>
                </c:pt>
                <c:pt idx="8">
                  <c:v>Data center</c:v>
                </c:pt>
                <c:pt idx="9">
                  <c:v>IT Security</c:v>
                </c:pt>
                <c:pt idx="10">
                  <c:v>In-building data network (wired)</c:v>
                </c:pt>
                <c:pt idx="11">
                  <c:v>In-building data network (wireless)</c:v>
                </c:pt>
              </c:strCache>
            </c:strRef>
          </c:cat>
          <c:val>
            <c:numRef>
              <c:f>Sheet1!$B$2:$B$13</c:f>
              <c:numCache>
                <c:formatCode>0%</c:formatCode>
                <c:ptCount val="12"/>
                <c:pt idx="0">
                  <c:v>0.571780555555556</c:v>
                </c:pt>
                <c:pt idx="1">
                  <c:v>0.504523157894737</c:v>
                </c:pt>
                <c:pt idx="2">
                  <c:v>0.440643373493976</c:v>
                </c:pt>
                <c:pt idx="3">
                  <c:v>0.418292405063291</c:v>
                </c:pt>
                <c:pt idx="4">
                  <c:v>0.39204054054054</c:v>
                </c:pt>
                <c:pt idx="5">
                  <c:v>0.370029411764706</c:v>
                </c:pt>
                <c:pt idx="6">
                  <c:v>0.351169696969697</c:v>
                </c:pt>
                <c:pt idx="7">
                  <c:v>0.303338596491228</c:v>
                </c:pt>
                <c:pt idx="8">
                  <c:v>0.259342857142857</c:v>
                </c:pt>
                <c:pt idx="9">
                  <c:v>0.192588888888889</c:v>
                </c:pt>
                <c:pt idx="10">
                  <c:v>0.125269565217391</c:v>
                </c:pt>
                <c:pt idx="11">
                  <c:v>0.113885</c:v>
                </c:pt>
              </c:numCache>
            </c:numRef>
          </c:val>
        </c:ser>
        <c:ser>
          <c:idx val="1"/>
          <c:order val="1"/>
          <c:tx>
            <c:strRef>
              <c:f>Sheet1!$C$1</c:f>
              <c:strCache>
                <c:ptCount val="1"/>
                <c:pt idx="0">
                  <c:v>AA and BA-Other</c:v>
                </c:pt>
              </c:strCache>
            </c:strRef>
          </c:tx>
          <c:spPr>
            <a:solidFill>
              <a:srgbClr val="C1A875"/>
            </a:solidFill>
            <a:effectLst/>
          </c:spPr>
          <c:invertIfNegative val="0"/>
          <c:cat>
            <c:strRef>
              <c:f>Sheet1!$A$2:$A$13</c:f>
              <c:strCache>
                <c:ptCount val="12"/>
                <c:pt idx="0">
                  <c:v>Desktop support</c:v>
                </c:pt>
                <c:pt idx="1">
                  <c:v>Enterprise application support</c:v>
                </c:pt>
                <c:pt idx="2">
                  <c:v>Support for faculty use of educational technology</c:v>
                </c:pt>
                <c:pt idx="3">
                  <c:v>Enterprise application development</c:v>
                </c:pt>
                <c:pt idx="4">
                  <c:v>Help desk</c:v>
                </c:pt>
                <c:pt idx="5">
                  <c:v>Support for faculty use of IT in research</c:v>
                </c:pt>
                <c:pt idx="6">
                  <c:v>E-mail, calendaring, web support</c:v>
                </c:pt>
                <c:pt idx="7">
                  <c:v>Classroom support</c:v>
                </c:pt>
                <c:pt idx="8">
                  <c:v>Data center</c:v>
                </c:pt>
                <c:pt idx="9">
                  <c:v>IT Security</c:v>
                </c:pt>
                <c:pt idx="10">
                  <c:v>In-building data network (wired)</c:v>
                </c:pt>
                <c:pt idx="11">
                  <c:v>In-building data network (wireless)</c:v>
                </c:pt>
              </c:strCache>
            </c:strRef>
          </c:cat>
          <c:val>
            <c:numRef>
              <c:f>Sheet1!$C$2:$C$13</c:f>
              <c:numCache>
                <c:formatCode>0%</c:formatCode>
                <c:ptCount val="12"/>
                <c:pt idx="0">
                  <c:v>0.0875176470588235</c:v>
                </c:pt>
                <c:pt idx="1">
                  <c:v>0.10534</c:v>
                </c:pt>
                <c:pt idx="2">
                  <c:v>0.170518181818182</c:v>
                </c:pt>
                <c:pt idx="3">
                  <c:v>0.0615666666666667</c:v>
                </c:pt>
                <c:pt idx="4">
                  <c:v>0.0667538461538461</c:v>
                </c:pt>
                <c:pt idx="5">
                  <c:v>0.0941111111111111</c:v>
                </c:pt>
                <c:pt idx="6">
                  <c:v>0.08696875</c:v>
                </c:pt>
                <c:pt idx="7">
                  <c:v>0.0974578947368421</c:v>
                </c:pt>
                <c:pt idx="8">
                  <c:v>0.05138</c:v>
                </c:pt>
                <c:pt idx="9">
                  <c:v>0.06305</c:v>
                </c:pt>
                <c:pt idx="10">
                  <c:v>0.0692923076923077</c:v>
                </c:pt>
                <c:pt idx="11">
                  <c:v>0.06305</c:v>
                </c:pt>
              </c:numCache>
            </c:numRef>
          </c:val>
        </c:ser>
        <c:ser>
          <c:idx val="2"/>
          <c:order val="2"/>
          <c:tx>
            <c:strRef>
              <c:f>Sheet1!$D$1</c:f>
              <c:strCache>
                <c:ptCount val="1"/>
                <c:pt idx="0">
                  <c:v>Masters, BA-Liberal Arts, non-Canadian international, other</c:v>
                </c:pt>
              </c:strCache>
            </c:strRef>
          </c:tx>
          <c:spPr>
            <a:solidFill>
              <a:srgbClr val="B5CC8E"/>
            </a:solidFill>
            <a:effectLst/>
          </c:spPr>
          <c:invertIfNegative val="0"/>
          <c:cat>
            <c:strRef>
              <c:f>Sheet1!$A$2:$A$13</c:f>
              <c:strCache>
                <c:ptCount val="12"/>
                <c:pt idx="0">
                  <c:v>Desktop support</c:v>
                </c:pt>
                <c:pt idx="1">
                  <c:v>Enterprise application support</c:v>
                </c:pt>
                <c:pt idx="2">
                  <c:v>Support for faculty use of educational technology</c:v>
                </c:pt>
                <c:pt idx="3">
                  <c:v>Enterprise application development</c:v>
                </c:pt>
                <c:pt idx="4">
                  <c:v>Help desk</c:v>
                </c:pt>
                <c:pt idx="5">
                  <c:v>Support for faculty use of IT in research</c:v>
                </c:pt>
                <c:pt idx="6">
                  <c:v>E-mail, calendaring, web support</c:v>
                </c:pt>
                <c:pt idx="7">
                  <c:v>Classroom support</c:v>
                </c:pt>
                <c:pt idx="8">
                  <c:v>Data center</c:v>
                </c:pt>
                <c:pt idx="9">
                  <c:v>IT Security</c:v>
                </c:pt>
                <c:pt idx="10">
                  <c:v>In-building data network (wired)</c:v>
                </c:pt>
                <c:pt idx="11">
                  <c:v>In-building data network (wireless)</c:v>
                </c:pt>
              </c:strCache>
            </c:strRef>
          </c:cat>
          <c:val>
            <c:numRef>
              <c:f>Sheet1!$D$2:$D$13</c:f>
              <c:numCache>
                <c:formatCode>0%</c:formatCode>
                <c:ptCount val="12"/>
                <c:pt idx="0">
                  <c:v>0.216782558139535</c:v>
                </c:pt>
                <c:pt idx="1">
                  <c:v>0.242407070707071</c:v>
                </c:pt>
                <c:pt idx="2">
                  <c:v>0.21682619047619</c:v>
                </c:pt>
                <c:pt idx="3">
                  <c:v>0.133666666666667</c:v>
                </c:pt>
                <c:pt idx="4">
                  <c:v>0.149452542372881</c:v>
                </c:pt>
                <c:pt idx="5">
                  <c:v>0.193901333333333</c:v>
                </c:pt>
                <c:pt idx="6">
                  <c:v>0.143256896551724</c:v>
                </c:pt>
                <c:pt idx="7">
                  <c:v>0.149603333333333</c:v>
                </c:pt>
                <c:pt idx="8">
                  <c:v>0.129871428571429</c:v>
                </c:pt>
                <c:pt idx="9">
                  <c:v>0.10467027027027</c:v>
                </c:pt>
                <c:pt idx="10">
                  <c:v>0.10088125</c:v>
                </c:pt>
                <c:pt idx="11">
                  <c:v>0.0856857142857143</c:v>
                </c:pt>
              </c:numCache>
            </c:numRef>
          </c:val>
        </c:ser>
        <c:dLbls>
          <c:showLegendKey val="0"/>
          <c:showVal val="0"/>
          <c:showCatName val="0"/>
          <c:showSerName val="0"/>
          <c:showPercent val="0"/>
          <c:showBubbleSize val="0"/>
        </c:dLbls>
        <c:gapWidth val="130"/>
        <c:axId val="598314312"/>
        <c:axId val="723384696"/>
      </c:barChart>
      <c:catAx>
        <c:axId val="598314312"/>
        <c:scaling>
          <c:orientation val="minMax"/>
        </c:scaling>
        <c:delete val="0"/>
        <c:axPos val="b"/>
        <c:majorTickMark val="none"/>
        <c:minorTickMark val="none"/>
        <c:tickLblPos val="nextTo"/>
        <c:crossAx val="723384696"/>
        <c:crosses val="autoZero"/>
        <c:auto val="1"/>
        <c:lblAlgn val="ctr"/>
        <c:lblOffset val="100"/>
        <c:noMultiLvlLbl val="0"/>
      </c:catAx>
      <c:valAx>
        <c:axId val="723384696"/>
        <c:scaling>
          <c:orientation val="minMax"/>
          <c:max val="1.0"/>
          <c:min val="0.0"/>
        </c:scaling>
        <c:delete val="0"/>
        <c:axPos val="l"/>
        <c:majorGridlines/>
        <c:numFmt formatCode="0%" sourceLinked="1"/>
        <c:majorTickMark val="none"/>
        <c:minorTickMark val="none"/>
        <c:tickLblPos val="nextTo"/>
        <c:spPr>
          <a:ln w="9525">
            <a:noFill/>
          </a:ln>
        </c:spPr>
        <c:crossAx val="598314312"/>
        <c:crosses val="autoZero"/>
        <c:crossBetween val="between"/>
      </c:valAx>
    </c:plotArea>
    <c:legend>
      <c:legendPos val="b"/>
      <c:layout>
        <c:manualLayout>
          <c:xMode val="edge"/>
          <c:yMode val="edge"/>
          <c:x val="0.0777777777777778"/>
          <c:y val="0.935679155490179"/>
          <c:w val="0.9"/>
          <c:h val="0.0467384269274033"/>
        </c:manualLayout>
      </c:layout>
      <c:overlay val="0"/>
    </c:legend>
    <c:plotVisOnly val="1"/>
    <c:dispBlanksAs val="gap"/>
    <c:showDLblsOverMax val="0"/>
  </c:chart>
  <c:spPr>
    <a:solidFill>
      <a:sysClr val="window" lastClr="FFFFFF"/>
    </a:solidFill>
  </c:spPr>
  <c:txPr>
    <a:bodyPr/>
    <a:lstStyle/>
    <a:p>
      <a:pPr>
        <a:defRPr sz="1200">
          <a:latin typeface="Arial"/>
          <a:cs typeface="Arial"/>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manualLayout>
          <c:layoutTarget val="inner"/>
          <c:xMode val="edge"/>
          <c:yMode val="edge"/>
          <c:x val="0.0807989938757655"/>
          <c:y val="0.0297908881744609"/>
          <c:w val="0.901145450568679"/>
          <c:h val="0.613826183971275"/>
        </c:manualLayout>
      </c:layout>
      <c:barChart>
        <c:barDir val="col"/>
        <c:grouping val="clustered"/>
        <c:varyColors val="0"/>
        <c:ser>
          <c:idx val="0"/>
          <c:order val="0"/>
          <c:tx>
            <c:strRef>
              <c:f>Sheet1!$B$1</c:f>
              <c:strCache>
                <c:ptCount val="1"/>
                <c:pt idx="0">
                  <c:v>Provides an IT function</c:v>
                </c:pt>
              </c:strCache>
            </c:strRef>
          </c:tx>
          <c:spPr>
            <a:solidFill>
              <a:schemeClr val="accent6"/>
            </a:solidFill>
            <a:ln>
              <a:solidFill>
                <a:schemeClr val="accent6"/>
              </a:solidFill>
            </a:ln>
          </c:spPr>
          <c:invertIfNegative val="0"/>
          <c:dPt>
            <c:idx val="0"/>
            <c:invertIfNegative val="0"/>
            <c:bubble3D val="0"/>
            <c:spPr>
              <a:solidFill>
                <a:schemeClr val="accent4">
                  <a:lumMod val="60000"/>
                  <a:lumOff val="40000"/>
                </a:schemeClr>
              </a:solidFill>
              <a:ln>
                <a:solidFill>
                  <a:schemeClr val="accent4">
                    <a:lumMod val="60000"/>
                    <a:lumOff val="40000"/>
                  </a:schemeClr>
                </a:solidFill>
              </a:ln>
            </c:spPr>
          </c:dPt>
          <c:dPt>
            <c:idx val="1"/>
            <c:invertIfNegative val="0"/>
            <c:bubble3D val="0"/>
            <c:spPr>
              <a:solidFill>
                <a:schemeClr val="accent4">
                  <a:lumMod val="60000"/>
                  <a:lumOff val="40000"/>
                </a:schemeClr>
              </a:solidFill>
              <a:ln>
                <a:solidFill>
                  <a:schemeClr val="accent4">
                    <a:lumMod val="60000"/>
                    <a:lumOff val="40000"/>
                  </a:schemeClr>
                </a:solidFill>
              </a:ln>
            </c:spPr>
          </c:dPt>
          <c:dPt>
            <c:idx val="2"/>
            <c:invertIfNegative val="0"/>
            <c:bubble3D val="0"/>
            <c:spPr>
              <a:solidFill>
                <a:schemeClr val="accent4">
                  <a:lumMod val="60000"/>
                  <a:lumOff val="40000"/>
                </a:schemeClr>
              </a:solidFill>
              <a:ln>
                <a:solidFill>
                  <a:schemeClr val="accent4">
                    <a:lumMod val="60000"/>
                    <a:lumOff val="40000"/>
                  </a:schemeClr>
                </a:solidFill>
              </a:ln>
            </c:spPr>
          </c:dPt>
          <c:dPt>
            <c:idx val="3"/>
            <c:invertIfNegative val="0"/>
            <c:bubble3D val="0"/>
            <c:spPr>
              <a:solidFill>
                <a:schemeClr val="accent4">
                  <a:lumMod val="60000"/>
                  <a:lumOff val="40000"/>
                </a:schemeClr>
              </a:solidFill>
              <a:ln>
                <a:solidFill>
                  <a:schemeClr val="accent4">
                    <a:lumMod val="60000"/>
                    <a:lumOff val="40000"/>
                  </a:schemeClr>
                </a:solidFill>
              </a:ln>
            </c:spPr>
          </c:dPt>
          <c:dPt>
            <c:idx val="4"/>
            <c:invertIfNegative val="0"/>
            <c:bubble3D val="0"/>
            <c:spPr>
              <a:solidFill>
                <a:schemeClr val="accent4">
                  <a:lumMod val="60000"/>
                  <a:lumOff val="40000"/>
                </a:schemeClr>
              </a:solidFill>
              <a:ln>
                <a:solidFill>
                  <a:schemeClr val="accent4">
                    <a:lumMod val="60000"/>
                    <a:lumOff val="40000"/>
                  </a:schemeClr>
                </a:solidFill>
              </a:ln>
            </c:spPr>
          </c:dPt>
          <c:dPt>
            <c:idx val="5"/>
            <c:invertIfNegative val="0"/>
            <c:bubble3D val="0"/>
            <c:spPr>
              <a:solidFill>
                <a:schemeClr val="accent4">
                  <a:lumMod val="60000"/>
                  <a:lumOff val="40000"/>
                </a:schemeClr>
              </a:solidFill>
              <a:ln>
                <a:solidFill>
                  <a:schemeClr val="accent4">
                    <a:lumMod val="60000"/>
                    <a:lumOff val="40000"/>
                  </a:schemeClr>
                </a:solidFill>
              </a:ln>
            </c:spPr>
          </c:dPt>
          <c:dPt>
            <c:idx val="6"/>
            <c:invertIfNegative val="0"/>
            <c:bubble3D val="0"/>
            <c:spPr>
              <a:solidFill>
                <a:schemeClr val="accent4">
                  <a:lumMod val="60000"/>
                  <a:lumOff val="40000"/>
                </a:schemeClr>
              </a:solidFill>
              <a:ln>
                <a:solidFill>
                  <a:schemeClr val="accent4">
                    <a:lumMod val="60000"/>
                    <a:lumOff val="40000"/>
                  </a:schemeClr>
                </a:solidFill>
              </a:ln>
            </c:spPr>
          </c:dPt>
          <c:dPt>
            <c:idx val="7"/>
            <c:invertIfNegative val="0"/>
            <c:bubble3D val="0"/>
            <c:spPr>
              <a:solidFill>
                <a:schemeClr val="accent4">
                  <a:lumMod val="60000"/>
                  <a:lumOff val="40000"/>
                </a:schemeClr>
              </a:solidFill>
              <a:ln>
                <a:solidFill>
                  <a:schemeClr val="accent4">
                    <a:lumMod val="60000"/>
                    <a:lumOff val="40000"/>
                  </a:schemeClr>
                </a:solidFill>
              </a:ln>
            </c:spPr>
          </c:dPt>
          <c:dPt>
            <c:idx val="8"/>
            <c:invertIfNegative val="0"/>
            <c:bubble3D val="0"/>
            <c:spPr>
              <a:solidFill>
                <a:schemeClr val="accent4">
                  <a:lumMod val="60000"/>
                  <a:lumOff val="40000"/>
                </a:schemeClr>
              </a:solidFill>
              <a:ln>
                <a:solidFill>
                  <a:schemeClr val="accent4">
                    <a:lumMod val="60000"/>
                    <a:lumOff val="40000"/>
                  </a:schemeClr>
                </a:solidFill>
              </a:ln>
            </c:spPr>
          </c:dPt>
          <c:dPt>
            <c:idx val="9"/>
            <c:invertIfNegative val="0"/>
            <c:bubble3D val="0"/>
            <c:spPr>
              <a:solidFill>
                <a:schemeClr val="accent4">
                  <a:lumMod val="60000"/>
                  <a:lumOff val="40000"/>
                </a:schemeClr>
              </a:solidFill>
              <a:ln>
                <a:solidFill>
                  <a:schemeClr val="accent4">
                    <a:lumMod val="60000"/>
                    <a:lumOff val="40000"/>
                  </a:schemeClr>
                </a:solidFill>
              </a:ln>
            </c:spPr>
          </c:dPt>
          <c:dPt>
            <c:idx val="10"/>
            <c:invertIfNegative val="0"/>
            <c:bubble3D val="0"/>
            <c:spPr>
              <a:solidFill>
                <a:schemeClr val="accent4">
                  <a:lumMod val="60000"/>
                  <a:lumOff val="40000"/>
                </a:schemeClr>
              </a:solidFill>
              <a:ln>
                <a:solidFill>
                  <a:schemeClr val="accent4">
                    <a:lumMod val="60000"/>
                    <a:lumOff val="40000"/>
                  </a:schemeClr>
                </a:solidFill>
              </a:ln>
            </c:spPr>
          </c:dPt>
          <c:dPt>
            <c:idx val="11"/>
            <c:invertIfNegative val="0"/>
            <c:bubble3D val="0"/>
            <c:spPr>
              <a:solidFill>
                <a:schemeClr val="accent4">
                  <a:lumMod val="60000"/>
                  <a:lumOff val="40000"/>
                </a:schemeClr>
              </a:solidFill>
              <a:ln>
                <a:solidFill>
                  <a:schemeClr val="accent4">
                    <a:lumMod val="60000"/>
                    <a:lumOff val="40000"/>
                  </a:schemeClr>
                </a:solidFill>
              </a:ln>
            </c:spPr>
          </c:dPt>
          <c:dLbls>
            <c:txPr>
              <a:bodyPr rot="-5400000" vert="horz"/>
              <a:lstStyle/>
              <a:p>
                <a:pPr>
                  <a:defRPr sz="900" baseline="0"/>
                </a:pPr>
                <a:endParaRPr lang="en-US"/>
              </a:p>
            </c:txPr>
            <c:showLegendKey val="0"/>
            <c:showVal val="1"/>
            <c:showCatName val="0"/>
            <c:showSerName val="0"/>
            <c:showPercent val="0"/>
            <c:showBubbleSize val="0"/>
            <c:showLeaderLines val="0"/>
          </c:dLbls>
          <c:cat>
            <c:strRef>
              <c:f>Sheet1!$A$2:$A$40</c:f>
              <c:strCache>
                <c:ptCount val="39"/>
                <c:pt idx="0">
                  <c:v>Library</c:v>
                </c:pt>
                <c:pt idx="1">
                  <c:v>VP/VC for Medical Affairs</c:v>
                </c:pt>
                <c:pt idx="2">
                  <c:v>VP/VC for Advancement/Alumni Affairs</c:v>
                </c:pt>
                <c:pt idx="3">
                  <c:v>VP/VC for Research</c:v>
                </c:pt>
                <c:pt idx="4">
                  <c:v>VP/VC for Student Affairs</c:v>
                </c:pt>
                <c:pt idx="5">
                  <c:v>VP/VC for Financial Affairs</c:v>
                </c:pt>
                <c:pt idx="6">
                  <c:v>Provost or VP/VC for Academic Affairs</c:v>
                </c:pt>
                <c:pt idx="7">
                  <c:v>VP/VC for Public Affairs</c:v>
                </c:pt>
                <c:pt idx="8">
                  <c:v>VP/VC for Administrative Affairs</c:v>
                </c:pt>
                <c:pt idx="9">
                  <c:v>Executive VP/VC</c:v>
                </c:pt>
                <c:pt idx="10">
                  <c:v>VP/VC for Legal Affairs </c:v>
                </c:pt>
                <c:pt idx="11">
                  <c:v>President/Chancellor's Office</c:v>
                </c:pt>
                <c:pt idx="13">
                  <c:v>Law </c:v>
                </c:pt>
                <c:pt idx="14">
                  <c:v>Engineering </c:v>
                </c:pt>
                <c:pt idx="15">
                  <c:v>Business/Management </c:v>
                </c:pt>
                <c:pt idx="16">
                  <c:v>Medicine </c:v>
                </c:pt>
                <c:pt idx="17">
                  <c:v>Computing </c:v>
                </c:pt>
                <c:pt idx="18">
                  <c:v>Information Sciences/Library Science </c:v>
                </c:pt>
                <c:pt idx="19">
                  <c:v>Education </c:v>
                </c:pt>
                <c:pt idx="20">
                  <c:v>Veterinary Medicine </c:v>
                </c:pt>
                <c:pt idx="21">
                  <c:v>Arts and Sciences </c:v>
                </c:pt>
                <c:pt idx="22">
                  <c:v>Architecture/Planning </c:v>
                </c:pt>
                <c:pt idx="23">
                  <c:v>Nursing </c:v>
                </c:pt>
                <c:pt idx="24">
                  <c:v>Communication/Journalism/Radio/TV/Film </c:v>
                </c:pt>
                <c:pt idx="25">
                  <c:v>Pharmacy </c:v>
                </c:pt>
                <c:pt idx="26">
                  <c:v>Agriculture </c:v>
                </c:pt>
                <c:pt idx="27">
                  <c:v>Dentistry </c:v>
                </c:pt>
                <c:pt idx="28">
                  <c:v>Art/Design </c:v>
                </c:pt>
                <c:pt idx="29">
                  <c:v>Continuing Education/Adult Education </c:v>
                </c:pt>
                <c:pt idx="30">
                  <c:v>Natural Sciences </c:v>
                </c:pt>
                <c:pt idx="31">
                  <c:v>Liberal Arts </c:v>
                </c:pt>
                <c:pt idx="32">
                  <c:v>Music/Theater/Dance </c:v>
                </c:pt>
                <c:pt idx="33">
                  <c:v>Social Work </c:v>
                </c:pt>
                <c:pt idx="34">
                  <c:v>Public Affairs/Public Policy </c:v>
                </c:pt>
                <c:pt idx="35">
                  <c:v>Divinity </c:v>
                </c:pt>
                <c:pt idx="36">
                  <c:v>Graduate School </c:v>
                </c:pt>
                <c:pt idx="37">
                  <c:v>Environment and Natural Resources </c:v>
                </c:pt>
                <c:pt idx="38">
                  <c:v>Human Ecology </c:v>
                </c:pt>
              </c:strCache>
            </c:strRef>
          </c:cat>
          <c:val>
            <c:numRef>
              <c:f>Sheet1!$B$2:$B$40</c:f>
              <c:numCache>
                <c:formatCode>0%</c:formatCode>
                <c:ptCount val="39"/>
                <c:pt idx="0">
                  <c:v>0.859259259259259</c:v>
                </c:pt>
                <c:pt idx="1">
                  <c:v>0.666666666666667</c:v>
                </c:pt>
                <c:pt idx="2">
                  <c:v>0.661417322834646</c:v>
                </c:pt>
                <c:pt idx="3">
                  <c:v>0.590163934426229</c:v>
                </c:pt>
                <c:pt idx="4">
                  <c:v>0.585365853658537</c:v>
                </c:pt>
                <c:pt idx="5">
                  <c:v>0.516949152542373</c:v>
                </c:pt>
                <c:pt idx="6">
                  <c:v>0.480916030534351</c:v>
                </c:pt>
                <c:pt idx="7">
                  <c:v>0.433962264150943</c:v>
                </c:pt>
                <c:pt idx="8">
                  <c:v>0.357894736842105</c:v>
                </c:pt>
                <c:pt idx="9">
                  <c:v>0.246575342465753</c:v>
                </c:pt>
                <c:pt idx="10">
                  <c:v>0.182692307692308</c:v>
                </c:pt>
                <c:pt idx="11">
                  <c:v>0.153846153846154</c:v>
                </c:pt>
                <c:pt idx="13">
                  <c:v>0.872093023255814</c:v>
                </c:pt>
                <c:pt idx="14">
                  <c:v>0.85593220338983</c:v>
                </c:pt>
                <c:pt idx="15">
                  <c:v>0.828358208955224</c:v>
                </c:pt>
                <c:pt idx="16">
                  <c:v>0.828125</c:v>
                </c:pt>
                <c:pt idx="17">
                  <c:v>0.819672131147541</c:v>
                </c:pt>
                <c:pt idx="18">
                  <c:v>0.782051282051282</c:v>
                </c:pt>
                <c:pt idx="19">
                  <c:v>0.764705882352941</c:v>
                </c:pt>
                <c:pt idx="20">
                  <c:v>0.742857142857143</c:v>
                </c:pt>
                <c:pt idx="21">
                  <c:v>0.728682170542636</c:v>
                </c:pt>
                <c:pt idx="22">
                  <c:v>0.721518987341772</c:v>
                </c:pt>
                <c:pt idx="23">
                  <c:v>0.703296703296703</c:v>
                </c:pt>
                <c:pt idx="24">
                  <c:v>0.684684684684685</c:v>
                </c:pt>
                <c:pt idx="25">
                  <c:v>0.68</c:v>
                </c:pt>
                <c:pt idx="26">
                  <c:v>0.679245283018868</c:v>
                </c:pt>
                <c:pt idx="27">
                  <c:v>0.675</c:v>
                </c:pt>
                <c:pt idx="28">
                  <c:v>0.672566371681416</c:v>
                </c:pt>
                <c:pt idx="29">
                  <c:v>0.626168224299065</c:v>
                </c:pt>
                <c:pt idx="30">
                  <c:v>0.613207547169811</c:v>
                </c:pt>
                <c:pt idx="31">
                  <c:v>0.59375</c:v>
                </c:pt>
                <c:pt idx="32">
                  <c:v>0.566666666666667</c:v>
                </c:pt>
                <c:pt idx="33">
                  <c:v>0.545454545454545</c:v>
                </c:pt>
                <c:pt idx="34">
                  <c:v>0.53763440860215</c:v>
                </c:pt>
                <c:pt idx="35">
                  <c:v>0.535714285714286</c:v>
                </c:pt>
                <c:pt idx="36">
                  <c:v>0.5234375</c:v>
                </c:pt>
                <c:pt idx="37">
                  <c:v>0.517241379310345</c:v>
                </c:pt>
                <c:pt idx="38">
                  <c:v>0.5</c:v>
                </c:pt>
              </c:numCache>
            </c:numRef>
          </c:val>
        </c:ser>
        <c:dLbls>
          <c:showLegendKey val="0"/>
          <c:showVal val="0"/>
          <c:showCatName val="0"/>
          <c:showSerName val="0"/>
          <c:showPercent val="0"/>
          <c:showBubbleSize val="0"/>
        </c:dLbls>
        <c:gapWidth val="150"/>
        <c:axId val="728420280"/>
        <c:axId val="697732328"/>
      </c:barChart>
      <c:catAx>
        <c:axId val="728420280"/>
        <c:scaling>
          <c:orientation val="minMax"/>
        </c:scaling>
        <c:delete val="0"/>
        <c:axPos val="b"/>
        <c:majorTickMark val="out"/>
        <c:minorTickMark val="none"/>
        <c:tickLblPos val="nextTo"/>
        <c:crossAx val="697732328"/>
        <c:crosses val="autoZero"/>
        <c:auto val="1"/>
        <c:lblAlgn val="ctr"/>
        <c:lblOffset val="100"/>
        <c:noMultiLvlLbl val="0"/>
      </c:catAx>
      <c:valAx>
        <c:axId val="697732328"/>
        <c:scaling>
          <c:orientation val="minMax"/>
        </c:scaling>
        <c:delete val="0"/>
        <c:axPos val="l"/>
        <c:majorGridlines/>
        <c:numFmt formatCode="0%" sourceLinked="1"/>
        <c:majorTickMark val="out"/>
        <c:minorTickMark val="none"/>
        <c:tickLblPos val="nextTo"/>
        <c:crossAx val="728420280"/>
        <c:crosses val="autoZero"/>
        <c:crossBetween val="between"/>
      </c:valAx>
    </c:plotArea>
    <c:plotVisOnly val="1"/>
    <c:dispBlanksAs val="gap"/>
    <c:showDLblsOverMax val="0"/>
  </c:chart>
  <c:txPr>
    <a:bodyPr/>
    <a:lstStyle/>
    <a:p>
      <a:pPr>
        <a:defRPr sz="1000">
          <a:latin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Sheet1!$B$1</c:f>
              <c:strCache>
                <c:ptCount val="1"/>
                <c:pt idx="0">
                  <c:v>mi</c:v>
                </c:pt>
              </c:strCache>
            </c:strRef>
          </c:tx>
          <c:spPr>
            <a:noFill/>
            <a:ln>
              <a:noFill/>
            </a:ln>
            <a:effectLst/>
          </c:spPr>
          <c:invertIfNegative val="0"/>
          <c:cat>
            <c:strRef>
              <c:f>Sheet1!$A$2:$A$7</c:f>
              <c:strCache>
                <c:ptCount val="6"/>
                <c:pt idx="0">
                  <c:v>Text message</c:v>
                </c:pt>
                <c:pt idx="1">
                  <c:v>Instant message</c:v>
                </c:pt>
                <c:pt idx="2">
                  <c:v>Web form</c:v>
                </c:pt>
                <c:pt idx="3">
                  <c:v>Walk-in</c:v>
                </c:pt>
                <c:pt idx="4">
                  <c:v>Email</c:v>
                </c:pt>
                <c:pt idx="5">
                  <c:v>Phone</c:v>
                </c:pt>
              </c:strCache>
            </c:strRef>
          </c:cat>
          <c:val>
            <c:numRef>
              <c:f>Sheet1!$B$2:$B$7</c:f>
              <c:numCache>
                <c:formatCode>0%</c:formatCode>
                <c:ptCount val="6"/>
                <c:pt idx="0">
                  <c:v>0.043859649122807</c:v>
                </c:pt>
                <c:pt idx="1">
                  <c:v>0.11864406779661</c:v>
                </c:pt>
                <c:pt idx="2">
                  <c:v>0.649122807017544</c:v>
                </c:pt>
                <c:pt idx="3">
                  <c:v>0.842105263157895</c:v>
                </c:pt>
                <c:pt idx="4">
                  <c:v>0.929824561403509</c:v>
                </c:pt>
                <c:pt idx="5">
                  <c:v>0.964912280701754</c:v>
                </c:pt>
              </c:numCache>
            </c:numRef>
          </c:val>
        </c:ser>
        <c:ser>
          <c:idx val="1"/>
          <c:order val="1"/>
          <c:tx>
            <c:strRef>
              <c:f>Sheet1!$C$1</c:f>
              <c:strCache>
                <c:ptCount val="1"/>
                <c:pt idx="0">
                  <c:v>avg</c:v>
                </c:pt>
              </c:strCache>
            </c:strRef>
          </c:tx>
          <c:spPr>
            <a:solidFill>
              <a:schemeClr val="accent6">
                <a:lumMod val="60000"/>
                <a:lumOff val="40000"/>
              </a:schemeClr>
            </a:solidFill>
            <a:ln w="25400">
              <a:solidFill>
                <a:schemeClr val="bg1"/>
              </a:solidFill>
            </a:ln>
            <a:effectLst/>
          </c:spPr>
          <c:invertIfNegative val="0"/>
          <c:cat>
            <c:strRef>
              <c:f>Sheet1!$A$2:$A$7</c:f>
              <c:strCache>
                <c:ptCount val="6"/>
                <c:pt idx="0">
                  <c:v>Text message</c:v>
                </c:pt>
                <c:pt idx="1">
                  <c:v>Instant message</c:v>
                </c:pt>
                <c:pt idx="2">
                  <c:v>Web form</c:v>
                </c:pt>
                <c:pt idx="3">
                  <c:v>Walk-in</c:v>
                </c:pt>
                <c:pt idx="4">
                  <c:v>Email</c:v>
                </c:pt>
                <c:pt idx="5">
                  <c:v>Phone</c:v>
                </c:pt>
              </c:strCache>
            </c:strRef>
          </c:cat>
          <c:val>
            <c:numRef>
              <c:f>Sheet1!$C$2:$C$7</c:f>
              <c:numCache>
                <c:formatCode>0%</c:formatCode>
                <c:ptCount val="6"/>
                <c:pt idx="0">
                  <c:v>0.00614035087719299</c:v>
                </c:pt>
                <c:pt idx="1">
                  <c:v>0.0713559322033898</c:v>
                </c:pt>
                <c:pt idx="2">
                  <c:v>0.0408771929824561</c:v>
                </c:pt>
                <c:pt idx="3">
                  <c:v>0.0578947368421053</c:v>
                </c:pt>
                <c:pt idx="4">
                  <c:v>0.0201754385964912</c:v>
                </c:pt>
                <c:pt idx="5">
                  <c:v>0.0150877192982456</c:v>
                </c:pt>
              </c:numCache>
            </c:numRef>
          </c:val>
        </c:ser>
        <c:ser>
          <c:idx val="2"/>
          <c:order val="2"/>
          <c:tx>
            <c:strRef>
              <c:f>Sheet1!$D$1</c:f>
              <c:strCache>
                <c:ptCount val="1"/>
                <c:pt idx="0">
                  <c:v>max</c:v>
                </c:pt>
              </c:strCache>
            </c:strRef>
          </c:tx>
          <c:spPr>
            <a:solidFill>
              <a:schemeClr val="accent6">
                <a:lumMod val="60000"/>
                <a:lumOff val="40000"/>
              </a:schemeClr>
            </a:solidFill>
            <a:ln w="25400">
              <a:solidFill>
                <a:schemeClr val="bg1"/>
              </a:solidFill>
            </a:ln>
            <a:effectLst/>
          </c:spPr>
          <c:invertIfNegative val="0"/>
          <c:cat>
            <c:strRef>
              <c:f>Sheet1!$A$2:$A$7</c:f>
              <c:strCache>
                <c:ptCount val="6"/>
                <c:pt idx="0">
                  <c:v>Text message</c:v>
                </c:pt>
                <c:pt idx="1">
                  <c:v>Instant message</c:v>
                </c:pt>
                <c:pt idx="2">
                  <c:v>Web form</c:v>
                </c:pt>
                <c:pt idx="3">
                  <c:v>Walk-in</c:v>
                </c:pt>
                <c:pt idx="4">
                  <c:v>Email</c:v>
                </c:pt>
                <c:pt idx="5">
                  <c:v>Phone</c:v>
                </c:pt>
              </c:strCache>
            </c:strRef>
          </c:cat>
          <c:val>
            <c:numRef>
              <c:f>Sheet1!$D$2:$D$7</c:f>
              <c:numCache>
                <c:formatCode>0%</c:formatCode>
                <c:ptCount val="6"/>
                <c:pt idx="0">
                  <c:v>0.0304597701149425</c:v>
                </c:pt>
                <c:pt idx="1">
                  <c:v>0.132147651006711</c:v>
                </c:pt>
                <c:pt idx="2">
                  <c:v>0.148926174496644</c:v>
                </c:pt>
                <c:pt idx="3">
                  <c:v>0.0830508474576271</c:v>
                </c:pt>
                <c:pt idx="4">
                  <c:v>0.0385057471264368</c:v>
                </c:pt>
                <c:pt idx="5">
                  <c:v>0.02</c:v>
                </c:pt>
              </c:numCache>
            </c:numRef>
          </c:val>
        </c:ser>
        <c:dLbls>
          <c:showLegendKey val="0"/>
          <c:showVal val="0"/>
          <c:showCatName val="0"/>
          <c:showSerName val="0"/>
          <c:showPercent val="0"/>
          <c:showBubbleSize val="0"/>
        </c:dLbls>
        <c:gapWidth val="60"/>
        <c:overlap val="100"/>
        <c:axId val="607102104"/>
        <c:axId val="606243432"/>
      </c:barChart>
      <c:catAx>
        <c:axId val="607102104"/>
        <c:scaling>
          <c:orientation val="minMax"/>
        </c:scaling>
        <c:delete val="0"/>
        <c:axPos val="l"/>
        <c:majorTickMark val="out"/>
        <c:minorTickMark val="none"/>
        <c:tickLblPos val="nextTo"/>
        <c:txPr>
          <a:bodyPr/>
          <a:lstStyle/>
          <a:p>
            <a:pPr>
              <a:defRPr sz="1200">
                <a:latin typeface="Arial"/>
                <a:cs typeface="Arial"/>
              </a:defRPr>
            </a:pPr>
            <a:endParaRPr lang="en-US"/>
          </a:p>
        </c:txPr>
        <c:crossAx val="606243432"/>
        <c:crosses val="autoZero"/>
        <c:auto val="1"/>
        <c:lblAlgn val="ctr"/>
        <c:lblOffset val="100"/>
        <c:noMultiLvlLbl val="0"/>
      </c:catAx>
      <c:valAx>
        <c:axId val="606243432"/>
        <c:scaling>
          <c:orientation val="minMax"/>
          <c:max val="1.0"/>
        </c:scaling>
        <c:delete val="0"/>
        <c:axPos val="b"/>
        <c:majorGridlines/>
        <c:numFmt formatCode="0%" sourceLinked="1"/>
        <c:majorTickMark val="out"/>
        <c:minorTickMark val="none"/>
        <c:tickLblPos val="nextTo"/>
        <c:txPr>
          <a:bodyPr/>
          <a:lstStyle/>
          <a:p>
            <a:pPr>
              <a:defRPr sz="1200">
                <a:latin typeface="Arial"/>
                <a:cs typeface="Arial"/>
              </a:defRPr>
            </a:pPr>
            <a:endParaRPr lang="en-US"/>
          </a:p>
        </c:txPr>
        <c:crossAx val="607102104"/>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Sheet1!$B$1</c:f>
              <c:strCache>
                <c:ptCount val="1"/>
                <c:pt idx="0">
                  <c:v>mi</c:v>
                </c:pt>
              </c:strCache>
            </c:strRef>
          </c:tx>
          <c:spPr>
            <a:noFill/>
            <a:ln>
              <a:noFill/>
            </a:ln>
            <a:effectLst/>
          </c:spPr>
          <c:invertIfNegative val="0"/>
          <c:cat>
            <c:strRef>
              <c:f>Sheet1!$A$2:$A$7</c:f>
              <c:strCache>
                <c:ptCount val="6"/>
                <c:pt idx="0">
                  <c:v>Text message</c:v>
                </c:pt>
                <c:pt idx="1">
                  <c:v>Instant message</c:v>
                </c:pt>
                <c:pt idx="2">
                  <c:v>Web form</c:v>
                </c:pt>
                <c:pt idx="3">
                  <c:v>Walk-in</c:v>
                </c:pt>
                <c:pt idx="4">
                  <c:v>Email</c:v>
                </c:pt>
                <c:pt idx="5">
                  <c:v>Phone</c:v>
                </c:pt>
              </c:strCache>
            </c:strRef>
          </c:cat>
          <c:val>
            <c:numRef>
              <c:f>Sheet1!$B$2:$B$7</c:f>
              <c:numCache>
                <c:formatCode>0%</c:formatCode>
                <c:ptCount val="6"/>
                <c:pt idx="0">
                  <c:v>0.043859649122807</c:v>
                </c:pt>
                <c:pt idx="1">
                  <c:v>0.11864406779661</c:v>
                </c:pt>
                <c:pt idx="2">
                  <c:v>0.649122807017544</c:v>
                </c:pt>
                <c:pt idx="3">
                  <c:v>0.842105263157895</c:v>
                </c:pt>
                <c:pt idx="4">
                  <c:v>0.929824561403509</c:v>
                </c:pt>
                <c:pt idx="5">
                  <c:v>0.964912280701754</c:v>
                </c:pt>
              </c:numCache>
            </c:numRef>
          </c:val>
        </c:ser>
        <c:ser>
          <c:idx val="1"/>
          <c:order val="1"/>
          <c:tx>
            <c:strRef>
              <c:f>Sheet1!$C$1</c:f>
              <c:strCache>
                <c:ptCount val="1"/>
                <c:pt idx="0">
                  <c:v>avg</c:v>
                </c:pt>
              </c:strCache>
            </c:strRef>
          </c:tx>
          <c:spPr>
            <a:solidFill>
              <a:schemeClr val="accent6">
                <a:lumMod val="60000"/>
                <a:lumOff val="40000"/>
              </a:schemeClr>
            </a:solidFill>
            <a:ln w="25400">
              <a:solidFill>
                <a:schemeClr val="bg1"/>
              </a:solidFill>
            </a:ln>
            <a:effectLst/>
          </c:spPr>
          <c:invertIfNegative val="0"/>
          <c:cat>
            <c:strRef>
              <c:f>Sheet1!$A$2:$A$7</c:f>
              <c:strCache>
                <c:ptCount val="6"/>
                <c:pt idx="0">
                  <c:v>Text message</c:v>
                </c:pt>
                <c:pt idx="1">
                  <c:v>Instant message</c:v>
                </c:pt>
                <c:pt idx="2">
                  <c:v>Web form</c:v>
                </c:pt>
                <c:pt idx="3">
                  <c:v>Walk-in</c:v>
                </c:pt>
                <c:pt idx="4">
                  <c:v>Email</c:v>
                </c:pt>
                <c:pt idx="5">
                  <c:v>Phone</c:v>
                </c:pt>
              </c:strCache>
            </c:strRef>
          </c:cat>
          <c:val>
            <c:numRef>
              <c:f>Sheet1!$C$2:$C$7</c:f>
              <c:numCache>
                <c:formatCode>0%</c:formatCode>
                <c:ptCount val="6"/>
                <c:pt idx="0">
                  <c:v>0.00614035087719299</c:v>
                </c:pt>
                <c:pt idx="1">
                  <c:v>0.0713559322033898</c:v>
                </c:pt>
                <c:pt idx="2">
                  <c:v>0.0408771929824561</c:v>
                </c:pt>
                <c:pt idx="3">
                  <c:v>0.0578947368421053</c:v>
                </c:pt>
                <c:pt idx="4">
                  <c:v>0.0201754385964912</c:v>
                </c:pt>
                <c:pt idx="5">
                  <c:v>0.0150877192982456</c:v>
                </c:pt>
              </c:numCache>
            </c:numRef>
          </c:val>
        </c:ser>
        <c:ser>
          <c:idx val="2"/>
          <c:order val="2"/>
          <c:tx>
            <c:strRef>
              <c:f>Sheet1!$D$1</c:f>
              <c:strCache>
                <c:ptCount val="1"/>
                <c:pt idx="0">
                  <c:v>max</c:v>
                </c:pt>
              </c:strCache>
            </c:strRef>
          </c:tx>
          <c:spPr>
            <a:solidFill>
              <a:schemeClr val="accent6">
                <a:lumMod val="60000"/>
                <a:lumOff val="40000"/>
              </a:schemeClr>
            </a:solidFill>
            <a:ln w="25400">
              <a:solidFill>
                <a:schemeClr val="bg1"/>
              </a:solidFill>
            </a:ln>
            <a:effectLst/>
          </c:spPr>
          <c:invertIfNegative val="0"/>
          <c:cat>
            <c:strRef>
              <c:f>Sheet1!$A$2:$A$7</c:f>
              <c:strCache>
                <c:ptCount val="6"/>
                <c:pt idx="0">
                  <c:v>Text message</c:v>
                </c:pt>
                <c:pt idx="1">
                  <c:v>Instant message</c:v>
                </c:pt>
                <c:pt idx="2">
                  <c:v>Web form</c:v>
                </c:pt>
                <c:pt idx="3">
                  <c:v>Walk-in</c:v>
                </c:pt>
                <c:pt idx="4">
                  <c:v>Email</c:v>
                </c:pt>
                <c:pt idx="5">
                  <c:v>Phone</c:v>
                </c:pt>
              </c:strCache>
            </c:strRef>
          </c:cat>
          <c:val>
            <c:numRef>
              <c:f>Sheet1!$D$2:$D$7</c:f>
              <c:numCache>
                <c:formatCode>0%</c:formatCode>
                <c:ptCount val="6"/>
                <c:pt idx="0">
                  <c:v>0.0304597701149425</c:v>
                </c:pt>
                <c:pt idx="1">
                  <c:v>0.132147651006711</c:v>
                </c:pt>
                <c:pt idx="2">
                  <c:v>0.148926174496644</c:v>
                </c:pt>
                <c:pt idx="3">
                  <c:v>0.0830508474576271</c:v>
                </c:pt>
                <c:pt idx="4">
                  <c:v>0.0385057471264368</c:v>
                </c:pt>
                <c:pt idx="5">
                  <c:v>0.02</c:v>
                </c:pt>
              </c:numCache>
            </c:numRef>
          </c:val>
        </c:ser>
        <c:dLbls>
          <c:showLegendKey val="0"/>
          <c:showVal val="0"/>
          <c:showCatName val="0"/>
          <c:showSerName val="0"/>
          <c:showPercent val="0"/>
          <c:showBubbleSize val="0"/>
        </c:dLbls>
        <c:gapWidth val="60"/>
        <c:overlap val="100"/>
        <c:axId val="723210600"/>
        <c:axId val="723201784"/>
      </c:barChart>
      <c:catAx>
        <c:axId val="723210600"/>
        <c:scaling>
          <c:orientation val="minMax"/>
        </c:scaling>
        <c:delete val="0"/>
        <c:axPos val="l"/>
        <c:majorTickMark val="out"/>
        <c:minorTickMark val="none"/>
        <c:tickLblPos val="nextTo"/>
        <c:txPr>
          <a:bodyPr/>
          <a:lstStyle/>
          <a:p>
            <a:pPr>
              <a:defRPr sz="1200">
                <a:latin typeface="Arial"/>
                <a:cs typeface="Arial"/>
              </a:defRPr>
            </a:pPr>
            <a:endParaRPr lang="en-US"/>
          </a:p>
        </c:txPr>
        <c:crossAx val="723201784"/>
        <c:crosses val="autoZero"/>
        <c:auto val="1"/>
        <c:lblAlgn val="ctr"/>
        <c:lblOffset val="100"/>
        <c:noMultiLvlLbl val="0"/>
      </c:catAx>
      <c:valAx>
        <c:axId val="723201784"/>
        <c:scaling>
          <c:orientation val="minMax"/>
          <c:max val="1.0"/>
        </c:scaling>
        <c:delete val="0"/>
        <c:axPos val="b"/>
        <c:majorGridlines/>
        <c:numFmt formatCode="0%" sourceLinked="1"/>
        <c:majorTickMark val="out"/>
        <c:minorTickMark val="none"/>
        <c:tickLblPos val="nextTo"/>
        <c:txPr>
          <a:bodyPr/>
          <a:lstStyle/>
          <a:p>
            <a:pPr>
              <a:defRPr sz="1200">
                <a:latin typeface="Arial"/>
                <a:cs typeface="Arial"/>
              </a:defRPr>
            </a:pPr>
            <a:endParaRPr lang="en-US"/>
          </a:p>
        </c:txPr>
        <c:crossAx val="723210600"/>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74856014926098"/>
          <c:y val="0.0296513141943768"/>
          <c:w val="0.706965555734498"/>
          <c:h val="0.818178171108897"/>
        </c:manualLayout>
      </c:layout>
      <c:barChart>
        <c:barDir val="col"/>
        <c:grouping val="clustered"/>
        <c:varyColors val="0"/>
        <c:ser>
          <c:idx val="0"/>
          <c:order val="0"/>
          <c:tx>
            <c:strRef>
              <c:f>Sheet1!$B$1</c:f>
              <c:strCache>
                <c:ptCount val="1"/>
                <c:pt idx="0">
                  <c:v>Private</c:v>
                </c:pt>
              </c:strCache>
            </c:strRef>
          </c:tx>
          <c:spPr>
            <a:solidFill>
              <a:schemeClr val="accent6">
                <a:lumMod val="75000"/>
              </a:schemeClr>
            </a:solidFill>
          </c:spPr>
          <c:invertIfNegative val="0"/>
          <c:cat>
            <c:strRef>
              <c:f>Sheet1!$A$2:$A$8</c:f>
              <c:strCache>
                <c:ptCount val="7"/>
                <c:pt idx="0">
                  <c:v>AA</c:v>
                </c:pt>
                <c:pt idx="1">
                  <c:v>BA General and Other</c:v>
                </c:pt>
                <c:pt idx="2">
                  <c:v>BA LA</c:v>
                </c:pt>
                <c:pt idx="3">
                  <c:v>MA</c:v>
                </c:pt>
                <c:pt idx="4">
                  <c:v>DR</c:v>
                </c:pt>
                <c:pt idx="5">
                  <c:v>Canada</c:v>
                </c:pt>
                <c:pt idx="6">
                  <c:v>Other international</c:v>
                </c:pt>
              </c:strCache>
            </c:strRef>
          </c:cat>
          <c:val>
            <c:numRef>
              <c:f>Sheet1!$B$2:$B$8</c:f>
              <c:numCache>
                <c:formatCode>0%</c:formatCode>
                <c:ptCount val="7"/>
                <c:pt idx="1">
                  <c:v>0.24</c:v>
                </c:pt>
                <c:pt idx="2">
                  <c:v>0.24</c:v>
                </c:pt>
                <c:pt idx="3">
                  <c:v>0.4</c:v>
                </c:pt>
                <c:pt idx="4">
                  <c:v>0.59</c:v>
                </c:pt>
                <c:pt idx="6" formatCode="General">
                  <c:v>0.0</c:v>
                </c:pt>
              </c:numCache>
            </c:numRef>
          </c:val>
        </c:ser>
        <c:ser>
          <c:idx val="1"/>
          <c:order val="1"/>
          <c:tx>
            <c:strRef>
              <c:f>Sheet1!$C$1</c:f>
              <c:strCache>
                <c:ptCount val="1"/>
                <c:pt idx="0">
                  <c:v>Public</c:v>
                </c:pt>
              </c:strCache>
            </c:strRef>
          </c:tx>
          <c:spPr>
            <a:solidFill>
              <a:schemeClr val="accent6">
                <a:lumMod val="40000"/>
                <a:lumOff val="60000"/>
              </a:schemeClr>
            </a:solidFill>
          </c:spPr>
          <c:invertIfNegative val="0"/>
          <c:cat>
            <c:strRef>
              <c:f>Sheet1!$A$2:$A$8</c:f>
              <c:strCache>
                <c:ptCount val="7"/>
                <c:pt idx="0">
                  <c:v>AA</c:v>
                </c:pt>
                <c:pt idx="1">
                  <c:v>BA General and Other</c:v>
                </c:pt>
                <c:pt idx="2">
                  <c:v>BA LA</c:v>
                </c:pt>
                <c:pt idx="3">
                  <c:v>MA</c:v>
                </c:pt>
                <c:pt idx="4">
                  <c:v>DR</c:v>
                </c:pt>
                <c:pt idx="5">
                  <c:v>Canada</c:v>
                </c:pt>
                <c:pt idx="6">
                  <c:v>Other international</c:v>
                </c:pt>
              </c:strCache>
            </c:strRef>
          </c:cat>
          <c:val>
            <c:numRef>
              <c:f>Sheet1!$C$2:$C$8</c:f>
              <c:numCache>
                <c:formatCode>0%</c:formatCode>
                <c:ptCount val="7"/>
                <c:pt idx="1">
                  <c:v>0.41</c:v>
                </c:pt>
                <c:pt idx="2">
                  <c:v>0.7</c:v>
                </c:pt>
                <c:pt idx="3">
                  <c:v>0.53</c:v>
                </c:pt>
                <c:pt idx="4">
                  <c:v>0.72</c:v>
                </c:pt>
              </c:numCache>
            </c:numRef>
          </c:val>
        </c:ser>
        <c:ser>
          <c:idx val="2"/>
          <c:order val="2"/>
          <c:tx>
            <c:strRef>
              <c:f>Sheet1!$D$1</c:f>
              <c:strCache>
                <c:ptCount val="1"/>
                <c:pt idx="0">
                  <c:v>All</c:v>
                </c:pt>
              </c:strCache>
            </c:strRef>
          </c:tx>
          <c:spPr>
            <a:solidFill>
              <a:schemeClr val="accent6"/>
            </a:solidFill>
          </c:spPr>
          <c:invertIfNegative val="0"/>
          <c:cat>
            <c:strRef>
              <c:f>Sheet1!$A$2:$A$8</c:f>
              <c:strCache>
                <c:ptCount val="7"/>
                <c:pt idx="0">
                  <c:v>AA</c:v>
                </c:pt>
                <c:pt idx="1">
                  <c:v>BA General and Other</c:v>
                </c:pt>
                <c:pt idx="2">
                  <c:v>BA LA</c:v>
                </c:pt>
                <c:pt idx="3">
                  <c:v>MA</c:v>
                </c:pt>
                <c:pt idx="4">
                  <c:v>DR</c:v>
                </c:pt>
                <c:pt idx="5">
                  <c:v>Canada</c:v>
                </c:pt>
                <c:pt idx="6">
                  <c:v>Other international</c:v>
                </c:pt>
              </c:strCache>
            </c:strRef>
          </c:cat>
          <c:val>
            <c:numRef>
              <c:f>Sheet1!$D$2:$D$8</c:f>
              <c:numCache>
                <c:formatCode>General</c:formatCode>
                <c:ptCount val="7"/>
                <c:pt idx="0" formatCode="0%">
                  <c:v>0.39</c:v>
                </c:pt>
                <c:pt idx="5" formatCode="0%">
                  <c:v>0.61</c:v>
                </c:pt>
                <c:pt idx="6" formatCode="0%">
                  <c:v>0.55</c:v>
                </c:pt>
              </c:numCache>
            </c:numRef>
          </c:val>
        </c:ser>
        <c:dLbls>
          <c:showLegendKey val="0"/>
          <c:showVal val="0"/>
          <c:showCatName val="0"/>
          <c:showSerName val="0"/>
          <c:showPercent val="0"/>
          <c:showBubbleSize val="0"/>
        </c:dLbls>
        <c:gapWidth val="150"/>
        <c:axId val="500434184"/>
        <c:axId val="500441624"/>
      </c:barChart>
      <c:catAx>
        <c:axId val="500434184"/>
        <c:scaling>
          <c:orientation val="minMax"/>
        </c:scaling>
        <c:delete val="0"/>
        <c:axPos val="b"/>
        <c:majorTickMark val="out"/>
        <c:minorTickMark val="none"/>
        <c:tickLblPos val="nextTo"/>
        <c:crossAx val="500441624"/>
        <c:crosses val="autoZero"/>
        <c:auto val="1"/>
        <c:lblAlgn val="ctr"/>
        <c:lblOffset val="100"/>
        <c:noMultiLvlLbl val="0"/>
      </c:catAx>
      <c:valAx>
        <c:axId val="500441624"/>
        <c:scaling>
          <c:orientation val="minMax"/>
          <c:max val="1.0"/>
        </c:scaling>
        <c:delete val="0"/>
        <c:axPos val="l"/>
        <c:majorGridlines/>
        <c:numFmt formatCode="0%" sourceLinked="0"/>
        <c:majorTickMark val="out"/>
        <c:minorTickMark val="none"/>
        <c:tickLblPos val="nextTo"/>
        <c:crossAx val="500434184"/>
        <c:crosses val="autoZero"/>
        <c:crossBetween val="between"/>
      </c:valAx>
    </c:plotArea>
    <c:legend>
      <c:legendPos val="r"/>
      <c:layout/>
      <c:overlay val="0"/>
    </c:legend>
    <c:plotVisOnly val="1"/>
    <c:dispBlanksAs val="gap"/>
    <c:showDLblsOverMax val="0"/>
  </c:chart>
  <c:txPr>
    <a:bodyPr/>
    <a:lstStyle/>
    <a:p>
      <a:pPr>
        <a:defRPr sz="1300">
          <a:latin typeface="Arial"/>
          <a:cs typeface="Arial"/>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All institutions</c:v>
                </c:pt>
              </c:strCache>
            </c:strRef>
          </c:tx>
          <c:spPr>
            <a:ln>
              <a:solidFill>
                <a:schemeClr val="accent6"/>
              </a:solidFill>
            </a:ln>
          </c:spPr>
          <c:marker>
            <c:symbol val="none"/>
          </c:marker>
          <c:cat>
            <c:numRef>
              <c:f>Sheet1!$A$2:$A$22</c:f>
              <c:numCache>
                <c:formatCode>General</c:formatCode>
                <c:ptCount val="21"/>
                <c:pt idx="0">
                  <c:v>2.0</c:v>
                </c:pt>
                <c:pt idx="1">
                  <c:v>4.0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pt idx="17">
                  <c:v>22.0</c:v>
                </c:pt>
                <c:pt idx="18">
                  <c:v>23.0</c:v>
                </c:pt>
                <c:pt idx="19">
                  <c:v>24.0</c:v>
                </c:pt>
                <c:pt idx="20">
                  <c:v>25.0</c:v>
                </c:pt>
              </c:numCache>
            </c:numRef>
          </c:cat>
          <c:val>
            <c:numRef>
              <c:f>Sheet1!$B$2:$B$22</c:f>
              <c:numCache>
                <c:formatCode>General</c:formatCode>
                <c:ptCount val="21"/>
                <c:pt idx="0">
                  <c:v>4.0</c:v>
                </c:pt>
                <c:pt idx="1">
                  <c:v>1.0</c:v>
                </c:pt>
                <c:pt idx="2">
                  <c:v>1.0</c:v>
                </c:pt>
                <c:pt idx="3">
                  <c:v>1.0</c:v>
                </c:pt>
                <c:pt idx="4">
                  <c:v>3.0</c:v>
                </c:pt>
                <c:pt idx="5">
                  <c:v>5.0</c:v>
                </c:pt>
                <c:pt idx="6">
                  <c:v>2.0</c:v>
                </c:pt>
                <c:pt idx="7">
                  <c:v>4.0</c:v>
                </c:pt>
                <c:pt idx="8">
                  <c:v>10.0</c:v>
                </c:pt>
                <c:pt idx="9">
                  <c:v>17.0</c:v>
                </c:pt>
                <c:pt idx="10">
                  <c:v>16.0</c:v>
                </c:pt>
                <c:pt idx="11">
                  <c:v>10.0</c:v>
                </c:pt>
                <c:pt idx="12">
                  <c:v>29.0</c:v>
                </c:pt>
                <c:pt idx="13">
                  <c:v>33.0</c:v>
                </c:pt>
                <c:pt idx="14">
                  <c:v>50.0</c:v>
                </c:pt>
                <c:pt idx="15">
                  <c:v>83.0</c:v>
                </c:pt>
                <c:pt idx="16">
                  <c:v>102.0</c:v>
                </c:pt>
                <c:pt idx="17">
                  <c:v>103.0</c:v>
                </c:pt>
                <c:pt idx="18">
                  <c:v>111.0</c:v>
                </c:pt>
                <c:pt idx="19">
                  <c:v>87.0</c:v>
                </c:pt>
                <c:pt idx="20">
                  <c:v>44.0</c:v>
                </c:pt>
              </c:numCache>
            </c:numRef>
          </c:val>
          <c:smooth val="0"/>
        </c:ser>
        <c:dLbls>
          <c:showLegendKey val="0"/>
          <c:showVal val="0"/>
          <c:showCatName val="0"/>
          <c:showSerName val="0"/>
          <c:showPercent val="0"/>
          <c:showBubbleSize val="0"/>
        </c:dLbls>
        <c:marker val="1"/>
        <c:smooth val="0"/>
        <c:axId val="692996936"/>
        <c:axId val="692955304"/>
      </c:lineChart>
      <c:catAx>
        <c:axId val="692996936"/>
        <c:scaling>
          <c:orientation val="minMax"/>
        </c:scaling>
        <c:delete val="0"/>
        <c:axPos val="b"/>
        <c:title>
          <c:tx>
            <c:rich>
              <a:bodyPr/>
              <a:lstStyle/>
              <a:p>
                <a:pPr>
                  <a:defRPr sz="1200"/>
                </a:pPr>
                <a:r>
                  <a:rPr lang="en-US" sz="1200" dirty="0" smtClean="0"/>
                  <a:t>Number of Different</a:t>
                </a:r>
                <a:r>
                  <a:rPr lang="en-US" sz="1200" baseline="0" dirty="0" smtClean="0"/>
                  <a:t> Services and Applications Supported</a:t>
                </a:r>
                <a:endParaRPr lang="en-US" sz="1200" dirty="0"/>
              </a:p>
            </c:rich>
          </c:tx>
          <c:overlay val="0"/>
        </c:title>
        <c:numFmt formatCode="General" sourceLinked="1"/>
        <c:majorTickMark val="none"/>
        <c:minorTickMark val="none"/>
        <c:tickLblPos val="nextTo"/>
        <c:txPr>
          <a:bodyPr/>
          <a:lstStyle/>
          <a:p>
            <a:pPr>
              <a:defRPr sz="1200"/>
            </a:pPr>
            <a:endParaRPr lang="en-US"/>
          </a:p>
        </c:txPr>
        <c:crossAx val="692955304"/>
        <c:crosses val="autoZero"/>
        <c:auto val="1"/>
        <c:lblAlgn val="ctr"/>
        <c:lblOffset val="100"/>
        <c:noMultiLvlLbl val="0"/>
      </c:catAx>
      <c:valAx>
        <c:axId val="692955304"/>
        <c:scaling>
          <c:orientation val="minMax"/>
        </c:scaling>
        <c:delete val="0"/>
        <c:axPos val="l"/>
        <c:majorGridlines/>
        <c:title>
          <c:tx>
            <c:rich>
              <a:bodyPr/>
              <a:lstStyle/>
              <a:p>
                <a:pPr>
                  <a:defRPr sz="1200"/>
                </a:pPr>
                <a:r>
                  <a:rPr lang="en-US" sz="1200" dirty="0" smtClean="0"/>
                  <a:t>Number of Institutions</a:t>
                </a:r>
                <a:endParaRPr lang="en-US" sz="1200" dirty="0"/>
              </a:p>
            </c:rich>
          </c:tx>
          <c:overlay val="0"/>
        </c:title>
        <c:numFmt formatCode="General" sourceLinked="1"/>
        <c:majorTickMark val="out"/>
        <c:minorTickMark val="none"/>
        <c:tickLblPos val="nextTo"/>
        <c:txPr>
          <a:bodyPr/>
          <a:lstStyle/>
          <a:p>
            <a:pPr>
              <a:defRPr sz="1200"/>
            </a:pPr>
            <a:endParaRPr lang="en-US"/>
          </a:p>
        </c:txPr>
        <c:crossAx val="692996936"/>
        <c:crosses val="autoZero"/>
        <c:crossBetween val="between"/>
      </c:valAx>
    </c:plotArea>
    <c:plotVisOnly val="1"/>
    <c:dispBlanksAs val="gap"/>
    <c:showDLblsOverMax val="0"/>
  </c:chart>
  <c:txPr>
    <a:bodyPr/>
    <a:lstStyle/>
    <a:p>
      <a:pPr>
        <a:defRPr sz="1400">
          <a:latin typeface="Arial"/>
          <a:cs typeface="Arial"/>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3101706036745"/>
          <c:y val="0.0283430264996139"/>
          <c:w val="0.59895384951881"/>
          <c:h val="0.820553792866896"/>
        </c:manualLayout>
      </c:layout>
      <c:barChart>
        <c:barDir val="bar"/>
        <c:grouping val="stacked"/>
        <c:varyColors val="0"/>
        <c:ser>
          <c:idx val="0"/>
          <c:order val="0"/>
          <c:tx>
            <c:strRef>
              <c:f>Sheet1!$B$1</c:f>
              <c:strCache>
                <c:ptCount val="1"/>
                <c:pt idx="0">
                  <c:v>Full Support</c:v>
                </c:pt>
              </c:strCache>
            </c:strRef>
          </c:tx>
          <c:spPr>
            <a:solidFill>
              <a:schemeClr val="accent6"/>
            </a:solidFill>
            <a:ln>
              <a:solidFill>
                <a:schemeClr val="accent6"/>
              </a:solidFill>
            </a:ln>
            <a:effectLst/>
          </c:spPr>
          <c:invertIfNegative val="0"/>
          <c:dLbls>
            <c:txPr>
              <a:bodyPr/>
              <a:lstStyle/>
              <a:p>
                <a:pPr>
                  <a:defRPr sz="1200">
                    <a:latin typeface="Arial"/>
                    <a:cs typeface="Arial"/>
                  </a:defRPr>
                </a:pPr>
                <a:endParaRPr lang="en-US"/>
              </a:p>
            </c:txPr>
            <c:showLegendKey val="0"/>
            <c:showVal val="1"/>
            <c:showCatName val="0"/>
            <c:showSerName val="0"/>
            <c:showPercent val="0"/>
            <c:showBubbleSize val="0"/>
            <c:showLeaderLines val="0"/>
          </c:dLbls>
          <c:cat>
            <c:strRef>
              <c:f>Sheet1!$A$2:$A$24</c:f>
              <c:strCache>
                <c:ptCount val="23"/>
                <c:pt idx="0">
                  <c:v>System authentication/passwords</c:v>
                </c:pt>
                <c:pt idx="1">
                  <c:v>ERP Access/use</c:v>
                </c:pt>
                <c:pt idx="2">
                  <c:v>Internet access/use</c:v>
                </c:pt>
                <c:pt idx="3">
                  <c:v>LMS Access/use</c:v>
                </c:pt>
                <c:pt idx="4">
                  <c:v>Portal access/use</c:v>
                </c:pt>
                <c:pt idx="5">
                  <c:v>Windows</c:v>
                </c:pt>
                <c:pt idx="6">
                  <c:v>Telephony (moves, adds, changes, voicemail</c:v>
                </c:pt>
                <c:pt idx="7">
                  <c:v>Office access/use</c:v>
                </c:pt>
                <c:pt idx="8">
                  <c:v>End-user OS install/reinstall</c:v>
                </c:pt>
                <c:pt idx="9">
                  <c:v>Library access/use</c:v>
                </c:pt>
                <c:pt idx="10">
                  <c:v>Macs</c:v>
                </c:pt>
                <c:pt idx="11">
                  <c:v>End-user system performance &amp; configuration</c:v>
                </c:pt>
                <c:pt idx="12">
                  <c:v>Hardware repair</c:v>
                </c:pt>
                <c:pt idx="13">
                  <c:v>Laptop checkout/loan</c:v>
                </c:pt>
                <c:pt idx="14">
                  <c:v>Blackberry</c:v>
                </c:pt>
                <c:pt idx="15">
                  <c:v>iPad</c:v>
                </c:pt>
                <c:pt idx="16">
                  <c:v>Tablet checkout/loan</c:v>
                </c:pt>
                <c:pt idx="17">
                  <c:v>iPhone</c:v>
                </c:pt>
                <c:pt idx="18">
                  <c:v>Android</c:v>
                </c:pt>
                <c:pt idx="19">
                  <c:v>Linux</c:v>
                </c:pt>
                <c:pt idx="20">
                  <c:v>Other tablet</c:v>
                </c:pt>
                <c:pt idx="21">
                  <c:v>Other smartphone</c:v>
                </c:pt>
                <c:pt idx="22">
                  <c:v>ebook readers</c:v>
                </c:pt>
              </c:strCache>
            </c:strRef>
          </c:cat>
          <c:val>
            <c:numRef>
              <c:f>Sheet1!$B$2:$B$24</c:f>
              <c:numCache>
                <c:formatCode>0%</c:formatCode>
                <c:ptCount val="23"/>
                <c:pt idx="0">
                  <c:v>0.969223039913423</c:v>
                </c:pt>
                <c:pt idx="1">
                  <c:v>0.858382787152935</c:v>
                </c:pt>
                <c:pt idx="2">
                  <c:v>0.849281156557638</c:v>
                </c:pt>
                <c:pt idx="3">
                  <c:v>0.839635709911919</c:v>
                </c:pt>
                <c:pt idx="4">
                  <c:v>0.829850321170252</c:v>
                </c:pt>
                <c:pt idx="5">
                  <c:v>0.812855306090316</c:v>
                </c:pt>
                <c:pt idx="6">
                  <c:v>0.755206592636356</c:v>
                </c:pt>
                <c:pt idx="7">
                  <c:v>0.738934742003227</c:v>
                </c:pt>
                <c:pt idx="8">
                  <c:v>0.653613302474854</c:v>
                </c:pt>
                <c:pt idx="9">
                  <c:v>0.608240441238135</c:v>
                </c:pt>
                <c:pt idx="10">
                  <c:v>0.594149391906585</c:v>
                </c:pt>
                <c:pt idx="11">
                  <c:v>0.567434187236736</c:v>
                </c:pt>
                <c:pt idx="12">
                  <c:v>0.56012030417412</c:v>
                </c:pt>
                <c:pt idx="13">
                  <c:v>0.496416147071581</c:v>
                </c:pt>
                <c:pt idx="14">
                  <c:v>0.271026904700037</c:v>
                </c:pt>
                <c:pt idx="15">
                  <c:v>0.210637992612682</c:v>
                </c:pt>
                <c:pt idx="16">
                  <c:v>0.198417297954664</c:v>
                </c:pt>
                <c:pt idx="17">
                  <c:v>0.194007875537995</c:v>
                </c:pt>
                <c:pt idx="18">
                  <c:v>0.132291404988388</c:v>
                </c:pt>
                <c:pt idx="19">
                  <c:v>0.109094675893779</c:v>
                </c:pt>
                <c:pt idx="20">
                  <c:v>0.0933932458101896</c:v>
                </c:pt>
                <c:pt idx="21">
                  <c:v>0.0500019995657959</c:v>
                </c:pt>
                <c:pt idx="22">
                  <c:v>0.0194604050302832</c:v>
                </c:pt>
              </c:numCache>
            </c:numRef>
          </c:val>
        </c:ser>
        <c:ser>
          <c:idx val="1"/>
          <c:order val="1"/>
          <c:tx>
            <c:strRef>
              <c:f>Sheet1!$C$1</c:f>
              <c:strCache>
                <c:ptCount val="1"/>
                <c:pt idx="0">
                  <c:v>Best-Effort Support</c:v>
                </c:pt>
              </c:strCache>
            </c:strRef>
          </c:tx>
          <c:spPr>
            <a:pattFill prst="ltDnDiag">
              <a:fgClr>
                <a:schemeClr val="accent6"/>
              </a:fgClr>
              <a:bgClr>
                <a:prstClr val="white"/>
              </a:bgClr>
            </a:pattFill>
            <a:ln>
              <a:solidFill>
                <a:schemeClr val="accent6"/>
              </a:solidFill>
            </a:ln>
            <a:effectLst/>
          </c:spPr>
          <c:invertIfNegative val="0"/>
          <c:dLbls>
            <c:txPr>
              <a:bodyPr/>
              <a:lstStyle/>
              <a:p>
                <a:pPr>
                  <a:defRPr sz="1200">
                    <a:latin typeface="Arial"/>
                    <a:cs typeface="Arial"/>
                  </a:defRPr>
                </a:pPr>
                <a:endParaRPr lang="en-US"/>
              </a:p>
            </c:txPr>
            <c:showLegendKey val="0"/>
            <c:showVal val="1"/>
            <c:showCatName val="0"/>
            <c:showSerName val="0"/>
            <c:showPercent val="0"/>
            <c:showBubbleSize val="0"/>
            <c:showLeaderLines val="0"/>
          </c:dLbls>
          <c:cat>
            <c:strRef>
              <c:f>Sheet1!$A$2:$A$24</c:f>
              <c:strCache>
                <c:ptCount val="23"/>
                <c:pt idx="0">
                  <c:v>System authentication/passwords</c:v>
                </c:pt>
                <c:pt idx="1">
                  <c:v>ERP Access/use</c:v>
                </c:pt>
                <c:pt idx="2">
                  <c:v>Internet access/use</c:v>
                </c:pt>
                <c:pt idx="3">
                  <c:v>LMS Access/use</c:v>
                </c:pt>
                <c:pt idx="4">
                  <c:v>Portal access/use</c:v>
                </c:pt>
                <c:pt idx="5">
                  <c:v>Windows</c:v>
                </c:pt>
                <c:pt idx="6">
                  <c:v>Telephony (moves, adds, changes, voicemail</c:v>
                </c:pt>
                <c:pt idx="7">
                  <c:v>Office access/use</c:v>
                </c:pt>
                <c:pt idx="8">
                  <c:v>End-user OS install/reinstall</c:v>
                </c:pt>
                <c:pt idx="9">
                  <c:v>Library access/use</c:v>
                </c:pt>
                <c:pt idx="10">
                  <c:v>Macs</c:v>
                </c:pt>
                <c:pt idx="11">
                  <c:v>End-user system performance &amp; configuration</c:v>
                </c:pt>
                <c:pt idx="12">
                  <c:v>Hardware repair</c:v>
                </c:pt>
                <c:pt idx="13">
                  <c:v>Laptop checkout/loan</c:v>
                </c:pt>
                <c:pt idx="14">
                  <c:v>Blackberry</c:v>
                </c:pt>
                <c:pt idx="15">
                  <c:v>iPad</c:v>
                </c:pt>
                <c:pt idx="16">
                  <c:v>Tablet checkout/loan</c:v>
                </c:pt>
                <c:pt idx="17">
                  <c:v>iPhone</c:v>
                </c:pt>
                <c:pt idx="18">
                  <c:v>Android</c:v>
                </c:pt>
                <c:pt idx="19">
                  <c:v>Linux</c:v>
                </c:pt>
                <c:pt idx="20">
                  <c:v>Other tablet</c:v>
                </c:pt>
                <c:pt idx="21">
                  <c:v>Other smartphone</c:v>
                </c:pt>
                <c:pt idx="22">
                  <c:v>ebook readers</c:v>
                </c:pt>
              </c:strCache>
            </c:strRef>
          </c:cat>
          <c:val>
            <c:numRef>
              <c:f>Sheet1!$C$2:$C$24</c:f>
              <c:numCache>
                <c:formatCode>0%</c:formatCode>
                <c:ptCount val="23"/>
                <c:pt idx="0">
                  <c:v>0.0234255285219632</c:v>
                </c:pt>
                <c:pt idx="1">
                  <c:v>0.075413013759304</c:v>
                </c:pt>
                <c:pt idx="2">
                  <c:v>0.136041831985362</c:v>
                </c:pt>
                <c:pt idx="3">
                  <c:v>0.10391617720664</c:v>
                </c:pt>
                <c:pt idx="4">
                  <c:v>0.0296740077187937</c:v>
                </c:pt>
                <c:pt idx="5">
                  <c:v>0.17934470613537</c:v>
                </c:pt>
                <c:pt idx="6">
                  <c:v>0.050734586896109</c:v>
                </c:pt>
                <c:pt idx="7">
                  <c:v>0.228533421902892</c:v>
                </c:pt>
                <c:pt idx="8">
                  <c:v>0.191916085263147</c:v>
                </c:pt>
                <c:pt idx="9">
                  <c:v>0.168735043417705</c:v>
                </c:pt>
                <c:pt idx="10">
                  <c:v>0.376862187688249</c:v>
                </c:pt>
                <c:pt idx="11">
                  <c:v>0.335969999063052</c:v>
                </c:pt>
                <c:pt idx="12">
                  <c:v>0.144070897612962</c:v>
                </c:pt>
                <c:pt idx="13">
                  <c:v>0.0879117497178189</c:v>
                </c:pt>
                <c:pt idx="14">
                  <c:v>0.551889934600816</c:v>
                </c:pt>
                <c:pt idx="15">
                  <c:v>0.660825780827491</c:v>
                </c:pt>
                <c:pt idx="16">
                  <c:v>0.0536358015893333</c:v>
                </c:pt>
                <c:pt idx="17">
                  <c:v>0.664101789366848</c:v>
                </c:pt>
                <c:pt idx="18">
                  <c:v>0.682651292033595</c:v>
                </c:pt>
                <c:pt idx="19">
                  <c:v>0.62016966461567</c:v>
                </c:pt>
                <c:pt idx="20">
                  <c:v>0.734831957329836</c:v>
                </c:pt>
                <c:pt idx="21">
                  <c:v>0.683264863159896</c:v>
                </c:pt>
                <c:pt idx="22">
                  <c:v>0.54711014690813</c:v>
                </c:pt>
              </c:numCache>
            </c:numRef>
          </c:val>
        </c:ser>
        <c:dLbls>
          <c:showLegendKey val="0"/>
          <c:showVal val="0"/>
          <c:showCatName val="0"/>
          <c:showSerName val="0"/>
          <c:showPercent val="0"/>
          <c:showBubbleSize val="0"/>
        </c:dLbls>
        <c:gapWidth val="150"/>
        <c:overlap val="50"/>
        <c:axId val="725209208"/>
        <c:axId val="725318296"/>
      </c:barChart>
      <c:catAx>
        <c:axId val="725209208"/>
        <c:scaling>
          <c:orientation val="minMax"/>
        </c:scaling>
        <c:delete val="0"/>
        <c:axPos val="l"/>
        <c:majorTickMark val="none"/>
        <c:minorTickMark val="none"/>
        <c:tickLblPos val="nextTo"/>
        <c:txPr>
          <a:bodyPr/>
          <a:lstStyle/>
          <a:p>
            <a:pPr>
              <a:defRPr sz="1200">
                <a:latin typeface="Arial"/>
                <a:cs typeface="Arial"/>
              </a:defRPr>
            </a:pPr>
            <a:endParaRPr lang="en-US"/>
          </a:p>
        </c:txPr>
        <c:crossAx val="725318296"/>
        <c:crosses val="autoZero"/>
        <c:auto val="1"/>
        <c:lblAlgn val="ctr"/>
        <c:lblOffset val="100"/>
        <c:noMultiLvlLbl val="0"/>
      </c:catAx>
      <c:valAx>
        <c:axId val="725318296"/>
        <c:scaling>
          <c:orientation val="minMax"/>
          <c:max val="1.0"/>
        </c:scaling>
        <c:delete val="0"/>
        <c:axPos val="b"/>
        <c:majorGridlines/>
        <c:title>
          <c:tx>
            <c:rich>
              <a:bodyPr/>
              <a:lstStyle/>
              <a:p>
                <a:pPr>
                  <a:defRPr/>
                </a:pPr>
                <a:r>
                  <a:rPr lang="en-US" sz="1200" b="0" dirty="0" smtClean="0">
                    <a:latin typeface="Arial"/>
                    <a:cs typeface="Arial"/>
                  </a:rPr>
                  <a:t>Percent of Help</a:t>
                </a:r>
                <a:r>
                  <a:rPr lang="en-US" sz="1200" b="0" baseline="0" dirty="0" smtClean="0">
                    <a:latin typeface="Arial"/>
                    <a:cs typeface="Arial"/>
                  </a:rPr>
                  <a:t> Desks Supporting</a:t>
                </a:r>
                <a:endParaRPr lang="en-US" sz="1200" b="0" dirty="0">
                  <a:latin typeface="Arial"/>
                  <a:cs typeface="Arial"/>
                </a:endParaRPr>
              </a:p>
            </c:rich>
          </c:tx>
          <c:overlay val="0"/>
        </c:title>
        <c:numFmt formatCode="0%" sourceLinked="1"/>
        <c:majorTickMark val="out"/>
        <c:minorTickMark val="none"/>
        <c:tickLblPos val="nextTo"/>
        <c:txPr>
          <a:bodyPr/>
          <a:lstStyle/>
          <a:p>
            <a:pPr>
              <a:defRPr sz="1200">
                <a:latin typeface="Arial"/>
                <a:cs typeface="Arial"/>
              </a:defRPr>
            </a:pPr>
            <a:endParaRPr lang="en-US"/>
          </a:p>
        </c:txPr>
        <c:crossAx val="725209208"/>
        <c:crosses val="autoZero"/>
        <c:crossBetween val="between"/>
      </c:valAx>
    </c:plotArea>
    <c:legend>
      <c:legendPos val="b"/>
      <c:overlay val="0"/>
      <c:txPr>
        <a:bodyPr/>
        <a:lstStyle/>
        <a:p>
          <a:pPr>
            <a:defRPr sz="1200">
              <a:latin typeface="Arial"/>
              <a:cs typeface="Arial"/>
            </a:defRPr>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56966316710411"/>
          <c:y val="0.0405020500176399"/>
          <c:w val="0.638655098668222"/>
          <c:h val="0.718394548168936"/>
        </c:manualLayout>
      </c:layout>
      <c:barChart>
        <c:barDir val="col"/>
        <c:grouping val="stacked"/>
        <c:varyColors val="0"/>
        <c:ser>
          <c:idx val="0"/>
          <c:order val="0"/>
          <c:tx>
            <c:strRef>
              <c:f>Sheet1!$B$1</c:f>
              <c:strCache>
                <c:ptCount val="1"/>
                <c:pt idx="0">
                  <c:v>Outsourced</c:v>
                </c:pt>
              </c:strCache>
            </c:strRef>
          </c:tx>
          <c:spPr>
            <a:solidFill>
              <a:schemeClr val="accent6"/>
            </a:solidFill>
            <a:ln>
              <a:solidFill>
                <a:schemeClr val="accent6"/>
              </a:solidFill>
            </a:ln>
          </c:spPr>
          <c:invertIfNegative val="0"/>
          <c:cat>
            <c:strRef>
              <c:f>Sheet1!$A$2:$A$8</c:f>
              <c:strCache>
                <c:ptCount val="7"/>
                <c:pt idx="0">
                  <c:v>AA (n=114)</c:v>
                </c:pt>
                <c:pt idx="1">
                  <c:v>BA LA (n=86)</c:v>
                </c:pt>
                <c:pt idx="2">
                  <c:v>BA Other (n=59)</c:v>
                </c:pt>
                <c:pt idx="3">
                  <c:v>MA (n=205)</c:v>
                </c:pt>
                <c:pt idx="4">
                  <c:v>DR (n=149)</c:v>
                </c:pt>
                <c:pt idx="5">
                  <c:v>Canada (n=26)</c:v>
                </c:pt>
                <c:pt idx="6">
                  <c:v>Other international (n=36)</c:v>
                </c:pt>
              </c:strCache>
            </c:strRef>
          </c:cat>
          <c:val>
            <c:numRef>
              <c:f>Sheet1!$B$2:$B$8</c:f>
              <c:numCache>
                <c:formatCode>0%</c:formatCode>
                <c:ptCount val="7"/>
                <c:pt idx="0">
                  <c:v>0.754385964912281</c:v>
                </c:pt>
                <c:pt idx="1">
                  <c:v>0.488372093023256</c:v>
                </c:pt>
                <c:pt idx="2">
                  <c:v>0.423728813559322</c:v>
                </c:pt>
                <c:pt idx="3">
                  <c:v>0.619512195121951</c:v>
                </c:pt>
                <c:pt idx="4">
                  <c:v>0.597315436241611</c:v>
                </c:pt>
                <c:pt idx="5">
                  <c:v>0.0769230769230769</c:v>
                </c:pt>
                <c:pt idx="6">
                  <c:v>0.444444444444444</c:v>
                </c:pt>
              </c:numCache>
            </c:numRef>
          </c:val>
        </c:ser>
        <c:ser>
          <c:idx val="1"/>
          <c:order val="1"/>
          <c:tx>
            <c:strRef>
              <c:f>Sheet1!$C$1</c:f>
              <c:strCache>
                <c:ptCount val="1"/>
                <c:pt idx="0">
                  <c:v>Planning to outsource</c:v>
                </c:pt>
              </c:strCache>
            </c:strRef>
          </c:tx>
          <c:spPr>
            <a:pattFill prst="ltDnDiag">
              <a:fgClr>
                <a:schemeClr val="accent6"/>
              </a:fgClr>
              <a:bgClr>
                <a:prstClr val="white"/>
              </a:bgClr>
            </a:pattFill>
            <a:ln>
              <a:solidFill>
                <a:schemeClr val="accent6"/>
              </a:solidFill>
            </a:ln>
          </c:spPr>
          <c:invertIfNegative val="0"/>
          <c:cat>
            <c:strRef>
              <c:f>Sheet1!$A$2:$A$8</c:f>
              <c:strCache>
                <c:ptCount val="7"/>
                <c:pt idx="0">
                  <c:v>AA (n=114)</c:v>
                </c:pt>
                <c:pt idx="1">
                  <c:v>BA LA (n=86)</c:v>
                </c:pt>
                <c:pt idx="2">
                  <c:v>BA Other (n=59)</c:v>
                </c:pt>
                <c:pt idx="3">
                  <c:v>MA (n=205)</c:v>
                </c:pt>
                <c:pt idx="4">
                  <c:v>DR (n=149)</c:v>
                </c:pt>
                <c:pt idx="5">
                  <c:v>Canada (n=26)</c:v>
                </c:pt>
                <c:pt idx="6">
                  <c:v>Other international (n=36)</c:v>
                </c:pt>
              </c:strCache>
            </c:strRef>
          </c:cat>
          <c:val>
            <c:numRef>
              <c:f>Sheet1!$C$2:$C$8</c:f>
              <c:numCache>
                <c:formatCode>0%</c:formatCode>
                <c:ptCount val="7"/>
                <c:pt idx="0">
                  <c:v>0.12280701754386</c:v>
                </c:pt>
                <c:pt idx="1">
                  <c:v>0.197674418604651</c:v>
                </c:pt>
                <c:pt idx="2">
                  <c:v>0.305084745762712</c:v>
                </c:pt>
                <c:pt idx="3">
                  <c:v>0.214634146341463</c:v>
                </c:pt>
                <c:pt idx="4">
                  <c:v>0.25503355704698</c:v>
                </c:pt>
                <c:pt idx="5">
                  <c:v>0.461538461538462</c:v>
                </c:pt>
                <c:pt idx="6">
                  <c:v>0.361111111111111</c:v>
                </c:pt>
              </c:numCache>
            </c:numRef>
          </c:val>
        </c:ser>
        <c:dLbls>
          <c:showLegendKey val="0"/>
          <c:showVal val="0"/>
          <c:showCatName val="0"/>
          <c:showSerName val="0"/>
          <c:showPercent val="0"/>
          <c:showBubbleSize val="0"/>
        </c:dLbls>
        <c:gapWidth val="150"/>
        <c:overlap val="100"/>
        <c:axId val="692802184"/>
        <c:axId val="692813944"/>
      </c:barChart>
      <c:catAx>
        <c:axId val="692802184"/>
        <c:scaling>
          <c:orientation val="minMax"/>
        </c:scaling>
        <c:delete val="0"/>
        <c:axPos val="b"/>
        <c:majorTickMark val="out"/>
        <c:minorTickMark val="none"/>
        <c:tickLblPos val="nextTo"/>
        <c:crossAx val="692813944"/>
        <c:crosses val="autoZero"/>
        <c:auto val="1"/>
        <c:lblAlgn val="ctr"/>
        <c:lblOffset val="100"/>
        <c:noMultiLvlLbl val="0"/>
      </c:catAx>
      <c:valAx>
        <c:axId val="692813944"/>
        <c:scaling>
          <c:orientation val="minMax"/>
        </c:scaling>
        <c:delete val="0"/>
        <c:axPos val="l"/>
        <c:majorGridlines/>
        <c:numFmt formatCode="0%" sourceLinked="1"/>
        <c:majorTickMark val="out"/>
        <c:minorTickMark val="none"/>
        <c:tickLblPos val="nextTo"/>
        <c:crossAx val="692802184"/>
        <c:crosses val="autoZero"/>
        <c:crossBetween val="between"/>
      </c:valAx>
    </c:plotArea>
    <c:legend>
      <c:legendPos val="r"/>
      <c:layout>
        <c:manualLayout>
          <c:xMode val="edge"/>
          <c:yMode val="edge"/>
          <c:x val="0.768302347623214"/>
          <c:y val="0.813217580919388"/>
          <c:w val="0.210092714105181"/>
          <c:h val="0.107664494730946"/>
        </c:manualLayout>
      </c:layout>
      <c:overlay val="0"/>
    </c:legend>
    <c:plotVisOnly val="1"/>
    <c:dispBlanksAs val="gap"/>
    <c:showDLblsOverMax val="0"/>
  </c:chart>
  <c:spPr>
    <a:solidFill>
      <a:schemeClr val="bg1"/>
    </a:solidFill>
  </c:spPr>
  <c:txPr>
    <a:bodyPr/>
    <a:lstStyle/>
    <a:p>
      <a:pPr>
        <a:defRPr sz="1200">
          <a:latin typeface="Arial"/>
          <a:cs typeface="Arial"/>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5263699368058"/>
          <c:y val="0.0273492301216569"/>
          <c:w val="0.728902920452463"/>
          <c:h val="0.527619401517172"/>
        </c:manualLayout>
      </c:layout>
      <c:barChart>
        <c:barDir val="col"/>
        <c:grouping val="clustered"/>
        <c:varyColors val="0"/>
        <c:ser>
          <c:idx val="0"/>
          <c:order val="0"/>
          <c:tx>
            <c:strRef>
              <c:f>Sheet1!$B$1</c:f>
              <c:strCache>
                <c:ptCount val="1"/>
                <c:pt idx="0">
                  <c:v>Current strategy</c:v>
                </c:pt>
              </c:strCache>
            </c:strRef>
          </c:tx>
          <c:spPr>
            <a:solidFill>
              <a:schemeClr val="accent6"/>
            </a:solidFill>
            <a:effectLst/>
          </c:spPr>
          <c:invertIfNegative val="0"/>
          <c:dLbls>
            <c:txPr>
              <a:bodyPr/>
              <a:lstStyle/>
              <a:p>
                <a:pPr>
                  <a:defRPr sz="1200">
                    <a:latin typeface="Arial"/>
                    <a:cs typeface="Arial"/>
                  </a:defRPr>
                </a:pPr>
                <a:endParaRPr lang="en-US"/>
              </a:p>
            </c:txPr>
            <c:dLblPos val="inEnd"/>
            <c:showLegendKey val="0"/>
            <c:showVal val="1"/>
            <c:showCatName val="0"/>
            <c:showSerName val="0"/>
            <c:showPercent val="0"/>
            <c:showBubbleSize val="0"/>
            <c:showLeaderLines val="0"/>
          </c:dLbls>
          <c:cat>
            <c:strRef>
              <c:f>Sheet1!$A$2:$A$11</c:f>
              <c:strCache>
                <c:ptCount val="10"/>
                <c:pt idx="0">
                  <c:v>Commercial product, minimal customization</c:v>
                </c:pt>
                <c:pt idx="1">
                  <c:v>Package of integrated systems</c:v>
                </c:pt>
                <c:pt idx="2">
                  <c:v>Best-of-breed applications</c:v>
                </c:pt>
                <c:pt idx="3">
                  <c:v>Open source product, minimal customization</c:v>
                </c:pt>
                <c:pt idx="4">
                  <c:v>Develop homegrown systems</c:v>
                </c:pt>
                <c:pt idx="5">
                  <c:v>Outsource systems</c:v>
                </c:pt>
                <c:pt idx="6">
                  <c:v>Enhance legacy systems, provide web interfaces</c:v>
                </c:pt>
                <c:pt idx="7">
                  <c:v>Develop systems with a vendor</c:v>
                </c:pt>
                <c:pt idx="8">
                  <c:v>Commercial product, substantial customization</c:v>
                </c:pt>
                <c:pt idx="9">
                  <c:v>Open source product, substantial customization</c:v>
                </c:pt>
              </c:strCache>
            </c:strRef>
          </c:cat>
          <c:val>
            <c:numRef>
              <c:f>Sheet1!$B$2:$B$11</c:f>
              <c:numCache>
                <c:formatCode>0%</c:formatCode>
                <c:ptCount val="10"/>
                <c:pt idx="0">
                  <c:v>0.592427616926503</c:v>
                </c:pt>
                <c:pt idx="1">
                  <c:v>0.517632241813602</c:v>
                </c:pt>
                <c:pt idx="2">
                  <c:v>0.46433041301627</c:v>
                </c:pt>
                <c:pt idx="3">
                  <c:v>0.425157232704403</c:v>
                </c:pt>
                <c:pt idx="4">
                  <c:v>0.372311827956989</c:v>
                </c:pt>
                <c:pt idx="5">
                  <c:v>0.369482976040353</c:v>
                </c:pt>
                <c:pt idx="6">
                  <c:v>0.321377331420373</c:v>
                </c:pt>
                <c:pt idx="7">
                  <c:v>0.299300699300699</c:v>
                </c:pt>
                <c:pt idx="8">
                  <c:v>0.256716417910448</c:v>
                </c:pt>
                <c:pt idx="9">
                  <c:v>0.20414201183432</c:v>
                </c:pt>
              </c:numCache>
            </c:numRef>
          </c:val>
        </c:ser>
        <c:ser>
          <c:idx val="1"/>
          <c:order val="1"/>
          <c:tx>
            <c:strRef>
              <c:f>Sheet1!$C$1</c:f>
              <c:strCache>
                <c:ptCount val="1"/>
                <c:pt idx="0">
                  <c:v>Anticipated change</c:v>
                </c:pt>
              </c:strCache>
            </c:strRef>
          </c:tx>
          <c:spPr>
            <a:solidFill>
              <a:schemeClr val="bg2">
                <a:lumMod val="60000"/>
                <a:lumOff val="40000"/>
              </a:schemeClr>
            </a:solidFill>
            <a:effectLst/>
          </c:spPr>
          <c:invertIfNegative val="0"/>
          <c:dLbls>
            <c:txPr>
              <a:bodyPr/>
              <a:lstStyle/>
              <a:p>
                <a:pPr>
                  <a:defRPr sz="1200">
                    <a:latin typeface="Arial"/>
                    <a:cs typeface="Arial"/>
                  </a:defRPr>
                </a:pPr>
                <a:endParaRPr lang="en-US"/>
              </a:p>
            </c:txPr>
            <c:dLblPos val="inBase"/>
            <c:showLegendKey val="0"/>
            <c:showVal val="1"/>
            <c:showCatName val="0"/>
            <c:showSerName val="0"/>
            <c:showPercent val="0"/>
            <c:showBubbleSize val="0"/>
            <c:showLeaderLines val="0"/>
          </c:dLbls>
          <c:cat>
            <c:strRef>
              <c:f>Sheet1!$A$2:$A$11</c:f>
              <c:strCache>
                <c:ptCount val="10"/>
                <c:pt idx="0">
                  <c:v>Commercial product, minimal customization</c:v>
                </c:pt>
                <c:pt idx="1">
                  <c:v>Package of integrated systems</c:v>
                </c:pt>
                <c:pt idx="2">
                  <c:v>Best-of-breed applications</c:v>
                </c:pt>
                <c:pt idx="3">
                  <c:v>Open source product, minimal customization</c:v>
                </c:pt>
                <c:pt idx="4">
                  <c:v>Develop homegrown systems</c:v>
                </c:pt>
                <c:pt idx="5">
                  <c:v>Outsource systems</c:v>
                </c:pt>
                <c:pt idx="6">
                  <c:v>Enhance legacy systems, provide web interfaces</c:v>
                </c:pt>
                <c:pt idx="7">
                  <c:v>Develop systems with a vendor</c:v>
                </c:pt>
                <c:pt idx="8">
                  <c:v>Commercial product, substantial customization</c:v>
                </c:pt>
                <c:pt idx="9">
                  <c:v>Open source product, substantial customization</c:v>
                </c:pt>
              </c:strCache>
            </c:strRef>
          </c:cat>
          <c:val>
            <c:numRef>
              <c:f>Sheet1!$C$2:$C$11</c:f>
              <c:numCache>
                <c:formatCode>0%</c:formatCode>
                <c:ptCount val="10"/>
                <c:pt idx="0">
                  <c:v>0.357461024498886</c:v>
                </c:pt>
                <c:pt idx="1">
                  <c:v>0.312342569269521</c:v>
                </c:pt>
                <c:pt idx="2">
                  <c:v>0.316645807259074</c:v>
                </c:pt>
                <c:pt idx="3">
                  <c:v>0.357232704402516</c:v>
                </c:pt>
                <c:pt idx="4">
                  <c:v>0.19489247311828</c:v>
                </c:pt>
                <c:pt idx="5">
                  <c:v>0.437578814627995</c:v>
                </c:pt>
                <c:pt idx="6">
                  <c:v>0.162123385939742</c:v>
                </c:pt>
                <c:pt idx="7">
                  <c:v>0.218181818181818</c:v>
                </c:pt>
                <c:pt idx="8">
                  <c:v>0.11044776119403</c:v>
                </c:pt>
                <c:pt idx="9">
                  <c:v>0.153846153846154</c:v>
                </c:pt>
              </c:numCache>
            </c:numRef>
          </c:val>
        </c:ser>
        <c:dLbls>
          <c:showLegendKey val="0"/>
          <c:showVal val="0"/>
          <c:showCatName val="0"/>
          <c:showSerName val="0"/>
          <c:showPercent val="0"/>
          <c:showBubbleSize val="0"/>
        </c:dLbls>
        <c:gapWidth val="150"/>
        <c:axId val="649376696"/>
        <c:axId val="632004360"/>
      </c:barChart>
      <c:catAx>
        <c:axId val="649376696"/>
        <c:scaling>
          <c:orientation val="minMax"/>
        </c:scaling>
        <c:delete val="0"/>
        <c:axPos val="b"/>
        <c:majorTickMark val="none"/>
        <c:minorTickMark val="none"/>
        <c:tickLblPos val="nextTo"/>
        <c:txPr>
          <a:bodyPr rot="-2700000" vert="horz" anchor="b" anchorCtr="1"/>
          <a:lstStyle/>
          <a:p>
            <a:pPr>
              <a:defRPr sz="900">
                <a:latin typeface="Arial"/>
                <a:cs typeface="Arial"/>
              </a:defRPr>
            </a:pPr>
            <a:endParaRPr lang="en-US"/>
          </a:p>
        </c:txPr>
        <c:crossAx val="632004360"/>
        <c:crosses val="autoZero"/>
        <c:auto val="1"/>
        <c:lblAlgn val="ctr"/>
        <c:lblOffset val="100"/>
        <c:noMultiLvlLbl val="0"/>
      </c:catAx>
      <c:valAx>
        <c:axId val="632004360"/>
        <c:scaling>
          <c:orientation val="minMax"/>
        </c:scaling>
        <c:delete val="0"/>
        <c:axPos val="l"/>
        <c:majorGridlines/>
        <c:title>
          <c:tx>
            <c:rich>
              <a:bodyPr/>
              <a:lstStyle/>
              <a:p>
                <a:pPr>
                  <a:defRPr/>
                </a:pPr>
                <a:r>
                  <a:rPr lang="en-US" sz="1200" b="0" dirty="0" smtClean="0">
                    <a:latin typeface="Arial"/>
                    <a:cs typeface="Arial"/>
                  </a:rPr>
                  <a:t>% of institutions</a:t>
                </a:r>
                <a:endParaRPr lang="en-US" sz="1200" b="0" dirty="0">
                  <a:latin typeface="Arial"/>
                  <a:cs typeface="Arial"/>
                </a:endParaRPr>
              </a:p>
            </c:rich>
          </c:tx>
          <c:overlay val="0"/>
        </c:title>
        <c:numFmt formatCode="0%" sourceLinked="1"/>
        <c:majorTickMark val="out"/>
        <c:minorTickMark val="none"/>
        <c:tickLblPos val="nextTo"/>
        <c:txPr>
          <a:bodyPr/>
          <a:lstStyle/>
          <a:p>
            <a:pPr>
              <a:defRPr sz="1200">
                <a:latin typeface="Arial"/>
                <a:cs typeface="Arial"/>
              </a:defRPr>
            </a:pPr>
            <a:endParaRPr lang="en-US"/>
          </a:p>
        </c:txPr>
        <c:crossAx val="649376696"/>
        <c:crosses val="autoZero"/>
        <c:crossBetween val="between"/>
      </c:valAx>
    </c:plotArea>
    <c:legend>
      <c:legendPos val="r"/>
      <c:layout>
        <c:manualLayout>
          <c:xMode val="edge"/>
          <c:yMode val="edge"/>
          <c:x val="0.00912242236569836"/>
          <c:y val="0.556242590155967"/>
          <c:w val="0.181260274518799"/>
          <c:h val="0.0894781995493258"/>
        </c:manualLayout>
      </c:layout>
      <c:overlay val="0"/>
      <c:txPr>
        <a:bodyPr/>
        <a:lstStyle/>
        <a:p>
          <a:pPr>
            <a:defRPr sz="1200">
              <a:latin typeface="Arial"/>
              <a:cs typeface="Aria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38909059978614"/>
          <c:y val="0.0276595744680851"/>
          <c:w val="0.639678234665111"/>
          <c:h val="0.498715530239571"/>
        </c:manualLayout>
      </c:layout>
      <c:barChart>
        <c:barDir val="col"/>
        <c:grouping val="clustered"/>
        <c:varyColors val="0"/>
        <c:ser>
          <c:idx val="0"/>
          <c:order val="0"/>
          <c:tx>
            <c:strRef>
              <c:f>Sheet1!$B$1</c:f>
              <c:strCache>
                <c:ptCount val="1"/>
                <c:pt idx="0">
                  <c:v>Plan to replace or implement within three years</c:v>
                </c:pt>
              </c:strCache>
            </c:strRef>
          </c:tx>
          <c:spPr>
            <a:solidFill>
              <a:schemeClr val="accent6"/>
            </a:solidFill>
            <a:effectLst/>
          </c:spPr>
          <c:invertIfNegative val="0"/>
          <c:cat>
            <c:strRef>
              <c:f>Sheet1!$A$2:$A$17</c:f>
              <c:strCache>
                <c:ptCount val="16"/>
                <c:pt idx="0">
                  <c:v>Customer relationship management (CRM)</c:v>
                </c:pt>
                <c:pt idx="1">
                  <c:v>Grants management (pre-award)</c:v>
                </c:pt>
                <c:pt idx="2">
                  <c:v>Grants management (post-award)</c:v>
                </c:pt>
                <c:pt idx="3">
                  <c:v>Administrative data warehouse/Business intelligence</c:v>
                </c:pt>
                <c:pt idx="4">
                  <c:v>Portal</c:v>
                </c:pt>
                <c:pt idx="5">
                  <c:v>Web content management</c:v>
                </c:pt>
                <c:pt idx="6">
                  <c:v>IT service/Help desk trouble ticket</c:v>
                </c:pt>
                <c:pt idx="7">
                  <c:v>Staff/Faculty e-mail</c:v>
                </c:pt>
                <c:pt idx="8">
                  <c:v>Learning management</c:v>
                </c:pt>
                <c:pt idx="9">
                  <c:v>Student e-mail</c:v>
                </c:pt>
                <c:pt idx="10">
                  <c:v>Facilities management</c:v>
                </c:pt>
                <c:pt idx="11">
                  <c:v>Alumni/Advancement/Development</c:v>
                </c:pt>
                <c:pt idx="12">
                  <c:v>HR/Payroll</c:v>
                </c:pt>
                <c:pt idx="13">
                  <c:v>Library</c:v>
                </c:pt>
                <c:pt idx="14">
                  <c:v>Financial</c:v>
                </c:pt>
                <c:pt idx="15">
                  <c:v>Student</c:v>
                </c:pt>
              </c:strCache>
            </c:strRef>
          </c:cat>
          <c:val>
            <c:numRef>
              <c:f>Sheet1!$B$2:$B$17</c:f>
              <c:numCache>
                <c:formatCode>0%</c:formatCode>
                <c:ptCount val="16"/>
                <c:pt idx="0">
                  <c:v>0.611353711790393</c:v>
                </c:pt>
                <c:pt idx="1">
                  <c:v>0.444444444444444</c:v>
                </c:pt>
                <c:pt idx="2">
                  <c:v>0.402390438247012</c:v>
                </c:pt>
                <c:pt idx="3">
                  <c:v>0.371501272264631</c:v>
                </c:pt>
                <c:pt idx="4">
                  <c:v>0.356076759061834</c:v>
                </c:pt>
                <c:pt idx="5">
                  <c:v>0.327485380116959</c:v>
                </c:pt>
                <c:pt idx="6">
                  <c:v>0.265442404006678</c:v>
                </c:pt>
                <c:pt idx="7">
                  <c:v>0.248366013071895</c:v>
                </c:pt>
                <c:pt idx="8">
                  <c:v>0.237232289950577</c:v>
                </c:pt>
                <c:pt idx="9">
                  <c:v>0.219672131147541</c:v>
                </c:pt>
                <c:pt idx="10">
                  <c:v>0.18013856812933</c:v>
                </c:pt>
                <c:pt idx="11">
                  <c:v>0.146788990825688</c:v>
                </c:pt>
                <c:pt idx="12">
                  <c:v>0.13452188006483</c:v>
                </c:pt>
                <c:pt idx="13">
                  <c:v>0.119217081850534</c:v>
                </c:pt>
                <c:pt idx="14">
                  <c:v>0.116316639741519</c:v>
                </c:pt>
                <c:pt idx="15">
                  <c:v>0.114331723027375</c:v>
                </c:pt>
              </c:numCache>
            </c:numRef>
          </c:val>
        </c:ser>
        <c:dLbls>
          <c:showLegendKey val="0"/>
          <c:showVal val="0"/>
          <c:showCatName val="0"/>
          <c:showSerName val="0"/>
          <c:showPercent val="0"/>
          <c:showBubbleSize val="0"/>
        </c:dLbls>
        <c:gapWidth val="150"/>
        <c:axId val="728031944"/>
        <c:axId val="727957736"/>
      </c:barChart>
      <c:scatterChart>
        <c:scatterStyle val="lineMarker"/>
        <c:varyColors val="0"/>
        <c:ser>
          <c:idx val="1"/>
          <c:order val="1"/>
          <c:tx>
            <c:strRef>
              <c:f>Sheet1!$C$1</c:f>
              <c:strCache>
                <c:ptCount val="1"/>
                <c:pt idx="0">
                  <c:v>average age of application</c:v>
                </c:pt>
              </c:strCache>
            </c:strRef>
          </c:tx>
          <c:spPr>
            <a:ln w="47625">
              <a:noFill/>
            </a:ln>
            <a:effectLst/>
          </c:spPr>
          <c:marker>
            <c:symbol val="diamond"/>
            <c:size val="9"/>
            <c:spPr>
              <a:solidFill>
                <a:schemeClr val="accent1">
                  <a:lumMod val="60000"/>
                  <a:lumOff val="40000"/>
                </a:schemeClr>
              </a:solidFill>
              <a:ln>
                <a:solidFill>
                  <a:schemeClr val="accent1">
                    <a:lumMod val="60000"/>
                    <a:lumOff val="40000"/>
                  </a:schemeClr>
                </a:solidFill>
              </a:ln>
              <a:effectLst/>
            </c:spPr>
          </c:marker>
          <c:xVal>
            <c:strRef>
              <c:f>Sheet1!$A$2:$A$17</c:f>
              <c:strCache>
                <c:ptCount val="16"/>
                <c:pt idx="0">
                  <c:v>Customer relationship management (CRM)</c:v>
                </c:pt>
                <c:pt idx="1">
                  <c:v>Grants management (pre-award)</c:v>
                </c:pt>
                <c:pt idx="2">
                  <c:v>Grants management (post-award)</c:v>
                </c:pt>
                <c:pt idx="3">
                  <c:v>Administrative data warehouse/Business intelligence</c:v>
                </c:pt>
                <c:pt idx="4">
                  <c:v>Portal</c:v>
                </c:pt>
                <c:pt idx="5">
                  <c:v>Web content management</c:v>
                </c:pt>
                <c:pt idx="6">
                  <c:v>IT service/Help desk trouble ticket</c:v>
                </c:pt>
                <c:pt idx="7">
                  <c:v>Staff/Faculty e-mail</c:v>
                </c:pt>
                <c:pt idx="8">
                  <c:v>Learning management</c:v>
                </c:pt>
                <c:pt idx="9">
                  <c:v>Student e-mail</c:v>
                </c:pt>
                <c:pt idx="10">
                  <c:v>Facilities management</c:v>
                </c:pt>
                <c:pt idx="11">
                  <c:v>Alumni/Advancement/Development</c:v>
                </c:pt>
                <c:pt idx="12">
                  <c:v>HR/Payroll</c:v>
                </c:pt>
                <c:pt idx="13">
                  <c:v>Library</c:v>
                </c:pt>
                <c:pt idx="14">
                  <c:v>Financial</c:v>
                </c:pt>
                <c:pt idx="15">
                  <c:v>Student</c:v>
                </c:pt>
              </c:strCache>
            </c:strRef>
          </c:xVal>
          <c:yVal>
            <c:numRef>
              <c:f>Sheet1!$C$2:$C$17</c:f>
              <c:numCache>
                <c:formatCode>0.0</c:formatCode>
                <c:ptCount val="16"/>
                <c:pt idx="0">
                  <c:v>4.126637554999989</c:v>
                </c:pt>
                <c:pt idx="1">
                  <c:v>7.300411522999987</c:v>
                </c:pt>
                <c:pt idx="2">
                  <c:v>7.565737051999989</c:v>
                </c:pt>
                <c:pt idx="3">
                  <c:v>4.954198473</c:v>
                </c:pt>
                <c:pt idx="4">
                  <c:v>4.799573561</c:v>
                </c:pt>
                <c:pt idx="5">
                  <c:v>3.781676413</c:v>
                </c:pt>
                <c:pt idx="6">
                  <c:v>5.701168614</c:v>
                </c:pt>
                <c:pt idx="7">
                  <c:v>7.437908497</c:v>
                </c:pt>
                <c:pt idx="8">
                  <c:v>6.606260297</c:v>
                </c:pt>
                <c:pt idx="9">
                  <c:v>4.814754097999985</c:v>
                </c:pt>
                <c:pt idx="10">
                  <c:v>7.221709007</c:v>
                </c:pt>
                <c:pt idx="11">
                  <c:v>9.381651376</c:v>
                </c:pt>
                <c:pt idx="12">
                  <c:v>10.16693679</c:v>
                </c:pt>
                <c:pt idx="13">
                  <c:v>10.8202847</c:v>
                </c:pt>
                <c:pt idx="14">
                  <c:v>11.10500808</c:v>
                </c:pt>
                <c:pt idx="15">
                  <c:v>10.87117552</c:v>
                </c:pt>
              </c:numCache>
            </c:numRef>
          </c:yVal>
          <c:smooth val="0"/>
        </c:ser>
        <c:dLbls>
          <c:showLegendKey val="0"/>
          <c:showVal val="0"/>
          <c:showCatName val="0"/>
          <c:showSerName val="0"/>
          <c:showPercent val="0"/>
          <c:showBubbleSize val="0"/>
        </c:dLbls>
        <c:axId val="722840056"/>
        <c:axId val="693493864"/>
      </c:scatterChart>
      <c:catAx>
        <c:axId val="728031944"/>
        <c:scaling>
          <c:orientation val="minMax"/>
        </c:scaling>
        <c:delete val="0"/>
        <c:axPos val="b"/>
        <c:majorTickMark val="out"/>
        <c:minorTickMark val="none"/>
        <c:tickLblPos val="nextTo"/>
        <c:txPr>
          <a:bodyPr/>
          <a:lstStyle/>
          <a:p>
            <a:pPr>
              <a:defRPr>
                <a:latin typeface="Arial"/>
                <a:cs typeface="Arial"/>
              </a:defRPr>
            </a:pPr>
            <a:endParaRPr lang="en-US"/>
          </a:p>
        </c:txPr>
        <c:crossAx val="727957736"/>
        <c:crosses val="autoZero"/>
        <c:auto val="1"/>
        <c:lblAlgn val="ctr"/>
        <c:lblOffset val="100"/>
        <c:noMultiLvlLbl val="0"/>
      </c:catAx>
      <c:valAx>
        <c:axId val="727957736"/>
        <c:scaling>
          <c:orientation val="minMax"/>
        </c:scaling>
        <c:delete val="0"/>
        <c:axPos val="l"/>
        <c:majorGridlines/>
        <c:numFmt formatCode="0%" sourceLinked="1"/>
        <c:majorTickMark val="out"/>
        <c:minorTickMark val="none"/>
        <c:tickLblPos val="nextTo"/>
        <c:txPr>
          <a:bodyPr/>
          <a:lstStyle/>
          <a:p>
            <a:pPr>
              <a:defRPr>
                <a:latin typeface="Arial"/>
                <a:cs typeface="Arial"/>
              </a:defRPr>
            </a:pPr>
            <a:endParaRPr lang="en-US"/>
          </a:p>
        </c:txPr>
        <c:crossAx val="728031944"/>
        <c:crosses val="autoZero"/>
        <c:crossBetween val="between"/>
      </c:valAx>
      <c:valAx>
        <c:axId val="693493864"/>
        <c:scaling>
          <c:orientation val="minMax"/>
        </c:scaling>
        <c:delete val="0"/>
        <c:axPos val="r"/>
        <c:numFmt formatCode="0.0" sourceLinked="1"/>
        <c:majorTickMark val="out"/>
        <c:minorTickMark val="none"/>
        <c:tickLblPos val="nextTo"/>
        <c:txPr>
          <a:bodyPr/>
          <a:lstStyle/>
          <a:p>
            <a:pPr>
              <a:defRPr>
                <a:latin typeface="Arial"/>
                <a:cs typeface="Arial"/>
              </a:defRPr>
            </a:pPr>
            <a:endParaRPr lang="en-US"/>
          </a:p>
        </c:txPr>
        <c:crossAx val="722840056"/>
        <c:crosses val="max"/>
        <c:crossBetween val="midCat"/>
      </c:valAx>
      <c:valAx>
        <c:axId val="722840056"/>
        <c:scaling>
          <c:orientation val="minMax"/>
        </c:scaling>
        <c:delete val="1"/>
        <c:axPos val="b"/>
        <c:majorTickMark val="out"/>
        <c:minorTickMark val="none"/>
        <c:tickLblPos val="nextTo"/>
        <c:crossAx val="693493864"/>
        <c:crosses val="autoZero"/>
        <c:crossBetween val="midCat"/>
      </c:valAx>
    </c:plotArea>
    <c:plotVisOnly val="1"/>
    <c:dispBlanksAs val="gap"/>
    <c:showDLblsOverMax val="0"/>
  </c:chart>
  <c:txPr>
    <a:bodyPr/>
    <a:lstStyle/>
    <a:p>
      <a:pPr>
        <a:defRPr sz="12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Sheet1!$B$1</c:f>
              <c:strCache>
                <c:ptCount val="1"/>
                <c:pt idx="0">
                  <c:v>mi</c:v>
                </c:pt>
              </c:strCache>
            </c:strRef>
          </c:tx>
          <c:spPr>
            <a:noFill/>
            <a:ln>
              <a:noFill/>
            </a:ln>
            <a:effectLst/>
          </c:spPr>
          <c:invertIfNegative val="0"/>
          <c:cat>
            <c:strRef>
              <c:f>Sheet1!$A$2:$A$20</c:f>
              <c:strCache>
                <c:ptCount val="19"/>
                <c:pt idx="0">
                  <c:v>Review/signoff on security protocols in research projects</c:v>
                </c:pt>
                <c:pt idx="1">
                  <c:v>Netflow data collection and analysis</c:v>
                </c:pt>
                <c:pt idx="2">
                  <c:v>Review/signoff on IT procurements</c:v>
                </c:pt>
                <c:pt idx="3">
                  <c:v>Liaison with law enforcement</c:v>
                </c:pt>
                <c:pt idx="4">
                  <c:v>Forensic analysis</c:v>
                </c:pt>
                <c:pt idx="5">
                  <c:v>PCI (payment card industry) compliance</c:v>
                </c:pt>
                <c:pt idx="6">
                  <c:v>Penetration testing</c:v>
                </c:pt>
                <c:pt idx="7">
                  <c:v>Intrusion detection system operation</c:v>
                </c:pt>
                <c:pt idx="8">
                  <c:v>Malware identification and cleanup</c:v>
                </c:pt>
                <c:pt idx="9">
                  <c:v>Answering/processing your abuse e-mail address</c:v>
                </c:pt>
                <c:pt idx="10">
                  <c:v>Regulatory compliance for central IT in general</c:v>
                </c:pt>
                <c:pt idx="11">
                  <c:v>DMCA (U.S. Digital Millennium Copyright Act) notices</c:v>
                </c:pt>
                <c:pt idx="12">
                  <c:v>Selection of security software (AntiVirus, etc.)</c:v>
                </c:pt>
                <c:pt idx="13">
                  <c:v>Firewall operation and management</c:v>
                </c:pt>
                <c:pt idx="14">
                  <c:v>Disaster recovery/business continuity</c:v>
                </c:pt>
                <c:pt idx="15">
                  <c:v>Scanning the network for vulnerabilities</c:v>
                </c:pt>
                <c:pt idx="16">
                  <c:v>Acceptable use violation processing</c:v>
                </c:pt>
                <c:pt idx="17">
                  <c:v>Security awareness, education and training</c:v>
                </c:pt>
                <c:pt idx="18">
                  <c:v>Incident response, management and communication</c:v>
                </c:pt>
              </c:strCache>
            </c:strRef>
          </c:cat>
          <c:val>
            <c:numRef>
              <c:f>Sheet1!$B$2:$B$20</c:f>
              <c:numCache>
                <c:formatCode>0%</c:formatCode>
                <c:ptCount val="19"/>
                <c:pt idx="0">
                  <c:v>0.152173913043478</c:v>
                </c:pt>
                <c:pt idx="1">
                  <c:v>0.347826086956522</c:v>
                </c:pt>
                <c:pt idx="2">
                  <c:v>0.369565217391304</c:v>
                </c:pt>
                <c:pt idx="3">
                  <c:v>0.347826086956522</c:v>
                </c:pt>
                <c:pt idx="4">
                  <c:v>0.369565217391304</c:v>
                </c:pt>
                <c:pt idx="5">
                  <c:v>0.434782608695652</c:v>
                </c:pt>
                <c:pt idx="6">
                  <c:v>0.369565217391304</c:v>
                </c:pt>
                <c:pt idx="7">
                  <c:v>0.591836734693878</c:v>
                </c:pt>
                <c:pt idx="8">
                  <c:v>0.642857142857143</c:v>
                </c:pt>
                <c:pt idx="9">
                  <c:v>0.612244897959184</c:v>
                </c:pt>
                <c:pt idx="10">
                  <c:v>0.434782608695652</c:v>
                </c:pt>
                <c:pt idx="11">
                  <c:v>0.612244897959184</c:v>
                </c:pt>
                <c:pt idx="12">
                  <c:v>0.642857142857143</c:v>
                </c:pt>
                <c:pt idx="13">
                  <c:v>0.47945205479452</c:v>
                </c:pt>
                <c:pt idx="14">
                  <c:v>0.465753424657534</c:v>
                </c:pt>
                <c:pt idx="15">
                  <c:v>0.673913043478261</c:v>
                </c:pt>
                <c:pt idx="16">
                  <c:v>0.775510204081633</c:v>
                </c:pt>
                <c:pt idx="17">
                  <c:v>0.673913043478261</c:v>
                </c:pt>
                <c:pt idx="18">
                  <c:v>0.673913043478261</c:v>
                </c:pt>
              </c:numCache>
            </c:numRef>
          </c:val>
        </c:ser>
        <c:ser>
          <c:idx val="1"/>
          <c:order val="1"/>
          <c:tx>
            <c:strRef>
              <c:f>Sheet1!$C$1</c:f>
              <c:strCache>
                <c:ptCount val="1"/>
                <c:pt idx="0">
                  <c:v>avg</c:v>
                </c:pt>
              </c:strCache>
            </c:strRef>
          </c:tx>
          <c:spPr>
            <a:solidFill>
              <a:schemeClr val="accent6">
                <a:lumMod val="60000"/>
                <a:lumOff val="40000"/>
              </a:schemeClr>
            </a:solidFill>
            <a:ln w="25400">
              <a:solidFill>
                <a:schemeClr val="bg1"/>
              </a:solidFill>
            </a:ln>
            <a:effectLst/>
          </c:spPr>
          <c:invertIfNegative val="0"/>
          <c:cat>
            <c:strRef>
              <c:f>Sheet1!$A$2:$A$20</c:f>
              <c:strCache>
                <c:ptCount val="19"/>
                <c:pt idx="0">
                  <c:v>Review/signoff on security protocols in research projects</c:v>
                </c:pt>
                <c:pt idx="1">
                  <c:v>Netflow data collection and analysis</c:v>
                </c:pt>
                <c:pt idx="2">
                  <c:v>Review/signoff on IT procurements</c:v>
                </c:pt>
                <c:pt idx="3">
                  <c:v>Liaison with law enforcement</c:v>
                </c:pt>
                <c:pt idx="4">
                  <c:v>Forensic analysis</c:v>
                </c:pt>
                <c:pt idx="5">
                  <c:v>PCI (payment card industry) compliance</c:v>
                </c:pt>
                <c:pt idx="6">
                  <c:v>Penetration testing</c:v>
                </c:pt>
                <c:pt idx="7">
                  <c:v>Intrusion detection system operation</c:v>
                </c:pt>
                <c:pt idx="8">
                  <c:v>Malware identification and cleanup</c:v>
                </c:pt>
                <c:pt idx="9">
                  <c:v>Answering/processing your abuse e-mail address</c:v>
                </c:pt>
                <c:pt idx="10">
                  <c:v>Regulatory compliance for central IT in general</c:v>
                </c:pt>
                <c:pt idx="11">
                  <c:v>DMCA (U.S. Digital Millennium Copyright Act) notices</c:v>
                </c:pt>
                <c:pt idx="12">
                  <c:v>Selection of security software (AntiVirus, etc.)</c:v>
                </c:pt>
                <c:pt idx="13">
                  <c:v>Firewall operation and management</c:v>
                </c:pt>
                <c:pt idx="14">
                  <c:v>Disaster recovery/business continuity</c:v>
                </c:pt>
                <c:pt idx="15">
                  <c:v>Scanning the network for vulnerabilities</c:v>
                </c:pt>
                <c:pt idx="16">
                  <c:v>Acceptable use violation processing</c:v>
                </c:pt>
                <c:pt idx="17">
                  <c:v>Security awareness, education and training</c:v>
                </c:pt>
                <c:pt idx="18">
                  <c:v>Incident response, management and communication</c:v>
                </c:pt>
              </c:strCache>
            </c:strRef>
          </c:cat>
          <c:val>
            <c:numRef>
              <c:f>Sheet1!$C$2:$C$20</c:f>
              <c:numCache>
                <c:formatCode>0%</c:formatCode>
                <c:ptCount val="19"/>
                <c:pt idx="0">
                  <c:v>0.0722362033938916</c:v>
                </c:pt>
                <c:pt idx="1">
                  <c:v>0.0549651447945564</c:v>
                </c:pt>
                <c:pt idx="2">
                  <c:v>0.0826132809204722</c:v>
                </c:pt>
                <c:pt idx="3">
                  <c:v>0.142804296708821</c:v>
                </c:pt>
                <c:pt idx="4">
                  <c:v>0.147266452406322</c:v>
                </c:pt>
                <c:pt idx="5">
                  <c:v>0.158361685100151</c:v>
                </c:pt>
                <c:pt idx="6">
                  <c:v>0.227147788702641</c:v>
                </c:pt>
                <c:pt idx="7">
                  <c:v>0.043727478848443</c:v>
                </c:pt>
                <c:pt idx="8">
                  <c:v>0.0194565444441013</c:v>
                </c:pt>
                <c:pt idx="9">
                  <c:v>0.0580804449808292</c:v>
                </c:pt>
                <c:pt idx="10">
                  <c:v>0.242648047502319</c:v>
                </c:pt>
                <c:pt idx="11">
                  <c:v>0.0734804831446704</c:v>
                </c:pt>
                <c:pt idx="12">
                  <c:v>0.0450132775879261</c:v>
                </c:pt>
                <c:pt idx="13">
                  <c:v>0.228201391624699</c:v>
                </c:pt>
                <c:pt idx="14">
                  <c:v>0.250557167377612</c:v>
                </c:pt>
                <c:pt idx="15">
                  <c:v>0.0851970583673426</c:v>
                </c:pt>
                <c:pt idx="16">
                  <c:v>0.00952503184034658</c:v>
                </c:pt>
                <c:pt idx="17">
                  <c:v>0.113624542672227</c:v>
                </c:pt>
                <c:pt idx="18">
                  <c:v>0.114060533518506</c:v>
                </c:pt>
              </c:numCache>
            </c:numRef>
          </c:val>
        </c:ser>
        <c:ser>
          <c:idx val="2"/>
          <c:order val="2"/>
          <c:tx>
            <c:strRef>
              <c:f>Sheet1!$D$1</c:f>
              <c:strCache>
                <c:ptCount val="1"/>
                <c:pt idx="0">
                  <c:v>max</c:v>
                </c:pt>
              </c:strCache>
            </c:strRef>
          </c:tx>
          <c:spPr>
            <a:solidFill>
              <a:schemeClr val="accent6">
                <a:lumMod val="60000"/>
                <a:lumOff val="40000"/>
              </a:schemeClr>
            </a:solidFill>
            <a:ln w="25400">
              <a:solidFill>
                <a:schemeClr val="bg1"/>
              </a:solidFill>
            </a:ln>
            <a:effectLst/>
          </c:spPr>
          <c:invertIfNegative val="0"/>
          <c:cat>
            <c:strRef>
              <c:f>Sheet1!$A$2:$A$20</c:f>
              <c:strCache>
                <c:ptCount val="19"/>
                <c:pt idx="0">
                  <c:v>Review/signoff on security protocols in research projects</c:v>
                </c:pt>
                <c:pt idx="1">
                  <c:v>Netflow data collection and analysis</c:v>
                </c:pt>
                <c:pt idx="2">
                  <c:v>Review/signoff on IT procurements</c:v>
                </c:pt>
                <c:pt idx="3">
                  <c:v>Liaison with law enforcement</c:v>
                </c:pt>
                <c:pt idx="4">
                  <c:v>Forensic analysis</c:v>
                </c:pt>
                <c:pt idx="5">
                  <c:v>PCI (payment card industry) compliance</c:v>
                </c:pt>
                <c:pt idx="6">
                  <c:v>Penetration testing</c:v>
                </c:pt>
                <c:pt idx="7">
                  <c:v>Intrusion detection system operation</c:v>
                </c:pt>
                <c:pt idx="8">
                  <c:v>Malware identification and cleanup</c:v>
                </c:pt>
                <c:pt idx="9">
                  <c:v>Answering/processing your abuse e-mail address</c:v>
                </c:pt>
                <c:pt idx="10">
                  <c:v>Regulatory compliance for central IT in general</c:v>
                </c:pt>
                <c:pt idx="11">
                  <c:v>DMCA (U.S. Digital Millennium Copyright Act) notices</c:v>
                </c:pt>
                <c:pt idx="12">
                  <c:v>Selection of security software (AntiVirus, etc.)</c:v>
                </c:pt>
                <c:pt idx="13">
                  <c:v>Firewall operation and management</c:v>
                </c:pt>
                <c:pt idx="14">
                  <c:v>Disaster recovery/business continuity</c:v>
                </c:pt>
                <c:pt idx="15">
                  <c:v>Scanning the network for vulnerabilities</c:v>
                </c:pt>
                <c:pt idx="16">
                  <c:v>Acceptable use violation processing</c:v>
                </c:pt>
                <c:pt idx="17">
                  <c:v>Security awareness, education and training</c:v>
                </c:pt>
                <c:pt idx="18">
                  <c:v>Incident response, management and communication</c:v>
                </c:pt>
              </c:strCache>
            </c:strRef>
          </c:cat>
          <c:val>
            <c:numRef>
              <c:f>Sheet1!$D$2:$D$20</c:f>
              <c:numCache>
                <c:formatCode>0%</c:formatCode>
                <c:ptCount val="19"/>
                <c:pt idx="0">
                  <c:v>0.200247417809205</c:v>
                </c:pt>
                <c:pt idx="1">
                  <c:v>0.15885260386536</c:v>
                </c:pt>
                <c:pt idx="2">
                  <c:v>0.0376174200555703</c:v>
                </c:pt>
                <c:pt idx="3">
                  <c:v>0.434027150581233</c:v>
                </c:pt>
                <c:pt idx="4">
                  <c:v>0.414675179517443</c:v>
                </c:pt>
                <c:pt idx="5">
                  <c:v>0.0986365281220047</c:v>
                </c:pt>
                <c:pt idx="6">
                  <c:v>0.184108911714274</c:v>
                </c:pt>
                <c:pt idx="7">
                  <c:v>0.118058974863477</c:v>
                </c:pt>
                <c:pt idx="8">
                  <c:v>0.0568643948905366</c:v>
                </c:pt>
                <c:pt idx="9">
                  <c:v>0.124195205005193</c:v>
                </c:pt>
                <c:pt idx="10">
                  <c:v>0.0759940013362755</c:v>
                </c:pt>
                <c:pt idx="11">
                  <c:v>0.115644481909845</c:v>
                </c:pt>
                <c:pt idx="12">
                  <c:v>0.0551463393314674</c:v>
                </c:pt>
                <c:pt idx="13">
                  <c:v>0.147419017348896</c:v>
                </c:pt>
                <c:pt idx="14">
                  <c:v>0.100015938577099</c:v>
                </c:pt>
                <c:pt idx="15">
                  <c:v>0.110752911853027</c:v>
                </c:pt>
                <c:pt idx="16">
                  <c:v>0.0300332572287058</c:v>
                </c:pt>
                <c:pt idx="17">
                  <c:v>0.137119948096088</c:v>
                </c:pt>
                <c:pt idx="18">
                  <c:v>0.164081217523781</c:v>
                </c:pt>
              </c:numCache>
            </c:numRef>
          </c:val>
        </c:ser>
        <c:dLbls>
          <c:showLegendKey val="0"/>
          <c:showVal val="0"/>
          <c:showCatName val="0"/>
          <c:showSerName val="0"/>
          <c:showPercent val="0"/>
          <c:showBubbleSize val="0"/>
        </c:dLbls>
        <c:gapWidth val="60"/>
        <c:overlap val="100"/>
        <c:axId val="729007576"/>
        <c:axId val="697786024"/>
      </c:barChart>
      <c:catAx>
        <c:axId val="729007576"/>
        <c:scaling>
          <c:orientation val="minMax"/>
        </c:scaling>
        <c:delete val="0"/>
        <c:axPos val="l"/>
        <c:majorTickMark val="out"/>
        <c:minorTickMark val="none"/>
        <c:tickLblPos val="nextTo"/>
        <c:txPr>
          <a:bodyPr/>
          <a:lstStyle/>
          <a:p>
            <a:pPr>
              <a:defRPr sz="1100"/>
            </a:pPr>
            <a:endParaRPr lang="en-US"/>
          </a:p>
        </c:txPr>
        <c:crossAx val="697786024"/>
        <c:crosses val="autoZero"/>
        <c:auto val="1"/>
        <c:lblAlgn val="ctr"/>
        <c:lblOffset val="100"/>
        <c:noMultiLvlLbl val="0"/>
      </c:catAx>
      <c:valAx>
        <c:axId val="697786024"/>
        <c:scaling>
          <c:orientation val="minMax"/>
          <c:max val="1.0"/>
        </c:scaling>
        <c:delete val="0"/>
        <c:axPos val="b"/>
        <c:majorGridlines/>
        <c:numFmt formatCode="0%" sourceLinked="1"/>
        <c:majorTickMark val="out"/>
        <c:minorTickMark val="none"/>
        <c:tickLblPos val="nextTo"/>
        <c:txPr>
          <a:bodyPr/>
          <a:lstStyle/>
          <a:p>
            <a:pPr>
              <a:defRPr sz="1100"/>
            </a:pPr>
            <a:endParaRPr lang="en-US"/>
          </a:p>
        </c:txPr>
        <c:crossAx val="729007576"/>
        <c:crosses val="autoZero"/>
        <c:crossBetween val="between"/>
      </c:valAx>
      <c:spPr>
        <a:noFill/>
        <a:ln w="25400">
          <a:noFill/>
        </a:ln>
      </c:spPr>
    </c:plotArea>
    <c:plotVisOnly val="1"/>
    <c:dispBlanksAs val="gap"/>
    <c:showDLblsOverMax val="0"/>
  </c:chart>
  <c:txPr>
    <a:bodyPr/>
    <a:lstStyle/>
    <a:p>
      <a:pPr>
        <a:defRPr sz="1200">
          <a:latin typeface="Arial"/>
          <a:cs typeface="Arial"/>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Sheet1!$B$1</c:f>
              <c:strCache>
                <c:ptCount val="1"/>
                <c:pt idx="0">
                  <c:v>mi</c:v>
                </c:pt>
              </c:strCache>
            </c:strRef>
          </c:tx>
          <c:spPr>
            <a:noFill/>
            <a:ln>
              <a:noFill/>
            </a:ln>
            <a:effectLst/>
          </c:spPr>
          <c:invertIfNegative val="0"/>
          <c:cat>
            <c:strRef>
              <c:f>Sheet1!$A$2:$A$20</c:f>
              <c:strCache>
                <c:ptCount val="19"/>
                <c:pt idx="0">
                  <c:v>Review/signoff on security protocols in research projects</c:v>
                </c:pt>
                <c:pt idx="1">
                  <c:v>Netflow data collection and analysis</c:v>
                </c:pt>
                <c:pt idx="2">
                  <c:v>Review/signoff on IT procurements</c:v>
                </c:pt>
                <c:pt idx="3">
                  <c:v>Liaison with law enforcement</c:v>
                </c:pt>
                <c:pt idx="4">
                  <c:v>Forensic analysis</c:v>
                </c:pt>
                <c:pt idx="5">
                  <c:v>PCI (payment card industry) compliance</c:v>
                </c:pt>
                <c:pt idx="6">
                  <c:v>Penetration testing</c:v>
                </c:pt>
                <c:pt idx="7">
                  <c:v>Intrusion detection system operation</c:v>
                </c:pt>
                <c:pt idx="8">
                  <c:v>Malware identification and cleanup</c:v>
                </c:pt>
                <c:pt idx="9">
                  <c:v>Answering/processing your abuse e-mail address</c:v>
                </c:pt>
                <c:pt idx="10">
                  <c:v>Regulatory compliance for central IT in general</c:v>
                </c:pt>
                <c:pt idx="11">
                  <c:v>DMCA (U.S. Digital Millennium Copyright Act) notices</c:v>
                </c:pt>
                <c:pt idx="12">
                  <c:v>Selection of security software (AntiVirus, etc.)</c:v>
                </c:pt>
                <c:pt idx="13">
                  <c:v>Firewall operation and management</c:v>
                </c:pt>
                <c:pt idx="14">
                  <c:v>Disaster recovery/business continuity</c:v>
                </c:pt>
                <c:pt idx="15">
                  <c:v>Scanning the network for vulnerabilities</c:v>
                </c:pt>
                <c:pt idx="16">
                  <c:v>Acceptable use violation processing</c:v>
                </c:pt>
                <c:pt idx="17">
                  <c:v>Security awareness, education and training</c:v>
                </c:pt>
                <c:pt idx="18">
                  <c:v>Incident response, management and communication</c:v>
                </c:pt>
              </c:strCache>
            </c:strRef>
          </c:cat>
          <c:val>
            <c:numRef>
              <c:f>Sheet1!$B$2:$B$20</c:f>
              <c:numCache>
                <c:formatCode>0%</c:formatCode>
                <c:ptCount val="19"/>
                <c:pt idx="0">
                  <c:v>0.152173913043478</c:v>
                </c:pt>
                <c:pt idx="1">
                  <c:v>0.347826086956522</c:v>
                </c:pt>
                <c:pt idx="2">
                  <c:v>0.369565217391304</c:v>
                </c:pt>
                <c:pt idx="3">
                  <c:v>0.347826086956522</c:v>
                </c:pt>
                <c:pt idx="4">
                  <c:v>0.369565217391304</c:v>
                </c:pt>
                <c:pt idx="5">
                  <c:v>0.434782608695652</c:v>
                </c:pt>
                <c:pt idx="6">
                  <c:v>0.369565217391304</c:v>
                </c:pt>
                <c:pt idx="7">
                  <c:v>0.591836734693878</c:v>
                </c:pt>
                <c:pt idx="8">
                  <c:v>0.642857142857143</c:v>
                </c:pt>
                <c:pt idx="9">
                  <c:v>0.612244897959184</c:v>
                </c:pt>
                <c:pt idx="10">
                  <c:v>0.434782608695652</c:v>
                </c:pt>
                <c:pt idx="11">
                  <c:v>0.612244897959184</c:v>
                </c:pt>
                <c:pt idx="12">
                  <c:v>0.642857142857143</c:v>
                </c:pt>
                <c:pt idx="13">
                  <c:v>0.47945205479452</c:v>
                </c:pt>
                <c:pt idx="14">
                  <c:v>0.465753424657534</c:v>
                </c:pt>
                <c:pt idx="15">
                  <c:v>0.673913043478261</c:v>
                </c:pt>
                <c:pt idx="16">
                  <c:v>0.775510204081633</c:v>
                </c:pt>
                <c:pt idx="17">
                  <c:v>0.673913043478261</c:v>
                </c:pt>
                <c:pt idx="18">
                  <c:v>0.673913043478261</c:v>
                </c:pt>
              </c:numCache>
            </c:numRef>
          </c:val>
        </c:ser>
        <c:ser>
          <c:idx val="1"/>
          <c:order val="1"/>
          <c:tx>
            <c:strRef>
              <c:f>Sheet1!$C$1</c:f>
              <c:strCache>
                <c:ptCount val="1"/>
                <c:pt idx="0">
                  <c:v>avg</c:v>
                </c:pt>
              </c:strCache>
            </c:strRef>
          </c:tx>
          <c:spPr>
            <a:solidFill>
              <a:schemeClr val="accent6">
                <a:lumMod val="60000"/>
                <a:lumOff val="40000"/>
              </a:schemeClr>
            </a:solidFill>
            <a:ln w="25400">
              <a:solidFill>
                <a:schemeClr val="bg1"/>
              </a:solidFill>
            </a:ln>
            <a:effectLst/>
          </c:spPr>
          <c:invertIfNegative val="0"/>
          <c:cat>
            <c:strRef>
              <c:f>Sheet1!$A$2:$A$20</c:f>
              <c:strCache>
                <c:ptCount val="19"/>
                <c:pt idx="0">
                  <c:v>Review/signoff on security protocols in research projects</c:v>
                </c:pt>
                <c:pt idx="1">
                  <c:v>Netflow data collection and analysis</c:v>
                </c:pt>
                <c:pt idx="2">
                  <c:v>Review/signoff on IT procurements</c:v>
                </c:pt>
                <c:pt idx="3">
                  <c:v>Liaison with law enforcement</c:v>
                </c:pt>
                <c:pt idx="4">
                  <c:v>Forensic analysis</c:v>
                </c:pt>
                <c:pt idx="5">
                  <c:v>PCI (payment card industry) compliance</c:v>
                </c:pt>
                <c:pt idx="6">
                  <c:v>Penetration testing</c:v>
                </c:pt>
                <c:pt idx="7">
                  <c:v>Intrusion detection system operation</c:v>
                </c:pt>
                <c:pt idx="8">
                  <c:v>Malware identification and cleanup</c:v>
                </c:pt>
                <c:pt idx="9">
                  <c:v>Answering/processing your abuse e-mail address</c:v>
                </c:pt>
                <c:pt idx="10">
                  <c:v>Regulatory compliance for central IT in general</c:v>
                </c:pt>
                <c:pt idx="11">
                  <c:v>DMCA (U.S. Digital Millennium Copyright Act) notices</c:v>
                </c:pt>
                <c:pt idx="12">
                  <c:v>Selection of security software (AntiVirus, etc.)</c:v>
                </c:pt>
                <c:pt idx="13">
                  <c:v>Firewall operation and management</c:v>
                </c:pt>
                <c:pt idx="14">
                  <c:v>Disaster recovery/business continuity</c:v>
                </c:pt>
                <c:pt idx="15">
                  <c:v>Scanning the network for vulnerabilities</c:v>
                </c:pt>
                <c:pt idx="16">
                  <c:v>Acceptable use violation processing</c:v>
                </c:pt>
                <c:pt idx="17">
                  <c:v>Security awareness, education and training</c:v>
                </c:pt>
                <c:pt idx="18">
                  <c:v>Incident response, management and communication</c:v>
                </c:pt>
              </c:strCache>
            </c:strRef>
          </c:cat>
          <c:val>
            <c:numRef>
              <c:f>Sheet1!$C$2:$C$20</c:f>
              <c:numCache>
                <c:formatCode>0%</c:formatCode>
                <c:ptCount val="19"/>
                <c:pt idx="0">
                  <c:v>0.0722362033938916</c:v>
                </c:pt>
                <c:pt idx="1">
                  <c:v>0.0549651447945564</c:v>
                </c:pt>
                <c:pt idx="2">
                  <c:v>0.0826132809204722</c:v>
                </c:pt>
                <c:pt idx="3">
                  <c:v>0.142804296708821</c:v>
                </c:pt>
                <c:pt idx="4">
                  <c:v>0.147266452406322</c:v>
                </c:pt>
                <c:pt idx="5">
                  <c:v>0.158361685100151</c:v>
                </c:pt>
                <c:pt idx="6">
                  <c:v>0.227147788702641</c:v>
                </c:pt>
                <c:pt idx="7">
                  <c:v>0.043727478848443</c:v>
                </c:pt>
                <c:pt idx="8">
                  <c:v>0.0194565444441013</c:v>
                </c:pt>
                <c:pt idx="9">
                  <c:v>0.0580804449808292</c:v>
                </c:pt>
                <c:pt idx="10">
                  <c:v>0.242648047502319</c:v>
                </c:pt>
                <c:pt idx="11">
                  <c:v>0.0734804831446704</c:v>
                </c:pt>
                <c:pt idx="12">
                  <c:v>0.0450132775879261</c:v>
                </c:pt>
                <c:pt idx="13">
                  <c:v>0.228201391624699</c:v>
                </c:pt>
                <c:pt idx="14">
                  <c:v>0.250557167377612</c:v>
                </c:pt>
                <c:pt idx="15">
                  <c:v>0.0851970583673426</c:v>
                </c:pt>
                <c:pt idx="16">
                  <c:v>0.00952503184034658</c:v>
                </c:pt>
                <c:pt idx="17">
                  <c:v>0.113624542672227</c:v>
                </c:pt>
                <c:pt idx="18">
                  <c:v>0.114060533518506</c:v>
                </c:pt>
              </c:numCache>
            </c:numRef>
          </c:val>
        </c:ser>
        <c:ser>
          <c:idx val="2"/>
          <c:order val="2"/>
          <c:tx>
            <c:strRef>
              <c:f>Sheet1!$D$1</c:f>
              <c:strCache>
                <c:ptCount val="1"/>
                <c:pt idx="0">
                  <c:v>max</c:v>
                </c:pt>
              </c:strCache>
            </c:strRef>
          </c:tx>
          <c:spPr>
            <a:solidFill>
              <a:schemeClr val="accent6">
                <a:lumMod val="60000"/>
                <a:lumOff val="40000"/>
              </a:schemeClr>
            </a:solidFill>
            <a:ln w="25400">
              <a:solidFill>
                <a:schemeClr val="bg1"/>
              </a:solidFill>
            </a:ln>
            <a:effectLst/>
          </c:spPr>
          <c:invertIfNegative val="0"/>
          <c:cat>
            <c:strRef>
              <c:f>Sheet1!$A$2:$A$20</c:f>
              <c:strCache>
                <c:ptCount val="19"/>
                <c:pt idx="0">
                  <c:v>Review/signoff on security protocols in research projects</c:v>
                </c:pt>
                <c:pt idx="1">
                  <c:v>Netflow data collection and analysis</c:v>
                </c:pt>
                <c:pt idx="2">
                  <c:v>Review/signoff on IT procurements</c:v>
                </c:pt>
                <c:pt idx="3">
                  <c:v>Liaison with law enforcement</c:v>
                </c:pt>
                <c:pt idx="4">
                  <c:v>Forensic analysis</c:v>
                </c:pt>
                <c:pt idx="5">
                  <c:v>PCI (payment card industry) compliance</c:v>
                </c:pt>
                <c:pt idx="6">
                  <c:v>Penetration testing</c:v>
                </c:pt>
                <c:pt idx="7">
                  <c:v>Intrusion detection system operation</c:v>
                </c:pt>
                <c:pt idx="8">
                  <c:v>Malware identification and cleanup</c:v>
                </c:pt>
                <c:pt idx="9">
                  <c:v>Answering/processing your abuse e-mail address</c:v>
                </c:pt>
                <c:pt idx="10">
                  <c:v>Regulatory compliance for central IT in general</c:v>
                </c:pt>
                <c:pt idx="11">
                  <c:v>DMCA (U.S. Digital Millennium Copyright Act) notices</c:v>
                </c:pt>
                <c:pt idx="12">
                  <c:v>Selection of security software (AntiVirus, etc.)</c:v>
                </c:pt>
                <c:pt idx="13">
                  <c:v>Firewall operation and management</c:v>
                </c:pt>
                <c:pt idx="14">
                  <c:v>Disaster recovery/business continuity</c:v>
                </c:pt>
                <c:pt idx="15">
                  <c:v>Scanning the network for vulnerabilities</c:v>
                </c:pt>
                <c:pt idx="16">
                  <c:v>Acceptable use violation processing</c:v>
                </c:pt>
                <c:pt idx="17">
                  <c:v>Security awareness, education and training</c:v>
                </c:pt>
                <c:pt idx="18">
                  <c:v>Incident response, management and communication</c:v>
                </c:pt>
              </c:strCache>
            </c:strRef>
          </c:cat>
          <c:val>
            <c:numRef>
              <c:f>Sheet1!$D$2:$D$20</c:f>
              <c:numCache>
                <c:formatCode>0%</c:formatCode>
                <c:ptCount val="19"/>
                <c:pt idx="0">
                  <c:v>0.200247417809205</c:v>
                </c:pt>
                <c:pt idx="1">
                  <c:v>0.15885260386536</c:v>
                </c:pt>
                <c:pt idx="2">
                  <c:v>0.0376174200555703</c:v>
                </c:pt>
                <c:pt idx="3">
                  <c:v>0.434027150581233</c:v>
                </c:pt>
                <c:pt idx="4">
                  <c:v>0.414675179517443</c:v>
                </c:pt>
                <c:pt idx="5">
                  <c:v>0.0986365281220047</c:v>
                </c:pt>
                <c:pt idx="6">
                  <c:v>0.184108911714274</c:v>
                </c:pt>
                <c:pt idx="7">
                  <c:v>0.118058974863477</c:v>
                </c:pt>
                <c:pt idx="8">
                  <c:v>0.0568643948905366</c:v>
                </c:pt>
                <c:pt idx="9">
                  <c:v>0.124195205005193</c:v>
                </c:pt>
                <c:pt idx="10">
                  <c:v>0.0759940013362755</c:v>
                </c:pt>
                <c:pt idx="11">
                  <c:v>0.115644481909845</c:v>
                </c:pt>
                <c:pt idx="12">
                  <c:v>0.0551463393314674</c:v>
                </c:pt>
                <c:pt idx="13">
                  <c:v>0.147419017348896</c:v>
                </c:pt>
                <c:pt idx="14">
                  <c:v>0.100015938577099</c:v>
                </c:pt>
                <c:pt idx="15">
                  <c:v>0.110752911853027</c:v>
                </c:pt>
                <c:pt idx="16">
                  <c:v>0.0300332572287058</c:v>
                </c:pt>
                <c:pt idx="17">
                  <c:v>0.137119948096088</c:v>
                </c:pt>
                <c:pt idx="18">
                  <c:v>0.164081217523781</c:v>
                </c:pt>
              </c:numCache>
            </c:numRef>
          </c:val>
        </c:ser>
        <c:dLbls>
          <c:showLegendKey val="0"/>
          <c:showVal val="0"/>
          <c:showCatName val="0"/>
          <c:showSerName val="0"/>
          <c:showPercent val="0"/>
          <c:showBubbleSize val="0"/>
        </c:dLbls>
        <c:gapWidth val="60"/>
        <c:overlap val="100"/>
        <c:axId val="649608296"/>
        <c:axId val="649611304"/>
      </c:barChart>
      <c:catAx>
        <c:axId val="649608296"/>
        <c:scaling>
          <c:orientation val="minMax"/>
        </c:scaling>
        <c:delete val="0"/>
        <c:axPos val="l"/>
        <c:majorTickMark val="out"/>
        <c:minorTickMark val="none"/>
        <c:tickLblPos val="nextTo"/>
        <c:txPr>
          <a:bodyPr/>
          <a:lstStyle/>
          <a:p>
            <a:pPr>
              <a:defRPr sz="1100"/>
            </a:pPr>
            <a:endParaRPr lang="en-US"/>
          </a:p>
        </c:txPr>
        <c:crossAx val="649611304"/>
        <c:crosses val="autoZero"/>
        <c:auto val="1"/>
        <c:lblAlgn val="ctr"/>
        <c:lblOffset val="100"/>
        <c:noMultiLvlLbl val="0"/>
      </c:catAx>
      <c:valAx>
        <c:axId val="649611304"/>
        <c:scaling>
          <c:orientation val="minMax"/>
          <c:max val="1.0"/>
        </c:scaling>
        <c:delete val="0"/>
        <c:axPos val="b"/>
        <c:majorGridlines/>
        <c:numFmt formatCode="0%" sourceLinked="1"/>
        <c:majorTickMark val="out"/>
        <c:minorTickMark val="none"/>
        <c:tickLblPos val="nextTo"/>
        <c:txPr>
          <a:bodyPr/>
          <a:lstStyle/>
          <a:p>
            <a:pPr>
              <a:defRPr sz="1100"/>
            </a:pPr>
            <a:endParaRPr lang="en-US"/>
          </a:p>
        </c:txPr>
        <c:crossAx val="649608296"/>
        <c:crosses val="autoZero"/>
        <c:crossBetween val="between"/>
      </c:valAx>
      <c:spPr>
        <a:noFill/>
        <a:ln w="25400">
          <a:noFill/>
        </a:ln>
      </c:spPr>
    </c:plotArea>
    <c:plotVisOnly val="1"/>
    <c:dispBlanksAs val="gap"/>
    <c:showDLblsOverMax val="0"/>
  </c:chart>
  <c:txPr>
    <a:bodyPr/>
    <a:lstStyle/>
    <a:p>
      <a:pPr>
        <a:defRPr sz="1200">
          <a:latin typeface="Arial"/>
          <a:cs typeface="Arial"/>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6499100806844"/>
          <c:y val="0.0312276219380948"/>
          <c:w val="0.601615145329056"/>
          <c:h val="0.741282840544688"/>
        </c:manualLayout>
      </c:layout>
      <c:barChart>
        <c:barDir val="col"/>
        <c:grouping val="stacked"/>
        <c:varyColors val="0"/>
        <c:ser>
          <c:idx val="0"/>
          <c:order val="0"/>
          <c:tx>
            <c:strRef>
              <c:f>Sheet1!$A$2</c:f>
              <c:strCache>
                <c:ptCount val="1"/>
                <c:pt idx="0">
                  <c:v>Multiple data centers on campus provide redundancy</c:v>
                </c:pt>
              </c:strCache>
            </c:strRef>
          </c:tx>
          <c:spPr>
            <a:solidFill>
              <a:schemeClr val="accent6"/>
            </a:solidFill>
            <a:effectLst/>
          </c:spPr>
          <c:invertIfNegative val="0"/>
          <c:cat>
            <c:strRef>
              <c:f>Sheet1!$B$1:$H$1</c:f>
              <c:strCache>
                <c:ptCount val="7"/>
                <c:pt idx="0">
                  <c:v>AA</c:v>
                </c:pt>
                <c:pt idx="1">
                  <c:v>BA LA</c:v>
                </c:pt>
                <c:pt idx="2">
                  <c:v>BA oth</c:v>
                </c:pt>
                <c:pt idx="3">
                  <c:v>MA</c:v>
                </c:pt>
                <c:pt idx="4">
                  <c:v>DR</c:v>
                </c:pt>
                <c:pt idx="5">
                  <c:v>Canada</c:v>
                </c:pt>
                <c:pt idx="6">
                  <c:v>Other International</c:v>
                </c:pt>
              </c:strCache>
            </c:strRef>
          </c:cat>
          <c:val>
            <c:numRef>
              <c:f>Sheet1!$B$2:$H$2</c:f>
              <c:numCache>
                <c:formatCode>0%</c:formatCode>
                <c:ptCount val="7"/>
                <c:pt idx="0">
                  <c:v>0.323529411764706</c:v>
                </c:pt>
                <c:pt idx="1">
                  <c:v>0.623376623376623</c:v>
                </c:pt>
                <c:pt idx="2">
                  <c:v>0.358974358974359</c:v>
                </c:pt>
                <c:pt idx="3">
                  <c:v>0.472527472527472</c:v>
                </c:pt>
                <c:pt idx="4">
                  <c:v>0.6</c:v>
                </c:pt>
                <c:pt idx="5">
                  <c:v>0.652173913043478</c:v>
                </c:pt>
                <c:pt idx="6">
                  <c:v>0.771428571428571</c:v>
                </c:pt>
              </c:numCache>
            </c:numRef>
          </c:val>
        </c:ser>
        <c:ser>
          <c:idx val="1"/>
          <c:order val="1"/>
          <c:tx>
            <c:strRef>
              <c:f>Sheet1!$A$3</c:f>
              <c:strCache>
                <c:ptCount val="1"/>
                <c:pt idx="0">
                  <c:v>Facility at central office of our multicampus system or district</c:v>
                </c:pt>
              </c:strCache>
            </c:strRef>
          </c:tx>
          <c:spPr>
            <a:solidFill>
              <a:schemeClr val="accent1">
                <a:lumMod val="40000"/>
                <a:lumOff val="60000"/>
              </a:schemeClr>
            </a:solidFill>
            <a:effectLst/>
          </c:spPr>
          <c:invertIfNegative val="0"/>
          <c:cat>
            <c:strRef>
              <c:f>Sheet1!$B$1:$H$1</c:f>
              <c:strCache>
                <c:ptCount val="7"/>
                <c:pt idx="0">
                  <c:v>AA</c:v>
                </c:pt>
                <c:pt idx="1">
                  <c:v>BA LA</c:v>
                </c:pt>
                <c:pt idx="2">
                  <c:v>BA oth</c:v>
                </c:pt>
                <c:pt idx="3">
                  <c:v>MA</c:v>
                </c:pt>
                <c:pt idx="4">
                  <c:v>DR</c:v>
                </c:pt>
                <c:pt idx="5">
                  <c:v>Canada</c:v>
                </c:pt>
                <c:pt idx="6">
                  <c:v>Other International</c:v>
                </c:pt>
              </c:strCache>
            </c:strRef>
          </c:cat>
          <c:val>
            <c:numRef>
              <c:f>Sheet1!$B$3:$H$3</c:f>
              <c:numCache>
                <c:formatCode>0%</c:formatCode>
                <c:ptCount val="7"/>
                <c:pt idx="0">
                  <c:v>0.245098039215686</c:v>
                </c:pt>
                <c:pt idx="1">
                  <c:v>0.038961038961039</c:v>
                </c:pt>
                <c:pt idx="2">
                  <c:v>0.0512820512820513</c:v>
                </c:pt>
                <c:pt idx="3">
                  <c:v>0.0824175824175824</c:v>
                </c:pt>
                <c:pt idx="4">
                  <c:v>0.117241379310345</c:v>
                </c:pt>
                <c:pt idx="5">
                  <c:v>0.0869565217391304</c:v>
                </c:pt>
                <c:pt idx="6">
                  <c:v>0.0857142857142857</c:v>
                </c:pt>
              </c:numCache>
            </c:numRef>
          </c:val>
        </c:ser>
        <c:ser>
          <c:idx val="2"/>
          <c:order val="2"/>
          <c:tx>
            <c:strRef>
              <c:f>Sheet1!$A$4</c:f>
              <c:strCache>
                <c:ptCount val="1"/>
                <c:pt idx="0">
                  <c:v>Contract or reciprocal arrangement with another educational institution</c:v>
                </c:pt>
              </c:strCache>
            </c:strRef>
          </c:tx>
          <c:spPr>
            <a:solidFill>
              <a:schemeClr val="accent4">
                <a:lumMod val="60000"/>
                <a:lumOff val="40000"/>
              </a:schemeClr>
            </a:solidFill>
            <a:effectLst/>
          </c:spPr>
          <c:invertIfNegative val="0"/>
          <c:cat>
            <c:strRef>
              <c:f>Sheet1!$B$1:$H$1</c:f>
              <c:strCache>
                <c:ptCount val="7"/>
                <c:pt idx="0">
                  <c:v>AA</c:v>
                </c:pt>
                <c:pt idx="1">
                  <c:v>BA LA</c:v>
                </c:pt>
                <c:pt idx="2">
                  <c:v>BA oth</c:v>
                </c:pt>
                <c:pt idx="3">
                  <c:v>MA</c:v>
                </c:pt>
                <c:pt idx="4">
                  <c:v>DR</c:v>
                </c:pt>
                <c:pt idx="5">
                  <c:v>Canada</c:v>
                </c:pt>
                <c:pt idx="6">
                  <c:v>Other International</c:v>
                </c:pt>
              </c:strCache>
            </c:strRef>
          </c:cat>
          <c:val>
            <c:numRef>
              <c:f>Sheet1!$B$4:$H$4</c:f>
              <c:numCache>
                <c:formatCode>0%</c:formatCode>
                <c:ptCount val="7"/>
                <c:pt idx="0">
                  <c:v>0.117647058823529</c:v>
                </c:pt>
                <c:pt idx="1">
                  <c:v>0.155844155844156</c:v>
                </c:pt>
                <c:pt idx="2">
                  <c:v>0.153846153846154</c:v>
                </c:pt>
                <c:pt idx="3">
                  <c:v>0.203296703296703</c:v>
                </c:pt>
                <c:pt idx="4">
                  <c:v>0.2</c:v>
                </c:pt>
                <c:pt idx="5">
                  <c:v>0.0434782608695652</c:v>
                </c:pt>
                <c:pt idx="6">
                  <c:v>0.114285714285714</c:v>
                </c:pt>
              </c:numCache>
            </c:numRef>
          </c:val>
        </c:ser>
        <c:ser>
          <c:idx val="3"/>
          <c:order val="3"/>
          <c:tx>
            <c:strRef>
              <c:f>Sheet1!$A$5</c:f>
              <c:strCache>
                <c:ptCount val="1"/>
                <c:pt idx="0">
                  <c:v>Contract with commercial provider</c:v>
                </c:pt>
              </c:strCache>
            </c:strRef>
          </c:tx>
          <c:spPr>
            <a:solidFill>
              <a:schemeClr val="accent5">
                <a:lumMod val="40000"/>
                <a:lumOff val="60000"/>
              </a:schemeClr>
            </a:solidFill>
            <a:effectLst/>
          </c:spPr>
          <c:invertIfNegative val="0"/>
          <c:cat>
            <c:strRef>
              <c:f>Sheet1!$B$1:$H$1</c:f>
              <c:strCache>
                <c:ptCount val="7"/>
                <c:pt idx="0">
                  <c:v>AA</c:v>
                </c:pt>
                <c:pt idx="1">
                  <c:v>BA LA</c:v>
                </c:pt>
                <c:pt idx="2">
                  <c:v>BA oth</c:v>
                </c:pt>
                <c:pt idx="3">
                  <c:v>MA</c:v>
                </c:pt>
                <c:pt idx="4">
                  <c:v>DR</c:v>
                </c:pt>
                <c:pt idx="5">
                  <c:v>Canada</c:v>
                </c:pt>
                <c:pt idx="6">
                  <c:v>Other International</c:v>
                </c:pt>
              </c:strCache>
            </c:strRef>
          </c:cat>
          <c:val>
            <c:numRef>
              <c:f>Sheet1!$B$5:$H$5</c:f>
              <c:numCache>
                <c:formatCode>0%</c:formatCode>
                <c:ptCount val="7"/>
                <c:pt idx="0">
                  <c:v>0.0196078431372549</c:v>
                </c:pt>
                <c:pt idx="1">
                  <c:v>0.142857142857143</c:v>
                </c:pt>
                <c:pt idx="2">
                  <c:v>0.128205128205128</c:v>
                </c:pt>
                <c:pt idx="3">
                  <c:v>0.142857142857143</c:v>
                </c:pt>
                <c:pt idx="4">
                  <c:v>0.275862068965517</c:v>
                </c:pt>
                <c:pt idx="5">
                  <c:v>0.173913043478261</c:v>
                </c:pt>
                <c:pt idx="6">
                  <c:v>0.0571428571428571</c:v>
                </c:pt>
              </c:numCache>
            </c:numRef>
          </c:val>
        </c:ser>
        <c:ser>
          <c:idx val="4"/>
          <c:order val="4"/>
          <c:tx>
            <c:strRef>
              <c:f>Sheet1!$A$6</c:f>
              <c:strCache>
                <c:ptCount val="1"/>
                <c:pt idx="0">
                  <c:v>Contract or reciprocal arrangement with government agency</c:v>
                </c:pt>
              </c:strCache>
            </c:strRef>
          </c:tx>
          <c:spPr>
            <a:solidFill>
              <a:schemeClr val="accent1"/>
            </a:solidFill>
            <a:effectLst/>
          </c:spPr>
          <c:invertIfNegative val="0"/>
          <c:cat>
            <c:strRef>
              <c:f>Sheet1!$B$1:$H$1</c:f>
              <c:strCache>
                <c:ptCount val="7"/>
                <c:pt idx="0">
                  <c:v>AA</c:v>
                </c:pt>
                <c:pt idx="1">
                  <c:v>BA LA</c:v>
                </c:pt>
                <c:pt idx="2">
                  <c:v>BA oth</c:v>
                </c:pt>
                <c:pt idx="3">
                  <c:v>MA</c:v>
                </c:pt>
                <c:pt idx="4">
                  <c:v>DR</c:v>
                </c:pt>
                <c:pt idx="5">
                  <c:v>Canada</c:v>
                </c:pt>
                <c:pt idx="6">
                  <c:v>Other International</c:v>
                </c:pt>
              </c:strCache>
            </c:strRef>
          </c:cat>
          <c:val>
            <c:numRef>
              <c:f>Sheet1!$B$6:$H$6</c:f>
              <c:numCache>
                <c:formatCode>0%</c:formatCode>
                <c:ptCount val="7"/>
                <c:pt idx="0">
                  <c:v>0.0</c:v>
                </c:pt>
                <c:pt idx="1">
                  <c:v>0.012987012987013</c:v>
                </c:pt>
                <c:pt idx="2">
                  <c:v>0.0256410256410256</c:v>
                </c:pt>
                <c:pt idx="3">
                  <c:v>0.00549450549450549</c:v>
                </c:pt>
                <c:pt idx="4">
                  <c:v>0.0758620689655172</c:v>
                </c:pt>
                <c:pt idx="5">
                  <c:v>0.0</c:v>
                </c:pt>
                <c:pt idx="6">
                  <c:v>0.0</c:v>
                </c:pt>
              </c:numCache>
            </c:numRef>
          </c:val>
        </c:ser>
        <c:dLbls>
          <c:showLegendKey val="0"/>
          <c:showVal val="0"/>
          <c:showCatName val="0"/>
          <c:showSerName val="0"/>
          <c:showPercent val="0"/>
          <c:showBubbleSize val="0"/>
        </c:dLbls>
        <c:gapWidth val="55"/>
        <c:overlap val="100"/>
        <c:axId val="728085624"/>
        <c:axId val="728091128"/>
      </c:barChart>
      <c:catAx>
        <c:axId val="728085624"/>
        <c:scaling>
          <c:orientation val="minMax"/>
        </c:scaling>
        <c:delete val="0"/>
        <c:axPos val="b"/>
        <c:majorTickMark val="none"/>
        <c:minorTickMark val="none"/>
        <c:tickLblPos val="nextTo"/>
        <c:crossAx val="728091128"/>
        <c:crosses val="autoZero"/>
        <c:auto val="1"/>
        <c:lblAlgn val="ctr"/>
        <c:lblOffset val="100"/>
        <c:noMultiLvlLbl val="0"/>
      </c:catAx>
      <c:valAx>
        <c:axId val="728091128"/>
        <c:scaling>
          <c:orientation val="minMax"/>
        </c:scaling>
        <c:delete val="0"/>
        <c:axPos val="l"/>
        <c:majorGridlines/>
        <c:numFmt formatCode="0%" sourceLinked="1"/>
        <c:majorTickMark val="none"/>
        <c:minorTickMark val="none"/>
        <c:tickLblPos val="nextTo"/>
        <c:crossAx val="728085624"/>
        <c:crosses val="autoZero"/>
        <c:crossBetween val="between"/>
      </c:valAx>
    </c:plotArea>
    <c:legend>
      <c:legendPos val="r"/>
      <c:layout>
        <c:manualLayout>
          <c:xMode val="edge"/>
          <c:yMode val="edge"/>
          <c:x val="0.740521653543307"/>
          <c:y val="0.251788637231118"/>
          <c:w val="0.247132667444347"/>
          <c:h val="0.573290718000766"/>
        </c:manualLayout>
      </c:layout>
      <c:overlay val="0"/>
    </c:legend>
    <c:plotVisOnly val="1"/>
    <c:dispBlanksAs val="gap"/>
    <c:showDLblsOverMax val="0"/>
  </c:chart>
  <c:txPr>
    <a:bodyPr/>
    <a:lstStyle/>
    <a:p>
      <a:pPr>
        <a:defRPr sz="1200">
          <a:latin typeface="Arial"/>
          <a:cs typeface="Arial"/>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Sheet1!$B$1</c:f>
              <c:strCache>
                <c:ptCount val="1"/>
                <c:pt idx="0">
                  <c:v>mi</c:v>
                </c:pt>
              </c:strCache>
            </c:strRef>
          </c:tx>
          <c:spPr>
            <a:noFill/>
            <a:ln>
              <a:noFill/>
            </a:ln>
            <a:effectLst/>
          </c:spPr>
          <c:invertIfNegative val="0"/>
          <c:cat>
            <c:strRef>
              <c:f>Sheet1!$A$2:$A$12</c:f>
              <c:strCache>
                <c:ptCount val="11"/>
                <c:pt idx="0">
                  <c:v>Contribution of central IT to GHG separately reported</c:v>
                </c:pt>
                <c:pt idx="1">
                  <c:v>Submetering of power in data centers operated by other units</c:v>
                </c:pt>
                <c:pt idx="2">
                  <c:v>Submetering of power for data centers operated by central IT</c:v>
                </c:pt>
                <c:pt idx="3">
                  <c:v>GHG (greenhouse gas) baseline survey</c:v>
                </c:pt>
                <c:pt idx="4">
                  <c:v>Institutional policy on carbon neutrality</c:v>
                </c:pt>
                <c:pt idx="5">
                  <c:v>Central IT facilities or equipment located or relocated to reduce institution's carbon footprint</c:v>
                </c:pt>
                <c:pt idx="6">
                  <c:v>Central IT facilities or equipment located or relocated to reduce energy costs</c:v>
                </c:pt>
                <c:pt idx="7">
                  <c:v>Institution is a signatory to the ACUPCC (American College and University Presidents’ Climate Commitment)</c:v>
                </c:pt>
                <c:pt idx="8">
                  <c:v>Institutional policy or plan for sustainability</c:v>
                </c:pt>
                <c:pt idx="9">
                  <c:v>Campus-wide program to minimize energy consumption of desktop technology</c:v>
                </c:pt>
                <c:pt idx="10">
                  <c:v>Central IT program to minimize its energy consumption</c:v>
                </c:pt>
              </c:strCache>
            </c:strRef>
          </c:cat>
          <c:val>
            <c:numRef>
              <c:f>Sheet1!$B$2:$B$12</c:f>
              <c:numCache>
                <c:formatCode>0%</c:formatCode>
                <c:ptCount val="11"/>
                <c:pt idx="0">
                  <c:v>0.0087719298245614</c:v>
                </c:pt>
                <c:pt idx="1">
                  <c:v>0.0</c:v>
                </c:pt>
                <c:pt idx="2">
                  <c:v>0.0161290322580645</c:v>
                </c:pt>
                <c:pt idx="3">
                  <c:v>0.0483870967741935</c:v>
                </c:pt>
                <c:pt idx="4">
                  <c:v>0.0692307692307692</c:v>
                </c:pt>
                <c:pt idx="5">
                  <c:v>0.0927835051546392</c:v>
                </c:pt>
                <c:pt idx="6">
                  <c:v>0.164948453608247</c:v>
                </c:pt>
                <c:pt idx="7">
                  <c:v>0.147540983606557</c:v>
                </c:pt>
                <c:pt idx="8">
                  <c:v>0.19047619047619</c:v>
                </c:pt>
                <c:pt idx="9">
                  <c:v>0.301587301587302</c:v>
                </c:pt>
                <c:pt idx="10">
                  <c:v>0.26984126984127</c:v>
                </c:pt>
              </c:numCache>
            </c:numRef>
          </c:val>
        </c:ser>
        <c:ser>
          <c:idx val="1"/>
          <c:order val="1"/>
          <c:tx>
            <c:strRef>
              <c:f>Sheet1!$C$1</c:f>
              <c:strCache>
                <c:ptCount val="1"/>
                <c:pt idx="0">
                  <c:v>avg</c:v>
                </c:pt>
              </c:strCache>
            </c:strRef>
          </c:tx>
          <c:spPr>
            <a:solidFill>
              <a:schemeClr val="accent6">
                <a:lumMod val="60000"/>
                <a:lumOff val="40000"/>
              </a:schemeClr>
            </a:solidFill>
            <a:ln w="25400">
              <a:solidFill>
                <a:schemeClr val="bg1"/>
              </a:solidFill>
            </a:ln>
            <a:effectLst/>
          </c:spPr>
          <c:invertIfNegative val="0"/>
          <c:cat>
            <c:strRef>
              <c:f>Sheet1!$A$2:$A$12</c:f>
              <c:strCache>
                <c:ptCount val="11"/>
                <c:pt idx="0">
                  <c:v>Contribution of central IT to GHG separately reported</c:v>
                </c:pt>
                <c:pt idx="1">
                  <c:v>Submetering of power in data centers operated by other units</c:v>
                </c:pt>
                <c:pt idx="2">
                  <c:v>Submetering of power for data centers operated by central IT</c:v>
                </c:pt>
                <c:pt idx="3">
                  <c:v>GHG (greenhouse gas) baseline survey</c:v>
                </c:pt>
                <c:pt idx="4">
                  <c:v>Institutional policy on carbon neutrality</c:v>
                </c:pt>
                <c:pt idx="5">
                  <c:v>Central IT facilities or equipment located or relocated to reduce institution's carbon footprint</c:v>
                </c:pt>
                <c:pt idx="6">
                  <c:v>Central IT facilities or equipment located or relocated to reduce energy costs</c:v>
                </c:pt>
                <c:pt idx="7">
                  <c:v>Institution is a signatory to the ACUPCC (American College and University Presidents’ Climate Commitment)</c:v>
                </c:pt>
                <c:pt idx="8">
                  <c:v>Institutional policy or plan for sustainability</c:v>
                </c:pt>
                <c:pt idx="9">
                  <c:v>Campus-wide program to minimize energy consumption of desktop technology</c:v>
                </c:pt>
                <c:pt idx="10">
                  <c:v>Central IT program to minimize its energy consumption</c:v>
                </c:pt>
              </c:strCache>
            </c:strRef>
          </c:cat>
          <c:val>
            <c:numRef>
              <c:f>Sheet1!$C$2:$C$12</c:f>
              <c:numCache>
                <c:formatCode>0%</c:formatCode>
                <c:ptCount val="11"/>
                <c:pt idx="0">
                  <c:v>0.0147968950519263</c:v>
                </c:pt>
                <c:pt idx="1">
                  <c:v>0.0332069378150471</c:v>
                </c:pt>
                <c:pt idx="2">
                  <c:v>0.0855286173468441</c:v>
                </c:pt>
                <c:pt idx="3">
                  <c:v>0.0607075730483304</c:v>
                </c:pt>
                <c:pt idx="4">
                  <c:v>0.0513008086308683</c:v>
                </c:pt>
                <c:pt idx="5">
                  <c:v>0.0536121302692088</c:v>
                </c:pt>
                <c:pt idx="6">
                  <c:v>0.0517519537238815</c:v>
                </c:pt>
                <c:pt idx="7">
                  <c:v>0.0847915414131822</c:v>
                </c:pt>
                <c:pt idx="8">
                  <c:v>0.107147890799519</c:v>
                </c:pt>
                <c:pt idx="9">
                  <c:v>0.0823115094532888</c:v>
                </c:pt>
                <c:pt idx="10">
                  <c:v>0.129280208226488</c:v>
                </c:pt>
              </c:numCache>
            </c:numRef>
          </c:val>
        </c:ser>
        <c:ser>
          <c:idx val="2"/>
          <c:order val="2"/>
          <c:tx>
            <c:strRef>
              <c:f>Sheet1!$D$1</c:f>
              <c:strCache>
                <c:ptCount val="1"/>
                <c:pt idx="0">
                  <c:v>max</c:v>
                </c:pt>
              </c:strCache>
            </c:strRef>
          </c:tx>
          <c:spPr>
            <a:solidFill>
              <a:schemeClr val="accent6">
                <a:lumMod val="60000"/>
                <a:lumOff val="40000"/>
              </a:schemeClr>
            </a:solidFill>
            <a:ln w="25400">
              <a:solidFill>
                <a:schemeClr val="bg1"/>
              </a:solidFill>
            </a:ln>
            <a:effectLst/>
          </c:spPr>
          <c:invertIfNegative val="0"/>
          <c:cat>
            <c:strRef>
              <c:f>Sheet1!$A$2:$A$12</c:f>
              <c:strCache>
                <c:ptCount val="11"/>
                <c:pt idx="0">
                  <c:v>Contribution of central IT to GHG separately reported</c:v>
                </c:pt>
                <c:pt idx="1">
                  <c:v>Submetering of power in data centers operated by other units</c:v>
                </c:pt>
                <c:pt idx="2">
                  <c:v>Submetering of power for data centers operated by central IT</c:v>
                </c:pt>
                <c:pt idx="3">
                  <c:v>GHG (greenhouse gas) baseline survey</c:v>
                </c:pt>
                <c:pt idx="4">
                  <c:v>Institutional policy on carbon neutrality</c:v>
                </c:pt>
                <c:pt idx="5">
                  <c:v>Central IT facilities or equipment located or relocated to reduce institution's carbon footprint</c:v>
                </c:pt>
                <c:pt idx="6">
                  <c:v>Central IT facilities or equipment located or relocated to reduce energy costs</c:v>
                </c:pt>
                <c:pt idx="7">
                  <c:v>Institution is a signatory to the ACUPCC (American College and University Presidents’ Climate Commitment)</c:v>
                </c:pt>
                <c:pt idx="8">
                  <c:v>Institutional policy or plan for sustainability</c:v>
                </c:pt>
                <c:pt idx="9">
                  <c:v>Campus-wide program to minimize energy consumption of desktop technology</c:v>
                </c:pt>
                <c:pt idx="10">
                  <c:v>Central IT program to minimize its energy consumption</c:v>
                </c:pt>
              </c:strCache>
            </c:strRef>
          </c:cat>
          <c:val>
            <c:numRef>
              <c:f>Sheet1!$D$2:$D$12</c:f>
              <c:numCache>
                <c:formatCode>0%</c:formatCode>
                <c:ptCount val="11"/>
                <c:pt idx="0">
                  <c:v>0.0382868452266051</c:v>
                </c:pt>
                <c:pt idx="1">
                  <c:v>0.017107527593758</c:v>
                </c:pt>
                <c:pt idx="2">
                  <c:v>0.168782601967418</c:v>
                </c:pt>
                <c:pt idx="3">
                  <c:v>0.224238663510809</c:v>
                </c:pt>
                <c:pt idx="4">
                  <c:v>0.229983886055888</c:v>
                </c:pt>
                <c:pt idx="5">
                  <c:v>0.0863087670918752</c:v>
                </c:pt>
                <c:pt idx="6">
                  <c:v>0.125071744566605</c:v>
                </c:pt>
                <c:pt idx="7">
                  <c:v>0.262512835805003</c:v>
                </c:pt>
                <c:pt idx="8">
                  <c:v>0.28362591872429</c:v>
                </c:pt>
                <c:pt idx="9">
                  <c:v>0.0446726175308382</c:v>
                </c:pt>
                <c:pt idx="10">
                  <c:v>0.0725766351397895</c:v>
                </c:pt>
              </c:numCache>
            </c:numRef>
          </c:val>
        </c:ser>
        <c:dLbls>
          <c:showLegendKey val="0"/>
          <c:showVal val="0"/>
          <c:showCatName val="0"/>
          <c:showSerName val="0"/>
          <c:showPercent val="0"/>
          <c:showBubbleSize val="0"/>
        </c:dLbls>
        <c:gapWidth val="60"/>
        <c:overlap val="100"/>
        <c:axId val="578117224"/>
        <c:axId val="491730904"/>
      </c:barChart>
      <c:catAx>
        <c:axId val="578117224"/>
        <c:scaling>
          <c:orientation val="minMax"/>
        </c:scaling>
        <c:delete val="0"/>
        <c:axPos val="l"/>
        <c:majorTickMark val="out"/>
        <c:minorTickMark val="none"/>
        <c:tickLblPos val="nextTo"/>
        <c:txPr>
          <a:bodyPr/>
          <a:lstStyle/>
          <a:p>
            <a:pPr algn="r">
              <a:defRPr sz="1200"/>
            </a:pPr>
            <a:endParaRPr lang="en-US"/>
          </a:p>
        </c:txPr>
        <c:crossAx val="491730904"/>
        <c:crosses val="autoZero"/>
        <c:auto val="1"/>
        <c:lblAlgn val="ctr"/>
        <c:lblOffset val="100"/>
        <c:noMultiLvlLbl val="0"/>
      </c:catAx>
      <c:valAx>
        <c:axId val="491730904"/>
        <c:scaling>
          <c:orientation val="minMax"/>
          <c:max val="1.0"/>
        </c:scaling>
        <c:delete val="0"/>
        <c:axPos val="b"/>
        <c:majorGridlines/>
        <c:numFmt formatCode="0%" sourceLinked="1"/>
        <c:majorTickMark val="out"/>
        <c:minorTickMark val="none"/>
        <c:tickLblPos val="nextTo"/>
        <c:txPr>
          <a:bodyPr/>
          <a:lstStyle/>
          <a:p>
            <a:pPr>
              <a:defRPr sz="1100"/>
            </a:pPr>
            <a:endParaRPr lang="en-US"/>
          </a:p>
        </c:txPr>
        <c:crossAx val="578117224"/>
        <c:crosses val="autoZero"/>
        <c:crossBetween val="between"/>
      </c:valAx>
      <c:spPr>
        <a:noFill/>
        <a:ln w="25400">
          <a:noFill/>
        </a:ln>
      </c:spPr>
    </c:plotArea>
    <c:plotVisOnly val="1"/>
    <c:dispBlanksAs val="gap"/>
    <c:showDLblsOverMax val="0"/>
  </c:chart>
  <c:txPr>
    <a:bodyPr/>
    <a:lstStyle/>
    <a:p>
      <a:pPr>
        <a:defRPr sz="1200">
          <a:latin typeface="Arial"/>
          <a:cs typeface="Aria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Sheet1!$B$1</c:f>
              <c:strCache>
                <c:ptCount val="1"/>
                <c:pt idx="0">
                  <c:v>mi</c:v>
                </c:pt>
              </c:strCache>
            </c:strRef>
          </c:tx>
          <c:spPr>
            <a:noFill/>
            <a:ln>
              <a:noFill/>
            </a:ln>
            <a:effectLst/>
          </c:spPr>
          <c:invertIfNegative val="0"/>
          <c:cat>
            <c:strRef>
              <c:f>Sheet1!$A$2:$A$12</c:f>
              <c:strCache>
                <c:ptCount val="11"/>
                <c:pt idx="0">
                  <c:v>Contribution of central IT to GHG separately reported</c:v>
                </c:pt>
                <c:pt idx="1">
                  <c:v>Submetering of power in data centers operated by other units</c:v>
                </c:pt>
                <c:pt idx="2">
                  <c:v>Submetering of power for data centers operated by central IT</c:v>
                </c:pt>
                <c:pt idx="3">
                  <c:v>GHG (greenhouse gas) baseline survey</c:v>
                </c:pt>
                <c:pt idx="4">
                  <c:v>Institutional policy on carbon neutrality</c:v>
                </c:pt>
                <c:pt idx="5">
                  <c:v>Central IT facilities or equipment located or relocated to reduce institution's carbon footprint</c:v>
                </c:pt>
                <c:pt idx="6">
                  <c:v>Central IT facilities or equipment located or relocated to reduce energy costs</c:v>
                </c:pt>
                <c:pt idx="7">
                  <c:v>Institution is a signatory to the ACUPCC (American College and University Presidents’ Climate Commitment)</c:v>
                </c:pt>
                <c:pt idx="8">
                  <c:v>Institutional policy or plan for sustainability</c:v>
                </c:pt>
                <c:pt idx="9">
                  <c:v>Campus-wide program to minimize energy consumption of desktop technology</c:v>
                </c:pt>
                <c:pt idx="10">
                  <c:v>Central IT program to minimize its energy consumption</c:v>
                </c:pt>
              </c:strCache>
            </c:strRef>
          </c:cat>
          <c:val>
            <c:numRef>
              <c:f>Sheet1!$B$2:$B$12</c:f>
              <c:numCache>
                <c:formatCode>0%</c:formatCode>
                <c:ptCount val="11"/>
                <c:pt idx="0">
                  <c:v>0.0087719298245614</c:v>
                </c:pt>
                <c:pt idx="1">
                  <c:v>0.0</c:v>
                </c:pt>
                <c:pt idx="2">
                  <c:v>0.0161290322580645</c:v>
                </c:pt>
                <c:pt idx="3">
                  <c:v>0.0483870967741935</c:v>
                </c:pt>
                <c:pt idx="4">
                  <c:v>0.0692307692307692</c:v>
                </c:pt>
                <c:pt idx="5">
                  <c:v>0.0927835051546392</c:v>
                </c:pt>
                <c:pt idx="6">
                  <c:v>0.164948453608247</c:v>
                </c:pt>
                <c:pt idx="7">
                  <c:v>0.147540983606557</c:v>
                </c:pt>
                <c:pt idx="8">
                  <c:v>0.19047619047619</c:v>
                </c:pt>
                <c:pt idx="9">
                  <c:v>0.301587301587302</c:v>
                </c:pt>
                <c:pt idx="10">
                  <c:v>0.26984126984127</c:v>
                </c:pt>
              </c:numCache>
            </c:numRef>
          </c:val>
        </c:ser>
        <c:ser>
          <c:idx val="1"/>
          <c:order val="1"/>
          <c:tx>
            <c:strRef>
              <c:f>Sheet1!$C$1</c:f>
              <c:strCache>
                <c:ptCount val="1"/>
                <c:pt idx="0">
                  <c:v>avg</c:v>
                </c:pt>
              </c:strCache>
            </c:strRef>
          </c:tx>
          <c:spPr>
            <a:solidFill>
              <a:schemeClr val="accent6">
                <a:lumMod val="60000"/>
                <a:lumOff val="40000"/>
              </a:schemeClr>
            </a:solidFill>
            <a:ln w="25400">
              <a:solidFill>
                <a:schemeClr val="bg1"/>
              </a:solidFill>
            </a:ln>
            <a:effectLst/>
          </c:spPr>
          <c:invertIfNegative val="0"/>
          <c:cat>
            <c:strRef>
              <c:f>Sheet1!$A$2:$A$12</c:f>
              <c:strCache>
                <c:ptCount val="11"/>
                <c:pt idx="0">
                  <c:v>Contribution of central IT to GHG separately reported</c:v>
                </c:pt>
                <c:pt idx="1">
                  <c:v>Submetering of power in data centers operated by other units</c:v>
                </c:pt>
                <c:pt idx="2">
                  <c:v>Submetering of power for data centers operated by central IT</c:v>
                </c:pt>
                <c:pt idx="3">
                  <c:v>GHG (greenhouse gas) baseline survey</c:v>
                </c:pt>
                <c:pt idx="4">
                  <c:v>Institutional policy on carbon neutrality</c:v>
                </c:pt>
                <c:pt idx="5">
                  <c:v>Central IT facilities or equipment located or relocated to reduce institution's carbon footprint</c:v>
                </c:pt>
                <c:pt idx="6">
                  <c:v>Central IT facilities or equipment located or relocated to reduce energy costs</c:v>
                </c:pt>
                <c:pt idx="7">
                  <c:v>Institution is a signatory to the ACUPCC (American College and University Presidents’ Climate Commitment)</c:v>
                </c:pt>
                <c:pt idx="8">
                  <c:v>Institutional policy or plan for sustainability</c:v>
                </c:pt>
                <c:pt idx="9">
                  <c:v>Campus-wide program to minimize energy consumption of desktop technology</c:v>
                </c:pt>
                <c:pt idx="10">
                  <c:v>Central IT program to minimize its energy consumption</c:v>
                </c:pt>
              </c:strCache>
            </c:strRef>
          </c:cat>
          <c:val>
            <c:numRef>
              <c:f>Sheet1!$C$2:$C$12</c:f>
              <c:numCache>
                <c:formatCode>0%</c:formatCode>
                <c:ptCount val="11"/>
                <c:pt idx="0">
                  <c:v>0.0147968950519263</c:v>
                </c:pt>
                <c:pt idx="1">
                  <c:v>0.0332069378150471</c:v>
                </c:pt>
                <c:pt idx="2">
                  <c:v>0.0855286173468441</c:v>
                </c:pt>
                <c:pt idx="3">
                  <c:v>0.0607075730483304</c:v>
                </c:pt>
                <c:pt idx="4">
                  <c:v>0.0513008086308683</c:v>
                </c:pt>
                <c:pt idx="5">
                  <c:v>0.0536121302692088</c:v>
                </c:pt>
                <c:pt idx="6">
                  <c:v>0.0517519537238815</c:v>
                </c:pt>
                <c:pt idx="7">
                  <c:v>0.0847915414131822</c:v>
                </c:pt>
                <c:pt idx="8">
                  <c:v>0.107147890799519</c:v>
                </c:pt>
                <c:pt idx="9">
                  <c:v>0.0823115094532888</c:v>
                </c:pt>
                <c:pt idx="10">
                  <c:v>0.129280208226488</c:v>
                </c:pt>
              </c:numCache>
            </c:numRef>
          </c:val>
        </c:ser>
        <c:ser>
          <c:idx val="2"/>
          <c:order val="2"/>
          <c:tx>
            <c:strRef>
              <c:f>Sheet1!$D$1</c:f>
              <c:strCache>
                <c:ptCount val="1"/>
                <c:pt idx="0">
                  <c:v>max</c:v>
                </c:pt>
              </c:strCache>
            </c:strRef>
          </c:tx>
          <c:spPr>
            <a:solidFill>
              <a:schemeClr val="accent6">
                <a:lumMod val="60000"/>
                <a:lumOff val="40000"/>
              </a:schemeClr>
            </a:solidFill>
            <a:ln w="25400">
              <a:solidFill>
                <a:schemeClr val="bg1"/>
              </a:solidFill>
            </a:ln>
            <a:effectLst/>
          </c:spPr>
          <c:invertIfNegative val="0"/>
          <c:cat>
            <c:strRef>
              <c:f>Sheet1!$A$2:$A$12</c:f>
              <c:strCache>
                <c:ptCount val="11"/>
                <c:pt idx="0">
                  <c:v>Contribution of central IT to GHG separately reported</c:v>
                </c:pt>
                <c:pt idx="1">
                  <c:v>Submetering of power in data centers operated by other units</c:v>
                </c:pt>
                <c:pt idx="2">
                  <c:v>Submetering of power for data centers operated by central IT</c:v>
                </c:pt>
                <c:pt idx="3">
                  <c:v>GHG (greenhouse gas) baseline survey</c:v>
                </c:pt>
                <c:pt idx="4">
                  <c:v>Institutional policy on carbon neutrality</c:v>
                </c:pt>
                <c:pt idx="5">
                  <c:v>Central IT facilities or equipment located or relocated to reduce institution's carbon footprint</c:v>
                </c:pt>
                <c:pt idx="6">
                  <c:v>Central IT facilities or equipment located or relocated to reduce energy costs</c:v>
                </c:pt>
                <c:pt idx="7">
                  <c:v>Institution is a signatory to the ACUPCC (American College and University Presidents’ Climate Commitment)</c:v>
                </c:pt>
                <c:pt idx="8">
                  <c:v>Institutional policy or plan for sustainability</c:v>
                </c:pt>
                <c:pt idx="9">
                  <c:v>Campus-wide program to minimize energy consumption of desktop technology</c:v>
                </c:pt>
                <c:pt idx="10">
                  <c:v>Central IT program to minimize its energy consumption</c:v>
                </c:pt>
              </c:strCache>
            </c:strRef>
          </c:cat>
          <c:val>
            <c:numRef>
              <c:f>Sheet1!$D$2:$D$12</c:f>
              <c:numCache>
                <c:formatCode>0%</c:formatCode>
                <c:ptCount val="11"/>
                <c:pt idx="0">
                  <c:v>0.0382868452266051</c:v>
                </c:pt>
                <c:pt idx="1">
                  <c:v>0.017107527593758</c:v>
                </c:pt>
                <c:pt idx="2">
                  <c:v>0.168782601967418</c:v>
                </c:pt>
                <c:pt idx="3">
                  <c:v>0.224238663510809</c:v>
                </c:pt>
                <c:pt idx="4">
                  <c:v>0.229983886055888</c:v>
                </c:pt>
                <c:pt idx="5">
                  <c:v>0.0863087670918752</c:v>
                </c:pt>
                <c:pt idx="6">
                  <c:v>0.125071744566605</c:v>
                </c:pt>
                <c:pt idx="7">
                  <c:v>0.262512835805003</c:v>
                </c:pt>
                <c:pt idx="8">
                  <c:v>0.28362591872429</c:v>
                </c:pt>
                <c:pt idx="9">
                  <c:v>0.0446726175308382</c:v>
                </c:pt>
                <c:pt idx="10">
                  <c:v>0.0725766351397895</c:v>
                </c:pt>
              </c:numCache>
            </c:numRef>
          </c:val>
        </c:ser>
        <c:dLbls>
          <c:showLegendKey val="0"/>
          <c:showVal val="0"/>
          <c:showCatName val="0"/>
          <c:showSerName val="0"/>
          <c:showPercent val="0"/>
          <c:showBubbleSize val="0"/>
        </c:dLbls>
        <c:gapWidth val="60"/>
        <c:overlap val="100"/>
        <c:axId val="619251544"/>
        <c:axId val="619393880"/>
      </c:barChart>
      <c:catAx>
        <c:axId val="619251544"/>
        <c:scaling>
          <c:orientation val="minMax"/>
        </c:scaling>
        <c:delete val="0"/>
        <c:axPos val="l"/>
        <c:majorTickMark val="out"/>
        <c:minorTickMark val="none"/>
        <c:tickLblPos val="nextTo"/>
        <c:txPr>
          <a:bodyPr/>
          <a:lstStyle/>
          <a:p>
            <a:pPr algn="r">
              <a:defRPr sz="1200"/>
            </a:pPr>
            <a:endParaRPr lang="en-US"/>
          </a:p>
        </c:txPr>
        <c:crossAx val="619393880"/>
        <c:crosses val="autoZero"/>
        <c:auto val="1"/>
        <c:lblAlgn val="ctr"/>
        <c:lblOffset val="100"/>
        <c:noMultiLvlLbl val="0"/>
      </c:catAx>
      <c:valAx>
        <c:axId val="619393880"/>
        <c:scaling>
          <c:orientation val="minMax"/>
          <c:max val="1.0"/>
        </c:scaling>
        <c:delete val="0"/>
        <c:axPos val="b"/>
        <c:majorGridlines/>
        <c:numFmt formatCode="0%" sourceLinked="1"/>
        <c:majorTickMark val="out"/>
        <c:minorTickMark val="none"/>
        <c:tickLblPos val="nextTo"/>
        <c:txPr>
          <a:bodyPr/>
          <a:lstStyle/>
          <a:p>
            <a:pPr>
              <a:defRPr sz="1100"/>
            </a:pPr>
            <a:endParaRPr lang="en-US"/>
          </a:p>
        </c:txPr>
        <c:crossAx val="619251544"/>
        <c:crosses val="autoZero"/>
        <c:crossBetween val="between"/>
      </c:valAx>
      <c:spPr>
        <a:noFill/>
        <a:ln w="25400">
          <a:noFill/>
        </a:ln>
      </c:spPr>
    </c:plotArea>
    <c:plotVisOnly val="1"/>
    <c:dispBlanksAs val="gap"/>
    <c:showDLblsOverMax val="0"/>
  </c:chart>
  <c:txPr>
    <a:bodyPr/>
    <a:lstStyle/>
    <a:p>
      <a:pPr>
        <a:defRPr sz="1200">
          <a:latin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AA</c:v>
                </c:pt>
              </c:strCache>
            </c:strRef>
          </c:tx>
          <c:spPr>
            <a:solidFill>
              <a:srgbClr val="75AADB"/>
            </a:solidFill>
            <a:ln>
              <a:solidFill>
                <a:srgbClr val="75AADB"/>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txPr>
              <a:bodyPr/>
              <a:lstStyle/>
              <a:p>
                <a:pPr>
                  <a:defRPr sz="1100">
                    <a:latin typeface="Arial"/>
                    <a:cs typeface="Arial"/>
                  </a:defRPr>
                </a:pPr>
                <a:endParaRPr lang="en-US"/>
              </a:p>
            </c:txPr>
            <c:showLegendKey val="0"/>
            <c:showVal val="1"/>
            <c:showCatName val="0"/>
            <c:showSerName val="0"/>
            <c:showPercent val="0"/>
            <c:showBubbleSize val="0"/>
            <c:separator>, </c:separator>
            <c:showLeaderLines val="0"/>
          </c:dLbls>
          <c:cat>
            <c:strRef>
              <c:f>Sheet1!$A$2:$A$8</c:f>
              <c:strCache>
                <c:ptCount val="7"/>
                <c:pt idx="0">
                  <c:v>AA</c:v>
                </c:pt>
                <c:pt idx="1">
                  <c:v>BA LA</c:v>
                </c:pt>
                <c:pt idx="2">
                  <c:v>BA Other</c:v>
                </c:pt>
                <c:pt idx="3">
                  <c:v>MA</c:v>
                </c:pt>
                <c:pt idx="4">
                  <c:v>DR</c:v>
                </c:pt>
                <c:pt idx="5">
                  <c:v>CANADA</c:v>
                </c:pt>
                <c:pt idx="6">
                  <c:v>Other International</c:v>
                </c:pt>
              </c:strCache>
            </c:strRef>
          </c:cat>
          <c:val>
            <c:numRef>
              <c:f>Sheet1!$B$2:$B$8</c:f>
              <c:numCache>
                <c:formatCode>0.0%</c:formatCode>
                <c:ptCount val="7"/>
                <c:pt idx="0">
                  <c:v>0.0265626753278502</c:v>
                </c:pt>
                <c:pt idx="1">
                  <c:v>0.00506941920518412</c:v>
                </c:pt>
                <c:pt idx="2">
                  <c:v>0.00891505945269386</c:v>
                </c:pt>
                <c:pt idx="3">
                  <c:v>0.0166872178728586</c:v>
                </c:pt>
                <c:pt idx="4">
                  <c:v>0.0104963959887343</c:v>
                </c:pt>
                <c:pt idx="5">
                  <c:v>0.0107289829512052</c:v>
                </c:pt>
                <c:pt idx="6">
                  <c:v>0.00896550790556638</c:v>
                </c:pt>
              </c:numCache>
            </c:numRef>
          </c:val>
        </c:ser>
        <c:dLbls>
          <c:showLegendKey val="0"/>
          <c:showVal val="0"/>
          <c:showCatName val="0"/>
          <c:showSerName val="0"/>
          <c:showPercent val="0"/>
          <c:showBubbleSize val="0"/>
        </c:dLbls>
        <c:gapWidth val="100"/>
        <c:axId val="780890136"/>
        <c:axId val="780856184"/>
      </c:barChart>
      <c:valAx>
        <c:axId val="780856184"/>
        <c:scaling>
          <c:orientation val="minMax"/>
        </c:scaling>
        <c:delete val="0"/>
        <c:axPos val="l"/>
        <c:majorGridlines/>
        <c:numFmt formatCode="0.0%" sourceLinked="1"/>
        <c:majorTickMark val="out"/>
        <c:minorTickMark val="none"/>
        <c:tickLblPos val="nextTo"/>
        <c:txPr>
          <a:bodyPr/>
          <a:lstStyle/>
          <a:p>
            <a:pPr>
              <a:defRPr sz="1200">
                <a:latin typeface="Arial"/>
                <a:cs typeface="Arial"/>
              </a:defRPr>
            </a:pPr>
            <a:endParaRPr lang="en-US"/>
          </a:p>
        </c:txPr>
        <c:crossAx val="780890136"/>
        <c:crosses val="autoZero"/>
        <c:crossBetween val="between"/>
      </c:valAx>
      <c:catAx>
        <c:axId val="780890136"/>
        <c:scaling>
          <c:orientation val="minMax"/>
        </c:scaling>
        <c:delete val="0"/>
        <c:axPos val="b"/>
        <c:majorTickMark val="out"/>
        <c:minorTickMark val="none"/>
        <c:tickLblPos val="nextTo"/>
        <c:txPr>
          <a:bodyPr/>
          <a:lstStyle/>
          <a:p>
            <a:pPr>
              <a:defRPr sz="1200">
                <a:latin typeface="Arial"/>
                <a:cs typeface="Arial"/>
              </a:defRPr>
            </a:pPr>
            <a:endParaRPr lang="en-US"/>
          </a:p>
        </c:txPr>
        <c:crossAx val="780856184"/>
        <c:crosses val="autoZero"/>
        <c:auto val="1"/>
        <c:lblAlgn val="ctr"/>
        <c:lblOffset val="100"/>
        <c:noMultiLvlLbl val="0"/>
      </c:cat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AA</c:v>
                </c:pt>
              </c:strCache>
            </c:strRef>
          </c:tx>
          <c:spPr>
            <a:solidFill>
              <a:srgbClr val="75AADB"/>
            </a:solidFill>
            <a:ln>
              <a:solidFill>
                <a:srgbClr val="75AADB"/>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txPr>
              <a:bodyPr/>
              <a:lstStyle/>
              <a:p>
                <a:pPr>
                  <a:defRPr sz="900">
                    <a:latin typeface="Arial"/>
                    <a:cs typeface="Arial"/>
                  </a:defRPr>
                </a:pPr>
                <a:endParaRPr lang="en-US"/>
              </a:p>
            </c:txPr>
            <c:showLegendKey val="0"/>
            <c:showVal val="1"/>
            <c:showCatName val="0"/>
            <c:showSerName val="0"/>
            <c:showPercent val="0"/>
            <c:showBubbleSize val="0"/>
            <c:separator>, </c:separator>
            <c:showLeaderLines val="0"/>
          </c:dLbls>
          <c:cat>
            <c:strRef>
              <c:f>Sheet1!$A$2:$A$28</c:f>
              <c:strCache>
                <c:ptCount val="27"/>
                <c:pt idx="0">
                  <c:v>Printer/Copier services</c:v>
                </c:pt>
                <c:pt idx="1">
                  <c:v>ERP Finance</c:v>
                </c:pt>
                <c:pt idx="2">
                  <c:v>ERP Alumni</c:v>
                </c:pt>
                <c:pt idx="3">
                  <c:v>Mailroom</c:v>
                </c:pt>
                <c:pt idx="4">
                  <c:v>Desktop Support</c:v>
                </c:pt>
                <c:pt idx="5">
                  <c:v>ERP HR</c:v>
                </c:pt>
                <c:pt idx="6">
                  <c:v>ERP Other</c:v>
                </c:pt>
                <c:pt idx="7">
                  <c:v>ERP Student</c:v>
                </c:pt>
                <c:pt idx="8">
                  <c:v>Enterprise infrastructure services, ID Management</c:v>
                </c:pt>
                <c:pt idx="9">
                  <c:v>Research technology services</c:v>
                </c:pt>
                <c:pt idx="10">
                  <c:v>Web support services</c:v>
                </c:pt>
                <c:pt idx="11">
                  <c:v>Administration of Central IT</c:v>
                </c:pt>
                <c:pt idx="12">
                  <c:v>Network infrastructure &amp; services</c:v>
                </c:pt>
                <c:pt idx="13">
                  <c:v>Help Desk</c:v>
                </c:pt>
                <c:pt idx="14">
                  <c:v>Student Technology</c:v>
                </c:pt>
                <c:pt idx="15">
                  <c:v>Data Center, operations</c:v>
                </c:pt>
                <c:pt idx="16">
                  <c:v>Bus Intelligence/Data Warehouse</c:v>
                </c:pt>
                <c:pt idx="17">
                  <c:v>Faculty instructional technology/LMS support</c:v>
                </c:pt>
                <c:pt idx="18">
                  <c:v>IT Security</c:v>
                </c:pt>
                <c:pt idx="19">
                  <c:v>PM/Bus Process/Systems Analysis</c:v>
                </c:pt>
                <c:pt idx="20">
                  <c:v>Library</c:v>
                </c:pt>
                <c:pt idx="21">
                  <c:v>IT Policy</c:v>
                </c:pt>
                <c:pt idx="22">
                  <c:v>Multimedia services</c:v>
                </c:pt>
                <c:pt idx="23">
                  <c:v>Distance Education</c:v>
                </c:pt>
                <c:pt idx="24">
                  <c:v>Classroom and learning space support</c:v>
                </c:pt>
                <c:pt idx="25">
                  <c:v>Telephony</c:v>
                </c:pt>
                <c:pt idx="26">
                  <c:v>Institutional Research</c:v>
                </c:pt>
              </c:strCache>
            </c:strRef>
          </c:cat>
          <c:val>
            <c:numRef>
              <c:f>Sheet1!$B$2:$B$28</c:f>
              <c:numCache>
                <c:formatCode>0.0%</c:formatCode>
                <c:ptCount val="27"/>
                <c:pt idx="0">
                  <c:v>0.0715197956577267</c:v>
                </c:pt>
                <c:pt idx="1">
                  <c:v>0.03875</c:v>
                </c:pt>
                <c:pt idx="2">
                  <c:v>0.038560411311054</c:v>
                </c:pt>
                <c:pt idx="3">
                  <c:v>0.0277777777777778</c:v>
                </c:pt>
                <c:pt idx="4">
                  <c:v>0.0261519302615193</c:v>
                </c:pt>
                <c:pt idx="5">
                  <c:v>0.0199501246882793</c:v>
                </c:pt>
                <c:pt idx="6">
                  <c:v>0.0194805194805195</c:v>
                </c:pt>
                <c:pt idx="7">
                  <c:v>0.0161892901618929</c:v>
                </c:pt>
                <c:pt idx="8">
                  <c:v>0.0137328339575531</c:v>
                </c:pt>
                <c:pt idx="9">
                  <c:v>0.0124223602484472</c:v>
                </c:pt>
                <c:pt idx="10">
                  <c:v>0.0112359550561798</c:v>
                </c:pt>
                <c:pt idx="11">
                  <c:v>0.0111940298507463</c:v>
                </c:pt>
                <c:pt idx="12">
                  <c:v>0.010233918128655</c:v>
                </c:pt>
                <c:pt idx="13">
                  <c:v>0.0100376411543287</c:v>
                </c:pt>
                <c:pt idx="14">
                  <c:v>0.00870646766169154</c:v>
                </c:pt>
                <c:pt idx="15">
                  <c:v>0.00869565217391304</c:v>
                </c:pt>
                <c:pt idx="16">
                  <c:v>0.00794701986754967</c:v>
                </c:pt>
                <c:pt idx="17">
                  <c:v>0.0075</c:v>
                </c:pt>
                <c:pt idx="18">
                  <c:v>0.00745341614906832</c:v>
                </c:pt>
                <c:pt idx="19">
                  <c:v>0.00637755102040816</c:v>
                </c:pt>
                <c:pt idx="20">
                  <c:v>0.00629722921914358</c:v>
                </c:pt>
                <c:pt idx="21">
                  <c:v>0.0062111801242236</c:v>
                </c:pt>
                <c:pt idx="22">
                  <c:v>0.005</c:v>
                </c:pt>
                <c:pt idx="23">
                  <c:v>0.005</c:v>
                </c:pt>
                <c:pt idx="24">
                  <c:v>0.0049813200498132</c:v>
                </c:pt>
                <c:pt idx="25">
                  <c:v>0.00162074554294976</c:v>
                </c:pt>
                <c:pt idx="26">
                  <c:v>0.0</c:v>
                </c:pt>
              </c:numCache>
            </c:numRef>
          </c:val>
        </c:ser>
        <c:dLbls>
          <c:showLegendKey val="0"/>
          <c:showVal val="0"/>
          <c:showCatName val="0"/>
          <c:showSerName val="0"/>
          <c:showPercent val="0"/>
          <c:showBubbleSize val="0"/>
        </c:dLbls>
        <c:gapWidth val="100"/>
        <c:axId val="780237544"/>
        <c:axId val="780706248"/>
      </c:barChart>
      <c:valAx>
        <c:axId val="780706248"/>
        <c:scaling>
          <c:orientation val="minMax"/>
        </c:scaling>
        <c:delete val="0"/>
        <c:axPos val="l"/>
        <c:majorGridlines/>
        <c:numFmt formatCode="0.0%" sourceLinked="1"/>
        <c:majorTickMark val="out"/>
        <c:minorTickMark val="none"/>
        <c:tickLblPos val="nextTo"/>
        <c:txPr>
          <a:bodyPr/>
          <a:lstStyle/>
          <a:p>
            <a:pPr>
              <a:defRPr sz="1200">
                <a:latin typeface="Arial"/>
                <a:cs typeface="Arial"/>
              </a:defRPr>
            </a:pPr>
            <a:endParaRPr lang="en-US"/>
          </a:p>
        </c:txPr>
        <c:crossAx val="780237544"/>
        <c:crosses val="autoZero"/>
        <c:crossBetween val="between"/>
      </c:valAx>
      <c:catAx>
        <c:axId val="780237544"/>
        <c:scaling>
          <c:orientation val="minMax"/>
        </c:scaling>
        <c:delete val="0"/>
        <c:axPos val="b"/>
        <c:majorTickMark val="out"/>
        <c:minorTickMark val="none"/>
        <c:tickLblPos val="nextTo"/>
        <c:txPr>
          <a:bodyPr/>
          <a:lstStyle/>
          <a:p>
            <a:pPr>
              <a:defRPr sz="1200">
                <a:latin typeface="Arial"/>
                <a:cs typeface="Arial"/>
              </a:defRPr>
            </a:pPr>
            <a:endParaRPr lang="en-US"/>
          </a:p>
        </c:txPr>
        <c:crossAx val="780706248"/>
        <c:crosses val="autoZero"/>
        <c:auto val="1"/>
        <c:lblAlgn val="ctr"/>
        <c:lblOffset val="100"/>
        <c:noMultiLvlLbl val="0"/>
      </c:cat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HE Weighted total</c:v>
                </c:pt>
              </c:strCache>
            </c:strRef>
          </c:tx>
          <c:spPr>
            <a:solidFill>
              <a:srgbClr val="75AADB"/>
            </a:solidFill>
            <a:ln>
              <a:solidFill>
                <a:srgbClr val="75AADB"/>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24"/>
            <c:invertIfNegative val="0"/>
            <c:bubble3D val="0"/>
            <c:spPr>
              <a:solidFill>
                <a:srgbClr val="A32638"/>
              </a:solidFill>
              <a:ln>
                <a:solidFill>
                  <a:srgbClr val="A32638"/>
                </a:solidFill>
              </a:ln>
            </c:spPr>
          </c:dPt>
          <c:dLbls>
            <c:txPr>
              <a:bodyPr/>
              <a:lstStyle/>
              <a:p>
                <a:pPr>
                  <a:defRPr sz="900">
                    <a:latin typeface="Arial"/>
                    <a:cs typeface="Arial"/>
                  </a:defRPr>
                </a:pPr>
                <a:endParaRPr lang="en-US"/>
              </a:p>
            </c:txPr>
            <c:showLegendKey val="0"/>
            <c:showVal val="1"/>
            <c:showCatName val="0"/>
            <c:showSerName val="0"/>
            <c:showPercent val="0"/>
            <c:showBubbleSize val="0"/>
            <c:separator>, </c:separator>
            <c:showLeaderLines val="0"/>
          </c:dLbls>
          <c:cat>
            <c:strRef>
              <c:f>Sheet1!$A$2:$A$31</c:f>
              <c:strCache>
                <c:ptCount val="30"/>
                <c:pt idx="0">
                  <c:v>Student e-mail</c:v>
                </c:pt>
                <c:pt idx="1">
                  <c:v>LMS</c:v>
                </c:pt>
                <c:pt idx="2">
                  <c:v>Library system</c:v>
                </c:pt>
                <c:pt idx="3">
                  <c:v>ERP</c:v>
                </c:pt>
                <c:pt idx="4">
                  <c:v>Printing</c:v>
                </c:pt>
                <c:pt idx="5">
                  <c:v>Telephony</c:v>
                </c:pt>
                <c:pt idx="6">
                  <c:v>Help desk</c:v>
                </c:pt>
                <c:pt idx="7">
                  <c:v>Web hosting</c:v>
                </c:pt>
                <c:pt idx="8">
                  <c:v>Faculty/staff e-mail</c:v>
                </c:pt>
                <c:pt idx="9">
                  <c:v>Distance education</c:v>
                </c:pt>
                <c:pt idx="10">
                  <c:v>Application development</c:v>
                </c:pt>
                <c:pt idx="11">
                  <c:v>Info system(s) project mgmt</c:v>
                </c:pt>
                <c:pt idx="12">
                  <c:v>Portal</c:v>
                </c:pt>
                <c:pt idx="13">
                  <c:v>Data center, disaster recovery site</c:v>
                </c:pt>
                <c:pt idx="14">
                  <c:v>Web development</c:v>
                </c:pt>
                <c:pt idx="15">
                  <c:v>CIO/top IT administrator</c:v>
                </c:pt>
                <c:pt idx="16">
                  <c:v>IT security</c:v>
                </c:pt>
                <c:pt idx="17">
                  <c:v>Desktop support/repair</c:v>
                </c:pt>
                <c:pt idx="18">
                  <c:v>Computer ops, disaster recovery site</c:v>
                </c:pt>
                <c:pt idx="19">
                  <c:v>Remote access to network services</c:v>
                </c:pt>
                <c:pt idx="20">
                  <c:v>Student residential networks</c:v>
                </c:pt>
                <c:pt idx="21">
                  <c:v>Data center- primary</c:v>
                </c:pt>
                <c:pt idx="22">
                  <c:v>Network services w/in institution</c:v>
                </c:pt>
                <c:pt idx="23">
                  <c:v>Multimedia services</c:v>
                </c:pt>
                <c:pt idx="24">
                  <c:v>All or nearly all central IT </c:v>
                </c:pt>
                <c:pt idx="25">
                  <c:v>User support</c:v>
                </c:pt>
                <c:pt idx="26">
                  <c:v>Computer operations, primary</c:v>
                </c:pt>
                <c:pt idx="27">
                  <c:v>Library off-site storage service</c:v>
                </c:pt>
                <c:pt idx="28">
                  <c:v>HPC (other university, national lab)</c:v>
                </c:pt>
                <c:pt idx="29">
                  <c:v>HPC (commercial cloud service)</c:v>
                </c:pt>
              </c:strCache>
            </c:strRef>
          </c:cat>
          <c:val>
            <c:numRef>
              <c:f>Sheet1!$B$2:$B$31</c:f>
              <c:numCache>
                <c:formatCode>0%</c:formatCode>
                <c:ptCount val="30"/>
                <c:pt idx="0">
                  <c:v>0.483882550816429</c:v>
                </c:pt>
                <c:pt idx="1">
                  <c:v>0.35784192865302</c:v>
                </c:pt>
                <c:pt idx="2">
                  <c:v>0.200001177217514</c:v>
                </c:pt>
                <c:pt idx="3">
                  <c:v>0.163509052871523</c:v>
                </c:pt>
                <c:pt idx="4">
                  <c:v>0.155647634728554</c:v>
                </c:pt>
                <c:pt idx="5">
                  <c:v>0.146654445608828</c:v>
                </c:pt>
                <c:pt idx="6">
                  <c:v>0.143543884052871</c:v>
                </c:pt>
                <c:pt idx="7">
                  <c:v>0.13423868907383</c:v>
                </c:pt>
                <c:pt idx="8">
                  <c:v>0.131552525777927</c:v>
                </c:pt>
                <c:pt idx="9">
                  <c:v>0.126428225683077</c:v>
                </c:pt>
                <c:pt idx="10">
                  <c:v>0.113587516955808</c:v>
                </c:pt>
                <c:pt idx="11">
                  <c:v>0.109561380279248</c:v>
                </c:pt>
                <c:pt idx="12">
                  <c:v>0.0741130204030638</c:v>
                </c:pt>
                <c:pt idx="13">
                  <c:v>0.0713353564289284</c:v>
                </c:pt>
                <c:pt idx="14">
                  <c:v>0.061549380029373</c:v>
                </c:pt>
                <c:pt idx="15">
                  <c:v>0.0587722701149425</c:v>
                </c:pt>
                <c:pt idx="16">
                  <c:v>0.055097151041826</c:v>
                </c:pt>
                <c:pt idx="17">
                  <c:v>0.0518976686401697</c:v>
                </c:pt>
                <c:pt idx="18">
                  <c:v>0.0481436354526818</c:v>
                </c:pt>
                <c:pt idx="19">
                  <c:v>0.0448241509347367</c:v>
                </c:pt>
                <c:pt idx="20">
                  <c:v>0.0430859843037665</c:v>
                </c:pt>
                <c:pt idx="21">
                  <c:v>0.0420660764005752</c:v>
                </c:pt>
                <c:pt idx="22">
                  <c:v>0.0401370935705616</c:v>
                </c:pt>
                <c:pt idx="23">
                  <c:v>0.0392937389723505</c:v>
                </c:pt>
                <c:pt idx="24">
                  <c:v>0.03688500571143</c:v>
                </c:pt>
                <c:pt idx="25">
                  <c:v>0.0343370935705616</c:v>
                </c:pt>
                <c:pt idx="26">
                  <c:v>0.0326721665952738</c:v>
                </c:pt>
                <c:pt idx="27">
                  <c:v>0.0199364993523646</c:v>
                </c:pt>
                <c:pt idx="28">
                  <c:v>0.017765203877653</c:v>
                </c:pt>
                <c:pt idx="29">
                  <c:v>0.015820810130649</c:v>
                </c:pt>
              </c:numCache>
            </c:numRef>
          </c:val>
        </c:ser>
        <c:dLbls>
          <c:showLegendKey val="0"/>
          <c:showVal val="0"/>
          <c:showCatName val="0"/>
          <c:showSerName val="0"/>
          <c:showPercent val="0"/>
          <c:showBubbleSize val="0"/>
        </c:dLbls>
        <c:gapWidth val="100"/>
        <c:axId val="500840664"/>
        <c:axId val="780435256"/>
      </c:barChart>
      <c:valAx>
        <c:axId val="780435256"/>
        <c:scaling>
          <c:orientation val="minMax"/>
        </c:scaling>
        <c:delete val="0"/>
        <c:axPos val="l"/>
        <c:majorGridlines/>
        <c:numFmt formatCode="0%" sourceLinked="1"/>
        <c:majorTickMark val="out"/>
        <c:minorTickMark val="none"/>
        <c:tickLblPos val="nextTo"/>
        <c:txPr>
          <a:bodyPr/>
          <a:lstStyle/>
          <a:p>
            <a:pPr>
              <a:defRPr sz="1200">
                <a:latin typeface="Arial"/>
                <a:cs typeface="Arial"/>
              </a:defRPr>
            </a:pPr>
            <a:endParaRPr lang="en-US"/>
          </a:p>
        </c:txPr>
        <c:crossAx val="500840664"/>
        <c:crosses val="autoZero"/>
        <c:crossBetween val="between"/>
      </c:valAx>
      <c:catAx>
        <c:axId val="500840664"/>
        <c:scaling>
          <c:orientation val="minMax"/>
        </c:scaling>
        <c:delete val="0"/>
        <c:axPos val="b"/>
        <c:majorTickMark val="out"/>
        <c:minorTickMark val="none"/>
        <c:tickLblPos val="nextTo"/>
        <c:txPr>
          <a:bodyPr/>
          <a:lstStyle/>
          <a:p>
            <a:pPr>
              <a:defRPr sz="1200">
                <a:latin typeface="Arial"/>
                <a:cs typeface="Arial"/>
              </a:defRPr>
            </a:pPr>
            <a:endParaRPr lang="en-US"/>
          </a:p>
        </c:txPr>
        <c:crossAx val="780435256"/>
        <c:crosses val="autoZero"/>
        <c:auto val="1"/>
        <c:lblAlgn val="ctr"/>
        <c:lblOffset val="100"/>
        <c:noMultiLvlLbl val="0"/>
      </c:cat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AA</c:v>
                </c:pt>
              </c:strCache>
            </c:strRef>
          </c:tx>
          <c:spPr>
            <a:ln>
              <a:solidFill>
                <a:schemeClr val="accent5"/>
              </a:solidFill>
            </a:ln>
          </c:spPr>
          <c:marker>
            <c:symbol val="none"/>
          </c:marker>
          <c:cat>
            <c:strRef>
              <c:f>Sheet1!$A$2:$A$3</c:f>
              <c:strCache>
                <c:ptCount val="2"/>
                <c:pt idx="0">
                  <c:v>Travel_staff_last FY</c:v>
                </c:pt>
                <c:pt idx="1">
                  <c:v>Travel_staff_this FY</c:v>
                </c:pt>
              </c:strCache>
            </c:strRef>
          </c:cat>
          <c:val>
            <c:numRef>
              <c:f>Sheet1!$B$2:$B$3</c:f>
              <c:numCache>
                <c:formatCode>"$"#,##0.00</c:formatCode>
                <c:ptCount val="2"/>
                <c:pt idx="0">
                  <c:v>712.3490855734022</c:v>
                </c:pt>
                <c:pt idx="1">
                  <c:v>393.2871333654799</c:v>
                </c:pt>
              </c:numCache>
            </c:numRef>
          </c:val>
          <c:smooth val="0"/>
        </c:ser>
        <c:ser>
          <c:idx val="1"/>
          <c:order val="1"/>
          <c:tx>
            <c:strRef>
              <c:f>Sheet1!$C$1</c:f>
              <c:strCache>
                <c:ptCount val="1"/>
                <c:pt idx="0">
                  <c:v>BA LA</c:v>
                </c:pt>
              </c:strCache>
            </c:strRef>
          </c:tx>
          <c:spPr>
            <a:ln>
              <a:solidFill>
                <a:schemeClr val="bg2"/>
              </a:solidFill>
            </a:ln>
          </c:spPr>
          <c:marker>
            <c:symbol val="none"/>
          </c:marker>
          <c:cat>
            <c:strRef>
              <c:f>Sheet1!$A$2:$A$3</c:f>
              <c:strCache>
                <c:ptCount val="2"/>
                <c:pt idx="0">
                  <c:v>Travel_staff_last FY</c:v>
                </c:pt>
                <c:pt idx="1">
                  <c:v>Travel_staff_this FY</c:v>
                </c:pt>
              </c:strCache>
            </c:strRef>
          </c:cat>
          <c:val>
            <c:numRef>
              <c:f>Sheet1!$C$2:$C$3</c:f>
              <c:numCache>
                <c:formatCode>"$"#,##0.00</c:formatCode>
                <c:ptCount val="2"/>
                <c:pt idx="0">
                  <c:v>960.4372426252899</c:v>
                </c:pt>
                <c:pt idx="1">
                  <c:v>543.6978483055817</c:v>
                </c:pt>
              </c:numCache>
            </c:numRef>
          </c:val>
          <c:smooth val="0"/>
        </c:ser>
        <c:ser>
          <c:idx val="2"/>
          <c:order val="2"/>
          <c:tx>
            <c:strRef>
              <c:f>Sheet1!$D$1</c:f>
              <c:strCache>
                <c:ptCount val="1"/>
                <c:pt idx="0">
                  <c:v>BA Other</c:v>
                </c:pt>
              </c:strCache>
            </c:strRef>
          </c:tx>
          <c:marker>
            <c:symbol val="none"/>
          </c:marker>
          <c:cat>
            <c:strRef>
              <c:f>Sheet1!$A$2:$A$3</c:f>
              <c:strCache>
                <c:ptCount val="2"/>
                <c:pt idx="0">
                  <c:v>Travel_staff_last FY</c:v>
                </c:pt>
                <c:pt idx="1">
                  <c:v>Travel_staff_this FY</c:v>
                </c:pt>
              </c:strCache>
            </c:strRef>
          </c:cat>
          <c:val>
            <c:numRef>
              <c:f>Sheet1!$D$2:$D$3</c:f>
              <c:numCache>
                <c:formatCode>"$"#,##0.00</c:formatCode>
                <c:ptCount val="2"/>
                <c:pt idx="0">
                  <c:v>680.1155531268746</c:v>
                </c:pt>
                <c:pt idx="1">
                  <c:v>471.8844176050156</c:v>
                </c:pt>
              </c:numCache>
            </c:numRef>
          </c:val>
          <c:smooth val="0"/>
        </c:ser>
        <c:ser>
          <c:idx val="3"/>
          <c:order val="3"/>
          <c:tx>
            <c:strRef>
              <c:f>Sheet1!$E$1</c:f>
              <c:strCache>
                <c:ptCount val="1"/>
                <c:pt idx="0">
                  <c:v>Masters</c:v>
                </c:pt>
              </c:strCache>
            </c:strRef>
          </c:tx>
          <c:spPr>
            <a:ln>
              <a:solidFill>
                <a:srgbClr val="FFFF00"/>
              </a:solidFill>
            </a:ln>
          </c:spPr>
          <c:marker>
            <c:symbol val="none"/>
          </c:marker>
          <c:cat>
            <c:strRef>
              <c:f>Sheet1!$A$2:$A$3</c:f>
              <c:strCache>
                <c:ptCount val="2"/>
                <c:pt idx="0">
                  <c:v>Travel_staff_last FY</c:v>
                </c:pt>
                <c:pt idx="1">
                  <c:v>Travel_staff_this FY</c:v>
                </c:pt>
              </c:strCache>
            </c:strRef>
          </c:cat>
          <c:val>
            <c:numRef>
              <c:f>Sheet1!$E$2:$E$3</c:f>
              <c:numCache>
                <c:formatCode>"$"#,##0.00</c:formatCode>
                <c:ptCount val="2"/>
                <c:pt idx="0">
                  <c:v>664.8127648207573</c:v>
                </c:pt>
                <c:pt idx="1">
                  <c:v>419.805711591371</c:v>
                </c:pt>
              </c:numCache>
            </c:numRef>
          </c:val>
          <c:smooth val="0"/>
        </c:ser>
        <c:ser>
          <c:idx val="4"/>
          <c:order val="4"/>
          <c:tx>
            <c:strRef>
              <c:f>Sheet1!$F$1</c:f>
              <c:strCache>
                <c:ptCount val="1"/>
                <c:pt idx="0">
                  <c:v>Doctoral</c:v>
                </c:pt>
              </c:strCache>
            </c:strRef>
          </c:tx>
          <c:spPr>
            <a:ln>
              <a:solidFill>
                <a:srgbClr val="FF0000"/>
              </a:solidFill>
            </a:ln>
          </c:spPr>
          <c:marker>
            <c:symbol val="none"/>
          </c:marker>
          <c:cat>
            <c:strRef>
              <c:f>Sheet1!$A$2:$A$3</c:f>
              <c:strCache>
                <c:ptCount val="2"/>
                <c:pt idx="0">
                  <c:v>Travel_staff_last FY</c:v>
                </c:pt>
                <c:pt idx="1">
                  <c:v>Travel_staff_this FY</c:v>
                </c:pt>
              </c:strCache>
            </c:strRef>
          </c:cat>
          <c:val>
            <c:numRef>
              <c:f>Sheet1!$F$2:$F$3</c:f>
              <c:numCache>
                <c:formatCode>"$"#,##0.00</c:formatCode>
                <c:ptCount val="2"/>
                <c:pt idx="0">
                  <c:v>612.7166786299034</c:v>
                </c:pt>
                <c:pt idx="1">
                  <c:v>534.048284949692</c:v>
                </c:pt>
              </c:numCache>
            </c:numRef>
          </c:val>
          <c:smooth val="0"/>
        </c:ser>
        <c:ser>
          <c:idx val="5"/>
          <c:order val="5"/>
          <c:tx>
            <c:strRef>
              <c:f>Sheet1!$G$1</c:f>
              <c:strCache>
                <c:ptCount val="1"/>
                <c:pt idx="0">
                  <c:v>Canada</c:v>
                </c:pt>
              </c:strCache>
            </c:strRef>
          </c:tx>
          <c:marker>
            <c:symbol val="none"/>
          </c:marker>
          <c:cat>
            <c:strRef>
              <c:f>Sheet1!$A$2:$A$3</c:f>
              <c:strCache>
                <c:ptCount val="2"/>
                <c:pt idx="0">
                  <c:v>Travel_staff_last FY</c:v>
                </c:pt>
                <c:pt idx="1">
                  <c:v>Travel_staff_this FY</c:v>
                </c:pt>
              </c:strCache>
            </c:strRef>
          </c:cat>
          <c:val>
            <c:numRef>
              <c:f>Sheet1!$G$2:$G$3</c:f>
              <c:numCache>
                <c:formatCode>"$"#,##0.00</c:formatCode>
                <c:ptCount val="2"/>
                <c:pt idx="0">
                  <c:v>654.9662754926865</c:v>
                </c:pt>
                <c:pt idx="1">
                  <c:v>500.8030884846164</c:v>
                </c:pt>
              </c:numCache>
            </c:numRef>
          </c:val>
          <c:smooth val="0"/>
        </c:ser>
        <c:ser>
          <c:idx val="6"/>
          <c:order val="6"/>
          <c:tx>
            <c:strRef>
              <c:f>Sheet1!$H$1</c:f>
              <c:strCache>
                <c:ptCount val="1"/>
                <c:pt idx="0">
                  <c:v>Other International</c:v>
                </c:pt>
              </c:strCache>
            </c:strRef>
          </c:tx>
          <c:marker>
            <c:symbol val="none"/>
          </c:marker>
          <c:cat>
            <c:strRef>
              <c:f>Sheet1!$A$2:$A$3</c:f>
              <c:strCache>
                <c:ptCount val="2"/>
                <c:pt idx="0">
                  <c:v>Travel_staff_last FY</c:v>
                </c:pt>
                <c:pt idx="1">
                  <c:v>Travel_staff_this FY</c:v>
                </c:pt>
              </c:strCache>
            </c:strRef>
          </c:cat>
          <c:val>
            <c:numRef>
              <c:f>Sheet1!$H$2:$H$3</c:f>
              <c:numCache>
                <c:formatCode>"$"#,##0.00</c:formatCode>
                <c:ptCount val="2"/>
                <c:pt idx="0">
                  <c:v>814.512777548235</c:v>
                </c:pt>
                <c:pt idx="1">
                  <c:v>547.720734978158</c:v>
                </c:pt>
              </c:numCache>
            </c:numRef>
          </c:val>
          <c:smooth val="0"/>
        </c:ser>
        <c:dLbls>
          <c:showLegendKey val="0"/>
          <c:showVal val="0"/>
          <c:showCatName val="0"/>
          <c:showSerName val="0"/>
          <c:showPercent val="0"/>
          <c:showBubbleSize val="0"/>
        </c:dLbls>
        <c:marker val="1"/>
        <c:smooth val="0"/>
        <c:axId val="780700136"/>
        <c:axId val="780693896"/>
      </c:lineChart>
      <c:catAx>
        <c:axId val="780700136"/>
        <c:scaling>
          <c:orientation val="minMax"/>
        </c:scaling>
        <c:delete val="0"/>
        <c:axPos val="b"/>
        <c:majorTickMark val="out"/>
        <c:minorTickMark val="none"/>
        <c:tickLblPos val="nextTo"/>
        <c:txPr>
          <a:bodyPr/>
          <a:lstStyle/>
          <a:p>
            <a:pPr>
              <a:defRPr sz="1200">
                <a:latin typeface="Arial"/>
                <a:cs typeface="Arial"/>
              </a:defRPr>
            </a:pPr>
            <a:endParaRPr lang="en-US"/>
          </a:p>
        </c:txPr>
        <c:crossAx val="780693896"/>
        <c:crosses val="autoZero"/>
        <c:auto val="1"/>
        <c:lblAlgn val="ctr"/>
        <c:lblOffset val="100"/>
        <c:noMultiLvlLbl val="0"/>
      </c:catAx>
      <c:valAx>
        <c:axId val="780693896"/>
        <c:scaling>
          <c:orientation val="minMax"/>
        </c:scaling>
        <c:delete val="0"/>
        <c:axPos val="l"/>
        <c:majorGridlines/>
        <c:numFmt formatCode="&quot;$&quot;#,##0" sourceLinked="0"/>
        <c:majorTickMark val="out"/>
        <c:minorTickMark val="none"/>
        <c:tickLblPos val="nextTo"/>
        <c:txPr>
          <a:bodyPr/>
          <a:lstStyle/>
          <a:p>
            <a:pPr>
              <a:defRPr sz="1200">
                <a:latin typeface="Arial"/>
                <a:cs typeface="Arial"/>
              </a:defRPr>
            </a:pPr>
            <a:endParaRPr lang="en-US"/>
          </a:p>
        </c:txPr>
        <c:crossAx val="780700136"/>
        <c:crosses val="autoZero"/>
        <c:crossBetween val="between"/>
      </c:valAx>
    </c:plotArea>
    <c:legend>
      <c:legendPos val="r"/>
      <c:layout/>
      <c:overlay val="0"/>
      <c:txPr>
        <a:bodyPr/>
        <a:lstStyle/>
        <a:p>
          <a:pPr>
            <a:defRPr sz="1200">
              <a:latin typeface="Arial"/>
              <a:cs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2906775464458"/>
          <c:y val="0.0546218668106487"/>
          <c:w val="0.846788998565548"/>
          <c:h val="0.82504195892343"/>
        </c:manualLayout>
      </c:layout>
      <c:lineChart>
        <c:grouping val="standard"/>
        <c:varyColors val="0"/>
        <c:ser>
          <c:idx val="0"/>
          <c:order val="0"/>
          <c:tx>
            <c:strRef>
              <c:f>Sheet1!$B$1</c:f>
              <c:strCache>
                <c:ptCount val="1"/>
                <c:pt idx="0">
                  <c:v>AA</c:v>
                </c:pt>
              </c:strCache>
            </c:strRef>
          </c:tx>
          <c:spPr>
            <a:ln>
              <a:solidFill>
                <a:srgbClr val="547730"/>
              </a:solidFill>
            </a:ln>
          </c:spPr>
          <c:marker>
            <c:symbol val="none"/>
          </c:marker>
          <c:cat>
            <c:strRef>
              <c:f>Sheet1!$A$2:$A$3</c:f>
              <c:strCache>
                <c:ptCount val="2"/>
                <c:pt idx="0">
                  <c:v>Training_staff_last FY</c:v>
                </c:pt>
                <c:pt idx="1">
                  <c:v>Training_staff_this FY</c:v>
                </c:pt>
              </c:strCache>
            </c:strRef>
          </c:cat>
          <c:val>
            <c:numRef>
              <c:f>Sheet1!$B$2:$B$3</c:f>
              <c:numCache>
                <c:formatCode>"$"#,##0.00</c:formatCode>
                <c:ptCount val="2"/>
                <c:pt idx="0">
                  <c:v>565.918133747485</c:v>
                </c:pt>
                <c:pt idx="1">
                  <c:v>301.0707771809057</c:v>
                </c:pt>
              </c:numCache>
            </c:numRef>
          </c:val>
          <c:smooth val="0"/>
        </c:ser>
        <c:ser>
          <c:idx val="1"/>
          <c:order val="1"/>
          <c:tx>
            <c:strRef>
              <c:f>Sheet1!$C$1</c:f>
              <c:strCache>
                <c:ptCount val="1"/>
                <c:pt idx="0">
                  <c:v>BA LA</c:v>
                </c:pt>
              </c:strCache>
            </c:strRef>
          </c:tx>
          <c:spPr>
            <a:ln>
              <a:solidFill>
                <a:srgbClr val="AE9363"/>
              </a:solidFill>
            </a:ln>
          </c:spPr>
          <c:marker>
            <c:symbol val="none"/>
          </c:marker>
          <c:cat>
            <c:strRef>
              <c:f>Sheet1!$A$2:$A$3</c:f>
              <c:strCache>
                <c:ptCount val="2"/>
                <c:pt idx="0">
                  <c:v>Training_staff_last FY</c:v>
                </c:pt>
                <c:pt idx="1">
                  <c:v>Training_staff_this FY</c:v>
                </c:pt>
              </c:strCache>
            </c:strRef>
          </c:cat>
          <c:val>
            <c:numRef>
              <c:f>Sheet1!$C$2:$C$3</c:f>
              <c:numCache>
                <c:formatCode>"$"#,##0.00</c:formatCode>
                <c:ptCount val="2"/>
                <c:pt idx="0">
                  <c:v>723.8005203585304</c:v>
                </c:pt>
                <c:pt idx="1">
                  <c:v>479.5109314129866</c:v>
                </c:pt>
              </c:numCache>
            </c:numRef>
          </c:val>
          <c:smooth val="0"/>
        </c:ser>
        <c:ser>
          <c:idx val="2"/>
          <c:order val="2"/>
          <c:tx>
            <c:strRef>
              <c:f>Sheet1!$D$1</c:f>
              <c:strCache>
                <c:ptCount val="1"/>
                <c:pt idx="0">
                  <c:v>BA Other</c:v>
                </c:pt>
              </c:strCache>
            </c:strRef>
          </c:tx>
          <c:marker>
            <c:symbol val="none"/>
          </c:marker>
          <c:cat>
            <c:strRef>
              <c:f>Sheet1!$A$2:$A$3</c:f>
              <c:strCache>
                <c:ptCount val="2"/>
                <c:pt idx="0">
                  <c:v>Training_staff_last FY</c:v>
                </c:pt>
                <c:pt idx="1">
                  <c:v>Training_staff_this FY</c:v>
                </c:pt>
              </c:strCache>
            </c:strRef>
          </c:cat>
          <c:val>
            <c:numRef>
              <c:f>Sheet1!$D$2:$D$3</c:f>
              <c:numCache>
                <c:formatCode>"$"#,##0.00</c:formatCode>
                <c:ptCount val="2"/>
                <c:pt idx="0">
                  <c:v>521.109500281834</c:v>
                </c:pt>
                <c:pt idx="1">
                  <c:v>421.1588579477711</c:v>
                </c:pt>
              </c:numCache>
            </c:numRef>
          </c:val>
          <c:smooth val="0"/>
        </c:ser>
        <c:ser>
          <c:idx val="3"/>
          <c:order val="3"/>
          <c:tx>
            <c:strRef>
              <c:f>Sheet1!$E$1</c:f>
              <c:strCache>
                <c:ptCount val="1"/>
                <c:pt idx="0">
                  <c:v>MA</c:v>
                </c:pt>
              </c:strCache>
            </c:strRef>
          </c:tx>
          <c:spPr>
            <a:ln>
              <a:solidFill>
                <a:srgbClr val="FFFF00"/>
              </a:solidFill>
            </a:ln>
          </c:spPr>
          <c:marker>
            <c:symbol val="none"/>
          </c:marker>
          <c:cat>
            <c:strRef>
              <c:f>Sheet1!$A$2:$A$3</c:f>
              <c:strCache>
                <c:ptCount val="2"/>
                <c:pt idx="0">
                  <c:v>Training_staff_last FY</c:v>
                </c:pt>
                <c:pt idx="1">
                  <c:v>Training_staff_this FY</c:v>
                </c:pt>
              </c:strCache>
            </c:strRef>
          </c:cat>
          <c:val>
            <c:numRef>
              <c:f>Sheet1!$E$2:$E$3</c:f>
              <c:numCache>
                <c:formatCode>"$"#,##0.00</c:formatCode>
                <c:ptCount val="2"/>
                <c:pt idx="0">
                  <c:v>554.1051978004074</c:v>
                </c:pt>
                <c:pt idx="1">
                  <c:v>350.5330141599063</c:v>
                </c:pt>
              </c:numCache>
            </c:numRef>
          </c:val>
          <c:smooth val="0"/>
        </c:ser>
        <c:ser>
          <c:idx val="4"/>
          <c:order val="4"/>
          <c:tx>
            <c:strRef>
              <c:f>Sheet1!$F$1</c:f>
              <c:strCache>
                <c:ptCount val="1"/>
                <c:pt idx="0">
                  <c:v>DR</c:v>
                </c:pt>
              </c:strCache>
            </c:strRef>
          </c:tx>
          <c:spPr>
            <a:ln>
              <a:solidFill>
                <a:srgbClr val="FF0000"/>
              </a:solidFill>
            </a:ln>
          </c:spPr>
          <c:marker>
            <c:symbol val="none"/>
          </c:marker>
          <c:cat>
            <c:strRef>
              <c:f>Sheet1!$A$2:$A$3</c:f>
              <c:strCache>
                <c:ptCount val="2"/>
                <c:pt idx="0">
                  <c:v>Training_staff_last FY</c:v>
                </c:pt>
                <c:pt idx="1">
                  <c:v>Training_staff_this FY</c:v>
                </c:pt>
              </c:strCache>
            </c:strRef>
          </c:cat>
          <c:val>
            <c:numRef>
              <c:f>Sheet1!$F$2:$F$3</c:f>
              <c:numCache>
                <c:formatCode>"$"#,##0.00</c:formatCode>
                <c:ptCount val="2"/>
                <c:pt idx="0">
                  <c:v>515.5143432924841</c:v>
                </c:pt>
                <c:pt idx="1">
                  <c:v>502.2229009958167</c:v>
                </c:pt>
              </c:numCache>
            </c:numRef>
          </c:val>
          <c:smooth val="0"/>
        </c:ser>
        <c:ser>
          <c:idx val="5"/>
          <c:order val="5"/>
          <c:tx>
            <c:strRef>
              <c:f>Sheet1!$G$1</c:f>
              <c:strCache>
                <c:ptCount val="1"/>
                <c:pt idx="0">
                  <c:v>CANADA</c:v>
                </c:pt>
              </c:strCache>
            </c:strRef>
          </c:tx>
          <c:marker>
            <c:symbol val="none"/>
          </c:marker>
          <c:cat>
            <c:strRef>
              <c:f>Sheet1!$A$2:$A$3</c:f>
              <c:strCache>
                <c:ptCount val="2"/>
                <c:pt idx="0">
                  <c:v>Training_staff_last FY</c:v>
                </c:pt>
                <c:pt idx="1">
                  <c:v>Training_staff_this FY</c:v>
                </c:pt>
              </c:strCache>
            </c:strRef>
          </c:cat>
          <c:val>
            <c:numRef>
              <c:f>Sheet1!$G$2:$G$3</c:f>
              <c:numCache>
                <c:formatCode>"$"#,##0.00</c:formatCode>
                <c:ptCount val="2"/>
                <c:pt idx="0">
                  <c:v>639.4443092416446</c:v>
                </c:pt>
                <c:pt idx="1">
                  <c:v>515.3071079132543</c:v>
                </c:pt>
              </c:numCache>
            </c:numRef>
          </c:val>
          <c:smooth val="0"/>
        </c:ser>
        <c:ser>
          <c:idx val="6"/>
          <c:order val="6"/>
          <c:tx>
            <c:strRef>
              <c:f>Sheet1!$H$1</c:f>
              <c:strCache>
                <c:ptCount val="1"/>
                <c:pt idx="0">
                  <c:v>International</c:v>
                </c:pt>
              </c:strCache>
            </c:strRef>
          </c:tx>
          <c:marker>
            <c:symbol val="none"/>
          </c:marker>
          <c:cat>
            <c:strRef>
              <c:f>Sheet1!$A$2:$A$3</c:f>
              <c:strCache>
                <c:ptCount val="2"/>
                <c:pt idx="0">
                  <c:v>Training_staff_last FY</c:v>
                </c:pt>
                <c:pt idx="1">
                  <c:v>Training_staff_this FY</c:v>
                </c:pt>
              </c:strCache>
            </c:strRef>
          </c:cat>
          <c:val>
            <c:numRef>
              <c:f>Sheet1!$H$2:$H$3</c:f>
              <c:numCache>
                <c:formatCode>"$"#,##0.00</c:formatCode>
                <c:ptCount val="2"/>
                <c:pt idx="0">
                  <c:v>616.8595107308854</c:v>
                </c:pt>
                <c:pt idx="1">
                  <c:v>604.785778564282</c:v>
                </c:pt>
              </c:numCache>
            </c:numRef>
          </c:val>
          <c:smooth val="0"/>
        </c:ser>
        <c:dLbls>
          <c:showLegendKey val="0"/>
          <c:showVal val="0"/>
          <c:showCatName val="0"/>
          <c:showSerName val="0"/>
          <c:showPercent val="0"/>
          <c:showBubbleSize val="0"/>
        </c:dLbls>
        <c:marker val="1"/>
        <c:smooth val="0"/>
        <c:axId val="780490728"/>
        <c:axId val="780480792"/>
      </c:lineChart>
      <c:catAx>
        <c:axId val="780490728"/>
        <c:scaling>
          <c:orientation val="minMax"/>
        </c:scaling>
        <c:delete val="0"/>
        <c:axPos val="b"/>
        <c:majorTickMark val="out"/>
        <c:minorTickMark val="none"/>
        <c:tickLblPos val="nextTo"/>
        <c:crossAx val="780480792"/>
        <c:crosses val="autoZero"/>
        <c:auto val="1"/>
        <c:lblAlgn val="ctr"/>
        <c:lblOffset val="100"/>
        <c:noMultiLvlLbl val="0"/>
      </c:catAx>
      <c:valAx>
        <c:axId val="780480792"/>
        <c:scaling>
          <c:orientation val="minMax"/>
        </c:scaling>
        <c:delete val="0"/>
        <c:axPos val="l"/>
        <c:majorGridlines/>
        <c:numFmt formatCode="&quot;$&quot;#,##0" sourceLinked="0"/>
        <c:majorTickMark val="out"/>
        <c:minorTickMark val="none"/>
        <c:tickLblPos val="nextTo"/>
        <c:crossAx val="780490728"/>
        <c:crosses val="autoZero"/>
        <c:crossBetween val="between"/>
      </c:valAx>
    </c:plotArea>
    <c:plotVisOnly val="1"/>
    <c:dispBlanksAs val="gap"/>
    <c:showDLblsOverMax val="0"/>
  </c:chart>
  <c:spPr>
    <a:solidFill>
      <a:sysClr val="window" lastClr="FFFFFF"/>
    </a:solidFill>
  </c:spPr>
  <c:txPr>
    <a:bodyPr/>
    <a:lstStyle/>
    <a:p>
      <a:pPr>
        <a:defRPr sz="1200">
          <a:latin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Sheet1!$B$1</c:f>
              <c:strCache>
                <c:ptCount val="1"/>
                <c:pt idx="0">
                  <c:v>Operating appropriation</c:v>
                </c:pt>
              </c:strCache>
            </c:strRef>
          </c:tx>
          <c:spPr>
            <a:solidFill>
              <a:schemeClr val="accent6"/>
            </a:solidFill>
          </c:spPr>
          <c:invertIfNegative val="0"/>
          <c:cat>
            <c:strRef>
              <c:f>Sheet1!$A$2:$A$10</c:f>
              <c:strCache>
                <c:ptCount val="9"/>
                <c:pt idx="0">
                  <c:v>AA</c:v>
                </c:pt>
                <c:pt idx="1">
                  <c:v>BA LA</c:v>
                </c:pt>
                <c:pt idx="2">
                  <c:v>BA other</c:v>
                </c:pt>
                <c:pt idx="3">
                  <c:v>MA private</c:v>
                </c:pt>
                <c:pt idx="4">
                  <c:v>MA public</c:v>
                </c:pt>
                <c:pt idx="5">
                  <c:v>DR private</c:v>
                </c:pt>
                <c:pt idx="6">
                  <c:v>DR public</c:v>
                </c:pt>
                <c:pt idx="7">
                  <c:v>Canada</c:v>
                </c:pt>
                <c:pt idx="8">
                  <c:v>Other international</c:v>
                </c:pt>
              </c:strCache>
            </c:strRef>
          </c:cat>
          <c:val>
            <c:numRef>
              <c:f>Sheet1!$B$2:$B$10</c:f>
              <c:numCache>
                <c:formatCode>"$"#,##0</c:formatCode>
                <c:ptCount val="9"/>
                <c:pt idx="0">
                  <c:v>1.541E6</c:v>
                </c:pt>
                <c:pt idx="1">
                  <c:v>2.75361E6</c:v>
                </c:pt>
                <c:pt idx="2">
                  <c:v>1.2402165E6</c:v>
                </c:pt>
                <c:pt idx="3">
                  <c:v>3.082618E6</c:v>
                </c:pt>
                <c:pt idx="4">
                  <c:v>3.5657605E6</c:v>
                </c:pt>
                <c:pt idx="5">
                  <c:v>1.57549935E7</c:v>
                </c:pt>
                <c:pt idx="6">
                  <c:v>1.1358324E7</c:v>
                </c:pt>
                <c:pt idx="7">
                  <c:v>9.8599565E6</c:v>
                </c:pt>
                <c:pt idx="8">
                  <c:v>1.19068765E7</c:v>
                </c:pt>
              </c:numCache>
            </c:numRef>
          </c:val>
        </c:ser>
        <c:ser>
          <c:idx val="1"/>
          <c:order val="1"/>
          <c:tx>
            <c:strRef>
              <c:f>Sheet1!$C$1</c:f>
              <c:strCache>
                <c:ptCount val="1"/>
                <c:pt idx="0">
                  <c:v>Capital appropriation not amortized through rates</c:v>
                </c:pt>
              </c:strCache>
            </c:strRef>
          </c:tx>
          <c:spPr>
            <a:solidFill>
              <a:schemeClr val="accent4">
                <a:lumMod val="60000"/>
                <a:lumOff val="40000"/>
              </a:schemeClr>
            </a:solidFill>
          </c:spPr>
          <c:invertIfNegative val="0"/>
          <c:cat>
            <c:strRef>
              <c:f>Sheet1!$A$2:$A$10</c:f>
              <c:strCache>
                <c:ptCount val="9"/>
                <c:pt idx="0">
                  <c:v>AA</c:v>
                </c:pt>
                <c:pt idx="1">
                  <c:v>BA LA</c:v>
                </c:pt>
                <c:pt idx="2">
                  <c:v>BA other</c:v>
                </c:pt>
                <c:pt idx="3">
                  <c:v>MA private</c:v>
                </c:pt>
                <c:pt idx="4">
                  <c:v>MA public</c:v>
                </c:pt>
                <c:pt idx="5">
                  <c:v>DR private</c:v>
                </c:pt>
                <c:pt idx="6">
                  <c:v>DR public</c:v>
                </c:pt>
                <c:pt idx="7">
                  <c:v>Canada</c:v>
                </c:pt>
                <c:pt idx="8">
                  <c:v>Other international</c:v>
                </c:pt>
              </c:strCache>
            </c:strRef>
          </c:cat>
          <c:val>
            <c:numRef>
              <c:f>Sheet1!$C$2:$C$10</c:f>
              <c:numCache>
                <c:formatCode>"$"#,##0</c:formatCode>
                <c:ptCount val="9"/>
                <c:pt idx="0">
                  <c:v>125000.0</c:v>
                </c:pt>
                <c:pt idx="1">
                  <c:v>349337.0</c:v>
                </c:pt>
                <c:pt idx="2">
                  <c:v>90000.0</c:v>
                </c:pt>
                <c:pt idx="3">
                  <c:v>300000.0</c:v>
                </c:pt>
                <c:pt idx="4">
                  <c:v>6459.0</c:v>
                </c:pt>
                <c:pt idx="5">
                  <c:v>1.354352E6</c:v>
                </c:pt>
                <c:pt idx="6">
                  <c:v>0.0</c:v>
                </c:pt>
                <c:pt idx="7">
                  <c:v>1.14271E6</c:v>
                </c:pt>
                <c:pt idx="8">
                  <c:v>2.5448875E6</c:v>
                </c:pt>
              </c:numCache>
            </c:numRef>
          </c:val>
        </c:ser>
        <c:ser>
          <c:idx val="2"/>
          <c:order val="2"/>
          <c:tx>
            <c:strRef>
              <c:f>Sheet1!$D$1</c:f>
              <c:strCache>
                <c:ptCount val="1"/>
                <c:pt idx="0">
                  <c:v>Appropriation from revenue generated from student IT fees</c:v>
                </c:pt>
              </c:strCache>
            </c:strRef>
          </c:tx>
          <c:spPr>
            <a:solidFill>
              <a:schemeClr val="accent4">
                <a:lumMod val="60000"/>
                <a:lumOff val="40000"/>
              </a:schemeClr>
            </a:solidFill>
          </c:spPr>
          <c:invertIfNegative val="0"/>
          <c:cat>
            <c:strRef>
              <c:f>Sheet1!$A$2:$A$10</c:f>
              <c:strCache>
                <c:ptCount val="9"/>
                <c:pt idx="0">
                  <c:v>AA</c:v>
                </c:pt>
                <c:pt idx="1">
                  <c:v>BA LA</c:v>
                </c:pt>
                <c:pt idx="2">
                  <c:v>BA other</c:v>
                </c:pt>
                <c:pt idx="3">
                  <c:v>MA private</c:v>
                </c:pt>
                <c:pt idx="4">
                  <c:v>MA public</c:v>
                </c:pt>
                <c:pt idx="5">
                  <c:v>DR private</c:v>
                </c:pt>
                <c:pt idx="6">
                  <c:v>DR public</c:v>
                </c:pt>
                <c:pt idx="7">
                  <c:v>Canada</c:v>
                </c:pt>
                <c:pt idx="8">
                  <c:v>Other international</c:v>
                </c:pt>
              </c:strCache>
            </c:strRef>
          </c:cat>
          <c:val>
            <c:numRef>
              <c:f>Sheet1!$D$2:$D$10</c:f>
              <c:numCache>
                <c:formatCode>"$"#,##0</c:formatCode>
                <c:ptCount val="9"/>
                <c:pt idx="0">
                  <c:v>0.0</c:v>
                </c:pt>
                <c:pt idx="1">
                  <c:v>0.0</c:v>
                </c:pt>
                <c:pt idx="2">
                  <c:v>0.0</c:v>
                </c:pt>
                <c:pt idx="3">
                  <c:v>0.0</c:v>
                </c:pt>
                <c:pt idx="4">
                  <c:v>300000.0</c:v>
                </c:pt>
                <c:pt idx="5">
                  <c:v>0.0</c:v>
                </c:pt>
                <c:pt idx="6">
                  <c:v>1.4372345E6</c:v>
                </c:pt>
                <c:pt idx="7">
                  <c:v>0.0</c:v>
                </c:pt>
                <c:pt idx="8">
                  <c:v>0.0</c:v>
                </c:pt>
              </c:numCache>
            </c:numRef>
          </c:val>
        </c:ser>
        <c:ser>
          <c:idx val="3"/>
          <c:order val="3"/>
          <c:tx>
            <c:strRef>
              <c:f>Sheet1!$E$1</c:f>
              <c:strCache>
                <c:ptCount val="1"/>
                <c:pt idx="0">
                  <c:v>Revenue from sale (chargeback) of services to institutional clients</c:v>
                </c:pt>
              </c:strCache>
            </c:strRef>
          </c:tx>
          <c:spPr>
            <a:solidFill>
              <a:schemeClr val="accent5">
                <a:lumMod val="40000"/>
                <a:lumOff val="60000"/>
              </a:schemeClr>
            </a:solidFill>
          </c:spPr>
          <c:invertIfNegative val="0"/>
          <c:cat>
            <c:strRef>
              <c:f>Sheet1!$A$2:$A$10</c:f>
              <c:strCache>
                <c:ptCount val="9"/>
                <c:pt idx="0">
                  <c:v>AA</c:v>
                </c:pt>
                <c:pt idx="1">
                  <c:v>BA LA</c:v>
                </c:pt>
                <c:pt idx="2">
                  <c:v>BA other</c:v>
                </c:pt>
                <c:pt idx="3">
                  <c:v>MA private</c:v>
                </c:pt>
                <c:pt idx="4">
                  <c:v>MA public</c:v>
                </c:pt>
                <c:pt idx="5">
                  <c:v>DR private</c:v>
                </c:pt>
                <c:pt idx="6">
                  <c:v>DR public</c:v>
                </c:pt>
                <c:pt idx="7">
                  <c:v>Canada</c:v>
                </c:pt>
                <c:pt idx="8">
                  <c:v>Other international</c:v>
                </c:pt>
              </c:strCache>
            </c:strRef>
          </c:cat>
          <c:val>
            <c:numRef>
              <c:f>Sheet1!$E$2:$E$10</c:f>
              <c:numCache>
                <c:formatCode>"$"#,##0</c:formatCode>
                <c:ptCount val="9"/>
                <c:pt idx="0">
                  <c:v>0.0</c:v>
                </c:pt>
                <c:pt idx="1">
                  <c:v>0.0</c:v>
                </c:pt>
                <c:pt idx="2">
                  <c:v>0.0</c:v>
                </c:pt>
                <c:pt idx="3">
                  <c:v>0.0</c:v>
                </c:pt>
                <c:pt idx="4">
                  <c:v>7000.0</c:v>
                </c:pt>
                <c:pt idx="5">
                  <c:v>1.630484E6</c:v>
                </c:pt>
                <c:pt idx="6">
                  <c:v>4.9103945E6</c:v>
                </c:pt>
                <c:pt idx="7">
                  <c:v>536900.0</c:v>
                </c:pt>
                <c:pt idx="8">
                  <c:v>0.0</c:v>
                </c:pt>
              </c:numCache>
            </c:numRef>
          </c:val>
        </c:ser>
        <c:ser>
          <c:idx val="4"/>
          <c:order val="4"/>
          <c:tx>
            <c:strRef>
              <c:f>Sheet1!$F$1</c:f>
              <c:strCache>
                <c:ptCount val="1"/>
                <c:pt idx="0">
                  <c:v>Other</c:v>
                </c:pt>
              </c:strCache>
            </c:strRef>
          </c:tx>
          <c:spPr>
            <a:solidFill>
              <a:schemeClr val="accent1">
                <a:lumMod val="40000"/>
                <a:lumOff val="60000"/>
              </a:schemeClr>
            </a:solidFill>
          </c:spPr>
          <c:invertIfNegative val="0"/>
          <c:cat>
            <c:strRef>
              <c:f>Sheet1!$A$2:$A$10</c:f>
              <c:strCache>
                <c:ptCount val="9"/>
                <c:pt idx="0">
                  <c:v>AA</c:v>
                </c:pt>
                <c:pt idx="1">
                  <c:v>BA LA</c:v>
                </c:pt>
                <c:pt idx="2">
                  <c:v>BA other</c:v>
                </c:pt>
                <c:pt idx="3">
                  <c:v>MA private</c:v>
                </c:pt>
                <c:pt idx="4">
                  <c:v>MA public</c:v>
                </c:pt>
                <c:pt idx="5">
                  <c:v>DR private</c:v>
                </c:pt>
                <c:pt idx="6">
                  <c:v>DR public</c:v>
                </c:pt>
                <c:pt idx="7">
                  <c:v>Canada</c:v>
                </c:pt>
                <c:pt idx="8">
                  <c:v>Other international</c:v>
                </c:pt>
              </c:strCache>
            </c:strRef>
          </c:cat>
          <c:val>
            <c:numRef>
              <c:f>Sheet1!$F$2:$F$10</c:f>
              <c:numCache>
                <c:formatCode>"$"#,##0</c:formatCode>
                <c:ptCount val="9"/>
                <c:pt idx="0">
                  <c:v>0.0</c:v>
                </c:pt>
                <c:pt idx="1">
                  <c:v>0.0</c:v>
                </c:pt>
                <c:pt idx="2">
                  <c:v>0.0</c:v>
                </c:pt>
                <c:pt idx="3">
                  <c:v>0.0</c:v>
                </c:pt>
                <c:pt idx="4">
                  <c:v>18450.0</c:v>
                </c:pt>
                <c:pt idx="5">
                  <c:v>0.0</c:v>
                </c:pt>
                <c:pt idx="6">
                  <c:v>710725.0</c:v>
                </c:pt>
                <c:pt idx="7">
                  <c:v>0.0</c:v>
                </c:pt>
                <c:pt idx="8">
                  <c:v>0.0</c:v>
                </c:pt>
              </c:numCache>
            </c:numRef>
          </c:val>
        </c:ser>
        <c:dLbls>
          <c:showLegendKey val="0"/>
          <c:showVal val="0"/>
          <c:showCatName val="0"/>
          <c:showSerName val="0"/>
          <c:showPercent val="0"/>
          <c:showBubbleSize val="0"/>
        </c:dLbls>
        <c:gapWidth val="55"/>
        <c:overlap val="100"/>
        <c:axId val="695540440"/>
        <c:axId val="696197288"/>
      </c:barChart>
      <c:valAx>
        <c:axId val="696197288"/>
        <c:scaling>
          <c:orientation val="minMax"/>
        </c:scaling>
        <c:delete val="0"/>
        <c:axPos val="l"/>
        <c:majorGridlines/>
        <c:numFmt formatCode="&quot;$&quot;#,##0" sourceLinked="1"/>
        <c:majorTickMark val="none"/>
        <c:minorTickMark val="none"/>
        <c:tickLblPos val="nextTo"/>
        <c:crossAx val="695540440"/>
        <c:crosses val="autoZero"/>
        <c:crossBetween val="between"/>
        <c:dispUnits>
          <c:builtInUnit val="thousands"/>
          <c:dispUnitsLbl>
            <c:layout/>
          </c:dispUnitsLbl>
        </c:dispUnits>
      </c:valAx>
      <c:catAx>
        <c:axId val="695540440"/>
        <c:scaling>
          <c:orientation val="minMax"/>
        </c:scaling>
        <c:delete val="0"/>
        <c:axPos val="b"/>
        <c:majorTickMark val="none"/>
        <c:minorTickMark val="none"/>
        <c:tickLblPos val="nextTo"/>
        <c:crossAx val="696197288"/>
        <c:crosses val="autoZero"/>
        <c:auto val="1"/>
        <c:lblAlgn val="ctr"/>
        <c:lblOffset val="100"/>
        <c:noMultiLvlLbl val="0"/>
      </c:catAx>
    </c:plotArea>
    <c:legend>
      <c:legendPos val="r"/>
      <c:layout/>
      <c:overlay val="0"/>
      <c:txPr>
        <a:bodyPr/>
        <a:lstStyle/>
        <a:p>
          <a:pPr>
            <a:defRPr sz="12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560764800233304"/>
          <c:y val="0.0271957388560369"/>
          <c:w val="0.821147078837368"/>
          <c:h val="0.482628035428244"/>
        </c:manualLayout>
      </c:layout>
      <c:barChart>
        <c:barDir val="col"/>
        <c:grouping val="stacked"/>
        <c:varyColors val="0"/>
        <c:ser>
          <c:idx val="0"/>
          <c:order val="0"/>
          <c:tx>
            <c:strRef>
              <c:f>Sheet1!$B$1</c:f>
              <c:strCache>
                <c:ptCount val="1"/>
                <c:pt idx="0">
                  <c:v>Min</c:v>
                </c:pt>
              </c:strCache>
            </c:strRef>
          </c:tx>
          <c:spPr>
            <a:noFill/>
            <a:ln>
              <a:noFill/>
            </a:ln>
            <a:effectLst/>
          </c:spPr>
          <c:invertIfNegative val="0"/>
          <c:cat>
            <c:strRef>
              <c:f>Sheet1!$A$2:$A$15</c:f>
              <c:strCache>
                <c:ptCount val="14"/>
                <c:pt idx="0">
                  <c:v>Faculty individual training in educational technology</c:v>
                </c:pt>
                <c:pt idx="1">
                  <c:v>LMS training and support for faculty</c:v>
                </c:pt>
                <c:pt idx="2">
                  <c:v>Course/learning management system operation</c:v>
                </c:pt>
                <c:pt idx="3">
                  <c:v>Faculty group training in educational technology</c:v>
                </c:pt>
                <c:pt idx="4">
                  <c:v>Instructional technologists</c:v>
                </c:pt>
                <c:pt idx="5">
                  <c:v>Activities and opportunities for experience sharing</c:v>
                </c:pt>
                <c:pt idx="6">
                  <c:v>Special support services for distance education</c:v>
                </c:pt>
                <c:pt idx="7">
                  <c:v>Instructional designers</c:v>
                </c:pt>
                <c:pt idx="8">
                  <c:v>Intensive support for faculty who are heavy users of instructional technology</c:v>
                </c:pt>
                <c:pt idx="9">
                  <c:v>Designated instructional technology center for faculty</c:v>
                </c:pt>
                <c:pt idx="10">
                  <c:v>Faculty teaching/excellence center with IT expertise</c:v>
                </c:pt>
                <c:pt idx="11">
                  <c:v>Special facilities for distance education</c:v>
                </c:pt>
                <c:pt idx="12">
                  <c:v>Special grants or awards for innovative use of instructional technology</c:v>
                </c:pt>
                <c:pt idx="13">
                  <c:v>Student technology assistants to help faculty</c:v>
                </c:pt>
              </c:strCache>
            </c:strRef>
          </c:cat>
          <c:val>
            <c:numRef>
              <c:f>Sheet1!$B$2:$B$15</c:f>
              <c:numCache>
                <c:formatCode>0%</c:formatCode>
                <c:ptCount val="14"/>
                <c:pt idx="0">
                  <c:v>0.875</c:v>
                </c:pt>
                <c:pt idx="1">
                  <c:v>0.973451327</c:v>
                </c:pt>
                <c:pt idx="2">
                  <c:v>0.96460177</c:v>
                </c:pt>
                <c:pt idx="3">
                  <c:v>0.84375</c:v>
                </c:pt>
                <c:pt idx="4">
                  <c:v>0.781818182</c:v>
                </c:pt>
                <c:pt idx="5">
                  <c:v>0.71875</c:v>
                </c:pt>
                <c:pt idx="6">
                  <c:v>0.152941176</c:v>
                </c:pt>
                <c:pt idx="7">
                  <c:v>0.541176471</c:v>
                </c:pt>
                <c:pt idx="8">
                  <c:v>0.636363636</c:v>
                </c:pt>
                <c:pt idx="9">
                  <c:v>0.472727273</c:v>
                </c:pt>
                <c:pt idx="10">
                  <c:v>0.364705882</c:v>
                </c:pt>
                <c:pt idx="11">
                  <c:v>0.129411765</c:v>
                </c:pt>
                <c:pt idx="12">
                  <c:v>0.505882353</c:v>
                </c:pt>
                <c:pt idx="13">
                  <c:v>0.300884956</c:v>
                </c:pt>
              </c:numCache>
            </c:numRef>
          </c:val>
        </c:ser>
        <c:ser>
          <c:idx val="1"/>
          <c:order val="1"/>
          <c:tx>
            <c:strRef>
              <c:f>Sheet1!$C$1</c:f>
              <c:strCache>
                <c:ptCount val="1"/>
                <c:pt idx="0">
                  <c:v>Avg</c:v>
                </c:pt>
              </c:strCache>
            </c:strRef>
          </c:tx>
          <c:spPr>
            <a:solidFill>
              <a:schemeClr val="accent6"/>
            </a:solidFill>
            <a:ln w="19050">
              <a:solidFill>
                <a:schemeClr val="bg1"/>
              </a:solidFill>
            </a:ln>
            <a:effectLst/>
          </c:spPr>
          <c:invertIfNegative val="0"/>
          <c:dPt>
            <c:idx val="6"/>
            <c:invertIfNegative val="0"/>
            <c:bubble3D val="0"/>
            <c:spPr>
              <a:solidFill>
                <a:schemeClr val="accent4"/>
              </a:solidFill>
              <a:ln w="19050">
                <a:solidFill>
                  <a:schemeClr val="bg1"/>
                </a:solidFill>
              </a:ln>
              <a:effectLst/>
            </c:spPr>
          </c:dPt>
          <c:dPt>
            <c:idx val="10"/>
            <c:invertIfNegative val="0"/>
            <c:bubble3D val="0"/>
            <c:spPr>
              <a:solidFill>
                <a:schemeClr val="accent5">
                  <a:lumMod val="40000"/>
                  <a:lumOff val="60000"/>
                </a:schemeClr>
              </a:solidFill>
              <a:ln w="19050">
                <a:solidFill>
                  <a:schemeClr val="bg1"/>
                </a:solidFill>
              </a:ln>
              <a:effectLst/>
            </c:spPr>
          </c:dPt>
          <c:dPt>
            <c:idx val="11"/>
            <c:invertIfNegative val="0"/>
            <c:bubble3D val="0"/>
            <c:spPr>
              <a:solidFill>
                <a:schemeClr val="accent4"/>
              </a:solidFill>
              <a:ln w="19050">
                <a:solidFill>
                  <a:schemeClr val="bg1"/>
                </a:solidFill>
              </a:ln>
              <a:effectLst/>
            </c:spPr>
          </c:dPt>
          <c:dPt>
            <c:idx val="12"/>
            <c:invertIfNegative val="0"/>
            <c:bubble3D val="0"/>
            <c:spPr>
              <a:solidFill>
                <a:schemeClr val="accent5">
                  <a:lumMod val="40000"/>
                  <a:lumOff val="60000"/>
                </a:schemeClr>
              </a:solidFill>
              <a:ln w="19050">
                <a:solidFill>
                  <a:schemeClr val="bg1"/>
                </a:solidFill>
              </a:ln>
              <a:effectLst/>
            </c:spPr>
          </c:dPt>
          <c:cat>
            <c:strRef>
              <c:f>Sheet1!$A$2:$A$15</c:f>
              <c:strCache>
                <c:ptCount val="14"/>
                <c:pt idx="0">
                  <c:v>Faculty individual training in educational technology</c:v>
                </c:pt>
                <c:pt idx="1">
                  <c:v>LMS training and support for faculty</c:v>
                </c:pt>
                <c:pt idx="2">
                  <c:v>Course/learning management system operation</c:v>
                </c:pt>
                <c:pt idx="3">
                  <c:v>Faculty group training in educational technology</c:v>
                </c:pt>
                <c:pt idx="4">
                  <c:v>Instructional technologists</c:v>
                </c:pt>
                <c:pt idx="5">
                  <c:v>Activities and opportunities for experience sharing</c:v>
                </c:pt>
                <c:pt idx="6">
                  <c:v>Special support services for distance education</c:v>
                </c:pt>
                <c:pt idx="7">
                  <c:v>Instructional designers</c:v>
                </c:pt>
                <c:pt idx="8">
                  <c:v>Intensive support for faculty who are heavy users of instructional technology</c:v>
                </c:pt>
                <c:pt idx="9">
                  <c:v>Designated instructional technology center for faculty</c:v>
                </c:pt>
                <c:pt idx="10">
                  <c:v>Faculty teaching/excellence center with IT expertise</c:v>
                </c:pt>
                <c:pt idx="11">
                  <c:v>Special facilities for distance education</c:v>
                </c:pt>
                <c:pt idx="12">
                  <c:v>Special grants or awards for innovative use of instructional technology</c:v>
                </c:pt>
                <c:pt idx="13">
                  <c:v>Student technology assistants to help faculty</c:v>
                </c:pt>
              </c:strCache>
            </c:strRef>
          </c:cat>
          <c:val>
            <c:numRef>
              <c:f>Sheet1!$C$2:$C$15</c:f>
              <c:numCache>
                <c:formatCode>0%</c:formatCode>
                <c:ptCount val="14"/>
                <c:pt idx="0">
                  <c:v>0.115286437410442</c:v>
                </c:pt>
                <c:pt idx="1">
                  <c:v>0.010281688466822</c:v>
                </c:pt>
                <c:pt idx="2">
                  <c:v>0.0119210948824995</c:v>
                </c:pt>
                <c:pt idx="3">
                  <c:v>0.100505006339675</c:v>
                </c:pt>
                <c:pt idx="4">
                  <c:v>0.116666849393685</c:v>
                </c:pt>
                <c:pt idx="5">
                  <c:v>0.132778491530206</c:v>
                </c:pt>
                <c:pt idx="6">
                  <c:v>0.64329755092857</c:v>
                </c:pt>
                <c:pt idx="7">
                  <c:v>0.249951672761004</c:v>
                </c:pt>
                <c:pt idx="8">
                  <c:v>0.15390051774027</c:v>
                </c:pt>
                <c:pt idx="9">
                  <c:v>0.293962255064593</c:v>
                </c:pt>
                <c:pt idx="10">
                  <c:v>0.293679162852599</c:v>
                </c:pt>
                <c:pt idx="11">
                  <c:v>0.526499444308491</c:v>
                </c:pt>
                <c:pt idx="12">
                  <c:v>0.145940689500021</c:v>
                </c:pt>
                <c:pt idx="13">
                  <c:v>0.175738814306217</c:v>
                </c:pt>
              </c:numCache>
            </c:numRef>
          </c:val>
        </c:ser>
        <c:ser>
          <c:idx val="2"/>
          <c:order val="2"/>
          <c:tx>
            <c:strRef>
              <c:f>Sheet1!$D$1</c:f>
              <c:strCache>
                <c:ptCount val="1"/>
                <c:pt idx="0">
                  <c:v>Max</c:v>
                </c:pt>
              </c:strCache>
            </c:strRef>
          </c:tx>
          <c:spPr>
            <a:solidFill>
              <a:schemeClr val="accent6"/>
            </a:solidFill>
            <a:ln w="19050">
              <a:solidFill>
                <a:schemeClr val="bg1"/>
              </a:solidFill>
            </a:ln>
            <a:effectLst/>
          </c:spPr>
          <c:invertIfNegative val="0"/>
          <c:dPt>
            <c:idx val="6"/>
            <c:invertIfNegative val="0"/>
            <c:bubble3D val="0"/>
            <c:spPr>
              <a:solidFill>
                <a:schemeClr val="accent4"/>
              </a:solidFill>
              <a:ln w="19050">
                <a:solidFill>
                  <a:schemeClr val="bg1"/>
                </a:solidFill>
              </a:ln>
              <a:effectLst/>
            </c:spPr>
          </c:dPt>
          <c:dPt>
            <c:idx val="10"/>
            <c:invertIfNegative val="0"/>
            <c:bubble3D val="0"/>
            <c:spPr>
              <a:solidFill>
                <a:schemeClr val="accent5">
                  <a:lumMod val="40000"/>
                  <a:lumOff val="60000"/>
                </a:schemeClr>
              </a:solidFill>
              <a:ln w="19050">
                <a:solidFill>
                  <a:schemeClr val="bg1"/>
                </a:solidFill>
              </a:ln>
              <a:effectLst/>
            </c:spPr>
          </c:dPt>
          <c:dPt>
            <c:idx val="11"/>
            <c:invertIfNegative val="0"/>
            <c:bubble3D val="0"/>
            <c:spPr>
              <a:solidFill>
                <a:schemeClr val="accent4"/>
              </a:solidFill>
              <a:ln w="19050">
                <a:solidFill>
                  <a:schemeClr val="bg1"/>
                </a:solidFill>
              </a:ln>
              <a:effectLst/>
            </c:spPr>
          </c:dPt>
          <c:dPt>
            <c:idx val="12"/>
            <c:invertIfNegative val="0"/>
            <c:bubble3D val="0"/>
            <c:spPr>
              <a:solidFill>
                <a:schemeClr val="accent5">
                  <a:lumMod val="40000"/>
                  <a:lumOff val="60000"/>
                </a:schemeClr>
              </a:solidFill>
              <a:ln w="19050">
                <a:solidFill>
                  <a:schemeClr val="bg1"/>
                </a:solidFill>
              </a:ln>
              <a:effectLst/>
            </c:spPr>
          </c:dPt>
          <c:cat>
            <c:strRef>
              <c:f>Sheet1!$A$2:$A$15</c:f>
              <c:strCache>
                <c:ptCount val="14"/>
                <c:pt idx="0">
                  <c:v>Faculty individual training in educational technology</c:v>
                </c:pt>
                <c:pt idx="1">
                  <c:v>LMS training and support for faculty</c:v>
                </c:pt>
                <c:pt idx="2">
                  <c:v>Course/learning management system operation</c:v>
                </c:pt>
                <c:pt idx="3">
                  <c:v>Faculty group training in educational technology</c:v>
                </c:pt>
                <c:pt idx="4">
                  <c:v>Instructional technologists</c:v>
                </c:pt>
                <c:pt idx="5">
                  <c:v>Activities and opportunities for experience sharing</c:v>
                </c:pt>
                <c:pt idx="6">
                  <c:v>Special support services for distance education</c:v>
                </c:pt>
                <c:pt idx="7">
                  <c:v>Instructional designers</c:v>
                </c:pt>
                <c:pt idx="8">
                  <c:v>Intensive support for faculty who are heavy users of instructional technology</c:v>
                </c:pt>
                <c:pt idx="9">
                  <c:v>Designated instructional technology center for faculty</c:v>
                </c:pt>
                <c:pt idx="10">
                  <c:v>Faculty teaching/excellence center with IT expertise</c:v>
                </c:pt>
                <c:pt idx="11">
                  <c:v>Special facilities for distance education</c:v>
                </c:pt>
                <c:pt idx="12">
                  <c:v>Special grants or awards for innovative use of instructional technology</c:v>
                </c:pt>
                <c:pt idx="13">
                  <c:v>Student technology assistants to help faculty</c:v>
                </c:pt>
              </c:strCache>
            </c:strRef>
          </c:cat>
          <c:val>
            <c:numRef>
              <c:f>Sheet1!$D$2:$D$15</c:f>
              <c:numCache>
                <c:formatCode>0%</c:formatCode>
                <c:ptCount val="14"/>
                <c:pt idx="0">
                  <c:v>0.00971356258955813</c:v>
                </c:pt>
                <c:pt idx="1">
                  <c:v>0.016266984533178</c:v>
                </c:pt>
                <c:pt idx="2">
                  <c:v>0.0234771351175005</c:v>
                </c:pt>
                <c:pt idx="3">
                  <c:v>0.0361371506603251</c:v>
                </c:pt>
                <c:pt idx="4">
                  <c:v>0.101514968606315</c:v>
                </c:pt>
                <c:pt idx="5">
                  <c:v>0.119059743469794</c:v>
                </c:pt>
                <c:pt idx="6">
                  <c:v>0.18415343007143</c:v>
                </c:pt>
                <c:pt idx="7">
                  <c:v>0.159852248238996</c:v>
                </c:pt>
                <c:pt idx="8">
                  <c:v>0.0906882272597297</c:v>
                </c:pt>
                <c:pt idx="9">
                  <c:v>0.174486942935407</c:v>
                </c:pt>
                <c:pt idx="10">
                  <c:v>0.174948288147401</c:v>
                </c:pt>
                <c:pt idx="11">
                  <c:v>0.246049574691509</c:v>
                </c:pt>
                <c:pt idx="12">
                  <c:v>0.117407726499979</c:v>
                </c:pt>
                <c:pt idx="13">
                  <c:v>0.356709562693783</c:v>
                </c:pt>
              </c:numCache>
            </c:numRef>
          </c:val>
        </c:ser>
        <c:dLbls>
          <c:showLegendKey val="0"/>
          <c:showVal val="0"/>
          <c:showCatName val="0"/>
          <c:showSerName val="0"/>
          <c:showPercent val="0"/>
          <c:showBubbleSize val="0"/>
        </c:dLbls>
        <c:gapWidth val="150"/>
        <c:overlap val="100"/>
        <c:axId val="695595560"/>
        <c:axId val="695426600"/>
      </c:barChart>
      <c:catAx>
        <c:axId val="695595560"/>
        <c:scaling>
          <c:orientation val="minMax"/>
        </c:scaling>
        <c:delete val="0"/>
        <c:axPos val="b"/>
        <c:majorTickMark val="out"/>
        <c:minorTickMark val="none"/>
        <c:tickLblPos val="nextTo"/>
        <c:txPr>
          <a:bodyPr rot="-3600000" vert="horz"/>
          <a:lstStyle/>
          <a:p>
            <a:pPr>
              <a:defRPr/>
            </a:pPr>
            <a:endParaRPr lang="en-US"/>
          </a:p>
        </c:txPr>
        <c:crossAx val="695426600"/>
        <c:crosses val="autoZero"/>
        <c:auto val="1"/>
        <c:lblAlgn val="ctr"/>
        <c:lblOffset val="100"/>
        <c:noMultiLvlLbl val="0"/>
      </c:catAx>
      <c:valAx>
        <c:axId val="695426600"/>
        <c:scaling>
          <c:orientation val="minMax"/>
          <c:max val="1.0"/>
        </c:scaling>
        <c:delete val="0"/>
        <c:axPos val="l"/>
        <c:majorGridlines/>
        <c:numFmt formatCode="0%" sourceLinked="1"/>
        <c:majorTickMark val="out"/>
        <c:minorTickMark val="none"/>
        <c:tickLblPos val="nextTo"/>
        <c:crossAx val="695595560"/>
        <c:crosses val="autoZero"/>
        <c:crossBetween val="between"/>
      </c:valAx>
    </c:plotArea>
    <c:plotVisOnly val="1"/>
    <c:dispBlanksAs val="gap"/>
    <c:showDLblsOverMax val="0"/>
  </c:chart>
  <c:txPr>
    <a:bodyPr/>
    <a:lstStyle/>
    <a:p>
      <a:pPr>
        <a:defRPr sz="900">
          <a:latin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0.04105</cdr:x>
      <cdr:y>0.21267</cdr:y>
    </cdr:from>
    <cdr:to>
      <cdr:x>0.08411</cdr:x>
      <cdr:y>0.59571</cdr:y>
    </cdr:to>
    <cdr:sp macro="" textlink="">
      <cdr:nvSpPr>
        <cdr:cNvPr id="2" name="TextBox 1"/>
        <cdr:cNvSpPr txBox="1"/>
      </cdr:nvSpPr>
      <cdr:spPr>
        <a:xfrm xmlns:a="http://schemas.openxmlformats.org/drawingml/2006/main" rot="16200000">
          <a:off x="-508649" y="2004874"/>
          <a:ext cx="2071902" cy="3628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dirty="0" smtClean="0">
              <a:latin typeface="Arial"/>
              <a:cs typeface="Arial"/>
            </a:rPr>
            <a:t>Percent of Institutions</a:t>
          </a:r>
          <a:endParaRPr lang="en-US" sz="1300" dirty="0">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0.02853</cdr:x>
      <cdr:y>0.2022</cdr:y>
    </cdr:from>
    <cdr:to>
      <cdr:x>0.06847</cdr:x>
      <cdr:y>0.42418</cdr:y>
    </cdr:to>
    <cdr:sp macro="" textlink="">
      <cdr:nvSpPr>
        <cdr:cNvPr id="3" name="TextBox 2"/>
        <cdr:cNvSpPr txBox="1"/>
      </cdr:nvSpPr>
      <cdr:spPr>
        <a:xfrm xmlns:a="http://schemas.openxmlformats.org/drawingml/2006/main" rot="16200000">
          <a:off x="-209550" y="1631950"/>
          <a:ext cx="1282700" cy="355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latin typeface="Arial"/>
              <a:cs typeface="Arial"/>
            </a:rPr>
            <a:t>% of Institutions</a:t>
          </a:r>
          <a:endParaRPr lang="en-US" sz="1100" dirty="0">
            <a:latin typeface="Arial"/>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0.78498</cdr:x>
      <cdr:y>0.12908</cdr:y>
    </cdr:from>
    <cdr:to>
      <cdr:x>0.80453</cdr:x>
      <cdr:y>0.17959</cdr:y>
    </cdr:to>
    <cdr:sp macro="" textlink="">
      <cdr:nvSpPr>
        <cdr:cNvPr id="4" name="Diamond 3"/>
        <cdr:cNvSpPr/>
      </cdr:nvSpPr>
      <cdr:spPr>
        <a:xfrm xmlns:a="http://schemas.openxmlformats.org/drawingml/2006/main">
          <a:off x="6460068" y="584199"/>
          <a:ext cx="160866" cy="228600"/>
        </a:xfrm>
        <a:prstGeom xmlns:a="http://schemas.openxmlformats.org/drawingml/2006/main" prst="diamond">
          <a:avLst/>
        </a:prstGeom>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2.43025E-7</cdr:x>
      <cdr:y>0.20757</cdr:y>
    </cdr:from>
    <cdr:to>
      <cdr:x>0.03704</cdr:x>
      <cdr:y>0.54931</cdr:y>
    </cdr:to>
    <cdr:sp macro="" textlink="">
      <cdr:nvSpPr>
        <cdr:cNvPr id="2" name="TextBox 1"/>
        <cdr:cNvSpPr txBox="1"/>
      </cdr:nvSpPr>
      <cdr:spPr>
        <a:xfrm xmlns:a="http://schemas.openxmlformats.org/drawingml/2006/main" rot="16200000">
          <a:off x="-704847" y="1746249"/>
          <a:ext cx="1714497"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latin typeface="Arial"/>
              <a:cs typeface="Arial"/>
            </a:rPr>
            <a:t>Percent of Institutions</a:t>
          </a:r>
          <a:endParaRPr lang="en-US" sz="1200" dirty="0">
            <a:latin typeface="Arial"/>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0.93715</cdr:x>
      <cdr:y>0.14011</cdr:y>
    </cdr:from>
    <cdr:to>
      <cdr:x>0.97386</cdr:x>
      <cdr:y>0.44202</cdr:y>
    </cdr:to>
    <cdr:grpSp>
      <cdr:nvGrpSpPr>
        <cdr:cNvPr id="5" name="Group 4"/>
        <cdr:cNvGrpSpPr/>
      </cdr:nvGrpSpPr>
      <cdr:grpSpPr>
        <a:xfrm xmlns:a="http://schemas.openxmlformats.org/drawingml/2006/main" rot="5400000">
          <a:off x="6962374" y="1586313"/>
          <a:ext cx="1802100" cy="302108"/>
          <a:chOff x="4116100" y="4648200"/>
          <a:chExt cx="1802099" cy="302085"/>
        </a:xfrm>
      </cdr:grpSpPr>
      <cdr:sp macro="" textlink="">
        <cdr:nvSpPr>
          <cdr:cNvPr id="2" name="TextBox 1"/>
          <cdr:cNvSpPr txBox="1"/>
        </cdr:nvSpPr>
        <cdr:spPr>
          <a:xfrm xmlns:a="http://schemas.openxmlformats.org/drawingml/2006/main">
            <a:off x="4116100" y="4648200"/>
            <a:ext cx="1802099" cy="3020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100" dirty="0" smtClean="0">
                <a:latin typeface="Arial"/>
                <a:cs typeface="Arial"/>
              </a:rPr>
              <a:t>Average age (in years)</a:t>
            </a:r>
            <a:endParaRPr lang="en-US" sz="1100" dirty="0">
              <a:latin typeface="Arial"/>
              <a:cs typeface="Arial"/>
            </a:endParaRPr>
          </a:p>
        </cdr:txBody>
      </cdr:sp>
      <cdr:sp macro="" textlink="">
        <cdr:nvSpPr>
          <cdr:cNvPr id="4" name="Diamond 3"/>
          <cdr:cNvSpPr/>
        </cdr:nvSpPr>
        <cdr:spPr>
          <a:xfrm xmlns:a="http://schemas.openxmlformats.org/drawingml/2006/main">
            <a:off x="4279900" y="4737100"/>
            <a:ext cx="101600" cy="101600"/>
          </a:xfrm>
          <a:prstGeom xmlns:a="http://schemas.openxmlformats.org/drawingml/2006/main" prst="diamond">
            <a:avLst/>
          </a:prstGeom>
          <a:solidFill xmlns:a="http://schemas.openxmlformats.org/drawingml/2006/main">
            <a:schemeClr val="accent1">
              <a:lumMod val="60000"/>
              <a:lumOff val="40000"/>
            </a:schemeClr>
          </a:solidFill>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grpSp>
  </cdr:relSizeAnchor>
  <cdr:relSizeAnchor xmlns:cdr="http://schemas.openxmlformats.org/drawingml/2006/chartDrawing">
    <cdr:from>
      <cdr:x>0.09789</cdr:x>
      <cdr:y>0.05017</cdr:y>
    </cdr:from>
    <cdr:to>
      <cdr:x>0.14418</cdr:x>
      <cdr:y>0.54302</cdr:y>
    </cdr:to>
    <cdr:grpSp>
      <cdr:nvGrpSpPr>
        <cdr:cNvPr id="7" name="Group 6"/>
        <cdr:cNvGrpSpPr/>
      </cdr:nvGrpSpPr>
      <cdr:grpSpPr>
        <a:xfrm xmlns:a="http://schemas.openxmlformats.org/drawingml/2006/main" rot="16200000">
          <a:off x="-474841" y="1579902"/>
          <a:ext cx="2941821" cy="380948"/>
          <a:chOff x="0" y="1476375"/>
          <a:chExt cx="2922012" cy="381000"/>
        </a:xfrm>
      </cdr:grpSpPr>
      <cdr:sp macro="" textlink="">
        <cdr:nvSpPr>
          <cdr:cNvPr id="3" name="TextBox 2"/>
          <cdr:cNvSpPr txBox="1"/>
        </cdr:nvSpPr>
        <cdr:spPr>
          <a:xfrm xmlns:a="http://schemas.openxmlformats.org/drawingml/2006/main">
            <a:off x="0" y="1476375"/>
            <a:ext cx="2922012"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dirty="0" smtClean="0">
                <a:latin typeface="Arial"/>
                <a:cs typeface="Arial"/>
              </a:rPr>
              <a:t>Percent of institutions planning to </a:t>
            </a:r>
          </a:p>
          <a:p xmlns:a="http://schemas.openxmlformats.org/drawingml/2006/main">
            <a:pPr algn="r"/>
            <a:r>
              <a:rPr lang="en-US" sz="1100" dirty="0" smtClean="0">
                <a:latin typeface="Arial"/>
                <a:cs typeface="Arial"/>
              </a:rPr>
              <a:t>replace or implement </a:t>
            </a:r>
            <a:r>
              <a:rPr lang="en-US" dirty="0" smtClean="0">
                <a:latin typeface="Arial"/>
                <a:cs typeface="Arial"/>
              </a:rPr>
              <a:t>within three years</a:t>
            </a:r>
            <a:endParaRPr lang="en-US" sz="1100" dirty="0">
              <a:latin typeface="Arial"/>
              <a:cs typeface="Arial"/>
            </a:endParaRPr>
          </a:p>
        </cdr:txBody>
      </cdr:sp>
      <cdr:sp macro="" textlink="">
        <cdr:nvSpPr>
          <cdr:cNvPr id="6" name="Rectangle 5"/>
          <cdr:cNvSpPr/>
        </cdr:nvSpPr>
        <cdr:spPr>
          <a:xfrm xmlns:a="http://schemas.openxmlformats.org/drawingml/2006/main">
            <a:off x="178350" y="1592226"/>
            <a:ext cx="102056" cy="204124"/>
          </a:xfrm>
          <a:prstGeom xmlns:a="http://schemas.openxmlformats.org/drawingml/2006/main" prst="rect">
            <a:avLst/>
          </a:prstGeom>
          <a:solidFill xmlns:a="http://schemas.openxmlformats.org/drawingml/2006/main">
            <a:schemeClr val="accent6"/>
          </a:solidFill>
          <a:ln xmlns:a="http://schemas.openxmlformats.org/drawingml/2006/main">
            <a:solidFill>
              <a:schemeClr val="accent6"/>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grpSp>
  </cdr:relSizeAnchor>
</c:userShapes>
</file>

<file path=ppt/drawings/drawing6.xml><?xml version="1.0" encoding="utf-8"?>
<c:userShapes xmlns:c="http://schemas.openxmlformats.org/drawingml/2006/chart">
  <cdr:relSizeAnchor xmlns:cdr="http://schemas.openxmlformats.org/drawingml/2006/chartDrawing">
    <cdr:from>
      <cdr:x>0.01058</cdr:x>
      <cdr:y>0.15492</cdr:y>
    </cdr:from>
    <cdr:to>
      <cdr:x>0.04917</cdr:x>
      <cdr:y>0.68255</cdr:y>
    </cdr:to>
    <cdr:sp macro="" textlink="">
      <cdr:nvSpPr>
        <cdr:cNvPr id="2" name="TextBox 1"/>
        <cdr:cNvSpPr txBox="1"/>
      </cdr:nvSpPr>
      <cdr:spPr>
        <a:xfrm xmlns:a="http://schemas.openxmlformats.org/drawingml/2006/main" rot="16200000">
          <a:off x="-1148918" y="2055094"/>
          <a:ext cx="2789551" cy="3175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latin typeface="Arial"/>
              <a:cs typeface="Arial"/>
            </a:rPr>
            <a:t>Percent of Institutions With Provision</a:t>
          </a:r>
          <a:endParaRPr lang="en-US" sz="1100" dirty="0">
            <a:latin typeface="Arial"/>
            <a:cs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B4CE335-1B1A-964B-82DC-B141406EE227}" type="datetime1">
              <a:rPr lang="en-US"/>
              <a:pPr>
                <a:defRPr/>
              </a:pPr>
              <a:t>10/27/11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8496B65-2B99-9749-86B2-DBBD8E183778}" type="slidenum">
              <a:rPr lang="en-US"/>
              <a:pPr>
                <a:defRPr/>
              </a:pPr>
              <a:t>‹#›</a:t>
            </a:fld>
            <a:endParaRPr lang="en-US" dirty="0"/>
          </a:p>
        </p:txBody>
      </p:sp>
    </p:spTree>
    <p:extLst>
      <p:ext uri="{BB962C8B-B14F-4D97-AF65-F5344CB8AC3E}">
        <p14:creationId xmlns:p14="http://schemas.microsoft.com/office/powerpoint/2010/main" val="4276559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29C111D-D8D7-CE47-9FDD-C94C8EB69FD2}" type="datetime1">
              <a:rPr lang="en-US"/>
              <a:pPr>
                <a:defRPr/>
              </a:pPr>
              <a:t>10/27/11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6FA281B-0946-C245-AF81-6D816C0F4E58}" type="slidenum">
              <a:rPr lang="en-US"/>
              <a:pPr>
                <a:defRPr/>
              </a:pPr>
              <a:t>‹#›</a:t>
            </a:fld>
            <a:endParaRPr lang="en-US" dirty="0"/>
          </a:p>
        </p:txBody>
      </p:sp>
    </p:spTree>
    <p:extLst>
      <p:ext uri="{BB962C8B-B14F-4D97-AF65-F5344CB8AC3E}">
        <p14:creationId xmlns:p14="http://schemas.microsoft.com/office/powerpoint/2010/main" val="44385811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Geneva" charset="-128"/>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1, Question 15:</a:t>
            </a:r>
          </a:p>
          <a:p>
            <a:r>
              <a:rPr lang="en-US" dirty="0" smtClean="0"/>
              <a:t>Does central IT receive advice from any of the following committees</a:t>
            </a:r>
            <a:r>
              <a:rPr lang="en-US" baseline="0" dirty="0" smtClean="0"/>
              <a:t> or constituencies?  (check all that apply)</a:t>
            </a:r>
          </a:p>
          <a:p>
            <a:r>
              <a:rPr lang="en-US" baseline="0" dirty="0" smtClean="0"/>
              <a:t>Trustee/Regents IT committee</a:t>
            </a:r>
          </a:p>
          <a:p>
            <a:r>
              <a:rPr lang="en-US" baseline="0" dirty="0" smtClean="0"/>
              <a:t>President’s cabinet/senior executive oversight</a:t>
            </a:r>
          </a:p>
          <a:p>
            <a:r>
              <a:rPr lang="en-US" baseline="0" dirty="0" smtClean="0"/>
              <a:t>Separate committee for administrative info systems/ERP</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Separate committee for educational technology</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Separate committee for research computing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Separate committee for IT operations and communications infrastructure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 general IT services/support committee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Faculty advisory committee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Student advisory committee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System office (for campus in multi-campus system or district)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Component campuses (for campus in multi-campus system or district)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State agency</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Other</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Not applicable</a:t>
            </a:r>
          </a:p>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9</a:t>
            </a:fld>
            <a:endParaRPr lang="en-US" dirty="0"/>
          </a:p>
        </p:txBody>
      </p:sp>
    </p:spTree>
    <p:extLst>
      <p:ext uri="{BB962C8B-B14F-4D97-AF65-F5344CB8AC3E}">
        <p14:creationId xmlns:p14="http://schemas.microsoft.com/office/powerpoint/2010/main" val="2847443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Module 1, question 38.</a:t>
            </a:r>
          </a:p>
          <a:p>
            <a:r>
              <a:rPr lang="en-US" dirty="0" smtClean="0"/>
              <a:t>Please</a:t>
            </a:r>
            <a:r>
              <a:rPr lang="en-US" baseline="0" dirty="0" smtClean="0"/>
              <a:t> enter central IT expenses other than compensation in USD for the following categories.  Even if you do not use this taxonomy in your institution, please redistribute your non-compensation expenses according to these definitions to ensure comparable data across all CDS participants.  If you had no expense in a category, enter 0.  </a:t>
            </a:r>
          </a:p>
          <a:p>
            <a:endParaRPr lang="en-US" baseline="0" dirty="0" smtClean="0"/>
          </a:p>
          <a:p>
            <a:r>
              <a:rPr lang="en-US" baseline="0" dirty="0" smtClean="0"/>
              <a:t>Calculations were based on comparing “last FY actual expense” with “current FY budgeted expense” for the following categories:</a:t>
            </a:r>
          </a:p>
          <a:p>
            <a:pPr marL="171450" indent="-171450">
              <a:buFontTx/>
              <a:buChar char="-"/>
            </a:pPr>
            <a:r>
              <a:rPr lang="en-US" baseline="0" dirty="0" smtClean="0"/>
              <a:t>Travel</a:t>
            </a:r>
          </a:p>
          <a:p>
            <a:pPr marL="171450" indent="-171450">
              <a:buFontTx/>
              <a:buChar char="-"/>
            </a:pPr>
            <a:r>
              <a:rPr lang="en-US" baseline="0" dirty="0" smtClean="0"/>
              <a:t>Training, seminars, conferences</a:t>
            </a:r>
          </a:p>
          <a:p>
            <a:pPr marL="171450" indent="-171450">
              <a:buFontTx/>
              <a:buChar char="-"/>
            </a:pPr>
            <a:endParaRPr lang="en-US" baseline="0" dirty="0" smtClean="0"/>
          </a:p>
          <a:p>
            <a:pPr marL="0" indent="0">
              <a:buFontTx/>
              <a:buNone/>
            </a:pPr>
            <a:r>
              <a:rPr lang="en-US" baseline="0" dirty="0" smtClean="0"/>
              <a:t>Remaining categories were:</a:t>
            </a:r>
          </a:p>
          <a:p>
            <a:pPr marL="171450" indent="-171450">
              <a:buFontTx/>
              <a:buChar char="-"/>
            </a:pPr>
            <a:r>
              <a:rPr lang="en-US" baseline="0" dirty="0" smtClean="0"/>
              <a:t>Office supplies</a:t>
            </a:r>
          </a:p>
          <a:p>
            <a:pPr marL="171450" indent="-171450">
              <a:buFontTx/>
              <a:buChar char="-"/>
            </a:pPr>
            <a:r>
              <a:rPr lang="en-US" baseline="0" dirty="0" smtClean="0"/>
              <a:t>Data, voice, video communications</a:t>
            </a:r>
          </a:p>
          <a:p>
            <a:pPr marL="171450" indent="-171450">
              <a:buFontTx/>
              <a:buChar char="-"/>
            </a:pPr>
            <a:r>
              <a:rPr lang="en-US" baseline="0" dirty="0" smtClean="0"/>
              <a:t>Equipment – capitalized</a:t>
            </a:r>
          </a:p>
          <a:p>
            <a:pPr marL="171450" indent="-171450">
              <a:buFontTx/>
              <a:buChar char="-"/>
            </a:pPr>
            <a:r>
              <a:rPr lang="en-US" baseline="0" dirty="0" smtClean="0"/>
              <a:t>Equipment – expensed</a:t>
            </a:r>
          </a:p>
          <a:p>
            <a:pPr marL="171450" indent="-171450">
              <a:buFontTx/>
              <a:buChar char="-"/>
            </a:pPr>
            <a:r>
              <a:rPr lang="en-US" baseline="0" dirty="0" smtClean="0"/>
              <a:t>Equipment maintenance</a:t>
            </a:r>
          </a:p>
          <a:p>
            <a:pPr marL="171450" indent="-171450">
              <a:buFontTx/>
              <a:buChar char="-"/>
            </a:pPr>
            <a:r>
              <a:rPr lang="en-US" baseline="0" dirty="0" smtClean="0"/>
              <a:t>Software – capitalized</a:t>
            </a:r>
          </a:p>
          <a:p>
            <a:pPr marL="171450" indent="-171450">
              <a:buFontTx/>
              <a:buChar char="-"/>
            </a:pPr>
            <a:r>
              <a:rPr lang="en-US" baseline="0" dirty="0" smtClean="0"/>
              <a:t>Software – expensed</a:t>
            </a:r>
          </a:p>
          <a:p>
            <a:pPr marL="171450" indent="-171450">
              <a:buFontTx/>
              <a:buChar char="-"/>
            </a:pPr>
            <a:r>
              <a:rPr lang="en-US" baseline="0" dirty="0" smtClean="0"/>
              <a:t>Software maintenance</a:t>
            </a:r>
          </a:p>
          <a:p>
            <a:pPr marL="171450" indent="-171450">
              <a:buFontTx/>
              <a:buChar char="-"/>
            </a:pPr>
            <a:r>
              <a:rPr lang="en-US" baseline="0" dirty="0" smtClean="0"/>
              <a:t>Rent</a:t>
            </a:r>
          </a:p>
          <a:p>
            <a:pPr marL="171450" indent="-171450">
              <a:buFontTx/>
              <a:buChar char="-"/>
            </a:pPr>
            <a:r>
              <a:rPr lang="en-US" baseline="0" dirty="0" smtClean="0"/>
              <a:t>Utilities</a:t>
            </a:r>
          </a:p>
          <a:p>
            <a:pPr marL="171450" indent="-171450">
              <a:buFontTx/>
              <a:buChar char="-"/>
            </a:pPr>
            <a:r>
              <a:rPr lang="en-US" baseline="0" dirty="0" smtClean="0"/>
              <a:t>Institutional administrative costs</a:t>
            </a:r>
          </a:p>
          <a:p>
            <a:pPr marL="171450" indent="-171450">
              <a:buFontTx/>
              <a:buChar char="-"/>
            </a:pPr>
            <a:r>
              <a:rPr lang="en-US" baseline="0" dirty="0" smtClean="0"/>
              <a:t>Other</a:t>
            </a:r>
          </a:p>
          <a:p>
            <a:pPr marL="171450" indent="-171450">
              <a:buFontTx/>
              <a:buChar char="-"/>
            </a:pPr>
            <a:r>
              <a:rPr lang="en-US" baseline="0" dirty="0" smtClean="0"/>
              <a:t>Total</a:t>
            </a:r>
          </a:p>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18</a:t>
            </a:fld>
            <a:endParaRPr lang="en-US" dirty="0"/>
          </a:p>
        </p:txBody>
      </p:sp>
    </p:spTree>
    <p:extLst>
      <p:ext uri="{BB962C8B-B14F-4D97-AF65-F5344CB8AC3E}">
        <p14:creationId xmlns:p14="http://schemas.microsoft.com/office/powerpoint/2010/main" val="4025230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Module 1, question 28</a:t>
            </a:r>
          </a:p>
          <a:p>
            <a:r>
              <a:rPr lang="en-US" dirty="0" smtClean="0"/>
              <a:t>Central</a:t>
            </a:r>
            <a:r>
              <a:rPr lang="en-US" baseline="0" dirty="0" smtClean="0"/>
              <a:t> IT funding</a:t>
            </a:r>
          </a:p>
          <a:p>
            <a:r>
              <a:rPr lang="en-US" baseline="0" dirty="0" smtClean="0"/>
              <a:t>Amounts, in US dollars (USD), that central IT (a) received in the last FY, and (b) has budgeted for the current FY, from each funding category.  (If no funding in a category, enter 0.)</a:t>
            </a:r>
          </a:p>
          <a:p>
            <a:r>
              <a:rPr lang="en-US" baseline="0" dirty="0" smtClean="0"/>
              <a:t>NOTES: </a:t>
            </a:r>
          </a:p>
          <a:p>
            <a:pPr marL="228600" indent="-228600">
              <a:buAutoNum type="arabicParenBoth"/>
            </a:pPr>
            <a:r>
              <a:rPr lang="en-US" baseline="0" dirty="0" smtClean="0"/>
              <a:t>If your institution permits carryover from one fiscal year to the next, funds received may be different from total expenditures for the fiscal year.  Expenditure data are requested in other questions.</a:t>
            </a:r>
          </a:p>
          <a:p>
            <a:pPr marL="228600" indent="-228600">
              <a:buAutoNum type="arabicParenBoth"/>
            </a:pPr>
            <a:r>
              <a:rPr lang="en-US" baseline="0" dirty="0" smtClean="0"/>
              <a:t>Unlike past years, campuses in </a:t>
            </a:r>
            <a:r>
              <a:rPr lang="en-US" baseline="0" dirty="0" err="1" smtClean="0"/>
              <a:t>multicampus</a:t>
            </a:r>
            <a:r>
              <a:rPr lang="en-US" baseline="0" dirty="0" smtClean="0"/>
              <a:t> system or districts are not requested to provide a best estimate of dollar equivalent for systems or services provided at no charge by the system or district office.</a:t>
            </a:r>
          </a:p>
          <a:p>
            <a:pPr marL="228600" indent="-228600">
              <a:buAutoNum type="arabicParenBoth"/>
            </a:pPr>
            <a:r>
              <a:rPr lang="en-US" baseline="0" dirty="0" smtClean="0"/>
              <a:t>In line 8, enter any funding for salaries and/or benefits for central IT staff paid from a different institutional budget.  </a:t>
            </a:r>
          </a:p>
          <a:p>
            <a:pPr marL="228600" indent="-228600">
              <a:buAutoNum type="arabicParenBoth"/>
            </a:pPr>
            <a:endParaRPr lang="en-US" baseline="0" dirty="0" smtClean="0"/>
          </a:p>
          <a:p>
            <a:pPr marL="0" indent="0">
              <a:buNone/>
            </a:pPr>
            <a:r>
              <a:rPr lang="en-US" baseline="0" dirty="0" smtClean="0"/>
              <a:t>Data were based on Current FY budget for the following categories:</a:t>
            </a:r>
          </a:p>
          <a:p>
            <a:pPr marL="228600" indent="-228600">
              <a:buAutoNum type="arabicPeriod"/>
            </a:pPr>
            <a:r>
              <a:rPr lang="en-US" baseline="0" dirty="0" smtClean="0"/>
              <a:t>Operating appropriation</a:t>
            </a:r>
          </a:p>
          <a:p>
            <a:pPr marL="228600" indent="-228600">
              <a:buAutoNum type="arabicPeriod"/>
            </a:pPr>
            <a:r>
              <a:rPr lang="en-US" dirty="0" smtClean="0"/>
              <a:t>Capital appropriation (other than those amortized through rates)</a:t>
            </a:r>
          </a:p>
          <a:p>
            <a:pPr marL="228600" indent="-228600">
              <a:buAutoNum type="arabicPeriod"/>
            </a:pPr>
            <a:r>
              <a:rPr lang="en-US" dirty="0" smtClean="0"/>
              <a:t>Appropriation from revenue generated from student IT fees (if not included in line 1)</a:t>
            </a:r>
          </a:p>
          <a:p>
            <a:pPr marL="228600" indent="-228600">
              <a:buAutoNum type="arabicPeriod"/>
            </a:pPr>
            <a:r>
              <a:rPr lang="en-US" dirty="0" smtClean="0"/>
              <a:t>Revenue from sale (chargeback) of services (e.g., network services, computer repairs) to institutional colleges, schools, departments, students, staff, and others </a:t>
            </a:r>
          </a:p>
          <a:p>
            <a:pPr marL="228600" indent="-228600">
              <a:buAutoNum type="arabicPeriod"/>
            </a:pPr>
            <a:r>
              <a:rPr lang="en-US" dirty="0" smtClean="0"/>
              <a:t>Revenue from sale of centralized services to entities external to the institution</a:t>
            </a:r>
          </a:p>
          <a:p>
            <a:pPr marL="228600" indent="-228600">
              <a:buAutoNum type="arabicPeriod"/>
            </a:pPr>
            <a:r>
              <a:rPr lang="en-US" dirty="0" smtClean="0"/>
              <a:t>Net revenue from resale of products (e.g., computer store sales) to institutional colleges, schools, departments, students, staff, and others</a:t>
            </a:r>
          </a:p>
          <a:p>
            <a:pPr marL="228600" indent="-228600">
              <a:buAutoNum type="arabicPeriod"/>
            </a:pPr>
            <a:r>
              <a:rPr lang="en-US" dirty="0" smtClean="0"/>
              <a:t>Net revenue from resale of products (e.g., computer store sales) to entities external to the institution</a:t>
            </a:r>
          </a:p>
          <a:p>
            <a:pPr marL="228600" indent="-228600">
              <a:buAutoNum type="arabicPeriod"/>
            </a:pPr>
            <a:r>
              <a:rPr lang="en-US" dirty="0" smtClean="0"/>
              <a:t>If compensation or fringe benefits for central IT staff were paid from another institutional budget (i.e., not included in the central IT funding or budget), enter the amount here (if not already accounted for in line 1) </a:t>
            </a:r>
          </a:p>
          <a:p>
            <a:pPr marL="228600" indent="-228600">
              <a:buAutoNum type="arabicPeriod"/>
            </a:pPr>
            <a:r>
              <a:rPr lang="en-US" dirty="0" smtClean="0"/>
              <a:t>If your campus is part of a </a:t>
            </a:r>
            <a:r>
              <a:rPr lang="en-US" dirty="0" err="1" smtClean="0"/>
              <a:t>multicampus</a:t>
            </a:r>
            <a:r>
              <a:rPr lang="en-US" dirty="0" smtClean="0"/>
              <a:t> system or district, enter a best estimate of dollar equivalent for systems or services provided at no charge by the system or district office</a:t>
            </a:r>
          </a:p>
          <a:p>
            <a:pPr marL="228600" indent="-228600">
              <a:buAutoNum type="arabicPeriod"/>
            </a:pPr>
            <a:r>
              <a:rPr lang="en-US" dirty="0" smtClean="0"/>
              <a:t>Other (enter amount here; describe other funding source below)</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20</a:t>
            </a:fld>
            <a:endParaRPr lang="en-US" dirty="0"/>
          </a:p>
        </p:txBody>
      </p:sp>
    </p:spTree>
    <p:extLst>
      <p:ext uri="{BB962C8B-B14F-4D97-AF65-F5344CB8AC3E}">
        <p14:creationId xmlns:p14="http://schemas.microsoft.com/office/powerpoint/2010/main" val="1681156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 IT spend was based</a:t>
            </a:r>
            <a:r>
              <a:rPr lang="en-US" baseline="0" dirty="0" smtClean="0"/>
              <a:t> on:</a:t>
            </a:r>
            <a:endParaRPr lang="en-US" dirty="0" smtClean="0"/>
          </a:p>
          <a:p>
            <a:pPr marL="228600" indent="-228600">
              <a:buAutoNum type="alphaLcParenBoth"/>
            </a:pPr>
            <a:r>
              <a:rPr lang="en-US" dirty="0" smtClean="0"/>
              <a:t>Module 1, questions 35 and 38:  Total central IT expenses</a:t>
            </a:r>
            <a:r>
              <a:rPr lang="en-US" baseline="0" dirty="0" smtClean="0"/>
              <a:t> for compensation (question 35) and expenses other than compensation (question 38).</a:t>
            </a:r>
          </a:p>
          <a:p>
            <a:pPr marL="228600" indent="-228600">
              <a:buAutoNum type="alphaLcParenBoth"/>
            </a:pPr>
            <a:r>
              <a:rPr lang="en-US" baseline="0" dirty="0" smtClean="0"/>
              <a:t>IPEDS FTE data from 2009, the most recent verified IPED data available</a:t>
            </a:r>
          </a:p>
          <a:p>
            <a:pPr marL="228600" indent="-228600">
              <a:buAutoNum type="alphaLcParenBoth"/>
            </a:pPr>
            <a:endParaRPr lang="en-US" baseline="0" dirty="0" smtClean="0"/>
          </a:p>
          <a:p>
            <a:pPr marL="0" indent="0">
              <a:buNone/>
            </a:pPr>
            <a:r>
              <a:rPr lang="en-US" dirty="0" smtClean="0"/>
              <a:t>WARNING:</a:t>
            </a:r>
            <a:br>
              <a:rPr lang="en-US" dirty="0" smtClean="0"/>
            </a:br>
            <a:r>
              <a:rPr lang="en-US" dirty="0" smtClean="0"/>
              <a:t>Institutional IT spend was based on central IT spend PLUS module</a:t>
            </a:r>
            <a:r>
              <a:rPr lang="en-US" baseline="0" dirty="0" smtClean="0"/>
              <a:t> 1, questions 39 (IT compensation for all IT personnel employed *outside central IT*) and 40 (total non-compensation IT spend *outside central IT* including hardware, software, licenses, etc.)</a:t>
            </a:r>
          </a:p>
          <a:p>
            <a:pPr marL="0" indent="0">
              <a:buNone/>
            </a:pPr>
            <a:r>
              <a:rPr lang="en-US" baseline="0" dirty="0" smtClean="0"/>
              <a:t>These data are highly suspect due to the following factors:</a:t>
            </a:r>
          </a:p>
          <a:p>
            <a:pPr marL="171450" indent="-171450">
              <a:buFontTx/>
              <a:buChar char="-"/>
            </a:pPr>
            <a:r>
              <a:rPr lang="en-US" baseline="0" dirty="0" smtClean="0"/>
              <a:t>Many institutions were unable to do more than estimate spending and report their estimates are guesses based on little or very poor institutional data.</a:t>
            </a:r>
          </a:p>
          <a:p>
            <a:pPr marL="171450" indent="-171450">
              <a:buFontTx/>
              <a:buChar char="-"/>
            </a:pPr>
            <a:r>
              <a:rPr lang="en-US" baseline="0" dirty="0" smtClean="0"/>
              <a:t>During the initial weeks of data collection, all questions were required.  Respondents were unable to skip this question, and many entered ‘0’.  Therefore we cannot reliably distinguish between actual zero spending and these placeholder zeros.</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21</a:t>
            </a:fld>
            <a:endParaRPr lang="en-US" dirty="0"/>
          </a:p>
        </p:txBody>
      </p:sp>
    </p:spTree>
    <p:extLst>
      <p:ext uri="{BB962C8B-B14F-4D97-AF65-F5344CB8AC3E}">
        <p14:creationId xmlns:p14="http://schemas.microsoft.com/office/powerpoint/2010/main" val="1329633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break in the bars is the median</a:t>
            </a:r>
            <a:r>
              <a:rPr lang="en-US" baseline="0" dirty="0" smtClean="0"/>
              <a:t> for higher education institutions in the US.  The brown bars are distance education services.  The green bars are services that are more commonly provided by departments other than central IT.</a:t>
            </a:r>
          </a:p>
          <a:p>
            <a:endParaRPr lang="en-US" baseline="0" dirty="0" smtClean="0"/>
          </a:p>
          <a:p>
            <a:r>
              <a:rPr lang="en-US" baseline="0" dirty="0" smtClean="0"/>
              <a:t>Module 3, question 1</a:t>
            </a:r>
          </a:p>
          <a:p>
            <a:r>
              <a:rPr lang="en-US" baseline="0" dirty="0" smtClean="0"/>
              <a:t>Which of the following support services for faculty use of IT in teaching and learning are available at your institution, and which organizations provide the services?  (Check all that apply.)</a:t>
            </a:r>
          </a:p>
          <a:p>
            <a:endParaRPr lang="en-US" baseline="0" dirty="0" smtClean="0"/>
          </a:p>
          <a:p>
            <a:r>
              <a:rPr lang="en-US" baseline="0" dirty="0" smtClean="0"/>
              <a:t>Response options for each service were:</a:t>
            </a:r>
          </a:p>
          <a:p>
            <a:pPr marL="171450" indent="-171450">
              <a:buFontTx/>
              <a:buChar char="-"/>
            </a:pPr>
            <a:r>
              <a:rPr lang="en-US" baseline="0" dirty="0" smtClean="0"/>
              <a:t>Provided by central IT</a:t>
            </a:r>
          </a:p>
          <a:p>
            <a:pPr marL="171450" indent="-171450">
              <a:buFontTx/>
              <a:buChar char="-"/>
            </a:pPr>
            <a:r>
              <a:rPr lang="en-US" baseline="0" dirty="0" smtClean="0"/>
              <a:t>Provided by other administrative office(s)</a:t>
            </a:r>
          </a:p>
          <a:p>
            <a:pPr marL="171450" indent="-171450">
              <a:buFontTx/>
              <a:buChar char="-"/>
            </a:pPr>
            <a:r>
              <a:rPr lang="en-US" baseline="0" dirty="0" smtClean="0"/>
              <a:t>Provided by school, college, or academic department(s)</a:t>
            </a:r>
          </a:p>
          <a:p>
            <a:pPr marL="171450" indent="-171450">
              <a:buFontTx/>
              <a:buChar char="-"/>
            </a:pPr>
            <a:r>
              <a:rPr lang="en-US" baseline="0" dirty="0" smtClean="0"/>
              <a:t>Provided by </a:t>
            </a:r>
            <a:r>
              <a:rPr lang="en-US" baseline="0" dirty="0" err="1" smtClean="0"/>
              <a:t>multicampus</a:t>
            </a:r>
            <a:r>
              <a:rPr lang="en-US" baseline="0" dirty="0" smtClean="0"/>
              <a:t> system or district office</a:t>
            </a:r>
          </a:p>
          <a:p>
            <a:pPr marL="171450" indent="-171450">
              <a:buFontTx/>
              <a:buChar char="-"/>
            </a:pPr>
            <a:r>
              <a:rPr lang="en-US" baseline="0" dirty="0" smtClean="0"/>
              <a:t>Not applicable – service not provided</a:t>
            </a:r>
          </a:p>
          <a:p>
            <a:pPr marL="171450" indent="-171450">
              <a:buFontTx/>
              <a:buChar char="-"/>
            </a:pPr>
            <a:endParaRPr lang="en-US" baseline="0" dirty="0" smtClean="0"/>
          </a:p>
          <a:p>
            <a:pPr marL="0" indent="0">
              <a:buFontTx/>
              <a:buNone/>
            </a:pPr>
            <a:r>
              <a:rPr lang="en-US" baseline="0" dirty="0" smtClean="0"/>
              <a:t>Graph is based on % of institutions that answered the question and did NOT select “not applicable”</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23</a:t>
            </a:fld>
            <a:endParaRPr lang="en-US" dirty="0"/>
          </a:p>
        </p:txBody>
      </p:sp>
    </p:spTree>
    <p:extLst>
      <p:ext uri="{BB962C8B-B14F-4D97-AF65-F5344CB8AC3E}">
        <p14:creationId xmlns:p14="http://schemas.microsoft.com/office/powerpoint/2010/main" val="2640724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“Connecting</a:t>
            </a:r>
            <a:r>
              <a:rPr lang="en-US" baseline="0" dirty="0" smtClean="0"/>
              <a:t> the Dots” is an effort by ECAR staff to interpret and organize the data to suggest trends for higher education.  Staff evaluated the average deployment stage as provided by institutions and organized technologies into three broad groupings (mainstream, transitioning to mainstream, and experimental, with three technologies falling neither fully in the mainstream nor the transitioning to mainstream group).  The bars at the bottom of the deployment maturity graphics (innovative learning, content, social media, etc.) are the result of grouping the technologies by affinity and assessing the deployment status of those groupings.  See the full report for more information.  </a:t>
            </a:r>
          </a:p>
          <a:p>
            <a:endParaRPr lang="en-US" baseline="0" dirty="0" smtClean="0"/>
          </a:p>
          <a:p>
            <a:r>
              <a:rPr lang="en-US" baseline="0" dirty="0" smtClean="0"/>
              <a:t>Data based on Module 3, Question 4</a:t>
            </a:r>
          </a:p>
          <a:p>
            <a:r>
              <a:rPr lang="en-US" baseline="0" dirty="0" smtClean="0"/>
              <a:t>Please indicate the status of the following learning technologies or practices, whether at the institutional or subunit level.  In the cases of general-purpose services, such as Facebook or Twitter, consider on their use by faculty and/or students in the context of course work.</a:t>
            </a:r>
          </a:p>
          <a:p>
            <a:r>
              <a:rPr lang="en-US" baseline="0" dirty="0" smtClean="0"/>
              <a:t>For the purposes of this question, “deployed broadly” refers to services that are supported across most or all of the institution, “deployed sparsely” refers to services that are supported in one or a few units, and “experimenting/considering” refers to pilot tests and other small-scale explorations.</a:t>
            </a:r>
          </a:p>
          <a:p>
            <a:r>
              <a:rPr lang="en-US" baseline="0" dirty="0" smtClean="0"/>
              <a:t>Response options for each service in this slide were:</a:t>
            </a:r>
          </a:p>
          <a:p>
            <a:pPr marL="171450" indent="-171450">
              <a:buFontTx/>
              <a:buChar char="-"/>
            </a:pPr>
            <a:r>
              <a:rPr lang="en-US" baseline="0" dirty="0" smtClean="0"/>
              <a:t>Deployed broadly</a:t>
            </a:r>
          </a:p>
          <a:p>
            <a:pPr marL="171450" indent="-171450">
              <a:buFontTx/>
              <a:buChar char="-"/>
            </a:pPr>
            <a:r>
              <a:rPr lang="en-US" baseline="0" dirty="0" smtClean="0"/>
              <a:t>Deployed sparsely</a:t>
            </a:r>
          </a:p>
          <a:p>
            <a:pPr marL="171450" indent="-171450">
              <a:buFontTx/>
              <a:buChar char="-"/>
            </a:pPr>
            <a:r>
              <a:rPr lang="en-US" baseline="0" dirty="0" smtClean="0"/>
              <a:t>In planning</a:t>
            </a:r>
          </a:p>
          <a:p>
            <a:pPr marL="171450" indent="-171450">
              <a:buFontTx/>
              <a:buChar char="-"/>
            </a:pPr>
            <a:r>
              <a:rPr lang="en-US" baseline="0" dirty="0" smtClean="0"/>
              <a:t>Experimenting/considering</a:t>
            </a:r>
          </a:p>
          <a:p>
            <a:pPr marL="171450" indent="-171450">
              <a:buFontTx/>
              <a:buChar char="-"/>
            </a:pPr>
            <a:r>
              <a:rPr lang="en-US" baseline="0" dirty="0" smtClean="0"/>
              <a:t>Considered, not pursued</a:t>
            </a:r>
          </a:p>
          <a:p>
            <a:pPr marL="171450" indent="-171450">
              <a:buFontTx/>
              <a:buChar char="-"/>
            </a:pPr>
            <a:r>
              <a:rPr lang="en-US" baseline="0" dirty="0" smtClean="0"/>
              <a:t>No discussion to date</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24</a:t>
            </a:fld>
            <a:endParaRPr lang="en-US" dirty="0"/>
          </a:p>
        </p:txBody>
      </p:sp>
    </p:spTree>
    <p:extLst>
      <p:ext uri="{BB962C8B-B14F-4D97-AF65-F5344CB8AC3E}">
        <p14:creationId xmlns:p14="http://schemas.microsoft.com/office/powerpoint/2010/main" val="2179953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Module 3, question 2</a:t>
            </a:r>
          </a:p>
          <a:p>
            <a:r>
              <a:rPr lang="en-US" dirty="0" smtClean="0"/>
              <a:t>Which is your institution’s practice</a:t>
            </a:r>
            <a:r>
              <a:rPr lang="en-US" baseline="0" dirty="0" smtClean="0"/>
              <a:t> regarding course/learning management systems (CMS/LMS)?  Consider offerings of central IT as well as other administrative or academic units.  (Check all that apply.)</a:t>
            </a:r>
          </a:p>
          <a:p>
            <a:r>
              <a:rPr lang="en-US" baseline="0" dirty="0" smtClean="0"/>
              <a:t>- </a:t>
            </a:r>
            <a:endParaRPr lang="en-US" dirty="0" smtClean="0"/>
          </a:p>
          <a:p>
            <a:endParaRPr lang="en-US" dirty="0" smtClean="0"/>
          </a:p>
          <a:p>
            <a:endParaRPr lang="en-US" dirty="0" smtClean="0"/>
          </a:p>
          <a:p>
            <a:endParaRPr lang="en-US" dirty="0" smtClean="0"/>
          </a:p>
          <a:p>
            <a:r>
              <a:rPr lang="en-US" dirty="0" smtClean="0"/>
              <a:t>Module 3, question</a:t>
            </a:r>
            <a:r>
              <a:rPr lang="en-US" baseline="0" dirty="0" smtClean="0"/>
              <a:t> 3</a:t>
            </a:r>
          </a:p>
          <a:p>
            <a:endParaRPr lang="en-US" dirty="0" smtClean="0"/>
          </a:p>
          <a:p>
            <a:r>
              <a:rPr lang="en-US" dirty="0" smtClean="0"/>
              <a:t>If your institution supports one</a:t>
            </a:r>
            <a:r>
              <a:rPr lang="en-US" baseline="0" dirty="0" smtClean="0"/>
              <a:t> or more course/learning management systems (CMS/LMS), how would you characterize use of and satisfaction with the system(s)?  (Check all that apply.)</a:t>
            </a:r>
          </a:p>
          <a:p>
            <a:r>
              <a:rPr lang="en-US" baseline="0" dirty="0" smtClean="0"/>
              <a:t>Response options were</a:t>
            </a:r>
          </a:p>
          <a:p>
            <a:pPr marL="171450" indent="-171450">
              <a:buFontTx/>
              <a:buChar char="-"/>
            </a:pPr>
            <a:r>
              <a:rPr lang="en-US" baseline="0" dirty="0" smtClean="0"/>
              <a:t>All courses are preloaded into the CMS/LMS with basic content</a:t>
            </a:r>
          </a:p>
          <a:p>
            <a:pPr marL="171450" indent="-171450">
              <a:buFontTx/>
              <a:buChar char="-"/>
            </a:pPr>
            <a:r>
              <a:rPr lang="en-US" baseline="0" dirty="0" smtClean="0"/>
              <a:t>Nearly all courses use the CMS/LMS</a:t>
            </a:r>
          </a:p>
          <a:p>
            <a:pPr marL="171450" indent="-171450">
              <a:buFontTx/>
              <a:buChar char="-"/>
            </a:pPr>
            <a:r>
              <a:rPr lang="en-US" baseline="0" dirty="0" smtClean="0"/>
              <a:t>Some faculty use the CMS/LMS; some do not</a:t>
            </a:r>
          </a:p>
          <a:p>
            <a:pPr marL="171450" indent="-171450">
              <a:buFontTx/>
              <a:buChar char="-"/>
            </a:pPr>
            <a:r>
              <a:rPr lang="en-US" baseline="0" dirty="0" smtClean="0"/>
              <a:t>Most use of the CMS/LMS is rather basic (e.g., posting the syllabus and reading list)</a:t>
            </a:r>
          </a:p>
          <a:p>
            <a:pPr marL="171450" indent="-171450">
              <a:buFontTx/>
              <a:buChar char="-"/>
            </a:pPr>
            <a:r>
              <a:rPr lang="en-US" baseline="0" dirty="0" smtClean="0"/>
              <a:t>Many faculty members use the more advanced features of the CMS/LMS</a:t>
            </a:r>
          </a:p>
          <a:p>
            <a:pPr marL="171450" indent="-171450">
              <a:buFontTx/>
              <a:buChar char="-"/>
            </a:pPr>
            <a:r>
              <a:rPr lang="en-US" baseline="0" dirty="0" smtClean="0"/>
              <a:t>Faculty are generally satisfied with the functions and features of the CMS/LMS</a:t>
            </a:r>
          </a:p>
          <a:p>
            <a:pPr marL="171450" indent="-171450">
              <a:buFontTx/>
              <a:buChar char="-"/>
            </a:pPr>
            <a:r>
              <a:rPr lang="en-US" baseline="0" dirty="0" smtClean="0"/>
              <a:t>Students are generally satisfied with the functions and features of the CMS/LMS</a:t>
            </a:r>
          </a:p>
          <a:p>
            <a:pPr marL="171450" indent="-171450">
              <a:buFontTx/>
              <a:buChar char="-"/>
            </a:pPr>
            <a:r>
              <a:rPr lang="en-US" baseline="0" dirty="0" smtClean="0"/>
              <a:t>We measure usage of the CMS/LMS</a:t>
            </a:r>
          </a:p>
          <a:p>
            <a:pPr marL="171450" indent="-171450">
              <a:buFontTx/>
              <a:buChar char="-"/>
            </a:pPr>
            <a:r>
              <a:rPr lang="en-US" baseline="0" dirty="0" smtClean="0"/>
              <a:t>We measure satisfaction with the CMS/LMS</a:t>
            </a:r>
          </a:p>
          <a:p>
            <a:pPr marL="171450" indent="-171450">
              <a:buFontTx/>
              <a:buChar char="-"/>
            </a:pPr>
            <a:r>
              <a:rPr lang="en-US" baseline="0" dirty="0" smtClean="0"/>
              <a:t>Other (please specify)</a:t>
            </a:r>
          </a:p>
          <a:p>
            <a:pPr marL="171450" indent="-171450">
              <a:buFontTx/>
              <a:buChar char="-"/>
            </a:pPr>
            <a:r>
              <a:rPr lang="en-US" baseline="0" dirty="0" smtClean="0"/>
              <a:t>Not applicable – no CMS/LMS in use</a:t>
            </a:r>
          </a:p>
          <a:p>
            <a:pPr marL="171450" indent="-171450">
              <a:buFontTx/>
              <a:buChar char="-"/>
            </a:pPr>
            <a:endParaRPr lang="en-US" baseline="0" dirty="0" smtClean="0"/>
          </a:p>
          <a:p>
            <a:pPr marL="0" indent="0">
              <a:buFontTx/>
              <a:buNone/>
            </a:pPr>
            <a:r>
              <a:rPr lang="en-US" baseline="0" dirty="0" smtClean="0"/>
              <a:t>Data are based on institutions that both measure satisfaction and indicated general student or faculty satisfaction.</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27</a:t>
            </a:fld>
            <a:endParaRPr lang="en-US" dirty="0"/>
          </a:p>
        </p:txBody>
      </p:sp>
    </p:spTree>
    <p:extLst>
      <p:ext uri="{BB962C8B-B14F-4D97-AF65-F5344CB8AC3E}">
        <p14:creationId xmlns:p14="http://schemas.microsoft.com/office/powerpoint/2010/main" val="33348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question</a:t>
            </a:r>
            <a:r>
              <a:rPr lang="en-US" baseline="0" dirty="0" smtClean="0"/>
              <a:t> 9</a:t>
            </a:r>
            <a:endParaRPr lang="en-US" dirty="0" smtClean="0"/>
          </a:p>
          <a:p>
            <a:r>
              <a:rPr lang="en-US" dirty="0" smtClean="0"/>
              <a:t>What IT services are provided for students in residence halls or other student housing, regardless of whether the services are provided by central IT?</a:t>
            </a:r>
          </a:p>
          <a:p>
            <a:r>
              <a:rPr lang="en-US" sz="1200" b="0" i="0" u="none" strike="noStrike" kern="1200" dirty="0" smtClean="0">
                <a:solidFill>
                  <a:schemeClr val="tx1"/>
                </a:solidFill>
                <a:effectLst/>
                <a:latin typeface="+mn-lt"/>
                <a:ea typeface="ＭＳ Ｐゴシック" charset="-128"/>
                <a:cs typeface="ＭＳ Ｐゴシック" charset="-128"/>
              </a:rPr>
              <a:t>Ethernet connectivity</a:t>
            </a:r>
            <a:r>
              <a:rPr lang="en-US" dirty="0" smtClean="0"/>
              <a:t> </a:t>
            </a:r>
          </a:p>
          <a:p>
            <a:r>
              <a:rPr lang="en-US" sz="1200" b="0" i="0" u="none" strike="noStrike" kern="1200" dirty="0" smtClean="0">
                <a:solidFill>
                  <a:schemeClr val="tx1"/>
                </a:solidFill>
                <a:effectLst/>
                <a:latin typeface="+mn-lt"/>
                <a:ea typeface="ＭＳ Ｐゴシック" charset="-128"/>
                <a:cs typeface="ＭＳ Ｐゴシック" charset="-128"/>
              </a:rPr>
              <a:t>Wireless access</a:t>
            </a:r>
            <a:r>
              <a:rPr lang="en-US" dirty="0" smtClean="0"/>
              <a:t> </a:t>
            </a:r>
          </a:p>
          <a:p>
            <a:r>
              <a:rPr lang="en-US" sz="1200" b="0" i="0" u="none" strike="noStrike" kern="1200" dirty="0" smtClean="0">
                <a:solidFill>
                  <a:schemeClr val="tx1"/>
                </a:solidFill>
                <a:effectLst/>
                <a:latin typeface="+mn-lt"/>
                <a:ea typeface="ＭＳ Ｐゴシック" charset="-128"/>
                <a:cs typeface="ＭＳ Ｐゴシック" charset="-128"/>
              </a:rPr>
              <a:t>Cellular phone connectivity</a:t>
            </a:r>
            <a:r>
              <a:rPr lang="en-US" dirty="0" smtClean="0"/>
              <a:t> </a:t>
            </a:r>
          </a:p>
          <a:p>
            <a:r>
              <a:rPr lang="en-US" sz="1200" b="0" i="0" u="none" strike="noStrike" kern="1200" dirty="0" smtClean="0">
                <a:solidFill>
                  <a:schemeClr val="tx1"/>
                </a:solidFill>
                <a:effectLst/>
                <a:latin typeface="+mn-lt"/>
                <a:ea typeface="ＭＳ Ｐゴシック" charset="-128"/>
                <a:cs typeface="ＭＳ Ｐゴシック" charset="-128"/>
              </a:rPr>
              <a:t>Landline phone</a:t>
            </a:r>
            <a:r>
              <a:rPr lang="en-US" dirty="0" smtClean="0"/>
              <a:t> </a:t>
            </a:r>
          </a:p>
          <a:p>
            <a:r>
              <a:rPr lang="en-US" sz="1200" b="0" i="0" u="none" strike="noStrike" kern="1200" dirty="0" smtClean="0">
                <a:solidFill>
                  <a:schemeClr val="tx1"/>
                </a:solidFill>
                <a:effectLst/>
                <a:latin typeface="+mn-lt"/>
                <a:ea typeface="ＭＳ Ｐゴシック" charset="-128"/>
                <a:cs typeface="ＭＳ Ｐゴシック" charset="-128"/>
              </a:rPr>
              <a:t>Cable television</a:t>
            </a:r>
            <a:r>
              <a:rPr lang="en-US" dirty="0" smtClean="0"/>
              <a:t> </a:t>
            </a:r>
          </a:p>
          <a:p>
            <a:r>
              <a:rPr lang="en-US" sz="1200" b="0" i="0" u="none" strike="noStrike" kern="1200" dirty="0" smtClean="0">
                <a:solidFill>
                  <a:schemeClr val="tx1"/>
                </a:solidFill>
                <a:effectLst/>
                <a:latin typeface="+mn-lt"/>
                <a:ea typeface="ＭＳ Ｐゴシック" charset="-128"/>
                <a:cs typeface="ＭＳ Ｐゴシック" charset="-128"/>
              </a:rPr>
              <a:t>Computer lab in building</a:t>
            </a:r>
            <a:r>
              <a:rPr lang="en-US" dirty="0" smtClean="0"/>
              <a:t> </a:t>
            </a:r>
          </a:p>
          <a:p>
            <a:r>
              <a:rPr lang="en-US" sz="1200" b="0" i="0" u="none" strike="noStrike" kern="1200" dirty="0" smtClean="0">
                <a:solidFill>
                  <a:schemeClr val="tx1"/>
                </a:solidFill>
                <a:effectLst/>
                <a:latin typeface="+mn-lt"/>
                <a:ea typeface="ＭＳ Ｐゴシック" charset="-128"/>
                <a:cs typeface="ＭＳ Ｐゴシック" charset="-128"/>
              </a:rPr>
              <a:t>Other (select distribution here; describe other service below)</a:t>
            </a:r>
            <a:r>
              <a:rPr lang="en-US" dirty="0" smtClean="0"/>
              <a:t> </a:t>
            </a:r>
            <a:r>
              <a:rPr lang="en-US" sz="1200" b="0" i="0" u="none" strike="noStrike" kern="1200" dirty="0" smtClean="0">
                <a:solidFill>
                  <a:schemeClr val="tx1"/>
                </a:solidFill>
                <a:effectLst/>
                <a:latin typeface="+mn-lt"/>
                <a:ea typeface="ＭＳ Ｐゴシック" charset="-128"/>
                <a:cs typeface="ＭＳ Ｐゴシック" charset="-128"/>
              </a:rPr>
              <a:t>Other service</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30</a:t>
            </a:fld>
            <a:endParaRPr lang="en-US" dirty="0"/>
          </a:p>
        </p:txBody>
      </p:sp>
    </p:spTree>
    <p:extLst>
      <p:ext uri="{BB962C8B-B14F-4D97-AF65-F5344CB8AC3E}">
        <p14:creationId xmlns:p14="http://schemas.microsoft.com/office/powerpoint/2010/main" val="2422846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question 16</a:t>
            </a:r>
          </a:p>
          <a:p>
            <a:r>
              <a:rPr lang="en-US" sz="1200" b="0" i="0" u="none" strike="noStrike" kern="1200" dirty="0" smtClean="0">
                <a:solidFill>
                  <a:schemeClr val="tx1"/>
                </a:solidFill>
                <a:effectLst/>
                <a:latin typeface="+mn-lt"/>
                <a:ea typeface="ＭＳ Ｐゴシック" charset="-128"/>
                <a:cs typeface="ＭＳ Ｐゴシック" charset="-128"/>
              </a:rPr>
              <a:t>16. What is the status of cell phone services for students at your institution? (Check all that apply.)</a:t>
            </a:r>
            <a:r>
              <a:rPr lang="en-US" dirty="0" smtClean="0"/>
              <a:t> </a:t>
            </a:r>
          </a:p>
          <a:p>
            <a:pPr marL="171450" indent="-171450">
              <a:buFont typeface="Lucida Grande"/>
              <a:buChar char="-"/>
            </a:pPr>
            <a:r>
              <a:rPr lang="en-US" sz="1200" b="0" i="0" u="none" strike="noStrike" kern="1200" dirty="0" smtClean="0">
                <a:solidFill>
                  <a:schemeClr val="tx1"/>
                </a:solidFill>
                <a:effectLst/>
                <a:latin typeface="+mn-lt"/>
                <a:ea typeface="ＭＳ Ｐゴシック" charset="-128"/>
                <a:cs typeface="ＭＳ Ｐゴシック" charset="-128"/>
              </a:rPr>
              <a:t>We have negotiated special pricing for handsets or service fees with at least one cell provider</a:t>
            </a:r>
            <a:r>
              <a:rPr lang="en-US" dirty="0" smtClean="0"/>
              <a:t> </a:t>
            </a:r>
          </a:p>
          <a:p>
            <a:pPr marL="171450" marR="0" indent="-171450" algn="l" defTabSz="457200" rtl="0" eaLnBrk="0" fontAlgn="base" latinLnBrk="0" hangingPunct="0">
              <a:lnSpc>
                <a:spcPct val="100000"/>
              </a:lnSpc>
              <a:spcBef>
                <a:spcPct val="30000"/>
              </a:spcBef>
              <a:spcAft>
                <a:spcPct val="0"/>
              </a:spcAft>
              <a:buClrTx/>
              <a:buSzTx/>
              <a:buFont typeface="Lucida Grande"/>
              <a:buChar char="-"/>
              <a:tabLst/>
              <a:defRPr/>
            </a:pPr>
            <a:r>
              <a:rPr lang="en-US" sz="1200" b="0" i="0" u="none" strike="noStrike" kern="1200" dirty="0" smtClean="0">
                <a:solidFill>
                  <a:schemeClr val="tx1"/>
                </a:solidFill>
                <a:effectLst/>
                <a:latin typeface="+mn-lt"/>
                <a:ea typeface="ＭＳ Ｐゴシック" charset="-128"/>
                <a:cs typeface="ＭＳ Ｐゴシック" charset="-128"/>
              </a:rPr>
              <a:t>We have provided for ubiquitous, or nearly ubiquitous, cell coverage on campus (e.g., via a distributed antenna system or a contract with a cell provider)</a:t>
            </a:r>
            <a:r>
              <a:rPr lang="en-US" dirty="0" smtClean="0"/>
              <a:t> </a:t>
            </a:r>
          </a:p>
          <a:p>
            <a:pPr marL="171450" indent="-171450">
              <a:buFont typeface="Lucida Grande"/>
              <a:buChar char="-"/>
            </a:pPr>
            <a:r>
              <a:rPr lang="en-US" sz="1200" b="0" i="0" u="none" strike="noStrike" kern="1200" dirty="0" smtClean="0">
                <a:solidFill>
                  <a:schemeClr val="tx1"/>
                </a:solidFill>
                <a:effectLst/>
                <a:latin typeface="+mn-lt"/>
                <a:ea typeface="ＭＳ Ｐゴシック" charset="-128"/>
                <a:cs typeface="ＭＳ Ｐゴシック" charset="-128"/>
              </a:rPr>
              <a:t>We encourage students to register cell phone numbers</a:t>
            </a:r>
            <a:r>
              <a:rPr lang="en-US" dirty="0" smtClean="0"/>
              <a:t> </a:t>
            </a:r>
            <a:endParaRPr lang="en-US" sz="1200" b="0" i="0" u="none" strike="noStrike" kern="1200" dirty="0" smtClean="0">
              <a:solidFill>
                <a:schemeClr val="tx1"/>
              </a:solidFill>
              <a:effectLst/>
              <a:latin typeface="+mn-lt"/>
              <a:ea typeface="ＭＳ Ｐゴシック" charset="-128"/>
              <a:cs typeface="ＭＳ Ｐゴシック" charset="-128"/>
            </a:endParaRPr>
          </a:p>
          <a:p>
            <a:pPr marL="171450" indent="-171450">
              <a:buFont typeface="Lucida Grande"/>
              <a:buChar char="-"/>
            </a:pPr>
            <a:r>
              <a:rPr lang="en-US" sz="1200" b="0" i="0" u="none" strike="noStrike" kern="1200" dirty="0" smtClean="0">
                <a:solidFill>
                  <a:schemeClr val="tx1"/>
                </a:solidFill>
                <a:effectLst/>
                <a:latin typeface="+mn-lt"/>
                <a:ea typeface="ＭＳ Ｐゴシック" charset="-128"/>
                <a:cs typeface="ＭＳ Ｐゴシック" charset="-128"/>
              </a:rPr>
              <a:t>We offer students the option of receiving emergency communications via cell text message</a:t>
            </a:r>
            <a:r>
              <a:rPr lang="en-US" dirty="0" smtClean="0"/>
              <a:t> </a:t>
            </a:r>
          </a:p>
          <a:p>
            <a:pPr marL="171450" marR="0" indent="-171450" algn="l" defTabSz="457200" rtl="0" eaLnBrk="0" fontAlgn="base" latinLnBrk="0" hangingPunct="0">
              <a:lnSpc>
                <a:spcPct val="100000"/>
              </a:lnSpc>
              <a:spcBef>
                <a:spcPct val="30000"/>
              </a:spcBef>
              <a:spcAft>
                <a:spcPct val="0"/>
              </a:spcAft>
              <a:buClrTx/>
              <a:buSzTx/>
              <a:buFont typeface="Lucida Grande"/>
              <a:buChar char="-"/>
              <a:tabLst/>
              <a:defRPr/>
            </a:pPr>
            <a:r>
              <a:rPr lang="en-US" sz="1200" b="0" i="0" u="none" strike="noStrike" kern="1200" dirty="0" smtClean="0">
                <a:solidFill>
                  <a:schemeClr val="tx1"/>
                </a:solidFill>
                <a:effectLst/>
                <a:latin typeface="+mn-lt"/>
                <a:ea typeface="ＭＳ Ｐゴシック" charset="-128"/>
                <a:cs typeface="ＭＳ Ｐゴシック" charset="-128"/>
              </a:rPr>
              <a:t>We offer students the option of accessing institutional information services via cell text message</a:t>
            </a:r>
            <a:r>
              <a:rPr lang="en-US" dirty="0" smtClean="0"/>
              <a:t> </a:t>
            </a:r>
          </a:p>
          <a:p>
            <a:pPr marL="171450" indent="-171450">
              <a:buFont typeface="Lucida Grande"/>
              <a:buChar char="-"/>
            </a:pPr>
            <a:r>
              <a:rPr lang="en-US" sz="1200" b="0" i="0" u="none" strike="noStrike" kern="1200" dirty="0" smtClean="0">
                <a:solidFill>
                  <a:schemeClr val="tx1"/>
                </a:solidFill>
                <a:effectLst/>
                <a:latin typeface="+mn-lt"/>
                <a:ea typeface="ＭＳ Ｐゴシック" charset="-128"/>
                <a:cs typeface="ＭＳ Ｐゴシック" charset="-128"/>
              </a:rPr>
              <a:t>We offer one or more location-based information services that can be accessed by those with GPS-enabled phones or other devices</a:t>
            </a:r>
            <a:r>
              <a:rPr lang="en-US" dirty="0" smtClean="0"/>
              <a:t> </a:t>
            </a:r>
          </a:p>
          <a:p>
            <a:pPr marL="171450" marR="0" indent="-171450" algn="l" defTabSz="457200" rtl="0" eaLnBrk="0" fontAlgn="base" latinLnBrk="0" hangingPunct="0">
              <a:lnSpc>
                <a:spcPct val="100000"/>
              </a:lnSpc>
              <a:spcBef>
                <a:spcPct val="30000"/>
              </a:spcBef>
              <a:spcAft>
                <a:spcPct val="0"/>
              </a:spcAft>
              <a:buClrTx/>
              <a:buSzTx/>
              <a:buFont typeface="Lucida Grande"/>
              <a:buChar char="-"/>
              <a:tabLst/>
              <a:defRPr/>
            </a:pPr>
            <a:r>
              <a:rPr lang="en-US" sz="1200" b="0" i="0" u="none" strike="noStrike" kern="1200" dirty="0" smtClean="0">
                <a:solidFill>
                  <a:schemeClr val="tx1"/>
                </a:solidFill>
                <a:effectLst/>
                <a:latin typeface="+mn-lt"/>
                <a:ea typeface="ＭＳ Ｐゴシック" charset="-128"/>
                <a:cs typeface="ＭＳ Ｐゴシック" charset="-128"/>
              </a:rPr>
              <a:t>Other (please specify)</a:t>
            </a:r>
          </a:p>
          <a:p>
            <a:pPr marL="171450" indent="-171450">
              <a:buFont typeface="Lucida Grande"/>
              <a:buChar char="-"/>
            </a:pPr>
            <a:r>
              <a:rPr lang="en-US" sz="1200" b="0" i="0" u="none" strike="noStrike" kern="1200" dirty="0" smtClean="0">
                <a:solidFill>
                  <a:schemeClr val="tx1"/>
                </a:solidFill>
                <a:effectLst/>
                <a:latin typeface="+mn-lt"/>
                <a:ea typeface="ＭＳ Ｐゴシック" charset="-128"/>
                <a:cs typeface="ＭＳ Ｐゴシック" charset="-128"/>
              </a:rPr>
              <a:t>Not applicable – no cell phone services are supported</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31</a:t>
            </a:fld>
            <a:endParaRPr lang="en-US" dirty="0"/>
          </a:p>
        </p:txBody>
      </p:sp>
    </p:spTree>
    <p:extLst>
      <p:ext uri="{BB962C8B-B14F-4D97-AF65-F5344CB8AC3E}">
        <p14:creationId xmlns:p14="http://schemas.microsoft.com/office/powerpoint/2010/main" val="140936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question 7</a:t>
            </a:r>
          </a:p>
          <a:p>
            <a:r>
              <a:rPr lang="en-US" sz="1200" b="0" i="0" u="none" strike="noStrike" kern="1200" dirty="0" smtClean="0">
                <a:solidFill>
                  <a:schemeClr val="tx1"/>
                </a:solidFill>
                <a:effectLst/>
                <a:latin typeface="+mn-lt"/>
                <a:ea typeface="ＭＳ Ｐゴシック" charset="-128"/>
                <a:cs typeface="ＭＳ Ｐゴシック" charset="-128"/>
              </a:rPr>
              <a:t>Select the statement below that best describes the student computer policy in your institution.</a:t>
            </a:r>
            <a:r>
              <a:rPr lang="en-US" dirty="0" smtClean="0"/>
              <a:t> </a:t>
            </a:r>
            <a:endParaRPr lang="en-US" sz="1200" b="0" i="0" u="none" strike="noStrike" kern="1200" dirty="0" smtClean="0">
              <a:solidFill>
                <a:schemeClr val="tx1"/>
              </a:solidFill>
              <a:effectLst/>
              <a:latin typeface="+mn-lt"/>
              <a:ea typeface="ＭＳ Ｐゴシック" charset="-128"/>
              <a:cs typeface="ＭＳ Ｐゴシック" charset="-128"/>
            </a:endParaRPr>
          </a:p>
          <a:p>
            <a:pPr marL="171450" indent="-171450">
              <a:buFontTx/>
              <a:buChar char="-"/>
            </a:pPr>
            <a:r>
              <a:rPr lang="en-US" sz="1200" b="0" i="0" u="none" strike="noStrike" kern="1200" dirty="0" smtClean="0">
                <a:solidFill>
                  <a:schemeClr val="tx1"/>
                </a:solidFill>
                <a:effectLst/>
                <a:latin typeface="+mn-lt"/>
                <a:ea typeface="ＭＳ Ｐゴシック" charset="-128"/>
                <a:cs typeface="ＭＳ Ｐゴシック" charset="-128"/>
              </a:rPr>
              <a:t>All students are provided with a desktop or laptop computer; </a:t>
            </a:r>
          </a:p>
          <a:p>
            <a:pPr marL="171450" indent="-171450">
              <a:buFontTx/>
              <a:buChar char="-"/>
            </a:pPr>
            <a:r>
              <a:rPr lang="en-US" sz="1200" b="0" i="0" u="none" strike="noStrike" kern="1200" dirty="0" smtClean="0">
                <a:solidFill>
                  <a:schemeClr val="tx1"/>
                </a:solidFill>
                <a:effectLst/>
                <a:latin typeface="+mn-lt"/>
                <a:ea typeface="ＭＳ Ｐゴシック" charset="-128"/>
                <a:cs typeface="ＭＳ Ｐゴシック" charset="-128"/>
              </a:rPr>
              <a:t>Students in general are required to purchase/lease a personal computer</a:t>
            </a:r>
            <a:r>
              <a:rPr lang="en-US" dirty="0" smtClean="0"/>
              <a:t> </a:t>
            </a:r>
          </a:p>
          <a:p>
            <a:pPr marL="171450" indent="-171450">
              <a:buFontTx/>
              <a:buChar char="-"/>
            </a:pPr>
            <a:r>
              <a:rPr lang="en-US" sz="1200" b="0" i="0" u="none" strike="noStrike" kern="1200" dirty="0" smtClean="0">
                <a:solidFill>
                  <a:schemeClr val="tx1"/>
                </a:solidFill>
                <a:effectLst/>
                <a:latin typeface="+mn-lt"/>
                <a:ea typeface="ＭＳ Ｐゴシック" charset="-128"/>
                <a:cs typeface="ＭＳ Ｐゴシック" charset="-128"/>
              </a:rPr>
              <a:t>Students in some departments or majors are required to purchase/lease a personal computer</a:t>
            </a:r>
          </a:p>
          <a:p>
            <a:pPr marL="171450" indent="-171450">
              <a:buFontTx/>
              <a:buChar char="-"/>
            </a:pPr>
            <a:r>
              <a:rPr lang="en-US" sz="1200" b="0" i="0" u="none" strike="noStrike" kern="1200" dirty="0" smtClean="0">
                <a:solidFill>
                  <a:schemeClr val="tx1"/>
                </a:solidFill>
                <a:effectLst/>
                <a:latin typeface="+mn-lt"/>
                <a:ea typeface="ＭＳ Ｐゴシック" charset="-128"/>
                <a:cs typeface="ＭＳ Ｐゴシック" charset="-128"/>
              </a:rPr>
              <a:t>Personal computer purchase/lease is recommended but not required for all students</a:t>
            </a:r>
          </a:p>
          <a:p>
            <a:pPr marL="171450" indent="-171450">
              <a:buFontTx/>
              <a:buChar char="-"/>
            </a:pPr>
            <a:r>
              <a:rPr lang="en-US" sz="1200" b="0" i="0" u="none" strike="noStrike" kern="1200" dirty="0" smtClean="0">
                <a:solidFill>
                  <a:schemeClr val="tx1"/>
                </a:solidFill>
                <a:effectLst/>
                <a:latin typeface="+mn-lt"/>
                <a:ea typeface="ＭＳ Ｐゴシック" charset="-128"/>
                <a:cs typeface="ＭＳ Ｐゴシック" charset="-128"/>
              </a:rPr>
              <a:t>Personal computer purchase/lease is recommended but not required for students in some departments or majors</a:t>
            </a:r>
          </a:p>
          <a:p>
            <a:pPr marL="171450" indent="-171450">
              <a:buFontTx/>
              <a:buChar char="-"/>
            </a:pPr>
            <a:r>
              <a:rPr lang="en-US" sz="1200" b="0" i="0" u="none" strike="noStrike" kern="1200" dirty="0" smtClean="0">
                <a:solidFill>
                  <a:schemeClr val="tx1"/>
                </a:solidFill>
                <a:effectLst/>
                <a:latin typeface="+mn-lt"/>
                <a:ea typeface="ＭＳ Ｐゴシック" charset="-128"/>
                <a:cs typeface="ＭＳ Ｐゴシック" charset="-128"/>
              </a:rPr>
              <a:t>There are no requirements or recommendations regarding personal computer purchase or lease</a:t>
            </a:r>
          </a:p>
          <a:p>
            <a:pPr marL="171450" indent="-171450">
              <a:buFontTx/>
              <a:buChar char="-"/>
            </a:pPr>
            <a:r>
              <a:rPr lang="en-US" sz="1200" b="0" i="0" u="none" strike="noStrike" kern="1200" dirty="0" smtClean="0">
                <a:solidFill>
                  <a:schemeClr val="tx1"/>
                </a:solidFill>
                <a:effectLst/>
                <a:latin typeface="+mn-lt"/>
                <a:ea typeface="ＭＳ Ｐゴシック" charset="-128"/>
                <a:cs typeface="ＭＳ Ｐゴシック" charset="-128"/>
              </a:rPr>
              <a:t>Other (please specify)</a:t>
            </a:r>
          </a:p>
          <a:p>
            <a:pPr marL="171450" indent="-171450">
              <a:buFontTx/>
              <a:buChar char="-"/>
            </a:pPr>
            <a:endParaRPr lang="en-US" sz="1200" b="0" i="0" u="none" strike="noStrike" kern="1200" dirty="0" err="1" smtClean="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32</a:t>
            </a:fld>
            <a:endParaRPr lang="en-US" dirty="0"/>
          </a:p>
        </p:txBody>
      </p:sp>
    </p:spTree>
    <p:extLst>
      <p:ext uri="{BB962C8B-B14F-4D97-AF65-F5344CB8AC3E}">
        <p14:creationId xmlns:p14="http://schemas.microsoft.com/office/powerpoint/2010/main" val="188999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1, Questions 41</a:t>
            </a:r>
            <a:r>
              <a:rPr lang="en-US" baseline="0" dirty="0" smtClean="0"/>
              <a:t> and 42</a:t>
            </a:r>
            <a:endParaRPr lang="en-US" dirty="0" smtClean="0"/>
          </a:p>
          <a:p>
            <a:r>
              <a:rPr lang="en-US" sz="1200" b="0" i="0" u="none" strike="noStrike" kern="1200" dirty="0" smtClean="0">
                <a:solidFill>
                  <a:schemeClr val="tx1"/>
                </a:solidFill>
                <a:effectLst/>
                <a:latin typeface="+mn-lt"/>
                <a:ea typeface="ＭＳ Ｐゴシック" charset="-128"/>
                <a:cs typeface="ＭＳ Ｐゴシック" charset="-128"/>
              </a:rPr>
              <a:t>41. If your institution charges a general student technology fee (that is, a fee designated wholly for IT that is levied on all students--as opposed to specific IT fees based on academic major or other criteria) on what basis is the fee charged? Please note: In previous surveys, versions of this question requested data from the prior fiscal year. This question asks instead about the *current* fiscal year (FY 2010-2011).</a:t>
            </a:r>
            <a:r>
              <a:rPr lang="en-US" dirty="0" smtClean="0"/>
              <a:t> </a:t>
            </a:r>
            <a:r>
              <a:rPr lang="en-US" sz="1200" b="0" i="0" u="none" strike="noStrike" kern="1200" dirty="0" smtClean="0">
                <a:solidFill>
                  <a:schemeClr val="tx1"/>
                </a:solidFill>
                <a:effectLst/>
                <a:latin typeface="+mn-lt"/>
                <a:ea typeface="ＭＳ Ｐゴシック" charset="-128"/>
                <a:cs typeface="ＭＳ Ｐゴシック" charset="-128"/>
              </a:rPr>
              <a:t> </a:t>
            </a:r>
            <a:r>
              <a:rPr lang="en-US" dirty="0" smtClean="0"/>
              <a:t> </a:t>
            </a:r>
          </a:p>
          <a:p>
            <a:pPr marL="171450" indent="-171450">
              <a:buFontTx/>
              <a:buChar char="-"/>
            </a:pPr>
            <a:r>
              <a:rPr lang="en-US" dirty="0" smtClean="0"/>
              <a:t>Flat fee per year</a:t>
            </a:r>
          </a:p>
          <a:p>
            <a:pPr marL="171450" indent="-171450">
              <a:buFontTx/>
              <a:buChar char="-"/>
            </a:pPr>
            <a:r>
              <a:rPr lang="en-US" dirty="0" smtClean="0"/>
              <a:t>Flat fee per semester</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dirty="0" smtClean="0"/>
              <a:t>Flat fee per quarter</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dirty="0" smtClean="0"/>
              <a:t>Flat fee per credit hours</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dirty="0" smtClean="0"/>
              <a:t>Percentage</a:t>
            </a:r>
            <a:r>
              <a:rPr lang="en-US" baseline="0" dirty="0" smtClean="0"/>
              <a:t> of tuition</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baseline="0" dirty="0" smtClean="0"/>
              <a:t>Other</a:t>
            </a:r>
            <a:endParaRPr lang="en-US" dirty="0" smtClean="0"/>
          </a:p>
          <a:p>
            <a:endParaRPr lang="en-US" sz="1200" b="0" i="0" u="none" strike="noStrike" kern="1200" dirty="0" smtClean="0">
              <a:solidFill>
                <a:schemeClr val="tx1"/>
              </a:solidFill>
              <a:effectLst/>
              <a:latin typeface="+mn-lt"/>
              <a:ea typeface="ＭＳ Ｐゴシック" charset="-128"/>
              <a:cs typeface="ＭＳ Ｐゴシック" charset="-128"/>
            </a:endParaRPr>
          </a:p>
          <a:p>
            <a:r>
              <a:rPr lang="en-US" sz="1200" b="0" i="0" u="none" strike="noStrike" kern="1200" dirty="0" smtClean="0">
                <a:solidFill>
                  <a:schemeClr val="tx1"/>
                </a:solidFill>
                <a:effectLst/>
                <a:latin typeface="+mn-lt"/>
                <a:ea typeface="ＭＳ Ｐゴシック" charset="-128"/>
                <a:cs typeface="ＭＳ Ｐゴシック" charset="-128"/>
              </a:rPr>
              <a:t>42. How much is the fee (or percentage of tuition) in the current FY (FY 2010-2011)? (Enter fee amount in USD; NOTE that decimals *are* permitted here.) Please note: In previous surveys, versions of this question requested data from the prior fiscal year. This question asks instead about the *current* fiscal year (FY 2010-2011).</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33</a:t>
            </a:fld>
            <a:endParaRPr lang="en-US" dirty="0"/>
          </a:p>
        </p:txBody>
      </p:sp>
    </p:spTree>
    <p:extLst>
      <p:ext uri="{BB962C8B-B14F-4D97-AF65-F5344CB8AC3E}">
        <p14:creationId xmlns:p14="http://schemas.microsoft.com/office/powerpoint/2010/main" val="118873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1, Question 50.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Which of the following</a:t>
            </a:r>
            <a:r>
              <a:rPr lang="en-US" baseline="0" dirty="0" smtClean="0"/>
              <a:t> central IT services, if applicable, are covered by written service-level agreements (SLAs) between central IT and other offices or departments.  (Check all that apply.)</a:t>
            </a:r>
            <a:endParaRPr lang="en-US" dirty="0" smtClean="0"/>
          </a:p>
          <a:p>
            <a:endParaRPr lang="en-US" dirty="0" smtClean="0"/>
          </a:p>
          <a:p>
            <a:r>
              <a:rPr lang="en-US" dirty="0" smtClean="0"/>
              <a:t>Percent of institutions</a:t>
            </a:r>
            <a:r>
              <a:rPr lang="en-US" baseline="0" dirty="0" smtClean="0"/>
              <a:t> NOT selecting option “Not applicable – there are no SLAs”</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10</a:t>
            </a:fld>
            <a:endParaRPr lang="en-US" dirty="0"/>
          </a:p>
        </p:txBody>
      </p:sp>
    </p:spTree>
    <p:extLst>
      <p:ext uri="{BB962C8B-B14F-4D97-AF65-F5344CB8AC3E}">
        <p14:creationId xmlns:p14="http://schemas.microsoft.com/office/powerpoint/2010/main" val="159167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Module</a:t>
            </a:r>
            <a:r>
              <a:rPr lang="en-US" baseline="0" dirty="0" smtClean="0"/>
              <a:t> 1</a:t>
            </a:r>
          </a:p>
          <a:p>
            <a:r>
              <a:rPr lang="en-US" baseline="0" dirty="0" smtClean="0"/>
              <a:t>Question 27</a:t>
            </a:r>
          </a:p>
          <a:p>
            <a:r>
              <a:rPr lang="en-US" sz="1200" b="0" i="0" u="none" strike="noStrike" kern="1200" dirty="0" smtClean="0">
                <a:solidFill>
                  <a:schemeClr val="tx1"/>
                </a:solidFill>
                <a:effectLst/>
                <a:latin typeface="+mn-lt"/>
                <a:ea typeface="ＭＳ Ｐゴシック" charset="-128"/>
                <a:cs typeface="ＭＳ Ｐゴシック" charset="-128"/>
              </a:rPr>
              <a:t>What were the actual research expenditures (in USD) for the last FY (FY 2009-2010)?</a:t>
            </a:r>
            <a:r>
              <a:rPr lang="en-US" dirty="0" smtClean="0"/>
              <a:t> </a:t>
            </a:r>
          </a:p>
          <a:p>
            <a:endParaRPr lang="en-US" dirty="0" smtClean="0"/>
          </a:p>
          <a:p>
            <a:r>
              <a:rPr lang="en-US" dirty="0" smtClean="0"/>
              <a:t>Question 35 and 38:  Total Central IT spending</a:t>
            </a:r>
          </a:p>
          <a:p>
            <a:pPr marL="228600" indent="-228600">
              <a:buAutoNum type="arabicPeriod" startAt="35"/>
            </a:pPr>
            <a:r>
              <a:rPr lang="en-US" sz="1200" b="0" i="0" u="none" strike="noStrike" kern="1200" dirty="0" smtClean="0">
                <a:solidFill>
                  <a:schemeClr val="tx1"/>
                </a:solidFill>
                <a:effectLst/>
                <a:latin typeface="+mn-lt"/>
                <a:ea typeface="ＭＳ Ｐゴシック" charset="-128"/>
                <a:cs typeface="ＭＳ Ｐゴシック" charset="-128"/>
              </a:rPr>
              <a:t>Please provide a breakdown of actual central IT compensation expense for the last FY (FY 2009-2010) and the expense budgeted for the current FY (FY 2010-2011) according to the following categories. Include salaries, wages, and fringe benefits, even if benefits were paid elsewhere in the institution and not charged to central IT. </a:t>
            </a:r>
          </a:p>
          <a:p>
            <a:pPr marL="0" indent="0">
              <a:buNone/>
            </a:pPr>
            <a:endParaRPr lang="en-US" sz="1200" b="0" i="0" u="none" strike="noStrike" kern="1200" dirty="0" smtClean="0">
              <a:solidFill>
                <a:schemeClr val="tx1"/>
              </a:solidFill>
              <a:effectLst/>
              <a:latin typeface="+mn-lt"/>
              <a:ea typeface="ＭＳ Ｐゴシック" charset="-128"/>
              <a:cs typeface="ＭＳ Ｐゴシック" charset="-128"/>
            </a:endParaRPr>
          </a:p>
          <a:p>
            <a:pPr marL="0" indent="0">
              <a:buNone/>
            </a:pPr>
            <a:r>
              <a:rPr lang="en-US" sz="1200" b="0" i="0" u="none" strike="noStrike" kern="1200" dirty="0" smtClean="0">
                <a:solidFill>
                  <a:schemeClr val="tx1"/>
                </a:solidFill>
                <a:effectLst/>
                <a:latin typeface="+mn-lt"/>
                <a:ea typeface="ＭＳ Ｐゴシック" charset="-128"/>
                <a:cs typeface="ＭＳ Ｐゴシック" charset="-128"/>
              </a:rPr>
              <a:t>38. Please enter central IT expenses other than compensation in USD for the following categories. Even if you do not use this taxonomy in your institution, please redistribute your non-compensation expenses according to these definitions to ensure comparable data across all CDS participants. If you had no expense in a category, enter 0.</a:t>
            </a:r>
            <a:r>
              <a:rPr lang="en-US" dirty="0" smtClean="0"/>
              <a:t> </a:t>
            </a:r>
          </a:p>
          <a:p>
            <a:pPr marL="0" indent="0">
              <a:buNone/>
            </a:pPr>
            <a:endParaRPr lang="en-US" dirty="0" smtClean="0"/>
          </a:p>
          <a:p>
            <a:pPr marL="0" indent="0">
              <a:buNone/>
            </a:pPr>
            <a:r>
              <a:rPr lang="en-US" dirty="0" smtClean="0"/>
              <a:t>Questions</a:t>
            </a:r>
            <a:r>
              <a:rPr lang="en-US" baseline="0" dirty="0" smtClean="0"/>
              <a:t> 39 and 40:  Total Distributed IT Spending</a:t>
            </a:r>
          </a:p>
          <a:p>
            <a:pPr marL="0" indent="0">
              <a:buNone/>
            </a:pPr>
            <a:r>
              <a:rPr lang="en-US" sz="1200" b="0" i="0" u="none" strike="noStrike" kern="1200" dirty="0" smtClean="0">
                <a:solidFill>
                  <a:schemeClr val="tx1"/>
                </a:solidFill>
                <a:effectLst/>
                <a:latin typeface="+mn-lt"/>
                <a:ea typeface="ＭＳ Ｐゴシック" charset="-128"/>
                <a:cs typeface="ＭＳ Ｐゴシック" charset="-128"/>
              </a:rPr>
              <a:t>39. Please enter your best estimate of the total actually spent last FY (FY 2009-2010) and budgeted for the current FY (FY 2010-2011) for compensation (salaries, wages, plus benefits) for all IT personnel employed *outside central IT* (for example, administrative offices or academic departments), including part-time and limited-term employees.  </a:t>
            </a:r>
            <a:r>
              <a:rPr lang="en-US" dirty="0" smtClean="0"/>
              <a:t> </a:t>
            </a:r>
          </a:p>
          <a:p>
            <a:pPr marL="0" indent="0">
              <a:buNone/>
            </a:pPr>
            <a:endParaRPr lang="en-US" sz="1200" b="0" i="0" u="none" strike="noStrike" kern="1200" dirty="0" smtClean="0">
              <a:solidFill>
                <a:schemeClr val="tx1"/>
              </a:solidFill>
              <a:effectLst/>
              <a:latin typeface="+mn-lt"/>
              <a:ea typeface="ＭＳ Ｐゴシック" charset="-128"/>
              <a:cs typeface="ＭＳ Ｐゴシック" charset="-128"/>
            </a:endParaRPr>
          </a:p>
          <a:p>
            <a:pPr marL="0" indent="0">
              <a:buNone/>
            </a:pPr>
            <a:r>
              <a:rPr lang="en-US" sz="1200" b="0" i="0" u="none" strike="noStrike" kern="1200" dirty="0" smtClean="0">
                <a:solidFill>
                  <a:schemeClr val="tx1"/>
                </a:solidFill>
                <a:effectLst/>
                <a:latin typeface="+mn-lt"/>
                <a:ea typeface="ＭＳ Ｐゴシック" charset="-128"/>
                <a:cs typeface="ＭＳ Ｐゴシック" charset="-128"/>
              </a:rPr>
              <a:t>40. Please enter your best estimate of the total actually spent in the last FY (FY 2009-2010) and budgeted for the current FY (FY 2010-2011) on IT (other than compensation reported in question 35 above) *outside central IT* in your institution. These expenditures would include hardware, software, licenses, and so forth. </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35</a:t>
            </a:fld>
            <a:endParaRPr lang="en-US" dirty="0"/>
          </a:p>
        </p:txBody>
      </p:sp>
    </p:spTree>
    <p:extLst>
      <p:ext uri="{BB962C8B-B14F-4D97-AF65-F5344CB8AC3E}">
        <p14:creationId xmlns:p14="http://schemas.microsoft.com/office/powerpoint/2010/main" val="3237976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Module</a:t>
            </a:r>
            <a:r>
              <a:rPr lang="en-US" baseline="0" dirty="0" smtClean="0"/>
              <a:t> 4, questions 1, 2, 3, 5 and 7</a:t>
            </a:r>
          </a:p>
          <a:p>
            <a:r>
              <a:rPr lang="en-US" baseline="0" dirty="0" smtClean="0"/>
              <a:t>Relevant items were grouped across questions into the categories shown on the slide.</a:t>
            </a:r>
          </a:p>
          <a:p>
            <a:endParaRPr lang="en-US" baseline="0" dirty="0" smtClean="0"/>
          </a:p>
          <a:p>
            <a:pPr marL="228600" indent="-228600">
              <a:buAutoNum type="arabicPeriod"/>
            </a:pPr>
            <a:r>
              <a:rPr lang="en-US" sz="1200" b="0" i="0" u="none" strike="noStrike" kern="1200" dirty="0" smtClean="0">
                <a:solidFill>
                  <a:schemeClr val="tx1"/>
                </a:solidFill>
                <a:effectLst/>
                <a:latin typeface="+mn-lt"/>
                <a:ea typeface="ＭＳ Ｐゴシック" charset="-128"/>
                <a:cs typeface="ＭＳ Ｐゴシック" charset="-128"/>
              </a:rPr>
              <a:t>How is your institution organized to support research that is dependent on information technology? (Check all that apply.)</a:t>
            </a:r>
            <a:r>
              <a:rPr lang="en-US" dirty="0" smtClean="0"/>
              <a:t> </a:t>
            </a:r>
          </a:p>
          <a:p>
            <a:pPr marL="228600" indent="-22860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Our institution is planning an integrated set of IT services, also known as </a:t>
            </a:r>
            <a:r>
              <a:rPr lang="en-US" sz="1200" b="0" i="0" u="none" strike="noStrike" kern="1200" dirty="0" err="1" smtClean="0">
                <a:solidFill>
                  <a:schemeClr val="tx1"/>
                </a:solidFill>
                <a:effectLst/>
                <a:latin typeface="+mn-lt"/>
                <a:ea typeface="ＭＳ Ｐゴシック" charset="-128"/>
                <a:cs typeface="ＭＳ Ｐゴシック" charset="-128"/>
              </a:rPr>
              <a:t>cyberinfrastructure</a:t>
            </a:r>
            <a:endParaRPr lang="en-US" sz="1200" b="0" i="0" u="none" strike="noStrike" kern="1200" dirty="0" smtClean="0">
              <a:solidFill>
                <a:schemeClr val="tx1"/>
              </a:solidFill>
              <a:effectLst/>
              <a:latin typeface="+mn-lt"/>
              <a:ea typeface="ＭＳ Ｐゴシック" charset="-128"/>
              <a:cs typeface="ＭＳ Ｐゴシック" charset="-128"/>
            </a:endParaRPr>
          </a:p>
          <a:p>
            <a:pPr marL="228600" indent="-22860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Our institution provides an integrated set of IT services, also known as </a:t>
            </a:r>
            <a:r>
              <a:rPr lang="en-US" sz="1200" b="0" i="0" u="none" strike="noStrike" kern="1200" dirty="0" err="1" smtClean="0">
                <a:solidFill>
                  <a:schemeClr val="tx1"/>
                </a:solidFill>
                <a:effectLst/>
                <a:latin typeface="+mn-lt"/>
                <a:ea typeface="ＭＳ Ｐゴシック" charset="-128"/>
                <a:cs typeface="ＭＳ Ｐゴシック" charset="-128"/>
              </a:rPr>
              <a:t>cyberinfrastructure</a:t>
            </a:r>
            <a:r>
              <a:rPr lang="en-US" dirty="0" smtClean="0"/>
              <a:t> </a:t>
            </a:r>
          </a:p>
          <a:p>
            <a:pPr marL="228600" indent="-22860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One or more departments, centers, or programs are engaged in application of IT in research, but their activities are largely independent of one another</a:t>
            </a:r>
            <a:r>
              <a:rPr lang="en-US" dirty="0" smtClean="0"/>
              <a:t> </a:t>
            </a:r>
          </a:p>
          <a:p>
            <a:pPr marL="228600" indent="-22860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Our institution devotes minimal resources to support research-related IT</a:t>
            </a:r>
            <a:r>
              <a:rPr lang="en-US" dirty="0" smtClean="0"/>
              <a:t> </a:t>
            </a:r>
          </a:p>
          <a:p>
            <a:pPr marL="228600" indent="-22860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Other (please specify)</a:t>
            </a:r>
          </a:p>
          <a:p>
            <a:pPr marL="228600" indent="-228600">
              <a:buFont typeface="Arial"/>
              <a:buChar char="•"/>
            </a:pPr>
            <a:endParaRPr lang="en-US" sz="1200" b="0" i="0" u="none" strike="noStrike" kern="1200" dirty="0" smtClean="0">
              <a:solidFill>
                <a:schemeClr val="tx1"/>
              </a:solidFill>
              <a:effectLst/>
              <a:latin typeface="+mn-lt"/>
              <a:ea typeface="ＭＳ Ｐゴシック" charset="-128"/>
              <a:cs typeface="ＭＳ Ｐゴシック" charset="-128"/>
            </a:endParaRPr>
          </a:p>
          <a:p>
            <a:pPr marL="0" indent="0">
              <a:buFont typeface="Arial"/>
              <a:buNone/>
            </a:pPr>
            <a:r>
              <a:rPr lang="en-US" sz="1200" b="0" i="0" u="none" strike="noStrike" kern="1200" dirty="0" smtClean="0">
                <a:solidFill>
                  <a:schemeClr val="tx1"/>
                </a:solidFill>
                <a:effectLst/>
                <a:latin typeface="+mn-lt"/>
                <a:ea typeface="ＭＳ Ｐゴシック" charset="-128"/>
                <a:cs typeface="ＭＳ Ｐゴシック" charset="-128"/>
              </a:rPr>
              <a:t>2. What IT-related *consulting and support* services are offered to researchers at your institution, and which organizational unit(s) provide the services? Note that *operational* IT services are addressed in the next question. (Check all that apply.)</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Assistance in preparing research grant applications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Participation on the Institutional Review Board (IRB)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Review and approval of data control plans for research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Review and approval of other technical aspects of research projects, such as hardware and software acquisition, systems management, and networking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Statistical consulting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Consulting/support for software development and software porting</a:t>
            </a:r>
            <a:endParaRPr lang="en-US" dirty="0" smtClean="0"/>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Consulting/support for visualization</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Consulting/support for high-performance computing configuration and operation</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Consulting/support for storage solutions and data access, including those mandated by federal grants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Consulting/support for storage solutions and data access, including those mandated by federal grants</a:t>
            </a:r>
            <a:endParaRPr lang="en-US" dirty="0" smtClean="0"/>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Consulting/support for access to remote research resources</a:t>
            </a:r>
            <a:endParaRPr lang="en-US" dirty="0" smtClean="0"/>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Consulting/support for access to commercial cloud computing resources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Hosting or facilitating events to introduce new technologies to and share experiences among researchers</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Other</a:t>
            </a:r>
          </a:p>
          <a:p>
            <a:pPr marL="171450" indent="-171450">
              <a:buFont typeface="Arial"/>
              <a:buChar char="•"/>
            </a:pPr>
            <a:endParaRPr lang="en-US" sz="1200" b="0" i="0" u="none" strike="noStrike" kern="1200" dirty="0" smtClean="0">
              <a:solidFill>
                <a:schemeClr val="tx1"/>
              </a:solidFill>
              <a:effectLst/>
              <a:latin typeface="+mn-lt"/>
              <a:ea typeface="ＭＳ Ｐゴシック" charset="-128"/>
              <a:cs typeface="ＭＳ Ｐゴシック" charset="-128"/>
            </a:endParaRPr>
          </a:p>
          <a:p>
            <a:pPr marL="0" indent="0">
              <a:buFont typeface="Arial"/>
              <a:buNone/>
            </a:pPr>
            <a:r>
              <a:rPr lang="en-US" sz="1200" b="0" i="0" u="none" strike="noStrike" kern="1200" dirty="0" smtClean="0">
                <a:solidFill>
                  <a:schemeClr val="tx1"/>
                </a:solidFill>
                <a:effectLst/>
                <a:latin typeface="+mn-lt"/>
                <a:ea typeface="ＭＳ Ｐゴシック" charset="-128"/>
                <a:cs typeface="ＭＳ Ｐゴシック" charset="-128"/>
              </a:rPr>
              <a:t>3. What *operational* IT services are available to researchers in your institution, and which organizational unit(s) provide the services? Note that *consulting and support* services are addressed in the previous question. (Check all that apply.)</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Management of research servers owned by academic units</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Provision of data center facilities for academic units to operate their servers</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High-performance computing services</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High-throughput computing services</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Institutional grid computing services</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Data management, storage and </a:t>
            </a:r>
            <a:r>
              <a:rPr lang="en-US" sz="1200" b="0" i="0" u="none" strike="noStrike" kern="1200" dirty="0" err="1" smtClean="0">
                <a:solidFill>
                  <a:schemeClr val="tx1"/>
                </a:solidFill>
                <a:effectLst/>
                <a:latin typeface="+mn-lt"/>
                <a:ea typeface="ＭＳ Ｐゴシック" charset="-128"/>
                <a:cs typeface="ＭＳ Ｐゴシック" charset="-128"/>
              </a:rPr>
              <a:t>curation</a:t>
            </a:r>
            <a:r>
              <a:rPr lang="en-US" sz="1200" b="0" i="0" u="none" strike="noStrike" kern="1200" dirty="0" smtClean="0">
                <a:solidFill>
                  <a:schemeClr val="tx1"/>
                </a:solidFill>
                <a:effectLst/>
                <a:latin typeface="+mn-lt"/>
                <a:ea typeface="ＭＳ Ｐゴシック" charset="-128"/>
                <a:cs typeface="ＭＳ Ｐゴシック" charset="-128"/>
              </a:rPr>
              <a:t> services</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Videoconferencing services</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High-performance network provisioning within the institution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High-performance external network provisioning</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An integrated system of research-related services, sometimes known as </a:t>
            </a:r>
            <a:r>
              <a:rPr lang="en-US" sz="1200" b="0" i="0" u="none" strike="noStrike" kern="1200" dirty="0" err="1" smtClean="0">
                <a:solidFill>
                  <a:schemeClr val="tx1"/>
                </a:solidFill>
                <a:effectLst/>
                <a:latin typeface="+mn-lt"/>
                <a:ea typeface="ＭＳ Ｐゴシック" charset="-128"/>
                <a:cs typeface="ＭＳ Ｐゴシック" charset="-128"/>
              </a:rPr>
              <a:t>cyberinfrastructure</a:t>
            </a:r>
            <a:r>
              <a:rPr lang="en-US" sz="1200" b="0" i="0" u="none" strike="noStrike" kern="1200" dirty="0" smtClean="0">
                <a:solidFill>
                  <a:schemeClr val="tx1"/>
                </a:solidFill>
                <a:effectLst/>
                <a:latin typeface="+mn-lt"/>
                <a:ea typeface="ＭＳ Ｐゴシック" charset="-128"/>
                <a:cs typeface="ＭＳ Ｐゴシック" charset="-128"/>
              </a:rPr>
              <a:t> or support for e-science</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Other </a:t>
            </a:r>
          </a:p>
          <a:p>
            <a:pPr marL="171450" indent="-171450">
              <a:buFont typeface="Arial"/>
              <a:buChar char="•"/>
            </a:pPr>
            <a:endParaRPr lang="en-US" sz="1200" b="0" i="0" u="none" strike="noStrike" kern="1200" dirty="0" smtClean="0">
              <a:solidFill>
                <a:schemeClr val="tx1"/>
              </a:solidFill>
              <a:effectLst/>
              <a:latin typeface="+mn-lt"/>
              <a:ea typeface="ＭＳ Ｐゴシック" charset="-128"/>
              <a:cs typeface="ＭＳ Ｐゴシック" charset="-128"/>
            </a:endParaRPr>
          </a:p>
          <a:p>
            <a:pPr marL="0" indent="0">
              <a:buFont typeface="Arial"/>
              <a:buNone/>
            </a:pPr>
            <a:r>
              <a:rPr lang="en-US" sz="1200" b="0" i="0" u="none" strike="noStrike" kern="1200" dirty="0" smtClean="0">
                <a:solidFill>
                  <a:schemeClr val="tx1"/>
                </a:solidFill>
                <a:effectLst/>
                <a:latin typeface="+mn-lt"/>
                <a:ea typeface="ＭＳ Ｐゴシック" charset="-128"/>
                <a:cs typeface="ＭＳ Ｐゴシック" charset="-128"/>
              </a:rPr>
              <a:t>5. Which, if any, of the following services does your institution make available to researchers at other institutions? (Check all that apply.)</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High-performance computing</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Server hosting</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Server management</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Access to specialized scientific apparatus (e.g., telescope, sensor network, etc.)</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Storage resources</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Visualization resources</a:t>
            </a:r>
            <a:r>
              <a:rPr lang="en-US" dirty="0" smtClean="0"/>
              <a:t> </a:t>
            </a:r>
            <a:endParaRPr lang="en-US" sz="1200" b="0" i="0" u="none" strike="noStrike" kern="1200" dirty="0" smtClean="0">
              <a:solidFill>
                <a:schemeClr val="tx1"/>
              </a:solidFill>
              <a:effectLst/>
              <a:latin typeface="+mn-lt"/>
              <a:ea typeface="ＭＳ Ｐゴシック" charset="-128"/>
              <a:cs typeface="ＭＳ Ｐゴシック" charset="-128"/>
            </a:endParaRP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b="0" i="0" u="none" strike="noStrike" kern="1200" dirty="0" smtClean="0">
                <a:solidFill>
                  <a:schemeClr val="tx1"/>
                </a:solidFill>
                <a:effectLst/>
                <a:latin typeface="+mn-lt"/>
                <a:ea typeface="ＭＳ Ｐゴシック" charset="-128"/>
                <a:cs typeface="ＭＳ Ｐゴシック" charset="-128"/>
              </a:rPr>
              <a:t>Other (please specify)</a:t>
            </a:r>
            <a:r>
              <a:rPr lang="en-US" dirty="0" smtClean="0"/>
              <a:t> </a:t>
            </a:r>
            <a:endParaRPr lang="en-US" sz="1200" b="0" i="0" u="none" strike="noStrike" kern="1200" dirty="0" smtClean="0">
              <a:solidFill>
                <a:schemeClr val="tx1"/>
              </a:solidFill>
              <a:effectLst/>
              <a:latin typeface="+mn-lt"/>
              <a:ea typeface="ＭＳ Ｐゴシック" charset="-128"/>
              <a:cs typeface="ＭＳ Ｐゴシック" charset="-128"/>
            </a:endParaRP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Not applicable - no services are made available</a:t>
            </a:r>
            <a:r>
              <a:rPr lang="en-US" dirty="0" smtClean="0"/>
              <a:t> </a:t>
            </a:r>
          </a:p>
          <a:p>
            <a:pPr marL="171450" indent="-171450">
              <a:buFont typeface="Arial"/>
              <a:buChar char="•"/>
            </a:pPr>
            <a:endParaRPr lang="en-US" dirty="0" smtClean="0"/>
          </a:p>
          <a:p>
            <a:pPr marL="0" indent="0">
              <a:buFont typeface="Arial"/>
              <a:buNone/>
            </a:pPr>
            <a:r>
              <a:rPr lang="en-US" sz="1200" b="0" i="0" u="none" strike="noStrike" kern="1200" dirty="0" smtClean="0">
                <a:solidFill>
                  <a:schemeClr val="tx1"/>
                </a:solidFill>
                <a:effectLst/>
                <a:latin typeface="+mn-lt"/>
                <a:ea typeface="ＭＳ Ｐゴシック" charset="-128"/>
                <a:cs typeface="ＭＳ Ｐゴシック" charset="-128"/>
              </a:rPr>
              <a:t>7. What high-performance or research and education (R&amp;E) networking services are available in your institution? (Check all that apply.)</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Campus backbone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Metropolitan-area network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Statewide or regional network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Access to U.S. Internet2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Access to U.S. National </a:t>
            </a:r>
            <a:r>
              <a:rPr lang="en-US" sz="1200" b="0" i="0" u="none" strike="noStrike" kern="1200" dirty="0" err="1" smtClean="0">
                <a:solidFill>
                  <a:schemeClr val="tx1"/>
                </a:solidFill>
                <a:effectLst/>
                <a:latin typeface="+mn-lt"/>
                <a:ea typeface="ＭＳ Ｐゴシック" charset="-128"/>
                <a:cs typeface="ＭＳ Ｐゴシック" charset="-128"/>
              </a:rPr>
              <a:t>LambdaRail</a:t>
            </a:r>
            <a:r>
              <a:rPr lang="en-US" sz="1200" b="0" i="0" u="none" strike="noStrike" kern="1200" dirty="0" smtClean="0">
                <a:solidFill>
                  <a:schemeClr val="tx1"/>
                </a:solidFill>
                <a:effectLst/>
                <a:latin typeface="+mn-lt"/>
                <a:ea typeface="ＭＳ Ｐゴシック" charset="-128"/>
                <a:cs typeface="ＭＳ Ｐゴシック" charset="-128"/>
              </a:rPr>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Access to U.S. </a:t>
            </a:r>
            <a:r>
              <a:rPr lang="en-US" sz="1200" b="0" i="0" u="none" strike="noStrike" kern="1200" dirty="0" err="1" smtClean="0">
                <a:solidFill>
                  <a:schemeClr val="tx1"/>
                </a:solidFill>
                <a:effectLst/>
                <a:latin typeface="+mn-lt"/>
                <a:ea typeface="ＭＳ Ｐゴシック" charset="-128"/>
                <a:cs typeface="ＭＳ Ｐゴシック" charset="-128"/>
              </a:rPr>
              <a:t>Esnet</a:t>
            </a:r>
            <a:r>
              <a:rPr lang="en-US" sz="1200" b="0" i="0" u="none" strike="noStrike" kern="1200" dirty="0" smtClean="0">
                <a:solidFill>
                  <a:schemeClr val="tx1"/>
                </a:solidFill>
                <a:effectLst/>
                <a:latin typeface="+mn-lt"/>
                <a:ea typeface="ＭＳ Ｐゴシック" charset="-128"/>
                <a:cs typeface="ＭＳ Ｐゴシック" charset="-128"/>
              </a:rPr>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Access to U.S.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Access to other National Research and Education Network (NREN) </a:t>
            </a:r>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36</a:t>
            </a:fld>
            <a:endParaRPr lang="en-US" dirty="0"/>
          </a:p>
        </p:txBody>
      </p:sp>
    </p:spTree>
    <p:extLst>
      <p:ext uri="{BB962C8B-B14F-4D97-AF65-F5344CB8AC3E}">
        <p14:creationId xmlns:p14="http://schemas.microsoft.com/office/powerpoint/2010/main" val="2553130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 bar indicates median for</a:t>
            </a:r>
            <a:r>
              <a:rPr lang="en-US" baseline="0" dirty="0" smtClean="0"/>
              <a:t> US higher education institutions.  The bar extends from the lowest institutional type (e.g., Associates) median to the highest.</a:t>
            </a:r>
          </a:p>
          <a:p>
            <a:r>
              <a:rPr lang="en-US" baseline="0" dirty="0" smtClean="0"/>
              <a:t/>
            </a:r>
            <a:br>
              <a:rPr lang="en-US" baseline="0" dirty="0" smtClean="0"/>
            </a:br>
            <a:r>
              <a:rPr lang="en-US" baseline="0" dirty="0" smtClean="0"/>
              <a:t>See notes to previous slide (36) for more information about items within each category.</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37</a:t>
            </a:fld>
            <a:endParaRPr lang="en-US" dirty="0"/>
          </a:p>
        </p:txBody>
      </p:sp>
    </p:spTree>
    <p:extLst>
      <p:ext uri="{BB962C8B-B14F-4D97-AF65-F5344CB8AC3E}">
        <p14:creationId xmlns:p14="http://schemas.microsoft.com/office/powerpoint/2010/main" val="3893809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Dots represent</a:t>
            </a:r>
            <a:r>
              <a:rPr lang="en-US" baseline="0" dirty="0" smtClean="0"/>
              <a:t> institutional type medians.</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See notes to slide 36 for more information about items within each category.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38</a:t>
            </a:fld>
            <a:endParaRPr lang="en-US" dirty="0"/>
          </a:p>
        </p:txBody>
      </p:sp>
    </p:spTree>
    <p:extLst>
      <p:ext uri="{BB962C8B-B14F-4D97-AF65-F5344CB8AC3E}">
        <p14:creationId xmlns:p14="http://schemas.microsoft.com/office/powerpoint/2010/main" val="460461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“Connecting</a:t>
            </a:r>
            <a:r>
              <a:rPr lang="en-US" baseline="0" dirty="0" smtClean="0"/>
              <a:t> the Dots” is an effort by ECAR staff to interpret and organize the data to suggest trends for higher education.  Staff evaluated the maturity of IT support for research based on the percent of research-intensive institutions (doctoral universities and institutions specializing in medicine or engineering) providing each group of services and categorized them into one of three groups:  pervasive, frequent, and moderately common.  Groupings are shown in the previous slide.  </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See notes to slide 36 for more information about items within each category.</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39</a:t>
            </a:fld>
            <a:endParaRPr lang="en-US" dirty="0"/>
          </a:p>
        </p:txBody>
      </p:sp>
    </p:spTree>
    <p:extLst>
      <p:ext uri="{BB962C8B-B14F-4D97-AF65-F5344CB8AC3E}">
        <p14:creationId xmlns:p14="http://schemas.microsoft.com/office/powerpoint/2010/main" val="2752052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9, question 1</a:t>
            </a:r>
          </a:p>
          <a:p>
            <a:r>
              <a:rPr lang="en-US" sz="1200" b="0" i="0" u="none" strike="noStrike" kern="1200" dirty="0" smtClean="0">
                <a:solidFill>
                  <a:schemeClr val="tx1"/>
                </a:solidFill>
                <a:effectLst/>
                <a:latin typeface="+mn-lt"/>
                <a:ea typeface="ＭＳ Ｐゴシック" charset="-128"/>
                <a:cs typeface="ＭＳ Ｐゴシック" charset="-128"/>
              </a:rPr>
              <a:t>What is the relationship of the following departments, programs, or units to central IT? For the purposes of this question, "administrative information systems/ERP" refers to the unit that focuses on the functionality of the applications software (design, development, testing, maintenance, etc.). These functions are conceptually distinct from systems operation and from the various functional responsibilities that are typically vested in offices of student affairs, financial affairs, and so forth.</a:t>
            </a:r>
            <a:r>
              <a:rPr lang="en-US" dirty="0" smtClean="0"/>
              <a:t> </a:t>
            </a:r>
          </a:p>
          <a:p>
            <a:endParaRPr lang="en-US" sz="1200" b="0" i="0" u="none" strike="noStrike" kern="1200" dirty="0" smtClean="0">
              <a:solidFill>
                <a:schemeClr val="tx1"/>
              </a:solidFill>
              <a:effectLst/>
              <a:latin typeface="+mn-lt"/>
              <a:ea typeface="ＭＳ Ｐゴシック" charset="-128"/>
              <a:cs typeface="ＭＳ Ｐゴシック" charset="-128"/>
            </a:endParaRP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Administrative information systems/ERP</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Center for technology-enhanced learning (or equivalent)</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Distance learning</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Faculty teaching excellence center (or equivalent)</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High-performance computing/Supercomputing</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Institutional research</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IT security</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Libraries</a:t>
            </a:r>
            <a:r>
              <a:rPr lang="en-US" dirty="0" smtClean="0"/>
              <a:t> </a:t>
            </a:r>
            <a:r>
              <a:rPr lang="en-US" sz="1200" b="0" i="0" u="none" strike="noStrike" kern="1200" dirty="0" smtClean="0">
                <a:solidFill>
                  <a:schemeClr val="tx1"/>
                </a:solidFill>
                <a:effectLst/>
                <a:latin typeface="+mn-lt"/>
                <a:ea typeface="ＭＳ Ｐゴシック" charset="-128"/>
                <a:cs typeface="ＭＳ Ｐゴシック" charset="-128"/>
              </a:rPr>
              <a:t>Telephone services</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Institutional web design</a:t>
            </a:r>
            <a:r>
              <a:rPr lang="en-US" dirty="0" smtClean="0"/>
              <a:t> </a:t>
            </a:r>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41</a:t>
            </a:fld>
            <a:endParaRPr lang="en-US" dirty="0"/>
          </a:p>
        </p:txBody>
      </p:sp>
    </p:spTree>
    <p:extLst>
      <p:ext uri="{BB962C8B-B14F-4D97-AF65-F5344CB8AC3E}">
        <p14:creationId xmlns:p14="http://schemas.microsoft.com/office/powerpoint/2010/main" val="3018037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Module 10, question 1 and 3</a:t>
            </a:r>
          </a:p>
          <a:p>
            <a:r>
              <a:rPr lang="en-US" dirty="0" smtClean="0"/>
              <a:t>See</a:t>
            </a:r>
            <a:r>
              <a:rPr lang="en-US" baseline="0" dirty="0" smtClean="0"/>
              <a:t> Slide 44 for administrative offices and academic units provided as response option</a:t>
            </a:r>
          </a:p>
          <a:p>
            <a:endParaRPr lang="en-US" dirty="0" smtClean="0"/>
          </a:p>
          <a:p>
            <a:pPr marL="228600" indent="-228600">
              <a:buAutoNum type="arabicPeriod"/>
            </a:pPr>
            <a:r>
              <a:rPr lang="en-US" sz="1200" b="0" i="0" u="none" strike="noStrike" kern="1200" dirty="0" smtClean="0">
                <a:solidFill>
                  <a:schemeClr val="tx1"/>
                </a:solidFill>
                <a:effectLst/>
                <a:latin typeface="+mn-lt"/>
                <a:ea typeface="ＭＳ Ｐゴシック" charset="-128"/>
                <a:cs typeface="ＭＳ Ｐゴシック" charset="-128"/>
              </a:rPr>
              <a:t>Which, if any, IT functions are provided by the following administrative offices delivered either to their own personnel and programs or to others units in the institution, or beyond? (Check all that apply.) </a:t>
            </a:r>
          </a:p>
          <a:p>
            <a:pPr marL="228600" indent="-228600">
              <a:buFont typeface="+mj-lt"/>
              <a:buAutoNum type="arabicPeriod" startAt="3"/>
            </a:pPr>
            <a:r>
              <a:rPr lang="en-US" sz="1200" b="0" i="0" u="none" strike="noStrike" kern="1200" dirty="0" smtClean="0">
                <a:solidFill>
                  <a:schemeClr val="tx1"/>
                </a:solidFill>
                <a:effectLst/>
                <a:latin typeface="+mn-lt"/>
                <a:ea typeface="ＭＳ Ｐゴシック" charset="-128"/>
                <a:cs typeface="ＭＳ Ｐゴシック" charset="-128"/>
              </a:rPr>
              <a:t>Which, if any, IT functions are provided by the following academic units? (Check all that apply.) </a:t>
            </a:r>
          </a:p>
          <a:p>
            <a:endParaRPr lang="en-US" sz="1200" b="0" i="0" u="none" strike="noStrike" kern="1200" dirty="0" smtClean="0">
              <a:solidFill>
                <a:schemeClr val="tx1"/>
              </a:solidFill>
              <a:effectLst/>
              <a:latin typeface="+mn-lt"/>
              <a:ea typeface="ＭＳ Ｐゴシック" charset="-128"/>
              <a:cs typeface="ＭＳ Ｐゴシック" charset="-128"/>
            </a:endParaRPr>
          </a:p>
          <a:p>
            <a:pPr marL="171450" lvl="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Enterprise application development</a:t>
            </a:r>
            <a:r>
              <a:rPr lang="en-US" dirty="0" smtClean="0"/>
              <a:t> </a:t>
            </a:r>
            <a:endParaRPr lang="en-US" sz="1200" b="0" i="0" u="none" strike="noStrike" kern="1200" dirty="0" smtClean="0">
              <a:solidFill>
                <a:schemeClr val="tx1"/>
              </a:solidFill>
              <a:effectLst/>
              <a:latin typeface="+mn-lt"/>
              <a:ea typeface="ＭＳ Ｐゴシック" charset="-128"/>
              <a:cs typeface="ＭＳ Ｐゴシック" charset="-128"/>
            </a:endParaRPr>
          </a:p>
          <a:p>
            <a:pPr marL="171450" lvl="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Enterprise application support</a:t>
            </a:r>
            <a:r>
              <a:rPr lang="en-US" dirty="0" smtClean="0"/>
              <a:t> </a:t>
            </a:r>
            <a:endParaRPr lang="en-US" sz="1200" b="0" i="0" u="none" strike="noStrike" kern="1200" dirty="0" smtClean="0">
              <a:solidFill>
                <a:schemeClr val="tx1"/>
              </a:solidFill>
              <a:effectLst/>
              <a:latin typeface="+mn-lt"/>
              <a:ea typeface="ＭＳ Ｐゴシック" charset="-128"/>
              <a:cs typeface="ＭＳ Ｐゴシック" charset="-128"/>
            </a:endParaRPr>
          </a:p>
          <a:p>
            <a:pPr marL="171450" lvl="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Classroom support</a:t>
            </a:r>
            <a:r>
              <a:rPr lang="en-US" dirty="0" smtClean="0"/>
              <a:t> </a:t>
            </a:r>
            <a:endParaRPr lang="en-US" sz="1200" b="0" i="0" u="none" strike="noStrike" kern="1200" dirty="0" smtClean="0">
              <a:solidFill>
                <a:schemeClr val="tx1"/>
              </a:solidFill>
              <a:effectLst/>
              <a:latin typeface="+mn-lt"/>
              <a:ea typeface="ＭＳ Ｐゴシック" charset="-128"/>
              <a:cs typeface="ＭＳ Ｐゴシック" charset="-128"/>
            </a:endParaRPr>
          </a:p>
          <a:p>
            <a:pPr marL="171450" lvl="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Data center</a:t>
            </a:r>
            <a:r>
              <a:rPr lang="en-US" dirty="0" smtClean="0"/>
              <a:t> </a:t>
            </a:r>
            <a:endParaRPr lang="en-US" sz="1200" b="0" i="0" u="none" strike="noStrike" kern="1200" dirty="0" smtClean="0">
              <a:solidFill>
                <a:schemeClr val="tx1"/>
              </a:solidFill>
              <a:effectLst/>
              <a:latin typeface="+mn-lt"/>
              <a:ea typeface="ＭＳ Ｐゴシック" charset="-128"/>
              <a:cs typeface="ＭＳ Ｐゴシック" charset="-128"/>
            </a:endParaRPr>
          </a:p>
          <a:p>
            <a:pPr marL="171450" lvl="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Desktop support</a:t>
            </a:r>
            <a:r>
              <a:rPr lang="en-US" dirty="0" smtClean="0"/>
              <a:t> </a:t>
            </a:r>
            <a:endParaRPr lang="en-US" sz="1200" b="0" i="0" u="none" strike="noStrike" kern="1200" dirty="0" smtClean="0">
              <a:solidFill>
                <a:schemeClr val="tx1"/>
              </a:solidFill>
              <a:effectLst/>
              <a:latin typeface="+mn-lt"/>
              <a:ea typeface="ＭＳ Ｐゴシック" charset="-128"/>
              <a:cs typeface="ＭＳ Ｐゴシック" charset="-128"/>
            </a:endParaRPr>
          </a:p>
          <a:p>
            <a:pPr marL="171450" lvl="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Support for faculty use of educational technology</a:t>
            </a:r>
            <a:r>
              <a:rPr lang="en-US" dirty="0" smtClean="0"/>
              <a:t> </a:t>
            </a:r>
            <a:endParaRPr lang="en-US" sz="1200" b="0" i="0" u="none" strike="noStrike" kern="1200" dirty="0" smtClean="0">
              <a:solidFill>
                <a:schemeClr val="tx1"/>
              </a:solidFill>
              <a:effectLst/>
              <a:latin typeface="+mn-lt"/>
              <a:ea typeface="ＭＳ Ｐゴシック" charset="-128"/>
              <a:cs typeface="ＭＳ Ｐゴシック" charset="-128"/>
            </a:endParaRPr>
          </a:p>
          <a:p>
            <a:pPr marL="171450" lvl="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E-mail, calendaring, web support</a:t>
            </a:r>
            <a:r>
              <a:rPr lang="en-US" dirty="0" smtClean="0"/>
              <a:t> </a:t>
            </a:r>
            <a:endParaRPr lang="en-US" sz="1200" b="0" i="0" u="none" strike="noStrike" kern="1200" dirty="0" smtClean="0">
              <a:solidFill>
                <a:schemeClr val="tx1"/>
              </a:solidFill>
              <a:effectLst/>
              <a:latin typeface="+mn-lt"/>
              <a:ea typeface="ＭＳ Ｐゴシック" charset="-128"/>
              <a:cs typeface="ＭＳ Ｐゴシック" charset="-128"/>
            </a:endParaRPr>
          </a:p>
          <a:p>
            <a:pPr marL="171450" lvl="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Help desk</a:t>
            </a:r>
            <a:r>
              <a:rPr lang="en-US" dirty="0" smtClean="0"/>
              <a:t> </a:t>
            </a:r>
            <a:endParaRPr lang="en-US" sz="1200" b="0" i="0" u="none" strike="noStrike" kern="1200" dirty="0" smtClean="0">
              <a:solidFill>
                <a:schemeClr val="tx1"/>
              </a:solidFill>
              <a:effectLst/>
              <a:latin typeface="+mn-lt"/>
              <a:ea typeface="ＭＳ Ｐゴシック" charset="-128"/>
              <a:cs typeface="ＭＳ Ｐゴシック" charset="-128"/>
            </a:endParaRPr>
          </a:p>
          <a:p>
            <a:pPr marL="171450" lvl="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In-building data networking (wired)</a:t>
            </a:r>
            <a:r>
              <a:rPr lang="en-US" dirty="0" smtClean="0"/>
              <a:t> </a:t>
            </a:r>
          </a:p>
          <a:p>
            <a:pPr marL="171450" lvl="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Support for faculty use of IT in research</a:t>
            </a:r>
            <a:r>
              <a:rPr lang="en-US" dirty="0" smtClean="0"/>
              <a:t> </a:t>
            </a:r>
          </a:p>
          <a:p>
            <a:pPr marL="171450" lvl="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IT security</a:t>
            </a:r>
            <a:r>
              <a:rPr lang="en-US" dirty="0" smtClean="0"/>
              <a:t> </a:t>
            </a:r>
          </a:p>
          <a:p>
            <a:pPr marL="171450" lvl="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In-building data networking (wireless)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42</a:t>
            </a:fld>
            <a:endParaRPr lang="en-US" dirty="0"/>
          </a:p>
        </p:txBody>
      </p:sp>
    </p:spTree>
    <p:extLst>
      <p:ext uri="{BB962C8B-B14F-4D97-AF65-F5344CB8AC3E}">
        <p14:creationId xmlns:p14="http://schemas.microsoft.com/office/powerpoint/2010/main" val="2812875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notes to slide 42</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44</a:t>
            </a:fld>
            <a:endParaRPr lang="en-US" dirty="0"/>
          </a:p>
        </p:txBody>
      </p:sp>
    </p:spTree>
    <p:extLst>
      <p:ext uri="{BB962C8B-B14F-4D97-AF65-F5344CB8AC3E}">
        <p14:creationId xmlns:p14="http://schemas.microsoft.com/office/powerpoint/2010/main" val="1613516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The numbers in parentheses divide all institutional computers by both</a:t>
            </a:r>
            <a:r>
              <a:rPr lang="en-US" baseline="0" dirty="0" smtClean="0"/>
              <a:t> central and distributed help desk/all IT support FTEs.  The numbers not in parentheses reflect central IT only.  The former (in parentheses) are a better measure for institutions where IT is highly distributed; the latter for those where IT is highly centralized.</a:t>
            </a:r>
          </a:p>
          <a:p>
            <a:endParaRPr lang="en-US" baseline="0" dirty="0" smtClean="0"/>
          </a:p>
          <a:p>
            <a:r>
              <a:rPr lang="en-US" baseline="0" dirty="0" smtClean="0"/>
              <a:t>Module 1, questions 7, 10, and 47</a:t>
            </a:r>
          </a:p>
          <a:p>
            <a:endParaRPr lang="en-US" baseline="0" dirty="0" smtClean="0"/>
          </a:p>
          <a:p>
            <a:r>
              <a:rPr lang="en-US" sz="1200" b="0" i="0" u="none" strike="noStrike" kern="1200" dirty="0" smtClean="0">
                <a:solidFill>
                  <a:schemeClr val="tx1"/>
                </a:solidFill>
                <a:effectLst/>
                <a:latin typeface="+mn-lt"/>
                <a:ea typeface="ＭＳ Ｐゴシック" charset="-128"/>
                <a:cs typeface="ＭＳ Ｐゴシック" charset="-128"/>
              </a:rPr>
              <a:t>7. How many full-time equivalent (FTE) staff--including clerical, support, and management staff--and students are employed in central IT in each of the functional areas below for the current fiscal year (FY 2010-2011)? Please include part-time, temporary, and limited-term employees, as well as any employees of external suppliers of outsourced IT services. </a:t>
            </a:r>
          </a:p>
          <a:p>
            <a:pPr lvl="1"/>
            <a:r>
              <a:rPr lang="en-US" sz="1200" kern="1200" dirty="0" smtClean="0">
                <a:solidFill>
                  <a:schemeClr val="tx1"/>
                </a:solidFill>
                <a:effectLst/>
                <a:latin typeface="+mn-lt"/>
                <a:ea typeface="ＭＳ Ｐゴシック" charset="-128"/>
                <a:cs typeface="ＭＳ Ｐゴシック" charset="-128"/>
              </a:rPr>
              <a:t>1. Office of the CIO subtotal - Staff FTE</a:t>
            </a:r>
          </a:p>
          <a:p>
            <a:pPr lvl="1"/>
            <a:r>
              <a:rPr lang="en-US" sz="1200" kern="1200" dirty="0" smtClean="0">
                <a:solidFill>
                  <a:schemeClr val="tx1"/>
                </a:solidFill>
                <a:effectLst/>
                <a:latin typeface="+mn-lt"/>
                <a:ea typeface="ＭＳ Ｐゴシック" charset="-128"/>
                <a:cs typeface="ＭＳ Ｐゴシック" charset="-128"/>
              </a:rPr>
              <a:t>1. Office of the CIO subtotal - Student FTE</a:t>
            </a:r>
          </a:p>
          <a:p>
            <a:pPr lvl="1"/>
            <a:r>
              <a:rPr lang="en-US" sz="1200" kern="1200" dirty="0" smtClean="0">
                <a:solidFill>
                  <a:schemeClr val="tx1"/>
                </a:solidFill>
                <a:effectLst/>
                <a:latin typeface="+mn-lt"/>
                <a:ea typeface="ＭＳ Ｐゴシック" charset="-128"/>
                <a:cs typeface="ＭＳ Ｐゴシック" charset="-128"/>
              </a:rPr>
              <a:t>1a. Administration of IT organization, IT planning &amp; budgeting, technology R&amp;D - Staff FTE</a:t>
            </a:r>
          </a:p>
          <a:p>
            <a:pPr lvl="1"/>
            <a:r>
              <a:rPr lang="en-US" sz="1200" kern="1200" dirty="0" smtClean="0">
                <a:solidFill>
                  <a:schemeClr val="tx1"/>
                </a:solidFill>
                <a:effectLst/>
                <a:latin typeface="+mn-lt"/>
                <a:ea typeface="ＭＳ Ｐゴシック" charset="-128"/>
                <a:cs typeface="ＭＳ Ｐゴシック" charset="-128"/>
              </a:rPr>
              <a:t>1a. Administration of IT organization, IT planning &amp; budgeting, technology R&amp;D - Student FTE</a:t>
            </a:r>
          </a:p>
          <a:p>
            <a:pPr lvl="1"/>
            <a:r>
              <a:rPr lang="en-US" sz="1200" kern="1200" dirty="0" smtClean="0">
                <a:solidFill>
                  <a:schemeClr val="tx1"/>
                </a:solidFill>
                <a:effectLst/>
                <a:latin typeface="+mn-lt"/>
                <a:ea typeface="ＭＳ Ｐゴシック" charset="-128"/>
                <a:cs typeface="ＭＳ Ｐゴシック" charset="-128"/>
              </a:rPr>
              <a:t>1b. IT policy - Staff FTE</a:t>
            </a:r>
          </a:p>
          <a:p>
            <a:pPr lvl="1"/>
            <a:r>
              <a:rPr lang="en-US" sz="1200" kern="1200" dirty="0" smtClean="0">
                <a:solidFill>
                  <a:schemeClr val="tx1"/>
                </a:solidFill>
                <a:effectLst/>
                <a:latin typeface="+mn-lt"/>
                <a:ea typeface="ＭＳ Ｐゴシック" charset="-128"/>
                <a:cs typeface="ＭＳ Ｐゴシック" charset="-128"/>
              </a:rPr>
              <a:t>1b. IT policy - Student FTE</a:t>
            </a:r>
          </a:p>
          <a:p>
            <a:pPr lvl="1"/>
            <a:r>
              <a:rPr lang="en-US" sz="1200" kern="1200" dirty="0" smtClean="0">
                <a:solidFill>
                  <a:schemeClr val="tx1"/>
                </a:solidFill>
                <a:effectLst/>
                <a:latin typeface="+mn-lt"/>
                <a:ea typeface="ＭＳ Ｐゴシック" charset="-128"/>
                <a:cs typeface="ＭＳ Ｐゴシック" charset="-128"/>
              </a:rPr>
              <a:t>1c. IT security - Staff FTE</a:t>
            </a:r>
          </a:p>
          <a:p>
            <a:pPr lvl="1"/>
            <a:r>
              <a:rPr lang="en-US" sz="1200" kern="1200" dirty="0" smtClean="0">
                <a:solidFill>
                  <a:schemeClr val="tx1"/>
                </a:solidFill>
                <a:effectLst/>
                <a:latin typeface="+mn-lt"/>
                <a:ea typeface="ＭＳ Ｐゴシック" charset="-128"/>
                <a:cs typeface="ＭＳ Ｐゴシック" charset="-128"/>
              </a:rPr>
              <a:t>1c. IT security - Student FTE</a:t>
            </a:r>
          </a:p>
          <a:p>
            <a:pPr lvl="1"/>
            <a:r>
              <a:rPr lang="en-US" sz="1200" kern="1200" dirty="0" smtClean="0">
                <a:solidFill>
                  <a:schemeClr val="tx1"/>
                </a:solidFill>
                <a:effectLst/>
                <a:latin typeface="+mn-lt"/>
                <a:ea typeface="ＭＳ Ｐゴシック" charset="-128"/>
                <a:cs typeface="ＭＳ Ｐゴシック" charset="-128"/>
              </a:rPr>
              <a:t>1d. Project management, business process analysis, systems analysis - Staff FTE</a:t>
            </a:r>
          </a:p>
          <a:p>
            <a:pPr lvl="1"/>
            <a:r>
              <a:rPr lang="en-US" sz="1200" kern="1200" dirty="0" smtClean="0">
                <a:solidFill>
                  <a:schemeClr val="tx1"/>
                </a:solidFill>
                <a:effectLst/>
                <a:latin typeface="+mn-lt"/>
                <a:ea typeface="ＭＳ Ｐゴシック" charset="-128"/>
                <a:cs typeface="ＭＳ Ｐゴシック" charset="-128"/>
              </a:rPr>
              <a:t>1d. Project management, business process analysis, systems analysis - Student FTE</a:t>
            </a:r>
          </a:p>
          <a:p>
            <a:pPr lvl="1"/>
            <a:r>
              <a:rPr lang="en-US" sz="1200" kern="1200" dirty="0" smtClean="0">
                <a:solidFill>
                  <a:schemeClr val="tx1"/>
                </a:solidFill>
                <a:effectLst/>
                <a:latin typeface="+mn-lt"/>
                <a:ea typeface="ＭＳ Ｐゴシック" charset="-128"/>
                <a:cs typeface="ＭＳ Ｐゴシック" charset="-128"/>
              </a:rPr>
              <a:t>1e. Other - Staff FTE</a:t>
            </a:r>
          </a:p>
          <a:p>
            <a:pPr lvl="1"/>
            <a:r>
              <a:rPr lang="en-US" sz="1200" kern="1200" dirty="0" smtClean="0">
                <a:solidFill>
                  <a:schemeClr val="tx1"/>
                </a:solidFill>
                <a:effectLst/>
                <a:latin typeface="+mn-lt"/>
                <a:ea typeface="ＭＳ Ｐゴシック" charset="-128"/>
                <a:cs typeface="ＭＳ Ｐゴシック" charset="-128"/>
              </a:rPr>
              <a:t>1e. Other - Student FTE</a:t>
            </a:r>
          </a:p>
          <a:p>
            <a:pPr lvl="1"/>
            <a:r>
              <a:rPr lang="en-US" sz="1200" kern="1200" dirty="0" smtClean="0">
                <a:solidFill>
                  <a:schemeClr val="tx1"/>
                </a:solidFill>
                <a:effectLst/>
                <a:latin typeface="+mn-lt"/>
                <a:ea typeface="ＭＳ Ｐゴシック" charset="-128"/>
                <a:cs typeface="ＭＳ Ｐゴシック" charset="-128"/>
              </a:rPr>
              <a:t>2. Information Systems / ERP subtotal - Staff FTE</a:t>
            </a:r>
          </a:p>
          <a:p>
            <a:pPr lvl="1"/>
            <a:r>
              <a:rPr lang="en-US" sz="1200" kern="1200" dirty="0" smtClean="0">
                <a:solidFill>
                  <a:schemeClr val="tx1"/>
                </a:solidFill>
                <a:effectLst/>
                <a:latin typeface="+mn-lt"/>
                <a:ea typeface="ＭＳ Ｐゴシック" charset="-128"/>
                <a:cs typeface="ＭＳ Ｐゴシック" charset="-128"/>
              </a:rPr>
              <a:t>2. Information Systems / ERP subtotal - Student FTE</a:t>
            </a:r>
          </a:p>
          <a:p>
            <a:pPr lvl="1"/>
            <a:r>
              <a:rPr lang="en-US" sz="1200" kern="1200" dirty="0" smtClean="0">
                <a:solidFill>
                  <a:schemeClr val="tx1"/>
                </a:solidFill>
                <a:effectLst/>
                <a:latin typeface="+mn-lt"/>
                <a:ea typeface="ＭＳ Ｐゴシック" charset="-128"/>
                <a:cs typeface="ＭＳ Ｐゴシック" charset="-128"/>
              </a:rPr>
              <a:t>2a. Info systems/ERP, Finance - Staff FTE</a:t>
            </a:r>
          </a:p>
          <a:p>
            <a:pPr lvl="1"/>
            <a:r>
              <a:rPr lang="en-US" sz="1200" kern="1200" dirty="0" smtClean="0">
                <a:solidFill>
                  <a:schemeClr val="tx1"/>
                </a:solidFill>
                <a:effectLst/>
                <a:latin typeface="+mn-lt"/>
                <a:ea typeface="ＭＳ Ｐゴシック" charset="-128"/>
                <a:cs typeface="ＭＳ Ｐゴシック" charset="-128"/>
              </a:rPr>
              <a:t>2a. Info systems/ERP, Finance - Student FTE</a:t>
            </a:r>
          </a:p>
          <a:p>
            <a:pPr lvl="1"/>
            <a:r>
              <a:rPr lang="en-US" sz="1200" kern="1200" dirty="0" smtClean="0">
                <a:solidFill>
                  <a:schemeClr val="tx1"/>
                </a:solidFill>
                <a:effectLst/>
                <a:latin typeface="+mn-lt"/>
                <a:ea typeface="ＭＳ Ｐゴシック" charset="-128"/>
                <a:cs typeface="ＭＳ Ｐゴシック" charset="-128"/>
              </a:rPr>
              <a:t>2b. Info systems/ERP, HR - Staff FTE</a:t>
            </a:r>
          </a:p>
          <a:p>
            <a:pPr lvl="1"/>
            <a:r>
              <a:rPr lang="en-US" sz="1200" kern="1200" dirty="0" smtClean="0">
                <a:solidFill>
                  <a:schemeClr val="tx1"/>
                </a:solidFill>
                <a:effectLst/>
                <a:latin typeface="+mn-lt"/>
                <a:ea typeface="ＭＳ Ｐゴシック" charset="-128"/>
                <a:cs typeface="ＭＳ Ｐゴシック" charset="-128"/>
              </a:rPr>
              <a:t>2b. Info systems/ERP, HR - Student FTE</a:t>
            </a:r>
          </a:p>
          <a:p>
            <a:pPr lvl="1"/>
            <a:r>
              <a:rPr lang="en-US" sz="1200" kern="1200" dirty="0" smtClean="0">
                <a:solidFill>
                  <a:schemeClr val="tx1"/>
                </a:solidFill>
                <a:effectLst/>
                <a:latin typeface="+mn-lt"/>
                <a:ea typeface="ＭＳ Ｐゴシック" charset="-128"/>
                <a:cs typeface="ＭＳ Ｐゴシック" charset="-128"/>
              </a:rPr>
              <a:t>2c. Info systems/ERP, Student - Staff FTE</a:t>
            </a:r>
          </a:p>
          <a:p>
            <a:pPr lvl="1"/>
            <a:r>
              <a:rPr lang="en-US" sz="1200" kern="1200" dirty="0" smtClean="0">
                <a:solidFill>
                  <a:schemeClr val="tx1"/>
                </a:solidFill>
                <a:effectLst/>
                <a:latin typeface="+mn-lt"/>
                <a:ea typeface="ＭＳ Ｐゴシック" charset="-128"/>
                <a:cs typeface="ＭＳ Ｐゴシック" charset="-128"/>
              </a:rPr>
              <a:t>2c. Info systems/ERP, Student - Student FTE</a:t>
            </a:r>
          </a:p>
          <a:p>
            <a:pPr lvl="1"/>
            <a:r>
              <a:rPr lang="en-US" sz="1200" kern="1200" dirty="0" smtClean="0">
                <a:solidFill>
                  <a:schemeClr val="tx1"/>
                </a:solidFill>
                <a:effectLst/>
                <a:latin typeface="+mn-lt"/>
                <a:ea typeface="ＭＳ Ｐゴシック" charset="-128"/>
                <a:cs typeface="ＭＳ Ｐゴシック" charset="-128"/>
              </a:rPr>
              <a:t>2d. Info systems/ERP, Alumni/Advancement/Fundraising - Staff FTE</a:t>
            </a:r>
          </a:p>
          <a:p>
            <a:pPr lvl="1"/>
            <a:r>
              <a:rPr lang="en-US" sz="1200" kern="1200" dirty="0" smtClean="0">
                <a:solidFill>
                  <a:schemeClr val="tx1"/>
                </a:solidFill>
                <a:effectLst/>
                <a:latin typeface="+mn-lt"/>
                <a:ea typeface="ＭＳ Ｐゴシック" charset="-128"/>
                <a:cs typeface="ＭＳ Ｐゴシック" charset="-128"/>
              </a:rPr>
              <a:t>2d. Info systems/ERP, Alumni/Advancement/Fundraising - Student FTE</a:t>
            </a:r>
          </a:p>
          <a:p>
            <a:pPr lvl="1"/>
            <a:r>
              <a:rPr lang="en-US" sz="1200" kern="1200" dirty="0" smtClean="0">
                <a:solidFill>
                  <a:schemeClr val="tx1"/>
                </a:solidFill>
                <a:effectLst/>
                <a:latin typeface="+mn-lt"/>
                <a:ea typeface="ＭＳ Ｐゴシック" charset="-128"/>
                <a:cs typeface="ＭＳ Ｐゴシック" charset="-128"/>
              </a:rPr>
              <a:t>2e. Info systems/ERP, Other (facilities, grants management, etc.) - Staff FTE</a:t>
            </a:r>
          </a:p>
          <a:p>
            <a:pPr lvl="1"/>
            <a:r>
              <a:rPr lang="en-US" sz="1200" kern="1200" dirty="0" smtClean="0">
                <a:solidFill>
                  <a:schemeClr val="tx1"/>
                </a:solidFill>
                <a:effectLst/>
                <a:latin typeface="+mn-lt"/>
                <a:ea typeface="ＭＳ Ｐゴシック" charset="-128"/>
                <a:cs typeface="ＭＳ Ｐゴシック" charset="-128"/>
              </a:rPr>
              <a:t>2e. Info systems/ERP, Other (facilities, grants management, etc.) - Student FTE</a:t>
            </a:r>
          </a:p>
          <a:p>
            <a:pPr lvl="1"/>
            <a:r>
              <a:rPr lang="en-US" sz="1200" kern="1200" dirty="0" smtClean="0">
                <a:solidFill>
                  <a:schemeClr val="tx1"/>
                </a:solidFill>
                <a:effectLst/>
                <a:latin typeface="+mn-lt"/>
                <a:ea typeface="ＭＳ Ｐゴシック" charset="-128"/>
                <a:cs typeface="ＭＳ Ｐゴシック" charset="-128"/>
              </a:rPr>
              <a:t>2f. Business intelligence/Data administration/Data warehouse - Staff FTE</a:t>
            </a:r>
          </a:p>
          <a:p>
            <a:pPr lvl="1"/>
            <a:r>
              <a:rPr lang="en-US" sz="1200" kern="1200" dirty="0" smtClean="0">
                <a:solidFill>
                  <a:schemeClr val="tx1"/>
                </a:solidFill>
                <a:effectLst/>
                <a:latin typeface="+mn-lt"/>
                <a:ea typeface="ＭＳ Ｐゴシック" charset="-128"/>
                <a:cs typeface="ＭＳ Ｐゴシック" charset="-128"/>
              </a:rPr>
              <a:t>2f. Business intelligence/Data administration/Data warehouse - Student FTE</a:t>
            </a:r>
          </a:p>
          <a:p>
            <a:pPr lvl="1"/>
            <a:r>
              <a:rPr lang="en-US" sz="1200" kern="1200" dirty="0" smtClean="0">
                <a:solidFill>
                  <a:schemeClr val="tx1"/>
                </a:solidFill>
                <a:effectLst/>
                <a:latin typeface="+mn-lt"/>
                <a:ea typeface="ＭＳ Ｐゴシック" charset="-128"/>
                <a:cs typeface="ＭＳ Ｐゴシック" charset="-128"/>
              </a:rPr>
              <a:t>2g. Other - Staff FTE</a:t>
            </a:r>
          </a:p>
          <a:p>
            <a:pPr lvl="1"/>
            <a:r>
              <a:rPr lang="en-US" sz="1200" kern="1200" dirty="0" smtClean="0">
                <a:solidFill>
                  <a:schemeClr val="tx1"/>
                </a:solidFill>
                <a:effectLst/>
                <a:latin typeface="+mn-lt"/>
                <a:ea typeface="ＭＳ Ｐゴシック" charset="-128"/>
                <a:cs typeface="ＭＳ Ｐゴシック" charset="-128"/>
              </a:rPr>
              <a:t>2g. Other - Student FTE</a:t>
            </a:r>
          </a:p>
          <a:p>
            <a:pPr lvl="1"/>
            <a:r>
              <a:rPr lang="en-US" sz="1200" kern="1200" dirty="0" smtClean="0">
                <a:solidFill>
                  <a:schemeClr val="tx1"/>
                </a:solidFill>
                <a:effectLst/>
                <a:latin typeface="+mn-lt"/>
                <a:ea typeface="ＭＳ Ｐゴシック" charset="-128"/>
                <a:cs typeface="ＭＳ Ｐゴシック" charset="-128"/>
              </a:rPr>
              <a:t>3. Support Services subtotal - Staff FTE</a:t>
            </a:r>
          </a:p>
          <a:p>
            <a:pPr lvl="1"/>
            <a:r>
              <a:rPr lang="en-US" sz="1200" kern="1200" dirty="0" smtClean="0">
                <a:solidFill>
                  <a:schemeClr val="tx1"/>
                </a:solidFill>
                <a:effectLst/>
                <a:latin typeface="+mn-lt"/>
                <a:ea typeface="ＭＳ Ｐゴシック" charset="-128"/>
                <a:cs typeface="ＭＳ Ｐゴシック" charset="-128"/>
              </a:rPr>
              <a:t>3. Support Services subtotal - Student FTE</a:t>
            </a:r>
          </a:p>
          <a:p>
            <a:pPr lvl="1"/>
            <a:r>
              <a:rPr lang="en-US" sz="1200" kern="1200" dirty="0" smtClean="0">
                <a:solidFill>
                  <a:schemeClr val="tx1"/>
                </a:solidFill>
                <a:effectLst/>
                <a:latin typeface="+mn-lt"/>
                <a:ea typeface="ＭＳ Ｐゴシック" charset="-128"/>
                <a:cs typeface="ＭＳ Ｐゴシック" charset="-128"/>
              </a:rPr>
              <a:t>3a. Help desk - Staff FTE</a:t>
            </a:r>
          </a:p>
          <a:p>
            <a:pPr lvl="1"/>
            <a:r>
              <a:rPr lang="en-US" sz="1200" kern="1200" dirty="0" smtClean="0">
                <a:solidFill>
                  <a:schemeClr val="tx1"/>
                </a:solidFill>
                <a:effectLst/>
                <a:latin typeface="+mn-lt"/>
                <a:ea typeface="ＭＳ Ｐゴシック" charset="-128"/>
                <a:cs typeface="ＭＳ Ｐゴシック" charset="-128"/>
              </a:rPr>
              <a:t>3a. Help desk - Student FTE</a:t>
            </a:r>
          </a:p>
          <a:p>
            <a:pPr lvl="1"/>
            <a:r>
              <a:rPr lang="en-US" sz="1200" kern="1200" dirty="0" smtClean="0">
                <a:solidFill>
                  <a:schemeClr val="tx1"/>
                </a:solidFill>
                <a:effectLst/>
                <a:latin typeface="+mn-lt"/>
                <a:ea typeface="ＭＳ Ｐゴシック" charset="-128"/>
                <a:cs typeface="ＭＳ Ｐゴシック" charset="-128"/>
              </a:rPr>
              <a:t>3b. Desktop computing, user support, training, computer store - Staff FTE</a:t>
            </a:r>
          </a:p>
          <a:p>
            <a:pPr lvl="1"/>
            <a:r>
              <a:rPr lang="en-US" sz="1200" kern="1200" dirty="0" smtClean="0">
                <a:solidFill>
                  <a:schemeClr val="tx1"/>
                </a:solidFill>
                <a:effectLst/>
                <a:latin typeface="+mn-lt"/>
                <a:ea typeface="ＭＳ Ｐゴシック" charset="-128"/>
                <a:cs typeface="ＭＳ Ｐゴシック" charset="-128"/>
              </a:rPr>
              <a:t>3b. Desktop computing, user support, training, computer store - Student FTE</a:t>
            </a:r>
          </a:p>
          <a:p>
            <a:pPr lvl="1"/>
            <a:r>
              <a:rPr lang="en-US" sz="1200" kern="1200" dirty="0" smtClean="0">
                <a:solidFill>
                  <a:schemeClr val="tx1"/>
                </a:solidFill>
                <a:effectLst/>
                <a:latin typeface="+mn-lt"/>
                <a:ea typeface="ＭＳ Ｐゴシック" charset="-128"/>
                <a:cs typeface="ＭＳ Ｐゴシック" charset="-128"/>
              </a:rPr>
              <a:t>3c. Other - Staff FTE</a:t>
            </a:r>
          </a:p>
          <a:p>
            <a:pPr lvl="1"/>
            <a:r>
              <a:rPr lang="en-US" sz="1200" kern="1200" dirty="0" smtClean="0">
                <a:solidFill>
                  <a:schemeClr val="tx1"/>
                </a:solidFill>
                <a:effectLst/>
                <a:latin typeface="+mn-lt"/>
                <a:ea typeface="ＭＳ Ｐゴシック" charset="-128"/>
                <a:cs typeface="ＭＳ Ｐゴシック" charset="-128"/>
              </a:rPr>
              <a:t>3c. Other - Student FTE</a:t>
            </a:r>
          </a:p>
          <a:p>
            <a:pPr lvl="1"/>
            <a:r>
              <a:rPr lang="en-US" sz="1200" kern="1200" dirty="0" smtClean="0">
                <a:solidFill>
                  <a:schemeClr val="tx1"/>
                </a:solidFill>
                <a:effectLst/>
                <a:latin typeface="+mn-lt"/>
                <a:ea typeface="ＭＳ Ｐゴシック" charset="-128"/>
                <a:cs typeface="ＭＳ Ｐゴシック" charset="-128"/>
              </a:rPr>
              <a:t>4. Educational Technology Services subtotal - Staff FTE</a:t>
            </a:r>
          </a:p>
          <a:p>
            <a:pPr lvl="1"/>
            <a:r>
              <a:rPr lang="en-US" sz="1200" kern="1200" dirty="0" smtClean="0">
                <a:solidFill>
                  <a:schemeClr val="tx1"/>
                </a:solidFill>
                <a:effectLst/>
                <a:latin typeface="+mn-lt"/>
                <a:ea typeface="ＭＳ Ｐゴシック" charset="-128"/>
                <a:cs typeface="ＭＳ Ｐゴシック" charset="-128"/>
              </a:rPr>
              <a:t>4. Educational Technology Services subtotal - Student FTE</a:t>
            </a:r>
          </a:p>
          <a:p>
            <a:pPr lvl="1"/>
            <a:r>
              <a:rPr lang="en-US" sz="1200" kern="1200" dirty="0" smtClean="0">
                <a:solidFill>
                  <a:schemeClr val="tx1"/>
                </a:solidFill>
                <a:effectLst/>
                <a:latin typeface="+mn-lt"/>
                <a:ea typeface="ＭＳ Ｐゴシック" charset="-128"/>
                <a:cs typeface="ＭＳ Ｐゴシック" charset="-128"/>
              </a:rPr>
              <a:t>4a. Student technology (labs, training, support, etc.) - Staff FTE</a:t>
            </a:r>
          </a:p>
          <a:p>
            <a:pPr lvl="1"/>
            <a:r>
              <a:rPr lang="en-US" sz="1200" kern="1200" dirty="0" smtClean="0">
                <a:solidFill>
                  <a:schemeClr val="tx1"/>
                </a:solidFill>
                <a:effectLst/>
                <a:latin typeface="+mn-lt"/>
                <a:ea typeface="ＭＳ Ｐゴシック" charset="-128"/>
                <a:cs typeface="ＭＳ Ｐゴシック" charset="-128"/>
              </a:rPr>
              <a:t>4a. Student technology (labs, training, support, etc.) - Student FTE</a:t>
            </a:r>
          </a:p>
          <a:p>
            <a:pPr lvl="1"/>
            <a:r>
              <a:rPr lang="en-US" sz="1200" kern="1200" dirty="0" smtClean="0">
                <a:solidFill>
                  <a:schemeClr val="tx1"/>
                </a:solidFill>
                <a:effectLst/>
                <a:latin typeface="+mn-lt"/>
                <a:ea typeface="ＭＳ Ｐゴシック" charset="-128"/>
                <a:cs typeface="ＭＳ Ｐゴシック" charset="-128"/>
              </a:rPr>
              <a:t>4b. Faculty instructional technology/CMS/LMS support - Staff FTE</a:t>
            </a:r>
          </a:p>
          <a:p>
            <a:pPr lvl="1"/>
            <a:r>
              <a:rPr lang="en-US" sz="1200" kern="1200" dirty="0" smtClean="0">
                <a:solidFill>
                  <a:schemeClr val="tx1"/>
                </a:solidFill>
                <a:effectLst/>
                <a:latin typeface="+mn-lt"/>
                <a:ea typeface="ＭＳ Ｐゴシック" charset="-128"/>
                <a:cs typeface="ＭＳ Ｐゴシック" charset="-128"/>
              </a:rPr>
              <a:t>4b. Faculty instructional technology/CMS/LMS support - Student FTE</a:t>
            </a:r>
          </a:p>
          <a:p>
            <a:pPr lvl="1"/>
            <a:r>
              <a:rPr lang="en-US" sz="1200" kern="1200" dirty="0" smtClean="0">
                <a:solidFill>
                  <a:schemeClr val="tx1"/>
                </a:solidFill>
                <a:effectLst/>
                <a:latin typeface="+mn-lt"/>
                <a:ea typeface="ＭＳ Ｐゴシック" charset="-128"/>
                <a:cs typeface="ＭＳ Ｐゴシック" charset="-128"/>
              </a:rPr>
              <a:t>4c. Classroom and learning space support - Staff FTE</a:t>
            </a:r>
          </a:p>
          <a:p>
            <a:pPr lvl="1"/>
            <a:r>
              <a:rPr lang="en-US" sz="1200" kern="1200" dirty="0" smtClean="0">
                <a:solidFill>
                  <a:schemeClr val="tx1"/>
                </a:solidFill>
                <a:effectLst/>
                <a:latin typeface="+mn-lt"/>
                <a:ea typeface="ＭＳ Ｐゴシック" charset="-128"/>
                <a:cs typeface="ＭＳ Ｐゴシック" charset="-128"/>
              </a:rPr>
              <a:t>4c. Classroom and learning space support - Student FTE</a:t>
            </a:r>
          </a:p>
          <a:p>
            <a:pPr lvl="1"/>
            <a:r>
              <a:rPr lang="en-US" sz="1200" kern="1200" dirty="0" smtClean="0">
                <a:solidFill>
                  <a:schemeClr val="tx1"/>
                </a:solidFill>
                <a:effectLst/>
                <a:latin typeface="+mn-lt"/>
                <a:ea typeface="ＭＳ Ｐゴシック" charset="-128"/>
                <a:cs typeface="ＭＳ Ｐゴシック" charset="-128"/>
              </a:rPr>
              <a:t>4d. Multimedia services - Staff FTE</a:t>
            </a:r>
          </a:p>
          <a:p>
            <a:pPr lvl="1"/>
            <a:r>
              <a:rPr lang="en-US" sz="1200" kern="1200" dirty="0" smtClean="0">
                <a:solidFill>
                  <a:schemeClr val="tx1"/>
                </a:solidFill>
                <a:effectLst/>
                <a:latin typeface="+mn-lt"/>
                <a:ea typeface="ＭＳ Ｐゴシック" charset="-128"/>
                <a:cs typeface="ＭＳ Ｐゴシック" charset="-128"/>
              </a:rPr>
              <a:t>4d. Multimedia services - Student FTE</a:t>
            </a:r>
          </a:p>
          <a:p>
            <a:pPr lvl="1"/>
            <a:r>
              <a:rPr lang="en-US" sz="1200" kern="1200" dirty="0" smtClean="0">
                <a:solidFill>
                  <a:schemeClr val="tx1"/>
                </a:solidFill>
                <a:effectLst/>
                <a:latin typeface="+mn-lt"/>
                <a:ea typeface="ＭＳ Ｐゴシック" charset="-128"/>
                <a:cs typeface="ＭＳ Ｐゴシック" charset="-128"/>
              </a:rPr>
              <a:t>4e. Distance education - Staff FTE</a:t>
            </a:r>
          </a:p>
          <a:p>
            <a:pPr lvl="1"/>
            <a:r>
              <a:rPr lang="en-US" sz="1200" kern="1200" dirty="0" smtClean="0">
                <a:solidFill>
                  <a:schemeClr val="tx1"/>
                </a:solidFill>
                <a:effectLst/>
                <a:latin typeface="+mn-lt"/>
                <a:ea typeface="ＭＳ Ｐゴシック" charset="-128"/>
                <a:cs typeface="ＭＳ Ｐゴシック" charset="-128"/>
              </a:rPr>
              <a:t>4e. Distance education - Student FTE</a:t>
            </a:r>
          </a:p>
          <a:p>
            <a:pPr lvl="1"/>
            <a:r>
              <a:rPr lang="en-US" sz="1200" kern="1200" dirty="0" smtClean="0">
                <a:solidFill>
                  <a:schemeClr val="tx1"/>
                </a:solidFill>
                <a:effectLst/>
                <a:latin typeface="+mn-lt"/>
                <a:ea typeface="ＭＳ Ｐゴシック" charset="-128"/>
                <a:cs typeface="ＭＳ Ｐゴシック" charset="-128"/>
              </a:rPr>
              <a:t>4f. Other - Staff FTE</a:t>
            </a:r>
          </a:p>
          <a:p>
            <a:pPr lvl="1"/>
            <a:r>
              <a:rPr lang="en-US" sz="1200" kern="1200" dirty="0" smtClean="0">
                <a:solidFill>
                  <a:schemeClr val="tx1"/>
                </a:solidFill>
                <a:effectLst/>
                <a:latin typeface="+mn-lt"/>
                <a:ea typeface="ＭＳ Ｐゴシック" charset="-128"/>
                <a:cs typeface="ＭＳ Ｐゴシック" charset="-128"/>
              </a:rPr>
              <a:t>4f. Other - Student FTE</a:t>
            </a:r>
          </a:p>
          <a:p>
            <a:pPr lvl="1"/>
            <a:r>
              <a:rPr lang="en-US" sz="1200" kern="1200" dirty="0" smtClean="0">
                <a:solidFill>
                  <a:schemeClr val="tx1"/>
                </a:solidFill>
                <a:effectLst/>
                <a:latin typeface="+mn-lt"/>
                <a:ea typeface="ＭＳ Ｐゴシック" charset="-128"/>
                <a:cs typeface="ＭＳ Ｐゴシック" charset="-128"/>
              </a:rPr>
              <a:t>5. Communications Infrastructure Services subtotal - Staff FTE</a:t>
            </a:r>
          </a:p>
          <a:p>
            <a:pPr lvl="1"/>
            <a:r>
              <a:rPr lang="en-US" sz="1200" kern="1200" dirty="0" smtClean="0">
                <a:solidFill>
                  <a:schemeClr val="tx1"/>
                </a:solidFill>
                <a:effectLst/>
                <a:latin typeface="+mn-lt"/>
                <a:ea typeface="ＭＳ Ｐゴシック" charset="-128"/>
                <a:cs typeface="ＭＳ Ｐゴシック" charset="-128"/>
              </a:rPr>
              <a:t>5. Communications Infrastructure Services subtotal - Student FTE</a:t>
            </a:r>
          </a:p>
          <a:p>
            <a:pPr lvl="1"/>
            <a:r>
              <a:rPr lang="en-US" sz="1200" kern="1200" dirty="0" smtClean="0">
                <a:solidFill>
                  <a:schemeClr val="tx1"/>
                </a:solidFill>
                <a:effectLst/>
                <a:latin typeface="+mn-lt"/>
                <a:ea typeface="ＭＳ Ｐゴシック" charset="-128"/>
                <a:cs typeface="ＭＳ Ｐゴシック" charset="-128"/>
              </a:rPr>
              <a:t>5a. Network infrastructure and services - Staff FTE</a:t>
            </a:r>
          </a:p>
          <a:p>
            <a:pPr lvl="1"/>
            <a:r>
              <a:rPr lang="en-US" sz="1200" kern="1200" dirty="0" smtClean="0">
                <a:solidFill>
                  <a:schemeClr val="tx1"/>
                </a:solidFill>
                <a:effectLst/>
                <a:latin typeface="+mn-lt"/>
                <a:ea typeface="ＭＳ Ｐゴシック" charset="-128"/>
                <a:cs typeface="ＭＳ Ｐゴシック" charset="-128"/>
              </a:rPr>
              <a:t>5a. Network infrastructure and services - Student FTE</a:t>
            </a:r>
          </a:p>
          <a:p>
            <a:pPr lvl="1"/>
            <a:r>
              <a:rPr lang="en-US" sz="1200" kern="1200" dirty="0" smtClean="0">
                <a:solidFill>
                  <a:schemeClr val="tx1"/>
                </a:solidFill>
                <a:effectLst/>
                <a:latin typeface="+mn-lt"/>
                <a:ea typeface="ＭＳ Ｐゴシック" charset="-128"/>
                <a:cs typeface="ＭＳ Ｐゴシック" charset="-128"/>
              </a:rPr>
              <a:t>5b. Telephony - Staff FTE</a:t>
            </a:r>
          </a:p>
          <a:p>
            <a:pPr lvl="1"/>
            <a:r>
              <a:rPr lang="en-US" sz="1200" kern="1200" dirty="0" smtClean="0">
                <a:solidFill>
                  <a:schemeClr val="tx1"/>
                </a:solidFill>
                <a:effectLst/>
                <a:latin typeface="+mn-lt"/>
                <a:ea typeface="ＭＳ Ｐゴシック" charset="-128"/>
                <a:cs typeface="ＭＳ Ｐゴシック" charset="-128"/>
              </a:rPr>
              <a:t>5b. Telephony - Student FTE</a:t>
            </a:r>
          </a:p>
          <a:p>
            <a:pPr lvl="1"/>
            <a:r>
              <a:rPr lang="en-US" sz="1200" kern="1200" dirty="0" smtClean="0">
                <a:solidFill>
                  <a:schemeClr val="tx1"/>
                </a:solidFill>
                <a:effectLst/>
                <a:latin typeface="+mn-lt"/>
                <a:ea typeface="ＭＳ Ｐゴシック" charset="-128"/>
                <a:cs typeface="ＭＳ Ｐゴシック" charset="-128"/>
              </a:rPr>
              <a:t>6. Data center, operations - Staff FTE</a:t>
            </a:r>
          </a:p>
          <a:p>
            <a:pPr lvl="1"/>
            <a:r>
              <a:rPr lang="en-US" sz="1200" kern="1200" dirty="0" smtClean="0">
                <a:solidFill>
                  <a:schemeClr val="tx1"/>
                </a:solidFill>
                <a:effectLst/>
                <a:latin typeface="+mn-lt"/>
                <a:ea typeface="ＭＳ Ｐゴシック" charset="-128"/>
                <a:cs typeface="ＭＳ Ｐゴシック" charset="-128"/>
              </a:rPr>
              <a:t>6. Data center, operations - Student FTE</a:t>
            </a:r>
          </a:p>
          <a:p>
            <a:pPr lvl="1"/>
            <a:r>
              <a:rPr lang="en-US" sz="1200" kern="1200" dirty="0" smtClean="0">
                <a:solidFill>
                  <a:schemeClr val="tx1"/>
                </a:solidFill>
                <a:effectLst/>
                <a:latin typeface="+mn-lt"/>
                <a:ea typeface="ＭＳ Ｐゴシック" charset="-128"/>
                <a:cs typeface="ＭＳ Ｐゴシック" charset="-128"/>
              </a:rPr>
              <a:t>7. Enterprise infrastructure and services; identity management - Staff FTE</a:t>
            </a:r>
          </a:p>
          <a:p>
            <a:pPr lvl="1"/>
            <a:r>
              <a:rPr lang="en-US" sz="1200" kern="1200" dirty="0" smtClean="0">
                <a:solidFill>
                  <a:schemeClr val="tx1"/>
                </a:solidFill>
                <a:effectLst/>
                <a:latin typeface="+mn-lt"/>
                <a:ea typeface="ＭＳ Ｐゴシック" charset="-128"/>
                <a:cs typeface="ＭＳ Ｐゴシック" charset="-128"/>
              </a:rPr>
              <a:t>7. Enterprise infrastructure and services; identity management - Student FTE</a:t>
            </a:r>
          </a:p>
          <a:p>
            <a:pPr lvl="1"/>
            <a:r>
              <a:rPr lang="en-US" sz="1200" kern="1200" dirty="0" smtClean="0">
                <a:solidFill>
                  <a:schemeClr val="tx1"/>
                </a:solidFill>
                <a:effectLst/>
                <a:latin typeface="+mn-lt"/>
                <a:ea typeface="ＭＳ Ｐゴシック" charset="-128"/>
                <a:cs typeface="ＭＳ Ｐゴシック" charset="-128"/>
              </a:rPr>
              <a:t>8. Research technology services - Staff FTE</a:t>
            </a:r>
          </a:p>
          <a:p>
            <a:pPr lvl="1"/>
            <a:r>
              <a:rPr lang="en-US" sz="1200" kern="1200" dirty="0" smtClean="0">
                <a:solidFill>
                  <a:schemeClr val="tx1"/>
                </a:solidFill>
                <a:effectLst/>
                <a:latin typeface="+mn-lt"/>
                <a:ea typeface="ＭＳ Ｐゴシック" charset="-128"/>
                <a:cs typeface="ＭＳ Ｐゴシック" charset="-128"/>
              </a:rPr>
              <a:t>8. Research technology services - Student FTE</a:t>
            </a:r>
          </a:p>
          <a:p>
            <a:pPr lvl="1"/>
            <a:r>
              <a:rPr lang="en-US" sz="1200" kern="1200" dirty="0" smtClean="0">
                <a:solidFill>
                  <a:schemeClr val="tx1"/>
                </a:solidFill>
                <a:effectLst/>
                <a:latin typeface="+mn-lt"/>
                <a:ea typeface="ＭＳ Ｐゴシック" charset="-128"/>
                <a:cs typeface="ＭＳ Ｐゴシック" charset="-128"/>
              </a:rPr>
              <a:t>9. Web support services - Staff FTE</a:t>
            </a:r>
          </a:p>
          <a:p>
            <a:pPr lvl="1"/>
            <a:r>
              <a:rPr lang="en-US" sz="1200" kern="1200" dirty="0" smtClean="0">
                <a:solidFill>
                  <a:schemeClr val="tx1"/>
                </a:solidFill>
                <a:effectLst/>
                <a:latin typeface="+mn-lt"/>
                <a:ea typeface="ＭＳ Ｐゴシック" charset="-128"/>
                <a:cs typeface="ＭＳ Ｐゴシック" charset="-128"/>
              </a:rPr>
              <a:t>9. Web support services - Student FTE</a:t>
            </a:r>
          </a:p>
          <a:p>
            <a:pPr lvl="1"/>
            <a:r>
              <a:rPr lang="en-US" sz="1200" kern="1200" dirty="0" smtClean="0">
                <a:solidFill>
                  <a:schemeClr val="tx1"/>
                </a:solidFill>
                <a:effectLst/>
                <a:latin typeface="+mn-lt"/>
                <a:ea typeface="ＭＳ Ｐゴシック" charset="-128"/>
                <a:cs typeface="ＭＳ Ｐゴシック" charset="-128"/>
              </a:rPr>
              <a:t>10. Other (enter amounts here; describe other functional areas below) - Staff FTE</a:t>
            </a:r>
          </a:p>
          <a:p>
            <a:pPr lvl="1"/>
            <a:r>
              <a:rPr lang="en-US" sz="1200" kern="1200" dirty="0" smtClean="0">
                <a:solidFill>
                  <a:schemeClr val="tx1"/>
                </a:solidFill>
                <a:effectLst/>
                <a:latin typeface="+mn-lt"/>
                <a:ea typeface="ＭＳ Ｐゴシック" charset="-128"/>
                <a:cs typeface="ＭＳ Ｐゴシック" charset="-128"/>
              </a:rPr>
              <a:t>10. Other (enter amounts here; describe other functional areas below) - Student FTE</a:t>
            </a:r>
          </a:p>
          <a:p>
            <a:pPr lvl="1"/>
            <a:r>
              <a:rPr lang="en-US" sz="1200" kern="1200" dirty="0" smtClean="0">
                <a:solidFill>
                  <a:schemeClr val="tx1"/>
                </a:solidFill>
                <a:effectLst/>
                <a:latin typeface="+mn-lt"/>
                <a:ea typeface="ＭＳ Ｐゴシック" charset="-128"/>
                <a:cs typeface="ＭＳ Ｐゴシック" charset="-128"/>
              </a:rPr>
              <a:t>5c. Other - Staff FTE</a:t>
            </a:r>
          </a:p>
          <a:p>
            <a:pPr lvl="1"/>
            <a:r>
              <a:rPr lang="en-US" sz="1200" kern="1200" dirty="0" smtClean="0">
                <a:solidFill>
                  <a:schemeClr val="tx1"/>
                </a:solidFill>
                <a:effectLst/>
                <a:latin typeface="+mn-lt"/>
                <a:ea typeface="ＭＳ Ｐゴシック" charset="-128"/>
                <a:cs typeface="ＭＳ Ｐゴシック" charset="-128"/>
              </a:rPr>
              <a:t>5c. Other - Student FTE</a:t>
            </a:r>
          </a:p>
          <a:p>
            <a:pPr lvl="1"/>
            <a:r>
              <a:rPr lang="en-US" sz="1200" kern="1200" dirty="0" smtClean="0">
                <a:solidFill>
                  <a:schemeClr val="tx1"/>
                </a:solidFill>
                <a:effectLst/>
                <a:latin typeface="+mn-lt"/>
                <a:ea typeface="ＭＳ Ｐゴシック" charset="-128"/>
                <a:cs typeface="ＭＳ Ｐゴシック" charset="-128"/>
              </a:rPr>
              <a:t>11. Total - Staff FTE</a:t>
            </a:r>
          </a:p>
          <a:p>
            <a:pPr lvl="1"/>
            <a:r>
              <a:rPr lang="en-US" sz="1200" kern="1200" dirty="0" smtClean="0">
                <a:solidFill>
                  <a:schemeClr val="tx1"/>
                </a:solidFill>
                <a:effectLst/>
                <a:latin typeface="+mn-lt"/>
                <a:ea typeface="ＭＳ Ｐゴシック" charset="-128"/>
                <a:cs typeface="ＭＳ Ｐゴシック" charset="-128"/>
              </a:rPr>
              <a:t>11. Total - Student FTE</a:t>
            </a:r>
          </a:p>
          <a:p>
            <a:pPr lvl="1"/>
            <a:r>
              <a:rPr lang="en-US" sz="1200" kern="1200" dirty="0" smtClean="0">
                <a:solidFill>
                  <a:schemeClr val="tx1"/>
                </a:solidFill>
                <a:effectLst/>
                <a:latin typeface="+mn-lt"/>
                <a:ea typeface="ＭＳ Ｐゴシック" charset="-128"/>
                <a:cs typeface="ＭＳ Ｐゴシック" charset="-128"/>
              </a:rPr>
              <a:t>Other functional areas</a:t>
            </a:r>
          </a:p>
          <a:p>
            <a:endParaRPr lang="en-US" baseline="0" dirty="0" smtClean="0"/>
          </a:p>
          <a:p>
            <a:r>
              <a:rPr lang="en-US" sz="1200" b="0" i="0" u="none" strike="noStrike" kern="1200" dirty="0" smtClean="0">
                <a:solidFill>
                  <a:schemeClr val="tx1"/>
                </a:solidFill>
                <a:effectLst/>
                <a:latin typeface="+mn-lt"/>
                <a:ea typeface="ＭＳ Ｐゴシック" charset="-128"/>
                <a:cs typeface="ＭＳ Ｐゴシック" charset="-128"/>
              </a:rPr>
              <a:t>10. Please estimate the number of FTE IT personnel *currently* employed by departments or offices outside the centralized IT organization of your campus (for example, employed by administrative offices or academic departments), including part-time, temporary, and limited-term employees. Your institutional HR office may be able to provide this number. If no IT personnel are employed outside the centralized IT organization, enter 0. Please note: In previous surveys, versions of this question requested data from the prior fiscal year. This question asks instead about the *current* fiscal year (FY 2010-2011). </a:t>
            </a:r>
            <a:endParaRPr lang="en-US" baseline="0" dirty="0" smtClean="0"/>
          </a:p>
          <a:p>
            <a:endParaRPr lang="en-US" baseline="0" dirty="0" smtClean="0"/>
          </a:p>
          <a:p>
            <a:r>
              <a:rPr lang="en-US" sz="1200" b="0" i="0" u="none" strike="noStrike" kern="1200" dirty="0" smtClean="0">
                <a:solidFill>
                  <a:schemeClr val="tx1"/>
                </a:solidFill>
                <a:effectLst/>
                <a:latin typeface="+mn-lt"/>
                <a:ea typeface="ＭＳ Ｐゴシック" charset="-128"/>
                <a:cs typeface="ＭＳ Ｐゴシック" charset="-128"/>
              </a:rPr>
              <a:t>47. Estimate how many computers your institution owns or leases. (NOTE: Do not include smart phones and e-book readers)</a:t>
            </a:r>
          </a:p>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46</a:t>
            </a:fld>
            <a:endParaRPr lang="en-US" dirty="0"/>
          </a:p>
        </p:txBody>
      </p:sp>
    </p:spTree>
    <p:extLst>
      <p:ext uri="{BB962C8B-B14F-4D97-AF65-F5344CB8AC3E}">
        <p14:creationId xmlns:p14="http://schemas.microsoft.com/office/powerpoint/2010/main" val="3403587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White bar indicates median for</a:t>
            </a:r>
            <a:r>
              <a:rPr lang="en-US" baseline="0" dirty="0" smtClean="0"/>
              <a:t> US higher education institutions.  The bar extends from the lowest institutional type (e.g., Associates) median to the highest.</a:t>
            </a:r>
            <a:endParaRPr lang="en-US" dirty="0" smtClean="0"/>
          </a:p>
          <a:p>
            <a:endParaRPr lang="en-US" dirty="0" smtClean="0"/>
          </a:p>
          <a:p>
            <a:r>
              <a:rPr lang="en-US" dirty="0" smtClean="0"/>
              <a:t>Module 2, question 2</a:t>
            </a:r>
          </a:p>
          <a:p>
            <a:r>
              <a:rPr lang="en-US" sz="1200" b="0" i="0" u="none" strike="noStrike" kern="1200" dirty="0" smtClean="0">
                <a:solidFill>
                  <a:schemeClr val="tx1"/>
                </a:solidFill>
                <a:effectLst/>
                <a:latin typeface="+mn-lt"/>
                <a:ea typeface="ＭＳ Ｐゴシック" charset="-128"/>
                <a:cs typeface="ＭＳ Ｐゴシック" charset="-128"/>
              </a:rPr>
              <a:t>2. How does your help desk provide services? (Check all that apply.)</a:t>
            </a:r>
            <a:r>
              <a:rPr lang="en-US" dirty="0" smtClean="0"/>
              <a:t> </a:t>
            </a:r>
          </a:p>
          <a:p>
            <a:pPr marL="171450" indent="-171450">
              <a:buFont typeface="Arial"/>
              <a:buChar char="•"/>
            </a:pPr>
            <a:r>
              <a:rPr lang="en-US" dirty="0" smtClean="0"/>
              <a:t>E-mail</a:t>
            </a:r>
          </a:p>
          <a:p>
            <a:pPr marL="171450" indent="-171450">
              <a:buFont typeface="Arial"/>
              <a:buChar char="•"/>
            </a:pPr>
            <a:r>
              <a:rPr lang="en-US" dirty="0" smtClean="0"/>
              <a:t>Instant message</a:t>
            </a:r>
          </a:p>
          <a:p>
            <a:pPr marL="171450" indent="-171450">
              <a:buFont typeface="Arial"/>
              <a:buChar char="•"/>
            </a:pPr>
            <a:r>
              <a:rPr lang="en-US" dirty="0" smtClean="0"/>
              <a:t>Phone</a:t>
            </a:r>
          </a:p>
          <a:p>
            <a:pPr marL="171450" indent="-171450">
              <a:buFont typeface="Arial"/>
              <a:buChar char="•"/>
            </a:pPr>
            <a:r>
              <a:rPr lang="en-US" dirty="0" smtClean="0"/>
              <a:t>Text message</a:t>
            </a:r>
          </a:p>
          <a:p>
            <a:pPr marL="171450" indent="-171450">
              <a:buFont typeface="Arial"/>
              <a:buChar char="•"/>
            </a:pPr>
            <a:r>
              <a:rPr lang="en-US" dirty="0" smtClean="0"/>
              <a:t>Walk-in</a:t>
            </a:r>
          </a:p>
          <a:p>
            <a:pPr marL="171450" indent="-171450">
              <a:buFont typeface="Arial"/>
              <a:buChar char="•"/>
            </a:pPr>
            <a:r>
              <a:rPr lang="en-US" dirty="0" smtClean="0"/>
              <a:t>Web form</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Other (please specify)</a:t>
            </a:r>
          </a:p>
          <a:p>
            <a:pPr marL="171450" indent="-171450">
              <a:buFont typeface="Arial"/>
              <a:buChar char="•"/>
            </a:pPr>
            <a:r>
              <a:rPr lang="en-US" dirty="0" smtClean="0"/>
              <a:t>Not applicable - no help desk</a:t>
            </a:r>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47</a:t>
            </a:fld>
            <a:endParaRPr lang="en-US" dirty="0"/>
          </a:p>
        </p:txBody>
      </p:sp>
    </p:spTree>
    <p:extLst>
      <p:ext uri="{BB962C8B-B14F-4D97-AF65-F5344CB8AC3E}">
        <p14:creationId xmlns:p14="http://schemas.microsoft.com/office/powerpoint/2010/main" val="3182711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1, Question 50.  Which of the following</a:t>
            </a:r>
            <a:r>
              <a:rPr lang="en-US" baseline="0" dirty="0" smtClean="0"/>
              <a:t> central IT services, if applicable, are covered by written service-level agreements (SLAs) between central IT and other offices or departments.  (Check all that apply.)</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11</a:t>
            </a:fld>
            <a:endParaRPr lang="en-US" dirty="0"/>
          </a:p>
        </p:txBody>
      </p:sp>
    </p:spTree>
    <p:extLst>
      <p:ext uri="{BB962C8B-B14F-4D97-AF65-F5344CB8AC3E}">
        <p14:creationId xmlns:p14="http://schemas.microsoft.com/office/powerpoint/2010/main" val="4133448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Dots represent</a:t>
            </a:r>
            <a:r>
              <a:rPr lang="en-US" baseline="0" dirty="0" smtClean="0"/>
              <a:t> institutional type medians.</a:t>
            </a:r>
            <a:endParaRPr lang="en-US" dirty="0" smtClean="0"/>
          </a:p>
          <a:p>
            <a:endParaRPr lang="en-US" dirty="0" smtClean="0"/>
          </a:p>
          <a:p>
            <a:r>
              <a:rPr lang="en-US" dirty="0" smtClean="0"/>
              <a:t>Module 2, question 2</a:t>
            </a:r>
          </a:p>
          <a:p>
            <a:r>
              <a:rPr lang="en-US" sz="1200" b="0" i="0" u="none" strike="noStrike" kern="1200" dirty="0" smtClean="0">
                <a:solidFill>
                  <a:schemeClr val="tx1"/>
                </a:solidFill>
                <a:effectLst/>
                <a:latin typeface="+mn-lt"/>
                <a:ea typeface="ＭＳ Ｐゴシック" charset="-128"/>
                <a:cs typeface="ＭＳ Ｐゴシック" charset="-128"/>
              </a:rPr>
              <a:t>2. How does your help desk provide services? (Check all that apply.)</a:t>
            </a:r>
            <a:r>
              <a:rPr lang="en-US" dirty="0" smtClean="0"/>
              <a:t> </a:t>
            </a:r>
          </a:p>
          <a:p>
            <a:pPr marL="171450" indent="-171450">
              <a:buFont typeface="Arial"/>
              <a:buChar char="•"/>
            </a:pPr>
            <a:r>
              <a:rPr lang="en-US" dirty="0" smtClean="0"/>
              <a:t>E-mail</a:t>
            </a:r>
          </a:p>
          <a:p>
            <a:pPr marL="171450" indent="-171450">
              <a:buFont typeface="Arial"/>
              <a:buChar char="•"/>
            </a:pPr>
            <a:r>
              <a:rPr lang="en-US" dirty="0" smtClean="0"/>
              <a:t>Instant message</a:t>
            </a:r>
          </a:p>
          <a:p>
            <a:pPr marL="171450" indent="-171450">
              <a:buFont typeface="Arial"/>
              <a:buChar char="•"/>
            </a:pPr>
            <a:r>
              <a:rPr lang="en-US" dirty="0" smtClean="0"/>
              <a:t>Phone</a:t>
            </a:r>
          </a:p>
          <a:p>
            <a:pPr marL="171450" indent="-171450">
              <a:buFont typeface="Arial"/>
              <a:buChar char="•"/>
            </a:pPr>
            <a:r>
              <a:rPr lang="en-US" dirty="0" smtClean="0"/>
              <a:t>Text message</a:t>
            </a:r>
          </a:p>
          <a:p>
            <a:pPr marL="171450" indent="-171450">
              <a:buFont typeface="Arial"/>
              <a:buChar char="•"/>
            </a:pPr>
            <a:r>
              <a:rPr lang="en-US" dirty="0" smtClean="0"/>
              <a:t>Walk-in</a:t>
            </a:r>
          </a:p>
          <a:p>
            <a:pPr marL="171450" indent="-171450">
              <a:buFont typeface="Arial"/>
              <a:buChar char="•"/>
            </a:pPr>
            <a:r>
              <a:rPr lang="en-US" dirty="0" smtClean="0"/>
              <a:t>Web form</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Other (please specify)</a:t>
            </a:r>
          </a:p>
          <a:p>
            <a:pPr marL="171450" indent="-171450">
              <a:buFont typeface="Arial"/>
              <a:buChar char="•"/>
            </a:pPr>
            <a:r>
              <a:rPr lang="en-US" dirty="0" smtClean="0"/>
              <a:t>Not applicable - no help desk</a:t>
            </a:r>
          </a:p>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48</a:t>
            </a:fld>
            <a:endParaRPr lang="en-US" dirty="0"/>
          </a:p>
        </p:txBody>
      </p:sp>
    </p:spTree>
    <p:extLst>
      <p:ext uri="{BB962C8B-B14F-4D97-AF65-F5344CB8AC3E}">
        <p14:creationId xmlns:p14="http://schemas.microsoft.com/office/powerpoint/2010/main" val="1481038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Module 2, questions 4 and 5</a:t>
            </a:r>
          </a:p>
          <a:p>
            <a:endParaRPr lang="en-US" dirty="0" smtClean="0"/>
          </a:p>
          <a:p>
            <a:r>
              <a:rPr lang="en-US" dirty="0" smtClean="0"/>
              <a:t>Graph</a:t>
            </a:r>
            <a:r>
              <a:rPr lang="en-US" baseline="0" dirty="0" smtClean="0"/>
              <a:t> shows sum of all selected responses to questions 4 and 5 at any level of support</a:t>
            </a:r>
            <a:endParaRPr lang="en-US" dirty="0" smtClean="0"/>
          </a:p>
          <a:p>
            <a:endParaRPr lang="en-US" dirty="0" smtClean="0"/>
          </a:p>
          <a:p>
            <a:r>
              <a:rPr lang="en-US" sz="1200" b="0" i="0" u="none" strike="noStrike" kern="1200" dirty="0" smtClean="0">
                <a:solidFill>
                  <a:schemeClr val="tx1"/>
                </a:solidFill>
                <a:effectLst/>
                <a:latin typeface="+mn-lt"/>
                <a:ea typeface="ＭＳ Ｐゴシック" charset="-128"/>
                <a:cs typeface="ＭＳ Ｐゴシック" charset="-128"/>
              </a:rPr>
              <a:t>4. Which types of systems are supported by your help desk, what is the level of support offered, and are fees charged?</a:t>
            </a:r>
            <a:r>
              <a:rPr lang="en-US" dirty="0" smtClean="0"/>
              <a:t> </a:t>
            </a:r>
          </a:p>
          <a:p>
            <a:r>
              <a:rPr lang="en-US" dirty="0" smtClean="0"/>
              <a:t>Windows-based systems</a:t>
            </a:r>
          </a:p>
          <a:p>
            <a:pPr marL="171450" indent="-171450">
              <a:buFont typeface="Arial"/>
              <a:buChar char="•"/>
            </a:pPr>
            <a:r>
              <a:rPr lang="en-US" dirty="0" smtClean="0"/>
              <a:t>Macs</a:t>
            </a:r>
          </a:p>
          <a:p>
            <a:pPr marL="171450" indent="-171450">
              <a:buFont typeface="Arial"/>
              <a:buChar char="•"/>
            </a:pPr>
            <a:r>
              <a:rPr lang="en-US" dirty="0" smtClean="0"/>
              <a:t>Linux- or UNIX-based systems</a:t>
            </a:r>
          </a:p>
          <a:p>
            <a:pPr marL="171450" indent="-171450">
              <a:buFont typeface="Arial"/>
              <a:buChar char="•"/>
            </a:pPr>
            <a:r>
              <a:rPr lang="en-US" dirty="0" err="1" smtClean="0"/>
              <a:t>iPad</a:t>
            </a:r>
            <a:endParaRPr lang="en-US" dirty="0" smtClean="0"/>
          </a:p>
          <a:p>
            <a:pPr marL="171450" indent="-171450">
              <a:buFont typeface="Arial"/>
              <a:buChar char="•"/>
            </a:pPr>
            <a:r>
              <a:rPr lang="en-US" dirty="0" smtClean="0"/>
              <a:t>Tablet devices other than </a:t>
            </a:r>
            <a:r>
              <a:rPr lang="en-US" dirty="0" err="1" smtClean="0"/>
              <a:t>iPad</a:t>
            </a:r>
            <a:endParaRPr lang="en-US" dirty="0" smtClean="0"/>
          </a:p>
          <a:p>
            <a:pPr marL="171450" indent="-171450">
              <a:buFont typeface="Arial"/>
              <a:buChar char="•"/>
            </a:pPr>
            <a:r>
              <a:rPr lang="en-US" dirty="0" smtClean="0"/>
              <a:t>iPhone</a:t>
            </a:r>
          </a:p>
          <a:p>
            <a:pPr marL="171450" indent="-171450">
              <a:buFont typeface="Arial"/>
              <a:buChar char="•"/>
            </a:pPr>
            <a:r>
              <a:rPr lang="en-US" dirty="0" smtClean="0"/>
              <a:t>Android-based smartphones</a:t>
            </a:r>
          </a:p>
          <a:p>
            <a:pPr marL="171450" indent="-171450">
              <a:buFont typeface="Arial"/>
              <a:buChar char="•"/>
            </a:pPr>
            <a:r>
              <a:rPr lang="en-US" dirty="0" smtClean="0"/>
              <a:t>BlackBerry</a:t>
            </a:r>
          </a:p>
          <a:p>
            <a:pPr marL="171450" indent="-171450">
              <a:buFont typeface="Arial"/>
              <a:buChar char="•"/>
            </a:pPr>
            <a:r>
              <a:rPr lang="en-US" dirty="0" smtClean="0"/>
              <a:t>Other smartphone(s)</a:t>
            </a:r>
          </a:p>
          <a:p>
            <a:pPr marL="171450" indent="-171450">
              <a:buFont typeface="Arial"/>
              <a:buChar char="•"/>
            </a:pPr>
            <a:r>
              <a:rPr lang="en-US" dirty="0" smtClean="0"/>
              <a:t>E-book reader(s)</a:t>
            </a:r>
          </a:p>
          <a:p>
            <a:pPr marL="171450" indent="-171450">
              <a:buFont typeface="Arial"/>
              <a:buChar char="•"/>
            </a:pPr>
            <a:r>
              <a:rPr lang="en-US" dirty="0" smtClean="0"/>
              <a:t>Other (select support level here; describe other system below)</a:t>
            </a:r>
          </a:p>
          <a:p>
            <a:pPr marL="171450" indent="-171450">
              <a:buFont typeface="Arial"/>
              <a:buChar char="•"/>
            </a:pPr>
            <a:r>
              <a:rPr lang="en-US" dirty="0" smtClean="0"/>
              <a:t>Other system</a:t>
            </a:r>
          </a:p>
          <a:p>
            <a:pPr marL="171450" indent="-171450">
              <a:buFont typeface="Arial"/>
              <a:buChar char="•"/>
            </a:pPr>
            <a:endParaRPr lang="en-US" dirty="0" smtClean="0"/>
          </a:p>
          <a:p>
            <a:pPr marL="0" indent="0">
              <a:buFont typeface="Arial"/>
              <a:buNone/>
            </a:pPr>
            <a:r>
              <a:rPr lang="en-US" sz="1200" b="0" i="0" u="none" strike="noStrike" kern="1200" dirty="0" smtClean="0">
                <a:solidFill>
                  <a:schemeClr val="tx1"/>
                </a:solidFill>
                <a:effectLst/>
                <a:latin typeface="+mn-lt"/>
                <a:ea typeface="ＭＳ Ｐゴシック" charset="-128"/>
                <a:cs typeface="ＭＳ Ｐゴシック" charset="-128"/>
              </a:rPr>
              <a:t>5. Which types of services are offered by your help desk, what is the level of support offered, and are fees charged?</a:t>
            </a:r>
            <a:r>
              <a:rPr lang="en-US" dirty="0" smtClean="0"/>
              <a:t> </a:t>
            </a:r>
          </a:p>
          <a:p>
            <a:pPr marL="171450" indent="-171450">
              <a:buFont typeface="Arial"/>
              <a:buChar char="•"/>
            </a:pPr>
            <a:r>
              <a:rPr lang="en-US" dirty="0" smtClean="0"/>
              <a:t>System authentication and passwords</a:t>
            </a:r>
          </a:p>
          <a:p>
            <a:pPr marL="171450" indent="-171450">
              <a:buFont typeface="Arial"/>
              <a:buChar char="•"/>
            </a:pPr>
            <a:r>
              <a:rPr lang="en-US" dirty="0" smtClean="0"/>
              <a:t>Access to/use of a university portal</a:t>
            </a:r>
          </a:p>
          <a:p>
            <a:pPr marL="171450" indent="-171450">
              <a:buFont typeface="Arial"/>
              <a:buChar char="•"/>
            </a:pPr>
            <a:r>
              <a:rPr lang="en-US" dirty="0" smtClean="0"/>
              <a:t>Access to/use of administrative information systems/ERP</a:t>
            </a:r>
          </a:p>
          <a:p>
            <a:pPr marL="171450" indent="-171450">
              <a:buFont typeface="Arial"/>
              <a:buChar char="•"/>
            </a:pPr>
            <a:r>
              <a:rPr lang="en-US" dirty="0" smtClean="0"/>
              <a:t>Access to/use of institution's library system</a:t>
            </a:r>
          </a:p>
          <a:p>
            <a:pPr marL="171450" indent="-171450">
              <a:buFont typeface="Arial"/>
              <a:buChar char="•"/>
            </a:pPr>
            <a:r>
              <a:rPr lang="en-US" dirty="0" smtClean="0"/>
              <a:t>Access to/use of a course/learning management system (CMS/LMS)</a:t>
            </a:r>
          </a:p>
          <a:p>
            <a:pPr marL="171450" indent="-171450">
              <a:buFont typeface="Arial"/>
              <a:buChar char="•"/>
            </a:pPr>
            <a:r>
              <a:rPr lang="en-US" dirty="0" smtClean="0"/>
              <a:t>Access to/use of Internet resources</a:t>
            </a:r>
          </a:p>
          <a:p>
            <a:pPr marL="171450" indent="-171450">
              <a:buFont typeface="Arial"/>
              <a:buChar char="•"/>
            </a:pPr>
            <a:r>
              <a:rPr lang="en-US" dirty="0" smtClean="0"/>
              <a:t>Office suite (word processing, spreadsheet, etc.)</a:t>
            </a:r>
          </a:p>
          <a:p>
            <a:pPr marL="171450" indent="-171450">
              <a:buFont typeface="Arial"/>
              <a:buChar char="•"/>
            </a:pPr>
            <a:r>
              <a:rPr lang="en-US" dirty="0" smtClean="0"/>
              <a:t>End-user system performance, configuration</a:t>
            </a:r>
          </a:p>
          <a:p>
            <a:pPr marL="171450" indent="-171450">
              <a:buFont typeface="Arial"/>
              <a:buChar char="•"/>
            </a:pPr>
            <a:r>
              <a:rPr lang="en-US" dirty="0" smtClean="0"/>
              <a:t>End-user operating system installation, reinstallation</a:t>
            </a:r>
          </a:p>
          <a:p>
            <a:pPr marL="171450" indent="-171450">
              <a:buFont typeface="Arial"/>
              <a:buChar char="•"/>
            </a:pPr>
            <a:r>
              <a:rPr lang="en-US" dirty="0" smtClean="0"/>
              <a:t>Laptop checkout/loan</a:t>
            </a:r>
          </a:p>
          <a:p>
            <a:pPr marL="171450" indent="-171450">
              <a:buFont typeface="Arial"/>
              <a:buChar char="•"/>
            </a:pPr>
            <a:r>
              <a:rPr lang="en-US" dirty="0" smtClean="0"/>
              <a:t>Tablet checkout/loan</a:t>
            </a:r>
          </a:p>
          <a:p>
            <a:pPr marL="171450" indent="-171450">
              <a:buFont typeface="Arial"/>
              <a:buChar char="•"/>
            </a:pPr>
            <a:r>
              <a:rPr lang="en-US" dirty="0" smtClean="0"/>
              <a:t>Hardware repair</a:t>
            </a:r>
          </a:p>
          <a:p>
            <a:pPr marL="171450" indent="-171450">
              <a:buFont typeface="Arial"/>
              <a:buChar char="•"/>
            </a:pPr>
            <a:r>
              <a:rPr lang="en-US" dirty="0" smtClean="0"/>
              <a:t>Telephony issues (moves, adds, changes; voicemail)</a:t>
            </a:r>
          </a:p>
          <a:p>
            <a:pPr marL="171450" indent="-171450">
              <a:buFont typeface="Arial"/>
              <a:buChar char="•"/>
            </a:pPr>
            <a:r>
              <a:rPr lang="en-US" dirty="0" smtClean="0"/>
              <a:t>Other (select support level here; describe other service below)</a:t>
            </a:r>
          </a:p>
          <a:p>
            <a:pPr marL="171450" indent="-171450">
              <a:buFont typeface="Arial"/>
              <a:buChar char="•"/>
            </a:pPr>
            <a:r>
              <a:rPr lang="en-US" dirty="0" smtClean="0"/>
              <a:t>Other service</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49</a:t>
            </a:fld>
            <a:endParaRPr lang="en-US" dirty="0"/>
          </a:p>
        </p:txBody>
      </p:sp>
    </p:spTree>
    <p:extLst>
      <p:ext uri="{BB962C8B-B14F-4D97-AF65-F5344CB8AC3E}">
        <p14:creationId xmlns:p14="http://schemas.microsoft.com/office/powerpoint/2010/main" val="3407130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Module 2, questions 4 and 5</a:t>
            </a:r>
          </a:p>
          <a:p>
            <a:endParaRPr lang="en-US" dirty="0" smtClean="0"/>
          </a:p>
          <a:p>
            <a:r>
              <a:rPr lang="en-US" dirty="0" smtClean="0"/>
              <a:t>Support level options were:</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Full service, no charge</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Best effort, no charge</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Full service, fee charged</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Best effort, fee charged</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Not applicable, no support provided</a:t>
            </a:r>
            <a:r>
              <a:rPr lang="en-US" dirty="0" smtClean="0"/>
              <a:t> </a:t>
            </a:r>
          </a:p>
          <a:p>
            <a:pPr marL="171450" indent="-171450">
              <a:buFont typeface="Arial"/>
              <a:buChar char="•"/>
            </a:pPr>
            <a:endParaRPr lang="en-US" dirty="0" smtClean="0"/>
          </a:p>
          <a:p>
            <a:r>
              <a:rPr lang="en-US" sz="1200" b="0" i="0" u="none" strike="noStrike" kern="1200" dirty="0" smtClean="0">
                <a:solidFill>
                  <a:schemeClr val="tx1"/>
                </a:solidFill>
                <a:effectLst/>
                <a:latin typeface="+mn-lt"/>
                <a:ea typeface="ＭＳ Ｐゴシック" charset="-128"/>
                <a:cs typeface="ＭＳ Ｐゴシック" charset="-128"/>
              </a:rPr>
              <a:t>4. Which types of systems are supported by your help desk, what is the level of support offered, and are fees charged?</a:t>
            </a:r>
            <a:r>
              <a:rPr lang="en-US" dirty="0" smtClean="0"/>
              <a:t> </a:t>
            </a:r>
          </a:p>
          <a:p>
            <a:pPr marL="171450" indent="-171450">
              <a:buFont typeface="Arial"/>
              <a:buChar char="•"/>
            </a:pPr>
            <a:r>
              <a:rPr lang="en-US" dirty="0" smtClean="0"/>
              <a:t>Windows-based systems</a:t>
            </a:r>
          </a:p>
          <a:p>
            <a:pPr marL="171450" indent="-171450">
              <a:buFont typeface="Arial"/>
              <a:buChar char="•"/>
            </a:pPr>
            <a:r>
              <a:rPr lang="en-US" dirty="0" smtClean="0"/>
              <a:t>Macs</a:t>
            </a:r>
          </a:p>
          <a:p>
            <a:pPr marL="171450" indent="-171450">
              <a:buFont typeface="Arial"/>
              <a:buChar char="•"/>
            </a:pPr>
            <a:r>
              <a:rPr lang="en-US" dirty="0" smtClean="0"/>
              <a:t>Linux- or UNIX-based systems</a:t>
            </a:r>
          </a:p>
          <a:p>
            <a:pPr marL="171450" indent="-171450">
              <a:buFont typeface="Arial"/>
              <a:buChar char="•"/>
            </a:pPr>
            <a:r>
              <a:rPr lang="en-US" dirty="0" err="1" smtClean="0"/>
              <a:t>iPad</a:t>
            </a:r>
            <a:endParaRPr lang="en-US" dirty="0" smtClean="0"/>
          </a:p>
          <a:p>
            <a:pPr marL="171450" indent="-171450">
              <a:buFont typeface="Arial"/>
              <a:buChar char="•"/>
            </a:pPr>
            <a:r>
              <a:rPr lang="en-US" dirty="0" smtClean="0"/>
              <a:t>Tablet devices other than </a:t>
            </a:r>
            <a:r>
              <a:rPr lang="en-US" dirty="0" err="1" smtClean="0"/>
              <a:t>iPad</a:t>
            </a:r>
            <a:endParaRPr lang="en-US" dirty="0" smtClean="0"/>
          </a:p>
          <a:p>
            <a:pPr marL="171450" indent="-171450">
              <a:buFont typeface="Arial"/>
              <a:buChar char="•"/>
            </a:pPr>
            <a:r>
              <a:rPr lang="en-US" dirty="0" smtClean="0"/>
              <a:t>iPhone</a:t>
            </a:r>
          </a:p>
          <a:p>
            <a:pPr marL="171450" indent="-171450">
              <a:buFont typeface="Arial"/>
              <a:buChar char="•"/>
            </a:pPr>
            <a:r>
              <a:rPr lang="en-US" dirty="0" smtClean="0"/>
              <a:t>Android-based smartphones</a:t>
            </a:r>
          </a:p>
          <a:p>
            <a:pPr marL="171450" indent="-171450">
              <a:buFont typeface="Arial"/>
              <a:buChar char="•"/>
            </a:pPr>
            <a:r>
              <a:rPr lang="en-US" dirty="0" smtClean="0"/>
              <a:t>BlackBerry</a:t>
            </a:r>
          </a:p>
          <a:p>
            <a:pPr marL="171450" indent="-171450">
              <a:buFont typeface="Arial"/>
              <a:buChar char="•"/>
            </a:pPr>
            <a:r>
              <a:rPr lang="en-US" dirty="0" smtClean="0"/>
              <a:t>Other smartphone(s)</a:t>
            </a:r>
          </a:p>
          <a:p>
            <a:pPr marL="171450" indent="-171450">
              <a:buFont typeface="Arial"/>
              <a:buChar char="•"/>
            </a:pPr>
            <a:r>
              <a:rPr lang="en-US" dirty="0" smtClean="0"/>
              <a:t>E-book reader(s)</a:t>
            </a:r>
          </a:p>
          <a:p>
            <a:pPr marL="171450" indent="-171450">
              <a:buFont typeface="Arial"/>
              <a:buChar char="•"/>
            </a:pPr>
            <a:r>
              <a:rPr lang="en-US" dirty="0" smtClean="0"/>
              <a:t>Other (select support level here; describe other system below)</a:t>
            </a:r>
          </a:p>
          <a:p>
            <a:pPr marL="171450" indent="-171450">
              <a:buFont typeface="Arial"/>
              <a:buChar char="•"/>
            </a:pPr>
            <a:r>
              <a:rPr lang="en-US" dirty="0" smtClean="0"/>
              <a:t>Other system</a:t>
            </a:r>
          </a:p>
          <a:p>
            <a:pPr marL="171450" indent="-171450">
              <a:buFont typeface="Arial"/>
              <a:buChar char="•"/>
            </a:pPr>
            <a:endParaRPr lang="en-US" dirty="0" smtClean="0"/>
          </a:p>
          <a:p>
            <a:pPr marL="0" indent="0">
              <a:buFont typeface="Arial"/>
              <a:buNone/>
            </a:pPr>
            <a:r>
              <a:rPr lang="en-US" sz="1200" b="0" i="0" u="none" strike="noStrike" kern="1200" dirty="0" smtClean="0">
                <a:solidFill>
                  <a:schemeClr val="tx1"/>
                </a:solidFill>
                <a:effectLst/>
                <a:latin typeface="+mn-lt"/>
                <a:ea typeface="ＭＳ Ｐゴシック" charset="-128"/>
                <a:cs typeface="ＭＳ Ｐゴシック" charset="-128"/>
              </a:rPr>
              <a:t>5. Which types of services are offered by your help desk, what is the level of support offered, and are fees charged?</a:t>
            </a:r>
            <a:r>
              <a:rPr lang="en-US" dirty="0" smtClean="0"/>
              <a:t> </a:t>
            </a:r>
          </a:p>
          <a:p>
            <a:pPr marL="171450" indent="-171450">
              <a:buFont typeface="Arial"/>
              <a:buChar char="•"/>
            </a:pPr>
            <a:r>
              <a:rPr lang="en-US" dirty="0" smtClean="0"/>
              <a:t>System authentication and passwords</a:t>
            </a:r>
          </a:p>
          <a:p>
            <a:pPr marL="171450" indent="-171450">
              <a:buFont typeface="Arial"/>
              <a:buChar char="•"/>
            </a:pPr>
            <a:r>
              <a:rPr lang="en-US" dirty="0" smtClean="0"/>
              <a:t>Access to/use of a university portal</a:t>
            </a:r>
          </a:p>
          <a:p>
            <a:pPr marL="171450" indent="-171450">
              <a:buFont typeface="Arial"/>
              <a:buChar char="•"/>
            </a:pPr>
            <a:r>
              <a:rPr lang="en-US" dirty="0" smtClean="0"/>
              <a:t>Access to/use of administrative information systems/ERP</a:t>
            </a:r>
          </a:p>
          <a:p>
            <a:pPr marL="171450" indent="-171450">
              <a:buFont typeface="Arial"/>
              <a:buChar char="•"/>
            </a:pPr>
            <a:r>
              <a:rPr lang="en-US" dirty="0" smtClean="0"/>
              <a:t>Access to/use of institution's library system</a:t>
            </a:r>
          </a:p>
          <a:p>
            <a:pPr marL="171450" indent="-171450">
              <a:buFont typeface="Arial"/>
              <a:buChar char="•"/>
            </a:pPr>
            <a:r>
              <a:rPr lang="en-US" dirty="0" smtClean="0"/>
              <a:t>Access to/use of a course/learning management system (CMS/LMS)</a:t>
            </a:r>
          </a:p>
          <a:p>
            <a:pPr marL="171450" indent="-171450">
              <a:buFont typeface="Arial"/>
              <a:buChar char="•"/>
            </a:pPr>
            <a:r>
              <a:rPr lang="en-US" dirty="0" smtClean="0"/>
              <a:t>Access to/use of Internet resources</a:t>
            </a:r>
          </a:p>
          <a:p>
            <a:pPr marL="171450" indent="-171450">
              <a:buFont typeface="Arial"/>
              <a:buChar char="•"/>
            </a:pPr>
            <a:r>
              <a:rPr lang="en-US" dirty="0" smtClean="0"/>
              <a:t>Office suite (word processing, spreadsheet, etc.)</a:t>
            </a:r>
          </a:p>
          <a:p>
            <a:pPr marL="171450" indent="-171450">
              <a:buFont typeface="Arial"/>
              <a:buChar char="•"/>
            </a:pPr>
            <a:r>
              <a:rPr lang="en-US" dirty="0" smtClean="0"/>
              <a:t>End-user system performance, configuration</a:t>
            </a:r>
          </a:p>
          <a:p>
            <a:pPr marL="171450" indent="-171450">
              <a:buFont typeface="Arial"/>
              <a:buChar char="•"/>
            </a:pPr>
            <a:r>
              <a:rPr lang="en-US" dirty="0" smtClean="0"/>
              <a:t>End-user operating system installation, reinstallation</a:t>
            </a:r>
          </a:p>
          <a:p>
            <a:pPr marL="171450" indent="-171450">
              <a:buFont typeface="Arial"/>
              <a:buChar char="•"/>
            </a:pPr>
            <a:r>
              <a:rPr lang="en-US" dirty="0" smtClean="0"/>
              <a:t>Laptop checkout/loan</a:t>
            </a:r>
          </a:p>
          <a:p>
            <a:pPr marL="171450" indent="-171450">
              <a:buFont typeface="Arial"/>
              <a:buChar char="•"/>
            </a:pPr>
            <a:r>
              <a:rPr lang="en-US" dirty="0" smtClean="0"/>
              <a:t>Tablet checkout/loan</a:t>
            </a:r>
          </a:p>
          <a:p>
            <a:pPr marL="171450" indent="-171450">
              <a:buFont typeface="Arial"/>
              <a:buChar char="•"/>
            </a:pPr>
            <a:r>
              <a:rPr lang="en-US" dirty="0" smtClean="0"/>
              <a:t>Hardware repair</a:t>
            </a:r>
          </a:p>
          <a:p>
            <a:pPr marL="171450" indent="-171450">
              <a:buFont typeface="Arial"/>
              <a:buChar char="•"/>
            </a:pPr>
            <a:r>
              <a:rPr lang="en-US" dirty="0" smtClean="0"/>
              <a:t>Telephony issues (moves, adds, changes; voicemail)</a:t>
            </a:r>
          </a:p>
          <a:p>
            <a:pPr marL="171450" indent="-171450">
              <a:buFont typeface="Arial"/>
              <a:buChar char="•"/>
            </a:pPr>
            <a:r>
              <a:rPr lang="en-US" dirty="0" smtClean="0"/>
              <a:t>Other (select support level here; describe other service below)</a:t>
            </a:r>
          </a:p>
          <a:p>
            <a:pPr marL="171450" indent="-171450">
              <a:buFont typeface="Arial"/>
              <a:buChar char="•"/>
            </a:pPr>
            <a:r>
              <a:rPr lang="en-US" dirty="0" smtClean="0"/>
              <a:t>Other service</a:t>
            </a:r>
          </a:p>
          <a:p>
            <a:pPr marL="0" indent="0">
              <a:buFont typeface="Arial"/>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50</a:t>
            </a:fld>
            <a:endParaRPr lang="en-US" dirty="0"/>
          </a:p>
        </p:txBody>
      </p:sp>
    </p:spTree>
    <p:extLst>
      <p:ext uri="{BB962C8B-B14F-4D97-AF65-F5344CB8AC3E}">
        <p14:creationId xmlns:p14="http://schemas.microsoft.com/office/powerpoint/2010/main" val="780021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Module 2, questions 11, 12, and 14</a:t>
            </a:r>
          </a:p>
          <a:p>
            <a:r>
              <a:rPr lang="en-US" sz="1200" b="0" i="0" u="none" strike="noStrike" kern="1200" dirty="0" smtClean="0">
                <a:solidFill>
                  <a:schemeClr val="tx1"/>
                </a:solidFill>
                <a:effectLst/>
                <a:latin typeface="+mn-lt"/>
                <a:ea typeface="ＭＳ Ｐゴシック" charset="-128"/>
                <a:cs typeface="ＭＳ Ｐゴシック" charset="-128"/>
              </a:rPr>
              <a:t>11. How is central IT providing student e-mail today?</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Internally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Externally/outsourced</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Not applicable,  student e-mail not provided by central IT</a:t>
            </a:r>
          </a:p>
          <a:p>
            <a:endParaRPr lang="en-US" sz="1200" b="0" i="0" u="none" strike="noStrike" kern="1200" dirty="0" smtClean="0">
              <a:solidFill>
                <a:schemeClr val="tx1"/>
              </a:solidFill>
              <a:effectLst/>
              <a:latin typeface="+mn-lt"/>
              <a:ea typeface="ＭＳ Ｐゴシック" charset="-128"/>
              <a:cs typeface="ＭＳ Ｐゴシック" charset="-128"/>
            </a:endParaRPr>
          </a:p>
          <a:p>
            <a:r>
              <a:rPr lang="en-US" sz="1200" b="0" i="0" u="none" strike="noStrike" kern="1200" dirty="0" smtClean="0">
                <a:solidFill>
                  <a:schemeClr val="tx1"/>
                </a:solidFill>
                <a:effectLst/>
                <a:latin typeface="+mn-lt"/>
                <a:ea typeface="ＭＳ Ｐゴシック" charset="-128"/>
                <a:cs typeface="ＭＳ Ｐゴシック" charset="-128"/>
              </a:rPr>
              <a:t>12. Are there plans to change e-mail provisioning?</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Planning to provide internally</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Planning to provide externally/outsourced</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Planning to stop providing student e-mail</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No plans to change</a:t>
            </a:r>
            <a:r>
              <a:rPr lang="en-US" dirty="0" smtClean="0"/>
              <a:t> </a:t>
            </a:r>
          </a:p>
          <a:p>
            <a:pPr marL="171450" indent="-171450">
              <a:buFont typeface="Arial"/>
              <a:buChar char="•"/>
            </a:pPr>
            <a:endParaRPr lang="en-US" dirty="0" smtClean="0"/>
          </a:p>
          <a:p>
            <a:pPr marL="0" indent="0">
              <a:buFont typeface="Arial"/>
              <a:buNone/>
            </a:pPr>
            <a:r>
              <a:rPr lang="en-US" sz="1200" b="0" i="0" u="none" strike="noStrike" kern="1200" dirty="0" smtClean="0">
                <a:solidFill>
                  <a:schemeClr val="tx1"/>
                </a:solidFill>
                <a:effectLst/>
                <a:latin typeface="+mn-lt"/>
                <a:ea typeface="ＭＳ Ｐゴシック" charset="-128"/>
                <a:cs typeface="ＭＳ Ｐゴシック" charset="-128"/>
              </a:rPr>
              <a:t>14. If you outsource your student e-mail service, which company provides the service?</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Google</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Microsoft</a:t>
            </a:r>
          </a:p>
          <a:p>
            <a:pPr marL="171450" indent="-171450">
              <a:buFont typeface="Arial"/>
              <a:buChar char="•"/>
            </a:pPr>
            <a:r>
              <a:rPr lang="en-US" sz="1200" b="0" i="0" u="none" strike="noStrike" kern="1200" dirty="0" err="1" smtClean="0">
                <a:solidFill>
                  <a:schemeClr val="tx1"/>
                </a:solidFill>
                <a:effectLst/>
                <a:latin typeface="+mn-lt"/>
                <a:ea typeface="ＭＳ Ｐゴシック" charset="-128"/>
                <a:cs typeface="ＭＳ Ｐゴシック" charset="-128"/>
              </a:rPr>
              <a:t>Zimbra</a:t>
            </a:r>
            <a:endParaRPr lang="en-US" sz="1200" b="0" i="0" u="none" strike="noStrike" kern="1200" dirty="0" smtClean="0">
              <a:solidFill>
                <a:schemeClr val="tx1"/>
              </a:solidFill>
              <a:effectLst/>
              <a:latin typeface="+mn-lt"/>
              <a:ea typeface="ＭＳ Ｐゴシック" charset="-128"/>
              <a:cs typeface="ＭＳ Ｐゴシック" charset="-128"/>
            </a:endParaRP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Other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Not applicable</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52</a:t>
            </a:fld>
            <a:endParaRPr lang="en-US" dirty="0"/>
          </a:p>
        </p:txBody>
      </p:sp>
    </p:spTree>
    <p:extLst>
      <p:ext uri="{BB962C8B-B14F-4D97-AF65-F5344CB8AC3E}">
        <p14:creationId xmlns:p14="http://schemas.microsoft.com/office/powerpoint/2010/main" val="2783797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question 15</a:t>
            </a:r>
          </a:p>
          <a:p>
            <a:endParaRPr lang="en-US" dirty="0" smtClean="0"/>
          </a:p>
          <a:p>
            <a:r>
              <a:rPr lang="en-US" sz="1200" b="0" i="0" u="none" strike="noStrike" kern="1200" dirty="0" smtClean="0">
                <a:solidFill>
                  <a:schemeClr val="tx1"/>
                </a:solidFill>
                <a:effectLst/>
                <a:latin typeface="+mn-lt"/>
                <a:ea typeface="ＭＳ Ｐゴシック" charset="-128"/>
                <a:cs typeface="ＭＳ Ｐゴシック" charset="-128"/>
              </a:rPr>
              <a:t>15. If you outsource your student e-mail service, what factors contributed to this decision? (Check all that apply.)</a:t>
            </a:r>
            <a:r>
              <a:rPr lang="en-US" dirty="0" smtClean="0"/>
              <a:t> </a:t>
            </a:r>
          </a:p>
          <a:p>
            <a:pPr marL="171450" indent="-171450">
              <a:buFont typeface="Arial"/>
              <a:buChar char="•"/>
            </a:pPr>
            <a:r>
              <a:rPr lang="en-US" dirty="0" smtClean="0"/>
              <a:t>Access to additional applications (document sharing, etc.)</a:t>
            </a:r>
          </a:p>
          <a:p>
            <a:pPr marL="171450" indent="-171450">
              <a:buFont typeface="Arial"/>
              <a:buChar char="•"/>
            </a:pPr>
            <a:r>
              <a:rPr lang="en-US" dirty="0" smtClean="0"/>
              <a:t>Integrated calendaring</a:t>
            </a:r>
          </a:p>
          <a:p>
            <a:pPr marL="171450" indent="-171450">
              <a:buFont typeface="Arial"/>
              <a:buChar char="•"/>
            </a:pPr>
            <a:r>
              <a:rPr lang="en-US" dirty="0" smtClean="0"/>
              <a:t>Reduced institutional costs</a:t>
            </a:r>
          </a:p>
          <a:p>
            <a:pPr marL="171450" indent="-171450">
              <a:buFont typeface="Arial"/>
              <a:buChar char="•"/>
            </a:pPr>
            <a:r>
              <a:rPr lang="en-US" dirty="0" smtClean="0"/>
              <a:t>Enhanced messaging services</a:t>
            </a:r>
          </a:p>
          <a:p>
            <a:pPr marL="171450" indent="-171450">
              <a:buFont typeface="Arial"/>
              <a:buChar char="•"/>
            </a:pPr>
            <a:r>
              <a:rPr lang="en-US" dirty="0" smtClean="0"/>
              <a:t>Increased storage</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Other (please specify)</a:t>
            </a:r>
          </a:p>
          <a:p>
            <a:pPr marL="171450" indent="-171450">
              <a:buFont typeface="Arial"/>
              <a:buChar char="•"/>
            </a:pPr>
            <a:r>
              <a:rPr lang="en-US" dirty="0" smtClean="0"/>
              <a:t>Not applicable - student e-mail is not outsourced</a:t>
            </a:r>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53</a:t>
            </a:fld>
            <a:endParaRPr lang="en-US" dirty="0"/>
          </a:p>
        </p:txBody>
      </p:sp>
    </p:spTree>
    <p:extLst>
      <p:ext uri="{BB962C8B-B14F-4D97-AF65-F5344CB8AC3E}">
        <p14:creationId xmlns:p14="http://schemas.microsoft.com/office/powerpoint/2010/main" val="1019018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Module</a:t>
            </a:r>
            <a:r>
              <a:rPr lang="en-US" baseline="0" dirty="0" smtClean="0"/>
              <a:t> 8, question 1</a:t>
            </a:r>
          </a:p>
          <a:p>
            <a:pPr marL="228600" indent="-228600">
              <a:buAutoNum type="arabicPeriod"/>
            </a:pPr>
            <a:r>
              <a:rPr lang="en-US" sz="1200" b="0" i="0" u="none" strike="noStrike" kern="1200" dirty="0" smtClean="0">
                <a:solidFill>
                  <a:schemeClr val="tx1"/>
                </a:solidFill>
                <a:effectLst/>
                <a:latin typeface="+mn-lt"/>
                <a:ea typeface="ＭＳ Ｐゴシック" charset="-128"/>
                <a:cs typeface="ＭＳ Ｐゴシック" charset="-128"/>
              </a:rPr>
              <a:t>Please complete the following grid regarding key information systems in your institution regardless of whether these systems are operated or supported by central IT.</a:t>
            </a:r>
            <a:r>
              <a:rPr lang="en-US" dirty="0" smtClean="0"/>
              <a:t> </a:t>
            </a:r>
          </a:p>
          <a:p>
            <a:pPr marL="457200" lvl="1" indent="0">
              <a:buNone/>
            </a:pPr>
            <a:r>
              <a:rPr lang="en-US" dirty="0" smtClean="0"/>
              <a:t>Systems</a:t>
            </a:r>
            <a:r>
              <a:rPr lang="en-US" baseline="0" dirty="0" smtClean="0"/>
              <a:t> listed:</a:t>
            </a:r>
            <a:endParaRPr lang="en-US" dirty="0" smtClean="0"/>
          </a:p>
          <a:p>
            <a:pPr marL="685800" lvl="1" indent="-228600">
              <a:buFont typeface="Arial"/>
              <a:buChar char="•"/>
            </a:pPr>
            <a:r>
              <a:rPr lang="en-US" dirty="0" smtClean="0"/>
              <a:t>Student</a:t>
            </a:r>
          </a:p>
          <a:p>
            <a:pPr marL="685800" lvl="1" indent="-228600">
              <a:buFont typeface="Arial"/>
              <a:buChar char="•"/>
            </a:pPr>
            <a:r>
              <a:rPr lang="en-US" dirty="0" smtClean="0"/>
              <a:t>Financial</a:t>
            </a:r>
          </a:p>
          <a:p>
            <a:pPr marL="685800" lvl="1" indent="-228600">
              <a:buFont typeface="Arial"/>
              <a:buChar char="•"/>
            </a:pPr>
            <a:r>
              <a:rPr lang="en-US" dirty="0" smtClean="0"/>
              <a:t>HR/Payroll</a:t>
            </a:r>
          </a:p>
          <a:p>
            <a:pPr marL="685800" lvl="1" indent="-228600">
              <a:buFont typeface="Arial"/>
              <a:buChar char="•"/>
            </a:pPr>
            <a:r>
              <a:rPr lang="en-US" dirty="0" smtClean="0"/>
              <a:t>Alumni/Advancement/Development</a:t>
            </a:r>
          </a:p>
          <a:p>
            <a:pPr marL="685800" lvl="1" indent="-228600">
              <a:buFont typeface="Arial"/>
              <a:buChar char="•"/>
            </a:pPr>
            <a:r>
              <a:rPr lang="en-US" dirty="0" smtClean="0"/>
              <a:t>Library</a:t>
            </a:r>
          </a:p>
          <a:p>
            <a:pPr marL="685800" lvl="1" indent="-228600">
              <a:buFont typeface="Arial"/>
              <a:buChar char="•"/>
            </a:pPr>
            <a:r>
              <a:rPr lang="en-US" dirty="0" smtClean="0"/>
              <a:t>Learning management</a:t>
            </a:r>
          </a:p>
          <a:p>
            <a:pPr marL="685800" lvl="1" indent="-228600">
              <a:buFont typeface="Arial"/>
              <a:buChar char="•"/>
            </a:pPr>
            <a:r>
              <a:rPr lang="en-US" dirty="0" smtClean="0"/>
              <a:t>Grants management (pre-award)</a:t>
            </a:r>
          </a:p>
          <a:p>
            <a:pPr marL="685800" lvl="1" indent="-228600">
              <a:buFont typeface="Arial"/>
              <a:buChar char="•"/>
            </a:pPr>
            <a:r>
              <a:rPr lang="en-US" dirty="0" smtClean="0"/>
              <a:t>Grants management (post-award)</a:t>
            </a:r>
          </a:p>
          <a:p>
            <a:pPr marL="685800" lvl="1" indent="-228600">
              <a:buFont typeface="Arial"/>
              <a:buChar char="•"/>
            </a:pPr>
            <a:r>
              <a:rPr lang="en-US" dirty="0" smtClean="0"/>
              <a:t>Facilities management</a:t>
            </a:r>
          </a:p>
          <a:p>
            <a:pPr marL="685800" lvl="1" indent="-228600">
              <a:buFont typeface="Arial"/>
              <a:buChar char="•"/>
            </a:pPr>
            <a:r>
              <a:rPr lang="en-US" dirty="0" smtClean="0"/>
              <a:t>Portal</a:t>
            </a:r>
          </a:p>
          <a:p>
            <a:pPr marL="685800" lvl="1" indent="-228600">
              <a:buFont typeface="Arial"/>
              <a:buChar char="•"/>
            </a:pPr>
            <a:r>
              <a:rPr lang="en-US" dirty="0" smtClean="0"/>
              <a:t>Administrative data warehouse/Business intelligence</a:t>
            </a:r>
          </a:p>
          <a:p>
            <a:pPr marL="685800" lvl="1" indent="-228600">
              <a:buFont typeface="Arial"/>
              <a:buChar char="•"/>
            </a:pPr>
            <a:r>
              <a:rPr lang="en-US" dirty="0" smtClean="0"/>
              <a:t>Web content management</a:t>
            </a:r>
          </a:p>
          <a:p>
            <a:pPr marL="685800" lvl="1" indent="-228600">
              <a:buFont typeface="Arial"/>
              <a:buChar char="•"/>
            </a:pPr>
            <a:r>
              <a:rPr lang="en-US" dirty="0" smtClean="0"/>
              <a:t>Staff/Faculty e-mail</a:t>
            </a:r>
          </a:p>
          <a:p>
            <a:pPr marL="685800" lvl="1" indent="-228600">
              <a:buFont typeface="Arial"/>
              <a:buChar char="•"/>
            </a:pPr>
            <a:r>
              <a:rPr lang="en-US" dirty="0" smtClean="0"/>
              <a:t>Student e-mail</a:t>
            </a:r>
          </a:p>
          <a:p>
            <a:pPr marL="685800" lvl="1" indent="-228600">
              <a:buFont typeface="Arial"/>
              <a:buChar char="•"/>
            </a:pPr>
            <a:r>
              <a:rPr lang="en-US" dirty="0" smtClean="0"/>
              <a:t>IT service/Help desk trouble ticket</a:t>
            </a:r>
          </a:p>
          <a:p>
            <a:pPr marL="685800" lvl="1" indent="-228600">
              <a:buFont typeface="Arial"/>
              <a:buChar char="•"/>
            </a:pPr>
            <a:r>
              <a:rPr lang="en-US" dirty="0" smtClean="0"/>
              <a:t>Customer relationship management (CRM)</a:t>
            </a:r>
          </a:p>
          <a:p>
            <a:pPr marL="685800" lvl="1" indent="-228600">
              <a:buFont typeface="Arial"/>
              <a:buChar char="•"/>
            </a:pPr>
            <a:r>
              <a:rPr lang="en-US" dirty="0" smtClean="0"/>
              <a:t>Other</a:t>
            </a:r>
          </a:p>
          <a:p>
            <a:pPr marL="457200" lvl="1" indent="0">
              <a:buFont typeface="Arial"/>
              <a:buNone/>
            </a:pPr>
            <a:endParaRPr lang="en-US" dirty="0" smtClean="0"/>
          </a:p>
          <a:p>
            <a:pPr marL="457200" lvl="1" indent="0">
              <a:buFont typeface="Arial"/>
              <a:buNone/>
            </a:pPr>
            <a:r>
              <a:rPr lang="en-US" dirty="0" smtClean="0"/>
              <a:t>Provider options:</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mn-cs"/>
              </a:rPr>
              <a:t>Institution</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mn-cs"/>
              </a:rPr>
              <a:t>System office</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mn-cs"/>
              </a:rPr>
              <a:t>Outsourced</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mn-cs"/>
              </a:rPr>
              <a:t>Not applicable, not provided</a:t>
            </a:r>
            <a:r>
              <a:rPr lang="en-US" dirty="0" smtClean="0"/>
              <a:t> </a:t>
            </a:r>
            <a:r>
              <a:rPr lang="en-US" sz="1200" b="0" i="0" u="none" strike="noStrike" kern="1200" dirty="0" smtClean="0">
                <a:solidFill>
                  <a:schemeClr val="tx1"/>
                </a:solidFill>
                <a:effectLst/>
                <a:latin typeface="+mn-lt"/>
                <a:ea typeface="ＭＳ Ｐゴシック" charset="-128"/>
                <a:cs typeface="+mn-cs"/>
              </a:rPr>
              <a:t> </a:t>
            </a:r>
            <a:r>
              <a:rPr lang="en-US" dirty="0" smtClean="0"/>
              <a:t> </a:t>
            </a:r>
            <a:r>
              <a:rPr lang="en-US" sz="1200" b="0" i="0" u="none" strike="noStrike" kern="1200" dirty="0" smtClean="0">
                <a:solidFill>
                  <a:schemeClr val="tx1"/>
                </a:solidFill>
                <a:effectLst/>
                <a:latin typeface="+mn-lt"/>
                <a:ea typeface="ＭＳ Ｐゴシック" charset="-128"/>
                <a:cs typeface="+mn-cs"/>
              </a:rPr>
              <a:t> </a:t>
            </a:r>
            <a:r>
              <a:rPr lang="en-US" dirty="0" smtClean="0"/>
              <a:t> </a:t>
            </a:r>
            <a:r>
              <a:rPr lang="en-US" sz="1200" b="0" i="0" u="none" strike="noStrike" kern="1200" dirty="0" smtClean="0">
                <a:solidFill>
                  <a:schemeClr val="tx1"/>
                </a:solidFill>
                <a:effectLst/>
                <a:latin typeface="+mn-lt"/>
                <a:ea typeface="ＭＳ Ｐゴシック" charset="-128"/>
                <a:cs typeface="+mn-cs"/>
              </a:rPr>
              <a:t> </a:t>
            </a:r>
            <a:r>
              <a:rPr lang="en-US" dirty="0" smtClean="0"/>
              <a:t> </a:t>
            </a:r>
            <a:r>
              <a:rPr lang="en-US" sz="1200" b="0" i="0" u="none" strike="noStrike" kern="1200" dirty="0" smtClean="0">
                <a:solidFill>
                  <a:schemeClr val="tx1"/>
                </a:solidFill>
                <a:effectLst/>
                <a:latin typeface="+mn-lt"/>
                <a:ea typeface="ＭＳ Ｐゴシック" charset="-128"/>
                <a:cs typeface="+mn-cs"/>
              </a:rPr>
              <a:t> </a:t>
            </a:r>
            <a:r>
              <a:rPr lang="en-US" dirty="0" smtClean="0"/>
              <a:t> </a:t>
            </a:r>
            <a:r>
              <a:rPr lang="en-US" sz="1200" b="0" i="0" u="none" strike="noStrike" kern="1200" dirty="0" smtClean="0">
                <a:solidFill>
                  <a:schemeClr val="tx1"/>
                </a:solidFill>
                <a:effectLst/>
                <a:latin typeface="+mn-lt"/>
                <a:ea typeface="ＭＳ Ｐゴシック" charset="-128"/>
                <a:cs typeface="+mn-cs"/>
              </a:rPr>
              <a:t> </a:t>
            </a:r>
            <a:r>
              <a:rPr lang="en-US" dirty="0" smtClean="0"/>
              <a:t> </a:t>
            </a:r>
            <a:r>
              <a:rPr lang="en-US" sz="1200" b="0" i="0" u="none" strike="noStrike" kern="1200" dirty="0" smtClean="0">
                <a:solidFill>
                  <a:schemeClr val="tx1"/>
                </a:solidFill>
                <a:effectLst/>
                <a:latin typeface="+mn-lt"/>
                <a:ea typeface="ＭＳ Ｐゴシック" charset="-128"/>
                <a:cs typeface="+mn-cs"/>
              </a:rPr>
              <a:t> </a:t>
            </a:r>
            <a:r>
              <a:rPr lang="en-US" dirty="0" smtClean="0"/>
              <a:t> </a:t>
            </a:r>
            <a:r>
              <a:rPr lang="en-US" sz="1200" b="0" i="0" u="none" strike="noStrike" kern="1200" dirty="0" smtClean="0">
                <a:solidFill>
                  <a:schemeClr val="tx1"/>
                </a:solidFill>
                <a:effectLst/>
                <a:latin typeface="+mn-lt"/>
                <a:ea typeface="ＭＳ Ｐゴシック" charset="-128"/>
                <a:cs typeface="+mn-cs"/>
              </a:rPr>
              <a:t> </a:t>
            </a:r>
            <a:r>
              <a:rPr lang="en-US" dirty="0" smtClean="0"/>
              <a:t> </a:t>
            </a:r>
            <a:r>
              <a:rPr lang="en-US" sz="1200" b="0" i="0" u="none" strike="noStrike" kern="1200" dirty="0" smtClean="0">
                <a:solidFill>
                  <a:schemeClr val="tx1"/>
                </a:solidFill>
                <a:effectLst/>
                <a:latin typeface="+mn-lt"/>
                <a:ea typeface="ＭＳ Ｐゴシック" charset="-128"/>
                <a:cs typeface="+mn-cs"/>
              </a:rPr>
              <a:t> </a:t>
            </a:r>
            <a:r>
              <a:rPr lang="en-US" dirty="0" smtClean="0"/>
              <a:t> </a:t>
            </a:r>
            <a:r>
              <a:rPr lang="en-US" sz="1200" b="0" i="0" u="none" strike="noStrike" kern="1200" dirty="0" smtClean="0">
                <a:solidFill>
                  <a:schemeClr val="tx1"/>
                </a:solidFill>
                <a:effectLst/>
                <a:latin typeface="+mn-lt"/>
                <a:ea typeface="ＭＳ Ｐゴシック" charset="-128"/>
                <a:cs typeface="+mn-cs"/>
              </a:rPr>
              <a:t> </a:t>
            </a:r>
            <a:r>
              <a:rPr lang="en-US" dirty="0" smtClean="0"/>
              <a:t> </a:t>
            </a:r>
            <a:r>
              <a:rPr lang="en-US" sz="1200" b="0" i="0" u="none" strike="noStrike" kern="1200" dirty="0" smtClean="0">
                <a:solidFill>
                  <a:schemeClr val="tx1"/>
                </a:solidFill>
                <a:effectLst/>
                <a:latin typeface="+mn-lt"/>
                <a:ea typeface="ＭＳ Ｐゴシック" charset="-128"/>
                <a:cs typeface="+mn-cs"/>
              </a:rPr>
              <a:t> </a:t>
            </a:r>
            <a:r>
              <a:rPr lang="en-US" dirty="0" smtClean="0"/>
              <a:t> </a:t>
            </a:r>
            <a:r>
              <a:rPr lang="en-US" sz="1200" b="0" i="0" u="none" strike="noStrike" kern="1200" dirty="0" smtClean="0">
                <a:solidFill>
                  <a:schemeClr val="tx1"/>
                </a:solidFill>
                <a:effectLst/>
                <a:latin typeface="+mn-lt"/>
                <a:ea typeface="ＭＳ Ｐゴシック" charset="-128"/>
                <a:cs typeface="+mn-cs"/>
              </a:rPr>
              <a:t> </a:t>
            </a:r>
            <a:r>
              <a:rPr lang="en-US" dirty="0" smtClean="0"/>
              <a:t> </a:t>
            </a:r>
            <a:r>
              <a:rPr lang="en-US" sz="1200" b="0" i="0" u="none" strike="noStrike" kern="1200" dirty="0" smtClean="0">
                <a:solidFill>
                  <a:schemeClr val="tx1"/>
                </a:solidFill>
                <a:effectLst/>
                <a:latin typeface="+mn-lt"/>
                <a:ea typeface="ＭＳ Ｐゴシック" charset="-128"/>
                <a:cs typeface="+mn-cs"/>
              </a:rPr>
              <a:t> </a:t>
            </a:r>
            <a:r>
              <a:rPr lang="en-US" dirty="0" smtClean="0"/>
              <a:t> </a:t>
            </a:r>
            <a:r>
              <a:rPr lang="en-US" sz="1200" b="0" i="0" u="none" strike="noStrike" kern="1200" dirty="0" smtClean="0">
                <a:solidFill>
                  <a:schemeClr val="tx1"/>
                </a:solidFill>
                <a:effectLst/>
                <a:latin typeface="+mn-lt"/>
                <a:ea typeface="ＭＳ Ｐゴシック" charset="-128"/>
                <a:cs typeface="+mn-cs"/>
              </a:rPr>
              <a:t> </a:t>
            </a:r>
            <a:r>
              <a:rPr lang="en-US" dirty="0" smtClean="0"/>
              <a:t> </a:t>
            </a:r>
            <a:r>
              <a:rPr lang="en-US" sz="1200" b="0" i="0" u="none" strike="noStrike" kern="1200" dirty="0" smtClean="0">
                <a:solidFill>
                  <a:schemeClr val="tx1"/>
                </a:solidFill>
                <a:effectLst/>
                <a:latin typeface="+mn-lt"/>
                <a:ea typeface="ＭＳ Ｐゴシック" charset="-128"/>
                <a:cs typeface="+mn-cs"/>
              </a:rPr>
              <a:t> </a:t>
            </a:r>
            <a:r>
              <a:rPr lang="en-US" dirty="0" smtClean="0"/>
              <a:t> </a:t>
            </a:r>
            <a:r>
              <a:rPr lang="en-US" sz="1200" b="0" i="0" u="none" strike="noStrike" kern="1200" dirty="0" smtClean="0">
                <a:solidFill>
                  <a:schemeClr val="tx1"/>
                </a:solidFill>
                <a:effectLst/>
                <a:latin typeface="+mn-lt"/>
                <a:ea typeface="ＭＳ Ｐゴシック" charset="-128"/>
                <a:cs typeface="+mn-cs"/>
              </a:rPr>
              <a:t> </a:t>
            </a:r>
            <a:r>
              <a:rPr lang="en-US" dirty="0" smtClean="0"/>
              <a:t> </a:t>
            </a:r>
            <a:r>
              <a:rPr lang="en-US" sz="1200" b="0" i="0" u="none" strike="noStrike" kern="1200" dirty="0" smtClean="0">
                <a:solidFill>
                  <a:schemeClr val="tx1"/>
                </a:solidFill>
                <a:effectLst/>
                <a:latin typeface="+mn-lt"/>
                <a:ea typeface="ＭＳ Ｐゴシック" charset="-128"/>
                <a:cs typeface="+mn-cs"/>
              </a:rPr>
              <a:t> </a:t>
            </a:r>
          </a:p>
          <a:p>
            <a:pPr marL="457200" lvl="1" indent="0">
              <a:buFont typeface="Arial"/>
              <a:buNone/>
            </a:pPr>
            <a:endParaRPr lang="en-US" dirty="0" smtClean="0"/>
          </a:p>
          <a:p>
            <a:pPr marL="457200" lvl="1" indent="0">
              <a:buFont typeface="Arial"/>
              <a:buNone/>
            </a:pPr>
            <a:r>
              <a:rPr lang="en-US" dirty="0" smtClean="0"/>
              <a:t>Origin</a:t>
            </a:r>
            <a:r>
              <a:rPr lang="en-US" baseline="0" dirty="0" smtClean="0"/>
              <a:t> options:</a:t>
            </a:r>
            <a:endParaRPr lang="en-US" dirty="0" smtClean="0"/>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mn-cs"/>
              </a:rPr>
              <a:t>Vendor product</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mn-cs"/>
              </a:rPr>
              <a:t>Open source</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mn-cs"/>
              </a:rPr>
              <a:t>Homegrown</a:t>
            </a:r>
            <a:r>
              <a:rPr lang="en-US" dirty="0" smtClean="0"/>
              <a:t> </a:t>
            </a:r>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55</a:t>
            </a:fld>
            <a:endParaRPr lang="en-US" dirty="0"/>
          </a:p>
        </p:txBody>
      </p:sp>
    </p:spTree>
    <p:extLst>
      <p:ext uri="{BB962C8B-B14F-4D97-AF65-F5344CB8AC3E}">
        <p14:creationId xmlns:p14="http://schemas.microsoft.com/office/powerpoint/2010/main" val="2267044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Module 8, question 2</a:t>
            </a:r>
          </a:p>
          <a:p>
            <a:endParaRPr lang="en-US" dirty="0" smtClean="0"/>
          </a:p>
          <a:p>
            <a:pPr marL="228600" indent="-228600">
              <a:buAutoNum type="arabicPeriod" startAt="2"/>
            </a:pPr>
            <a:r>
              <a:rPr lang="en-US" dirty="0" smtClean="0"/>
              <a:t>Please indicate</a:t>
            </a:r>
            <a:r>
              <a:rPr lang="en-US" baseline="0" dirty="0" smtClean="0"/>
              <a:t> the strategies your institution has employed to date for implementing or converting the above information systems and your preferred strategies for future (next 3 years) implementations or conversions (check all that apply).</a:t>
            </a:r>
          </a:p>
          <a:p>
            <a:pPr marL="228600" indent="-228600">
              <a:buAutoNum type="arabicPeriod" startAt="2"/>
            </a:pPr>
            <a:endParaRPr lang="en-US" baseline="0" dirty="0" smtClean="0"/>
          </a:p>
          <a:p>
            <a:pPr marL="0" indent="0">
              <a:buNone/>
            </a:pPr>
            <a:r>
              <a:rPr lang="en-US" baseline="0" dirty="0" smtClean="0"/>
              <a:t>For each response option, respondents were asked to select from the following choices:</a:t>
            </a:r>
          </a:p>
          <a:p>
            <a:pPr marL="171450" indent="-171450">
              <a:buFont typeface="Arial"/>
              <a:buChar char="•"/>
            </a:pPr>
            <a:r>
              <a:rPr lang="en-US" baseline="0" dirty="0" smtClean="0"/>
              <a:t>Current strategy</a:t>
            </a:r>
          </a:p>
          <a:p>
            <a:pPr marL="171450" indent="-171450">
              <a:buFont typeface="Arial"/>
              <a:buChar char="•"/>
            </a:pPr>
            <a:r>
              <a:rPr lang="en-US" baseline="0" dirty="0" smtClean="0"/>
              <a:t>Future strategy</a:t>
            </a:r>
          </a:p>
          <a:p>
            <a:pPr marL="171450" indent="-171450">
              <a:buFont typeface="Arial"/>
              <a:buChar char="•"/>
            </a:pPr>
            <a:r>
              <a:rPr lang="en-US" baseline="0" dirty="0" smtClean="0"/>
              <a:t>Not applicable – strategy not employed</a:t>
            </a:r>
          </a:p>
          <a:p>
            <a:pPr marL="171450" indent="-171450">
              <a:buFont typeface="Arial"/>
              <a:buChar char="•"/>
            </a:pPr>
            <a:endParaRPr lang="en-US" baseline="0" dirty="0" smtClean="0"/>
          </a:p>
          <a:p>
            <a:pPr marL="0" indent="0">
              <a:buFont typeface="Arial"/>
              <a:buNone/>
            </a:pPr>
            <a:r>
              <a:rPr lang="en-US" baseline="0" dirty="0" smtClean="0"/>
              <a:t>Response options:</a:t>
            </a:r>
          </a:p>
          <a:p>
            <a:pPr marL="171450" indent="-171450">
              <a:buFont typeface="Arial"/>
              <a:buChar char="•"/>
            </a:pPr>
            <a:r>
              <a:rPr lang="en-US" dirty="0" smtClean="0"/>
              <a:t>Develop systems in house (homegrown) </a:t>
            </a:r>
          </a:p>
          <a:p>
            <a:pPr marL="171450" indent="-171450">
              <a:buFont typeface="Arial"/>
              <a:buChar char="•"/>
            </a:pPr>
            <a:r>
              <a:rPr lang="en-US" dirty="0" smtClean="0"/>
              <a:t>Develop systems in partnership with a vendor </a:t>
            </a:r>
          </a:p>
          <a:p>
            <a:pPr marL="171450" indent="-171450">
              <a:buFont typeface="Arial"/>
              <a:buChar char="•"/>
            </a:pPr>
            <a:r>
              <a:rPr lang="en-US" dirty="0" smtClean="0"/>
              <a:t>Purchase a commercial product with minimal customization </a:t>
            </a:r>
          </a:p>
          <a:p>
            <a:pPr marL="171450" indent="-171450">
              <a:buFont typeface="Arial"/>
              <a:buChar char="•"/>
            </a:pPr>
            <a:r>
              <a:rPr lang="en-US" dirty="0" smtClean="0"/>
              <a:t>Purchase a commercial product with substantial customization</a:t>
            </a:r>
          </a:p>
          <a:p>
            <a:pPr marL="171450" indent="-171450">
              <a:buFont typeface="Arial"/>
              <a:buChar char="•"/>
            </a:pPr>
            <a:r>
              <a:rPr lang="en-US" dirty="0" smtClean="0"/>
              <a:t>Use an open source product with minimal customization</a:t>
            </a:r>
          </a:p>
          <a:p>
            <a:pPr marL="171450" indent="-171450">
              <a:buFont typeface="Arial"/>
              <a:buChar char="•"/>
            </a:pPr>
            <a:r>
              <a:rPr lang="en-US" dirty="0" smtClean="0"/>
              <a:t>Use an open source product with substantial customization </a:t>
            </a:r>
          </a:p>
          <a:p>
            <a:pPr marL="171450" indent="-171450">
              <a:buFont typeface="Arial"/>
              <a:buChar char="•"/>
            </a:pPr>
            <a:r>
              <a:rPr lang="en-US" dirty="0" smtClean="0"/>
              <a:t>Select best-of-breed applications </a:t>
            </a:r>
          </a:p>
          <a:p>
            <a:pPr marL="171450" indent="-171450">
              <a:buFont typeface="Arial"/>
              <a:buChar char="•"/>
            </a:pPr>
            <a:r>
              <a:rPr lang="en-US" dirty="0" smtClean="0"/>
              <a:t>Select a package of integrated systems</a:t>
            </a:r>
          </a:p>
          <a:p>
            <a:pPr marL="171450" indent="-171450">
              <a:buFont typeface="Arial"/>
              <a:buChar char="•"/>
            </a:pPr>
            <a:r>
              <a:rPr lang="en-US" dirty="0" smtClean="0"/>
              <a:t>Enhance legacy systems and provide web interfaces </a:t>
            </a:r>
          </a:p>
          <a:p>
            <a:pPr marL="171450" indent="-171450">
              <a:buFont typeface="Arial"/>
              <a:buChar char="•"/>
            </a:pPr>
            <a:r>
              <a:rPr lang="en-US" dirty="0" smtClean="0"/>
              <a:t>Outsource systems </a:t>
            </a:r>
          </a:p>
          <a:p>
            <a:pPr marL="171450" indent="-171450">
              <a:buFont typeface="Arial"/>
              <a:buChar char="•"/>
            </a:pPr>
            <a:r>
              <a:rPr lang="en-US" dirty="0" smtClean="0"/>
              <a:t>Other (select options here; describe other strategy below)</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56</a:t>
            </a:fld>
            <a:endParaRPr lang="en-US" dirty="0"/>
          </a:p>
        </p:txBody>
      </p:sp>
    </p:spTree>
    <p:extLst>
      <p:ext uri="{BB962C8B-B14F-4D97-AF65-F5344CB8AC3E}">
        <p14:creationId xmlns:p14="http://schemas.microsoft.com/office/powerpoint/2010/main" val="95683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Module</a:t>
            </a:r>
            <a:r>
              <a:rPr lang="en-US" baseline="0" dirty="0" smtClean="0"/>
              <a:t> 8, question 1</a:t>
            </a:r>
          </a:p>
          <a:p>
            <a:pPr marL="228600" indent="-228600">
              <a:buAutoNum type="arabicPeriod"/>
            </a:pPr>
            <a:r>
              <a:rPr lang="en-US" sz="1200" b="0" i="0" u="none" strike="noStrike" kern="1200" dirty="0" smtClean="0">
                <a:solidFill>
                  <a:schemeClr val="tx1"/>
                </a:solidFill>
                <a:effectLst/>
                <a:latin typeface="+mn-lt"/>
                <a:ea typeface="ＭＳ Ｐゴシック" charset="-128"/>
                <a:cs typeface="ＭＳ Ｐゴシック" charset="-128"/>
              </a:rPr>
              <a:t>Please complete the following grid regarding key information systems in your institution regardless of whether these systems are operated or supported by central IT.</a:t>
            </a:r>
            <a:r>
              <a:rPr lang="en-US" dirty="0" smtClean="0"/>
              <a:t> </a:t>
            </a:r>
          </a:p>
          <a:p>
            <a:pPr marL="457200" lvl="1" indent="0">
              <a:buNone/>
            </a:pPr>
            <a:r>
              <a:rPr lang="en-US" dirty="0" smtClean="0"/>
              <a:t>Systems</a:t>
            </a:r>
            <a:r>
              <a:rPr lang="en-US" baseline="0" dirty="0" smtClean="0"/>
              <a:t> listed:</a:t>
            </a:r>
            <a:endParaRPr lang="en-US" dirty="0" smtClean="0"/>
          </a:p>
          <a:p>
            <a:pPr marL="685800" lvl="1" indent="-228600">
              <a:buFont typeface="Arial"/>
              <a:buChar char="•"/>
            </a:pPr>
            <a:r>
              <a:rPr lang="en-US" dirty="0" smtClean="0"/>
              <a:t>Student</a:t>
            </a:r>
          </a:p>
          <a:p>
            <a:pPr marL="685800" lvl="1" indent="-228600">
              <a:buFont typeface="Arial"/>
              <a:buChar char="•"/>
            </a:pPr>
            <a:r>
              <a:rPr lang="en-US" dirty="0" smtClean="0"/>
              <a:t>Financial</a:t>
            </a:r>
          </a:p>
          <a:p>
            <a:pPr marL="685800" lvl="1" indent="-228600">
              <a:buFont typeface="Arial"/>
              <a:buChar char="•"/>
            </a:pPr>
            <a:r>
              <a:rPr lang="en-US" dirty="0" smtClean="0"/>
              <a:t>HR/Payroll</a:t>
            </a:r>
          </a:p>
          <a:p>
            <a:pPr marL="685800" lvl="1" indent="-228600">
              <a:buFont typeface="Arial"/>
              <a:buChar char="•"/>
            </a:pPr>
            <a:r>
              <a:rPr lang="en-US" dirty="0" smtClean="0"/>
              <a:t>Alumni/Advancement/Development</a:t>
            </a:r>
          </a:p>
          <a:p>
            <a:pPr marL="685800" lvl="1" indent="-228600">
              <a:buFont typeface="Arial"/>
              <a:buChar char="•"/>
            </a:pPr>
            <a:r>
              <a:rPr lang="en-US" dirty="0" smtClean="0"/>
              <a:t>Library</a:t>
            </a:r>
          </a:p>
          <a:p>
            <a:pPr marL="685800" lvl="1" indent="-228600">
              <a:buFont typeface="Arial"/>
              <a:buChar char="•"/>
            </a:pPr>
            <a:r>
              <a:rPr lang="en-US" dirty="0" smtClean="0"/>
              <a:t>Learning management</a:t>
            </a:r>
          </a:p>
          <a:p>
            <a:pPr marL="685800" lvl="1" indent="-228600">
              <a:buFont typeface="Arial"/>
              <a:buChar char="•"/>
            </a:pPr>
            <a:r>
              <a:rPr lang="en-US" dirty="0" smtClean="0"/>
              <a:t>Grants management (pre-award)</a:t>
            </a:r>
          </a:p>
          <a:p>
            <a:pPr marL="685800" lvl="1" indent="-228600">
              <a:buFont typeface="Arial"/>
              <a:buChar char="•"/>
            </a:pPr>
            <a:r>
              <a:rPr lang="en-US" dirty="0" smtClean="0"/>
              <a:t>Grants management (post-award)</a:t>
            </a:r>
          </a:p>
          <a:p>
            <a:pPr marL="685800" lvl="1" indent="-228600">
              <a:buFont typeface="Arial"/>
              <a:buChar char="•"/>
            </a:pPr>
            <a:r>
              <a:rPr lang="en-US" dirty="0" smtClean="0"/>
              <a:t>Facilities management</a:t>
            </a:r>
          </a:p>
          <a:p>
            <a:pPr marL="685800" lvl="1" indent="-228600">
              <a:buFont typeface="Arial"/>
              <a:buChar char="•"/>
            </a:pPr>
            <a:r>
              <a:rPr lang="en-US" dirty="0" smtClean="0"/>
              <a:t>Portal</a:t>
            </a:r>
          </a:p>
          <a:p>
            <a:pPr marL="685800" lvl="1" indent="-228600">
              <a:buFont typeface="Arial"/>
              <a:buChar char="•"/>
            </a:pPr>
            <a:r>
              <a:rPr lang="en-US" dirty="0" smtClean="0"/>
              <a:t>Administrative data warehouse/Business intelligence</a:t>
            </a:r>
          </a:p>
          <a:p>
            <a:pPr marL="685800" lvl="1" indent="-228600">
              <a:buFont typeface="Arial"/>
              <a:buChar char="•"/>
            </a:pPr>
            <a:r>
              <a:rPr lang="en-US" dirty="0" smtClean="0"/>
              <a:t>Web content management</a:t>
            </a:r>
          </a:p>
          <a:p>
            <a:pPr marL="685800" lvl="1" indent="-228600">
              <a:buFont typeface="Arial"/>
              <a:buChar char="•"/>
            </a:pPr>
            <a:r>
              <a:rPr lang="en-US" dirty="0" smtClean="0"/>
              <a:t>Staff/Faculty e-mail</a:t>
            </a:r>
          </a:p>
          <a:p>
            <a:pPr marL="685800" lvl="1" indent="-228600">
              <a:buFont typeface="Arial"/>
              <a:buChar char="•"/>
            </a:pPr>
            <a:r>
              <a:rPr lang="en-US" dirty="0" smtClean="0"/>
              <a:t>Student e-mail</a:t>
            </a:r>
          </a:p>
          <a:p>
            <a:pPr marL="685800" lvl="1" indent="-228600">
              <a:buFont typeface="Arial"/>
              <a:buChar char="•"/>
            </a:pPr>
            <a:r>
              <a:rPr lang="en-US" dirty="0" smtClean="0"/>
              <a:t>IT service/Help desk trouble ticket</a:t>
            </a:r>
          </a:p>
          <a:p>
            <a:pPr marL="685800" lvl="1" indent="-228600">
              <a:buFont typeface="Arial"/>
              <a:buChar char="•"/>
            </a:pPr>
            <a:r>
              <a:rPr lang="en-US" dirty="0" smtClean="0"/>
              <a:t>Customer relationship management (CRM)</a:t>
            </a:r>
          </a:p>
          <a:p>
            <a:pPr marL="685800" lvl="1" indent="-228600">
              <a:buFont typeface="Arial"/>
              <a:buChar char="•"/>
            </a:pPr>
            <a:r>
              <a:rPr lang="en-US" dirty="0" smtClean="0"/>
              <a:t>Other</a:t>
            </a:r>
          </a:p>
          <a:p>
            <a:pPr marL="457200" lvl="1" indent="0">
              <a:buFont typeface="Arial"/>
              <a:buNone/>
            </a:pPr>
            <a:endParaRPr lang="en-US" dirty="0" smtClean="0"/>
          </a:p>
          <a:p>
            <a:pPr marL="457200" lvl="1" indent="0">
              <a:buFont typeface="Arial"/>
              <a:buNone/>
            </a:pPr>
            <a:r>
              <a:rPr lang="en-US" dirty="0" smtClean="0"/>
              <a:t>For</a:t>
            </a:r>
            <a:r>
              <a:rPr lang="en-US" baseline="0" dirty="0" smtClean="0"/>
              <a:t> each system, respondents were asked to indicate:</a:t>
            </a:r>
            <a:endParaRPr lang="en-US" dirty="0" smtClean="0"/>
          </a:p>
          <a:p>
            <a:pPr marL="628650" lvl="1" indent="-171450">
              <a:buFont typeface="Arial"/>
              <a:buChar char="•"/>
            </a:pPr>
            <a:r>
              <a:rPr lang="en-US" dirty="0" smtClean="0"/>
              <a:t>Year implemented</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mn-cs"/>
              </a:rPr>
              <a:t>Will implement or replace in next 3 years</a:t>
            </a:r>
            <a:r>
              <a:rPr lang="en-US" dirty="0" smtClean="0"/>
              <a:t> </a:t>
            </a:r>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57</a:t>
            </a:fld>
            <a:endParaRPr lang="en-US" dirty="0"/>
          </a:p>
        </p:txBody>
      </p:sp>
    </p:spTree>
    <p:extLst>
      <p:ext uri="{BB962C8B-B14F-4D97-AF65-F5344CB8AC3E}">
        <p14:creationId xmlns:p14="http://schemas.microsoft.com/office/powerpoint/2010/main" val="2778805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Module 8, question</a:t>
            </a:r>
            <a:r>
              <a:rPr lang="en-US" baseline="0" dirty="0" smtClean="0"/>
              <a:t> 3</a:t>
            </a:r>
          </a:p>
          <a:p>
            <a:endParaRPr lang="en-US" dirty="0" smtClean="0"/>
          </a:p>
          <a:p>
            <a:r>
              <a:rPr lang="en-US" sz="1200" b="0" i="0" u="none" strike="noStrike" kern="1200" dirty="0" smtClean="0">
                <a:solidFill>
                  <a:schemeClr val="tx1"/>
                </a:solidFill>
                <a:effectLst/>
                <a:latin typeface="+mn-lt"/>
                <a:ea typeface="ＭＳ Ｐゴシック" charset="-128"/>
                <a:cs typeface="ＭＳ Ｐゴシック" charset="-128"/>
              </a:rPr>
              <a:t>3. What is the overall status of the deployment and use of your institution's information systems?</a:t>
            </a:r>
            <a:r>
              <a:rPr lang="en-US" dirty="0" smtClean="0"/>
              <a:t> </a:t>
            </a:r>
          </a:p>
          <a:p>
            <a:pPr marL="171450" indent="-171450">
              <a:buFont typeface="Arial"/>
              <a:buChar char="•"/>
            </a:pPr>
            <a:r>
              <a:rPr lang="en-US" dirty="0" smtClean="0"/>
              <a:t>We have deployed all the systems we need, and they are generally up to date</a:t>
            </a:r>
          </a:p>
          <a:p>
            <a:pPr marL="171450" indent="-171450">
              <a:buFont typeface="Arial"/>
              <a:buChar char="•"/>
            </a:pPr>
            <a:r>
              <a:rPr lang="en-US" dirty="0" smtClean="0"/>
              <a:t>We have deployed all the systems we need, but some are due, or overdue, for upgrades</a:t>
            </a:r>
          </a:p>
          <a:p>
            <a:pPr marL="171450" indent="-171450">
              <a:buFont typeface="Arial"/>
              <a:buChar char="•"/>
            </a:pPr>
            <a:r>
              <a:rPr lang="en-US" dirty="0" smtClean="0"/>
              <a:t>We have deployed all the systems we need, but some need to be replaced due to inadequate functionality, outdated technology, expiration of vendor support, etc.</a:t>
            </a:r>
          </a:p>
          <a:p>
            <a:pPr marL="171450" indent="-171450">
              <a:buFont typeface="Arial"/>
              <a:buChar char="•"/>
            </a:pPr>
            <a:r>
              <a:rPr lang="en-US" dirty="0" smtClean="0"/>
              <a:t>We need a more integrated suite of systems</a:t>
            </a:r>
          </a:p>
          <a:p>
            <a:pPr marL="171450" indent="-171450">
              <a:buFont typeface="Arial"/>
              <a:buChar char="•"/>
            </a:pPr>
            <a:r>
              <a:rPr lang="en-US" dirty="0" smtClean="0"/>
              <a:t>We need one or more replacement systems that are substantially less costly than our current systems</a:t>
            </a:r>
          </a:p>
          <a:p>
            <a:pPr marL="171450" indent="-171450">
              <a:buFont typeface="Arial"/>
              <a:buChar char="•"/>
            </a:pPr>
            <a:r>
              <a:rPr lang="en-US" dirty="0" smtClean="0"/>
              <a:t>Users are generally satisfied with the transaction processing capabilities of our systems</a:t>
            </a:r>
          </a:p>
          <a:p>
            <a:pPr marL="171450" indent="-171450">
              <a:buFont typeface="Arial"/>
              <a:buChar char="•"/>
            </a:pPr>
            <a:r>
              <a:rPr lang="en-US" dirty="0" smtClean="0"/>
              <a:t>Users are generally satisfied with the data access and reporting capabilities of our systems</a:t>
            </a:r>
          </a:p>
          <a:p>
            <a:pPr marL="171450" indent="-171450">
              <a:buFont typeface="Arial"/>
              <a:buChar char="•"/>
            </a:pPr>
            <a:r>
              <a:rPr lang="en-US" dirty="0" smtClean="0"/>
              <a:t>Users are generally satisfied with the ease-of-use of our systems</a:t>
            </a:r>
          </a:p>
          <a:p>
            <a:pPr marL="171450" indent="-171450">
              <a:buFont typeface="Arial"/>
              <a:buChar char="•"/>
            </a:pPr>
            <a:r>
              <a:rPr lang="en-US" dirty="0" smtClean="0"/>
              <a:t>Users are generally satisfied with our track record for systems implementations and upgrades</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58</a:t>
            </a:fld>
            <a:endParaRPr lang="en-US" dirty="0"/>
          </a:p>
        </p:txBody>
      </p:sp>
    </p:spTree>
    <p:extLst>
      <p:ext uri="{BB962C8B-B14F-4D97-AF65-F5344CB8AC3E}">
        <p14:creationId xmlns:p14="http://schemas.microsoft.com/office/powerpoint/2010/main" val="1707187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Module 7, questions 1 and 3</a:t>
            </a:r>
          </a:p>
          <a:p>
            <a:endParaRPr lang="en-US" sz="1200" b="0" i="0" u="none" strike="noStrike" kern="1200" dirty="0" smtClean="0">
              <a:solidFill>
                <a:schemeClr val="tx1"/>
              </a:solidFill>
              <a:effectLst/>
              <a:latin typeface="+mn-lt"/>
              <a:ea typeface="ＭＳ Ｐゴシック" charset="-128"/>
              <a:cs typeface="ＭＳ Ｐゴシック" charset="-128"/>
            </a:endParaRPr>
          </a:p>
          <a:p>
            <a:pPr marL="228600" indent="-228600">
              <a:buAutoNum type="arabicPeriod"/>
            </a:pPr>
            <a:r>
              <a:rPr lang="en-US" sz="1200" b="0" i="0" u="none" strike="noStrike" kern="1200" dirty="0" smtClean="0">
                <a:solidFill>
                  <a:schemeClr val="tx1"/>
                </a:solidFill>
                <a:effectLst/>
                <a:latin typeface="+mn-lt"/>
                <a:ea typeface="ＭＳ Ｐゴシック" charset="-128"/>
                <a:cs typeface="ＭＳ Ｐゴシック" charset="-128"/>
              </a:rPr>
              <a:t>What is the title of the highest-ranking person with primary responsibility for the *operational* aspects of IT security across your institution? Note that this person may not report within the central IT organization.</a:t>
            </a:r>
            <a:r>
              <a:rPr lang="en-US" dirty="0" smtClean="0"/>
              <a:t> </a:t>
            </a:r>
          </a:p>
          <a:p>
            <a:pPr marL="228600" indent="-22860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Chief Information Security Officer</a:t>
            </a:r>
          </a:p>
          <a:p>
            <a:pPr marL="228600" indent="-22860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Chief, IT Security Officer</a:t>
            </a:r>
          </a:p>
          <a:p>
            <a:pPr marL="228600" indent="-22860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Information Security Officer</a:t>
            </a:r>
          </a:p>
          <a:p>
            <a:pPr marL="228600" indent="-22860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IT Security Officer</a:t>
            </a:r>
          </a:p>
          <a:p>
            <a:pPr marL="228600" indent="-22860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Executive Director, Information Security</a:t>
            </a:r>
          </a:p>
          <a:p>
            <a:pPr marL="228600" indent="-22860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Executive Director, IT Security</a:t>
            </a:r>
          </a:p>
          <a:p>
            <a:pPr marL="228600" indent="-22860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Director, Information Security</a:t>
            </a:r>
          </a:p>
          <a:p>
            <a:pPr marL="228600" indent="-22860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Director, IT Security</a:t>
            </a:r>
          </a:p>
          <a:p>
            <a:pPr marL="228600" indent="-22860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Manager, Information Security</a:t>
            </a:r>
          </a:p>
          <a:p>
            <a:pPr marL="228600" indent="-22860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Manager, IT Security</a:t>
            </a:r>
          </a:p>
          <a:p>
            <a:pPr marL="228600" indent="-22860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CIO or equivalent also serves in this role</a:t>
            </a:r>
          </a:p>
          <a:p>
            <a:pPr marL="228600" indent="-22860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Other (please specify)</a:t>
            </a:r>
            <a:r>
              <a:rPr lang="en-US" dirty="0" smtClean="0"/>
              <a:t>  [NOTE:  The text</a:t>
            </a:r>
            <a:r>
              <a:rPr lang="en-US" baseline="0" dirty="0" smtClean="0"/>
              <a:t> responses to this option were reviewed and coded to develop the percentages on the slide</a:t>
            </a:r>
          </a:p>
          <a:p>
            <a:pPr marL="228600" indent="-228600">
              <a:buFont typeface="Arial"/>
              <a:buChar char="•"/>
            </a:pPr>
            <a:endParaRPr lang="en-US" baseline="0" dirty="0" smtClean="0"/>
          </a:p>
          <a:p>
            <a:pPr marL="0" indent="0">
              <a:buFont typeface="+mj-lt"/>
              <a:buNone/>
            </a:pPr>
            <a:r>
              <a:rPr lang="en-US" sz="1200" b="0" i="0" u="none" strike="noStrike" kern="1200" dirty="0" smtClean="0">
                <a:solidFill>
                  <a:schemeClr val="tx1"/>
                </a:solidFill>
                <a:effectLst/>
                <a:latin typeface="+mn-lt"/>
                <a:ea typeface="ＭＳ Ｐゴシック" charset="-128"/>
                <a:cs typeface="ＭＳ Ｐゴシック" charset="-128"/>
              </a:rPr>
              <a:t>3. To whom does this person report? (Check all that apply.)</a:t>
            </a:r>
            <a:r>
              <a:rPr lang="en-US" dirty="0" smtClean="0"/>
              <a:t> </a:t>
            </a:r>
          </a:p>
          <a:p>
            <a:pPr marL="171450" indent="-171450">
              <a:buFont typeface="Arial"/>
              <a:buChar char="•"/>
            </a:pPr>
            <a:r>
              <a:rPr lang="en-US" dirty="0" smtClean="0"/>
              <a:t>Board of Trustees/Regents</a:t>
            </a:r>
          </a:p>
          <a:p>
            <a:pPr marL="171450" indent="-171450">
              <a:buFont typeface="Arial"/>
              <a:buChar char="•"/>
            </a:pPr>
            <a:r>
              <a:rPr lang="en-US" dirty="0" smtClean="0"/>
              <a:t>Chief Administrative Officer</a:t>
            </a:r>
          </a:p>
          <a:p>
            <a:pPr marL="171450" indent="-171450">
              <a:buFont typeface="Arial"/>
              <a:buChar char="•"/>
            </a:pPr>
            <a:r>
              <a:rPr lang="en-US" dirty="0" smtClean="0"/>
              <a:t>Chief Financial Officer</a:t>
            </a:r>
          </a:p>
          <a:p>
            <a:pPr marL="171450" indent="-171450">
              <a:buFont typeface="Arial"/>
              <a:buChar char="•"/>
            </a:pPr>
            <a:r>
              <a:rPr lang="en-US" dirty="0" smtClean="0"/>
              <a:t>Highest-ranking IT administrator/officer (e.g., CIO) in central IT</a:t>
            </a:r>
          </a:p>
          <a:p>
            <a:pPr marL="171450" indent="-171450">
              <a:buFont typeface="Arial"/>
              <a:buChar char="•"/>
            </a:pPr>
            <a:r>
              <a:rPr lang="en-US" dirty="0" smtClean="0"/>
              <a:t>Director of Internal Audit</a:t>
            </a:r>
          </a:p>
          <a:p>
            <a:pPr marL="171450" indent="-171450">
              <a:buFont typeface="Arial"/>
              <a:buChar char="•"/>
            </a:pPr>
            <a:r>
              <a:rPr lang="en-US" dirty="0" smtClean="0"/>
              <a:t>First-line director in central IT</a:t>
            </a:r>
          </a:p>
          <a:p>
            <a:pPr marL="171450" indent="-171450">
              <a:buFont typeface="Arial"/>
              <a:buChar char="•"/>
            </a:pPr>
            <a:r>
              <a:rPr lang="en-US" dirty="0" smtClean="0"/>
              <a:t>President/Chancellor</a:t>
            </a:r>
          </a:p>
          <a:p>
            <a:pPr marL="171450" indent="-171450">
              <a:buFont typeface="Arial"/>
              <a:buChar char="•"/>
            </a:pPr>
            <a:r>
              <a:rPr lang="en-US" dirty="0" smtClean="0"/>
              <a:t>Provost/Chief Academic Officer</a:t>
            </a:r>
          </a:p>
          <a:p>
            <a:pPr marL="171450" indent="-171450">
              <a:buFont typeface="Arial"/>
              <a:buChar char="•"/>
            </a:pPr>
            <a:r>
              <a:rPr lang="en-US" dirty="0" smtClean="0"/>
              <a:t>Second-line manager in central IT</a:t>
            </a:r>
          </a:p>
          <a:p>
            <a:pPr marL="171450" indent="-171450">
              <a:buFont typeface="Arial"/>
              <a:buChar char="•"/>
            </a:pPr>
            <a:r>
              <a:rPr lang="en-US" dirty="0" smtClean="0"/>
              <a:t>Other (please specify)</a:t>
            </a:r>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60</a:t>
            </a:fld>
            <a:endParaRPr lang="en-US" dirty="0"/>
          </a:p>
        </p:txBody>
      </p:sp>
    </p:spTree>
    <p:extLst>
      <p:ext uri="{BB962C8B-B14F-4D97-AF65-F5344CB8AC3E}">
        <p14:creationId xmlns:p14="http://schemas.microsoft.com/office/powerpoint/2010/main" val="50537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1, question 6</a:t>
            </a:r>
          </a:p>
          <a:p>
            <a:r>
              <a:rPr lang="en-US" dirty="0" smtClean="0"/>
              <a:t>Which organizational</a:t>
            </a:r>
            <a:r>
              <a:rPr lang="en-US" baseline="0" dirty="0" smtClean="0"/>
              <a:t> units are responsible for the following functions in your institution?  </a:t>
            </a:r>
          </a:p>
          <a:p>
            <a:r>
              <a:rPr lang="en-US" baseline="0" dirty="0" smtClean="0"/>
              <a:t>Functions are listed in the slide as they appear in the question.  Response options for organizational units are:</a:t>
            </a:r>
          </a:p>
          <a:p>
            <a:pPr marL="171450" indent="-171450">
              <a:buFontTx/>
              <a:buChar char="-"/>
            </a:pPr>
            <a:r>
              <a:rPr lang="en-US" baseline="0" dirty="0" smtClean="0"/>
              <a:t>Primarily central IT</a:t>
            </a:r>
          </a:p>
          <a:p>
            <a:pPr marL="171450" indent="-171450">
              <a:buFontTx/>
              <a:buChar char="-"/>
            </a:pPr>
            <a:r>
              <a:rPr lang="en-US" baseline="0" dirty="0" smtClean="0"/>
              <a:t>Shared between central IT and other admin or academic unit(s)</a:t>
            </a:r>
          </a:p>
          <a:p>
            <a:pPr marL="171450" indent="-171450">
              <a:buFontTx/>
              <a:buChar char="-"/>
            </a:pPr>
            <a:r>
              <a:rPr lang="en-US" baseline="0" dirty="0" smtClean="0"/>
              <a:t>Primarily other admin or academic unit(s)</a:t>
            </a:r>
          </a:p>
          <a:p>
            <a:pPr marL="171450" indent="-171450">
              <a:buFontTx/>
              <a:buChar char="-"/>
            </a:pPr>
            <a:r>
              <a:rPr lang="en-US" baseline="0" dirty="0" smtClean="0"/>
              <a:t>Primarily outsourced</a:t>
            </a:r>
          </a:p>
          <a:p>
            <a:pPr marL="171450" indent="-171450">
              <a:buFontTx/>
              <a:buChar char="-"/>
            </a:pPr>
            <a:r>
              <a:rPr lang="en-US" baseline="0" dirty="0" smtClean="0"/>
              <a:t>Not applicable – no organizational unit responsible</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12</a:t>
            </a:fld>
            <a:endParaRPr lang="en-US" dirty="0"/>
          </a:p>
        </p:txBody>
      </p:sp>
    </p:spTree>
    <p:extLst>
      <p:ext uri="{BB962C8B-B14F-4D97-AF65-F5344CB8AC3E}">
        <p14:creationId xmlns:p14="http://schemas.microsoft.com/office/powerpoint/2010/main" val="234251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White bar indicates median for</a:t>
            </a:r>
            <a:r>
              <a:rPr lang="en-US" baseline="0" dirty="0" smtClean="0"/>
              <a:t> US higher education institutions.  The bar extends from the lowest institutional type (e.g., Associates) median to the highest.</a:t>
            </a:r>
            <a:endParaRPr lang="en-US" dirty="0" smtClean="0"/>
          </a:p>
          <a:p>
            <a:endParaRPr lang="en-US" dirty="0" smtClean="0"/>
          </a:p>
          <a:p>
            <a:r>
              <a:rPr lang="en-US" dirty="0" smtClean="0"/>
              <a:t>Module 7, question 5</a:t>
            </a:r>
          </a:p>
          <a:p>
            <a:r>
              <a:rPr lang="en-US" sz="1200" b="0" i="0" u="none" strike="noStrike" kern="1200" dirty="0" smtClean="0">
                <a:solidFill>
                  <a:schemeClr val="tx1"/>
                </a:solidFill>
                <a:effectLst/>
                <a:latin typeface="+mn-lt"/>
                <a:ea typeface="ＭＳ Ｐゴシック" charset="-128"/>
                <a:cs typeface="ＭＳ Ｐゴシック" charset="-128"/>
              </a:rPr>
              <a:t>5. Which of the following are responsibilities of IT security in your institution? </a:t>
            </a:r>
          </a:p>
          <a:p>
            <a:pPr marL="171450" indent="-171450">
              <a:buFont typeface="Arial"/>
              <a:buChar char="•"/>
            </a:pPr>
            <a:r>
              <a:rPr lang="en-US" dirty="0" smtClean="0"/>
              <a:t>Answering/processing your abuse e-mail address</a:t>
            </a:r>
          </a:p>
          <a:p>
            <a:pPr marL="171450" indent="-171450">
              <a:buFont typeface="Arial"/>
              <a:buChar char="•"/>
            </a:pPr>
            <a:r>
              <a:rPr lang="en-US" dirty="0" smtClean="0"/>
              <a:t>Acceptable use violation processing</a:t>
            </a:r>
          </a:p>
          <a:p>
            <a:pPr marL="171450" indent="-171450">
              <a:buFont typeface="Arial"/>
              <a:buChar char="•"/>
            </a:pPr>
            <a:r>
              <a:rPr lang="en-US" dirty="0" smtClean="0"/>
              <a:t>Security awareness, education and training</a:t>
            </a:r>
          </a:p>
          <a:p>
            <a:pPr marL="171450" indent="-171450">
              <a:buFont typeface="Arial"/>
              <a:buChar char="•"/>
            </a:pPr>
            <a:r>
              <a:rPr lang="en-US" dirty="0" smtClean="0"/>
              <a:t>Regulatory compliance for central IT in general</a:t>
            </a:r>
          </a:p>
          <a:p>
            <a:pPr marL="171450" indent="-171450">
              <a:buFont typeface="Arial"/>
              <a:buChar char="•"/>
            </a:pPr>
            <a:r>
              <a:rPr lang="en-US" dirty="0" smtClean="0"/>
              <a:t>DMCA (U.S. Digital Millennium Copyright Act) notices</a:t>
            </a:r>
          </a:p>
          <a:p>
            <a:pPr marL="171450" indent="-171450">
              <a:buFont typeface="Arial"/>
              <a:buChar char="•"/>
            </a:pPr>
            <a:r>
              <a:rPr lang="en-US" dirty="0" smtClean="0"/>
              <a:t>Disaster recovery/business continuity</a:t>
            </a:r>
          </a:p>
          <a:p>
            <a:pPr marL="171450" indent="-171450">
              <a:buFont typeface="Arial"/>
              <a:buChar char="•"/>
            </a:pPr>
            <a:r>
              <a:rPr lang="en-US" dirty="0" smtClean="0"/>
              <a:t>Firewall operation and management</a:t>
            </a:r>
          </a:p>
          <a:p>
            <a:pPr marL="171450" indent="-171450">
              <a:buFont typeface="Arial"/>
              <a:buChar char="•"/>
            </a:pPr>
            <a:r>
              <a:rPr lang="en-US" dirty="0" smtClean="0"/>
              <a:t>Forensic analysis</a:t>
            </a:r>
          </a:p>
          <a:p>
            <a:pPr marL="171450" indent="-171450">
              <a:buFont typeface="Arial"/>
              <a:buChar char="•"/>
            </a:pPr>
            <a:r>
              <a:rPr lang="en-US" dirty="0" smtClean="0"/>
              <a:t>Incident response, management and communication</a:t>
            </a:r>
          </a:p>
          <a:p>
            <a:pPr marL="171450" indent="-171450">
              <a:buFont typeface="Arial"/>
              <a:buChar char="•"/>
            </a:pPr>
            <a:r>
              <a:rPr lang="en-US" dirty="0" smtClean="0"/>
              <a:t>Intrusion detection system operation</a:t>
            </a:r>
          </a:p>
          <a:p>
            <a:pPr marL="171450" indent="-171450">
              <a:buFont typeface="Arial"/>
              <a:buChar char="•"/>
            </a:pPr>
            <a:r>
              <a:rPr lang="en-US" dirty="0" smtClean="0"/>
              <a:t>Liaison with law enforcement</a:t>
            </a:r>
          </a:p>
          <a:p>
            <a:pPr marL="171450" indent="-171450">
              <a:buFont typeface="Arial"/>
              <a:buChar char="•"/>
            </a:pPr>
            <a:r>
              <a:rPr lang="en-US" dirty="0" smtClean="0"/>
              <a:t>Malware identification and cleanup</a:t>
            </a:r>
          </a:p>
          <a:p>
            <a:pPr marL="171450" indent="-171450">
              <a:buFont typeface="Arial"/>
              <a:buChar char="•"/>
            </a:pPr>
            <a:r>
              <a:rPr lang="en-US" dirty="0" err="1" smtClean="0"/>
              <a:t>Netflow</a:t>
            </a:r>
            <a:r>
              <a:rPr lang="en-US" dirty="0" smtClean="0"/>
              <a:t> data collection and analysis</a:t>
            </a:r>
          </a:p>
          <a:p>
            <a:pPr marL="171450" indent="-171450">
              <a:buFont typeface="Arial"/>
              <a:buChar char="•"/>
            </a:pPr>
            <a:r>
              <a:rPr lang="en-US" dirty="0" smtClean="0"/>
              <a:t>PCI (payment card industry) compliance</a:t>
            </a:r>
          </a:p>
          <a:p>
            <a:pPr marL="171450" indent="-171450">
              <a:buFont typeface="Arial"/>
              <a:buChar char="•"/>
            </a:pPr>
            <a:r>
              <a:rPr lang="en-US" dirty="0" smtClean="0"/>
              <a:t>Penetration testing</a:t>
            </a:r>
          </a:p>
          <a:p>
            <a:pPr marL="171450" indent="-171450">
              <a:buFont typeface="Arial"/>
              <a:buChar char="•"/>
            </a:pPr>
            <a:r>
              <a:rPr lang="en-US" dirty="0" smtClean="0"/>
              <a:t>Review/signoff on IT procurements</a:t>
            </a:r>
          </a:p>
          <a:p>
            <a:pPr marL="171450" indent="-171450">
              <a:buFont typeface="Arial"/>
              <a:buChar char="•"/>
            </a:pPr>
            <a:r>
              <a:rPr lang="en-US" dirty="0" smtClean="0"/>
              <a:t>Review/signoff on security protocols in research projects</a:t>
            </a:r>
          </a:p>
          <a:p>
            <a:pPr marL="171450" indent="-171450">
              <a:buFont typeface="Arial"/>
              <a:buChar char="•"/>
            </a:pPr>
            <a:r>
              <a:rPr lang="en-US" dirty="0" smtClean="0"/>
              <a:t>Scanning the network for vulnerabilities</a:t>
            </a:r>
          </a:p>
          <a:p>
            <a:pPr marL="171450" indent="-171450">
              <a:buFont typeface="Arial"/>
              <a:buChar char="•"/>
            </a:pPr>
            <a:r>
              <a:rPr lang="en-US" dirty="0" smtClean="0"/>
              <a:t>Selection of security software (</a:t>
            </a:r>
            <a:r>
              <a:rPr lang="en-US" dirty="0" err="1" smtClean="0"/>
              <a:t>AntiVirus</a:t>
            </a:r>
            <a:r>
              <a:rPr lang="en-US" dirty="0" smtClean="0"/>
              <a:t>, etc.)</a:t>
            </a:r>
          </a:p>
          <a:p>
            <a:pPr marL="171450" indent="-171450">
              <a:buFont typeface="Arial"/>
              <a:buChar char="•"/>
            </a:pPr>
            <a:r>
              <a:rPr lang="en-US" dirty="0" smtClean="0"/>
              <a:t>Other (please specify)</a:t>
            </a:r>
          </a:p>
          <a:p>
            <a:pPr marL="171450" indent="-171450">
              <a:buFont typeface="Arial"/>
              <a:buChar char="•"/>
            </a:pPr>
            <a:r>
              <a:rPr lang="en-US" dirty="0" smtClean="0"/>
              <a:t>Not applicable - none are the responsibility of IT security</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61</a:t>
            </a:fld>
            <a:endParaRPr lang="en-US" dirty="0"/>
          </a:p>
        </p:txBody>
      </p:sp>
    </p:spTree>
    <p:extLst>
      <p:ext uri="{BB962C8B-B14F-4D97-AF65-F5344CB8AC3E}">
        <p14:creationId xmlns:p14="http://schemas.microsoft.com/office/powerpoint/2010/main" val="15908469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Dots represent</a:t>
            </a:r>
            <a:r>
              <a:rPr lang="en-US" baseline="0" dirty="0" smtClean="0"/>
              <a:t> institutional type medians.</a:t>
            </a:r>
            <a:endParaRPr lang="en-US" dirty="0" smtClean="0"/>
          </a:p>
          <a:p>
            <a:endParaRPr lang="en-US" dirty="0" smtClean="0"/>
          </a:p>
          <a:p>
            <a:r>
              <a:rPr lang="en-US" dirty="0" smtClean="0"/>
              <a:t>Module 7, question 5</a:t>
            </a:r>
          </a:p>
          <a:p>
            <a:r>
              <a:rPr lang="en-US" sz="1200" b="0" i="0" u="none" strike="noStrike" kern="1200" dirty="0" smtClean="0">
                <a:solidFill>
                  <a:schemeClr val="tx1"/>
                </a:solidFill>
                <a:effectLst/>
                <a:latin typeface="+mn-lt"/>
                <a:ea typeface="ＭＳ Ｐゴシック" charset="-128"/>
                <a:cs typeface="ＭＳ Ｐゴシック" charset="-128"/>
              </a:rPr>
              <a:t>5. Which of the following are responsibilities of IT security in your institution? </a:t>
            </a:r>
          </a:p>
          <a:p>
            <a:pPr marL="171450" indent="-171450">
              <a:buFont typeface="Arial"/>
              <a:buChar char="•"/>
            </a:pPr>
            <a:r>
              <a:rPr lang="en-US" dirty="0" smtClean="0"/>
              <a:t>Answering/processing your abuse e-mail address</a:t>
            </a:r>
          </a:p>
          <a:p>
            <a:pPr marL="171450" indent="-171450">
              <a:buFont typeface="Arial"/>
              <a:buChar char="•"/>
            </a:pPr>
            <a:r>
              <a:rPr lang="en-US" dirty="0" smtClean="0"/>
              <a:t>Acceptable use violation processing</a:t>
            </a:r>
          </a:p>
          <a:p>
            <a:pPr marL="171450" indent="-171450">
              <a:buFont typeface="Arial"/>
              <a:buChar char="•"/>
            </a:pPr>
            <a:r>
              <a:rPr lang="en-US" dirty="0" smtClean="0"/>
              <a:t>Security awareness, education and training</a:t>
            </a:r>
          </a:p>
          <a:p>
            <a:pPr marL="171450" indent="-171450">
              <a:buFont typeface="Arial"/>
              <a:buChar char="•"/>
            </a:pPr>
            <a:r>
              <a:rPr lang="en-US" dirty="0" smtClean="0"/>
              <a:t>Regulatory compliance for central IT in general</a:t>
            </a:r>
          </a:p>
          <a:p>
            <a:pPr marL="171450" indent="-171450">
              <a:buFont typeface="Arial"/>
              <a:buChar char="•"/>
            </a:pPr>
            <a:r>
              <a:rPr lang="en-US" dirty="0" smtClean="0"/>
              <a:t>DMCA (U.S. Digital Millennium Copyright Act) notices</a:t>
            </a:r>
          </a:p>
          <a:p>
            <a:pPr marL="171450" indent="-171450">
              <a:buFont typeface="Arial"/>
              <a:buChar char="•"/>
            </a:pPr>
            <a:r>
              <a:rPr lang="en-US" dirty="0" smtClean="0"/>
              <a:t>Disaster recovery/business continuity</a:t>
            </a:r>
          </a:p>
          <a:p>
            <a:pPr marL="171450" indent="-171450">
              <a:buFont typeface="Arial"/>
              <a:buChar char="•"/>
            </a:pPr>
            <a:r>
              <a:rPr lang="en-US" dirty="0" smtClean="0"/>
              <a:t>Firewall operation and management</a:t>
            </a:r>
          </a:p>
          <a:p>
            <a:pPr marL="171450" indent="-171450">
              <a:buFont typeface="Arial"/>
              <a:buChar char="•"/>
            </a:pPr>
            <a:r>
              <a:rPr lang="en-US" dirty="0" smtClean="0"/>
              <a:t>Forensic analysis</a:t>
            </a:r>
          </a:p>
          <a:p>
            <a:pPr marL="171450" indent="-171450">
              <a:buFont typeface="Arial"/>
              <a:buChar char="•"/>
            </a:pPr>
            <a:r>
              <a:rPr lang="en-US" dirty="0" smtClean="0"/>
              <a:t>Incident response, management and communication</a:t>
            </a:r>
          </a:p>
          <a:p>
            <a:pPr marL="171450" indent="-171450">
              <a:buFont typeface="Arial"/>
              <a:buChar char="•"/>
            </a:pPr>
            <a:r>
              <a:rPr lang="en-US" dirty="0" smtClean="0"/>
              <a:t>Intrusion detection system operation</a:t>
            </a:r>
          </a:p>
          <a:p>
            <a:pPr marL="171450" indent="-171450">
              <a:buFont typeface="Arial"/>
              <a:buChar char="•"/>
            </a:pPr>
            <a:r>
              <a:rPr lang="en-US" dirty="0" smtClean="0"/>
              <a:t>Liaison with law enforcement</a:t>
            </a:r>
          </a:p>
          <a:p>
            <a:pPr marL="171450" indent="-171450">
              <a:buFont typeface="Arial"/>
              <a:buChar char="•"/>
            </a:pPr>
            <a:r>
              <a:rPr lang="en-US" dirty="0" smtClean="0"/>
              <a:t>Malware identification and cleanup</a:t>
            </a:r>
          </a:p>
          <a:p>
            <a:pPr marL="171450" indent="-171450">
              <a:buFont typeface="Arial"/>
              <a:buChar char="•"/>
            </a:pPr>
            <a:r>
              <a:rPr lang="en-US" dirty="0" err="1" smtClean="0"/>
              <a:t>Netflow</a:t>
            </a:r>
            <a:r>
              <a:rPr lang="en-US" dirty="0" smtClean="0"/>
              <a:t> data collection and analysis</a:t>
            </a:r>
          </a:p>
          <a:p>
            <a:pPr marL="171450" indent="-171450">
              <a:buFont typeface="Arial"/>
              <a:buChar char="•"/>
            </a:pPr>
            <a:r>
              <a:rPr lang="en-US" dirty="0" smtClean="0"/>
              <a:t>PCI (payment card industry) compliance</a:t>
            </a:r>
          </a:p>
          <a:p>
            <a:pPr marL="171450" indent="-171450">
              <a:buFont typeface="Arial"/>
              <a:buChar char="•"/>
            </a:pPr>
            <a:r>
              <a:rPr lang="en-US" dirty="0" smtClean="0"/>
              <a:t>Penetration testing</a:t>
            </a:r>
          </a:p>
          <a:p>
            <a:pPr marL="171450" indent="-171450">
              <a:buFont typeface="Arial"/>
              <a:buChar char="•"/>
            </a:pPr>
            <a:r>
              <a:rPr lang="en-US" dirty="0" smtClean="0"/>
              <a:t>Review/signoff on IT procurements</a:t>
            </a:r>
          </a:p>
          <a:p>
            <a:pPr marL="171450" indent="-171450">
              <a:buFont typeface="Arial"/>
              <a:buChar char="•"/>
            </a:pPr>
            <a:r>
              <a:rPr lang="en-US" dirty="0" smtClean="0"/>
              <a:t>Review/signoff on security protocols in research projects</a:t>
            </a:r>
          </a:p>
          <a:p>
            <a:pPr marL="171450" indent="-171450">
              <a:buFont typeface="Arial"/>
              <a:buChar char="•"/>
            </a:pPr>
            <a:r>
              <a:rPr lang="en-US" dirty="0" smtClean="0"/>
              <a:t>Scanning the network for vulnerabilities</a:t>
            </a:r>
          </a:p>
          <a:p>
            <a:pPr marL="171450" indent="-171450">
              <a:buFont typeface="Arial"/>
              <a:buChar char="•"/>
            </a:pPr>
            <a:r>
              <a:rPr lang="en-US" dirty="0" smtClean="0"/>
              <a:t>Selection of security software (</a:t>
            </a:r>
            <a:r>
              <a:rPr lang="en-US" dirty="0" err="1" smtClean="0"/>
              <a:t>AntiVirus</a:t>
            </a:r>
            <a:r>
              <a:rPr lang="en-US" dirty="0" smtClean="0"/>
              <a:t>, etc.)</a:t>
            </a:r>
          </a:p>
          <a:p>
            <a:pPr marL="171450" indent="-171450">
              <a:buFont typeface="Arial"/>
              <a:buChar char="•"/>
            </a:pPr>
            <a:r>
              <a:rPr lang="en-US" dirty="0" smtClean="0"/>
              <a:t>Other (please specify)</a:t>
            </a:r>
          </a:p>
          <a:p>
            <a:pPr marL="171450" indent="-171450">
              <a:buFont typeface="Arial"/>
              <a:buChar char="•"/>
            </a:pPr>
            <a:r>
              <a:rPr lang="en-US" dirty="0" smtClean="0"/>
              <a:t>Not applicable - none are the responsibility of IT security</a:t>
            </a:r>
          </a:p>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62</a:t>
            </a:fld>
            <a:endParaRPr lang="en-US" dirty="0"/>
          </a:p>
        </p:txBody>
      </p:sp>
    </p:spTree>
    <p:extLst>
      <p:ext uri="{BB962C8B-B14F-4D97-AF65-F5344CB8AC3E}">
        <p14:creationId xmlns:p14="http://schemas.microsoft.com/office/powerpoint/2010/main" val="11412167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Module 7, questions 6-10 and 12</a:t>
            </a:r>
          </a:p>
          <a:p>
            <a:endParaRPr lang="en-US" dirty="0" smtClean="0"/>
          </a:p>
          <a:p>
            <a:r>
              <a:rPr lang="en-US" sz="1200" b="0" i="0" u="none" strike="noStrike" kern="1200" dirty="0" smtClean="0">
                <a:solidFill>
                  <a:schemeClr val="tx1"/>
                </a:solidFill>
                <a:effectLst/>
                <a:latin typeface="+mn-lt"/>
                <a:ea typeface="ＭＳ Ｐゴシック" charset="-128"/>
                <a:cs typeface="ＭＳ Ｐゴシック" charset="-128"/>
              </a:rPr>
              <a:t>6. Please indicate the status in your institution of the following identity management technologies.</a:t>
            </a:r>
            <a:r>
              <a:rPr lang="en-US" dirty="0" smtClean="0"/>
              <a:t> </a:t>
            </a:r>
          </a:p>
          <a:p>
            <a:r>
              <a:rPr lang="en-US" dirty="0" smtClean="0"/>
              <a:t>Status</a:t>
            </a:r>
            <a:r>
              <a:rPr lang="en-US" baseline="0" dirty="0" smtClean="0"/>
              <a:t> options were:</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Deployed broadly</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Deployed sparsely</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In planning</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Considering</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Considered, not pursued</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No discussion to date</a:t>
            </a:r>
            <a:r>
              <a:rPr lang="en-US" dirty="0" smtClean="0"/>
              <a:t> </a:t>
            </a:r>
            <a:endParaRPr lang="en-US" baseline="0" dirty="0" smtClean="0"/>
          </a:p>
          <a:p>
            <a:endParaRPr lang="en-US" baseline="0" dirty="0" smtClean="0"/>
          </a:p>
          <a:p>
            <a:r>
              <a:rPr lang="en-US" dirty="0" smtClean="0"/>
              <a:t>Technologies were:</a:t>
            </a:r>
          </a:p>
          <a:p>
            <a:pPr marL="171450" indent="-171450">
              <a:buFont typeface="Arial"/>
              <a:buChar char="•"/>
            </a:pPr>
            <a:r>
              <a:rPr lang="en-US" dirty="0" smtClean="0"/>
              <a:t>Biometrics</a:t>
            </a:r>
          </a:p>
          <a:p>
            <a:pPr marL="171450" indent="-171450">
              <a:buFont typeface="Arial"/>
              <a:buChar char="•"/>
            </a:pPr>
            <a:r>
              <a:rPr lang="en-US" dirty="0" smtClean="0"/>
              <a:t>Electronic signatures</a:t>
            </a:r>
          </a:p>
          <a:p>
            <a:pPr marL="171450" indent="-171450">
              <a:buFont typeface="Arial"/>
              <a:buChar char="•"/>
            </a:pPr>
            <a:r>
              <a:rPr lang="en-US" dirty="0" smtClean="0"/>
              <a:t>Enterprise directory</a:t>
            </a:r>
          </a:p>
          <a:p>
            <a:pPr marL="171450" indent="-171450">
              <a:buFont typeface="Arial"/>
              <a:buChar char="•"/>
            </a:pPr>
            <a:r>
              <a:rPr lang="en-US" dirty="0" smtClean="0"/>
              <a:t>PKI</a:t>
            </a:r>
          </a:p>
          <a:p>
            <a:pPr marL="171450" indent="-171450">
              <a:buFont typeface="Arial"/>
              <a:buChar char="•"/>
            </a:pPr>
            <a:r>
              <a:rPr lang="en-US" dirty="0" smtClean="0"/>
              <a:t>Smart cards</a:t>
            </a:r>
          </a:p>
          <a:p>
            <a:pPr marL="171450" indent="-171450">
              <a:buFont typeface="Arial"/>
              <a:buChar char="•"/>
            </a:pPr>
            <a:r>
              <a:rPr lang="en-US" dirty="0" smtClean="0"/>
              <a:t>Tokens</a:t>
            </a:r>
          </a:p>
          <a:p>
            <a:pPr marL="171450" indent="-171450">
              <a:buFont typeface="Arial"/>
              <a:buChar char="•"/>
            </a:pPr>
            <a:r>
              <a:rPr lang="en-US" dirty="0" smtClean="0"/>
              <a:t>Two-factor authentication</a:t>
            </a:r>
          </a:p>
          <a:p>
            <a:pPr marL="171450" indent="-171450">
              <a:buFont typeface="Arial"/>
              <a:buChar char="•"/>
            </a:pPr>
            <a:r>
              <a:rPr lang="en-US" dirty="0" smtClean="0"/>
              <a:t>Other</a:t>
            </a:r>
          </a:p>
          <a:p>
            <a:pPr marL="171450" indent="-171450">
              <a:buFont typeface="Arial"/>
              <a:buChar char="•"/>
            </a:pPr>
            <a:endParaRPr lang="en-US" dirty="0" smtClean="0"/>
          </a:p>
          <a:p>
            <a:pPr marL="0" indent="0">
              <a:buFont typeface="Arial"/>
              <a:buNone/>
            </a:pPr>
            <a:r>
              <a:rPr lang="en-US" sz="1200" b="0" i="0" u="none" strike="noStrike" kern="1200" dirty="0" smtClean="0">
                <a:solidFill>
                  <a:schemeClr val="tx1"/>
                </a:solidFill>
                <a:effectLst/>
                <a:latin typeface="+mn-lt"/>
                <a:ea typeface="ＭＳ Ｐゴシック" charset="-128"/>
                <a:cs typeface="ＭＳ Ｐゴシック" charset="-128"/>
              </a:rPr>
              <a:t>7. What is the status of end-user authentication for data network access in your institution? (Check all that apply.)</a:t>
            </a:r>
            <a:r>
              <a:rPr lang="en-US" dirty="0" smtClean="0"/>
              <a:t> </a:t>
            </a:r>
          </a:p>
          <a:p>
            <a:pPr marL="171450" indent="-171450">
              <a:buFont typeface="Arial"/>
              <a:buChar char="•"/>
            </a:pPr>
            <a:r>
              <a:rPr lang="en-US" dirty="0" smtClean="0"/>
              <a:t>We are considering an end-user authentication requirement for network access</a:t>
            </a:r>
          </a:p>
          <a:p>
            <a:pPr marL="171450" indent="-171450">
              <a:buFont typeface="Arial"/>
              <a:buChar char="•"/>
            </a:pPr>
            <a:r>
              <a:rPr lang="en-US" dirty="0" smtClean="0"/>
              <a:t>We currently require end-user authentication for all institutionally-provided wireless access</a:t>
            </a:r>
          </a:p>
          <a:p>
            <a:pPr marL="171450" indent="-171450">
              <a:buFont typeface="Arial"/>
              <a:buChar char="•"/>
            </a:pPr>
            <a:r>
              <a:rPr lang="en-US" dirty="0" smtClean="0"/>
              <a:t>We are a member of a federation such as InCommon and support inter-domain authentication</a:t>
            </a:r>
          </a:p>
          <a:p>
            <a:pPr marL="171450" indent="-171450">
              <a:buFont typeface="Arial"/>
              <a:buChar char="•"/>
            </a:pPr>
            <a:r>
              <a:rPr lang="en-US" dirty="0" smtClean="0"/>
              <a:t>We have a separate authentication process for guest access to wireless</a:t>
            </a:r>
          </a:p>
          <a:p>
            <a:pPr marL="171450" indent="-171450">
              <a:buFont typeface="Arial"/>
              <a:buChar char="•"/>
            </a:pPr>
            <a:r>
              <a:rPr lang="en-US" dirty="0" smtClean="0"/>
              <a:t>We require end-user authentication only for access to institutional services</a:t>
            </a:r>
          </a:p>
          <a:p>
            <a:pPr marL="171450" indent="-171450">
              <a:buFont typeface="Arial"/>
              <a:buChar char="•"/>
            </a:pPr>
            <a:r>
              <a:rPr lang="en-US" dirty="0" smtClean="0"/>
              <a:t>We have no plans for requiring end-user authentication for network access</a:t>
            </a:r>
          </a:p>
          <a:p>
            <a:pPr marL="171450" indent="-171450">
              <a:buFont typeface="Arial"/>
              <a:buChar char="•"/>
            </a:pPr>
            <a:r>
              <a:rPr lang="en-US" dirty="0" smtClean="0"/>
              <a:t>We provide open access to the public Internet</a:t>
            </a:r>
          </a:p>
          <a:p>
            <a:pPr marL="171450" indent="-171450">
              <a:buFont typeface="Arial"/>
              <a:buChar char="•"/>
            </a:pPr>
            <a:r>
              <a:rPr lang="en-US" dirty="0" smtClean="0"/>
              <a:t>We are planning to require end-user authentication for all wired access</a:t>
            </a:r>
          </a:p>
          <a:p>
            <a:pPr marL="171450" indent="-171450">
              <a:buFont typeface="Arial"/>
              <a:buChar char="•"/>
            </a:pPr>
            <a:r>
              <a:rPr lang="en-US" dirty="0" smtClean="0"/>
              <a:t>We are planning to require end-user authentication for all wireless access</a:t>
            </a:r>
          </a:p>
          <a:p>
            <a:pPr marL="171450" indent="-171450">
              <a:buFont typeface="Arial"/>
              <a:buChar char="•"/>
            </a:pPr>
            <a:r>
              <a:rPr lang="en-US" dirty="0" smtClean="0"/>
              <a:t>We currently require end-user authentication for wired access from all workstations</a:t>
            </a:r>
          </a:p>
          <a:p>
            <a:pPr marL="171450" indent="-171450">
              <a:buFont typeface="Arial"/>
              <a:buChar char="•"/>
            </a:pPr>
            <a:r>
              <a:rPr lang="en-US" dirty="0" smtClean="0"/>
              <a:t>We currently require end-user authentication for all wired access from public workstations</a:t>
            </a:r>
          </a:p>
          <a:p>
            <a:pPr marL="171450" indent="-171450">
              <a:buFont typeface="Arial"/>
              <a:buChar char="•"/>
            </a:pPr>
            <a:r>
              <a:rPr lang="en-US" dirty="0" smtClean="0"/>
              <a:t>Other (please specify)</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Not applicable - no authentication exists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sz="1200" b="0" i="0" u="none" strike="noStrike" kern="1200" dirty="0" smtClean="0">
                <a:solidFill>
                  <a:schemeClr val="tx1"/>
                </a:solidFill>
                <a:effectLst/>
                <a:latin typeface="+mn-lt"/>
                <a:ea typeface="ＭＳ Ｐゴシック" charset="-128"/>
                <a:cs typeface="ＭＳ Ｐゴシック" charset="-128"/>
              </a:rPr>
              <a:t>8. Which of the following apply at your institution regarding firewalls? (Check all that apply.)</a:t>
            </a:r>
            <a:r>
              <a:rPr lang="en-US" dirty="0" smtClean="0"/>
              <a:t>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Firewalls deployed by or on behalf of individual departments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Firewall at external Internet connection(s)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Requirement that personal firewall product be turned on when connected to the institutional network</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Personal firewall product deployed on workstations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A plan in place to implement one or more firewalls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Firewall between campus network and residence hall network(s)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Firewalls around certain high-security servers or networks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Other (please specify)</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Not applicable - no firewalls exist</a:t>
            </a:r>
          </a:p>
          <a:p>
            <a:pPr marL="171450" indent="-171450">
              <a:buFont typeface="Arial"/>
              <a:buChar char="•"/>
            </a:pPr>
            <a:r>
              <a:rPr lang="en-US" dirty="0" smtClean="0"/>
              <a:t>Decline to answer - we are not comfortable revealing information about our firewall strategy </a:t>
            </a:r>
          </a:p>
          <a:p>
            <a:pPr marL="171450" indent="-171450">
              <a:buFont typeface="Arial"/>
              <a:buChar char="•"/>
            </a:pPr>
            <a:endParaRPr lang="en-US" dirty="0" smtClean="0"/>
          </a:p>
          <a:p>
            <a:pPr marL="0" indent="0">
              <a:buFont typeface="Arial"/>
              <a:buNone/>
            </a:pPr>
            <a:r>
              <a:rPr lang="en-US" sz="1200" b="0" i="0" u="none" strike="noStrike" kern="1200" dirty="0" smtClean="0">
                <a:solidFill>
                  <a:schemeClr val="tx1"/>
                </a:solidFill>
                <a:effectLst/>
                <a:latin typeface="+mn-lt"/>
                <a:ea typeface="ＭＳ Ｐゴシック" charset="-128"/>
                <a:cs typeface="ＭＳ Ｐゴシック" charset="-128"/>
              </a:rPr>
              <a:t>9. Which of the following IT security policies and practices apply at your institution? (Check all that apply.)</a:t>
            </a:r>
            <a:r>
              <a:rPr lang="en-US" dirty="0" smtClean="0"/>
              <a:t> </a:t>
            </a:r>
          </a:p>
          <a:p>
            <a:pPr marL="171450" indent="-171450">
              <a:buFont typeface="Arial"/>
              <a:buChar char="•"/>
            </a:pPr>
            <a:r>
              <a:rPr lang="en-US" dirty="0" smtClean="0"/>
              <a:t>Security assessments are required prior to contracting for hosted services</a:t>
            </a:r>
          </a:p>
          <a:p>
            <a:pPr marL="171450" indent="-171450">
              <a:buFont typeface="Arial"/>
              <a:buChar char="•"/>
            </a:pPr>
            <a:r>
              <a:rPr lang="en-US" dirty="0" smtClean="0"/>
              <a:t>Security assessments are required prior to licensing commercial software</a:t>
            </a:r>
          </a:p>
          <a:p>
            <a:pPr marL="171450" indent="-171450">
              <a:buFont typeface="Arial"/>
              <a:buChar char="•"/>
            </a:pPr>
            <a:r>
              <a:rPr lang="en-US" dirty="0" smtClean="0"/>
              <a:t>Our IT security personnel have the authority and ability to disable a network port in the event that a device has been detected to be violating institutional policy or disrupting network services</a:t>
            </a:r>
          </a:p>
          <a:p>
            <a:pPr marL="171450" indent="-171450">
              <a:buFont typeface="Arial"/>
              <a:buChar char="•"/>
            </a:pPr>
            <a:r>
              <a:rPr lang="en-US" dirty="0" smtClean="0"/>
              <a:t>We have deployed DNSSEC (domain name system security extensions)</a:t>
            </a:r>
          </a:p>
          <a:p>
            <a:pPr marL="171450" indent="-171450">
              <a:buFont typeface="Arial"/>
              <a:buChar char="•"/>
            </a:pPr>
            <a:r>
              <a:rPr lang="en-US" dirty="0" smtClean="0"/>
              <a:t>We require all institutionally owned portable devices to be encrypted</a:t>
            </a:r>
          </a:p>
          <a:p>
            <a:pPr marL="171450" indent="-171450">
              <a:buFont typeface="Arial"/>
              <a:buChar char="•"/>
            </a:pPr>
            <a:r>
              <a:rPr lang="en-US" dirty="0" smtClean="0"/>
              <a:t>We require all institutionally owned portable devices containing sensitive information to be encrypted</a:t>
            </a:r>
          </a:p>
          <a:p>
            <a:pPr marL="171450" indent="-171450">
              <a:buFont typeface="Arial"/>
              <a:buChar char="•"/>
            </a:pPr>
            <a:r>
              <a:rPr lang="en-US" dirty="0" smtClean="0"/>
              <a:t>Our security system includes an intrusion detection system.</a:t>
            </a:r>
          </a:p>
          <a:p>
            <a:pPr marL="171450" indent="-171450">
              <a:buFont typeface="Arial"/>
              <a:buChar char="•"/>
            </a:pPr>
            <a:r>
              <a:rPr lang="en-US" dirty="0" smtClean="0"/>
              <a:t>We require all of our critical systems to be expeditiously patched or updated</a:t>
            </a:r>
          </a:p>
          <a:p>
            <a:pPr marL="171450" indent="-171450">
              <a:buFont typeface="Arial"/>
              <a:buChar char="•"/>
            </a:pPr>
            <a:r>
              <a:rPr lang="en-US" dirty="0" smtClean="0"/>
              <a:t>We require institutionally owned or leased computers to be expeditiously patched or updated</a:t>
            </a:r>
          </a:p>
          <a:p>
            <a:pPr marL="171450" indent="-171450">
              <a:buFont typeface="Arial"/>
              <a:buChar char="•"/>
            </a:pPr>
            <a:r>
              <a:rPr lang="en-US" dirty="0" smtClean="0"/>
              <a:t>We require all personally owned computers to be expeditiously patched or updated</a:t>
            </a:r>
          </a:p>
          <a:p>
            <a:pPr marL="171450" indent="-171450">
              <a:buFont typeface="Arial"/>
              <a:buChar char="•"/>
            </a:pPr>
            <a:r>
              <a:rPr lang="en-US" dirty="0" smtClean="0"/>
              <a:t>We conduct proactive scans to detect known security exposures in our critical systems</a:t>
            </a:r>
          </a:p>
          <a:p>
            <a:pPr marL="171450" indent="-171450">
              <a:buFont typeface="Arial"/>
              <a:buChar char="•"/>
            </a:pPr>
            <a:r>
              <a:rPr lang="en-US" dirty="0" smtClean="0"/>
              <a:t>We conduct proactive scans to detect known security exposures in all institutionally owned or leased computers connected to our network</a:t>
            </a:r>
          </a:p>
          <a:p>
            <a:pPr marL="171450" indent="-171450">
              <a:buFont typeface="Arial"/>
              <a:buChar char="•"/>
            </a:pPr>
            <a:r>
              <a:rPr lang="en-US" dirty="0" smtClean="0"/>
              <a:t>We conduct proactive scans to detect known security exposures in all personally owned computers connected to our network.</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Other (please specify)</a:t>
            </a:r>
          </a:p>
          <a:p>
            <a:pPr marL="171450" indent="-171450">
              <a:buFont typeface="Arial"/>
              <a:buChar char="•"/>
            </a:pPr>
            <a:r>
              <a:rPr lang="en-US" dirty="0" smtClean="0"/>
              <a:t>Decline to answer - we are not comfortable revealing information about these security policies and practices </a:t>
            </a:r>
          </a:p>
          <a:p>
            <a:pPr marL="171450" indent="-171450">
              <a:buFont typeface="Arial"/>
              <a:buChar char="•"/>
            </a:pPr>
            <a:r>
              <a:rPr lang="en-US" dirty="0" smtClean="0"/>
              <a:t>Not applicable - no security-related practices exist</a:t>
            </a:r>
          </a:p>
          <a:p>
            <a:pPr marL="171450" indent="-171450">
              <a:buFont typeface="Arial"/>
              <a:buChar char="•"/>
            </a:pPr>
            <a:endParaRPr lang="en-US" dirty="0" smtClean="0"/>
          </a:p>
          <a:p>
            <a:pPr marL="0" indent="0">
              <a:buFont typeface="Arial"/>
              <a:buNone/>
            </a:pPr>
            <a:r>
              <a:rPr lang="en-US" sz="1200" b="0" i="0" u="none" strike="noStrike" kern="1200" dirty="0" smtClean="0">
                <a:solidFill>
                  <a:schemeClr val="tx1"/>
                </a:solidFill>
                <a:effectLst/>
                <a:latin typeface="+mn-lt"/>
                <a:ea typeface="ＭＳ Ｐゴシック" charset="-128"/>
                <a:cs typeface="ＭＳ Ｐゴシック" charset="-128"/>
              </a:rPr>
              <a:t>10. In which of these areas has your institution undertaken an IT security risk assessment within the past two years? (Check all that apply.)</a:t>
            </a:r>
            <a:r>
              <a:rPr lang="en-US" dirty="0" smtClean="0"/>
              <a:t> </a:t>
            </a:r>
          </a:p>
          <a:p>
            <a:pPr marL="171450" indent="-171450">
              <a:buFont typeface="Arial"/>
              <a:buChar char="•"/>
            </a:pPr>
            <a:r>
              <a:rPr lang="en-US" dirty="0" smtClean="0"/>
              <a:t>Central administrative systems and data</a:t>
            </a:r>
          </a:p>
          <a:p>
            <a:pPr marL="171450" indent="-171450">
              <a:buFont typeface="Arial"/>
              <a:buChar char="•"/>
            </a:pPr>
            <a:r>
              <a:rPr lang="en-US" dirty="0" smtClean="0"/>
              <a:t>Central IT systems and infrastructure</a:t>
            </a:r>
          </a:p>
          <a:p>
            <a:pPr marL="171450" indent="-171450">
              <a:buFont typeface="Arial"/>
              <a:buChar char="•"/>
            </a:pPr>
            <a:r>
              <a:rPr lang="en-US" dirty="0" smtClean="0"/>
              <a:t>Instructional systems and data</a:t>
            </a:r>
          </a:p>
          <a:p>
            <a:pPr marL="171450" indent="-171450">
              <a:buFont typeface="Arial"/>
              <a:buChar char="•"/>
            </a:pPr>
            <a:r>
              <a:rPr lang="en-US" dirty="0" smtClean="0"/>
              <a:t>Medical center systems and data</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Research systems and data</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Other (please specify)</a:t>
            </a:r>
          </a:p>
          <a:p>
            <a:pPr marL="171450" indent="-171450">
              <a:buFont typeface="Arial"/>
              <a:buChar char="•"/>
            </a:pPr>
            <a:r>
              <a:rPr lang="en-US" dirty="0" smtClean="0"/>
              <a:t>Not applicable - no risk assessments have been undertaken</a:t>
            </a:r>
          </a:p>
          <a:p>
            <a:pPr marL="171450" indent="-171450">
              <a:buFont typeface="Arial"/>
              <a:buChar char="•"/>
            </a:pPr>
            <a:endParaRPr lang="en-US" dirty="0" smtClean="0"/>
          </a:p>
          <a:p>
            <a:pPr marL="0" indent="0">
              <a:buFont typeface="Arial"/>
              <a:buNone/>
            </a:pPr>
            <a:r>
              <a:rPr lang="en-US" sz="1200" b="0" i="0" u="none" strike="noStrike" kern="1200" dirty="0" smtClean="0">
                <a:solidFill>
                  <a:schemeClr val="tx1"/>
                </a:solidFill>
                <a:effectLst/>
                <a:latin typeface="+mn-lt"/>
                <a:ea typeface="ＭＳ Ｐゴシック" charset="-128"/>
                <a:cs typeface="ＭＳ Ｐゴシック" charset="-128"/>
              </a:rPr>
              <a:t>12. Federal </a:t>
            </a:r>
            <a:r>
              <a:rPr lang="en-US" sz="1200" b="0" i="0" u="none" strike="noStrike" kern="1200" dirty="0" err="1" smtClean="0">
                <a:solidFill>
                  <a:schemeClr val="tx1"/>
                </a:solidFill>
                <a:effectLst/>
                <a:latin typeface="+mn-lt"/>
                <a:ea typeface="ＭＳ Ｐゴシック" charset="-128"/>
                <a:cs typeface="ＭＳ Ｐゴシック" charset="-128"/>
              </a:rPr>
              <a:t>cybersecurity</a:t>
            </a:r>
            <a:r>
              <a:rPr lang="en-US" sz="1200" b="0" i="0" u="none" strike="noStrike" kern="1200" dirty="0" smtClean="0">
                <a:solidFill>
                  <a:schemeClr val="tx1"/>
                </a:solidFill>
                <a:effectLst/>
                <a:latin typeface="+mn-lt"/>
                <a:ea typeface="ＭＳ Ｐゴシック" charset="-128"/>
                <a:cs typeface="ＭＳ Ｐゴシック" charset="-128"/>
              </a:rPr>
              <a:t> professionals in the U.S. will soon be required to be professionally certified. Does your institution require certification for IT security personnel?</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Currently require certification</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Plan to require certification</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Not applicable, don't require certification and no plans to do so</a:t>
            </a:r>
            <a:r>
              <a:rPr lang="en-US" dirty="0" smtClean="0"/>
              <a:t> </a:t>
            </a:r>
          </a:p>
          <a:p>
            <a:pPr marL="171450" indent="-171450">
              <a:buFont typeface="Arial"/>
              <a:buChar char="•"/>
            </a:pPr>
            <a:endParaRPr lang="en-US" dirty="0" smtClean="0"/>
          </a:p>
          <a:p>
            <a:pPr marL="0" indent="0">
              <a:buFont typeface="Arial"/>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63</a:t>
            </a:fld>
            <a:endParaRPr lang="en-US" dirty="0"/>
          </a:p>
        </p:txBody>
      </p:sp>
    </p:spTree>
    <p:extLst>
      <p:ext uri="{BB962C8B-B14F-4D97-AF65-F5344CB8AC3E}">
        <p14:creationId xmlns:p14="http://schemas.microsoft.com/office/powerpoint/2010/main" val="25880179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Module 7, questions 6-10 and 12</a:t>
            </a:r>
          </a:p>
          <a:p>
            <a:endParaRPr lang="en-US" dirty="0" smtClean="0"/>
          </a:p>
          <a:p>
            <a:r>
              <a:rPr lang="en-US" sz="1200" b="0" i="0" u="none" strike="noStrike" kern="1200" dirty="0" smtClean="0">
                <a:solidFill>
                  <a:schemeClr val="tx1"/>
                </a:solidFill>
                <a:effectLst/>
                <a:latin typeface="+mn-lt"/>
                <a:ea typeface="ＭＳ Ｐゴシック" charset="-128"/>
                <a:cs typeface="ＭＳ Ｐゴシック" charset="-128"/>
              </a:rPr>
              <a:t>6. Please indicate the status in your institution of the following identity management technologies.</a:t>
            </a:r>
            <a:r>
              <a:rPr lang="en-US" dirty="0" smtClean="0"/>
              <a:t> </a:t>
            </a:r>
          </a:p>
          <a:p>
            <a:r>
              <a:rPr lang="en-US" dirty="0" smtClean="0"/>
              <a:t>Status</a:t>
            </a:r>
            <a:r>
              <a:rPr lang="en-US" baseline="0" dirty="0" smtClean="0"/>
              <a:t> options were:</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Deployed broadly</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Deployed sparsely</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In planning</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Considering</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Considered, not pursued</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No discussion to date</a:t>
            </a:r>
            <a:r>
              <a:rPr lang="en-US" dirty="0" smtClean="0"/>
              <a:t> </a:t>
            </a:r>
            <a:endParaRPr lang="en-US" baseline="0" dirty="0" smtClean="0"/>
          </a:p>
          <a:p>
            <a:endParaRPr lang="en-US" baseline="0" dirty="0" smtClean="0"/>
          </a:p>
          <a:p>
            <a:r>
              <a:rPr lang="en-US" dirty="0" smtClean="0"/>
              <a:t>Technologies were:</a:t>
            </a:r>
          </a:p>
          <a:p>
            <a:pPr marL="171450" indent="-171450">
              <a:buFont typeface="Arial"/>
              <a:buChar char="•"/>
            </a:pPr>
            <a:r>
              <a:rPr lang="en-US" dirty="0" smtClean="0"/>
              <a:t>Biometrics</a:t>
            </a:r>
          </a:p>
          <a:p>
            <a:pPr marL="171450" indent="-171450">
              <a:buFont typeface="Arial"/>
              <a:buChar char="•"/>
            </a:pPr>
            <a:r>
              <a:rPr lang="en-US" dirty="0" smtClean="0"/>
              <a:t>Electronic signatures</a:t>
            </a:r>
          </a:p>
          <a:p>
            <a:pPr marL="171450" indent="-171450">
              <a:buFont typeface="Arial"/>
              <a:buChar char="•"/>
            </a:pPr>
            <a:r>
              <a:rPr lang="en-US" dirty="0" smtClean="0"/>
              <a:t>Enterprise directory</a:t>
            </a:r>
          </a:p>
          <a:p>
            <a:pPr marL="171450" indent="-171450">
              <a:buFont typeface="Arial"/>
              <a:buChar char="•"/>
            </a:pPr>
            <a:r>
              <a:rPr lang="en-US" dirty="0" smtClean="0"/>
              <a:t>PKI</a:t>
            </a:r>
          </a:p>
          <a:p>
            <a:pPr marL="171450" indent="-171450">
              <a:buFont typeface="Arial"/>
              <a:buChar char="•"/>
            </a:pPr>
            <a:r>
              <a:rPr lang="en-US" dirty="0" smtClean="0"/>
              <a:t>Smart cards</a:t>
            </a:r>
          </a:p>
          <a:p>
            <a:pPr marL="171450" indent="-171450">
              <a:buFont typeface="Arial"/>
              <a:buChar char="•"/>
            </a:pPr>
            <a:r>
              <a:rPr lang="en-US" dirty="0" smtClean="0"/>
              <a:t>Tokens</a:t>
            </a:r>
          </a:p>
          <a:p>
            <a:pPr marL="171450" indent="-171450">
              <a:buFont typeface="Arial"/>
              <a:buChar char="•"/>
            </a:pPr>
            <a:r>
              <a:rPr lang="en-US" dirty="0" smtClean="0"/>
              <a:t>Two-factor authentication</a:t>
            </a:r>
          </a:p>
          <a:p>
            <a:pPr marL="171450" indent="-171450">
              <a:buFont typeface="Arial"/>
              <a:buChar char="•"/>
            </a:pPr>
            <a:r>
              <a:rPr lang="en-US" dirty="0" smtClean="0"/>
              <a:t>Other</a:t>
            </a:r>
          </a:p>
          <a:p>
            <a:pPr marL="171450" indent="-171450">
              <a:buFont typeface="Arial"/>
              <a:buChar char="•"/>
            </a:pPr>
            <a:endParaRPr lang="en-US" dirty="0" smtClean="0"/>
          </a:p>
          <a:p>
            <a:pPr marL="0" indent="0">
              <a:buFont typeface="Arial"/>
              <a:buNone/>
            </a:pPr>
            <a:r>
              <a:rPr lang="en-US" sz="1200" b="0" i="0" u="none" strike="noStrike" kern="1200" dirty="0" smtClean="0">
                <a:solidFill>
                  <a:schemeClr val="tx1"/>
                </a:solidFill>
                <a:effectLst/>
                <a:latin typeface="+mn-lt"/>
                <a:ea typeface="ＭＳ Ｐゴシック" charset="-128"/>
                <a:cs typeface="ＭＳ Ｐゴシック" charset="-128"/>
              </a:rPr>
              <a:t>7. What is the status of end-user authentication for data network access in your institution? (Check all that apply.)</a:t>
            </a:r>
            <a:r>
              <a:rPr lang="en-US" dirty="0" smtClean="0"/>
              <a:t> </a:t>
            </a:r>
          </a:p>
          <a:p>
            <a:pPr marL="171450" indent="-171450">
              <a:buFont typeface="Arial"/>
              <a:buChar char="•"/>
            </a:pPr>
            <a:r>
              <a:rPr lang="en-US" dirty="0" smtClean="0"/>
              <a:t>We are considering an end-user authentication requirement for network access</a:t>
            </a:r>
          </a:p>
          <a:p>
            <a:pPr marL="171450" indent="-171450">
              <a:buFont typeface="Arial"/>
              <a:buChar char="•"/>
            </a:pPr>
            <a:r>
              <a:rPr lang="en-US" dirty="0" smtClean="0"/>
              <a:t>We currently require end-user authentication for all institutionally-provided wireless access</a:t>
            </a:r>
          </a:p>
          <a:p>
            <a:pPr marL="171450" indent="-171450">
              <a:buFont typeface="Arial"/>
              <a:buChar char="•"/>
            </a:pPr>
            <a:r>
              <a:rPr lang="en-US" dirty="0" smtClean="0"/>
              <a:t>We are a member of a federation such as InCommon and support inter-domain authentication</a:t>
            </a:r>
          </a:p>
          <a:p>
            <a:pPr marL="171450" indent="-171450">
              <a:buFont typeface="Arial"/>
              <a:buChar char="•"/>
            </a:pPr>
            <a:r>
              <a:rPr lang="en-US" dirty="0" smtClean="0"/>
              <a:t>We have a separate authentication process for guest access to wireless</a:t>
            </a:r>
          </a:p>
          <a:p>
            <a:pPr marL="171450" indent="-171450">
              <a:buFont typeface="Arial"/>
              <a:buChar char="•"/>
            </a:pPr>
            <a:r>
              <a:rPr lang="en-US" dirty="0" smtClean="0"/>
              <a:t>We require end-user authentication only for access to institutional services</a:t>
            </a:r>
          </a:p>
          <a:p>
            <a:pPr marL="171450" indent="-171450">
              <a:buFont typeface="Arial"/>
              <a:buChar char="•"/>
            </a:pPr>
            <a:r>
              <a:rPr lang="en-US" dirty="0" smtClean="0"/>
              <a:t>We have no plans for requiring end-user authentication for network access</a:t>
            </a:r>
          </a:p>
          <a:p>
            <a:pPr marL="171450" indent="-171450">
              <a:buFont typeface="Arial"/>
              <a:buChar char="•"/>
            </a:pPr>
            <a:r>
              <a:rPr lang="en-US" dirty="0" smtClean="0"/>
              <a:t>We provide open access to the public Internet</a:t>
            </a:r>
          </a:p>
          <a:p>
            <a:pPr marL="171450" indent="-171450">
              <a:buFont typeface="Arial"/>
              <a:buChar char="•"/>
            </a:pPr>
            <a:r>
              <a:rPr lang="en-US" dirty="0" smtClean="0"/>
              <a:t>We are planning to require end-user authentication for all wired access</a:t>
            </a:r>
          </a:p>
          <a:p>
            <a:pPr marL="171450" indent="-171450">
              <a:buFont typeface="Arial"/>
              <a:buChar char="•"/>
            </a:pPr>
            <a:r>
              <a:rPr lang="en-US" dirty="0" smtClean="0"/>
              <a:t>We are planning to require end-user authentication for all wireless access</a:t>
            </a:r>
          </a:p>
          <a:p>
            <a:pPr marL="171450" indent="-171450">
              <a:buFont typeface="Arial"/>
              <a:buChar char="•"/>
            </a:pPr>
            <a:r>
              <a:rPr lang="en-US" dirty="0" smtClean="0"/>
              <a:t>We currently require end-user authentication for wired access from all workstations</a:t>
            </a:r>
          </a:p>
          <a:p>
            <a:pPr marL="171450" indent="-171450">
              <a:buFont typeface="Arial"/>
              <a:buChar char="•"/>
            </a:pPr>
            <a:r>
              <a:rPr lang="en-US" dirty="0" smtClean="0"/>
              <a:t>We currently require end-user authentication for all wired access from public workstations</a:t>
            </a:r>
          </a:p>
          <a:p>
            <a:pPr marL="171450" indent="-171450">
              <a:buFont typeface="Arial"/>
              <a:buChar char="•"/>
            </a:pPr>
            <a:r>
              <a:rPr lang="en-US" dirty="0" smtClean="0"/>
              <a:t>Other (please specify)</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Not applicable - no authentication exists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sz="1200" b="0" i="0" u="none" strike="noStrike" kern="1200" dirty="0" smtClean="0">
                <a:solidFill>
                  <a:schemeClr val="tx1"/>
                </a:solidFill>
                <a:effectLst/>
                <a:latin typeface="+mn-lt"/>
                <a:ea typeface="ＭＳ Ｐゴシック" charset="-128"/>
                <a:cs typeface="ＭＳ Ｐゴシック" charset="-128"/>
              </a:rPr>
              <a:t>8. Which of the following apply at your institution regarding firewalls? (Check all that apply.)</a:t>
            </a:r>
            <a:r>
              <a:rPr lang="en-US" dirty="0" smtClean="0"/>
              <a:t>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Firewalls deployed by or on behalf of individual departments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Firewall at external Internet connection(s)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Requirement that personal firewall product be turned on when connected to the institutional network</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Personal firewall product deployed on workstations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A plan in place to implement one or more firewalls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Firewall between campus network and residence hall network(s)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Firewalls around certain high-security servers or networks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Other (please specify)</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Not applicable - no firewalls exist</a:t>
            </a:r>
          </a:p>
          <a:p>
            <a:pPr marL="171450" indent="-171450">
              <a:buFont typeface="Arial"/>
              <a:buChar char="•"/>
            </a:pPr>
            <a:r>
              <a:rPr lang="en-US" dirty="0" smtClean="0"/>
              <a:t>Decline to answer - we are not comfortable revealing information about our firewall strategy </a:t>
            </a:r>
          </a:p>
          <a:p>
            <a:pPr marL="171450" indent="-171450">
              <a:buFont typeface="Arial"/>
              <a:buChar char="•"/>
            </a:pPr>
            <a:endParaRPr lang="en-US" dirty="0" smtClean="0"/>
          </a:p>
          <a:p>
            <a:pPr marL="0" indent="0">
              <a:buFont typeface="Arial"/>
              <a:buNone/>
            </a:pPr>
            <a:r>
              <a:rPr lang="en-US" sz="1200" b="0" i="0" u="none" strike="noStrike" kern="1200" dirty="0" smtClean="0">
                <a:solidFill>
                  <a:schemeClr val="tx1"/>
                </a:solidFill>
                <a:effectLst/>
                <a:latin typeface="+mn-lt"/>
                <a:ea typeface="ＭＳ Ｐゴシック" charset="-128"/>
                <a:cs typeface="ＭＳ Ｐゴシック" charset="-128"/>
              </a:rPr>
              <a:t>9. Which of the following IT security policies and practices apply at your institution? (Check all that apply.)</a:t>
            </a:r>
            <a:r>
              <a:rPr lang="en-US" dirty="0" smtClean="0"/>
              <a:t> </a:t>
            </a:r>
          </a:p>
          <a:p>
            <a:pPr marL="171450" indent="-171450">
              <a:buFont typeface="Arial"/>
              <a:buChar char="•"/>
            </a:pPr>
            <a:r>
              <a:rPr lang="en-US" dirty="0" smtClean="0"/>
              <a:t>Security assessments are required prior to contracting for hosted services</a:t>
            </a:r>
          </a:p>
          <a:p>
            <a:pPr marL="171450" indent="-171450">
              <a:buFont typeface="Arial"/>
              <a:buChar char="•"/>
            </a:pPr>
            <a:r>
              <a:rPr lang="en-US" dirty="0" smtClean="0"/>
              <a:t>Security assessments are required prior to licensing commercial software</a:t>
            </a:r>
          </a:p>
          <a:p>
            <a:pPr marL="171450" indent="-171450">
              <a:buFont typeface="Arial"/>
              <a:buChar char="•"/>
            </a:pPr>
            <a:r>
              <a:rPr lang="en-US" dirty="0" smtClean="0"/>
              <a:t>Our IT security personnel have the authority and ability to disable a network port in the event that a device has been detected to be violating institutional policy or disrupting network services</a:t>
            </a:r>
          </a:p>
          <a:p>
            <a:pPr marL="171450" indent="-171450">
              <a:buFont typeface="Arial"/>
              <a:buChar char="•"/>
            </a:pPr>
            <a:r>
              <a:rPr lang="en-US" dirty="0" smtClean="0"/>
              <a:t>We have deployed DNSSEC (domain name system security extensions)</a:t>
            </a:r>
          </a:p>
          <a:p>
            <a:pPr marL="171450" indent="-171450">
              <a:buFont typeface="Arial"/>
              <a:buChar char="•"/>
            </a:pPr>
            <a:r>
              <a:rPr lang="en-US" dirty="0" smtClean="0"/>
              <a:t>We require all institutionally owned portable devices to be encrypted</a:t>
            </a:r>
          </a:p>
          <a:p>
            <a:pPr marL="171450" indent="-171450">
              <a:buFont typeface="Arial"/>
              <a:buChar char="•"/>
            </a:pPr>
            <a:r>
              <a:rPr lang="en-US" dirty="0" smtClean="0"/>
              <a:t>We require all institutionally owned portable devices containing sensitive information to be encrypted</a:t>
            </a:r>
          </a:p>
          <a:p>
            <a:pPr marL="171450" indent="-171450">
              <a:buFont typeface="Arial"/>
              <a:buChar char="•"/>
            </a:pPr>
            <a:r>
              <a:rPr lang="en-US" dirty="0" smtClean="0"/>
              <a:t>Our security system includes an intrusion detection system.</a:t>
            </a:r>
          </a:p>
          <a:p>
            <a:pPr marL="171450" indent="-171450">
              <a:buFont typeface="Arial"/>
              <a:buChar char="•"/>
            </a:pPr>
            <a:r>
              <a:rPr lang="en-US" dirty="0" smtClean="0"/>
              <a:t>We require all of our critical systems to be expeditiously patched or updated</a:t>
            </a:r>
          </a:p>
          <a:p>
            <a:pPr marL="171450" indent="-171450">
              <a:buFont typeface="Arial"/>
              <a:buChar char="•"/>
            </a:pPr>
            <a:r>
              <a:rPr lang="en-US" dirty="0" smtClean="0"/>
              <a:t>We require institutionally owned or leased computers to be expeditiously patched or updated</a:t>
            </a:r>
          </a:p>
          <a:p>
            <a:pPr marL="171450" indent="-171450">
              <a:buFont typeface="Arial"/>
              <a:buChar char="•"/>
            </a:pPr>
            <a:r>
              <a:rPr lang="en-US" dirty="0" smtClean="0"/>
              <a:t>We require all personally owned computers to be expeditiously patched or updated</a:t>
            </a:r>
          </a:p>
          <a:p>
            <a:pPr marL="171450" indent="-171450">
              <a:buFont typeface="Arial"/>
              <a:buChar char="•"/>
            </a:pPr>
            <a:r>
              <a:rPr lang="en-US" dirty="0" smtClean="0"/>
              <a:t>We conduct proactive scans to detect known security exposures in our critical systems</a:t>
            </a:r>
          </a:p>
          <a:p>
            <a:pPr marL="171450" indent="-171450">
              <a:buFont typeface="Arial"/>
              <a:buChar char="•"/>
            </a:pPr>
            <a:r>
              <a:rPr lang="en-US" dirty="0" smtClean="0"/>
              <a:t>We conduct proactive scans to detect known security exposures in all institutionally owned or leased computers connected to our network</a:t>
            </a:r>
          </a:p>
          <a:p>
            <a:pPr marL="171450" indent="-171450">
              <a:buFont typeface="Arial"/>
              <a:buChar char="•"/>
            </a:pPr>
            <a:r>
              <a:rPr lang="en-US" dirty="0" smtClean="0"/>
              <a:t>We conduct proactive scans to detect known security exposures in all personally owned computers connected to our network.</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Other (please specify)</a:t>
            </a:r>
          </a:p>
          <a:p>
            <a:pPr marL="171450" indent="-171450">
              <a:buFont typeface="Arial"/>
              <a:buChar char="•"/>
            </a:pPr>
            <a:r>
              <a:rPr lang="en-US" dirty="0" smtClean="0"/>
              <a:t>Decline to answer - we are not comfortable revealing information about these security policies and practices </a:t>
            </a:r>
          </a:p>
          <a:p>
            <a:pPr marL="171450" indent="-171450">
              <a:buFont typeface="Arial"/>
              <a:buChar char="•"/>
            </a:pPr>
            <a:r>
              <a:rPr lang="en-US" dirty="0" smtClean="0"/>
              <a:t>Not applicable - no security-related practices exist</a:t>
            </a:r>
          </a:p>
          <a:p>
            <a:pPr marL="171450" indent="-171450">
              <a:buFont typeface="Arial"/>
              <a:buChar char="•"/>
            </a:pPr>
            <a:endParaRPr lang="en-US" dirty="0" smtClean="0"/>
          </a:p>
          <a:p>
            <a:pPr marL="0" indent="0">
              <a:buFont typeface="Arial"/>
              <a:buNone/>
            </a:pPr>
            <a:r>
              <a:rPr lang="en-US" sz="1200" b="0" i="0" u="none" strike="noStrike" kern="1200" dirty="0" smtClean="0">
                <a:solidFill>
                  <a:schemeClr val="tx1"/>
                </a:solidFill>
                <a:effectLst/>
                <a:latin typeface="+mn-lt"/>
                <a:ea typeface="ＭＳ Ｐゴシック" charset="-128"/>
                <a:cs typeface="ＭＳ Ｐゴシック" charset="-128"/>
              </a:rPr>
              <a:t>10. In which of these areas has your institution undertaken an IT security risk assessment within the past two years? (Check all that apply.)</a:t>
            </a:r>
            <a:r>
              <a:rPr lang="en-US" dirty="0" smtClean="0"/>
              <a:t> </a:t>
            </a:r>
          </a:p>
          <a:p>
            <a:pPr marL="171450" indent="-171450">
              <a:buFont typeface="Arial"/>
              <a:buChar char="•"/>
            </a:pPr>
            <a:r>
              <a:rPr lang="en-US" dirty="0" smtClean="0"/>
              <a:t>Central administrative systems and data</a:t>
            </a:r>
          </a:p>
          <a:p>
            <a:pPr marL="171450" indent="-171450">
              <a:buFont typeface="Arial"/>
              <a:buChar char="•"/>
            </a:pPr>
            <a:r>
              <a:rPr lang="en-US" dirty="0" smtClean="0"/>
              <a:t>Central IT systems and infrastructure</a:t>
            </a:r>
          </a:p>
          <a:p>
            <a:pPr marL="171450" indent="-171450">
              <a:buFont typeface="Arial"/>
              <a:buChar char="•"/>
            </a:pPr>
            <a:r>
              <a:rPr lang="en-US" dirty="0" smtClean="0"/>
              <a:t>Instructional systems and data</a:t>
            </a:r>
          </a:p>
          <a:p>
            <a:pPr marL="171450" indent="-171450">
              <a:buFont typeface="Arial"/>
              <a:buChar char="•"/>
            </a:pPr>
            <a:r>
              <a:rPr lang="en-US" dirty="0" smtClean="0"/>
              <a:t>Medical center systems and data</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Research systems and data</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Other (please specify)</a:t>
            </a:r>
          </a:p>
          <a:p>
            <a:pPr marL="171450" indent="-171450">
              <a:buFont typeface="Arial"/>
              <a:buChar char="•"/>
            </a:pPr>
            <a:r>
              <a:rPr lang="en-US" dirty="0" smtClean="0"/>
              <a:t>Not applicable - no risk assessments have been undertaken</a:t>
            </a:r>
          </a:p>
          <a:p>
            <a:pPr marL="171450" indent="-171450">
              <a:buFont typeface="Arial"/>
              <a:buChar char="•"/>
            </a:pPr>
            <a:endParaRPr lang="en-US" dirty="0" smtClean="0"/>
          </a:p>
          <a:p>
            <a:pPr marL="0" indent="0">
              <a:buFont typeface="Arial"/>
              <a:buNone/>
            </a:pPr>
            <a:r>
              <a:rPr lang="en-US" sz="1200" b="0" i="0" u="none" strike="noStrike" kern="1200" dirty="0" smtClean="0">
                <a:solidFill>
                  <a:schemeClr val="tx1"/>
                </a:solidFill>
                <a:effectLst/>
                <a:latin typeface="+mn-lt"/>
                <a:ea typeface="ＭＳ Ｐゴシック" charset="-128"/>
                <a:cs typeface="ＭＳ Ｐゴシック" charset="-128"/>
              </a:rPr>
              <a:t>12. Federal </a:t>
            </a:r>
            <a:r>
              <a:rPr lang="en-US" sz="1200" b="0" i="0" u="none" strike="noStrike" kern="1200" dirty="0" err="1" smtClean="0">
                <a:solidFill>
                  <a:schemeClr val="tx1"/>
                </a:solidFill>
                <a:effectLst/>
                <a:latin typeface="+mn-lt"/>
                <a:ea typeface="ＭＳ Ｐゴシック" charset="-128"/>
                <a:cs typeface="ＭＳ Ｐゴシック" charset="-128"/>
              </a:rPr>
              <a:t>cybersecurity</a:t>
            </a:r>
            <a:r>
              <a:rPr lang="en-US" sz="1200" b="0" i="0" u="none" strike="noStrike" kern="1200" dirty="0" smtClean="0">
                <a:solidFill>
                  <a:schemeClr val="tx1"/>
                </a:solidFill>
                <a:effectLst/>
                <a:latin typeface="+mn-lt"/>
                <a:ea typeface="ＭＳ Ｐゴシック" charset="-128"/>
                <a:cs typeface="ＭＳ Ｐゴシック" charset="-128"/>
              </a:rPr>
              <a:t> professionals in the U.S. will soon be required to be professionally certified. Does your institution require certification for IT security personnel?</a:t>
            </a:r>
            <a:r>
              <a:rPr lang="en-US" dirty="0" smtClean="0"/>
              <a:t> </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Currently require certification</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Plan to require certification</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Not applicable, don't require certification and no plans to do so</a:t>
            </a:r>
            <a:r>
              <a:rPr lang="en-US" dirty="0" smtClean="0"/>
              <a:t> </a:t>
            </a:r>
          </a:p>
          <a:p>
            <a:pPr marL="171450" indent="-171450">
              <a:buFont typeface="Arial"/>
              <a:buChar char="•"/>
            </a:pPr>
            <a:endParaRPr lang="en-US"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64</a:t>
            </a:fld>
            <a:endParaRPr lang="en-US" dirty="0"/>
          </a:p>
        </p:txBody>
      </p:sp>
    </p:spTree>
    <p:extLst>
      <p:ext uri="{BB962C8B-B14F-4D97-AF65-F5344CB8AC3E}">
        <p14:creationId xmlns:p14="http://schemas.microsoft.com/office/powerpoint/2010/main" val="12978196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Sum of relevant responses to Module 7, questions 6-10 and 12 (see previous slide for details).  Correlated with the following:</a:t>
            </a:r>
          </a:p>
          <a:p>
            <a:endParaRPr lang="en-US" dirty="0" smtClean="0"/>
          </a:p>
          <a:p>
            <a:r>
              <a:rPr lang="en-US" dirty="0" smtClean="0"/>
              <a:t>Carnegie classification</a:t>
            </a:r>
          </a:p>
          <a:p>
            <a:r>
              <a:rPr lang="en-US" dirty="0" smtClean="0"/>
              <a:t>Control</a:t>
            </a:r>
            <a:r>
              <a:rPr lang="en-US" baseline="0" dirty="0" smtClean="0"/>
              <a:t> (private vs. public)</a:t>
            </a:r>
          </a:p>
          <a:p>
            <a:r>
              <a:rPr lang="en-US" baseline="0" dirty="0" smtClean="0"/>
              <a:t>Sum of responses to Module 7, question 5</a:t>
            </a:r>
          </a:p>
          <a:p>
            <a:pPr lvl="1"/>
            <a:r>
              <a:rPr lang="en-US" sz="1200" b="0" i="0" u="none" strike="noStrike" kern="1200" dirty="0" smtClean="0">
                <a:solidFill>
                  <a:schemeClr val="tx1"/>
                </a:solidFill>
                <a:effectLst/>
                <a:latin typeface="+mn-lt"/>
                <a:ea typeface="ＭＳ Ｐゴシック" charset="-128"/>
                <a:cs typeface="ＭＳ Ｐゴシック" charset="-128"/>
              </a:rPr>
              <a:t>5. Which of the following are responsibilities of IT security in your institution? </a:t>
            </a:r>
          </a:p>
          <a:p>
            <a:pPr marL="628650" lvl="1" indent="-171450">
              <a:buFont typeface="Arial"/>
              <a:buChar char="•"/>
            </a:pPr>
            <a:r>
              <a:rPr lang="en-US" dirty="0" smtClean="0"/>
              <a:t>Answering/processing your abuse e-mail address</a:t>
            </a:r>
          </a:p>
          <a:p>
            <a:pPr marL="628650" lvl="1" indent="-171450">
              <a:buFont typeface="Arial"/>
              <a:buChar char="•"/>
            </a:pPr>
            <a:r>
              <a:rPr lang="en-US" dirty="0" smtClean="0"/>
              <a:t>Acceptable use violation processing</a:t>
            </a:r>
          </a:p>
          <a:p>
            <a:pPr marL="628650" lvl="1" indent="-171450">
              <a:buFont typeface="Arial"/>
              <a:buChar char="•"/>
            </a:pPr>
            <a:r>
              <a:rPr lang="en-US" dirty="0" smtClean="0"/>
              <a:t>Security awareness, education and training</a:t>
            </a:r>
          </a:p>
          <a:p>
            <a:pPr marL="628650" lvl="1" indent="-171450">
              <a:buFont typeface="Arial"/>
              <a:buChar char="•"/>
            </a:pPr>
            <a:r>
              <a:rPr lang="en-US" dirty="0" smtClean="0"/>
              <a:t>Regulatory compliance for central IT in general</a:t>
            </a:r>
          </a:p>
          <a:p>
            <a:pPr marL="628650" lvl="1" indent="-171450">
              <a:buFont typeface="Arial"/>
              <a:buChar char="•"/>
            </a:pPr>
            <a:r>
              <a:rPr lang="en-US" dirty="0" smtClean="0"/>
              <a:t>DMCA (U.S. Digital Millennium Copyright Act) notices</a:t>
            </a:r>
          </a:p>
          <a:p>
            <a:pPr marL="628650" lvl="1" indent="-171450">
              <a:buFont typeface="Arial"/>
              <a:buChar char="•"/>
            </a:pPr>
            <a:r>
              <a:rPr lang="en-US" dirty="0" smtClean="0"/>
              <a:t>Disaster recovery/business continuity</a:t>
            </a:r>
          </a:p>
          <a:p>
            <a:pPr marL="628650" lvl="1" indent="-171450">
              <a:buFont typeface="Arial"/>
              <a:buChar char="•"/>
            </a:pPr>
            <a:r>
              <a:rPr lang="en-US" dirty="0" smtClean="0"/>
              <a:t>Firewall operation and management</a:t>
            </a:r>
          </a:p>
          <a:p>
            <a:pPr marL="628650" lvl="1" indent="-171450">
              <a:buFont typeface="Arial"/>
              <a:buChar char="•"/>
            </a:pPr>
            <a:r>
              <a:rPr lang="en-US" dirty="0" smtClean="0"/>
              <a:t>Forensic analysis</a:t>
            </a:r>
          </a:p>
          <a:p>
            <a:pPr marL="628650" lvl="1" indent="-171450">
              <a:buFont typeface="Arial"/>
              <a:buChar char="•"/>
            </a:pPr>
            <a:r>
              <a:rPr lang="en-US" dirty="0" smtClean="0"/>
              <a:t>Incident response, management and communication</a:t>
            </a:r>
          </a:p>
          <a:p>
            <a:pPr marL="628650" lvl="1" indent="-171450">
              <a:buFont typeface="Arial"/>
              <a:buChar char="•"/>
            </a:pPr>
            <a:r>
              <a:rPr lang="en-US" dirty="0" smtClean="0"/>
              <a:t>Intrusion detection system operation</a:t>
            </a:r>
          </a:p>
          <a:p>
            <a:pPr marL="628650" lvl="1" indent="-171450">
              <a:buFont typeface="Arial"/>
              <a:buChar char="•"/>
            </a:pPr>
            <a:r>
              <a:rPr lang="en-US" dirty="0" smtClean="0"/>
              <a:t>Liaison with law enforcement</a:t>
            </a:r>
          </a:p>
          <a:p>
            <a:pPr marL="628650" lvl="1" indent="-171450">
              <a:buFont typeface="Arial"/>
              <a:buChar char="•"/>
            </a:pPr>
            <a:r>
              <a:rPr lang="en-US" dirty="0" smtClean="0"/>
              <a:t>Malware identification and cleanup</a:t>
            </a:r>
          </a:p>
          <a:p>
            <a:pPr marL="628650" lvl="1" indent="-171450">
              <a:buFont typeface="Arial"/>
              <a:buChar char="•"/>
            </a:pPr>
            <a:r>
              <a:rPr lang="en-US" dirty="0" err="1" smtClean="0"/>
              <a:t>Netflow</a:t>
            </a:r>
            <a:r>
              <a:rPr lang="en-US" dirty="0" smtClean="0"/>
              <a:t> data collection and analysis</a:t>
            </a:r>
          </a:p>
          <a:p>
            <a:pPr marL="628650" lvl="1" indent="-171450">
              <a:buFont typeface="Arial"/>
              <a:buChar char="•"/>
            </a:pPr>
            <a:r>
              <a:rPr lang="en-US" dirty="0" smtClean="0"/>
              <a:t>PCI (payment card industry) compliance</a:t>
            </a:r>
          </a:p>
          <a:p>
            <a:pPr marL="628650" lvl="1" indent="-171450">
              <a:buFont typeface="Arial"/>
              <a:buChar char="•"/>
            </a:pPr>
            <a:r>
              <a:rPr lang="en-US" dirty="0" smtClean="0"/>
              <a:t>Penetration testing</a:t>
            </a:r>
          </a:p>
          <a:p>
            <a:pPr marL="628650" lvl="1" indent="-171450">
              <a:buFont typeface="Arial"/>
              <a:buChar char="•"/>
            </a:pPr>
            <a:r>
              <a:rPr lang="en-US" dirty="0" smtClean="0"/>
              <a:t>Review/signoff on IT procurements</a:t>
            </a:r>
          </a:p>
          <a:p>
            <a:pPr marL="628650" lvl="1" indent="-171450">
              <a:buFont typeface="Arial"/>
              <a:buChar char="•"/>
            </a:pPr>
            <a:r>
              <a:rPr lang="en-US" dirty="0" smtClean="0"/>
              <a:t>Review/signoff on security protocols in research projects</a:t>
            </a:r>
          </a:p>
          <a:p>
            <a:pPr marL="628650" lvl="1" indent="-171450">
              <a:buFont typeface="Arial"/>
              <a:buChar char="•"/>
            </a:pPr>
            <a:r>
              <a:rPr lang="en-US" dirty="0" smtClean="0"/>
              <a:t>Scanning the network for vulnerabilities</a:t>
            </a:r>
          </a:p>
          <a:p>
            <a:pPr marL="628650" lvl="1" indent="-171450">
              <a:buFont typeface="Arial"/>
              <a:buChar char="•"/>
            </a:pPr>
            <a:r>
              <a:rPr lang="en-US" dirty="0" smtClean="0"/>
              <a:t>Selection of security software (</a:t>
            </a:r>
            <a:r>
              <a:rPr lang="en-US" dirty="0" err="1" smtClean="0"/>
              <a:t>AntiVirus</a:t>
            </a:r>
            <a:r>
              <a:rPr lang="en-US" dirty="0" smtClean="0"/>
              <a:t>, etc.)</a:t>
            </a:r>
          </a:p>
          <a:p>
            <a:pPr marL="628650" lvl="1" indent="-171450">
              <a:buFont typeface="Arial"/>
              <a:buChar char="•"/>
            </a:pPr>
            <a:r>
              <a:rPr lang="en-US" dirty="0" smtClean="0"/>
              <a:t>Other (please specify)</a:t>
            </a:r>
          </a:p>
          <a:p>
            <a:pPr marL="628650" lvl="1" indent="-171450">
              <a:buFont typeface="Arial"/>
              <a:buChar char="•"/>
            </a:pPr>
            <a:r>
              <a:rPr lang="en-US" dirty="0" smtClean="0"/>
              <a:t>Not applicable - none are the responsibility of IT security</a:t>
            </a:r>
          </a:p>
          <a:p>
            <a:pPr marL="0" lvl="0" indent="0">
              <a:buFont typeface="Arial"/>
              <a:buNone/>
            </a:pPr>
            <a:r>
              <a:rPr lang="en-US" dirty="0" smtClean="0"/>
              <a:t>Module 7, question 2:</a:t>
            </a:r>
          </a:p>
          <a:p>
            <a:pPr marL="457200" lvl="1" indent="0">
              <a:buFont typeface="Arial"/>
              <a:buNone/>
            </a:pPr>
            <a:r>
              <a:rPr lang="en-US" sz="1200" b="0" i="0" u="none" strike="noStrike" kern="1200" dirty="0" smtClean="0">
                <a:solidFill>
                  <a:schemeClr val="tx1"/>
                </a:solidFill>
                <a:effectLst/>
                <a:latin typeface="+mn-lt"/>
                <a:ea typeface="ＭＳ Ｐゴシック" charset="-128"/>
                <a:cs typeface="+mn-cs"/>
              </a:rPr>
              <a:t>2. What percentage of full-time does this person devote to IT security?</a:t>
            </a:r>
            <a:r>
              <a:rPr lang="en-US" dirty="0" smtClean="0"/>
              <a:t> </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mn-cs"/>
              </a:rPr>
              <a:t>100%</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mn-cs"/>
              </a:rPr>
              <a:t>80-99%</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mn-cs"/>
              </a:rPr>
              <a:t>60-79%</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mn-cs"/>
              </a:rPr>
              <a:t>40-59%</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mn-cs"/>
              </a:rPr>
              <a:t>20-39%</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mn-cs"/>
              </a:rPr>
              <a:t>less than 10%</a:t>
            </a:r>
            <a:r>
              <a:rPr lang="en-US" dirty="0" smtClean="0"/>
              <a:t> </a:t>
            </a:r>
          </a:p>
          <a:p>
            <a:pPr marL="0" indent="0">
              <a:buFont typeface="+mj-lt"/>
              <a:buNone/>
            </a:pPr>
            <a:r>
              <a:rPr lang="en-US" sz="1200" b="0" i="0" u="none" strike="noStrike" kern="1200" dirty="0" smtClean="0">
                <a:solidFill>
                  <a:schemeClr val="tx1"/>
                </a:solidFill>
                <a:effectLst/>
                <a:latin typeface="+mn-lt"/>
                <a:ea typeface="ＭＳ Ｐゴシック" charset="-128"/>
                <a:cs typeface="ＭＳ Ｐゴシック" charset="-128"/>
              </a:rPr>
              <a:t>Module 7,</a:t>
            </a:r>
            <a:r>
              <a:rPr lang="en-US" sz="1200" b="0" i="0" u="none" strike="noStrike" kern="1200" baseline="0" dirty="0" smtClean="0">
                <a:solidFill>
                  <a:schemeClr val="tx1"/>
                </a:solidFill>
                <a:effectLst/>
                <a:latin typeface="+mn-lt"/>
                <a:ea typeface="ＭＳ Ｐゴシック" charset="-128"/>
                <a:cs typeface="ＭＳ Ｐゴシック" charset="-128"/>
              </a:rPr>
              <a:t> question 3:</a:t>
            </a:r>
            <a:endParaRPr lang="en-US" sz="1200" b="0" i="0" u="none" strike="noStrike" kern="1200" dirty="0" smtClean="0">
              <a:solidFill>
                <a:schemeClr val="tx1"/>
              </a:solidFill>
              <a:effectLst/>
              <a:latin typeface="+mn-lt"/>
              <a:ea typeface="ＭＳ Ｐゴシック" charset="-128"/>
              <a:cs typeface="ＭＳ Ｐゴシック" charset="-128"/>
            </a:endParaRPr>
          </a:p>
          <a:p>
            <a:pPr marL="457200" lvl="1" indent="0">
              <a:buFont typeface="+mj-lt"/>
              <a:buNone/>
            </a:pPr>
            <a:r>
              <a:rPr lang="en-US" sz="1200" b="0" i="0" u="none" strike="noStrike" kern="1200" dirty="0" smtClean="0">
                <a:solidFill>
                  <a:schemeClr val="tx1"/>
                </a:solidFill>
                <a:effectLst/>
                <a:latin typeface="+mn-lt"/>
                <a:ea typeface="ＭＳ Ｐゴシック" charset="-128"/>
                <a:cs typeface="ＭＳ Ｐゴシック" charset="-128"/>
              </a:rPr>
              <a:t>3. To whom does this person report? (Check all that apply.)</a:t>
            </a:r>
            <a:r>
              <a:rPr lang="en-US" dirty="0" smtClean="0"/>
              <a:t> </a:t>
            </a:r>
          </a:p>
          <a:p>
            <a:pPr marL="628650" lvl="1" indent="-171450">
              <a:buFont typeface="Arial"/>
              <a:buChar char="•"/>
            </a:pPr>
            <a:r>
              <a:rPr lang="en-US" dirty="0" smtClean="0"/>
              <a:t>Board of Trustees/Regents</a:t>
            </a:r>
          </a:p>
          <a:p>
            <a:pPr marL="628650" lvl="1" indent="-171450">
              <a:buFont typeface="Arial"/>
              <a:buChar char="•"/>
            </a:pPr>
            <a:r>
              <a:rPr lang="en-US" dirty="0" smtClean="0"/>
              <a:t>Chief Administrative Officer</a:t>
            </a:r>
          </a:p>
          <a:p>
            <a:pPr marL="628650" lvl="1" indent="-171450">
              <a:buFont typeface="Arial"/>
              <a:buChar char="•"/>
            </a:pPr>
            <a:r>
              <a:rPr lang="en-US" dirty="0" smtClean="0"/>
              <a:t>Chief Financial Officer</a:t>
            </a:r>
          </a:p>
          <a:p>
            <a:pPr marL="628650" lvl="1" indent="-171450">
              <a:buFont typeface="Arial"/>
              <a:buChar char="•"/>
            </a:pPr>
            <a:r>
              <a:rPr lang="en-US" dirty="0" smtClean="0"/>
              <a:t>Highest-ranking IT administrator/officer (e.g., CIO) in central IT</a:t>
            </a:r>
          </a:p>
          <a:p>
            <a:pPr marL="628650" lvl="1" indent="-171450">
              <a:buFont typeface="Arial"/>
              <a:buChar char="•"/>
            </a:pPr>
            <a:r>
              <a:rPr lang="en-US" dirty="0" smtClean="0"/>
              <a:t>Director of Internal Audit</a:t>
            </a:r>
          </a:p>
          <a:p>
            <a:pPr marL="628650" lvl="1" indent="-171450">
              <a:buFont typeface="Arial"/>
              <a:buChar char="•"/>
            </a:pPr>
            <a:r>
              <a:rPr lang="en-US" dirty="0" smtClean="0"/>
              <a:t>First-line director in central IT</a:t>
            </a:r>
          </a:p>
          <a:p>
            <a:pPr marL="628650" lvl="1" indent="-171450">
              <a:buFont typeface="Arial"/>
              <a:buChar char="•"/>
            </a:pPr>
            <a:r>
              <a:rPr lang="en-US" dirty="0" smtClean="0"/>
              <a:t>President/Chancellor</a:t>
            </a:r>
          </a:p>
          <a:p>
            <a:pPr marL="628650" lvl="1" indent="-171450">
              <a:buFont typeface="Arial"/>
              <a:buChar char="•"/>
            </a:pPr>
            <a:r>
              <a:rPr lang="en-US" dirty="0" smtClean="0"/>
              <a:t>Provost/Chief Academic Officer</a:t>
            </a:r>
          </a:p>
          <a:p>
            <a:pPr marL="628650" lvl="1" indent="-171450">
              <a:buFont typeface="Arial"/>
              <a:buChar char="•"/>
            </a:pPr>
            <a:r>
              <a:rPr lang="en-US" dirty="0" smtClean="0"/>
              <a:t>Second-line manager in central IT</a:t>
            </a:r>
          </a:p>
          <a:p>
            <a:pPr marL="628650" lvl="1" indent="-171450">
              <a:buFont typeface="Arial"/>
              <a:buChar char="•"/>
            </a:pPr>
            <a:r>
              <a:rPr lang="en-US" dirty="0" smtClean="0"/>
              <a:t>Other (please specify)</a:t>
            </a:r>
          </a:p>
          <a:p>
            <a:pPr lvl="1"/>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65</a:t>
            </a:fld>
            <a:endParaRPr lang="en-US" dirty="0"/>
          </a:p>
        </p:txBody>
      </p:sp>
    </p:spTree>
    <p:extLst>
      <p:ext uri="{BB962C8B-B14F-4D97-AF65-F5344CB8AC3E}">
        <p14:creationId xmlns:p14="http://schemas.microsoft.com/office/powerpoint/2010/main" val="3253891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Module 5, questions 1 and 2</a:t>
            </a:r>
          </a:p>
          <a:p>
            <a:pPr marL="228600" indent="-228600">
              <a:buFont typeface="Arial"/>
              <a:buAutoNum type="arabicPeriod"/>
            </a:pPr>
            <a:r>
              <a:rPr lang="en-US" sz="1200" b="0" i="0" u="none" strike="noStrike" kern="1200" dirty="0" smtClean="0">
                <a:solidFill>
                  <a:schemeClr val="tx1"/>
                </a:solidFill>
                <a:effectLst/>
                <a:latin typeface="+mn-lt"/>
                <a:ea typeface="ＭＳ Ｐゴシック" charset="-128"/>
                <a:cs typeface="ＭＳ Ｐゴシック" charset="-128"/>
              </a:rPr>
              <a:t>Which statements apply to the management of data centers at your institution? (Check all that apply.)</a:t>
            </a:r>
            <a:r>
              <a:rPr lang="en-US" dirty="0" smtClean="0"/>
              <a:t> </a:t>
            </a:r>
          </a:p>
          <a:p>
            <a:pPr marL="228600" indent="-228600">
              <a:buFont typeface="Arial"/>
              <a:buChar char="•"/>
            </a:pPr>
            <a:r>
              <a:rPr lang="en-US" dirty="0" smtClean="0"/>
              <a:t>Some data center hosting is located on our campus</a:t>
            </a:r>
          </a:p>
          <a:p>
            <a:pPr marL="228600" indent="-228600">
              <a:buFont typeface="Arial"/>
              <a:buChar char="•"/>
            </a:pPr>
            <a:r>
              <a:rPr lang="en-US" dirty="0" smtClean="0"/>
              <a:t>Our institution provides data center services for other institutions</a:t>
            </a:r>
          </a:p>
          <a:p>
            <a:pPr marL="228600" indent="-228600">
              <a:buFont typeface="Arial"/>
              <a:buChar char="•"/>
            </a:pPr>
            <a:r>
              <a:rPr lang="en-US" dirty="0" smtClean="0"/>
              <a:t>Our institution provides data center services or manages data centers on behalf of a shared service or consortium</a:t>
            </a:r>
          </a:p>
          <a:p>
            <a:pPr marL="228600" indent="-228600">
              <a:buFont typeface="Arial"/>
              <a:buChar char="•"/>
            </a:pPr>
            <a:r>
              <a:rPr lang="en-US" dirty="0" smtClean="0"/>
              <a:t>We make use of hosting services within our </a:t>
            </a:r>
            <a:r>
              <a:rPr lang="en-US" dirty="0" err="1" smtClean="0"/>
              <a:t>multicampus</a:t>
            </a:r>
            <a:r>
              <a:rPr lang="en-US" dirty="0" smtClean="0"/>
              <a:t> system or district</a:t>
            </a:r>
          </a:p>
          <a:p>
            <a:pPr marL="228600" indent="-228600">
              <a:buFont typeface="Arial"/>
              <a:buChar char="•"/>
            </a:pPr>
            <a:r>
              <a:rPr lang="en-US" dirty="0" smtClean="0"/>
              <a:t>We make use of commercial data center services</a:t>
            </a:r>
          </a:p>
          <a:p>
            <a:pPr marL="228600" marR="0" indent="-228600" algn="l" defTabSz="457200" rtl="0" eaLnBrk="0" fontAlgn="base" latinLnBrk="0" hangingPunct="0">
              <a:lnSpc>
                <a:spcPct val="100000"/>
              </a:lnSpc>
              <a:spcBef>
                <a:spcPct val="30000"/>
              </a:spcBef>
              <a:spcAft>
                <a:spcPct val="0"/>
              </a:spcAft>
              <a:buClrTx/>
              <a:buSzTx/>
              <a:buFont typeface="Arial"/>
              <a:buChar char="•"/>
              <a:tabLst/>
              <a:defRPr/>
            </a:pPr>
            <a:r>
              <a:rPr lang="en-US" dirty="0" smtClean="0"/>
              <a:t>We make use of hosting services at a shared or state/consortia facility (not within a </a:t>
            </a:r>
            <a:r>
              <a:rPr lang="en-US" dirty="0" err="1" smtClean="0"/>
              <a:t>multicampus</a:t>
            </a:r>
            <a:r>
              <a:rPr lang="en-US" dirty="0" smtClean="0"/>
              <a:t> system or district)</a:t>
            </a:r>
          </a:p>
          <a:p>
            <a:pPr marL="228600" marR="0" indent="-228600" algn="l" defTabSz="457200" rtl="0" eaLnBrk="0" fontAlgn="base" latinLnBrk="0" hangingPunct="0">
              <a:lnSpc>
                <a:spcPct val="100000"/>
              </a:lnSpc>
              <a:spcBef>
                <a:spcPct val="30000"/>
              </a:spcBef>
              <a:spcAft>
                <a:spcPct val="0"/>
              </a:spcAft>
              <a:buClrTx/>
              <a:buSzTx/>
              <a:buFont typeface="Arial"/>
              <a:buChar char="•"/>
              <a:tabLst/>
              <a:defRPr/>
            </a:pPr>
            <a:r>
              <a:rPr lang="en-US" dirty="0" smtClean="0"/>
              <a:t>Other (please specify)</a:t>
            </a:r>
          </a:p>
          <a:p>
            <a:pPr marL="228600" marR="0" indent="-228600" algn="l" defTabSz="457200" rtl="0" eaLnBrk="0" fontAlgn="base" latinLnBrk="0" hangingPunct="0">
              <a:lnSpc>
                <a:spcPct val="100000"/>
              </a:lnSpc>
              <a:spcBef>
                <a:spcPct val="30000"/>
              </a:spcBef>
              <a:spcAft>
                <a:spcPct val="0"/>
              </a:spcAft>
              <a:buClrTx/>
              <a:buSzTx/>
              <a:buFont typeface="Arial"/>
              <a:buChar char="•"/>
              <a:tabLst/>
              <a:defRPr/>
            </a:pPr>
            <a:endParaRPr lang="en-US" dirty="0" smtClean="0"/>
          </a:p>
          <a:p>
            <a:pPr marL="228600" marR="0" indent="-228600" algn="l" defTabSz="457200" rtl="0" eaLnBrk="0" fontAlgn="base" latinLnBrk="0" hangingPunct="0">
              <a:lnSpc>
                <a:spcPct val="100000"/>
              </a:lnSpc>
              <a:spcBef>
                <a:spcPct val="30000"/>
              </a:spcBef>
              <a:spcAft>
                <a:spcPct val="0"/>
              </a:spcAft>
              <a:buClrTx/>
              <a:buSzTx/>
              <a:buFont typeface="Arial"/>
              <a:buChar char="•"/>
              <a:tabLst/>
              <a:defRPr/>
            </a:pPr>
            <a:endParaRPr lang="en-US" dirty="0" smtClean="0"/>
          </a:p>
          <a:p>
            <a:r>
              <a:rPr lang="en-US" sz="1200" b="0" i="0" u="none" strike="noStrike" kern="1200" dirty="0" smtClean="0">
                <a:solidFill>
                  <a:schemeClr val="tx1"/>
                </a:solidFill>
                <a:effectLst/>
                <a:latin typeface="+mn-lt"/>
                <a:ea typeface="ＭＳ Ｐゴシック" charset="-128"/>
                <a:cs typeface="ＭＳ Ｐゴシック" charset="-128"/>
              </a:rPr>
              <a:t>2. How many data centers are managed by your institution?</a:t>
            </a:r>
            <a:r>
              <a:rPr lang="en-US" dirty="0" smtClean="0"/>
              <a:t> </a:t>
            </a:r>
          </a:p>
          <a:p>
            <a:pPr marL="171450" indent="-171450">
              <a:buFont typeface="Arial"/>
              <a:buChar char="•"/>
            </a:pPr>
            <a:r>
              <a:rPr lang="en-US" dirty="0" smtClean="0"/>
              <a:t>Number managed by central IT</a:t>
            </a:r>
          </a:p>
          <a:p>
            <a:pPr marL="171450" indent="-171450">
              <a:buFont typeface="Arial"/>
              <a:buChar char="•"/>
            </a:pPr>
            <a:r>
              <a:rPr lang="en-US" dirty="0" smtClean="0"/>
              <a:t>Number managed by other administrative units</a:t>
            </a:r>
          </a:p>
          <a:p>
            <a:pPr marL="171450" indent="-171450">
              <a:buFont typeface="Arial"/>
              <a:buChar char="•"/>
            </a:pPr>
            <a:r>
              <a:rPr lang="en-US" dirty="0" smtClean="0"/>
              <a:t>Number managed by academic units</a:t>
            </a:r>
          </a:p>
          <a:p>
            <a:pPr marL="171450" indent="-171450">
              <a:buFont typeface="Arial"/>
              <a:buChar char="•"/>
            </a:pPr>
            <a:r>
              <a:rPr lang="en-US" dirty="0" smtClean="0"/>
              <a:t>Other</a:t>
            </a:r>
          </a:p>
          <a:p>
            <a:pPr marL="171450" indent="-171450">
              <a:buFont typeface="Arial"/>
              <a:buChar char="•"/>
            </a:pPr>
            <a:endParaRPr lang="en-US" dirty="0" smtClean="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67</a:t>
            </a:fld>
            <a:endParaRPr lang="en-US" dirty="0"/>
          </a:p>
        </p:txBody>
      </p:sp>
    </p:spTree>
    <p:extLst>
      <p:ext uri="{BB962C8B-B14F-4D97-AF65-F5344CB8AC3E}">
        <p14:creationId xmlns:p14="http://schemas.microsoft.com/office/powerpoint/2010/main" val="28295530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Module 5, question 3</a:t>
            </a:r>
          </a:p>
          <a:p>
            <a:r>
              <a:rPr lang="en-US" sz="1200" b="0" i="0" u="none" strike="noStrike" kern="1200" dirty="0" smtClean="0">
                <a:solidFill>
                  <a:schemeClr val="tx1"/>
                </a:solidFill>
                <a:effectLst/>
                <a:latin typeface="+mn-lt"/>
                <a:ea typeface="ＭＳ Ｐゴシック" charset="-128"/>
                <a:cs typeface="ＭＳ Ｐゴシック" charset="-128"/>
              </a:rPr>
              <a:t>3. What are the technical characteristics of up to four of the largest data center(s) operated by central IT? If a data center has not undergone an expansion or an upgrade, enter the year of installation in that field.</a:t>
            </a:r>
            <a:r>
              <a:rPr lang="en-US" dirty="0" smtClean="0"/>
              <a:t> </a:t>
            </a:r>
          </a:p>
          <a:p>
            <a:pPr marL="171450" indent="-171450">
              <a:buFont typeface="Arial"/>
              <a:buChar char="•"/>
            </a:pPr>
            <a:r>
              <a:rPr lang="en-US" dirty="0" smtClean="0"/>
              <a:t>Data center 1 - Percent occupied</a:t>
            </a:r>
          </a:p>
          <a:p>
            <a:pPr marL="171450" indent="-171450">
              <a:buFont typeface="Arial"/>
              <a:buChar char="•"/>
            </a:pPr>
            <a:r>
              <a:rPr lang="en-US" dirty="0" smtClean="0"/>
              <a:t>Data center 1 - Percent of servers virtualized</a:t>
            </a:r>
          </a:p>
          <a:p>
            <a:pPr marL="171450" indent="-171450">
              <a:buFont typeface="Arial"/>
              <a:buChar char="•"/>
            </a:pPr>
            <a:r>
              <a:rPr lang="en-US" dirty="0" smtClean="0"/>
              <a:t>Data center 1 - Approximate square footage of raised floor</a:t>
            </a:r>
          </a:p>
          <a:p>
            <a:pPr marL="171450" indent="-171450">
              <a:buFont typeface="Arial"/>
              <a:buChar char="•"/>
            </a:pPr>
            <a:r>
              <a:rPr lang="en-US" dirty="0" smtClean="0"/>
              <a:t>Data center 1 - Year data center installed</a:t>
            </a:r>
          </a:p>
          <a:p>
            <a:pPr marL="171450" indent="-171450">
              <a:buFont typeface="Arial"/>
              <a:buChar char="•"/>
            </a:pPr>
            <a:r>
              <a:rPr lang="en-US" dirty="0" smtClean="0"/>
              <a:t>Data center 1 - Year of most recent expansion or major upgrade</a:t>
            </a:r>
          </a:p>
          <a:p>
            <a:pPr marL="171450" indent="-171450">
              <a:buFont typeface="Arial"/>
              <a:buChar char="•"/>
            </a:pPr>
            <a:r>
              <a:rPr lang="en-US" dirty="0" smtClean="0"/>
              <a:t>Data center 2 - Percent occupied</a:t>
            </a:r>
          </a:p>
          <a:p>
            <a:pPr marL="171450" indent="-171450">
              <a:buFont typeface="Arial"/>
              <a:buChar char="•"/>
            </a:pPr>
            <a:r>
              <a:rPr lang="en-US" dirty="0" smtClean="0"/>
              <a:t>Data center 2 - Percent of servers virtualized</a:t>
            </a:r>
          </a:p>
          <a:p>
            <a:pPr marL="171450" indent="-171450">
              <a:buFont typeface="Arial"/>
              <a:buChar char="•"/>
            </a:pPr>
            <a:r>
              <a:rPr lang="en-US" dirty="0" smtClean="0"/>
              <a:t>Data center 2 - Approximate square footage of raised floor</a:t>
            </a:r>
          </a:p>
          <a:p>
            <a:pPr marL="171450" indent="-171450">
              <a:buFont typeface="Arial"/>
              <a:buChar char="•"/>
            </a:pPr>
            <a:r>
              <a:rPr lang="en-US" dirty="0" smtClean="0"/>
              <a:t>Data center 2 - Year data center installed</a:t>
            </a:r>
          </a:p>
          <a:p>
            <a:pPr marL="171450" indent="-171450">
              <a:buFont typeface="Arial"/>
              <a:buChar char="•"/>
            </a:pPr>
            <a:r>
              <a:rPr lang="en-US" dirty="0" smtClean="0"/>
              <a:t>Data center 2 - Year of most recent expansion or major upgrade</a:t>
            </a:r>
          </a:p>
          <a:p>
            <a:pPr marL="171450" indent="-171450">
              <a:buFont typeface="Arial"/>
              <a:buChar char="•"/>
            </a:pPr>
            <a:r>
              <a:rPr lang="en-US" dirty="0" smtClean="0"/>
              <a:t>Data center 3 - Percent occupied</a:t>
            </a:r>
          </a:p>
          <a:p>
            <a:pPr marL="171450" indent="-171450">
              <a:buFont typeface="Arial"/>
              <a:buChar char="•"/>
            </a:pPr>
            <a:r>
              <a:rPr lang="en-US" dirty="0" smtClean="0"/>
              <a:t>Data center 3 - Percent of servers virtualized</a:t>
            </a:r>
          </a:p>
          <a:p>
            <a:pPr marL="171450" indent="-171450">
              <a:buFont typeface="Arial"/>
              <a:buChar char="•"/>
            </a:pPr>
            <a:r>
              <a:rPr lang="en-US" dirty="0" smtClean="0"/>
              <a:t>Data center 3 - Approximate square footage of raised floor</a:t>
            </a:r>
          </a:p>
          <a:p>
            <a:pPr marL="171450" indent="-171450">
              <a:buFont typeface="Arial"/>
              <a:buChar char="•"/>
            </a:pPr>
            <a:r>
              <a:rPr lang="en-US" dirty="0" smtClean="0"/>
              <a:t>Data center 3 - Year data center installed</a:t>
            </a:r>
          </a:p>
          <a:p>
            <a:pPr marL="171450" indent="-171450">
              <a:buFont typeface="Arial"/>
              <a:buChar char="•"/>
            </a:pPr>
            <a:r>
              <a:rPr lang="en-US" dirty="0" smtClean="0"/>
              <a:t>Data center 3 - Year of most recent expansion or major upgrade</a:t>
            </a:r>
          </a:p>
          <a:p>
            <a:pPr marL="171450" indent="-171450">
              <a:buFont typeface="Arial"/>
              <a:buChar char="•"/>
            </a:pPr>
            <a:r>
              <a:rPr lang="en-US" dirty="0" smtClean="0"/>
              <a:t>Data center 4 - Percent occupied</a:t>
            </a:r>
          </a:p>
          <a:p>
            <a:pPr marL="171450" indent="-171450">
              <a:buFont typeface="Arial"/>
              <a:buChar char="•"/>
            </a:pPr>
            <a:r>
              <a:rPr lang="en-US" dirty="0" smtClean="0"/>
              <a:t>Data center 4 - Percent of servers virtualized</a:t>
            </a:r>
          </a:p>
          <a:p>
            <a:pPr marL="171450" indent="-171450">
              <a:buFont typeface="Arial"/>
              <a:buChar char="•"/>
            </a:pPr>
            <a:r>
              <a:rPr lang="en-US" dirty="0" smtClean="0"/>
              <a:t>Data center 4 - Approximate square footage of raised floor</a:t>
            </a:r>
          </a:p>
          <a:p>
            <a:pPr marL="171450" indent="-171450">
              <a:buFont typeface="Arial"/>
              <a:buChar char="•"/>
            </a:pPr>
            <a:r>
              <a:rPr lang="en-US" dirty="0" smtClean="0"/>
              <a:t>Data center 4 - Year data center installed</a:t>
            </a:r>
          </a:p>
          <a:p>
            <a:pPr marL="171450" indent="-171450">
              <a:buFont typeface="Arial"/>
              <a:buChar char="•"/>
            </a:pPr>
            <a:r>
              <a:rPr lang="en-US" dirty="0" smtClean="0"/>
              <a:t>Data center 4 - Year of most recent expansion or major upgrade</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68</a:t>
            </a:fld>
            <a:endParaRPr lang="en-US" dirty="0"/>
          </a:p>
        </p:txBody>
      </p:sp>
    </p:spTree>
    <p:extLst>
      <p:ext uri="{BB962C8B-B14F-4D97-AF65-F5344CB8AC3E}">
        <p14:creationId xmlns:p14="http://schemas.microsoft.com/office/powerpoint/2010/main" val="15348205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Module 5, question 3</a:t>
            </a:r>
          </a:p>
          <a:p>
            <a:r>
              <a:rPr lang="en-US" sz="1200" b="0" i="0" u="none" strike="noStrike" kern="1200" dirty="0" smtClean="0">
                <a:solidFill>
                  <a:schemeClr val="tx1"/>
                </a:solidFill>
                <a:effectLst/>
                <a:latin typeface="+mn-lt"/>
                <a:ea typeface="ＭＳ Ｐゴシック" charset="-128"/>
                <a:cs typeface="ＭＳ Ｐゴシック" charset="-128"/>
              </a:rPr>
              <a:t>3. What are the technical characteristics of up to four of the largest data center(s) operated by central IT? If a data center has not undergone an expansion or an upgrade, enter the year of installation in that field.</a:t>
            </a:r>
            <a:r>
              <a:rPr lang="en-US" dirty="0" smtClean="0"/>
              <a:t> </a:t>
            </a:r>
          </a:p>
          <a:p>
            <a:pPr marL="171450" indent="-171450">
              <a:buFont typeface="Arial"/>
              <a:buChar char="•"/>
            </a:pPr>
            <a:r>
              <a:rPr lang="en-US" dirty="0" smtClean="0"/>
              <a:t>Data center 1 - Percent occupied</a:t>
            </a:r>
          </a:p>
          <a:p>
            <a:pPr marL="171450" indent="-171450">
              <a:buFont typeface="Arial"/>
              <a:buChar char="•"/>
            </a:pPr>
            <a:r>
              <a:rPr lang="en-US" dirty="0" smtClean="0"/>
              <a:t>Data center 1 - Percent of servers virtualized</a:t>
            </a:r>
          </a:p>
          <a:p>
            <a:pPr marL="171450" indent="-171450">
              <a:buFont typeface="Arial"/>
              <a:buChar char="•"/>
            </a:pPr>
            <a:r>
              <a:rPr lang="en-US" dirty="0" smtClean="0"/>
              <a:t>Data center 1 - Approximate square footage of raised floor</a:t>
            </a:r>
          </a:p>
          <a:p>
            <a:pPr marL="171450" indent="-171450">
              <a:buFont typeface="Arial"/>
              <a:buChar char="•"/>
            </a:pPr>
            <a:r>
              <a:rPr lang="en-US" dirty="0" smtClean="0"/>
              <a:t>Data center 1 - Year data center installed</a:t>
            </a:r>
          </a:p>
          <a:p>
            <a:pPr marL="171450" indent="-171450">
              <a:buFont typeface="Arial"/>
              <a:buChar char="•"/>
            </a:pPr>
            <a:r>
              <a:rPr lang="en-US" dirty="0" smtClean="0"/>
              <a:t>Data center 1 - Year of most recent expansion or major upgrade</a:t>
            </a:r>
          </a:p>
          <a:p>
            <a:pPr marL="171450" indent="-171450">
              <a:buFont typeface="Arial"/>
              <a:buChar char="•"/>
            </a:pPr>
            <a:r>
              <a:rPr lang="en-US" dirty="0" smtClean="0"/>
              <a:t>Data center 2 - Percent occupied</a:t>
            </a:r>
          </a:p>
          <a:p>
            <a:pPr marL="171450" indent="-171450">
              <a:buFont typeface="Arial"/>
              <a:buChar char="•"/>
            </a:pPr>
            <a:r>
              <a:rPr lang="en-US" dirty="0" smtClean="0"/>
              <a:t>Data center 2 - Percent of servers virtualized</a:t>
            </a:r>
          </a:p>
          <a:p>
            <a:pPr marL="171450" indent="-171450">
              <a:buFont typeface="Arial"/>
              <a:buChar char="•"/>
            </a:pPr>
            <a:r>
              <a:rPr lang="en-US" dirty="0" smtClean="0"/>
              <a:t>Data center 2 - Approximate square footage of raised floor</a:t>
            </a:r>
          </a:p>
          <a:p>
            <a:pPr marL="171450" indent="-171450">
              <a:buFont typeface="Arial"/>
              <a:buChar char="•"/>
            </a:pPr>
            <a:r>
              <a:rPr lang="en-US" dirty="0" smtClean="0"/>
              <a:t>Data center 2 - Year data center installed</a:t>
            </a:r>
          </a:p>
          <a:p>
            <a:pPr marL="171450" indent="-171450">
              <a:buFont typeface="Arial"/>
              <a:buChar char="•"/>
            </a:pPr>
            <a:r>
              <a:rPr lang="en-US" dirty="0" smtClean="0"/>
              <a:t>Data center 2 - Year of most recent expansion or major upgrade</a:t>
            </a:r>
          </a:p>
          <a:p>
            <a:pPr marL="171450" indent="-171450">
              <a:buFont typeface="Arial"/>
              <a:buChar char="•"/>
            </a:pPr>
            <a:r>
              <a:rPr lang="en-US" dirty="0" smtClean="0"/>
              <a:t>Data center 3 - Percent occupied</a:t>
            </a:r>
          </a:p>
          <a:p>
            <a:pPr marL="171450" indent="-171450">
              <a:buFont typeface="Arial"/>
              <a:buChar char="•"/>
            </a:pPr>
            <a:r>
              <a:rPr lang="en-US" dirty="0" smtClean="0"/>
              <a:t>Data center 3 - Percent of servers virtualized</a:t>
            </a:r>
          </a:p>
          <a:p>
            <a:pPr marL="171450" indent="-171450">
              <a:buFont typeface="Arial"/>
              <a:buChar char="•"/>
            </a:pPr>
            <a:r>
              <a:rPr lang="en-US" dirty="0" smtClean="0"/>
              <a:t>Data center 3 - Approximate square footage of raised floor</a:t>
            </a:r>
          </a:p>
          <a:p>
            <a:pPr marL="171450" indent="-171450">
              <a:buFont typeface="Arial"/>
              <a:buChar char="•"/>
            </a:pPr>
            <a:r>
              <a:rPr lang="en-US" dirty="0" smtClean="0"/>
              <a:t>Data center 3 - Year data center installed</a:t>
            </a:r>
          </a:p>
          <a:p>
            <a:pPr marL="171450" indent="-171450">
              <a:buFont typeface="Arial"/>
              <a:buChar char="•"/>
            </a:pPr>
            <a:r>
              <a:rPr lang="en-US" dirty="0" smtClean="0"/>
              <a:t>Data center 3 - Year of most recent expansion or major upgrade</a:t>
            </a:r>
          </a:p>
          <a:p>
            <a:pPr marL="171450" indent="-171450">
              <a:buFont typeface="Arial"/>
              <a:buChar char="•"/>
            </a:pPr>
            <a:r>
              <a:rPr lang="en-US" dirty="0" smtClean="0"/>
              <a:t>Data center 4 - Percent occupied</a:t>
            </a:r>
          </a:p>
          <a:p>
            <a:pPr marL="171450" indent="-171450">
              <a:buFont typeface="Arial"/>
              <a:buChar char="•"/>
            </a:pPr>
            <a:r>
              <a:rPr lang="en-US" dirty="0" smtClean="0"/>
              <a:t>Data center 4 - Percent of servers virtualized</a:t>
            </a:r>
          </a:p>
          <a:p>
            <a:pPr marL="171450" indent="-171450">
              <a:buFont typeface="Arial"/>
              <a:buChar char="•"/>
            </a:pPr>
            <a:r>
              <a:rPr lang="en-US" dirty="0" smtClean="0"/>
              <a:t>Data center 4 - Approximate square footage of raised floor</a:t>
            </a:r>
          </a:p>
          <a:p>
            <a:pPr marL="171450" indent="-171450">
              <a:buFont typeface="Arial"/>
              <a:buChar char="•"/>
            </a:pPr>
            <a:r>
              <a:rPr lang="en-US" dirty="0" smtClean="0"/>
              <a:t>Data center 4 - Year data center installed</a:t>
            </a:r>
          </a:p>
          <a:p>
            <a:pPr marL="171450" indent="-171450">
              <a:buFont typeface="Arial"/>
              <a:buChar char="•"/>
            </a:pPr>
            <a:r>
              <a:rPr lang="en-US" dirty="0" smtClean="0"/>
              <a:t>Data center 4 - Year of most recent expansion or major upgrade</a:t>
            </a:r>
          </a:p>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69</a:t>
            </a:fld>
            <a:endParaRPr lang="en-US" dirty="0"/>
          </a:p>
        </p:txBody>
      </p:sp>
    </p:spTree>
    <p:extLst>
      <p:ext uri="{BB962C8B-B14F-4D97-AF65-F5344CB8AC3E}">
        <p14:creationId xmlns:p14="http://schemas.microsoft.com/office/powerpoint/2010/main" val="858405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Module</a:t>
            </a:r>
            <a:r>
              <a:rPr lang="en-US" baseline="0" dirty="0" smtClean="0"/>
              <a:t> 5, questions 5 and 7</a:t>
            </a:r>
          </a:p>
          <a:p>
            <a:endParaRPr lang="en-US" baseline="0" dirty="0" smtClean="0"/>
          </a:p>
          <a:p>
            <a:r>
              <a:rPr lang="en-US" sz="1200" b="0" i="0" u="none" strike="noStrike" kern="1200" dirty="0" smtClean="0">
                <a:solidFill>
                  <a:schemeClr val="tx1"/>
                </a:solidFill>
                <a:effectLst/>
                <a:latin typeface="+mn-lt"/>
                <a:ea typeface="ＭＳ Ｐゴシック" charset="-128"/>
                <a:cs typeface="ＭＳ Ｐゴシック" charset="-128"/>
              </a:rPr>
              <a:t>5. What are the primary, secondary, and tertiary power sources for each data center operated by central IT?</a:t>
            </a:r>
            <a:r>
              <a:rPr lang="en-US" dirty="0" smtClean="0"/>
              <a:t> </a:t>
            </a:r>
          </a:p>
          <a:p>
            <a:pPr lvl="1"/>
            <a:r>
              <a:rPr lang="en-US" dirty="0" smtClean="0"/>
              <a:t>Data</a:t>
            </a:r>
            <a:r>
              <a:rPr lang="en-US" baseline="0" dirty="0" smtClean="0"/>
              <a:t> Center response options:</a:t>
            </a:r>
          </a:p>
          <a:p>
            <a:pPr marL="628650" lvl="1" indent="-171450">
              <a:buFont typeface="Arial"/>
              <a:buChar char="•"/>
            </a:pPr>
            <a:r>
              <a:rPr lang="en-US" dirty="0" smtClean="0"/>
              <a:t>Data center 1 - primary</a:t>
            </a:r>
          </a:p>
          <a:p>
            <a:pPr marL="628650" lvl="1" indent="-171450">
              <a:buFont typeface="Arial"/>
              <a:buChar char="•"/>
            </a:pPr>
            <a:r>
              <a:rPr lang="en-US" dirty="0" smtClean="0"/>
              <a:t>Data center 1 - secondary</a:t>
            </a:r>
          </a:p>
          <a:p>
            <a:pPr marL="628650" lvl="1" indent="-171450">
              <a:buFont typeface="Arial"/>
              <a:buChar char="•"/>
            </a:pPr>
            <a:r>
              <a:rPr lang="en-US" dirty="0" smtClean="0"/>
              <a:t>Data center 1 - tertiary</a:t>
            </a:r>
          </a:p>
          <a:p>
            <a:pPr marL="628650" lvl="1" indent="-171450">
              <a:buFont typeface="Arial"/>
              <a:buChar char="•"/>
            </a:pPr>
            <a:r>
              <a:rPr lang="en-US" dirty="0" smtClean="0"/>
              <a:t>Data center 2 - primary</a:t>
            </a:r>
          </a:p>
          <a:p>
            <a:pPr marL="628650" lvl="1" indent="-171450">
              <a:buFont typeface="Arial"/>
              <a:buChar char="•"/>
            </a:pPr>
            <a:r>
              <a:rPr lang="en-US" dirty="0" smtClean="0"/>
              <a:t>Data center 2 - secondary</a:t>
            </a:r>
          </a:p>
          <a:p>
            <a:pPr marL="628650" lvl="1" indent="-171450">
              <a:buFont typeface="Arial"/>
              <a:buChar char="•"/>
            </a:pPr>
            <a:r>
              <a:rPr lang="en-US" dirty="0" smtClean="0"/>
              <a:t>Data center 2 - tertiary</a:t>
            </a:r>
          </a:p>
          <a:p>
            <a:pPr marL="628650" lvl="1" indent="-171450">
              <a:buFont typeface="Arial"/>
              <a:buChar char="•"/>
            </a:pPr>
            <a:r>
              <a:rPr lang="en-US" dirty="0" smtClean="0"/>
              <a:t>Data center 3 - primary</a:t>
            </a:r>
          </a:p>
          <a:p>
            <a:pPr marL="628650" lvl="1" indent="-171450">
              <a:buFont typeface="Arial"/>
              <a:buChar char="•"/>
            </a:pPr>
            <a:r>
              <a:rPr lang="en-US" dirty="0" smtClean="0"/>
              <a:t>Data center 3 - secondary</a:t>
            </a:r>
          </a:p>
          <a:p>
            <a:pPr marL="628650" lvl="1" indent="-171450">
              <a:buFont typeface="Arial"/>
              <a:buChar char="•"/>
            </a:pPr>
            <a:r>
              <a:rPr lang="en-US" dirty="0" smtClean="0"/>
              <a:t>Data center 3 - tertiary</a:t>
            </a:r>
          </a:p>
          <a:p>
            <a:pPr marL="628650" lvl="1" indent="-171450">
              <a:buFont typeface="Arial"/>
              <a:buChar char="•"/>
            </a:pPr>
            <a:r>
              <a:rPr lang="en-US" dirty="0" smtClean="0"/>
              <a:t>Data center 4 - primary</a:t>
            </a:r>
          </a:p>
          <a:p>
            <a:pPr marL="628650" lvl="1" indent="-171450">
              <a:buFont typeface="Arial"/>
              <a:buChar char="•"/>
            </a:pPr>
            <a:r>
              <a:rPr lang="en-US" dirty="0" smtClean="0"/>
              <a:t>Data center 4 - secondary</a:t>
            </a:r>
          </a:p>
          <a:p>
            <a:pPr marL="628650" lvl="1" indent="-171450">
              <a:buFont typeface="Arial"/>
              <a:buChar char="•"/>
            </a:pPr>
            <a:r>
              <a:rPr lang="en-US" dirty="0" smtClean="0"/>
              <a:t>Data center 4 – tertiary</a:t>
            </a:r>
          </a:p>
          <a:p>
            <a:pPr marL="457200" lvl="1" indent="0">
              <a:buFont typeface="Arial"/>
              <a:buNone/>
            </a:pPr>
            <a:r>
              <a:rPr lang="en-US" dirty="0" smtClean="0"/>
              <a:t>Power source response options:</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Public grid</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Alternate public grid</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Campus generation</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Dedicated on-site generator</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Other (please describe below)</a:t>
            </a:r>
          </a:p>
          <a:p>
            <a:pPr marL="628650" lvl="1"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Not applicable</a:t>
            </a:r>
            <a:r>
              <a:rPr lang="en-US" dirty="0" smtClean="0"/>
              <a:t> </a:t>
            </a:r>
          </a:p>
          <a:p>
            <a:pPr marL="628650" lvl="1" indent="-171450">
              <a:buFont typeface="Arial"/>
              <a:buChar char="•"/>
            </a:pPr>
            <a:endParaRPr lang="en-US" dirty="0" smtClean="0"/>
          </a:p>
          <a:p>
            <a:pPr marL="0" lvl="0" indent="0">
              <a:buFont typeface="Arial"/>
              <a:buNone/>
            </a:pPr>
            <a:r>
              <a:rPr lang="en-US" sz="1200" b="0" i="0" u="none" strike="noStrike" kern="1200" dirty="0" smtClean="0">
                <a:solidFill>
                  <a:schemeClr val="tx1"/>
                </a:solidFill>
                <a:effectLst/>
                <a:latin typeface="+mn-lt"/>
                <a:ea typeface="ＭＳ Ｐゴシック" charset="-128"/>
                <a:cs typeface="ＭＳ Ｐゴシック" charset="-128"/>
              </a:rPr>
              <a:t>7. What provisions are in place for data center disaster recovery? (Check all that apply.)</a:t>
            </a:r>
            <a:r>
              <a:rPr lang="en-US" dirty="0" smtClean="0"/>
              <a:t> </a:t>
            </a:r>
          </a:p>
          <a:p>
            <a:pPr marL="171450" lvl="0" indent="-171450">
              <a:buFont typeface="Arial"/>
              <a:buChar char="•"/>
            </a:pPr>
            <a:r>
              <a:rPr lang="en-US" dirty="0" smtClean="0"/>
              <a:t>Contract with commercial provider</a:t>
            </a:r>
          </a:p>
          <a:p>
            <a:pPr marL="171450" lvl="0" indent="-171450">
              <a:buFont typeface="Arial"/>
              <a:buChar char="•"/>
            </a:pPr>
            <a:r>
              <a:rPr lang="en-US" dirty="0" smtClean="0"/>
              <a:t>Contract or reciprocal arrangement with government agency</a:t>
            </a:r>
          </a:p>
          <a:p>
            <a:pPr marL="171450" lvl="0" indent="-171450">
              <a:buFont typeface="Arial"/>
              <a:buChar char="•"/>
            </a:pPr>
            <a:r>
              <a:rPr lang="en-US" dirty="0" smtClean="0"/>
              <a:t>Multiple data centers on campus provide redundancy</a:t>
            </a:r>
          </a:p>
          <a:p>
            <a:pPr marL="171450" lvl="0" indent="-171450">
              <a:buFont typeface="Arial"/>
              <a:buChar char="•"/>
            </a:pPr>
            <a:r>
              <a:rPr lang="en-US" dirty="0" smtClean="0"/>
              <a:t>Contract or reciprocal arrangement with another educational institution</a:t>
            </a:r>
          </a:p>
          <a:p>
            <a:pPr marL="171450" lvl="0" indent="-171450">
              <a:buFont typeface="Arial"/>
              <a:buChar char="•"/>
            </a:pPr>
            <a:r>
              <a:rPr lang="en-US" dirty="0" smtClean="0"/>
              <a:t>Facility at central office of our </a:t>
            </a:r>
            <a:r>
              <a:rPr lang="en-US" dirty="0" err="1" smtClean="0"/>
              <a:t>multicampus</a:t>
            </a:r>
            <a:r>
              <a:rPr lang="en-US" dirty="0" smtClean="0"/>
              <a:t> system or district</a:t>
            </a:r>
          </a:p>
          <a:p>
            <a:pPr marL="171450" lvl="0" indent="-171450">
              <a:buFont typeface="Arial"/>
              <a:buChar char="•"/>
            </a:pPr>
            <a:r>
              <a:rPr lang="en-US" dirty="0" smtClean="0"/>
              <a:t>Testing of disaster recovery site has been performed within the past year</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Other (please specify)</a:t>
            </a:r>
          </a:p>
          <a:p>
            <a:pPr marL="171450" lvl="0" indent="-171450">
              <a:buFont typeface="Arial"/>
              <a:buChar char="•"/>
            </a:pPr>
            <a:r>
              <a:rPr lang="en-US" dirty="0" smtClean="0"/>
              <a:t>Not applicable - no provisions are in place</a:t>
            </a:r>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70</a:t>
            </a:fld>
            <a:endParaRPr lang="en-US" dirty="0"/>
          </a:p>
        </p:txBody>
      </p:sp>
    </p:spTree>
    <p:extLst>
      <p:ext uri="{BB962C8B-B14F-4D97-AF65-F5344CB8AC3E}">
        <p14:creationId xmlns:p14="http://schemas.microsoft.com/office/powerpoint/2010/main" val="4878409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a:t>
            </a:r>
            <a:r>
              <a:rPr lang="en-US" baseline="0" dirty="0" smtClean="0"/>
              <a:t> 5, question 7</a:t>
            </a:r>
          </a:p>
          <a:p>
            <a:pPr marL="628650" lvl="1" indent="-171450">
              <a:buFont typeface="Arial"/>
              <a:buChar char="•"/>
            </a:pPr>
            <a:endParaRPr lang="en-US" dirty="0" smtClean="0"/>
          </a:p>
          <a:p>
            <a:pPr marL="0" lvl="0" indent="0">
              <a:buFont typeface="Arial"/>
              <a:buNone/>
            </a:pPr>
            <a:r>
              <a:rPr lang="en-US" sz="1200" b="0" i="0" u="none" strike="noStrike" kern="1200" dirty="0" smtClean="0">
                <a:solidFill>
                  <a:schemeClr val="tx1"/>
                </a:solidFill>
                <a:effectLst/>
                <a:latin typeface="+mn-lt"/>
                <a:ea typeface="ＭＳ Ｐゴシック" charset="-128"/>
                <a:cs typeface="ＭＳ Ｐゴシック" charset="-128"/>
              </a:rPr>
              <a:t>7. What provisions are in place for data center disaster recovery? (Check all that apply.)</a:t>
            </a:r>
            <a:r>
              <a:rPr lang="en-US" dirty="0" smtClean="0"/>
              <a:t> </a:t>
            </a:r>
          </a:p>
          <a:p>
            <a:pPr marL="171450" lvl="0" indent="-171450">
              <a:buFont typeface="Arial"/>
              <a:buChar char="•"/>
            </a:pPr>
            <a:r>
              <a:rPr lang="en-US" dirty="0" smtClean="0"/>
              <a:t>Contract with commercial provider</a:t>
            </a:r>
          </a:p>
          <a:p>
            <a:pPr marL="171450" lvl="0" indent="-171450">
              <a:buFont typeface="Arial"/>
              <a:buChar char="•"/>
            </a:pPr>
            <a:r>
              <a:rPr lang="en-US" dirty="0" smtClean="0"/>
              <a:t>Contract or reciprocal arrangement with government agency</a:t>
            </a:r>
          </a:p>
          <a:p>
            <a:pPr marL="171450" lvl="0" indent="-171450">
              <a:buFont typeface="Arial"/>
              <a:buChar char="•"/>
            </a:pPr>
            <a:r>
              <a:rPr lang="en-US" dirty="0" smtClean="0"/>
              <a:t>Multiple data centers on campus provide redundancy</a:t>
            </a:r>
          </a:p>
          <a:p>
            <a:pPr marL="171450" lvl="0" indent="-171450">
              <a:buFont typeface="Arial"/>
              <a:buChar char="•"/>
            </a:pPr>
            <a:r>
              <a:rPr lang="en-US" dirty="0" smtClean="0"/>
              <a:t>Contract or reciprocal arrangement with another educational institution</a:t>
            </a:r>
          </a:p>
          <a:p>
            <a:pPr marL="171450" lvl="0" indent="-171450">
              <a:buFont typeface="Arial"/>
              <a:buChar char="•"/>
            </a:pPr>
            <a:r>
              <a:rPr lang="en-US" dirty="0" smtClean="0"/>
              <a:t>Facility at central office of our </a:t>
            </a:r>
            <a:r>
              <a:rPr lang="en-US" dirty="0" err="1" smtClean="0"/>
              <a:t>multicampus</a:t>
            </a:r>
            <a:r>
              <a:rPr lang="en-US" dirty="0" smtClean="0"/>
              <a:t> system or district</a:t>
            </a:r>
          </a:p>
          <a:p>
            <a:pPr marL="171450" lvl="0" indent="-171450">
              <a:buFont typeface="Arial"/>
              <a:buChar char="•"/>
            </a:pPr>
            <a:r>
              <a:rPr lang="en-US" dirty="0" smtClean="0"/>
              <a:t>Testing of disaster recovery site has been performed within the past year</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Other (please specify)</a:t>
            </a:r>
          </a:p>
          <a:p>
            <a:pPr marL="171450" lvl="0" indent="-171450">
              <a:buFont typeface="Arial"/>
              <a:buChar char="•"/>
            </a:pPr>
            <a:r>
              <a:rPr lang="en-US" dirty="0" smtClean="0"/>
              <a:t>Not applicable - no provisions are in place</a:t>
            </a:r>
          </a:p>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71</a:t>
            </a:fld>
            <a:endParaRPr lang="en-US" dirty="0"/>
          </a:p>
        </p:txBody>
      </p:sp>
    </p:spTree>
    <p:extLst>
      <p:ext uri="{BB962C8B-B14F-4D97-AF65-F5344CB8AC3E}">
        <p14:creationId xmlns:p14="http://schemas.microsoft.com/office/powerpoint/2010/main" val="10612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1, question 8</a:t>
            </a:r>
          </a:p>
          <a:p>
            <a:r>
              <a:rPr lang="en-US" dirty="0" smtClean="0"/>
              <a:t>Is all or nearly all of</a:t>
            </a:r>
            <a:r>
              <a:rPr lang="en-US" baseline="0" dirty="0" smtClean="0"/>
              <a:t> your IT staff provided through an outsourcing arrangement with an external supplier (other than your system or district office if your campus is part of a </a:t>
            </a:r>
            <a:r>
              <a:rPr lang="en-US" baseline="0" dirty="0" err="1" smtClean="0"/>
              <a:t>multicampus</a:t>
            </a:r>
            <a:r>
              <a:rPr lang="en-US" baseline="0" dirty="0" smtClean="0"/>
              <a:t> system or district)?</a:t>
            </a:r>
          </a:p>
          <a:p>
            <a:endParaRPr lang="en-US" baseline="0" dirty="0" smtClean="0"/>
          </a:p>
          <a:p>
            <a:r>
              <a:rPr lang="en-US" baseline="0" dirty="0" smtClean="0"/>
              <a:t>Module 1, question 51</a:t>
            </a:r>
          </a:p>
          <a:p>
            <a:r>
              <a:rPr lang="en-US" baseline="0" dirty="0" smtClean="0"/>
              <a:t>Which, if any, of the following are run either partially or entirely by an external supplier (</a:t>
            </a:r>
            <a:r>
              <a:rPr lang="en-US" baseline="0" dirty="0" err="1" smtClean="0"/>
              <a:t>i.e</a:t>
            </a:r>
            <a:r>
              <a:rPr lang="en-US" baseline="0" dirty="0" smtClean="0"/>
              <a:t>, a nonaffiliated entity such as a vendor or other organization) through a contracted outsource or application service provider (ASP) arrangement.  (NOTE: if your institution is a component campus of a </a:t>
            </a:r>
            <a:r>
              <a:rPr lang="en-US" baseline="0" dirty="0" err="1" smtClean="0"/>
              <a:t>multicampus</a:t>
            </a:r>
            <a:r>
              <a:rPr lang="en-US" baseline="0" dirty="0" smtClean="0"/>
              <a:t> system or district, the system or district office should not be considered an external supplier.) (Check all that apply.)  </a:t>
            </a:r>
          </a:p>
          <a:p>
            <a:r>
              <a:rPr lang="en-US" baseline="0" dirty="0" smtClean="0"/>
              <a:t>All who selected response option. “All or nearly all centralized IT services,” one of 32 options.</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13</a:t>
            </a:fld>
            <a:endParaRPr lang="en-US" dirty="0"/>
          </a:p>
        </p:txBody>
      </p:sp>
    </p:spTree>
    <p:extLst>
      <p:ext uri="{BB962C8B-B14F-4D97-AF65-F5344CB8AC3E}">
        <p14:creationId xmlns:p14="http://schemas.microsoft.com/office/powerpoint/2010/main" val="27951280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White bar indicates median for</a:t>
            </a:r>
            <a:r>
              <a:rPr lang="en-US" baseline="0" dirty="0" smtClean="0"/>
              <a:t> US higher education institutions.  The bar extends from the lowest institutional type (e.g., Associates) median to the highest.</a:t>
            </a:r>
            <a:endParaRPr lang="en-US" dirty="0" smtClean="0"/>
          </a:p>
          <a:p>
            <a:endParaRPr lang="en-US" dirty="0" smtClean="0"/>
          </a:p>
          <a:p>
            <a:r>
              <a:rPr lang="en-US" dirty="0" smtClean="0"/>
              <a:t>Module 1, question 17</a:t>
            </a:r>
          </a:p>
          <a:p>
            <a:r>
              <a:rPr lang="en-US" sz="1200" b="0" i="0" u="none" strike="noStrike" kern="1200" dirty="0" smtClean="0">
                <a:solidFill>
                  <a:schemeClr val="tx1"/>
                </a:solidFill>
                <a:effectLst/>
                <a:latin typeface="+mn-lt"/>
                <a:ea typeface="ＭＳ Ｐゴシック" charset="-128"/>
                <a:cs typeface="ＭＳ Ｐゴシック" charset="-128"/>
              </a:rPr>
              <a:t>17. This question asks about IT-related environmental or green IT initiatives at your institution. </a:t>
            </a:r>
          </a:p>
          <a:p>
            <a:r>
              <a:rPr lang="en-US" sz="1200" b="0" i="0" u="none" strike="noStrike" kern="1200" dirty="0" smtClean="0">
                <a:solidFill>
                  <a:schemeClr val="tx1"/>
                </a:solidFill>
                <a:effectLst/>
                <a:latin typeface="+mn-lt"/>
                <a:ea typeface="ＭＳ Ｐゴシック" charset="-128"/>
                <a:cs typeface="ＭＳ Ｐゴシック" charset="-128"/>
              </a:rPr>
              <a:t>Initiative status options:</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Deployed</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In planning</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Considering</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Considered, not pursued</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No discussion to date</a:t>
            </a:r>
            <a:r>
              <a:rPr lang="en-US" dirty="0" smtClean="0"/>
              <a:t> </a:t>
            </a:r>
            <a:endParaRPr lang="en-US" sz="1200" b="0" i="0" u="none" strike="noStrike" kern="1200" dirty="0" smtClean="0">
              <a:solidFill>
                <a:schemeClr val="tx1"/>
              </a:solidFill>
              <a:effectLst/>
              <a:latin typeface="+mn-lt"/>
              <a:ea typeface="ＭＳ Ｐゴシック" charset="-128"/>
              <a:cs typeface="ＭＳ Ｐゴシック" charset="-128"/>
            </a:endParaRPr>
          </a:p>
          <a:p>
            <a:pPr marL="171450" indent="-171450">
              <a:buFont typeface="Arial"/>
              <a:buChar char="•"/>
            </a:pPr>
            <a:endParaRPr lang="en-US" sz="1200" b="0" i="0" u="none" strike="noStrike" kern="1200" dirty="0" smtClean="0">
              <a:solidFill>
                <a:schemeClr val="tx1"/>
              </a:solidFill>
              <a:effectLst/>
              <a:latin typeface="+mn-lt"/>
              <a:ea typeface="ＭＳ Ｐゴシック" charset="-128"/>
              <a:cs typeface="ＭＳ Ｐゴシック" charset="-128"/>
            </a:endParaRPr>
          </a:p>
          <a:p>
            <a:r>
              <a:rPr lang="en-US" sz="1200" b="0" i="0" u="none" strike="noStrike" kern="1200" dirty="0" smtClean="0">
                <a:solidFill>
                  <a:schemeClr val="tx1"/>
                </a:solidFill>
                <a:effectLst/>
                <a:latin typeface="+mn-lt"/>
                <a:ea typeface="ＭＳ Ｐゴシック" charset="-128"/>
                <a:cs typeface="ＭＳ Ｐゴシック" charset="-128"/>
              </a:rPr>
              <a:t>Initiative</a:t>
            </a:r>
            <a:r>
              <a:rPr lang="en-US" sz="1200" b="0" i="0" u="none" strike="noStrike" kern="1200" baseline="0" dirty="0" smtClean="0">
                <a:solidFill>
                  <a:schemeClr val="tx1"/>
                </a:solidFill>
                <a:effectLst/>
                <a:latin typeface="+mn-lt"/>
                <a:ea typeface="ＭＳ Ｐゴシック" charset="-128"/>
                <a:cs typeface="ＭＳ Ｐゴシック" charset="-128"/>
              </a:rPr>
              <a:t> options:</a:t>
            </a:r>
          </a:p>
          <a:p>
            <a:pPr marL="171450" indent="-171450">
              <a:buFont typeface="Arial"/>
              <a:buChar char="•"/>
            </a:pPr>
            <a:r>
              <a:rPr lang="en-US" dirty="0" smtClean="0"/>
              <a:t>Institutional policy or plan for sustainability</a:t>
            </a:r>
          </a:p>
          <a:p>
            <a:pPr marL="171450" indent="-171450">
              <a:buFont typeface="Arial"/>
              <a:buChar char="•"/>
            </a:pPr>
            <a:r>
              <a:rPr lang="en-US" dirty="0" smtClean="0"/>
              <a:t>Institutional policy on carbon neutrality</a:t>
            </a:r>
          </a:p>
          <a:p>
            <a:pPr marL="171450" indent="-171450">
              <a:buFont typeface="Arial"/>
              <a:buChar char="•"/>
            </a:pPr>
            <a:r>
              <a:rPr lang="en-US" dirty="0" smtClean="0"/>
              <a:t>Institution is a signatory to the ACUPCC (American College and University Presidents’ Climate Commitment)</a:t>
            </a:r>
          </a:p>
          <a:p>
            <a:pPr marL="171450" indent="-171450">
              <a:buFont typeface="Arial"/>
              <a:buChar char="•"/>
            </a:pPr>
            <a:r>
              <a:rPr lang="en-US" dirty="0" smtClean="0"/>
              <a:t>Campus-wide program to minimize energy consumption of desktop technology</a:t>
            </a:r>
          </a:p>
          <a:p>
            <a:pPr marL="171450" indent="-171450">
              <a:buFont typeface="Arial"/>
              <a:buChar char="•"/>
            </a:pPr>
            <a:r>
              <a:rPr lang="en-US" dirty="0" smtClean="0"/>
              <a:t>Central IT program to minimize its energy consumption</a:t>
            </a:r>
          </a:p>
          <a:p>
            <a:pPr marL="171450" indent="-171450">
              <a:buFont typeface="Arial"/>
              <a:buChar char="•"/>
            </a:pPr>
            <a:r>
              <a:rPr lang="en-US" dirty="0" smtClean="0"/>
              <a:t>Submetering of power for data centers operated by central IT</a:t>
            </a:r>
          </a:p>
          <a:p>
            <a:pPr marL="171450" indent="-171450">
              <a:buFont typeface="Arial"/>
              <a:buChar char="•"/>
            </a:pPr>
            <a:r>
              <a:rPr lang="en-US" dirty="0" smtClean="0"/>
              <a:t>Submetering of power in data centers operated by other units</a:t>
            </a:r>
          </a:p>
          <a:p>
            <a:pPr marL="171450" indent="-171450">
              <a:buFont typeface="Arial"/>
              <a:buChar char="•"/>
            </a:pPr>
            <a:r>
              <a:rPr lang="en-US" dirty="0" smtClean="0"/>
              <a:t>GHG (greenhouse gas) baseline survey</a:t>
            </a:r>
          </a:p>
          <a:p>
            <a:pPr marL="171450" indent="-171450">
              <a:buFont typeface="Arial"/>
              <a:buChar char="•"/>
            </a:pPr>
            <a:r>
              <a:rPr lang="en-US" dirty="0" smtClean="0"/>
              <a:t>Contribution of central IT to GHG separately reported</a:t>
            </a:r>
          </a:p>
          <a:p>
            <a:pPr marL="171450" indent="-171450">
              <a:buFont typeface="Arial"/>
              <a:buChar char="•"/>
            </a:pPr>
            <a:r>
              <a:rPr lang="en-US" dirty="0" smtClean="0"/>
              <a:t>Central IT facilities or equipment located or relocated to reduce energy costs</a:t>
            </a:r>
          </a:p>
          <a:p>
            <a:pPr marL="171450" indent="-171450">
              <a:buFont typeface="Arial"/>
              <a:buChar char="•"/>
            </a:pPr>
            <a:r>
              <a:rPr lang="en-US" dirty="0" smtClean="0"/>
              <a:t>Central IT facilities or equipment located or relocated to reduce institution's carbon footprint</a:t>
            </a:r>
          </a:p>
          <a:p>
            <a:pPr marL="171450" indent="-171450">
              <a:buFont typeface="Arial"/>
              <a:buChar char="•"/>
            </a:pPr>
            <a:r>
              <a:rPr lang="en-US" dirty="0" smtClean="0"/>
              <a:t>Other (select status here, and describe other initiative below)</a:t>
            </a:r>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73</a:t>
            </a:fld>
            <a:endParaRPr lang="en-US" dirty="0"/>
          </a:p>
        </p:txBody>
      </p:sp>
    </p:spTree>
    <p:extLst>
      <p:ext uri="{BB962C8B-B14F-4D97-AF65-F5344CB8AC3E}">
        <p14:creationId xmlns:p14="http://schemas.microsoft.com/office/powerpoint/2010/main" val="15307816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Dots represent</a:t>
            </a:r>
            <a:r>
              <a:rPr lang="en-US" baseline="0" dirty="0" smtClean="0"/>
              <a:t> institutional type medians.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Module 1, question 17</a:t>
            </a:r>
          </a:p>
          <a:p>
            <a:r>
              <a:rPr lang="en-US" sz="1200" b="0" i="0" u="none" strike="noStrike" kern="1200" dirty="0" smtClean="0">
                <a:solidFill>
                  <a:schemeClr val="tx1"/>
                </a:solidFill>
                <a:effectLst/>
                <a:latin typeface="+mn-lt"/>
                <a:ea typeface="ＭＳ Ｐゴシック" charset="-128"/>
                <a:cs typeface="ＭＳ Ｐゴシック" charset="-128"/>
              </a:rPr>
              <a:t>17. This question asks about IT-related environmental or green IT initiatives at your institution. </a:t>
            </a:r>
          </a:p>
          <a:p>
            <a:r>
              <a:rPr lang="en-US" sz="1200" b="0" i="0" u="none" strike="noStrike" kern="1200" dirty="0" smtClean="0">
                <a:solidFill>
                  <a:schemeClr val="tx1"/>
                </a:solidFill>
                <a:effectLst/>
                <a:latin typeface="+mn-lt"/>
                <a:ea typeface="ＭＳ Ｐゴシック" charset="-128"/>
                <a:cs typeface="ＭＳ Ｐゴシック" charset="-128"/>
              </a:rPr>
              <a:t>Initiative status options:</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Deployed</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In planning</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Considering</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Considered, not pursued</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No discussion to date</a:t>
            </a:r>
            <a:r>
              <a:rPr lang="en-US" dirty="0" smtClean="0"/>
              <a:t> </a:t>
            </a:r>
            <a:endParaRPr lang="en-US" sz="1200" b="0" i="0" u="none" strike="noStrike" kern="1200" dirty="0" smtClean="0">
              <a:solidFill>
                <a:schemeClr val="tx1"/>
              </a:solidFill>
              <a:effectLst/>
              <a:latin typeface="+mn-lt"/>
              <a:ea typeface="ＭＳ Ｐゴシック" charset="-128"/>
              <a:cs typeface="ＭＳ Ｐゴシック" charset="-128"/>
            </a:endParaRPr>
          </a:p>
          <a:p>
            <a:pPr marL="171450" indent="-171450">
              <a:buFont typeface="Arial"/>
              <a:buChar char="•"/>
            </a:pPr>
            <a:endParaRPr lang="en-US" sz="1200" b="0" i="0" u="none" strike="noStrike" kern="1200" dirty="0" smtClean="0">
              <a:solidFill>
                <a:schemeClr val="tx1"/>
              </a:solidFill>
              <a:effectLst/>
              <a:latin typeface="+mn-lt"/>
              <a:ea typeface="ＭＳ Ｐゴシック" charset="-128"/>
              <a:cs typeface="ＭＳ Ｐゴシック" charset="-128"/>
            </a:endParaRPr>
          </a:p>
          <a:p>
            <a:r>
              <a:rPr lang="en-US" sz="1200" b="0" i="0" u="none" strike="noStrike" kern="1200" dirty="0" smtClean="0">
                <a:solidFill>
                  <a:schemeClr val="tx1"/>
                </a:solidFill>
                <a:effectLst/>
                <a:latin typeface="+mn-lt"/>
                <a:ea typeface="ＭＳ Ｐゴシック" charset="-128"/>
                <a:cs typeface="ＭＳ Ｐゴシック" charset="-128"/>
              </a:rPr>
              <a:t>Initiative</a:t>
            </a:r>
            <a:r>
              <a:rPr lang="en-US" sz="1200" b="0" i="0" u="none" strike="noStrike" kern="1200" baseline="0" dirty="0" smtClean="0">
                <a:solidFill>
                  <a:schemeClr val="tx1"/>
                </a:solidFill>
                <a:effectLst/>
                <a:latin typeface="+mn-lt"/>
                <a:ea typeface="ＭＳ Ｐゴシック" charset="-128"/>
                <a:cs typeface="ＭＳ Ｐゴシック" charset="-128"/>
              </a:rPr>
              <a:t> options:</a:t>
            </a:r>
          </a:p>
          <a:p>
            <a:pPr marL="171450" indent="-171450">
              <a:buFont typeface="Arial"/>
              <a:buChar char="•"/>
            </a:pPr>
            <a:r>
              <a:rPr lang="en-US" dirty="0" smtClean="0"/>
              <a:t>Institutional policy or plan for sustainability</a:t>
            </a:r>
          </a:p>
          <a:p>
            <a:pPr marL="171450" indent="-171450">
              <a:buFont typeface="Arial"/>
              <a:buChar char="•"/>
            </a:pPr>
            <a:r>
              <a:rPr lang="en-US" dirty="0" smtClean="0"/>
              <a:t>Institutional policy on carbon neutrality</a:t>
            </a:r>
          </a:p>
          <a:p>
            <a:pPr marL="171450" indent="-171450">
              <a:buFont typeface="Arial"/>
              <a:buChar char="•"/>
            </a:pPr>
            <a:r>
              <a:rPr lang="en-US" dirty="0" smtClean="0"/>
              <a:t>Institution is a signatory to the ACUPCC (American College and University Presidents’ Climate Commitment)</a:t>
            </a:r>
          </a:p>
          <a:p>
            <a:pPr marL="171450" indent="-171450">
              <a:buFont typeface="Arial"/>
              <a:buChar char="•"/>
            </a:pPr>
            <a:r>
              <a:rPr lang="en-US" dirty="0" smtClean="0"/>
              <a:t>Campus-wide program to minimize energy consumption of desktop technology</a:t>
            </a:r>
          </a:p>
          <a:p>
            <a:pPr marL="171450" indent="-171450">
              <a:buFont typeface="Arial"/>
              <a:buChar char="•"/>
            </a:pPr>
            <a:r>
              <a:rPr lang="en-US" dirty="0" smtClean="0"/>
              <a:t>Central IT program to minimize its energy consumption</a:t>
            </a:r>
          </a:p>
          <a:p>
            <a:pPr marL="171450" indent="-171450">
              <a:buFont typeface="Arial"/>
              <a:buChar char="•"/>
            </a:pPr>
            <a:r>
              <a:rPr lang="en-US" dirty="0" smtClean="0"/>
              <a:t>Submetering of power for data centers operated by central IT</a:t>
            </a:r>
          </a:p>
          <a:p>
            <a:pPr marL="171450" indent="-171450">
              <a:buFont typeface="Arial"/>
              <a:buChar char="•"/>
            </a:pPr>
            <a:r>
              <a:rPr lang="en-US" dirty="0" smtClean="0"/>
              <a:t>Submetering of power in data centers operated by other units</a:t>
            </a:r>
          </a:p>
          <a:p>
            <a:pPr marL="171450" indent="-171450">
              <a:buFont typeface="Arial"/>
              <a:buChar char="•"/>
            </a:pPr>
            <a:r>
              <a:rPr lang="en-US" dirty="0" smtClean="0"/>
              <a:t>GHG (greenhouse gas) baseline survey</a:t>
            </a:r>
          </a:p>
          <a:p>
            <a:pPr marL="171450" indent="-171450">
              <a:buFont typeface="Arial"/>
              <a:buChar char="•"/>
            </a:pPr>
            <a:r>
              <a:rPr lang="en-US" dirty="0" smtClean="0"/>
              <a:t>Contribution of central IT to GHG separately reported</a:t>
            </a:r>
          </a:p>
          <a:p>
            <a:pPr marL="171450" indent="-171450">
              <a:buFont typeface="Arial"/>
              <a:buChar char="•"/>
            </a:pPr>
            <a:r>
              <a:rPr lang="en-US" dirty="0" smtClean="0"/>
              <a:t>Central IT facilities or equipment located or relocated to reduce energy costs</a:t>
            </a:r>
          </a:p>
          <a:p>
            <a:pPr marL="171450" indent="-171450">
              <a:buFont typeface="Arial"/>
              <a:buChar char="•"/>
            </a:pPr>
            <a:r>
              <a:rPr lang="en-US" dirty="0" smtClean="0"/>
              <a:t>Central IT facilities or equipment located or relocated to reduce institution's carbon footprint</a:t>
            </a:r>
          </a:p>
          <a:p>
            <a:pPr marL="171450" indent="-171450">
              <a:buFont typeface="Arial"/>
              <a:buChar char="•"/>
            </a:pPr>
            <a:r>
              <a:rPr lang="en-US" dirty="0" smtClean="0"/>
              <a:t>Other (select status here, and describe other initiative below)</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74</a:t>
            </a:fld>
            <a:endParaRPr lang="en-US" dirty="0"/>
          </a:p>
        </p:txBody>
      </p:sp>
    </p:spTree>
    <p:extLst>
      <p:ext uri="{BB962C8B-B14F-4D97-AF65-F5344CB8AC3E}">
        <p14:creationId xmlns:p14="http://schemas.microsoft.com/office/powerpoint/2010/main" val="21010577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“Connecting</a:t>
            </a:r>
            <a:r>
              <a:rPr lang="en-US" baseline="0" dirty="0" smtClean="0"/>
              <a:t> the Dots” is an effort by ECAR staff to interpret and organize the data to suggest trends for higher education.  Staff evaluated the average deployment stage as provided by institutions and organized technologies into four broad groupings:  frequent, moderately common, deployed by some, and rarely considered. </a:t>
            </a:r>
          </a:p>
          <a:p>
            <a:endParaRPr lang="en-US" baseline="0" dirty="0" smtClean="0"/>
          </a:p>
          <a:p>
            <a:r>
              <a:rPr lang="en-US" dirty="0" smtClean="0"/>
              <a:t>Module 1, question 17</a:t>
            </a:r>
          </a:p>
          <a:p>
            <a:r>
              <a:rPr lang="en-US" sz="1200" b="0" i="0" u="none" strike="noStrike" kern="1200" dirty="0" smtClean="0">
                <a:solidFill>
                  <a:schemeClr val="tx1"/>
                </a:solidFill>
                <a:effectLst/>
                <a:latin typeface="+mn-lt"/>
                <a:ea typeface="ＭＳ Ｐゴシック" charset="-128"/>
                <a:cs typeface="ＭＳ Ｐゴシック" charset="-128"/>
              </a:rPr>
              <a:t>17. This question asks about IT-related environmental or green IT initiatives at your institution. </a:t>
            </a:r>
          </a:p>
          <a:p>
            <a:r>
              <a:rPr lang="en-US" sz="1200" b="0" i="0" u="none" strike="noStrike" kern="1200" dirty="0" smtClean="0">
                <a:solidFill>
                  <a:schemeClr val="tx1"/>
                </a:solidFill>
                <a:effectLst/>
                <a:latin typeface="+mn-lt"/>
                <a:ea typeface="ＭＳ Ｐゴシック" charset="-128"/>
                <a:cs typeface="ＭＳ Ｐゴシック" charset="-128"/>
              </a:rPr>
              <a:t>Initiative status options:</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Deployed</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In planning</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Considering</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Considered, not pursued</a:t>
            </a:r>
          </a:p>
          <a:p>
            <a:pPr marL="171450" indent="-171450">
              <a:buFont typeface="Arial"/>
              <a:buChar char="•"/>
            </a:pPr>
            <a:r>
              <a:rPr lang="en-US" sz="1200" b="0" i="0" u="none" strike="noStrike" kern="1200" dirty="0" smtClean="0">
                <a:solidFill>
                  <a:schemeClr val="tx1"/>
                </a:solidFill>
                <a:effectLst/>
                <a:latin typeface="+mn-lt"/>
                <a:ea typeface="ＭＳ Ｐゴシック" charset="-128"/>
                <a:cs typeface="ＭＳ Ｐゴシック" charset="-128"/>
              </a:rPr>
              <a:t>No discussion to date</a:t>
            </a:r>
            <a:r>
              <a:rPr lang="en-US" dirty="0" smtClean="0"/>
              <a:t> </a:t>
            </a:r>
            <a:endParaRPr lang="en-US" sz="1200" b="0" i="0" u="none" strike="noStrike" kern="1200" dirty="0" smtClean="0">
              <a:solidFill>
                <a:schemeClr val="tx1"/>
              </a:solidFill>
              <a:effectLst/>
              <a:latin typeface="+mn-lt"/>
              <a:ea typeface="ＭＳ Ｐゴシック" charset="-128"/>
              <a:cs typeface="ＭＳ Ｐゴシック" charset="-128"/>
            </a:endParaRPr>
          </a:p>
          <a:p>
            <a:pPr marL="171450" indent="-171450">
              <a:buFont typeface="Arial"/>
              <a:buChar char="•"/>
            </a:pPr>
            <a:endParaRPr lang="en-US" sz="1200" b="0" i="0" u="none" strike="noStrike" kern="1200" dirty="0" smtClean="0">
              <a:solidFill>
                <a:schemeClr val="tx1"/>
              </a:solidFill>
              <a:effectLst/>
              <a:latin typeface="+mn-lt"/>
              <a:ea typeface="ＭＳ Ｐゴシック" charset="-128"/>
              <a:cs typeface="ＭＳ Ｐゴシック" charset="-128"/>
            </a:endParaRPr>
          </a:p>
          <a:p>
            <a:r>
              <a:rPr lang="en-US" sz="1200" b="0" i="0" u="none" strike="noStrike" kern="1200" dirty="0" smtClean="0">
                <a:solidFill>
                  <a:schemeClr val="tx1"/>
                </a:solidFill>
                <a:effectLst/>
                <a:latin typeface="+mn-lt"/>
                <a:ea typeface="ＭＳ Ｐゴシック" charset="-128"/>
                <a:cs typeface="ＭＳ Ｐゴシック" charset="-128"/>
              </a:rPr>
              <a:t>Initiative</a:t>
            </a:r>
            <a:r>
              <a:rPr lang="en-US" sz="1200" b="0" i="0" u="none" strike="noStrike" kern="1200" baseline="0" dirty="0" smtClean="0">
                <a:solidFill>
                  <a:schemeClr val="tx1"/>
                </a:solidFill>
                <a:effectLst/>
                <a:latin typeface="+mn-lt"/>
                <a:ea typeface="ＭＳ Ｐゴシック" charset="-128"/>
                <a:cs typeface="ＭＳ Ｐゴシック" charset="-128"/>
              </a:rPr>
              <a:t> options:</a:t>
            </a:r>
          </a:p>
          <a:p>
            <a:pPr marL="171450" indent="-171450">
              <a:buFont typeface="Arial"/>
              <a:buChar char="•"/>
            </a:pPr>
            <a:r>
              <a:rPr lang="en-US" dirty="0" smtClean="0"/>
              <a:t>Institutional policy or plan for sustainability</a:t>
            </a:r>
          </a:p>
          <a:p>
            <a:pPr marL="171450" indent="-171450">
              <a:buFont typeface="Arial"/>
              <a:buChar char="•"/>
            </a:pPr>
            <a:r>
              <a:rPr lang="en-US" dirty="0" smtClean="0"/>
              <a:t>Institutional policy on carbon neutrality</a:t>
            </a:r>
          </a:p>
          <a:p>
            <a:pPr marL="171450" indent="-171450">
              <a:buFont typeface="Arial"/>
              <a:buChar char="•"/>
            </a:pPr>
            <a:r>
              <a:rPr lang="en-US" dirty="0" smtClean="0"/>
              <a:t>Institution is a signatory to the ACUPCC (American College and University Presidents’ Climate Commitment)</a:t>
            </a:r>
          </a:p>
          <a:p>
            <a:pPr marL="171450" indent="-171450">
              <a:buFont typeface="Arial"/>
              <a:buChar char="•"/>
            </a:pPr>
            <a:r>
              <a:rPr lang="en-US" dirty="0" smtClean="0"/>
              <a:t>Campus-wide program to minimize energy consumption of desktop technology</a:t>
            </a:r>
          </a:p>
          <a:p>
            <a:pPr marL="171450" indent="-171450">
              <a:buFont typeface="Arial"/>
              <a:buChar char="•"/>
            </a:pPr>
            <a:r>
              <a:rPr lang="en-US" dirty="0" smtClean="0"/>
              <a:t>Central IT program to minimize its energy consumption</a:t>
            </a:r>
          </a:p>
          <a:p>
            <a:pPr marL="171450" indent="-171450">
              <a:buFont typeface="Arial"/>
              <a:buChar char="•"/>
            </a:pPr>
            <a:r>
              <a:rPr lang="en-US" dirty="0" smtClean="0"/>
              <a:t>Submetering of power for data centers operated by central IT</a:t>
            </a:r>
          </a:p>
          <a:p>
            <a:pPr marL="171450" indent="-171450">
              <a:buFont typeface="Arial"/>
              <a:buChar char="•"/>
            </a:pPr>
            <a:r>
              <a:rPr lang="en-US" dirty="0" smtClean="0"/>
              <a:t>Submetering of power in data centers operated by other units</a:t>
            </a:r>
          </a:p>
          <a:p>
            <a:pPr marL="171450" indent="-171450">
              <a:buFont typeface="Arial"/>
              <a:buChar char="•"/>
            </a:pPr>
            <a:r>
              <a:rPr lang="en-US" dirty="0" smtClean="0"/>
              <a:t>GHG (greenhouse gas) baseline survey</a:t>
            </a:r>
          </a:p>
          <a:p>
            <a:pPr marL="171450" indent="-171450">
              <a:buFont typeface="Arial"/>
              <a:buChar char="•"/>
            </a:pPr>
            <a:r>
              <a:rPr lang="en-US" dirty="0" smtClean="0"/>
              <a:t>Contribution of central IT to GHG separately reported</a:t>
            </a:r>
          </a:p>
          <a:p>
            <a:pPr marL="171450" indent="-171450">
              <a:buFont typeface="Arial"/>
              <a:buChar char="•"/>
            </a:pPr>
            <a:r>
              <a:rPr lang="en-US" dirty="0" smtClean="0"/>
              <a:t>Central IT facilities or equipment located or relocated to reduce energy costs</a:t>
            </a:r>
          </a:p>
          <a:p>
            <a:pPr marL="171450" indent="-171450">
              <a:buFont typeface="Arial"/>
              <a:buChar char="•"/>
            </a:pPr>
            <a:r>
              <a:rPr lang="en-US" dirty="0" smtClean="0"/>
              <a:t>Central IT facilities or equipment located or relocated to reduce institution's carbon footprint</a:t>
            </a:r>
          </a:p>
          <a:p>
            <a:pPr marL="171450" indent="-171450">
              <a:buFont typeface="Arial"/>
              <a:buChar char="•"/>
            </a:pPr>
            <a:r>
              <a:rPr lang="en-US" dirty="0" smtClean="0"/>
              <a:t>Other (select status here, and describe other initiative below)</a:t>
            </a:r>
          </a:p>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75</a:t>
            </a:fld>
            <a:endParaRPr lang="en-US" dirty="0"/>
          </a:p>
        </p:txBody>
      </p:sp>
    </p:spTree>
    <p:extLst>
      <p:ext uri="{BB962C8B-B14F-4D97-AF65-F5344CB8AC3E}">
        <p14:creationId xmlns:p14="http://schemas.microsoft.com/office/powerpoint/2010/main" val="1845902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1, question 8</a:t>
            </a:r>
          </a:p>
          <a:p>
            <a:r>
              <a:rPr lang="en-US" dirty="0" smtClean="0"/>
              <a:t>Is all or nearly all of</a:t>
            </a:r>
            <a:r>
              <a:rPr lang="en-US" baseline="0" dirty="0" smtClean="0"/>
              <a:t> your IT staff provided through an outsourcing arrangement with an external supplier (other than your system or district office if your campus is part of a </a:t>
            </a:r>
            <a:r>
              <a:rPr lang="en-US" baseline="0" dirty="0" err="1" smtClean="0"/>
              <a:t>multicampus</a:t>
            </a:r>
            <a:r>
              <a:rPr lang="en-US" baseline="0" dirty="0" smtClean="0"/>
              <a:t> system or district)?</a:t>
            </a:r>
          </a:p>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14</a:t>
            </a:fld>
            <a:endParaRPr lang="en-US" dirty="0"/>
          </a:p>
        </p:txBody>
      </p:sp>
    </p:spTree>
    <p:extLst>
      <p:ext uri="{BB962C8B-B14F-4D97-AF65-F5344CB8AC3E}">
        <p14:creationId xmlns:p14="http://schemas.microsoft.com/office/powerpoint/2010/main" val="1017664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1, question 6</a:t>
            </a:r>
          </a:p>
          <a:p>
            <a:r>
              <a:rPr lang="en-US" dirty="0" smtClean="0"/>
              <a:t>Which organizational</a:t>
            </a:r>
            <a:r>
              <a:rPr lang="en-US" baseline="0" dirty="0" smtClean="0"/>
              <a:t> units are responsible for the following functions in your institution?  </a:t>
            </a:r>
          </a:p>
          <a:p>
            <a:r>
              <a:rPr lang="en-US" baseline="0" dirty="0" smtClean="0"/>
              <a:t>Functions are listed in the slide as they appear in the question.  Response options for organizational units are:</a:t>
            </a:r>
          </a:p>
          <a:p>
            <a:pPr marL="171450" indent="-171450">
              <a:buFontTx/>
              <a:buChar char="-"/>
            </a:pPr>
            <a:r>
              <a:rPr lang="en-US" baseline="0" dirty="0" smtClean="0"/>
              <a:t>Primarily central IT</a:t>
            </a:r>
          </a:p>
          <a:p>
            <a:pPr marL="171450" indent="-171450">
              <a:buFontTx/>
              <a:buChar char="-"/>
            </a:pPr>
            <a:r>
              <a:rPr lang="en-US" baseline="0" dirty="0" smtClean="0"/>
              <a:t>Shared between central IT and other admin or academic unit(s)</a:t>
            </a:r>
          </a:p>
          <a:p>
            <a:pPr marL="171450" indent="-171450">
              <a:buFontTx/>
              <a:buChar char="-"/>
            </a:pPr>
            <a:r>
              <a:rPr lang="en-US" baseline="0" dirty="0" smtClean="0"/>
              <a:t>Primarily other admin or academic unit(s)</a:t>
            </a:r>
          </a:p>
          <a:p>
            <a:pPr marL="171450" indent="-171450">
              <a:buFontTx/>
              <a:buChar char="-"/>
            </a:pPr>
            <a:r>
              <a:rPr lang="en-US" baseline="0" dirty="0" smtClean="0"/>
              <a:t>Primarily outsourced</a:t>
            </a:r>
          </a:p>
          <a:p>
            <a:pPr marL="171450" indent="-171450">
              <a:buFontTx/>
              <a:buChar char="-"/>
            </a:pPr>
            <a:r>
              <a:rPr lang="en-US" baseline="0" dirty="0" smtClean="0"/>
              <a:t>Not applicable – no organizational unit responsible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15</a:t>
            </a:fld>
            <a:endParaRPr lang="en-US" dirty="0"/>
          </a:p>
        </p:txBody>
      </p:sp>
    </p:spTree>
    <p:extLst>
      <p:ext uri="{BB962C8B-B14F-4D97-AF65-F5344CB8AC3E}">
        <p14:creationId xmlns:p14="http://schemas.microsoft.com/office/powerpoint/2010/main" val="3907323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Module 1, question 51</a:t>
            </a:r>
          </a:p>
          <a:p>
            <a:r>
              <a:rPr lang="en-US" baseline="0" dirty="0" smtClean="0"/>
              <a:t>Which, if any, of the following are run either partially or entirely by an external supplier (</a:t>
            </a:r>
            <a:r>
              <a:rPr lang="en-US" baseline="0" dirty="0" err="1" smtClean="0"/>
              <a:t>i.e</a:t>
            </a:r>
            <a:r>
              <a:rPr lang="en-US" baseline="0" dirty="0" smtClean="0"/>
              <a:t>, a nonaffiliated entity such as a vendor or other organization) through a contracted outsource or application service provider (ASP) arrangement.  (NOTE: if your institution is a component campus of a </a:t>
            </a:r>
            <a:r>
              <a:rPr lang="en-US" baseline="0" dirty="0" err="1" smtClean="0"/>
              <a:t>multicampus</a:t>
            </a:r>
            <a:r>
              <a:rPr lang="en-US" baseline="0" dirty="0" smtClean="0"/>
              <a:t> system or district, the system or district office should not be considered an external supplier.) (Check all that apply.)  </a:t>
            </a:r>
          </a:p>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16</a:t>
            </a:fld>
            <a:endParaRPr lang="en-US" dirty="0"/>
          </a:p>
        </p:txBody>
      </p:sp>
    </p:spTree>
    <p:extLst>
      <p:ext uri="{BB962C8B-B14F-4D97-AF65-F5344CB8AC3E}">
        <p14:creationId xmlns:p14="http://schemas.microsoft.com/office/powerpoint/2010/main" val="1843305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a:t>
            </a:r>
            <a:r>
              <a:rPr lang="en-US" baseline="0" dirty="0" smtClean="0"/>
              <a:t> 1, Question 11</a:t>
            </a:r>
          </a:p>
          <a:p>
            <a:r>
              <a:rPr lang="en-US" baseline="0" dirty="0" smtClean="0"/>
              <a:t>Does your institution have a separate salary scale for IT professionals?  (yes/no)</a:t>
            </a:r>
          </a:p>
          <a:p>
            <a:endParaRPr lang="en-US" baseline="0" dirty="0" smtClean="0"/>
          </a:p>
          <a:p>
            <a:r>
              <a:rPr lang="en-US" baseline="0" dirty="0" smtClean="0"/>
              <a:t>Module 1, Question 12</a:t>
            </a:r>
          </a:p>
          <a:p>
            <a:r>
              <a:rPr lang="en-US" baseline="0" dirty="0" smtClean="0"/>
              <a:t>Does your institution use *either* a separate set of IT job titles or a broadband IT classification and compensation system? (yes/no)</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17</a:t>
            </a:fld>
            <a:endParaRPr lang="en-US" dirty="0"/>
          </a:p>
        </p:txBody>
      </p:sp>
    </p:spTree>
    <p:extLst>
      <p:ext uri="{BB962C8B-B14F-4D97-AF65-F5344CB8AC3E}">
        <p14:creationId xmlns:p14="http://schemas.microsoft.com/office/powerpoint/2010/main" val="40801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33350"/>
            <a:ext cx="9144000" cy="5853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pic>
        <p:nvPicPr>
          <p:cNvPr id="5" name="Picture 9" descr="logopp.jpg"/>
          <p:cNvPicPr>
            <a:picLocks noChangeAspect="1"/>
          </p:cNvPicPr>
          <p:nvPr userDrawn="1"/>
        </p:nvPicPr>
        <p:blipFill>
          <a:blip r:embed="rId2"/>
          <a:srcRect/>
          <a:stretch>
            <a:fillRect/>
          </a:stretch>
        </p:blipFill>
        <p:spPr bwMode="auto">
          <a:xfrm>
            <a:off x="5165725" y="4349750"/>
            <a:ext cx="3368675" cy="1563688"/>
          </a:xfrm>
          <a:prstGeom prst="rect">
            <a:avLst/>
          </a:prstGeom>
          <a:noFill/>
          <a:ln w="9525">
            <a:noFill/>
            <a:miter lim="800000"/>
            <a:headEnd/>
            <a:tailEnd/>
          </a:ln>
        </p:spPr>
      </p:pic>
      <p:sp>
        <p:nvSpPr>
          <p:cNvPr id="2" name="Title 1"/>
          <p:cNvSpPr>
            <a:spLocks noGrp="1"/>
          </p:cNvSpPr>
          <p:nvPr>
            <p:ph type="ctrTitle"/>
          </p:nvPr>
        </p:nvSpPr>
        <p:spPr>
          <a:xfrm>
            <a:off x="235190" y="815355"/>
            <a:ext cx="8338410" cy="1470025"/>
          </a:xfrm>
        </p:spPr>
        <p:txBody>
          <a:bodyPr/>
          <a:lstStyle>
            <a:lvl1pPr algn="r">
              <a:defRPr sz="3300"/>
            </a:lvl1pPr>
          </a:lstStyle>
          <a:p>
            <a:r>
              <a:rPr lang="en-US" dirty="0" smtClean="0"/>
              <a:t>Click to edit Master title style</a:t>
            </a:r>
            <a:endParaRPr lang="en-US" dirty="0"/>
          </a:p>
        </p:txBody>
      </p:sp>
      <p:sp>
        <p:nvSpPr>
          <p:cNvPr id="3" name="Subtitle 2"/>
          <p:cNvSpPr>
            <a:spLocks noGrp="1"/>
          </p:cNvSpPr>
          <p:nvPr>
            <p:ph type="subTitle" idx="1"/>
          </p:nvPr>
        </p:nvSpPr>
        <p:spPr>
          <a:xfrm>
            <a:off x="2165755" y="2008445"/>
            <a:ext cx="6400800" cy="1219200"/>
          </a:xfrm>
        </p:spPr>
        <p:txBody>
          <a:bodyPr>
            <a:normAutofit/>
          </a:bodyPr>
          <a:lstStyle>
            <a:lvl1pPr marL="0" indent="0" algn="r">
              <a:buNone/>
              <a:defRPr sz="2000">
                <a:solidFill>
                  <a:srgbClr val="4C4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pPr>
              <a:defRPr/>
            </a:pPr>
            <a:fld id="{C03786B9-05D8-FF4C-8201-449727E37C28}" type="datetime1">
              <a:rPr lang="en-US" smtClean="0"/>
              <a:t>10/27/11</a:t>
            </a:fld>
            <a:endParaRPr lang="en-US" dirty="0"/>
          </a:p>
        </p:txBody>
      </p:sp>
      <p:sp>
        <p:nvSpPr>
          <p:cNvPr id="7" name="Slide Number Placeholder 5"/>
          <p:cNvSpPr>
            <a:spLocks noGrp="1"/>
          </p:cNvSpPr>
          <p:nvPr userDrawn="1">
            <p:ph type="sldNum" sz="quarter" idx="11"/>
          </p:nvPr>
        </p:nvSpPr>
        <p:spPr/>
        <p:txBody>
          <a:bodyPr/>
          <a:lstStyle>
            <a:lvl1pPr>
              <a:defRPr>
                <a:solidFill>
                  <a:schemeClr val="bg1"/>
                </a:solidFill>
              </a:defRPr>
            </a:lvl1pPr>
          </a:lstStyle>
          <a:p>
            <a:pPr>
              <a:defRPr/>
            </a:pPr>
            <a:fld id="{72BC5229-8E32-E645-895C-4316DCBFA239}"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4F033D-7618-BD49-A567-54B8A0DCD1E4}" type="datetime1">
              <a:rPr lang="en-US" smtClean="0"/>
              <a:t>10/27/11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B350499-F08D-D846-85CA-35A359C9022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E38696-21AB-8E4F-A4D0-D997AA9B804D}" type="datetime1">
              <a:rPr lang="en-US" smtClean="0"/>
              <a:t>10/27/11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02AC32-9818-5145-A709-40F4F4DBFB5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7A5203-BDC9-EA48-A154-7D0F687164EB}" type="datetime1">
              <a:rPr lang="en-US" smtClean="0"/>
              <a:t>10/27/11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FCC9DFE-152E-9040-B076-1029403C79C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CDF983-B49A-CB48-A7F5-588D4481E578}" type="datetime1">
              <a:rPr lang="en-US" smtClean="0"/>
              <a:t>10/27/11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EF043AD-40DE-3E42-A039-B20597961688}"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D08D8AA-D0E5-2E4D-9A2A-A275EA5F0722}" type="datetime1">
              <a:rPr lang="en-US" smtClean="0"/>
              <a:t>10/27/11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solidFill>
                  <a:schemeClr val="bg1"/>
                </a:solidFill>
              </a:defRPr>
            </a:lvl1pPr>
          </a:lstStyle>
          <a:p>
            <a:pPr>
              <a:defRPr/>
            </a:pPr>
            <a:fld id="{4AB562B7-F15F-9143-92A0-BF392971B04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4BAB38-A4CF-FF43-9C3C-C26E68C19C1D}" type="datetime1">
              <a:rPr lang="en-US" smtClean="0"/>
              <a:t>10/27/11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D524155-73A5-154B-9497-B8A696865EF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40292A-70C7-C944-9453-BADE60C46127}" type="datetime1">
              <a:rPr lang="en-US" smtClean="0"/>
              <a:t>10/27/11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solidFill>
                  <a:schemeClr val="bg1"/>
                </a:solidFill>
              </a:defRPr>
            </a:lvl1pPr>
          </a:lstStyle>
          <a:p>
            <a:pPr>
              <a:defRPr/>
            </a:pPr>
            <a:fld id="{DD8AE98D-1DF9-DB4F-958A-E2505715E1FD}"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6019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sp>
        <p:nvSpPr>
          <p:cNvPr id="3" name="Date Placeholder 1"/>
          <p:cNvSpPr>
            <a:spLocks noGrp="1"/>
          </p:cNvSpPr>
          <p:nvPr>
            <p:ph type="dt" sz="half" idx="10"/>
          </p:nvPr>
        </p:nvSpPr>
        <p:spPr/>
        <p:txBody>
          <a:bodyPr/>
          <a:lstStyle>
            <a:lvl1pPr>
              <a:defRPr/>
            </a:lvl1pPr>
          </a:lstStyle>
          <a:p>
            <a:pPr>
              <a:defRPr/>
            </a:pPr>
            <a:fld id="{9B027B47-AF66-5544-96D9-FFC9E54DFAC4}" type="datetime1">
              <a:rPr lang="en-US" smtClean="0"/>
              <a:t>10/27/11</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9B7D13F5-95C5-8346-AD32-ECFB60E12AE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6B0F2A-C73E-D642-8D5C-43CAF35D9DA7}" type="datetime1">
              <a:rPr lang="en-US" smtClean="0"/>
              <a:t>10/27/11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67890BD-9006-5948-9686-25ECA901784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DA6152-42E8-C847-A7CE-980FE17ACC09}" type="datetime1">
              <a:rPr lang="en-US" smtClean="0"/>
              <a:t>10/27/11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5D8374B-9A86-F04B-A439-03AFB05743E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400"/>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457200" y="1168400"/>
            <a:ext cx="8382000" cy="495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518B51B9-6256-294A-A33E-BC8B62F86208}" type="datetime1">
              <a:rPr lang="en-US" smtClean="0"/>
              <a:t>10/27/11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cs typeface="ＭＳ Ｐゴシック"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5E8AAC72-D010-9E41-8AA4-85174D9E7C7F}" type="slidenum">
              <a:rPr lang="en-US"/>
              <a:pPr>
                <a:defRPr/>
              </a:pPr>
              <a:t>‹#›</a:t>
            </a:fld>
            <a:endParaRPr lang="en-US" dirty="0"/>
          </a:p>
        </p:txBody>
      </p:sp>
      <p:pic>
        <p:nvPicPr>
          <p:cNvPr id="1032" name="Picture 14" descr="bluebarpp.jpg"/>
          <p:cNvPicPr>
            <a:picLocks noChangeAspect="1"/>
          </p:cNvPicPr>
          <p:nvPr userDrawn="1"/>
        </p:nvPicPr>
        <p:blipFill>
          <a:blip r:embed="rId13"/>
          <a:srcRect b="26750"/>
          <a:stretch>
            <a:fillRect/>
          </a:stretch>
        </p:blipFill>
        <p:spPr bwMode="auto">
          <a:xfrm>
            <a:off x="0" y="6239000"/>
            <a:ext cx="9144000" cy="618999"/>
          </a:xfrm>
          <a:prstGeom prst="rect">
            <a:avLst/>
          </a:prstGeom>
          <a:noFill/>
          <a:ln w="9525">
            <a:noFill/>
            <a:miter lim="800000"/>
            <a:headEnd/>
            <a:tailEnd/>
          </a:ln>
        </p:spPr>
      </p:pic>
      <p:sp>
        <p:nvSpPr>
          <p:cNvPr id="7" name="Rectangle 6"/>
          <p:cNvSpPr/>
          <p:nvPr userDrawn="1"/>
        </p:nvSpPr>
        <p:spPr>
          <a:xfrm>
            <a:off x="8686800" y="4491742"/>
            <a:ext cx="304800" cy="15198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a:grpSpLocks noChangeAspect="1"/>
          </p:cNvGrpSpPr>
          <p:nvPr userDrawn="1"/>
        </p:nvGrpSpPr>
        <p:grpSpPr>
          <a:xfrm>
            <a:off x="8750720" y="4534169"/>
            <a:ext cx="176960" cy="1423472"/>
            <a:chOff x="249488" y="4195616"/>
            <a:chExt cx="88480" cy="711736"/>
          </a:xfrm>
        </p:grpSpPr>
        <p:sp>
          <p:nvSpPr>
            <p:cNvPr id="9" name="Oval 8"/>
            <p:cNvSpPr>
              <a:spLocks noChangeAspect="1"/>
            </p:cNvSpPr>
            <p:nvPr userDrawn="1"/>
          </p:nvSpPr>
          <p:spPr>
            <a:xfrm>
              <a:off x="249488" y="4195616"/>
              <a:ext cx="88480" cy="9474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10" name="Oval 9"/>
            <p:cNvSpPr>
              <a:spLocks noChangeAspect="1"/>
            </p:cNvSpPr>
            <p:nvPr userDrawn="1"/>
          </p:nvSpPr>
          <p:spPr>
            <a:xfrm>
              <a:off x="249488" y="4343086"/>
              <a:ext cx="88480" cy="9474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11" name="Oval 10"/>
            <p:cNvSpPr>
              <a:spLocks noChangeAspect="1"/>
            </p:cNvSpPr>
            <p:nvPr userDrawn="1"/>
          </p:nvSpPr>
          <p:spPr>
            <a:xfrm>
              <a:off x="249488" y="4504942"/>
              <a:ext cx="88480" cy="9474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12" name="Oval 11"/>
            <p:cNvSpPr>
              <a:spLocks noChangeAspect="1"/>
            </p:cNvSpPr>
            <p:nvPr userDrawn="1"/>
          </p:nvSpPr>
          <p:spPr>
            <a:xfrm>
              <a:off x="249488" y="4812609"/>
              <a:ext cx="88480" cy="9474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13" name="Oval 12"/>
            <p:cNvSpPr>
              <a:spLocks noChangeAspect="1"/>
            </p:cNvSpPr>
            <p:nvPr userDrawn="1"/>
          </p:nvSpPr>
          <p:spPr>
            <a:xfrm>
              <a:off x="249488" y="4664255"/>
              <a:ext cx="88480" cy="9474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grpSp>
      <p:sp>
        <p:nvSpPr>
          <p:cNvPr id="15" name="Footer Placeholder 4"/>
          <p:cNvSpPr txBox="1">
            <a:spLocks/>
          </p:cNvSpPr>
          <p:nvPr userDrawn="1"/>
        </p:nvSpPr>
        <p:spPr>
          <a:xfrm>
            <a:off x="3276600" y="6508750"/>
            <a:ext cx="2895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fontAlgn="base">
              <a:spcBef>
                <a:spcPct val="0"/>
              </a:spcBef>
              <a:spcAft>
                <a:spcPct val="0"/>
              </a:spcAft>
              <a:defRPr sz="1000" kern="1200">
                <a:solidFill>
                  <a:srgbClr val="A6A6A6"/>
                </a:solidFill>
                <a:latin typeface="Arial" pitchFamily="34" charset="0"/>
                <a:ea typeface="ＭＳ Ｐゴシック" charset="-128"/>
                <a:cs typeface="Arial" pitchFamily="34" charset="0"/>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r>
              <a:rPr lang="en-US" dirty="0" smtClean="0">
                <a:solidFill>
                  <a:schemeClr val="tx1"/>
                </a:solidFill>
              </a:rPr>
              <a:t>©2011 EDUCAUSE. CC by-</a:t>
            </a:r>
            <a:r>
              <a:rPr lang="en-US" dirty="0" err="1" smtClean="0">
                <a:solidFill>
                  <a:schemeClr val="tx1"/>
                </a:solidFill>
              </a:rPr>
              <a:t>nc</a:t>
            </a:r>
            <a:r>
              <a:rPr lang="en-US" dirty="0" smtClean="0">
                <a:solidFill>
                  <a:schemeClr val="tx1"/>
                </a:solidFill>
              </a:rPr>
              <a:t>-</a:t>
            </a:r>
            <a:r>
              <a:rPr lang="en-US" dirty="0" err="1" smtClean="0">
                <a:solidFill>
                  <a:schemeClr val="tx1"/>
                </a:solidFill>
              </a:rPr>
              <a:t>nd</a:t>
            </a:r>
            <a:endParaRPr lang="en-US"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88" r:id="rId1"/>
    <p:sldLayoutId id="2147483779" r:id="rId2"/>
    <p:sldLayoutId id="2147483780" r:id="rId3"/>
    <p:sldLayoutId id="2147483781" r:id="rId4"/>
    <p:sldLayoutId id="2147483782" r:id="rId5"/>
    <p:sldLayoutId id="2147483783" r:id="rId6"/>
    <p:sldLayoutId id="2147483789" r:id="rId7"/>
    <p:sldLayoutId id="2147483784" r:id="rId8"/>
    <p:sldLayoutId id="2147483785" r:id="rId9"/>
    <p:sldLayoutId id="2147483786" r:id="rId10"/>
    <p:sldLayoutId id="2147483787" r:id="rId11"/>
  </p:sldLayoutIdLst>
  <p:hf hdr="0" ftr="0" dt="0"/>
  <p:txStyles>
    <p:titleStyle>
      <a:lvl1pPr algn="l" defTabSz="457200" rtl="0" eaLnBrk="0" fontAlgn="base" hangingPunct="0">
        <a:spcBef>
          <a:spcPct val="0"/>
        </a:spcBef>
        <a:spcAft>
          <a:spcPct val="0"/>
        </a:spcAft>
        <a:defRPr sz="3000" b="1" kern="1200" cap="all">
          <a:solidFill>
            <a:srgbClr val="1B7B8B"/>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2pPr>
      <a:lvl3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3pPr>
      <a:lvl4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4pPr>
      <a:lvl5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chart" Target="../charts/char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3.bin"/><Relationship Id="rId5" Type="http://schemas.openxmlformats.org/officeDocument/2006/relationships/package" Target="../embeddings/Microsoft_Word_Document11.docx"/><Relationship Id="rId6" Type="http://schemas.openxmlformats.org/officeDocument/2006/relationships/image" Target="../media/image6.emf"/><Relationship Id="rId7" Type="http://schemas.openxmlformats.org/officeDocument/2006/relationships/image" Target="../media/image7.emf"/><Relationship Id="rId8" Type="http://schemas.openxmlformats.org/officeDocument/2006/relationships/image" Target="../media/image8.emf"/><Relationship Id="rId9" Type="http://schemas.openxmlformats.org/officeDocument/2006/relationships/image" Target="../media/image9.emf"/><Relationship Id="rId10"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4.bin"/><Relationship Id="rId5" Type="http://schemas.openxmlformats.org/officeDocument/2006/relationships/package" Target="../embeddings/Microsoft_Word_Document15.docx"/><Relationship Id="rId6"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5.bin"/><Relationship Id="rId5" Type="http://schemas.openxmlformats.org/officeDocument/2006/relationships/package" Target="../embeddings/Microsoft_Word_Document17.docx"/><Relationship Id="rId6" Type="http://schemas.openxmlformats.org/officeDocument/2006/relationships/image" Target="../media/image13.emf"/><Relationship Id="rId7" Type="http://schemas.openxmlformats.org/officeDocument/2006/relationships/oleObject" Target="../embeddings/oleObject6.bin"/><Relationship Id="rId8" Type="http://schemas.openxmlformats.org/officeDocument/2006/relationships/package" Target="../embeddings/Microsoft_Word_Document18.docx"/><Relationship Id="rId9" Type="http://schemas.openxmlformats.org/officeDocument/2006/relationships/image" Target="../media/image14.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7.bin"/><Relationship Id="rId5" Type="http://schemas.openxmlformats.org/officeDocument/2006/relationships/package" Target="../embeddings/Microsoft_Word_Document24.docx"/><Relationship Id="rId6" Type="http://schemas.openxmlformats.org/officeDocument/2006/relationships/image" Target="../media/image15.png"/><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hart" Target="../charts/chart20.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3.png"/><Relationship Id="rId6" Type="http://schemas.openxmlformats.org/officeDocument/2006/relationships/oleObject" Target="../embeddings/oleObject2.bin"/><Relationship Id="rId7" Type="http://schemas.openxmlformats.org/officeDocument/2006/relationships/package" Target="../embeddings/Microsoft_Word_Document2.docx"/><Relationship Id="rId8"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chart" Target="../charts/char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chart" Target="../charts/chart22.xm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8.bin"/><Relationship Id="rId5" Type="http://schemas.openxmlformats.org/officeDocument/2006/relationships/package" Target="../embeddings/Microsoft_Word_Document30.docx"/><Relationship Id="rId6"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chart" Target="../charts/char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hart" Target="../charts/char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9.bin"/><Relationship Id="rId5" Type="http://schemas.openxmlformats.org/officeDocument/2006/relationships/package" Target="../embeddings/Microsoft_Word_Document33.docx"/><Relationship Id="rId6" Type="http://schemas.openxmlformats.org/officeDocument/2006/relationships/image" Target="../media/image18.emf"/><Relationship Id="rId7" Type="http://schemas.openxmlformats.org/officeDocument/2006/relationships/image" Target="../media/image19.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chart" Target="../charts/char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chart" Target="../charts/char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10.bin"/><Relationship Id="rId5" Type="http://schemas.openxmlformats.org/officeDocument/2006/relationships/package" Target="../embeddings/Microsoft_Word_Document36.docx"/><Relationship Id="rId6" Type="http://schemas.openxmlformats.org/officeDocument/2006/relationships/image" Target="../media/image20.emf"/><Relationship Id="rId7" Type="http://schemas.openxmlformats.org/officeDocument/2006/relationships/oleObject" Target="../embeddings/oleObject11.bin"/><Relationship Id="rId8" Type="http://schemas.openxmlformats.org/officeDocument/2006/relationships/package" Target="../embeddings/Microsoft_Word_Document37.docx"/><Relationship Id="rId9" Type="http://schemas.openxmlformats.org/officeDocument/2006/relationships/image" Target="../media/image21.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2.jp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12.bin"/><Relationship Id="rId5" Type="http://schemas.openxmlformats.org/officeDocument/2006/relationships/package" Target="../embeddings/Microsoft_Word_Document38.docx"/><Relationship Id="rId6" Type="http://schemas.openxmlformats.org/officeDocument/2006/relationships/image" Target="../media/image23.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chart" Target="../charts/chart2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chart" Target="../charts/chart2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chart" Target="../charts/char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0" y="815975"/>
            <a:ext cx="8574088" cy="1470025"/>
          </a:xfrm>
        </p:spPr>
        <p:txBody>
          <a:bodyPr/>
          <a:lstStyle/>
          <a:p>
            <a:pPr eaLnBrk="1" hangingPunct="1"/>
            <a:r>
              <a:rPr lang="en-US" cap="none" dirty="0" smtClean="0">
                <a:latin typeface="Arial" charset="0"/>
                <a:ea typeface="ＭＳ Ｐゴシック" charset="-128"/>
              </a:rPr>
              <a:t>HIGHLIGHTS AND INSIGHTS FROM THE EDUCAUSE 2011 CORE DATA SURVEY</a:t>
            </a:r>
            <a:endParaRPr lang="en-US" cap="none" dirty="0">
              <a:latin typeface="Arial" charset="0"/>
              <a:ea typeface="ＭＳ Ｐゴシック" charset="-128"/>
            </a:endParaRPr>
          </a:p>
        </p:txBody>
      </p:sp>
      <p:sp>
        <p:nvSpPr>
          <p:cNvPr id="15363" name="Subtitle 2"/>
          <p:cNvSpPr>
            <a:spLocks noGrp="1"/>
          </p:cNvSpPr>
          <p:nvPr>
            <p:ph type="subTitle" idx="1"/>
          </p:nvPr>
        </p:nvSpPr>
        <p:spPr>
          <a:xfrm>
            <a:off x="2165350" y="2008188"/>
            <a:ext cx="6400800" cy="1219200"/>
          </a:xfrm>
        </p:spPr>
        <p:txBody>
          <a:bodyPr/>
          <a:lstStyle/>
          <a:p>
            <a:pPr eaLnBrk="1" hangingPunct="1"/>
            <a:r>
              <a:rPr lang="en-US" dirty="0" smtClean="0">
                <a:latin typeface="Arial" charset="0"/>
                <a:ea typeface="ＭＳ Ｐゴシック" charset="-128"/>
              </a:rPr>
              <a:t>Susan Grajek |  October 19, 2011</a:t>
            </a:r>
            <a:endParaRPr lang="en-US" dirty="0">
              <a:latin typeface="Arial" charset="0"/>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382000" cy="973667"/>
          </a:xfrm>
        </p:spPr>
        <p:txBody>
          <a:bodyPr/>
          <a:lstStyle/>
          <a:p>
            <a:r>
              <a:rPr lang="en-US" dirty="0" smtClean="0"/>
              <a:t>PERCENT OF INSTITUTIONS USING SLA</a:t>
            </a:r>
            <a:r>
              <a:rPr lang="en-US" cap="none" dirty="0" smtClean="0"/>
              <a:t>s</a:t>
            </a:r>
            <a:endParaRPr lang="en-US" cap="none" dirty="0"/>
          </a:p>
        </p:txBody>
      </p:sp>
      <p:graphicFrame>
        <p:nvGraphicFramePr>
          <p:cNvPr id="3" name="Chart 2"/>
          <p:cNvGraphicFramePr/>
          <p:nvPr>
            <p:extLst>
              <p:ext uri="{D42A27DB-BD31-4B8C-83A1-F6EECF244321}">
                <p14:modId xmlns:p14="http://schemas.microsoft.com/office/powerpoint/2010/main" val="565043662"/>
              </p:ext>
            </p:extLst>
          </p:nvPr>
        </p:nvGraphicFramePr>
        <p:xfrm>
          <a:off x="453585" y="873197"/>
          <a:ext cx="8426047" cy="540907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DD8AE98D-1DF9-DB4F-958A-E2505715E1FD}" type="slidenum">
              <a:rPr lang="en-US" smtClean="0"/>
              <a:pPr>
                <a:defRPr/>
              </a:pPr>
              <a:t>10</a:t>
            </a:fld>
            <a:endParaRPr lang="en-US" dirty="0"/>
          </a:p>
        </p:txBody>
      </p:sp>
    </p:spTree>
    <p:extLst>
      <p:ext uri="{BB962C8B-B14F-4D97-AF65-F5344CB8AC3E}">
        <p14:creationId xmlns:p14="http://schemas.microsoft.com/office/powerpoint/2010/main" val="19382930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Functions Covered by SLA</a:t>
            </a:r>
            <a:r>
              <a:rPr lang="en-US" cap="none" dirty="0" smtClean="0"/>
              <a:t>s</a:t>
            </a:r>
            <a:r>
              <a:rPr lang="en-US" dirty="0" smtClean="0"/>
              <a:t/>
            </a:r>
            <a:br>
              <a:rPr lang="en-US" dirty="0" smtClean="0"/>
            </a:br>
            <a:r>
              <a:rPr lang="en-US" sz="2200" i="1" dirty="0" smtClean="0"/>
              <a:t>in institutions that use sla</a:t>
            </a:r>
            <a:r>
              <a:rPr lang="en-US" sz="2200" i="1" cap="none" dirty="0" smtClean="0"/>
              <a:t>s</a:t>
            </a:r>
            <a:endParaRPr lang="en-US" sz="2200" i="1" cap="none" dirty="0"/>
          </a:p>
        </p:txBody>
      </p:sp>
      <p:graphicFrame>
        <p:nvGraphicFramePr>
          <p:cNvPr id="3" name="Table 2"/>
          <p:cNvGraphicFramePr>
            <a:graphicFrameLocks noGrp="1"/>
          </p:cNvGraphicFramePr>
          <p:nvPr>
            <p:extLst>
              <p:ext uri="{D42A27DB-BD31-4B8C-83A1-F6EECF244321}">
                <p14:modId xmlns:p14="http://schemas.microsoft.com/office/powerpoint/2010/main" val="810472690"/>
              </p:ext>
            </p:extLst>
          </p:nvPr>
        </p:nvGraphicFramePr>
        <p:xfrm>
          <a:off x="457200" y="960501"/>
          <a:ext cx="8102600" cy="5909187"/>
        </p:xfrm>
        <a:graphic>
          <a:graphicData uri="http://schemas.openxmlformats.org/drawingml/2006/table">
            <a:tbl>
              <a:tblPr>
                <a:tableStyleId>{775DCB02-9BB8-47FD-8907-85C794F793BA}</a:tableStyleId>
              </a:tblPr>
              <a:tblGrid>
                <a:gridCol w="1007533"/>
                <a:gridCol w="7095067"/>
              </a:tblGrid>
              <a:tr h="115351">
                <a:tc>
                  <a:txBody>
                    <a:bodyPr/>
                    <a:lstStyle/>
                    <a:p>
                      <a:pPr algn="r" fontAlgn="b"/>
                      <a:r>
                        <a:rPr lang="en-US" sz="1400" u="none" strike="noStrike" dirty="0">
                          <a:effectLst/>
                        </a:rPr>
                        <a:t>Percent of Institutions</a:t>
                      </a:r>
                      <a:endParaRPr lang="en-US" sz="1400" b="1" i="0" u="none" strike="noStrike" dirty="0">
                        <a:solidFill>
                          <a:srgbClr val="000000"/>
                        </a:solidFill>
                        <a:effectLst/>
                        <a:latin typeface="Arial"/>
                      </a:endParaRPr>
                    </a:p>
                  </a:txBody>
                  <a:tcPr marL="3871" marR="3871" marT="3871" marB="0" anchor="b"/>
                </a:tc>
                <a:tc>
                  <a:txBody>
                    <a:bodyPr/>
                    <a:lstStyle/>
                    <a:p>
                      <a:pPr algn="l" fontAlgn="b"/>
                      <a:r>
                        <a:rPr lang="en-US" sz="1400" u="none" strike="noStrike" dirty="0" smtClean="0">
                          <a:effectLst/>
                        </a:rPr>
                        <a:t> IT Function</a:t>
                      </a:r>
                      <a:endParaRPr lang="en-US" sz="1400" b="1" i="0" u="none" strike="noStrike" dirty="0">
                        <a:solidFill>
                          <a:srgbClr val="000000"/>
                        </a:solidFill>
                        <a:effectLst/>
                        <a:latin typeface="Arial"/>
                      </a:endParaRPr>
                    </a:p>
                  </a:txBody>
                  <a:tcPr marL="3871" marR="3871" marT="3871" marB="0" anchor="b"/>
                </a:tc>
              </a:tr>
              <a:tr h="59611">
                <a:tc>
                  <a:txBody>
                    <a:bodyPr/>
                    <a:lstStyle/>
                    <a:p>
                      <a:pPr algn="r" fontAlgn="b"/>
                      <a:r>
                        <a:rPr lang="en-US" sz="1200" b="0" i="0" u="none" strike="noStrike" dirty="0">
                          <a:solidFill>
                            <a:srgbClr val="000000"/>
                          </a:solidFill>
                          <a:effectLst/>
                          <a:latin typeface="Arial"/>
                        </a:rPr>
                        <a:t>52%</a:t>
                      </a:r>
                    </a:p>
                  </a:txBody>
                  <a:tcPr marL="12700" marR="12700" marT="12700" marB="0" anchor="b"/>
                </a:tc>
                <a:tc>
                  <a:txBody>
                    <a:bodyPr/>
                    <a:lstStyle/>
                    <a:p>
                      <a:pPr marL="457200" algn="l" fontAlgn="b"/>
                      <a:r>
                        <a:rPr lang="en-US" sz="1300" u="none" strike="noStrike" dirty="0">
                          <a:effectLst/>
                        </a:rPr>
                        <a:t>Help desk</a:t>
                      </a:r>
                      <a:endParaRPr lang="en-US" sz="1300" b="0" i="0" u="none" strike="noStrike" dirty="0">
                        <a:solidFill>
                          <a:srgbClr val="000000"/>
                        </a:solidFill>
                        <a:effectLst/>
                        <a:latin typeface="Arial"/>
                      </a:endParaRPr>
                    </a:p>
                  </a:txBody>
                  <a:tcPr marL="3871" marR="3871" marT="3871" marB="0" anchor="b"/>
                </a:tc>
              </a:tr>
              <a:tr h="100797">
                <a:tc>
                  <a:txBody>
                    <a:bodyPr/>
                    <a:lstStyle/>
                    <a:p>
                      <a:pPr algn="r" fontAlgn="b"/>
                      <a:r>
                        <a:rPr lang="en-US" sz="1200" b="0" i="0" u="none" strike="noStrike" dirty="0">
                          <a:solidFill>
                            <a:srgbClr val="000000"/>
                          </a:solidFill>
                          <a:effectLst/>
                          <a:latin typeface="Arial"/>
                        </a:rPr>
                        <a:t>50%</a:t>
                      </a:r>
                    </a:p>
                  </a:txBody>
                  <a:tcPr marL="12700" marR="12700" marT="12700" marB="0" anchor="b"/>
                </a:tc>
                <a:tc>
                  <a:txBody>
                    <a:bodyPr/>
                    <a:lstStyle/>
                    <a:p>
                      <a:pPr marL="457200" algn="l" fontAlgn="b"/>
                      <a:r>
                        <a:rPr lang="en-US" sz="1300" u="none" strike="noStrike" dirty="0">
                          <a:effectLst/>
                        </a:rPr>
                        <a:t>Desktop computing, user support, training, computer store</a:t>
                      </a:r>
                      <a:endParaRPr lang="en-US" sz="1300" b="0" i="0" u="none" strike="noStrike" dirty="0">
                        <a:solidFill>
                          <a:srgbClr val="000000"/>
                        </a:solidFill>
                        <a:effectLst/>
                        <a:latin typeface="Arial"/>
                      </a:endParaRPr>
                    </a:p>
                  </a:txBody>
                  <a:tcPr marL="3871" marR="3871" marT="3871" marB="0" anchor="b"/>
                </a:tc>
              </a:tr>
              <a:tr h="171091">
                <a:tc>
                  <a:txBody>
                    <a:bodyPr/>
                    <a:lstStyle/>
                    <a:p>
                      <a:pPr algn="r" fontAlgn="b"/>
                      <a:r>
                        <a:rPr lang="en-US" sz="1200" b="0" i="0" u="none" strike="noStrike" dirty="0">
                          <a:solidFill>
                            <a:srgbClr val="000000"/>
                          </a:solidFill>
                          <a:effectLst/>
                          <a:latin typeface="Arial"/>
                        </a:rPr>
                        <a:t>41%</a:t>
                      </a:r>
                    </a:p>
                  </a:txBody>
                  <a:tcPr marL="12700" marR="12700" marT="12700" marB="0" anchor="b"/>
                </a:tc>
                <a:tc>
                  <a:txBody>
                    <a:bodyPr/>
                    <a:lstStyle/>
                    <a:p>
                      <a:pPr marL="457200" algn="l" fontAlgn="b"/>
                      <a:r>
                        <a:rPr lang="en-US" sz="1300" u="none" strike="noStrike" dirty="0">
                          <a:effectLst/>
                        </a:rPr>
                        <a:t>Network infrastructure &amp; services</a:t>
                      </a:r>
                      <a:endParaRPr lang="en-US" sz="1300" b="0" i="0" u="none" strike="noStrike" dirty="0">
                        <a:solidFill>
                          <a:srgbClr val="000000"/>
                        </a:solidFill>
                        <a:effectLst/>
                        <a:latin typeface="Arial"/>
                      </a:endParaRPr>
                    </a:p>
                  </a:txBody>
                  <a:tcPr marL="3871" marR="3871" marT="3871" marB="0" anchor="b"/>
                </a:tc>
              </a:tr>
              <a:tr h="59611">
                <a:tc>
                  <a:txBody>
                    <a:bodyPr/>
                    <a:lstStyle/>
                    <a:p>
                      <a:pPr algn="r" fontAlgn="b"/>
                      <a:r>
                        <a:rPr lang="en-US" sz="1200" b="0" i="0" u="none" strike="noStrike" dirty="0">
                          <a:solidFill>
                            <a:srgbClr val="000000"/>
                          </a:solidFill>
                          <a:effectLst/>
                          <a:latin typeface="Arial"/>
                        </a:rPr>
                        <a:t>33%</a:t>
                      </a:r>
                    </a:p>
                  </a:txBody>
                  <a:tcPr marL="12700" marR="12700" marT="12700" marB="0" anchor="b"/>
                </a:tc>
                <a:tc>
                  <a:txBody>
                    <a:bodyPr/>
                    <a:lstStyle/>
                    <a:p>
                      <a:pPr marL="457200" algn="l" fontAlgn="b"/>
                      <a:r>
                        <a:rPr lang="en-US" sz="1300" u="none" strike="noStrike" dirty="0">
                          <a:effectLst/>
                        </a:rPr>
                        <a:t>IT security</a:t>
                      </a:r>
                      <a:endParaRPr lang="en-US" sz="1300" b="0" i="0" u="none" strike="noStrike" dirty="0">
                        <a:solidFill>
                          <a:srgbClr val="000000"/>
                        </a:solidFill>
                        <a:effectLst/>
                        <a:latin typeface="Arial"/>
                      </a:endParaRPr>
                    </a:p>
                  </a:txBody>
                  <a:tcPr marL="3871" marR="3871" marT="3871" marB="0" anchor="b"/>
                </a:tc>
              </a:tr>
              <a:tr h="59611">
                <a:tc>
                  <a:txBody>
                    <a:bodyPr/>
                    <a:lstStyle/>
                    <a:p>
                      <a:pPr algn="r" fontAlgn="b"/>
                      <a:r>
                        <a:rPr lang="en-US" sz="1200" b="0" i="0" u="none" strike="noStrike" dirty="0">
                          <a:solidFill>
                            <a:srgbClr val="000000"/>
                          </a:solidFill>
                          <a:effectLst/>
                          <a:latin typeface="Arial"/>
                        </a:rPr>
                        <a:t>33%</a:t>
                      </a:r>
                    </a:p>
                  </a:txBody>
                  <a:tcPr marL="12700" marR="12700" marT="12700" marB="0" anchor="b"/>
                </a:tc>
                <a:tc>
                  <a:txBody>
                    <a:bodyPr/>
                    <a:lstStyle/>
                    <a:p>
                      <a:pPr marL="457200" algn="l" fontAlgn="b"/>
                      <a:r>
                        <a:rPr lang="en-US" sz="1300" u="none" strike="noStrike" dirty="0">
                          <a:effectLst/>
                        </a:rPr>
                        <a:t>Telephony</a:t>
                      </a:r>
                      <a:endParaRPr lang="en-US" sz="1300" b="0" i="0" u="none" strike="noStrike" dirty="0">
                        <a:solidFill>
                          <a:srgbClr val="000000"/>
                        </a:solidFill>
                        <a:effectLst/>
                        <a:latin typeface="Arial"/>
                      </a:endParaRPr>
                    </a:p>
                  </a:txBody>
                  <a:tcPr marL="3871" marR="3871" marT="3871" marB="0" anchor="b"/>
                </a:tc>
              </a:tr>
              <a:tr h="88699">
                <a:tc>
                  <a:txBody>
                    <a:bodyPr/>
                    <a:lstStyle/>
                    <a:p>
                      <a:pPr algn="r" fontAlgn="b"/>
                      <a:r>
                        <a:rPr lang="en-US" sz="1200" b="0" i="0" u="none" strike="noStrike" dirty="0">
                          <a:solidFill>
                            <a:srgbClr val="000000"/>
                          </a:solidFill>
                          <a:effectLst/>
                          <a:latin typeface="Arial"/>
                        </a:rPr>
                        <a:t>32%</a:t>
                      </a:r>
                    </a:p>
                  </a:txBody>
                  <a:tcPr marL="12700" marR="12700" marT="12700" marB="0" anchor="b"/>
                </a:tc>
                <a:tc>
                  <a:txBody>
                    <a:bodyPr/>
                    <a:lstStyle/>
                    <a:p>
                      <a:pPr marL="457200" algn="l" fontAlgn="b"/>
                      <a:r>
                        <a:rPr lang="en-US" sz="1300" u="none" strike="noStrike" dirty="0">
                          <a:effectLst/>
                        </a:rPr>
                        <a:t>Student technology (labs, training, support, etc.)</a:t>
                      </a:r>
                      <a:endParaRPr lang="en-US" sz="1300" b="0" i="0" u="none" strike="noStrike" dirty="0">
                        <a:solidFill>
                          <a:srgbClr val="000000"/>
                        </a:solidFill>
                        <a:effectLst/>
                        <a:latin typeface="Arial"/>
                      </a:endParaRPr>
                    </a:p>
                  </a:txBody>
                  <a:tcPr marL="3871" marR="3871" marT="3871" marB="0" anchor="b"/>
                </a:tc>
              </a:tr>
              <a:tr h="115351">
                <a:tc>
                  <a:txBody>
                    <a:bodyPr/>
                    <a:lstStyle/>
                    <a:p>
                      <a:pPr algn="r" fontAlgn="b"/>
                      <a:r>
                        <a:rPr lang="en-US" sz="1200" b="0" i="0" u="none" strike="noStrike" dirty="0">
                          <a:solidFill>
                            <a:srgbClr val="000000"/>
                          </a:solidFill>
                          <a:effectLst/>
                          <a:latin typeface="Arial"/>
                        </a:rPr>
                        <a:t>32%</a:t>
                      </a:r>
                    </a:p>
                  </a:txBody>
                  <a:tcPr marL="12700" marR="12700" marT="12700" marB="0" anchor="b"/>
                </a:tc>
                <a:tc>
                  <a:txBody>
                    <a:bodyPr/>
                    <a:lstStyle/>
                    <a:p>
                      <a:pPr marL="457200" algn="l" fontAlgn="b"/>
                      <a:r>
                        <a:rPr lang="en-US" sz="1300" u="none" strike="noStrike" dirty="0">
                          <a:effectLst/>
                        </a:rPr>
                        <a:t>Data center, operations</a:t>
                      </a:r>
                      <a:endParaRPr lang="en-US" sz="1300" b="0" i="0" u="none" strike="noStrike" dirty="0">
                        <a:solidFill>
                          <a:srgbClr val="000000"/>
                        </a:solidFill>
                        <a:effectLst/>
                        <a:latin typeface="Arial"/>
                      </a:endParaRPr>
                    </a:p>
                  </a:txBody>
                  <a:tcPr marL="3871" marR="3871" marT="3871" marB="0" anchor="b"/>
                </a:tc>
              </a:tr>
              <a:tr h="59611">
                <a:tc>
                  <a:txBody>
                    <a:bodyPr/>
                    <a:lstStyle/>
                    <a:p>
                      <a:pPr algn="r" fontAlgn="b"/>
                      <a:r>
                        <a:rPr lang="en-US" sz="1200" b="0" i="0" u="none" strike="noStrike" dirty="0">
                          <a:solidFill>
                            <a:srgbClr val="000000"/>
                          </a:solidFill>
                          <a:effectLst/>
                          <a:latin typeface="Arial"/>
                        </a:rPr>
                        <a:t>29%</a:t>
                      </a:r>
                    </a:p>
                  </a:txBody>
                  <a:tcPr marL="12700" marR="12700" marT="12700" marB="0" anchor="b"/>
                </a:tc>
                <a:tc>
                  <a:txBody>
                    <a:bodyPr/>
                    <a:lstStyle/>
                    <a:p>
                      <a:pPr marL="457200" algn="l" fontAlgn="b"/>
                      <a:r>
                        <a:rPr lang="en-US" sz="1300" u="none" strike="noStrike" dirty="0">
                          <a:effectLst/>
                        </a:rPr>
                        <a:t>IT policy</a:t>
                      </a:r>
                      <a:endParaRPr lang="en-US" sz="1300" b="0" i="0" u="none" strike="noStrike" dirty="0">
                        <a:solidFill>
                          <a:srgbClr val="000000"/>
                        </a:solidFill>
                        <a:effectLst/>
                        <a:latin typeface="Arial"/>
                      </a:endParaRPr>
                    </a:p>
                  </a:txBody>
                  <a:tcPr marL="3871" marR="3871" marT="3871" marB="0" anchor="b"/>
                </a:tc>
              </a:tr>
              <a:tr h="171091">
                <a:tc>
                  <a:txBody>
                    <a:bodyPr/>
                    <a:lstStyle/>
                    <a:p>
                      <a:pPr algn="r" fontAlgn="b"/>
                      <a:r>
                        <a:rPr lang="en-US" sz="1200" b="0" i="0" u="none" strike="noStrike" dirty="0">
                          <a:solidFill>
                            <a:srgbClr val="000000"/>
                          </a:solidFill>
                          <a:effectLst/>
                          <a:latin typeface="Arial"/>
                        </a:rPr>
                        <a:t>29%</a:t>
                      </a:r>
                    </a:p>
                  </a:txBody>
                  <a:tcPr marL="12700" marR="12700" marT="12700" marB="0" anchor="b"/>
                </a:tc>
                <a:tc>
                  <a:txBody>
                    <a:bodyPr/>
                    <a:lstStyle/>
                    <a:p>
                      <a:pPr marL="457200" algn="l" fontAlgn="b"/>
                      <a:r>
                        <a:rPr lang="en-US" sz="1300" u="none" strike="noStrike" dirty="0">
                          <a:effectLst/>
                        </a:rPr>
                        <a:t>Admin info systems/ERP, Student</a:t>
                      </a:r>
                      <a:endParaRPr lang="en-US" sz="1300" b="0" i="0" u="none" strike="noStrike" dirty="0">
                        <a:solidFill>
                          <a:srgbClr val="000000"/>
                        </a:solidFill>
                        <a:effectLst/>
                        <a:latin typeface="Arial"/>
                      </a:endParaRPr>
                    </a:p>
                  </a:txBody>
                  <a:tcPr marL="3871" marR="3871" marT="3871" marB="0" anchor="b"/>
                </a:tc>
              </a:tr>
              <a:tr h="171091">
                <a:tc>
                  <a:txBody>
                    <a:bodyPr/>
                    <a:lstStyle/>
                    <a:p>
                      <a:pPr algn="r" fontAlgn="b"/>
                      <a:r>
                        <a:rPr lang="en-US" sz="1200" b="0" i="0" u="none" strike="noStrike" dirty="0">
                          <a:solidFill>
                            <a:srgbClr val="000000"/>
                          </a:solidFill>
                          <a:effectLst/>
                          <a:latin typeface="Arial"/>
                        </a:rPr>
                        <a:t>29%</a:t>
                      </a:r>
                    </a:p>
                  </a:txBody>
                  <a:tcPr marL="12700" marR="12700" marT="12700" marB="0" anchor="b"/>
                </a:tc>
                <a:tc>
                  <a:txBody>
                    <a:bodyPr/>
                    <a:lstStyle/>
                    <a:p>
                      <a:pPr marL="457200" algn="l" fontAlgn="b"/>
                      <a:r>
                        <a:rPr lang="en-US" sz="1300" u="none" strike="noStrike" dirty="0">
                          <a:effectLst/>
                        </a:rPr>
                        <a:t>Admin info systems/ERP, Finance</a:t>
                      </a:r>
                      <a:endParaRPr lang="en-US" sz="1300" b="0" i="0" u="none" strike="noStrike" dirty="0">
                        <a:solidFill>
                          <a:srgbClr val="000000"/>
                        </a:solidFill>
                        <a:effectLst/>
                        <a:latin typeface="Arial"/>
                      </a:endParaRPr>
                    </a:p>
                  </a:txBody>
                  <a:tcPr marL="3871" marR="3871" marT="3871" marB="0" anchor="b"/>
                </a:tc>
              </a:tr>
              <a:tr h="226831">
                <a:tc>
                  <a:txBody>
                    <a:bodyPr/>
                    <a:lstStyle/>
                    <a:p>
                      <a:pPr algn="r" fontAlgn="b"/>
                      <a:r>
                        <a:rPr lang="en-US" sz="1200" b="0" i="0" u="none" strike="noStrike" dirty="0">
                          <a:solidFill>
                            <a:srgbClr val="000000"/>
                          </a:solidFill>
                          <a:effectLst/>
                          <a:latin typeface="Arial"/>
                        </a:rPr>
                        <a:t>27%</a:t>
                      </a:r>
                    </a:p>
                  </a:txBody>
                  <a:tcPr marL="12700" marR="12700" marT="12700" marB="0" anchor="b"/>
                </a:tc>
                <a:tc>
                  <a:txBody>
                    <a:bodyPr/>
                    <a:lstStyle/>
                    <a:p>
                      <a:pPr marL="457200" algn="l" fontAlgn="b"/>
                      <a:r>
                        <a:rPr lang="en-US" sz="1300" u="none" strike="noStrike" dirty="0">
                          <a:effectLst/>
                        </a:rPr>
                        <a:t>Classroom and learning space support</a:t>
                      </a:r>
                      <a:endParaRPr lang="en-US" sz="1300" b="0" i="0" u="none" strike="noStrike" dirty="0">
                        <a:solidFill>
                          <a:srgbClr val="000000"/>
                        </a:solidFill>
                        <a:effectLst/>
                        <a:latin typeface="Arial"/>
                      </a:endParaRPr>
                    </a:p>
                  </a:txBody>
                  <a:tcPr marL="3871" marR="3871" marT="3871" marB="0" anchor="b"/>
                </a:tc>
              </a:tr>
              <a:tr h="115351">
                <a:tc>
                  <a:txBody>
                    <a:bodyPr/>
                    <a:lstStyle/>
                    <a:p>
                      <a:pPr algn="r" fontAlgn="b"/>
                      <a:r>
                        <a:rPr lang="en-US" sz="1200" b="0" i="0" u="none" strike="noStrike" dirty="0">
                          <a:solidFill>
                            <a:srgbClr val="000000"/>
                          </a:solidFill>
                          <a:effectLst/>
                          <a:latin typeface="Arial"/>
                        </a:rPr>
                        <a:t>25%</a:t>
                      </a:r>
                    </a:p>
                  </a:txBody>
                  <a:tcPr marL="12700" marR="12700" marT="12700" marB="0" anchor="b"/>
                </a:tc>
                <a:tc>
                  <a:txBody>
                    <a:bodyPr/>
                    <a:lstStyle/>
                    <a:p>
                      <a:pPr marL="457200" algn="l" fontAlgn="b"/>
                      <a:r>
                        <a:rPr lang="en-US" sz="1300" u="none" strike="noStrike" dirty="0">
                          <a:effectLst/>
                        </a:rPr>
                        <a:t>Web support services</a:t>
                      </a:r>
                      <a:endParaRPr lang="en-US" sz="1300" b="0" i="0" u="none" strike="noStrike" dirty="0">
                        <a:solidFill>
                          <a:srgbClr val="000000"/>
                        </a:solidFill>
                        <a:effectLst/>
                        <a:latin typeface="Arial"/>
                      </a:endParaRPr>
                    </a:p>
                  </a:txBody>
                  <a:tcPr marL="3871" marR="3871" marT="3871" marB="0" anchor="b"/>
                </a:tc>
              </a:tr>
              <a:tr h="171091">
                <a:tc>
                  <a:txBody>
                    <a:bodyPr/>
                    <a:lstStyle/>
                    <a:p>
                      <a:pPr algn="r" fontAlgn="b"/>
                      <a:r>
                        <a:rPr lang="en-US" sz="1200" b="0" i="0" u="none" strike="noStrike" dirty="0">
                          <a:solidFill>
                            <a:srgbClr val="000000"/>
                          </a:solidFill>
                          <a:effectLst/>
                          <a:latin typeface="Arial"/>
                        </a:rPr>
                        <a:t>24%</a:t>
                      </a:r>
                    </a:p>
                  </a:txBody>
                  <a:tcPr marL="12700" marR="12700" marT="12700" marB="0" anchor="b"/>
                </a:tc>
                <a:tc>
                  <a:txBody>
                    <a:bodyPr/>
                    <a:lstStyle/>
                    <a:p>
                      <a:pPr marL="457200" algn="l" fontAlgn="b"/>
                      <a:r>
                        <a:rPr lang="en-US" sz="1300" u="none" strike="noStrike" dirty="0">
                          <a:effectLst/>
                        </a:rPr>
                        <a:t>Admin info systems/ERP, HR</a:t>
                      </a:r>
                      <a:endParaRPr lang="en-US" sz="1300" b="0" i="0" u="none" strike="noStrike" dirty="0">
                        <a:solidFill>
                          <a:srgbClr val="000000"/>
                        </a:solidFill>
                        <a:effectLst/>
                        <a:latin typeface="Arial"/>
                      </a:endParaRPr>
                    </a:p>
                  </a:txBody>
                  <a:tcPr marL="3871" marR="3871" marT="3871" marB="0" anchor="b"/>
                </a:tc>
              </a:tr>
              <a:tr h="0">
                <a:tc>
                  <a:txBody>
                    <a:bodyPr/>
                    <a:lstStyle/>
                    <a:p>
                      <a:pPr algn="r" fontAlgn="b"/>
                      <a:r>
                        <a:rPr lang="en-US" sz="1200" b="0" i="0" u="none" strike="noStrike" dirty="0">
                          <a:solidFill>
                            <a:srgbClr val="000000"/>
                          </a:solidFill>
                          <a:effectLst/>
                          <a:latin typeface="Arial"/>
                        </a:rPr>
                        <a:t>21%</a:t>
                      </a:r>
                    </a:p>
                  </a:txBody>
                  <a:tcPr marL="12700" marR="12700" marT="12700" marB="0" anchor="b"/>
                </a:tc>
                <a:tc>
                  <a:txBody>
                    <a:bodyPr/>
                    <a:lstStyle/>
                    <a:p>
                      <a:pPr marL="457200" algn="l" fontAlgn="b"/>
                      <a:r>
                        <a:rPr lang="en-US" sz="1300" u="none" strike="noStrike" dirty="0">
                          <a:effectLst/>
                        </a:rPr>
                        <a:t>Faculty instructional technology/CMS/LMS support</a:t>
                      </a:r>
                      <a:endParaRPr lang="en-US" sz="1300" b="0" i="0" u="none" strike="noStrike" dirty="0">
                        <a:solidFill>
                          <a:srgbClr val="000000"/>
                        </a:solidFill>
                        <a:effectLst/>
                        <a:latin typeface="Arial"/>
                      </a:endParaRPr>
                    </a:p>
                  </a:txBody>
                  <a:tcPr marL="3871" marR="3871" marT="3871" marB="0" anchor="b"/>
                </a:tc>
              </a:tr>
              <a:tr h="0">
                <a:tc>
                  <a:txBody>
                    <a:bodyPr/>
                    <a:lstStyle/>
                    <a:p>
                      <a:pPr algn="r" fontAlgn="b"/>
                      <a:r>
                        <a:rPr lang="en-US" sz="1200" b="0" i="0" u="none" strike="noStrike" dirty="0">
                          <a:solidFill>
                            <a:srgbClr val="000000"/>
                          </a:solidFill>
                          <a:effectLst/>
                          <a:latin typeface="Arial"/>
                        </a:rPr>
                        <a:t>20%</a:t>
                      </a:r>
                    </a:p>
                  </a:txBody>
                  <a:tcPr marL="12700" marR="12700" marT="12700" marB="0" anchor="b"/>
                </a:tc>
                <a:tc>
                  <a:txBody>
                    <a:bodyPr/>
                    <a:lstStyle/>
                    <a:p>
                      <a:pPr marL="457200" algn="l" fontAlgn="b"/>
                      <a:r>
                        <a:rPr lang="en-US" sz="1300" u="none" strike="noStrike" dirty="0">
                          <a:effectLst/>
                        </a:rPr>
                        <a:t>Enterprise infrastructure and services; identity management</a:t>
                      </a:r>
                      <a:endParaRPr lang="en-US" sz="1300" b="0" i="0" u="none" strike="noStrike" dirty="0">
                        <a:solidFill>
                          <a:srgbClr val="000000"/>
                        </a:solidFill>
                        <a:effectLst/>
                        <a:latin typeface="Arial"/>
                      </a:endParaRPr>
                    </a:p>
                  </a:txBody>
                  <a:tcPr marL="3871" marR="3871" marT="3871" marB="0" anchor="b"/>
                </a:tc>
              </a:tr>
              <a:tr h="115351">
                <a:tc>
                  <a:txBody>
                    <a:bodyPr/>
                    <a:lstStyle/>
                    <a:p>
                      <a:pPr algn="r" fontAlgn="b"/>
                      <a:r>
                        <a:rPr lang="en-US" sz="1200" b="0" i="0" u="none" strike="noStrike" dirty="0">
                          <a:solidFill>
                            <a:srgbClr val="000000"/>
                          </a:solidFill>
                          <a:effectLst/>
                          <a:latin typeface="Arial"/>
                        </a:rPr>
                        <a:t>19%</a:t>
                      </a:r>
                    </a:p>
                  </a:txBody>
                  <a:tcPr marL="12700" marR="12700" marT="12700" marB="0" anchor="b"/>
                </a:tc>
                <a:tc>
                  <a:txBody>
                    <a:bodyPr/>
                    <a:lstStyle/>
                    <a:p>
                      <a:pPr marL="457200" algn="l" fontAlgn="b"/>
                      <a:r>
                        <a:rPr lang="en-US" sz="1300" u="none" strike="noStrike" dirty="0">
                          <a:effectLst/>
                        </a:rPr>
                        <a:t>Distance education</a:t>
                      </a:r>
                      <a:endParaRPr lang="en-US" sz="1300" b="0" i="0" u="none" strike="noStrike" dirty="0">
                        <a:solidFill>
                          <a:srgbClr val="000000"/>
                        </a:solidFill>
                        <a:effectLst/>
                        <a:latin typeface="Arial"/>
                      </a:endParaRPr>
                    </a:p>
                  </a:txBody>
                  <a:tcPr marL="3871" marR="3871" marT="3871" marB="0" anchor="b"/>
                </a:tc>
              </a:tr>
              <a:tr h="0">
                <a:tc>
                  <a:txBody>
                    <a:bodyPr/>
                    <a:lstStyle/>
                    <a:p>
                      <a:pPr algn="r" fontAlgn="b"/>
                      <a:r>
                        <a:rPr lang="en-US" sz="1200" b="0" i="0" u="none" strike="noStrike" dirty="0">
                          <a:solidFill>
                            <a:srgbClr val="000000"/>
                          </a:solidFill>
                          <a:effectLst/>
                          <a:latin typeface="Arial"/>
                        </a:rPr>
                        <a:t>19%</a:t>
                      </a:r>
                    </a:p>
                  </a:txBody>
                  <a:tcPr marL="12700" marR="12700" marT="12700" marB="0" anchor="b"/>
                </a:tc>
                <a:tc>
                  <a:txBody>
                    <a:bodyPr/>
                    <a:lstStyle/>
                    <a:p>
                      <a:pPr marL="457200" algn="l" fontAlgn="b"/>
                      <a:r>
                        <a:rPr lang="en-US" sz="1300" u="none" strike="noStrike" dirty="0">
                          <a:effectLst/>
                        </a:rPr>
                        <a:t>Admin info systems/ERP, Alumni/Advancement/Fundraising</a:t>
                      </a:r>
                      <a:endParaRPr lang="en-US" sz="1300" b="0" i="0" u="none" strike="noStrike" dirty="0">
                        <a:solidFill>
                          <a:srgbClr val="000000"/>
                        </a:solidFill>
                        <a:effectLst/>
                        <a:latin typeface="Arial"/>
                      </a:endParaRPr>
                    </a:p>
                  </a:txBody>
                  <a:tcPr marL="3871" marR="3871" marT="3871" marB="0" anchor="b"/>
                </a:tc>
              </a:tr>
              <a:tr h="116321">
                <a:tc>
                  <a:txBody>
                    <a:bodyPr/>
                    <a:lstStyle/>
                    <a:p>
                      <a:pPr algn="r" fontAlgn="b"/>
                      <a:r>
                        <a:rPr lang="en-US" sz="1200" b="0" i="0" u="none" strike="noStrike" dirty="0">
                          <a:solidFill>
                            <a:srgbClr val="000000"/>
                          </a:solidFill>
                          <a:effectLst/>
                          <a:latin typeface="Arial"/>
                        </a:rPr>
                        <a:t>18%</a:t>
                      </a:r>
                    </a:p>
                  </a:txBody>
                  <a:tcPr marL="12700" marR="12700" marT="12700" marB="0" anchor="b"/>
                </a:tc>
                <a:tc>
                  <a:txBody>
                    <a:bodyPr/>
                    <a:lstStyle/>
                    <a:p>
                      <a:pPr marL="457200" algn="l" fontAlgn="b"/>
                      <a:r>
                        <a:rPr lang="en-US" sz="1300" u="none" strike="noStrike" dirty="0">
                          <a:effectLst/>
                        </a:rPr>
                        <a:t>Admin info systems/ERP, Other (facilities, grants management, etc.)</a:t>
                      </a:r>
                      <a:endParaRPr lang="en-US" sz="1300" b="0" i="0" u="none" strike="noStrike" dirty="0">
                        <a:solidFill>
                          <a:srgbClr val="000000"/>
                        </a:solidFill>
                        <a:effectLst/>
                        <a:latin typeface="Arial"/>
                      </a:endParaRPr>
                    </a:p>
                  </a:txBody>
                  <a:tcPr marL="3871" marR="3871" marT="3871" marB="0" anchor="b"/>
                </a:tc>
              </a:tr>
              <a:tr h="115351">
                <a:tc>
                  <a:txBody>
                    <a:bodyPr/>
                    <a:lstStyle/>
                    <a:p>
                      <a:pPr algn="r" fontAlgn="b"/>
                      <a:r>
                        <a:rPr lang="en-US" sz="1200" b="0" i="0" u="none" strike="noStrike" dirty="0">
                          <a:solidFill>
                            <a:srgbClr val="000000"/>
                          </a:solidFill>
                          <a:effectLst/>
                          <a:latin typeface="Arial"/>
                        </a:rPr>
                        <a:t>18%</a:t>
                      </a:r>
                    </a:p>
                  </a:txBody>
                  <a:tcPr marL="12700" marR="12700" marT="12700" marB="0" anchor="b"/>
                </a:tc>
                <a:tc>
                  <a:txBody>
                    <a:bodyPr/>
                    <a:lstStyle/>
                    <a:p>
                      <a:pPr marL="457200" algn="l" fontAlgn="b"/>
                      <a:r>
                        <a:rPr lang="en-US" sz="1300" u="none" strike="noStrike" dirty="0">
                          <a:effectLst/>
                        </a:rPr>
                        <a:t>Multimedia services</a:t>
                      </a:r>
                      <a:endParaRPr lang="en-US" sz="1300" b="0" i="0" u="none" strike="noStrike" dirty="0">
                        <a:solidFill>
                          <a:srgbClr val="000000"/>
                        </a:solidFill>
                        <a:effectLst/>
                        <a:latin typeface="Arial"/>
                      </a:endParaRPr>
                    </a:p>
                  </a:txBody>
                  <a:tcPr marL="3871" marR="3871" marT="3871" marB="0" anchor="b"/>
                </a:tc>
              </a:tr>
              <a:tr h="97719">
                <a:tc>
                  <a:txBody>
                    <a:bodyPr/>
                    <a:lstStyle/>
                    <a:p>
                      <a:pPr algn="r" fontAlgn="b"/>
                      <a:r>
                        <a:rPr lang="en-US" sz="1200" b="0" i="0" u="none" strike="noStrike" dirty="0">
                          <a:solidFill>
                            <a:srgbClr val="000000"/>
                          </a:solidFill>
                          <a:effectLst/>
                          <a:latin typeface="Arial"/>
                        </a:rPr>
                        <a:t>13%</a:t>
                      </a:r>
                    </a:p>
                  </a:txBody>
                  <a:tcPr marL="12700" marR="12700" marT="12700" marB="0" anchor="b"/>
                </a:tc>
                <a:tc>
                  <a:txBody>
                    <a:bodyPr/>
                    <a:lstStyle/>
                    <a:p>
                      <a:pPr marL="457200" algn="l" fontAlgn="b"/>
                      <a:r>
                        <a:rPr lang="en-US" sz="1300" u="none" strike="noStrike" dirty="0">
                          <a:effectLst/>
                        </a:rPr>
                        <a:t>Project management/Business process/Systems analysis</a:t>
                      </a:r>
                      <a:endParaRPr lang="en-US" sz="1300" b="0" i="0" u="none" strike="noStrike" dirty="0">
                        <a:solidFill>
                          <a:srgbClr val="000000"/>
                        </a:solidFill>
                        <a:effectLst/>
                        <a:latin typeface="Arial"/>
                      </a:endParaRPr>
                    </a:p>
                  </a:txBody>
                  <a:tcPr marL="3871" marR="3871" marT="3871" marB="0" anchor="b"/>
                </a:tc>
              </a:tr>
              <a:tr h="115351">
                <a:tc>
                  <a:txBody>
                    <a:bodyPr/>
                    <a:lstStyle/>
                    <a:p>
                      <a:pPr algn="r" fontAlgn="b"/>
                      <a:r>
                        <a:rPr lang="en-US" sz="1200" b="0" i="0" u="none" strike="noStrike" dirty="0">
                          <a:solidFill>
                            <a:srgbClr val="000000"/>
                          </a:solidFill>
                          <a:effectLst/>
                          <a:latin typeface="Arial"/>
                        </a:rPr>
                        <a:t>11%</a:t>
                      </a:r>
                    </a:p>
                  </a:txBody>
                  <a:tcPr marL="12700" marR="12700" marT="12700" marB="0" anchor="b"/>
                </a:tc>
                <a:tc>
                  <a:txBody>
                    <a:bodyPr/>
                    <a:lstStyle/>
                    <a:p>
                      <a:pPr marL="457200" algn="l" fontAlgn="b"/>
                      <a:r>
                        <a:rPr lang="en-US" sz="1300" u="none" strike="noStrike" dirty="0">
                          <a:effectLst/>
                        </a:rPr>
                        <a:t>Print/Copier services</a:t>
                      </a:r>
                      <a:endParaRPr lang="en-US" sz="1300" b="0" i="0" u="none" strike="noStrike" dirty="0">
                        <a:solidFill>
                          <a:srgbClr val="000000"/>
                        </a:solidFill>
                        <a:effectLst/>
                        <a:latin typeface="Arial"/>
                      </a:endParaRPr>
                    </a:p>
                  </a:txBody>
                  <a:tcPr marL="3871" marR="3871" marT="3871" marB="0" anchor="b"/>
                </a:tc>
              </a:tr>
              <a:tr h="0">
                <a:tc>
                  <a:txBody>
                    <a:bodyPr/>
                    <a:lstStyle/>
                    <a:p>
                      <a:pPr algn="r" fontAlgn="b"/>
                      <a:r>
                        <a:rPr lang="en-US" sz="1200" b="0" i="0" u="none" strike="noStrike" dirty="0">
                          <a:solidFill>
                            <a:srgbClr val="000000"/>
                          </a:solidFill>
                          <a:effectLst/>
                          <a:latin typeface="Arial"/>
                        </a:rPr>
                        <a:t>10%</a:t>
                      </a:r>
                    </a:p>
                  </a:txBody>
                  <a:tcPr marL="12700" marR="12700" marT="12700" marB="0" anchor="b"/>
                </a:tc>
                <a:tc>
                  <a:txBody>
                    <a:bodyPr/>
                    <a:lstStyle/>
                    <a:p>
                      <a:pPr marL="457200" algn="l" fontAlgn="b"/>
                      <a:r>
                        <a:rPr lang="en-US" sz="1300" u="none" strike="noStrike" dirty="0">
                          <a:effectLst/>
                        </a:rPr>
                        <a:t>Business intelligence/Data administration/Data warehouse</a:t>
                      </a:r>
                      <a:endParaRPr lang="en-US" sz="1300" b="0" i="0" u="none" strike="noStrike" dirty="0">
                        <a:solidFill>
                          <a:srgbClr val="000000"/>
                        </a:solidFill>
                        <a:effectLst/>
                        <a:latin typeface="Arial"/>
                      </a:endParaRPr>
                    </a:p>
                  </a:txBody>
                  <a:tcPr marL="3871" marR="3871" marT="3871" marB="0" anchor="b"/>
                </a:tc>
              </a:tr>
              <a:tr h="59611">
                <a:tc>
                  <a:txBody>
                    <a:bodyPr/>
                    <a:lstStyle/>
                    <a:p>
                      <a:pPr algn="r" fontAlgn="b"/>
                      <a:r>
                        <a:rPr lang="en-US" sz="1200" b="0" i="0" u="none" strike="noStrike" dirty="0">
                          <a:solidFill>
                            <a:srgbClr val="000000"/>
                          </a:solidFill>
                          <a:effectLst/>
                          <a:latin typeface="Arial"/>
                        </a:rPr>
                        <a:t>7%</a:t>
                      </a:r>
                    </a:p>
                  </a:txBody>
                  <a:tcPr marL="12700" marR="12700" marT="12700" marB="0" anchor="b"/>
                </a:tc>
                <a:tc>
                  <a:txBody>
                    <a:bodyPr/>
                    <a:lstStyle/>
                    <a:p>
                      <a:pPr marL="457200" algn="l" fontAlgn="b"/>
                      <a:r>
                        <a:rPr lang="en-US" sz="1300" u="none" strike="noStrike" dirty="0">
                          <a:effectLst/>
                        </a:rPr>
                        <a:t>Library</a:t>
                      </a:r>
                      <a:endParaRPr lang="en-US" sz="1300" b="0" i="0" u="none" strike="noStrike" dirty="0">
                        <a:solidFill>
                          <a:srgbClr val="000000"/>
                        </a:solidFill>
                        <a:effectLst/>
                        <a:latin typeface="Arial"/>
                      </a:endParaRPr>
                    </a:p>
                  </a:txBody>
                  <a:tcPr marL="3871" marR="3871" marT="3871" marB="0" anchor="b"/>
                </a:tc>
              </a:tr>
              <a:tr h="171091">
                <a:tc>
                  <a:txBody>
                    <a:bodyPr/>
                    <a:lstStyle/>
                    <a:p>
                      <a:pPr algn="r" fontAlgn="b"/>
                      <a:r>
                        <a:rPr lang="en-US" sz="1200" b="0" i="0" u="none" strike="noStrike" dirty="0">
                          <a:solidFill>
                            <a:srgbClr val="000000"/>
                          </a:solidFill>
                          <a:effectLst/>
                          <a:latin typeface="Arial"/>
                        </a:rPr>
                        <a:t>6%</a:t>
                      </a:r>
                    </a:p>
                  </a:txBody>
                  <a:tcPr marL="12700" marR="12700" marT="12700" marB="0" anchor="b"/>
                </a:tc>
                <a:tc>
                  <a:txBody>
                    <a:bodyPr/>
                    <a:lstStyle/>
                    <a:p>
                      <a:pPr marL="457200" algn="l" fontAlgn="b"/>
                      <a:r>
                        <a:rPr lang="en-US" sz="1300" u="none" strike="noStrike" dirty="0">
                          <a:effectLst/>
                        </a:rPr>
                        <a:t>Research technology services</a:t>
                      </a:r>
                      <a:endParaRPr lang="en-US" sz="1300" b="0" i="0" u="none" strike="noStrike" dirty="0">
                        <a:solidFill>
                          <a:srgbClr val="000000"/>
                        </a:solidFill>
                        <a:effectLst/>
                        <a:latin typeface="Arial"/>
                      </a:endParaRPr>
                    </a:p>
                  </a:txBody>
                  <a:tcPr marL="3871" marR="3871" marT="3871" marB="0" anchor="b"/>
                </a:tc>
              </a:tr>
              <a:tr h="115351">
                <a:tc>
                  <a:txBody>
                    <a:bodyPr/>
                    <a:lstStyle/>
                    <a:p>
                      <a:pPr algn="r" fontAlgn="b"/>
                      <a:r>
                        <a:rPr lang="en-US" sz="1200" b="0" i="0" u="none" strike="noStrike" dirty="0">
                          <a:solidFill>
                            <a:srgbClr val="000000"/>
                          </a:solidFill>
                          <a:effectLst/>
                          <a:latin typeface="Arial"/>
                        </a:rPr>
                        <a:t>2%</a:t>
                      </a:r>
                    </a:p>
                  </a:txBody>
                  <a:tcPr marL="12700" marR="12700" marT="12700" marB="0" anchor="b"/>
                </a:tc>
                <a:tc>
                  <a:txBody>
                    <a:bodyPr/>
                    <a:lstStyle/>
                    <a:p>
                      <a:pPr marL="457200" algn="l" fontAlgn="b"/>
                      <a:r>
                        <a:rPr lang="en-US" sz="1300" u="none" strike="noStrike" dirty="0">
                          <a:effectLst/>
                        </a:rPr>
                        <a:t>Institutional research</a:t>
                      </a:r>
                      <a:endParaRPr lang="en-US" sz="1300" b="0" i="0" u="none" strike="noStrike" dirty="0">
                        <a:solidFill>
                          <a:srgbClr val="000000"/>
                        </a:solidFill>
                        <a:effectLst/>
                        <a:latin typeface="Arial"/>
                      </a:endParaRPr>
                    </a:p>
                  </a:txBody>
                  <a:tcPr marL="3871" marR="3871" marT="3871" marB="0" anchor="b"/>
                </a:tc>
              </a:tr>
              <a:tr h="171091">
                <a:tc>
                  <a:txBody>
                    <a:bodyPr/>
                    <a:lstStyle/>
                    <a:p>
                      <a:pPr algn="r" fontAlgn="b"/>
                      <a:r>
                        <a:rPr lang="en-US" sz="1200" b="0" i="0" u="none" strike="noStrike" dirty="0">
                          <a:solidFill>
                            <a:srgbClr val="000000"/>
                          </a:solidFill>
                          <a:effectLst/>
                          <a:latin typeface="Arial"/>
                        </a:rPr>
                        <a:t>1%</a:t>
                      </a:r>
                    </a:p>
                  </a:txBody>
                  <a:tcPr marL="12700" marR="12700" marT="12700" marB="0" anchor="b"/>
                </a:tc>
                <a:tc>
                  <a:txBody>
                    <a:bodyPr/>
                    <a:lstStyle/>
                    <a:p>
                      <a:pPr marL="457200" algn="l" fontAlgn="b"/>
                      <a:r>
                        <a:rPr lang="en-US" sz="1300" u="none" strike="noStrike" dirty="0">
                          <a:effectLst/>
                        </a:rPr>
                        <a:t>IT in an affiliated hospital</a:t>
                      </a:r>
                      <a:endParaRPr lang="en-US" sz="1300" b="0" i="0" u="none" strike="noStrike" dirty="0">
                        <a:solidFill>
                          <a:srgbClr val="000000"/>
                        </a:solidFill>
                        <a:effectLst/>
                        <a:latin typeface="Arial"/>
                      </a:endParaRPr>
                    </a:p>
                  </a:txBody>
                  <a:tcPr marL="3871" marR="3871" marT="3871" marB="0" anchor="b"/>
                </a:tc>
              </a:tr>
              <a:tr h="59611">
                <a:tc>
                  <a:txBody>
                    <a:bodyPr/>
                    <a:lstStyle/>
                    <a:p>
                      <a:pPr algn="r" fontAlgn="b"/>
                      <a:r>
                        <a:rPr lang="en-US" sz="1200" b="0" i="0" u="none" strike="noStrike" dirty="0">
                          <a:solidFill>
                            <a:schemeClr val="tx1"/>
                          </a:solidFill>
                          <a:effectLst/>
                          <a:latin typeface="Arial"/>
                        </a:rPr>
                        <a:t>0%</a:t>
                      </a:r>
                    </a:p>
                  </a:txBody>
                  <a:tcPr marL="12700" marR="12700" marT="12700" marB="0" anchor="b"/>
                </a:tc>
                <a:tc>
                  <a:txBody>
                    <a:bodyPr/>
                    <a:lstStyle/>
                    <a:p>
                      <a:pPr marL="457200" algn="l" fontAlgn="b"/>
                      <a:r>
                        <a:rPr lang="en-US" sz="1300" u="none" strike="noStrike" dirty="0">
                          <a:solidFill>
                            <a:schemeClr val="tx1"/>
                          </a:solidFill>
                          <a:effectLst/>
                        </a:rPr>
                        <a:t>Mailroom</a:t>
                      </a:r>
                      <a:endParaRPr lang="en-US" sz="1300" b="0" i="0" u="none" strike="noStrike" dirty="0">
                        <a:solidFill>
                          <a:schemeClr val="tx1"/>
                        </a:solidFill>
                        <a:effectLst/>
                        <a:latin typeface="Arial"/>
                      </a:endParaRPr>
                    </a:p>
                  </a:txBody>
                  <a:tcPr marL="3871" marR="3871" marT="3871" marB="0" anchor="b"/>
                </a:tc>
              </a:tr>
            </a:tbl>
          </a:graphicData>
        </a:graphic>
      </p:graphicFrame>
      <p:sp>
        <p:nvSpPr>
          <p:cNvPr id="4" name="Slide Number Placeholder 3"/>
          <p:cNvSpPr>
            <a:spLocks noGrp="1"/>
          </p:cNvSpPr>
          <p:nvPr>
            <p:ph type="sldNum" sz="quarter" idx="12"/>
          </p:nvPr>
        </p:nvSpPr>
        <p:spPr/>
        <p:txBody>
          <a:bodyPr/>
          <a:lstStyle/>
          <a:p>
            <a:pPr>
              <a:defRPr/>
            </a:pPr>
            <a:fld id="{DD8AE98D-1DF9-DB4F-958A-E2505715E1FD}" type="slidenum">
              <a:rPr lang="en-US" smtClean="0"/>
              <a:pPr>
                <a:defRPr/>
              </a:pPr>
              <a:t>11</a:t>
            </a:fld>
            <a:endParaRPr lang="en-US" dirty="0"/>
          </a:p>
        </p:txBody>
      </p:sp>
    </p:spTree>
    <p:extLst>
      <p:ext uri="{BB962C8B-B14F-4D97-AF65-F5344CB8AC3E}">
        <p14:creationId xmlns:p14="http://schemas.microsoft.com/office/powerpoint/2010/main" val="964913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WHO DELIVERS IT SERVICES TO THE INSTITUTION?</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287866" y="1663170"/>
            <a:ext cx="3014133" cy="4614333"/>
          </a:xfrm>
        </p:spPr>
        <p:txBody>
          <a:bodyPr/>
          <a:lstStyle/>
          <a:p>
            <a:pPr marL="0" indent="0">
              <a:buNone/>
            </a:pPr>
            <a:r>
              <a:rPr lang="en-US" sz="2000" dirty="0"/>
              <a:t>Central IT </a:t>
            </a:r>
            <a:r>
              <a:rPr lang="en-US" sz="2000" dirty="0" smtClean="0"/>
              <a:t>dominates </a:t>
            </a:r>
            <a:r>
              <a:rPr lang="en-US" sz="2000" dirty="0"/>
              <a:t>(&gt;75</a:t>
            </a:r>
            <a:r>
              <a:rPr lang="en-US" sz="2000" dirty="0" smtClean="0"/>
              <a:t>% of institutions) </a:t>
            </a:r>
            <a:br>
              <a:rPr lang="en-US" sz="2000" dirty="0" smtClean="0"/>
            </a:br>
            <a:r>
              <a:rPr lang="en-US" sz="2000" dirty="0" smtClean="0"/>
              <a:t>9 services</a:t>
            </a:r>
            <a:endParaRPr lang="en-US" sz="2000" dirty="0"/>
          </a:p>
        </p:txBody>
      </p:sp>
      <p:sp>
        <p:nvSpPr>
          <p:cNvPr id="4" name="Content Placeholder 2"/>
          <p:cNvSpPr txBox="1">
            <a:spLocks/>
          </p:cNvSpPr>
          <p:nvPr/>
        </p:nvSpPr>
        <p:spPr bwMode="auto">
          <a:xfrm>
            <a:off x="3183468" y="1066800"/>
            <a:ext cx="301413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But </a:t>
            </a:r>
            <a:r>
              <a:rPr lang="en-US" sz="2000" dirty="0" smtClean="0"/>
              <a:t>11 </a:t>
            </a:r>
            <a:r>
              <a:rPr lang="en-US" sz="2000" dirty="0"/>
              <a:t>services are commonly shared between IT and other units in the institution (50-25%) </a:t>
            </a:r>
            <a:endParaRPr lang="en-US" sz="2000" dirty="0" smtClean="0"/>
          </a:p>
          <a:p>
            <a:endParaRPr lang="en-US" sz="2000" dirty="0"/>
          </a:p>
        </p:txBody>
      </p:sp>
      <p:sp>
        <p:nvSpPr>
          <p:cNvPr id="5" name="Content Placeholder 2"/>
          <p:cNvSpPr txBox="1">
            <a:spLocks/>
          </p:cNvSpPr>
          <p:nvPr/>
        </p:nvSpPr>
        <p:spPr bwMode="auto">
          <a:xfrm>
            <a:off x="6129867" y="1663170"/>
            <a:ext cx="301413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Other units in the institution dominate (&gt;50%) </a:t>
            </a:r>
            <a:r>
              <a:rPr lang="en-US" sz="2000" dirty="0" smtClean="0"/>
              <a:t>3 services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2582829433"/>
              </p:ext>
            </p:extLst>
          </p:nvPr>
        </p:nvGraphicFramePr>
        <p:xfrm>
          <a:off x="3124200" y="2760132"/>
          <a:ext cx="2827868" cy="3429001"/>
        </p:xfrm>
        <a:graphic>
          <a:graphicData uri="http://schemas.openxmlformats.org/drawingml/2006/table">
            <a:tbl>
              <a:tblPr bandRow="1">
                <a:tableStyleId>{5C22544A-7EE6-4342-B048-85BDC9FD1C3A}</a:tableStyleId>
              </a:tblPr>
              <a:tblGrid>
                <a:gridCol w="2291976"/>
                <a:gridCol w="535892"/>
              </a:tblGrid>
              <a:tr h="228601">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Web Support Services</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46%</a:t>
                      </a:r>
                    </a:p>
                  </a:txBody>
                  <a:tcPr marL="68580" marR="68580" marT="0" marB="0"/>
                </a:tc>
              </a:tr>
              <a:tr h="313726">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Classroom and learning space support</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33%</a:t>
                      </a:r>
                    </a:p>
                  </a:txBody>
                  <a:tcPr marL="68580" marR="68580" marT="0" marB="0"/>
                </a:tc>
              </a:tr>
              <a:tr h="313726">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Network Infrastructure and Services</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32%</a:t>
                      </a:r>
                    </a:p>
                  </a:txBody>
                  <a:tcPr marL="68580" marR="68580" marT="0" marB="0"/>
                </a:tc>
              </a:tr>
              <a:tr h="242486">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Telephony</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32%</a:t>
                      </a:r>
                    </a:p>
                  </a:txBody>
                  <a:tcPr marL="68580" marR="68580" marT="0" marB="0"/>
                </a:tc>
              </a:tr>
              <a:tr h="355843">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Admin info </a:t>
                      </a:r>
                      <a:r>
                        <a:rPr lang="en-US" sz="1200" dirty="0" smtClean="0">
                          <a:effectLst/>
                          <a:latin typeface="Arial"/>
                          <a:ea typeface="ＭＳ Ｐゴシック"/>
                          <a:cs typeface="Times New Roman"/>
                        </a:rPr>
                        <a:t>systems-</a:t>
                      </a:r>
                      <a:r>
                        <a:rPr lang="en-US" sz="1200" dirty="0">
                          <a:effectLst/>
                          <a:latin typeface="Arial"/>
                          <a:ea typeface="ＭＳ Ｐゴシック"/>
                          <a:cs typeface="Times New Roman"/>
                        </a:rPr>
                        <a:t>Other (facilities, grants </a:t>
                      </a:r>
                      <a:r>
                        <a:rPr lang="en-US" sz="1200" dirty="0" smtClean="0">
                          <a:effectLst/>
                          <a:latin typeface="Arial"/>
                          <a:ea typeface="ＭＳ Ｐゴシック"/>
                          <a:cs typeface="Times New Roman"/>
                        </a:rPr>
                        <a:t>mgt</a:t>
                      </a:r>
                      <a:r>
                        <a:rPr lang="en-US" sz="1200" dirty="0">
                          <a:effectLst/>
                          <a:latin typeface="Arial"/>
                          <a:ea typeface="ＭＳ Ｐゴシック"/>
                          <a:cs typeface="Times New Roman"/>
                        </a:rPr>
                        <a:t>, etc.)</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31%</a:t>
                      </a:r>
                    </a:p>
                  </a:txBody>
                  <a:tcPr marL="68580" marR="68580" marT="0" marB="0"/>
                </a:tc>
              </a:tr>
              <a:tr h="355843">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Project Management/Business Process/ Systems Analysis</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30%</a:t>
                      </a:r>
                    </a:p>
                  </a:txBody>
                  <a:tcPr marL="68580" marR="68580" marT="0" marB="0"/>
                </a:tc>
              </a:tr>
              <a:tr h="140885">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Print/Copier Services</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30%</a:t>
                      </a:r>
                    </a:p>
                  </a:txBody>
                  <a:tcPr marL="68580" marR="68580" marT="0" marB="0"/>
                </a:tc>
              </a:tr>
              <a:tr h="355843">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Admin info </a:t>
                      </a:r>
                      <a:r>
                        <a:rPr lang="en-US" sz="1200" dirty="0" smtClean="0">
                          <a:effectLst/>
                          <a:latin typeface="Arial"/>
                          <a:ea typeface="ＭＳ Ｐゴシック"/>
                          <a:cs typeface="Times New Roman"/>
                        </a:rPr>
                        <a:t>systems -</a:t>
                      </a:r>
                      <a:r>
                        <a:rPr lang="en-US" sz="1200" dirty="0">
                          <a:effectLst/>
                          <a:latin typeface="Arial"/>
                          <a:ea typeface="ＭＳ Ｐゴシック"/>
                          <a:cs typeface="Times New Roman"/>
                        </a:rPr>
                        <a:t>Alumni/Advancement/Fundraising</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30%</a:t>
                      </a:r>
                    </a:p>
                  </a:txBody>
                  <a:tcPr marL="68580" marR="68580" marT="0" marB="0"/>
                </a:tc>
              </a:tr>
              <a:tr h="161882">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Admin info </a:t>
                      </a:r>
                      <a:r>
                        <a:rPr lang="en-US" sz="1200" dirty="0" smtClean="0">
                          <a:effectLst/>
                          <a:latin typeface="Arial"/>
                          <a:ea typeface="ＭＳ Ｐゴシック"/>
                          <a:cs typeface="Times New Roman"/>
                        </a:rPr>
                        <a:t>systems - Student</a:t>
                      </a:r>
                      <a:endParaRPr lang="en-US" sz="1200" dirty="0">
                        <a:effectLst/>
                        <a:latin typeface="Arial"/>
                        <a:ea typeface="ＭＳ Ｐゴシック"/>
                        <a:cs typeface="Times New Roman"/>
                      </a:endParaRP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29%</a:t>
                      </a:r>
                    </a:p>
                  </a:txBody>
                  <a:tcPr marL="68580" marR="68580" marT="0" marB="0"/>
                </a:tc>
              </a:tr>
              <a:tr h="177921">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Admin info </a:t>
                      </a:r>
                      <a:r>
                        <a:rPr lang="en-US" sz="1200" dirty="0" smtClean="0">
                          <a:effectLst/>
                          <a:latin typeface="Arial"/>
                          <a:ea typeface="ＭＳ Ｐゴシック"/>
                          <a:cs typeface="Times New Roman"/>
                        </a:rPr>
                        <a:t>systems</a:t>
                      </a:r>
                      <a:r>
                        <a:rPr lang="en-US" sz="1200" baseline="0" dirty="0" smtClean="0">
                          <a:effectLst/>
                          <a:latin typeface="Arial"/>
                          <a:ea typeface="ＭＳ Ｐゴシック"/>
                          <a:cs typeface="Times New Roman"/>
                        </a:rPr>
                        <a:t> </a:t>
                      </a:r>
                      <a:r>
                        <a:rPr lang="en-US" sz="1200" dirty="0" smtClean="0">
                          <a:effectLst/>
                          <a:latin typeface="Arial"/>
                          <a:ea typeface="ＭＳ Ｐゴシック"/>
                          <a:cs typeface="Times New Roman"/>
                        </a:rPr>
                        <a:t>- Finance</a:t>
                      </a:r>
                      <a:endParaRPr lang="en-US" sz="1200" dirty="0">
                        <a:effectLst/>
                        <a:latin typeface="Arial"/>
                        <a:ea typeface="ＭＳ Ｐゴシック"/>
                        <a:cs typeface="Times New Roman"/>
                      </a:endParaRP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28%</a:t>
                      </a:r>
                    </a:p>
                  </a:txBody>
                  <a:tcPr marL="68580" marR="68580" marT="0" marB="0"/>
                </a:tc>
              </a:tr>
              <a:tr h="223858">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Admin info </a:t>
                      </a:r>
                      <a:r>
                        <a:rPr lang="en-US" sz="1200" dirty="0" smtClean="0">
                          <a:effectLst/>
                          <a:latin typeface="Arial"/>
                          <a:ea typeface="ＭＳ Ｐゴシック"/>
                          <a:cs typeface="Times New Roman"/>
                        </a:rPr>
                        <a:t>systems</a:t>
                      </a:r>
                      <a:r>
                        <a:rPr lang="en-US" sz="1200" baseline="0" dirty="0" smtClean="0">
                          <a:effectLst/>
                          <a:latin typeface="Arial"/>
                          <a:ea typeface="ＭＳ Ｐゴシック"/>
                          <a:cs typeface="Times New Roman"/>
                        </a:rPr>
                        <a:t> </a:t>
                      </a:r>
                      <a:r>
                        <a:rPr lang="en-US" sz="1200" dirty="0" smtClean="0">
                          <a:effectLst/>
                          <a:latin typeface="Arial"/>
                          <a:ea typeface="ＭＳ Ｐゴシック"/>
                          <a:cs typeface="Times New Roman"/>
                        </a:rPr>
                        <a:t>- HR</a:t>
                      </a:r>
                      <a:endParaRPr lang="en-US" sz="1200" dirty="0">
                        <a:effectLst/>
                        <a:latin typeface="Arial"/>
                        <a:ea typeface="ＭＳ Ｐゴシック"/>
                        <a:cs typeface="Times New Roman"/>
                      </a:endParaRP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27%</a:t>
                      </a: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00041122"/>
              </p:ext>
            </p:extLst>
          </p:nvPr>
        </p:nvGraphicFramePr>
        <p:xfrm>
          <a:off x="287866" y="2751664"/>
          <a:ext cx="2573867" cy="3397166"/>
        </p:xfrm>
        <a:graphic>
          <a:graphicData uri="http://schemas.openxmlformats.org/drawingml/2006/table">
            <a:tbl>
              <a:tblPr bandRow="1">
                <a:tableStyleId>{5C22544A-7EE6-4342-B048-85BDC9FD1C3A}</a:tableStyleId>
              </a:tblPr>
              <a:tblGrid>
                <a:gridCol w="2116667"/>
                <a:gridCol w="457200"/>
              </a:tblGrid>
              <a:tr h="228601">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Administration of central IT organization</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96%</a:t>
                      </a:r>
                    </a:p>
                  </a:txBody>
                  <a:tcPr marL="68580" marR="68580" marT="0" marB="0"/>
                </a:tc>
              </a:tr>
              <a:tr h="163577">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Data center operations</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96%</a:t>
                      </a:r>
                    </a:p>
                  </a:txBody>
                  <a:tcPr marL="68580" marR="68580" marT="0" marB="0"/>
                </a:tc>
              </a:tr>
              <a:tr h="313726">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Research technology services</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95%</a:t>
                      </a:r>
                    </a:p>
                  </a:txBody>
                  <a:tcPr marL="68580" marR="68580" marT="0" marB="0"/>
                </a:tc>
              </a:tr>
              <a:tr h="242486">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IT Security</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91%</a:t>
                      </a:r>
                    </a:p>
                  </a:txBody>
                  <a:tcPr marL="68580" marR="68580" marT="0" marB="0"/>
                </a:tc>
              </a:tr>
              <a:tr h="202741">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Help Desk</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90%</a:t>
                      </a:r>
                    </a:p>
                  </a:txBody>
                  <a:tcPr marL="68580" marR="68580" marT="0" marB="0"/>
                </a:tc>
              </a:tr>
              <a:tr h="355843">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Desktop Computing, user support, training, computer store</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87%</a:t>
                      </a:r>
                    </a:p>
                  </a:txBody>
                  <a:tcPr marL="68580" marR="68580" marT="0" marB="0"/>
                </a:tc>
              </a:tr>
              <a:tr h="140885">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Enterprise infrastructure and services; identity management</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84%</a:t>
                      </a:r>
                    </a:p>
                  </a:txBody>
                  <a:tcPr marL="68580" marR="68580" marT="0" marB="0"/>
                </a:tc>
              </a:tr>
              <a:tr h="168293">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IT Policy</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83%</a:t>
                      </a:r>
                    </a:p>
                  </a:txBody>
                  <a:tcPr marL="68580" marR="68580" marT="0" marB="0"/>
                </a:tc>
              </a:tr>
              <a:tr h="161882">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Student Technology (labs, training, support, etc.)</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78%</a:t>
                      </a: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07179402"/>
              </p:ext>
            </p:extLst>
          </p:nvPr>
        </p:nvGraphicFramePr>
        <p:xfrm>
          <a:off x="6231467" y="2751664"/>
          <a:ext cx="2455333" cy="649225"/>
        </p:xfrm>
        <a:graphic>
          <a:graphicData uri="http://schemas.openxmlformats.org/drawingml/2006/table">
            <a:tbl>
              <a:tblPr bandRow="1">
                <a:tableStyleId>{5C22544A-7EE6-4342-B048-85BDC9FD1C3A}</a:tableStyleId>
              </a:tblPr>
              <a:tblGrid>
                <a:gridCol w="1998133"/>
                <a:gridCol w="457200"/>
              </a:tblGrid>
              <a:tr h="228601">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Mailroom</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79%</a:t>
                      </a:r>
                    </a:p>
                  </a:txBody>
                  <a:tcPr marL="68580" marR="68580" marT="0" marB="0"/>
                </a:tc>
              </a:tr>
              <a:tr h="177182">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Institutional Research</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66%</a:t>
                      </a:r>
                    </a:p>
                  </a:txBody>
                  <a:tcPr marL="68580" marR="68580" marT="0" marB="0"/>
                </a:tc>
              </a:tr>
              <a:tr h="209693">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Library</a:t>
                      </a:r>
                    </a:p>
                  </a:txBody>
                  <a:tcPr marL="68580" marR="68580" marT="0" marB="0"/>
                </a:tc>
                <a:tc>
                  <a:txBody>
                    <a:bodyPr/>
                    <a:lstStyle/>
                    <a:p>
                      <a:pPr marL="0" marR="0" indent="0">
                        <a:lnSpc>
                          <a:spcPct val="115000"/>
                        </a:lnSpc>
                        <a:spcBef>
                          <a:spcPts val="0"/>
                        </a:spcBef>
                        <a:spcAft>
                          <a:spcPts val="0"/>
                        </a:spcAft>
                      </a:pPr>
                      <a:r>
                        <a:rPr lang="en-US" sz="1200" dirty="0">
                          <a:effectLst/>
                          <a:latin typeface="Arial"/>
                          <a:ea typeface="ＭＳ Ｐゴシック"/>
                          <a:cs typeface="Times New Roman"/>
                        </a:rPr>
                        <a:t>63%</a:t>
                      </a:r>
                    </a:p>
                  </a:txBody>
                  <a:tcPr marL="68580" marR="68580" marT="0" marB="0"/>
                </a:tc>
              </a:tr>
            </a:tbl>
          </a:graphicData>
        </a:graphic>
      </p:graphicFrame>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12</a:t>
            </a:fld>
            <a:endParaRPr lang="en-US" dirty="0"/>
          </a:p>
        </p:txBody>
      </p:sp>
    </p:spTree>
    <p:extLst>
      <p:ext uri="{BB962C8B-B14F-4D97-AF65-F5344CB8AC3E}">
        <p14:creationId xmlns:p14="http://schemas.microsoft.com/office/powerpoint/2010/main" val="22187012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OUTSOURCING:  MORE TALK THAN ACTION</a:t>
            </a:r>
            <a:endParaRPr lang="en-US" cap="none" dirty="0">
              <a:latin typeface="Arial" charset="0"/>
              <a:ea typeface="ＭＳ Ｐゴシック" charset="-128"/>
            </a:endParaRPr>
          </a:p>
        </p:txBody>
      </p:sp>
      <p:pic>
        <p:nvPicPr>
          <p:cNvPr id="2" name="Picture 1"/>
          <p:cNvPicPr>
            <a:picLocks noChangeAspect="1"/>
          </p:cNvPicPr>
          <p:nvPr/>
        </p:nvPicPr>
        <p:blipFill rotWithShape="1">
          <a:blip r:embed="rId3">
            <a:lum bright="70000" contrast="-70000"/>
          </a:blip>
          <a:srcRect b="13005"/>
          <a:stretch/>
        </p:blipFill>
        <p:spPr>
          <a:xfrm>
            <a:off x="795867" y="1482513"/>
            <a:ext cx="7272867" cy="4757420"/>
          </a:xfrm>
          <a:prstGeom prst="rect">
            <a:avLst/>
          </a:prstGeom>
        </p:spPr>
      </p:pic>
      <p:sp>
        <p:nvSpPr>
          <p:cNvPr id="16387" name="Content Placeholder 2"/>
          <p:cNvSpPr>
            <a:spLocks noGrp="1"/>
          </p:cNvSpPr>
          <p:nvPr>
            <p:ph idx="4294967295"/>
          </p:nvPr>
        </p:nvSpPr>
        <p:spPr>
          <a:xfrm>
            <a:off x="321733" y="1163637"/>
            <a:ext cx="8610599" cy="4957763"/>
          </a:xfrm>
        </p:spPr>
        <p:txBody>
          <a:bodyPr/>
          <a:lstStyle/>
          <a:p>
            <a:pPr eaLnBrk="1" hangingPunct="1"/>
            <a:r>
              <a:rPr lang="en-US" dirty="0">
                <a:latin typeface="Arial" charset="0"/>
                <a:ea typeface="ＭＳ Ｐゴシック" charset="-128"/>
              </a:rPr>
              <a:t>Only 2.5% of institutions’ IT </a:t>
            </a:r>
            <a:r>
              <a:rPr lang="en-US" dirty="0" smtClean="0">
                <a:latin typeface="Arial" charset="0"/>
                <a:ea typeface="ＭＳ Ｐゴシック" charset="-128"/>
              </a:rPr>
              <a:t>staff </a:t>
            </a:r>
            <a:r>
              <a:rPr lang="en-US" dirty="0">
                <a:latin typeface="Arial" charset="0"/>
                <a:ea typeface="ＭＳ Ｐゴシック" charset="-128"/>
              </a:rPr>
              <a:t>are </a:t>
            </a:r>
            <a:r>
              <a:rPr lang="en-US" dirty="0" smtClean="0">
                <a:latin typeface="Arial" charset="0"/>
                <a:ea typeface="ＭＳ Ｐゴシック" charset="-128"/>
              </a:rPr>
              <a:t>“all </a:t>
            </a:r>
            <a:r>
              <a:rPr lang="en-US" dirty="0">
                <a:latin typeface="Arial" charset="0"/>
                <a:ea typeface="ＭＳ Ｐゴシック" charset="-128"/>
              </a:rPr>
              <a:t>or nearly </a:t>
            </a:r>
            <a:r>
              <a:rPr lang="en-US" dirty="0" smtClean="0">
                <a:latin typeface="Arial" charset="0"/>
                <a:ea typeface="ＭＳ Ｐゴシック" charset="-128"/>
              </a:rPr>
              <a:t>all” </a:t>
            </a:r>
            <a:r>
              <a:rPr lang="en-US" dirty="0">
                <a:latin typeface="Arial" charset="0"/>
                <a:ea typeface="ＭＳ Ｐゴシック" charset="-128"/>
              </a:rPr>
              <a:t>provided through an outsourcing </a:t>
            </a:r>
            <a:r>
              <a:rPr lang="en-US" dirty="0" smtClean="0">
                <a:latin typeface="Arial" charset="0"/>
                <a:ea typeface="ＭＳ Ｐゴシック" charset="-128"/>
              </a:rPr>
              <a:t>arrangement</a:t>
            </a:r>
          </a:p>
          <a:p>
            <a:pPr eaLnBrk="1" hangingPunct="1"/>
            <a:r>
              <a:rPr lang="en-US" dirty="0" smtClean="0">
                <a:latin typeface="Arial" charset="0"/>
                <a:ea typeface="ＭＳ Ｐゴシック" charset="-128"/>
              </a:rPr>
              <a:t>Only 4% of institutions have outsourced “all or nearly all” central IT services</a:t>
            </a:r>
            <a:endParaRPr lang="en-US" dirty="0">
              <a:latin typeface="Arial" charset="0"/>
              <a:ea typeface="ＭＳ Ｐゴシック" charset="-128"/>
            </a:endParaRPr>
          </a:p>
        </p:txBody>
      </p:sp>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13</a:t>
            </a:fld>
            <a:endParaRPr lang="en-US" dirty="0"/>
          </a:p>
        </p:txBody>
      </p:sp>
    </p:spTree>
    <p:extLst>
      <p:ext uri="{BB962C8B-B14F-4D97-AF65-F5344CB8AC3E}">
        <p14:creationId xmlns:p14="http://schemas.microsoft.com/office/powerpoint/2010/main" val="9935415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outsourcing ALL OR NEARLY ALL </a:t>
            </a:r>
            <a:br>
              <a:rPr lang="en-US" dirty="0" smtClean="0"/>
            </a:br>
            <a:r>
              <a:rPr lang="en-US" dirty="0" smtClean="0"/>
              <a:t>IT STAFF by institutional type</a:t>
            </a:r>
            <a:endParaRPr lang="en-US" dirty="0"/>
          </a:p>
        </p:txBody>
      </p:sp>
      <p:graphicFrame>
        <p:nvGraphicFramePr>
          <p:cNvPr id="3" name="Chart 2"/>
          <p:cNvGraphicFramePr/>
          <p:nvPr>
            <p:extLst>
              <p:ext uri="{D42A27DB-BD31-4B8C-83A1-F6EECF244321}">
                <p14:modId xmlns:p14="http://schemas.microsoft.com/office/powerpoint/2010/main" val="414805049"/>
              </p:ext>
            </p:extLst>
          </p:nvPr>
        </p:nvGraphicFramePr>
        <p:xfrm>
          <a:off x="778934" y="956733"/>
          <a:ext cx="7518400" cy="51138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1528866" y="3107268"/>
            <a:ext cx="4038600" cy="276999"/>
          </a:xfrm>
          <a:prstGeom prst="rect">
            <a:avLst/>
          </a:prstGeom>
          <a:noFill/>
        </p:spPr>
        <p:txBody>
          <a:bodyPr wrap="square" rtlCol="0">
            <a:spAutoFit/>
          </a:bodyPr>
          <a:lstStyle/>
          <a:p>
            <a:r>
              <a:rPr lang="en-US" sz="1200" dirty="0" smtClean="0">
                <a:latin typeface="Arial"/>
                <a:cs typeface="Arial"/>
              </a:rPr>
              <a:t>Average percent of institutions outsourcing IT functions</a:t>
            </a:r>
            <a:endParaRPr lang="en-US" sz="1200" dirty="0">
              <a:latin typeface="Arial"/>
              <a:cs typeface="Arial"/>
            </a:endParaRPr>
          </a:p>
        </p:txBody>
      </p:sp>
      <p:sp>
        <p:nvSpPr>
          <p:cNvPr id="5" name="Slide Number Placeholder 4"/>
          <p:cNvSpPr>
            <a:spLocks noGrp="1"/>
          </p:cNvSpPr>
          <p:nvPr>
            <p:ph type="sldNum" sz="quarter" idx="12"/>
          </p:nvPr>
        </p:nvSpPr>
        <p:spPr/>
        <p:txBody>
          <a:bodyPr/>
          <a:lstStyle/>
          <a:p>
            <a:pPr>
              <a:defRPr/>
            </a:pPr>
            <a:fld id="{DD8AE98D-1DF9-DB4F-958A-E2505715E1FD}" type="slidenum">
              <a:rPr lang="en-US" smtClean="0"/>
              <a:pPr>
                <a:defRPr/>
              </a:pPr>
              <a:t>14</a:t>
            </a:fld>
            <a:endParaRPr lang="en-US" dirty="0"/>
          </a:p>
        </p:txBody>
      </p:sp>
    </p:spTree>
    <p:extLst>
      <p:ext uri="{BB962C8B-B14F-4D97-AF65-F5344CB8AC3E}">
        <p14:creationId xmlns:p14="http://schemas.microsoft.com/office/powerpoint/2010/main" val="28056555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OUTSOURCING FOR ENTIRE FUNCTIONS</a:t>
            </a:r>
            <a:endParaRPr lang="en-US" dirty="0"/>
          </a:p>
        </p:txBody>
      </p:sp>
      <p:graphicFrame>
        <p:nvGraphicFramePr>
          <p:cNvPr id="3" name="Chart 2"/>
          <p:cNvGraphicFramePr/>
          <p:nvPr>
            <p:extLst>
              <p:ext uri="{D42A27DB-BD31-4B8C-83A1-F6EECF244321}">
                <p14:modId xmlns:p14="http://schemas.microsoft.com/office/powerpoint/2010/main" val="2581614036"/>
              </p:ext>
            </p:extLst>
          </p:nvPr>
        </p:nvGraphicFramePr>
        <p:xfrm>
          <a:off x="0" y="1168399"/>
          <a:ext cx="8508999" cy="5054601"/>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rot="2635094">
            <a:off x="7499737" y="3570883"/>
            <a:ext cx="297593" cy="1918064"/>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pPr>
              <a:defRPr/>
            </a:pPr>
            <a:fld id="{DD8AE98D-1DF9-DB4F-958A-E2505715E1FD}" type="slidenum">
              <a:rPr lang="en-US" smtClean="0"/>
              <a:pPr>
                <a:defRPr/>
              </a:pPr>
              <a:t>15</a:t>
            </a:fld>
            <a:endParaRPr lang="en-US" dirty="0"/>
          </a:p>
        </p:txBody>
      </p:sp>
    </p:spTree>
    <p:extLst>
      <p:ext uri="{BB962C8B-B14F-4D97-AF65-F5344CB8AC3E}">
        <p14:creationId xmlns:p14="http://schemas.microsoft.com/office/powerpoint/2010/main" val="11704499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OUTSOURCING/ASP</a:t>
            </a:r>
            <a:r>
              <a:rPr lang="en-US" cap="none" dirty="0" smtClean="0"/>
              <a:t>s</a:t>
            </a:r>
            <a:r>
              <a:rPr lang="en-US" dirty="0" smtClean="0"/>
              <a:t> FOR SERVICES</a:t>
            </a:r>
            <a:br>
              <a:rPr lang="en-US" dirty="0" smtClean="0"/>
            </a:br>
            <a:r>
              <a:rPr lang="en-US" sz="2200" dirty="0" smtClean="0"/>
              <a:t>“Run partially or entirely by an external Supplier”</a:t>
            </a:r>
            <a:endParaRPr lang="en-US" sz="2200" dirty="0"/>
          </a:p>
        </p:txBody>
      </p:sp>
      <p:graphicFrame>
        <p:nvGraphicFramePr>
          <p:cNvPr id="3" name="Chart 2"/>
          <p:cNvGraphicFramePr/>
          <p:nvPr>
            <p:extLst>
              <p:ext uri="{D42A27DB-BD31-4B8C-83A1-F6EECF244321}">
                <p14:modId xmlns:p14="http://schemas.microsoft.com/office/powerpoint/2010/main" val="1738878802"/>
              </p:ext>
            </p:extLst>
          </p:nvPr>
        </p:nvGraphicFramePr>
        <p:xfrm>
          <a:off x="0" y="1168399"/>
          <a:ext cx="8508999" cy="505460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DD8AE98D-1DF9-DB4F-958A-E2505715E1FD}" type="slidenum">
              <a:rPr lang="en-US" smtClean="0"/>
              <a:pPr>
                <a:defRPr/>
              </a:pPr>
              <a:t>16</a:t>
            </a:fld>
            <a:endParaRPr lang="en-US" dirty="0"/>
          </a:p>
        </p:txBody>
      </p:sp>
      <p:sp>
        <p:nvSpPr>
          <p:cNvPr id="7" name="Oval 6"/>
          <p:cNvSpPr/>
          <p:nvPr/>
        </p:nvSpPr>
        <p:spPr>
          <a:xfrm rot="2635094">
            <a:off x="6198058" y="3996873"/>
            <a:ext cx="265521" cy="1918064"/>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92945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MANAGING THE IT WORKFORCE</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600200"/>
            <a:ext cx="8229600" cy="4525963"/>
          </a:xfrm>
        </p:spPr>
        <p:txBody>
          <a:bodyPr/>
          <a:lstStyle/>
          <a:p>
            <a:pPr eaLnBrk="1" hangingPunct="1"/>
            <a:r>
              <a:rPr lang="en-US" dirty="0" smtClean="0"/>
              <a:t>32% </a:t>
            </a:r>
            <a:r>
              <a:rPr lang="en-US" dirty="0"/>
              <a:t>of institutions have a salary scale for IT </a:t>
            </a:r>
            <a:r>
              <a:rPr lang="en-US" dirty="0" smtClean="0"/>
              <a:t>professionals </a:t>
            </a:r>
            <a:r>
              <a:rPr lang="en-US" dirty="0"/>
              <a:t>that is different from that of other institutional </a:t>
            </a:r>
            <a:r>
              <a:rPr lang="en-US" dirty="0" smtClean="0"/>
              <a:t>staff  </a:t>
            </a:r>
          </a:p>
          <a:p>
            <a:pPr lvl="1" eaLnBrk="1" hangingPunct="1"/>
            <a:r>
              <a:rPr lang="en-US" dirty="0" smtClean="0"/>
              <a:t>97% of </a:t>
            </a:r>
            <a:r>
              <a:rPr lang="en-US" i="1" dirty="0" smtClean="0"/>
              <a:t>those</a:t>
            </a:r>
            <a:r>
              <a:rPr lang="en-US" dirty="0" smtClean="0"/>
              <a:t> </a:t>
            </a:r>
            <a:r>
              <a:rPr lang="en-US" dirty="0"/>
              <a:t>have either a separate set of IT job titles or a broadband IT classification and compensations </a:t>
            </a:r>
            <a:r>
              <a:rPr lang="en-US" dirty="0" smtClean="0"/>
              <a:t>system, compared to…</a:t>
            </a:r>
          </a:p>
          <a:p>
            <a:pPr lvl="1" eaLnBrk="1" hangingPunct="1"/>
            <a:r>
              <a:rPr lang="en-US" dirty="0" smtClean="0"/>
              <a:t>53</a:t>
            </a:r>
            <a:r>
              <a:rPr lang="en-US" dirty="0"/>
              <a:t>% of the institutions without a separate salary scale for </a:t>
            </a:r>
            <a:r>
              <a:rPr lang="en-US" dirty="0" smtClean="0"/>
              <a:t>IT</a:t>
            </a:r>
            <a:r>
              <a:rPr lang="en-US" dirty="0"/>
              <a:t> </a:t>
            </a:r>
          </a:p>
        </p:txBody>
      </p:sp>
      <p:sp>
        <p:nvSpPr>
          <p:cNvPr id="2" name="Slide Number Placeholder 1"/>
          <p:cNvSpPr>
            <a:spLocks noGrp="1"/>
          </p:cNvSpPr>
          <p:nvPr>
            <p:ph type="sldNum" sz="quarter" idx="12"/>
          </p:nvPr>
        </p:nvSpPr>
        <p:spPr/>
        <p:txBody>
          <a:bodyPr/>
          <a:lstStyle/>
          <a:p>
            <a:pPr>
              <a:defRPr/>
            </a:pPr>
            <a:fld id="{DD8AE98D-1DF9-DB4F-958A-E2505715E1FD}" type="slidenum">
              <a:rPr lang="en-US" smtClean="0"/>
              <a:pPr>
                <a:defRPr/>
              </a:pPr>
              <a:t>17</a:t>
            </a:fld>
            <a:endParaRPr lang="en-US" dirty="0"/>
          </a:p>
        </p:txBody>
      </p:sp>
    </p:spTree>
    <p:extLst>
      <p:ext uri="{BB962C8B-B14F-4D97-AF65-F5344CB8AC3E}">
        <p14:creationId xmlns:p14="http://schemas.microsoft.com/office/powerpoint/2010/main" val="39827333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MANAGING THE IT WORKFORCE:  </a:t>
            </a:r>
            <a:br>
              <a:rPr lang="en-US" cap="none" dirty="0" smtClean="0">
                <a:latin typeface="Arial" charset="0"/>
                <a:ea typeface="ＭＳ Ｐゴシック" charset="-128"/>
              </a:rPr>
            </a:br>
            <a:r>
              <a:rPr lang="en-US" cap="none" dirty="0" smtClean="0">
                <a:latin typeface="Arial" charset="0"/>
                <a:ea typeface="ＭＳ Ｐゴシック" charset="-128"/>
              </a:rPr>
              <a:t>STAFF DEVELOPMENT</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168400"/>
            <a:ext cx="8229600" cy="990600"/>
          </a:xfrm>
        </p:spPr>
        <p:txBody>
          <a:bodyPr/>
          <a:lstStyle/>
          <a:p>
            <a:pPr marL="0" indent="0" eaLnBrk="1" hangingPunct="1">
              <a:buNone/>
            </a:pPr>
            <a:r>
              <a:rPr lang="en-US" dirty="0"/>
              <a:t>Travel budgets decrease </a:t>
            </a:r>
            <a:r>
              <a:rPr lang="en-US" dirty="0" smtClean="0"/>
              <a:t>for all, </a:t>
            </a:r>
            <a:br>
              <a:rPr lang="en-US" dirty="0" smtClean="0"/>
            </a:br>
            <a:r>
              <a:rPr lang="en-US" dirty="0" smtClean="0"/>
              <a:t>training </a:t>
            </a:r>
            <a:r>
              <a:rPr lang="en-US" dirty="0"/>
              <a:t>dollars decline </a:t>
            </a:r>
            <a:r>
              <a:rPr lang="en-US" dirty="0" smtClean="0"/>
              <a:t>for most, but not all</a:t>
            </a:r>
          </a:p>
        </p:txBody>
      </p:sp>
      <p:sp>
        <p:nvSpPr>
          <p:cNvPr id="4" name="Content Placeholder 2"/>
          <p:cNvSpPr txBox="1">
            <a:spLocks/>
          </p:cNvSpPr>
          <p:nvPr/>
        </p:nvSpPr>
        <p:spPr bwMode="auto">
          <a:xfrm>
            <a:off x="457199" y="2133602"/>
            <a:ext cx="3818467"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sz="2000" dirty="0" smtClean="0"/>
              <a:t>Average </a:t>
            </a:r>
            <a:r>
              <a:rPr lang="en-US" sz="2000" dirty="0"/>
              <a:t>travel dollars per IT FTE declined from $744 to $477 </a:t>
            </a:r>
            <a:endParaRPr lang="en-US" sz="2000" dirty="0" smtClean="0"/>
          </a:p>
        </p:txBody>
      </p:sp>
      <p:sp>
        <p:nvSpPr>
          <p:cNvPr id="5" name="Content Placeholder 2"/>
          <p:cNvSpPr txBox="1">
            <a:spLocks/>
          </p:cNvSpPr>
          <p:nvPr/>
        </p:nvSpPr>
        <p:spPr bwMode="auto">
          <a:xfrm>
            <a:off x="5240865" y="2133602"/>
            <a:ext cx="3818467"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sz="2000" dirty="0" smtClean="0"/>
              <a:t>Training </a:t>
            </a:r>
            <a:r>
              <a:rPr lang="en-US" sz="2000" dirty="0"/>
              <a:t>per IT FTE decreased from $610 to $422 </a:t>
            </a:r>
            <a:endParaRPr lang="en-US" sz="2000" dirty="0" smtClean="0"/>
          </a:p>
        </p:txBody>
      </p:sp>
      <p:graphicFrame>
        <p:nvGraphicFramePr>
          <p:cNvPr id="7" name="Content Placeholder 3"/>
          <p:cNvGraphicFramePr>
            <a:graphicFrameLocks/>
          </p:cNvGraphicFramePr>
          <p:nvPr>
            <p:extLst>
              <p:ext uri="{D42A27DB-BD31-4B8C-83A1-F6EECF244321}">
                <p14:modId xmlns:p14="http://schemas.microsoft.com/office/powerpoint/2010/main" val="3821705641"/>
              </p:ext>
            </p:extLst>
          </p:nvPr>
        </p:nvGraphicFramePr>
        <p:xfrm>
          <a:off x="1" y="2819400"/>
          <a:ext cx="5240866" cy="3395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585040698"/>
              </p:ext>
            </p:extLst>
          </p:nvPr>
        </p:nvGraphicFramePr>
        <p:xfrm>
          <a:off x="5147733" y="2819400"/>
          <a:ext cx="3911599" cy="3395133"/>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pPr>
              <a:defRPr/>
            </a:pPr>
            <a:fld id="{DD8AE98D-1DF9-DB4F-958A-E2505715E1FD}" type="slidenum">
              <a:rPr lang="en-US" smtClean="0"/>
              <a:pPr>
                <a:defRPr/>
              </a:pPr>
              <a:t>18</a:t>
            </a:fld>
            <a:endParaRPr lang="en-US" dirty="0"/>
          </a:p>
        </p:txBody>
      </p:sp>
    </p:spTree>
    <p:extLst>
      <p:ext uri="{BB962C8B-B14F-4D97-AF65-F5344CB8AC3E}">
        <p14:creationId xmlns:p14="http://schemas.microsoft.com/office/powerpoint/2010/main" val="13598051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BUDGETS AND FUNDING</a:t>
            </a:r>
            <a:endParaRPr lang="en-US" dirty="0"/>
          </a:p>
        </p:txBody>
      </p:sp>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19</a:t>
            </a:fld>
            <a:endParaRPr lang="en-US" dirty="0"/>
          </a:p>
        </p:txBody>
      </p:sp>
    </p:spTree>
    <p:extLst>
      <p:ext uri="{BB962C8B-B14F-4D97-AF65-F5344CB8AC3E}">
        <p14:creationId xmlns:p14="http://schemas.microsoft.com/office/powerpoint/2010/main" val="21399249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WElCOME</a:t>
            </a:r>
            <a:r>
              <a:rPr lang="en-US" dirty="0" smtClean="0"/>
              <a:t>, PHILADELPHIA AND ONLINE ATTENDEES!</a:t>
            </a:r>
            <a:endParaRPr lang="en-US" dirty="0"/>
          </a:p>
        </p:txBody>
      </p:sp>
      <p:sp>
        <p:nvSpPr>
          <p:cNvPr id="3" name="Content Placeholder 2"/>
          <p:cNvSpPr>
            <a:spLocks noGrp="1"/>
          </p:cNvSpPr>
          <p:nvPr>
            <p:ph sz="half" idx="1"/>
          </p:nvPr>
        </p:nvSpPr>
        <p:spPr>
          <a:xfrm>
            <a:off x="457199" y="1168400"/>
            <a:ext cx="8170333" cy="4525963"/>
          </a:xfrm>
        </p:spPr>
        <p:txBody>
          <a:bodyPr/>
          <a:lstStyle/>
          <a:p>
            <a:r>
              <a:rPr lang="en-US" dirty="0" smtClean="0"/>
              <a:t>Who </a:t>
            </a:r>
            <a:r>
              <a:rPr lang="en-US" dirty="0"/>
              <a:t>are you?</a:t>
            </a:r>
          </a:p>
          <a:p>
            <a:pPr lvl="1"/>
            <a:r>
              <a:rPr lang="en-US" dirty="0"/>
              <a:t>Fill out CDS this year?</a:t>
            </a:r>
          </a:p>
          <a:p>
            <a:pPr lvl="1"/>
            <a:r>
              <a:rPr lang="en-US" dirty="0"/>
              <a:t>Type of institution:  Associates, BA, MA, DR, public, private, system</a:t>
            </a:r>
          </a:p>
          <a:p>
            <a:pPr lvl="1"/>
            <a:r>
              <a:rPr lang="en-US" dirty="0"/>
              <a:t>From Canada?  Other international?</a:t>
            </a:r>
          </a:p>
          <a:p>
            <a:pPr lvl="1"/>
            <a:r>
              <a:rPr lang="en-US" dirty="0"/>
              <a:t>Role:  CIO, support, </a:t>
            </a:r>
            <a:r>
              <a:rPr lang="en-US" dirty="0" err="1"/>
              <a:t>infosec</a:t>
            </a:r>
            <a:r>
              <a:rPr lang="en-US" dirty="0"/>
              <a:t>, infrastructure, enterprise, research, </a:t>
            </a:r>
            <a:r>
              <a:rPr lang="en-US" dirty="0" smtClean="0"/>
              <a:t>teaching and learning, faculty, vendor?</a:t>
            </a:r>
          </a:p>
          <a:p>
            <a:pPr lvl="1"/>
            <a:r>
              <a:rPr lang="en-US" dirty="0" smtClean="0"/>
              <a:t>CDS role:  Primary representative, author, review, manager?</a:t>
            </a:r>
          </a:p>
          <a:p>
            <a:r>
              <a:rPr lang="en-US" dirty="0" smtClean="0"/>
              <a:t>What color is your institution?</a:t>
            </a:r>
          </a:p>
        </p:txBody>
      </p:sp>
      <p:sp>
        <p:nvSpPr>
          <p:cNvPr id="4" name="Slide Number Placeholder 3"/>
          <p:cNvSpPr>
            <a:spLocks noGrp="1"/>
          </p:cNvSpPr>
          <p:nvPr>
            <p:ph type="sldNum" sz="quarter" idx="12"/>
          </p:nvPr>
        </p:nvSpPr>
        <p:spPr/>
        <p:txBody>
          <a:bodyPr/>
          <a:lstStyle/>
          <a:p>
            <a:pPr>
              <a:defRPr/>
            </a:pPr>
            <a:fld id="{4AB562B7-F15F-9143-92A0-BF392971B04C}" type="slidenum">
              <a:rPr lang="en-US" smtClean="0"/>
              <a:pPr>
                <a:defRPr/>
              </a:pPr>
              <a:t>2</a:t>
            </a:fld>
            <a:endParaRPr lang="en-US"/>
          </a:p>
        </p:txBody>
      </p:sp>
      <p:sp>
        <p:nvSpPr>
          <p:cNvPr id="5" name="Right Arrow 4"/>
          <p:cNvSpPr/>
          <p:nvPr/>
        </p:nvSpPr>
        <p:spPr>
          <a:xfrm>
            <a:off x="5757333" y="5130800"/>
            <a:ext cx="2734734" cy="237066"/>
          </a:xfrm>
          <a:prstGeom prst="rightArrow">
            <a:avLst/>
          </a:prstGeom>
          <a:gradFill flip="none" rotWithShape="1">
            <a:gsLst>
              <a:gs pos="0">
                <a:schemeClr val="bg1"/>
              </a:gs>
              <a:gs pos="100000">
                <a:srgbClr val="1B7B8B"/>
              </a:gs>
            </a:gsLst>
            <a:lin ang="0" scaled="1"/>
            <a:tileRect/>
          </a:gradFill>
          <a:ln>
            <a:solidFill>
              <a:srgbClr val="1B7B8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7107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CENTRAL IT FUNDING SOURCES</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838201"/>
            <a:ext cx="8229600" cy="1320800"/>
          </a:xfrm>
        </p:spPr>
        <p:txBody>
          <a:bodyPr/>
          <a:lstStyle/>
          <a:p>
            <a:pPr marL="0" indent="0" eaLnBrk="1" hangingPunct="1">
              <a:buNone/>
            </a:pPr>
            <a:r>
              <a:rPr lang="en-US" sz="1800" dirty="0" smtClean="0"/>
              <a:t>An </a:t>
            </a:r>
            <a:r>
              <a:rPr lang="en-US" sz="1800" dirty="0"/>
              <a:t>operating appropriation funds more than 80% of the central IT budget </a:t>
            </a:r>
            <a:r>
              <a:rPr lang="en-US" sz="1800" dirty="0" smtClean="0"/>
              <a:t>in all institutional types except public doctorals:	</a:t>
            </a:r>
          </a:p>
          <a:p>
            <a:pPr lvl="1" eaLnBrk="1" hangingPunct="1"/>
            <a:r>
              <a:rPr lang="en-US" sz="1800" dirty="0"/>
              <a:t>27% </a:t>
            </a:r>
            <a:r>
              <a:rPr lang="en-US" sz="1800" dirty="0" smtClean="0"/>
              <a:t>of </a:t>
            </a:r>
            <a:r>
              <a:rPr lang="en-US" sz="1800" i="1" dirty="0" smtClean="0"/>
              <a:t>their</a:t>
            </a:r>
            <a:r>
              <a:rPr lang="en-US" sz="1800" dirty="0" smtClean="0"/>
              <a:t> </a:t>
            </a:r>
            <a:r>
              <a:rPr lang="en-US" sz="1800" dirty="0"/>
              <a:t>IT funds </a:t>
            </a:r>
            <a:r>
              <a:rPr lang="en-US" sz="1800" dirty="0" smtClean="0"/>
              <a:t>are from </a:t>
            </a:r>
            <a:r>
              <a:rPr lang="en-US" sz="1800" dirty="0"/>
              <a:t>chargeback or sales of services to institutional departments, schools, and individual</a:t>
            </a:r>
            <a:r>
              <a:rPr lang="en-US" sz="2000" dirty="0"/>
              <a:t>s </a:t>
            </a:r>
            <a:endParaRPr lang="en-US" sz="2000" dirty="0" smtClean="0"/>
          </a:p>
        </p:txBody>
      </p:sp>
      <p:graphicFrame>
        <p:nvGraphicFramePr>
          <p:cNvPr id="4" name="Content Placeholder 3"/>
          <p:cNvGraphicFramePr>
            <a:graphicFrameLocks/>
          </p:cNvGraphicFramePr>
          <p:nvPr>
            <p:extLst>
              <p:ext uri="{D42A27DB-BD31-4B8C-83A1-F6EECF244321}">
                <p14:modId xmlns:p14="http://schemas.microsoft.com/office/powerpoint/2010/main" val="756189671"/>
              </p:ext>
            </p:extLst>
          </p:nvPr>
        </p:nvGraphicFramePr>
        <p:xfrm>
          <a:off x="457200" y="1981200"/>
          <a:ext cx="8229600" cy="430106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DD8AE98D-1DF9-DB4F-958A-E2505715E1FD}" type="slidenum">
              <a:rPr lang="en-US" smtClean="0"/>
              <a:pPr>
                <a:defRPr/>
              </a:pPr>
              <a:t>20</a:t>
            </a:fld>
            <a:endParaRPr lang="en-US" dirty="0"/>
          </a:p>
        </p:txBody>
      </p:sp>
    </p:spTree>
    <p:extLst>
      <p:ext uri="{BB962C8B-B14F-4D97-AF65-F5344CB8AC3E}">
        <p14:creationId xmlns:p14="http://schemas.microsoft.com/office/powerpoint/2010/main" val="11509166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MEDIAN IT SPEND/FTE:  HIGHLY VARIABLE!</a:t>
            </a:r>
            <a:endParaRPr lang="en-US" cap="none" dirty="0">
              <a:latin typeface="Arial" charset="0"/>
              <a:ea typeface="ＭＳ Ｐゴシック" charset="-128"/>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91930083"/>
              </p:ext>
            </p:extLst>
          </p:nvPr>
        </p:nvGraphicFramePr>
        <p:xfrm>
          <a:off x="67204" y="2362200"/>
          <a:ext cx="6553200" cy="2146300"/>
        </p:xfrm>
        <a:graphic>
          <a:graphicData uri="http://schemas.openxmlformats.org/presentationml/2006/ole">
            <mc:AlternateContent xmlns:mc="http://schemas.openxmlformats.org/markup-compatibility/2006">
              <mc:Choice xmlns:v="urn:schemas-microsoft-com:vml" Requires="v">
                <p:oleObj spid="_x0000_s2105" name="Document" r:id="rId5" imgW="6553200" imgH="2146300" progId="Word.Document.12">
                  <p:embed/>
                </p:oleObj>
              </mc:Choice>
              <mc:Fallback>
                <p:oleObj name="Document" r:id="rId5" imgW="6553200" imgH="2146300" progId="Word.Document.12">
                  <p:embed/>
                  <p:pic>
                    <p:nvPicPr>
                      <p:cNvPr id="0" name=""/>
                      <p:cNvPicPr/>
                      <p:nvPr/>
                    </p:nvPicPr>
                    <p:blipFill>
                      <a:blip r:embed="rId6"/>
                      <a:stretch>
                        <a:fillRect/>
                      </a:stretch>
                    </p:blipFill>
                    <p:spPr>
                      <a:xfrm>
                        <a:off x="67204" y="2362200"/>
                        <a:ext cx="6553200" cy="2146300"/>
                      </a:xfrm>
                      <a:prstGeom prst="rect">
                        <a:avLst/>
                      </a:prstGeom>
                    </p:spPr>
                  </p:pic>
                </p:oleObj>
              </mc:Fallback>
            </mc:AlternateContent>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54183" y="3920066"/>
            <a:ext cx="3048000" cy="2286000"/>
          </a:xfrm>
          <a:prstGeom prst="rect">
            <a:avLst/>
          </a:prstGeom>
          <a:noFill/>
          <a:ln>
            <a:noFill/>
          </a:ln>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54183" y="1295394"/>
            <a:ext cx="3048000" cy="2286000"/>
          </a:xfrm>
          <a:prstGeom prst="rect">
            <a:avLst/>
          </a:prstGeom>
          <a:noFill/>
          <a:ln>
            <a:noFill/>
          </a:ln>
        </p:spPr>
      </p:pic>
      <p:grpSp>
        <p:nvGrpSpPr>
          <p:cNvPr id="5" name="Group 4"/>
          <p:cNvGrpSpPr/>
          <p:nvPr/>
        </p:nvGrpSpPr>
        <p:grpSpPr>
          <a:xfrm>
            <a:off x="3115734" y="887508"/>
            <a:ext cx="3048000" cy="2820889"/>
            <a:chOff x="0" y="3514297"/>
            <a:chExt cx="3048000" cy="2820889"/>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3922182"/>
              <a:ext cx="3048000" cy="2413004"/>
            </a:xfrm>
            <a:prstGeom prst="rect">
              <a:avLst/>
            </a:prstGeom>
            <a:noFill/>
            <a:ln>
              <a:noFill/>
            </a:ln>
          </p:spPr>
        </p:pic>
        <p:sp>
          <p:nvSpPr>
            <p:cNvPr id="3" name="TextBox 2"/>
            <p:cNvSpPr txBox="1"/>
            <p:nvPr/>
          </p:nvSpPr>
          <p:spPr>
            <a:xfrm>
              <a:off x="220134" y="3514297"/>
              <a:ext cx="2743200" cy="523220"/>
            </a:xfrm>
            <a:prstGeom prst="rect">
              <a:avLst/>
            </a:prstGeom>
            <a:noFill/>
          </p:spPr>
          <p:txBody>
            <a:bodyPr wrap="square" rtlCol="0">
              <a:spAutoFit/>
            </a:bodyPr>
            <a:lstStyle/>
            <a:p>
              <a:pPr algn="ctr"/>
              <a:r>
                <a:rPr lang="en-US" sz="1400" dirty="0" smtClean="0"/>
                <a:t>Associates, </a:t>
              </a:r>
              <a:br>
                <a:rPr lang="en-US" sz="1400" dirty="0" smtClean="0"/>
              </a:br>
              <a:r>
                <a:rPr lang="en-US" sz="1400" dirty="0" smtClean="0"/>
                <a:t>Private Masters, Public Masters</a:t>
              </a:r>
              <a:endParaRPr lang="en-US" sz="1400" dirty="0"/>
            </a:p>
          </p:txBody>
        </p:sp>
      </p:grpSp>
      <p:pic>
        <p:nvPicPr>
          <p:cNvPr id="13"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3920066"/>
            <a:ext cx="3048000" cy="2286000"/>
          </a:xfrm>
          <a:prstGeom prst="rect">
            <a:avLst/>
          </a:prstGeom>
          <a:noFill/>
          <a:ln>
            <a:noFill/>
          </a:ln>
        </p:spPr>
      </p:pic>
      <p:sp>
        <p:nvSpPr>
          <p:cNvPr id="12" name="TextBox 11"/>
          <p:cNvSpPr txBox="1"/>
          <p:nvPr/>
        </p:nvSpPr>
        <p:spPr>
          <a:xfrm>
            <a:off x="3437467" y="3584372"/>
            <a:ext cx="2518833" cy="523220"/>
          </a:xfrm>
          <a:prstGeom prst="rect">
            <a:avLst/>
          </a:prstGeom>
          <a:noFill/>
        </p:spPr>
        <p:txBody>
          <a:bodyPr wrap="square" rtlCol="0">
            <a:spAutoFit/>
          </a:bodyPr>
          <a:lstStyle/>
          <a:p>
            <a:pPr algn="ctr"/>
            <a:r>
              <a:rPr lang="en-US" sz="1400" dirty="0" smtClean="0"/>
              <a:t>BA LA and </a:t>
            </a:r>
            <a:br>
              <a:rPr lang="en-US" sz="1400" dirty="0" smtClean="0"/>
            </a:br>
            <a:r>
              <a:rPr lang="en-US" sz="1400" dirty="0" smtClean="0"/>
              <a:t>BA General &amp; Other Colleges</a:t>
            </a:r>
            <a:endParaRPr lang="en-US" sz="1400" dirty="0"/>
          </a:p>
        </p:txBody>
      </p:sp>
      <p:sp>
        <p:nvSpPr>
          <p:cNvPr id="14" name="TextBox 13"/>
          <p:cNvSpPr txBox="1"/>
          <p:nvPr/>
        </p:nvSpPr>
        <p:spPr>
          <a:xfrm>
            <a:off x="6320367" y="3706282"/>
            <a:ext cx="2518833" cy="307777"/>
          </a:xfrm>
          <a:prstGeom prst="rect">
            <a:avLst/>
          </a:prstGeom>
          <a:noFill/>
        </p:spPr>
        <p:txBody>
          <a:bodyPr wrap="square" rtlCol="0">
            <a:spAutoFit/>
          </a:bodyPr>
          <a:lstStyle/>
          <a:p>
            <a:r>
              <a:rPr lang="en-US" sz="1400" dirty="0" smtClean="0"/>
              <a:t>Private and Public Doctorals</a:t>
            </a:r>
            <a:endParaRPr lang="en-US" sz="1400" dirty="0"/>
          </a:p>
        </p:txBody>
      </p:sp>
      <p:sp>
        <p:nvSpPr>
          <p:cNvPr id="15" name="TextBox 14"/>
          <p:cNvSpPr txBox="1"/>
          <p:nvPr/>
        </p:nvSpPr>
        <p:spPr>
          <a:xfrm>
            <a:off x="6411384" y="887508"/>
            <a:ext cx="2518833" cy="523220"/>
          </a:xfrm>
          <a:prstGeom prst="rect">
            <a:avLst/>
          </a:prstGeom>
          <a:noFill/>
        </p:spPr>
        <p:txBody>
          <a:bodyPr wrap="square" rtlCol="0">
            <a:spAutoFit/>
          </a:bodyPr>
          <a:lstStyle/>
          <a:p>
            <a:r>
              <a:rPr lang="en-US" sz="1400" dirty="0" smtClean="0"/>
              <a:t>Canadian and other International Institutions</a:t>
            </a:r>
            <a:endParaRPr lang="en-US" sz="1400" dirty="0"/>
          </a:p>
        </p:txBody>
      </p:sp>
      <p:sp>
        <p:nvSpPr>
          <p:cNvPr id="4" name="Slide Number Placeholder 3"/>
          <p:cNvSpPr>
            <a:spLocks noGrp="1"/>
          </p:cNvSpPr>
          <p:nvPr>
            <p:ph type="sldNum" sz="quarter" idx="12"/>
          </p:nvPr>
        </p:nvSpPr>
        <p:spPr/>
        <p:txBody>
          <a:bodyPr/>
          <a:lstStyle/>
          <a:p>
            <a:pPr>
              <a:defRPr/>
            </a:pPr>
            <a:fld id="{DD8AE98D-1DF9-DB4F-958A-E2505715E1FD}" type="slidenum">
              <a:rPr lang="en-US" smtClean="0"/>
              <a:pPr>
                <a:defRPr/>
              </a:pPr>
              <a:t>21</a:t>
            </a:fld>
            <a:endParaRPr lang="en-US" dirty="0"/>
          </a:p>
        </p:txBody>
      </p:sp>
    </p:spTree>
    <p:extLst>
      <p:ext uri="{BB962C8B-B14F-4D97-AF65-F5344CB8AC3E}">
        <p14:creationId xmlns:p14="http://schemas.microsoft.com/office/powerpoint/2010/main" val="42608287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FACULTY USE OF IT IN TEACHING AND LEARNING</a:t>
            </a:r>
            <a:endParaRPr lang="en-US" dirty="0"/>
          </a:p>
        </p:txBody>
      </p:sp>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22</a:t>
            </a:fld>
            <a:endParaRPr lang="en-US" dirty="0"/>
          </a:p>
        </p:txBody>
      </p:sp>
    </p:spTree>
    <p:extLst>
      <p:ext uri="{BB962C8B-B14F-4D97-AF65-F5344CB8AC3E}">
        <p14:creationId xmlns:p14="http://schemas.microsoft.com/office/powerpoint/2010/main" val="17656193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305"/>
            <a:ext cx="8686800" cy="986895"/>
          </a:xfrm>
        </p:spPr>
        <p:txBody>
          <a:bodyPr>
            <a:noAutofit/>
          </a:bodyPr>
          <a:lstStyle/>
          <a:p>
            <a:r>
              <a:rPr lang="en-US" dirty="0" smtClean="0">
                <a:latin typeface="Arial"/>
                <a:cs typeface="Arial"/>
              </a:rPr>
              <a:t>SUPPORT FOR FACULTY USE OF IT</a:t>
            </a:r>
            <a:br>
              <a:rPr lang="en-US" dirty="0" smtClean="0">
                <a:latin typeface="Arial"/>
                <a:cs typeface="Arial"/>
              </a:rPr>
            </a:br>
            <a:r>
              <a:rPr lang="en-US" dirty="0" smtClean="0">
                <a:latin typeface="Arial"/>
                <a:cs typeface="Arial"/>
              </a:rPr>
              <a:t>Teaching and Learning Services</a:t>
            </a:r>
            <a:endParaRPr lang="en-US"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5440827"/>
              </p:ext>
            </p:extLst>
          </p:nvPr>
        </p:nvGraphicFramePr>
        <p:xfrm>
          <a:off x="457200" y="1092200"/>
          <a:ext cx="8229600" cy="49699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16200000">
            <a:off x="-415079" y="2193081"/>
            <a:ext cx="2717373" cy="261610"/>
          </a:xfrm>
          <a:prstGeom prst="rect">
            <a:avLst/>
          </a:prstGeom>
          <a:noFill/>
        </p:spPr>
        <p:txBody>
          <a:bodyPr wrap="square" rtlCol="0">
            <a:spAutoFit/>
          </a:bodyPr>
          <a:lstStyle/>
          <a:p>
            <a:r>
              <a:rPr lang="en-US" sz="1100" dirty="0" smtClean="0"/>
              <a:t>Percent of institutions offering service</a:t>
            </a:r>
            <a:endParaRPr lang="en-US" sz="1100" dirty="0"/>
          </a:p>
        </p:txBody>
      </p:sp>
      <p:sp>
        <p:nvSpPr>
          <p:cNvPr id="5" name="Slide Number Placeholder 4"/>
          <p:cNvSpPr>
            <a:spLocks noGrp="1"/>
          </p:cNvSpPr>
          <p:nvPr>
            <p:ph type="sldNum" sz="quarter" idx="12"/>
          </p:nvPr>
        </p:nvSpPr>
        <p:spPr/>
        <p:txBody>
          <a:bodyPr/>
          <a:lstStyle/>
          <a:p>
            <a:pPr>
              <a:defRPr/>
            </a:pPr>
            <a:fld id="{3FCC9DFE-152E-9040-B076-1029403C79C9}" type="slidenum">
              <a:rPr lang="en-US" smtClean="0"/>
              <a:pPr>
                <a:defRPr/>
              </a:pPr>
              <a:t>23</a:t>
            </a:fld>
            <a:endParaRPr lang="en-US" dirty="0"/>
          </a:p>
        </p:txBody>
      </p:sp>
    </p:spTree>
    <p:extLst>
      <p:ext uri="{BB962C8B-B14F-4D97-AF65-F5344CB8AC3E}">
        <p14:creationId xmlns:p14="http://schemas.microsoft.com/office/powerpoint/2010/main" val="23961799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143000"/>
          </a:xfrm>
        </p:spPr>
        <p:txBody>
          <a:bodyPr>
            <a:normAutofit fontScale="90000"/>
          </a:bodyPr>
          <a:lstStyle/>
          <a:p>
            <a:r>
              <a:rPr lang="en-US" sz="2600" i="1" dirty="0" smtClean="0">
                <a:solidFill>
                  <a:srgbClr val="14606E"/>
                </a:solidFill>
                <a:effectLst/>
              </a:rPr>
              <a:t>Connecting the dots </a:t>
            </a:r>
            <a:r>
              <a:rPr lang="en-US" sz="2600" i="1" dirty="0" smtClean="0">
                <a:solidFill>
                  <a:srgbClr val="14606E"/>
                </a:solidFill>
              </a:rPr>
              <a:t/>
            </a:r>
            <a:br>
              <a:rPr lang="en-US" sz="2600" i="1" dirty="0" smtClean="0">
                <a:solidFill>
                  <a:srgbClr val="14606E"/>
                </a:solidFill>
              </a:rPr>
            </a:br>
            <a:r>
              <a:rPr lang="en-US" sz="2600" dirty="0" smtClean="0"/>
              <a:t>Deployment maturity for teaching and learning technologies</a:t>
            </a:r>
            <a:endParaRPr lang="en-US" sz="2600" dirty="0"/>
          </a:p>
        </p:txBody>
      </p:sp>
      <p:grpSp>
        <p:nvGrpSpPr>
          <p:cNvPr id="5" name="Group 63"/>
          <p:cNvGrpSpPr>
            <a:grpSpLocks/>
          </p:cNvGrpSpPr>
          <p:nvPr/>
        </p:nvGrpSpPr>
        <p:grpSpPr bwMode="auto">
          <a:xfrm>
            <a:off x="538009" y="2816477"/>
            <a:ext cx="542925" cy="542925"/>
            <a:chOff x="1411834" y="2532046"/>
            <a:chExt cx="657225" cy="657225"/>
          </a:xfrm>
        </p:grpSpPr>
        <p:sp>
          <p:nvSpPr>
            <p:cNvPr id="6" name="Donut 5"/>
            <p:cNvSpPr/>
            <p:nvPr/>
          </p:nvSpPr>
          <p:spPr>
            <a:xfrm>
              <a:off x="1411834" y="2532046"/>
              <a:ext cx="657225" cy="657225"/>
            </a:xfrm>
            <a:prstGeom prst="donut">
              <a:avLst>
                <a:gd name="adj" fmla="val 14855"/>
              </a:avLst>
            </a:prstGeom>
            <a:gradFill>
              <a:gsLst>
                <a:gs pos="0">
                  <a:schemeClr val="accent3">
                    <a:lumMod val="75000"/>
                  </a:schemeClr>
                </a:gs>
                <a:gs pos="91000">
                  <a:srgbClr val="27829E"/>
                </a:gs>
              </a:gsLst>
              <a:lin ang="1800000" scaled="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7" name="Pie 6"/>
            <p:cNvSpPr/>
            <p:nvPr/>
          </p:nvSpPr>
          <p:spPr>
            <a:xfrm>
              <a:off x="1540589" y="2660801"/>
              <a:ext cx="399716" cy="399716"/>
            </a:xfrm>
            <a:prstGeom prst="pie">
              <a:avLst>
                <a:gd name="adj1" fmla="val 16252264"/>
                <a:gd name="adj2" fmla="val 2393927"/>
              </a:avLst>
            </a:prstGeom>
            <a:solidFill>
              <a:srgbClr val="27829E"/>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grpSp>
        <p:nvGrpSpPr>
          <p:cNvPr id="8" name="Group 66"/>
          <p:cNvGrpSpPr>
            <a:grpSpLocks/>
          </p:cNvGrpSpPr>
          <p:nvPr/>
        </p:nvGrpSpPr>
        <p:grpSpPr bwMode="auto">
          <a:xfrm>
            <a:off x="1569091" y="2084144"/>
            <a:ext cx="542925" cy="542925"/>
            <a:chOff x="1333500" y="2514599"/>
            <a:chExt cx="657225" cy="657225"/>
          </a:xfrm>
        </p:grpSpPr>
        <p:sp>
          <p:nvSpPr>
            <p:cNvPr id="9" name="Donut 8"/>
            <p:cNvSpPr/>
            <p:nvPr/>
          </p:nvSpPr>
          <p:spPr>
            <a:xfrm>
              <a:off x="1333500" y="2514599"/>
              <a:ext cx="657225" cy="657225"/>
            </a:xfrm>
            <a:prstGeom prst="donut">
              <a:avLst>
                <a:gd name="adj" fmla="val 14855"/>
              </a:avLst>
            </a:prstGeom>
            <a:gradFill>
              <a:gsLst>
                <a:gs pos="0">
                  <a:schemeClr val="accent3">
                    <a:lumMod val="75000"/>
                  </a:schemeClr>
                </a:gs>
                <a:gs pos="91000">
                  <a:schemeClr val="accent3">
                    <a:lumMod val="50000"/>
                  </a:schemeClr>
                </a:gs>
              </a:gsLst>
              <a:lin ang="1800000" scaled="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10" name="Pie 9"/>
            <p:cNvSpPr/>
            <p:nvPr/>
          </p:nvSpPr>
          <p:spPr>
            <a:xfrm>
              <a:off x="1462254" y="2643353"/>
              <a:ext cx="399716" cy="399716"/>
            </a:xfrm>
            <a:prstGeom prst="pie">
              <a:avLst>
                <a:gd name="adj1" fmla="val 16252264"/>
                <a:gd name="adj2" fmla="val 9062718"/>
              </a:avLst>
            </a:prstGeom>
            <a:solidFill>
              <a:srgbClr val="27829E"/>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grpSp>
        <p:nvGrpSpPr>
          <p:cNvPr id="11" name="Group 10"/>
          <p:cNvGrpSpPr/>
          <p:nvPr/>
        </p:nvGrpSpPr>
        <p:grpSpPr>
          <a:xfrm>
            <a:off x="3748959" y="3070181"/>
            <a:ext cx="3008315" cy="1899990"/>
            <a:chOff x="4881562" y="2199020"/>
            <a:chExt cx="3008315" cy="1899990"/>
          </a:xfrm>
        </p:grpSpPr>
        <p:sp>
          <p:nvSpPr>
            <p:cNvPr id="12" name="Rounded Rectangle 11"/>
            <p:cNvSpPr>
              <a:spLocks noChangeArrowheads="1"/>
            </p:cNvSpPr>
            <p:nvPr/>
          </p:nvSpPr>
          <p:spPr bwMode="auto">
            <a:xfrm>
              <a:off x="5353049" y="2199020"/>
              <a:ext cx="2480955" cy="1899989"/>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defRPr/>
              </a:pPr>
              <a:endParaRPr lang="en-US" dirty="0">
                <a:solidFill>
                  <a:srgbClr val="FFFFFF"/>
                </a:solidFill>
                <a:latin typeface="Arial"/>
                <a:ea typeface="ＭＳ Ｐゴシック" pitchFamily="-109" charset="-128"/>
                <a:cs typeface="Arial"/>
              </a:endParaRPr>
            </a:p>
          </p:txBody>
        </p:sp>
        <p:sp>
          <p:nvSpPr>
            <p:cNvPr id="13" name="TextBox 17"/>
            <p:cNvSpPr txBox="1">
              <a:spLocks noChangeArrowheads="1"/>
            </p:cNvSpPr>
            <p:nvPr/>
          </p:nvSpPr>
          <p:spPr bwMode="auto">
            <a:xfrm>
              <a:off x="5565773" y="2483183"/>
              <a:ext cx="2324104"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880" indent="-182880" eaLnBrk="1" hangingPunct="1">
                <a:buFont typeface="Arial" charset="0"/>
                <a:buChar char="•"/>
              </a:pPr>
              <a:r>
                <a:rPr lang="en-US" sz="1100" dirty="0">
                  <a:solidFill>
                    <a:srgbClr val="595959"/>
                  </a:solidFill>
                  <a:latin typeface="Arial"/>
                  <a:cs typeface="Arial"/>
                </a:rPr>
                <a:t>Facebook</a:t>
              </a:r>
            </a:p>
            <a:p>
              <a:pPr marL="182880" indent="-182880" eaLnBrk="1" hangingPunct="1">
                <a:buFont typeface="Arial" charset="0"/>
                <a:buChar char="•"/>
              </a:pPr>
              <a:r>
                <a:rPr lang="en-US" sz="1100" dirty="0">
                  <a:solidFill>
                    <a:srgbClr val="595959"/>
                  </a:solidFill>
                  <a:latin typeface="Arial"/>
                  <a:cs typeface="Arial"/>
                </a:rPr>
                <a:t>Distance learning with local students and remote instructor</a:t>
              </a:r>
            </a:p>
            <a:p>
              <a:pPr marL="182880" indent="-182880" eaLnBrk="1" hangingPunct="1">
                <a:buFont typeface="Arial" charset="0"/>
                <a:buChar char="•"/>
              </a:pPr>
              <a:r>
                <a:rPr lang="en-US" sz="1100" dirty="0">
                  <a:solidFill>
                    <a:srgbClr val="595959"/>
                  </a:solidFill>
                  <a:latin typeface="Arial"/>
                  <a:cs typeface="Arial"/>
                </a:rPr>
                <a:t>E-portfolios</a:t>
              </a:r>
            </a:p>
            <a:p>
              <a:pPr marL="182880" indent="-182880" eaLnBrk="1" hangingPunct="1">
                <a:buFont typeface="Arial" charset="0"/>
                <a:buChar char="•"/>
              </a:pPr>
              <a:r>
                <a:rPr lang="en-US" sz="1100" dirty="0">
                  <a:solidFill>
                    <a:srgbClr val="595959"/>
                  </a:solidFill>
                  <a:latin typeface="Arial"/>
                  <a:cs typeface="Arial"/>
                </a:rPr>
                <a:t>Learning objects</a:t>
              </a:r>
            </a:p>
            <a:p>
              <a:pPr marL="182880" indent="-182880" eaLnBrk="1" hangingPunct="1">
                <a:buFont typeface="Arial" charset="0"/>
                <a:buChar char="•"/>
              </a:pPr>
              <a:r>
                <a:rPr lang="en-US" sz="1100" dirty="0">
                  <a:solidFill>
                    <a:srgbClr val="595959"/>
                  </a:solidFill>
                  <a:latin typeface="Arial"/>
                  <a:cs typeface="Arial"/>
                </a:rPr>
                <a:t>Lecture capture</a:t>
              </a:r>
            </a:p>
            <a:p>
              <a:pPr marL="182880" indent="-182880" eaLnBrk="1" hangingPunct="1">
                <a:buFont typeface="Arial" charset="0"/>
                <a:buChar char="•"/>
              </a:pPr>
              <a:r>
                <a:rPr lang="en-US" sz="1100" dirty="0" smtClean="0">
                  <a:solidFill>
                    <a:srgbClr val="595959"/>
                  </a:solidFill>
                  <a:latin typeface="Arial"/>
                  <a:cs typeface="Arial"/>
                </a:rPr>
                <a:t>Wikis</a:t>
              </a:r>
            </a:p>
            <a:p>
              <a:pPr marL="182880" indent="-182880" eaLnBrk="1" hangingPunct="1">
                <a:buFont typeface="Arial" charset="0"/>
                <a:buChar char="•"/>
              </a:pPr>
              <a:r>
                <a:rPr lang="en-US" sz="1100" dirty="0" smtClean="0">
                  <a:solidFill>
                    <a:srgbClr val="595959"/>
                  </a:solidFill>
                  <a:latin typeface="Arial"/>
                  <a:cs typeface="Arial"/>
                </a:rPr>
                <a:t>E-books</a:t>
              </a:r>
              <a:endParaRPr lang="en-US" sz="1100" dirty="0">
                <a:solidFill>
                  <a:srgbClr val="595959"/>
                </a:solidFill>
                <a:latin typeface="Arial"/>
                <a:cs typeface="Arial"/>
              </a:endParaRPr>
            </a:p>
            <a:p>
              <a:pPr marL="182880" indent="-182880" eaLnBrk="1" hangingPunct="1">
                <a:buFont typeface="Arial" charset="0"/>
                <a:buChar char="•"/>
              </a:pPr>
              <a:r>
                <a:rPr lang="en-US" sz="1100" dirty="0" smtClean="0">
                  <a:solidFill>
                    <a:srgbClr val="595959"/>
                  </a:solidFill>
                  <a:latin typeface="Arial"/>
                  <a:cs typeface="Arial"/>
                </a:rPr>
                <a:t>Simulation</a:t>
              </a:r>
              <a:endParaRPr lang="en-US" sz="1100" dirty="0">
                <a:solidFill>
                  <a:srgbClr val="595959"/>
                </a:solidFill>
                <a:latin typeface="Arial"/>
                <a:cs typeface="Arial"/>
              </a:endParaRPr>
            </a:p>
          </p:txBody>
        </p:sp>
        <p:sp>
          <p:nvSpPr>
            <p:cNvPr id="14" name="TextBox 18"/>
            <p:cNvSpPr txBox="1">
              <a:spLocks noChangeArrowheads="1"/>
            </p:cNvSpPr>
            <p:nvPr/>
          </p:nvSpPr>
          <p:spPr bwMode="auto">
            <a:xfrm>
              <a:off x="5335276" y="2262521"/>
              <a:ext cx="24987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charset="0"/>
                  <a:ea typeface="ＭＳ Ｐゴシック" charset="0"/>
                  <a:cs typeface="ＭＳ Ｐゴシック" charset="0"/>
                </a:defRPr>
              </a:lvl1pPr>
              <a:lvl2pPr marL="742950" indent="-285750" defTabSz="801688" eaLnBrk="0" hangingPunct="0">
                <a:defRPr sz="2400">
                  <a:solidFill>
                    <a:schemeClr val="tx1"/>
                  </a:solidFill>
                  <a:latin typeface="Arial" charset="0"/>
                  <a:ea typeface="ＭＳ Ｐゴシック" charset="0"/>
                </a:defRPr>
              </a:lvl2pPr>
              <a:lvl3pPr marL="1143000" indent="-228600" defTabSz="801688" eaLnBrk="0" hangingPunct="0">
                <a:defRPr sz="2400">
                  <a:solidFill>
                    <a:schemeClr val="tx1"/>
                  </a:solidFill>
                  <a:latin typeface="Arial" charset="0"/>
                  <a:ea typeface="ＭＳ Ｐゴシック" charset="0"/>
                </a:defRPr>
              </a:lvl3pPr>
              <a:lvl4pPr marL="1600200" indent="-228600" defTabSz="801688" eaLnBrk="0" hangingPunct="0">
                <a:defRPr sz="2400">
                  <a:solidFill>
                    <a:schemeClr val="tx1"/>
                  </a:solidFill>
                  <a:latin typeface="Arial" charset="0"/>
                  <a:ea typeface="ＭＳ Ｐゴシック" charset="0"/>
                </a:defRPr>
              </a:lvl4pPr>
              <a:lvl5pPr marL="2057400" indent="-228600" defTabSz="801688" eaLnBrk="0" hangingPunct="0">
                <a:defRPr sz="2400">
                  <a:solidFill>
                    <a:schemeClr val="tx1"/>
                  </a:solidFill>
                  <a:latin typeface="Arial" charset="0"/>
                  <a:ea typeface="ＭＳ Ｐゴシック" charset="0"/>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100" b="1" noProof="1" smtClean="0">
                  <a:solidFill>
                    <a:srgbClr val="080808"/>
                  </a:solidFill>
                  <a:latin typeface="Arial"/>
                  <a:cs typeface="Arial"/>
                </a:rPr>
                <a:t>TRANSITIONING TO MAINSTREAM</a:t>
              </a:r>
              <a:endParaRPr sz="1100" b="1" noProof="1">
                <a:solidFill>
                  <a:srgbClr val="080808"/>
                </a:solidFill>
                <a:latin typeface="Arial"/>
                <a:cs typeface="Arial"/>
              </a:endParaRPr>
            </a:p>
          </p:txBody>
        </p:sp>
        <p:grpSp>
          <p:nvGrpSpPr>
            <p:cNvPr id="15" name="Group 75"/>
            <p:cNvGrpSpPr>
              <a:grpSpLocks/>
            </p:cNvGrpSpPr>
            <p:nvPr/>
          </p:nvGrpSpPr>
          <p:grpSpPr bwMode="auto">
            <a:xfrm>
              <a:off x="4881562" y="2244465"/>
              <a:ext cx="384175" cy="384175"/>
              <a:chOff x="1205855" y="1809991"/>
              <a:chExt cx="657225" cy="657225"/>
            </a:xfrm>
          </p:grpSpPr>
          <p:sp>
            <p:nvSpPr>
              <p:cNvPr id="16" name="Donut 15"/>
              <p:cNvSpPr/>
              <p:nvPr/>
            </p:nvSpPr>
            <p:spPr>
              <a:xfrm>
                <a:off x="1205855" y="1809991"/>
                <a:ext cx="657225" cy="657225"/>
              </a:xfrm>
              <a:prstGeom prst="donut">
                <a:avLst>
                  <a:gd name="adj" fmla="val 14855"/>
                </a:avLst>
              </a:prstGeom>
              <a:gradFill>
                <a:gsLst>
                  <a:gs pos="0">
                    <a:schemeClr val="accent3">
                      <a:lumMod val="75000"/>
                    </a:schemeClr>
                  </a:gs>
                  <a:gs pos="91000">
                    <a:schemeClr val="accent3">
                      <a:lumMod val="50000"/>
                    </a:schemeClr>
                  </a:gs>
                </a:gsLst>
                <a:lin ang="1800000" scaled="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17" name="Pie 16"/>
              <p:cNvSpPr/>
              <p:nvPr/>
            </p:nvSpPr>
            <p:spPr>
              <a:xfrm>
                <a:off x="1333499" y="1937633"/>
                <a:ext cx="401939" cy="401939"/>
              </a:xfrm>
              <a:prstGeom prst="pie">
                <a:avLst>
                  <a:gd name="adj1" fmla="val 16252264"/>
                  <a:gd name="adj2" fmla="val 9062718"/>
                </a:avLst>
              </a:prstGeom>
              <a:solidFill>
                <a:srgbClr val="27829E"/>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grpSp>
      <p:grpSp>
        <p:nvGrpSpPr>
          <p:cNvPr id="18" name="Group 17"/>
          <p:cNvGrpSpPr/>
          <p:nvPr/>
        </p:nvGrpSpPr>
        <p:grpSpPr>
          <a:xfrm>
            <a:off x="3748959" y="1268086"/>
            <a:ext cx="3008315" cy="1602299"/>
            <a:chOff x="4449761" y="872617"/>
            <a:chExt cx="3008315" cy="1602299"/>
          </a:xfrm>
        </p:grpSpPr>
        <p:sp>
          <p:nvSpPr>
            <p:cNvPr id="19" name="Rounded Rectangle 18"/>
            <p:cNvSpPr>
              <a:spLocks noChangeArrowheads="1"/>
            </p:cNvSpPr>
            <p:nvPr/>
          </p:nvSpPr>
          <p:spPr bwMode="auto">
            <a:xfrm>
              <a:off x="4903475" y="872617"/>
              <a:ext cx="2498728" cy="1602299"/>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defRPr/>
              </a:pPr>
              <a:endParaRPr lang="en-US" dirty="0">
                <a:solidFill>
                  <a:srgbClr val="FFFFFF"/>
                </a:solidFill>
                <a:latin typeface="Arial"/>
                <a:ea typeface="ＭＳ Ｐゴシック" pitchFamily="-109" charset="-128"/>
                <a:cs typeface="Arial"/>
              </a:endParaRPr>
            </a:p>
          </p:txBody>
        </p:sp>
        <p:sp>
          <p:nvSpPr>
            <p:cNvPr id="20" name="TextBox 17"/>
            <p:cNvSpPr txBox="1">
              <a:spLocks noChangeArrowheads="1"/>
            </p:cNvSpPr>
            <p:nvPr/>
          </p:nvSpPr>
          <p:spPr bwMode="auto">
            <a:xfrm>
              <a:off x="5070248" y="1127871"/>
              <a:ext cx="2387828"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880" indent="-182880" eaLnBrk="1" hangingPunct="1">
                <a:buFont typeface="Arial" charset="0"/>
                <a:buChar char="•"/>
              </a:pPr>
              <a:r>
                <a:rPr lang="en-GB" sz="1100" dirty="0" smtClean="0">
                  <a:solidFill>
                    <a:srgbClr val="595959"/>
                  </a:solidFill>
                  <a:latin typeface="Arial"/>
                  <a:cs typeface="Arial"/>
                </a:rPr>
                <a:t>Document management tools</a:t>
              </a:r>
            </a:p>
            <a:p>
              <a:pPr marL="182880" indent="-182880" eaLnBrk="1" hangingPunct="1">
                <a:buFont typeface="Arial" charset="0"/>
                <a:buChar char="•"/>
              </a:pPr>
              <a:r>
                <a:rPr lang="en-GB" sz="1100" dirty="0" smtClean="0">
                  <a:solidFill>
                    <a:srgbClr val="595959"/>
                  </a:solidFill>
                  <a:latin typeface="Arial"/>
                  <a:cs typeface="Arial"/>
                </a:rPr>
                <a:t>Hybrid courses</a:t>
              </a:r>
            </a:p>
            <a:p>
              <a:pPr marL="182880" indent="-182880" eaLnBrk="1" hangingPunct="1">
                <a:buFont typeface="Arial" charset="0"/>
                <a:buChar char="•"/>
              </a:pPr>
              <a:r>
                <a:rPr lang="en-US" sz="1100" dirty="0">
                  <a:solidFill>
                    <a:srgbClr val="595959"/>
                  </a:solidFill>
                  <a:latin typeface="Arial"/>
                  <a:cs typeface="Arial"/>
                </a:rPr>
                <a:t>E-learning (wholly online courses</a:t>
              </a:r>
              <a:r>
                <a:rPr lang="en-US" sz="1100" dirty="0" smtClean="0">
                  <a:solidFill>
                    <a:srgbClr val="595959"/>
                  </a:solidFill>
                  <a:latin typeface="Arial"/>
                  <a:cs typeface="Arial"/>
                </a:rPr>
                <a:t>)</a:t>
              </a:r>
            </a:p>
            <a:p>
              <a:pPr marL="182880" indent="-182880" eaLnBrk="1" hangingPunct="1">
                <a:buFont typeface="Arial" charset="0"/>
                <a:buChar char="•"/>
              </a:pPr>
              <a:r>
                <a:rPr lang="en-US" sz="1100" dirty="0">
                  <a:solidFill>
                    <a:srgbClr val="595959"/>
                  </a:solidFill>
                  <a:latin typeface="Arial"/>
                  <a:cs typeface="Arial"/>
                </a:rPr>
                <a:t>Distance learning with local instructor and remote </a:t>
              </a:r>
              <a:r>
                <a:rPr lang="en-US" sz="1100" dirty="0" smtClean="0">
                  <a:solidFill>
                    <a:srgbClr val="595959"/>
                  </a:solidFill>
                  <a:latin typeface="Arial"/>
                  <a:cs typeface="Arial"/>
                </a:rPr>
                <a:t>students</a:t>
              </a:r>
              <a:endParaRPr lang="en-US" sz="1100" dirty="0">
                <a:solidFill>
                  <a:srgbClr val="595959"/>
                </a:solidFill>
                <a:latin typeface="Arial"/>
                <a:cs typeface="Arial"/>
              </a:endParaRPr>
            </a:p>
            <a:p>
              <a:pPr marL="182880" indent="-182880" eaLnBrk="1" hangingPunct="1">
                <a:buFont typeface="Arial" charset="0"/>
                <a:buChar char="•"/>
              </a:pPr>
              <a:endParaRPr lang="en-GB" sz="1100" dirty="0">
                <a:solidFill>
                  <a:srgbClr val="595959"/>
                </a:solidFill>
                <a:latin typeface="Arial"/>
                <a:cs typeface="Arial"/>
              </a:endParaRPr>
            </a:p>
          </p:txBody>
        </p:sp>
        <p:sp>
          <p:nvSpPr>
            <p:cNvPr id="21" name="TextBox 18"/>
            <p:cNvSpPr txBox="1">
              <a:spLocks noChangeArrowheads="1"/>
            </p:cNvSpPr>
            <p:nvPr/>
          </p:nvSpPr>
          <p:spPr bwMode="auto">
            <a:xfrm>
              <a:off x="4921248" y="901883"/>
              <a:ext cx="2332754"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charset="0"/>
                  <a:ea typeface="ＭＳ Ｐゴシック" charset="0"/>
                  <a:cs typeface="ＭＳ Ｐゴシック" charset="0"/>
                </a:defRPr>
              </a:lvl1pPr>
              <a:lvl2pPr marL="742950" indent="-285750" defTabSz="801688" eaLnBrk="0" hangingPunct="0">
                <a:defRPr sz="2400">
                  <a:solidFill>
                    <a:schemeClr val="tx1"/>
                  </a:solidFill>
                  <a:latin typeface="Arial" charset="0"/>
                  <a:ea typeface="ＭＳ Ｐゴシック" charset="0"/>
                </a:defRPr>
              </a:lvl2pPr>
              <a:lvl3pPr marL="1143000" indent="-228600" defTabSz="801688" eaLnBrk="0" hangingPunct="0">
                <a:defRPr sz="2400">
                  <a:solidFill>
                    <a:schemeClr val="tx1"/>
                  </a:solidFill>
                  <a:latin typeface="Arial" charset="0"/>
                  <a:ea typeface="ＭＳ Ｐゴシック" charset="0"/>
                </a:defRPr>
              </a:lvl3pPr>
              <a:lvl4pPr marL="1600200" indent="-228600" defTabSz="801688" eaLnBrk="0" hangingPunct="0">
                <a:defRPr sz="2400">
                  <a:solidFill>
                    <a:schemeClr val="tx1"/>
                  </a:solidFill>
                  <a:latin typeface="Arial" charset="0"/>
                  <a:ea typeface="ＭＳ Ｐゴシック" charset="0"/>
                </a:defRPr>
              </a:lvl4pPr>
              <a:lvl5pPr marL="2057400" indent="-228600" defTabSz="801688" eaLnBrk="0" hangingPunct="0">
                <a:defRPr sz="2400">
                  <a:solidFill>
                    <a:schemeClr val="tx1"/>
                  </a:solidFill>
                  <a:latin typeface="Arial" charset="0"/>
                  <a:ea typeface="ＭＳ Ｐゴシック" charset="0"/>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100" b="1" noProof="1" smtClean="0">
                  <a:solidFill>
                    <a:srgbClr val="080808"/>
                  </a:solidFill>
                  <a:latin typeface="Arial"/>
                  <a:cs typeface="Arial"/>
                </a:rPr>
                <a:t>MAINSTREAM</a:t>
              </a:r>
              <a:endParaRPr sz="1100" b="1" noProof="1">
                <a:solidFill>
                  <a:srgbClr val="080808"/>
                </a:solidFill>
                <a:latin typeface="Arial"/>
                <a:cs typeface="Arial"/>
              </a:endParaRPr>
            </a:p>
          </p:txBody>
        </p:sp>
        <p:grpSp>
          <p:nvGrpSpPr>
            <p:cNvPr id="22" name="Group 90"/>
            <p:cNvGrpSpPr>
              <a:grpSpLocks/>
            </p:cNvGrpSpPr>
            <p:nvPr/>
          </p:nvGrpSpPr>
          <p:grpSpPr bwMode="auto">
            <a:xfrm>
              <a:off x="4449761" y="926307"/>
              <a:ext cx="384175" cy="384175"/>
              <a:chOff x="7525537" y="-5381070"/>
              <a:chExt cx="657225" cy="657225"/>
            </a:xfrm>
          </p:grpSpPr>
          <p:sp>
            <p:nvSpPr>
              <p:cNvPr id="23" name="Donut 22"/>
              <p:cNvSpPr/>
              <p:nvPr/>
            </p:nvSpPr>
            <p:spPr>
              <a:xfrm>
                <a:off x="7525537" y="-5381070"/>
                <a:ext cx="657225" cy="657225"/>
              </a:xfrm>
              <a:prstGeom prst="donut">
                <a:avLst>
                  <a:gd name="adj" fmla="val 14855"/>
                </a:avLst>
              </a:prstGeom>
              <a:gradFill>
                <a:gsLst>
                  <a:gs pos="0">
                    <a:schemeClr val="accent3">
                      <a:lumMod val="75000"/>
                    </a:schemeClr>
                  </a:gs>
                  <a:gs pos="91000">
                    <a:schemeClr val="accent3">
                      <a:lumMod val="50000"/>
                    </a:schemeClr>
                  </a:gs>
                </a:gsLst>
                <a:lin ang="1800000" scaled="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24" name="Pie 23"/>
              <p:cNvSpPr/>
              <p:nvPr/>
            </p:nvSpPr>
            <p:spPr>
              <a:xfrm>
                <a:off x="7653181" y="-5253428"/>
                <a:ext cx="401939" cy="401939"/>
              </a:xfrm>
              <a:prstGeom prst="pie">
                <a:avLst>
                  <a:gd name="adj1" fmla="val 16252264"/>
                  <a:gd name="adj2" fmla="val 16161732"/>
                </a:avLst>
              </a:prstGeom>
              <a:solidFill>
                <a:srgbClr val="27829E"/>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grpSp>
      <p:grpSp>
        <p:nvGrpSpPr>
          <p:cNvPr id="25" name="Group 24"/>
          <p:cNvGrpSpPr/>
          <p:nvPr/>
        </p:nvGrpSpPr>
        <p:grpSpPr>
          <a:xfrm>
            <a:off x="3782295" y="5141920"/>
            <a:ext cx="3117851" cy="1214430"/>
            <a:chOff x="4449761" y="4725447"/>
            <a:chExt cx="3117851" cy="1214430"/>
          </a:xfrm>
        </p:grpSpPr>
        <p:grpSp>
          <p:nvGrpSpPr>
            <p:cNvPr id="26" name="Group 81"/>
            <p:cNvGrpSpPr>
              <a:grpSpLocks/>
            </p:cNvGrpSpPr>
            <p:nvPr/>
          </p:nvGrpSpPr>
          <p:grpSpPr bwMode="auto">
            <a:xfrm>
              <a:off x="4449761" y="4780358"/>
              <a:ext cx="384175" cy="384175"/>
              <a:chOff x="1271034" y="2514599"/>
              <a:chExt cx="657225" cy="657225"/>
            </a:xfrm>
          </p:grpSpPr>
          <p:sp>
            <p:nvSpPr>
              <p:cNvPr id="30" name="Donut 29"/>
              <p:cNvSpPr/>
              <p:nvPr/>
            </p:nvSpPr>
            <p:spPr>
              <a:xfrm>
                <a:off x="1271034" y="2514599"/>
                <a:ext cx="657225" cy="657225"/>
              </a:xfrm>
              <a:prstGeom prst="donut">
                <a:avLst>
                  <a:gd name="adj" fmla="val 14855"/>
                </a:avLst>
              </a:prstGeom>
              <a:gradFill>
                <a:gsLst>
                  <a:gs pos="0">
                    <a:schemeClr val="accent3">
                      <a:lumMod val="75000"/>
                    </a:schemeClr>
                  </a:gs>
                  <a:gs pos="90000">
                    <a:schemeClr val="accent3">
                      <a:lumMod val="50000"/>
                    </a:schemeClr>
                  </a:gs>
                </a:gsLst>
                <a:lin ang="1800000" scaled="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31" name="Pie 30"/>
              <p:cNvSpPr/>
              <p:nvPr/>
            </p:nvSpPr>
            <p:spPr>
              <a:xfrm>
                <a:off x="1398677" y="2642243"/>
                <a:ext cx="401939" cy="401939"/>
              </a:xfrm>
              <a:prstGeom prst="pie">
                <a:avLst>
                  <a:gd name="adj1" fmla="val 16252264"/>
                  <a:gd name="adj2" fmla="val 2393927"/>
                </a:avLst>
              </a:prstGeom>
              <a:solidFill>
                <a:srgbClr val="27829E"/>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sp>
          <p:nvSpPr>
            <p:cNvPr id="27" name="Rounded Rectangle 26"/>
            <p:cNvSpPr>
              <a:spLocks noChangeArrowheads="1"/>
            </p:cNvSpPr>
            <p:nvPr/>
          </p:nvSpPr>
          <p:spPr bwMode="auto">
            <a:xfrm>
              <a:off x="4887912" y="4725447"/>
              <a:ext cx="2498728" cy="1214430"/>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defRPr/>
              </a:pPr>
              <a:endParaRPr lang="en-US" dirty="0">
                <a:solidFill>
                  <a:srgbClr val="FFFFFF"/>
                </a:solidFill>
                <a:latin typeface="Arial"/>
                <a:ea typeface="ＭＳ Ｐゴシック" pitchFamily="-109" charset="-128"/>
                <a:cs typeface="Arial"/>
              </a:endParaRPr>
            </a:p>
          </p:txBody>
        </p:sp>
        <p:sp>
          <p:nvSpPr>
            <p:cNvPr id="28" name="TextBox 18"/>
            <p:cNvSpPr txBox="1">
              <a:spLocks noChangeArrowheads="1"/>
            </p:cNvSpPr>
            <p:nvPr/>
          </p:nvSpPr>
          <p:spPr bwMode="auto">
            <a:xfrm>
              <a:off x="4887912" y="4757084"/>
              <a:ext cx="26797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charset="0"/>
                  <a:ea typeface="ＭＳ Ｐゴシック" charset="0"/>
                  <a:cs typeface="ＭＳ Ｐゴシック" charset="0"/>
                </a:defRPr>
              </a:lvl1pPr>
              <a:lvl2pPr marL="742950" indent="-285750" defTabSz="801688" eaLnBrk="0" hangingPunct="0">
                <a:defRPr sz="2400">
                  <a:solidFill>
                    <a:schemeClr val="tx1"/>
                  </a:solidFill>
                  <a:latin typeface="Arial" charset="0"/>
                  <a:ea typeface="ＭＳ Ｐゴシック" charset="0"/>
                </a:defRPr>
              </a:lvl2pPr>
              <a:lvl3pPr marL="1143000" indent="-228600" defTabSz="801688" eaLnBrk="0" hangingPunct="0">
                <a:defRPr sz="2400">
                  <a:solidFill>
                    <a:schemeClr val="tx1"/>
                  </a:solidFill>
                  <a:latin typeface="Arial" charset="0"/>
                  <a:ea typeface="ＭＳ Ｐゴシック" charset="0"/>
                </a:defRPr>
              </a:lvl3pPr>
              <a:lvl4pPr marL="1600200" indent="-228600" defTabSz="801688" eaLnBrk="0" hangingPunct="0">
                <a:defRPr sz="2400">
                  <a:solidFill>
                    <a:schemeClr val="tx1"/>
                  </a:solidFill>
                  <a:latin typeface="Arial" charset="0"/>
                  <a:ea typeface="ＭＳ Ｐゴシック" charset="0"/>
                </a:defRPr>
              </a:lvl4pPr>
              <a:lvl5pPr marL="2057400" indent="-228600" defTabSz="801688" eaLnBrk="0" hangingPunct="0">
                <a:defRPr sz="2400">
                  <a:solidFill>
                    <a:schemeClr val="tx1"/>
                  </a:solidFill>
                  <a:latin typeface="Arial" charset="0"/>
                  <a:ea typeface="ＭＳ Ｐゴシック" charset="0"/>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100" b="1" noProof="1" smtClean="0">
                  <a:solidFill>
                    <a:srgbClr val="080808"/>
                  </a:solidFill>
                  <a:latin typeface="Arial"/>
                  <a:cs typeface="Arial"/>
                </a:rPr>
                <a:t>EXPERIMENTAL</a:t>
              </a:r>
              <a:endParaRPr sz="1100" b="1" noProof="1">
                <a:solidFill>
                  <a:srgbClr val="080808"/>
                </a:solidFill>
                <a:latin typeface="Arial"/>
                <a:cs typeface="Arial"/>
              </a:endParaRPr>
            </a:p>
          </p:txBody>
        </p:sp>
        <p:sp>
          <p:nvSpPr>
            <p:cNvPr id="29" name="TextBox 17"/>
            <p:cNvSpPr txBox="1">
              <a:spLocks noChangeArrowheads="1"/>
            </p:cNvSpPr>
            <p:nvPr/>
          </p:nvSpPr>
          <p:spPr bwMode="auto">
            <a:xfrm>
              <a:off x="5133972" y="4974647"/>
              <a:ext cx="218281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880" lvl="0" indent="-182880" eaLnBrk="1" hangingPunct="1">
                <a:buFont typeface="Arial" charset="0"/>
                <a:buChar char="•"/>
              </a:pPr>
              <a:r>
                <a:rPr lang="en-US" sz="1100" dirty="0" smtClean="0">
                  <a:solidFill>
                    <a:srgbClr val="595959"/>
                  </a:solidFill>
                  <a:latin typeface="Arial"/>
                  <a:cs typeface="Arial"/>
                </a:rPr>
                <a:t>Mobile applications</a:t>
              </a:r>
            </a:p>
            <a:p>
              <a:pPr marL="182880" lvl="0" indent="-182880" eaLnBrk="1" hangingPunct="1">
                <a:buFont typeface="Arial" charset="0"/>
                <a:buChar char="•"/>
              </a:pPr>
              <a:r>
                <a:rPr lang="en-US" sz="1100" dirty="0" smtClean="0">
                  <a:solidFill>
                    <a:srgbClr val="595959"/>
                  </a:solidFill>
                  <a:latin typeface="Arial"/>
                  <a:cs typeface="Arial"/>
                </a:rPr>
                <a:t>E</a:t>
              </a:r>
              <a:r>
                <a:rPr lang="en-US" sz="1100" dirty="0">
                  <a:solidFill>
                    <a:srgbClr val="595959"/>
                  </a:solidFill>
                  <a:latin typeface="Arial"/>
                  <a:cs typeface="Arial"/>
                </a:rPr>
                <a:t>-</a:t>
              </a:r>
              <a:r>
                <a:rPr lang="en-US" sz="1100" dirty="0" smtClean="0">
                  <a:solidFill>
                    <a:srgbClr val="595959"/>
                  </a:solidFill>
                  <a:latin typeface="Arial"/>
                  <a:cs typeface="Arial"/>
                </a:rPr>
                <a:t>textbooks</a:t>
              </a:r>
            </a:p>
            <a:p>
              <a:pPr marL="182880" lvl="0" indent="-182880" eaLnBrk="1" hangingPunct="1">
                <a:buFont typeface="Arial" charset="0"/>
                <a:buChar char="•"/>
              </a:pPr>
              <a:r>
                <a:rPr lang="en-US" sz="1100" dirty="0" smtClean="0">
                  <a:solidFill>
                    <a:srgbClr val="595959"/>
                  </a:solidFill>
                  <a:latin typeface="Arial"/>
                  <a:cs typeface="Arial"/>
                </a:rPr>
                <a:t>Twitter</a:t>
              </a:r>
              <a:endParaRPr lang="en-US" sz="1100" dirty="0">
                <a:solidFill>
                  <a:srgbClr val="595959"/>
                </a:solidFill>
                <a:latin typeface="Arial"/>
                <a:cs typeface="Arial"/>
              </a:endParaRPr>
            </a:p>
            <a:p>
              <a:pPr marL="182880" lvl="0" indent="-182880" eaLnBrk="1" hangingPunct="1">
                <a:buFont typeface="Arial" charset="0"/>
                <a:buChar char="•"/>
              </a:pPr>
              <a:r>
                <a:rPr lang="en-US" sz="1100" dirty="0">
                  <a:solidFill>
                    <a:srgbClr val="595959"/>
                  </a:solidFill>
                  <a:latin typeface="Arial"/>
                  <a:cs typeface="Arial"/>
                </a:rPr>
                <a:t>Open content</a:t>
              </a:r>
            </a:p>
            <a:p>
              <a:pPr marL="182880" lvl="0" indent="-182880" eaLnBrk="1" hangingPunct="1">
                <a:buFont typeface="Arial" charset="0"/>
                <a:buChar char="•"/>
              </a:pPr>
              <a:r>
                <a:rPr lang="en-US" sz="1100" dirty="0" smtClean="0">
                  <a:solidFill>
                    <a:srgbClr val="595959"/>
                  </a:solidFill>
                  <a:latin typeface="Arial"/>
                  <a:cs typeface="Arial"/>
                </a:rPr>
                <a:t>Gaming</a:t>
              </a:r>
            </a:p>
          </p:txBody>
        </p:sp>
      </p:grpSp>
      <p:sp>
        <p:nvSpPr>
          <p:cNvPr id="32" name="Freeform 10" descr="© INSCALE GmbH, 26.05.2010&#10;http://www.presentationload.com/"/>
          <p:cNvSpPr>
            <a:spLocks/>
          </p:cNvSpPr>
          <p:nvPr/>
        </p:nvSpPr>
        <p:spPr bwMode="auto">
          <a:xfrm flipH="1">
            <a:off x="6258791" y="1726015"/>
            <a:ext cx="2616201" cy="2302914"/>
          </a:xfrm>
          <a:custGeom>
            <a:avLst/>
            <a:gdLst>
              <a:gd name="T0" fmla="*/ 226 w 1020"/>
              <a:gd name="T1" fmla="*/ 905 h 974"/>
              <a:gd name="T2" fmla="*/ 0 w 1020"/>
              <a:gd name="T3" fmla="*/ 0 h 974"/>
              <a:gd name="T4" fmla="*/ 224 w 1020"/>
              <a:gd name="T5" fmla="*/ 717 h 974"/>
              <a:gd name="T6" fmla="*/ 224 w 1020"/>
              <a:gd name="T7" fmla="*/ 639 h 974"/>
              <a:gd name="T8" fmla="*/ 11 w 1020"/>
              <a:gd name="T9" fmla="*/ 809 h 974"/>
              <a:gd name="T10" fmla="*/ 227 w 1020"/>
              <a:gd name="T11" fmla="*/ 974 h 974"/>
              <a:gd name="T12" fmla="*/ 226 w 1020"/>
              <a:gd name="T13" fmla="*/ 905 h 974"/>
              <a:gd name="T14" fmla="*/ 0 60000 65536"/>
              <a:gd name="T15" fmla="*/ 0 60000 65536"/>
              <a:gd name="T16" fmla="*/ 0 60000 65536"/>
              <a:gd name="T17" fmla="*/ 0 60000 65536"/>
              <a:gd name="T18" fmla="*/ 0 60000 65536"/>
              <a:gd name="T19" fmla="*/ 0 60000 65536"/>
              <a:gd name="T20" fmla="*/ 0 60000 65536"/>
              <a:gd name="T21" fmla="*/ 0 w 1020"/>
              <a:gd name="T22" fmla="*/ 0 h 974"/>
              <a:gd name="T23" fmla="*/ 1020 w 1020"/>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0" h="974">
                <a:moveTo>
                  <a:pt x="226" y="905"/>
                </a:moveTo>
                <a:cubicBezTo>
                  <a:pt x="999" y="905"/>
                  <a:pt x="1020" y="0"/>
                  <a:pt x="0" y="0"/>
                </a:cubicBezTo>
                <a:cubicBezTo>
                  <a:pt x="809" y="0"/>
                  <a:pt x="960" y="717"/>
                  <a:pt x="224" y="717"/>
                </a:cubicBezTo>
                <a:cubicBezTo>
                  <a:pt x="224" y="639"/>
                  <a:pt x="224" y="639"/>
                  <a:pt x="224" y="639"/>
                </a:cubicBezTo>
                <a:cubicBezTo>
                  <a:pt x="11" y="809"/>
                  <a:pt x="11" y="809"/>
                  <a:pt x="11" y="809"/>
                </a:cubicBezTo>
                <a:cubicBezTo>
                  <a:pt x="227" y="974"/>
                  <a:pt x="227" y="974"/>
                  <a:pt x="227" y="974"/>
                </a:cubicBezTo>
                <a:lnTo>
                  <a:pt x="226" y="905"/>
                </a:lnTo>
                <a:close/>
              </a:path>
            </a:pathLst>
          </a:custGeom>
          <a:solidFill>
            <a:schemeClr val="accent5">
              <a:lumMod val="75000"/>
            </a:schemeClr>
          </a:solidFill>
          <a:ln w="9525">
            <a:solidFill>
              <a:schemeClr val="accent5">
                <a:lumMod val="75000"/>
              </a:schemeClr>
            </a:solidFill>
            <a:round/>
            <a:headEnd/>
            <a:tailEnd/>
          </a:ln>
          <a:effectLst>
            <a:outerShdw blurRad="63500" dist="63500" dir="2700000" algn="tl" rotWithShape="0">
              <a:srgbClr val="000000">
                <a:alpha val="39999"/>
              </a:srgbClr>
            </a:outerShdw>
          </a:effectLst>
          <a:scene3d>
            <a:camera prst="orthographicFront">
              <a:rot lat="0" lon="0" rev="10800000"/>
            </a:camera>
            <a:lightRig rig="threePt" dir="t"/>
          </a:scene3d>
        </p:spPr>
        <p:txBody>
          <a:bodyPr/>
          <a:lstStyle/>
          <a:p>
            <a:endParaRPr lang="en-US" dirty="0"/>
          </a:p>
        </p:txBody>
      </p:sp>
      <p:sp>
        <p:nvSpPr>
          <p:cNvPr id="33" name="Rectangle 32"/>
          <p:cNvSpPr/>
          <p:nvPr/>
        </p:nvSpPr>
        <p:spPr>
          <a:xfrm>
            <a:off x="6830756" y="2588386"/>
            <a:ext cx="1765300" cy="1107996"/>
          </a:xfrm>
          <a:prstGeom prst="rect">
            <a:avLst/>
          </a:prstGeom>
        </p:spPr>
        <p:txBody>
          <a:bodyPr wrap="square">
            <a:spAutoFit/>
          </a:bodyPr>
          <a:lstStyle/>
          <a:p>
            <a:pPr algn="ctr"/>
            <a:r>
              <a:rPr lang="en-US" sz="1100" b="1" dirty="0" smtClean="0">
                <a:solidFill>
                  <a:srgbClr val="595959"/>
                </a:solidFill>
                <a:latin typeface="Arial"/>
                <a:cs typeface="Arial"/>
              </a:rPr>
              <a:t>In</a:t>
            </a:r>
            <a:r>
              <a:rPr lang="en-US" sz="1100" dirty="0" smtClean="0">
                <a:solidFill>
                  <a:srgbClr val="595959"/>
                </a:solidFill>
                <a:latin typeface="Arial"/>
                <a:cs typeface="Arial"/>
              </a:rPr>
              <a:t> </a:t>
            </a:r>
            <a:r>
              <a:rPr lang="en-US" sz="1100" b="1" dirty="0" smtClean="0">
                <a:solidFill>
                  <a:srgbClr val="595959"/>
                </a:solidFill>
                <a:latin typeface="Arial"/>
                <a:cs typeface="Arial"/>
              </a:rPr>
              <a:t>transition</a:t>
            </a:r>
          </a:p>
          <a:p>
            <a:pPr marL="182880" indent="-182880">
              <a:buFont typeface="Arial" charset="0"/>
              <a:buChar char="•"/>
            </a:pPr>
            <a:r>
              <a:rPr lang="en-US" sz="1100" dirty="0" smtClean="0">
                <a:solidFill>
                  <a:srgbClr val="595959"/>
                </a:solidFill>
                <a:latin typeface="Arial"/>
                <a:ea typeface="ＭＳ Ｐゴシック" charset="0"/>
                <a:cs typeface="Arial"/>
              </a:rPr>
              <a:t>Interactive learning</a:t>
            </a:r>
          </a:p>
          <a:p>
            <a:pPr marL="182880" indent="-182880">
              <a:buFont typeface="Arial" charset="0"/>
              <a:buChar char="•"/>
            </a:pPr>
            <a:r>
              <a:rPr lang="en-US" sz="1100" dirty="0" smtClean="0">
                <a:solidFill>
                  <a:srgbClr val="595959"/>
                </a:solidFill>
                <a:latin typeface="Arial"/>
                <a:cs typeface="Arial"/>
              </a:rPr>
              <a:t>Collaboration tools (e.g., Google Apps, Sharepoint)</a:t>
            </a:r>
          </a:p>
          <a:p>
            <a:pPr marL="182880" indent="-182880">
              <a:buFont typeface="Arial" charset="0"/>
              <a:buChar char="•"/>
            </a:pPr>
            <a:r>
              <a:rPr lang="en-US" sz="1100" dirty="0" smtClean="0">
                <a:solidFill>
                  <a:srgbClr val="595959"/>
                </a:solidFill>
                <a:latin typeface="Arial"/>
                <a:cs typeface="Arial"/>
              </a:rPr>
              <a:t>Blogs</a:t>
            </a:r>
            <a:endParaRPr lang="en-US" sz="1100" dirty="0">
              <a:solidFill>
                <a:srgbClr val="595959"/>
              </a:solidFill>
              <a:latin typeface="Arial"/>
              <a:cs typeface="Arial"/>
            </a:endParaRPr>
          </a:p>
        </p:txBody>
      </p:sp>
      <p:grpSp>
        <p:nvGrpSpPr>
          <p:cNvPr id="34" name="Group 33"/>
          <p:cNvGrpSpPr/>
          <p:nvPr/>
        </p:nvGrpSpPr>
        <p:grpSpPr>
          <a:xfrm>
            <a:off x="320579" y="1168400"/>
            <a:ext cx="3111505" cy="5232081"/>
            <a:chOff x="238037" y="645317"/>
            <a:chExt cx="3111505" cy="5232081"/>
          </a:xfrm>
        </p:grpSpPr>
        <p:grpSp>
          <p:nvGrpSpPr>
            <p:cNvPr id="35" name="Group 34"/>
            <p:cNvGrpSpPr/>
            <p:nvPr/>
          </p:nvGrpSpPr>
          <p:grpSpPr>
            <a:xfrm>
              <a:off x="238037" y="645317"/>
              <a:ext cx="3111505" cy="5232081"/>
              <a:chOff x="228600" y="916824"/>
              <a:chExt cx="3111505" cy="5094246"/>
            </a:xfrm>
          </p:grpSpPr>
          <p:grpSp>
            <p:nvGrpSpPr>
              <p:cNvPr id="41" name="Group 62"/>
              <p:cNvGrpSpPr>
                <a:grpSpLocks/>
              </p:cNvGrpSpPr>
              <p:nvPr/>
            </p:nvGrpSpPr>
            <p:grpSpPr bwMode="auto">
              <a:xfrm>
                <a:off x="228600" y="1565275"/>
                <a:ext cx="3111505" cy="4445795"/>
                <a:chOff x="1582420" y="1917382"/>
                <a:chExt cx="1951958" cy="3764359"/>
              </a:xfrm>
            </p:grpSpPr>
            <p:grpSp>
              <p:nvGrpSpPr>
                <p:cNvPr id="45" name="Group 49"/>
                <p:cNvGrpSpPr>
                  <a:grpSpLocks/>
                </p:cNvGrpSpPr>
                <p:nvPr/>
              </p:nvGrpSpPr>
              <p:grpSpPr bwMode="auto">
                <a:xfrm>
                  <a:off x="1582420" y="1917383"/>
                  <a:ext cx="1951958" cy="3764358"/>
                  <a:chOff x="2633980" y="2273999"/>
                  <a:chExt cx="1951958" cy="3764358"/>
                </a:xfrm>
              </p:grpSpPr>
              <p:sp>
                <p:nvSpPr>
                  <p:cNvPr id="56" name="Rectangle 55"/>
                  <p:cNvSpPr/>
                  <p:nvPr/>
                </p:nvSpPr>
                <p:spPr>
                  <a:xfrm>
                    <a:off x="2633980" y="3629915"/>
                    <a:ext cx="639898" cy="2408442"/>
                  </a:xfrm>
                  <a:prstGeom prst="rect">
                    <a:avLst/>
                  </a:prstGeom>
                  <a:solidFill>
                    <a:srgbClr val="27829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ＭＳ Ｐゴシック" pitchFamily="-109" charset="-128"/>
                      <a:cs typeface="Arial"/>
                    </a:endParaRPr>
                  </a:p>
                </p:txBody>
              </p:sp>
              <p:sp>
                <p:nvSpPr>
                  <p:cNvPr id="57" name="Rectangle 56"/>
                  <p:cNvSpPr/>
                  <p:nvPr/>
                </p:nvSpPr>
                <p:spPr>
                  <a:xfrm>
                    <a:off x="3275222" y="3023351"/>
                    <a:ext cx="645275" cy="3015006"/>
                  </a:xfrm>
                  <a:prstGeom prst="rect">
                    <a:avLst/>
                  </a:prstGeom>
                  <a:solidFill>
                    <a:srgbClr val="27829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ＭＳ Ｐゴシック" pitchFamily="-109" charset="-128"/>
                      <a:cs typeface="Arial"/>
                    </a:endParaRPr>
                  </a:p>
                </p:txBody>
              </p:sp>
              <p:sp>
                <p:nvSpPr>
                  <p:cNvPr id="58" name="Rectangle 57"/>
                  <p:cNvSpPr/>
                  <p:nvPr/>
                </p:nvSpPr>
                <p:spPr>
                  <a:xfrm>
                    <a:off x="3927219" y="2273999"/>
                    <a:ext cx="658719" cy="3764358"/>
                  </a:xfrm>
                  <a:prstGeom prst="rect">
                    <a:avLst/>
                  </a:prstGeom>
                  <a:solidFill>
                    <a:schemeClr val="accent3">
                      <a:lumMod val="50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ＭＳ Ｐゴシック" pitchFamily="-109" charset="-128"/>
                      <a:cs typeface="Arial"/>
                    </a:endParaRPr>
                  </a:p>
                </p:txBody>
              </p:sp>
            </p:grpSp>
            <p:grpSp>
              <p:nvGrpSpPr>
                <p:cNvPr id="46" name="Group 53"/>
                <p:cNvGrpSpPr>
                  <a:grpSpLocks/>
                </p:cNvGrpSpPr>
                <p:nvPr/>
              </p:nvGrpSpPr>
              <p:grpSpPr bwMode="auto">
                <a:xfrm>
                  <a:off x="1813027" y="3091434"/>
                  <a:ext cx="228600" cy="1582039"/>
                  <a:chOff x="924085" y="4371975"/>
                  <a:chExt cx="228600" cy="1582039"/>
                </a:xfrm>
              </p:grpSpPr>
              <p:sp>
                <p:nvSpPr>
                  <p:cNvPr id="54" name="Rektangel 91"/>
                  <p:cNvSpPr>
                    <a:spLocks noChangeArrowheads="1"/>
                  </p:cNvSpPr>
                  <p:nvPr/>
                </p:nvSpPr>
                <p:spPr bwMode="auto">
                  <a:xfrm rot="16200000">
                    <a:off x="332817" y="4985830"/>
                    <a:ext cx="1411135" cy="18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ct val="20000"/>
                      </a:spcBef>
                    </a:pPr>
                    <a:r>
                      <a:rPr lang="en-US" sz="1300" b="1" noProof="1" smtClean="0">
                        <a:solidFill>
                          <a:srgbClr val="080808"/>
                        </a:solidFill>
                        <a:latin typeface="Arial"/>
                        <a:cs typeface="Arial"/>
                      </a:rPr>
                      <a:t>Experimental</a:t>
                    </a:r>
                    <a:endParaRPr sz="1300" b="1" noProof="1">
                      <a:solidFill>
                        <a:srgbClr val="080808"/>
                      </a:solidFill>
                      <a:latin typeface="Arial"/>
                      <a:cs typeface="Arial"/>
                    </a:endParaRPr>
                  </a:p>
                </p:txBody>
              </p:sp>
              <p:sp>
                <p:nvSpPr>
                  <p:cNvPr id="55" name="Isosceles Triangle 55"/>
                  <p:cNvSpPr>
                    <a:spLocks noChangeArrowheads="1"/>
                  </p:cNvSpPr>
                  <p:nvPr/>
                </p:nvSpPr>
                <p:spPr bwMode="auto">
                  <a:xfrm rot="10800000">
                    <a:off x="924085" y="5812727"/>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dirty="0">
                      <a:latin typeface="Arial"/>
                      <a:cs typeface="Arial"/>
                    </a:endParaRPr>
                  </a:p>
                </p:txBody>
              </p:sp>
            </p:grpSp>
            <p:grpSp>
              <p:nvGrpSpPr>
                <p:cNvPr id="47" name="Group 56"/>
                <p:cNvGrpSpPr>
                  <a:grpSpLocks/>
                </p:cNvGrpSpPr>
                <p:nvPr/>
              </p:nvGrpSpPr>
              <p:grpSpPr bwMode="auto">
                <a:xfrm>
                  <a:off x="2419697" y="2538984"/>
                  <a:ext cx="308927" cy="1458214"/>
                  <a:chOff x="883921" y="4495800"/>
                  <a:chExt cx="308927" cy="1458214"/>
                </a:xfrm>
              </p:grpSpPr>
              <p:sp>
                <p:nvSpPr>
                  <p:cNvPr id="52" name="Rektangel 91"/>
                  <p:cNvSpPr>
                    <a:spLocks noChangeArrowheads="1"/>
                  </p:cNvSpPr>
                  <p:nvPr/>
                </p:nvSpPr>
                <p:spPr bwMode="auto">
                  <a:xfrm rot="16200000">
                    <a:off x="394730" y="4984991"/>
                    <a:ext cx="1287310" cy="3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ct val="20000"/>
                      </a:spcBef>
                    </a:pPr>
                    <a:r>
                      <a:rPr lang="en-US" sz="1300" b="1" noProof="1" smtClean="0">
                        <a:solidFill>
                          <a:srgbClr val="080808"/>
                        </a:solidFill>
                        <a:latin typeface="Arial"/>
                        <a:cs typeface="Arial"/>
                      </a:rPr>
                      <a:t>Transitioning to Mainstream</a:t>
                    </a:r>
                    <a:endParaRPr sz="1300" b="1" noProof="1">
                      <a:solidFill>
                        <a:srgbClr val="080808"/>
                      </a:solidFill>
                      <a:latin typeface="Arial"/>
                      <a:cs typeface="Arial"/>
                    </a:endParaRPr>
                  </a:p>
                </p:txBody>
              </p:sp>
              <p:sp>
                <p:nvSpPr>
                  <p:cNvPr id="53" name="Isosceles Triangle 58"/>
                  <p:cNvSpPr>
                    <a:spLocks noChangeArrowheads="1"/>
                  </p:cNvSpPr>
                  <p:nvPr/>
                </p:nvSpPr>
                <p:spPr bwMode="auto">
                  <a:xfrm rot="10800000">
                    <a:off x="924085" y="5812727"/>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dirty="0">
                      <a:latin typeface="Arial"/>
                      <a:cs typeface="Arial"/>
                    </a:endParaRPr>
                  </a:p>
                </p:txBody>
              </p:sp>
            </p:grpSp>
            <p:grpSp>
              <p:nvGrpSpPr>
                <p:cNvPr id="48" name="Group 59"/>
                <p:cNvGrpSpPr>
                  <a:grpSpLocks/>
                </p:cNvGrpSpPr>
                <p:nvPr/>
              </p:nvGrpSpPr>
              <p:grpSpPr bwMode="auto">
                <a:xfrm>
                  <a:off x="3106695" y="1917382"/>
                  <a:ext cx="228600" cy="1355916"/>
                  <a:chOff x="924085" y="4598098"/>
                  <a:chExt cx="228600" cy="1355916"/>
                </a:xfrm>
              </p:grpSpPr>
              <p:sp>
                <p:nvSpPr>
                  <p:cNvPr id="50" name="Rektangel 91"/>
                  <p:cNvSpPr>
                    <a:spLocks noChangeArrowheads="1"/>
                  </p:cNvSpPr>
                  <p:nvPr/>
                </p:nvSpPr>
                <p:spPr bwMode="auto">
                  <a:xfrm rot="16200000">
                    <a:off x="453887" y="5098890"/>
                    <a:ext cx="1185010" cy="18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01688">
                      <a:spcBef>
                        <a:spcPct val="20000"/>
                      </a:spcBef>
                    </a:pPr>
                    <a:r>
                      <a:rPr lang="en-US" sz="1300" b="1" noProof="1" smtClean="0">
                        <a:solidFill>
                          <a:srgbClr val="080808"/>
                        </a:solidFill>
                        <a:latin typeface="Arial"/>
                        <a:cs typeface="Arial"/>
                      </a:rPr>
                      <a:t>Mainstream</a:t>
                    </a:r>
                    <a:endParaRPr sz="1300" b="1" noProof="1">
                      <a:solidFill>
                        <a:srgbClr val="080808"/>
                      </a:solidFill>
                      <a:latin typeface="Arial"/>
                      <a:cs typeface="Arial"/>
                    </a:endParaRPr>
                  </a:p>
                </p:txBody>
              </p:sp>
              <p:sp>
                <p:nvSpPr>
                  <p:cNvPr id="51" name="Isosceles Triangle 61"/>
                  <p:cNvSpPr>
                    <a:spLocks noChangeArrowheads="1"/>
                  </p:cNvSpPr>
                  <p:nvPr/>
                </p:nvSpPr>
                <p:spPr bwMode="auto">
                  <a:xfrm rot="10800000">
                    <a:off x="924085" y="5812727"/>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dirty="0">
                      <a:latin typeface="Arial"/>
                      <a:cs typeface="Arial"/>
                    </a:endParaRPr>
                  </a:p>
                </p:txBody>
              </p:sp>
            </p:grpSp>
            <p:sp>
              <p:nvSpPr>
                <p:cNvPr id="49" name="Freeform 9"/>
                <p:cNvSpPr>
                  <a:spLocks/>
                </p:cNvSpPr>
                <p:nvPr/>
              </p:nvSpPr>
              <p:spPr bwMode="auto">
                <a:xfrm>
                  <a:off x="1585868" y="3086301"/>
                  <a:ext cx="1939099" cy="2595439"/>
                </a:xfrm>
                <a:custGeom>
                  <a:avLst/>
                  <a:gdLst>
                    <a:gd name="T0" fmla="*/ 0 w 508"/>
                    <a:gd name="T1" fmla="*/ 523 h 721"/>
                    <a:gd name="T2" fmla="*/ 0 w 508"/>
                    <a:gd name="T3" fmla="*/ 721 h 721"/>
                    <a:gd name="T4" fmla="*/ 508 w 508"/>
                    <a:gd name="T5" fmla="*/ 721 h 721"/>
                    <a:gd name="T6" fmla="*/ 508 w 508"/>
                    <a:gd name="T7" fmla="*/ 0 h 721"/>
                    <a:gd name="T8" fmla="*/ 150 w 508"/>
                    <a:gd name="T9" fmla="*/ 402 h 721"/>
                    <a:gd name="T10" fmla="*/ 0 w 508"/>
                    <a:gd name="T11" fmla="*/ 523 h 721"/>
                    <a:gd name="T12" fmla="*/ 0 60000 65536"/>
                    <a:gd name="T13" fmla="*/ 0 60000 65536"/>
                    <a:gd name="T14" fmla="*/ 0 60000 65536"/>
                    <a:gd name="T15" fmla="*/ 0 60000 65536"/>
                    <a:gd name="T16" fmla="*/ 0 60000 65536"/>
                    <a:gd name="T17" fmla="*/ 0 60000 65536"/>
                    <a:gd name="T18" fmla="*/ 0 w 508"/>
                    <a:gd name="T19" fmla="*/ 0 h 721"/>
                    <a:gd name="T20" fmla="*/ 508 w 508"/>
                    <a:gd name="T21" fmla="*/ 721 h 721"/>
                  </a:gdLst>
                  <a:ahLst/>
                  <a:cxnLst>
                    <a:cxn ang="T12">
                      <a:pos x="T0" y="T1"/>
                    </a:cxn>
                    <a:cxn ang="T13">
                      <a:pos x="T2" y="T3"/>
                    </a:cxn>
                    <a:cxn ang="T14">
                      <a:pos x="T4" y="T5"/>
                    </a:cxn>
                    <a:cxn ang="T15">
                      <a:pos x="T6" y="T7"/>
                    </a:cxn>
                    <a:cxn ang="T16">
                      <a:pos x="T8" y="T9"/>
                    </a:cxn>
                    <a:cxn ang="T17">
                      <a:pos x="T10" y="T11"/>
                    </a:cxn>
                  </a:cxnLst>
                  <a:rect l="T18" t="T19" r="T20" b="T21"/>
                  <a:pathLst>
                    <a:path w="508" h="721">
                      <a:moveTo>
                        <a:pt x="0" y="523"/>
                      </a:moveTo>
                      <a:cubicBezTo>
                        <a:pt x="0" y="721"/>
                        <a:pt x="0" y="721"/>
                        <a:pt x="0" y="721"/>
                      </a:cubicBezTo>
                      <a:cubicBezTo>
                        <a:pt x="508" y="721"/>
                        <a:pt x="508" y="721"/>
                        <a:pt x="508" y="721"/>
                      </a:cubicBezTo>
                      <a:cubicBezTo>
                        <a:pt x="508" y="0"/>
                        <a:pt x="508" y="0"/>
                        <a:pt x="508" y="0"/>
                      </a:cubicBezTo>
                      <a:cubicBezTo>
                        <a:pt x="429" y="92"/>
                        <a:pt x="330" y="222"/>
                        <a:pt x="150" y="402"/>
                      </a:cubicBezTo>
                      <a:cubicBezTo>
                        <a:pt x="103" y="448"/>
                        <a:pt x="52" y="489"/>
                        <a:pt x="0" y="523"/>
                      </a:cubicBezTo>
                      <a:close/>
                    </a:path>
                  </a:pathLst>
                </a:custGeom>
                <a:gradFill rotWithShape="0">
                  <a:gsLst>
                    <a:gs pos="0">
                      <a:schemeClr val="accent3">
                        <a:lumMod val="75000"/>
                      </a:schemeClr>
                    </a:gs>
                    <a:gs pos="91000">
                      <a:schemeClr val="accent3">
                        <a:lumMod val="50000"/>
                      </a:schemeClr>
                    </a:gs>
                    <a:gs pos="100000">
                      <a:schemeClr val="accent3">
                        <a:lumMod val="50000"/>
                      </a:schemeClr>
                    </a:gs>
                  </a:gsLst>
                  <a:lin ang="1800000"/>
                </a:gradFill>
                <a:ln w="9">
                  <a:noFill/>
                  <a:miter lim="800000"/>
                  <a:headEnd/>
                  <a:tailEnd/>
                </a:ln>
                <a:effectLst>
                  <a:reflection stA="50000" endPos="11000" dist="12700" dir="5400000" sy="-100000" algn="bl" rotWithShape="0"/>
                </a:effectLst>
              </p:spPr>
              <p:txBody>
                <a:bodyPr/>
                <a:lstStyle/>
                <a:p>
                  <a:pPr>
                    <a:defRPr/>
                  </a:pPr>
                  <a:endParaRPr lang="en-US" dirty="0">
                    <a:latin typeface="Arial"/>
                    <a:ea typeface="ＭＳ Ｐゴシック" pitchFamily="-109" charset="-128"/>
                    <a:cs typeface="Arial"/>
                  </a:endParaRPr>
                </a:p>
              </p:txBody>
            </p:sp>
          </p:grpSp>
          <p:grpSp>
            <p:nvGrpSpPr>
              <p:cNvPr id="42" name="Group 69"/>
              <p:cNvGrpSpPr>
                <a:grpSpLocks/>
              </p:cNvGrpSpPr>
              <p:nvPr/>
            </p:nvGrpSpPr>
            <p:grpSpPr bwMode="auto">
              <a:xfrm>
                <a:off x="2520958" y="916824"/>
                <a:ext cx="542925" cy="542925"/>
                <a:chOff x="1333500" y="2477176"/>
                <a:chExt cx="657225" cy="657225"/>
              </a:xfrm>
            </p:grpSpPr>
            <p:sp>
              <p:nvSpPr>
                <p:cNvPr id="43" name="Donut 42"/>
                <p:cNvSpPr/>
                <p:nvPr/>
              </p:nvSpPr>
              <p:spPr>
                <a:xfrm>
                  <a:off x="1333500" y="2477176"/>
                  <a:ext cx="657225" cy="657225"/>
                </a:xfrm>
                <a:prstGeom prst="donut">
                  <a:avLst>
                    <a:gd name="adj" fmla="val 14855"/>
                  </a:avLst>
                </a:prstGeom>
                <a:gradFill>
                  <a:gsLst>
                    <a:gs pos="0">
                      <a:schemeClr val="accent3">
                        <a:lumMod val="75000"/>
                      </a:schemeClr>
                    </a:gs>
                    <a:gs pos="90000">
                      <a:srgbClr val="27829E"/>
                    </a:gs>
                  </a:gsLst>
                  <a:lin ang="1800000" scaled="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44" name="Pie 43"/>
                <p:cNvSpPr/>
                <p:nvPr/>
              </p:nvSpPr>
              <p:spPr>
                <a:xfrm>
                  <a:off x="1462255" y="2605931"/>
                  <a:ext cx="399716" cy="399715"/>
                </a:xfrm>
                <a:prstGeom prst="pie">
                  <a:avLst>
                    <a:gd name="adj1" fmla="val 16252264"/>
                    <a:gd name="adj2" fmla="val 16161732"/>
                  </a:avLst>
                </a:prstGeom>
                <a:solidFill>
                  <a:srgbClr val="27829E"/>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grpSp>
        <p:sp>
          <p:nvSpPr>
            <p:cNvPr id="36" name="_color1"/>
            <p:cNvSpPr>
              <a:spLocks/>
            </p:cNvSpPr>
            <p:nvPr/>
          </p:nvSpPr>
          <p:spPr bwMode="gray">
            <a:xfrm>
              <a:off x="1597852" y="4778951"/>
              <a:ext cx="1736687" cy="221569"/>
            </a:xfrm>
            <a:custGeom>
              <a:avLst/>
              <a:gdLst/>
              <a:ahLst/>
              <a:cxnLst>
                <a:cxn ang="0">
                  <a:pos x="0" y="659"/>
                </a:cxn>
                <a:cxn ang="0">
                  <a:pos x="8350" y="659"/>
                </a:cxn>
                <a:cxn ang="0">
                  <a:pos x="8683" y="324"/>
                </a:cxn>
                <a:cxn ang="0">
                  <a:pos x="8362" y="0"/>
                </a:cxn>
                <a:cxn ang="0">
                  <a:pos x="0" y="0"/>
                </a:cxn>
                <a:cxn ang="0">
                  <a:pos x="0" y="659"/>
                </a:cxn>
              </a:cxnLst>
              <a:rect l="0" t="0" r="r" b="b"/>
              <a:pathLst>
                <a:path w="8683" h="659">
                  <a:moveTo>
                    <a:pt x="0" y="659"/>
                  </a:moveTo>
                  <a:lnTo>
                    <a:pt x="8350" y="659"/>
                  </a:lnTo>
                  <a:lnTo>
                    <a:pt x="8683" y="324"/>
                  </a:lnTo>
                  <a:lnTo>
                    <a:pt x="8362" y="0"/>
                  </a:lnTo>
                  <a:lnTo>
                    <a:pt x="0" y="0"/>
                  </a:lnTo>
                  <a:lnTo>
                    <a:pt x="0" y="659"/>
                  </a:lnTo>
                  <a:close/>
                </a:path>
              </a:pathLst>
            </a:custGeom>
            <a:solidFill>
              <a:schemeClr val="accent5">
                <a:lumMod val="20000"/>
                <a:lumOff val="80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000" noProof="1" smtClean="0">
                  <a:solidFill>
                    <a:schemeClr val="tx1"/>
                  </a:solidFill>
                  <a:latin typeface="Arial"/>
                  <a:ea typeface="ＭＳ Ｐゴシック" pitchFamily="-109" charset="-128"/>
                  <a:cs typeface="Arial"/>
                </a:rPr>
                <a:t>Content management</a:t>
              </a:r>
              <a:endParaRPr lang="en-US" sz="1000" noProof="1">
                <a:solidFill>
                  <a:schemeClr val="tx1"/>
                </a:solidFill>
                <a:latin typeface="Arial"/>
                <a:ea typeface="ＭＳ Ｐゴシック" pitchFamily="-109" charset="-128"/>
                <a:cs typeface="Arial"/>
              </a:endParaRPr>
            </a:p>
          </p:txBody>
        </p:sp>
        <p:sp>
          <p:nvSpPr>
            <p:cNvPr id="37" name="_color1"/>
            <p:cNvSpPr>
              <a:spLocks/>
            </p:cNvSpPr>
            <p:nvPr/>
          </p:nvSpPr>
          <p:spPr bwMode="gray">
            <a:xfrm>
              <a:off x="1235765" y="5000520"/>
              <a:ext cx="1545535" cy="201500"/>
            </a:xfrm>
            <a:custGeom>
              <a:avLst/>
              <a:gdLst/>
              <a:ahLst/>
              <a:cxnLst>
                <a:cxn ang="0">
                  <a:pos x="0" y="659"/>
                </a:cxn>
                <a:cxn ang="0">
                  <a:pos x="8350" y="659"/>
                </a:cxn>
                <a:cxn ang="0">
                  <a:pos x="8683" y="324"/>
                </a:cxn>
                <a:cxn ang="0">
                  <a:pos x="8362" y="0"/>
                </a:cxn>
                <a:cxn ang="0">
                  <a:pos x="0" y="0"/>
                </a:cxn>
                <a:cxn ang="0">
                  <a:pos x="0" y="659"/>
                </a:cxn>
              </a:cxnLst>
              <a:rect l="0" t="0" r="r" b="b"/>
              <a:pathLst>
                <a:path w="8683" h="659">
                  <a:moveTo>
                    <a:pt x="0" y="659"/>
                  </a:moveTo>
                  <a:lnTo>
                    <a:pt x="8350" y="659"/>
                  </a:lnTo>
                  <a:lnTo>
                    <a:pt x="8683" y="324"/>
                  </a:lnTo>
                  <a:lnTo>
                    <a:pt x="8362" y="0"/>
                  </a:lnTo>
                  <a:lnTo>
                    <a:pt x="0" y="0"/>
                  </a:lnTo>
                  <a:lnTo>
                    <a:pt x="0" y="659"/>
                  </a:lnTo>
                  <a:close/>
                </a:path>
              </a:pathLst>
            </a:custGeom>
            <a:solidFill>
              <a:schemeClr val="accent5">
                <a:lumMod val="40000"/>
                <a:lumOff val="60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000" noProof="1" smtClean="0">
                  <a:solidFill>
                    <a:schemeClr val="tx1"/>
                  </a:solidFill>
                  <a:latin typeface="Arial"/>
                  <a:ea typeface="ＭＳ Ｐゴシック" pitchFamily="-109" charset="-128"/>
                  <a:cs typeface="Arial"/>
                </a:rPr>
                <a:t>Instruction</a:t>
              </a:r>
              <a:endParaRPr lang="en-US" sz="1000" noProof="1">
                <a:solidFill>
                  <a:schemeClr val="tx1"/>
                </a:solidFill>
                <a:latin typeface="Arial"/>
                <a:ea typeface="ＭＳ Ｐゴシック" pitchFamily="-109" charset="-128"/>
                <a:cs typeface="Arial"/>
              </a:endParaRPr>
            </a:p>
          </p:txBody>
        </p:sp>
        <p:sp>
          <p:nvSpPr>
            <p:cNvPr id="38" name="_color1"/>
            <p:cNvSpPr>
              <a:spLocks/>
            </p:cNvSpPr>
            <p:nvPr/>
          </p:nvSpPr>
          <p:spPr bwMode="gray">
            <a:xfrm>
              <a:off x="773512" y="5202256"/>
              <a:ext cx="1545535" cy="201500"/>
            </a:xfrm>
            <a:custGeom>
              <a:avLst/>
              <a:gdLst/>
              <a:ahLst/>
              <a:cxnLst>
                <a:cxn ang="0">
                  <a:pos x="0" y="659"/>
                </a:cxn>
                <a:cxn ang="0">
                  <a:pos x="8350" y="659"/>
                </a:cxn>
                <a:cxn ang="0">
                  <a:pos x="8683" y="324"/>
                </a:cxn>
                <a:cxn ang="0">
                  <a:pos x="8362" y="0"/>
                </a:cxn>
                <a:cxn ang="0">
                  <a:pos x="0" y="0"/>
                </a:cxn>
                <a:cxn ang="0">
                  <a:pos x="0" y="659"/>
                </a:cxn>
              </a:cxnLst>
              <a:rect l="0" t="0" r="r" b="b"/>
              <a:pathLst>
                <a:path w="8683" h="659">
                  <a:moveTo>
                    <a:pt x="0" y="659"/>
                  </a:moveTo>
                  <a:lnTo>
                    <a:pt x="8350" y="659"/>
                  </a:lnTo>
                  <a:lnTo>
                    <a:pt x="8683" y="324"/>
                  </a:lnTo>
                  <a:lnTo>
                    <a:pt x="8362" y="0"/>
                  </a:lnTo>
                  <a:lnTo>
                    <a:pt x="0" y="0"/>
                  </a:lnTo>
                  <a:lnTo>
                    <a:pt x="0" y="659"/>
                  </a:lnTo>
                  <a:close/>
                </a:path>
              </a:pathLst>
            </a:cu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000" noProof="1" smtClean="0">
                  <a:solidFill>
                    <a:schemeClr val="tx1"/>
                  </a:solidFill>
                  <a:latin typeface="Arial"/>
                  <a:ea typeface="ＭＳ Ｐゴシック" pitchFamily="-109" charset="-128"/>
                  <a:cs typeface="Arial"/>
                </a:rPr>
                <a:t>Social media</a:t>
              </a:r>
              <a:endParaRPr lang="en-US" sz="1000" noProof="1">
                <a:solidFill>
                  <a:schemeClr val="tx1"/>
                </a:solidFill>
                <a:latin typeface="Arial"/>
                <a:ea typeface="ＭＳ Ｐゴシック" pitchFamily="-109" charset="-128"/>
                <a:cs typeface="Arial"/>
              </a:endParaRPr>
            </a:p>
          </p:txBody>
        </p:sp>
        <p:sp>
          <p:nvSpPr>
            <p:cNvPr id="39" name="_color1"/>
            <p:cNvSpPr>
              <a:spLocks/>
            </p:cNvSpPr>
            <p:nvPr/>
          </p:nvSpPr>
          <p:spPr bwMode="gray">
            <a:xfrm>
              <a:off x="690033" y="5403756"/>
              <a:ext cx="1067039" cy="201500"/>
            </a:xfrm>
            <a:custGeom>
              <a:avLst/>
              <a:gdLst/>
              <a:ahLst/>
              <a:cxnLst>
                <a:cxn ang="0">
                  <a:pos x="0" y="659"/>
                </a:cxn>
                <a:cxn ang="0">
                  <a:pos x="8350" y="659"/>
                </a:cxn>
                <a:cxn ang="0">
                  <a:pos x="8683" y="324"/>
                </a:cxn>
                <a:cxn ang="0">
                  <a:pos x="8362" y="0"/>
                </a:cxn>
                <a:cxn ang="0">
                  <a:pos x="0" y="0"/>
                </a:cxn>
                <a:cxn ang="0">
                  <a:pos x="0" y="659"/>
                </a:cxn>
              </a:cxnLst>
              <a:rect l="0" t="0" r="r" b="b"/>
              <a:pathLst>
                <a:path w="8683" h="659">
                  <a:moveTo>
                    <a:pt x="0" y="659"/>
                  </a:moveTo>
                  <a:lnTo>
                    <a:pt x="8350" y="659"/>
                  </a:lnTo>
                  <a:lnTo>
                    <a:pt x="8683" y="324"/>
                  </a:lnTo>
                  <a:lnTo>
                    <a:pt x="8362" y="0"/>
                  </a:lnTo>
                  <a:lnTo>
                    <a:pt x="0" y="0"/>
                  </a:lnTo>
                  <a:lnTo>
                    <a:pt x="0" y="659"/>
                  </a:lnTo>
                  <a:close/>
                </a:path>
              </a:pathLst>
            </a:cu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000" noProof="1">
                  <a:solidFill>
                    <a:srgbClr val="000000"/>
                  </a:solidFill>
                  <a:latin typeface="Arial"/>
                  <a:ea typeface="ＭＳ Ｐゴシック" pitchFamily="-109" charset="-128"/>
                  <a:cs typeface="Arial"/>
                </a:rPr>
                <a:t>Content</a:t>
              </a:r>
            </a:p>
          </p:txBody>
        </p:sp>
        <p:sp>
          <p:nvSpPr>
            <p:cNvPr id="40" name="_color1"/>
            <p:cNvSpPr>
              <a:spLocks/>
            </p:cNvSpPr>
            <p:nvPr/>
          </p:nvSpPr>
          <p:spPr bwMode="gray">
            <a:xfrm>
              <a:off x="243533" y="5605256"/>
              <a:ext cx="1304711" cy="201500"/>
            </a:xfrm>
            <a:custGeom>
              <a:avLst/>
              <a:gdLst/>
              <a:ahLst/>
              <a:cxnLst>
                <a:cxn ang="0">
                  <a:pos x="0" y="659"/>
                </a:cxn>
                <a:cxn ang="0">
                  <a:pos x="8350" y="659"/>
                </a:cxn>
                <a:cxn ang="0">
                  <a:pos x="8683" y="324"/>
                </a:cxn>
                <a:cxn ang="0">
                  <a:pos x="8362" y="0"/>
                </a:cxn>
                <a:cxn ang="0">
                  <a:pos x="0" y="0"/>
                </a:cxn>
                <a:cxn ang="0">
                  <a:pos x="0" y="659"/>
                </a:cxn>
              </a:cxnLst>
              <a:rect l="0" t="0" r="r" b="b"/>
              <a:pathLst>
                <a:path w="8683" h="659">
                  <a:moveTo>
                    <a:pt x="0" y="659"/>
                  </a:moveTo>
                  <a:lnTo>
                    <a:pt x="8350" y="659"/>
                  </a:lnTo>
                  <a:lnTo>
                    <a:pt x="8683" y="324"/>
                  </a:lnTo>
                  <a:lnTo>
                    <a:pt x="8362" y="0"/>
                  </a:lnTo>
                  <a:lnTo>
                    <a:pt x="0" y="0"/>
                  </a:lnTo>
                  <a:lnTo>
                    <a:pt x="0" y="659"/>
                  </a:lnTo>
                  <a:close/>
                </a:path>
              </a:pathLst>
            </a:cu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000" noProof="1" smtClean="0">
                  <a:solidFill>
                    <a:srgbClr val="000000"/>
                  </a:solidFill>
                  <a:latin typeface="Arial"/>
                  <a:ea typeface="ＭＳ Ｐゴシック" pitchFamily="-109" charset="-128"/>
                  <a:cs typeface="Arial"/>
                </a:rPr>
                <a:t>Innovative learning</a:t>
              </a:r>
              <a:endParaRPr lang="en-US" sz="1000" noProof="1">
                <a:solidFill>
                  <a:srgbClr val="000000"/>
                </a:solidFill>
                <a:latin typeface="Arial"/>
                <a:ea typeface="ＭＳ Ｐゴシック" pitchFamily="-109" charset="-128"/>
                <a:cs typeface="Arial"/>
              </a:endParaRPr>
            </a:p>
          </p:txBody>
        </p:sp>
      </p:grpSp>
      <p:sp>
        <p:nvSpPr>
          <p:cNvPr id="3" name="Slide Number Placeholder 2"/>
          <p:cNvSpPr>
            <a:spLocks noGrp="1"/>
          </p:cNvSpPr>
          <p:nvPr>
            <p:ph type="sldNum" sz="quarter" idx="12"/>
          </p:nvPr>
        </p:nvSpPr>
        <p:spPr/>
        <p:txBody>
          <a:bodyPr/>
          <a:lstStyle/>
          <a:p>
            <a:pPr>
              <a:defRPr/>
            </a:pPr>
            <a:fld id="{3FCC9DFE-152E-9040-B076-1029403C79C9}" type="slidenum">
              <a:rPr lang="en-US" smtClean="0"/>
              <a:pPr>
                <a:defRPr/>
              </a:pPr>
              <a:t>24</a:t>
            </a:fld>
            <a:endParaRPr lang="en-US" dirty="0"/>
          </a:p>
        </p:txBody>
      </p:sp>
    </p:spTree>
    <p:extLst>
      <p:ext uri="{BB962C8B-B14F-4D97-AF65-F5344CB8AC3E}">
        <p14:creationId xmlns:p14="http://schemas.microsoft.com/office/powerpoint/2010/main" val="11269457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25400"/>
            <a:ext cx="8382000" cy="1007533"/>
          </a:xfrm>
        </p:spPr>
        <p:txBody>
          <a:bodyPr>
            <a:normAutofit/>
          </a:bodyPr>
          <a:lstStyle/>
          <a:p>
            <a:pPr eaLnBrk="1" hangingPunct="1"/>
            <a:r>
              <a:rPr lang="en-US" cap="none" dirty="0" smtClean="0">
                <a:latin typeface="Arial" charset="0"/>
                <a:ea typeface="ＭＳ Ｐゴシック" charset="-128"/>
              </a:rPr>
              <a:t>LEARNING MANAGEMENT SYSTEMS</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457200" y="1333500"/>
            <a:ext cx="8229600" cy="4525963"/>
          </a:xfrm>
        </p:spPr>
        <p:txBody>
          <a:bodyPr/>
          <a:lstStyle/>
          <a:p>
            <a:pPr eaLnBrk="1" hangingPunct="1"/>
            <a:r>
              <a:rPr lang="en-US" dirty="0" smtClean="0">
                <a:latin typeface="Arial" charset="0"/>
                <a:ea typeface="ＭＳ Ｐゴシック" charset="-128"/>
              </a:rPr>
              <a:t>Use of </a:t>
            </a:r>
            <a:r>
              <a:rPr lang="en-US" i="1" dirty="0" smtClean="0">
                <a:latin typeface="Arial" charset="0"/>
                <a:ea typeface="ＭＳ Ｐゴシック" charset="-128"/>
              </a:rPr>
              <a:t>commercial</a:t>
            </a:r>
            <a:r>
              <a:rPr lang="en-US" dirty="0" smtClean="0">
                <a:latin typeface="Arial" charset="0"/>
                <a:ea typeface="ＭＳ Ｐゴシック" charset="-128"/>
              </a:rPr>
              <a:t> LMSs is more common in all types of institutions except BA Liberal Arts colleges</a:t>
            </a:r>
          </a:p>
          <a:p>
            <a:pPr eaLnBrk="1" hangingPunct="1"/>
            <a:r>
              <a:rPr lang="en-US" dirty="0" smtClean="0">
                <a:latin typeface="Arial" charset="0"/>
                <a:ea typeface="ＭＳ Ｐゴシック" charset="-128"/>
              </a:rPr>
              <a:t>But faculty and students are most satisfied in institutions using a single </a:t>
            </a:r>
            <a:r>
              <a:rPr lang="en-US" i="1" dirty="0" smtClean="0">
                <a:latin typeface="Arial" charset="0"/>
                <a:ea typeface="ＭＳ Ｐゴシック" charset="-128"/>
              </a:rPr>
              <a:t>open-source </a:t>
            </a:r>
            <a:r>
              <a:rPr lang="en-US" dirty="0" smtClean="0">
                <a:latin typeface="Arial" charset="0"/>
                <a:ea typeface="ＭＳ Ｐゴシック" charset="-128"/>
              </a:rPr>
              <a:t>LMS</a:t>
            </a:r>
          </a:p>
        </p:txBody>
      </p:sp>
      <p:sp>
        <p:nvSpPr>
          <p:cNvPr id="2" name="Slide Number Placeholder 1"/>
          <p:cNvSpPr>
            <a:spLocks noGrp="1"/>
          </p:cNvSpPr>
          <p:nvPr>
            <p:ph type="sldNum" sz="quarter" idx="12"/>
          </p:nvPr>
        </p:nvSpPr>
        <p:spPr/>
        <p:txBody>
          <a:bodyPr/>
          <a:lstStyle/>
          <a:p>
            <a:pPr>
              <a:defRPr/>
            </a:pPr>
            <a:fld id="{DD8AE98D-1DF9-DB4F-958A-E2505715E1FD}" type="slidenum">
              <a:rPr lang="en-US" smtClean="0"/>
              <a:pPr>
                <a:defRPr/>
              </a:pPr>
              <a:t>25</a:t>
            </a:fld>
            <a:endParaRPr lang="en-US" dirty="0"/>
          </a:p>
        </p:txBody>
      </p:sp>
    </p:spTree>
    <p:extLst>
      <p:ext uri="{BB962C8B-B14F-4D97-AF65-F5344CB8AC3E}">
        <p14:creationId xmlns:p14="http://schemas.microsoft.com/office/powerpoint/2010/main" val="24244692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986895"/>
          </a:xfrm>
        </p:spPr>
        <p:txBody>
          <a:bodyPr>
            <a:noAutofit/>
          </a:bodyPr>
          <a:lstStyle/>
          <a:p>
            <a:r>
              <a:rPr lang="en-US" dirty="0" smtClean="0">
                <a:latin typeface="Arial"/>
                <a:cs typeface="Arial"/>
              </a:rPr>
              <a:t>Use of Commercial vs. OPEN-Source Learning Management Systems</a:t>
            </a:r>
            <a:endParaRPr lang="en-US"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184301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pPr>
              <a:defRPr/>
            </a:pPr>
            <a:fld id="{3FCC9DFE-152E-9040-B076-1029403C79C9}" type="slidenum">
              <a:rPr lang="en-US" smtClean="0"/>
              <a:pPr>
                <a:defRPr/>
              </a:pPr>
              <a:t>26</a:t>
            </a:fld>
            <a:endParaRPr lang="en-US" dirty="0"/>
          </a:p>
        </p:txBody>
      </p:sp>
    </p:spTree>
    <p:extLst>
      <p:ext uri="{BB962C8B-B14F-4D97-AF65-F5344CB8AC3E}">
        <p14:creationId xmlns:p14="http://schemas.microsoft.com/office/powerpoint/2010/main" val="12354519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Student and Faculty Satisfaction with Learning Management Systems</a:t>
            </a:r>
            <a:endParaRPr lang="en-US"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046639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a:defRPr/>
            </a:pPr>
            <a:fld id="{3FCC9DFE-152E-9040-B076-1029403C79C9}" type="slidenum">
              <a:rPr lang="en-US" smtClean="0"/>
              <a:pPr>
                <a:defRPr/>
              </a:pPr>
              <a:t>27</a:t>
            </a:fld>
            <a:endParaRPr lang="en-US" dirty="0"/>
          </a:p>
        </p:txBody>
      </p:sp>
    </p:spTree>
    <p:extLst>
      <p:ext uri="{BB962C8B-B14F-4D97-AF65-F5344CB8AC3E}">
        <p14:creationId xmlns:p14="http://schemas.microsoft.com/office/powerpoint/2010/main" val="32071984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143000"/>
          </a:xfrm>
        </p:spPr>
        <p:txBody>
          <a:bodyPr/>
          <a:lstStyle/>
          <a:p>
            <a:r>
              <a:rPr lang="en-US" dirty="0" smtClean="0"/>
              <a:t>IT SUPPORT FOR STUDENTS</a:t>
            </a:r>
            <a:endParaRPr lang="en-US" dirty="0"/>
          </a:p>
        </p:txBody>
      </p:sp>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28</a:t>
            </a:fld>
            <a:endParaRPr lang="en-US" dirty="0"/>
          </a:p>
        </p:txBody>
      </p:sp>
    </p:spTree>
    <p:extLst>
      <p:ext uri="{BB962C8B-B14F-4D97-AF65-F5344CB8AC3E}">
        <p14:creationId xmlns:p14="http://schemas.microsoft.com/office/powerpoint/2010/main" val="425372128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IT SUPPORT FOR STUDENTS</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600200"/>
            <a:ext cx="8229600" cy="1413933"/>
          </a:xfrm>
        </p:spPr>
        <p:txBody>
          <a:bodyPr/>
          <a:lstStyle/>
          <a:p>
            <a:pPr marL="0" indent="0" eaLnBrk="1" hangingPunct="1">
              <a:buNone/>
            </a:pPr>
            <a:r>
              <a:rPr lang="en-US" dirty="0" smtClean="0">
                <a:latin typeface="Arial" charset="0"/>
                <a:ea typeface="ＭＳ Ｐゴシック" charset="-128"/>
              </a:rPr>
              <a:t>Question:  Match the service with the percent of institutions that provide it in some or all student housing rooms:</a:t>
            </a:r>
            <a:endParaRPr lang="en-US" dirty="0">
              <a:latin typeface="Arial" charset="0"/>
              <a:ea typeface="ＭＳ Ｐゴシック" charset="-128"/>
            </a:endParaRPr>
          </a:p>
        </p:txBody>
      </p:sp>
      <p:sp>
        <p:nvSpPr>
          <p:cNvPr id="4" name="Content Placeholder 2"/>
          <p:cNvSpPr txBox="1">
            <a:spLocks/>
          </p:cNvSpPr>
          <p:nvPr/>
        </p:nvSpPr>
        <p:spPr bwMode="auto">
          <a:xfrm>
            <a:off x="533400" y="3014133"/>
            <a:ext cx="4360333" cy="16594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eaLnBrk="1" hangingPunct="1">
              <a:buFont typeface="+mj-lt"/>
              <a:buAutoNum type="alphaUcPeriod"/>
            </a:pPr>
            <a:r>
              <a:rPr lang="en-US" dirty="0">
                <a:latin typeface="Arial" charset="0"/>
                <a:ea typeface="ＭＳ Ｐゴシック" charset="-128"/>
              </a:rPr>
              <a:t>Cable TV</a:t>
            </a:r>
          </a:p>
          <a:p>
            <a:pPr marL="514350" indent="-514350" eaLnBrk="1" hangingPunct="1">
              <a:buFont typeface="+mj-lt"/>
              <a:buAutoNum type="alphaUcPeriod"/>
            </a:pPr>
            <a:r>
              <a:rPr lang="en-US" dirty="0">
                <a:latin typeface="Arial" charset="0"/>
                <a:ea typeface="ＭＳ Ｐゴシック" charset="-128"/>
              </a:rPr>
              <a:t>Wireless access</a:t>
            </a:r>
          </a:p>
          <a:p>
            <a:pPr marL="514350" indent="-514350" eaLnBrk="1" hangingPunct="1">
              <a:buFont typeface="+mj-lt"/>
              <a:buAutoNum type="alphaUcPeriod"/>
            </a:pPr>
            <a:r>
              <a:rPr lang="en-US" dirty="0">
                <a:latin typeface="Arial" charset="0"/>
                <a:ea typeface="ＭＳ Ｐゴシック" charset="-128"/>
              </a:rPr>
              <a:t>Landline telephones</a:t>
            </a:r>
          </a:p>
        </p:txBody>
      </p:sp>
      <p:sp>
        <p:nvSpPr>
          <p:cNvPr id="5" name="Content Placeholder 2"/>
          <p:cNvSpPr txBox="1">
            <a:spLocks/>
          </p:cNvSpPr>
          <p:nvPr/>
        </p:nvSpPr>
        <p:spPr bwMode="auto">
          <a:xfrm>
            <a:off x="4715934" y="3014133"/>
            <a:ext cx="4360333" cy="16594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eaLnBrk="1" hangingPunct="1">
              <a:buFont typeface="+mj-lt"/>
              <a:buAutoNum type="arabicPeriod"/>
            </a:pPr>
            <a:r>
              <a:rPr lang="en-US" dirty="0" smtClean="0">
                <a:latin typeface="Arial" charset="0"/>
                <a:ea typeface="ＭＳ Ｐゴシック" charset="-128"/>
              </a:rPr>
              <a:t>64%</a:t>
            </a:r>
          </a:p>
          <a:p>
            <a:pPr marL="514350" indent="-514350" eaLnBrk="1" hangingPunct="1">
              <a:buFont typeface="+mj-lt"/>
              <a:buAutoNum type="arabicPeriod"/>
            </a:pPr>
            <a:r>
              <a:rPr lang="en-US" dirty="0" smtClean="0">
                <a:latin typeface="Arial" charset="0"/>
                <a:ea typeface="ＭＳ Ｐゴシック" charset="-128"/>
              </a:rPr>
              <a:t>72%</a:t>
            </a:r>
          </a:p>
          <a:p>
            <a:pPr marL="514350" indent="-514350" eaLnBrk="1" hangingPunct="1">
              <a:buFont typeface="+mj-lt"/>
              <a:buAutoNum type="arabicPeriod"/>
            </a:pPr>
            <a:r>
              <a:rPr lang="en-US" dirty="0" smtClean="0">
                <a:latin typeface="Arial" charset="0"/>
                <a:ea typeface="ＭＳ Ｐゴシック" charset="-128"/>
              </a:rPr>
              <a:t>78%</a:t>
            </a:r>
            <a:endParaRPr lang="en-US" dirty="0">
              <a:latin typeface="Arial" charset="0"/>
              <a:ea typeface="ＭＳ Ｐゴシック" charset="-128"/>
            </a:endParaRPr>
          </a:p>
        </p:txBody>
      </p:sp>
      <p:sp>
        <p:nvSpPr>
          <p:cNvPr id="2" name="Slide Number Placeholder 1"/>
          <p:cNvSpPr>
            <a:spLocks noGrp="1"/>
          </p:cNvSpPr>
          <p:nvPr>
            <p:ph type="sldNum" sz="quarter" idx="12"/>
          </p:nvPr>
        </p:nvSpPr>
        <p:spPr/>
        <p:txBody>
          <a:bodyPr/>
          <a:lstStyle/>
          <a:p>
            <a:pPr>
              <a:defRPr/>
            </a:pPr>
            <a:fld id="{DD8AE98D-1DF9-DB4F-958A-E2505715E1FD}" type="slidenum">
              <a:rPr lang="en-US" smtClean="0"/>
              <a:pPr>
                <a:defRPr/>
              </a:pPr>
              <a:t>29</a:t>
            </a:fld>
            <a:endParaRPr lang="en-US" dirty="0"/>
          </a:p>
        </p:txBody>
      </p:sp>
    </p:spTree>
    <p:extLst>
      <p:ext uri="{BB962C8B-B14F-4D97-AF65-F5344CB8AC3E}">
        <p14:creationId xmlns:p14="http://schemas.microsoft.com/office/powerpoint/2010/main" val="12518881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TOPICS COVERED TODAY</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355600" y="1176867"/>
            <a:ext cx="4326467" cy="4525963"/>
          </a:xfrm>
        </p:spPr>
        <p:txBody>
          <a:bodyPr/>
          <a:lstStyle/>
          <a:p>
            <a:pPr eaLnBrk="1" hangingPunct="1"/>
            <a:r>
              <a:rPr lang="en-US" sz="2400" dirty="0" smtClean="0">
                <a:latin typeface="Arial" charset="0"/>
                <a:ea typeface="ＭＳ Ｐゴシック" charset="-128"/>
              </a:rPr>
              <a:t>The IT organization</a:t>
            </a:r>
          </a:p>
          <a:p>
            <a:pPr lvl="1" eaLnBrk="1" hangingPunct="1"/>
            <a:r>
              <a:rPr lang="en-US" dirty="0" smtClean="0">
                <a:latin typeface="Arial" charset="0"/>
                <a:ea typeface="ＭＳ Ｐゴシック" charset="-128"/>
              </a:rPr>
              <a:t>Leadership</a:t>
            </a:r>
          </a:p>
          <a:p>
            <a:pPr lvl="1" eaLnBrk="1" hangingPunct="1"/>
            <a:r>
              <a:rPr lang="en-US" dirty="0" smtClean="0">
                <a:latin typeface="Arial" charset="0"/>
                <a:ea typeface="ＭＳ Ｐゴシック" charset="-128"/>
              </a:rPr>
              <a:t>Governance and service level agreements</a:t>
            </a:r>
          </a:p>
          <a:p>
            <a:pPr lvl="1" eaLnBrk="1" hangingPunct="1"/>
            <a:r>
              <a:rPr lang="en-US" dirty="0" smtClean="0">
                <a:latin typeface="Arial" charset="0"/>
                <a:ea typeface="ＭＳ Ｐゴシック" charset="-128"/>
              </a:rPr>
              <a:t>Outsourcing</a:t>
            </a:r>
          </a:p>
          <a:p>
            <a:pPr lvl="1" eaLnBrk="1" hangingPunct="1"/>
            <a:r>
              <a:rPr lang="en-US" dirty="0" smtClean="0">
                <a:latin typeface="Arial" charset="0"/>
                <a:ea typeface="ＭＳ Ｐゴシック" charset="-128"/>
              </a:rPr>
              <a:t>Staffing and </a:t>
            </a:r>
            <a:br>
              <a:rPr lang="en-US" dirty="0" smtClean="0">
                <a:latin typeface="Arial" charset="0"/>
                <a:ea typeface="ＭＳ Ｐゴシック" charset="-128"/>
              </a:rPr>
            </a:br>
            <a:r>
              <a:rPr lang="en-US" dirty="0" smtClean="0">
                <a:latin typeface="Arial" charset="0"/>
                <a:ea typeface="ＭＳ Ｐゴシック" charset="-128"/>
              </a:rPr>
              <a:t>Managing the workforce</a:t>
            </a:r>
          </a:p>
          <a:p>
            <a:pPr eaLnBrk="1" hangingPunct="1"/>
            <a:r>
              <a:rPr lang="en-US" sz="2400" dirty="0" smtClean="0">
                <a:latin typeface="Arial" charset="0"/>
                <a:ea typeface="ＭＳ Ｐゴシック" charset="-128"/>
              </a:rPr>
              <a:t>IT budgets and funding</a:t>
            </a:r>
          </a:p>
          <a:p>
            <a:pPr eaLnBrk="1" hangingPunct="1"/>
            <a:r>
              <a:rPr lang="en-US" sz="2400" dirty="0" smtClean="0">
                <a:latin typeface="Arial" charset="0"/>
                <a:ea typeface="ＭＳ Ｐゴシック" charset="-128"/>
              </a:rPr>
              <a:t>Support for faculty </a:t>
            </a:r>
            <a:r>
              <a:rPr lang="en-US" sz="2400" dirty="0">
                <a:latin typeface="Arial" charset="0"/>
                <a:ea typeface="ＭＳ Ｐゴシック" charset="-128"/>
              </a:rPr>
              <a:t>u</a:t>
            </a:r>
            <a:r>
              <a:rPr lang="en-US" sz="2400" dirty="0" smtClean="0">
                <a:latin typeface="Arial" charset="0"/>
                <a:ea typeface="ＭＳ Ｐゴシック" charset="-128"/>
              </a:rPr>
              <a:t>se of IT in teaching and learning</a:t>
            </a:r>
          </a:p>
          <a:p>
            <a:pPr eaLnBrk="1" hangingPunct="1"/>
            <a:r>
              <a:rPr lang="en-US" sz="2400" dirty="0" smtClean="0">
                <a:latin typeface="Arial" charset="0"/>
                <a:ea typeface="ＭＳ Ｐゴシック" charset="-128"/>
              </a:rPr>
              <a:t>Support for students</a:t>
            </a:r>
          </a:p>
          <a:p>
            <a:pPr marL="627062" lvl="2" indent="0" eaLnBrk="1" hangingPunct="1">
              <a:buNone/>
            </a:pPr>
            <a:endParaRPr lang="en-US" dirty="0" smtClean="0">
              <a:latin typeface="Arial" charset="0"/>
              <a:ea typeface="ＭＳ Ｐゴシック" charset="-128"/>
            </a:endParaRPr>
          </a:p>
        </p:txBody>
      </p:sp>
      <p:sp>
        <p:nvSpPr>
          <p:cNvPr id="4" name="Content Placeholder 2"/>
          <p:cNvSpPr txBox="1">
            <a:spLocks/>
          </p:cNvSpPr>
          <p:nvPr/>
        </p:nvSpPr>
        <p:spPr bwMode="auto">
          <a:xfrm>
            <a:off x="4203699" y="1176867"/>
            <a:ext cx="4432301"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eaLnBrk="1" hangingPunct="1"/>
            <a:r>
              <a:rPr lang="en-US" sz="2400" dirty="0" smtClean="0">
                <a:latin typeface="Arial" charset="0"/>
                <a:ea typeface="ＭＳ Ｐゴシック" charset="-128"/>
              </a:rPr>
              <a:t>Support of research</a:t>
            </a:r>
          </a:p>
          <a:p>
            <a:pPr lvl="2" eaLnBrk="1" hangingPunct="1"/>
            <a:r>
              <a:rPr lang="en-US" sz="2400" dirty="0" smtClean="0">
                <a:latin typeface="Arial" charset="0"/>
                <a:ea typeface="ＭＳ Ｐゴシック" charset="-128"/>
              </a:rPr>
              <a:t>IT in the institution</a:t>
            </a:r>
          </a:p>
          <a:p>
            <a:pPr lvl="2" eaLnBrk="1" hangingPunct="1"/>
            <a:r>
              <a:rPr lang="en-US" sz="2400" dirty="0" smtClean="0">
                <a:latin typeface="Arial" charset="0"/>
                <a:ea typeface="ＭＳ Ｐゴシック" charset="-128"/>
              </a:rPr>
              <a:t>IT support</a:t>
            </a:r>
          </a:p>
          <a:p>
            <a:pPr lvl="2" eaLnBrk="1" hangingPunct="1"/>
            <a:r>
              <a:rPr lang="en-US" sz="2400" dirty="0" smtClean="0">
                <a:latin typeface="Arial" charset="0"/>
                <a:ea typeface="ＭＳ Ｐゴシック" charset="-128"/>
              </a:rPr>
              <a:t>Student e-mail</a:t>
            </a:r>
          </a:p>
          <a:p>
            <a:pPr lvl="2" eaLnBrk="1" hangingPunct="1"/>
            <a:r>
              <a:rPr lang="en-US" sz="2400" dirty="0" smtClean="0">
                <a:latin typeface="Arial" charset="0"/>
                <a:ea typeface="ＭＳ Ｐゴシック" charset="-128"/>
              </a:rPr>
              <a:t>Enterprise </a:t>
            </a:r>
            <a:r>
              <a:rPr lang="en-US" sz="2400" dirty="0">
                <a:latin typeface="Arial" charset="0"/>
                <a:ea typeface="ＭＳ Ｐゴシック" charset="-128"/>
              </a:rPr>
              <a:t>s</a:t>
            </a:r>
            <a:r>
              <a:rPr lang="en-US" sz="2400" dirty="0" smtClean="0">
                <a:latin typeface="Arial" charset="0"/>
                <a:ea typeface="ＭＳ Ｐゴシック" charset="-128"/>
              </a:rPr>
              <a:t>ystems</a:t>
            </a:r>
          </a:p>
          <a:p>
            <a:pPr lvl="2" eaLnBrk="1" hangingPunct="1"/>
            <a:r>
              <a:rPr lang="en-US" sz="2400" dirty="0" smtClean="0">
                <a:latin typeface="Arial" charset="0"/>
                <a:ea typeface="ＭＳ Ｐゴシック" charset="-128"/>
              </a:rPr>
              <a:t>Information security</a:t>
            </a:r>
          </a:p>
          <a:p>
            <a:pPr lvl="2" eaLnBrk="1" hangingPunct="1"/>
            <a:r>
              <a:rPr lang="en-US" sz="2400" dirty="0" smtClean="0">
                <a:latin typeface="Arial" charset="0"/>
                <a:ea typeface="ＭＳ Ｐゴシック" charset="-128"/>
              </a:rPr>
              <a:t>Data centers</a:t>
            </a:r>
          </a:p>
          <a:p>
            <a:pPr lvl="2" eaLnBrk="1" hangingPunct="1"/>
            <a:r>
              <a:rPr lang="en-US" sz="2400" dirty="0" smtClean="0">
                <a:latin typeface="Arial" charset="0"/>
                <a:ea typeface="ＭＳ Ｐゴシック" charset="-128"/>
              </a:rPr>
              <a:t>Sustainability</a:t>
            </a:r>
          </a:p>
          <a:p>
            <a:pPr lvl="2" eaLnBrk="1" hangingPunct="1"/>
            <a:r>
              <a:rPr lang="en-US" sz="2400" i="1" dirty="0" smtClean="0">
                <a:latin typeface="Arial" charset="0"/>
                <a:ea typeface="ＭＳ Ｐゴシック" charset="-128"/>
              </a:rPr>
              <a:t>There’s so much more in the Core Data Survey...</a:t>
            </a:r>
          </a:p>
          <a:p>
            <a:pPr lvl="2" eaLnBrk="1" hangingPunct="1"/>
            <a:endParaRPr lang="en-US" dirty="0" smtClean="0">
              <a:latin typeface="Arial" charset="0"/>
              <a:ea typeface="ＭＳ Ｐゴシック" charset="-128"/>
            </a:endParaRPr>
          </a:p>
        </p:txBody>
      </p:sp>
      <p:sp>
        <p:nvSpPr>
          <p:cNvPr id="2" name="Slide Number Placeholder 1"/>
          <p:cNvSpPr>
            <a:spLocks noGrp="1"/>
          </p:cNvSpPr>
          <p:nvPr>
            <p:ph type="sldNum" sz="quarter" idx="12"/>
          </p:nvPr>
        </p:nvSpPr>
        <p:spPr/>
        <p:txBody>
          <a:bodyPr/>
          <a:lstStyle/>
          <a:p>
            <a:pPr>
              <a:defRPr/>
            </a:pPr>
            <a:fld id="{DD8AE98D-1DF9-DB4F-958A-E2505715E1FD}" type="slidenum">
              <a:rPr lang="en-US" smtClean="0"/>
              <a:pPr>
                <a:defRPr/>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IT SUPPORT FOR STUDENTS</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600200"/>
            <a:ext cx="8229600" cy="1413933"/>
          </a:xfrm>
        </p:spPr>
        <p:txBody>
          <a:bodyPr/>
          <a:lstStyle/>
          <a:p>
            <a:pPr marL="0" indent="0" eaLnBrk="1" hangingPunct="1">
              <a:buNone/>
            </a:pPr>
            <a:r>
              <a:rPr lang="en-US" dirty="0" smtClean="0">
                <a:latin typeface="Arial" charset="0"/>
                <a:ea typeface="ＭＳ Ｐゴシック" charset="-128"/>
              </a:rPr>
              <a:t>Answer:  Match the service with the percent of institutions that provide it in some or all student housing rooms:</a:t>
            </a:r>
            <a:endParaRPr lang="en-US" dirty="0">
              <a:latin typeface="Arial" charset="0"/>
              <a:ea typeface="ＭＳ Ｐゴシック" charset="-128"/>
            </a:endParaRPr>
          </a:p>
        </p:txBody>
      </p:sp>
      <p:sp>
        <p:nvSpPr>
          <p:cNvPr id="4" name="Content Placeholder 2"/>
          <p:cNvSpPr txBox="1">
            <a:spLocks/>
          </p:cNvSpPr>
          <p:nvPr/>
        </p:nvSpPr>
        <p:spPr bwMode="auto">
          <a:xfrm>
            <a:off x="533400" y="3014133"/>
            <a:ext cx="4360333" cy="16594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eaLnBrk="1" hangingPunct="1">
              <a:buFont typeface="+mj-lt"/>
              <a:buAutoNum type="alphaUcPeriod"/>
            </a:pPr>
            <a:r>
              <a:rPr lang="en-US" dirty="0">
                <a:latin typeface="Arial" charset="0"/>
                <a:ea typeface="ＭＳ Ｐゴシック" charset="-128"/>
              </a:rPr>
              <a:t>Landline telephones</a:t>
            </a:r>
          </a:p>
          <a:p>
            <a:pPr marL="514350" indent="-514350" eaLnBrk="1" hangingPunct="1">
              <a:buFont typeface="+mj-lt"/>
              <a:buAutoNum type="alphaUcPeriod"/>
            </a:pPr>
            <a:r>
              <a:rPr lang="en-US" dirty="0" smtClean="0">
                <a:latin typeface="Arial" charset="0"/>
                <a:ea typeface="ＭＳ Ｐゴシック" charset="-128"/>
              </a:rPr>
              <a:t>Cable </a:t>
            </a:r>
            <a:r>
              <a:rPr lang="en-US" dirty="0">
                <a:latin typeface="Arial" charset="0"/>
                <a:ea typeface="ＭＳ Ｐゴシック" charset="-128"/>
              </a:rPr>
              <a:t>TV</a:t>
            </a:r>
          </a:p>
          <a:p>
            <a:pPr marL="514350" indent="-514350" eaLnBrk="1" hangingPunct="1">
              <a:buFont typeface="+mj-lt"/>
              <a:buAutoNum type="alphaUcPeriod"/>
            </a:pPr>
            <a:r>
              <a:rPr lang="en-US" dirty="0">
                <a:latin typeface="Arial" charset="0"/>
                <a:ea typeface="ＭＳ Ｐゴシック" charset="-128"/>
              </a:rPr>
              <a:t>Wireless </a:t>
            </a:r>
            <a:r>
              <a:rPr lang="en-US" dirty="0" smtClean="0">
                <a:latin typeface="Arial" charset="0"/>
                <a:ea typeface="ＭＳ Ｐゴシック" charset="-128"/>
              </a:rPr>
              <a:t>access</a:t>
            </a:r>
            <a:endParaRPr lang="en-US" dirty="0">
              <a:latin typeface="Arial" charset="0"/>
              <a:ea typeface="ＭＳ Ｐゴシック" charset="-128"/>
            </a:endParaRPr>
          </a:p>
        </p:txBody>
      </p:sp>
      <p:sp>
        <p:nvSpPr>
          <p:cNvPr id="5" name="Content Placeholder 2"/>
          <p:cNvSpPr txBox="1">
            <a:spLocks/>
          </p:cNvSpPr>
          <p:nvPr/>
        </p:nvSpPr>
        <p:spPr bwMode="auto">
          <a:xfrm>
            <a:off x="4715934" y="3014133"/>
            <a:ext cx="4360333" cy="16594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eaLnBrk="1" hangingPunct="1">
              <a:buFont typeface="+mj-lt"/>
              <a:buAutoNum type="arabicPeriod"/>
            </a:pPr>
            <a:r>
              <a:rPr lang="en-US" dirty="0" smtClean="0">
                <a:latin typeface="Arial" charset="0"/>
                <a:ea typeface="ＭＳ Ｐゴシック" charset="-128"/>
              </a:rPr>
              <a:t>64%</a:t>
            </a:r>
          </a:p>
          <a:p>
            <a:pPr marL="514350" indent="-514350" eaLnBrk="1" hangingPunct="1">
              <a:buFont typeface="+mj-lt"/>
              <a:buAutoNum type="arabicPeriod"/>
            </a:pPr>
            <a:r>
              <a:rPr lang="en-US" dirty="0" smtClean="0">
                <a:latin typeface="Arial" charset="0"/>
                <a:ea typeface="ＭＳ Ｐゴシック" charset="-128"/>
              </a:rPr>
              <a:t>72%</a:t>
            </a:r>
          </a:p>
          <a:p>
            <a:pPr marL="514350" indent="-514350" eaLnBrk="1" hangingPunct="1">
              <a:buFont typeface="+mj-lt"/>
              <a:buAutoNum type="arabicPeriod"/>
            </a:pPr>
            <a:r>
              <a:rPr lang="en-US" dirty="0" smtClean="0">
                <a:latin typeface="Arial" charset="0"/>
                <a:ea typeface="ＭＳ Ｐゴシック" charset="-128"/>
              </a:rPr>
              <a:t>78%</a:t>
            </a:r>
            <a:endParaRPr lang="en-US" dirty="0">
              <a:latin typeface="Arial" charset="0"/>
              <a:ea typeface="ＭＳ Ｐゴシック" charset="-128"/>
            </a:endParaRPr>
          </a:p>
        </p:txBody>
      </p:sp>
      <p:sp>
        <p:nvSpPr>
          <p:cNvPr id="2" name="Slide Number Placeholder 1"/>
          <p:cNvSpPr>
            <a:spLocks noGrp="1"/>
          </p:cNvSpPr>
          <p:nvPr>
            <p:ph type="sldNum" sz="quarter" idx="12"/>
          </p:nvPr>
        </p:nvSpPr>
        <p:spPr/>
        <p:txBody>
          <a:bodyPr/>
          <a:lstStyle/>
          <a:p>
            <a:pPr>
              <a:defRPr/>
            </a:pPr>
            <a:fld id="{DD8AE98D-1DF9-DB4F-958A-E2505715E1FD}" type="slidenum">
              <a:rPr lang="en-US" smtClean="0"/>
              <a:pPr>
                <a:defRPr/>
              </a:pPr>
              <a:t>30</a:t>
            </a:fld>
            <a:endParaRPr lang="en-US" dirty="0"/>
          </a:p>
        </p:txBody>
      </p:sp>
    </p:spTree>
    <p:extLst>
      <p:ext uri="{BB962C8B-B14F-4D97-AF65-F5344CB8AC3E}">
        <p14:creationId xmlns:p14="http://schemas.microsoft.com/office/powerpoint/2010/main" val="16644447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INSTITUTIONS THAT REGISTER STUDENT CELL PHONES MAKE USE OF THEM</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600200"/>
            <a:ext cx="8229600" cy="4525963"/>
          </a:xfrm>
        </p:spPr>
        <p:txBody>
          <a:bodyPr/>
          <a:lstStyle/>
          <a:p>
            <a:pPr marL="0" indent="0" eaLnBrk="1" hangingPunct="1">
              <a:buNone/>
            </a:pPr>
            <a:r>
              <a:rPr lang="en-US" dirty="0" smtClean="0">
                <a:latin typeface="Arial" charset="0"/>
                <a:ea typeface="ＭＳ Ｐゴシック" charset="-128"/>
              </a:rPr>
              <a:t>47% of institutions require students to register their cell phone numbers</a:t>
            </a:r>
          </a:p>
          <a:p>
            <a:pPr eaLnBrk="1" hangingPunct="1"/>
            <a:r>
              <a:rPr lang="en-US" dirty="0" smtClean="0">
                <a:latin typeface="Arial" charset="0"/>
                <a:ea typeface="ＭＳ Ｐゴシック" charset="-128"/>
              </a:rPr>
              <a:t>94% of those institutions offer students the option of receiving emergency communications (vs. 51%)</a:t>
            </a:r>
          </a:p>
          <a:p>
            <a:pPr eaLnBrk="1" hangingPunct="1"/>
            <a:r>
              <a:rPr lang="en-US" dirty="0" smtClean="0">
                <a:latin typeface="Arial" charset="0"/>
                <a:ea typeface="ＭＳ Ｐゴシック" charset="-128"/>
              </a:rPr>
              <a:t>15% of those institutions offer students the option to access institutional information systems via text message (vs. 5%)</a:t>
            </a:r>
            <a:endParaRPr lang="en-US" dirty="0">
              <a:latin typeface="Arial" charset="0"/>
              <a:ea typeface="ＭＳ Ｐゴシック" charset="-128"/>
            </a:endParaRPr>
          </a:p>
        </p:txBody>
      </p:sp>
      <p:sp>
        <p:nvSpPr>
          <p:cNvPr id="2" name="Slide Number Placeholder 1"/>
          <p:cNvSpPr>
            <a:spLocks noGrp="1"/>
          </p:cNvSpPr>
          <p:nvPr>
            <p:ph type="sldNum" sz="quarter" idx="12"/>
          </p:nvPr>
        </p:nvSpPr>
        <p:spPr/>
        <p:txBody>
          <a:bodyPr/>
          <a:lstStyle/>
          <a:p>
            <a:pPr>
              <a:defRPr/>
            </a:pPr>
            <a:fld id="{DD8AE98D-1DF9-DB4F-958A-E2505715E1FD}" type="slidenum">
              <a:rPr lang="en-US" smtClean="0"/>
              <a:pPr>
                <a:defRPr/>
              </a:pPr>
              <a:t>31</a:t>
            </a:fld>
            <a:endParaRPr lang="en-US" dirty="0"/>
          </a:p>
        </p:txBody>
      </p:sp>
    </p:spTree>
    <p:extLst>
      <p:ext uri="{BB962C8B-B14F-4D97-AF65-F5344CB8AC3E}">
        <p14:creationId xmlns:p14="http://schemas.microsoft.com/office/powerpoint/2010/main" val="1581745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08064"/>
            <a:ext cx="9144000" cy="55578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POLICIES FOR STUDENT COMPUTERS</a:t>
            </a:r>
            <a:endParaRPr lang="en-US" cap="none" dirty="0">
              <a:latin typeface="Arial" charset="0"/>
              <a:ea typeface="ＭＳ Ｐゴシック" charset="-128"/>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28881577"/>
              </p:ext>
            </p:extLst>
          </p:nvPr>
        </p:nvGraphicFramePr>
        <p:xfrm>
          <a:off x="0" y="1008063"/>
          <a:ext cx="9456738" cy="5910262"/>
        </p:xfrm>
        <a:graphic>
          <a:graphicData uri="http://schemas.openxmlformats.org/presentationml/2006/ole">
            <mc:AlternateContent xmlns:mc="http://schemas.openxmlformats.org/markup-compatibility/2006">
              <mc:Choice xmlns:v="urn:schemas-microsoft-com:vml" Requires="v">
                <p:oleObj spid="_x0000_s3128" name="Document" r:id="rId5" imgW="6553200" imgH="3759200" progId="Word.Document.12">
                  <p:embed/>
                </p:oleObj>
              </mc:Choice>
              <mc:Fallback>
                <p:oleObj name="Document" r:id="rId5" imgW="6553200" imgH="3759200" progId="Word.Document.12">
                  <p:embed/>
                  <p:pic>
                    <p:nvPicPr>
                      <p:cNvPr id="0" name=""/>
                      <p:cNvPicPr/>
                      <p:nvPr/>
                    </p:nvPicPr>
                    <p:blipFill>
                      <a:blip r:embed="rId6"/>
                      <a:stretch>
                        <a:fillRect/>
                      </a:stretch>
                    </p:blipFill>
                    <p:spPr>
                      <a:xfrm>
                        <a:off x="0" y="1008063"/>
                        <a:ext cx="9456738" cy="5910262"/>
                      </a:xfrm>
                      <a:prstGeom prst="rect">
                        <a:avLst/>
                      </a:prstGeom>
                    </p:spPr>
                  </p:pic>
                </p:oleObj>
              </mc:Fallback>
            </mc:AlternateContent>
          </a:graphicData>
        </a:graphic>
      </p:graphicFrame>
      <p:sp>
        <p:nvSpPr>
          <p:cNvPr id="3" name="Oval 2"/>
          <p:cNvSpPr/>
          <p:nvPr/>
        </p:nvSpPr>
        <p:spPr>
          <a:xfrm>
            <a:off x="2446866" y="5921373"/>
            <a:ext cx="592667" cy="575734"/>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pPr>
              <a:defRPr/>
            </a:pPr>
            <a:fld id="{DD8AE98D-1DF9-DB4F-958A-E2505715E1FD}" type="slidenum">
              <a:rPr lang="en-US" smtClean="0"/>
              <a:pPr>
                <a:defRPr/>
              </a:pPr>
              <a:t>32</a:t>
            </a:fld>
            <a:endParaRPr lang="en-US" dirty="0"/>
          </a:p>
        </p:txBody>
      </p:sp>
    </p:spTree>
    <p:extLst>
      <p:ext uri="{BB962C8B-B14F-4D97-AF65-F5344CB8AC3E}">
        <p14:creationId xmlns:p14="http://schemas.microsoft.com/office/powerpoint/2010/main" val="234199902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Institutions Charging </a:t>
            </a:r>
            <a:br>
              <a:rPr lang="en-US" dirty="0" smtClean="0">
                <a:latin typeface="Arial"/>
                <a:cs typeface="Arial"/>
              </a:rPr>
            </a:br>
            <a:r>
              <a:rPr lang="en-US" dirty="0" smtClean="0">
                <a:latin typeface="Arial"/>
                <a:cs typeface="Arial"/>
              </a:rPr>
              <a:t>a Student Technology Fee</a:t>
            </a:r>
            <a:endParaRPr lang="en-US"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814813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867399" y="1464733"/>
            <a:ext cx="2743201" cy="1754327"/>
          </a:xfrm>
          <a:prstGeom prst="rect">
            <a:avLst/>
          </a:prstGeom>
          <a:solidFill>
            <a:schemeClr val="accent4">
              <a:lumMod val="40000"/>
              <a:lumOff val="60000"/>
            </a:schemeClr>
          </a:solidFill>
          <a:effectLst>
            <a:outerShdw blurRad="50800" dist="38100" dir="2700000" algn="tl" rotWithShape="0">
              <a:srgbClr val="000000">
                <a:alpha val="43000"/>
              </a:srgbClr>
            </a:outerShdw>
          </a:effectLst>
        </p:spPr>
        <p:txBody>
          <a:bodyPr wrap="square" rtlCol="0">
            <a:spAutoFit/>
          </a:bodyPr>
          <a:lstStyle/>
          <a:p>
            <a:pPr marL="285750" indent="-285750">
              <a:buFont typeface="Arial"/>
              <a:buChar char="•"/>
            </a:pPr>
            <a:r>
              <a:rPr lang="en-US" dirty="0" smtClean="0"/>
              <a:t>Fee averages $200/year</a:t>
            </a:r>
          </a:p>
          <a:p>
            <a:pPr marL="285750" indent="-285750">
              <a:buFont typeface="Arial"/>
              <a:buChar char="•"/>
            </a:pPr>
            <a:r>
              <a:rPr lang="en-US" dirty="0" smtClean="0"/>
              <a:t>Only 4% charge a fee that is a % of tuition, except Associates (69% of them do)</a:t>
            </a:r>
          </a:p>
        </p:txBody>
      </p:sp>
      <p:sp>
        <p:nvSpPr>
          <p:cNvPr id="5" name="Slide Number Placeholder 4"/>
          <p:cNvSpPr>
            <a:spLocks noGrp="1"/>
          </p:cNvSpPr>
          <p:nvPr>
            <p:ph type="sldNum" sz="quarter" idx="12"/>
          </p:nvPr>
        </p:nvSpPr>
        <p:spPr/>
        <p:txBody>
          <a:bodyPr/>
          <a:lstStyle/>
          <a:p>
            <a:pPr>
              <a:defRPr/>
            </a:pPr>
            <a:fld id="{3FCC9DFE-152E-9040-B076-1029403C79C9}" type="slidenum">
              <a:rPr lang="en-US" smtClean="0"/>
              <a:pPr>
                <a:defRPr/>
              </a:pPr>
              <a:t>33</a:t>
            </a:fld>
            <a:endParaRPr lang="en-US" dirty="0"/>
          </a:p>
        </p:txBody>
      </p:sp>
    </p:spTree>
    <p:extLst>
      <p:ext uri="{BB962C8B-B14F-4D97-AF65-F5344CB8AC3E}">
        <p14:creationId xmlns:p14="http://schemas.microsoft.com/office/powerpoint/2010/main" val="3894988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RESEARCH</a:t>
            </a:r>
            <a:endParaRPr lang="en-US" dirty="0"/>
          </a:p>
        </p:txBody>
      </p:sp>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34</a:t>
            </a:fld>
            <a:endParaRPr lang="en-US" dirty="0"/>
          </a:p>
        </p:txBody>
      </p:sp>
    </p:spTree>
    <p:extLst>
      <p:ext uri="{BB962C8B-B14F-4D97-AF65-F5344CB8AC3E}">
        <p14:creationId xmlns:p14="http://schemas.microsoft.com/office/powerpoint/2010/main" val="29031543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601134" y="254001"/>
            <a:ext cx="9169399" cy="1143000"/>
          </a:xfrm>
        </p:spPr>
        <p:txBody>
          <a:bodyPr>
            <a:noAutofit/>
          </a:bodyPr>
          <a:lstStyle/>
          <a:p>
            <a:pPr eaLnBrk="1" hangingPunct="1"/>
            <a:r>
              <a:rPr lang="en-US" cap="none" dirty="0" smtClean="0">
                <a:latin typeface="Arial" charset="0"/>
                <a:ea typeface="ＭＳ Ｐゴシック" charset="-128"/>
              </a:rPr>
              <a:t>IT IN SUPPORT OF RESEARCH</a:t>
            </a:r>
            <a:br>
              <a:rPr lang="en-US" cap="none" dirty="0" smtClean="0">
                <a:latin typeface="Arial" charset="0"/>
                <a:ea typeface="ＭＳ Ｐゴシック" charset="-128"/>
              </a:rPr>
            </a:br>
            <a:r>
              <a:rPr lang="en-US" cap="none" dirty="0" smtClean="0">
                <a:latin typeface="Arial" charset="0"/>
                <a:ea typeface="ＭＳ Ｐゴシック" charset="-128"/>
              </a:rPr>
              <a:t>WHAT DOES IT COST IT TO SUPPORT RESEARCH?</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993053"/>
            <a:ext cx="3708400" cy="4377266"/>
          </a:xfrm>
        </p:spPr>
        <p:txBody>
          <a:bodyPr/>
          <a:lstStyle/>
          <a:p>
            <a:pPr eaLnBrk="1" hangingPunct="1"/>
            <a:r>
              <a:rPr lang="en-US" dirty="0" smtClean="0">
                <a:latin typeface="Arial" charset="0"/>
                <a:ea typeface="ＭＳ Ｐゴシック" charset="-128"/>
              </a:rPr>
              <a:t>For every 10% increase in the institution’s research expenditures, IT spending increases by:</a:t>
            </a:r>
          </a:p>
          <a:p>
            <a:pPr lvl="1" eaLnBrk="1" hangingPunct="1"/>
            <a:r>
              <a:rPr lang="en-US" dirty="0" smtClean="0">
                <a:latin typeface="Arial" charset="0"/>
                <a:ea typeface="ＭＳ Ｐゴシック" charset="-128"/>
              </a:rPr>
              <a:t>2.0% in central IT</a:t>
            </a:r>
          </a:p>
          <a:p>
            <a:pPr lvl="1" eaLnBrk="1" hangingPunct="1"/>
            <a:r>
              <a:rPr lang="en-US" dirty="0" smtClean="0">
                <a:latin typeface="Arial" charset="0"/>
                <a:ea typeface="ＭＳ Ｐゴシック" charset="-128"/>
              </a:rPr>
              <a:t>0.5% in distributed IT </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6652" t="6771" r="19987" b="2065"/>
          <a:stretch/>
        </p:blipFill>
        <p:spPr bwMode="auto">
          <a:xfrm>
            <a:off x="4614333" y="1993053"/>
            <a:ext cx="3801745" cy="3738881"/>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pPr>
              <a:defRPr/>
            </a:pPr>
            <a:fld id="{DD8AE98D-1DF9-DB4F-958A-E2505715E1FD}" type="slidenum">
              <a:rPr lang="en-US" smtClean="0"/>
              <a:pPr>
                <a:defRPr/>
              </a:pPr>
              <a:t>35</a:t>
            </a:fld>
            <a:endParaRPr lang="en-US" dirty="0"/>
          </a:p>
        </p:txBody>
      </p:sp>
    </p:spTree>
    <p:extLst>
      <p:ext uri="{BB962C8B-B14F-4D97-AF65-F5344CB8AC3E}">
        <p14:creationId xmlns:p14="http://schemas.microsoft.com/office/powerpoint/2010/main" val="231877863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117600"/>
            <a:ext cx="9144000" cy="5740400"/>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RESEARCH SERVICES PROVIDED BY CENTRAL IT</a:t>
            </a:r>
            <a:endParaRPr lang="en-US" cap="none" dirty="0">
              <a:latin typeface="Arial" charset="0"/>
              <a:ea typeface="ＭＳ Ｐゴシック" charset="-128"/>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41811670"/>
              </p:ext>
            </p:extLst>
          </p:nvPr>
        </p:nvGraphicFramePr>
        <p:xfrm>
          <a:off x="110067" y="1117600"/>
          <a:ext cx="5106987" cy="5740400"/>
        </p:xfrm>
        <a:graphic>
          <a:graphicData uri="http://schemas.openxmlformats.org/presentationml/2006/ole">
            <mc:AlternateContent xmlns:mc="http://schemas.openxmlformats.org/markup-compatibility/2006">
              <mc:Choice xmlns:v="urn:schemas-microsoft-com:vml" Requires="v">
                <p:oleObj spid="_x0000_s4207" name="Document" r:id="rId5" imgW="6553200" imgH="7366000" progId="Word.Document.12">
                  <p:embed/>
                </p:oleObj>
              </mc:Choice>
              <mc:Fallback>
                <p:oleObj name="Document" r:id="rId5" imgW="6553200" imgH="7366000" progId="Word.Document.12">
                  <p:embed/>
                  <p:pic>
                    <p:nvPicPr>
                      <p:cNvPr id="0" name=""/>
                      <p:cNvPicPr/>
                      <p:nvPr/>
                    </p:nvPicPr>
                    <p:blipFill>
                      <a:blip r:embed="rId6"/>
                      <a:stretch>
                        <a:fillRect/>
                      </a:stretch>
                    </p:blipFill>
                    <p:spPr>
                      <a:xfrm>
                        <a:off x="110067" y="1117600"/>
                        <a:ext cx="5106987" cy="5740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36186576"/>
              </p:ext>
            </p:extLst>
          </p:nvPr>
        </p:nvGraphicFramePr>
        <p:xfrm>
          <a:off x="4879446" y="1117600"/>
          <a:ext cx="5705475" cy="5651500"/>
        </p:xfrm>
        <a:graphic>
          <a:graphicData uri="http://schemas.openxmlformats.org/presentationml/2006/ole">
            <mc:AlternateContent xmlns:mc="http://schemas.openxmlformats.org/markup-compatibility/2006">
              <mc:Choice xmlns:v="urn:schemas-microsoft-com:vml" Requires="v">
                <p:oleObj spid="_x0000_s4208" name="Document" r:id="rId8" imgW="6553200" imgH="6489700" progId="Word.Document.12">
                  <p:embed/>
                </p:oleObj>
              </mc:Choice>
              <mc:Fallback>
                <p:oleObj name="Document" r:id="rId8" imgW="6553200" imgH="6489700" progId="Word.Document.12">
                  <p:embed/>
                  <p:pic>
                    <p:nvPicPr>
                      <p:cNvPr id="0" name=""/>
                      <p:cNvPicPr/>
                      <p:nvPr/>
                    </p:nvPicPr>
                    <p:blipFill>
                      <a:blip r:embed="rId9"/>
                      <a:stretch>
                        <a:fillRect/>
                      </a:stretch>
                    </p:blipFill>
                    <p:spPr>
                      <a:xfrm>
                        <a:off x="4879446" y="1117600"/>
                        <a:ext cx="5705475" cy="5651500"/>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DD8AE98D-1DF9-DB4F-958A-E2505715E1FD}" type="slidenum">
              <a:rPr lang="en-US" smtClean="0"/>
              <a:pPr>
                <a:defRPr/>
              </a:pPr>
              <a:t>36</a:t>
            </a:fld>
            <a:endParaRPr lang="en-US" dirty="0"/>
          </a:p>
        </p:txBody>
      </p:sp>
    </p:spTree>
    <p:extLst>
      <p:ext uri="{BB962C8B-B14F-4D97-AF65-F5344CB8AC3E}">
        <p14:creationId xmlns:p14="http://schemas.microsoft.com/office/powerpoint/2010/main" val="2077327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843" y="178108"/>
            <a:ext cx="8229600" cy="842962"/>
          </a:xfrm>
        </p:spPr>
        <p:txBody>
          <a:bodyPr>
            <a:noAutofit/>
          </a:bodyPr>
          <a:lstStyle/>
          <a:p>
            <a:r>
              <a:rPr lang="en-US" dirty="0" smtClean="0">
                <a:latin typeface="Arial"/>
                <a:cs typeface="Arial"/>
              </a:rPr>
              <a:t>Institutional differences in Central IT Services for Research</a:t>
            </a:r>
            <a:endParaRPr lang="en-US"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9410686"/>
              </p:ext>
            </p:extLst>
          </p:nvPr>
        </p:nvGraphicFramePr>
        <p:xfrm>
          <a:off x="41643" y="1334336"/>
          <a:ext cx="71501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6" name="TextBox 75"/>
          <p:cNvSpPr txBox="1"/>
          <p:nvPr/>
        </p:nvSpPr>
        <p:spPr>
          <a:xfrm>
            <a:off x="841743" y="5984937"/>
            <a:ext cx="5816600" cy="276999"/>
          </a:xfrm>
          <a:prstGeom prst="rect">
            <a:avLst/>
          </a:prstGeom>
          <a:noFill/>
        </p:spPr>
        <p:txBody>
          <a:bodyPr wrap="square" rtlCol="0">
            <a:spAutoFit/>
          </a:bodyPr>
          <a:lstStyle/>
          <a:p>
            <a:r>
              <a:rPr lang="en-US" sz="1200" dirty="0" smtClean="0">
                <a:latin typeface="Arial"/>
                <a:cs typeface="Arial"/>
              </a:rPr>
              <a:t>The break in the bar represents the overall average for higher education</a:t>
            </a:r>
            <a:endParaRPr lang="en-US" sz="1200" dirty="0">
              <a:latin typeface="Arial"/>
              <a:cs typeface="Arial"/>
            </a:endParaRPr>
          </a:p>
        </p:txBody>
      </p:sp>
      <p:sp>
        <p:nvSpPr>
          <p:cNvPr id="7" name="Slide Number Placeholder 6"/>
          <p:cNvSpPr>
            <a:spLocks noGrp="1"/>
          </p:cNvSpPr>
          <p:nvPr>
            <p:ph type="sldNum" sz="quarter" idx="12"/>
          </p:nvPr>
        </p:nvSpPr>
        <p:spPr/>
        <p:txBody>
          <a:bodyPr/>
          <a:lstStyle/>
          <a:p>
            <a:pPr>
              <a:defRPr/>
            </a:pPr>
            <a:fld id="{3FCC9DFE-152E-9040-B076-1029403C79C9}" type="slidenum">
              <a:rPr lang="en-US" smtClean="0"/>
              <a:pPr>
                <a:defRPr/>
              </a:pPr>
              <a:t>37</a:t>
            </a:fld>
            <a:endParaRPr lang="en-US" dirty="0"/>
          </a:p>
        </p:txBody>
      </p:sp>
    </p:spTree>
    <p:extLst>
      <p:ext uri="{BB962C8B-B14F-4D97-AF65-F5344CB8AC3E}">
        <p14:creationId xmlns:p14="http://schemas.microsoft.com/office/powerpoint/2010/main" val="343028554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843" y="178108"/>
            <a:ext cx="8229600" cy="842962"/>
          </a:xfrm>
        </p:spPr>
        <p:txBody>
          <a:bodyPr>
            <a:noAutofit/>
          </a:bodyPr>
          <a:lstStyle/>
          <a:p>
            <a:r>
              <a:rPr lang="en-US" dirty="0" smtClean="0">
                <a:latin typeface="Arial"/>
                <a:cs typeface="Arial"/>
              </a:rPr>
              <a:t>Institutional differences in Central IT Services for Research</a:t>
            </a:r>
            <a:endParaRPr lang="en-US"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9666606"/>
              </p:ext>
            </p:extLst>
          </p:nvPr>
        </p:nvGraphicFramePr>
        <p:xfrm>
          <a:off x="41643" y="1334336"/>
          <a:ext cx="71501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7911410" y="1961483"/>
            <a:ext cx="736600" cy="276999"/>
          </a:xfrm>
          <a:prstGeom prst="rect">
            <a:avLst/>
          </a:prstGeom>
          <a:noFill/>
        </p:spPr>
        <p:txBody>
          <a:bodyPr wrap="square" rtlCol="0">
            <a:spAutoFit/>
          </a:bodyPr>
          <a:lstStyle/>
          <a:p>
            <a:r>
              <a:rPr lang="en-US" sz="1200" dirty="0" smtClean="0">
                <a:latin typeface="Arial"/>
                <a:cs typeface="Arial"/>
              </a:rPr>
              <a:t>DR</a:t>
            </a:r>
            <a:endParaRPr lang="en-US" sz="1200" dirty="0">
              <a:latin typeface="Arial"/>
              <a:cs typeface="Arial"/>
            </a:endParaRPr>
          </a:p>
        </p:txBody>
      </p:sp>
      <p:sp>
        <p:nvSpPr>
          <p:cNvPr id="15" name="TextBox 14"/>
          <p:cNvSpPr txBox="1"/>
          <p:nvPr/>
        </p:nvSpPr>
        <p:spPr>
          <a:xfrm>
            <a:off x="7911410" y="2290437"/>
            <a:ext cx="736600" cy="276999"/>
          </a:xfrm>
          <a:prstGeom prst="rect">
            <a:avLst/>
          </a:prstGeom>
          <a:noFill/>
        </p:spPr>
        <p:txBody>
          <a:bodyPr wrap="square" rtlCol="0">
            <a:spAutoFit/>
          </a:bodyPr>
          <a:lstStyle/>
          <a:p>
            <a:r>
              <a:rPr lang="en-US" sz="1200" dirty="0" smtClean="0">
                <a:latin typeface="Arial"/>
                <a:cs typeface="Arial"/>
              </a:rPr>
              <a:t>MA</a:t>
            </a:r>
            <a:endParaRPr lang="en-US" sz="1200" dirty="0">
              <a:latin typeface="Arial"/>
              <a:cs typeface="Arial"/>
            </a:endParaRPr>
          </a:p>
        </p:txBody>
      </p:sp>
      <p:sp>
        <p:nvSpPr>
          <p:cNvPr id="16" name="TextBox 15"/>
          <p:cNvSpPr txBox="1"/>
          <p:nvPr/>
        </p:nvSpPr>
        <p:spPr>
          <a:xfrm>
            <a:off x="7911410" y="2616608"/>
            <a:ext cx="736600" cy="276999"/>
          </a:xfrm>
          <a:prstGeom prst="rect">
            <a:avLst/>
          </a:prstGeom>
          <a:noFill/>
        </p:spPr>
        <p:txBody>
          <a:bodyPr wrap="square" rtlCol="0">
            <a:spAutoFit/>
          </a:bodyPr>
          <a:lstStyle/>
          <a:p>
            <a:r>
              <a:rPr lang="en-US" sz="1200" dirty="0" smtClean="0">
                <a:latin typeface="Arial"/>
                <a:cs typeface="Arial"/>
              </a:rPr>
              <a:t>BA LA</a:t>
            </a:r>
            <a:endParaRPr lang="en-US" sz="1200" dirty="0">
              <a:latin typeface="Arial"/>
              <a:cs typeface="Arial"/>
            </a:endParaRPr>
          </a:p>
        </p:txBody>
      </p:sp>
      <p:sp>
        <p:nvSpPr>
          <p:cNvPr id="17" name="TextBox 16"/>
          <p:cNvSpPr txBox="1"/>
          <p:nvPr/>
        </p:nvSpPr>
        <p:spPr>
          <a:xfrm>
            <a:off x="7911410" y="2950838"/>
            <a:ext cx="965200" cy="276999"/>
          </a:xfrm>
          <a:prstGeom prst="rect">
            <a:avLst/>
          </a:prstGeom>
          <a:noFill/>
        </p:spPr>
        <p:txBody>
          <a:bodyPr wrap="square" rtlCol="0">
            <a:spAutoFit/>
          </a:bodyPr>
          <a:lstStyle/>
          <a:p>
            <a:r>
              <a:rPr lang="en-US" sz="1200" dirty="0" smtClean="0">
                <a:latin typeface="Arial"/>
                <a:cs typeface="Arial"/>
              </a:rPr>
              <a:t>BA other</a:t>
            </a:r>
            <a:endParaRPr lang="en-US" sz="1200" dirty="0">
              <a:latin typeface="Arial"/>
              <a:cs typeface="Arial"/>
            </a:endParaRPr>
          </a:p>
        </p:txBody>
      </p:sp>
      <p:sp>
        <p:nvSpPr>
          <p:cNvPr id="18" name="TextBox 17"/>
          <p:cNvSpPr txBox="1"/>
          <p:nvPr/>
        </p:nvSpPr>
        <p:spPr>
          <a:xfrm>
            <a:off x="7911410" y="3290642"/>
            <a:ext cx="736600" cy="276999"/>
          </a:xfrm>
          <a:prstGeom prst="rect">
            <a:avLst/>
          </a:prstGeom>
          <a:noFill/>
        </p:spPr>
        <p:txBody>
          <a:bodyPr wrap="square" rtlCol="0">
            <a:spAutoFit/>
          </a:bodyPr>
          <a:lstStyle/>
          <a:p>
            <a:r>
              <a:rPr lang="en-US" sz="1200" dirty="0" smtClean="0">
                <a:latin typeface="Arial"/>
                <a:cs typeface="Arial"/>
              </a:rPr>
              <a:t>AA</a:t>
            </a:r>
            <a:endParaRPr lang="en-US" sz="1200" dirty="0">
              <a:latin typeface="Arial"/>
              <a:cs typeface="Arial"/>
            </a:endParaRPr>
          </a:p>
        </p:txBody>
      </p:sp>
      <p:sp>
        <p:nvSpPr>
          <p:cNvPr id="75" name="TextBox 74"/>
          <p:cNvSpPr txBox="1"/>
          <p:nvPr/>
        </p:nvSpPr>
        <p:spPr>
          <a:xfrm>
            <a:off x="6997010" y="1655437"/>
            <a:ext cx="2006600" cy="276999"/>
          </a:xfrm>
          <a:prstGeom prst="rect">
            <a:avLst/>
          </a:prstGeom>
          <a:noFill/>
        </p:spPr>
        <p:txBody>
          <a:bodyPr wrap="square" rtlCol="0">
            <a:spAutoFit/>
          </a:bodyPr>
          <a:lstStyle/>
          <a:p>
            <a:r>
              <a:rPr lang="en-US" sz="1200" dirty="0" smtClean="0">
                <a:latin typeface="Arial"/>
                <a:cs typeface="Arial"/>
              </a:rPr>
              <a:t>Institutional type averages</a:t>
            </a:r>
            <a:endParaRPr lang="en-US" sz="1200" dirty="0">
              <a:latin typeface="Arial"/>
              <a:cs typeface="Arial"/>
            </a:endParaRPr>
          </a:p>
        </p:txBody>
      </p:sp>
      <p:sp>
        <p:nvSpPr>
          <p:cNvPr id="76" name="TextBox 75"/>
          <p:cNvSpPr txBox="1"/>
          <p:nvPr/>
        </p:nvSpPr>
        <p:spPr>
          <a:xfrm>
            <a:off x="841743" y="5984937"/>
            <a:ext cx="5816600" cy="276999"/>
          </a:xfrm>
          <a:prstGeom prst="rect">
            <a:avLst/>
          </a:prstGeom>
          <a:noFill/>
        </p:spPr>
        <p:txBody>
          <a:bodyPr wrap="square" rtlCol="0">
            <a:spAutoFit/>
          </a:bodyPr>
          <a:lstStyle/>
          <a:p>
            <a:r>
              <a:rPr lang="en-US" sz="1200" dirty="0" smtClean="0">
                <a:latin typeface="Arial"/>
                <a:cs typeface="Arial"/>
              </a:rPr>
              <a:t>The break in the bar represents the overall average for higher education</a:t>
            </a:r>
            <a:endParaRPr lang="en-US" sz="1200" dirty="0">
              <a:latin typeface="Arial"/>
              <a:cs typeface="Arial"/>
            </a:endParaRPr>
          </a:p>
        </p:txBody>
      </p:sp>
      <p:sp>
        <p:nvSpPr>
          <p:cNvPr id="88" name="Oval 87"/>
          <p:cNvSpPr>
            <a:spLocks noChangeAspect="1"/>
          </p:cNvSpPr>
          <p:nvPr/>
        </p:nvSpPr>
        <p:spPr>
          <a:xfrm>
            <a:off x="7694498" y="2046736"/>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p:cNvSpPr>
            <a:spLocks noChangeAspect="1"/>
          </p:cNvSpPr>
          <p:nvPr/>
        </p:nvSpPr>
        <p:spPr>
          <a:xfrm>
            <a:off x="7694498" y="2365624"/>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Oval 110"/>
          <p:cNvSpPr>
            <a:spLocks noChangeAspect="1"/>
          </p:cNvSpPr>
          <p:nvPr/>
        </p:nvSpPr>
        <p:spPr>
          <a:xfrm>
            <a:off x="7694498" y="2700198"/>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Oval 116"/>
          <p:cNvSpPr>
            <a:spLocks noChangeAspect="1"/>
          </p:cNvSpPr>
          <p:nvPr/>
        </p:nvSpPr>
        <p:spPr>
          <a:xfrm>
            <a:off x="7694498" y="3365829"/>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2909220" y="2705937"/>
            <a:ext cx="3234176" cy="128013"/>
            <a:chOff x="2868680" y="5508426"/>
            <a:chExt cx="3234176" cy="128013"/>
          </a:xfrm>
        </p:grpSpPr>
        <p:sp>
          <p:nvSpPr>
            <p:cNvPr id="87" name="Oval 86"/>
            <p:cNvSpPr>
              <a:spLocks noChangeAspect="1"/>
            </p:cNvSpPr>
            <p:nvPr/>
          </p:nvSpPr>
          <p:spPr>
            <a:xfrm>
              <a:off x="5974843" y="5508426"/>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8774" y="5508426"/>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a:spLocks noChangeAspect="1"/>
            </p:cNvSpPr>
            <p:nvPr/>
          </p:nvSpPr>
          <p:spPr>
            <a:xfrm>
              <a:off x="4442467" y="5508426"/>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2868680" y="5508426"/>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p:cNvSpPr>
              <a:spLocks noChangeAspect="1"/>
            </p:cNvSpPr>
            <p:nvPr/>
          </p:nvSpPr>
          <p:spPr>
            <a:xfrm>
              <a:off x="3154937" y="5508426"/>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4301434" y="1611842"/>
            <a:ext cx="1755132" cy="132814"/>
            <a:chOff x="4278887" y="5155187"/>
            <a:chExt cx="1755132" cy="132814"/>
          </a:xfrm>
        </p:grpSpPr>
        <p:sp>
          <p:nvSpPr>
            <p:cNvPr id="86" name="Oval 85"/>
            <p:cNvSpPr>
              <a:spLocks noChangeAspect="1"/>
            </p:cNvSpPr>
            <p:nvPr/>
          </p:nvSpPr>
          <p:spPr>
            <a:xfrm>
              <a:off x="5777993" y="5159988"/>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a:spLocks noChangeAspect="1"/>
            </p:cNvSpPr>
            <p:nvPr/>
          </p:nvSpPr>
          <p:spPr>
            <a:xfrm>
              <a:off x="5510280" y="5159988"/>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a:spLocks noChangeAspect="1"/>
            </p:cNvSpPr>
            <p:nvPr/>
          </p:nvSpPr>
          <p:spPr>
            <a:xfrm>
              <a:off x="5906006" y="5157587"/>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Oval 122"/>
            <p:cNvSpPr>
              <a:spLocks noChangeAspect="1"/>
            </p:cNvSpPr>
            <p:nvPr/>
          </p:nvSpPr>
          <p:spPr>
            <a:xfrm>
              <a:off x="4278887" y="5157587"/>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442467" y="5155187"/>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3413493" y="2336758"/>
            <a:ext cx="2075943" cy="133453"/>
            <a:chOff x="3371850" y="4784354"/>
            <a:chExt cx="2075943" cy="133453"/>
          </a:xfrm>
        </p:grpSpPr>
        <p:sp>
          <p:nvSpPr>
            <p:cNvPr id="85" name="Oval 84"/>
            <p:cNvSpPr>
              <a:spLocks noChangeAspect="1"/>
            </p:cNvSpPr>
            <p:nvPr/>
          </p:nvSpPr>
          <p:spPr>
            <a:xfrm>
              <a:off x="5113269" y="4784354"/>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p:cNvSpPr>
              <a:spLocks noChangeAspect="1"/>
            </p:cNvSpPr>
            <p:nvPr/>
          </p:nvSpPr>
          <p:spPr>
            <a:xfrm>
              <a:off x="4897369" y="4786380"/>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5319780" y="4784354"/>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Oval 121"/>
            <p:cNvSpPr>
              <a:spLocks noChangeAspect="1"/>
            </p:cNvSpPr>
            <p:nvPr/>
          </p:nvSpPr>
          <p:spPr>
            <a:xfrm>
              <a:off x="3479293" y="4789794"/>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Oval 125"/>
            <p:cNvSpPr>
              <a:spLocks noChangeAspect="1"/>
            </p:cNvSpPr>
            <p:nvPr/>
          </p:nvSpPr>
          <p:spPr>
            <a:xfrm>
              <a:off x="3371850" y="4789794"/>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19"/>
          <p:cNvGrpSpPr/>
          <p:nvPr/>
        </p:nvGrpSpPr>
        <p:grpSpPr>
          <a:xfrm>
            <a:off x="2767058" y="3429836"/>
            <a:ext cx="2218683" cy="137298"/>
            <a:chOff x="2742693" y="4062452"/>
            <a:chExt cx="2218683" cy="137298"/>
          </a:xfrm>
        </p:grpSpPr>
        <p:sp>
          <p:nvSpPr>
            <p:cNvPr id="83" name="Oval 82"/>
            <p:cNvSpPr>
              <a:spLocks noChangeAspect="1"/>
            </p:cNvSpPr>
            <p:nvPr/>
          </p:nvSpPr>
          <p:spPr>
            <a:xfrm>
              <a:off x="4833363" y="4069843"/>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p:cNvSpPr>
              <a:spLocks noChangeAspect="1"/>
            </p:cNvSpPr>
            <p:nvPr/>
          </p:nvSpPr>
          <p:spPr>
            <a:xfrm>
              <a:off x="3479293" y="4068802"/>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a:spLocks noChangeAspect="1"/>
            </p:cNvSpPr>
            <p:nvPr/>
          </p:nvSpPr>
          <p:spPr>
            <a:xfrm>
              <a:off x="4666743" y="4071737"/>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Oval 119"/>
            <p:cNvSpPr>
              <a:spLocks noChangeAspect="1"/>
            </p:cNvSpPr>
            <p:nvPr/>
          </p:nvSpPr>
          <p:spPr>
            <a:xfrm>
              <a:off x="2915156" y="4068802"/>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Oval 127"/>
            <p:cNvSpPr>
              <a:spLocks noChangeAspect="1"/>
            </p:cNvSpPr>
            <p:nvPr/>
          </p:nvSpPr>
          <p:spPr>
            <a:xfrm>
              <a:off x="2742693" y="4062452"/>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3109841" y="3058361"/>
            <a:ext cx="1742939" cy="131802"/>
            <a:chOff x="3090424" y="3695700"/>
            <a:chExt cx="1742939" cy="131802"/>
          </a:xfrm>
        </p:grpSpPr>
        <p:sp>
          <p:nvSpPr>
            <p:cNvPr id="82" name="Oval 81"/>
            <p:cNvSpPr>
              <a:spLocks noChangeAspect="1"/>
            </p:cNvSpPr>
            <p:nvPr/>
          </p:nvSpPr>
          <p:spPr>
            <a:xfrm>
              <a:off x="4705350" y="3699489"/>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a:spLocks noChangeAspect="1"/>
            </p:cNvSpPr>
            <p:nvPr/>
          </p:nvSpPr>
          <p:spPr>
            <a:xfrm>
              <a:off x="3728970" y="3699489"/>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a:spLocks noChangeAspect="1"/>
            </p:cNvSpPr>
            <p:nvPr/>
          </p:nvSpPr>
          <p:spPr>
            <a:xfrm>
              <a:off x="3466087" y="3695700"/>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3243837" y="3697594"/>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p:cNvSpPr>
              <a:spLocks noChangeAspect="1"/>
            </p:cNvSpPr>
            <p:nvPr/>
          </p:nvSpPr>
          <p:spPr>
            <a:xfrm>
              <a:off x="3090424" y="3699489"/>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2388104" y="4898803"/>
            <a:ext cx="1781039" cy="128013"/>
            <a:chOff x="2346461" y="2971801"/>
            <a:chExt cx="1781039" cy="128013"/>
          </a:xfrm>
        </p:grpSpPr>
        <p:sp>
          <p:nvSpPr>
            <p:cNvPr id="78" name="Oval 77"/>
            <p:cNvSpPr>
              <a:spLocks noChangeAspect="1"/>
            </p:cNvSpPr>
            <p:nvPr/>
          </p:nvSpPr>
          <p:spPr>
            <a:xfrm>
              <a:off x="3999487" y="2971801"/>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Oval 91"/>
            <p:cNvSpPr>
              <a:spLocks noChangeAspect="1"/>
            </p:cNvSpPr>
            <p:nvPr/>
          </p:nvSpPr>
          <p:spPr>
            <a:xfrm>
              <a:off x="2851150" y="2971801"/>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Oval 106"/>
            <p:cNvSpPr>
              <a:spLocks noChangeAspect="1"/>
            </p:cNvSpPr>
            <p:nvPr/>
          </p:nvSpPr>
          <p:spPr>
            <a:xfrm>
              <a:off x="3003043" y="2971801"/>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Oval 114"/>
            <p:cNvSpPr>
              <a:spLocks noChangeAspect="1"/>
            </p:cNvSpPr>
            <p:nvPr/>
          </p:nvSpPr>
          <p:spPr>
            <a:xfrm>
              <a:off x="2474474" y="2971801"/>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2346461" y="2971801"/>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2390889" y="3787240"/>
            <a:ext cx="1883788" cy="128013"/>
            <a:chOff x="2348993" y="2608062"/>
            <a:chExt cx="1883788" cy="128013"/>
          </a:xfrm>
        </p:grpSpPr>
        <p:sp>
          <p:nvSpPr>
            <p:cNvPr id="79" name="Oval 78"/>
            <p:cNvSpPr>
              <a:spLocks noChangeAspect="1"/>
            </p:cNvSpPr>
            <p:nvPr/>
          </p:nvSpPr>
          <p:spPr>
            <a:xfrm>
              <a:off x="4104768" y="2608062"/>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3441193" y="2608062"/>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3657093" y="2608062"/>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Oval 113"/>
            <p:cNvSpPr>
              <a:spLocks noChangeAspect="1"/>
            </p:cNvSpPr>
            <p:nvPr/>
          </p:nvSpPr>
          <p:spPr>
            <a:xfrm>
              <a:off x="2972813" y="2608062"/>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p:cNvSpPr>
              <a:spLocks noChangeAspect="1"/>
            </p:cNvSpPr>
            <p:nvPr/>
          </p:nvSpPr>
          <p:spPr>
            <a:xfrm>
              <a:off x="2348993" y="2608062"/>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3618763" y="1922151"/>
            <a:ext cx="1639314" cy="265313"/>
            <a:chOff x="3543299" y="4357487"/>
            <a:chExt cx="1639314" cy="265313"/>
          </a:xfrm>
        </p:grpSpPr>
        <p:sp>
          <p:nvSpPr>
            <p:cNvPr id="84" name="Oval 83"/>
            <p:cNvSpPr>
              <a:spLocks noChangeAspect="1"/>
            </p:cNvSpPr>
            <p:nvPr/>
          </p:nvSpPr>
          <p:spPr>
            <a:xfrm>
              <a:off x="5054600" y="4494787"/>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a:spLocks noChangeAspect="1"/>
            </p:cNvSpPr>
            <p:nvPr/>
          </p:nvSpPr>
          <p:spPr>
            <a:xfrm>
              <a:off x="4666743" y="4421494"/>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a:spLocks noChangeAspect="1"/>
            </p:cNvSpPr>
            <p:nvPr/>
          </p:nvSpPr>
          <p:spPr>
            <a:xfrm>
              <a:off x="5054600" y="4357487"/>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Oval 120"/>
            <p:cNvSpPr>
              <a:spLocks noChangeAspect="1"/>
            </p:cNvSpPr>
            <p:nvPr/>
          </p:nvSpPr>
          <p:spPr>
            <a:xfrm>
              <a:off x="3960374" y="4421494"/>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Oval 126"/>
            <p:cNvSpPr>
              <a:spLocks noChangeAspect="1"/>
            </p:cNvSpPr>
            <p:nvPr/>
          </p:nvSpPr>
          <p:spPr>
            <a:xfrm>
              <a:off x="3543299" y="4421494"/>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2210421" y="5177667"/>
            <a:ext cx="1608070" cy="232550"/>
            <a:chOff x="2177036" y="2158464"/>
            <a:chExt cx="1608070" cy="232550"/>
          </a:xfrm>
        </p:grpSpPr>
        <p:grpSp>
          <p:nvGrpSpPr>
            <p:cNvPr id="5" name="Group 4"/>
            <p:cNvGrpSpPr/>
            <p:nvPr/>
          </p:nvGrpSpPr>
          <p:grpSpPr>
            <a:xfrm>
              <a:off x="2253743" y="2158464"/>
              <a:ext cx="1531363" cy="232550"/>
              <a:chOff x="2253743" y="2158464"/>
              <a:chExt cx="1531363" cy="232550"/>
            </a:xfrm>
          </p:grpSpPr>
          <p:sp>
            <p:nvSpPr>
              <p:cNvPr id="80" name="Oval 79"/>
              <p:cNvSpPr>
                <a:spLocks noChangeAspect="1"/>
              </p:cNvSpPr>
              <p:nvPr/>
            </p:nvSpPr>
            <p:spPr>
              <a:xfrm>
                <a:off x="3657093" y="2243951"/>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a:spLocks noChangeAspect="1"/>
              </p:cNvSpPr>
              <p:nvPr/>
            </p:nvSpPr>
            <p:spPr>
              <a:xfrm>
                <a:off x="2253743" y="2158464"/>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Oval 108"/>
              <p:cNvSpPr>
                <a:spLocks noChangeAspect="1"/>
              </p:cNvSpPr>
              <p:nvPr/>
            </p:nvSpPr>
            <p:spPr>
              <a:xfrm>
                <a:off x="2602487" y="2249287"/>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Oval 117"/>
              <p:cNvSpPr>
                <a:spLocks noChangeAspect="1"/>
              </p:cNvSpPr>
              <p:nvPr/>
            </p:nvSpPr>
            <p:spPr>
              <a:xfrm>
                <a:off x="2253743" y="2263001"/>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3" name="Oval 132"/>
            <p:cNvSpPr>
              <a:spLocks noChangeAspect="1"/>
            </p:cNvSpPr>
            <p:nvPr/>
          </p:nvSpPr>
          <p:spPr>
            <a:xfrm>
              <a:off x="2177036" y="2243951"/>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p:cNvGrpSpPr/>
          <p:nvPr/>
        </p:nvGrpSpPr>
        <p:grpSpPr>
          <a:xfrm>
            <a:off x="2878528" y="4154242"/>
            <a:ext cx="1141480" cy="129907"/>
            <a:chOff x="2844800" y="1880106"/>
            <a:chExt cx="1141480" cy="129907"/>
          </a:xfrm>
        </p:grpSpPr>
        <p:sp>
          <p:nvSpPr>
            <p:cNvPr id="81" name="Oval 80"/>
            <p:cNvSpPr>
              <a:spLocks noChangeAspect="1"/>
            </p:cNvSpPr>
            <p:nvPr/>
          </p:nvSpPr>
          <p:spPr>
            <a:xfrm>
              <a:off x="3664964" y="1882000"/>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3466087" y="1880106"/>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Oval 109"/>
            <p:cNvSpPr>
              <a:spLocks noChangeAspect="1"/>
            </p:cNvSpPr>
            <p:nvPr/>
          </p:nvSpPr>
          <p:spPr>
            <a:xfrm>
              <a:off x="3858267" y="1880106"/>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Oval 111"/>
            <p:cNvSpPr>
              <a:spLocks noChangeAspect="1"/>
            </p:cNvSpPr>
            <p:nvPr/>
          </p:nvSpPr>
          <p:spPr>
            <a:xfrm>
              <a:off x="2932687" y="1880106"/>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a:spLocks noChangeAspect="1"/>
            </p:cNvSpPr>
            <p:nvPr/>
          </p:nvSpPr>
          <p:spPr>
            <a:xfrm>
              <a:off x="2844800" y="1882000"/>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5" name="Oval 134"/>
          <p:cNvSpPr>
            <a:spLocks noChangeAspect="1"/>
          </p:cNvSpPr>
          <p:nvPr/>
        </p:nvSpPr>
        <p:spPr>
          <a:xfrm>
            <a:off x="7694498" y="3027544"/>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2262876" y="4520978"/>
            <a:ext cx="2489707" cy="128013"/>
            <a:chOff x="2221233" y="4786842"/>
            <a:chExt cx="2489707" cy="128013"/>
          </a:xfrm>
        </p:grpSpPr>
        <p:grpSp>
          <p:nvGrpSpPr>
            <p:cNvPr id="19" name="Group 18"/>
            <p:cNvGrpSpPr/>
            <p:nvPr/>
          </p:nvGrpSpPr>
          <p:grpSpPr>
            <a:xfrm>
              <a:off x="2221233" y="4786842"/>
              <a:ext cx="2489707" cy="128013"/>
              <a:chOff x="2241043" y="3330575"/>
              <a:chExt cx="2489707" cy="128013"/>
            </a:xfrm>
          </p:grpSpPr>
          <p:sp>
            <p:nvSpPr>
              <p:cNvPr id="77" name="Oval 76"/>
              <p:cNvSpPr>
                <a:spLocks noChangeAspect="1"/>
              </p:cNvSpPr>
              <p:nvPr/>
            </p:nvSpPr>
            <p:spPr>
              <a:xfrm>
                <a:off x="4602737" y="3330575"/>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a:spLocks noChangeAspect="1"/>
              </p:cNvSpPr>
              <p:nvPr/>
            </p:nvSpPr>
            <p:spPr>
              <a:xfrm>
                <a:off x="3194050" y="3330575"/>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Oval 115"/>
              <p:cNvSpPr>
                <a:spLocks noChangeAspect="1"/>
              </p:cNvSpPr>
              <p:nvPr/>
            </p:nvSpPr>
            <p:spPr>
              <a:xfrm>
                <a:off x="2787143" y="3330575"/>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p:cNvSpPr>
                <a:spLocks noChangeAspect="1"/>
              </p:cNvSpPr>
              <p:nvPr/>
            </p:nvSpPr>
            <p:spPr>
              <a:xfrm>
                <a:off x="2241043" y="3330575"/>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6" name="Oval 135"/>
            <p:cNvSpPr>
              <a:spLocks noChangeAspect="1"/>
            </p:cNvSpPr>
            <p:nvPr/>
          </p:nvSpPr>
          <p:spPr>
            <a:xfrm>
              <a:off x="3571874" y="4786842"/>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 name="Slide Number Placeholder 6"/>
          <p:cNvSpPr>
            <a:spLocks noGrp="1"/>
          </p:cNvSpPr>
          <p:nvPr>
            <p:ph type="sldNum" sz="quarter" idx="12"/>
          </p:nvPr>
        </p:nvSpPr>
        <p:spPr/>
        <p:txBody>
          <a:bodyPr/>
          <a:lstStyle/>
          <a:p>
            <a:pPr>
              <a:defRPr/>
            </a:pPr>
            <a:fld id="{3FCC9DFE-152E-9040-B076-1029403C79C9}" type="slidenum">
              <a:rPr lang="en-US" smtClean="0"/>
              <a:pPr>
                <a:defRPr/>
              </a:pPr>
              <a:t>38</a:t>
            </a:fld>
            <a:endParaRPr lang="en-US" dirty="0"/>
          </a:p>
        </p:txBody>
      </p:sp>
    </p:spTree>
    <p:extLst>
      <p:ext uri="{BB962C8B-B14F-4D97-AF65-F5344CB8AC3E}">
        <p14:creationId xmlns:p14="http://schemas.microsoft.com/office/powerpoint/2010/main" val="243225440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12" y="16072"/>
            <a:ext cx="8382000" cy="1143000"/>
          </a:xfrm>
        </p:spPr>
        <p:txBody>
          <a:bodyPr>
            <a:normAutofit fontScale="90000"/>
          </a:bodyPr>
          <a:lstStyle/>
          <a:p>
            <a:r>
              <a:rPr lang="en-US" sz="3200" i="1" dirty="0">
                <a:solidFill>
                  <a:srgbClr val="14606E"/>
                </a:solidFill>
              </a:rPr>
              <a:t>Connecting the dots </a:t>
            </a:r>
            <a:br>
              <a:rPr lang="en-US" sz="3200" i="1" dirty="0">
                <a:solidFill>
                  <a:srgbClr val="14606E"/>
                </a:solidFill>
              </a:rPr>
            </a:br>
            <a:r>
              <a:rPr lang="en-US" dirty="0" smtClean="0"/>
              <a:t>Maturity </a:t>
            </a:r>
            <a:r>
              <a:rPr lang="en-US" dirty="0"/>
              <a:t>of IT Support for Research in Research-Intensive </a:t>
            </a:r>
            <a:r>
              <a:rPr lang="en-US" dirty="0" smtClean="0"/>
              <a:t>Institutions</a:t>
            </a:r>
            <a:endParaRPr lang="en-US" dirty="0"/>
          </a:p>
        </p:txBody>
      </p:sp>
      <p:grpSp>
        <p:nvGrpSpPr>
          <p:cNvPr id="51" name="Group 50"/>
          <p:cNvGrpSpPr/>
          <p:nvPr/>
        </p:nvGrpSpPr>
        <p:grpSpPr>
          <a:xfrm>
            <a:off x="1198741" y="1210271"/>
            <a:ext cx="6683283" cy="4912099"/>
            <a:chOff x="335582" y="847724"/>
            <a:chExt cx="6983266" cy="5382993"/>
          </a:xfrm>
        </p:grpSpPr>
        <p:grpSp>
          <p:nvGrpSpPr>
            <p:cNvPr id="5" name="Group 63"/>
            <p:cNvGrpSpPr>
              <a:grpSpLocks/>
            </p:cNvGrpSpPr>
            <p:nvPr/>
          </p:nvGrpSpPr>
          <p:grpSpPr bwMode="auto">
            <a:xfrm>
              <a:off x="553012" y="2495801"/>
              <a:ext cx="542925" cy="542925"/>
              <a:chOff x="1411834" y="2532046"/>
              <a:chExt cx="657225" cy="657225"/>
            </a:xfrm>
          </p:grpSpPr>
          <p:sp>
            <p:nvSpPr>
              <p:cNvPr id="6" name="Donut 5"/>
              <p:cNvSpPr/>
              <p:nvPr/>
            </p:nvSpPr>
            <p:spPr>
              <a:xfrm>
                <a:off x="1411834" y="2532046"/>
                <a:ext cx="657225" cy="657225"/>
              </a:xfrm>
              <a:prstGeom prst="donut">
                <a:avLst>
                  <a:gd name="adj" fmla="val 14855"/>
                </a:avLst>
              </a:prstGeom>
              <a:gradFill>
                <a:gsLst>
                  <a:gs pos="0">
                    <a:schemeClr val="accent3">
                      <a:lumMod val="75000"/>
                    </a:schemeClr>
                  </a:gs>
                  <a:gs pos="91000">
                    <a:srgbClr val="27829E"/>
                  </a:gs>
                </a:gsLst>
                <a:lin ang="1800000" scaled="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7" name="Pie 6"/>
              <p:cNvSpPr/>
              <p:nvPr/>
            </p:nvSpPr>
            <p:spPr>
              <a:xfrm>
                <a:off x="1540589" y="2660801"/>
                <a:ext cx="399716" cy="399716"/>
              </a:xfrm>
              <a:prstGeom prst="pie">
                <a:avLst>
                  <a:gd name="adj1" fmla="val 16252264"/>
                  <a:gd name="adj2" fmla="val 2393927"/>
                </a:avLst>
              </a:prstGeom>
              <a:solidFill>
                <a:srgbClr val="27829E"/>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grpSp>
          <p:nvGrpSpPr>
            <p:cNvPr id="8" name="Group 66"/>
            <p:cNvGrpSpPr>
              <a:grpSpLocks/>
            </p:cNvGrpSpPr>
            <p:nvPr/>
          </p:nvGrpSpPr>
          <p:grpSpPr bwMode="auto">
            <a:xfrm>
              <a:off x="1584094" y="1763468"/>
              <a:ext cx="542925" cy="542925"/>
              <a:chOff x="1333500" y="2514599"/>
              <a:chExt cx="657225" cy="657225"/>
            </a:xfrm>
          </p:grpSpPr>
          <p:sp>
            <p:nvSpPr>
              <p:cNvPr id="9" name="Donut 8"/>
              <p:cNvSpPr/>
              <p:nvPr/>
            </p:nvSpPr>
            <p:spPr>
              <a:xfrm>
                <a:off x="1333500" y="2514599"/>
                <a:ext cx="657225" cy="657225"/>
              </a:xfrm>
              <a:prstGeom prst="donut">
                <a:avLst>
                  <a:gd name="adj" fmla="val 14855"/>
                </a:avLst>
              </a:prstGeom>
              <a:gradFill>
                <a:gsLst>
                  <a:gs pos="0">
                    <a:schemeClr val="accent3">
                      <a:lumMod val="75000"/>
                    </a:schemeClr>
                  </a:gs>
                  <a:gs pos="91000">
                    <a:schemeClr val="accent3">
                      <a:lumMod val="50000"/>
                    </a:schemeClr>
                  </a:gs>
                </a:gsLst>
                <a:lin ang="1800000" scaled="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10" name="Pie 9"/>
              <p:cNvSpPr/>
              <p:nvPr/>
            </p:nvSpPr>
            <p:spPr>
              <a:xfrm>
                <a:off x="1462254" y="2643353"/>
                <a:ext cx="399716" cy="399716"/>
              </a:xfrm>
              <a:prstGeom prst="pie">
                <a:avLst>
                  <a:gd name="adj1" fmla="val 16252264"/>
                  <a:gd name="adj2" fmla="val 9062718"/>
                </a:avLst>
              </a:prstGeom>
              <a:solidFill>
                <a:srgbClr val="27829E"/>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grpSp>
          <p:nvGrpSpPr>
            <p:cNvPr id="11" name="Group 10"/>
            <p:cNvGrpSpPr/>
            <p:nvPr/>
          </p:nvGrpSpPr>
          <p:grpSpPr>
            <a:xfrm>
              <a:off x="3763962" y="2461056"/>
              <a:ext cx="3554886" cy="2038027"/>
              <a:chOff x="4881562" y="2057912"/>
              <a:chExt cx="3554886" cy="2038027"/>
            </a:xfrm>
          </p:grpSpPr>
          <p:sp>
            <p:nvSpPr>
              <p:cNvPr id="12" name="Rounded Rectangle 11"/>
              <p:cNvSpPr>
                <a:spLocks noChangeArrowheads="1"/>
              </p:cNvSpPr>
              <p:nvPr/>
            </p:nvSpPr>
            <p:spPr bwMode="auto">
              <a:xfrm>
                <a:off x="5502050" y="2057912"/>
                <a:ext cx="2828239" cy="2038026"/>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defRPr/>
                </a:pPr>
                <a:endParaRPr lang="en-US" dirty="0">
                  <a:solidFill>
                    <a:srgbClr val="FFFFFF"/>
                  </a:solidFill>
                  <a:latin typeface="Arial"/>
                  <a:ea typeface="ＭＳ Ｐゴシック" pitchFamily="-109" charset="-128"/>
                  <a:cs typeface="Arial"/>
                </a:endParaRPr>
              </a:p>
            </p:txBody>
          </p:sp>
          <p:sp>
            <p:nvSpPr>
              <p:cNvPr id="13" name="TextBox 17"/>
              <p:cNvSpPr txBox="1">
                <a:spLocks noChangeArrowheads="1"/>
              </p:cNvSpPr>
              <p:nvPr/>
            </p:nvSpPr>
            <p:spPr bwMode="auto">
              <a:xfrm>
                <a:off x="5565773" y="2342076"/>
                <a:ext cx="2870675" cy="17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1450" indent="-171450" eaLnBrk="1" hangingPunct="1">
                  <a:buFont typeface="Arial"/>
                  <a:buChar char="•"/>
                </a:pPr>
                <a:r>
                  <a:rPr lang="en-US" sz="1400" dirty="0">
                    <a:solidFill>
                      <a:srgbClr val="595959"/>
                    </a:solidFill>
                    <a:latin typeface="Arial"/>
                    <a:cs typeface="Arial"/>
                  </a:rPr>
                  <a:t>Storage and hosting</a:t>
                </a:r>
              </a:p>
              <a:p>
                <a:pPr marL="171450" indent="-171450" eaLnBrk="1" hangingPunct="1">
                  <a:buFont typeface="Arial"/>
                  <a:buChar char="•"/>
                </a:pPr>
                <a:r>
                  <a:rPr lang="en-US" sz="1400" dirty="0">
                    <a:solidFill>
                      <a:srgbClr val="595959"/>
                    </a:solidFill>
                    <a:latin typeface="Arial"/>
                    <a:cs typeface="Arial"/>
                  </a:rPr>
                  <a:t>Data management</a:t>
                </a:r>
              </a:p>
              <a:p>
                <a:pPr marL="171450" indent="-171450" eaLnBrk="1" hangingPunct="1">
                  <a:buFont typeface="Arial"/>
                  <a:buChar char="•"/>
                </a:pPr>
                <a:r>
                  <a:rPr lang="en-US" sz="1400" dirty="0">
                    <a:solidFill>
                      <a:srgbClr val="595959"/>
                    </a:solidFill>
                    <a:latin typeface="Arial"/>
                    <a:cs typeface="Arial"/>
                  </a:rPr>
                  <a:t>Community-building</a:t>
                </a:r>
              </a:p>
              <a:p>
                <a:pPr marL="171450" indent="-171450" eaLnBrk="1" hangingPunct="1">
                  <a:buFont typeface="Arial"/>
                  <a:buChar char="•"/>
                </a:pPr>
                <a:r>
                  <a:rPr lang="en-US" sz="1400" dirty="0">
                    <a:solidFill>
                      <a:srgbClr val="595959"/>
                    </a:solidFill>
                    <a:latin typeface="Arial"/>
                    <a:cs typeface="Arial"/>
                  </a:rPr>
                  <a:t>Research and Education Network access and services</a:t>
                </a:r>
              </a:p>
              <a:p>
                <a:pPr marL="171450" indent="-171450" eaLnBrk="1" hangingPunct="1">
                  <a:buFont typeface="Arial"/>
                  <a:buChar char="•"/>
                </a:pPr>
                <a:r>
                  <a:rPr lang="en-US" sz="1400" dirty="0">
                    <a:solidFill>
                      <a:srgbClr val="595959"/>
                    </a:solidFill>
                    <a:latin typeface="Arial"/>
                    <a:cs typeface="Arial"/>
                  </a:rPr>
                  <a:t>High performance computing and related</a:t>
                </a:r>
              </a:p>
            </p:txBody>
          </p:sp>
          <p:sp>
            <p:nvSpPr>
              <p:cNvPr id="14" name="TextBox 18"/>
              <p:cNvSpPr txBox="1">
                <a:spLocks noChangeArrowheads="1"/>
              </p:cNvSpPr>
              <p:nvPr/>
            </p:nvSpPr>
            <p:spPr bwMode="auto">
              <a:xfrm>
                <a:off x="5534021" y="2128714"/>
                <a:ext cx="24987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charset="0"/>
                    <a:ea typeface="ＭＳ Ｐゴシック" charset="0"/>
                    <a:cs typeface="ＭＳ Ｐゴシック" charset="0"/>
                  </a:defRPr>
                </a:lvl1pPr>
                <a:lvl2pPr marL="742950" indent="-285750" defTabSz="801688" eaLnBrk="0" hangingPunct="0">
                  <a:defRPr sz="2400">
                    <a:solidFill>
                      <a:schemeClr val="tx1"/>
                    </a:solidFill>
                    <a:latin typeface="Arial" charset="0"/>
                    <a:ea typeface="ＭＳ Ｐゴシック" charset="0"/>
                  </a:defRPr>
                </a:lvl2pPr>
                <a:lvl3pPr marL="1143000" indent="-228600" defTabSz="801688" eaLnBrk="0" hangingPunct="0">
                  <a:defRPr sz="2400">
                    <a:solidFill>
                      <a:schemeClr val="tx1"/>
                    </a:solidFill>
                    <a:latin typeface="Arial" charset="0"/>
                    <a:ea typeface="ＭＳ Ｐゴシック" charset="0"/>
                  </a:defRPr>
                </a:lvl3pPr>
                <a:lvl4pPr marL="1600200" indent="-228600" defTabSz="801688" eaLnBrk="0" hangingPunct="0">
                  <a:defRPr sz="2400">
                    <a:solidFill>
                      <a:schemeClr val="tx1"/>
                    </a:solidFill>
                    <a:latin typeface="Arial" charset="0"/>
                    <a:ea typeface="ＭＳ Ｐゴシック" charset="0"/>
                  </a:defRPr>
                </a:lvl4pPr>
                <a:lvl5pPr marL="2057400" indent="-228600" defTabSz="801688" eaLnBrk="0" hangingPunct="0">
                  <a:defRPr sz="2400">
                    <a:solidFill>
                      <a:schemeClr val="tx1"/>
                    </a:solidFill>
                    <a:latin typeface="Arial" charset="0"/>
                    <a:ea typeface="ＭＳ Ｐゴシック" charset="0"/>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100" b="1" noProof="1" smtClean="0">
                    <a:solidFill>
                      <a:srgbClr val="080808"/>
                    </a:solidFill>
                    <a:latin typeface="Arial"/>
                    <a:cs typeface="Arial"/>
                  </a:rPr>
                  <a:t>FREQUENT</a:t>
                </a:r>
                <a:endParaRPr sz="1100" b="1" noProof="1">
                  <a:solidFill>
                    <a:srgbClr val="080808"/>
                  </a:solidFill>
                  <a:latin typeface="Arial"/>
                  <a:cs typeface="Arial"/>
                </a:endParaRPr>
              </a:p>
            </p:txBody>
          </p:sp>
          <p:grpSp>
            <p:nvGrpSpPr>
              <p:cNvPr id="15" name="Group 75"/>
              <p:cNvGrpSpPr>
                <a:grpSpLocks/>
              </p:cNvGrpSpPr>
              <p:nvPr/>
            </p:nvGrpSpPr>
            <p:grpSpPr bwMode="auto">
              <a:xfrm>
                <a:off x="4881562" y="2103358"/>
                <a:ext cx="384175" cy="384175"/>
                <a:chOff x="1205855" y="1568593"/>
                <a:chExt cx="657225" cy="657225"/>
              </a:xfrm>
            </p:grpSpPr>
            <p:sp>
              <p:nvSpPr>
                <p:cNvPr id="16" name="Donut 15"/>
                <p:cNvSpPr/>
                <p:nvPr/>
              </p:nvSpPr>
              <p:spPr>
                <a:xfrm>
                  <a:off x="1205855" y="1568593"/>
                  <a:ext cx="657225" cy="657225"/>
                </a:xfrm>
                <a:prstGeom prst="donut">
                  <a:avLst>
                    <a:gd name="adj" fmla="val 14855"/>
                  </a:avLst>
                </a:prstGeom>
                <a:gradFill>
                  <a:gsLst>
                    <a:gs pos="0">
                      <a:schemeClr val="accent3">
                        <a:lumMod val="75000"/>
                      </a:schemeClr>
                    </a:gs>
                    <a:gs pos="91000">
                      <a:schemeClr val="accent3">
                        <a:lumMod val="50000"/>
                      </a:schemeClr>
                    </a:gs>
                  </a:gsLst>
                  <a:lin ang="1800000" scaled="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17" name="Pie 16"/>
                <p:cNvSpPr/>
                <p:nvPr/>
              </p:nvSpPr>
              <p:spPr>
                <a:xfrm>
                  <a:off x="1333499" y="1696235"/>
                  <a:ext cx="401939" cy="401939"/>
                </a:xfrm>
                <a:prstGeom prst="pie">
                  <a:avLst>
                    <a:gd name="adj1" fmla="val 16252264"/>
                    <a:gd name="adj2" fmla="val 9062718"/>
                  </a:avLst>
                </a:prstGeom>
                <a:solidFill>
                  <a:srgbClr val="27829E"/>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grpSp>
        <p:grpSp>
          <p:nvGrpSpPr>
            <p:cNvPr id="18" name="Group 17"/>
            <p:cNvGrpSpPr/>
            <p:nvPr/>
          </p:nvGrpSpPr>
          <p:grpSpPr>
            <a:xfrm>
              <a:off x="3763962" y="1461801"/>
              <a:ext cx="3554886" cy="828631"/>
              <a:chOff x="4449761" y="872618"/>
              <a:chExt cx="3554886" cy="828631"/>
            </a:xfrm>
          </p:grpSpPr>
          <p:sp>
            <p:nvSpPr>
              <p:cNvPr id="19" name="Rounded Rectangle 18"/>
              <p:cNvSpPr>
                <a:spLocks noChangeArrowheads="1"/>
              </p:cNvSpPr>
              <p:nvPr/>
            </p:nvSpPr>
            <p:spPr bwMode="auto">
              <a:xfrm>
                <a:off x="5070248" y="872618"/>
                <a:ext cx="2828240" cy="816058"/>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defRPr/>
                </a:pPr>
                <a:endParaRPr lang="en-US" dirty="0">
                  <a:solidFill>
                    <a:srgbClr val="FFFFFF"/>
                  </a:solidFill>
                  <a:latin typeface="Arial"/>
                  <a:ea typeface="ＭＳ Ｐゴシック" pitchFamily="-109" charset="-128"/>
                  <a:cs typeface="Arial"/>
                </a:endParaRPr>
              </a:p>
            </p:txBody>
          </p:sp>
          <p:sp>
            <p:nvSpPr>
              <p:cNvPr id="20" name="TextBox 17"/>
              <p:cNvSpPr txBox="1">
                <a:spLocks noChangeArrowheads="1"/>
              </p:cNvSpPr>
              <p:nvPr/>
            </p:nvSpPr>
            <p:spPr bwMode="auto">
              <a:xfrm>
                <a:off x="5070247" y="1127871"/>
                <a:ext cx="2934400" cy="57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880" indent="-182880" eaLnBrk="1" hangingPunct="1">
                  <a:buFont typeface="Arial" charset="0"/>
                  <a:buChar char="•"/>
                </a:pPr>
                <a:r>
                  <a:rPr lang="en-US" sz="1400" dirty="0">
                    <a:solidFill>
                      <a:srgbClr val="595959"/>
                    </a:solidFill>
                    <a:latin typeface="Arial"/>
                    <a:cs typeface="Arial"/>
                  </a:rPr>
                  <a:t>High Performance networking</a:t>
                </a:r>
              </a:p>
              <a:p>
                <a:pPr marL="182880" indent="-182880" eaLnBrk="1" hangingPunct="1">
                  <a:buFont typeface="Arial" charset="0"/>
                  <a:buChar char="•"/>
                </a:pPr>
                <a:r>
                  <a:rPr lang="en-US" sz="1400" dirty="0" smtClean="0">
                    <a:solidFill>
                      <a:srgbClr val="595959"/>
                    </a:solidFill>
                    <a:latin typeface="Arial"/>
                    <a:cs typeface="Arial"/>
                  </a:rPr>
                  <a:t>Videoconferencing</a:t>
                </a:r>
                <a:endParaRPr lang="en-US" sz="1400" dirty="0">
                  <a:solidFill>
                    <a:srgbClr val="595959"/>
                  </a:solidFill>
                  <a:latin typeface="Arial"/>
                  <a:cs typeface="Arial"/>
                </a:endParaRPr>
              </a:p>
            </p:txBody>
          </p:sp>
          <p:sp>
            <p:nvSpPr>
              <p:cNvPr id="21" name="TextBox 18"/>
              <p:cNvSpPr txBox="1">
                <a:spLocks noChangeArrowheads="1"/>
              </p:cNvSpPr>
              <p:nvPr/>
            </p:nvSpPr>
            <p:spPr bwMode="auto">
              <a:xfrm>
                <a:off x="5172073" y="926307"/>
                <a:ext cx="22018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sz="2400">
                    <a:solidFill>
                      <a:schemeClr val="tx1"/>
                    </a:solidFill>
                    <a:latin typeface="Arial" charset="0"/>
                    <a:ea typeface="ＭＳ Ｐゴシック" charset="0"/>
                    <a:cs typeface="ＭＳ Ｐゴシック" charset="0"/>
                  </a:defRPr>
                </a:lvl1pPr>
                <a:lvl2pPr marL="742950" indent="-285750" defTabSz="801688" eaLnBrk="0" hangingPunct="0">
                  <a:defRPr sz="2400">
                    <a:solidFill>
                      <a:schemeClr val="tx1"/>
                    </a:solidFill>
                    <a:latin typeface="Arial" charset="0"/>
                    <a:ea typeface="ＭＳ Ｐゴシック" charset="0"/>
                  </a:defRPr>
                </a:lvl2pPr>
                <a:lvl3pPr marL="1143000" indent="-228600" defTabSz="801688" eaLnBrk="0" hangingPunct="0">
                  <a:defRPr sz="2400">
                    <a:solidFill>
                      <a:schemeClr val="tx1"/>
                    </a:solidFill>
                    <a:latin typeface="Arial" charset="0"/>
                    <a:ea typeface="ＭＳ Ｐゴシック" charset="0"/>
                  </a:defRPr>
                </a:lvl3pPr>
                <a:lvl4pPr marL="1600200" indent="-228600" defTabSz="801688" eaLnBrk="0" hangingPunct="0">
                  <a:defRPr sz="2400">
                    <a:solidFill>
                      <a:schemeClr val="tx1"/>
                    </a:solidFill>
                    <a:latin typeface="Arial" charset="0"/>
                    <a:ea typeface="ＭＳ Ｐゴシック" charset="0"/>
                  </a:defRPr>
                </a:lvl4pPr>
                <a:lvl5pPr marL="2057400" indent="-228600" defTabSz="801688" eaLnBrk="0" hangingPunct="0">
                  <a:defRPr sz="2400">
                    <a:solidFill>
                      <a:schemeClr val="tx1"/>
                    </a:solidFill>
                    <a:latin typeface="Arial" charset="0"/>
                    <a:ea typeface="ＭＳ Ｐゴシック" charset="0"/>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100" b="1" noProof="1" smtClean="0">
                    <a:solidFill>
                      <a:srgbClr val="080808"/>
                    </a:solidFill>
                    <a:latin typeface="Arial"/>
                    <a:cs typeface="Arial"/>
                  </a:rPr>
                  <a:t>PERVASIVE</a:t>
                </a:r>
                <a:endParaRPr sz="1100" b="1" noProof="1">
                  <a:solidFill>
                    <a:srgbClr val="080808"/>
                  </a:solidFill>
                  <a:latin typeface="Arial"/>
                  <a:cs typeface="Arial"/>
                </a:endParaRPr>
              </a:p>
            </p:txBody>
          </p:sp>
          <p:grpSp>
            <p:nvGrpSpPr>
              <p:cNvPr id="22" name="Group 90"/>
              <p:cNvGrpSpPr>
                <a:grpSpLocks/>
              </p:cNvGrpSpPr>
              <p:nvPr/>
            </p:nvGrpSpPr>
            <p:grpSpPr bwMode="auto">
              <a:xfrm>
                <a:off x="4449761" y="926307"/>
                <a:ext cx="384175" cy="384175"/>
                <a:chOff x="7525537" y="-5381070"/>
                <a:chExt cx="657225" cy="657225"/>
              </a:xfrm>
            </p:grpSpPr>
            <p:sp>
              <p:nvSpPr>
                <p:cNvPr id="23" name="Donut 22"/>
                <p:cNvSpPr/>
                <p:nvPr/>
              </p:nvSpPr>
              <p:spPr>
                <a:xfrm>
                  <a:off x="7525537" y="-5381070"/>
                  <a:ext cx="657225" cy="657225"/>
                </a:xfrm>
                <a:prstGeom prst="donut">
                  <a:avLst>
                    <a:gd name="adj" fmla="val 14855"/>
                  </a:avLst>
                </a:prstGeom>
                <a:gradFill>
                  <a:gsLst>
                    <a:gs pos="0">
                      <a:schemeClr val="accent3">
                        <a:lumMod val="75000"/>
                      </a:schemeClr>
                    </a:gs>
                    <a:gs pos="91000">
                      <a:schemeClr val="accent3">
                        <a:lumMod val="50000"/>
                      </a:schemeClr>
                    </a:gs>
                  </a:gsLst>
                  <a:lin ang="1800000" scaled="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24" name="Pie 23"/>
                <p:cNvSpPr/>
                <p:nvPr/>
              </p:nvSpPr>
              <p:spPr>
                <a:xfrm>
                  <a:off x="7653181" y="-5253428"/>
                  <a:ext cx="401939" cy="401939"/>
                </a:xfrm>
                <a:prstGeom prst="pie">
                  <a:avLst>
                    <a:gd name="adj1" fmla="val 16252264"/>
                    <a:gd name="adj2" fmla="val 16161732"/>
                  </a:avLst>
                </a:prstGeom>
                <a:solidFill>
                  <a:srgbClr val="27829E"/>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grpSp>
        <p:grpSp>
          <p:nvGrpSpPr>
            <p:cNvPr id="25" name="Group 24"/>
            <p:cNvGrpSpPr/>
            <p:nvPr/>
          </p:nvGrpSpPr>
          <p:grpSpPr>
            <a:xfrm>
              <a:off x="3797298" y="4672576"/>
              <a:ext cx="3415391" cy="1558141"/>
              <a:chOff x="4449761" y="4576779"/>
              <a:chExt cx="3415391" cy="1558141"/>
            </a:xfrm>
          </p:grpSpPr>
          <p:grpSp>
            <p:nvGrpSpPr>
              <p:cNvPr id="26" name="Group 81"/>
              <p:cNvGrpSpPr>
                <a:grpSpLocks/>
              </p:cNvGrpSpPr>
              <p:nvPr/>
            </p:nvGrpSpPr>
            <p:grpSpPr bwMode="auto">
              <a:xfrm>
                <a:off x="4449761" y="4631690"/>
                <a:ext cx="384175" cy="384175"/>
                <a:chOff x="1271034" y="2260266"/>
                <a:chExt cx="657225" cy="657225"/>
              </a:xfrm>
            </p:grpSpPr>
            <p:sp>
              <p:nvSpPr>
                <p:cNvPr id="30" name="Donut 29"/>
                <p:cNvSpPr/>
                <p:nvPr/>
              </p:nvSpPr>
              <p:spPr>
                <a:xfrm>
                  <a:off x="1271034" y="2260266"/>
                  <a:ext cx="657225" cy="657225"/>
                </a:xfrm>
                <a:prstGeom prst="donut">
                  <a:avLst>
                    <a:gd name="adj" fmla="val 14855"/>
                  </a:avLst>
                </a:prstGeom>
                <a:gradFill>
                  <a:gsLst>
                    <a:gs pos="0">
                      <a:schemeClr val="accent3">
                        <a:lumMod val="75000"/>
                      </a:schemeClr>
                    </a:gs>
                    <a:gs pos="90000">
                      <a:schemeClr val="accent3">
                        <a:lumMod val="50000"/>
                      </a:schemeClr>
                    </a:gs>
                  </a:gsLst>
                  <a:lin ang="1800000" scaled="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31" name="Pie 30"/>
                <p:cNvSpPr/>
                <p:nvPr/>
              </p:nvSpPr>
              <p:spPr>
                <a:xfrm>
                  <a:off x="1398676" y="2387910"/>
                  <a:ext cx="401939" cy="401939"/>
                </a:xfrm>
                <a:prstGeom prst="pie">
                  <a:avLst>
                    <a:gd name="adj1" fmla="val 16252264"/>
                    <a:gd name="adj2" fmla="val 2393927"/>
                  </a:avLst>
                </a:prstGeom>
                <a:solidFill>
                  <a:srgbClr val="27829E"/>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sp>
            <p:nvSpPr>
              <p:cNvPr id="27" name="Rounded Rectangle 26"/>
              <p:cNvSpPr>
                <a:spLocks noChangeArrowheads="1"/>
              </p:cNvSpPr>
              <p:nvPr/>
            </p:nvSpPr>
            <p:spPr bwMode="auto">
              <a:xfrm>
                <a:off x="5036913" y="4576779"/>
                <a:ext cx="2828239" cy="1558141"/>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defRPr/>
                </a:pPr>
                <a:endParaRPr lang="en-US" dirty="0">
                  <a:solidFill>
                    <a:srgbClr val="FFFFFF"/>
                  </a:solidFill>
                  <a:latin typeface="Arial"/>
                  <a:ea typeface="ＭＳ Ｐゴシック" pitchFamily="-109" charset="-128"/>
                  <a:cs typeface="Arial"/>
                </a:endParaRPr>
              </a:p>
            </p:txBody>
          </p:sp>
          <p:sp>
            <p:nvSpPr>
              <p:cNvPr id="28" name="TextBox 18"/>
              <p:cNvSpPr txBox="1">
                <a:spLocks noChangeArrowheads="1"/>
              </p:cNvSpPr>
              <p:nvPr/>
            </p:nvSpPr>
            <p:spPr bwMode="auto">
              <a:xfrm>
                <a:off x="5133974" y="4644394"/>
                <a:ext cx="2433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charset="0"/>
                    <a:ea typeface="ＭＳ Ｐゴシック" charset="0"/>
                    <a:cs typeface="ＭＳ Ｐゴシック" charset="0"/>
                  </a:defRPr>
                </a:lvl1pPr>
                <a:lvl2pPr marL="742950" indent="-285750" defTabSz="801688" eaLnBrk="0" hangingPunct="0">
                  <a:defRPr sz="2400">
                    <a:solidFill>
                      <a:schemeClr val="tx1"/>
                    </a:solidFill>
                    <a:latin typeface="Arial" charset="0"/>
                    <a:ea typeface="ＭＳ Ｐゴシック" charset="0"/>
                  </a:defRPr>
                </a:lvl2pPr>
                <a:lvl3pPr marL="1143000" indent="-228600" defTabSz="801688" eaLnBrk="0" hangingPunct="0">
                  <a:defRPr sz="2400">
                    <a:solidFill>
                      <a:schemeClr val="tx1"/>
                    </a:solidFill>
                    <a:latin typeface="Arial" charset="0"/>
                    <a:ea typeface="ＭＳ Ｐゴシック" charset="0"/>
                  </a:defRPr>
                </a:lvl3pPr>
                <a:lvl4pPr marL="1600200" indent="-228600" defTabSz="801688" eaLnBrk="0" hangingPunct="0">
                  <a:defRPr sz="2400">
                    <a:solidFill>
                      <a:schemeClr val="tx1"/>
                    </a:solidFill>
                    <a:latin typeface="Arial" charset="0"/>
                    <a:ea typeface="ＭＳ Ｐゴシック" charset="0"/>
                  </a:defRPr>
                </a:lvl4pPr>
                <a:lvl5pPr marL="2057400" indent="-228600" defTabSz="801688" eaLnBrk="0" hangingPunct="0">
                  <a:defRPr sz="2400">
                    <a:solidFill>
                      <a:schemeClr val="tx1"/>
                    </a:solidFill>
                    <a:latin typeface="Arial" charset="0"/>
                    <a:ea typeface="ＭＳ Ｐゴシック" charset="0"/>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100" b="1" noProof="1" smtClean="0">
                    <a:solidFill>
                      <a:srgbClr val="080808"/>
                    </a:solidFill>
                    <a:latin typeface="Arial"/>
                    <a:cs typeface="Arial"/>
                  </a:rPr>
                  <a:t>MODERATELY COMMON</a:t>
                </a:r>
                <a:endParaRPr sz="1100" b="1" noProof="1">
                  <a:solidFill>
                    <a:srgbClr val="080808"/>
                  </a:solidFill>
                  <a:latin typeface="Arial"/>
                  <a:cs typeface="Arial"/>
                </a:endParaRPr>
              </a:p>
            </p:txBody>
          </p:sp>
          <p:sp>
            <p:nvSpPr>
              <p:cNvPr id="29" name="TextBox 17"/>
              <p:cNvSpPr txBox="1">
                <a:spLocks noChangeArrowheads="1"/>
              </p:cNvSpPr>
              <p:nvPr/>
            </p:nvSpPr>
            <p:spPr bwMode="auto">
              <a:xfrm>
                <a:off x="5133971" y="4853252"/>
                <a:ext cx="2660405" cy="128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880" lvl="0" indent="-182880" eaLnBrk="1" hangingPunct="1">
                  <a:buFont typeface="Arial" charset="0"/>
                  <a:buChar char="•"/>
                </a:pPr>
                <a:r>
                  <a:rPr lang="en-US" sz="1400" dirty="0" smtClean="0">
                    <a:solidFill>
                      <a:srgbClr val="595959"/>
                    </a:solidFill>
                    <a:latin typeface="Arial"/>
                    <a:cs typeface="Arial"/>
                  </a:rPr>
                  <a:t>Content-related support</a:t>
                </a:r>
              </a:p>
              <a:p>
                <a:pPr marL="182880" lvl="0" indent="-182880" eaLnBrk="1" hangingPunct="1">
                  <a:buFont typeface="Arial" charset="0"/>
                  <a:buChar char="•"/>
                </a:pPr>
                <a:r>
                  <a:rPr lang="en-US" sz="1400" dirty="0" smtClean="0">
                    <a:solidFill>
                      <a:srgbClr val="595959"/>
                    </a:solidFill>
                    <a:latin typeface="Arial"/>
                    <a:cs typeface="Arial"/>
                  </a:rPr>
                  <a:t>Support for grants</a:t>
                </a:r>
              </a:p>
              <a:p>
                <a:pPr marL="182880" lvl="0" indent="-182880" eaLnBrk="1" hangingPunct="1">
                  <a:buFont typeface="Arial" charset="0"/>
                  <a:buChar char="•"/>
                </a:pPr>
                <a:r>
                  <a:rPr lang="en-US" sz="1400" dirty="0" smtClean="0">
                    <a:solidFill>
                      <a:srgbClr val="595959"/>
                    </a:solidFill>
                    <a:latin typeface="Arial"/>
                    <a:cs typeface="Arial"/>
                  </a:rPr>
                  <a:t>Cyberinfrastructure services to other institutions</a:t>
                </a:r>
              </a:p>
            </p:txBody>
          </p:sp>
        </p:grpSp>
        <p:grpSp>
          <p:nvGrpSpPr>
            <p:cNvPr id="32" name="Group 31"/>
            <p:cNvGrpSpPr/>
            <p:nvPr/>
          </p:nvGrpSpPr>
          <p:grpSpPr>
            <a:xfrm>
              <a:off x="335582" y="847724"/>
              <a:ext cx="3111505" cy="5232081"/>
              <a:chOff x="228600" y="916824"/>
              <a:chExt cx="3111505" cy="5094246"/>
            </a:xfrm>
          </p:grpSpPr>
          <p:grpSp>
            <p:nvGrpSpPr>
              <p:cNvPr id="33" name="Group 62"/>
              <p:cNvGrpSpPr>
                <a:grpSpLocks/>
              </p:cNvGrpSpPr>
              <p:nvPr/>
            </p:nvGrpSpPr>
            <p:grpSpPr bwMode="auto">
              <a:xfrm>
                <a:off x="228600" y="1565275"/>
                <a:ext cx="3111505" cy="4445795"/>
                <a:chOff x="1582420" y="1917382"/>
                <a:chExt cx="1951958" cy="3764359"/>
              </a:xfrm>
            </p:grpSpPr>
            <p:grpSp>
              <p:nvGrpSpPr>
                <p:cNvPr id="37" name="Group 49"/>
                <p:cNvGrpSpPr>
                  <a:grpSpLocks/>
                </p:cNvGrpSpPr>
                <p:nvPr/>
              </p:nvGrpSpPr>
              <p:grpSpPr bwMode="auto">
                <a:xfrm>
                  <a:off x="1582420" y="1917383"/>
                  <a:ext cx="1951958" cy="3764358"/>
                  <a:chOff x="2633980" y="2273999"/>
                  <a:chExt cx="1951958" cy="3764358"/>
                </a:xfrm>
              </p:grpSpPr>
              <p:sp>
                <p:nvSpPr>
                  <p:cNvPr id="48" name="Rectangle 47"/>
                  <p:cNvSpPr/>
                  <p:nvPr/>
                </p:nvSpPr>
                <p:spPr>
                  <a:xfrm>
                    <a:off x="2633980" y="3629915"/>
                    <a:ext cx="639898" cy="2408442"/>
                  </a:xfrm>
                  <a:prstGeom prst="rect">
                    <a:avLst/>
                  </a:prstGeom>
                  <a:solidFill>
                    <a:srgbClr val="27829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ＭＳ Ｐゴシック" pitchFamily="-109" charset="-128"/>
                      <a:cs typeface="Arial"/>
                    </a:endParaRPr>
                  </a:p>
                </p:txBody>
              </p:sp>
              <p:sp>
                <p:nvSpPr>
                  <p:cNvPr id="49" name="Rectangle 48"/>
                  <p:cNvSpPr/>
                  <p:nvPr/>
                </p:nvSpPr>
                <p:spPr>
                  <a:xfrm>
                    <a:off x="3275222" y="3023351"/>
                    <a:ext cx="651997" cy="3015006"/>
                  </a:xfrm>
                  <a:prstGeom prst="rect">
                    <a:avLst/>
                  </a:prstGeom>
                  <a:solidFill>
                    <a:srgbClr val="27829E">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ＭＳ Ｐゴシック" pitchFamily="-109" charset="-128"/>
                      <a:cs typeface="Arial"/>
                    </a:endParaRPr>
                  </a:p>
                </p:txBody>
              </p:sp>
              <p:sp>
                <p:nvSpPr>
                  <p:cNvPr id="50" name="Rectangle 49"/>
                  <p:cNvSpPr/>
                  <p:nvPr/>
                </p:nvSpPr>
                <p:spPr>
                  <a:xfrm>
                    <a:off x="3927219" y="2273999"/>
                    <a:ext cx="658719" cy="3764358"/>
                  </a:xfrm>
                  <a:prstGeom prst="rect">
                    <a:avLst/>
                  </a:prstGeom>
                  <a:solidFill>
                    <a:schemeClr val="accent3">
                      <a:lumMod val="50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ＭＳ Ｐゴシック" pitchFamily="-109" charset="-128"/>
                      <a:cs typeface="Arial"/>
                    </a:endParaRPr>
                  </a:p>
                </p:txBody>
              </p:sp>
            </p:grpSp>
            <p:grpSp>
              <p:nvGrpSpPr>
                <p:cNvPr id="38" name="Group 53"/>
                <p:cNvGrpSpPr>
                  <a:grpSpLocks/>
                </p:cNvGrpSpPr>
                <p:nvPr/>
              </p:nvGrpSpPr>
              <p:grpSpPr bwMode="auto">
                <a:xfrm>
                  <a:off x="1772863" y="3091434"/>
                  <a:ext cx="308927" cy="1582039"/>
                  <a:chOff x="883921" y="4371975"/>
                  <a:chExt cx="308927" cy="1582039"/>
                </a:xfrm>
              </p:grpSpPr>
              <p:sp>
                <p:nvSpPr>
                  <p:cNvPr id="46" name="Rektangel 91"/>
                  <p:cNvSpPr>
                    <a:spLocks noChangeArrowheads="1"/>
                  </p:cNvSpPr>
                  <p:nvPr/>
                </p:nvSpPr>
                <p:spPr bwMode="auto">
                  <a:xfrm rot="16200000">
                    <a:off x="332817" y="4923079"/>
                    <a:ext cx="1411135" cy="3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ct val="20000"/>
                      </a:spcBef>
                    </a:pPr>
                    <a:r>
                      <a:rPr lang="en-US" sz="1300" b="1" noProof="1" smtClean="0">
                        <a:solidFill>
                          <a:srgbClr val="080808"/>
                        </a:solidFill>
                        <a:latin typeface="Arial"/>
                        <a:cs typeface="Arial"/>
                      </a:rPr>
                      <a:t>Moderately Common</a:t>
                    </a:r>
                    <a:endParaRPr sz="1300" b="1" noProof="1">
                      <a:solidFill>
                        <a:srgbClr val="080808"/>
                      </a:solidFill>
                      <a:latin typeface="Arial"/>
                      <a:cs typeface="Arial"/>
                    </a:endParaRPr>
                  </a:p>
                </p:txBody>
              </p:sp>
              <p:sp>
                <p:nvSpPr>
                  <p:cNvPr id="47" name="Isosceles Triangle 55"/>
                  <p:cNvSpPr>
                    <a:spLocks noChangeArrowheads="1"/>
                  </p:cNvSpPr>
                  <p:nvPr/>
                </p:nvSpPr>
                <p:spPr bwMode="auto">
                  <a:xfrm rot="10800000">
                    <a:off x="924085" y="5812727"/>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dirty="0">
                      <a:latin typeface="Arial"/>
                      <a:cs typeface="Arial"/>
                    </a:endParaRPr>
                  </a:p>
                </p:txBody>
              </p:sp>
            </p:grpSp>
            <p:grpSp>
              <p:nvGrpSpPr>
                <p:cNvPr id="39" name="Group 56"/>
                <p:cNvGrpSpPr>
                  <a:grpSpLocks/>
                </p:cNvGrpSpPr>
                <p:nvPr/>
              </p:nvGrpSpPr>
              <p:grpSpPr bwMode="auto">
                <a:xfrm>
                  <a:off x="2459861" y="2538983"/>
                  <a:ext cx="228600" cy="1458215"/>
                  <a:chOff x="924085" y="4495799"/>
                  <a:chExt cx="228600" cy="1458215"/>
                </a:xfrm>
              </p:grpSpPr>
              <p:sp>
                <p:nvSpPr>
                  <p:cNvPr id="44" name="Rektangel 91"/>
                  <p:cNvSpPr>
                    <a:spLocks noChangeArrowheads="1"/>
                  </p:cNvSpPr>
                  <p:nvPr/>
                </p:nvSpPr>
                <p:spPr bwMode="auto">
                  <a:xfrm rot="16200000">
                    <a:off x="394730" y="5047741"/>
                    <a:ext cx="1287310" cy="18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ct val="20000"/>
                      </a:spcBef>
                    </a:pPr>
                    <a:r>
                      <a:rPr lang="en-US" sz="1300" b="1" noProof="1" smtClean="0">
                        <a:solidFill>
                          <a:srgbClr val="080808"/>
                        </a:solidFill>
                        <a:latin typeface="Arial"/>
                        <a:cs typeface="Arial"/>
                      </a:rPr>
                      <a:t>Frequent</a:t>
                    </a:r>
                    <a:endParaRPr sz="1300" b="1" noProof="1">
                      <a:solidFill>
                        <a:srgbClr val="080808"/>
                      </a:solidFill>
                      <a:latin typeface="Arial"/>
                      <a:cs typeface="Arial"/>
                    </a:endParaRPr>
                  </a:p>
                </p:txBody>
              </p:sp>
              <p:sp>
                <p:nvSpPr>
                  <p:cNvPr id="45" name="Isosceles Triangle 58"/>
                  <p:cNvSpPr>
                    <a:spLocks noChangeArrowheads="1"/>
                  </p:cNvSpPr>
                  <p:nvPr/>
                </p:nvSpPr>
                <p:spPr bwMode="auto">
                  <a:xfrm rot="10800000">
                    <a:off x="924085" y="5812727"/>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dirty="0">
                      <a:latin typeface="Arial"/>
                      <a:cs typeface="Arial"/>
                    </a:endParaRPr>
                  </a:p>
                </p:txBody>
              </p:sp>
            </p:grpSp>
            <p:grpSp>
              <p:nvGrpSpPr>
                <p:cNvPr id="40" name="Group 59"/>
                <p:cNvGrpSpPr>
                  <a:grpSpLocks/>
                </p:cNvGrpSpPr>
                <p:nvPr/>
              </p:nvGrpSpPr>
              <p:grpSpPr bwMode="auto">
                <a:xfrm>
                  <a:off x="3106695" y="1917382"/>
                  <a:ext cx="228600" cy="1355916"/>
                  <a:chOff x="924085" y="4598098"/>
                  <a:chExt cx="228600" cy="1355916"/>
                </a:xfrm>
              </p:grpSpPr>
              <p:sp>
                <p:nvSpPr>
                  <p:cNvPr id="42" name="Rektangel 91"/>
                  <p:cNvSpPr>
                    <a:spLocks noChangeArrowheads="1"/>
                  </p:cNvSpPr>
                  <p:nvPr/>
                </p:nvSpPr>
                <p:spPr bwMode="auto">
                  <a:xfrm rot="16200000">
                    <a:off x="453887" y="5098890"/>
                    <a:ext cx="1185010" cy="18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01688">
                      <a:spcBef>
                        <a:spcPct val="20000"/>
                      </a:spcBef>
                    </a:pPr>
                    <a:r>
                      <a:rPr lang="en-US" sz="1300" b="1" noProof="1" smtClean="0">
                        <a:solidFill>
                          <a:srgbClr val="080808"/>
                        </a:solidFill>
                        <a:latin typeface="Arial"/>
                        <a:cs typeface="Arial"/>
                      </a:rPr>
                      <a:t>Pervasive</a:t>
                    </a:r>
                    <a:endParaRPr sz="1300" b="1" noProof="1">
                      <a:solidFill>
                        <a:srgbClr val="080808"/>
                      </a:solidFill>
                      <a:latin typeface="Arial"/>
                      <a:cs typeface="Arial"/>
                    </a:endParaRPr>
                  </a:p>
                </p:txBody>
              </p:sp>
              <p:sp>
                <p:nvSpPr>
                  <p:cNvPr id="43" name="Isosceles Triangle 61"/>
                  <p:cNvSpPr>
                    <a:spLocks noChangeArrowheads="1"/>
                  </p:cNvSpPr>
                  <p:nvPr/>
                </p:nvSpPr>
                <p:spPr bwMode="auto">
                  <a:xfrm rot="10800000">
                    <a:off x="924085" y="5812727"/>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dirty="0">
                      <a:latin typeface="Arial"/>
                      <a:cs typeface="Arial"/>
                    </a:endParaRPr>
                  </a:p>
                </p:txBody>
              </p:sp>
            </p:grpSp>
            <p:sp>
              <p:nvSpPr>
                <p:cNvPr id="41" name="Freeform 9"/>
                <p:cNvSpPr>
                  <a:spLocks/>
                </p:cNvSpPr>
                <p:nvPr/>
              </p:nvSpPr>
              <p:spPr bwMode="auto">
                <a:xfrm>
                  <a:off x="1585868" y="3086301"/>
                  <a:ext cx="1939099" cy="2595439"/>
                </a:xfrm>
                <a:custGeom>
                  <a:avLst/>
                  <a:gdLst>
                    <a:gd name="T0" fmla="*/ 0 w 508"/>
                    <a:gd name="T1" fmla="*/ 523 h 721"/>
                    <a:gd name="T2" fmla="*/ 0 w 508"/>
                    <a:gd name="T3" fmla="*/ 721 h 721"/>
                    <a:gd name="T4" fmla="*/ 508 w 508"/>
                    <a:gd name="T5" fmla="*/ 721 h 721"/>
                    <a:gd name="T6" fmla="*/ 508 w 508"/>
                    <a:gd name="T7" fmla="*/ 0 h 721"/>
                    <a:gd name="T8" fmla="*/ 150 w 508"/>
                    <a:gd name="T9" fmla="*/ 402 h 721"/>
                    <a:gd name="T10" fmla="*/ 0 w 508"/>
                    <a:gd name="T11" fmla="*/ 523 h 721"/>
                    <a:gd name="T12" fmla="*/ 0 60000 65536"/>
                    <a:gd name="T13" fmla="*/ 0 60000 65536"/>
                    <a:gd name="T14" fmla="*/ 0 60000 65536"/>
                    <a:gd name="T15" fmla="*/ 0 60000 65536"/>
                    <a:gd name="T16" fmla="*/ 0 60000 65536"/>
                    <a:gd name="T17" fmla="*/ 0 60000 65536"/>
                    <a:gd name="T18" fmla="*/ 0 w 508"/>
                    <a:gd name="T19" fmla="*/ 0 h 721"/>
                    <a:gd name="T20" fmla="*/ 508 w 508"/>
                    <a:gd name="T21" fmla="*/ 721 h 721"/>
                  </a:gdLst>
                  <a:ahLst/>
                  <a:cxnLst>
                    <a:cxn ang="T12">
                      <a:pos x="T0" y="T1"/>
                    </a:cxn>
                    <a:cxn ang="T13">
                      <a:pos x="T2" y="T3"/>
                    </a:cxn>
                    <a:cxn ang="T14">
                      <a:pos x="T4" y="T5"/>
                    </a:cxn>
                    <a:cxn ang="T15">
                      <a:pos x="T6" y="T7"/>
                    </a:cxn>
                    <a:cxn ang="T16">
                      <a:pos x="T8" y="T9"/>
                    </a:cxn>
                    <a:cxn ang="T17">
                      <a:pos x="T10" y="T11"/>
                    </a:cxn>
                  </a:cxnLst>
                  <a:rect l="T18" t="T19" r="T20" b="T21"/>
                  <a:pathLst>
                    <a:path w="508" h="721">
                      <a:moveTo>
                        <a:pt x="0" y="523"/>
                      </a:moveTo>
                      <a:cubicBezTo>
                        <a:pt x="0" y="721"/>
                        <a:pt x="0" y="721"/>
                        <a:pt x="0" y="721"/>
                      </a:cubicBezTo>
                      <a:cubicBezTo>
                        <a:pt x="508" y="721"/>
                        <a:pt x="508" y="721"/>
                        <a:pt x="508" y="721"/>
                      </a:cubicBezTo>
                      <a:cubicBezTo>
                        <a:pt x="508" y="0"/>
                        <a:pt x="508" y="0"/>
                        <a:pt x="508" y="0"/>
                      </a:cubicBezTo>
                      <a:cubicBezTo>
                        <a:pt x="429" y="92"/>
                        <a:pt x="330" y="222"/>
                        <a:pt x="150" y="402"/>
                      </a:cubicBezTo>
                      <a:cubicBezTo>
                        <a:pt x="103" y="448"/>
                        <a:pt x="52" y="489"/>
                        <a:pt x="0" y="523"/>
                      </a:cubicBezTo>
                      <a:close/>
                    </a:path>
                  </a:pathLst>
                </a:custGeom>
                <a:gradFill rotWithShape="0">
                  <a:gsLst>
                    <a:gs pos="0">
                      <a:schemeClr val="accent3">
                        <a:lumMod val="75000"/>
                      </a:schemeClr>
                    </a:gs>
                    <a:gs pos="91000">
                      <a:schemeClr val="accent3">
                        <a:lumMod val="50000"/>
                      </a:schemeClr>
                    </a:gs>
                    <a:gs pos="100000">
                      <a:schemeClr val="accent3">
                        <a:lumMod val="50000"/>
                      </a:schemeClr>
                    </a:gs>
                  </a:gsLst>
                  <a:lin ang="1800000"/>
                </a:gradFill>
                <a:ln w="9">
                  <a:noFill/>
                  <a:miter lim="800000"/>
                  <a:headEnd/>
                  <a:tailEnd/>
                </a:ln>
                <a:effectLst>
                  <a:reflection stA="50000" endPos="11000" dist="12700" dir="5400000" sy="-100000" algn="bl" rotWithShape="0"/>
                </a:effectLst>
              </p:spPr>
              <p:txBody>
                <a:bodyPr/>
                <a:lstStyle/>
                <a:p>
                  <a:pPr>
                    <a:defRPr/>
                  </a:pPr>
                  <a:endParaRPr lang="en-US" dirty="0">
                    <a:latin typeface="Arial"/>
                    <a:ea typeface="ＭＳ Ｐゴシック" pitchFamily="-109" charset="-128"/>
                    <a:cs typeface="Arial"/>
                  </a:endParaRPr>
                </a:p>
              </p:txBody>
            </p:sp>
          </p:grpSp>
          <p:grpSp>
            <p:nvGrpSpPr>
              <p:cNvPr id="34" name="Group 69"/>
              <p:cNvGrpSpPr>
                <a:grpSpLocks/>
              </p:cNvGrpSpPr>
              <p:nvPr/>
            </p:nvGrpSpPr>
            <p:grpSpPr bwMode="auto">
              <a:xfrm>
                <a:off x="2520958" y="916824"/>
                <a:ext cx="542925" cy="542925"/>
                <a:chOff x="1333500" y="2477176"/>
                <a:chExt cx="657225" cy="657225"/>
              </a:xfrm>
            </p:grpSpPr>
            <p:sp>
              <p:nvSpPr>
                <p:cNvPr id="35" name="Donut 34"/>
                <p:cNvSpPr/>
                <p:nvPr/>
              </p:nvSpPr>
              <p:spPr>
                <a:xfrm>
                  <a:off x="1333500" y="2477176"/>
                  <a:ext cx="657225" cy="657225"/>
                </a:xfrm>
                <a:prstGeom prst="donut">
                  <a:avLst>
                    <a:gd name="adj" fmla="val 14855"/>
                  </a:avLst>
                </a:prstGeom>
                <a:gradFill>
                  <a:gsLst>
                    <a:gs pos="0">
                      <a:schemeClr val="accent3">
                        <a:lumMod val="75000"/>
                      </a:schemeClr>
                    </a:gs>
                    <a:gs pos="90000">
                      <a:srgbClr val="27829E"/>
                    </a:gs>
                  </a:gsLst>
                  <a:lin ang="1800000" scaled="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36" name="Pie 35"/>
                <p:cNvSpPr/>
                <p:nvPr/>
              </p:nvSpPr>
              <p:spPr>
                <a:xfrm>
                  <a:off x="1462255" y="2605931"/>
                  <a:ext cx="399716" cy="399715"/>
                </a:xfrm>
                <a:prstGeom prst="pie">
                  <a:avLst>
                    <a:gd name="adj1" fmla="val 16252264"/>
                    <a:gd name="adj2" fmla="val 16161732"/>
                  </a:avLst>
                </a:prstGeom>
                <a:solidFill>
                  <a:srgbClr val="27829E"/>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grpSp>
      </p:grpSp>
      <p:sp>
        <p:nvSpPr>
          <p:cNvPr id="52" name="TextBox 17"/>
          <p:cNvSpPr txBox="1">
            <a:spLocks noChangeArrowheads="1"/>
          </p:cNvSpPr>
          <p:nvPr/>
        </p:nvSpPr>
        <p:spPr bwMode="auto">
          <a:xfrm>
            <a:off x="0" y="1302931"/>
            <a:ext cx="222426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r>
              <a:rPr lang="en-US" sz="1400" dirty="0" smtClean="0">
                <a:solidFill>
                  <a:srgbClr val="595959"/>
                </a:solidFill>
                <a:latin typeface="Arial"/>
                <a:cs typeface="Arial"/>
              </a:rPr>
              <a:t>Based on</a:t>
            </a:r>
            <a:endParaRPr lang="en-US" sz="1400" dirty="0">
              <a:solidFill>
                <a:srgbClr val="595959"/>
              </a:solidFill>
              <a:latin typeface="Arial"/>
              <a:cs typeface="Arial"/>
            </a:endParaRPr>
          </a:p>
          <a:p>
            <a:pPr marL="171450" indent="-171450" eaLnBrk="1" hangingPunct="1">
              <a:buFont typeface="Arial"/>
              <a:buChar char="•"/>
            </a:pPr>
            <a:r>
              <a:rPr lang="en-US" sz="1400" dirty="0" smtClean="0">
                <a:solidFill>
                  <a:srgbClr val="595959"/>
                </a:solidFill>
                <a:latin typeface="Arial"/>
                <a:cs typeface="Arial"/>
              </a:rPr>
              <a:t>Doctoral universities</a:t>
            </a:r>
          </a:p>
          <a:p>
            <a:pPr marL="171450" indent="-171450" eaLnBrk="1" hangingPunct="1">
              <a:buFont typeface="Arial"/>
              <a:buChar char="•"/>
            </a:pPr>
            <a:r>
              <a:rPr lang="en-US" sz="1400" dirty="0" smtClean="0">
                <a:solidFill>
                  <a:srgbClr val="595959"/>
                </a:solidFill>
                <a:latin typeface="Arial"/>
                <a:cs typeface="Arial"/>
              </a:rPr>
              <a:t>Institutions specializing in medicine or engineering</a:t>
            </a:r>
            <a:endParaRPr lang="en-US" sz="1400" dirty="0">
              <a:solidFill>
                <a:srgbClr val="595959"/>
              </a:solidFill>
              <a:latin typeface="Arial"/>
              <a:cs typeface="Arial"/>
            </a:endParaRPr>
          </a:p>
        </p:txBody>
      </p:sp>
      <p:sp>
        <p:nvSpPr>
          <p:cNvPr id="3" name="Slide Number Placeholder 2"/>
          <p:cNvSpPr>
            <a:spLocks noGrp="1"/>
          </p:cNvSpPr>
          <p:nvPr>
            <p:ph type="sldNum" sz="quarter" idx="12"/>
          </p:nvPr>
        </p:nvSpPr>
        <p:spPr/>
        <p:txBody>
          <a:bodyPr/>
          <a:lstStyle/>
          <a:p>
            <a:pPr>
              <a:defRPr/>
            </a:pPr>
            <a:fld id="{3FCC9DFE-152E-9040-B076-1029403C79C9}" type="slidenum">
              <a:rPr lang="en-US" smtClean="0"/>
              <a:pPr>
                <a:defRPr/>
              </a:pPr>
              <a:t>39</a:t>
            </a:fld>
            <a:endParaRPr lang="en-US" dirty="0"/>
          </a:p>
        </p:txBody>
      </p:sp>
    </p:spTree>
    <p:extLst>
      <p:ext uri="{BB962C8B-B14F-4D97-AF65-F5344CB8AC3E}">
        <p14:creationId xmlns:p14="http://schemas.microsoft.com/office/powerpoint/2010/main" val="27664304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IT ORGANIZATION</a:t>
            </a:r>
            <a:endParaRPr lang="en-US" dirty="0"/>
          </a:p>
        </p:txBody>
      </p:sp>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4</a:t>
            </a:fld>
            <a:endParaRPr lang="en-US"/>
          </a:p>
        </p:txBody>
      </p:sp>
    </p:spTree>
    <p:extLst>
      <p:ext uri="{BB962C8B-B14F-4D97-AF65-F5344CB8AC3E}">
        <p14:creationId xmlns:p14="http://schemas.microsoft.com/office/powerpoint/2010/main" val="37106099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IN THE INSTITUTION</a:t>
            </a:r>
            <a:endParaRPr lang="en-US" dirty="0"/>
          </a:p>
        </p:txBody>
      </p:sp>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40</a:t>
            </a:fld>
            <a:endParaRPr lang="en-US" dirty="0"/>
          </a:p>
        </p:txBody>
      </p:sp>
    </p:spTree>
    <p:extLst>
      <p:ext uri="{BB962C8B-B14F-4D97-AF65-F5344CB8AC3E}">
        <p14:creationId xmlns:p14="http://schemas.microsoft.com/office/powerpoint/2010/main" val="232512153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0562"/>
          </a:xfrm>
        </p:spPr>
        <p:txBody>
          <a:bodyPr>
            <a:noAutofit/>
          </a:bodyPr>
          <a:lstStyle/>
          <a:p>
            <a:r>
              <a:rPr lang="en-US" cap="none" dirty="0">
                <a:latin typeface="Arial" charset="0"/>
                <a:ea typeface="ＭＳ Ｐゴシック" charset="-128"/>
              </a:rPr>
              <a:t>IT IN THE </a:t>
            </a:r>
            <a:r>
              <a:rPr lang="en-US" cap="none" dirty="0" smtClean="0">
                <a:latin typeface="Arial" charset="0"/>
                <a:ea typeface="ＭＳ Ｐゴシック" charset="-128"/>
              </a:rPr>
              <a:t>INSTITUTION:  </a:t>
            </a:r>
            <a:br>
              <a:rPr lang="en-US" cap="none" dirty="0" smtClean="0">
                <a:latin typeface="Arial" charset="0"/>
                <a:ea typeface="ＭＳ Ｐゴシック" charset="-128"/>
              </a:rPr>
            </a:br>
            <a:r>
              <a:rPr lang="en-US" cap="none" dirty="0" smtClean="0">
                <a:latin typeface="Arial" charset="0"/>
                <a:ea typeface="ＭＳ Ｐゴシック" charset="-128"/>
              </a:rPr>
              <a:t>BEYOND </a:t>
            </a:r>
            <a:r>
              <a:rPr lang="en-US" cap="none" dirty="0">
                <a:latin typeface="Arial" charset="0"/>
                <a:ea typeface="ＭＳ Ｐゴシック" charset="-128"/>
              </a:rPr>
              <a:t>CENTRAL </a:t>
            </a:r>
            <a:r>
              <a:rPr lang="en-US" cap="none" dirty="0" smtClean="0">
                <a:latin typeface="Arial" charset="0"/>
                <a:ea typeface="ＭＳ Ｐゴシック" charset="-128"/>
              </a:rPr>
              <a:t>IT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6268765"/>
              </p:ext>
            </p:extLst>
          </p:nvPr>
        </p:nvGraphicFramePr>
        <p:xfrm>
          <a:off x="139700" y="1194832"/>
          <a:ext cx="8877300" cy="5664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159933" y="1194832"/>
            <a:ext cx="7340600" cy="369332"/>
          </a:xfrm>
          <a:prstGeom prst="rect">
            <a:avLst/>
          </a:prstGeom>
        </p:spPr>
        <p:txBody>
          <a:bodyPr wrap="square">
            <a:spAutoFit/>
          </a:bodyPr>
          <a:lstStyle/>
          <a:p>
            <a:r>
              <a:rPr lang="en-US" dirty="0" smtClean="0"/>
              <a:t>Reporting Lines for Information and Technology Functions</a:t>
            </a:r>
            <a:endParaRPr lang="en-US" dirty="0"/>
          </a:p>
        </p:txBody>
      </p:sp>
      <p:sp>
        <p:nvSpPr>
          <p:cNvPr id="6" name="Rectangle 5"/>
          <p:cNvSpPr/>
          <p:nvPr/>
        </p:nvSpPr>
        <p:spPr>
          <a:xfrm rot="16200000">
            <a:off x="-657655" y="3110820"/>
            <a:ext cx="1921933" cy="307777"/>
          </a:xfrm>
          <a:prstGeom prst="rect">
            <a:avLst/>
          </a:prstGeom>
        </p:spPr>
        <p:txBody>
          <a:bodyPr wrap="square">
            <a:spAutoFit/>
          </a:bodyPr>
          <a:lstStyle/>
          <a:p>
            <a:r>
              <a:rPr lang="en-US" sz="1400" dirty="0" smtClean="0"/>
              <a:t>Percent of Institutions</a:t>
            </a:r>
            <a:endParaRPr lang="en-US" sz="1400" dirty="0"/>
          </a:p>
        </p:txBody>
      </p:sp>
      <p:sp>
        <p:nvSpPr>
          <p:cNvPr id="3" name="Slide Number Placeholder 2"/>
          <p:cNvSpPr>
            <a:spLocks noGrp="1"/>
          </p:cNvSpPr>
          <p:nvPr>
            <p:ph type="sldNum" sz="quarter" idx="12"/>
          </p:nvPr>
        </p:nvSpPr>
        <p:spPr/>
        <p:txBody>
          <a:bodyPr/>
          <a:lstStyle/>
          <a:p>
            <a:pPr>
              <a:defRPr/>
            </a:pPr>
            <a:fld id="{3FCC9DFE-152E-9040-B076-1029403C79C9}" type="slidenum">
              <a:rPr lang="en-US" smtClean="0"/>
              <a:pPr>
                <a:defRPr/>
              </a:pPr>
              <a:t>41</a:t>
            </a:fld>
            <a:endParaRPr lang="en-US" dirty="0"/>
          </a:p>
        </p:txBody>
      </p:sp>
    </p:spTree>
    <p:extLst>
      <p:ext uri="{BB962C8B-B14F-4D97-AF65-F5344CB8AC3E}">
        <p14:creationId xmlns:p14="http://schemas.microsoft.com/office/powerpoint/2010/main" val="24487720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619067" cy="665162"/>
          </a:xfrm>
        </p:spPr>
        <p:txBody>
          <a:bodyPr>
            <a:noAutofit/>
          </a:bodyPr>
          <a:lstStyle/>
          <a:p>
            <a:r>
              <a:rPr lang="en-US" dirty="0" smtClean="0">
                <a:latin typeface="Arial"/>
                <a:cs typeface="Arial"/>
              </a:rPr>
              <a:t>IT Functions Provided Outside Central IT</a:t>
            </a:r>
            <a:endParaRPr lang="en-US"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1233223"/>
              </p:ext>
            </p:extLst>
          </p:nvPr>
        </p:nvGraphicFramePr>
        <p:xfrm>
          <a:off x="0" y="1079500"/>
          <a:ext cx="9144000" cy="57785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a:defRPr/>
            </a:pPr>
            <a:fld id="{3FCC9DFE-152E-9040-B076-1029403C79C9}" type="slidenum">
              <a:rPr lang="en-US" smtClean="0"/>
              <a:pPr>
                <a:defRPr/>
              </a:pPr>
              <a:t>42</a:t>
            </a:fld>
            <a:endParaRPr lang="en-US" dirty="0"/>
          </a:p>
        </p:txBody>
      </p:sp>
    </p:spTree>
    <p:extLst>
      <p:ext uri="{BB962C8B-B14F-4D97-AF65-F5344CB8AC3E}">
        <p14:creationId xmlns:p14="http://schemas.microsoft.com/office/powerpoint/2010/main" val="158269957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199" y="25400"/>
            <a:ext cx="8627533" cy="1143000"/>
          </a:xfrm>
        </p:spPr>
        <p:txBody>
          <a:bodyPr>
            <a:normAutofit fontScale="90000"/>
          </a:bodyPr>
          <a:lstStyle/>
          <a:p>
            <a:pPr eaLnBrk="1" hangingPunct="1"/>
            <a:r>
              <a:rPr lang="en-US" cap="none" dirty="0" smtClean="0">
                <a:latin typeface="Arial" charset="0"/>
                <a:ea typeface="ＭＳ Ｐゴシック" charset="-128"/>
              </a:rPr>
              <a:t>ACADEMIC DEPARTMENTS ARE MORE </a:t>
            </a:r>
            <a:r>
              <a:rPr lang="en-US" cap="none" dirty="0">
                <a:latin typeface="Arial" charset="0"/>
                <a:ea typeface="ＭＳ Ｐゴシック" charset="-128"/>
              </a:rPr>
              <a:t>LIKELY THAN </a:t>
            </a:r>
            <a:r>
              <a:rPr lang="en-US" cap="none" dirty="0" smtClean="0">
                <a:latin typeface="Arial" charset="0"/>
                <a:ea typeface="ＭＳ Ｐゴシック" charset="-128"/>
              </a:rPr>
              <a:t>ADMINISTRATIVE TO DELIVER IT SERVICES</a:t>
            </a:r>
            <a:endParaRPr lang="en-US" cap="none" dirty="0">
              <a:latin typeface="Arial" charset="0"/>
              <a:ea typeface="ＭＳ Ｐゴシック" charset="-128"/>
            </a:endParaRPr>
          </a:p>
        </p:txBody>
      </p:sp>
      <p:sp>
        <p:nvSpPr>
          <p:cNvPr id="2" name="Slide Number Placeholder 1"/>
          <p:cNvSpPr>
            <a:spLocks noGrp="1"/>
          </p:cNvSpPr>
          <p:nvPr>
            <p:ph type="sldNum" sz="quarter" idx="12"/>
          </p:nvPr>
        </p:nvSpPr>
        <p:spPr/>
        <p:txBody>
          <a:bodyPr/>
          <a:lstStyle/>
          <a:p>
            <a:pPr>
              <a:defRPr/>
            </a:pPr>
            <a:fld id="{DD8AE98D-1DF9-DB4F-958A-E2505715E1FD}" type="slidenum">
              <a:rPr lang="en-US" smtClean="0"/>
              <a:pPr>
                <a:defRPr/>
              </a:pPr>
              <a:t>43</a:t>
            </a:fld>
            <a:endParaRPr lang="en-US" dirty="0"/>
          </a:p>
        </p:txBody>
      </p:sp>
    </p:spTree>
    <p:extLst>
      <p:ext uri="{BB962C8B-B14F-4D97-AF65-F5344CB8AC3E}">
        <p14:creationId xmlns:p14="http://schemas.microsoft.com/office/powerpoint/2010/main" val="139627382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09600"/>
            <a:ext cx="9211733" cy="6273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933" y="81757"/>
            <a:ext cx="8229600" cy="663310"/>
          </a:xfrm>
        </p:spPr>
        <p:txBody>
          <a:bodyPr>
            <a:noAutofit/>
          </a:bodyPr>
          <a:lstStyle/>
          <a:p>
            <a:r>
              <a:rPr lang="en-US" sz="1800" dirty="0" smtClean="0">
                <a:latin typeface="Arial"/>
                <a:cs typeface="Arial"/>
              </a:rPr>
              <a:t>Percent of Non-IT Departments Providing IT Functions</a:t>
            </a:r>
            <a:br>
              <a:rPr lang="en-US" sz="1800" dirty="0" smtClean="0">
                <a:latin typeface="Arial"/>
                <a:cs typeface="Arial"/>
              </a:rPr>
            </a:br>
            <a:r>
              <a:rPr lang="en-US" sz="1800" dirty="0" smtClean="0">
                <a:latin typeface="Arial"/>
                <a:cs typeface="Arial"/>
              </a:rPr>
              <a:t>(Doctoral and Canadian Institutions only)</a:t>
            </a:r>
            <a:endParaRPr lang="en-US" sz="1800"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1178880"/>
              </p:ext>
            </p:extLst>
          </p:nvPr>
        </p:nvGraphicFramePr>
        <p:xfrm>
          <a:off x="67733" y="609600"/>
          <a:ext cx="9144000" cy="5541963"/>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353483" y="5989266"/>
            <a:ext cx="2514600" cy="666943"/>
            <a:chOff x="285750" y="5892006"/>
            <a:chExt cx="2514600" cy="666943"/>
          </a:xfrm>
        </p:grpSpPr>
        <p:sp>
          <p:nvSpPr>
            <p:cNvPr id="5" name="Left Brace 4"/>
            <p:cNvSpPr/>
            <p:nvPr/>
          </p:nvSpPr>
          <p:spPr>
            <a:xfrm rot="16200000">
              <a:off x="1308893" y="4868863"/>
              <a:ext cx="468314" cy="2514600"/>
            </a:xfrm>
            <a:prstGeom prst="leftBrace">
              <a:avLst>
                <a:gd name="adj1" fmla="val 8333"/>
                <a:gd name="adj2" fmla="val 49495"/>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dirty="0">
                <a:latin typeface="Arial"/>
                <a:cs typeface="Arial"/>
              </a:endParaRPr>
            </a:p>
          </p:txBody>
        </p:sp>
        <p:sp>
          <p:nvSpPr>
            <p:cNvPr id="6" name="TextBox 5"/>
            <p:cNvSpPr txBox="1"/>
            <p:nvPr/>
          </p:nvSpPr>
          <p:spPr>
            <a:xfrm>
              <a:off x="609600" y="6297339"/>
              <a:ext cx="2019300" cy="261610"/>
            </a:xfrm>
            <a:prstGeom prst="rect">
              <a:avLst/>
            </a:prstGeom>
            <a:noFill/>
          </p:spPr>
          <p:txBody>
            <a:bodyPr wrap="square" rtlCol="0">
              <a:spAutoFit/>
            </a:bodyPr>
            <a:lstStyle/>
            <a:p>
              <a:r>
                <a:rPr lang="en-US" sz="1100" dirty="0" smtClean="0">
                  <a:latin typeface="Arial"/>
                  <a:cs typeface="Arial"/>
                </a:rPr>
                <a:t>Administrative departments</a:t>
              </a:r>
              <a:endParaRPr lang="en-US" sz="1100" dirty="0">
                <a:latin typeface="Arial"/>
                <a:cs typeface="Arial"/>
              </a:endParaRPr>
            </a:p>
          </p:txBody>
        </p:sp>
      </p:grpSp>
      <p:grpSp>
        <p:nvGrpSpPr>
          <p:cNvPr id="8" name="Group 7"/>
          <p:cNvGrpSpPr/>
          <p:nvPr/>
        </p:nvGrpSpPr>
        <p:grpSpPr>
          <a:xfrm>
            <a:off x="2976033" y="5989267"/>
            <a:ext cx="6096000" cy="666943"/>
            <a:chOff x="285750" y="5892006"/>
            <a:chExt cx="2514600" cy="666943"/>
          </a:xfrm>
        </p:grpSpPr>
        <p:sp>
          <p:nvSpPr>
            <p:cNvPr id="9" name="Left Brace 8"/>
            <p:cNvSpPr/>
            <p:nvPr/>
          </p:nvSpPr>
          <p:spPr>
            <a:xfrm rot="16200000">
              <a:off x="1308893" y="4868863"/>
              <a:ext cx="468314" cy="2514600"/>
            </a:xfrm>
            <a:prstGeom prst="leftBrace">
              <a:avLst>
                <a:gd name="adj1" fmla="val 8333"/>
                <a:gd name="adj2" fmla="val 49495"/>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dirty="0">
                <a:latin typeface="Arial"/>
                <a:cs typeface="Arial"/>
              </a:endParaRPr>
            </a:p>
          </p:txBody>
        </p:sp>
        <p:sp>
          <p:nvSpPr>
            <p:cNvPr id="10" name="TextBox 9"/>
            <p:cNvSpPr txBox="1"/>
            <p:nvPr/>
          </p:nvSpPr>
          <p:spPr>
            <a:xfrm>
              <a:off x="1157703" y="6297339"/>
              <a:ext cx="787570" cy="261610"/>
            </a:xfrm>
            <a:prstGeom prst="rect">
              <a:avLst/>
            </a:prstGeom>
            <a:noFill/>
          </p:spPr>
          <p:txBody>
            <a:bodyPr wrap="square" rtlCol="0">
              <a:spAutoFit/>
            </a:bodyPr>
            <a:lstStyle/>
            <a:p>
              <a:r>
                <a:rPr lang="en-US" sz="1100" dirty="0" smtClean="0">
                  <a:latin typeface="Arial"/>
                  <a:cs typeface="Arial"/>
                </a:rPr>
                <a:t>Academic departments</a:t>
              </a:r>
              <a:endParaRPr lang="en-US" sz="1100" dirty="0">
                <a:latin typeface="Arial"/>
                <a:cs typeface="Arial"/>
              </a:endParaRPr>
            </a:p>
          </p:txBody>
        </p:sp>
      </p:grpSp>
      <p:cxnSp>
        <p:nvCxnSpPr>
          <p:cNvPr id="15" name="Straight Connector 14"/>
          <p:cNvCxnSpPr/>
          <p:nvPr/>
        </p:nvCxnSpPr>
        <p:spPr>
          <a:xfrm>
            <a:off x="770467" y="2463801"/>
            <a:ext cx="8301566"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3FCC9DFE-152E-9040-B076-1029403C79C9}" type="slidenum">
              <a:rPr lang="en-US" smtClean="0"/>
              <a:pPr>
                <a:defRPr/>
              </a:pPr>
              <a:t>44</a:t>
            </a:fld>
            <a:endParaRPr lang="en-US" dirty="0"/>
          </a:p>
        </p:txBody>
      </p:sp>
    </p:spTree>
    <p:extLst>
      <p:ext uri="{BB962C8B-B14F-4D97-AF65-F5344CB8AC3E}">
        <p14:creationId xmlns:p14="http://schemas.microsoft.com/office/powerpoint/2010/main" val="271601465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SUPPORT</a:t>
            </a:r>
            <a:endParaRPr lang="en-US" dirty="0"/>
          </a:p>
        </p:txBody>
      </p:sp>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45</a:t>
            </a:fld>
            <a:endParaRPr lang="en-US" dirty="0"/>
          </a:p>
        </p:txBody>
      </p:sp>
    </p:spTree>
    <p:extLst>
      <p:ext uri="{BB962C8B-B14F-4D97-AF65-F5344CB8AC3E}">
        <p14:creationId xmlns:p14="http://schemas.microsoft.com/office/powerpoint/2010/main" val="15402705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normAutofit/>
          </a:bodyPr>
          <a:lstStyle/>
          <a:p>
            <a:pPr eaLnBrk="1" hangingPunct="1"/>
            <a:r>
              <a:rPr lang="en-US" cap="none" dirty="0" smtClean="0">
                <a:latin typeface="Arial" charset="0"/>
                <a:ea typeface="ＭＳ Ｐゴシック" charset="-128"/>
              </a:rPr>
              <a:t>IT SUPPORT:  COMPUTERS SUPPORTED PER IT SUPPORT FTE</a:t>
            </a:r>
            <a:endParaRPr lang="en-US" cap="none" dirty="0">
              <a:latin typeface="Arial" charset="0"/>
              <a:ea typeface="ＭＳ Ｐゴシック" charset="-128"/>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593433943"/>
              </p:ext>
            </p:extLst>
          </p:nvPr>
        </p:nvGraphicFramePr>
        <p:xfrm>
          <a:off x="1295400" y="1917700"/>
          <a:ext cx="6553200" cy="3022600"/>
        </p:xfrm>
        <a:graphic>
          <a:graphicData uri="http://schemas.openxmlformats.org/presentationml/2006/ole">
            <mc:AlternateContent xmlns:mc="http://schemas.openxmlformats.org/markup-compatibility/2006">
              <mc:Choice xmlns:v="urn:schemas-microsoft-com:vml" Requires="v">
                <p:oleObj spid="_x0000_s5171" name="Document" r:id="rId5" imgW="6553200" imgH="3022600" progId="Word.Document.12">
                  <p:embed/>
                </p:oleObj>
              </mc:Choice>
              <mc:Fallback>
                <p:oleObj name="Document" r:id="rId5" imgW="6553200" imgH="3022600" progId="Word.Document.12">
                  <p:embed/>
                  <p:pic>
                    <p:nvPicPr>
                      <p:cNvPr id="0" name=""/>
                      <p:cNvPicPr/>
                      <p:nvPr/>
                    </p:nvPicPr>
                    <p:blipFill>
                      <a:blip r:embed="rId6"/>
                      <a:stretch>
                        <a:fillRect/>
                      </a:stretch>
                    </p:blipFill>
                    <p:spPr>
                      <a:xfrm>
                        <a:off x="1295400" y="1917700"/>
                        <a:ext cx="6553200" cy="302260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46</a:t>
            </a:fld>
            <a:endParaRPr lang="en-US" dirty="0"/>
          </a:p>
        </p:txBody>
      </p:sp>
    </p:spTree>
    <p:extLst>
      <p:ext uri="{BB962C8B-B14F-4D97-AF65-F5344CB8AC3E}">
        <p14:creationId xmlns:p14="http://schemas.microsoft.com/office/powerpoint/2010/main" val="107897957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3" y="446524"/>
            <a:ext cx="8229600" cy="538162"/>
          </a:xfrm>
        </p:spPr>
        <p:txBody>
          <a:bodyPr>
            <a:noAutofit/>
          </a:bodyPr>
          <a:lstStyle/>
          <a:p>
            <a:r>
              <a:rPr lang="en-US" dirty="0" smtClean="0">
                <a:latin typeface="Arial"/>
                <a:cs typeface="Arial"/>
              </a:rPr>
              <a:t>Modalities of Help Desk Support</a:t>
            </a:r>
            <a:endParaRPr lang="en-US"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5031869"/>
              </p:ext>
            </p:extLst>
          </p:nvPr>
        </p:nvGraphicFramePr>
        <p:xfrm>
          <a:off x="0" y="1787167"/>
          <a:ext cx="7150100" cy="2924243"/>
        </p:xfrm>
        <a:graphic>
          <a:graphicData uri="http://schemas.openxmlformats.org/drawingml/2006/chart">
            <c:chart xmlns:c="http://schemas.openxmlformats.org/drawingml/2006/chart" xmlns:r="http://schemas.openxmlformats.org/officeDocument/2006/relationships" r:id="rId3"/>
          </a:graphicData>
        </a:graphic>
      </p:graphicFrame>
      <p:sp>
        <p:nvSpPr>
          <p:cNvPr id="76" name="TextBox 75"/>
          <p:cNvSpPr txBox="1"/>
          <p:nvPr/>
        </p:nvSpPr>
        <p:spPr>
          <a:xfrm>
            <a:off x="800100" y="4836049"/>
            <a:ext cx="5816600" cy="276999"/>
          </a:xfrm>
          <a:prstGeom prst="rect">
            <a:avLst/>
          </a:prstGeom>
          <a:noFill/>
        </p:spPr>
        <p:txBody>
          <a:bodyPr wrap="square" rtlCol="0">
            <a:spAutoFit/>
          </a:bodyPr>
          <a:lstStyle/>
          <a:p>
            <a:r>
              <a:rPr lang="en-US" sz="1200" dirty="0" smtClean="0">
                <a:latin typeface="Arial"/>
                <a:cs typeface="Arial"/>
              </a:rPr>
              <a:t>The break in the bar represents the overall median for higher education</a:t>
            </a:r>
            <a:endParaRPr lang="en-US" sz="1200" dirty="0">
              <a:latin typeface="Arial"/>
              <a:cs typeface="Arial"/>
            </a:endParaRPr>
          </a:p>
        </p:txBody>
      </p:sp>
      <p:sp>
        <p:nvSpPr>
          <p:cNvPr id="5" name="Slide Number Placeholder 4"/>
          <p:cNvSpPr>
            <a:spLocks noGrp="1"/>
          </p:cNvSpPr>
          <p:nvPr>
            <p:ph type="sldNum" sz="quarter" idx="12"/>
          </p:nvPr>
        </p:nvSpPr>
        <p:spPr/>
        <p:txBody>
          <a:bodyPr/>
          <a:lstStyle/>
          <a:p>
            <a:pPr>
              <a:defRPr/>
            </a:pPr>
            <a:fld id="{3FCC9DFE-152E-9040-B076-1029403C79C9}" type="slidenum">
              <a:rPr lang="en-US" smtClean="0"/>
              <a:pPr>
                <a:defRPr/>
              </a:pPr>
              <a:t>47</a:t>
            </a:fld>
            <a:endParaRPr lang="en-US" dirty="0"/>
          </a:p>
        </p:txBody>
      </p:sp>
    </p:spTree>
    <p:extLst>
      <p:ext uri="{BB962C8B-B14F-4D97-AF65-F5344CB8AC3E}">
        <p14:creationId xmlns:p14="http://schemas.microsoft.com/office/powerpoint/2010/main" val="196366261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3" y="446524"/>
            <a:ext cx="8229600" cy="538162"/>
          </a:xfrm>
        </p:spPr>
        <p:txBody>
          <a:bodyPr>
            <a:noAutofit/>
          </a:bodyPr>
          <a:lstStyle/>
          <a:p>
            <a:r>
              <a:rPr lang="en-US" dirty="0" smtClean="0">
                <a:latin typeface="Arial"/>
                <a:cs typeface="Arial"/>
              </a:rPr>
              <a:t>Modalities of Help Desk Support</a:t>
            </a:r>
            <a:endParaRPr lang="en-US"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2178622"/>
              </p:ext>
            </p:extLst>
          </p:nvPr>
        </p:nvGraphicFramePr>
        <p:xfrm>
          <a:off x="0" y="1787167"/>
          <a:ext cx="7150100" cy="2924243"/>
        </p:xfrm>
        <a:graphic>
          <a:graphicData uri="http://schemas.openxmlformats.org/drawingml/2006/chart">
            <c:chart xmlns:c="http://schemas.openxmlformats.org/drawingml/2006/chart" xmlns:r="http://schemas.openxmlformats.org/officeDocument/2006/relationships" r:id="rId3"/>
          </a:graphicData>
        </a:graphic>
      </p:graphicFrame>
      <p:sp>
        <p:nvSpPr>
          <p:cNvPr id="76" name="TextBox 75"/>
          <p:cNvSpPr txBox="1"/>
          <p:nvPr/>
        </p:nvSpPr>
        <p:spPr>
          <a:xfrm>
            <a:off x="800100" y="4836049"/>
            <a:ext cx="5816600" cy="276999"/>
          </a:xfrm>
          <a:prstGeom prst="rect">
            <a:avLst/>
          </a:prstGeom>
          <a:noFill/>
        </p:spPr>
        <p:txBody>
          <a:bodyPr wrap="square" rtlCol="0">
            <a:spAutoFit/>
          </a:bodyPr>
          <a:lstStyle/>
          <a:p>
            <a:r>
              <a:rPr lang="en-US" sz="1200" dirty="0" smtClean="0">
                <a:latin typeface="Arial"/>
                <a:cs typeface="Arial"/>
              </a:rPr>
              <a:t>The break in the bar represents the overall median for higher education</a:t>
            </a:r>
            <a:endParaRPr lang="en-US" sz="1200" dirty="0">
              <a:latin typeface="Arial"/>
              <a:cs typeface="Arial"/>
            </a:endParaRPr>
          </a:p>
        </p:txBody>
      </p:sp>
      <p:grpSp>
        <p:nvGrpSpPr>
          <p:cNvPr id="3" name="Group 2"/>
          <p:cNvGrpSpPr/>
          <p:nvPr/>
        </p:nvGrpSpPr>
        <p:grpSpPr>
          <a:xfrm>
            <a:off x="1944711" y="3689368"/>
            <a:ext cx="1171989" cy="128013"/>
            <a:chOff x="1945814" y="7768758"/>
            <a:chExt cx="1171989" cy="128013"/>
          </a:xfrm>
        </p:grpSpPr>
        <p:sp>
          <p:nvSpPr>
            <p:cNvPr id="87" name="Oval 86"/>
            <p:cNvSpPr>
              <a:spLocks noChangeAspect="1"/>
            </p:cNvSpPr>
            <p:nvPr/>
          </p:nvSpPr>
          <p:spPr>
            <a:xfrm>
              <a:off x="2989790" y="7768758"/>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2382307" y="7768758"/>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a:spLocks noChangeAspect="1"/>
            </p:cNvSpPr>
            <p:nvPr/>
          </p:nvSpPr>
          <p:spPr>
            <a:xfrm>
              <a:off x="2816867" y="7768758"/>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1945814" y="7768758"/>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p:cNvSpPr>
              <a:spLocks noChangeAspect="1"/>
            </p:cNvSpPr>
            <p:nvPr/>
          </p:nvSpPr>
          <p:spPr>
            <a:xfrm>
              <a:off x="2155870" y="7768758"/>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6325657" y="2442874"/>
            <a:ext cx="484580" cy="249959"/>
            <a:chOff x="6344753" y="7135107"/>
            <a:chExt cx="484580" cy="249959"/>
          </a:xfrm>
        </p:grpSpPr>
        <p:sp>
          <p:nvSpPr>
            <p:cNvPr id="86" name="Oval 85"/>
            <p:cNvSpPr>
              <a:spLocks noChangeAspect="1"/>
            </p:cNvSpPr>
            <p:nvPr/>
          </p:nvSpPr>
          <p:spPr>
            <a:xfrm>
              <a:off x="6606759" y="7135107"/>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a:spLocks noChangeAspect="1"/>
            </p:cNvSpPr>
            <p:nvPr/>
          </p:nvSpPr>
          <p:spPr>
            <a:xfrm>
              <a:off x="6507783" y="7185400"/>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a:spLocks noChangeAspect="1"/>
            </p:cNvSpPr>
            <p:nvPr/>
          </p:nvSpPr>
          <p:spPr>
            <a:xfrm>
              <a:off x="6701320" y="7185400"/>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Oval 122"/>
            <p:cNvSpPr>
              <a:spLocks noChangeAspect="1"/>
            </p:cNvSpPr>
            <p:nvPr/>
          </p:nvSpPr>
          <p:spPr>
            <a:xfrm>
              <a:off x="6344753" y="7171313"/>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6606759" y="7257053"/>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4827011" y="3241691"/>
            <a:ext cx="1132463" cy="271888"/>
            <a:chOff x="4827011" y="7159909"/>
            <a:chExt cx="1132463" cy="271888"/>
          </a:xfrm>
        </p:grpSpPr>
        <p:sp>
          <p:nvSpPr>
            <p:cNvPr id="85" name="Oval 84"/>
            <p:cNvSpPr>
              <a:spLocks noChangeAspect="1"/>
            </p:cNvSpPr>
            <p:nvPr/>
          </p:nvSpPr>
          <p:spPr>
            <a:xfrm>
              <a:off x="5831461" y="7209084"/>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p:cNvSpPr>
              <a:spLocks noChangeAspect="1"/>
            </p:cNvSpPr>
            <p:nvPr/>
          </p:nvSpPr>
          <p:spPr>
            <a:xfrm>
              <a:off x="5177275" y="7303784"/>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898471" y="7209084"/>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Oval 121"/>
            <p:cNvSpPr>
              <a:spLocks noChangeAspect="1"/>
            </p:cNvSpPr>
            <p:nvPr/>
          </p:nvSpPr>
          <p:spPr>
            <a:xfrm>
              <a:off x="4827011" y="7209084"/>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Oval 125"/>
            <p:cNvSpPr>
              <a:spLocks noChangeAspect="1"/>
            </p:cNvSpPr>
            <p:nvPr/>
          </p:nvSpPr>
          <p:spPr>
            <a:xfrm>
              <a:off x="5177275" y="7159909"/>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19"/>
          <p:cNvGrpSpPr/>
          <p:nvPr/>
        </p:nvGrpSpPr>
        <p:grpSpPr>
          <a:xfrm>
            <a:off x="6552693" y="2052456"/>
            <a:ext cx="321551" cy="247559"/>
            <a:chOff x="7331075" y="6242157"/>
            <a:chExt cx="321551" cy="247559"/>
          </a:xfrm>
        </p:grpSpPr>
        <p:sp>
          <p:nvSpPr>
            <p:cNvPr id="83" name="Oval 82"/>
            <p:cNvSpPr>
              <a:spLocks noChangeAspect="1"/>
            </p:cNvSpPr>
            <p:nvPr/>
          </p:nvSpPr>
          <p:spPr>
            <a:xfrm>
              <a:off x="7523094" y="6355576"/>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p:cNvSpPr>
              <a:spLocks noChangeAspect="1"/>
            </p:cNvSpPr>
            <p:nvPr/>
          </p:nvSpPr>
          <p:spPr>
            <a:xfrm>
              <a:off x="7459088" y="6361703"/>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a:spLocks noChangeAspect="1"/>
            </p:cNvSpPr>
            <p:nvPr/>
          </p:nvSpPr>
          <p:spPr>
            <a:xfrm>
              <a:off x="7459088" y="6242157"/>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Oval 119"/>
            <p:cNvSpPr>
              <a:spLocks noChangeAspect="1"/>
            </p:cNvSpPr>
            <p:nvPr/>
          </p:nvSpPr>
          <p:spPr>
            <a:xfrm>
              <a:off x="7331075" y="6291569"/>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Oval 127"/>
            <p:cNvSpPr>
              <a:spLocks noChangeAspect="1"/>
            </p:cNvSpPr>
            <p:nvPr/>
          </p:nvSpPr>
          <p:spPr>
            <a:xfrm>
              <a:off x="7524613" y="6242157"/>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1488567" y="4030374"/>
            <a:ext cx="353255" cy="261139"/>
            <a:chOff x="2100837" y="6764868"/>
            <a:chExt cx="353255" cy="261139"/>
          </a:xfrm>
        </p:grpSpPr>
        <p:sp>
          <p:nvSpPr>
            <p:cNvPr id="82" name="Oval 81"/>
            <p:cNvSpPr>
              <a:spLocks noChangeAspect="1"/>
            </p:cNvSpPr>
            <p:nvPr/>
          </p:nvSpPr>
          <p:spPr>
            <a:xfrm>
              <a:off x="2164843" y="6828874"/>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a:spLocks noChangeAspect="1"/>
            </p:cNvSpPr>
            <p:nvPr/>
          </p:nvSpPr>
          <p:spPr>
            <a:xfrm>
              <a:off x="2100837" y="6764868"/>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a:spLocks noChangeAspect="1"/>
            </p:cNvSpPr>
            <p:nvPr/>
          </p:nvSpPr>
          <p:spPr>
            <a:xfrm>
              <a:off x="2326079" y="6833987"/>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2100837" y="6897994"/>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p:cNvSpPr>
              <a:spLocks noChangeAspect="1"/>
            </p:cNvSpPr>
            <p:nvPr/>
          </p:nvSpPr>
          <p:spPr>
            <a:xfrm>
              <a:off x="2262073" y="6833987"/>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5895468" y="2889977"/>
            <a:ext cx="850763" cy="136480"/>
            <a:chOff x="5861647" y="6474201"/>
            <a:chExt cx="850763" cy="136480"/>
          </a:xfrm>
        </p:grpSpPr>
        <p:sp>
          <p:nvSpPr>
            <p:cNvPr id="84" name="Oval 83"/>
            <p:cNvSpPr>
              <a:spLocks noChangeAspect="1"/>
            </p:cNvSpPr>
            <p:nvPr/>
          </p:nvSpPr>
          <p:spPr>
            <a:xfrm>
              <a:off x="6323539" y="6482668"/>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a:spLocks noChangeAspect="1"/>
            </p:cNvSpPr>
            <p:nvPr/>
          </p:nvSpPr>
          <p:spPr>
            <a:xfrm>
              <a:off x="6387546" y="6474201"/>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a:spLocks noChangeAspect="1"/>
            </p:cNvSpPr>
            <p:nvPr/>
          </p:nvSpPr>
          <p:spPr>
            <a:xfrm>
              <a:off x="6536311" y="6482668"/>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Oval 120"/>
            <p:cNvSpPr>
              <a:spLocks noChangeAspect="1"/>
            </p:cNvSpPr>
            <p:nvPr/>
          </p:nvSpPr>
          <p:spPr>
            <a:xfrm>
              <a:off x="5861647" y="6482668"/>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Oval 126"/>
            <p:cNvSpPr>
              <a:spLocks noChangeAspect="1"/>
            </p:cNvSpPr>
            <p:nvPr/>
          </p:nvSpPr>
          <p:spPr>
            <a:xfrm>
              <a:off x="6584397" y="6482668"/>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p:cNvGrpSpPr/>
          <p:nvPr/>
        </p:nvGrpSpPr>
        <p:grpSpPr>
          <a:xfrm>
            <a:off x="7150100" y="2165875"/>
            <a:ext cx="2006600" cy="1864499"/>
            <a:chOff x="7023100" y="1424801"/>
            <a:chExt cx="2006600" cy="1864499"/>
          </a:xfrm>
        </p:grpSpPr>
        <p:sp>
          <p:nvSpPr>
            <p:cNvPr id="13" name="TextBox 12"/>
            <p:cNvSpPr txBox="1"/>
            <p:nvPr/>
          </p:nvSpPr>
          <p:spPr>
            <a:xfrm>
              <a:off x="8064500" y="1701801"/>
              <a:ext cx="736600" cy="276999"/>
            </a:xfrm>
            <a:prstGeom prst="rect">
              <a:avLst/>
            </a:prstGeom>
            <a:noFill/>
          </p:spPr>
          <p:txBody>
            <a:bodyPr wrap="square" rtlCol="0">
              <a:spAutoFit/>
            </a:bodyPr>
            <a:lstStyle/>
            <a:p>
              <a:r>
                <a:rPr lang="en-US" sz="1200" dirty="0" smtClean="0">
                  <a:latin typeface="Arial"/>
                  <a:cs typeface="Arial"/>
                </a:rPr>
                <a:t>DR</a:t>
              </a:r>
              <a:endParaRPr lang="en-US" sz="1200" dirty="0">
                <a:latin typeface="Arial"/>
                <a:cs typeface="Arial"/>
              </a:endParaRPr>
            </a:p>
          </p:txBody>
        </p:sp>
        <p:sp>
          <p:nvSpPr>
            <p:cNvPr id="15" name="TextBox 14"/>
            <p:cNvSpPr txBox="1"/>
            <p:nvPr/>
          </p:nvSpPr>
          <p:spPr>
            <a:xfrm>
              <a:off x="8064500" y="2059801"/>
              <a:ext cx="736600" cy="276999"/>
            </a:xfrm>
            <a:prstGeom prst="rect">
              <a:avLst/>
            </a:prstGeom>
            <a:noFill/>
          </p:spPr>
          <p:txBody>
            <a:bodyPr wrap="square" rtlCol="0">
              <a:spAutoFit/>
            </a:bodyPr>
            <a:lstStyle/>
            <a:p>
              <a:r>
                <a:rPr lang="en-US" sz="1200" dirty="0" smtClean="0">
                  <a:latin typeface="Arial"/>
                  <a:cs typeface="Arial"/>
                </a:rPr>
                <a:t>MA</a:t>
              </a:r>
              <a:endParaRPr lang="en-US" sz="1200" dirty="0">
                <a:latin typeface="Arial"/>
                <a:cs typeface="Arial"/>
              </a:endParaRPr>
            </a:p>
          </p:txBody>
        </p:sp>
        <p:sp>
          <p:nvSpPr>
            <p:cNvPr id="16" name="TextBox 15"/>
            <p:cNvSpPr txBox="1"/>
            <p:nvPr/>
          </p:nvSpPr>
          <p:spPr>
            <a:xfrm>
              <a:off x="8064500" y="2336800"/>
              <a:ext cx="736600" cy="276999"/>
            </a:xfrm>
            <a:prstGeom prst="rect">
              <a:avLst/>
            </a:prstGeom>
            <a:noFill/>
          </p:spPr>
          <p:txBody>
            <a:bodyPr wrap="square" rtlCol="0">
              <a:spAutoFit/>
            </a:bodyPr>
            <a:lstStyle/>
            <a:p>
              <a:r>
                <a:rPr lang="en-US" sz="1200" dirty="0" smtClean="0">
                  <a:latin typeface="Arial"/>
                  <a:cs typeface="Arial"/>
                </a:rPr>
                <a:t>BA LA</a:t>
              </a:r>
              <a:endParaRPr lang="en-US" sz="1200" dirty="0">
                <a:latin typeface="Arial"/>
                <a:cs typeface="Arial"/>
              </a:endParaRPr>
            </a:p>
          </p:txBody>
        </p:sp>
        <p:sp>
          <p:nvSpPr>
            <p:cNvPr id="17" name="TextBox 16"/>
            <p:cNvSpPr txBox="1"/>
            <p:nvPr/>
          </p:nvSpPr>
          <p:spPr>
            <a:xfrm>
              <a:off x="8064500" y="2644492"/>
              <a:ext cx="965200" cy="276999"/>
            </a:xfrm>
            <a:prstGeom prst="rect">
              <a:avLst/>
            </a:prstGeom>
            <a:noFill/>
          </p:spPr>
          <p:txBody>
            <a:bodyPr wrap="square" rtlCol="0">
              <a:spAutoFit/>
            </a:bodyPr>
            <a:lstStyle/>
            <a:p>
              <a:r>
                <a:rPr lang="en-US" sz="1200" dirty="0" smtClean="0">
                  <a:latin typeface="Arial"/>
                  <a:cs typeface="Arial"/>
                </a:rPr>
                <a:t>BA other</a:t>
              </a:r>
              <a:endParaRPr lang="en-US" sz="1200" dirty="0">
                <a:latin typeface="Arial"/>
                <a:cs typeface="Arial"/>
              </a:endParaRPr>
            </a:p>
          </p:txBody>
        </p:sp>
        <p:sp>
          <p:nvSpPr>
            <p:cNvPr id="18" name="TextBox 17"/>
            <p:cNvSpPr txBox="1"/>
            <p:nvPr/>
          </p:nvSpPr>
          <p:spPr>
            <a:xfrm>
              <a:off x="8064500" y="3012301"/>
              <a:ext cx="736600" cy="276999"/>
            </a:xfrm>
            <a:prstGeom prst="rect">
              <a:avLst/>
            </a:prstGeom>
            <a:noFill/>
          </p:spPr>
          <p:txBody>
            <a:bodyPr wrap="square" rtlCol="0">
              <a:spAutoFit/>
            </a:bodyPr>
            <a:lstStyle/>
            <a:p>
              <a:r>
                <a:rPr lang="en-US" sz="1200" dirty="0" smtClean="0">
                  <a:latin typeface="Arial"/>
                  <a:cs typeface="Arial"/>
                </a:rPr>
                <a:t>AA</a:t>
              </a:r>
              <a:endParaRPr lang="en-US" sz="1200" dirty="0">
                <a:latin typeface="Arial"/>
                <a:cs typeface="Arial"/>
              </a:endParaRPr>
            </a:p>
          </p:txBody>
        </p:sp>
        <p:sp>
          <p:nvSpPr>
            <p:cNvPr id="75" name="TextBox 74"/>
            <p:cNvSpPr txBox="1"/>
            <p:nvPr/>
          </p:nvSpPr>
          <p:spPr>
            <a:xfrm>
              <a:off x="7023100" y="1424801"/>
              <a:ext cx="2006600" cy="276999"/>
            </a:xfrm>
            <a:prstGeom prst="rect">
              <a:avLst/>
            </a:prstGeom>
            <a:noFill/>
          </p:spPr>
          <p:txBody>
            <a:bodyPr wrap="square" rtlCol="0">
              <a:spAutoFit/>
            </a:bodyPr>
            <a:lstStyle/>
            <a:p>
              <a:r>
                <a:rPr lang="en-US" sz="1200" dirty="0" smtClean="0">
                  <a:latin typeface="Arial"/>
                  <a:cs typeface="Arial"/>
                </a:rPr>
                <a:t>Institutional type averages</a:t>
              </a:r>
              <a:endParaRPr lang="en-US" sz="1200" dirty="0">
                <a:latin typeface="Arial"/>
                <a:cs typeface="Arial"/>
              </a:endParaRPr>
            </a:p>
          </p:txBody>
        </p:sp>
        <p:sp>
          <p:nvSpPr>
            <p:cNvPr id="88" name="Oval 87"/>
            <p:cNvSpPr>
              <a:spLocks noChangeAspect="1"/>
            </p:cNvSpPr>
            <p:nvPr/>
          </p:nvSpPr>
          <p:spPr>
            <a:xfrm>
              <a:off x="7720588" y="1816100"/>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p:cNvSpPr>
              <a:spLocks noChangeAspect="1"/>
            </p:cNvSpPr>
            <p:nvPr/>
          </p:nvSpPr>
          <p:spPr>
            <a:xfrm>
              <a:off x="7720588" y="2134988"/>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Oval 110"/>
            <p:cNvSpPr>
              <a:spLocks noChangeAspect="1"/>
            </p:cNvSpPr>
            <p:nvPr/>
          </p:nvSpPr>
          <p:spPr>
            <a:xfrm>
              <a:off x="7720588" y="2436611"/>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Oval 116"/>
            <p:cNvSpPr>
              <a:spLocks noChangeAspect="1"/>
            </p:cNvSpPr>
            <p:nvPr/>
          </p:nvSpPr>
          <p:spPr>
            <a:xfrm>
              <a:off x="7720588" y="3087488"/>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p:cNvSpPr>
              <a:spLocks noChangeAspect="1"/>
            </p:cNvSpPr>
            <p:nvPr/>
          </p:nvSpPr>
          <p:spPr>
            <a:xfrm>
              <a:off x="7720588" y="2746598"/>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 name="Slide Number Placeholder 4"/>
          <p:cNvSpPr>
            <a:spLocks noGrp="1"/>
          </p:cNvSpPr>
          <p:nvPr>
            <p:ph type="sldNum" sz="quarter" idx="12"/>
          </p:nvPr>
        </p:nvSpPr>
        <p:spPr/>
        <p:txBody>
          <a:bodyPr/>
          <a:lstStyle/>
          <a:p>
            <a:pPr>
              <a:defRPr/>
            </a:pPr>
            <a:fld id="{3FCC9DFE-152E-9040-B076-1029403C79C9}" type="slidenum">
              <a:rPr lang="en-US" smtClean="0"/>
              <a:pPr>
                <a:defRPr/>
              </a:pPr>
              <a:t>48</a:t>
            </a:fld>
            <a:endParaRPr lang="en-US" dirty="0"/>
          </a:p>
        </p:txBody>
      </p:sp>
    </p:spTree>
    <p:extLst>
      <p:ext uri="{BB962C8B-B14F-4D97-AF65-F5344CB8AC3E}">
        <p14:creationId xmlns:p14="http://schemas.microsoft.com/office/powerpoint/2010/main" val="39505148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6" y="253999"/>
            <a:ext cx="8847667" cy="1143000"/>
          </a:xfrm>
        </p:spPr>
        <p:txBody>
          <a:bodyPr>
            <a:noAutofit/>
          </a:bodyPr>
          <a:lstStyle/>
          <a:p>
            <a:r>
              <a:rPr lang="en-US" dirty="0" smtClean="0">
                <a:latin typeface="Arial"/>
                <a:cs typeface="Arial"/>
              </a:rPr>
              <a:t>Number of different services and APPLICATIONS supported by Help Desks</a:t>
            </a:r>
            <a:endParaRPr lang="en-US"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297928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969000" y="1947333"/>
            <a:ext cx="1485900" cy="461665"/>
          </a:xfrm>
          <a:prstGeom prst="rect">
            <a:avLst/>
          </a:prstGeom>
          <a:noFill/>
        </p:spPr>
        <p:txBody>
          <a:bodyPr wrap="square" rtlCol="0">
            <a:spAutoFit/>
          </a:bodyPr>
          <a:lstStyle/>
          <a:p>
            <a:r>
              <a:rPr lang="en-US" sz="1200" dirty="0" smtClean="0">
                <a:latin typeface="Arial"/>
                <a:cs typeface="Arial"/>
              </a:rPr>
              <a:t>Median number supported</a:t>
            </a:r>
            <a:endParaRPr lang="en-US" sz="1200" dirty="0">
              <a:latin typeface="Arial"/>
              <a:cs typeface="Arial"/>
            </a:endParaRPr>
          </a:p>
        </p:txBody>
      </p:sp>
      <p:cxnSp>
        <p:nvCxnSpPr>
          <p:cNvPr id="6" name="Straight Connector 5"/>
          <p:cNvCxnSpPr/>
          <p:nvPr/>
        </p:nvCxnSpPr>
        <p:spPr>
          <a:xfrm flipV="1">
            <a:off x="6968067" y="2381250"/>
            <a:ext cx="25400" cy="306281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3FCC9DFE-152E-9040-B076-1029403C79C9}" type="slidenum">
              <a:rPr lang="en-US" smtClean="0"/>
              <a:pPr>
                <a:defRPr/>
              </a:pPr>
              <a:t>49</a:t>
            </a:fld>
            <a:endParaRPr lang="en-US" dirty="0"/>
          </a:p>
        </p:txBody>
      </p:sp>
    </p:spTree>
    <p:extLst>
      <p:ext uri="{BB962C8B-B14F-4D97-AF65-F5344CB8AC3E}">
        <p14:creationId xmlns:p14="http://schemas.microsoft.com/office/powerpoint/2010/main" val="9194112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RESULTS ARE BASED ON</a:t>
            </a:r>
            <a:endParaRPr lang="en-US" dirty="0"/>
          </a:p>
        </p:txBody>
      </p:sp>
      <p:sp>
        <p:nvSpPr>
          <p:cNvPr id="6" name="TextBox 5"/>
          <p:cNvSpPr txBox="1"/>
          <p:nvPr/>
        </p:nvSpPr>
        <p:spPr>
          <a:xfrm>
            <a:off x="6028267" y="1075267"/>
            <a:ext cx="2887133" cy="307777"/>
          </a:xfrm>
          <a:prstGeom prst="rect">
            <a:avLst/>
          </a:prstGeom>
          <a:noFill/>
        </p:spPr>
        <p:txBody>
          <a:bodyPr wrap="square" rtlCol="0">
            <a:spAutoFit/>
          </a:bodyPr>
          <a:lstStyle/>
          <a:p>
            <a:r>
              <a:rPr lang="en-US" sz="1400" dirty="0"/>
              <a:t>Response Rates of US Institutions</a:t>
            </a:r>
          </a:p>
        </p:txBody>
      </p:sp>
      <p:sp>
        <p:nvSpPr>
          <p:cNvPr id="7" name="TextBox 6"/>
          <p:cNvSpPr txBox="1"/>
          <p:nvPr/>
        </p:nvSpPr>
        <p:spPr>
          <a:xfrm>
            <a:off x="110067" y="2655557"/>
            <a:ext cx="2887133" cy="307777"/>
          </a:xfrm>
          <a:prstGeom prst="rect">
            <a:avLst/>
          </a:prstGeom>
          <a:noFill/>
        </p:spPr>
        <p:txBody>
          <a:bodyPr wrap="square" rtlCol="0">
            <a:spAutoFit/>
          </a:bodyPr>
          <a:lstStyle/>
          <a:p>
            <a:r>
              <a:rPr lang="en-US" sz="1400" dirty="0" smtClean="0"/>
              <a:t>Participation in CDS Modules</a:t>
            </a:r>
            <a:endParaRPr lang="en-US" sz="1400" dirty="0"/>
          </a:p>
        </p:txBody>
      </p:sp>
      <p:graphicFrame>
        <p:nvGraphicFramePr>
          <p:cNvPr id="8" name="Object 7"/>
          <p:cNvGraphicFramePr>
            <a:graphicFrameLocks noChangeAspect="1"/>
          </p:cNvGraphicFramePr>
          <p:nvPr>
            <p:extLst>
              <p:ext uri="{D42A27DB-BD31-4B8C-83A1-F6EECF244321}">
                <p14:modId xmlns:p14="http://schemas.microsoft.com/office/powerpoint/2010/main" val="2826465042"/>
              </p:ext>
            </p:extLst>
          </p:nvPr>
        </p:nvGraphicFramePr>
        <p:xfrm>
          <a:off x="110067" y="2963334"/>
          <a:ext cx="6553200" cy="3302000"/>
        </p:xfrm>
        <a:graphic>
          <a:graphicData uri="http://schemas.openxmlformats.org/presentationml/2006/ole">
            <mc:AlternateContent xmlns:mc="http://schemas.openxmlformats.org/markup-compatibility/2006">
              <mc:Choice xmlns:v="urn:schemas-microsoft-com:vml" Requires="v">
                <p:oleObj spid="_x0000_s1126" name="Document" r:id="rId4" imgW="6553200" imgH="3302000" progId="Word.Document.12">
                  <p:embed/>
                </p:oleObj>
              </mc:Choice>
              <mc:Fallback>
                <p:oleObj name="Document" r:id="rId4" imgW="6553200" imgH="3302000" progId="Word.Document.12">
                  <p:embed/>
                  <p:pic>
                    <p:nvPicPr>
                      <p:cNvPr id="0" name=""/>
                      <p:cNvPicPr/>
                      <p:nvPr/>
                    </p:nvPicPr>
                    <p:blipFill>
                      <a:blip r:embed="rId5"/>
                      <a:stretch>
                        <a:fillRect/>
                      </a:stretch>
                    </p:blipFill>
                    <p:spPr>
                      <a:xfrm>
                        <a:off x="110067" y="2963334"/>
                        <a:ext cx="6553200" cy="33020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60294417"/>
              </p:ext>
            </p:extLst>
          </p:nvPr>
        </p:nvGraphicFramePr>
        <p:xfrm>
          <a:off x="6028267" y="1354667"/>
          <a:ext cx="6553200" cy="2336800"/>
        </p:xfrm>
        <a:graphic>
          <a:graphicData uri="http://schemas.openxmlformats.org/presentationml/2006/ole">
            <mc:AlternateContent xmlns:mc="http://schemas.openxmlformats.org/markup-compatibility/2006">
              <mc:Choice xmlns:v="urn:schemas-microsoft-com:vml" Requires="v">
                <p:oleObj spid="_x0000_s1127" name="Document" r:id="rId7" imgW="6553200" imgH="2336800" progId="Word.Document.12">
                  <p:embed/>
                </p:oleObj>
              </mc:Choice>
              <mc:Fallback>
                <p:oleObj name="Document" r:id="rId7" imgW="6553200" imgH="2336800" progId="Word.Document.12">
                  <p:embed/>
                  <p:pic>
                    <p:nvPicPr>
                      <p:cNvPr id="0" name=""/>
                      <p:cNvPicPr/>
                      <p:nvPr/>
                    </p:nvPicPr>
                    <p:blipFill>
                      <a:blip r:embed="rId8"/>
                      <a:stretch>
                        <a:fillRect/>
                      </a:stretch>
                    </p:blipFill>
                    <p:spPr>
                      <a:xfrm>
                        <a:off x="6028267" y="1354667"/>
                        <a:ext cx="6553200" cy="233680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5</a:t>
            </a:fld>
            <a:endParaRPr lang="en-US"/>
          </a:p>
        </p:txBody>
      </p:sp>
      <p:sp>
        <p:nvSpPr>
          <p:cNvPr id="4" name="TextBox 3"/>
          <p:cNvSpPr txBox="1"/>
          <p:nvPr/>
        </p:nvSpPr>
        <p:spPr>
          <a:xfrm>
            <a:off x="1337733" y="1386021"/>
            <a:ext cx="4343400" cy="523220"/>
          </a:xfrm>
          <a:prstGeom prst="rect">
            <a:avLst/>
          </a:prstGeom>
          <a:noFill/>
        </p:spPr>
        <p:txBody>
          <a:bodyPr wrap="square" rtlCol="0">
            <a:spAutoFit/>
          </a:bodyPr>
          <a:lstStyle/>
          <a:p>
            <a:r>
              <a:rPr lang="en-US" sz="2800" dirty="0" smtClean="0"/>
              <a:t>Initial analyses!</a:t>
            </a:r>
            <a:endParaRPr lang="en-US" sz="2800" dirty="0"/>
          </a:p>
        </p:txBody>
      </p:sp>
    </p:spTree>
    <p:extLst>
      <p:ext uri="{BB962C8B-B14F-4D97-AF65-F5344CB8AC3E}">
        <p14:creationId xmlns:p14="http://schemas.microsoft.com/office/powerpoint/2010/main" val="304861164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705"/>
            <a:ext cx="8229600" cy="800628"/>
          </a:xfrm>
        </p:spPr>
        <p:txBody>
          <a:bodyPr>
            <a:noAutofit/>
          </a:bodyPr>
          <a:lstStyle/>
          <a:p>
            <a:r>
              <a:rPr lang="en-US" sz="2400" dirty="0" smtClean="0">
                <a:latin typeface="Arial"/>
                <a:cs typeface="Arial"/>
              </a:rPr>
              <a:t>HELP DESKS PROVIDE THE BESt SUPPORt FOR THE BASICS, BUT MOBILE DEVICES ARE NOT IGNORED</a:t>
            </a:r>
            <a:endParaRPr lang="en-US" sz="2400"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5675897"/>
              </p:ext>
            </p:extLst>
          </p:nvPr>
        </p:nvGraphicFramePr>
        <p:xfrm>
          <a:off x="0" y="1032933"/>
          <a:ext cx="9144000" cy="582506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a:defRPr/>
            </a:pPr>
            <a:fld id="{3FCC9DFE-152E-9040-B076-1029403C79C9}" type="slidenum">
              <a:rPr lang="en-US" smtClean="0"/>
              <a:pPr>
                <a:defRPr/>
              </a:pPr>
              <a:t>50</a:t>
            </a:fld>
            <a:endParaRPr lang="en-US" dirty="0"/>
          </a:p>
        </p:txBody>
      </p:sp>
    </p:spTree>
    <p:extLst>
      <p:ext uri="{BB962C8B-B14F-4D97-AF65-F5344CB8AC3E}">
        <p14:creationId xmlns:p14="http://schemas.microsoft.com/office/powerpoint/2010/main" val="157261848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E-MAIL</a:t>
            </a:r>
            <a:endParaRPr lang="en-US" dirty="0"/>
          </a:p>
        </p:txBody>
      </p:sp>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51</a:t>
            </a:fld>
            <a:endParaRPr lang="en-US" dirty="0"/>
          </a:p>
        </p:txBody>
      </p:sp>
    </p:spTree>
    <p:extLst>
      <p:ext uri="{BB962C8B-B14F-4D97-AF65-F5344CB8AC3E}">
        <p14:creationId xmlns:p14="http://schemas.microsoft.com/office/powerpoint/2010/main" val="215862316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0600"/>
            <a:ext cx="9144000" cy="586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2533" y="274638"/>
            <a:ext cx="8229600" cy="656695"/>
          </a:xfrm>
        </p:spPr>
        <p:txBody>
          <a:bodyPr>
            <a:normAutofit/>
          </a:bodyPr>
          <a:lstStyle/>
          <a:p>
            <a:r>
              <a:rPr lang="en-US" dirty="0" smtClean="0">
                <a:latin typeface="Arial"/>
                <a:cs typeface="Arial"/>
              </a:rPr>
              <a:t>Student E-Mail OUTSOURCING</a:t>
            </a:r>
            <a:endParaRPr lang="en-US"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148485"/>
              </p:ext>
            </p:extLst>
          </p:nvPr>
        </p:nvGraphicFramePr>
        <p:xfrm>
          <a:off x="152400" y="1853139"/>
          <a:ext cx="8229600" cy="501703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422568" y="3191932"/>
            <a:ext cx="1862667" cy="2215991"/>
          </a:xfrm>
          <a:prstGeom prst="rect">
            <a:avLst/>
          </a:prstGeom>
          <a:noFill/>
        </p:spPr>
        <p:txBody>
          <a:bodyPr wrap="square" rtlCol="0">
            <a:spAutoFit/>
          </a:bodyPr>
          <a:lstStyle/>
          <a:p>
            <a:r>
              <a:rPr lang="en-US" i="1" dirty="0" smtClean="0">
                <a:solidFill>
                  <a:schemeClr val="tx1">
                    <a:lumMod val="65000"/>
                    <a:lumOff val="35000"/>
                  </a:schemeClr>
                </a:solidFill>
              </a:rPr>
              <a:t>62% of institutions have outsourced student e-mail.</a:t>
            </a:r>
          </a:p>
          <a:p>
            <a:endParaRPr lang="en-US" sz="1200" i="1" dirty="0" smtClean="0">
              <a:solidFill>
                <a:schemeClr val="tx1">
                  <a:lumMod val="65000"/>
                  <a:lumOff val="35000"/>
                </a:schemeClr>
              </a:solidFill>
            </a:endParaRPr>
          </a:p>
          <a:p>
            <a:r>
              <a:rPr lang="en-US" i="1" dirty="0" smtClean="0">
                <a:solidFill>
                  <a:schemeClr val="tx1">
                    <a:lumMod val="65000"/>
                    <a:lumOff val="35000"/>
                  </a:schemeClr>
                </a:solidFill>
              </a:rPr>
              <a:t>Another 12%-46% are planning to.</a:t>
            </a:r>
            <a:endParaRPr lang="en-US" i="1" dirty="0">
              <a:solidFill>
                <a:schemeClr val="tx1">
                  <a:lumMod val="65000"/>
                  <a:lumOff val="35000"/>
                </a:schemeClr>
              </a:solidFill>
            </a:endParaRPr>
          </a:p>
        </p:txBody>
      </p:sp>
      <p:pic>
        <p:nvPicPr>
          <p:cNvPr id="5" name="Picture 4"/>
          <p:cNvPicPr>
            <a:picLocks noChangeAspect="1"/>
          </p:cNvPicPr>
          <p:nvPr/>
        </p:nvPicPr>
        <p:blipFill rotWithShape="1">
          <a:blip r:embed="rId4"/>
          <a:srcRect l="21157" t="9803"/>
          <a:stretch/>
        </p:blipFill>
        <p:spPr>
          <a:xfrm>
            <a:off x="6197600" y="871194"/>
            <a:ext cx="2946400" cy="2274252"/>
          </a:xfrm>
          <a:prstGeom prst="rect">
            <a:avLst/>
          </a:prstGeom>
        </p:spPr>
      </p:pic>
      <p:sp>
        <p:nvSpPr>
          <p:cNvPr id="7" name="Slide Number Placeholder 6"/>
          <p:cNvSpPr>
            <a:spLocks noGrp="1"/>
          </p:cNvSpPr>
          <p:nvPr>
            <p:ph type="sldNum" sz="quarter" idx="12"/>
          </p:nvPr>
        </p:nvSpPr>
        <p:spPr/>
        <p:txBody>
          <a:bodyPr/>
          <a:lstStyle/>
          <a:p>
            <a:pPr>
              <a:defRPr/>
            </a:pPr>
            <a:fld id="{3FCC9DFE-152E-9040-B076-1029403C79C9}" type="slidenum">
              <a:rPr lang="en-US" smtClean="0"/>
              <a:pPr>
                <a:defRPr/>
              </a:pPr>
              <a:t>52</a:t>
            </a:fld>
            <a:endParaRPr lang="en-US" dirty="0"/>
          </a:p>
        </p:txBody>
      </p:sp>
    </p:spTree>
    <p:extLst>
      <p:ext uri="{BB962C8B-B14F-4D97-AF65-F5344CB8AC3E}">
        <p14:creationId xmlns:p14="http://schemas.microsoft.com/office/powerpoint/2010/main" val="364710112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REASONS FOR OUTSOURCING STUDENT </a:t>
            </a:r>
            <a:br>
              <a:rPr lang="en-US" cap="none" dirty="0" smtClean="0">
                <a:latin typeface="Arial" charset="0"/>
                <a:ea typeface="ＭＳ Ｐゴシック" charset="-128"/>
              </a:rPr>
            </a:br>
            <a:r>
              <a:rPr lang="en-US" cap="none" dirty="0" smtClean="0">
                <a:latin typeface="Arial" charset="0"/>
                <a:ea typeface="ＭＳ Ｐゴシック" charset="-128"/>
              </a:rPr>
              <a:t>E-MAIL:  COSTS </a:t>
            </a:r>
            <a:r>
              <a:rPr lang="en-US" i="1" cap="none" dirty="0" smtClean="0">
                <a:latin typeface="Arial" charset="0"/>
                <a:ea typeface="ＭＳ Ｐゴシック" charset="-128"/>
              </a:rPr>
              <a:t>AND</a:t>
            </a:r>
            <a:r>
              <a:rPr lang="en-US" cap="none" dirty="0" smtClean="0">
                <a:latin typeface="Arial" charset="0"/>
                <a:ea typeface="ＭＳ Ｐゴシック" charset="-128"/>
              </a:rPr>
              <a:t> FEATURES</a:t>
            </a:r>
            <a:endParaRPr lang="en-US" cap="none" dirty="0">
              <a:latin typeface="Arial" charset="0"/>
              <a:ea typeface="ＭＳ Ｐゴシック" charset="-128"/>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841745433"/>
              </p:ext>
            </p:extLst>
          </p:nvPr>
        </p:nvGraphicFramePr>
        <p:xfrm>
          <a:off x="314325" y="1241425"/>
          <a:ext cx="8027988" cy="4889500"/>
        </p:xfrm>
        <a:graphic>
          <a:graphicData uri="http://schemas.openxmlformats.org/presentationml/2006/ole">
            <mc:AlternateContent xmlns:mc="http://schemas.openxmlformats.org/markup-compatibility/2006">
              <mc:Choice xmlns:v="urn:schemas-microsoft-com:vml" Requires="v">
                <p:oleObj spid="_x0000_s6198" name="Document" r:id="rId5" imgW="6591300" imgH="4013200" progId="Word.Document.12">
                  <p:embed/>
                </p:oleObj>
              </mc:Choice>
              <mc:Fallback>
                <p:oleObj name="Document" r:id="rId5" imgW="6591300" imgH="4013200" progId="Word.Document.12">
                  <p:embed/>
                  <p:pic>
                    <p:nvPicPr>
                      <p:cNvPr id="0" name=""/>
                      <p:cNvPicPr/>
                      <p:nvPr/>
                    </p:nvPicPr>
                    <p:blipFill>
                      <a:blip r:embed="rId6"/>
                      <a:stretch>
                        <a:fillRect/>
                      </a:stretch>
                    </p:blipFill>
                    <p:spPr>
                      <a:xfrm>
                        <a:off x="314325" y="1241425"/>
                        <a:ext cx="8027988" cy="48895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DD8AE98D-1DF9-DB4F-958A-E2505715E1FD}" type="slidenum">
              <a:rPr lang="en-US" smtClean="0"/>
              <a:pPr>
                <a:defRPr/>
              </a:pPr>
              <a:t>53</a:t>
            </a:fld>
            <a:endParaRPr lang="en-US" dirty="0"/>
          </a:p>
        </p:txBody>
      </p:sp>
    </p:spTree>
    <p:extLst>
      <p:ext uri="{BB962C8B-B14F-4D97-AF65-F5344CB8AC3E}">
        <p14:creationId xmlns:p14="http://schemas.microsoft.com/office/powerpoint/2010/main" val="51383666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SYSteMS</a:t>
            </a:r>
            <a:endParaRPr lang="en-US" dirty="0"/>
          </a:p>
        </p:txBody>
      </p:sp>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54</a:t>
            </a:fld>
            <a:endParaRPr lang="en-US" dirty="0"/>
          </a:p>
        </p:txBody>
      </p:sp>
    </p:spTree>
    <p:extLst>
      <p:ext uri="{BB962C8B-B14F-4D97-AF65-F5344CB8AC3E}">
        <p14:creationId xmlns:p14="http://schemas.microsoft.com/office/powerpoint/2010/main" val="181838374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199" y="25400"/>
            <a:ext cx="8627533" cy="1143000"/>
          </a:xfrm>
        </p:spPr>
        <p:txBody>
          <a:bodyPr>
            <a:normAutofit/>
          </a:bodyPr>
          <a:lstStyle/>
          <a:p>
            <a:pPr eaLnBrk="1" hangingPunct="1"/>
            <a:r>
              <a:rPr lang="en-US" sz="2800" cap="none" dirty="0" smtClean="0">
                <a:latin typeface="Arial" charset="0"/>
                <a:ea typeface="ＭＳ Ｐゴシック" charset="-128"/>
              </a:rPr>
              <a:t>ENTERPRISE SYSTEMS TODAY:</a:t>
            </a:r>
            <a:br>
              <a:rPr lang="en-US" sz="2800" cap="none" dirty="0" smtClean="0">
                <a:latin typeface="Arial" charset="0"/>
                <a:ea typeface="ＭＳ Ｐゴシック" charset="-128"/>
              </a:rPr>
            </a:br>
            <a:r>
              <a:rPr lang="en-US" sz="2800" cap="none" dirty="0" smtClean="0">
                <a:latin typeface="Arial" charset="0"/>
                <a:ea typeface="ＭＳ Ｐゴシック" charset="-128"/>
              </a:rPr>
              <a:t>VENDOR APPLICATIONS MANAGED IN-HOUSE</a:t>
            </a:r>
            <a:endParaRPr lang="en-US" sz="2800" cap="none" dirty="0">
              <a:latin typeface="Arial" charset="0"/>
              <a:ea typeface="ＭＳ Ｐゴシック" charset="-128"/>
            </a:endParaRPr>
          </a:p>
        </p:txBody>
      </p:sp>
      <p:sp>
        <p:nvSpPr>
          <p:cNvPr id="16387" name="Content Placeholder 2"/>
          <p:cNvSpPr>
            <a:spLocks noGrp="1"/>
          </p:cNvSpPr>
          <p:nvPr>
            <p:ph idx="4294967295"/>
          </p:nvPr>
        </p:nvSpPr>
        <p:spPr>
          <a:xfrm>
            <a:off x="533400" y="1337733"/>
            <a:ext cx="8229600" cy="4525963"/>
          </a:xfrm>
        </p:spPr>
        <p:txBody>
          <a:bodyPr/>
          <a:lstStyle/>
          <a:p>
            <a:pPr eaLnBrk="1" hangingPunct="1"/>
            <a:r>
              <a:rPr lang="en-US" dirty="0" smtClean="0">
                <a:latin typeface="Arial" charset="0"/>
                <a:ea typeface="ＭＳ Ｐゴシック" charset="-128"/>
              </a:rPr>
              <a:t>Application management</a:t>
            </a:r>
          </a:p>
          <a:p>
            <a:pPr lvl="1" eaLnBrk="1" hangingPunct="1"/>
            <a:r>
              <a:rPr lang="en-US" dirty="0" smtClean="0">
                <a:latin typeface="Arial" charset="0"/>
                <a:ea typeface="ＭＳ Ｐゴシック" charset="-128"/>
              </a:rPr>
              <a:t>79% of enterprise applications are managed in-house</a:t>
            </a:r>
          </a:p>
          <a:p>
            <a:pPr lvl="1" eaLnBrk="1" hangingPunct="1"/>
            <a:r>
              <a:rPr lang="en-US" dirty="0" smtClean="0">
                <a:latin typeface="Arial" charset="0"/>
                <a:ea typeface="ＭＳ Ｐゴシック" charset="-128"/>
              </a:rPr>
              <a:t>8% by a system office (30% for community colleges)</a:t>
            </a:r>
          </a:p>
          <a:p>
            <a:pPr lvl="1" eaLnBrk="1" hangingPunct="1"/>
            <a:r>
              <a:rPr lang="en-US" dirty="0" smtClean="0">
                <a:latin typeface="Arial" charset="0"/>
                <a:ea typeface="ＭＳ Ｐゴシック" charset="-128"/>
              </a:rPr>
              <a:t>11% are outsourced  (6% for doctorals, 5% for international institutions)</a:t>
            </a:r>
          </a:p>
          <a:p>
            <a:pPr eaLnBrk="1" hangingPunct="1"/>
            <a:r>
              <a:rPr lang="en-US" dirty="0" smtClean="0">
                <a:latin typeface="Arial" charset="0"/>
                <a:ea typeface="ＭＳ Ｐゴシック" charset="-128"/>
              </a:rPr>
              <a:t>Application origin</a:t>
            </a:r>
          </a:p>
          <a:p>
            <a:pPr lvl="1" eaLnBrk="1" hangingPunct="1"/>
            <a:r>
              <a:rPr lang="en-US" dirty="0" smtClean="0">
                <a:latin typeface="Arial" charset="0"/>
                <a:ea typeface="ＭＳ Ｐゴシック" charset="-128"/>
              </a:rPr>
              <a:t>Vendors (85% of applications)</a:t>
            </a:r>
          </a:p>
          <a:p>
            <a:pPr lvl="1" eaLnBrk="1" hangingPunct="1"/>
            <a:r>
              <a:rPr lang="en-US" dirty="0" smtClean="0">
                <a:latin typeface="Arial" charset="0"/>
                <a:ea typeface="ＭＳ Ｐゴシック" charset="-128"/>
              </a:rPr>
              <a:t>Home-grown = 9%, open-source = 6%</a:t>
            </a:r>
          </a:p>
          <a:p>
            <a:pPr lvl="1" eaLnBrk="1" hangingPunct="1"/>
            <a:r>
              <a:rPr lang="en-US" dirty="0" smtClean="0">
                <a:latin typeface="Arial" charset="0"/>
                <a:ea typeface="ＭＳ Ｐゴシック" charset="-128"/>
              </a:rPr>
              <a:t>Grants management has most homegrown (31%)</a:t>
            </a:r>
          </a:p>
          <a:p>
            <a:pPr lvl="1" eaLnBrk="1" hangingPunct="1"/>
            <a:r>
              <a:rPr lang="en-US" dirty="0" smtClean="0">
                <a:latin typeface="Arial" charset="0"/>
                <a:ea typeface="ＭＳ Ｐゴシック" charset="-128"/>
              </a:rPr>
              <a:t>Content (21%) and learning (24%) management most open source</a:t>
            </a:r>
          </a:p>
          <a:p>
            <a:pPr eaLnBrk="1" hangingPunct="1"/>
            <a:endParaRPr lang="en-US" dirty="0" smtClean="0">
              <a:latin typeface="Arial" charset="0"/>
              <a:ea typeface="ＭＳ Ｐゴシック" charset="-128"/>
            </a:endParaRPr>
          </a:p>
        </p:txBody>
      </p:sp>
      <p:sp>
        <p:nvSpPr>
          <p:cNvPr id="2" name="Slide Number Placeholder 1"/>
          <p:cNvSpPr>
            <a:spLocks noGrp="1"/>
          </p:cNvSpPr>
          <p:nvPr>
            <p:ph type="sldNum" sz="quarter" idx="12"/>
          </p:nvPr>
        </p:nvSpPr>
        <p:spPr/>
        <p:txBody>
          <a:bodyPr/>
          <a:lstStyle/>
          <a:p>
            <a:pPr>
              <a:defRPr/>
            </a:pPr>
            <a:fld id="{DD8AE98D-1DF9-DB4F-958A-E2505715E1FD}" type="slidenum">
              <a:rPr lang="en-US" smtClean="0"/>
              <a:pPr>
                <a:defRPr/>
              </a:pPr>
              <a:t>55</a:t>
            </a:fld>
            <a:endParaRPr lang="en-US" dirty="0"/>
          </a:p>
        </p:txBody>
      </p:sp>
    </p:spTree>
    <p:extLst>
      <p:ext uri="{BB962C8B-B14F-4D97-AF65-F5344CB8AC3E}">
        <p14:creationId xmlns:p14="http://schemas.microsoft.com/office/powerpoint/2010/main" val="236365464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2933"/>
            <a:ext cx="9143999" cy="5825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86" name="Title 1"/>
          <p:cNvSpPr>
            <a:spLocks noGrp="1"/>
          </p:cNvSpPr>
          <p:nvPr>
            <p:ph type="title"/>
          </p:nvPr>
        </p:nvSpPr>
        <p:spPr bwMode="auto">
          <a:xfrm>
            <a:off x="152401" y="0"/>
            <a:ext cx="9237132" cy="1143000"/>
          </a:xfrm>
        </p:spPr>
        <p:txBody>
          <a:bodyPr>
            <a:noAutofit/>
          </a:bodyPr>
          <a:lstStyle/>
          <a:p>
            <a:pPr eaLnBrk="1" hangingPunct="1"/>
            <a:r>
              <a:rPr lang="en-US" sz="2700" cap="none" dirty="0">
                <a:latin typeface="Arial" charset="0"/>
                <a:ea typeface="ＭＳ Ｐゴシック" charset="-128"/>
              </a:rPr>
              <a:t>ENTERPRISE SYSTEMS </a:t>
            </a:r>
            <a:r>
              <a:rPr lang="en-US" sz="2700" cap="none" dirty="0" smtClean="0">
                <a:latin typeface="Arial" charset="0"/>
                <a:ea typeface="ＭＳ Ｐゴシック" charset="-128"/>
              </a:rPr>
              <a:t>TOMORROW: OUTSOURCED, OPEN-SOURCE, MINIMAL CUSTOMIZATION</a:t>
            </a:r>
            <a:endParaRPr lang="en-US" sz="2700" cap="none" dirty="0">
              <a:latin typeface="Arial" charset="0"/>
              <a:ea typeface="ＭＳ Ｐゴシック" charset="-128"/>
            </a:endParaRPr>
          </a:p>
        </p:txBody>
      </p:sp>
      <p:sp>
        <p:nvSpPr>
          <p:cNvPr id="16387" name="Content Placeholder 2"/>
          <p:cNvSpPr>
            <a:spLocks noGrp="1"/>
          </p:cNvSpPr>
          <p:nvPr>
            <p:ph idx="4294967295"/>
          </p:nvPr>
        </p:nvSpPr>
        <p:spPr>
          <a:xfrm>
            <a:off x="296333" y="5520266"/>
            <a:ext cx="8847666" cy="1337734"/>
          </a:xfrm>
          <a:solidFill>
            <a:schemeClr val="bg1"/>
          </a:solidFill>
        </p:spPr>
        <p:txBody>
          <a:bodyPr/>
          <a:lstStyle/>
          <a:p>
            <a:pPr marL="0" indent="0" eaLnBrk="1" hangingPunct="1">
              <a:buNone/>
            </a:pPr>
            <a:r>
              <a:rPr lang="en-US" sz="2000" dirty="0"/>
              <a:t>The most common current strategy, purchasing a commercial product with minimal customization, will be surpassed </a:t>
            </a:r>
            <a:r>
              <a:rPr lang="en-US" sz="2000" dirty="0" smtClean="0"/>
              <a:t>or equaled by </a:t>
            </a:r>
            <a:r>
              <a:rPr lang="en-US" sz="2000" dirty="0"/>
              <a:t>two less common current strategies:  outsourcing and using an open-source product with minimal customization </a:t>
            </a:r>
            <a:endParaRPr lang="en-US" sz="2000" dirty="0">
              <a:latin typeface="Arial" charset="0"/>
              <a:ea typeface="ＭＳ Ｐゴシック" charset="-128"/>
            </a:endParaRPr>
          </a:p>
        </p:txBody>
      </p:sp>
      <p:graphicFrame>
        <p:nvGraphicFramePr>
          <p:cNvPr id="4" name="Content Placeholder 3"/>
          <p:cNvGraphicFramePr>
            <a:graphicFrameLocks/>
          </p:cNvGraphicFramePr>
          <p:nvPr>
            <p:extLst>
              <p:ext uri="{D42A27DB-BD31-4B8C-83A1-F6EECF244321}">
                <p14:modId xmlns:p14="http://schemas.microsoft.com/office/powerpoint/2010/main" val="2496722726"/>
              </p:ext>
            </p:extLst>
          </p:nvPr>
        </p:nvGraphicFramePr>
        <p:xfrm>
          <a:off x="211667" y="1117600"/>
          <a:ext cx="8627533" cy="440266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56</a:t>
            </a:fld>
            <a:endParaRPr lang="en-US" dirty="0"/>
          </a:p>
        </p:txBody>
      </p:sp>
    </p:spTree>
    <p:extLst>
      <p:ext uri="{BB962C8B-B14F-4D97-AF65-F5344CB8AC3E}">
        <p14:creationId xmlns:p14="http://schemas.microsoft.com/office/powerpoint/2010/main" val="178531844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04393"/>
            <a:ext cx="9144000" cy="61536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1438"/>
            <a:ext cx="8229600" cy="538162"/>
          </a:xfrm>
        </p:spPr>
        <p:txBody>
          <a:bodyPr>
            <a:normAutofit fontScale="90000"/>
          </a:bodyPr>
          <a:lstStyle/>
          <a:p>
            <a:r>
              <a:rPr lang="en-US" dirty="0" smtClean="0"/>
              <a:t>WHERE MIGHT WE SEE THESE TRENDS FIRST?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290608"/>
              </p:ext>
            </p:extLst>
          </p:nvPr>
        </p:nvGraphicFramePr>
        <p:xfrm>
          <a:off x="457200" y="1049868"/>
          <a:ext cx="8229600" cy="5969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43933" y="704393"/>
            <a:ext cx="8940800" cy="353943"/>
          </a:xfrm>
          <a:prstGeom prst="rect">
            <a:avLst/>
          </a:prstGeom>
          <a:noFill/>
        </p:spPr>
        <p:txBody>
          <a:bodyPr wrap="square" rtlCol="0">
            <a:spAutoFit/>
          </a:bodyPr>
          <a:lstStyle/>
          <a:p>
            <a:r>
              <a:rPr lang="en-US" sz="1700" dirty="0" smtClean="0"/>
              <a:t>Average Age of Enterprise Systems and Plans to Replace or Implement Within Three Years</a:t>
            </a:r>
            <a:endParaRPr lang="en-US" sz="1700" dirty="0"/>
          </a:p>
        </p:txBody>
      </p:sp>
      <p:sp>
        <p:nvSpPr>
          <p:cNvPr id="6" name="Slide Number Placeholder 5"/>
          <p:cNvSpPr>
            <a:spLocks noGrp="1"/>
          </p:cNvSpPr>
          <p:nvPr>
            <p:ph type="sldNum" sz="quarter" idx="12"/>
          </p:nvPr>
        </p:nvSpPr>
        <p:spPr/>
        <p:txBody>
          <a:bodyPr/>
          <a:lstStyle/>
          <a:p>
            <a:pPr>
              <a:defRPr/>
            </a:pPr>
            <a:fld id="{3FCC9DFE-152E-9040-B076-1029403C79C9}" type="slidenum">
              <a:rPr lang="en-US" smtClean="0"/>
              <a:pPr>
                <a:defRPr/>
              </a:pPr>
              <a:t>57</a:t>
            </a:fld>
            <a:endParaRPr lang="en-US" dirty="0"/>
          </a:p>
        </p:txBody>
      </p:sp>
    </p:spTree>
    <p:extLst>
      <p:ext uri="{BB962C8B-B14F-4D97-AF65-F5344CB8AC3E}">
        <p14:creationId xmlns:p14="http://schemas.microsoft.com/office/powerpoint/2010/main" val="50218619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USER SATISFACTION WITH ENTERPRISE SYSTEMS:  IT DEPENDS</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381000" y="1337733"/>
            <a:ext cx="8610600" cy="4525963"/>
          </a:xfrm>
        </p:spPr>
        <p:txBody>
          <a:bodyPr/>
          <a:lstStyle/>
          <a:p>
            <a:pPr marL="0" indent="0" eaLnBrk="1" hangingPunct="1">
              <a:buNone/>
            </a:pPr>
            <a:r>
              <a:rPr lang="en-US" dirty="0" smtClean="0"/>
              <a:t>Estimated user satisfaction with enterprise systems overall (no data on particular applications)</a:t>
            </a:r>
          </a:p>
          <a:p>
            <a:pPr eaLnBrk="1" hangingPunct="1"/>
            <a:r>
              <a:rPr lang="en-US" sz="2600" dirty="0" smtClean="0"/>
              <a:t>High general satisfaction: </a:t>
            </a:r>
            <a:br>
              <a:rPr lang="en-US" sz="2600" dirty="0" smtClean="0"/>
            </a:br>
            <a:r>
              <a:rPr lang="en-US" sz="2600" dirty="0" smtClean="0"/>
              <a:t>72</a:t>
            </a:r>
            <a:r>
              <a:rPr lang="en-US" sz="2600" dirty="0"/>
              <a:t>% satisfied vs. 11% </a:t>
            </a:r>
            <a:r>
              <a:rPr lang="en-US" sz="2600" dirty="0" smtClean="0"/>
              <a:t>dissatisfied</a:t>
            </a:r>
          </a:p>
          <a:p>
            <a:pPr eaLnBrk="1" hangingPunct="1"/>
            <a:r>
              <a:rPr lang="en-US" sz="2600" dirty="0" smtClean="0"/>
              <a:t>Mixed </a:t>
            </a:r>
            <a:r>
              <a:rPr lang="en-US" sz="2600" dirty="0"/>
              <a:t>user assessments of ease-of-use (39% vs. 29</a:t>
            </a:r>
            <a:r>
              <a:rPr lang="en-US" sz="2600" dirty="0" smtClean="0"/>
              <a:t>%)</a:t>
            </a:r>
          </a:p>
          <a:p>
            <a:pPr eaLnBrk="1" hangingPunct="1"/>
            <a:r>
              <a:rPr lang="en-US" sz="2600" dirty="0" smtClean="0"/>
              <a:t>Low </a:t>
            </a:r>
            <a:r>
              <a:rPr lang="en-US" sz="2600" dirty="0"/>
              <a:t>satisfaction with data access and reporting capabilities (only 38% satisfied </a:t>
            </a:r>
            <a:r>
              <a:rPr lang="en-US" sz="2600" dirty="0" smtClean="0"/>
              <a:t>vs. </a:t>
            </a:r>
            <a:r>
              <a:rPr lang="en-US" sz="2600" dirty="0"/>
              <a:t>41% </a:t>
            </a:r>
            <a:r>
              <a:rPr lang="en-US" sz="2600" dirty="0" smtClean="0"/>
              <a:t>dissatisfied)  </a:t>
            </a:r>
          </a:p>
          <a:p>
            <a:pPr eaLnBrk="1" hangingPunct="1"/>
            <a:r>
              <a:rPr lang="en-US" sz="2600" dirty="0" smtClean="0"/>
              <a:t>Institutions </a:t>
            </a:r>
            <a:r>
              <a:rPr lang="en-US" sz="2600" dirty="0"/>
              <a:t>gave themselves high marks </a:t>
            </a:r>
            <a:r>
              <a:rPr lang="en-US" sz="2600" dirty="0" smtClean="0"/>
              <a:t>for </a:t>
            </a:r>
            <a:r>
              <a:rPr lang="en-US" sz="2600" dirty="0"/>
              <a:t>systems implementations and </a:t>
            </a:r>
            <a:r>
              <a:rPr lang="en-US" sz="2600" dirty="0" smtClean="0"/>
              <a:t>upgrades: 68</a:t>
            </a:r>
            <a:r>
              <a:rPr lang="en-US" sz="2600" dirty="0"/>
              <a:t>% satisfaction and only 10% </a:t>
            </a:r>
            <a:r>
              <a:rPr lang="en-US" sz="2600" dirty="0" smtClean="0"/>
              <a:t>dissatisfaction</a:t>
            </a:r>
            <a:endParaRPr lang="en-US" sz="2600" dirty="0">
              <a:latin typeface="Arial" charset="0"/>
              <a:ea typeface="ＭＳ Ｐゴシック" charset="-128"/>
            </a:endParaRPr>
          </a:p>
        </p:txBody>
      </p:sp>
      <p:sp>
        <p:nvSpPr>
          <p:cNvPr id="2" name="Slide Number Placeholder 1"/>
          <p:cNvSpPr>
            <a:spLocks noGrp="1"/>
          </p:cNvSpPr>
          <p:nvPr>
            <p:ph type="sldNum" sz="quarter" idx="12"/>
          </p:nvPr>
        </p:nvSpPr>
        <p:spPr/>
        <p:txBody>
          <a:bodyPr/>
          <a:lstStyle/>
          <a:p>
            <a:pPr>
              <a:defRPr/>
            </a:pPr>
            <a:fld id="{DD8AE98D-1DF9-DB4F-958A-E2505715E1FD}" type="slidenum">
              <a:rPr lang="en-US" smtClean="0"/>
              <a:pPr>
                <a:defRPr/>
              </a:pPr>
              <a:t>58</a:t>
            </a:fld>
            <a:endParaRPr lang="en-US" dirty="0"/>
          </a:p>
        </p:txBody>
      </p:sp>
    </p:spTree>
    <p:extLst>
      <p:ext uri="{BB962C8B-B14F-4D97-AF65-F5344CB8AC3E}">
        <p14:creationId xmlns:p14="http://schemas.microsoft.com/office/powerpoint/2010/main" val="265395521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SECURITY</a:t>
            </a:r>
            <a:endParaRPr lang="en-US" dirty="0"/>
          </a:p>
        </p:txBody>
      </p:sp>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59</a:t>
            </a:fld>
            <a:endParaRPr lang="en-US" dirty="0"/>
          </a:p>
        </p:txBody>
      </p:sp>
    </p:spTree>
    <p:extLst>
      <p:ext uri="{BB962C8B-B14F-4D97-AF65-F5344CB8AC3E}">
        <p14:creationId xmlns:p14="http://schemas.microsoft.com/office/powerpoint/2010/main" val="32811176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Contributing non-us institutions</a:t>
            </a:r>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val="1649004101"/>
              </p:ext>
            </p:extLst>
          </p:nvPr>
        </p:nvGraphicFramePr>
        <p:xfrm>
          <a:off x="1396999" y="1278467"/>
          <a:ext cx="5833534"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DD8AE98D-1DF9-DB4F-958A-E2505715E1FD}" type="slidenum">
              <a:rPr lang="en-US" smtClean="0"/>
              <a:pPr>
                <a:defRPr/>
              </a:pPr>
              <a:t>6</a:t>
            </a:fld>
            <a:endParaRPr lang="en-US"/>
          </a:p>
        </p:txBody>
      </p:sp>
    </p:spTree>
    <p:extLst>
      <p:ext uri="{BB962C8B-B14F-4D97-AF65-F5344CB8AC3E}">
        <p14:creationId xmlns:p14="http://schemas.microsoft.com/office/powerpoint/2010/main" val="392257628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INFORMATION SECURITY</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110066" y="1041399"/>
            <a:ext cx="4690534" cy="5147734"/>
          </a:xfrm>
        </p:spPr>
        <p:txBody>
          <a:bodyPr/>
          <a:lstStyle/>
          <a:p>
            <a:pPr marL="0" indent="0" eaLnBrk="1" hangingPunct="1">
              <a:buNone/>
            </a:pPr>
            <a:r>
              <a:rPr lang="en-US" dirty="0" smtClean="0">
                <a:latin typeface="Arial" charset="0"/>
                <a:ea typeface="ＭＳ Ｐゴシック" charset="-128"/>
              </a:rPr>
              <a:t>The lead role varies greatly</a:t>
            </a:r>
          </a:p>
          <a:p>
            <a:pPr eaLnBrk="1" hangingPunct="1"/>
            <a:r>
              <a:rPr lang="en-US" sz="2400" dirty="0" smtClean="0">
                <a:latin typeface="Arial" charset="0"/>
                <a:ea typeface="ＭＳ Ｐゴシック" charset="-128"/>
              </a:rPr>
              <a:t>35% have executive/</a:t>
            </a:r>
            <a:br>
              <a:rPr lang="en-US" sz="2400" dirty="0" smtClean="0">
                <a:latin typeface="Arial" charset="0"/>
                <a:ea typeface="ＭＳ Ｐゴシック" charset="-128"/>
              </a:rPr>
            </a:br>
            <a:r>
              <a:rPr lang="en-US" sz="2400" dirty="0" smtClean="0">
                <a:latin typeface="Arial" charset="0"/>
                <a:ea typeface="ＭＳ Ｐゴシック" charset="-128"/>
              </a:rPr>
              <a:t>officer titles</a:t>
            </a:r>
          </a:p>
          <a:p>
            <a:pPr eaLnBrk="1" hangingPunct="1"/>
            <a:r>
              <a:rPr lang="en-US" sz="2400" dirty="0" smtClean="0">
                <a:latin typeface="Arial" charset="0"/>
                <a:ea typeface="ＭＳ Ｐゴシック" charset="-128"/>
              </a:rPr>
              <a:t>20% are directors</a:t>
            </a:r>
          </a:p>
          <a:p>
            <a:pPr eaLnBrk="1" hangingPunct="1"/>
            <a:r>
              <a:rPr lang="en-US" sz="2400" dirty="0" smtClean="0">
                <a:latin typeface="Arial" charset="0"/>
                <a:ea typeface="ＭＳ Ｐゴシック" charset="-128"/>
              </a:rPr>
              <a:t>8% are managers</a:t>
            </a:r>
          </a:p>
          <a:p>
            <a:pPr eaLnBrk="1" hangingPunct="1"/>
            <a:r>
              <a:rPr lang="en-US" sz="2400" dirty="0" smtClean="0">
                <a:latin typeface="Arial" charset="0"/>
                <a:ea typeface="ＭＳ Ｐゴシック" charset="-128"/>
              </a:rPr>
              <a:t>8% are line staff</a:t>
            </a:r>
          </a:p>
          <a:p>
            <a:pPr eaLnBrk="1" hangingPunct="1"/>
            <a:r>
              <a:rPr lang="en-US" sz="2400" dirty="0" smtClean="0">
                <a:latin typeface="Arial" charset="0"/>
                <a:ea typeface="ＭＳ Ｐゴシック" charset="-128"/>
              </a:rPr>
              <a:t>29% of CIOs </a:t>
            </a:r>
            <a:br>
              <a:rPr lang="en-US" sz="2400" dirty="0" smtClean="0">
                <a:latin typeface="Arial" charset="0"/>
                <a:ea typeface="ＭＳ Ｐゴシック" charset="-128"/>
              </a:rPr>
            </a:br>
            <a:r>
              <a:rPr lang="en-US" sz="2400" dirty="0" smtClean="0">
                <a:latin typeface="Arial" charset="0"/>
                <a:ea typeface="ＭＳ Ｐゴシック" charset="-128"/>
              </a:rPr>
              <a:t>occupy the role</a:t>
            </a:r>
            <a:endParaRPr lang="en-US" sz="2400" dirty="0">
              <a:latin typeface="Arial" charset="0"/>
              <a:ea typeface="ＭＳ Ｐゴシック" charset="-128"/>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087799686"/>
              </p:ext>
            </p:extLst>
          </p:nvPr>
        </p:nvGraphicFramePr>
        <p:xfrm>
          <a:off x="5198533" y="1041399"/>
          <a:ext cx="6402704" cy="2407218"/>
        </p:xfrm>
        <a:graphic>
          <a:graphicData uri="http://schemas.openxmlformats.org/presentationml/2006/ole">
            <mc:AlternateContent xmlns:mc="http://schemas.openxmlformats.org/markup-compatibility/2006">
              <mc:Choice xmlns:v="urn:schemas-microsoft-com:vml" Requires="v">
                <p:oleObj spid="_x0000_s7220" name="Document" r:id="rId5" imgW="6553200" imgH="2463800" progId="Word.Document.12">
                  <p:embed/>
                </p:oleObj>
              </mc:Choice>
              <mc:Fallback>
                <p:oleObj name="Document" r:id="rId5" imgW="6553200" imgH="2463800" progId="Word.Document.12">
                  <p:embed/>
                  <p:pic>
                    <p:nvPicPr>
                      <p:cNvPr id="0" name=""/>
                      <p:cNvPicPr/>
                      <p:nvPr/>
                    </p:nvPicPr>
                    <p:blipFill>
                      <a:blip r:embed="rId6"/>
                      <a:stretch>
                        <a:fillRect/>
                      </a:stretch>
                    </p:blipFill>
                    <p:spPr>
                      <a:xfrm>
                        <a:off x="5198533" y="1041399"/>
                        <a:ext cx="6402704" cy="2407218"/>
                      </a:xfrm>
                      <a:prstGeom prst="rect">
                        <a:avLst/>
                      </a:prstGeom>
                    </p:spPr>
                  </p:pic>
                </p:oleObj>
              </mc:Fallback>
            </mc:AlternateContent>
          </a:graphicData>
        </a:graphic>
      </p:graphicFrame>
      <p:pic>
        <p:nvPicPr>
          <p:cNvPr id="5" name="Picture 4"/>
          <p:cNvPicPr/>
          <p:nvPr/>
        </p:nvPicPr>
        <p:blipFill rotWithShape="1">
          <a:blip r:embed="rId7">
            <a:extLst>
              <a:ext uri="{28A0092B-C50C-407E-A947-70E740481C1C}">
                <a14:useLocalDpi xmlns:a14="http://schemas.microsoft.com/office/drawing/2010/main" val="0"/>
              </a:ext>
            </a:extLst>
          </a:blip>
          <a:srcRect l="6270" t="6388" r="6375" b="21667"/>
          <a:stretch/>
        </p:blipFill>
        <p:spPr bwMode="auto">
          <a:xfrm>
            <a:off x="2965237" y="3293533"/>
            <a:ext cx="5452534" cy="3564467"/>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60</a:t>
            </a:fld>
            <a:endParaRPr lang="en-US" dirty="0"/>
          </a:p>
        </p:txBody>
      </p:sp>
    </p:spTree>
    <p:extLst>
      <p:ext uri="{BB962C8B-B14F-4D97-AF65-F5344CB8AC3E}">
        <p14:creationId xmlns:p14="http://schemas.microsoft.com/office/powerpoint/2010/main" val="426504493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29" y="24673"/>
            <a:ext cx="9211733"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22867" y="82033"/>
            <a:ext cx="6091181" cy="360080"/>
          </a:xfrm>
        </p:spPr>
        <p:txBody>
          <a:bodyPr>
            <a:noAutofit/>
          </a:bodyPr>
          <a:lstStyle/>
          <a:p>
            <a:r>
              <a:rPr lang="en-US" sz="2000" dirty="0" smtClean="0">
                <a:latin typeface="Arial"/>
                <a:cs typeface="Arial"/>
              </a:rPr>
              <a:t>INFORMATION Security Responsibilities</a:t>
            </a:r>
            <a:endParaRPr lang="en-US" sz="2000"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4437386"/>
              </p:ext>
            </p:extLst>
          </p:nvPr>
        </p:nvGraphicFramePr>
        <p:xfrm>
          <a:off x="0" y="234551"/>
          <a:ext cx="9144000" cy="6495322"/>
        </p:xfrm>
        <a:graphic>
          <a:graphicData uri="http://schemas.openxmlformats.org/drawingml/2006/chart">
            <c:chart xmlns:c="http://schemas.openxmlformats.org/drawingml/2006/chart" xmlns:r="http://schemas.openxmlformats.org/officeDocument/2006/relationships" r:id="rId3"/>
          </a:graphicData>
        </a:graphic>
      </p:graphicFrame>
      <p:sp>
        <p:nvSpPr>
          <p:cNvPr id="76" name="TextBox 75"/>
          <p:cNvSpPr txBox="1"/>
          <p:nvPr/>
        </p:nvSpPr>
        <p:spPr>
          <a:xfrm>
            <a:off x="1384839" y="6581001"/>
            <a:ext cx="5816600" cy="276999"/>
          </a:xfrm>
          <a:prstGeom prst="rect">
            <a:avLst/>
          </a:prstGeom>
          <a:noFill/>
        </p:spPr>
        <p:txBody>
          <a:bodyPr wrap="square" rtlCol="0">
            <a:spAutoFit/>
          </a:bodyPr>
          <a:lstStyle/>
          <a:p>
            <a:r>
              <a:rPr lang="en-US" sz="1200" dirty="0" smtClean="0">
                <a:latin typeface="Arial"/>
                <a:cs typeface="Arial"/>
              </a:rPr>
              <a:t>The break in the bar represents the overall average</a:t>
            </a:r>
            <a:endParaRPr lang="en-US" sz="1200" dirty="0">
              <a:latin typeface="Arial"/>
              <a:cs typeface="Arial"/>
            </a:endParaRPr>
          </a:p>
        </p:txBody>
      </p:sp>
      <p:sp>
        <p:nvSpPr>
          <p:cNvPr id="5" name="Slide Number Placeholder 4"/>
          <p:cNvSpPr>
            <a:spLocks noGrp="1"/>
          </p:cNvSpPr>
          <p:nvPr>
            <p:ph type="sldNum" sz="quarter" idx="12"/>
          </p:nvPr>
        </p:nvSpPr>
        <p:spPr/>
        <p:txBody>
          <a:bodyPr/>
          <a:lstStyle/>
          <a:p>
            <a:pPr>
              <a:defRPr/>
            </a:pPr>
            <a:fld id="{3FCC9DFE-152E-9040-B076-1029403C79C9}" type="slidenum">
              <a:rPr lang="en-US" smtClean="0"/>
              <a:pPr>
                <a:defRPr/>
              </a:pPr>
              <a:t>61</a:t>
            </a:fld>
            <a:endParaRPr lang="en-US" dirty="0"/>
          </a:p>
        </p:txBody>
      </p:sp>
    </p:spTree>
    <p:extLst>
      <p:ext uri="{BB962C8B-B14F-4D97-AF65-F5344CB8AC3E}">
        <p14:creationId xmlns:p14="http://schemas.microsoft.com/office/powerpoint/2010/main" val="174309586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29" y="24673"/>
            <a:ext cx="9211733"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22867" y="82033"/>
            <a:ext cx="6091181" cy="360080"/>
          </a:xfrm>
        </p:spPr>
        <p:txBody>
          <a:bodyPr>
            <a:noAutofit/>
          </a:bodyPr>
          <a:lstStyle/>
          <a:p>
            <a:r>
              <a:rPr lang="en-US" sz="2000" dirty="0" smtClean="0">
                <a:latin typeface="Arial"/>
                <a:cs typeface="Arial"/>
              </a:rPr>
              <a:t>INFORMATION Security Responsibilities</a:t>
            </a:r>
            <a:endParaRPr lang="en-US" sz="2000"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0508741"/>
              </p:ext>
            </p:extLst>
          </p:nvPr>
        </p:nvGraphicFramePr>
        <p:xfrm>
          <a:off x="0" y="234551"/>
          <a:ext cx="9144000" cy="6495322"/>
        </p:xfrm>
        <a:graphic>
          <a:graphicData uri="http://schemas.openxmlformats.org/drawingml/2006/chart">
            <c:chart xmlns:c="http://schemas.openxmlformats.org/drawingml/2006/chart" xmlns:r="http://schemas.openxmlformats.org/officeDocument/2006/relationships" r:id="rId3"/>
          </a:graphicData>
        </a:graphic>
      </p:graphicFrame>
      <p:sp>
        <p:nvSpPr>
          <p:cNvPr id="76" name="TextBox 75"/>
          <p:cNvSpPr txBox="1"/>
          <p:nvPr/>
        </p:nvSpPr>
        <p:spPr>
          <a:xfrm>
            <a:off x="1384839" y="6581001"/>
            <a:ext cx="5816600" cy="276999"/>
          </a:xfrm>
          <a:prstGeom prst="rect">
            <a:avLst/>
          </a:prstGeom>
          <a:noFill/>
        </p:spPr>
        <p:txBody>
          <a:bodyPr wrap="square" rtlCol="0">
            <a:spAutoFit/>
          </a:bodyPr>
          <a:lstStyle/>
          <a:p>
            <a:r>
              <a:rPr lang="en-US" sz="1200" dirty="0" smtClean="0">
                <a:latin typeface="Arial"/>
                <a:cs typeface="Arial"/>
              </a:rPr>
              <a:t>The break in the bar represents the overall average</a:t>
            </a:r>
            <a:endParaRPr lang="en-US" sz="1200" dirty="0">
              <a:latin typeface="Arial"/>
              <a:cs typeface="Arial"/>
            </a:endParaRPr>
          </a:p>
        </p:txBody>
      </p:sp>
      <p:grpSp>
        <p:nvGrpSpPr>
          <p:cNvPr id="24" name="Group 23"/>
          <p:cNvGrpSpPr/>
          <p:nvPr/>
        </p:nvGrpSpPr>
        <p:grpSpPr>
          <a:xfrm>
            <a:off x="57823" y="3939709"/>
            <a:ext cx="2052648" cy="1865633"/>
            <a:chOff x="340706" y="4033647"/>
            <a:chExt cx="2052648" cy="1865633"/>
          </a:xfrm>
        </p:grpSpPr>
        <p:grpSp>
          <p:nvGrpSpPr>
            <p:cNvPr id="7" name="Group 6"/>
            <p:cNvGrpSpPr/>
            <p:nvPr/>
          </p:nvGrpSpPr>
          <p:grpSpPr>
            <a:xfrm>
              <a:off x="340706" y="4033647"/>
              <a:ext cx="1129429" cy="1440536"/>
              <a:chOff x="7443286" y="1757726"/>
              <a:chExt cx="1634062" cy="1946393"/>
            </a:xfrm>
          </p:grpSpPr>
          <p:sp>
            <p:nvSpPr>
              <p:cNvPr id="13" name="TextBox 12"/>
              <p:cNvSpPr txBox="1"/>
              <p:nvPr/>
            </p:nvSpPr>
            <p:spPr>
              <a:xfrm>
                <a:off x="7854906" y="2240726"/>
                <a:ext cx="736600" cy="311891"/>
              </a:xfrm>
              <a:prstGeom prst="rect">
                <a:avLst/>
              </a:prstGeom>
              <a:noFill/>
            </p:spPr>
            <p:txBody>
              <a:bodyPr wrap="square" rtlCol="0">
                <a:spAutoFit/>
              </a:bodyPr>
              <a:lstStyle/>
              <a:p>
                <a:r>
                  <a:rPr lang="en-US" sz="900" dirty="0" smtClean="0">
                    <a:latin typeface="Arial"/>
                    <a:cs typeface="Arial"/>
                  </a:rPr>
                  <a:t>DR</a:t>
                </a:r>
                <a:endParaRPr lang="en-US" sz="900" dirty="0">
                  <a:latin typeface="Arial"/>
                  <a:cs typeface="Arial"/>
                </a:endParaRPr>
              </a:p>
            </p:txBody>
          </p:sp>
          <p:sp>
            <p:nvSpPr>
              <p:cNvPr id="15" name="TextBox 14"/>
              <p:cNvSpPr txBox="1"/>
              <p:nvPr/>
            </p:nvSpPr>
            <p:spPr>
              <a:xfrm>
                <a:off x="7854906" y="2564543"/>
                <a:ext cx="736600" cy="311891"/>
              </a:xfrm>
              <a:prstGeom prst="rect">
                <a:avLst/>
              </a:prstGeom>
              <a:noFill/>
            </p:spPr>
            <p:txBody>
              <a:bodyPr wrap="square" rtlCol="0">
                <a:spAutoFit/>
              </a:bodyPr>
              <a:lstStyle/>
              <a:p>
                <a:r>
                  <a:rPr lang="en-US" sz="900" dirty="0" smtClean="0">
                    <a:latin typeface="Arial"/>
                    <a:cs typeface="Arial"/>
                  </a:rPr>
                  <a:t>MA</a:t>
                </a:r>
                <a:endParaRPr lang="en-US" sz="900" dirty="0">
                  <a:latin typeface="Arial"/>
                  <a:cs typeface="Arial"/>
                </a:endParaRPr>
              </a:p>
            </p:txBody>
          </p:sp>
          <p:sp>
            <p:nvSpPr>
              <p:cNvPr id="16" name="TextBox 15"/>
              <p:cNvSpPr txBox="1"/>
              <p:nvPr/>
            </p:nvSpPr>
            <p:spPr>
              <a:xfrm>
                <a:off x="7854906" y="2819827"/>
                <a:ext cx="965200" cy="311891"/>
              </a:xfrm>
              <a:prstGeom prst="rect">
                <a:avLst/>
              </a:prstGeom>
              <a:noFill/>
            </p:spPr>
            <p:txBody>
              <a:bodyPr wrap="square" rtlCol="0">
                <a:spAutoFit/>
              </a:bodyPr>
              <a:lstStyle/>
              <a:p>
                <a:r>
                  <a:rPr lang="en-US" sz="900" dirty="0" smtClean="0">
                    <a:latin typeface="Arial"/>
                    <a:cs typeface="Arial"/>
                  </a:rPr>
                  <a:t>BA LA</a:t>
                </a:r>
                <a:endParaRPr lang="en-US" sz="900" dirty="0">
                  <a:latin typeface="Arial"/>
                  <a:cs typeface="Arial"/>
                </a:endParaRPr>
              </a:p>
            </p:txBody>
          </p:sp>
          <p:sp>
            <p:nvSpPr>
              <p:cNvPr id="17" name="TextBox 16"/>
              <p:cNvSpPr txBox="1"/>
              <p:nvPr/>
            </p:nvSpPr>
            <p:spPr>
              <a:xfrm>
                <a:off x="7854906" y="3101800"/>
                <a:ext cx="965200" cy="311891"/>
              </a:xfrm>
              <a:prstGeom prst="rect">
                <a:avLst/>
              </a:prstGeom>
              <a:noFill/>
            </p:spPr>
            <p:txBody>
              <a:bodyPr wrap="square" rtlCol="0">
                <a:spAutoFit/>
              </a:bodyPr>
              <a:lstStyle/>
              <a:p>
                <a:r>
                  <a:rPr lang="en-US" sz="900" dirty="0" smtClean="0">
                    <a:latin typeface="Arial"/>
                    <a:cs typeface="Arial"/>
                  </a:rPr>
                  <a:t>BA other</a:t>
                </a:r>
                <a:endParaRPr lang="en-US" sz="900" dirty="0">
                  <a:latin typeface="Arial"/>
                  <a:cs typeface="Arial"/>
                </a:endParaRPr>
              </a:p>
            </p:txBody>
          </p:sp>
          <p:sp>
            <p:nvSpPr>
              <p:cNvPr id="18" name="TextBox 17"/>
              <p:cNvSpPr txBox="1"/>
              <p:nvPr/>
            </p:nvSpPr>
            <p:spPr>
              <a:xfrm>
                <a:off x="7854906" y="3392228"/>
                <a:ext cx="736600" cy="311891"/>
              </a:xfrm>
              <a:prstGeom prst="rect">
                <a:avLst/>
              </a:prstGeom>
              <a:noFill/>
            </p:spPr>
            <p:txBody>
              <a:bodyPr wrap="square" rtlCol="0">
                <a:spAutoFit/>
              </a:bodyPr>
              <a:lstStyle/>
              <a:p>
                <a:r>
                  <a:rPr lang="en-US" sz="900" dirty="0" smtClean="0">
                    <a:latin typeface="Arial"/>
                    <a:cs typeface="Arial"/>
                  </a:rPr>
                  <a:t>AA</a:t>
                </a:r>
                <a:endParaRPr lang="en-US" sz="900" dirty="0">
                  <a:latin typeface="Arial"/>
                  <a:cs typeface="Arial"/>
                </a:endParaRPr>
              </a:p>
            </p:txBody>
          </p:sp>
          <p:sp>
            <p:nvSpPr>
              <p:cNvPr id="75" name="TextBox 74"/>
              <p:cNvSpPr txBox="1"/>
              <p:nvPr/>
            </p:nvSpPr>
            <p:spPr>
              <a:xfrm>
                <a:off x="7443286" y="1757726"/>
                <a:ext cx="1634062" cy="540612"/>
              </a:xfrm>
              <a:prstGeom prst="rect">
                <a:avLst/>
              </a:prstGeom>
              <a:noFill/>
            </p:spPr>
            <p:txBody>
              <a:bodyPr wrap="square" rtlCol="0">
                <a:spAutoFit/>
              </a:bodyPr>
              <a:lstStyle/>
              <a:p>
                <a:r>
                  <a:rPr lang="en-US" sz="1000" dirty="0" smtClean="0">
                    <a:latin typeface="Arial"/>
                    <a:cs typeface="Arial"/>
                  </a:rPr>
                  <a:t>Institutional type averages</a:t>
                </a:r>
                <a:endParaRPr lang="en-US" sz="1000" dirty="0">
                  <a:latin typeface="Arial"/>
                  <a:cs typeface="Arial"/>
                </a:endParaRPr>
              </a:p>
            </p:txBody>
          </p:sp>
          <p:sp>
            <p:nvSpPr>
              <p:cNvPr id="88" name="Oval 87"/>
              <p:cNvSpPr>
                <a:spLocks noChangeAspect="1"/>
              </p:cNvSpPr>
              <p:nvPr/>
            </p:nvSpPr>
            <p:spPr>
              <a:xfrm>
                <a:off x="7720588" y="2328478"/>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100" name="Oval 99"/>
              <p:cNvSpPr>
                <a:spLocks noChangeAspect="1"/>
              </p:cNvSpPr>
              <p:nvPr/>
            </p:nvSpPr>
            <p:spPr>
              <a:xfrm>
                <a:off x="7720588" y="2655747"/>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111" name="Oval 110"/>
              <p:cNvSpPr>
                <a:spLocks noChangeAspect="1"/>
              </p:cNvSpPr>
              <p:nvPr/>
            </p:nvSpPr>
            <p:spPr>
              <a:xfrm>
                <a:off x="7720588" y="2940903"/>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117" name="Oval 116"/>
              <p:cNvSpPr>
                <a:spLocks noChangeAspect="1"/>
              </p:cNvSpPr>
              <p:nvPr/>
            </p:nvSpPr>
            <p:spPr>
              <a:xfrm>
                <a:off x="7720588" y="3493888"/>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135" name="Oval 134"/>
              <p:cNvSpPr>
                <a:spLocks noChangeAspect="1"/>
              </p:cNvSpPr>
              <p:nvPr/>
            </p:nvSpPr>
            <p:spPr>
              <a:xfrm>
                <a:off x="7720588" y="3201920"/>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grpSp>
        <p:grpSp>
          <p:nvGrpSpPr>
            <p:cNvPr id="23" name="Group 22"/>
            <p:cNvGrpSpPr/>
            <p:nvPr/>
          </p:nvGrpSpPr>
          <p:grpSpPr>
            <a:xfrm>
              <a:off x="522076" y="5459566"/>
              <a:ext cx="1871278" cy="439714"/>
              <a:chOff x="522076" y="5790543"/>
              <a:chExt cx="1871278" cy="439714"/>
            </a:xfrm>
          </p:grpSpPr>
          <p:sp>
            <p:nvSpPr>
              <p:cNvPr id="231" name="TextBox 230"/>
              <p:cNvSpPr txBox="1"/>
              <p:nvPr/>
            </p:nvSpPr>
            <p:spPr>
              <a:xfrm>
                <a:off x="619271" y="5790543"/>
                <a:ext cx="1603130" cy="230832"/>
              </a:xfrm>
              <a:prstGeom prst="rect">
                <a:avLst/>
              </a:prstGeom>
              <a:noFill/>
            </p:spPr>
            <p:txBody>
              <a:bodyPr wrap="square" rtlCol="0">
                <a:spAutoFit/>
              </a:bodyPr>
              <a:lstStyle/>
              <a:p>
                <a:r>
                  <a:rPr lang="en-US" sz="900" dirty="0" smtClean="0">
                    <a:latin typeface="Arial"/>
                    <a:cs typeface="Arial"/>
                  </a:rPr>
                  <a:t>Private institutions</a:t>
                </a:r>
                <a:endParaRPr lang="en-US" sz="900" dirty="0">
                  <a:latin typeface="Arial"/>
                  <a:cs typeface="Arial"/>
                </a:endParaRPr>
              </a:p>
            </p:txBody>
          </p:sp>
          <p:sp>
            <p:nvSpPr>
              <p:cNvPr id="232" name="Oval 231"/>
              <p:cNvSpPr>
                <a:spLocks noChangeAspect="1"/>
              </p:cNvSpPr>
              <p:nvPr/>
            </p:nvSpPr>
            <p:spPr>
              <a:xfrm>
                <a:off x="526434" y="5865782"/>
                <a:ext cx="88480" cy="9474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233" name="TextBox 232"/>
              <p:cNvSpPr txBox="1"/>
              <p:nvPr/>
            </p:nvSpPr>
            <p:spPr>
              <a:xfrm>
                <a:off x="614913" y="5999425"/>
                <a:ext cx="1778441" cy="230832"/>
              </a:xfrm>
              <a:prstGeom prst="rect">
                <a:avLst/>
              </a:prstGeom>
              <a:noFill/>
            </p:spPr>
            <p:txBody>
              <a:bodyPr wrap="square" rtlCol="0">
                <a:spAutoFit/>
              </a:bodyPr>
              <a:lstStyle/>
              <a:p>
                <a:r>
                  <a:rPr lang="en-US" sz="900" dirty="0" smtClean="0">
                    <a:latin typeface="Arial"/>
                    <a:cs typeface="Arial"/>
                  </a:rPr>
                  <a:t>Public institutions</a:t>
                </a:r>
              </a:p>
            </p:txBody>
          </p:sp>
          <p:sp>
            <p:nvSpPr>
              <p:cNvPr id="234" name="Oval 233"/>
              <p:cNvSpPr>
                <a:spLocks noChangeAspect="1"/>
              </p:cNvSpPr>
              <p:nvPr/>
            </p:nvSpPr>
            <p:spPr>
              <a:xfrm>
                <a:off x="522076" y="6074664"/>
                <a:ext cx="88480" cy="94743"/>
              </a:xfrm>
              <a:prstGeom prst="ellipse">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grpSp>
      </p:grpSp>
      <p:grpSp>
        <p:nvGrpSpPr>
          <p:cNvPr id="221" name="Group 220"/>
          <p:cNvGrpSpPr>
            <a:grpSpLocks noChangeAspect="1"/>
          </p:cNvGrpSpPr>
          <p:nvPr/>
        </p:nvGrpSpPr>
        <p:grpSpPr>
          <a:xfrm>
            <a:off x="4440248" y="6161037"/>
            <a:ext cx="1510791" cy="135313"/>
            <a:chOff x="2979219" y="3942885"/>
            <a:chExt cx="1490105" cy="133459"/>
          </a:xfrm>
        </p:grpSpPr>
        <p:sp>
          <p:nvSpPr>
            <p:cNvPr id="222" name="Oval 221"/>
            <p:cNvSpPr>
              <a:spLocks noChangeAspect="1"/>
            </p:cNvSpPr>
            <p:nvPr/>
          </p:nvSpPr>
          <p:spPr>
            <a:xfrm>
              <a:off x="4341311" y="3948330"/>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3" name="Oval 222"/>
            <p:cNvSpPr>
              <a:spLocks noChangeAspect="1"/>
            </p:cNvSpPr>
            <p:nvPr/>
          </p:nvSpPr>
          <p:spPr>
            <a:xfrm>
              <a:off x="3457547" y="3942895"/>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4" name="Oval 223"/>
            <p:cNvSpPr>
              <a:spLocks noChangeAspect="1"/>
            </p:cNvSpPr>
            <p:nvPr/>
          </p:nvSpPr>
          <p:spPr>
            <a:xfrm>
              <a:off x="3289502" y="3942885"/>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6" name="Oval 225"/>
            <p:cNvSpPr>
              <a:spLocks noChangeAspect="1"/>
            </p:cNvSpPr>
            <p:nvPr/>
          </p:nvSpPr>
          <p:spPr>
            <a:xfrm>
              <a:off x="2979219" y="3942885"/>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5" name="Oval 224"/>
            <p:cNvSpPr>
              <a:spLocks noChangeAspect="1"/>
            </p:cNvSpPr>
            <p:nvPr/>
          </p:nvSpPr>
          <p:spPr>
            <a:xfrm>
              <a:off x="3107232" y="3942885"/>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9" name="Oval 238"/>
          <p:cNvSpPr>
            <a:spLocks noChangeAspect="1"/>
          </p:cNvSpPr>
          <p:nvPr/>
        </p:nvSpPr>
        <p:spPr>
          <a:xfrm>
            <a:off x="6692201" y="2068711"/>
            <a:ext cx="129790" cy="129790"/>
          </a:xfrm>
          <a:prstGeom prst="ellipse">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240" name="Oval 239"/>
          <p:cNvSpPr>
            <a:spLocks noChangeAspect="1"/>
          </p:cNvSpPr>
          <p:nvPr/>
        </p:nvSpPr>
        <p:spPr>
          <a:xfrm>
            <a:off x="7498315" y="2074241"/>
            <a:ext cx="129790" cy="12979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grpSp>
        <p:nvGrpSpPr>
          <p:cNvPr id="260" name="Group 259"/>
          <p:cNvGrpSpPr>
            <a:grpSpLocks noChangeAspect="1"/>
          </p:cNvGrpSpPr>
          <p:nvPr/>
        </p:nvGrpSpPr>
        <p:grpSpPr>
          <a:xfrm>
            <a:off x="5530385" y="5534574"/>
            <a:ext cx="747180" cy="129796"/>
            <a:chOff x="1768626" y="3904957"/>
            <a:chExt cx="736950" cy="128018"/>
          </a:xfrm>
        </p:grpSpPr>
        <p:sp>
          <p:nvSpPr>
            <p:cNvPr id="263" name="Oval 262"/>
            <p:cNvSpPr>
              <a:spLocks noChangeAspect="1"/>
            </p:cNvSpPr>
            <p:nvPr/>
          </p:nvSpPr>
          <p:spPr>
            <a:xfrm>
              <a:off x="1846122" y="3904957"/>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 name="Oval 263"/>
            <p:cNvSpPr>
              <a:spLocks noChangeAspect="1"/>
            </p:cNvSpPr>
            <p:nvPr/>
          </p:nvSpPr>
          <p:spPr>
            <a:xfrm>
              <a:off x="2055506" y="3904963"/>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 name="Oval 264"/>
            <p:cNvSpPr>
              <a:spLocks noChangeAspect="1"/>
            </p:cNvSpPr>
            <p:nvPr/>
          </p:nvSpPr>
          <p:spPr>
            <a:xfrm>
              <a:off x="2185544" y="3904961"/>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 name="Oval 265"/>
            <p:cNvSpPr>
              <a:spLocks noChangeAspect="1"/>
            </p:cNvSpPr>
            <p:nvPr/>
          </p:nvSpPr>
          <p:spPr>
            <a:xfrm>
              <a:off x="1768626" y="3904963"/>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7" name="Oval 266"/>
            <p:cNvSpPr>
              <a:spLocks noChangeAspect="1"/>
            </p:cNvSpPr>
            <p:nvPr/>
          </p:nvSpPr>
          <p:spPr>
            <a:xfrm>
              <a:off x="2377563" y="3904963"/>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68" name="Group 267"/>
          <p:cNvGrpSpPr>
            <a:grpSpLocks noChangeAspect="1"/>
          </p:cNvGrpSpPr>
          <p:nvPr/>
        </p:nvGrpSpPr>
        <p:grpSpPr>
          <a:xfrm>
            <a:off x="5546860" y="4894630"/>
            <a:ext cx="2935762" cy="133496"/>
            <a:chOff x="4527702" y="3986654"/>
            <a:chExt cx="2895565" cy="131667"/>
          </a:xfrm>
        </p:grpSpPr>
        <p:sp>
          <p:nvSpPr>
            <p:cNvPr id="269" name="Oval 268"/>
            <p:cNvSpPr>
              <a:spLocks noChangeAspect="1"/>
            </p:cNvSpPr>
            <p:nvPr/>
          </p:nvSpPr>
          <p:spPr>
            <a:xfrm>
              <a:off x="7295254" y="3990307"/>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0" name="Oval 269"/>
            <p:cNvSpPr>
              <a:spLocks noChangeAspect="1"/>
            </p:cNvSpPr>
            <p:nvPr/>
          </p:nvSpPr>
          <p:spPr>
            <a:xfrm>
              <a:off x="5963951" y="3986654"/>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1" name="Oval 270"/>
            <p:cNvSpPr>
              <a:spLocks noChangeAspect="1"/>
            </p:cNvSpPr>
            <p:nvPr/>
          </p:nvSpPr>
          <p:spPr>
            <a:xfrm>
              <a:off x="5766771" y="3990301"/>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2" name="Oval 271"/>
            <p:cNvSpPr>
              <a:spLocks noChangeAspect="1"/>
            </p:cNvSpPr>
            <p:nvPr/>
          </p:nvSpPr>
          <p:spPr>
            <a:xfrm>
              <a:off x="4527702" y="3990301"/>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3" name="Oval 272"/>
            <p:cNvSpPr>
              <a:spLocks noChangeAspect="1"/>
            </p:cNvSpPr>
            <p:nvPr/>
          </p:nvSpPr>
          <p:spPr>
            <a:xfrm>
              <a:off x="4712890" y="3990301"/>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74" name="Group 273"/>
          <p:cNvGrpSpPr>
            <a:grpSpLocks noChangeAspect="1"/>
          </p:cNvGrpSpPr>
          <p:nvPr/>
        </p:nvGrpSpPr>
        <p:grpSpPr>
          <a:xfrm>
            <a:off x="5886144" y="4587534"/>
            <a:ext cx="1404864" cy="135990"/>
            <a:chOff x="4533328" y="3930298"/>
            <a:chExt cx="1385628" cy="134126"/>
          </a:xfrm>
        </p:grpSpPr>
        <p:sp>
          <p:nvSpPr>
            <p:cNvPr id="275" name="Oval 274"/>
            <p:cNvSpPr>
              <a:spLocks noChangeAspect="1"/>
            </p:cNvSpPr>
            <p:nvPr/>
          </p:nvSpPr>
          <p:spPr>
            <a:xfrm>
              <a:off x="5790943" y="3930298"/>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6" name="Oval 275"/>
            <p:cNvSpPr>
              <a:spLocks noChangeAspect="1"/>
            </p:cNvSpPr>
            <p:nvPr/>
          </p:nvSpPr>
          <p:spPr>
            <a:xfrm>
              <a:off x="5439240" y="3930301"/>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7" name="Oval 276"/>
            <p:cNvSpPr>
              <a:spLocks noChangeAspect="1"/>
            </p:cNvSpPr>
            <p:nvPr/>
          </p:nvSpPr>
          <p:spPr>
            <a:xfrm>
              <a:off x="5008968" y="3930315"/>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8" name="Oval 277"/>
            <p:cNvSpPr>
              <a:spLocks noChangeAspect="1"/>
            </p:cNvSpPr>
            <p:nvPr/>
          </p:nvSpPr>
          <p:spPr>
            <a:xfrm>
              <a:off x="4533328" y="3930315"/>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9" name="Oval 278"/>
            <p:cNvSpPr>
              <a:spLocks noChangeAspect="1"/>
            </p:cNvSpPr>
            <p:nvPr/>
          </p:nvSpPr>
          <p:spPr>
            <a:xfrm>
              <a:off x="5402885" y="3936412"/>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80" name="Group 279"/>
          <p:cNvGrpSpPr>
            <a:grpSpLocks noChangeAspect="1"/>
          </p:cNvGrpSpPr>
          <p:nvPr/>
        </p:nvGrpSpPr>
        <p:grpSpPr>
          <a:xfrm>
            <a:off x="5561664" y="4263842"/>
            <a:ext cx="2152433" cy="129794"/>
            <a:chOff x="4488258" y="3948332"/>
            <a:chExt cx="2122964" cy="128016"/>
          </a:xfrm>
        </p:grpSpPr>
        <p:sp>
          <p:nvSpPr>
            <p:cNvPr id="281" name="Oval 280"/>
            <p:cNvSpPr>
              <a:spLocks noChangeAspect="1"/>
            </p:cNvSpPr>
            <p:nvPr/>
          </p:nvSpPr>
          <p:spPr>
            <a:xfrm>
              <a:off x="6483209" y="3948334"/>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2" name="Oval 281"/>
            <p:cNvSpPr>
              <a:spLocks noChangeAspect="1"/>
            </p:cNvSpPr>
            <p:nvPr/>
          </p:nvSpPr>
          <p:spPr>
            <a:xfrm>
              <a:off x="5929444" y="3948334"/>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3" name="Oval 282"/>
            <p:cNvSpPr>
              <a:spLocks noChangeAspect="1"/>
            </p:cNvSpPr>
            <p:nvPr/>
          </p:nvSpPr>
          <p:spPr>
            <a:xfrm>
              <a:off x="5712725" y="3948332"/>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4" name="Oval 283"/>
            <p:cNvSpPr>
              <a:spLocks noChangeAspect="1"/>
            </p:cNvSpPr>
            <p:nvPr/>
          </p:nvSpPr>
          <p:spPr>
            <a:xfrm>
              <a:off x="4488258" y="3948332"/>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5" name="Oval 284"/>
            <p:cNvSpPr>
              <a:spLocks noChangeAspect="1"/>
            </p:cNvSpPr>
            <p:nvPr/>
          </p:nvSpPr>
          <p:spPr>
            <a:xfrm>
              <a:off x="5516885" y="3948332"/>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86" name="Group 285"/>
          <p:cNvGrpSpPr>
            <a:grpSpLocks noChangeAspect="1"/>
          </p:cNvGrpSpPr>
          <p:nvPr/>
        </p:nvGrpSpPr>
        <p:grpSpPr>
          <a:xfrm>
            <a:off x="6692201" y="3912561"/>
            <a:ext cx="909681" cy="241172"/>
            <a:chOff x="1958704" y="3902482"/>
            <a:chExt cx="897226" cy="237868"/>
          </a:xfrm>
        </p:grpSpPr>
        <p:sp>
          <p:nvSpPr>
            <p:cNvPr id="287" name="Oval 286"/>
            <p:cNvSpPr>
              <a:spLocks noChangeAspect="1"/>
            </p:cNvSpPr>
            <p:nvPr/>
          </p:nvSpPr>
          <p:spPr>
            <a:xfrm>
              <a:off x="2663910" y="3952169"/>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8" name="Oval 287"/>
            <p:cNvSpPr>
              <a:spLocks noChangeAspect="1"/>
            </p:cNvSpPr>
            <p:nvPr/>
          </p:nvSpPr>
          <p:spPr>
            <a:xfrm>
              <a:off x="2231474" y="3902482"/>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9" name="Oval 288"/>
            <p:cNvSpPr>
              <a:spLocks noChangeAspect="1"/>
            </p:cNvSpPr>
            <p:nvPr/>
          </p:nvSpPr>
          <p:spPr>
            <a:xfrm>
              <a:off x="2727917" y="3952169"/>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0" name="Oval 289"/>
            <p:cNvSpPr>
              <a:spLocks noChangeAspect="1"/>
            </p:cNvSpPr>
            <p:nvPr/>
          </p:nvSpPr>
          <p:spPr>
            <a:xfrm>
              <a:off x="2229279" y="4012338"/>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1" name="Oval 290"/>
            <p:cNvSpPr>
              <a:spLocks noChangeAspect="1"/>
            </p:cNvSpPr>
            <p:nvPr/>
          </p:nvSpPr>
          <p:spPr>
            <a:xfrm>
              <a:off x="1958704" y="3948332"/>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92" name="Group 291"/>
          <p:cNvGrpSpPr>
            <a:grpSpLocks noChangeAspect="1"/>
          </p:cNvGrpSpPr>
          <p:nvPr/>
        </p:nvGrpSpPr>
        <p:grpSpPr>
          <a:xfrm>
            <a:off x="6903855" y="3648722"/>
            <a:ext cx="516939" cy="135320"/>
            <a:chOff x="4651451" y="3942878"/>
            <a:chExt cx="509862" cy="133466"/>
          </a:xfrm>
        </p:grpSpPr>
        <p:sp>
          <p:nvSpPr>
            <p:cNvPr id="293" name="Oval 292"/>
            <p:cNvSpPr>
              <a:spLocks noChangeAspect="1"/>
            </p:cNvSpPr>
            <p:nvPr/>
          </p:nvSpPr>
          <p:spPr>
            <a:xfrm>
              <a:off x="5033300" y="3948330"/>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4" name="Oval 293"/>
            <p:cNvSpPr>
              <a:spLocks noChangeAspect="1"/>
            </p:cNvSpPr>
            <p:nvPr/>
          </p:nvSpPr>
          <p:spPr>
            <a:xfrm>
              <a:off x="4850730" y="3942878"/>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5" name="Oval 294"/>
            <p:cNvSpPr>
              <a:spLocks noChangeAspect="1"/>
            </p:cNvSpPr>
            <p:nvPr/>
          </p:nvSpPr>
          <p:spPr>
            <a:xfrm>
              <a:off x="4709245" y="3942878"/>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6" name="Oval 295"/>
            <p:cNvSpPr>
              <a:spLocks noChangeAspect="1"/>
            </p:cNvSpPr>
            <p:nvPr/>
          </p:nvSpPr>
          <p:spPr>
            <a:xfrm>
              <a:off x="4941297" y="3942878"/>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7" name="Oval 296"/>
            <p:cNvSpPr>
              <a:spLocks noChangeAspect="1"/>
            </p:cNvSpPr>
            <p:nvPr/>
          </p:nvSpPr>
          <p:spPr>
            <a:xfrm>
              <a:off x="4651451" y="3942885"/>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98" name="Group 297"/>
          <p:cNvGrpSpPr>
            <a:grpSpLocks noChangeAspect="1"/>
          </p:cNvGrpSpPr>
          <p:nvPr/>
        </p:nvGrpSpPr>
        <p:grpSpPr>
          <a:xfrm>
            <a:off x="6810100" y="3323883"/>
            <a:ext cx="986470" cy="135320"/>
            <a:chOff x="4826446" y="3942880"/>
            <a:chExt cx="972963" cy="133466"/>
          </a:xfrm>
        </p:grpSpPr>
        <p:sp>
          <p:nvSpPr>
            <p:cNvPr id="299" name="Oval 298"/>
            <p:cNvSpPr>
              <a:spLocks noChangeAspect="1"/>
            </p:cNvSpPr>
            <p:nvPr/>
          </p:nvSpPr>
          <p:spPr>
            <a:xfrm>
              <a:off x="5671396" y="3948332"/>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0" name="Oval 299"/>
            <p:cNvSpPr>
              <a:spLocks noChangeAspect="1"/>
            </p:cNvSpPr>
            <p:nvPr/>
          </p:nvSpPr>
          <p:spPr>
            <a:xfrm>
              <a:off x="5364774" y="3942880"/>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1" name="Oval 300"/>
            <p:cNvSpPr>
              <a:spLocks noChangeAspect="1"/>
            </p:cNvSpPr>
            <p:nvPr/>
          </p:nvSpPr>
          <p:spPr>
            <a:xfrm>
              <a:off x="5607389" y="3948332"/>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2" name="Oval 301"/>
            <p:cNvSpPr>
              <a:spLocks noChangeAspect="1"/>
            </p:cNvSpPr>
            <p:nvPr/>
          </p:nvSpPr>
          <p:spPr>
            <a:xfrm>
              <a:off x="5138143" y="3942880"/>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3" name="Oval 302"/>
            <p:cNvSpPr>
              <a:spLocks noChangeAspect="1"/>
            </p:cNvSpPr>
            <p:nvPr/>
          </p:nvSpPr>
          <p:spPr>
            <a:xfrm>
              <a:off x="4826446" y="3948332"/>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4" name="Group 303"/>
          <p:cNvGrpSpPr>
            <a:grpSpLocks noChangeAspect="1"/>
          </p:cNvGrpSpPr>
          <p:nvPr/>
        </p:nvGrpSpPr>
        <p:grpSpPr>
          <a:xfrm>
            <a:off x="5886144" y="3002827"/>
            <a:ext cx="1721754" cy="129796"/>
            <a:chOff x="4614701" y="3948330"/>
            <a:chExt cx="1698179" cy="128018"/>
          </a:xfrm>
        </p:grpSpPr>
        <p:sp>
          <p:nvSpPr>
            <p:cNvPr id="305" name="Oval 304"/>
            <p:cNvSpPr>
              <a:spLocks noChangeAspect="1"/>
            </p:cNvSpPr>
            <p:nvPr/>
          </p:nvSpPr>
          <p:spPr>
            <a:xfrm>
              <a:off x="6184867" y="3948334"/>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8" name="Oval 307"/>
            <p:cNvSpPr>
              <a:spLocks noChangeAspect="1"/>
            </p:cNvSpPr>
            <p:nvPr/>
          </p:nvSpPr>
          <p:spPr>
            <a:xfrm>
              <a:off x="4614701" y="3948332"/>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9" name="Oval 308"/>
            <p:cNvSpPr>
              <a:spLocks noChangeAspect="1"/>
            </p:cNvSpPr>
            <p:nvPr/>
          </p:nvSpPr>
          <p:spPr>
            <a:xfrm>
              <a:off x="6000326" y="3948330"/>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6" name="Oval 305"/>
            <p:cNvSpPr>
              <a:spLocks noChangeAspect="1"/>
            </p:cNvSpPr>
            <p:nvPr/>
          </p:nvSpPr>
          <p:spPr>
            <a:xfrm>
              <a:off x="5921134" y="3948334"/>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7" name="Oval 306"/>
            <p:cNvSpPr>
              <a:spLocks noChangeAspect="1"/>
            </p:cNvSpPr>
            <p:nvPr/>
          </p:nvSpPr>
          <p:spPr>
            <a:xfrm>
              <a:off x="5798506" y="3948332"/>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10" name="Group 309"/>
          <p:cNvGrpSpPr>
            <a:grpSpLocks noChangeAspect="1"/>
          </p:cNvGrpSpPr>
          <p:nvPr/>
        </p:nvGrpSpPr>
        <p:grpSpPr>
          <a:xfrm>
            <a:off x="5412681" y="5841491"/>
            <a:ext cx="1170293" cy="129792"/>
            <a:chOff x="1275657" y="3786511"/>
            <a:chExt cx="1154270" cy="128014"/>
          </a:xfrm>
        </p:grpSpPr>
        <p:sp>
          <p:nvSpPr>
            <p:cNvPr id="311" name="Oval 310"/>
            <p:cNvSpPr>
              <a:spLocks noChangeAspect="1"/>
            </p:cNvSpPr>
            <p:nvPr/>
          </p:nvSpPr>
          <p:spPr>
            <a:xfrm>
              <a:off x="2301914" y="3786511"/>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2" name="Oval 311"/>
            <p:cNvSpPr>
              <a:spLocks noChangeAspect="1"/>
            </p:cNvSpPr>
            <p:nvPr/>
          </p:nvSpPr>
          <p:spPr>
            <a:xfrm>
              <a:off x="1678631" y="3786513"/>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3" name="Oval 312"/>
            <p:cNvSpPr>
              <a:spLocks noChangeAspect="1"/>
            </p:cNvSpPr>
            <p:nvPr/>
          </p:nvSpPr>
          <p:spPr>
            <a:xfrm>
              <a:off x="1936682" y="3786511"/>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4" name="Oval 313"/>
            <p:cNvSpPr>
              <a:spLocks noChangeAspect="1"/>
            </p:cNvSpPr>
            <p:nvPr/>
          </p:nvSpPr>
          <p:spPr>
            <a:xfrm>
              <a:off x="1275657" y="3786513"/>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5" name="Oval 314"/>
            <p:cNvSpPr>
              <a:spLocks noChangeAspect="1"/>
            </p:cNvSpPr>
            <p:nvPr/>
          </p:nvSpPr>
          <p:spPr>
            <a:xfrm>
              <a:off x="1422605" y="3786513"/>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5412681" y="5217056"/>
            <a:ext cx="3050325" cy="132932"/>
            <a:chOff x="5412681" y="5050546"/>
            <a:chExt cx="3050325" cy="132932"/>
          </a:xfrm>
        </p:grpSpPr>
        <p:sp>
          <p:nvSpPr>
            <p:cNvPr id="237" name="Oval 236"/>
            <p:cNvSpPr>
              <a:spLocks noChangeAspect="1"/>
            </p:cNvSpPr>
            <p:nvPr/>
          </p:nvSpPr>
          <p:spPr>
            <a:xfrm>
              <a:off x="7454517" y="5050546"/>
              <a:ext cx="129790" cy="12979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grpSp>
          <p:nvGrpSpPr>
            <p:cNvPr id="316" name="Group 315"/>
            <p:cNvGrpSpPr>
              <a:grpSpLocks noChangeAspect="1"/>
            </p:cNvGrpSpPr>
            <p:nvPr/>
          </p:nvGrpSpPr>
          <p:grpSpPr>
            <a:xfrm>
              <a:off x="5412681" y="5050555"/>
              <a:ext cx="3050325" cy="132923"/>
              <a:chOff x="4469324" y="3931638"/>
              <a:chExt cx="3008560" cy="131101"/>
            </a:xfrm>
          </p:grpSpPr>
          <p:sp>
            <p:nvSpPr>
              <p:cNvPr id="318" name="Oval 317"/>
              <p:cNvSpPr>
                <a:spLocks noChangeAspect="1"/>
              </p:cNvSpPr>
              <p:nvPr/>
            </p:nvSpPr>
            <p:spPr>
              <a:xfrm>
                <a:off x="5805862" y="3934727"/>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7" name="Oval 316"/>
              <p:cNvSpPr>
                <a:spLocks noChangeAspect="1"/>
              </p:cNvSpPr>
              <p:nvPr/>
            </p:nvSpPr>
            <p:spPr>
              <a:xfrm>
                <a:off x="7349871" y="3932372"/>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9" name="Oval 318"/>
              <p:cNvSpPr>
                <a:spLocks noChangeAspect="1"/>
              </p:cNvSpPr>
              <p:nvPr/>
            </p:nvSpPr>
            <p:spPr>
              <a:xfrm>
                <a:off x="5322367" y="3931638"/>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 name="Oval 319"/>
              <p:cNvSpPr>
                <a:spLocks noChangeAspect="1"/>
              </p:cNvSpPr>
              <p:nvPr/>
            </p:nvSpPr>
            <p:spPr>
              <a:xfrm>
                <a:off x="4469324" y="3932372"/>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 name="Oval 320"/>
              <p:cNvSpPr>
                <a:spLocks noChangeAspect="1"/>
              </p:cNvSpPr>
              <p:nvPr/>
            </p:nvSpPr>
            <p:spPr>
              <a:xfrm>
                <a:off x="4744284" y="3932372"/>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8" name="Oval 237"/>
            <p:cNvSpPr>
              <a:spLocks noChangeAspect="1"/>
            </p:cNvSpPr>
            <p:nvPr/>
          </p:nvSpPr>
          <p:spPr>
            <a:xfrm>
              <a:off x="6709178" y="5050546"/>
              <a:ext cx="129790" cy="129790"/>
            </a:xfrm>
            <a:prstGeom prst="ellipse">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grpSp>
      <p:grpSp>
        <p:nvGrpSpPr>
          <p:cNvPr id="322" name="Group 321"/>
          <p:cNvGrpSpPr>
            <a:grpSpLocks noChangeAspect="1"/>
          </p:cNvGrpSpPr>
          <p:nvPr/>
        </p:nvGrpSpPr>
        <p:grpSpPr>
          <a:xfrm>
            <a:off x="6803125" y="2647402"/>
            <a:ext cx="1058338" cy="252720"/>
            <a:chOff x="5144843" y="3870322"/>
            <a:chExt cx="1043848" cy="249257"/>
          </a:xfrm>
        </p:grpSpPr>
        <p:sp>
          <p:nvSpPr>
            <p:cNvPr id="323" name="Oval 322"/>
            <p:cNvSpPr>
              <a:spLocks noChangeAspect="1"/>
            </p:cNvSpPr>
            <p:nvPr/>
          </p:nvSpPr>
          <p:spPr>
            <a:xfrm>
              <a:off x="6058167" y="3991565"/>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4" name="Oval 323"/>
            <p:cNvSpPr>
              <a:spLocks noChangeAspect="1"/>
            </p:cNvSpPr>
            <p:nvPr/>
          </p:nvSpPr>
          <p:spPr>
            <a:xfrm>
              <a:off x="5787314" y="3927560"/>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5" name="Oval 324"/>
            <p:cNvSpPr>
              <a:spLocks noChangeAspect="1"/>
            </p:cNvSpPr>
            <p:nvPr/>
          </p:nvSpPr>
          <p:spPr>
            <a:xfrm>
              <a:off x="6060678" y="3870322"/>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6" name="Oval 325"/>
            <p:cNvSpPr>
              <a:spLocks noChangeAspect="1"/>
            </p:cNvSpPr>
            <p:nvPr/>
          </p:nvSpPr>
          <p:spPr>
            <a:xfrm>
              <a:off x="5723307" y="3927560"/>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7" name="Oval 326"/>
            <p:cNvSpPr>
              <a:spLocks noChangeAspect="1"/>
            </p:cNvSpPr>
            <p:nvPr/>
          </p:nvSpPr>
          <p:spPr>
            <a:xfrm>
              <a:off x="5144843" y="3927558"/>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8" name="Group 327"/>
          <p:cNvGrpSpPr>
            <a:grpSpLocks noChangeAspect="1"/>
          </p:cNvGrpSpPr>
          <p:nvPr/>
        </p:nvGrpSpPr>
        <p:grpSpPr>
          <a:xfrm>
            <a:off x="5994199" y="1681444"/>
            <a:ext cx="1923312" cy="280411"/>
            <a:chOff x="4469324" y="3884326"/>
            <a:chExt cx="1896978" cy="276569"/>
          </a:xfrm>
        </p:grpSpPr>
        <p:sp>
          <p:nvSpPr>
            <p:cNvPr id="329" name="Oval 328"/>
            <p:cNvSpPr>
              <a:spLocks noChangeAspect="1"/>
            </p:cNvSpPr>
            <p:nvPr/>
          </p:nvSpPr>
          <p:spPr>
            <a:xfrm>
              <a:off x="4469324" y="3948330"/>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0" name="Oval 329"/>
            <p:cNvSpPr>
              <a:spLocks noChangeAspect="1"/>
            </p:cNvSpPr>
            <p:nvPr/>
          </p:nvSpPr>
          <p:spPr>
            <a:xfrm>
              <a:off x="5347196" y="4032883"/>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1" name="Oval 330"/>
            <p:cNvSpPr>
              <a:spLocks noChangeAspect="1"/>
            </p:cNvSpPr>
            <p:nvPr/>
          </p:nvSpPr>
          <p:spPr>
            <a:xfrm>
              <a:off x="5684367" y="3948332"/>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2" name="Oval 331"/>
            <p:cNvSpPr>
              <a:spLocks noChangeAspect="1"/>
            </p:cNvSpPr>
            <p:nvPr/>
          </p:nvSpPr>
          <p:spPr>
            <a:xfrm>
              <a:off x="5341091" y="3884326"/>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3" name="Oval 332"/>
            <p:cNvSpPr>
              <a:spLocks noChangeAspect="1"/>
            </p:cNvSpPr>
            <p:nvPr/>
          </p:nvSpPr>
          <p:spPr>
            <a:xfrm>
              <a:off x="6238289" y="3948332"/>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34" name="Group 333"/>
          <p:cNvGrpSpPr>
            <a:grpSpLocks noChangeAspect="1"/>
          </p:cNvGrpSpPr>
          <p:nvPr/>
        </p:nvGrpSpPr>
        <p:grpSpPr>
          <a:xfrm>
            <a:off x="7067942" y="1375598"/>
            <a:ext cx="1115201" cy="259581"/>
            <a:chOff x="5528366" y="3407652"/>
            <a:chExt cx="1099932" cy="256025"/>
          </a:xfrm>
        </p:grpSpPr>
        <p:sp>
          <p:nvSpPr>
            <p:cNvPr id="335" name="Oval 334"/>
            <p:cNvSpPr>
              <a:spLocks noChangeAspect="1"/>
            </p:cNvSpPr>
            <p:nvPr/>
          </p:nvSpPr>
          <p:spPr>
            <a:xfrm>
              <a:off x="6500285" y="3471658"/>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6" name="Oval 335"/>
            <p:cNvSpPr>
              <a:spLocks noChangeAspect="1"/>
            </p:cNvSpPr>
            <p:nvPr/>
          </p:nvSpPr>
          <p:spPr>
            <a:xfrm>
              <a:off x="6311021" y="3407652"/>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 name="Oval 336"/>
            <p:cNvSpPr>
              <a:spLocks noChangeAspect="1"/>
            </p:cNvSpPr>
            <p:nvPr/>
          </p:nvSpPr>
          <p:spPr>
            <a:xfrm>
              <a:off x="6311021" y="3535663"/>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8" name="Oval 337"/>
            <p:cNvSpPr>
              <a:spLocks noChangeAspect="1"/>
            </p:cNvSpPr>
            <p:nvPr/>
          </p:nvSpPr>
          <p:spPr>
            <a:xfrm>
              <a:off x="5528366" y="3471658"/>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9" name="Oval 338"/>
            <p:cNvSpPr>
              <a:spLocks noChangeAspect="1"/>
            </p:cNvSpPr>
            <p:nvPr/>
          </p:nvSpPr>
          <p:spPr>
            <a:xfrm>
              <a:off x="5748373" y="3471658"/>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40" name="Group 339"/>
          <p:cNvGrpSpPr>
            <a:grpSpLocks noChangeAspect="1"/>
          </p:cNvGrpSpPr>
          <p:nvPr/>
        </p:nvGrpSpPr>
        <p:grpSpPr>
          <a:xfrm>
            <a:off x="7579718" y="1052187"/>
            <a:ext cx="344089" cy="259583"/>
            <a:chOff x="5928940" y="3495882"/>
            <a:chExt cx="339378" cy="256026"/>
          </a:xfrm>
        </p:grpSpPr>
        <p:sp>
          <p:nvSpPr>
            <p:cNvPr id="341" name="Oval 340"/>
            <p:cNvSpPr>
              <a:spLocks noChangeAspect="1"/>
            </p:cNvSpPr>
            <p:nvPr/>
          </p:nvSpPr>
          <p:spPr>
            <a:xfrm>
              <a:off x="6140305" y="3559888"/>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3" name="Oval 342"/>
            <p:cNvSpPr>
              <a:spLocks noChangeAspect="1"/>
            </p:cNvSpPr>
            <p:nvPr/>
          </p:nvSpPr>
          <p:spPr>
            <a:xfrm>
              <a:off x="6078817" y="3559889"/>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4" name="Oval 343"/>
            <p:cNvSpPr>
              <a:spLocks noChangeAspect="1"/>
            </p:cNvSpPr>
            <p:nvPr/>
          </p:nvSpPr>
          <p:spPr>
            <a:xfrm>
              <a:off x="5933461" y="3623896"/>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5" name="Oval 344"/>
            <p:cNvSpPr>
              <a:spLocks noChangeAspect="1"/>
            </p:cNvSpPr>
            <p:nvPr/>
          </p:nvSpPr>
          <p:spPr>
            <a:xfrm>
              <a:off x="5928940" y="3495882"/>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2" name="Oval 341"/>
            <p:cNvSpPr>
              <a:spLocks noChangeAspect="1"/>
            </p:cNvSpPr>
            <p:nvPr/>
          </p:nvSpPr>
          <p:spPr>
            <a:xfrm>
              <a:off x="6027537" y="3559888"/>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46" name="Group 345"/>
          <p:cNvGrpSpPr>
            <a:grpSpLocks noChangeAspect="1"/>
          </p:cNvGrpSpPr>
          <p:nvPr/>
        </p:nvGrpSpPr>
        <p:grpSpPr>
          <a:xfrm>
            <a:off x="7087748" y="803376"/>
            <a:ext cx="1375257" cy="129794"/>
            <a:chOff x="4785344" y="3391734"/>
            <a:chExt cx="1356428" cy="128016"/>
          </a:xfrm>
        </p:grpSpPr>
        <p:sp>
          <p:nvSpPr>
            <p:cNvPr id="347" name="Oval 346"/>
            <p:cNvSpPr>
              <a:spLocks noChangeAspect="1"/>
            </p:cNvSpPr>
            <p:nvPr/>
          </p:nvSpPr>
          <p:spPr>
            <a:xfrm>
              <a:off x="6013759" y="3391736"/>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 name="Oval 347"/>
            <p:cNvSpPr>
              <a:spLocks noChangeAspect="1"/>
            </p:cNvSpPr>
            <p:nvPr/>
          </p:nvSpPr>
          <p:spPr>
            <a:xfrm>
              <a:off x="5433181" y="3391734"/>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0" name="Oval 349"/>
            <p:cNvSpPr>
              <a:spLocks noChangeAspect="1"/>
            </p:cNvSpPr>
            <p:nvPr/>
          </p:nvSpPr>
          <p:spPr>
            <a:xfrm>
              <a:off x="4785344" y="3391736"/>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1" name="Oval 350"/>
            <p:cNvSpPr>
              <a:spLocks noChangeAspect="1"/>
            </p:cNvSpPr>
            <p:nvPr/>
          </p:nvSpPr>
          <p:spPr>
            <a:xfrm>
              <a:off x="5372662" y="3391734"/>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9" name="Oval 348"/>
            <p:cNvSpPr>
              <a:spLocks noChangeAspect="1"/>
            </p:cNvSpPr>
            <p:nvPr/>
          </p:nvSpPr>
          <p:spPr>
            <a:xfrm>
              <a:off x="5326636" y="3391734"/>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52" name="Group 351"/>
          <p:cNvGrpSpPr>
            <a:grpSpLocks noChangeAspect="1"/>
          </p:cNvGrpSpPr>
          <p:nvPr/>
        </p:nvGrpSpPr>
        <p:grpSpPr>
          <a:xfrm>
            <a:off x="7087750" y="420029"/>
            <a:ext cx="1539736" cy="259582"/>
            <a:chOff x="5268415" y="3319378"/>
            <a:chExt cx="1518654" cy="256025"/>
          </a:xfrm>
        </p:grpSpPr>
        <p:sp>
          <p:nvSpPr>
            <p:cNvPr id="353" name="Oval 352"/>
            <p:cNvSpPr>
              <a:spLocks noChangeAspect="1"/>
            </p:cNvSpPr>
            <p:nvPr/>
          </p:nvSpPr>
          <p:spPr>
            <a:xfrm>
              <a:off x="6659056" y="3383383"/>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 name="Oval 353"/>
            <p:cNvSpPr>
              <a:spLocks noChangeAspect="1"/>
            </p:cNvSpPr>
            <p:nvPr/>
          </p:nvSpPr>
          <p:spPr>
            <a:xfrm>
              <a:off x="5965013" y="3447391"/>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5" name="Oval 354"/>
            <p:cNvSpPr>
              <a:spLocks noChangeAspect="1"/>
            </p:cNvSpPr>
            <p:nvPr/>
          </p:nvSpPr>
          <p:spPr>
            <a:xfrm>
              <a:off x="5958803" y="3319378"/>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 name="Oval 355"/>
            <p:cNvSpPr>
              <a:spLocks noChangeAspect="1"/>
            </p:cNvSpPr>
            <p:nvPr/>
          </p:nvSpPr>
          <p:spPr>
            <a:xfrm>
              <a:off x="5268415" y="3383385"/>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7" name="Oval 356"/>
            <p:cNvSpPr>
              <a:spLocks noChangeAspect="1"/>
            </p:cNvSpPr>
            <p:nvPr/>
          </p:nvSpPr>
          <p:spPr>
            <a:xfrm>
              <a:off x="5801372" y="3383385"/>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58" name="Group 357"/>
          <p:cNvGrpSpPr>
            <a:grpSpLocks noChangeAspect="1"/>
          </p:cNvGrpSpPr>
          <p:nvPr/>
        </p:nvGrpSpPr>
        <p:grpSpPr>
          <a:xfrm>
            <a:off x="6088922" y="2068711"/>
            <a:ext cx="2029327" cy="135320"/>
            <a:chOff x="4341311" y="3942880"/>
            <a:chExt cx="2001541" cy="133466"/>
          </a:xfrm>
        </p:grpSpPr>
        <p:sp>
          <p:nvSpPr>
            <p:cNvPr id="359" name="Oval 358"/>
            <p:cNvSpPr>
              <a:spLocks noChangeAspect="1"/>
            </p:cNvSpPr>
            <p:nvPr/>
          </p:nvSpPr>
          <p:spPr>
            <a:xfrm>
              <a:off x="4341311" y="3948330"/>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0" name="Oval 359"/>
            <p:cNvSpPr>
              <a:spLocks noChangeAspect="1"/>
            </p:cNvSpPr>
            <p:nvPr/>
          </p:nvSpPr>
          <p:spPr>
            <a:xfrm>
              <a:off x="5303288" y="3948332"/>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1" name="Oval 360"/>
            <p:cNvSpPr>
              <a:spLocks noChangeAspect="1"/>
            </p:cNvSpPr>
            <p:nvPr/>
          </p:nvSpPr>
          <p:spPr>
            <a:xfrm>
              <a:off x="6214839" y="3948332"/>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2" name="Oval 361"/>
            <p:cNvSpPr>
              <a:spLocks noChangeAspect="1"/>
            </p:cNvSpPr>
            <p:nvPr/>
          </p:nvSpPr>
          <p:spPr>
            <a:xfrm>
              <a:off x="5952842" y="3942880"/>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3" name="Oval 362"/>
            <p:cNvSpPr>
              <a:spLocks noChangeAspect="1"/>
            </p:cNvSpPr>
            <p:nvPr/>
          </p:nvSpPr>
          <p:spPr>
            <a:xfrm>
              <a:off x="5562946" y="3948332"/>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64" name="Group 363"/>
          <p:cNvGrpSpPr>
            <a:grpSpLocks noChangeAspect="1"/>
          </p:cNvGrpSpPr>
          <p:nvPr/>
        </p:nvGrpSpPr>
        <p:grpSpPr>
          <a:xfrm>
            <a:off x="6949400" y="2317185"/>
            <a:ext cx="634907" cy="259581"/>
            <a:chOff x="5207947" y="3906246"/>
            <a:chExt cx="626214" cy="256024"/>
          </a:xfrm>
        </p:grpSpPr>
        <p:sp>
          <p:nvSpPr>
            <p:cNvPr id="365" name="Oval 364"/>
            <p:cNvSpPr>
              <a:spLocks noChangeAspect="1"/>
            </p:cNvSpPr>
            <p:nvPr/>
          </p:nvSpPr>
          <p:spPr>
            <a:xfrm>
              <a:off x="5621333" y="3970251"/>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6" name="Oval 365"/>
            <p:cNvSpPr>
              <a:spLocks noChangeAspect="1"/>
            </p:cNvSpPr>
            <p:nvPr/>
          </p:nvSpPr>
          <p:spPr>
            <a:xfrm>
              <a:off x="5706144" y="3906246"/>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7" name="Oval 366"/>
            <p:cNvSpPr>
              <a:spLocks noChangeAspect="1"/>
            </p:cNvSpPr>
            <p:nvPr/>
          </p:nvSpPr>
          <p:spPr>
            <a:xfrm>
              <a:off x="5493320" y="3970251"/>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8" name="Oval 367"/>
            <p:cNvSpPr>
              <a:spLocks noChangeAspect="1"/>
            </p:cNvSpPr>
            <p:nvPr/>
          </p:nvSpPr>
          <p:spPr>
            <a:xfrm>
              <a:off x="5706148" y="4034258"/>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9" name="Oval 368"/>
            <p:cNvSpPr>
              <a:spLocks noChangeAspect="1"/>
            </p:cNvSpPr>
            <p:nvPr/>
          </p:nvSpPr>
          <p:spPr>
            <a:xfrm>
              <a:off x="5207947" y="3970253"/>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 name="Slide Number Placeholder 4"/>
          <p:cNvSpPr>
            <a:spLocks noGrp="1"/>
          </p:cNvSpPr>
          <p:nvPr>
            <p:ph type="sldNum" sz="quarter" idx="12"/>
          </p:nvPr>
        </p:nvSpPr>
        <p:spPr/>
        <p:txBody>
          <a:bodyPr/>
          <a:lstStyle/>
          <a:p>
            <a:pPr>
              <a:defRPr/>
            </a:pPr>
            <a:fld id="{3FCC9DFE-152E-9040-B076-1029403C79C9}" type="slidenum">
              <a:rPr lang="en-US" smtClean="0"/>
              <a:pPr>
                <a:defRPr/>
              </a:pPr>
              <a:t>62</a:t>
            </a:fld>
            <a:endParaRPr lang="en-US" dirty="0"/>
          </a:p>
        </p:txBody>
      </p:sp>
    </p:spTree>
    <p:extLst>
      <p:ext uri="{BB962C8B-B14F-4D97-AF65-F5344CB8AC3E}">
        <p14:creationId xmlns:p14="http://schemas.microsoft.com/office/powerpoint/2010/main" val="185642200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SECURITY ACTIVITIES</a:t>
            </a:r>
            <a:endParaRPr lang="en-US" dirty="0"/>
          </a:p>
        </p:txBody>
      </p:sp>
      <p:sp>
        <p:nvSpPr>
          <p:cNvPr id="3" name="Content Placeholder 2"/>
          <p:cNvSpPr>
            <a:spLocks noGrp="1"/>
          </p:cNvSpPr>
          <p:nvPr>
            <p:ph idx="1"/>
          </p:nvPr>
        </p:nvSpPr>
        <p:spPr>
          <a:xfrm>
            <a:off x="457200" y="1092200"/>
            <a:ext cx="8382000" cy="4957763"/>
          </a:xfrm>
        </p:spPr>
        <p:txBody>
          <a:bodyPr/>
          <a:lstStyle/>
          <a:p>
            <a:pPr marL="0" indent="0">
              <a:buNone/>
            </a:pPr>
            <a:r>
              <a:rPr lang="en-US" dirty="0" smtClean="0"/>
              <a:t>Most common (&gt;75% of institutions):</a:t>
            </a:r>
          </a:p>
          <a:p>
            <a:pPr lvl="0"/>
            <a:r>
              <a:rPr lang="en-US" dirty="0"/>
              <a:t>Firewall at external Internet connection(s)</a:t>
            </a:r>
          </a:p>
          <a:p>
            <a:pPr lvl="0"/>
            <a:r>
              <a:rPr lang="en-US" dirty="0"/>
              <a:t>Require all critical systems to be expeditiously patched or updated</a:t>
            </a:r>
          </a:p>
          <a:p>
            <a:pPr lvl="0"/>
            <a:r>
              <a:rPr lang="en-US" dirty="0"/>
              <a:t>IT security personnel have authority and ability to disable a network port in the event that a device has been detected to be violating institutional policy or disrupting network services</a:t>
            </a:r>
          </a:p>
          <a:p>
            <a:pPr lvl="0"/>
            <a:r>
              <a:rPr lang="en-US" dirty="0"/>
              <a:t>Require institutionally owned or leased computers to be expeditiously patched or updated</a:t>
            </a:r>
          </a:p>
          <a:p>
            <a:pPr lvl="0"/>
            <a:r>
              <a:rPr lang="en-US" dirty="0"/>
              <a:t>Enterprise directory</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FCC9DFE-152E-9040-B076-1029403C79C9}" type="slidenum">
              <a:rPr lang="en-US" smtClean="0"/>
              <a:pPr>
                <a:defRPr/>
              </a:pPr>
              <a:t>63</a:t>
            </a:fld>
            <a:endParaRPr lang="en-US" dirty="0"/>
          </a:p>
        </p:txBody>
      </p:sp>
    </p:spTree>
    <p:extLst>
      <p:ext uri="{BB962C8B-B14F-4D97-AF65-F5344CB8AC3E}">
        <p14:creationId xmlns:p14="http://schemas.microsoft.com/office/powerpoint/2010/main" val="237390432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382000" cy="889000"/>
          </a:xfrm>
        </p:spPr>
        <p:txBody>
          <a:bodyPr>
            <a:normAutofit fontScale="90000"/>
          </a:bodyPr>
          <a:lstStyle/>
          <a:p>
            <a:r>
              <a:rPr lang="en-US" dirty="0" smtClean="0"/>
              <a:t>LEAST COMMON ACTIVITIES </a:t>
            </a:r>
            <a:br>
              <a:rPr lang="en-US" dirty="0" smtClean="0"/>
            </a:br>
            <a:r>
              <a:rPr lang="en-US" dirty="0" smtClean="0"/>
              <a:t>(&lt;25% oF INSTITUTIONS)</a:t>
            </a:r>
            <a:endParaRPr lang="en-US" dirty="0"/>
          </a:p>
        </p:txBody>
      </p:sp>
      <p:sp>
        <p:nvSpPr>
          <p:cNvPr id="3" name="Content Placeholder 2"/>
          <p:cNvSpPr>
            <a:spLocks noGrp="1"/>
          </p:cNvSpPr>
          <p:nvPr>
            <p:ph idx="1"/>
          </p:nvPr>
        </p:nvSpPr>
        <p:spPr>
          <a:xfrm>
            <a:off x="457200" y="956733"/>
            <a:ext cx="4106333" cy="4957763"/>
          </a:xfrm>
        </p:spPr>
        <p:txBody>
          <a:bodyPr/>
          <a:lstStyle/>
          <a:p>
            <a:pPr lvl="0"/>
            <a:r>
              <a:rPr lang="en-US" sz="1600" dirty="0"/>
              <a:t>Security assessments are required prior to contracting for hosted services</a:t>
            </a:r>
          </a:p>
          <a:p>
            <a:pPr lvl="0"/>
            <a:r>
              <a:rPr lang="en-US" sz="1600" dirty="0"/>
              <a:t>PKI implemented (broadly or sparsely)</a:t>
            </a:r>
          </a:p>
          <a:p>
            <a:pPr lvl="0"/>
            <a:r>
              <a:rPr lang="en-US" sz="1600" dirty="0"/>
              <a:t>Electronic signatures implemented (broadly or sparsely)</a:t>
            </a:r>
          </a:p>
          <a:p>
            <a:pPr lvl="0"/>
            <a:r>
              <a:rPr lang="en-US" sz="1600" dirty="0"/>
              <a:t>Risk assessments on Instructional systems and data</a:t>
            </a:r>
          </a:p>
          <a:p>
            <a:pPr lvl="0"/>
            <a:r>
              <a:rPr lang="en-US" sz="1600" dirty="0"/>
              <a:t>Firewalls deployed by or on behalf of individual departments</a:t>
            </a:r>
          </a:p>
          <a:p>
            <a:pPr lvl="0"/>
            <a:r>
              <a:rPr lang="en-US" sz="1600" dirty="0"/>
              <a:t>Security assessments are required prior to licensing commercial </a:t>
            </a:r>
            <a:r>
              <a:rPr lang="en-US" sz="1600" dirty="0" smtClean="0"/>
              <a:t>software</a:t>
            </a:r>
          </a:p>
          <a:p>
            <a:r>
              <a:rPr lang="en-US" sz="1600" dirty="0"/>
              <a:t>Two-factor authentication implemented (broadly or sparsely</a:t>
            </a:r>
            <a:r>
              <a:rPr lang="en-US" sz="1600" dirty="0" smtClean="0"/>
              <a:t>)</a:t>
            </a:r>
            <a:endParaRPr lang="en-US" sz="1600" dirty="0"/>
          </a:p>
          <a:p>
            <a:pPr lvl="0"/>
            <a:r>
              <a:rPr lang="en-US" sz="1600" dirty="0" smtClean="0"/>
              <a:t>Requirement that personal firewall product be turned on when connected to the institutional network</a:t>
            </a:r>
          </a:p>
          <a:p>
            <a:pPr lvl="0"/>
            <a:r>
              <a:rPr lang="en-US" sz="1600" dirty="0" smtClean="0"/>
              <a:t>Conduct </a:t>
            </a:r>
            <a:r>
              <a:rPr lang="en-US" sz="1600" dirty="0"/>
              <a:t>proactive scans to detect known security exposures in all personally owned computers connected to our network</a:t>
            </a:r>
            <a:r>
              <a:rPr lang="en-US" sz="1600" dirty="0" smtClean="0"/>
              <a:t>.</a:t>
            </a:r>
            <a:endParaRPr lang="en-US" sz="1600" dirty="0"/>
          </a:p>
        </p:txBody>
      </p:sp>
      <p:sp>
        <p:nvSpPr>
          <p:cNvPr id="4" name="Content Placeholder 2"/>
          <p:cNvSpPr txBox="1">
            <a:spLocks/>
          </p:cNvSpPr>
          <p:nvPr/>
        </p:nvSpPr>
        <p:spPr bwMode="auto">
          <a:xfrm>
            <a:off x="4715933" y="956733"/>
            <a:ext cx="4106333" cy="495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Smart Cards implemented (broadly or sparsely)</a:t>
            </a:r>
          </a:p>
          <a:p>
            <a:r>
              <a:rPr lang="en-US" sz="1600" dirty="0" smtClean="0"/>
              <a:t>Require all institutionally owned portable devices to be encrypted</a:t>
            </a:r>
          </a:p>
          <a:p>
            <a:r>
              <a:rPr lang="en-US" sz="1600" dirty="0" smtClean="0"/>
              <a:t>Biometrics implemented (broadly or sparsely</a:t>
            </a:r>
          </a:p>
          <a:p>
            <a:r>
              <a:rPr lang="en-US" sz="1600" dirty="0" smtClean="0"/>
              <a:t>Member of a federation such as InCommon and support inter-domain authentication</a:t>
            </a:r>
          </a:p>
          <a:p>
            <a:r>
              <a:rPr lang="en-US" sz="1600" dirty="0" smtClean="0"/>
              <a:t>Tokens implemented (broadly or sparsely)</a:t>
            </a:r>
          </a:p>
          <a:p>
            <a:r>
              <a:rPr lang="en-US" sz="1600" dirty="0" smtClean="0"/>
              <a:t>Require IT Security Professional certification</a:t>
            </a:r>
          </a:p>
          <a:p>
            <a:r>
              <a:rPr lang="en-US" sz="1600" dirty="0" smtClean="0"/>
              <a:t>Risk assessments on Medical center systems and data</a:t>
            </a:r>
          </a:p>
          <a:p>
            <a:r>
              <a:rPr lang="en-US" sz="1600" dirty="0" smtClean="0"/>
              <a:t>Have deployed DNSSEC (domain name system security extensions)</a:t>
            </a:r>
          </a:p>
          <a:p>
            <a:r>
              <a:rPr lang="en-US" sz="1600" dirty="0" smtClean="0"/>
              <a:t>Risk assessments on research systems and data</a:t>
            </a:r>
            <a:endParaRPr lang="en-US" sz="1600" dirty="0"/>
          </a:p>
        </p:txBody>
      </p:sp>
      <p:sp>
        <p:nvSpPr>
          <p:cNvPr id="5" name="Slide Number Placeholder 4"/>
          <p:cNvSpPr>
            <a:spLocks noGrp="1"/>
          </p:cNvSpPr>
          <p:nvPr>
            <p:ph type="sldNum" sz="quarter" idx="12"/>
          </p:nvPr>
        </p:nvSpPr>
        <p:spPr/>
        <p:txBody>
          <a:bodyPr/>
          <a:lstStyle/>
          <a:p>
            <a:pPr>
              <a:defRPr/>
            </a:pPr>
            <a:fld id="{3FCC9DFE-152E-9040-B076-1029403C79C9}" type="slidenum">
              <a:rPr lang="en-US" smtClean="0"/>
              <a:pPr>
                <a:defRPr/>
              </a:pPr>
              <a:t>64</a:t>
            </a:fld>
            <a:endParaRPr lang="en-US" dirty="0"/>
          </a:p>
        </p:txBody>
      </p:sp>
    </p:spTree>
    <p:extLst>
      <p:ext uri="{BB962C8B-B14F-4D97-AF65-F5344CB8AC3E}">
        <p14:creationId xmlns:p14="http://schemas.microsoft.com/office/powerpoint/2010/main" val="169254178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INDICATORS OF INFORMATION SECURITY MATURITY:  WHO HAS DONE THE MOST?</a:t>
            </a:r>
            <a:endParaRPr lang="en-US" dirty="0"/>
          </a:p>
        </p:txBody>
      </p:sp>
      <p:sp>
        <p:nvSpPr>
          <p:cNvPr id="3" name="Content Placeholder 2"/>
          <p:cNvSpPr>
            <a:spLocks noGrp="1"/>
          </p:cNvSpPr>
          <p:nvPr>
            <p:ph idx="1"/>
          </p:nvPr>
        </p:nvSpPr>
        <p:spPr>
          <a:xfrm>
            <a:off x="457200" y="1363133"/>
            <a:ext cx="8382000" cy="4763030"/>
          </a:xfrm>
        </p:spPr>
        <p:txBody>
          <a:bodyPr/>
          <a:lstStyle/>
          <a:p>
            <a:r>
              <a:rPr lang="en-US" dirty="0" smtClean="0"/>
              <a:t>Doctoral and public institutions are engaged in more activities</a:t>
            </a:r>
          </a:p>
          <a:p>
            <a:r>
              <a:rPr lang="en-US" dirty="0" smtClean="0"/>
              <a:t>Information security departments with more responsibilities</a:t>
            </a:r>
          </a:p>
          <a:p>
            <a:r>
              <a:rPr lang="en-US" dirty="0" smtClean="0"/>
              <a:t>Information security leads with full-time allocations to the role</a:t>
            </a:r>
          </a:p>
          <a:p>
            <a:r>
              <a:rPr lang="en-US" dirty="0" smtClean="0"/>
              <a:t>Information security leads who report to the CIO</a:t>
            </a:r>
            <a:endParaRPr lang="en-US" dirty="0"/>
          </a:p>
        </p:txBody>
      </p:sp>
      <p:sp>
        <p:nvSpPr>
          <p:cNvPr id="4" name="Slide Number Placeholder 3"/>
          <p:cNvSpPr>
            <a:spLocks noGrp="1"/>
          </p:cNvSpPr>
          <p:nvPr>
            <p:ph type="sldNum" sz="quarter" idx="12"/>
          </p:nvPr>
        </p:nvSpPr>
        <p:spPr/>
        <p:txBody>
          <a:bodyPr/>
          <a:lstStyle/>
          <a:p>
            <a:pPr>
              <a:defRPr/>
            </a:pPr>
            <a:fld id="{3FCC9DFE-152E-9040-B076-1029403C79C9}" type="slidenum">
              <a:rPr lang="en-US" smtClean="0"/>
              <a:pPr>
                <a:defRPr/>
              </a:pPr>
              <a:t>65</a:t>
            </a:fld>
            <a:endParaRPr lang="en-US" dirty="0"/>
          </a:p>
        </p:txBody>
      </p:sp>
    </p:spTree>
    <p:extLst>
      <p:ext uri="{BB962C8B-B14F-4D97-AF65-F5344CB8AC3E}">
        <p14:creationId xmlns:p14="http://schemas.microsoft.com/office/powerpoint/2010/main" val="138706068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CENTERS</a:t>
            </a:r>
            <a:endParaRPr lang="en-US" dirty="0"/>
          </a:p>
        </p:txBody>
      </p:sp>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66</a:t>
            </a:fld>
            <a:endParaRPr lang="en-US" dirty="0"/>
          </a:p>
        </p:txBody>
      </p:sp>
    </p:spTree>
    <p:extLst>
      <p:ext uri="{BB962C8B-B14F-4D97-AF65-F5344CB8AC3E}">
        <p14:creationId xmlns:p14="http://schemas.microsoft.com/office/powerpoint/2010/main" val="288671487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centers:  WHO MANAGES THEM?</a:t>
            </a:r>
            <a:endParaRPr lang="en-US" dirty="0"/>
          </a:p>
        </p:txBody>
      </p:sp>
      <p:sp>
        <p:nvSpPr>
          <p:cNvPr id="3" name="Content Placeholder 2"/>
          <p:cNvSpPr>
            <a:spLocks noGrp="1"/>
          </p:cNvSpPr>
          <p:nvPr>
            <p:ph idx="1"/>
          </p:nvPr>
        </p:nvSpPr>
        <p:spPr>
          <a:xfrm>
            <a:off x="457201" y="1168400"/>
            <a:ext cx="3467099" cy="3251200"/>
          </a:xfrm>
        </p:spPr>
        <p:txBody>
          <a:bodyPr/>
          <a:lstStyle/>
          <a:p>
            <a:pPr marL="0" indent="0">
              <a:buNone/>
            </a:pPr>
            <a:r>
              <a:rPr lang="en-US" sz="2400" dirty="0" smtClean="0">
                <a:solidFill>
                  <a:schemeClr val="tx1">
                    <a:lumMod val="65000"/>
                    <a:lumOff val="35000"/>
                  </a:schemeClr>
                </a:solidFill>
              </a:rPr>
              <a:t>Central IT manages more than 9 of 10 data centers in associates and BA colleges, but fewer than two-thirds of data centers at doctoral and Canadian institutions</a:t>
            </a: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326400379"/>
              </p:ext>
            </p:extLst>
          </p:nvPr>
        </p:nvGraphicFramePr>
        <p:xfrm>
          <a:off x="4108796" y="1339850"/>
          <a:ext cx="7168804" cy="2292350"/>
        </p:xfrm>
        <a:graphic>
          <a:graphicData uri="http://schemas.openxmlformats.org/presentationml/2006/ole">
            <mc:AlternateContent xmlns:mc="http://schemas.openxmlformats.org/markup-compatibility/2006">
              <mc:Choice xmlns:v="urn:schemas-microsoft-com:vml" Requires="v">
                <p:oleObj spid="_x0000_s8296" name="Document" r:id="rId5" imgW="6553200" imgH="2095500" progId="Word.Document.12">
                  <p:embed/>
                </p:oleObj>
              </mc:Choice>
              <mc:Fallback>
                <p:oleObj name="Document" r:id="rId5" imgW="6553200" imgH="2095500" progId="Word.Document.12">
                  <p:embed/>
                  <p:pic>
                    <p:nvPicPr>
                      <p:cNvPr id="0" name=""/>
                      <p:cNvPicPr/>
                      <p:nvPr/>
                    </p:nvPicPr>
                    <p:blipFill>
                      <a:blip r:embed="rId6"/>
                      <a:stretch>
                        <a:fillRect/>
                      </a:stretch>
                    </p:blipFill>
                    <p:spPr>
                      <a:xfrm>
                        <a:off x="4108796" y="1339850"/>
                        <a:ext cx="7168804" cy="22923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80148260"/>
              </p:ext>
            </p:extLst>
          </p:nvPr>
        </p:nvGraphicFramePr>
        <p:xfrm>
          <a:off x="611187" y="4419600"/>
          <a:ext cx="7849381" cy="1566863"/>
        </p:xfrm>
        <a:graphic>
          <a:graphicData uri="http://schemas.openxmlformats.org/presentationml/2006/ole">
            <mc:AlternateContent xmlns:mc="http://schemas.openxmlformats.org/markup-compatibility/2006">
              <mc:Choice xmlns:v="urn:schemas-microsoft-com:vml" Requires="v">
                <p:oleObj spid="_x0000_s8297" name="Document" r:id="rId8" imgW="6616700" imgH="1320800" progId="Word.Document.12">
                  <p:embed/>
                </p:oleObj>
              </mc:Choice>
              <mc:Fallback>
                <p:oleObj name="Document" r:id="rId8" imgW="6616700" imgH="1320800" progId="Word.Document.12">
                  <p:embed/>
                  <p:pic>
                    <p:nvPicPr>
                      <p:cNvPr id="0" name=""/>
                      <p:cNvPicPr/>
                      <p:nvPr/>
                    </p:nvPicPr>
                    <p:blipFill>
                      <a:blip r:embed="rId9"/>
                      <a:stretch>
                        <a:fillRect/>
                      </a:stretch>
                    </p:blipFill>
                    <p:spPr>
                      <a:xfrm>
                        <a:off x="611187" y="4419600"/>
                        <a:ext cx="7849381" cy="1566863"/>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3FCC9DFE-152E-9040-B076-1029403C79C9}" type="slidenum">
              <a:rPr lang="en-US" smtClean="0"/>
              <a:pPr>
                <a:defRPr/>
              </a:pPr>
              <a:t>67</a:t>
            </a:fld>
            <a:endParaRPr lang="en-US" dirty="0"/>
          </a:p>
        </p:txBody>
      </p:sp>
    </p:spTree>
    <p:extLst>
      <p:ext uri="{BB962C8B-B14F-4D97-AF65-F5344CB8AC3E}">
        <p14:creationId xmlns:p14="http://schemas.microsoft.com/office/powerpoint/2010/main" val="103013162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CENTERS COME IN ALL SIZES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6" y="1933045"/>
            <a:ext cx="8860536" cy="3098292"/>
          </a:xfrm>
          <a:prstGeom prst="rect">
            <a:avLst/>
          </a:prstGeom>
        </p:spPr>
      </p:pic>
      <p:sp>
        <p:nvSpPr>
          <p:cNvPr id="7" name="Content Placeholder 2"/>
          <p:cNvSpPr txBox="1">
            <a:spLocks/>
          </p:cNvSpPr>
          <p:nvPr/>
        </p:nvSpPr>
        <p:spPr bwMode="auto">
          <a:xfrm>
            <a:off x="457200" y="1302279"/>
            <a:ext cx="6553200" cy="8297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dirty="0" smtClean="0"/>
              <a:t>Average size of central IT data centers varies more than tenfold</a:t>
            </a:r>
            <a:endParaRPr lang="en-US" sz="2400" dirty="0"/>
          </a:p>
        </p:txBody>
      </p:sp>
      <p:sp>
        <p:nvSpPr>
          <p:cNvPr id="6" name="Slide Number Placeholder 5"/>
          <p:cNvSpPr>
            <a:spLocks noGrp="1"/>
          </p:cNvSpPr>
          <p:nvPr>
            <p:ph type="sldNum" sz="quarter" idx="12"/>
          </p:nvPr>
        </p:nvSpPr>
        <p:spPr/>
        <p:txBody>
          <a:bodyPr/>
          <a:lstStyle/>
          <a:p>
            <a:pPr>
              <a:defRPr/>
            </a:pPr>
            <a:fld id="{3FCC9DFE-152E-9040-B076-1029403C79C9}" type="slidenum">
              <a:rPr lang="en-US" smtClean="0"/>
              <a:pPr>
                <a:defRPr/>
              </a:pPr>
              <a:t>68</a:t>
            </a:fld>
            <a:endParaRPr lang="en-US" dirty="0"/>
          </a:p>
        </p:txBody>
      </p:sp>
    </p:spTree>
    <p:extLst>
      <p:ext uri="{BB962C8B-B14F-4D97-AF65-F5344CB8AC3E}">
        <p14:creationId xmlns:p14="http://schemas.microsoft.com/office/powerpoint/2010/main" val="123479557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CENTER UTILIZAtiON:  </a:t>
            </a:r>
            <a:br>
              <a:rPr lang="en-US" dirty="0" smtClean="0"/>
            </a:br>
            <a:r>
              <a:rPr lang="en-US" dirty="0" smtClean="0"/>
              <a:t>UnDER CONTROL</a:t>
            </a:r>
            <a:endParaRPr lang="en-US" dirty="0"/>
          </a:p>
        </p:txBody>
      </p:sp>
      <p:sp>
        <p:nvSpPr>
          <p:cNvPr id="3" name="Content Placeholder 2"/>
          <p:cNvSpPr>
            <a:spLocks noGrp="1"/>
          </p:cNvSpPr>
          <p:nvPr>
            <p:ph idx="1"/>
          </p:nvPr>
        </p:nvSpPr>
        <p:spPr>
          <a:xfrm>
            <a:off x="457200" y="4276195"/>
            <a:ext cx="8509001" cy="1079500"/>
          </a:xfrm>
        </p:spPr>
        <p:txBody>
          <a:bodyPr/>
          <a:lstStyle/>
          <a:p>
            <a:pPr marL="0" indent="0">
              <a:buNone/>
            </a:pPr>
            <a:r>
              <a:rPr lang="en-US" sz="2400" dirty="0" smtClean="0"/>
              <a:t>Is it due to virtualization?  </a:t>
            </a:r>
            <a:br>
              <a:rPr lang="en-US" sz="2400" dirty="0" smtClean="0"/>
            </a:br>
            <a:r>
              <a:rPr lang="en-US" sz="2400" dirty="0" smtClean="0"/>
              <a:t>Half </a:t>
            </a:r>
            <a:r>
              <a:rPr lang="en-US" sz="2400" dirty="0"/>
              <a:t>the servers in US higher education data centers are </a:t>
            </a:r>
            <a:r>
              <a:rPr lang="en-US" sz="2400" dirty="0" smtClean="0"/>
              <a:t>virtualized, ranging from 37</a:t>
            </a:r>
            <a:r>
              <a:rPr lang="en-US" sz="2400" dirty="0"/>
              <a:t>% of doctoral to 57% for BA liberal arts and 53% of other BA </a:t>
            </a:r>
            <a:r>
              <a:rPr lang="en-US" sz="2400" dirty="0" smtClean="0"/>
              <a:t>colleges.  (34% of Canadian.)</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391277629"/>
              </p:ext>
            </p:extLst>
          </p:nvPr>
        </p:nvGraphicFramePr>
        <p:xfrm>
          <a:off x="457199" y="2206622"/>
          <a:ext cx="9040015" cy="1629305"/>
        </p:xfrm>
        <a:graphic>
          <a:graphicData uri="http://schemas.openxmlformats.org/presentationml/2006/ole">
            <mc:AlternateContent xmlns:mc="http://schemas.openxmlformats.org/markup-compatibility/2006">
              <mc:Choice xmlns:v="urn:schemas-microsoft-com:vml" Requires="v">
                <p:oleObj spid="_x0000_s9271" name="Document" r:id="rId5" imgW="6553200" imgH="1181100" progId="Word.Document.12">
                  <p:embed/>
                </p:oleObj>
              </mc:Choice>
              <mc:Fallback>
                <p:oleObj name="Document" r:id="rId5" imgW="6553200" imgH="1181100" progId="Word.Document.12">
                  <p:embed/>
                  <p:pic>
                    <p:nvPicPr>
                      <p:cNvPr id="0" name=""/>
                      <p:cNvPicPr/>
                      <p:nvPr/>
                    </p:nvPicPr>
                    <p:blipFill>
                      <a:blip r:embed="rId6"/>
                      <a:stretch>
                        <a:fillRect/>
                      </a:stretch>
                    </p:blipFill>
                    <p:spPr>
                      <a:xfrm>
                        <a:off x="457199" y="2206622"/>
                        <a:ext cx="9040015" cy="1629305"/>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3FCC9DFE-152E-9040-B076-1029403C79C9}" type="slidenum">
              <a:rPr lang="en-US" smtClean="0"/>
              <a:pPr>
                <a:defRPr/>
              </a:pPr>
              <a:t>69</a:t>
            </a:fld>
            <a:endParaRPr lang="en-US" dirty="0"/>
          </a:p>
        </p:txBody>
      </p:sp>
      <p:sp>
        <p:nvSpPr>
          <p:cNvPr id="8" name="Content Placeholder 2"/>
          <p:cNvSpPr txBox="1">
            <a:spLocks/>
          </p:cNvSpPr>
          <p:nvPr/>
        </p:nvSpPr>
        <p:spPr bwMode="auto">
          <a:xfrm>
            <a:off x="457200" y="1612900"/>
            <a:ext cx="5003800" cy="5339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dirty="0" smtClean="0"/>
              <a:t>Data centers have capacity:</a:t>
            </a:r>
            <a:endParaRPr lang="en-US" sz="2400" dirty="0"/>
          </a:p>
        </p:txBody>
      </p:sp>
    </p:spTree>
    <p:extLst>
      <p:ext uri="{BB962C8B-B14F-4D97-AF65-F5344CB8AC3E}">
        <p14:creationId xmlns:p14="http://schemas.microsoft.com/office/powerpoint/2010/main" val="13326472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THE IT ORGANIZATION</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457200" y="1168400"/>
            <a:ext cx="8229600" cy="1642533"/>
          </a:xfrm>
        </p:spPr>
        <p:txBody>
          <a:bodyPr/>
          <a:lstStyle/>
          <a:p>
            <a:pPr marL="230188" lvl="1" indent="-230188" eaLnBrk="1" hangingPunct="1"/>
            <a:r>
              <a:rPr lang="en-US" dirty="0">
                <a:latin typeface="Arial" charset="0"/>
                <a:ea typeface="ＭＳ Ｐゴシック" charset="-128"/>
              </a:rPr>
              <a:t>Which CIOs are most likely to have strategic </a:t>
            </a:r>
            <a:r>
              <a:rPr lang="en-US" dirty="0" smtClean="0">
                <a:latin typeface="Arial" charset="0"/>
                <a:ea typeface="ＭＳ Ｐゴシック" charset="-128"/>
              </a:rPr>
              <a:t>impact as measured by:</a:t>
            </a:r>
            <a:endParaRPr lang="en-US" dirty="0">
              <a:latin typeface="Arial" charset="0"/>
              <a:ea typeface="ＭＳ Ｐゴシック" charset="-128"/>
            </a:endParaRPr>
          </a:p>
          <a:p>
            <a:pPr marL="576263" lvl="2" eaLnBrk="1" hangingPunct="1"/>
            <a:r>
              <a:rPr lang="en-US" dirty="0" smtClean="0">
                <a:latin typeface="Arial" charset="0"/>
                <a:ea typeface="ＭＳ Ｐゴシック" charset="-128"/>
              </a:rPr>
              <a:t>Membership on the President’s or Chancellor’s cabinet</a:t>
            </a:r>
          </a:p>
          <a:p>
            <a:pPr marL="576263" lvl="2" eaLnBrk="1" hangingPunct="1"/>
            <a:r>
              <a:rPr lang="en-US" dirty="0" smtClean="0">
                <a:latin typeface="Arial" charset="0"/>
                <a:ea typeface="ＭＳ Ｐゴシック" charset="-128"/>
              </a:rPr>
              <a:t>Having an institutional strategic plan that incorporates IT</a:t>
            </a:r>
          </a:p>
          <a:p>
            <a:pPr marL="230188" lvl="1" eaLnBrk="1" hangingPunct="1"/>
            <a:r>
              <a:rPr lang="en-US" dirty="0" smtClean="0">
                <a:latin typeface="Arial" charset="0"/>
                <a:ea typeface="ＭＳ Ｐゴシック" charset="-128"/>
              </a:rPr>
              <a:t>Here are your options.  Pick the two you think are correct: </a:t>
            </a:r>
            <a:endParaRPr lang="en-US" dirty="0">
              <a:latin typeface="Arial" charset="0"/>
              <a:ea typeface="ＭＳ Ｐゴシック" charset="-128"/>
            </a:endParaRPr>
          </a:p>
        </p:txBody>
      </p:sp>
      <p:sp>
        <p:nvSpPr>
          <p:cNvPr id="4" name="Content Placeholder 2"/>
          <p:cNvSpPr txBox="1">
            <a:spLocks/>
          </p:cNvSpPr>
          <p:nvPr/>
        </p:nvSpPr>
        <p:spPr bwMode="auto">
          <a:xfrm>
            <a:off x="4495799" y="3242733"/>
            <a:ext cx="405553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6263" lvl="2" eaLnBrk="1" hangingPunct="1"/>
            <a:r>
              <a:rPr lang="en-US" dirty="0" smtClean="0">
                <a:latin typeface="Arial" charset="0"/>
                <a:ea typeface="ＭＳ Ｐゴシック" charset="-128"/>
              </a:rPr>
              <a:t>Reports to the Provost</a:t>
            </a:r>
          </a:p>
          <a:p>
            <a:pPr marL="576263" lvl="2" eaLnBrk="1" hangingPunct="1"/>
            <a:r>
              <a:rPr lang="en-US" dirty="0" smtClean="0">
                <a:latin typeface="Arial" charset="0"/>
                <a:ea typeface="ＭＳ Ｐゴシック" charset="-128"/>
              </a:rPr>
              <a:t>Has been a CIO elsewhere</a:t>
            </a:r>
          </a:p>
          <a:p>
            <a:pPr marL="576263" lvl="2" eaLnBrk="1" hangingPunct="1"/>
            <a:r>
              <a:rPr lang="en-US" dirty="0" smtClean="0">
                <a:latin typeface="Arial" charset="0"/>
                <a:ea typeface="ＭＳ Ｐゴシック" charset="-128"/>
              </a:rPr>
              <a:t>At community colleges</a:t>
            </a:r>
            <a:endParaRPr lang="en-US" dirty="0">
              <a:latin typeface="Arial" charset="0"/>
              <a:ea typeface="ＭＳ Ｐゴシック" charset="-128"/>
            </a:endParaRPr>
          </a:p>
          <a:p>
            <a:pPr marL="576263" lvl="2" eaLnBrk="1" hangingPunct="1"/>
            <a:r>
              <a:rPr lang="en-US" dirty="0" smtClean="0">
                <a:latin typeface="Arial" charset="0"/>
                <a:ea typeface="ＭＳ Ｐゴシック" charset="-128"/>
              </a:rPr>
              <a:t>At Bachelors-level institutions</a:t>
            </a:r>
          </a:p>
          <a:p>
            <a:pPr marL="576263" lvl="2" eaLnBrk="1" hangingPunct="1"/>
            <a:r>
              <a:rPr lang="en-US" dirty="0" smtClean="0">
                <a:latin typeface="Arial" charset="0"/>
                <a:ea typeface="ＭＳ Ｐゴシック" charset="-128"/>
              </a:rPr>
              <a:t>At </a:t>
            </a:r>
            <a:r>
              <a:rPr lang="en-US" dirty="0">
                <a:latin typeface="Arial" charset="0"/>
                <a:ea typeface="ＭＳ Ｐゴシック" charset="-128"/>
              </a:rPr>
              <a:t>doctoral </a:t>
            </a:r>
            <a:r>
              <a:rPr lang="en-US" dirty="0" smtClean="0">
                <a:latin typeface="Arial" charset="0"/>
                <a:ea typeface="ＭＳ Ｐゴシック" charset="-128"/>
              </a:rPr>
              <a:t>universities</a:t>
            </a:r>
          </a:p>
          <a:p>
            <a:pPr marL="576263" lvl="2" eaLnBrk="1" hangingPunct="1"/>
            <a:r>
              <a:rPr lang="en-US" dirty="0" smtClean="0">
                <a:latin typeface="Arial" charset="0"/>
                <a:ea typeface="ＭＳ Ｐゴシック" charset="-128"/>
              </a:rPr>
              <a:t>At Masters-level institutions</a:t>
            </a:r>
          </a:p>
          <a:p>
            <a:pPr marL="576263" lvl="2" eaLnBrk="1" hangingPunct="1"/>
            <a:r>
              <a:rPr lang="en-US" dirty="0" smtClean="0">
                <a:latin typeface="Arial" charset="0"/>
                <a:ea typeface="ＭＳ Ｐゴシック" charset="-128"/>
              </a:rPr>
              <a:t>At international institutions</a:t>
            </a:r>
            <a:endParaRPr lang="en-US" dirty="0">
              <a:latin typeface="Arial" charset="0"/>
              <a:ea typeface="ＭＳ Ｐゴシック" charset="-128"/>
            </a:endParaRPr>
          </a:p>
          <a:p>
            <a:pPr marL="576263" lvl="2" eaLnBrk="1" hangingPunct="1"/>
            <a:endParaRPr lang="en-US" dirty="0" smtClean="0">
              <a:latin typeface="Arial" charset="0"/>
              <a:ea typeface="ＭＳ Ｐゴシック" charset="-128"/>
            </a:endParaRPr>
          </a:p>
        </p:txBody>
      </p:sp>
      <p:sp>
        <p:nvSpPr>
          <p:cNvPr id="5" name="Content Placeholder 2"/>
          <p:cNvSpPr txBox="1">
            <a:spLocks/>
          </p:cNvSpPr>
          <p:nvPr/>
        </p:nvSpPr>
        <p:spPr bwMode="auto">
          <a:xfrm>
            <a:off x="457200" y="3166534"/>
            <a:ext cx="4182533" cy="3496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6263" lvl="2" eaLnBrk="1" hangingPunct="1"/>
            <a:r>
              <a:rPr lang="en-US" dirty="0" smtClean="0">
                <a:latin typeface="Arial" charset="0"/>
                <a:ea typeface="ＭＳ Ｐゴシック" charset="-128"/>
              </a:rPr>
              <a:t>Recently appointed</a:t>
            </a:r>
          </a:p>
          <a:p>
            <a:pPr marL="576263" lvl="2" eaLnBrk="1" hangingPunct="1"/>
            <a:r>
              <a:rPr lang="en-US" dirty="0" smtClean="0">
                <a:latin typeface="Arial" charset="0"/>
                <a:ea typeface="ＭＳ Ｐゴシック" charset="-128"/>
              </a:rPr>
              <a:t>Long-serving</a:t>
            </a:r>
          </a:p>
          <a:p>
            <a:pPr marL="576263" lvl="2" eaLnBrk="1" hangingPunct="1"/>
            <a:r>
              <a:rPr lang="en-US" dirty="0" smtClean="0">
                <a:latin typeface="Arial" charset="0"/>
                <a:ea typeface="ＭＳ Ｐゴシック" charset="-128"/>
              </a:rPr>
              <a:t>At private institutions</a:t>
            </a:r>
          </a:p>
          <a:p>
            <a:pPr marL="576263" lvl="2" eaLnBrk="1" hangingPunct="1"/>
            <a:r>
              <a:rPr lang="en-US" dirty="0" smtClean="0">
                <a:latin typeface="Arial" charset="0"/>
                <a:ea typeface="ＭＳ Ｐゴシック" charset="-128"/>
              </a:rPr>
              <a:t>At public institutions</a:t>
            </a:r>
          </a:p>
          <a:p>
            <a:pPr marL="576263" lvl="2" eaLnBrk="1" hangingPunct="1"/>
            <a:r>
              <a:rPr lang="en-US" dirty="0" smtClean="0">
                <a:latin typeface="Arial" charset="0"/>
                <a:ea typeface="ＭＳ Ｐゴシック" charset="-128"/>
              </a:rPr>
              <a:t>Report directly to the President or Chancellor</a:t>
            </a:r>
          </a:p>
          <a:p>
            <a:pPr marL="576263" lvl="2" eaLnBrk="1" hangingPunct="1"/>
            <a:r>
              <a:rPr lang="en-US" dirty="0" smtClean="0">
                <a:latin typeface="Arial" charset="0"/>
                <a:ea typeface="ＭＳ Ｐゴシック" charset="-128"/>
              </a:rPr>
              <a:t>Has an academic title such as Dean  </a:t>
            </a:r>
          </a:p>
          <a:p>
            <a:pPr marL="0" indent="0" eaLnBrk="1" hangingPunct="1">
              <a:buNone/>
            </a:pPr>
            <a:r>
              <a:rPr lang="en-US" dirty="0" smtClean="0">
                <a:latin typeface="Arial" charset="0"/>
                <a:ea typeface="ＭＳ Ｐゴシック" charset="-128"/>
              </a:rPr>
              <a:t> </a:t>
            </a:r>
            <a:endParaRPr lang="en-US" dirty="0">
              <a:latin typeface="Arial" charset="0"/>
              <a:ea typeface="ＭＳ Ｐゴシック" charset="-128"/>
            </a:endParaRPr>
          </a:p>
        </p:txBody>
      </p:sp>
      <p:sp>
        <p:nvSpPr>
          <p:cNvPr id="2" name="Slide Number Placeholder 1"/>
          <p:cNvSpPr>
            <a:spLocks noGrp="1"/>
          </p:cNvSpPr>
          <p:nvPr>
            <p:ph type="sldNum" sz="quarter" idx="12"/>
          </p:nvPr>
        </p:nvSpPr>
        <p:spPr/>
        <p:txBody>
          <a:bodyPr/>
          <a:lstStyle/>
          <a:p>
            <a:pPr>
              <a:defRPr/>
            </a:pPr>
            <a:fld id="{DD8AE98D-1DF9-DB4F-958A-E2505715E1FD}" type="slidenum">
              <a:rPr lang="en-US" smtClean="0"/>
              <a:pPr>
                <a:defRPr/>
              </a:pPr>
              <a:t>7</a:t>
            </a:fld>
            <a:endParaRPr lang="en-US"/>
          </a:p>
        </p:txBody>
      </p:sp>
    </p:spTree>
    <p:extLst>
      <p:ext uri="{BB962C8B-B14F-4D97-AF65-F5344CB8AC3E}">
        <p14:creationId xmlns:p14="http://schemas.microsoft.com/office/powerpoint/2010/main" val="178569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P spid="4" grpId="0"/>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disAster strikes</a:t>
            </a:r>
            <a:endParaRPr lang="en-US" dirty="0"/>
          </a:p>
        </p:txBody>
      </p:sp>
      <p:sp>
        <p:nvSpPr>
          <p:cNvPr id="3" name="Content Placeholder 2"/>
          <p:cNvSpPr>
            <a:spLocks noGrp="1"/>
          </p:cNvSpPr>
          <p:nvPr>
            <p:ph idx="1"/>
          </p:nvPr>
        </p:nvSpPr>
        <p:spPr>
          <a:xfrm>
            <a:off x="457200" y="1168400"/>
            <a:ext cx="8382000" cy="3750733"/>
          </a:xfrm>
        </p:spPr>
        <p:txBody>
          <a:bodyPr/>
          <a:lstStyle/>
          <a:p>
            <a:r>
              <a:rPr lang="en-US" dirty="0" smtClean="0"/>
              <a:t>24% of data centers managed by central IT do not have a secondary power source</a:t>
            </a:r>
          </a:p>
          <a:p>
            <a:r>
              <a:rPr lang="en-US" dirty="0" smtClean="0"/>
              <a:t>77% lack a tertiary power source</a:t>
            </a:r>
          </a:p>
          <a:p>
            <a:r>
              <a:rPr lang="en-US" dirty="0"/>
              <a:t>23% of institutions have no disaster recovery provisions in place for their data centers</a:t>
            </a:r>
          </a:p>
          <a:p>
            <a:r>
              <a:rPr lang="en-US" dirty="0"/>
              <a:t>81% </a:t>
            </a:r>
            <a:r>
              <a:rPr lang="en-US" dirty="0" smtClean="0"/>
              <a:t>with a disaster recovery site have </a:t>
            </a:r>
            <a:r>
              <a:rPr lang="en-US" dirty="0"/>
              <a:t>not tested </a:t>
            </a:r>
            <a:r>
              <a:rPr lang="en-US" dirty="0" smtClean="0"/>
              <a:t>it </a:t>
            </a:r>
            <a:r>
              <a:rPr lang="en-US" dirty="0"/>
              <a:t>in the past year</a:t>
            </a:r>
          </a:p>
          <a:p>
            <a:endParaRPr lang="en-US" dirty="0" smtClean="0"/>
          </a:p>
        </p:txBody>
      </p:sp>
      <p:sp>
        <p:nvSpPr>
          <p:cNvPr id="4" name="Slide Number Placeholder 3"/>
          <p:cNvSpPr>
            <a:spLocks noGrp="1"/>
          </p:cNvSpPr>
          <p:nvPr>
            <p:ph type="sldNum" sz="quarter" idx="12"/>
          </p:nvPr>
        </p:nvSpPr>
        <p:spPr/>
        <p:txBody>
          <a:bodyPr/>
          <a:lstStyle/>
          <a:p>
            <a:pPr>
              <a:defRPr/>
            </a:pPr>
            <a:fld id="{3FCC9DFE-152E-9040-B076-1029403C79C9}" type="slidenum">
              <a:rPr lang="en-US" smtClean="0"/>
              <a:pPr>
                <a:defRPr/>
              </a:pPr>
              <a:t>70</a:t>
            </a:fld>
            <a:endParaRPr lang="en-US" dirty="0"/>
          </a:p>
        </p:txBody>
      </p:sp>
    </p:spTree>
    <p:extLst>
      <p:ext uri="{BB962C8B-B14F-4D97-AF65-F5344CB8AC3E}">
        <p14:creationId xmlns:p14="http://schemas.microsoft.com/office/powerpoint/2010/main" val="411334383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9808"/>
            <a:ext cx="8686800" cy="754591"/>
          </a:xfrm>
        </p:spPr>
        <p:txBody>
          <a:bodyPr>
            <a:normAutofit fontScale="90000"/>
          </a:bodyPr>
          <a:lstStyle/>
          <a:p>
            <a:r>
              <a:rPr lang="en-US" dirty="0" smtClean="0"/>
              <a:t>Data Center Disaster Recovery Provisions</a:t>
            </a:r>
            <a:br>
              <a:rPr lang="en-US" dirty="0" smtClean="0"/>
            </a:br>
            <a:r>
              <a:rPr lang="en-US" i="1" dirty="0" smtClean="0"/>
              <a:t>(of those with provisions)</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0901542"/>
              </p:ext>
            </p:extLst>
          </p:nvPr>
        </p:nvGraphicFramePr>
        <p:xfrm>
          <a:off x="457200" y="1025445"/>
          <a:ext cx="8229600" cy="528698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654800" y="1025445"/>
            <a:ext cx="2269067" cy="1200328"/>
          </a:xfrm>
          <a:prstGeom prst="rect">
            <a:avLst/>
          </a:prstGeom>
          <a:noFill/>
        </p:spPr>
        <p:txBody>
          <a:bodyPr wrap="square" rtlCol="0">
            <a:spAutoFit/>
          </a:bodyPr>
          <a:lstStyle/>
          <a:p>
            <a:r>
              <a:rPr lang="en-US" sz="2400" dirty="0" smtClean="0">
                <a:solidFill>
                  <a:srgbClr val="595959"/>
                </a:solidFill>
              </a:rPr>
              <a:t>Most disaster recovery sites are on campus</a:t>
            </a:r>
            <a:endParaRPr lang="en-US" sz="2400" dirty="0">
              <a:solidFill>
                <a:srgbClr val="595959"/>
              </a:solidFill>
            </a:endParaRPr>
          </a:p>
        </p:txBody>
      </p:sp>
      <p:sp>
        <p:nvSpPr>
          <p:cNvPr id="5" name="Slide Number Placeholder 4"/>
          <p:cNvSpPr>
            <a:spLocks noGrp="1"/>
          </p:cNvSpPr>
          <p:nvPr>
            <p:ph type="sldNum" sz="quarter" idx="12"/>
          </p:nvPr>
        </p:nvSpPr>
        <p:spPr/>
        <p:txBody>
          <a:bodyPr/>
          <a:lstStyle/>
          <a:p>
            <a:pPr>
              <a:defRPr/>
            </a:pPr>
            <a:fld id="{3FCC9DFE-152E-9040-B076-1029403C79C9}" type="slidenum">
              <a:rPr lang="en-US" smtClean="0"/>
              <a:pPr>
                <a:defRPr/>
              </a:pPr>
              <a:t>71</a:t>
            </a:fld>
            <a:endParaRPr lang="en-US" dirty="0"/>
          </a:p>
        </p:txBody>
      </p:sp>
    </p:spTree>
    <p:extLst>
      <p:ext uri="{BB962C8B-B14F-4D97-AF65-F5344CB8AC3E}">
        <p14:creationId xmlns:p14="http://schemas.microsoft.com/office/powerpoint/2010/main" val="231723089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CONTRIBUTIONS TO SUSTAINABILITY</a:t>
            </a:r>
            <a:endParaRPr lang="en-US" dirty="0"/>
          </a:p>
        </p:txBody>
      </p:sp>
      <p:sp>
        <p:nvSpPr>
          <p:cNvPr id="3" name="Slide Number Placeholder 2"/>
          <p:cNvSpPr>
            <a:spLocks noGrp="1"/>
          </p:cNvSpPr>
          <p:nvPr>
            <p:ph type="sldNum" sz="quarter" idx="12"/>
          </p:nvPr>
        </p:nvSpPr>
        <p:spPr/>
        <p:txBody>
          <a:bodyPr/>
          <a:lstStyle/>
          <a:p>
            <a:pPr>
              <a:defRPr/>
            </a:pPr>
            <a:fld id="{DD8AE98D-1DF9-DB4F-958A-E2505715E1FD}" type="slidenum">
              <a:rPr lang="en-US" smtClean="0"/>
              <a:pPr>
                <a:defRPr/>
              </a:pPr>
              <a:t>72</a:t>
            </a:fld>
            <a:endParaRPr lang="en-US" dirty="0"/>
          </a:p>
        </p:txBody>
      </p:sp>
    </p:spTree>
    <p:extLst>
      <p:ext uri="{BB962C8B-B14F-4D97-AF65-F5344CB8AC3E}">
        <p14:creationId xmlns:p14="http://schemas.microsoft.com/office/powerpoint/2010/main" val="103810239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36600"/>
            <a:ext cx="9144000" cy="6121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22147" y="230392"/>
            <a:ext cx="8416082" cy="360080"/>
          </a:xfrm>
        </p:spPr>
        <p:txBody>
          <a:bodyPr>
            <a:noAutofit/>
          </a:bodyPr>
          <a:lstStyle/>
          <a:p>
            <a:r>
              <a:rPr lang="en-US" dirty="0" smtClean="0">
                <a:latin typeface="Arial"/>
                <a:cs typeface="Arial"/>
              </a:rPr>
              <a:t>IT-Related Sustainability Initiatives</a:t>
            </a:r>
            <a:endParaRPr lang="en-US"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3146936"/>
              </p:ext>
            </p:extLst>
          </p:nvPr>
        </p:nvGraphicFramePr>
        <p:xfrm>
          <a:off x="0" y="901371"/>
          <a:ext cx="8134548" cy="5565423"/>
        </p:xfrm>
        <a:graphic>
          <a:graphicData uri="http://schemas.openxmlformats.org/drawingml/2006/chart">
            <c:chart xmlns:c="http://schemas.openxmlformats.org/drawingml/2006/chart" xmlns:r="http://schemas.openxmlformats.org/officeDocument/2006/relationships" r:id="rId3"/>
          </a:graphicData>
        </a:graphic>
      </p:graphicFrame>
      <p:sp>
        <p:nvSpPr>
          <p:cNvPr id="76" name="TextBox 75"/>
          <p:cNvSpPr txBox="1"/>
          <p:nvPr/>
        </p:nvSpPr>
        <p:spPr>
          <a:xfrm>
            <a:off x="3966787" y="6513268"/>
            <a:ext cx="5816600" cy="276999"/>
          </a:xfrm>
          <a:prstGeom prst="rect">
            <a:avLst/>
          </a:prstGeom>
          <a:noFill/>
        </p:spPr>
        <p:txBody>
          <a:bodyPr wrap="square" rtlCol="0">
            <a:spAutoFit/>
          </a:bodyPr>
          <a:lstStyle/>
          <a:p>
            <a:r>
              <a:rPr lang="en-US" sz="1200" dirty="0" smtClean="0">
                <a:latin typeface="Arial"/>
                <a:cs typeface="Arial"/>
              </a:rPr>
              <a:t>The break in the bar represents the US higher education median</a:t>
            </a:r>
            <a:endParaRPr lang="en-US" sz="1200" dirty="0">
              <a:latin typeface="Arial"/>
              <a:cs typeface="Arial"/>
            </a:endParaRPr>
          </a:p>
        </p:txBody>
      </p:sp>
      <p:sp>
        <p:nvSpPr>
          <p:cNvPr id="5" name="Slide Number Placeholder 4"/>
          <p:cNvSpPr>
            <a:spLocks noGrp="1"/>
          </p:cNvSpPr>
          <p:nvPr>
            <p:ph type="sldNum" sz="quarter" idx="12"/>
          </p:nvPr>
        </p:nvSpPr>
        <p:spPr/>
        <p:txBody>
          <a:bodyPr/>
          <a:lstStyle/>
          <a:p>
            <a:pPr>
              <a:defRPr/>
            </a:pPr>
            <a:fld id="{3FCC9DFE-152E-9040-B076-1029403C79C9}" type="slidenum">
              <a:rPr lang="en-US" smtClean="0"/>
              <a:pPr>
                <a:defRPr/>
              </a:pPr>
              <a:t>73</a:t>
            </a:fld>
            <a:endParaRPr lang="en-US" dirty="0"/>
          </a:p>
        </p:txBody>
      </p:sp>
    </p:spTree>
    <p:extLst>
      <p:ext uri="{BB962C8B-B14F-4D97-AF65-F5344CB8AC3E}">
        <p14:creationId xmlns:p14="http://schemas.microsoft.com/office/powerpoint/2010/main" val="423741281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36600"/>
            <a:ext cx="9144000" cy="6121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22147" y="230392"/>
            <a:ext cx="8416082" cy="360080"/>
          </a:xfrm>
        </p:spPr>
        <p:txBody>
          <a:bodyPr>
            <a:noAutofit/>
          </a:bodyPr>
          <a:lstStyle/>
          <a:p>
            <a:r>
              <a:rPr lang="en-US" dirty="0" smtClean="0">
                <a:latin typeface="Arial"/>
                <a:cs typeface="Arial"/>
              </a:rPr>
              <a:t>IT-Related Sustainability Initiatives</a:t>
            </a:r>
            <a:endParaRPr lang="en-US"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8260913"/>
              </p:ext>
            </p:extLst>
          </p:nvPr>
        </p:nvGraphicFramePr>
        <p:xfrm>
          <a:off x="0" y="901371"/>
          <a:ext cx="8134548" cy="5565423"/>
        </p:xfrm>
        <a:graphic>
          <a:graphicData uri="http://schemas.openxmlformats.org/drawingml/2006/chart">
            <c:chart xmlns:c="http://schemas.openxmlformats.org/drawingml/2006/chart" xmlns:r="http://schemas.openxmlformats.org/officeDocument/2006/relationships" r:id="rId3"/>
          </a:graphicData>
        </a:graphic>
      </p:graphicFrame>
      <p:sp>
        <p:nvSpPr>
          <p:cNvPr id="76" name="TextBox 75"/>
          <p:cNvSpPr txBox="1"/>
          <p:nvPr/>
        </p:nvSpPr>
        <p:spPr>
          <a:xfrm>
            <a:off x="3966787" y="6513268"/>
            <a:ext cx="5816600" cy="276999"/>
          </a:xfrm>
          <a:prstGeom prst="rect">
            <a:avLst/>
          </a:prstGeom>
          <a:noFill/>
        </p:spPr>
        <p:txBody>
          <a:bodyPr wrap="square" rtlCol="0">
            <a:spAutoFit/>
          </a:bodyPr>
          <a:lstStyle/>
          <a:p>
            <a:r>
              <a:rPr lang="en-US" sz="1200" dirty="0" smtClean="0">
                <a:latin typeface="Arial"/>
                <a:cs typeface="Arial"/>
              </a:rPr>
              <a:t>The break in the bar represents the US higher education median</a:t>
            </a:r>
            <a:endParaRPr lang="en-US" sz="1200" dirty="0">
              <a:latin typeface="Arial"/>
              <a:cs typeface="Arial"/>
            </a:endParaRPr>
          </a:p>
        </p:txBody>
      </p:sp>
      <p:grpSp>
        <p:nvGrpSpPr>
          <p:cNvPr id="7" name="Group 6"/>
          <p:cNvGrpSpPr/>
          <p:nvPr/>
        </p:nvGrpSpPr>
        <p:grpSpPr>
          <a:xfrm>
            <a:off x="7904720" y="4510035"/>
            <a:ext cx="1129429" cy="1440536"/>
            <a:chOff x="7443286" y="1757726"/>
            <a:chExt cx="1634062" cy="1946393"/>
          </a:xfrm>
        </p:grpSpPr>
        <p:sp>
          <p:nvSpPr>
            <p:cNvPr id="13" name="TextBox 12"/>
            <p:cNvSpPr txBox="1"/>
            <p:nvPr/>
          </p:nvSpPr>
          <p:spPr>
            <a:xfrm>
              <a:off x="7854906" y="2240726"/>
              <a:ext cx="736600" cy="311891"/>
            </a:xfrm>
            <a:prstGeom prst="rect">
              <a:avLst/>
            </a:prstGeom>
            <a:noFill/>
          </p:spPr>
          <p:txBody>
            <a:bodyPr wrap="square" rtlCol="0">
              <a:spAutoFit/>
            </a:bodyPr>
            <a:lstStyle/>
            <a:p>
              <a:r>
                <a:rPr lang="en-US" sz="900" dirty="0" smtClean="0">
                  <a:latin typeface="Arial"/>
                  <a:cs typeface="Arial"/>
                </a:rPr>
                <a:t>DR</a:t>
              </a:r>
              <a:endParaRPr lang="en-US" sz="900" dirty="0">
                <a:latin typeface="Arial"/>
                <a:cs typeface="Arial"/>
              </a:endParaRPr>
            </a:p>
          </p:txBody>
        </p:sp>
        <p:sp>
          <p:nvSpPr>
            <p:cNvPr id="15" name="TextBox 14"/>
            <p:cNvSpPr txBox="1"/>
            <p:nvPr/>
          </p:nvSpPr>
          <p:spPr>
            <a:xfrm>
              <a:off x="7854906" y="2564543"/>
              <a:ext cx="736600" cy="311891"/>
            </a:xfrm>
            <a:prstGeom prst="rect">
              <a:avLst/>
            </a:prstGeom>
            <a:noFill/>
          </p:spPr>
          <p:txBody>
            <a:bodyPr wrap="square" rtlCol="0">
              <a:spAutoFit/>
            </a:bodyPr>
            <a:lstStyle/>
            <a:p>
              <a:r>
                <a:rPr lang="en-US" sz="900" dirty="0" smtClean="0">
                  <a:latin typeface="Arial"/>
                  <a:cs typeface="Arial"/>
                </a:rPr>
                <a:t>MA</a:t>
              </a:r>
              <a:endParaRPr lang="en-US" sz="900" dirty="0">
                <a:latin typeface="Arial"/>
                <a:cs typeface="Arial"/>
              </a:endParaRPr>
            </a:p>
          </p:txBody>
        </p:sp>
        <p:sp>
          <p:nvSpPr>
            <p:cNvPr id="16" name="TextBox 15"/>
            <p:cNvSpPr txBox="1"/>
            <p:nvPr/>
          </p:nvSpPr>
          <p:spPr>
            <a:xfrm>
              <a:off x="7854906" y="2819827"/>
              <a:ext cx="965200" cy="311891"/>
            </a:xfrm>
            <a:prstGeom prst="rect">
              <a:avLst/>
            </a:prstGeom>
            <a:noFill/>
          </p:spPr>
          <p:txBody>
            <a:bodyPr wrap="square" rtlCol="0">
              <a:spAutoFit/>
            </a:bodyPr>
            <a:lstStyle/>
            <a:p>
              <a:r>
                <a:rPr lang="en-US" sz="900" dirty="0" smtClean="0">
                  <a:latin typeface="Arial"/>
                  <a:cs typeface="Arial"/>
                </a:rPr>
                <a:t>BA LA</a:t>
              </a:r>
              <a:endParaRPr lang="en-US" sz="900" dirty="0">
                <a:latin typeface="Arial"/>
                <a:cs typeface="Arial"/>
              </a:endParaRPr>
            </a:p>
          </p:txBody>
        </p:sp>
        <p:sp>
          <p:nvSpPr>
            <p:cNvPr id="17" name="TextBox 16"/>
            <p:cNvSpPr txBox="1"/>
            <p:nvPr/>
          </p:nvSpPr>
          <p:spPr>
            <a:xfrm>
              <a:off x="7854906" y="3101800"/>
              <a:ext cx="965200" cy="311891"/>
            </a:xfrm>
            <a:prstGeom prst="rect">
              <a:avLst/>
            </a:prstGeom>
            <a:noFill/>
          </p:spPr>
          <p:txBody>
            <a:bodyPr wrap="square" rtlCol="0">
              <a:spAutoFit/>
            </a:bodyPr>
            <a:lstStyle/>
            <a:p>
              <a:r>
                <a:rPr lang="en-US" sz="900" dirty="0" smtClean="0">
                  <a:latin typeface="Arial"/>
                  <a:cs typeface="Arial"/>
                </a:rPr>
                <a:t>BA other</a:t>
              </a:r>
              <a:endParaRPr lang="en-US" sz="900" dirty="0">
                <a:latin typeface="Arial"/>
                <a:cs typeface="Arial"/>
              </a:endParaRPr>
            </a:p>
          </p:txBody>
        </p:sp>
        <p:sp>
          <p:nvSpPr>
            <p:cNvPr id="18" name="TextBox 17"/>
            <p:cNvSpPr txBox="1"/>
            <p:nvPr/>
          </p:nvSpPr>
          <p:spPr>
            <a:xfrm>
              <a:off x="7854906" y="3392228"/>
              <a:ext cx="736600" cy="311891"/>
            </a:xfrm>
            <a:prstGeom prst="rect">
              <a:avLst/>
            </a:prstGeom>
            <a:noFill/>
          </p:spPr>
          <p:txBody>
            <a:bodyPr wrap="square" rtlCol="0">
              <a:spAutoFit/>
            </a:bodyPr>
            <a:lstStyle/>
            <a:p>
              <a:r>
                <a:rPr lang="en-US" sz="900" dirty="0" smtClean="0">
                  <a:latin typeface="Arial"/>
                  <a:cs typeface="Arial"/>
                </a:rPr>
                <a:t>AA</a:t>
              </a:r>
              <a:endParaRPr lang="en-US" sz="900" dirty="0">
                <a:latin typeface="Arial"/>
                <a:cs typeface="Arial"/>
              </a:endParaRPr>
            </a:p>
          </p:txBody>
        </p:sp>
        <p:sp>
          <p:nvSpPr>
            <p:cNvPr id="75" name="TextBox 74"/>
            <p:cNvSpPr txBox="1"/>
            <p:nvPr/>
          </p:nvSpPr>
          <p:spPr>
            <a:xfrm>
              <a:off x="7443286" y="1757726"/>
              <a:ext cx="1634062" cy="540612"/>
            </a:xfrm>
            <a:prstGeom prst="rect">
              <a:avLst/>
            </a:prstGeom>
            <a:noFill/>
          </p:spPr>
          <p:txBody>
            <a:bodyPr wrap="square" rtlCol="0">
              <a:spAutoFit/>
            </a:bodyPr>
            <a:lstStyle/>
            <a:p>
              <a:r>
                <a:rPr lang="en-US" sz="1000" dirty="0" smtClean="0">
                  <a:latin typeface="Arial"/>
                  <a:cs typeface="Arial"/>
                </a:rPr>
                <a:t>Institutional type averages</a:t>
              </a:r>
              <a:endParaRPr lang="en-US" sz="1000" dirty="0">
                <a:latin typeface="Arial"/>
                <a:cs typeface="Arial"/>
              </a:endParaRPr>
            </a:p>
          </p:txBody>
        </p:sp>
        <p:sp>
          <p:nvSpPr>
            <p:cNvPr id="88" name="Oval 87"/>
            <p:cNvSpPr>
              <a:spLocks noChangeAspect="1"/>
            </p:cNvSpPr>
            <p:nvPr/>
          </p:nvSpPr>
          <p:spPr>
            <a:xfrm>
              <a:off x="7720588" y="2328478"/>
              <a:ext cx="128013" cy="128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100" name="Oval 99"/>
            <p:cNvSpPr>
              <a:spLocks noChangeAspect="1"/>
            </p:cNvSpPr>
            <p:nvPr/>
          </p:nvSpPr>
          <p:spPr>
            <a:xfrm>
              <a:off x="7720588" y="2655747"/>
              <a:ext cx="128013" cy="128013"/>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111" name="Oval 110"/>
            <p:cNvSpPr>
              <a:spLocks noChangeAspect="1"/>
            </p:cNvSpPr>
            <p:nvPr/>
          </p:nvSpPr>
          <p:spPr>
            <a:xfrm>
              <a:off x="7720588" y="2940903"/>
              <a:ext cx="128013" cy="128013"/>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117" name="Oval 116"/>
            <p:cNvSpPr>
              <a:spLocks noChangeAspect="1"/>
            </p:cNvSpPr>
            <p:nvPr/>
          </p:nvSpPr>
          <p:spPr>
            <a:xfrm>
              <a:off x="7720588" y="3493888"/>
              <a:ext cx="128013" cy="128013"/>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135" name="Oval 134"/>
            <p:cNvSpPr>
              <a:spLocks noChangeAspect="1"/>
            </p:cNvSpPr>
            <p:nvPr/>
          </p:nvSpPr>
          <p:spPr>
            <a:xfrm>
              <a:off x="7720588" y="3201920"/>
              <a:ext cx="128013" cy="128013"/>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grpSp>
      <p:grpSp>
        <p:nvGrpSpPr>
          <p:cNvPr id="310" name="Group 309"/>
          <p:cNvGrpSpPr>
            <a:grpSpLocks noChangeAspect="1"/>
          </p:cNvGrpSpPr>
          <p:nvPr/>
        </p:nvGrpSpPr>
        <p:grpSpPr>
          <a:xfrm>
            <a:off x="5058030" y="1686310"/>
            <a:ext cx="636035" cy="154220"/>
            <a:chOff x="177637" y="3494695"/>
            <a:chExt cx="527979" cy="128016"/>
          </a:xfrm>
        </p:grpSpPr>
        <p:sp>
          <p:nvSpPr>
            <p:cNvPr id="312" name="Oval 311"/>
            <p:cNvSpPr>
              <a:spLocks noChangeAspect="1"/>
            </p:cNvSpPr>
            <p:nvPr/>
          </p:nvSpPr>
          <p:spPr>
            <a:xfrm>
              <a:off x="243148" y="3494699"/>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3" name="Oval 312"/>
            <p:cNvSpPr>
              <a:spLocks noChangeAspect="1"/>
            </p:cNvSpPr>
            <p:nvPr/>
          </p:nvSpPr>
          <p:spPr>
            <a:xfrm>
              <a:off x="577603" y="3494695"/>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4" name="Oval 313"/>
            <p:cNvSpPr>
              <a:spLocks noChangeAspect="1"/>
            </p:cNvSpPr>
            <p:nvPr/>
          </p:nvSpPr>
          <p:spPr>
            <a:xfrm>
              <a:off x="177637" y="3494699"/>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5" name="Oval 314"/>
            <p:cNvSpPr>
              <a:spLocks noChangeAspect="1"/>
            </p:cNvSpPr>
            <p:nvPr/>
          </p:nvSpPr>
          <p:spPr>
            <a:xfrm>
              <a:off x="534931" y="3494697"/>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1" name="Oval 310"/>
            <p:cNvSpPr>
              <a:spLocks noChangeAspect="1"/>
            </p:cNvSpPr>
            <p:nvPr/>
          </p:nvSpPr>
          <p:spPr>
            <a:xfrm>
              <a:off x="451094" y="3494697"/>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4" name="Group 143"/>
          <p:cNvGrpSpPr>
            <a:grpSpLocks noChangeAspect="1"/>
          </p:cNvGrpSpPr>
          <p:nvPr/>
        </p:nvGrpSpPr>
        <p:grpSpPr>
          <a:xfrm>
            <a:off x="4630188" y="2122231"/>
            <a:ext cx="1650667" cy="154218"/>
            <a:chOff x="-98663" y="3221712"/>
            <a:chExt cx="1370235" cy="128014"/>
          </a:xfrm>
        </p:grpSpPr>
        <p:sp>
          <p:nvSpPr>
            <p:cNvPr id="145" name="Oval 144"/>
            <p:cNvSpPr>
              <a:spLocks noChangeAspect="1"/>
            </p:cNvSpPr>
            <p:nvPr/>
          </p:nvSpPr>
          <p:spPr>
            <a:xfrm>
              <a:off x="1143559" y="3221712"/>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6" name="Oval 145"/>
            <p:cNvSpPr>
              <a:spLocks noChangeAspect="1"/>
            </p:cNvSpPr>
            <p:nvPr/>
          </p:nvSpPr>
          <p:spPr>
            <a:xfrm>
              <a:off x="202281" y="3221712"/>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7" name="Oval 146"/>
            <p:cNvSpPr>
              <a:spLocks noChangeAspect="1"/>
            </p:cNvSpPr>
            <p:nvPr/>
          </p:nvSpPr>
          <p:spPr>
            <a:xfrm>
              <a:off x="923138" y="3221712"/>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8" name="Oval 147"/>
            <p:cNvSpPr>
              <a:spLocks noChangeAspect="1"/>
            </p:cNvSpPr>
            <p:nvPr/>
          </p:nvSpPr>
          <p:spPr>
            <a:xfrm>
              <a:off x="-98663" y="3221712"/>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9" name="Oval 148"/>
            <p:cNvSpPr>
              <a:spLocks noChangeAspect="1"/>
            </p:cNvSpPr>
            <p:nvPr/>
          </p:nvSpPr>
          <p:spPr>
            <a:xfrm>
              <a:off x="77050" y="3221712"/>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0" name="Group 149"/>
          <p:cNvGrpSpPr>
            <a:grpSpLocks noChangeAspect="1"/>
          </p:cNvGrpSpPr>
          <p:nvPr/>
        </p:nvGrpSpPr>
        <p:grpSpPr>
          <a:xfrm>
            <a:off x="4475975" y="2592155"/>
            <a:ext cx="1449407" cy="154218"/>
            <a:chOff x="305872" y="3297016"/>
            <a:chExt cx="1203168" cy="128014"/>
          </a:xfrm>
        </p:grpSpPr>
        <p:sp>
          <p:nvSpPr>
            <p:cNvPr id="151" name="Oval 150"/>
            <p:cNvSpPr>
              <a:spLocks noChangeAspect="1"/>
            </p:cNvSpPr>
            <p:nvPr/>
          </p:nvSpPr>
          <p:spPr>
            <a:xfrm>
              <a:off x="1059020" y="3297016"/>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Oval 151"/>
            <p:cNvSpPr>
              <a:spLocks noChangeAspect="1"/>
            </p:cNvSpPr>
            <p:nvPr/>
          </p:nvSpPr>
          <p:spPr>
            <a:xfrm>
              <a:off x="610509" y="3297018"/>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Oval 152"/>
            <p:cNvSpPr>
              <a:spLocks noChangeAspect="1"/>
            </p:cNvSpPr>
            <p:nvPr/>
          </p:nvSpPr>
          <p:spPr>
            <a:xfrm>
              <a:off x="1381027" y="3297016"/>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4" name="Oval 153"/>
            <p:cNvSpPr>
              <a:spLocks noChangeAspect="1"/>
            </p:cNvSpPr>
            <p:nvPr/>
          </p:nvSpPr>
          <p:spPr>
            <a:xfrm>
              <a:off x="305872" y="3297018"/>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5" name="Oval 154"/>
            <p:cNvSpPr>
              <a:spLocks noChangeAspect="1"/>
            </p:cNvSpPr>
            <p:nvPr/>
          </p:nvSpPr>
          <p:spPr>
            <a:xfrm>
              <a:off x="369879" y="3297018"/>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6" name="Group 155"/>
          <p:cNvGrpSpPr>
            <a:grpSpLocks noChangeAspect="1"/>
          </p:cNvGrpSpPr>
          <p:nvPr/>
        </p:nvGrpSpPr>
        <p:grpSpPr>
          <a:xfrm>
            <a:off x="4553082" y="3050741"/>
            <a:ext cx="774279" cy="154218"/>
            <a:chOff x="737079" y="3419390"/>
            <a:chExt cx="642737" cy="128014"/>
          </a:xfrm>
        </p:grpSpPr>
        <p:sp>
          <p:nvSpPr>
            <p:cNvPr id="157" name="Oval 156"/>
            <p:cNvSpPr>
              <a:spLocks noChangeAspect="1"/>
            </p:cNvSpPr>
            <p:nvPr/>
          </p:nvSpPr>
          <p:spPr>
            <a:xfrm>
              <a:off x="1251803" y="3419390"/>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p:cNvSpPr>
              <a:spLocks noChangeAspect="1"/>
            </p:cNvSpPr>
            <p:nvPr/>
          </p:nvSpPr>
          <p:spPr>
            <a:xfrm>
              <a:off x="977709" y="3419392"/>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 name="Oval 158"/>
            <p:cNvSpPr>
              <a:spLocks noChangeAspect="1"/>
            </p:cNvSpPr>
            <p:nvPr/>
          </p:nvSpPr>
          <p:spPr>
            <a:xfrm>
              <a:off x="737079" y="3419390"/>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a:spLocks noChangeAspect="1"/>
            </p:cNvSpPr>
            <p:nvPr/>
          </p:nvSpPr>
          <p:spPr>
            <a:xfrm>
              <a:off x="912792" y="3419392"/>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Oval 160"/>
            <p:cNvSpPr>
              <a:spLocks noChangeAspect="1"/>
            </p:cNvSpPr>
            <p:nvPr/>
          </p:nvSpPr>
          <p:spPr>
            <a:xfrm>
              <a:off x="801085" y="3419392"/>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2" name="Group 161"/>
          <p:cNvGrpSpPr>
            <a:grpSpLocks noChangeAspect="1"/>
          </p:cNvGrpSpPr>
          <p:nvPr/>
        </p:nvGrpSpPr>
        <p:grpSpPr>
          <a:xfrm>
            <a:off x="4158820" y="3969692"/>
            <a:ext cx="1223237" cy="154220"/>
            <a:chOff x="223559" y="3494697"/>
            <a:chExt cx="1015421" cy="128016"/>
          </a:xfrm>
        </p:grpSpPr>
        <p:sp>
          <p:nvSpPr>
            <p:cNvPr id="163" name="Oval 162"/>
            <p:cNvSpPr>
              <a:spLocks noChangeAspect="1"/>
            </p:cNvSpPr>
            <p:nvPr/>
          </p:nvSpPr>
          <p:spPr>
            <a:xfrm>
              <a:off x="841989" y="3494699"/>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4" name="Oval 163"/>
            <p:cNvSpPr>
              <a:spLocks noChangeAspect="1"/>
            </p:cNvSpPr>
            <p:nvPr/>
          </p:nvSpPr>
          <p:spPr>
            <a:xfrm>
              <a:off x="448229" y="3494699"/>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Oval 164"/>
            <p:cNvSpPr>
              <a:spLocks noChangeAspect="1"/>
            </p:cNvSpPr>
            <p:nvPr/>
          </p:nvSpPr>
          <p:spPr>
            <a:xfrm>
              <a:off x="1110967" y="3494697"/>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6" name="Oval 165"/>
            <p:cNvSpPr>
              <a:spLocks noChangeAspect="1"/>
            </p:cNvSpPr>
            <p:nvPr/>
          </p:nvSpPr>
          <p:spPr>
            <a:xfrm>
              <a:off x="287565" y="3494699"/>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Oval 166"/>
            <p:cNvSpPr>
              <a:spLocks noChangeAspect="1"/>
            </p:cNvSpPr>
            <p:nvPr/>
          </p:nvSpPr>
          <p:spPr>
            <a:xfrm>
              <a:off x="223559" y="3494699"/>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8" name="Group 167"/>
          <p:cNvGrpSpPr>
            <a:grpSpLocks noChangeAspect="1"/>
          </p:cNvGrpSpPr>
          <p:nvPr/>
        </p:nvGrpSpPr>
        <p:grpSpPr>
          <a:xfrm>
            <a:off x="4081714" y="4432924"/>
            <a:ext cx="1245648" cy="154224"/>
            <a:chOff x="217779" y="3421230"/>
            <a:chExt cx="1034025" cy="128019"/>
          </a:xfrm>
        </p:grpSpPr>
        <p:sp>
          <p:nvSpPr>
            <p:cNvPr id="169" name="Oval 168"/>
            <p:cNvSpPr>
              <a:spLocks noChangeAspect="1"/>
            </p:cNvSpPr>
            <p:nvPr/>
          </p:nvSpPr>
          <p:spPr>
            <a:xfrm>
              <a:off x="1123791" y="3421235"/>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Oval 169"/>
            <p:cNvSpPr>
              <a:spLocks noChangeAspect="1"/>
            </p:cNvSpPr>
            <p:nvPr/>
          </p:nvSpPr>
          <p:spPr>
            <a:xfrm>
              <a:off x="442449" y="3421232"/>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1" name="Oval 170"/>
            <p:cNvSpPr>
              <a:spLocks noChangeAspect="1"/>
            </p:cNvSpPr>
            <p:nvPr/>
          </p:nvSpPr>
          <p:spPr>
            <a:xfrm>
              <a:off x="900216" y="3421230"/>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Oval 171"/>
            <p:cNvSpPr>
              <a:spLocks noChangeAspect="1"/>
            </p:cNvSpPr>
            <p:nvPr/>
          </p:nvSpPr>
          <p:spPr>
            <a:xfrm>
              <a:off x="217779" y="3421232"/>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p:cNvSpPr>
              <a:spLocks noChangeAspect="1"/>
            </p:cNvSpPr>
            <p:nvPr/>
          </p:nvSpPr>
          <p:spPr>
            <a:xfrm>
              <a:off x="281785" y="3421234"/>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4" name="Group 173"/>
          <p:cNvGrpSpPr>
            <a:grpSpLocks noChangeAspect="1"/>
          </p:cNvGrpSpPr>
          <p:nvPr/>
        </p:nvGrpSpPr>
        <p:grpSpPr>
          <a:xfrm>
            <a:off x="3966787" y="4829236"/>
            <a:ext cx="1091243" cy="345432"/>
            <a:chOff x="261234" y="3480088"/>
            <a:chExt cx="905852" cy="286738"/>
          </a:xfrm>
        </p:grpSpPr>
        <p:sp>
          <p:nvSpPr>
            <p:cNvPr id="175" name="Oval 174"/>
            <p:cNvSpPr>
              <a:spLocks noChangeAspect="1"/>
            </p:cNvSpPr>
            <p:nvPr/>
          </p:nvSpPr>
          <p:spPr>
            <a:xfrm>
              <a:off x="1039073" y="3544094"/>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6" name="Oval 175"/>
            <p:cNvSpPr>
              <a:spLocks noChangeAspect="1"/>
            </p:cNvSpPr>
            <p:nvPr/>
          </p:nvSpPr>
          <p:spPr>
            <a:xfrm>
              <a:off x="453293" y="3544093"/>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Oval 176"/>
            <p:cNvSpPr>
              <a:spLocks noChangeAspect="1"/>
            </p:cNvSpPr>
            <p:nvPr/>
          </p:nvSpPr>
          <p:spPr>
            <a:xfrm>
              <a:off x="524827" y="3638812"/>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8" name="Oval 177"/>
            <p:cNvSpPr>
              <a:spLocks noChangeAspect="1"/>
            </p:cNvSpPr>
            <p:nvPr/>
          </p:nvSpPr>
          <p:spPr>
            <a:xfrm>
              <a:off x="261234" y="3544096"/>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9" name="Oval 178"/>
            <p:cNvSpPr>
              <a:spLocks noChangeAspect="1"/>
            </p:cNvSpPr>
            <p:nvPr/>
          </p:nvSpPr>
          <p:spPr>
            <a:xfrm>
              <a:off x="517300" y="3480088"/>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0" name="Group 179"/>
          <p:cNvGrpSpPr>
            <a:grpSpLocks noChangeAspect="1"/>
          </p:cNvGrpSpPr>
          <p:nvPr/>
        </p:nvGrpSpPr>
        <p:grpSpPr>
          <a:xfrm>
            <a:off x="3857011" y="5288324"/>
            <a:ext cx="427322" cy="315725"/>
            <a:chOff x="3208663" y="3170478"/>
            <a:chExt cx="354724" cy="262078"/>
          </a:xfrm>
        </p:grpSpPr>
        <p:sp>
          <p:nvSpPr>
            <p:cNvPr id="181" name="Oval 180"/>
            <p:cNvSpPr>
              <a:spLocks noChangeAspect="1"/>
            </p:cNvSpPr>
            <p:nvPr/>
          </p:nvSpPr>
          <p:spPr>
            <a:xfrm>
              <a:off x="3435369" y="3304542"/>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2" name="Oval 181"/>
            <p:cNvSpPr>
              <a:spLocks noChangeAspect="1"/>
            </p:cNvSpPr>
            <p:nvPr/>
          </p:nvSpPr>
          <p:spPr>
            <a:xfrm>
              <a:off x="3267182" y="3234486"/>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3" name="Oval 182"/>
            <p:cNvSpPr>
              <a:spLocks noChangeAspect="1"/>
            </p:cNvSpPr>
            <p:nvPr/>
          </p:nvSpPr>
          <p:spPr>
            <a:xfrm>
              <a:off x="3363800" y="3234484"/>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4" name="Oval 183"/>
            <p:cNvSpPr>
              <a:spLocks noChangeAspect="1"/>
            </p:cNvSpPr>
            <p:nvPr/>
          </p:nvSpPr>
          <p:spPr>
            <a:xfrm>
              <a:off x="3208663" y="3234486"/>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5" name="Oval 184"/>
            <p:cNvSpPr>
              <a:spLocks noChangeAspect="1"/>
            </p:cNvSpPr>
            <p:nvPr/>
          </p:nvSpPr>
          <p:spPr>
            <a:xfrm>
              <a:off x="3435374" y="3170478"/>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6" name="Group 185"/>
          <p:cNvGrpSpPr>
            <a:grpSpLocks noChangeAspect="1"/>
          </p:cNvGrpSpPr>
          <p:nvPr/>
        </p:nvGrpSpPr>
        <p:grpSpPr>
          <a:xfrm>
            <a:off x="3927504" y="5729535"/>
            <a:ext cx="356831" cy="314404"/>
            <a:chOff x="2888180" y="3238531"/>
            <a:chExt cx="296209" cy="260982"/>
          </a:xfrm>
        </p:grpSpPr>
        <p:sp>
          <p:nvSpPr>
            <p:cNvPr id="189" name="Oval 188"/>
            <p:cNvSpPr>
              <a:spLocks noChangeAspect="1"/>
            </p:cNvSpPr>
            <p:nvPr/>
          </p:nvSpPr>
          <p:spPr>
            <a:xfrm>
              <a:off x="3056376" y="3302536"/>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7" name="Oval 186"/>
            <p:cNvSpPr>
              <a:spLocks noChangeAspect="1"/>
            </p:cNvSpPr>
            <p:nvPr/>
          </p:nvSpPr>
          <p:spPr>
            <a:xfrm>
              <a:off x="2984796" y="3307494"/>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8" name="Oval 187"/>
            <p:cNvSpPr>
              <a:spLocks noChangeAspect="1"/>
            </p:cNvSpPr>
            <p:nvPr/>
          </p:nvSpPr>
          <p:spPr>
            <a:xfrm>
              <a:off x="2888180" y="3307492"/>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0" name="Oval 189"/>
            <p:cNvSpPr>
              <a:spLocks noChangeAspect="1"/>
            </p:cNvSpPr>
            <p:nvPr/>
          </p:nvSpPr>
          <p:spPr>
            <a:xfrm>
              <a:off x="2928363" y="3238531"/>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1" name="Oval 190"/>
            <p:cNvSpPr>
              <a:spLocks noChangeAspect="1"/>
            </p:cNvSpPr>
            <p:nvPr/>
          </p:nvSpPr>
          <p:spPr>
            <a:xfrm>
              <a:off x="2928363" y="3371501"/>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2" name="Group 191"/>
          <p:cNvGrpSpPr>
            <a:grpSpLocks noChangeAspect="1"/>
          </p:cNvGrpSpPr>
          <p:nvPr/>
        </p:nvGrpSpPr>
        <p:grpSpPr>
          <a:xfrm>
            <a:off x="4235926" y="3428212"/>
            <a:ext cx="714404" cy="308431"/>
            <a:chOff x="148183" y="3265509"/>
            <a:chExt cx="593034" cy="256024"/>
          </a:xfrm>
        </p:grpSpPr>
        <p:sp>
          <p:nvSpPr>
            <p:cNvPr id="193" name="Oval 192"/>
            <p:cNvSpPr>
              <a:spLocks noChangeAspect="1"/>
            </p:cNvSpPr>
            <p:nvPr/>
          </p:nvSpPr>
          <p:spPr>
            <a:xfrm>
              <a:off x="613204" y="3325257"/>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Oval 193"/>
            <p:cNvSpPr>
              <a:spLocks noChangeAspect="1"/>
            </p:cNvSpPr>
            <p:nvPr/>
          </p:nvSpPr>
          <p:spPr>
            <a:xfrm>
              <a:off x="411457" y="3393521"/>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5" name="Oval 194"/>
            <p:cNvSpPr>
              <a:spLocks noChangeAspect="1"/>
            </p:cNvSpPr>
            <p:nvPr/>
          </p:nvSpPr>
          <p:spPr>
            <a:xfrm>
              <a:off x="148183" y="3325257"/>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Oval 195"/>
            <p:cNvSpPr>
              <a:spLocks noChangeAspect="1"/>
            </p:cNvSpPr>
            <p:nvPr/>
          </p:nvSpPr>
          <p:spPr>
            <a:xfrm>
              <a:off x="404209" y="3265509"/>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7" name="Oval 196"/>
            <p:cNvSpPr>
              <a:spLocks noChangeAspect="1"/>
            </p:cNvSpPr>
            <p:nvPr/>
          </p:nvSpPr>
          <p:spPr>
            <a:xfrm>
              <a:off x="276196" y="3325259"/>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8" name="Group 197"/>
          <p:cNvGrpSpPr>
            <a:grpSpLocks noChangeAspect="1"/>
          </p:cNvGrpSpPr>
          <p:nvPr/>
        </p:nvGrpSpPr>
        <p:grpSpPr>
          <a:xfrm>
            <a:off x="4932063" y="1203093"/>
            <a:ext cx="929047" cy="154220"/>
            <a:chOff x="-205520" y="3391150"/>
            <a:chExt cx="771211" cy="128016"/>
          </a:xfrm>
        </p:grpSpPr>
        <p:sp>
          <p:nvSpPr>
            <p:cNvPr id="199" name="Oval 198"/>
            <p:cNvSpPr>
              <a:spLocks noChangeAspect="1"/>
            </p:cNvSpPr>
            <p:nvPr/>
          </p:nvSpPr>
          <p:spPr>
            <a:xfrm>
              <a:off x="437678" y="3391150"/>
              <a:ext cx="128013" cy="128014"/>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Oval 199"/>
            <p:cNvSpPr>
              <a:spLocks noChangeAspect="1"/>
            </p:cNvSpPr>
            <p:nvPr/>
          </p:nvSpPr>
          <p:spPr>
            <a:xfrm>
              <a:off x="-77506" y="3391152"/>
              <a:ext cx="128013" cy="12801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1" name="Oval 200"/>
            <p:cNvSpPr>
              <a:spLocks noChangeAspect="1"/>
            </p:cNvSpPr>
            <p:nvPr/>
          </p:nvSpPr>
          <p:spPr>
            <a:xfrm>
              <a:off x="204701" y="3391152"/>
              <a:ext cx="128013" cy="128014"/>
            </a:xfrm>
            <a:prstGeom prst="ellipse">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2" name="Oval 201"/>
            <p:cNvSpPr>
              <a:spLocks noChangeAspect="1"/>
            </p:cNvSpPr>
            <p:nvPr/>
          </p:nvSpPr>
          <p:spPr>
            <a:xfrm>
              <a:off x="-205520" y="3391152"/>
              <a:ext cx="128013" cy="12801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3" name="Oval 202"/>
            <p:cNvSpPr>
              <a:spLocks noChangeAspect="1"/>
            </p:cNvSpPr>
            <p:nvPr/>
          </p:nvSpPr>
          <p:spPr>
            <a:xfrm>
              <a:off x="368862" y="3391150"/>
              <a:ext cx="128013" cy="12801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 name="Slide Number Placeholder 4"/>
          <p:cNvSpPr>
            <a:spLocks noGrp="1"/>
          </p:cNvSpPr>
          <p:nvPr>
            <p:ph type="sldNum" sz="quarter" idx="12"/>
          </p:nvPr>
        </p:nvSpPr>
        <p:spPr/>
        <p:txBody>
          <a:bodyPr/>
          <a:lstStyle/>
          <a:p>
            <a:pPr>
              <a:defRPr/>
            </a:pPr>
            <a:fld id="{3FCC9DFE-152E-9040-B076-1029403C79C9}" type="slidenum">
              <a:rPr lang="en-US" smtClean="0"/>
              <a:pPr>
                <a:defRPr/>
              </a:pPr>
              <a:t>74</a:t>
            </a:fld>
            <a:endParaRPr lang="en-US" dirty="0"/>
          </a:p>
        </p:txBody>
      </p:sp>
    </p:spTree>
    <p:extLst>
      <p:ext uri="{BB962C8B-B14F-4D97-AF65-F5344CB8AC3E}">
        <p14:creationId xmlns:p14="http://schemas.microsoft.com/office/powerpoint/2010/main" val="208064847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01814"/>
            <a:ext cx="9144000" cy="51787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p:cNvSpPr/>
          <p:nvPr/>
        </p:nvSpPr>
        <p:spPr bwMode="auto">
          <a:xfrm>
            <a:off x="2059667" y="2776208"/>
            <a:ext cx="864574" cy="3636825"/>
          </a:xfrm>
          <a:prstGeom prst="rect">
            <a:avLst/>
          </a:prstGeom>
          <a:solidFill>
            <a:schemeClr val="accent5">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ＭＳ Ｐゴシック" pitchFamily="-109" charset="-128"/>
              <a:cs typeface="Arial"/>
            </a:endParaRPr>
          </a:p>
        </p:txBody>
      </p:sp>
      <p:grpSp>
        <p:nvGrpSpPr>
          <p:cNvPr id="41997" name="Group 63"/>
          <p:cNvGrpSpPr>
            <a:grpSpLocks/>
          </p:cNvGrpSpPr>
          <p:nvPr/>
        </p:nvGrpSpPr>
        <p:grpSpPr bwMode="auto">
          <a:xfrm>
            <a:off x="1369766" y="2808097"/>
            <a:ext cx="513341" cy="508086"/>
            <a:chOff x="1411834" y="2532046"/>
            <a:chExt cx="657225" cy="657225"/>
          </a:xfrm>
          <a:gradFill>
            <a:gsLst>
              <a:gs pos="0">
                <a:schemeClr val="accent5">
                  <a:lumMod val="50000"/>
                </a:schemeClr>
              </a:gs>
              <a:gs pos="100000">
                <a:schemeClr val="accent5"/>
              </a:gs>
            </a:gsLst>
          </a:gradFill>
        </p:grpSpPr>
        <p:sp>
          <p:nvSpPr>
            <p:cNvPr id="65" name="Donut 64"/>
            <p:cNvSpPr/>
            <p:nvPr/>
          </p:nvSpPr>
          <p:spPr>
            <a:xfrm>
              <a:off x="1411834" y="2532046"/>
              <a:ext cx="657225" cy="657225"/>
            </a:xfrm>
            <a:prstGeom prst="donut">
              <a:avLst>
                <a:gd name="adj" fmla="val 14855"/>
              </a:avLst>
            </a:prstGeom>
            <a:grp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66" name="Pie 65"/>
            <p:cNvSpPr/>
            <p:nvPr/>
          </p:nvSpPr>
          <p:spPr>
            <a:xfrm>
              <a:off x="1540589" y="2660801"/>
              <a:ext cx="399716" cy="399716"/>
            </a:xfrm>
            <a:prstGeom prst="pie">
              <a:avLst>
                <a:gd name="adj1" fmla="val 16252264"/>
                <a:gd name="adj2" fmla="val 2393927"/>
              </a:avLst>
            </a:prstGeom>
            <a:solidFill>
              <a:schemeClr val="accent6">
                <a:lumMod val="50000"/>
              </a:schemeClr>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grpSp>
        <p:nvGrpSpPr>
          <p:cNvPr id="41998" name="Group 66"/>
          <p:cNvGrpSpPr>
            <a:grpSpLocks/>
          </p:cNvGrpSpPr>
          <p:nvPr/>
        </p:nvGrpSpPr>
        <p:grpSpPr bwMode="auto">
          <a:xfrm>
            <a:off x="2251133" y="2127027"/>
            <a:ext cx="513341" cy="508086"/>
            <a:chOff x="1333500" y="2514599"/>
            <a:chExt cx="657225" cy="657225"/>
          </a:xfrm>
        </p:grpSpPr>
        <p:sp>
          <p:nvSpPr>
            <p:cNvPr id="68" name="Donut 67"/>
            <p:cNvSpPr/>
            <p:nvPr/>
          </p:nvSpPr>
          <p:spPr>
            <a:xfrm>
              <a:off x="1333500" y="2514599"/>
              <a:ext cx="657225" cy="657225"/>
            </a:xfrm>
            <a:prstGeom prst="donut">
              <a:avLst>
                <a:gd name="adj" fmla="val 14855"/>
              </a:avLst>
            </a:prstGeom>
            <a:gradFill flip="none" rotWithShape="1">
              <a:gsLst>
                <a:gs pos="0">
                  <a:schemeClr val="accent5">
                    <a:lumMod val="50000"/>
                  </a:schemeClr>
                </a:gs>
                <a:gs pos="100000">
                  <a:schemeClr val="accent5"/>
                </a:gs>
              </a:gsLst>
              <a:path path="circle">
                <a:fillToRect l="100000" t="100000"/>
              </a:path>
              <a:tileRect r="-100000" b="-10000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69" name="Pie 68"/>
            <p:cNvSpPr/>
            <p:nvPr/>
          </p:nvSpPr>
          <p:spPr>
            <a:xfrm>
              <a:off x="1462254" y="2643353"/>
              <a:ext cx="399716" cy="399716"/>
            </a:xfrm>
            <a:prstGeom prst="pie">
              <a:avLst>
                <a:gd name="adj1" fmla="val 16252264"/>
                <a:gd name="adj2" fmla="val 9062718"/>
              </a:avLst>
            </a:prstGeom>
            <a:solidFill>
              <a:schemeClr val="accent6">
                <a:lumMod val="50000"/>
              </a:schemeClr>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grpSp>
        <p:nvGrpSpPr>
          <p:cNvPr id="3" name="Group 2"/>
          <p:cNvGrpSpPr/>
          <p:nvPr/>
        </p:nvGrpSpPr>
        <p:grpSpPr>
          <a:xfrm>
            <a:off x="4503933" y="2592585"/>
            <a:ext cx="4072235" cy="1356604"/>
            <a:chOff x="4881562" y="2199021"/>
            <a:chExt cx="4306921" cy="1449626"/>
          </a:xfrm>
        </p:grpSpPr>
        <p:sp>
          <p:nvSpPr>
            <p:cNvPr id="111" name="Rounded Rectangle 110"/>
            <p:cNvSpPr>
              <a:spLocks noChangeArrowheads="1"/>
            </p:cNvSpPr>
            <p:nvPr/>
          </p:nvSpPr>
          <p:spPr bwMode="auto">
            <a:xfrm>
              <a:off x="5353049" y="2199021"/>
              <a:ext cx="3835434" cy="1449626"/>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defRPr/>
              </a:pPr>
              <a:endParaRPr lang="en-US" dirty="0">
                <a:solidFill>
                  <a:srgbClr val="FFFFFF"/>
                </a:solidFill>
                <a:latin typeface="Arial"/>
                <a:ea typeface="ＭＳ Ｐゴシック" pitchFamily="-109" charset="-128"/>
                <a:cs typeface="Arial"/>
              </a:endParaRPr>
            </a:p>
          </p:txBody>
        </p:sp>
        <p:sp>
          <p:nvSpPr>
            <p:cNvPr id="41991" name="TextBox 17"/>
            <p:cNvSpPr txBox="1">
              <a:spLocks noChangeArrowheads="1"/>
            </p:cNvSpPr>
            <p:nvPr/>
          </p:nvSpPr>
          <p:spPr bwMode="auto">
            <a:xfrm>
              <a:off x="5465789" y="2453115"/>
              <a:ext cx="372269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880" indent="-182880" eaLnBrk="1" hangingPunct="1">
                <a:buFont typeface="Arial" charset="0"/>
                <a:buChar char="•"/>
              </a:pPr>
              <a:r>
                <a:rPr lang="en-US" sz="1100" dirty="0">
                  <a:solidFill>
                    <a:srgbClr val="595959"/>
                  </a:solidFill>
                  <a:latin typeface="Arial"/>
                  <a:cs typeface="Arial"/>
                </a:rPr>
                <a:t>Institution is a signatory to the ACUPCC (American College and University Presidents’ Climate </a:t>
              </a:r>
              <a:r>
                <a:rPr lang="en-US" sz="1100" dirty="0" smtClean="0">
                  <a:solidFill>
                    <a:srgbClr val="595959"/>
                  </a:solidFill>
                  <a:latin typeface="Arial"/>
                  <a:cs typeface="Arial"/>
                </a:rPr>
                <a:t>Commitment</a:t>
              </a:r>
            </a:p>
            <a:p>
              <a:pPr marL="182880" indent="-182880" eaLnBrk="1" hangingPunct="1">
                <a:buFont typeface="Arial" charset="0"/>
                <a:buChar char="•"/>
              </a:pPr>
              <a:r>
                <a:rPr lang="en-US" sz="1100" dirty="0">
                  <a:solidFill>
                    <a:srgbClr val="595959"/>
                  </a:solidFill>
                  <a:latin typeface="Arial"/>
                  <a:cs typeface="Arial"/>
                </a:rPr>
                <a:t>Central IT facilities or equipment located or relocated to reduce energy </a:t>
              </a:r>
              <a:r>
                <a:rPr lang="en-US" sz="1100" dirty="0" smtClean="0">
                  <a:solidFill>
                    <a:srgbClr val="595959"/>
                  </a:solidFill>
                  <a:latin typeface="Arial"/>
                  <a:cs typeface="Arial"/>
                </a:rPr>
                <a:t>costs</a:t>
              </a:r>
            </a:p>
            <a:p>
              <a:pPr marL="182880" indent="-182880" eaLnBrk="1" hangingPunct="1">
                <a:buFont typeface="Arial" charset="0"/>
                <a:buChar char="•"/>
              </a:pPr>
              <a:r>
                <a:rPr lang="en-US" sz="1100" dirty="0" smtClean="0">
                  <a:solidFill>
                    <a:srgbClr val="595959"/>
                  </a:solidFill>
                  <a:latin typeface="Arial"/>
                  <a:cs typeface="Arial"/>
                </a:rPr>
                <a:t>Institutional policy on carbon neutrality</a:t>
              </a:r>
              <a:endParaRPr lang="en-US" sz="1100" dirty="0">
                <a:solidFill>
                  <a:srgbClr val="595959"/>
                </a:solidFill>
                <a:latin typeface="Arial"/>
                <a:cs typeface="Arial"/>
              </a:endParaRPr>
            </a:p>
          </p:txBody>
        </p:sp>
        <p:sp>
          <p:nvSpPr>
            <p:cNvPr id="41992" name="TextBox 18"/>
            <p:cNvSpPr txBox="1">
              <a:spLocks noChangeArrowheads="1"/>
            </p:cNvSpPr>
            <p:nvPr/>
          </p:nvSpPr>
          <p:spPr bwMode="auto">
            <a:xfrm>
              <a:off x="5465789" y="2270277"/>
              <a:ext cx="24987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charset="0"/>
                  <a:ea typeface="ＭＳ Ｐゴシック" charset="0"/>
                  <a:cs typeface="ＭＳ Ｐゴシック" charset="0"/>
                </a:defRPr>
              </a:lvl1pPr>
              <a:lvl2pPr marL="742950" indent="-285750" defTabSz="801688" eaLnBrk="0" hangingPunct="0">
                <a:defRPr sz="2400">
                  <a:solidFill>
                    <a:schemeClr val="tx1"/>
                  </a:solidFill>
                  <a:latin typeface="Arial" charset="0"/>
                  <a:ea typeface="ＭＳ Ｐゴシック" charset="0"/>
                </a:defRPr>
              </a:lvl2pPr>
              <a:lvl3pPr marL="1143000" indent="-228600" defTabSz="801688" eaLnBrk="0" hangingPunct="0">
                <a:defRPr sz="2400">
                  <a:solidFill>
                    <a:schemeClr val="tx1"/>
                  </a:solidFill>
                  <a:latin typeface="Arial" charset="0"/>
                  <a:ea typeface="ＭＳ Ｐゴシック" charset="0"/>
                </a:defRPr>
              </a:lvl3pPr>
              <a:lvl4pPr marL="1600200" indent="-228600" defTabSz="801688" eaLnBrk="0" hangingPunct="0">
                <a:defRPr sz="2400">
                  <a:solidFill>
                    <a:schemeClr val="tx1"/>
                  </a:solidFill>
                  <a:latin typeface="Arial" charset="0"/>
                  <a:ea typeface="ＭＳ Ｐゴシック" charset="0"/>
                </a:defRPr>
              </a:lvl4pPr>
              <a:lvl5pPr marL="2057400" indent="-228600" defTabSz="801688" eaLnBrk="0" hangingPunct="0">
                <a:defRPr sz="2400">
                  <a:solidFill>
                    <a:schemeClr val="tx1"/>
                  </a:solidFill>
                  <a:latin typeface="Arial" charset="0"/>
                  <a:ea typeface="ＭＳ Ｐゴシック" charset="0"/>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100" b="1" noProof="1" smtClean="0">
                  <a:solidFill>
                    <a:srgbClr val="080808"/>
                  </a:solidFill>
                  <a:latin typeface="Arial"/>
                  <a:cs typeface="Arial"/>
                </a:rPr>
                <a:t>MODERATELY COMMON</a:t>
              </a:r>
              <a:endParaRPr sz="1100" b="1" noProof="1">
                <a:solidFill>
                  <a:srgbClr val="080808"/>
                </a:solidFill>
                <a:latin typeface="Arial"/>
                <a:cs typeface="Arial"/>
              </a:endParaRPr>
            </a:p>
          </p:txBody>
        </p:sp>
        <p:grpSp>
          <p:nvGrpSpPr>
            <p:cNvPr id="42000" name="Group 75"/>
            <p:cNvGrpSpPr>
              <a:grpSpLocks/>
            </p:cNvGrpSpPr>
            <p:nvPr/>
          </p:nvGrpSpPr>
          <p:grpSpPr bwMode="auto">
            <a:xfrm>
              <a:off x="4881562" y="2244465"/>
              <a:ext cx="384175" cy="384175"/>
              <a:chOff x="1205855" y="1809991"/>
              <a:chExt cx="657225" cy="657225"/>
            </a:xfrm>
          </p:grpSpPr>
          <p:sp>
            <p:nvSpPr>
              <p:cNvPr id="77" name="Donut 76"/>
              <p:cNvSpPr/>
              <p:nvPr/>
            </p:nvSpPr>
            <p:spPr>
              <a:xfrm>
                <a:off x="1205855" y="1809991"/>
                <a:ext cx="657225" cy="657225"/>
              </a:xfrm>
              <a:prstGeom prst="donut">
                <a:avLst>
                  <a:gd name="adj" fmla="val 14855"/>
                </a:avLst>
              </a:prstGeom>
              <a:gradFill>
                <a:gsLst>
                  <a:gs pos="0">
                    <a:schemeClr val="accent5">
                      <a:lumMod val="50000"/>
                    </a:schemeClr>
                  </a:gs>
                  <a:gs pos="100000">
                    <a:schemeClr val="accent5"/>
                  </a:gs>
                </a:gsLst>
                <a:lin ang="1800000" scaled="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78" name="Pie 77"/>
              <p:cNvSpPr/>
              <p:nvPr/>
            </p:nvSpPr>
            <p:spPr>
              <a:xfrm>
                <a:off x="1333499" y="1937633"/>
                <a:ext cx="401939" cy="401939"/>
              </a:xfrm>
              <a:prstGeom prst="pie">
                <a:avLst>
                  <a:gd name="adj1" fmla="val 16252264"/>
                  <a:gd name="adj2" fmla="val 9062718"/>
                </a:avLst>
              </a:prstGeom>
              <a:solidFill>
                <a:schemeClr val="accent6">
                  <a:lumMod val="50000"/>
                </a:schemeClr>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grpSp>
      <p:grpSp>
        <p:nvGrpSpPr>
          <p:cNvPr id="9" name="Group 8"/>
          <p:cNvGrpSpPr/>
          <p:nvPr/>
        </p:nvGrpSpPr>
        <p:grpSpPr>
          <a:xfrm>
            <a:off x="4519947" y="1126943"/>
            <a:ext cx="4074863" cy="1170094"/>
            <a:chOff x="4449761" y="872618"/>
            <a:chExt cx="4309701" cy="1250327"/>
          </a:xfrm>
        </p:grpSpPr>
        <p:sp>
          <p:nvSpPr>
            <p:cNvPr id="88" name="Rounded Rectangle 87"/>
            <p:cNvSpPr>
              <a:spLocks noChangeArrowheads="1"/>
            </p:cNvSpPr>
            <p:nvPr/>
          </p:nvSpPr>
          <p:spPr bwMode="auto">
            <a:xfrm>
              <a:off x="4903474" y="872618"/>
              <a:ext cx="3855988" cy="1250327"/>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defRPr/>
              </a:pPr>
              <a:endParaRPr lang="en-US" dirty="0">
                <a:solidFill>
                  <a:srgbClr val="FFFFFF"/>
                </a:solidFill>
                <a:latin typeface="Arial"/>
                <a:ea typeface="ＭＳ Ｐゴシック" pitchFamily="-109" charset="-128"/>
                <a:cs typeface="Arial"/>
              </a:endParaRPr>
            </a:p>
          </p:txBody>
        </p:sp>
        <p:sp>
          <p:nvSpPr>
            <p:cNvPr id="41994" name="TextBox 17"/>
            <p:cNvSpPr txBox="1">
              <a:spLocks noChangeArrowheads="1"/>
            </p:cNvSpPr>
            <p:nvPr/>
          </p:nvSpPr>
          <p:spPr bwMode="auto">
            <a:xfrm>
              <a:off x="5070248" y="1127871"/>
              <a:ext cx="368921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880" indent="-182880" eaLnBrk="1" hangingPunct="1">
                <a:buFont typeface="Arial" charset="0"/>
                <a:buChar char="•"/>
              </a:pPr>
              <a:r>
                <a:rPr lang="en-US" sz="1100" dirty="0" smtClean="0">
                  <a:solidFill>
                    <a:srgbClr val="595959"/>
                  </a:solidFill>
                  <a:latin typeface="Arial"/>
                  <a:cs typeface="Arial"/>
                </a:rPr>
                <a:t>Central IT program to minimize its energy consumption</a:t>
              </a:r>
            </a:p>
            <a:p>
              <a:pPr marL="182880" indent="-182880" eaLnBrk="1" hangingPunct="1">
                <a:buFont typeface="Arial" charset="0"/>
                <a:buChar char="•"/>
              </a:pPr>
              <a:r>
                <a:rPr lang="en-US" sz="1100" dirty="0">
                  <a:solidFill>
                    <a:srgbClr val="595959"/>
                  </a:solidFill>
                  <a:latin typeface="Arial"/>
                  <a:cs typeface="Arial"/>
                </a:rPr>
                <a:t>Campus-wide program to minimize energy consumption of desktop </a:t>
              </a:r>
              <a:r>
                <a:rPr lang="en-US" sz="1100" dirty="0" smtClean="0">
                  <a:solidFill>
                    <a:srgbClr val="595959"/>
                  </a:solidFill>
                  <a:latin typeface="Arial"/>
                  <a:cs typeface="Arial"/>
                </a:rPr>
                <a:t>technology</a:t>
              </a:r>
            </a:p>
            <a:p>
              <a:pPr marL="182880" indent="-182880" eaLnBrk="1" hangingPunct="1">
                <a:buFont typeface="Arial" charset="0"/>
                <a:buChar char="•"/>
              </a:pPr>
              <a:r>
                <a:rPr lang="en-US" sz="1100" dirty="0" smtClean="0">
                  <a:solidFill>
                    <a:srgbClr val="595959"/>
                  </a:solidFill>
                  <a:latin typeface="Arial"/>
                  <a:cs typeface="Arial"/>
                </a:rPr>
                <a:t>Institutional policy or plan for sustainability</a:t>
              </a:r>
              <a:endParaRPr lang="en-US" sz="1100" dirty="0">
                <a:solidFill>
                  <a:srgbClr val="595959"/>
                </a:solidFill>
                <a:latin typeface="Arial"/>
                <a:cs typeface="Arial"/>
              </a:endParaRPr>
            </a:p>
          </p:txBody>
        </p:sp>
        <p:sp>
          <p:nvSpPr>
            <p:cNvPr id="41995" name="TextBox 18"/>
            <p:cNvSpPr txBox="1">
              <a:spLocks noChangeArrowheads="1"/>
            </p:cNvSpPr>
            <p:nvPr/>
          </p:nvSpPr>
          <p:spPr bwMode="auto">
            <a:xfrm>
              <a:off x="5017051" y="926307"/>
              <a:ext cx="2255058" cy="27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charset="0"/>
                  <a:ea typeface="ＭＳ Ｐゴシック" charset="0"/>
                  <a:cs typeface="ＭＳ Ｐゴシック" charset="0"/>
                </a:defRPr>
              </a:lvl1pPr>
              <a:lvl2pPr marL="742950" indent="-285750" defTabSz="801688" eaLnBrk="0" hangingPunct="0">
                <a:defRPr sz="2400">
                  <a:solidFill>
                    <a:schemeClr val="tx1"/>
                  </a:solidFill>
                  <a:latin typeface="Arial" charset="0"/>
                  <a:ea typeface="ＭＳ Ｐゴシック" charset="0"/>
                </a:defRPr>
              </a:lvl2pPr>
              <a:lvl3pPr marL="1143000" indent="-228600" defTabSz="801688" eaLnBrk="0" hangingPunct="0">
                <a:defRPr sz="2400">
                  <a:solidFill>
                    <a:schemeClr val="tx1"/>
                  </a:solidFill>
                  <a:latin typeface="Arial" charset="0"/>
                  <a:ea typeface="ＭＳ Ｐゴシック" charset="0"/>
                </a:defRPr>
              </a:lvl3pPr>
              <a:lvl4pPr marL="1600200" indent="-228600" defTabSz="801688" eaLnBrk="0" hangingPunct="0">
                <a:defRPr sz="2400">
                  <a:solidFill>
                    <a:schemeClr val="tx1"/>
                  </a:solidFill>
                  <a:latin typeface="Arial" charset="0"/>
                  <a:ea typeface="ＭＳ Ｐゴシック" charset="0"/>
                </a:defRPr>
              </a:lvl4pPr>
              <a:lvl5pPr marL="2057400" indent="-228600" defTabSz="801688" eaLnBrk="0" hangingPunct="0">
                <a:defRPr sz="2400">
                  <a:solidFill>
                    <a:schemeClr val="tx1"/>
                  </a:solidFill>
                  <a:latin typeface="Arial" charset="0"/>
                  <a:ea typeface="ＭＳ Ｐゴシック" charset="0"/>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100" b="1" noProof="1" smtClean="0">
                  <a:solidFill>
                    <a:srgbClr val="080808"/>
                  </a:solidFill>
                  <a:latin typeface="Arial"/>
                  <a:cs typeface="Arial"/>
                </a:rPr>
                <a:t>FREQUENT</a:t>
              </a:r>
              <a:endParaRPr sz="1100" b="1" noProof="1">
                <a:solidFill>
                  <a:srgbClr val="080808"/>
                </a:solidFill>
                <a:latin typeface="Arial"/>
                <a:cs typeface="Arial"/>
              </a:endParaRPr>
            </a:p>
          </p:txBody>
        </p:sp>
        <p:grpSp>
          <p:nvGrpSpPr>
            <p:cNvPr id="42002" name="Group 90"/>
            <p:cNvGrpSpPr>
              <a:grpSpLocks/>
            </p:cNvGrpSpPr>
            <p:nvPr/>
          </p:nvGrpSpPr>
          <p:grpSpPr bwMode="auto">
            <a:xfrm>
              <a:off x="4449761" y="926307"/>
              <a:ext cx="384175" cy="384175"/>
              <a:chOff x="7525537" y="-5381070"/>
              <a:chExt cx="657225" cy="657225"/>
            </a:xfrm>
          </p:grpSpPr>
          <p:sp>
            <p:nvSpPr>
              <p:cNvPr id="93" name="Donut 92"/>
              <p:cNvSpPr/>
              <p:nvPr/>
            </p:nvSpPr>
            <p:spPr>
              <a:xfrm>
                <a:off x="7525537" y="-5381070"/>
                <a:ext cx="657225" cy="657225"/>
              </a:xfrm>
              <a:prstGeom prst="donut">
                <a:avLst>
                  <a:gd name="adj" fmla="val 14855"/>
                </a:avLst>
              </a:prstGeom>
              <a:gradFill flip="none" rotWithShape="1">
                <a:gsLst>
                  <a:gs pos="0">
                    <a:schemeClr val="accent5">
                      <a:lumMod val="50000"/>
                    </a:schemeClr>
                  </a:gs>
                  <a:gs pos="100000">
                    <a:schemeClr val="accent5"/>
                  </a:gs>
                </a:gsLst>
                <a:path path="circle">
                  <a:fillToRect l="100000" t="100000"/>
                </a:path>
                <a:tileRect r="-100000" b="-10000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94" name="Pie 93"/>
              <p:cNvSpPr/>
              <p:nvPr/>
            </p:nvSpPr>
            <p:spPr>
              <a:xfrm>
                <a:off x="7653181" y="-5253428"/>
                <a:ext cx="401939" cy="401939"/>
              </a:xfrm>
              <a:prstGeom prst="pie">
                <a:avLst>
                  <a:gd name="adj1" fmla="val 16252264"/>
                  <a:gd name="adj2" fmla="val 16161732"/>
                </a:avLst>
              </a:prstGeom>
              <a:solidFill>
                <a:schemeClr val="accent6">
                  <a:lumMod val="50000"/>
                </a:schemeClr>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grpSp>
      <p:grpSp>
        <p:nvGrpSpPr>
          <p:cNvPr id="10" name="Group 9"/>
          <p:cNvGrpSpPr/>
          <p:nvPr/>
        </p:nvGrpSpPr>
        <p:grpSpPr>
          <a:xfrm>
            <a:off x="4548353" y="5572605"/>
            <a:ext cx="4047353" cy="944662"/>
            <a:chOff x="4449761" y="4725447"/>
            <a:chExt cx="4280605" cy="1009437"/>
          </a:xfrm>
        </p:grpSpPr>
        <p:grpSp>
          <p:nvGrpSpPr>
            <p:cNvPr id="42001" name="Group 81"/>
            <p:cNvGrpSpPr>
              <a:grpSpLocks/>
            </p:cNvGrpSpPr>
            <p:nvPr/>
          </p:nvGrpSpPr>
          <p:grpSpPr bwMode="auto">
            <a:xfrm>
              <a:off x="4449761" y="4780358"/>
              <a:ext cx="384175" cy="384175"/>
              <a:chOff x="1271034" y="2514599"/>
              <a:chExt cx="657225" cy="657225"/>
            </a:xfrm>
          </p:grpSpPr>
          <p:sp>
            <p:nvSpPr>
              <p:cNvPr id="83" name="Donut 82"/>
              <p:cNvSpPr/>
              <p:nvPr/>
            </p:nvSpPr>
            <p:spPr>
              <a:xfrm>
                <a:off x="1271034" y="2514599"/>
                <a:ext cx="657225" cy="657225"/>
              </a:xfrm>
              <a:prstGeom prst="donut">
                <a:avLst>
                  <a:gd name="adj" fmla="val 14855"/>
                </a:avLst>
              </a:prstGeom>
              <a:gradFill>
                <a:gsLst>
                  <a:gs pos="0">
                    <a:schemeClr val="accent5">
                      <a:lumMod val="50000"/>
                    </a:schemeClr>
                  </a:gs>
                  <a:gs pos="100000">
                    <a:schemeClr val="accent5"/>
                  </a:gs>
                </a:gsLst>
                <a:lin ang="1800000" scaled="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84" name="Pie 83"/>
              <p:cNvSpPr/>
              <p:nvPr/>
            </p:nvSpPr>
            <p:spPr>
              <a:xfrm>
                <a:off x="1398678" y="2642243"/>
                <a:ext cx="401939" cy="401939"/>
              </a:xfrm>
              <a:prstGeom prst="pie">
                <a:avLst>
                  <a:gd name="adj1" fmla="val 16252264"/>
                  <a:gd name="adj2" fmla="val 19369872"/>
                </a:avLst>
              </a:prstGeom>
              <a:solidFill>
                <a:schemeClr val="accent6">
                  <a:lumMod val="50000"/>
                </a:schemeClr>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sp>
          <p:nvSpPr>
            <p:cNvPr id="118" name="Rounded Rectangle 117"/>
            <p:cNvSpPr>
              <a:spLocks noChangeArrowheads="1"/>
            </p:cNvSpPr>
            <p:nvPr/>
          </p:nvSpPr>
          <p:spPr bwMode="auto">
            <a:xfrm>
              <a:off x="4887912" y="4725447"/>
              <a:ext cx="3842454" cy="1009437"/>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defRPr/>
              </a:pPr>
              <a:endParaRPr lang="en-US" dirty="0">
                <a:solidFill>
                  <a:srgbClr val="FFFFFF"/>
                </a:solidFill>
                <a:latin typeface="Arial"/>
                <a:ea typeface="ＭＳ Ｐゴシック" pitchFamily="-109" charset="-128"/>
                <a:cs typeface="Arial"/>
              </a:endParaRPr>
            </a:p>
          </p:txBody>
        </p:sp>
        <p:sp>
          <p:nvSpPr>
            <p:cNvPr id="41989" name="TextBox 18"/>
            <p:cNvSpPr txBox="1">
              <a:spLocks noChangeArrowheads="1"/>
            </p:cNvSpPr>
            <p:nvPr/>
          </p:nvSpPr>
          <p:spPr bwMode="auto">
            <a:xfrm>
              <a:off x="5069864" y="4757084"/>
              <a:ext cx="3011820" cy="27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charset="0"/>
                  <a:ea typeface="ＭＳ Ｐゴシック" charset="0"/>
                  <a:cs typeface="ＭＳ Ｐゴシック" charset="0"/>
                </a:defRPr>
              </a:lvl1pPr>
              <a:lvl2pPr marL="742950" indent="-285750" defTabSz="801688" eaLnBrk="0" hangingPunct="0">
                <a:defRPr sz="2400">
                  <a:solidFill>
                    <a:schemeClr val="tx1"/>
                  </a:solidFill>
                  <a:latin typeface="Arial" charset="0"/>
                  <a:ea typeface="ＭＳ Ｐゴシック" charset="0"/>
                </a:defRPr>
              </a:lvl2pPr>
              <a:lvl3pPr marL="1143000" indent="-228600" defTabSz="801688" eaLnBrk="0" hangingPunct="0">
                <a:defRPr sz="2400">
                  <a:solidFill>
                    <a:schemeClr val="tx1"/>
                  </a:solidFill>
                  <a:latin typeface="Arial" charset="0"/>
                  <a:ea typeface="ＭＳ Ｐゴシック" charset="0"/>
                </a:defRPr>
              </a:lvl3pPr>
              <a:lvl4pPr marL="1600200" indent="-228600" defTabSz="801688" eaLnBrk="0" hangingPunct="0">
                <a:defRPr sz="2400">
                  <a:solidFill>
                    <a:schemeClr val="tx1"/>
                  </a:solidFill>
                  <a:latin typeface="Arial" charset="0"/>
                  <a:ea typeface="ＭＳ Ｐゴシック" charset="0"/>
                </a:defRPr>
              </a:lvl4pPr>
              <a:lvl5pPr marL="2057400" indent="-228600" defTabSz="801688" eaLnBrk="0" hangingPunct="0">
                <a:defRPr sz="2400">
                  <a:solidFill>
                    <a:schemeClr val="tx1"/>
                  </a:solidFill>
                  <a:latin typeface="Arial" charset="0"/>
                  <a:ea typeface="ＭＳ Ｐゴシック" charset="0"/>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100" b="1" noProof="1" smtClean="0">
                  <a:solidFill>
                    <a:srgbClr val="080808"/>
                  </a:solidFill>
                  <a:latin typeface="Arial"/>
                  <a:cs typeface="Arial"/>
                </a:rPr>
                <a:t>RARELY CONSIDERED</a:t>
              </a:r>
              <a:endParaRPr sz="1100" b="1" noProof="1">
                <a:solidFill>
                  <a:srgbClr val="080808"/>
                </a:solidFill>
                <a:latin typeface="Arial"/>
                <a:cs typeface="Arial"/>
              </a:endParaRPr>
            </a:p>
          </p:txBody>
        </p:sp>
        <p:sp>
          <p:nvSpPr>
            <p:cNvPr id="41988" name="TextBox 17"/>
            <p:cNvSpPr txBox="1">
              <a:spLocks noChangeArrowheads="1"/>
            </p:cNvSpPr>
            <p:nvPr/>
          </p:nvSpPr>
          <p:spPr bwMode="auto">
            <a:xfrm>
              <a:off x="5100635" y="4965443"/>
              <a:ext cx="35276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880" indent="-182880" eaLnBrk="1" hangingPunct="1">
                <a:buFont typeface="Arial" charset="0"/>
                <a:buChar char="•"/>
              </a:pPr>
              <a:r>
                <a:rPr lang="en-US" sz="1100" dirty="0">
                  <a:solidFill>
                    <a:srgbClr val="595959"/>
                  </a:solidFill>
                  <a:latin typeface="Arial"/>
                  <a:cs typeface="Arial"/>
                </a:rPr>
                <a:t>Submetering of power in data centers operated by other units</a:t>
              </a:r>
            </a:p>
            <a:p>
              <a:pPr marL="182880" indent="-182880" eaLnBrk="1" hangingPunct="1">
                <a:buFont typeface="Arial" charset="0"/>
                <a:buChar char="•"/>
              </a:pPr>
              <a:r>
                <a:rPr lang="en-US" sz="1100" dirty="0">
                  <a:solidFill>
                    <a:srgbClr val="595959"/>
                  </a:solidFill>
                  <a:latin typeface="Arial"/>
                  <a:cs typeface="Arial"/>
                </a:rPr>
                <a:t>Contribution of central IT to GHG separately </a:t>
              </a:r>
              <a:r>
                <a:rPr lang="en-US" sz="1100" dirty="0" smtClean="0">
                  <a:solidFill>
                    <a:srgbClr val="595959"/>
                  </a:solidFill>
                  <a:latin typeface="Arial"/>
                  <a:cs typeface="Arial"/>
                </a:rPr>
                <a:t>reported</a:t>
              </a:r>
              <a:endParaRPr lang="en-US" sz="1100" dirty="0">
                <a:solidFill>
                  <a:srgbClr val="595959"/>
                </a:solidFill>
                <a:latin typeface="Arial"/>
                <a:cs typeface="Arial"/>
              </a:endParaRPr>
            </a:p>
          </p:txBody>
        </p:sp>
      </p:grpSp>
      <p:grpSp>
        <p:nvGrpSpPr>
          <p:cNvPr id="2" name="Group 1"/>
          <p:cNvGrpSpPr/>
          <p:nvPr/>
        </p:nvGrpSpPr>
        <p:grpSpPr>
          <a:xfrm>
            <a:off x="318774" y="1566847"/>
            <a:ext cx="3470042" cy="4884922"/>
            <a:chOff x="234096" y="934464"/>
            <a:chExt cx="3103283" cy="5082366"/>
          </a:xfrm>
        </p:grpSpPr>
        <p:grpSp>
          <p:nvGrpSpPr>
            <p:cNvPr id="41996" name="Group 62"/>
            <p:cNvGrpSpPr>
              <a:grpSpLocks/>
            </p:cNvGrpSpPr>
            <p:nvPr/>
          </p:nvGrpSpPr>
          <p:grpSpPr bwMode="auto">
            <a:xfrm>
              <a:off x="234096" y="1565275"/>
              <a:ext cx="3103283" cy="4451555"/>
              <a:chOff x="1585868" y="1917382"/>
              <a:chExt cx="1946800" cy="3769236"/>
            </a:xfrm>
          </p:grpSpPr>
          <p:grpSp>
            <p:nvGrpSpPr>
              <p:cNvPr id="42017" name="Group 49"/>
              <p:cNvGrpSpPr>
                <a:grpSpLocks/>
              </p:cNvGrpSpPr>
              <p:nvPr/>
            </p:nvGrpSpPr>
            <p:grpSpPr bwMode="auto">
              <a:xfrm>
                <a:off x="1585868" y="1917383"/>
                <a:ext cx="1946800" cy="3769235"/>
                <a:chOff x="2637428" y="2273999"/>
                <a:chExt cx="1946800" cy="3769235"/>
              </a:xfrm>
            </p:grpSpPr>
            <p:sp>
              <p:nvSpPr>
                <p:cNvPr id="53" name="Rectangle 52"/>
                <p:cNvSpPr/>
                <p:nvPr/>
              </p:nvSpPr>
              <p:spPr>
                <a:xfrm>
                  <a:off x="2637428" y="3942861"/>
                  <a:ext cx="485053" cy="2073079"/>
                </a:xfrm>
                <a:prstGeom prst="rect">
                  <a:avLst/>
                </a:prstGeom>
                <a:solidFill>
                  <a:schemeClr val="accent6">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ＭＳ Ｐゴシック" pitchFamily="-109" charset="-128"/>
                    <a:cs typeface="Arial"/>
                  </a:endParaRPr>
                </a:p>
              </p:txBody>
            </p:sp>
            <p:sp>
              <p:nvSpPr>
                <p:cNvPr id="52" name="Rectangle 51"/>
                <p:cNvSpPr/>
                <p:nvPr/>
              </p:nvSpPr>
              <p:spPr>
                <a:xfrm>
                  <a:off x="3122481" y="3377475"/>
                  <a:ext cx="491641" cy="2638465"/>
                </a:xfrm>
                <a:prstGeom prst="rect">
                  <a:avLst/>
                </a:prstGeom>
                <a:solidFill>
                  <a:schemeClr val="accent6">
                    <a:lumMod val="50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ＭＳ Ｐゴシック" pitchFamily="-109" charset="-128"/>
                    <a:cs typeface="Arial"/>
                  </a:endParaRPr>
                </a:p>
              </p:txBody>
            </p:sp>
            <p:sp>
              <p:nvSpPr>
                <p:cNvPr id="51" name="Rectangle 50"/>
                <p:cNvSpPr/>
                <p:nvPr/>
              </p:nvSpPr>
              <p:spPr>
                <a:xfrm>
                  <a:off x="4099175" y="2273999"/>
                  <a:ext cx="485053" cy="3769235"/>
                </a:xfrm>
                <a:prstGeom prst="rect">
                  <a:avLst/>
                </a:prstGeom>
                <a:solidFill>
                  <a:schemeClr val="accent5">
                    <a:lumMod val="50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ＭＳ Ｐゴシック" pitchFamily="-109" charset="-128"/>
                    <a:cs typeface="Arial"/>
                  </a:endParaRPr>
                </a:p>
              </p:txBody>
            </p:sp>
          </p:grpSp>
          <p:grpSp>
            <p:nvGrpSpPr>
              <p:cNvPr id="42018" name="Group 53"/>
              <p:cNvGrpSpPr>
                <a:grpSpLocks/>
              </p:cNvGrpSpPr>
              <p:nvPr/>
            </p:nvGrpSpPr>
            <p:grpSpPr bwMode="auto">
              <a:xfrm>
                <a:off x="1687448" y="3481976"/>
                <a:ext cx="276276" cy="1178768"/>
                <a:chOff x="798506" y="4762517"/>
                <a:chExt cx="276276" cy="1178768"/>
              </a:xfrm>
            </p:grpSpPr>
            <p:sp>
              <p:nvSpPr>
                <p:cNvPr id="42026" name="Rektangel 91"/>
                <p:cNvSpPr>
                  <a:spLocks noChangeArrowheads="1"/>
                </p:cNvSpPr>
                <p:nvPr/>
              </p:nvSpPr>
              <p:spPr bwMode="auto">
                <a:xfrm rot="16200000">
                  <a:off x="432711" y="5128312"/>
                  <a:ext cx="1007865" cy="27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01688">
                    <a:spcBef>
                      <a:spcPct val="20000"/>
                    </a:spcBef>
                  </a:pPr>
                  <a:r>
                    <a:rPr lang="en-US" sz="1300" b="1" noProof="1" smtClean="0">
                      <a:solidFill>
                        <a:srgbClr val="080808"/>
                      </a:solidFill>
                      <a:latin typeface="Arial"/>
                      <a:cs typeface="Arial"/>
                    </a:rPr>
                    <a:t>Rarely Considered</a:t>
                  </a:r>
                  <a:endParaRPr sz="1300" b="1" noProof="1">
                    <a:solidFill>
                      <a:srgbClr val="080808"/>
                    </a:solidFill>
                    <a:latin typeface="Arial"/>
                    <a:cs typeface="Arial"/>
                  </a:endParaRPr>
                </a:p>
              </p:txBody>
            </p:sp>
            <p:sp>
              <p:nvSpPr>
                <p:cNvPr id="42027" name="Isosceles Triangle 55"/>
                <p:cNvSpPr>
                  <a:spLocks noChangeArrowheads="1"/>
                </p:cNvSpPr>
                <p:nvPr/>
              </p:nvSpPr>
              <p:spPr bwMode="auto">
                <a:xfrm rot="10800000">
                  <a:off x="822343" y="5799998"/>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dirty="0">
                    <a:latin typeface="Arial"/>
                    <a:cs typeface="Arial"/>
                  </a:endParaRPr>
                </a:p>
              </p:txBody>
            </p:sp>
          </p:grpSp>
          <p:grpSp>
            <p:nvGrpSpPr>
              <p:cNvPr id="42019" name="Group 56"/>
              <p:cNvGrpSpPr>
                <a:grpSpLocks/>
              </p:cNvGrpSpPr>
              <p:nvPr/>
            </p:nvGrpSpPr>
            <p:grpSpPr bwMode="auto">
              <a:xfrm>
                <a:off x="2175506" y="2815498"/>
                <a:ext cx="261221" cy="1458213"/>
                <a:chOff x="639730" y="4772314"/>
                <a:chExt cx="261221" cy="1458213"/>
              </a:xfrm>
            </p:grpSpPr>
            <p:sp>
              <p:nvSpPr>
                <p:cNvPr id="42024" name="Rektangel 91"/>
                <p:cNvSpPr>
                  <a:spLocks noChangeArrowheads="1"/>
                </p:cNvSpPr>
                <p:nvPr/>
              </p:nvSpPr>
              <p:spPr bwMode="auto">
                <a:xfrm rot="16200000">
                  <a:off x="126686" y="5285358"/>
                  <a:ext cx="1287310" cy="26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ct val="20000"/>
                    </a:spcBef>
                  </a:pPr>
                  <a:r>
                    <a:rPr lang="en-US" sz="1300" b="1" noProof="1" smtClean="0">
                      <a:solidFill>
                        <a:srgbClr val="080808"/>
                      </a:solidFill>
                      <a:latin typeface="Arial"/>
                      <a:cs typeface="Arial"/>
                    </a:rPr>
                    <a:t>Deployed by Some</a:t>
                  </a:r>
                  <a:endParaRPr sz="1300" b="1" noProof="1">
                    <a:solidFill>
                      <a:srgbClr val="080808"/>
                    </a:solidFill>
                    <a:latin typeface="Arial"/>
                    <a:cs typeface="Arial"/>
                  </a:endParaRPr>
                </a:p>
              </p:txBody>
            </p:sp>
            <p:sp>
              <p:nvSpPr>
                <p:cNvPr id="42025" name="Isosceles Triangle 58"/>
                <p:cNvSpPr>
                  <a:spLocks noChangeArrowheads="1"/>
                </p:cNvSpPr>
                <p:nvPr/>
              </p:nvSpPr>
              <p:spPr bwMode="auto">
                <a:xfrm rot="10800000">
                  <a:off x="656041" y="6089240"/>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dirty="0">
                    <a:latin typeface="Arial"/>
                    <a:cs typeface="Arial"/>
                  </a:endParaRPr>
                </a:p>
              </p:txBody>
            </p:sp>
          </p:grpSp>
          <p:grpSp>
            <p:nvGrpSpPr>
              <p:cNvPr id="42020" name="Group 59"/>
              <p:cNvGrpSpPr>
                <a:grpSpLocks/>
              </p:cNvGrpSpPr>
              <p:nvPr/>
            </p:nvGrpSpPr>
            <p:grpSpPr bwMode="auto">
              <a:xfrm>
                <a:off x="3174076" y="1917382"/>
                <a:ext cx="228600" cy="1355917"/>
                <a:chOff x="991466" y="4598098"/>
                <a:chExt cx="228600" cy="1355917"/>
              </a:xfrm>
            </p:grpSpPr>
            <p:sp>
              <p:nvSpPr>
                <p:cNvPr id="42022" name="Rektangel 91"/>
                <p:cNvSpPr>
                  <a:spLocks noChangeArrowheads="1"/>
                </p:cNvSpPr>
                <p:nvPr/>
              </p:nvSpPr>
              <p:spPr bwMode="auto">
                <a:xfrm rot="16200000">
                  <a:off x="521267" y="5113054"/>
                  <a:ext cx="1185011" cy="15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01688">
                    <a:spcBef>
                      <a:spcPct val="20000"/>
                    </a:spcBef>
                  </a:pPr>
                  <a:r>
                    <a:rPr lang="en-US" sz="1300" b="1" noProof="1" smtClean="0">
                      <a:solidFill>
                        <a:srgbClr val="080808"/>
                      </a:solidFill>
                      <a:latin typeface="Arial"/>
                      <a:cs typeface="Arial"/>
                    </a:rPr>
                    <a:t>Frequent</a:t>
                  </a:r>
                  <a:endParaRPr sz="1300" b="1" noProof="1">
                    <a:solidFill>
                      <a:srgbClr val="080808"/>
                    </a:solidFill>
                    <a:latin typeface="Arial"/>
                    <a:cs typeface="Arial"/>
                  </a:endParaRPr>
                </a:p>
              </p:txBody>
            </p:sp>
            <p:sp>
              <p:nvSpPr>
                <p:cNvPr id="42023" name="Isosceles Triangle 61"/>
                <p:cNvSpPr>
                  <a:spLocks noChangeArrowheads="1"/>
                </p:cNvSpPr>
                <p:nvPr/>
              </p:nvSpPr>
              <p:spPr bwMode="auto">
                <a:xfrm rot="10800000">
                  <a:off x="991466" y="5812728"/>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dirty="0">
                    <a:latin typeface="Arial"/>
                    <a:cs typeface="Arial"/>
                  </a:endParaRPr>
                </a:p>
              </p:txBody>
            </p:sp>
          </p:grpSp>
          <p:sp>
            <p:nvSpPr>
              <p:cNvPr id="7211" name="Freeform 9"/>
              <p:cNvSpPr>
                <a:spLocks/>
              </p:cNvSpPr>
              <p:nvPr/>
            </p:nvSpPr>
            <p:spPr bwMode="auto">
              <a:xfrm>
                <a:off x="1585868" y="3086301"/>
                <a:ext cx="1946800" cy="2595439"/>
              </a:xfrm>
              <a:custGeom>
                <a:avLst/>
                <a:gdLst>
                  <a:gd name="T0" fmla="*/ 0 w 508"/>
                  <a:gd name="T1" fmla="*/ 523 h 721"/>
                  <a:gd name="T2" fmla="*/ 0 w 508"/>
                  <a:gd name="T3" fmla="*/ 721 h 721"/>
                  <a:gd name="T4" fmla="*/ 508 w 508"/>
                  <a:gd name="T5" fmla="*/ 721 h 721"/>
                  <a:gd name="T6" fmla="*/ 508 w 508"/>
                  <a:gd name="T7" fmla="*/ 0 h 721"/>
                  <a:gd name="T8" fmla="*/ 150 w 508"/>
                  <a:gd name="T9" fmla="*/ 402 h 721"/>
                  <a:gd name="T10" fmla="*/ 0 w 508"/>
                  <a:gd name="T11" fmla="*/ 523 h 721"/>
                  <a:gd name="T12" fmla="*/ 0 60000 65536"/>
                  <a:gd name="T13" fmla="*/ 0 60000 65536"/>
                  <a:gd name="T14" fmla="*/ 0 60000 65536"/>
                  <a:gd name="T15" fmla="*/ 0 60000 65536"/>
                  <a:gd name="T16" fmla="*/ 0 60000 65536"/>
                  <a:gd name="T17" fmla="*/ 0 60000 65536"/>
                  <a:gd name="T18" fmla="*/ 0 w 508"/>
                  <a:gd name="T19" fmla="*/ 0 h 721"/>
                  <a:gd name="T20" fmla="*/ 508 w 508"/>
                  <a:gd name="T21" fmla="*/ 721 h 721"/>
                </a:gdLst>
                <a:ahLst/>
                <a:cxnLst>
                  <a:cxn ang="T12">
                    <a:pos x="T0" y="T1"/>
                  </a:cxn>
                  <a:cxn ang="T13">
                    <a:pos x="T2" y="T3"/>
                  </a:cxn>
                  <a:cxn ang="T14">
                    <a:pos x="T4" y="T5"/>
                  </a:cxn>
                  <a:cxn ang="T15">
                    <a:pos x="T6" y="T7"/>
                  </a:cxn>
                  <a:cxn ang="T16">
                    <a:pos x="T8" y="T9"/>
                  </a:cxn>
                  <a:cxn ang="T17">
                    <a:pos x="T10" y="T11"/>
                  </a:cxn>
                </a:cxnLst>
                <a:rect l="T18" t="T19" r="T20" b="T21"/>
                <a:pathLst>
                  <a:path w="508" h="721">
                    <a:moveTo>
                      <a:pt x="0" y="523"/>
                    </a:moveTo>
                    <a:cubicBezTo>
                      <a:pt x="0" y="721"/>
                      <a:pt x="0" y="721"/>
                      <a:pt x="0" y="721"/>
                    </a:cubicBezTo>
                    <a:cubicBezTo>
                      <a:pt x="508" y="721"/>
                      <a:pt x="508" y="721"/>
                      <a:pt x="508" y="721"/>
                    </a:cubicBezTo>
                    <a:cubicBezTo>
                      <a:pt x="508" y="0"/>
                      <a:pt x="508" y="0"/>
                      <a:pt x="508" y="0"/>
                    </a:cubicBezTo>
                    <a:cubicBezTo>
                      <a:pt x="429" y="92"/>
                      <a:pt x="330" y="222"/>
                      <a:pt x="150" y="402"/>
                    </a:cubicBezTo>
                    <a:cubicBezTo>
                      <a:pt x="103" y="448"/>
                      <a:pt x="52" y="489"/>
                      <a:pt x="0" y="523"/>
                    </a:cubicBezTo>
                    <a:close/>
                  </a:path>
                </a:pathLst>
              </a:custGeom>
              <a:gradFill rotWithShape="0">
                <a:gsLst>
                  <a:gs pos="0">
                    <a:schemeClr val="accent3">
                      <a:lumMod val="75000"/>
                    </a:schemeClr>
                  </a:gs>
                  <a:gs pos="91000">
                    <a:schemeClr val="accent3">
                      <a:lumMod val="50000"/>
                    </a:schemeClr>
                  </a:gs>
                  <a:gs pos="100000">
                    <a:schemeClr val="accent3">
                      <a:lumMod val="50000"/>
                    </a:schemeClr>
                  </a:gs>
                </a:gsLst>
                <a:lin ang="1800000"/>
              </a:gradFill>
              <a:ln w="9">
                <a:noFill/>
                <a:miter lim="800000"/>
                <a:headEnd/>
                <a:tailEnd/>
              </a:ln>
              <a:effectLst>
                <a:reflection stA="50000" endPos="11000" dist="12700" dir="5400000" sy="-100000" algn="bl" rotWithShape="0"/>
              </a:effectLst>
            </p:spPr>
            <p:txBody>
              <a:bodyPr/>
              <a:lstStyle/>
              <a:p>
                <a:pPr>
                  <a:defRPr/>
                </a:pPr>
                <a:endParaRPr lang="en-US" dirty="0">
                  <a:latin typeface="Arial"/>
                  <a:ea typeface="ＭＳ Ｐゴシック" pitchFamily="-109" charset="-128"/>
                  <a:cs typeface="Arial"/>
                </a:endParaRPr>
              </a:p>
            </p:txBody>
          </p:sp>
        </p:grpSp>
        <p:grpSp>
          <p:nvGrpSpPr>
            <p:cNvPr id="41999" name="Group 69"/>
            <p:cNvGrpSpPr>
              <a:grpSpLocks/>
            </p:cNvGrpSpPr>
            <p:nvPr/>
          </p:nvGrpSpPr>
          <p:grpSpPr bwMode="auto">
            <a:xfrm>
              <a:off x="2668371" y="934464"/>
              <a:ext cx="456185" cy="525284"/>
              <a:chOff x="1511947" y="2498530"/>
              <a:chExt cx="552224" cy="635870"/>
            </a:xfrm>
          </p:grpSpPr>
          <p:sp>
            <p:nvSpPr>
              <p:cNvPr id="71" name="Donut 70"/>
              <p:cNvSpPr/>
              <p:nvPr/>
            </p:nvSpPr>
            <p:spPr>
              <a:xfrm>
                <a:off x="1511947" y="2498530"/>
                <a:ext cx="552224" cy="635870"/>
              </a:xfrm>
              <a:prstGeom prst="donut">
                <a:avLst>
                  <a:gd name="adj" fmla="val 14855"/>
                </a:avLst>
              </a:prstGeom>
              <a:gradFill flip="none" rotWithShape="1">
                <a:gsLst>
                  <a:gs pos="0">
                    <a:schemeClr val="accent5">
                      <a:lumMod val="50000"/>
                    </a:schemeClr>
                  </a:gs>
                  <a:gs pos="100000">
                    <a:schemeClr val="accent5"/>
                  </a:gs>
                </a:gsLst>
                <a:path path="circle">
                  <a:fillToRect l="100000" t="100000"/>
                </a:path>
                <a:tileRect r="-100000" b="-10000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72" name="Pie 71"/>
              <p:cNvSpPr/>
              <p:nvPr/>
            </p:nvSpPr>
            <p:spPr>
              <a:xfrm>
                <a:off x="1615991" y="2618317"/>
                <a:ext cx="336950" cy="387988"/>
              </a:xfrm>
              <a:prstGeom prst="pie">
                <a:avLst>
                  <a:gd name="adj1" fmla="val 16252264"/>
                  <a:gd name="adj2" fmla="val 16161732"/>
                </a:avLst>
              </a:prstGeom>
              <a:solidFill>
                <a:schemeClr val="accent6">
                  <a:lumMod val="50000"/>
                </a:schemeClr>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grpSp>
      <p:sp>
        <p:nvSpPr>
          <p:cNvPr id="63" name="Rektangel 91"/>
          <p:cNvSpPr>
            <a:spLocks noChangeArrowheads="1"/>
          </p:cNvSpPr>
          <p:nvPr/>
        </p:nvSpPr>
        <p:spPr bwMode="auto">
          <a:xfrm rot="16200000">
            <a:off x="1902858" y="3018157"/>
            <a:ext cx="13451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01688">
              <a:spcBef>
                <a:spcPct val="20000"/>
              </a:spcBef>
            </a:pPr>
            <a:r>
              <a:rPr lang="en-US" sz="1300" b="1" noProof="1" smtClean="0">
                <a:solidFill>
                  <a:srgbClr val="080808"/>
                </a:solidFill>
                <a:latin typeface="Arial"/>
                <a:cs typeface="Arial"/>
              </a:rPr>
              <a:t>Moderately Common</a:t>
            </a:r>
            <a:endParaRPr sz="1300" b="1" noProof="1">
              <a:solidFill>
                <a:srgbClr val="080808"/>
              </a:solidFill>
              <a:latin typeface="Arial"/>
              <a:cs typeface="Arial"/>
            </a:endParaRPr>
          </a:p>
        </p:txBody>
      </p:sp>
      <p:sp>
        <p:nvSpPr>
          <p:cNvPr id="64" name="Isosceles Triangle 61"/>
          <p:cNvSpPr>
            <a:spLocks noChangeArrowheads="1"/>
          </p:cNvSpPr>
          <p:nvPr/>
        </p:nvSpPr>
        <p:spPr bwMode="auto">
          <a:xfrm rot="10800000">
            <a:off x="2357009" y="3983880"/>
            <a:ext cx="407465" cy="160380"/>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dirty="0">
              <a:latin typeface="Arial"/>
              <a:cs typeface="Arial"/>
            </a:endParaRPr>
          </a:p>
        </p:txBody>
      </p:sp>
      <p:grpSp>
        <p:nvGrpSpPr>
          <p:cNvPr id="67" name="Group 63"/>
          <p:cNvGrpSpPr>
            <a:grpSpLocks/>
          </p:cNvGrpSpPr>
          <p:nvPr/>
        </p:nvGrpSpPr>
        <p:grpSpPr bwMode="auto">
          <a:xfrm>
            <a:off x="469660" y="3475794"/>
            <a:ext cx="513341" cy="508086"/>
            <a:chOff x="1411834" y="2532046"/>
            <a:chExt cx="657225" cy="657225"/>
          </a:xfrm>
          <a:gradFill>
            <a:gsLst>
              <a:gs pos="0">
                <a:schemeClr val="accent5">
                  <a:lumMod val="50000"/>
                </a:schemeClr>
              </a:gs>
              <a:gs pos="100000">
                <a:schemeClr val="accent5"/>
              </a:gs>
            </a:gsLst>
          </a:gradFill>
        </p:grpSpPr>
        <p:sp>
          <p:nvSpPr>
            <p:cNvPr id="70" name="Donut 69"/>
            <p:cNvSpPr/>
            <p:nvPr/>
          </p:nvSpPr>
          <p:spPr>
            <a:xfrm>
              <a:off x="1411834" y="2532046"/>
              <a:ext cx="657225" cy="657225"/>
            </a:xfrm>
            <a:prstGeom prst="donut">
              <a:avLst>
                <a:gd name="adj" fmla="val 14855"/>
              </a:avLst>
            </a:prstGeom>
            <a:grp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73" name="Pie 72"/>
            <p:cNvSpPr/>
            <p:nvPr/>
          </p:nvSpPr>
          <p:spPr>
            <a:xfrm>
              <a:off x="1540589" y="2660801"/>
              <a:ext cx="399716" cy="399716"/>
            </a:xfrm>
            <a:prstGeom prst="pie">
              <a:avLst>
                <a:gd name="adj1" fmla="val 16252264"/>
                <a:gd name="adj2" fmla="val 18866768"/>
              </a:avLst>
            </a:prstGeom>
            <a:solidFill>
              <a:schemeClr val="accent6">
                <a:lumMod val="50000"/>
              </a:schemeClr>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grpSp>
        <p:nvGrpSpPr>
          <p:cNvPr id="74" name="Group 73"/>
          <p:cNvGrpSpPr/>
          <p:nvPr/>
        </p:nvGrpSpPr>
        <p:grpSpPr>
          <a:xfrm>
            <a:off x="4519257" y="4224222"/>
            <a:ext cx="4047353" cy="1103078"/>
            <a:chOff x="4449761" y="4725447"/>
            <a:chExt cx="4280605" cy="1178715"/>
          </a:xfrm>
        </p:grpSpPr>
        <p:grpSp>
          <p:nvGrpSpPr>
            <p:cNvPr id="75" name="Group 81"/>
            <p:cNvGrpSpPr>
              <a:grpSpLocks/>
            </p:cNvGrpSpPr>
            <p:nvPr/>
          </p:nvGrpSpPr>
          <p:grpSpPr bwMode="auto">
            <a:xfrm>
              <a:off x="4449761" y="4780358"/>
              <a:ext cx="384175" cy="384175"/>
              <a:chOff x="1271034" y="2514599"/>
              <a:chExt cx="657225" cy="657225"/>
            </a:xfrm>
          </p:grpSpPr>
          <p:sp>
            <p:nvSpPr>
              <p:cNvPr id="81" name="Donut 80"/>
              <p:cNvSpPr/>
              <p:nvPr/>
            </p:nvSpPr>
            <p:spPr>
              <a:xfrm>
                <a:off x="1271034" y="2514599"/>
                <a:ext cx="657225" cy="657225"/>
              </a:xfrm>
              <a:prstGeom prst="donut">
                <a:avLst>
                  <a:gd name="adj" fmla="val 14855"/>
                </a:avLst>
              </a:prstGeom>
              <a:gradFill>
                <a:gsLst>
                  <a:gs pos="0">
                    <a:schemeClr val="accent5">
                      <a:lumMod val="50000"/>
                    </a:schemeClr>
                  </a:gs>
                  <a:gs pos="100000">
                    <a:schemeClr val="accent5"/>
                  </a:gs>
                </a:gsLst>
                <a:lin ang="1800000" scaled="0"/>
              </a:gra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sp>
            <p:nvSpPr>
              <p:cNvPr id="82" name="Pie 81"/>
              <p:cNvSpPr/>
              <p:nvPr/>
            </p:nvSpPr>
            <p:spPr>
              <a:xfrm>
                <a:off x="1398677" y="2642243"/>
                <a:ext cx="401939" cy="401939"/>
              </a:xfrm>
              <a:prstGeom prst="pie">
                <a:avLst>
                  <a:gd name="adj1" fmla="val 16252264"/>
                  <a:gd name="adj2" fmla="val 2393927"/>
                </a:avLst>
              </a:prstGeom>
              <a:solidFill>
                <a:schemeClr val="accent6">
                  <a:lumMod val="50000"/>
                </a:schemeClr>
              </a:solidFill>
              <a:ln w="9" cap="flat">
                <a:noFill/>
                <a:prstDash val="solid"/>
                <a:miter lim="800000"/>
                <a:headEnd/>
                <a:tailEnd/>
              </a:ln>
            </p:spPr>
            <p:txBody>
              <a:bodyPr/>
              <a:lstStyle/>
              <a:p>
                <a:pPr>
                  <a:defRPr/>
                </a:pPr>
                <a:endParaRPr lang="en-US" dirty="0">
                  <a:latin typeface="Arial"/>
                  <a:ea typeface="ＭＳ Ｐゴシック" pitchFamily="-109" charset="-128"/>
                  <a:cs typeface="Arial"/>
                </a:endParaRPr>
              </a:p>
            </p:txBody>
          </p:sp>
        </p:grpSp>
        <p:sp>
          <p:nvSpPr>
            <p:cNvPr id="76" name="Rounded Rectangle 75"/>
            <p:cNvSpPr>
              <a:spLocks noChangeArrowheads="1"/>
            </p:cNvSpPr>
            <p:nvPr/>
          </p:nvSpPr>
          <p:spPr bwMode="auto">
            <a:xfrm>
              <a:off x="4887912" y="4725447"/>
              <a:ext cx="3842454" cy="1178715"/>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defRPr/>
              </a:pPr>
              <a:endParaRPr lang="en-US" dirty="0">
                <a:solidFill>
                  <a:srgbClr val="FFFFFF"/>
                </a:solidFill>
                <a:latin typeface="Arial"/>
                <a:ea typeface="ＭＳ Ｐゴシック" pitchFamily="-109" charset="-128"/>
                <a:cs typeface="Arial"/>
              </a:endParaRPr>
            </a:p>
          </p:txBody>
        </p:sp>
        <p:sp>
          <p:nvSpPr>
            <p:cNvPr id="79" name="TextBox 18"/>
            <p:cNvSpPr txBox="1">
              <a:spLocks noChangeArrowheads="1"/>
            </p:cNvSpPr>
            <p:nvPr/>
          </p:nvSpPr>
          <p:spPr bwMode="auto">
            <a:xfrm>
              <a:off x="5070977" y="4757084"/>
              <a:ext cx="2496635" cy="27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charset="0"/>
                  <a:ea typeface="ＭＳ Ｐゴシック" charset="0"/>
                  <a:cs typeface="ＭＳ Ｐゴシック" charset="0"/>
                </a:defRPr>
              </a:lvl1pPr>
              <a:lvl2pPr marL="742950" indent="-285750" defTabSz="801688" eaLnBrk="0" hangingPunct="0">
                <a:defRPr sz="2400">
                  <a:solidFill>
                    <a:schemeClr val="tx1"/>
                  </a:solidFill>
                  <a:latin typeface="Arial" charset="0"/>
                  <a:ea typeface="ＭＳ Ｐゴシック" charset="0"/>
                </a:defRPr>
              </a:lvl2pPr>
              <a:lvl3pPr marL="1143000" indent="-228600" defTabSz="801688" eaLnBrk="0" hangingPunct="0">
                <a:defRPr sz="2400">
                  <a:solidFill>
                    <a:schemeClr val="tx1"/>
                  </a:solidFill>
                  <a:latin typeface="Arial" charset="0"/>
                  <a:ea typeface="ＭＳ Ｐゴシック" charset="0"/>
                </a:defRPr>
              </a:lvl3pPr>
              <a:lvl4pPr marL="1600200" indent="-228600" defTabSz="801688" eaLnBrk="0" hangingPunct="0">
                <a:defRPr sz="2400">
                  <a:solidFill>
                    <a:schemeClr val="tx1"/>
                  </a:solidFill>
                  <a:latin typeface="Arial" charset="0"/>
                  <a:ea typeface="ＭＳ Ｐゴシック" charset="0"/>
                </a:defRPr>
              </a:lvl4pPr>
              <a:lvl5pPr marL="2057400" indent="-228600" defTabSz="801688" eaLnBrk="0" hangingPunct="0">
                <a:defRPr sz="2400">
                  <a:solidFill>
                    <a:schemeClr val="tx1"/>
                  </a:solidFill>
                  <a:latin typeface="Arial" charset="0"/>
                  <a:ea typeface="ＭＳ Ｐゴシック" charset="0"/>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100" b="1" noProof="1" smtClean="0">
                  <a:solidFill>
                    <a:srgbClr val="080808"/>
                  </a:solidFill>
                  <a:latin typeface="Arial"/>
                  <a:cs typeface="Arial"/>
                </a:rPr>
                <a:t>DEPLOYED BY SOME</a:t>
              </a:r>
              <a:endParaRPr sz="1100" b="1" noProof="1">
                <a:solidFill>
                  <a:srgbClr val="080808"/>
                </a:solidFill>
                <a:latin typeface="Arial"/>
                <a:cs typeface="Arial"/>
              </a:endParaRPr>
            </a:p>
          </p:txBody>
        </p:sp>
        <p:sp>
          <p:nvSpPr>
            <p:cNvPr id="80" name="TextBox 17"/>
            <p:cNvSpPr txBox="1">
              <a:spLocks noChangeArrowheads="1"/>
            </p:cNvSpPr>
            <p:nvPr/>
          </p:nvSpPr>
          <p:spPr bwMode="auto">
            <a:xfrm>
              <a:off x="5100636" y="4965443"/>
              <a:ext cx="352767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880" indent="-182880" eaLnBrk="1" hangingPunct="1">
                <a:buFont typeface="Arial" charset="0"/>
                <a:buChar char="•"/>
              </a:pPr>
              <a:r>
                <a:rPr lang="en-US" sz="1100" dirty="0">
                  <a:solidFill>
                    <a:srgbClr val="595959"/>
                  </a:solidFill>
                  <a:latin typeface="Arial"/>
                  <a:cs typeface="Arial"/>
                </a:rPr>
                <a:t>Central IT facilities or equipment located or relocated to reduce institution's carbon footprint</a:t>
              </a:r>
            </a:p>
            <a:p>
              <a:pPr marL="182880" indent="-182880" eaLnBrk="1" hangingPunct="1">
                <a:buFont typeface="Arial" charset="0"/>
                <a:buChar char="•"/>
              </a:pPr>
              <a:r>
                <a:rPr lang="en-US" sz="1100" dirty="0">
                  <a:solidFill>
                    <a:srgbClr val="595959"/>
                  </a:solidFill>
                  <a:latin typeface="Arial"/>
                  <a:cs typeface="Arial"/>
                </a:rPr>
                <a:t>GHG (greenhouse gas) baseline survey</a:t>
              </a:r>
            </a:p>
            <a:p>
              <a:pPr marL="182880" indent="-182880" eaLnBrk="1" hangingPunct="1">
                <a:buFont typeface="Arial" charset="0"/>
                <a:buChar char="•"/>
              </a:pPr>
              <a:r>
                <a:rPr lang="en-US" sz="1100" dirty="0">
                  <a:solidFill>
                    <a:srgbClr val="595959"/>
                  </a:solidFill>
                  <a:latin typeface="Arial"/>
                  <a:cs typeface="Arial"/>
                </a:rPr>
                <a:t>Submetering of power for data centers operated by central </a:t>
              </a:r>
              <a:r>
                <a:rPr lang="en-US" sz="1100" dirty="0" smtClean="0">
                  <a:solidFill>
                    <a:srgbClr val="595959"/>
                  </a:solidFill>
                  <a:latin typeface="Arial"/>
                  <a:cs typeface="Arial"/>
                </a:rPr>
                <a:t>IT</a:t>
              </a:r>
              <a:endParaRPr lang="en-US" sz="1100" dirty="0">
                <a:solidFill>
                  <a:srgbClr val="595959"/>
                </a:solidFill>
                <a:latin typeface="Arial"/>
                <a:cs typeface="Arial"/>
              </a:endParaRPr>
            </a:p>
          </p:txBody>
        </p:sp>
      </p:grpSp>
      <p:sp>
        <p:nvSpPr>
          <p:cNvPr id="85" name="Title 1"/>
          <p:cNvSpPr txBox="1">
            <a:spLocks/>
          </p:cNvSpPr>
          <p:nvPr/>
        </p:nvSpPr>
        <p:spPr>
          <a:xfrm>
            <a:off x="483078" y="165100"/>
            <a:ext cx="8213451" cy="726311"/>
          </a:xfrm>
          <a:prstGeom prst="rect">
            <a:avLst/>
          </a:prstGeom>
        </p:spPr>
        <p:txBody>
          <a:bodyPr vert="horz" wrap="square" lIns="91440" tIns="45720" rIns="91440" bIns="45720" numCol="1" anchor="ctr" anchorCtr="0" compatLnSpc="1">
            <a:prstTxWarp prst="textNoShape">
              <a:avLst/>
            </a:prstTxWarp>
            <a:noAutofit/>
          </a:bodyPr>
          <a:lstStyle>
            <a:lvl1pPr algn="r" defTabSz="457200" rtl="0" eaLnBrk="0" fontAlgn="base" hangingPunct="0">
              <a:spcBef>
                <a:spcPct val="0"/>
              </a:spcBef>
              <a:spcAft>
                <a:spcPct val="0"/>
              </a:spcAft>
              <a:defRPr sz="3300" b="1" kern="1200" cap="all">
                <a:solidFill>
                  <a:srgbClr val="1B7B8B"/>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2pPr>
            <a:lvl3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3pPr>
            <a:lvl4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4pPr>
            <a:lvl5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pPr algn="l"/>
            <a:r>
              <a:rPr lang="en-US" sz="2200" i="1" dirty="0">
                <a:solidFill>
                  <a:srgbClr val="14606E"/>
                </a:solidFill>
              </a:rPr>
              <a:t>Connecting the dots </a:t>
            </a:r>
            <a:br>
              <a:rPr lang="en-US" sz="2200" i="1" dirty="0">
                <a:solidFill>
                  <a:srgbClr val="14606E"/>
                </a:solidFill>
              </a:rPr>
            </a:br>
            <a:r>
              <a:rPr lang="en-US" sz="2200" dirty="0" smtClean="0"/>
              <a:t>DEPLOYMENT MATURITY FOR </a:t>
            </a:r>
            <a:br>
              <a:rPr lang="en-US" sz="2200" dirty="0" smtClean="0"/>
            </a:br>
            <a:r>
              <a:rPr lang="en-US" sz="2200" dirty="0" smtClean="0"/>
              <a:t>IT-RELATED SUSTAINABILITY INITIATIVES</a:t>
            </a:r>
            <a:endParaRPr lang="en-US" sz="2200" i="1" dirty="0"/>
          </a:p>
        </p:txBody>
      </p:sp>
    </p:spTree>
    <p:extLst>
      <p:ext uri="{BB962C8B-B14F-4D97-AF65-F5344CB8AC3E}">
        <p14:creationId xmlns:p14="http://schemas.microsoft.com/office/powerpoint/2010/main" val="24756704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ABOUT THE CORE DATA SERVICE </a:t>
            </a:r>
            <a:endParaRPr lang="en-US" dirty="0"/>
          </a:p>
        </p:txBody>
      </p:sp>
      <p:sp>
        <p:nvSpPr>
          <p:cNvPr id="3" name="Content Placeholder 2"/>
          <p:cNvSpPr>
            <a:spLocks noGrp="1"/>
          </p:cNvSpPr>
          <p:nvPr>
            <p:ph idx="1"/>
          </p:nvPr>
        </p:nvSpPr>
        <p:spPr/>
        <p:txBody>
          <a:bodyPr/>
          <a:lstStyle/>
          <a:p>
            <a:r>
              <a:rPr lang="en-US" dirty="0" smtClean="0"/>
              <a:t>Big redesign this year</a:t>
            </a:r>
          </a:p>
          <a:p>
            <a:r>
              <a:rPr lang="en-US" dirty="0" smtClean="0"/>
              <a:t>Some hits, some misses</a:t>
            </a:r>
          </a:p>
          <a:p>
            <a:r>
              <a:rPr lang="en-US" dirty="0" smtClean="0"/>
              <a:t>We’re reviewing your evaluations to adapt the service for this year</a:t>
            </a:r>
          </a:p>
          <a:p>
            <a:r>
              <a:rPr lang="en-US" dirty="0" smtClean="0"/>
              <a:t>We have plans to do more:  Come learn more about our plans for data, benchmarking, and analytics tomorrow at 12:30 in room 201A</a:t>
            </a:r>
            <a:endParaRPr lang="en-US" dirty="0"/>
          </a:p>
        </p:txBody>
      </p:sp>
      <p:sp>
        <p:nvSpPr>
          <p:cNvPr id="4" name="Slide Number Placeholder 3"/>
          <p:cNvSpPr>
            <a:spLocks noGrp="1"/>
          </p:cNvSpPr>
          <p:nvPr>
            <p:ph type="sldNum" sz="quarter" idx="12"/>
          </p:nvPr>
        </p:nvSpPr>
        <p:spPr/>
        <p:txBody>
          <a:bodyPr/>
          <a:lstStyle/>
          <a:p>
            <a:pPr>
              <a:defRPr/>
            </a:pPr>
            <a:fld id="{3FCC9DFE-152E-9040-B076-1029403C79C9}" type="slidenum">
              <a:rPr lang="en-US" smtClean="0"/>
              <a:pPr>
                <a:defRPr/>
              </a:pPr>
              <a:t>76</a:t>
            </a:fld>
            <a:endParaRPr lang="en-US" dirty="0"/>
          </a:p>
        </p:txBody>
      </p:sp>
    </p:spTree>
    <p:extLst>
      <p:ext uri="{BB962C8B-B14F-4D97-AF65-F5344CB8AC3E}">
        <p14:creationId xmlns:p14="http://schemas.microsoft.com/office/powerpoint/2010/main" val="193276988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234950" y="815975"/>
            <a:ext cx="8339138" cy="1470025"/>
          </a:xfrm>
        </p:spPr>
        <p:txBody>
          <a:bodyPr/>
          <a:lstStyle/>
          <a:p>
            <a:pPr eaLnBrk="1" hangingPunct="1"/>
            <a:r>
              <a:rPr lang="en-US" cap="none" dirty="0">
                <a:latin typeface="Arial" charset="0"/>
                <a:ea typeface="ＭＳ Ｐゴシック" charset="-128"/>
              </a:rPr>
              <a:t>THANK YOU</a:t>
            </a:r>
          </a:p>
        </p:txBody>
      </p:sp>
      <p:sp>
        <p:nvSpPr>
          <p:cNvPr id="3" name="Content Placeholder 2"/>
          <p:cNvSpPr txBox="1">
            <a:spLocks/>
          </p:cNvSpPr>
          <p:nvPr/>
        </p:nvSpPr>
        <p:spPr bwMode="auto">
          <a:xfrm>
            <a:off x="4408488" y="2802467"/>
            <a:ext cx="4165600" cy="5164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r" defTabSz="457200" rtl="0" eaLnBrk="0" fontAlgn="base" hangingPunct="0">
              <a:spcBef>
                <a:spcPct val="20000"/>
              </a:spcBef>
              <a:spcAft>
                <a:spcPct val="0"/>
              </a:spcAft>
              <a:buClr>
                <a:srgbClr val="1B7B8B"/>
              </a:buClr>
              <a:buSzPct val="80000"/>
              <a:buFont typeface="Arial" charset="0"/>
              <a:buNone/>
              <a:defRPr sz="2000" kern="1200">
                <a:solidFill>
                  <a:srgbClr val="4C4C4F"/>
                </a:solidFill>
                <a:latin typeface="Arial"/>
                <a:ea typeface="ＭＳ Ｐゴシック" pitchFamily="48" charset="-128"/>
                <a:cs typeface="Arial"/>
              </a:defRPr>
            </a:lvl1pPr>
            <a:lvl2pPr marL="457200" indent="0" algn="ctr" defTabSz="457200" rtl="0" eaLnBrk="0" fontAlgn="base" hangingPunct="0">
              <a:spcBef>
                <a:spcPct val="20000"/>
              </a:spcBef>
              <a:spcAft>
                <a:spcPct val="0"/>
              </a:spcAft>
              <a:buClr>
                <a:srgbClr val="1B7B8B"/>
              </a:buClr>
              <a:buSzPct val="80000"/>
              <a:buFont typeface="Arial" charset="0"/>
              <a:buNone/>
              <a:defRPr sz="2400" kern="1200">
                <a:solidFill>
                  <a:schemeClr val="tx1">
                    <a:tint val="75000"/>
                  </a:schemeClr>
                </a:solidFill>
                <a:latin typeface="Arial"/>
                <a:ea typeface="ＭＳ Ｐゴシック" pitchFamily="48" charset="-128"/>
                <a:cs typeface="Arial"/>
              </a:defRPr>
            </a:lvl2pPr>
            <a:lvl3pPr marL="914400" indent="0" algn="ctr" defTabSz="457200" rtl="0" eaLnBrk="0" fontAlgn="base" hangingPunct="0">
              <a:spcBef>
                <a:spcPct val="20000"/>
              </a:spcBef>
              <a:spcAft>
                <a:spcPct val="0"/>
              </a:spcAft>
              <a:buClr>
                <a:srgbClr val="1B7B8B"/>
              </a:buClr>
              <a:buSzPct val="80000"/>
              <a:buFont typeface="Arial" charset="0"/>
              <a:buNone/>
              <a:defRPr sz="2000" kern="1200">
                <a:solidFill>
                  <a:schemeClr val="tx1">
                    <a:tint val="75000"/>
                  </a:schemeClr>
                </a:solidFill>
                <a:latin typeface="Arial"/>
                <a:ea typeface="ＭＳ Ｐゴシック" pitchFamily="48" charset="-128"/>
                <a:cs typeface="Arial"/>
              </a:defRPr>
            </a:lvl3pPr>
            <a:lvl4pPr marL="1371600" indent="0" algn="ctr" defTabSz="457200" rtl="0" eaLnBrk="0" fontAlgn="base" hangingPunct="0">
              <a:spcBef>
                <a:spcPct val="20000"/>
              </a:spcBef>
              <a:spcAft>
                <a:spcPct val="0"/>
              </a:spcAft>
              <a:buClr>
                <a:srgbClr val="1B7B8B"/>
              </a:buClr>
              <a:buSzPct val="80000"/>
              <a:buFont typeface="Arial" charset="0"/>
              <a:buNone/>
              <a:defRPr kern="1200">
                <a:solidFill>
                  <a:schemeClr val="tx1">
                    <a:tint val="75000"/>
                  </a:schemeClr>
                </a:solidFill>
                <a:latin typeface="Arial"/>
                <a:ea typeface="ＭＳ Ｐゴシック" pitchFamily="48" charset="-128"/>
                <a:cs typeface="Arial"/>
              </a:defRPr>
            </a:lvl4pPr>
            <a:lvl5pPr marL="1828800" indent="0" algn="ctr" defTabSz="457200" rtl="0" eaLnBrk="0" fontAlgn="base" hangingPunct="0">
              <a:spcBef>
                <a:spcPct val="20000"/>
              </a:spcBef>
              <a:spcAft>
                <a:spcPct val="0"/>
              </a:spcAft>
              <a:buClr>
                <a:srgbClr val="1B7B8B"/>
              </a:buClr>
              <a:buSzPct val="80000"/>
              <a:buFont typeface="Arial" charset="0"/>
              <a:buNone/>
              <a:defRPr sz="1600" kern="1200">
                <a:solidFill>
                  <a:schemeClr val="tx1">
                    <a:tint val="75000"/>
                  </a:schemeClr>
                </a:solidFill>
                <a:latin typeface="Arial"/>
                <a:ea typeface="ＭＳ Ｐゴシック" pitchFamily="48" charset="-128"/>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smtClean="0"/>
              <a:t>sgrajek@educause.edu</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THE IT ORGANIZATION</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457200" y="1168400"/>
            <a:ext cx="8229600" cy="1642533"/>
          </a:xfrm>
        </p:spPr>
        <p:txBody>
          <a:bodyPr/>
          <a:lstStyle/>
          <a:p>
            <a:pPr marL="230188" lvl="1" indent="-230188" eaLnBrk="1" hangingPunct="1"/>
            <a:r>
              <a:rPr lang="en-US" dirty="0" smtClean="0">
                <a:latin typeface="Arial" charset="0"/>
                <a:ea typeface="ＭＳ Ｐゴシック" charset="-128"/>
              </a:rPr>
              <a:t>Which CIOs are most likely to have </a:t>
            </a:r>
            <a:r>
              <a:rPr lang="en-US" dirty="0">
                <a:latin typeface="Arial" charset="0"/>
                <a:ea typeface="ＭＳ Ｐゴシック" charset="-128"/>
              </a:rPr>
              <a:t>strategic </a:t>
            </a:r>
            <a:r>
              <a:rPr lang="en-US" dirty="0" smtClean="0">
                <a:latin typeface="Arial" charset="0"/>
                <a:ea typeface="ＭＳ Ｐゴシック" charset="-128"/>
              </a:rPr>
              <a:t>impact?</a:t>
            </a:r>
          </a:p>
          <a:p>
            <a:pPr marL="576263" lvl="2" eaLnBrk="1" hangingPunct="1"/>
            <a:r>
              <a:rPr lang="en-US" dirty="0" smtClean="0">
                <a:latin typeface="Arial" charset="0"/>
                <a:ea typeface="ＭＳ Ｐゴシック" charset="-128"/>
              </a:rPr>
              <a:t>Members of the President’s or Chancellor’s cabinet</a:t>
            </a:r>
          </a:p>
          <a:p>
            <a:pPr marL="576263" lvl="2" eaLnBrk="1" hangingPunct="1"/>
            <a:r>
              <a:rPr lang="en-US" dirty="0" smtClean="0">
                <a:latin typeface="Arial" charset="0"/>
                <a:ea typeface="ＭＳ Ｐゴシック" charset="-128"/>
              </a:rPr>
              <a:t>An institutional strategic plan that incorporates IT</a:t>
            </a:r>
          </a:p>
          <a:p>
            <a:pPr marL="230188" lvl="1" eaLnBrk="1" hangingPunct="1"/>
            <a:r>
              <a:rPr lang="en-US" dirty="0" smtClean="0">
                <a:latin typeface="Arial" charset="0"/>
                <a:ea typeface="ＭＳ Ｐゴシック" charset="-128"/>
              </a:rPr>
              <a:t>Here are your options.  Pick the two you think are correct: </a:t>
            </a:r>
            <a:endParaRPr lang="en-US" dirty="0">
              <a:latin typeface="Arial" charset="0"/>
              <a:ea typeface="ＭＳ Ｐゴシック" charset="-128"/>
            </a:endParaRPr>
          </a:p>
        </p:txBody>
      </p:sp>
      <p:sp>
        <p:nvSpPr>
          <p:cNvPr id="4" name="Content Placeholder 2"/>
          <p:cNvSpPr txBox="1">
            <a:spLocks/>
          </p:cNvSpPr>
          <p:nvPr/>
        </p:nvSpPr>
        <p:spPr bwMode="auto">
          <a:xfrm>
            <a:off x="4495799" y="2810933"/>
            <a:ext cx="405553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6263" lvl="2" eaLnBrk="1" hangingPunct="1">
              <a:buClr>
                <a:schemeClr val="bg1"/>
              </a:buClr>
            </a:pPr>
            <a:r>
              <a:rPr lang="en-US" dirty="0" smtClean="0">
                <a:solidFill>
                  <a:schemeClr val="bg1"/>
                </a:solidFill>
                <a:latin typeface="Arial" charset="0"/>
                <a:ea typeface="ＭＳ Ｐゴシック" charset="-128"/>
              </a:rPr>
              <a:t>Reports to the Provost</a:t>
            </a:r>
          </a:p>
          <a:p>
            <a:pPr marL="576263" lvl="2" eaLnBrk="1" hangingPunct="1">
              <a:buClr>
                <a:schemeClr val="bg1"/>
              </a:buClr>
            </a:pPr>
            <a:r>
              <a:rPr lang="en-US" dirty="0" smtClean="0">
                <a:solidFill>
                  <a:schemeClr val="bg1"/>
                </a:solidFill>
                <a:latin typeface="Arial" charset="0"/>
                <a:ea typeface="ＭＳ Ｐゴシック" charset="-128"/>
              </a:rPr>
              <a:t>Has been a CIO elsewhere</a:t>
            </a:r>
          </a:p>
          <a:p>
            <a:pPr marL="576263" lvl="2" eaLnBrk="1" hangingPunct="1">
              <a:buClr>
                <a:schemeClr val="bg1"/>
              </a:buClr>
            </a:pPr>
            <a:r>
              <a:rPr lang="en-US" dirty="0" smtClean="0">
                <a:solidFill>
                  <a:schemeClr val="bg1"/>
                </a:solidFill>
                <a:latin typeface="Arial" charset="0"/>
                <a:ea typeface="ＭＳ Ｐゴシック" charset="-128"/>
              </a:rPr>
              <a:t>At community colleges</a:t>
            </a:r>
            <a:endParaRPr lang="en-US" dirty="0">
              <a:solidFill>
                <a:schemeClr val="bg1"/>
              </a:solidFill>
              <a:latin typeface="Arial" charset="0"/>
              <a:ea typeface="ＭＳ Ｐゴシック" charset="-128"/>
            </a:endParaRPr>
          </a:p>
          <a:p>
            <a:pPr marL="576263" lvl="2" eaLnBrk="1" hangingPunct="1">
              <a:buClr>
                <a:schemeClr val="bg1"/>
              </a:buClr>
            </a:pPr>
            <a:r>
              <a:rPr lang="en-US" dirty="0" smtClean="0">
                <a:solidFill>
                  <a:schemeClr val="bg1"/>
                </a:solidFill>
                <a:latin typeface="Arial" charset="0"/>
                <a:ea typeface="ＭＳ Ｐゴシック" charset="-128"/>
              </a:rPr>
              <a:t>At Bachelors-level institutions</a:t>
            </a:r>
          </a:p>
          <a:p>
            <a:pPr marL="576263" lvl="2" eaLnBrk="1" hangingPunct="1">
              <a:buClr>
                <a:schemeClr val="bg1"/>
              </a:buClr>
            </a:pPr>
            <a:r>
              <a:rPr lang="en-US" dirty="0" smtClean="0">
                <a:solidFill>
                  <a:schemeClr val="bg1"/>
                </a:solidFill>
                <a:latin typeface="Arial" charset="0"/>
                <a:ea typeface="ＭＳ Ｐゴシック" charset="-128"/>
              </a:rPr>
              <a:t>At </a:t>
            </a:r>
            <a:r>
              <a:rPr lang="en-US" dirty="0">
                <a:solidFill>
                  <a:schemeClr val="bg1"/>
                </a:solidFill>
                <a:latin typeface="Arial" charset="0"/>
                <a:ea typeface="ＭＳ Ｐゴシック" charset="-128"/>
              </a:rPr>
              <a:t>doctoral </a:t>
            </a:r>
            <a:r>
              <a:rPr lang="en-US" dirty="0" smtClean="0">
                <a:solidFill>
                  <a:schemeClr val="bg1"/>
                </a:solidFill>
                <a:latin typeface="Arial" charset="0"/>
                <a:ea typeface="ＭＳ Ｐゴシック" charset="-128"/>
              </a:rPr>
              <a:t>universities</a:t>
            </a:r>
          </a:p>
          <a:p>
            <a:pPr marL="576263" lvl="2" eaLnBrk="1" hangingPunct="1">
              <a:buClr>
                <a:schemeClr val="bg1"/>
              </a:buClr>
            </a:pPr>
            <a:r>
              <a:rPr lang="en-US" dirty="0" smtClean="0">
                <a:solidFill>
                  <a:schemeClr val="bg1"/>
                </a:solidFill>
                <a:latin typeface="Arial" charset="0"/>
                <a:ea typeface="ＭＳ Ｐゴシック" charset="-128"/>
              </a:rPr>
              <a:t>At Masters-level institutions</a:t>
            </a:r>
          </a:p>
          <a:p>
            <a:pPr marL="576263" lvl="2" eaLnBrk="1" hangingPunct="1">
              <a:buClr>
                <a:schemeClr val="bg1"/>
              </a:buClr>
            </a:pPr>
            <a:r>
              <a:rPr lang="en-US" dirty="0" smtClean="0">
                <a:solidFill>
                  <a:schemeClr val="bg1"/>
                </a:solidFill>
                <a:latin typeface="Arial" charset="0"/>
                <a:ea typeface="ＭＳ Ｐゴシック" charset="-128"/>
              </a:rPr>
              <a:t>At international institutions</a:t>
            </a:r>
            <a:endParaRPr lang="en-US" dirty="0">
              <a:solidFill>
                <a:schemeClr val="bg1"/>
              </a:solidFill>
              <a:latin typeface="Arial" charset="0"/>
              <a:ea typeface="ＭＳ Ｐゴシック" charset="-128"/>
            </a:endParaRPr>
          </a:p>
          <a:p>
            <a:pPr marL="576263" lvl="2" eaLnBrk="1" hangingPunct="1"/>
            <a:endParaRPr lang="en-US" dirty="0" smtClean="0">
              <a:latin typeface="Arial" charset="0"/>
              <a:ea typeface="ＭＳ Ｐゴシック" charset="-128"/>
            </a:endParaRPr>
          </a:p>
        </p:txBody>
      </p:sp>
      <p:sp>
        <p:nvSpPr>
          <p:cNvPr id="5" name="Content Placeholder 2"/>
          <p:cNvSpPr txBox="1">
            <a:spLocks/>
          </p:cNvSpPr>
          <p:nvPr/>
        </p:nvSpPr>
        <p:spPr bwMode="auto">
          <a:xfrm>
            <a:off x="457200" y="2734734"/>
            <a:ext cx="4182533" cy="3496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6263" lvl="2" eaLnBrk="1" hangingPunct="1"/>
            <a:r>
              <a:rPr lang="en-US" b="1" dirty="0" smtClean="0">
                <a:latin typeface="Arial" charset="0"/>
                <a:ea typeface="ＭＳ Ｐゴシック" charset="-128"/>
              </a:rPr>
              <a:t>Recently appointed</a:t>
            </a:r>
          </a:p>
          <a:p>
            <a:pPr marL="576263" lvl="2" eaLnBrk="1" hangingPunct="1">
              <a:buClr>
                <a:schemeClr val="bg1"/>
              </a:buClr>
            </a:pPr>
            <a:r>
              <a:rPr lang="en-US" dirty="0" smtClean="0">
                <a:solidFill>
                  <a:schemeClr val="bg1"/>
                </a:solidFill>
                <a:latin typeface="Arial" charset="0"/>
                <a:ea typeface="ＭＳ Ｐゴシック" charset="-128"/>
              </a:rPr>
              <a:t>Long-serving</a:t>
            </a:r>
          </a:p>
          <a:p>
            <a:pPr marL="576263" lvl="2" eaLnBrk="1" hangingPunct="1">
              <a:buClr>
                <a:schemeClr val="bg1"/>
              </a:buClr>
            </a:pPr>
            <a:r>
              <a:rPr lang="en-US" dirty="0" smtClean="0">
                <a:solidFill>
                  <a:schemeClr val="bg1"/>
                </a:solidFill>
                <a:latin typeface="Arial" charset="0"/>
                <a:ea typeface="ＭＳ Ｐゴシック" charset="-128"/>
              </a:rPr>
              <a:t>At private institutions</a:t>
            </a:r>
          </a:p>
          <a:p>
            <a:pPr marL="576263" lvl="2" eaLnBrk="1" hangingPunct="1"/>
            <a:r>
              <a:rPr lang="en-US" b="1" dirty="0" smtClean="0">
                <a:latin typeface="Arial" charset="0"/>
                <a:ea typeface="ＭＳ Ｐゴシック" charset="-128"/>
              </a:rPr>
              <a:t>At public institutions</a:t>
            </a:r>
          </a:p>
          <a:p>
            <a:pPr marL="576263" lvl="2" eaLnBrk="1" hangingPunct="1">
              <a:buClr>
                <a:schemeClr val="bg1"/>
              </a:buClr>
            </a:pPr>
            <a:r>
              <a:rPr lang="en-US" dirty="0" smtClean="0">
                <a:solidFill>
                  <a:schemeClr val="bg1"/>
                </a:solidFill>
                <a:latin typeface="Arial" charset="0"/>
                <a:ea typeface="ＭＳ Ｐゴシック" charset="-128"/>
              </a:rPr>
              <a:t>Report directly to the President or Chancellor</a:t>
            </a:r>
          </a:p>
          <a:p>
            <a:pPr marL="576263" lvl="2" eaLnBrk="1" hangingPunct="1">
              <a:buClr>
                <a:schemeClr val="bg1"/>
              </a:buClr>
            </a:pPr>
            <a:r>
              <a:rPr lang="en-US" dirty="0" smtClean="0">
                <a:solidFill>
                  <a:schemeClr val="bg1"/>
                </a:solidFill>
                <a:latin typeface="Arial" charset="0"/>
                <a:ea typeface="ＭＳ Ｐゴシック" charset="-128"/>
              </a:rPr>
              <a:t>Has an academic title such as Dean  </a:t>
            </a:r>
          </a:p>
          <a:p>
            <a:pPr marL="0" indent="0" eaLnBrk="1" hangingPunct="1">
              <a:buNone/>
            </a:pPr>
            <a:r>
              <a:rPr lang="en-US" dirty="0" smtClean="0">
                <a:latin typeface="Arial" charset="0"/>
                <a:ea typeface="ＭＳ Ｐゴシック" charset="-128"/>
              </a:rPr>
              <a:t> </a:t>
            </a:r>
            <a:endParaRPr lang="en-US" dirty="0">
              <a:latin typeface="Arial" charset="0"/>
              <a:ea typeface="ＭＳ Ｐゴシック" charset="-128"/>
            </a:endParaRPr>
          </a:p>
        </p:txBody>
      </p:sp>
      <p:sp>
        <p:nvSpPr>
          <p:cNvPr id="2" name="Slide Number Placeholder 1"/>
          <p:cNvSpPr>
            <a:spLocks noGrp="1"/>
          </p:cNvSpPr>
          <p:nvPr>
            <p:ph type="sldNum" sz="quarter" idx="12"/>
          </p:nvPr>
        </p:nvSpPr>
        <p:spPr/>
        <p:txBody>
          <a:bodyPr/>
          <a:lstStyle/>
          <a:p>
            <a:pPr>
              <a:defRPr/>
            </a:pPr>
            <a:fld id="{DD8AE98D-1DF9-DB4F-958A-E2505715E1FD}" type="slidenum">
              <a:rPr lang="en-US" smtClean="0"/>
              <a:pPr>
                <a:defRPr/>
              </a:pPr>
              <a:t>8</a:t>
            </a:fld>
            <a:endParaRPr lang="en-US"/>
          </a:p>
        </p:txBody>
      </p:sp>
    </p:spTree>
    <p:extLst>
      <p:ext uri="{BB962C8B-B14F-4D97-AF65-F5344CB8AC3E}">
        <p14:creationId xmlns:p14="http://schemas.microsoft.com/office/powerpoint/2010/main" val="10918538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55599" y="25400"/>
            <a:ext cx="9076268" cy="1143000"/>
          </a:xfrm>
        </p:spPr>
        <p:txBody>
          <a:bodyPr/>
          <a:lstStyle/>
          <a:p>
            <a:pPr eaLnBrk="1" hangingPunct="1"/>
            <a:r>
              <a:rPr lang="en-US" cap="none" dirty="0" smtClean="0">
                <a:latin typeface="Arial" charset="0"/>
                <a:ea typeface="ＭＳ Ｐゴシック" charset="-128"/>
              </a:rPr>
              <a:t>ACADEMIC INVOLVEMENT IN IT GOVERNANCE</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422400"/>
            <a:ext cx="8229600" cy="4525963"/>
          </a:xfrm>
        </p:spPr>
        <p:txBody>
          <a:bodyPr/>
          <a:lstStyle/>
          <a:p>
            <a:pPr eaLnBrk="1" hangingPunct="1"/>
            <a:r>
              <a:rPr lang="en-US" dirty="0" smtClean="0">
                <a:latin typeface="Arial" charset="0"/>
                <a:ea typeface="ＭＳ Ｐゴシック" charset="-128"/>
              </a:rPr>
              <a:t>It is most common in doctoral and BA liberal arts institutions:</a:t>
            </a:r>
          </a:p>
          <a:p>
            <a:pPr lvl="1" eaLnBrk="1" hangingPunct="1"/>
            <a:r>
              <a:rPr lang="en-US" dirty="0" smtClean="0">
                <a:latin typeface="Arial" charset="0"/>
                <a:ea typeface="ＭＳ Ｐゴシック" charset="-128"/>
              </a:rPr>
              <a:t>Doctoral:  79% with a faculty and 57% with a student advisory committee</a:t>
            </a:r>
          </a:p>
          <a:p>
            <a:pPr lvl="1" eaLnBrk="1" hangingPunct="1"/>
            <a:r>
              <a:rPr lang="en-US" dirty="0" smtClean="0">
                <a:latin typeface="Arial" charset="0"/>
                <a:ea typeface="ＭＳ Ｐゴシック" charset="-128"/>
              </a:rPr>
              <a:t>BA liberal arts:  70% with faculty, 48% with students</a:t>
            </a:r>
            <a:endParaRPr lang="en-US" dirty="0">
              <a:latin typeface="Arial" charset="0"/>
              <a:ea typeface="ＭＳ Ｐゴシック" charset="-128"/>
            </a:endParaRPr>
          </a:p>
        </p:txBody>
      </p:sp>
      <p:sp>
        <p:nvSpPr>
          <p:cNvPr id="2" name="Slide Number Placeholder 1"/>
          <p:cNvSpPr>
            <a:spLocks noGrp="1"/>
          </p:cNvSpPr>
          <p:nvPr>
            <p:ph type="sldNum" sz="quarter" idx="12"/>
          </p:nvPr>
        </p:nvSpPr>
        <p:spPr/>
        <p:txBody>
          <a:bodyPr/>
          <a:lstStyle/>
          <a:p>
            <a:pPr>
              <a:defRPr/>
            </a:pPr>
            <a:fld id="{DD8AE98D-1DF9-DB4F-958A-E2505715E1FD}" type="slidenum">
              <a:rPr lang="en-US" smtClean="0"/>
              <a:pPr>
                <a:defRPr/>
              </a:pPr>
              <a:t>9</a:t>
            </a:fld>
            <a:endParaRPr lang="en-US"/>
          </a:p>
        </p:txBody>
      </p:sp>
    </p:spTree>
    <p:extLst>
      <p:ext uri="{BB962C8B-B14F-4D97-AF65-F5344CB8AC3E}">
        <p14:creationId xmlns:p14="http://schemas.microsoft.com/office/powerpoint/2010/main" val="199756931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690&quot;&gt;&lt;/object&gt;&lt;object type=&quot;2&quot; unique_id=&quot;10691&quot;&gt;&lt;object type=&quot;3&quot; unique_id=&quot;10692&quot;&gt;&lt;property id=&quot;20148&quot; value=&quot;5&quot;/&gt;&lt;property id=&quot;20300&quot; value=&quot;Slide 1 - &amp;quot;PRESENTATION TITLE&amp;quot;&quot;/&gt;&lt;property id=&quot;20307&quot; value=&quot;256&quot;/&gt;&lt;/object&gt;&lt;object type=&quot;3&quot; unique_id=&quot;10693&quot;&gt;&lt;property id=&quot;20148&quot; value=&quot;5&quot;/&gt;&lt;property id=&quot;20300&quot; value=&quot;Slide 2 - &amp;quot;SLIDE TITLE HERE&amp;quot;&quot;/&gt;&lt;property id=&quot;20307&quot; value=&quot;257&quot;/&gt;&lt;/object&gt;&lt;object type=&quot;3&quot; unique_id=&quot;10694&quot;&gt;&lt;property id=&quot;20148&quot; value=&quot;5&quot;/&gt;&lt;property id=&quot;20300&quot; value=&quot;Slide 3&quot;/&gt;&lt;property id=&quot;20307&quot; value=&quot;258&quot;/&gt;&lt;/object&gt;&lt;object type=&quot;3&quot; unique_id=&quot;10695&quot;&gt;&lt;property id=&quot;20148&quot; value=&quot;5&quot;/&gt;&lt;property id=&quot;20300&quot; value=&quot;Slide 4 - &amp;quot;SLIDE TITLE HERE&amp;quot;&quot;/&gt;&lt;property id=&quot;20307&quot; value=&quot;260&quot;/&gt;&lt;/object&gt;&lt;object type=&quot;3&quot; unique_id=&quot;10696&quot;&gt;&lt;property id=&quot;20148&quot; value=&quot;5&quot;/&gt;&lt;property id=&quot;20300&quot; value=&quot;Slide 5 - &amp;quot;THANK YOU&amp;quot;&quot;/&gt;&lt;property id=&quot;20307&quot; value=&quot;261&quot;/&gt;&lt;/object&gt;&lt;/object&gt;&lt;/object&gt;&lt;/database&gt;"/>
  <p:tag name="SECTOMILLISECCONVERTED" val="1"/>
</p:tagLst>
</file>

<file path=ppt/theme/theme1.xml><?xml version="1.0" encoding="utf-8"?>
<a:theme xmlns:a="http://schemas.openxmlformats.org/drawingml/2006/main" name="Office Theme">
  <a:themeElements>
    <a:clrScheme name="ECAR 2">
      <a:dk1>
        <a:sysClr val="windowText" lastClr="000000"/>
      </a:dk1>
      <a:lt1>
        <a:sysClr val="window" lastClr="FFFFFF"/>
      </a:lt1>
      <a:dk2>
        <a:srgbClr val="1F497D"/>
      </a:dk2>
      <a:lt2>
        <a:srgbClr val="AE9363"/>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CAR 2">
    <a:dk1>
      <a:sysClr val="windowText" lastClr="000000"/>
    </a:dk1>
    <a:lt1>
      <a:sysClr val="window" lastClr="FFFFFF"/>
    </a:lt1>
    <a:dk2>
      <a:srgbClr val="1F497D"/>
    </a:dk2>
    <a:lt2>
      <a:srgbClr val="AE9363"/>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CAR 2">
    <a:dk1>
      <a:sysClr val="windowText" lastClr="000000"/>
    </a:dk1>
    <a:lt1>
      <a:sysClr val="window" lastClr="FFFFFF"/>
    </a:lt1>
    <a:dk2>
      <a:srgbClr val="1F497D"/>
    </a:dk2>
    <a:lt2>
      <a:srgbClr val="AE9363"/>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CAR 2">
    <a:dk1>
      <a:sysClr val="windowText" lastClr="000000"/>
    </a:dk1>
    <a:lt1>
      <a:sysClr val="window" lastClr="FFFFFF"/>
    </a:lt1>
    <a:dk2>
      <a:srgbClr val="1F497D"/>
    </a:dk2>
    <a:lt2>
      <a:srgbClr val="AE9363"/>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CAR 2">
    <a:dk1>
      <a:sysClr val="windowText" lastClr="000000"/>
    </a:dk1>
    <a:lt1>
      <a:sysClr val="window" lastClr="FFFFFF"/>
    </a:lt1>
    <a:dk2>
      <a:srgbClr val="1F497D"/>
    </a:dk2>
    <a:lt2>
      <a:srgbClr val="AE9363"/>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CAR 2">
    <a:dk1>
      <a:sysClr val="windowText" lastClr="000000"/>
    </a:dk1>
    <a:lt1>
      <a:sysClr val="window" lastClr="FFFFFF"/>
    </a:lt1>
    <a:dk2>
      <a:srgbClr val="1F497D"/>
    </a:dk2>
    <a:lt2>
      <a:srgbClr val="AE9363"/>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CAR 2">
    <a:dk1>
      <a:sysClr val="windowText" lastClr="000000"/>
    </a:dk1>
    <a:lt1>
      <a:sysClr val="window" lastClr="FFFFFF"/>
    </a:lt1>
    <a:dk2>
      <a:srgbClr val="1F497D"/>
    </a:dk2>
    <a:lt2>
      <a:srgbClr val="AE9363"/>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CAR 2">
    <a:dk1>
      <a:sysClr val="windowText" lastClr="000000"/>
    </a:dk1>
    <a:lt1>
      <a:sysClr val="window" lastClr="FFFFFF"/>
    </a:lt1>
    <a:dk2>
      <a:srgbClr val="1F497D"/>
    </a:dk2>
    <a:lt2>
      <a:srgbClr val="AE9363"/>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ECAR 2">
    <a:dk1>
      <a:sysClr val="windowText" lastClr="000000"/>
    </a:dk1>
    <a:lt1>
      <a:sysClr val="window" lastClr="FFFFFF"/>
    </a:lt1>
    <a:dk2>
      <a:srgbClr val="1F497D"/>
    </a:dk2>
    <a:lt2>
      <a:srgbClr val="AE9363"/>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CAR 2">
    <a:dk1>
      <a:sysClr val="windowText" lastClr="000000"/>
    </a:dk1>
    <a:lt1>
      <a:sysClr val="window" lastClr="FFFFFF"/>
    </a:lt1>
    <a:dk2>
      <a:srgbClr val="1F497D"/>
    </a:dk2>
    <a:lt2>
      <a:srgbClr val="AE9363"/>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CAR 2">
    <a:dk1>
      <a:sysClr val="windowText" lastClr="000000"/>
    </a:dk1>
    <a:lt1>
      <a:sysClr val="window" lastClr="FFFFFF"/>
    </a:lt1>
    <a:dk2>
      <a:srgbClr val="1F497D"/>
    </a:dk2>
    <a:lt2>
      <a:srgbClr val="AE9363"/>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CAR 2">
    <a:dk1>
      <a:sysClr val="windowText" lastClr="000000"/>
    </a:dk1>
    <a:lt1>
      <a:sysClr val="window" lastClr="FFFFFF"/>
    </a:lt1>
    <a:dk2>
      <a:srgbClr val="1F497D"/>
    </a:dk2>
    <a:lt2>
      <a:srgbClr val="AE9363"/>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CAR 2">
    <a:dk1>
      <a:sysClr val="windowText" lastClr="000000"/>
    </a:dk1>
    <a:lt1>
      <a:sysClr val="window" lastClr="FFFFFF"/>
    </a:lt1>
    <a:dk2>
      <a:srgbClr val="1F497D"/>
    </a:dk2>
    <a:lt2>
      <a:srgbClr val="AE9363"/>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CAR 2">
    <a:dk1>
      <a:sysClr val="windowText" lastClr="000000"/>
    </a:dk1>
    <a:lt1>
      <a:sysClr val="window" lastClr="FFFFFF"/>
    </a:lt1>
    <a:dk2>
      <a:srgbClr val="1F497D"/>
    </a:dk2>
    <a:lt2>
      <a:srgbClr val="AE9363"/>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CAR 2">
    <a:dk1>
      <a:sysClr val="windowText" lastClr="000000"/>
    </a:dk1>
    <a:lt1>
      <a:sysClr val="window" lastClr="FFFFFF"/>
    </a:lt1>
    <a:dk2>
      <a:srgbClr val="1F497D"/>
    </a:dk2>
    <a:lt2>
      <a:srgbClr val="AE9363"/>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11118</TotalTime>
  <Words>12310</Words>
  <Application>Microsoft Macintosh PowerPoint</Application>
  <PresentationFormat>On-screen Show (4:3)</PresentationFormat>
  <Paragraphs>1650</Paragraphs>
  <Slides>77</Slides>
  <Notes>52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Office Theme</vt:lpstr>
      <vt:lpstr>Document</vt:lpstr>
      <vt:lpstr>HIGHLIGHTS AND INSIGHTS FROM THE EDUCAUSE 2011 CORE DATA SURVEY</vt:lpstr>
      <vt:lpstr>WElCOME, PHILADELPHIA AND ONLINE ATTENDEES!</vt:lpstr>
      <vt:lpstr>TOPICS COVERED TODAY</vt:lpstr>
      <vt:lpstr>The IT ORGANIZATION</vt:lpstr>
      <vt:lpstr>TODAY’s RESULTS ARE BASED ON</vt:lpstr>
      <vt:lpstr>Contributing non-us institutions</vt:lpstr>
      <vt:lpstr>THE IT ORGANIZATION</vt:lpstr>
      <vt:lpstr>THE IT ORGANIZATION</vt:lpstr>
      <vt:lpstr>ACADEMIC INVOLVEMENT IN IT GOVERNANCE</vt:lpstr>
      <vt:lpstr>PERCENT OF INSTITUTIONS USING SLAs</vt:lpstr>
      <vt:lpstr>IT Functions Covered by SLAs in institutions that use slas</vt:lpstr>
      <vt:lpstr>WHO DELIVERS IT SERVICES TO THE INSTITUTION?</vt:lpstr>
      <vt:lpstr>OUTSOURCING:  MORE TALK THAN ACTION</vt:lpstr>
      <vt:lpstr>outsourcing ALL OR NEARLY ALL  IT STAFF by institutional type</vt:lpstr>
      <vt:lpstr>IT OUTSOURCING FOR ENTIRE FUNCTIONS</vt:lpstr>
      <vt:lpstr>IT OUTSOURCING/ASPs FOR SERVICES “Run partially or entirely by an external Supplier”</vt:lpstr>
      <vt:lpstr>MANAGING THE IT WORKFORCE</vt:lpstr>
      <vt:lpstr>MANAGING THE IT WORKFORCE:   STAFF DEVELOPMENT</vt:lpstr>
      <vt:lpstr>IT BUDGETS AND FUNDING</vt:lpstr>
      <vt:lpstr>CENTRAL IT FUNDING SOURCES</vt:lpstr>
      <vt:lpstr>MEDIAN IT SPEND/FTE:  HIGHLY VARIABLE!</vt:lpstr>
      <vt:lpstr>SUPPORT FOR FACULTY USE OF IT IN TEACHING AND LEARNING</vt:lpstr>
      <vt:lpstr>SUPPORT FOR FACULTY USE OF IT Teaching and Learning Services</vt:lpstr>
      <vt:lpstr>Connecting the dots  Deployment maturity for teaching and learning technologies</vt:lpstr>
      <vt:lpstr>LEARNING MANAGEMENT SYSTEMS</vt:lpstr>
      <vt:lpstr>Use of Commercial vs. OPEN-Source Learning Management Systems</vt:lpstr>
      <vt:lpstr>Student and Faculty Satisfaction with Learning Management Systems</vt:lpstr>
      <vt:lpstr>IT SUPPORT FOR STUDENTS</vt:lpstr>
      <vt:lpstr>IT SUPPORT FOR STUDENTS</vt:lpstr>
      <vt:lpstr>IT SUPPORT FOR STUDENTS</vt:lpstr>
      <vt:lpstr>INSTITUTIONS THAT REGISTER STUDENT CELL PHONES MAKE USE OF THEM</vt:lpstr>
      <vt:lpstr>POLICIES FOR STUDENT COMPUTERS</vt:lpstr>
      <vt:lpstr>Institutions Charging  a Student Technology Fee</vt:lpstr>
      <vt:lpstr>SUPPORT FOR RESEARCH</vt:lpstr>
      <vt:lpstr>IT IN SUPPORT OF RESEARCH WHAT DOES IT COST IT TO SUPPORT RESEARCH?</vt:lpstr>
      <vt:lpstr>RESEARCH SERVICES PROVIDED BY CENTRAL IT</vt:lpstr>
      <vt:lpstr>Institutional differences in Central IT Services for Research</vt:lpstr>
      <vt:lpstr>Institutional differences in Central IT Services for Research</vt:lpstr>
      <vt:lpstr>Connecting the dots  Maturity of IT Support for Research in Research-Intensive Institutions</vt:lpstr>
      <vt:lpstr>IT IN THE INSTITUTION</vt:lpstr>
      <vt:lpstr>IT IN THE INSTITUTION:   BEYOND CENTRAL IT</vt:lpstr>
      <vt:lpstr>IT Functions Provided Outside Central IT</vt:lpstr>
      <vt:lpstr>ACADEMIC DEPARTMENTS ARE MORE LIKELY THAN ADMINISTRATIVE TO DELIVER IT SERVICES</vt:lpstr>
      <vt:lpstr>Percent of Non-IT Departments Providing IT Functions (Doctoral and Canadian Institutions only)</vt:lpstr>
      <vt:lpstr>IT SUPPORT</vt:lpstr>
      <vt:lpstr>IT SUPPORT:  COMPUTERS SUPPORTED PER IT SUPPORT FTE</vt:lpstr>
      <vt:lpstr>Modalities of Help Desk Support</vt:lpstr>
      <vt:lpstr>Modalities of Help Desk Support</vt:lpstr>
      <vt:lpstr>Number of different services and APPLICATIONS supported by Help Desks</vt:lpstr>
      <vt:lpstr>HELP DESKS PROVIDE THE BESt SUPPORt FOR THE BASICS, BUT MOBILE DEVICES ARE NOT IGNORED</vt:lpstr>
      <vt:lpstr>STUDENT E-MAIL</vt:lpstr>
      <vt:lpstr>Student E-Mail OUTSOURCING</vt:lpstr>
      <vt:lpstr>REASONS FOR OUTSOURCING STUDENT  E-MAIL:  COSTS AND FEATURES</vt:lpstr>
      <vt:lpstr>ENTERPRISE SYSteMS</vt:lpstr>
      <vt:lpstr>ENTERPRISE SYSTEMS TODAY: VENDOR APPLICATIONS MANAGED IN-HOUSE</vt:lpstr>
      <vt:lpstr>ENTERPRISE SYSTEMS TOMORROW: OUTSOURCED, OPEN-SOURCE, MINIMAL CUSTOMIZATION</vt:lpstr>
      <vt:lpstr>WHERE MIGHT WE SEE THESE TRENDS FIRST?</vt:lpstr>
      <vt:lpstr>USER SATISFACTION WITH ENTERPRISE SYSTEMS:  IT DEPENDS</vt:lpstr>
      <vt:lpstr>INFORMATION SECURITY</vt:lpstr>
      <vt:lpstr>INFORMATION SECURITY</vt:lpstr>
      <vt:lpstr>INFORMATION Security Responsibilities</vt:lpstr>
      <vt:lpstr>INFORMATION Security Responsibilities</vt:lpstr>
      <vt:lpstr>INFORMATION SECURITY ACTIVITIES</vt:lpstr>
      <vt:lpstr>LEAST COMMON ACTIVITIES  (&lt;25% oF INSTITUTIONS)</vt:lpstr>
      <vt:lpstr>INDICATORS OF INFORMATION SECURITY MATURITY:  WHO HAS DONE THE MOST?</vt:lpstr>
      <vt:lpstr>DATA CENTERS</vt:lpstr>
      <vt:lpstr>Data centers:  WHO MANAGES THEM?</vt:lpstr>
      <vt:lpstr>DATA CENTERS COME IN ALL SIZES</vt:lpstr>
      <vt:lpstr>DATA CENTER UTILIZAtiON:   UnDER CONTROL</vt:lpstr>
      <vt:lpstr>When disAster strikes</vt:lpstr>
      <vt:lpstr>Data Center Disaster Recovery Provisions (of those with provisions)</vt:lpstr>
      <vt:lpstr>IT’S CONTRIBUTIONS TO SUSTAINABILITY</vt:lpstr>
      <vt:lpstr>IT-Related Sustainability Initiatives</vt:lpstr>
      <vt:lpstr>IT-Related Sustainability Initiatives</vt:lpstr>
      <vt:lpstr>PowerPoint Presentation</vt:lpstr>
      <vt:lpstr>A WORD ABOUT THE CORE DATA SERVICE </vt:lpstr>
      <vt:lpstr>THANK YOU</vt:lpstr>
    </vt:vector>
  </TitlesOfParts>
  <Manager/>
  <Company>EDUCAUSE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and Insights from the EDUCAUSE 2011 Core Data Survey</dc:title>
  <dc:subject>EDUCAUSE 2011</dc:subject>
  <dc:creator>Susan Grajek</dc:creator>
  <cp:keywords/>
  <dc:description/>
  <cp:lastModifiedBy>Susan Grajek</cp:lastModifiedBy>
  <cp:revision>126</cp:revision>
  <dcterms:created xsi:type="dcterms:W3CDTF">2011-09-02T16:26:56Z</dcterms:created>
  <dcterms:modified xsi:type="dcterms:W3CDTF">2011-10-27T18:46:05Z</dcterms:modified>
  <cp:category/>
</cp:coreProperties>
</file>