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30.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drawings/drawing1.xml" ContentType="application/vnd.openxmlformats-officedocument.drawingml.chartshapes+xml"/>
  <Override PartName="/ppt/notesSlides/notesSlide19.xml" ContentType="application/vnd.openxmlformats-officedocument.presentationml.notesSl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charts/chart15.xml" ContentType="application/vnd.openxmlformats-officedocument.drawingml.char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4"/>
  </p:notesMasterIdLst>
  <p:handoutMasterIdLst>
    <p:handoutMasterId r:id="rId35"/>
  </p:handoutMasterIdLst>
  <p:sldIdLst>
    <p:sldId id="256" r:id="rId2"/>
    <p:sldId id="311" r:id="rId3"/>
    <p:sldId id="312" r:id="rId4"/>
    <p:sldId id="308" r:id="rId5"/>
    <p:sldId id="309" r:id="rId6"/>
    <p:sldId id="283" r:id="rId7"/>
    <p:sldId id="284" r:id="rId8"/>
    <p:sldId id="310" r:id="rId9"/>
    <p:sldId id="285" r:id="rId10"/>
    <p:sldId id="269" r:id="rId11"/>
    <p:sldId id="306" r:id="rId12"/>
    <p:sldId id="305" r:id="rId13"/>
    <p:sldId id="303" r:id="rId14"/>
    <p:sldId id="304" r:id="rId15"/>
    <p:sldId id="273" r:id="rId16"/>
    <p:sldId id="302" r:id="rId17"/>
    <p:sldId id="275" r:id="rId18"/>
    <p:sldId id="280" r:id="rId19"/>
    <p:sldId id="286" r:id="rId20"/>
    <p:sldId id="278" r:id="rId21"/>
    <p:sldId id="282" r:id="rId22"/>
    <p:sldId id="279" r:id="rId23"/>
    <p:sldId id="287" r:id="rId24"/>
    <p:sldId id="277" r:id="rId25"/>
    <p:sldId id="288" r:id="rId26"/>
    <p:sldId id="276" r:id="rId27"/>
    <p:sldId id="290" r:id="rId28"/>
    <p:sldId id="301" r:id="rId29"/>
    <p:sldId id="293" r:id="rId30"/>
    <p:sldId id="294" r:id="rId31"/>
    <p:sldId id="292" r:id="rId32"/>
    <p:sldId id="271" r:id="rId3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sheehan" initials="mc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4F81BD"/>
    <a:srgbClr val="FFFF00"/>
    <a:srgbClr val="E4C256"/>
    <a:srgbClr val="FFFFFF"/>
    <a:srgbClr val="000000"/>
    <a:srgbClr val="008000"/>
    <a:srgbClr val="A50021"/>
    <a:srgbClr val="990000"/>
    <a:srgbClr val="EC922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89633" autoAdjust="0"/>
  </p:normalViewPr>
  <p:slideViewPr>
    <p:cSldViewPr snapToGrid="0" snapToObjects="1">
      <p:cViewPr>
        <p:scale>
          <a:sx n="90" d="100"/>
          <a:sy n="90" d="100"/>
        </p:scale>
        <p:origin x="-234" y="-7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390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_Worksheet6.xlsx"/><Relationship Id="rId1" Type="http://schemas.openxmlformats.org/officeDocument/2006/relationships/themeOverride" Target="../theme/themeOverride7.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Percentage of all U.S. institutions</c:v>
                </c:pt>
              </c:strCache>
            </c:strRef>
          </c:tx>
          <c:spPr>
            <a:solidFill>
              <a:schemeClr val="tx2"/>
            </a:solidFill>
          </c:spPr>
          <c:dLbls>
            <c:numFmt formatCode="0%" sourceLinked="0"/>
            <c:showVal val="1"/>
          </c:dLbls>
          <c:cat>
            <c:strRef>
              <c:f>Sheet1!$A$2:$A$6</c:f>
              <c:strCache>
                <c:ptCount val="5"/>
                <c:pt idx="0">
                  <c:v>DR (N=266)</c:v>
                </c:pt>
                <c:pt idx="1">
                  <c:v>MA (N=624)</c:v>
                </c:pt>
                <c:pt idx="2">
                  <c:v>BA (N=618)</c:v>
                </c:pt>
                <c:pt idx="3">
                  <c:v>AA (N=1,795)</c:v>
                </c:pt>
                <c:pt idx="4">
                  <c:v>Other Carnegie (N=1,145)</c:v>
                </c:pt>
              </c:strCache>
            </c:strRef>
          </c:cat>
          <c:val>
            <c:numRef>
              <c:f>Sheet1!$B$2:$B$6</c:f>
              <c:numCache>
                <c:formatCode>#,##0</c:formatCode>
                <c:ptCount val="5"/>
                <c:pt idx="0">
                  <c:v>0.33000000000000124</c:v>
                </c:pt>
                <c:pt idx="1">
                  <c:v>0.13</c:v>
                </c:pt>
                <c:pt idx="2">
                  <c:v>0.1</c:v>
                </c:pt>
                <c:pt idx="3">
                  <c:v>2.0000000000000039E-2</c:v>
                </c:pt>
                <c:pt idx="4">
                  <c:v>3.0000000000000027E-2</c:v>
                </c:pt>
              </c:numCache>
            </c:numRef>
          </c:val>
        </c:ser>
        <c:axId val="63976576"/>
        <c:axId val="67683456"/>
      </c:barChart>
      <c:lineChart>
        <c:grouping val="standard"/>
        <c:ser>
          <c:idx val="1"/>
          <c:order val="1"/>
          <c:tx>
            <c:strRef>
              <c:f>Sheet1!$C$1</c:f>
              <c:strCache>
                <c:ptCount val="1"/>
                <c:pt idx="0">
                  <c:v>Number of respondents</c:v>
                </c:pt>
              </c:strCache>
            </c:strRef>
          </c:tx>
          <c:spPr>
            <a:ln>
              <a:solidFill>
                <a:schemeClr val="accent2"/>
              </a:solidFill>
            </a:ln>
          </c:spPr>
          <c:marker>
            <c:symbol val="none"/>
          </c:marker>
          <c:dLbls>
            <c:spPr>
              <a:solidFill>
                <a:schemeClr val="bg1"/>
              </a:solidFill>
              <a:ln>
                <a:noFill/>
              </a:ln>
            </c:spPr>
            <c:showVal val="1"/>
          </c:dLbls>
          <c:cat>
            <c:strRef>
              <c:f>Sheet1!$A$2:$A$6</c:f>
              <c:strCache>
                <c:ptCount val="5"/>
                <c:pt idx="0">
                  <c:v>DR (N=266)</c:v>
                </c:pt>
                <c:pt idx="1">
                  <c:v>MA (N=624)</c:v>
                </c:pt>
                <c:pt idx="2">
                  <c:v>BA (N=618)</c:v>
                </c:pt>
                <c:pt idx="3">
                  <c:v>AA (N=1,795)</c:v>
                </c:pt>
                <c:pt idx="4">
                  <c:v>Other Carnegie (N=1,145)</c:v>
                </c:pt>
              </c:strCache>
            </c:strRef>
          </c:cat>
          <c:val>
            <c:numRef>
              <c:f>Sheet1!$C$2:$C$6</c:f>
              <c:numCache>
                <c:formatCode>#,##0</c:formatCode>
                <c:ptCount val="5"/>
                <c:pt idx="0">
                  <c:v>87</c:v>
                </c:pt>
                <c:pt idx="1">
                  <c:v>83</c:v>
                </c:pt>
                <c:pt idx="2">
                  <c:v>59</c:v>
                </c:pt>
                <c:pt idx="3">
                  <c:v>39</c:v>
                </c:pt>
                <c:pt idx="4">
                  <c:v>37</c:v>
                </c:pt>
              </c:numCache>
            </c:numRef>
          </c:val>
        </c:ser>
        <c:marker val="1"/>
        <c:axId val="67690880"/>
        <c:axId val="67684992"/>
      </c:lineChart>
      <c:catAx>
        <c:axId val="63976576"/>
        <c:scaling>
          <c:orientation val="minMax"/>
        </c:scaling>
        <c:axPos val="b"/>
        <c:title>
          <c:tx>
            <c:rich>
              <a:bodyPr/>
              <a:lstStyle/>
              <a:p>
                <a:pPr>
                  <a:defRPr/>
                </a:pPr>
                <a:r>
                  <a:rPr lang="en-US" b="0" dirty="0" smtClean="0"/>
                  <a:t>Carnegie Class</a:t>
                </a:r>
                <a:endParaRPr lang="en-US" b="0" dirty="0"/>
              </a:p>
            </c:rich>
          </c:tx>
          <c:layout>
            <c:manualLayout>
              <c:xMode val="edge"/>
              <c:yMode val="edge"/>
              <c:x val="0.4284423414110925"/>
              <c:y val="0.76202017716535464"/>
            </c:manualLayout>
          </c:layout>
        </c:title>
        <c:majorTickMark val="in"/>
        <c:tickLblPos val="nextTo"/>
        <c:crossAx val="67683456"/>
        <c:crosses val="autoZero"/>
        <c:auto val="1"/>
        <c:lblAlgn val="ctr"/>
        <c:lblOffset val="100"/>
      </c:catAx>
      <c:valAx>
        <c:axId val="67683456"/>
        <c:scaling>
          <c:orientation val="minMax"/>
        </c:scaling>
        <c:axPos val="l"/>
        <c:numFmt formatCode="0%" sourceLinked="0"/>
        <c:majorTickMark val="in"/>
        <c:tickLblPos val="nextTo"/>
        <c:crossAx val="63976576"/>
        <c:crosses val="autoZero"/>
        <c:crossBetween val="between"/>
        <c:majorUnit val="0.1"/>
      </c:valAx>
      <c:valAx>
        <c:axId val="67684992"/>
        <c:scaling>
          <c:orientation val="minMax"/>
          <c:max val="90"/>
        </c:scaling>
        <c:axPos val="r"/>
        <c:numFmt formatCode="#,##0" sourceLinked="1"/>
        <c:tickLblPos val="nextTo"/>
        <c:crossAx val="67690880"/>
        <c:crosses val="max"/>
        <c:crossBetween val="between"/>
      </c:valAx>
      <c:catAx>
        <c:axId val="67690880"/>
        <c:scaling>
          <c:orientation val="minMax"/>
        </c:scaling>
        <c:delete val="1"/>
        <c:axPos val="b"/>
        <c:tickLblPos val="none"/>
        <c:crossAx val="67684992"/>
        <c:crosses val="autoZero"/>
        <c:auto val="1"/>
        <c:lblAlgn val="ctr"/>
        <c:lblOffset val="100"/>
      </c:catAx>
    </c:plotArea>
    <c:legend>
      <c:legendPos val="b"/>
      <c:layout>
        <c:manualLayout>
          <c:xMode val="edge"/>
          <c:yMode val="edge"/>
          <c:x val="8.0701535533024268E-2"/>
          <c:y val="0.84842642716535432"/>
          <c:w val="0.87921922398993368"/>
          <c:h val="6.4073572834645973E-2"/>
        </c:manualLayout>
      </c:layout>
    </c:legend>
    <c:plotVisOnly val="1"/>
    <c:dispBlanksAs val="gap"/>
  </c:chart>
  <c:txPr>
    <a:bodyPr/>
    <a:lstStyle/>
    <a:p>
      <a:pPr>
        <a:defRPr sz="12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Stage of Implementation of Enterprise Directory, by Year (N=137)</a:t>
            </a:r>
            <a:endParaRPr lang="en-US" sz="1400" b="0" dirty="0"/>
          </a:p>
        </c:rich>
      </c:tx>
    </c:title>
    <c:plotArea>
      <c:layout>
        <c:manualLayout>
          <c:layoutTarget val="inner"/>
          <c:xMode val="edge"/>
          <c:yMode val="edge"/>
          <c:x val="0.3545362202005285"/>
          <c:y val="0.11750050290077266"/>
          <c:w val="0.60427415266150053"/>
          <c:h val="0.68886237868479461"/>
        </c:manualLayout>
      </c:layout>
      <c:barChart>
        <c:barDir val="bar"/>
        <c:grouping val="clustered"/>
        <c:ser>
          <c:idx val="0"/>
          <c:order val="0"/>
          <c:tx>
            <c:strRef>
              <c:f>Sheet1!$B$1</c:f>
              <c:strCache>
                <c:ptCount val="1"/>
                <c:pt idx="0">
                  <c:v>2010</c:v>
                </c:pt>
              </c:strCache>
            </c:strRef>
          </c:tx>
          <c:spPr>
            <a:solidFill>
              <a:schemeClr val="accent2">
                <a:lumMod val="40000"/>
                <a:lumOff val="60000"/>
              </a:schemeClr>
            </a:solidFill>
          </c:spPr>
          <c:dLbls>
            <c:txPr>
              <a:bodyPr/>
              <a:lstStyle/>
              <a:p>
                <a:pPr>
                  <a:defRPr sz="1200"/>
                </a:pPr>
                <a:endParaRPr lang="en-US"/>
              </a:p>
            </c:txPr>
            <c:showVal val="1"/>
          </c:dLbls>
          <c:cat>
            <c:strRef>
              <c:f>Sheet1!$A$2:$A$6</c:f>
              <c:strCache>
                <c:ptCount val="5"/>
                <c:pt idx="0">
                  <c:v>Not considering</c:v>
                </c:pt>
                <c:pt idx="1">
                  <c:v>Evaluating</c:v>
                </c:pt>
                <c:pt idx="2">
                  <c:v>Planning</c:v>
                </c:pt>
                <c:pt idx="3">
                  <c:v>Implementing or partially operational</c:v>
                </c:pt>
                <c:pt idx="4">
                  <c:v>Fully operational</c:v>
                </c:pt>
              </c:strCache>
            </c:strRef>
          </c:cat>
          <c:val>
            <c:numRef>
              <c:f>Sheet1!$B$2:$B$6</c:f>
              <c:numCache>
                <c:formatCode>0%</c:formatCode>
                <c:ptCount val="5"/>
                <c:pt idx="0">
                  <c:v>7.3000000000000009E-2</c:v>
                </c:pt>
                <c:pt idx="1">
                  <c:v>4.4000000000000032E-2</c:v>
                </c:pt>
                <c:pt idx="2">
                  <c:v>4.4000000000000032E-2</c:v>
                </c:pt>
                <c:pt idx="3">
                  <c:v>0.28500000000000031</c:v>
                </c:pt>
                <c:pt idx="4">
                  <c:v>0.55500000000000005</c:v>
                </c:pt>
              </c:numCache>
            </c:numRef>
          </c:val>
        </c:ser>
        <c:ser>
          <c:idx val="1"/>
          <c:order val="1"/>
          <c:tx>
            <c:strRef>
              <c:f>Sheet1!$C$1</c:f>
              <c:strCache>
                <c:ptCount val="1"/>
                <c:pt idx="0">
                  <c:v>2005</c:v>
                </c:pt>
              </c:strCache>
            </c:strRef>
          </c:tx>
          <c:spPr>
            <a:solidFill>
              <a:schemeClr val="accent2"/>
            </a:solidFill>
          </c:spPr>
          <c:dLbls>
            <c:txPr>
              <a:bodyPr/>
              <a:lstStyle/>
              <a:p>
                <a:pPr>
                  <a:defRPr sz="1200"/>
                </a:pPr>
                <a:endParaRPr lang="en-US"/>
              </a:p>
            </c:txPr>
            <c:showVal val="1"/>
          </c:dLbls>
          <c:cat>
            <c:strRef>
              <c:f>Sheet1!$A$2:$A$6</c:f>
              <c:strCache>
                <c:ptCount val="5"/>
                <c:pt idx="0">
                  <c:v>Not considering</c:v>
                </c:pt>
                <c:pt idx="1">
                  <c:v>Evaluating</c:v>
                </c:pt>
                <c:pt idx="2">
                  <c:v>Planning</c:v>
                </c:pt>
                <c:pt idx="3">
                  <c:v>Implementing or partially operational</c:v>
                </c:pt>
                <c:pt idx="4">
                  <c:v>Fully operational</c:v>
                </c:pt>
              </c:strCache>
            </c:strRef>
          </c:cat>
          <c:val>
            <c:numRef>
              <c:f>Sheet1!$C$2:$C$6</c:f>
              <c:numCache>
                <c:formatCode>0%</c:formatCode>
                <c:ptCount val="5"/>
                <c:pt idx="0">
                  <c:v>5.8000000000000024E-2</c:v>
                </c:pt>
                <c:pt idx="1">
                  <c:v>0.10900000000000012</c:v>
                </c:pt>
                <c:pt idx="2">
                  <c:v>0.11700000000000003</c:v>
                </c:pt>
                <c:pt idx="3">
                  <c:v>0.39400000000000074</c:v>
                </c:pt>
                <c:pt idx="4">
                  <c:v>0.32100000000000062</c:v>
                </c:pt>
              </c:numCache>
            </c:numRef>
          </c:val>
        </c:ser>
        <c:axId val="124979840"/>
        <c:axId val="125002112"/>
      </c:barChart>
      <c:catAx>
        <c:axId val="124979840"/>
        <c:scaling>
          <c:orientation val="minMax"/>
        </c:scaling>
        <c:axPos val="l"/>
        <c:numFmt formatCode="General" sourceLinked="1"/>
        <c:majorTickMark val="in"/>
        <c:tickLblPos val="nextTo"/>
        <c:txPr>
          <a:bodyPr/>
          <a:lstStyle/>
          <a:p>
            <a:pPr>
              <a:defRPr sz="1200"/>
            </a:pPr>
            <a:endParaRPr lang="en-US"/>
          </a:p>
        </c:txPr>
        <c:crossAx val="125002112"/>
        <c:crosses val="autoZero"/>
        <c:auto val="1"/>
        <c:lblAlgn val="ctr"/>
        <c:lblOffset val="100"/>
      </c:catAx>
      <c:valAx>
        <c:axId val="125002112"/>
        <c:scaling>
          <c:orientation val="minMax"/>
        </c:scaling>
        <c:axPos val="b"/>
        <c:title>
          <c:tx>
            <c:rich>
              <a:bodyPr/>
              <a:lstStyle/>
              <a:p>
                <a:pPr>
                  <a:defRPr/>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4979840"/>
        <c:crosses val="autoZero"/>
        <c:crossBetween val="between"/>
      </c:valAx>
    </c:plotArea>
    <c:legend>
      <c:legendPos val="b"/>
      <c:txPr>
        <a:bodyPr/>
        <a:lstStyle/>
        <a:p>
          <a:pPr>
            <a:defRPr sz="1200"/>
          </a:pPr>
          <a:endParaRPr lang="en-US"/>
        </a:p>
      </c:txPr>
    </c:legend>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Stage of Implementation of Reduced or Single Sign-On (N=323)</a:t>
            </a:r>
            <a:endParaRPr lang="en-US" sz="1400" b="0" dirty="0"/>
          </a:p>
        </c:rich>
      </c:tx>
    </c:title>
    <c:plotArea>
      <c:layout/>
      <c:barChart>
        <c:barDir val="bar"/>
        <c:grouping val="clustered"/>
        <c:ser>
          <c:idx val="0"/>
          <c:order val="0"/>
          <c:tx>
            <c:strRef>
              <c:f>Sheet1!$B$2</c:f>
              <c:strCache>
                <c:ptCount val="1"/>
                <c:pt idx="0">
                  <c:v>Percentage of Institutions</c:v>
                </c:pt>
              </c:strCache>
            </c:strRef>
          </c:tx>
          <c:dLbls>
            <c:txPr>
              <a:bodyPr/>
              <a:lstStyle/>
              <a:p>
                <a:pPr>
                  <a:defRPr sz="1200"/>
                </a:pPr>
                <a:endParaRPr lang="en-US"/>
              </a:p>
            </c:txPr>
            <c:showVal val="1"/>
          </c:dLbls>
          <c:cat>
            <c:strRef>
              <c:f>Sheet1!$A$3:$A$9</c:f>
              <c:strCache>
                <c:ptCount val="7"/>
                <c:pt idx="0">
                  <c:v>Not considering</c:v>
                </c:pt>
                <c:pt idx="1">
                  <c:v>Currently evaluating</c:v>
                </c:pt>
                <c:pt idx="2">
                  <c:v>Planned, but won't start within the next 12 months</c:v>
                </c:pt>
                <c:pt idx="3">
                  <c:v>Plan to start within the next 12 months</c:v>
                </c:pt>
                <c:pt idx="4">
                  <c:v>Implementation is in progress</c:v>
                </c:pt>
                <c:pt idx="5">
                  <c:v>Partially operational</c:v>
                </c:pt>
                <c:pt idx="6">
                  <c:v>Fully operational</c:v>
                </c:pt>
              </c:strCache>
            </c:strRef>
          </c:cat>
          <c:val>
            <c:numRef>
              <c:f>Sheet1!$B$3:$B$9</c:f>
              <c:numCache>
                <c:formatCode>0%</c:formatCode>
                <c:ptCount val="7"/>
                <c:pt idx="0">
                  <c:v>6.0000000000000032E-2</c:v>
                </c:pt>
                <c:pt idx="1">
                  <c:v>0.12100000000000002</c:v>
                </c:pt>
                <c:pt idx="2">
                  <c:v>7.0999999999999994E-2</c:v>
                </c:pt>
                <c:pt idx="3">
                  <c:v>7.6999999999999999E-2</c:v>
                </c:pt>
                <c:pt idx="4">
                  <c:v>0.161</c:v>
                </c:pt>
                <c:pt idx="5">
                  <c:v>0.31000000000000055</c:v>
                </c:pt>
                <c:pt idx="6">
                  <c:v>0.20100000000000001</c:v>
                </c:pt>
              </c:numCache>
            </c:numRef>
          </c:val>
        </c:ser>
        <c:axId val="126232064"/>
        <c:axId val="126233600"/>
      </c:barChart>
      <c:catAx>
        <c:axId val="126232064"/>
        <c:scaling>
          <c:orientation val="minMax"/>
        </c:scaling>
        <c:axPos val="l"/>
        <c:majorTickMark val="in"/>
        <c:tickLblPos val="nextTo"/>
        <c:txPr>
          <a:bodyPr/>
          <a:lstStyle/>
          <a:p>
            <a:pPr>
              <a:defRPr sz="1200"/>
            </a:pPr>
            <a:endParaRPr lang="en-US"/>
          </a:p>
        </c:txPr>
        <c:crossAx val="126233600"/>
        <c:crosses val="autoZero"/>
        <c:auto val="1"/>
        <c:lblAlgn val="ctr"/>
        <c:lblOffset val="100"/>
      </c:catAx>
      <c:valAx>
        <c:axId val="126233600"/>
        <c:scaling>
          <c:orientation val="minMax"/>
        </c:scaling>
        <c:axPos val="b"/>
        <c:title>
          <c:tx>
            <c:rich>
              <a:bodyPr/>
              <a:lstStyle/>
              <a:p>
                <a:pPr>
                  <a:defRPr/>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6232064"/>
        <c:crosses val="autoZero"/>
        <c:crossBetween val="between"/>
        <c:majorUnit val="0.1"/>
      </c:valAx>
    </c:plotArea>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Selection of Open-Source Software As an Approach to Reduced or Single Sign-on, by Carnegie Class (N=254, Excludes Respondents Not Considering RSSO)</a:t>
            </a:r>
            <a:endParaRPr lang="en-US" sz="1400" b="0" dirty="0"/>
          </a:p>
        </c:rich>
      </c:tx>
    </c:title>
    <c:plotArea>
      <c:layout/>
      <c:barChart>
        <c:barDir val="bar"/>
        <c:grouping val="clustered"/>
        <c:ser>
          <c:idx val="0"/>
          <c:order val="0"/>
          <c:tx>
            <c:strRef>
              <c:f>Sheet1!$B$1</c:f>
              <c:strCache>
                <c:ptCount val="1"/>
                <c:pt idx="0">
                  <c:v>Percentage of Institutions</c:v>
                </c:pt>
              </c:strCache>
            </c:strRef>
          </c:tx>
          <c:dLbls>
            <c:txPr>
              <a:bodyPr/>
              <a:lstStyle/>
              <a:p>
                <a:pPr>
                  <a:defRPr sz="1200"/>
                </a:pPr>
                <a:endParaRPr lang="en-US"/>
              </a:p>
            </c:txPr>
            <c:showVal val="1"/>
          </c:dLbls>
          <c:cat>
            <c:strRef>
              <c:f>Sheet1!$A$2:$A$6</c:f>
              <c:strCache>
                <c:ptCount val="5"/>
                <c:pt idx="0">
                  <c:v>AA</c:v>
                </c:pt>
                <c:pt idx="1">
                  <c:v>BA Other</c:v>
                </c:pt>
                <c:pt idx="2">
                  <c:v>BA LA</c:v>
                </c:pt>
                <c:pt idx="3">
                  <c:v>MA</c:v>
                </c:pt>
                <c:pt idx="4">
                  <c:v>DR</c:v>
                </c:pt>
              </c:strCache>
            </c:strRef>
          </c:cat>
          <c:val>
            <c:numRef>
              <c:f>Sheet1!$B$2:$B$6</c:f>
              <c:numCache>
                <c:formatCode>0%</c:formatCode>
                <c:ptCount val="5"/>
                <c:pt idx="0">
                  <c:v>0.22</c:v>
                </c:pt>
                <c:pt idx="1">
                  <c:v>0.17400000000000004</c:v>
                </c:pt>
                <c:pt idx="2">
                  <c:v>0.29400000000000032</c:v>
                </c:pt>
                <c:pt idx="3">
                  <c:v>0.39000000000000062</c:v>
                </c:pt>
                <c:pt idx="4">
                  <c:v>0.65100000000000136</c:v>
                </c:pt>
              </c:numCache>
            </c:numRef>
          </c:val>
        </c:ser>
        <c:axId val="126246272"/>
        <c:axId val="125486208"/>
      </c:barChart>
      <c:catAx>
        <c:axId val="126246272"/>
        <c:scaling>
          <c:orientation val="minMax"/>
        </c:scaling>
        <c:axPos val="l"/>
        <c:majorTickMark val="in"/>
        <c:tickLblPos val="nextTo"/>
        <c:txPr>
          <a:bodyPr/>
          <a:lstStyle/>
          <a:p>
            <a:pPr>
              <a:defRPr sz="1200"/>
            </a:pPr>
            <a:endParaRPr lang="en-US"/>
          </a:p>
        </c:txPr>
        <c:crossAx val="125486208"/>
        <c:crosses val="autoZero"/>
        <c:auto val="1"/>
        <c:lblAlgn val="ctr"/>
        <c:lblOffset val="100"/>
      </c:catAx>
      <c:valAx>
        <c:axId val="125486208"/>
        <c:scaling>
          <c:orientation val="minMax"/>
        </c:scaling>
        <c:axPos val="b"/>
        <c:title>
          <c:tx>
            <c:rich>
              <a:bodyPr/>
              <a:lstStyle/>
              <a:p>
                <a:pPr>
                  <a:defRPr/>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6246272"/>
        <c:crosses val="autoZero"/>
        <c:crossBetween val="between"/>
      </c:valAx>
    </c:plotArea>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Stage of Implementation of Role-Based Authorization, by Year (N=137)</a:t>
            </a:r>
            <a:endParaRPr lang="en-US" sz="1400" b="0" dirty="0"/>
          </a:p>
        </c:rich>
      </c:tx>
    </c:title>
    <c:plotArea>
      <c:layout/>
      <c:barChart>
        <c:barDir val="bar"/>
        <c:grouping val="clustered"/>
        <c:ser>
          <c:idx val="0"/>
          <c:order val="0"/>
          <c:tx>
            <c:strRef>
              <c:f>Sheet1!$B$1</c:f>
              <c:strCache>
                <c:ptCount val="1"/>
                <c:pt idx="0">
                  <c:v>2010</c:v>
                </c:pt>
              </c:strCache>
            </c:strRef>
          </c:tx>
          <c:spPr>
            <a:solidFill>
              <a:schemeClr val="accent2">
                <a:lumMod val="40000"/>
                <a:lumOff val="60000"/>
              </a:schemeClr>
            </a:solidFill>
          </c:spPr>
          <c:dLbls>
            <c:txPr>
              <a:bodyPr/>
              <a:lstStyle/>
              <a:p>
                <a:pPr>
                  <a:defRPr sz="1200"/>
                </a:pPr>
                <a:endParaRPr lang="en-US"/>
              </a:p>
            </c:txPr>
            <c:showVal val="1"/>
          </c:dLbls>
          <c:cat>
            <c:strRef>
              <c:f>Sheet1!$A$2:$A$6</c:f>
              <c:strCache>
                <c:ptCount val="5"/>
                <c:pt idx="0">
                  <c:v>Not considering</c:v>
                </c:pt>
                <c:pt idx="1">
                  <c:v>Evaluating</c:v>
                </c:pt>
                <c:pt idx="2">
                  <c:v>Planning</c:v>
                </c:pt>
                <c:pt idx="3">
                  <c:v>Implementing or partially operational</c:v>
                </c:pt>
                <c:pt idx="4">
                  <c:v>Fully operational</c:v>
                </c:pt>
              </c:strCache>
            </c:strRef>
          </c:cat>
          <c:val>
            <c:numRef>
              <c:f>Sheet1!$B$2:$B$6</c:f>
              <c:numCache>
                <c:formatCode>0%</c:formatCode>
                <c:ptCount val="5"/>
                <c:pt idx="0">
                  <c:v>0.14600000000000021</c:v>
                </c:pt>
                <c:pt idx="1">
                  <c:v>0.20400000000000001</c:v>
                </c:pt>
                <c:pt idx="2">
                  <c:v>0.18200000000000024</c:v>
                </c:pt>
                <c:pt idx="3">
                  <c:v>0.37200000000000055</c:v>
                </c:pt>
                <c:pt idx="4">
                  <c:v>9.5000000000000043E-2</c:v>
                </c:pt>
              </c:numCache>
            </c:numRef>
          </c:val>
        </c:ser>
        <c:ser>
          <c:idx val="1"/>
          <c:order val="1"/>
          <c:tx>
            <c:strRef>
              <c:f>Sheet1!$C$1</c:f>
              <c:strCache>
                <c:ptCount val="1"/>
                <c:pt idx="0">
                  <c:v>2005</c:v>
                </c:pt>
              </c:strCache>
            </c:strRef>
          </c:tx>
          <c:spPr>
            <a:solidFill>
              <a:schemeClr val="accent2"/>
            </a:solidFill>
          </c:spPr>
          <c:dLbls>
            <c:txPr>
              <a:bodyPr/>
              <a:lstStyle/>
              <a:p>
                <a:pPr>
                  <a:defRPr sz="1200"/>
                </a:pPr>
                <a:endParaRPr lang="en-US"/>
              </a:p>
            </c:txPr>
            <c:showVal val="1"/>
          </c:dLbls>
          <c:cat>
            <c:strRef>
              <c:f>Sheet1!$A$2:$A$6</c:f>
              <c:strCache>
                <c:ptCount val="5"/>
                <c:pt idx="0">
                  <c:v>Not considering</c:v>
                </c:pt>
                <c:pt idx="1">
                  <c:v>Evaluating</c:v>
                </c:pt>
                <c:pt idx="2">
                  <c:v>Planning</c:v>
                </c:pt>
                <c:pt idx="3">
                  <c:v>Implementing or partially operational</c:v>
                </c:pt>
                <c:pt idx="4">
                  <c:v>Fully operational</c:v>
                </c:pt>
              </c:strCache>
            </c:strRef>
          </c:cat>
          <c:val>
            <c:numRef>
              <c:f>Sheet1!$C$2:$C$6</c:f>
              <c:numCache>
                <c:formatCode>0%</c:formatCode>
                <c:ptCount val="5"/>
                <c:pt idx="0">
                  <c:v>0.10900000000000012</c:v>
                </c:pt>
                <c:pt idx="1">
                  <c:v>0.33600000000000074</c:v>
                </c:pt>
                <c:pt idx="2">
                  <c:v>0.19</c:v>
                </c:pt>
                <c:pt idx="3">
                  <c:v>0.32800000000000062</c:v>
                </c:pt>
                <c:pt idx="4">
                  <c:v>3.5999999999999997E-2</c:v>
                </c:pt>
              </c:numCache>
            </c:numRef>
          </c:val>
        </c:ser>
        <c:axId val="127621760"/>
        <c:axId val="127639936"/>
      </c:barChart>
      <c:catAx>
        <c:axId val="127621760"/>
        <c:scaling>
          <c:orientation val="minMax"/>
        </c:scaling>
        <c:axPos val="l"/>
        <c:majorTickMark val="in"/>
        <c:tickLblPos val="nextTo"/>
        <c:spPr>
          <a:noFill/>
        </c:spPr>
        <c:txPr>
          <a:bodyPr/>
          <a:lstStyle/>
          <a:p>
            <a:pPr>
              <a:defRPr sz="1200"/>
            </a:pPr>
            <a:endParaRPr lang="en-US"/>
          </a:p>
        </c:txPr>
        <c:crossAx val="127639936"/>
        <c:crosses val="autoZero"/>
        <c:auto val="1"/>
        <c:lblAlgn val="ctr"/>
        <c:lblOffset val="100"/>
      </c:catAx>
      <c:valAx>
        <c:axId val="127639936"/>
        <c:scaling>
          <c:orientation val="minMax"/>
        </c:scaling>
        <c:axPos val="b"/>
        <c:title>
          <c:tx>
            <c:rich>
              <a:bodyPr/>
              <a:lstStyle/>
              <a:p>
                <a:pPr>
                  <a:defRPr/>
                </a:pPr>
                <a:r>
                  <a:rPr lang="en-US" sz="1200" b="0" dirty="0" smtClean="0"/>
                  <a:t>Percentage</a:t>
                </a:r>
                <a:r>
                  <a:rPr lang="en-US" sz="1200" b="0" baseline="0" dirty="0" smtClean="0"/>
                  <a:t> of Institutions</a:t>
                </a:r>
                <a:endParaRPr lang="en-US" sz="1200" b="0" dirty="0"/>
              </a:p>
            </c:rich>
          </c:tx>
        </c:title>
        <c:numFmt formatCode="0%" sourceLinked="1"/>
        <c:majorTickMark val="in"/>
        <c:tickLblPos val="nextTo"/>
        <c:txPr>
          <a:bodyPr/>
          <a:lstStyle/>
          <a:p>
            <a:pPr>
              <a:defRPr sz="1200"/>
            </a:pPr>
            <a:endParaRPr lang="en-US"/>
          </a:p>
        </c:txPr>
        <c:crossAx val="127621760"/>
        <c:crosses val="autoZero"/>
        <c:crossBetween val="between"/>
        <c:majorUnit val="0.1"/>
      </c:valAx>
    </c:plotArea>
    <c:legend>
      <c:legendPos val="b"/>
      <c:txPr>
        <a:bodyPr/>
        <a:lstStyle/>
        <a:p>
          <a:pPr>
            <a:defRPr sz="1200"/>
          </a:pPr>
          <a:endParaRPr lang="en-US"/>
        </a:p>
      </c:txPr>
    </c:legend>
    <c:plotVisOnly val="1"/>
  </c:chart>
  <c:txPr>
    <a:bodyPr/>
    <a:lstStyle/>
    <a:p>
      <a:pPr>
        <a:defRPr sz="18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Abilities of Institution's Role-Based Authorization Environment (Partially or Fully Operational Implementations Only) </a:t>
            </a:r>
            <a:endParaRPr lang="en-US" sz="1400" b="0" dirty="0"/>
          </a:p>
        </c:rich>
      </c:tx>
    </c:title>
    <c:plotArea>
      <c:layout/>
      <c:barChart>
        <c:barDir val="bar"/>
        <c:grouping val="percentStacked"/>
        <c:ser>
          <c:idx val="0"/>
          <c:order val="0"/>
          <c:tx>
            <c:strRef>
              <c:f>Sheet1!$B$1</c:f>
              <c:strCache>
                <c:ptCount val="1"/>
                <c:pt idx="0">
                  <c:v>Not at all</c:v>
                </c:pt>
              </c:strCache>
            </c:strRef>
          </c:tx>
          <c:spPr>
            <a:solidFill>
              <a:schemeClr val="accent2">
                <a:lumMod val="20000"/>
                <a:lumOff val="80000"/>
              </a:schemeClr>
            </a:solidFill>
          </c:spPr>
          <c:dLbls>
            <c:dLbl>
              <c:idx val="4"/>
              <c:spPr>
                <a:solidFill>
                  <a:schemeClr val="accent2">
                    <a:lumMod val="20000"/>
                    <a:lumOff val="80000"/>
                  </a:schemeClr>
                </a:solidFill>
              </c:spPr>
              <c:txPr>
                <a:bodyPr/>
                <a:lstStyle/>
                <a:p>
                  <a:pPr>
                    <a:defRPr sz="1200"/>
                  </a:pPr>
                  <a:endParaRPr lang="en-US"/>
                </a:p>
              </c:txPr>
            </c:dLbl>
            <c:txPr>
              <a:bodyPr/>
              <a:lstStyle/>
              <a:p>
                <a:pPr>
                  <a:defRPr sz="1200"/>
                </a:pPr>
                <a:endParaRPr lang="en-US"/>
              </a:p>
            </c:txPr>
            <c:showVal val="1"/>
          </c:dLbls>
          <c:cat>
            <c:strRef>
              <c:f>Sheet1!$A$2:$A$6</c:f>
              <c:strCache>
                <c:ptCount val="5"/>
                <c:pt idx="0">
                  <c:v>Provide workflow features (N=102)</c:v>
                </c:pt>
                <c:pt idx="1">
                  <c:v>Make decisions based on group membership (N=105)</c:v>
                </c:pt>
                <c:pt idx="2">
                  <c:v>Make decisions based on affiliation class details (N=107)</c:v>
                </c:pt>
                <c:pt idx="3">
                  <c:v>Change privileges automatically based on holder's attribute changes (N=107)</c:v>
                </c:pt>
                <c:pt idx="4">
                  <c:v>Make decisions based on broad affiliation classes (N=108)</c:v>
                </c:pt>
              </c:strCache>
            </c:strRef>
          </c:cat>
          <c:val>
            <c:numRef>
              <c:f>Sheet1!$B$2:$B$6</c:f>
              <c:numCache>
                <c:formatCode>0.0%</c:formatCode>
                <c:ptCount val="5"/>
                <c:pt idx="0">
                  <c:v>0.56899999999999995</c:v>
                </c:pt>
                <c:pt idx="1">
                  <c:v>0.30500000000000038</c:v>
                </c:pt>
                <c:pt idx="2">
                  <c:v>0.15900000000000031</c:v>
                </c:pt>
                <c:pt idx="3">
                  <c:v>0.14000000000000001</c:v>
                </c:pt>
                <c:pt idx="4">
                  <c:v>1.9000000000000034E-2</c:v>
                </c:pt>
              </c:numCache>
            </c:numRef>
          </c:val>
        </c:ser>
        <c:ser>
          <c:idx val="1"/>
          <c:order val="1"/>
          <c:tx>
            <c:strRef>
              <c:f>Sheet1!$C$1</c:f>
              <c:strCache>
                <c:ptCount val="1"/>
                <c:pt idx="0">
                  <c:v>In some cases</c:v>
                </c:pt>
              </c:strCache>
            </c:strRef>
          </c:tx>
          <c:spPr>
            <a:solidFill>
              <a:schemeClr val="accent2">
                <a:lumMod val="60000"/>
                <a:lumOff val="40000"/>
              </a:schemeClr>
            </a:solidFill>
          </c:spPr>
          <c:dLbls>
            <c:txPr>
              <a:bodyPr/>
              <a:lstStyle/>
              <a:p>
                <a:pPr>
                  <a:defRPr sz="1200"/>
                </a:pPr>
                <a:endParaRPr lang="en-US"/>
              </a:p>
            </c:txPr>
            <c:showVal val="1"/>
          </c:dLbls>
          <c:cat>
            <c:strRef>
              <c:f>Sheet1!$A$2:$A$6</c:f>
              <c:strCache>
                <c:ptCount val="5"/>
                <c:pt idx="0">
                  <c:v>Provide workflow features (N=102)</c:v>
                </c:pt>
                <c:pt idx="1">
                  <c:v>Make decisions based on group membership (N=105)</c:v>
                </c:pt>
                <c:pt idx="2">
                  <c:v>Make decisions based on affiliation class details (N=107)</c:v>
                </c:pt>
                <c:pt idx="3">
                  <c:v>Change privileges automatically based on holder's attribute changes (N=107)</c:v>
                </c:pt>
                <c:pt idx="4">
                  <c:v>Make decisions based on broad affiliation classes (N=108)</c:v>
                </c:pt>
              </c:strCache>
            </c:strRef>
          </c:cat>
          <c:val>
            <c:numRef>
              <c:f>Sheet1!$C$2:$C$6</c:f>
              <c:numCache>
                <c:formatCode>0.0%</c:formatCode>
                <c:ptCount val="5"/>
                <c:pt idx="0">
                  <c:v>0.37300000000000055</c:v>
                </c:pt>
                <c:pt idx="1">
                  <c:v>0.60000000000000064</c:v>
                </c:pt>
                <c:pt idx="2">
                  <c:v>0.70100000000000062</c:v>
                </c:pt>
                <c:pt idx="3">
                  <c:v>0.63600000000000123</c:v>
                </c:pt>
                <c:pt idx="4">
                  <c:v>0.49100000000000038</c:v>
                </c:pt>
              </c:numCache>
            </c:numRef>
          </c:val>
        </c:ser>
        <c:ser>
          <c:idx val="2"/>
          <c:order val="2"/>
          <c:tx>
            <c:strRef>
              <c:f>Sheet1!$D$1</c:f>
              <c:strCache>
                <c:ptCount val="1"/>
                <c:pt idx="0">
                  <c:v>In all cases</c:v>
                </c:pt>
              </c:strCache>
            </c:strRef>
          </c:tx>
          <c:spPr>
            <a:solidFill>
              <a:schemeClr val="accent2"/>
            </a:solidFill>
          </c:spPr>
          <c:dLbls>
            <c:dLbl>
              <c:idx val="0"/>
              <c:spPr>
                <a:solidFill>
                  <a:srgbClr val="C0504D"/>
                </a:solidFill>
              </c:spPr>
              <c:txPr>
                <a:bodyPr/>
                <a:lstStyle/>
                <a:p>
                  <a:pPr>
                    <a:defRPr sz="1200">
                      <a:solidFill>
                        <a:schemeClr val="bg1"/>
                      </a:solidFill>
                    </a:defRPr>
                  </a:pPr>
                  <a:endParaRPr lang="en-US"/>
                </a:p>
              </c:txPr>
            </c:dLbl>
            <c:dLbl>
              <c:idx val="1"/>
              <c:spPr>
                <a:solidFill>
                  <a:srgbClr val="C0504D"/>
                </a:solidFill>
              </c:spPr>
              <c:txPr>
                <a:bodyPr/>
                <a:lstStyle/>
                <a:p>
                  <a:pPr>
                    <a:defRPr sz="1200">
                      <a:solidFill>
                        <a:schemeClr val="bg1"/>
                      </a:solidFill>
                    </a:defRPr>
                  </a:pPr>
                  <a:endParaRPr lang="en-US"/>
                </a:p>
              </c:txPr>
            </c:dLbl>
            <c:dLbl>
              <c:idx val="2"/>
              <c:spPr>
                <a:solidFill>
                  <a:srgbClr val="C0504D"/>
                </a:solidFill>
              </c:spPr>
              <c:txPr>
                <a:bodyPr/>
                <a:lstStyle/>
                <a:p>
                  <a:pPr>
                    <a:defRPr sz="1200">
                      <a:solidFill>
                        <a:schemeClr val="bg1"/>
                      </a:solidFill>
                    </a:defRPr>
                  </a:pPr>
                  <a:endParaRPr lang="en-US"/>
                </a:p>
              </c:txPr>
            </c:dLbl>
            <c:spPr>
              <a:noFill/>
            </c:spPr>
            <c:txPr>
              <a:bodyPr/>
              <a:lstStyle/>
              <a:p>
                <a:pPr>
                  <a:defRPr sz="1200">
                    <a:solidFill>
                      <a:schemeClr val="bg1"/>
                    </a:solidFill>
                  </a:defRPr>
                </a:pPr>
                <a:endParaRPr lang="en-US"/>
              </a:p>
            </c:txPr>
            <c:showVal val="1"/>
          </c:dLbls>
          <c:cat>
            <c:strRef>
              <c:f>Sheet1!$A$2:$A$6</c:f>
              <c:strCache>
                <c:ptCount val="5"/>
                <c:pt idx="0">
                  <c:v>Provide workflow features (N=102)</c:v>
                </c:pt>
                <c:pt idx="1">
                  <c:v>Make decisions based on group membership (N=105)</c:v>
                </c:pt>
                <c:pt idx="2">
                  <c:v>Make decisions based on affiliation class details (N=107)</c:v>
                </c:pt>
                <c:pt idx="3">
                  <c:v>Change privileges automatically based on holder's attribute changes (N=107)</c:v>
                </c:pt>
                <c:pt idx="4">
                  <c:v>Make decisions based on broad affiliation classes (N=108)</c:v>
                </c:pt>
              </c:strCache>
            </c:strRef>
          </c:cat>
          <c:val>
            <c:numRef>
              <c:f>Sheet1!$D$2:$D$6</c:f>
              <c:numCache>
                <c:formatCode>0.0%</c:formatCode>
                <c:ptCount val="5"/>
                <c:pt idx="0">
                  <c:v>5.9000000000000108E-2</c:v>
                </c:pt>
                <c:pt idx="1">
                  <c:v>9.5000000000000043E-2</c:v>
                </c:pt>
                <c:pt idx="2">
                  <c:v>0.14000000000000001</c:v>
                </c:pt>
                <c:pt idx="3">
                  <c:v>0.224</c:v>
                </c:pt>
                <c:pt idx="4">
                  <c:v>0.49100000000000038</c:v>
                </c:pt>
              </c:numCache>
            </c:numRef>
          </c:val>
        </c:ser>
        <c:overlap val="100"/>
        <c:axId val="127616128"/>
        <c:axId val="127617664"/>
      </c:barChart>
      <c:catAx>
        <c:axId val="127616128"/>
        <c:scaling>
          <c:orientation val="minMax"/>
        </c:scaling>
        <c:axPos val="l"/>
        <c:majorTickMark val="in"/>
        <c:tickLblPos val="nextTo"/>
        <c:txPr>
          <a:bodyPr/>
          <a:lstStyle/>
          <a:p>
            <a:pPr>
              <a:defRPr sz="1200"/>
            </a:pPr>
            <a:endParaRPr lang="en-US"/>
          </a:p>
        </c:txPr>
        <c:crossAx val="127617664"/>
        <c:crosses val="autoZero"/>
        <c:auto val="1"/>
        <c:lblAlgn val="ctr"/>
        <c:lblOffset val="100"/>
      </c:catAx>
      <c:valAx>
        <c:axId val="127617664"/>
        <c:scaling>
          <c:orientation val="minMax"/>
        </c:scaling>
        <c:axPos val="b"/>
        <c:title>
          <c:tx>
            <c:rich>
              <a:bodyPr/>
              <a:lstStyle/>
              <a:p>
                <a:pPr>
                  <a:defRPr/>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7616128"/>
        <c:crosses val="autoZero"/>
        <c:crossBetween val="between"/>
        <c:majorUnit val="0.2"/>
      </c:valAx>
    </c:plotArea>
    <c:legend>
      <c:legendPos val="b"/>
      <c:txPr>
        <a:bodyPr/>
        <a:lstStyle/>
        <a:p>
          <a:pPr>
            <a:defRPr sz="1200"/>
          </a:pPr>
          <a:endParaRPr lang="en-US"/>
        </a:p>
      </c:txPr>
    </c:legend>
    <c:plotVisOnly val="1"/>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0" dirty="0"/>
              <a:t>Stage of Implementation of Federated Identity, by Carnegie Class (N=268) </a:t>
            </a:r>
          </a:p>
        </c:rich>
      </c:tx>
    </c:title>
    <c:plotArea>
      <c:layout/>
      <c:barChart>
        <c:barDir val="bar"/>
        <c:grouping val="percentStacked"/>
        <c:ser>
          <c:idx val="0"/>
          <c:order val="0"/>
          <c:tx>
            <c:strRef>
              <c:f>Sheet1!$B$1</c:f>
              <c:strCache>
                <c:ptCount val="1"/>
                <c:pt idx="0">
                  <c:v>Not considering</c:v>
                </c:pt>
              </c:strCache>
            </c:strRef>
          </c:tx>
          <c:spPr>
            <a:solidFill>
              <a:schemeClr val="accent1">
                <a:lumMod val="20000"/>
                <a:lumOff val="80000"/>
              </a:schemeClr>
            </a:solidFill>
          </c:spPr>
          <c:dLbls>
            <c:showVal val="1"/>
          </c:dLbls>
          <c:cat>
            <c:strRef>
              <c:f>Sheet1!$A$2:$A$6</c:f>
              <c:strCache>
                <c:ptCount val="5"/>
                <c:pt idx="0">
                  <c:v>AA</c:v>
                </c:pt>
                <c:pt idx="1">
                  <c:v>BA Other</c:v>
                </c:pt>
                <c:pt idx="2">
                  <c:v>BA Liberal Arts</c:v>
                </c:pt>
                <c:pt idx="3">
                  <c:v>MA</c:v>
                </c:pt>
                <c:pt idx="4">
                  <c:v>DR</c:v>
                </c:pt>
              </c:strCache>
            </c:strRef>
          </c:cat>
          <c:val>
            <c:numRef>
              <c:f>Sheet1!$B$2:$B$6</c:f>
              <c:numCache>
                <c:formatCode>0%</c:formatCode>
                <c:ptCount val="5"/>
                <c:pt idx="0">
                  <c:v>0.4360000000000005</c:v>
                </c:pt>
                <c:pt idx="1">
                  <c:v>0.32000000000000056</c:v>
                </c:pt>
                <c:pt idx="2">
                  <c:v>0.20600000000000004</c:v>
                </c:pt>
                <c:pt idx="3">
                  <c:v>0.33700000000000063</c:v>
                </c:pt>
                <c:pt idx="4">
                  <c:v>5.7000000000000023E-2</c:v>
                </c:pt>
              </c:numCache>
            </c:numRef>
          </c:val>
        </c:ser>
        <c:ser>
          <c:idx val="1"/>
          <c:order val="1"/>
          <c:tx>
            <c:strRef>
              <c:f>Sheet1!$C$1</c:f>
              <c:strCache>
                <c:ptCount val="1"/>
                <c:pt idx="0">
                  <c:v>Currently evaluating</c:v>
                </c:pt>
              </c:strCache>
            </c:strRef>
          </c:tx>
          <c:spPr>
            <a:solidFill>
              <a:schemeClr val="tx2">
                <a:lumMod val="20000"/>
                <a:lumOff val="80000"/>
              </a:schemeClr>
            </a:solidFill>
          </c:spPr>
          <c:dLbls>
            <c:showVal val="1"/>
          </c:dLbls>
          <c:cat>
            <c:strRef>
              <c:f>Sheet1!$A$2:$A$6</c:f>
              <c:strCache>
                <c:ptCount val="5"/>
                <c:pt idx="0">
                  <c:v>AA</c:v>
                </c:pt>
                <c:pt idx="1">
                  <c:v>BA Other</c:v>
                </c:pt>
                <c:pt idx="2">
                  <c:v>BA Liberal Arts</c:v>
                </c:pt>
                <c:pt idx="3">
                  <c:v>MA</c:v>
                </c:pt>
                <c:pt idx="4">
                  <c:v>DR</c:v>
                </c:pt>
              </c:strCache>
            </c:strRef>
          </c:cat>
          <c:val>
            <c:numRef>
              <c:f>Sheet1!$C$2:$C$6</c:f>
              <c:numCache>
                <c:formatCode>0%</c:formatCode>
                <c:ptCount val="5"/>
                <c:pt idx="0">
                  <c:v>0.33300000000000063</c:v>
                </c:pt>
                <c:pt idx="1">
                  <c:v>0.44000000000000006</c:v>
                </c:pt>
                <c:pt idx="2">
                  <c:v>0.44100000000000006</c:v>
                </c:pt>
                <c:pt idx="3">
                  <c:v>0.30100000000000032</c:v>
                </c:pt>
                <c:pt idx="4">
                  <c:v>0.18400000000000025</c:v>
                </c:pt>
              </c:numCache>
            </c:numRef>
          </c:val>
        </c:ser>
        <c:ser>
          <c:idx val="2"/>
          <c:order val="2"/>
          <c:tx>
            <c:strRef>
              <c:f>Sheet1!$D$1</c:f>
              <c:strCache>
                <c:ptCount val="1"/>
                <c:pt idx="0">
                  <c:v>Planning</c:v>
                </c:pt>
              </c:strCache>
            </c:strRef>
          </c:tx>
          <c:spPr>
            <a:solidFill>
              <a:schemeClr val="tx2">
                <a:lumMod val="40000"/>
                <a:lumOff val="60000"/>
              </a:schemeClr>
            </a:solidFill>
          </c:spPr>
          <c:dLbls>
            <c:showVal val="1"/>
          </c:dLbls>
          <c:cat>
            <c:strRef>
              <c:f>Sheet1!$A$2:$A$6</c:f>
              <c:strCache>
                <c:ptCount val="5"/>
                <c:pt idx="0">
                  <c:v>AA</c:v>
                </c:pt>
                <c:pt idx="1">
                  <c:v>BA Other</c:v>
                </c:pt>
                <c:pt idx="2">
                  <c:v>BA Liberal Arts</c:v>
                </c:pt>
                <c:pt idx="3">
                  <c:v>MA</c:v>
                </c:pt>
                <c:pt idx="4">
                  <c:v>DR</c:v>
                </c:pt>
              </c:strCache>
            </c:strRef>
          </c:cat>
          <c:val>
            <c:numRef>
              <c:f>Sheet1!$D$2:$D$6</c:f>
              <c:numCache>
                <c:formatCode>0%</c:formatCode>
                <c:ptCount val="5"/>
                <c:pt idx="0">
                  <c:v>0.15400000000000025</c:v>
                </c:pt>
                <c:pt idx="1">
                  <c:v>0.12000000000000002</c:v>
                </c:pt>
                <c:pt idx="2">
                  <c:v>0.17600000000000021</c:v>
                </c:pt>
                <c:pt idx="3">
                  <c:v>7.2000000000000022E-2</c:v>
                </c:pt>
                <c:pt idx="4">
                  <c:v>0.18400000000000025</c:v>
                </c:pt>
              </c:numCache>
            </c:numRef>
          </c:val>
        </c:ser>
        <c:ser>
          <c:idx val="3"/>
          <c:order val="3"/>
          <c:tx>
            <c:strRef>
              <c:f>Sheet1!$E$1</c:f>
              <c:strCache>
                <c:ptCount val="1"/>
                <c:pt idx="0">
                  <c:v>Implementing or partially operational</c:v>
                </c:pt>
              </c:strCache>
            </c:strRef>
          </c:tx>
          <c:spPr>
            <a:solidFill>
              <a:schemeClr val="tx2">
                <a:lumMod val="60000"/>
                <a:lumOff val="40000"/>
              </a:schemeClr>
            </a:solidFill>
          </c:spPr>
          <c:dLbls>
            <c:dLbl>
              <c:idx val="0"/>
              <c:spPr/>
              <c:txPr>
                <a:bodyPr/>
                <a:lstStyle/>
                <a:p>
                  <a:pPr>
                    <a:defRPr sz="900">
                      <a:solidFill>
                        <a:schemeClr val="bg1"/>
                      </a:solidFill>
                    </a:defRPr>
                  </a:pPr>
                  <a:endParaRPr lang="en-US"/>
                </a:p>
              </c:txPr>
            </c:dLbl>
            <c:txPr>
              <a:bodyPr/>
              <a:lstStyle/>
              <a:p>
                <a:pPr>
                  <a:defRPr>
                    <a:solidFill>
                      <a:schemeClr val="bg1"/>
                    </a:solidFill>
                  </a:defRPr>
                </a:pPr>
                <a:endParaRPr lang="en-US"/>
              </a:p>
            </c:txPr>
            <c:showVal val="1"/>
          </c:dLbls>
          <c:cat>
            <c:strRef>
              <c:f>Sheet1!$A$2:$A$6</c:f>
              <c:strCache>
                <c:ptCount val="5"/>
                <c:pt idx="0">
                  <c:v>AA</c:v>
                </c:pt>
                <c:pt idx="1">
                  <c:v>BA Other</c:v>
                </c:pt>
                <c:pt idx="2">
                  <c:v>BA Liberal Arts</c:v>
                </c:pt>
                <c:pt idx="3">
                  <c:v>MA</c:v>
                </c:pt>
                <c:pt idx="4">
                  <c:v>DR</c:v>
                </c:pt>
              </c:strCache>
            </c:strRef>
          </c:cat>
          <c:val>
            <c:numRef>
              <c:f>Sheet1!$E$2:$E$6</c:f>
              <c:numCache>
                <c:formatCode>0%</c:formatCode>
                <c:ptCount val="5"/>
                <c:pt idx="0">
                  <c:v>5.1000000000000004E-2</c:v>
                </c:pt>
                <c:pt idx="1">
                  <c:v>8.0000000000000043E-2</c:v>
                </c:pt>
                <c:pt idx="2">
                  <c:v>5.9000000000000087E-2</c:v>
                </c:pt>
                <c:pt idx="3">
                  <c:v>0.19300000000000003</c:v>
                </c:pt>
                <c:pt idx="4">
                  <c:v>0.3100000000000005</c:v>
                </c:pt>
              </c:numCache>
            </c:numRef>
          </c:val>
        </c:ser>
        <c:ser>
          <c:idx val="4"/>
          <c:order val="4"/>
          <c:tx>
            <c:strRef>
              <c:f>Sheet1!$F$1</c:f>
              <c:strCache>
                <c:ptCount val="1"/>
                <c:pt idx="0">
                  <c:v>Fully operational</c:v>
                </c:pt>
              </c:strCache>
            </c:strRef>
          </c:tx>
          <c:spPr>
            <a:solidFill>
              <a:schemeClr val="tx2"/>
            </a:solidFill>
          </c:spPr>
          <c:dLbls>
            <c:dLbl>
              <c:idx val="0"/>
              <c:spPr/>
              <c:txPr>
                <a:bodyPr/>
                <a:lstStyle/>
                <a:p>
                  <a:pPr>
                    <a:defRPr sz="900">
                      <a:solidFill>
                        <a:schemeClr val="bg1"/>
                      </a:solidFill>
                    </a:defRPr>
                  </a:pPr>
                  <a:endParaRPr lang="en-US"/>
                </a:p>
              </c:txPr>
            </c:dLbl>
            <c:txPr>
              <a:bodyPr/>
              <a:lstStyle/>
              <a:p>
                <a:pPr>
                  <a:defRPr sz="1200">
                    <a:solidFill>
                      <a:schemeClr val="bg1"/>
                    </a:solidFill>
                  </a:defRPr>
                </a:pPr>
                <a:endParaRPr lang="en-US"/>
              </a:p>
            </c:txPr>
            <c:showVal val="1"/>
          </c:dLbls>
          <c:cat>
            <c:strRef>
              <c:f>Sheet1!$A$2:$A$6</c:f>
              <c:strCache>
                <c:ptCount val="5"/>
                <c:pt idx="0">
                  <c:v>AA</c:v>
                </c:pt>
                <c:pt idx="1">
                  <c:v>BA Other</c:v>
                </c:pt>
                <c:pt idx="2">
                  <c:v>BA Liberal Arts</c:v>
                </c:pt>
                <c:pt idx="3">
                  <c:v>MA</c:v>
                </c:pt>
                <c:pt idx="4">
                  <c:v>DR</c:v>
                </c:pt>
              </c:strCache>
            </c:strRef>
          </c:cat>
          <c:val>
            <c:numRef>
              <c:f>Sheet1!$F$2:$F$6</c:f>
              <c:numCache>
                <c:formatCode>0%</c:formatCode>
                <c:ptCount val="5"/>
                <c:pt idx="0">
                  <c:v>2.6000000000000002E-2</c:v>
                </c:pt>
                <c:pt idx="1">
                  <c:v>4.0000000000000022E-2</c:v>
                </c:pt>
                <c:pt idx="2">
                  <c:v>0.11799999999999998</c:v>
                </c:pt>
                <c:pt idx="3">
                  <c:v>9.6000000000000044E-2</c:v>
                </c:pt>
                <c:pt idx="4">
                  <c:v>0.26400000000000001</c:v>
                </c:pt>
              </c:numCache>
            </c:numRef>
          </c:val>
        </c:ser>
        <c:overlap val="100"/>
        <c:axId val="127717760"/>
        <c:axId val="127719296"/>
      </c:barChart>
      <c:catAx>
        <c:axId val="127717760"/>
        <c:scaling>
          <c:orientation val="minMax"/>
        </c:scaling>
        <c:axPos val="l"/>
        <c:tickLblPos val="nextTo"/>
        <c:crossAx val="127719296"/>
        <c:crosses val="autoZero"/>
        <c:auto val="1"/>
        <c:lblAlgn val="ctr"/>
        <c:lblOffset val="100"/>
      </c:catAx>
      <c:valAx>
        <c:axId val="127719296"/>
        <c:scaling>
          <c:orientation val="minMax"/>
        </c:scaling>
        <c:axPos val="b"/>
        <c:title>
          <c:tx>
            <c:rich>
              <a:bodyPr/>
              <a:lstStyle/>
              <a:p>
                <a:pPr>
                  <a:defRPr/>
                </a:pPr>
                <a:r>
                  <a:rPr lang="en-US" b="0" dirty="0"/>
                  <a:t>Percentage of Institutions</a:t>
                </a:r>
              </a:p>
            </c:rich>
          </c:tx>
        </c:title>
        <c:numFmt formatCode="0%" sourceLinked="1"/>
        <c:tickLblPos val="nextTo"/>
        <c:crossAx val="127717760"/>
        <c:crosses val="autoZero"/>
        <c:crossBetween val="between"/>
      </c:valAx>
    </c:plotArea>
    <c:legend>
      <c:legendPos val="b"/>
      <c:layout>
        <c:manualLayout>
          <c:xMode val="edge"/>
          <c:yMode val="edge"/>
          <c:x val="2.7565676093084399E-2"/>
          <c:y val="0.83860354725304664"/>
          <c:w val="0.9203755961261636"/>
          <c:h val="0.1401650266922492"/>
        </c:manualLayout>
      </c:layout>
    </c:legend>
    <c:plotVisOnly val="1"/>
  </c:chart>
  <c:txPr>
    <a:bodyPr/>
    <a:lstStyle/>
    <a:p>
      <a:pPr>
        <a:defRPr sz="12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b="0" dirty="0" smtClean="0"/>
              <a:t>Top Motivators for Evaluation or Implementation of Federated Identity (N=250, Up to Three Responses Allowed) </a:t>
            </a:r>
            <a:endParaRPr lang="en-US" sz="1200" b="0" dirty="0"/>
          </a:p>
        </c:rich>
      </c:tx>
    </c:title>
    <c:plotArea>
      <c:layout>
        <c:manualLayout>
          <c:layoutTarget val="inner"/>
          <c:xMode val="edge"/>
          <c:yMode val="edge"/>
          <c:x val="0.49437118498834165"/>
          <c:y val="9.7883909564409094E-2"/>
          <c:w val="0.45162136378669648"/>
          <c:h val="0.78894493924104803"/>
        </c:manualLayout>
      </c:layout>
      <c:barChart>
        <c:barDir val="bar"/>
        <c:grouping val="clustered"/>
        <c:ser>
          <c:idx val="0"/>
          <c:order val="0"/>
          <c:tx>
            <c:strRef>
              <c:f>Sheet1!$B$1</c:f>
              <c:strCache>
                <c:ptCount val="1"/>
                <c:pt idx="0">
                  <c:v>Percentage of Institutions</c:v>
                </c:pt>
              </c:strCache>
            </c:strRef>
          </c:tx>
          <c:spPr>
            <a:solidFill>
              <a:schemeClr val="tx2"/>
            </a:solidFill>
          </c:spPr>
          <c:dLbls>
            <c:txPr>
              <a:bodyPr/>
              <a:lstStyle/>
              <a:p>
                <a:pPr>
                  <a:defRPr sz="1200"/>
                </a:pPr>
                <a:endParaRPr lang="en-US"/>
              </a:p>
            </c:txPr>
            <c:showVal val="1"/>
          </c:dLbls>
          <c:cat>
            <c:strRef>
              <c:f>Sheet1!$A$2:$A$12</c:f>
              <c:strCache>
                <c:ptCount val="11"/>
                <c:pt idx="0">
                  <c:v>Meet mandated state/federal identity requirements</c:v>
                </c:pt>
                <c:pt idx="1">
                  <c:v>Provide access to extra-institutional student service applications (e.g., travel, career)</c:v>
                </c:pt>
                <c:pt idx="2">
                  <c:v>Provide for extra-institutional collaborative teaching/learning</c:v>
                </c:pt>
                <c:pt idx="3">
                  <c:v>Provide access to extra-institutional instructional resources</c:v>
                </c:pt>
                <c:pt idx="4">
                  <c:v>Provide access to extra-institutional research tools/data resources</c:v>
                </c:pt>
                <c:pt idx="5">
                  <c:v>Enable access by external users to institutional resources</c:v>
                </c:pt>
                <c:pt idx="6">
                  <c:v>Provide for extra-institutional research collaboration</c:v>
                </c:pt>
                <c:pt idx="7">
                  <c:v>Provide access to extra-institutional administrative applications (e.g., HR, benefits)</c:v>
                </c:pt>
                <c:pt idx="8">
                  <c:v>Provide access to extra-institutional library resources</c:v>
                </c:pt>
                <c:pt idx="9">
                  <c:v>Provide access to resources within college or university system/consortium</c:v>
                </c:pt>
                <c:pt idx="10">
                  <c:v>Reduced/single sign-on within the institution</c:v>
                </c:pt>
              </c:strCache>
            </c:strRef>
          </c:cat>
          <c:val>
            <c:numRef>
              <c:f>Sheet1!$B$2:$B$12</c:f>
              <c:numCache>
                <c:formatCode>0%</c:formatCode>
                <c:ptCount val="11"/>
                <c:pt idx="0">
                  <c:v>9.2000000000000026E-2</c:v>
                </c:pt>
                <c:pt idx="1">
                  <c:v>0.1</c:v>
                </c:pt>
                <c:pt idx="2">
                  <c:v>0.12400000000000012</c:v>
                </c:pt>
                <c:pt idx="3">
                  <c:v>0.13200000000000001</c:v>
                </c:pt>
                <c:pt idx="4">
                  <c:v>0.18400000000000025</c:v>
                </c:pt>
                <c:pt idx="5">
                  <c:v>0.21200000000000024</c:v>
                </c:pt>
                <c:pt idx="6">
                  <c:v>0.224</c:v>
                </c:pt>
                <c:pt idx="7">
                  <c:v>0.23600000000000004</c:v>
                </c:pt>
                <c:pt idx="8">
                  <c:v>0.36400000000000032</c:v>
                </c:pt>
                <c:pt idx="9">
                  <c:v>0.48000000000000032</c:v>
                </c:pt>
                <c:pt idx="10">
                  <c:v>0.51600000000000001</c:v>
                </c:pt>
              </c:numCache>
            </c:numRef>
          </c:val>
        </c:ser>
        <c:axId val="126853888"/>
        <c:axId val="126855424"/>
      </c:barChart>
      <c:catAx>
        <c:axId val="126853888"/>
        <c:scaling>
          <c:orientation val="minMax"/>
        </c:scaling>
        <c:axPos val="l"/>
        <c:majorTickMark val="in"/>
        <c:tickLblPos val="nextTo"/>
        <c:txPr>
          <a:bodyPr/>
          <a:lstStyle/>
          <a:p>
            <a:pPr>
              <a:defRPr sz="1000"/>
            </a:pPr>
            <a:endParaRPr lang="en-US"/>
          </a:p>
        </c:txPr>
        <c:crossAx val="126855424"/>
        <c:crosses val="autoZero"/>
        <c:auto val="1"/>
        <c:lblAlgn val="ctr"/>
        <c:lblOffset val="100"/>
      </c:catAx>
      <c:valAx>
        <c:axId val="126855424"/>
        <c:scaling>
          <c:orientation val="minMax"/>
        </c:scaling>
        <c:axPos val="b"/>
        <c:title>
          <c:tx>
            <c:rich>
              <a:bodyPr/>
              <a:lstStyle/>
              <a:p>
                <a:pPr>
                  <a:defRPr/>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6853888"/>
        <c:crosses val="autoZero"/>
        <c:crossBetween val="between"/>
      </c:valAx>
    </c:plotArea>
    <c:plotVisOnly val="1"/>
  </c:chart>
  <c:txPr>
    <a:bodyPr/>
    <a:lstStyle/>
    <a:p>
      <a:pPr>
        <a:defRPr sz="180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sz="1400" b="0" i="0" baseline="0" dirty="0" smtClean="0">
                <a:latin typeface="+mn-lt"/>
              </a:rPr>
              <a:t> Institution Is Getting Expected Value from Identity Management Projects (N=226, Institutions Engaged In Projects)</a:t>
            </a:r>
            <a:endParaRPr lang="en-US" sz="1400" dirty="0">
              <a:latin typeface="+mn-lt"/>
            </a:endParaRPr>
          </a:p>
        </c:rich>
      </c:tx>
    </c:title>
    <c:plotArea>
      <c:layout/>
      <c:barChart>
        <c:barDir val="col"/>
        <c:grouping val="clustered"/>
        <c:ser>
          <c:idx val="0"/>
          <c:order val="0"/>
          <c:tx>
            <c:strRef>
              <c:f>Sheet1!$B$1</c:f>
              <c:strCache>
                <c:ptCount val="1"/>
                <c:pt idx="0">
                  <c:v>Percentage of Institutions</c:v>
                </c:pt>
              </c:strCache>
            </c:strRef>
          </c:tx>
          <c:spPr>
            <a:solidFill>
              <a:schemeClr val="tx2"/>
            </a:solidFill>
          </c:spPr>
          <c:dLbls>
            <c:txPr>
              <a:bodyPr/>
              <a:lstStyle/>
              <a:p>
                <a:pPr>
                  <a:defRPr sz="1200"/>
                </a:pPr>
                <a:endParaRPr lang="en-US"/>
              </a:p>
            </c:txPr>
            <c:showVal val="1"/>
          </c:dLbls>
          <c:cat>
            <c:strRef>
              <c:f>Sheet1!$A$2:$A$7</c:f>
              <c:strCache>
                <c:ptCount val="6"/>
                <c:pt idx="0">
                  <c:v>Strongly agree</c:v>
                </c:pt>
                <c:pt idx="1">
                  <c:v>Agree</c:v>
                </c:pt>
                <c:pt idx="2">
                  <c:v>Neutral</c:v>
                </c:pt>
                <c:pt idx="3">
                  <c:v>Disagree</c:v>
                </c:pt>
                <c:pt idx="4">
                  <c:v>Strongly disagree</c:v>
                </c:pt>
                <c:pt idx="5">
                  <c:v>Don't know</c:v>
                </c:pt>
              </c:strCache>
            </c:strRef>
          </c:cat>
          <c:val>
            <c:numRef>
              <c:f>Sheet1!$B$2:$B$7</c:f>
              <c:numCache>
                <c:formatCode>0%</c:formatCode>
                <c:ptCount val="6"/>
                <c:pt idx="0">
                  <c:v>0.21800000000000017</c:v>
                </c:pt>
                <c:pt idx="1">
                  <c:v>0.40700000000000008</c:v>
                </c:pt>
                <c:pt idx="2">
                  <c:v>0.222</c:v>
                </c:pt>
                <c:pt idx="3">
                  <c:v>7.0000000000000021E-2</c:v>
                </c:pt>
                <c:pt idx="4">
                  <c:v>1.2E-2</c:v>
                </c:pt>
                <c:pt idx="5">
                  <c:v>7.0000000000000021E-2</c:v>
                </c:pt>
              </c:numCache>
            </c:numRef>
          </c:val>
        </c:ser>
        <c:gapWidth val="5"/>
        <c:axId val="128686720"/>
        <c:axId val="128700800"/>
      </c:barChart>
      <c:catAx>
        <c:axId val="128686720"/>
        <c:scaling>
          <c:orientation val="minMax"/>
        </c:scaling>
        <c:axPos val="b"/>
        <c:majorTickMark val="in"/>
        <c:tickLblPos val="nextTo"/>
        <c:txPr>
          <a:bodyPr/>
          <a:lstStyle/>
          <a:p>
            <a:pPr>
              <a:defRPr sz="1200"/>
            </a:pPr>
            <a:endParaRPr lang="en-US"/>
          </a:p>
        </c:txPr>
        <c:crossAx val="128700800"/>
        <c:crosses val="autoZero"/>
        <c:auto val="1"/>
        <c:lblAlgn val="ctr"/>
        <c:lblOffset val="100"/>
      </c:catAx>
      <c:valAx>
        <c:axId val="128700800"/>
        <c:scaling>
          <c:orientation val="minMax"/>
        </c:scaling>
        <c:axPos val="l"/>
        <c:title>
          <c:tx>
            <c:rich>
              <a:bodyPr rot="-5400000" vert="horz"/>
              <a:lstStyle/>
              <a:p>
                <a:pPr>
                  <a:defRPr/>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8686720"/>
        <c:crosses val="autoZero"/>
        <c:crossBetween val="between"/>
        <c:majorUnit val="0.1"/>
      </c:valAx>
    </c:plotArea>
    <c:plotVisOnly val="1"/>
  </c:chart>
  <c:txPr>
    <a:bodyPr/>
    <a:lstStyle/>
    <a:p>
      <a:pPr>
        <a:defRPr sz="1800"/>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Meeting Expectations about Identifiable Cost Savings from Identity Management Projects (N=225, Institutions Engaged in Projects)</a:t>
            </a:r>
            <a:endParaRPr lang="en-US" sz="1400" b="0" dirty="0"/>
          </a:p>
        </c:rich>
      </c:tx>
    </c:title>
    <c:plotArea>
      <c:layout/>
      <c:barChart>
        <c:barDir val="col"/>
        <c:grouping val="clustered"/>
        <c:ser>
          <c:idx val="0"/>
          <c:order val="0"/>
          <c:tx>
            <c:strRef>
              <c:f>Sheet1!$B$1</c:f>
              <c:strCache>
                <c:ptCount val="1"/>
                <c:pt idx="0">
                  <c:v>Column2</c:v>
                </c:pt>
              </c:strCache>
            </c:strRef>
          </c:tx>
          <c:spPr>
            <a:solidFill>
              <a:schemeClr val="accent2"/>
            </a:solidFill>
          </c:spPr>
          <c:dLbls>
            <c:txPr>
              <a:bodyPr/>
              <a:lstStyle/>
              <a:p>
                <a:pPr>
                  <a:defRPr sz="1200"/>
                </a:pPr>
                <a:endParaRPr lang="en-US"/>
              </a:p>
            </c:txPr>
            <c:showVal val="1"/>
          </c:dLbls>
          <c:cat>
            <c:strRef>
              <c:f>Sheet1!$A$2:$A$6</c:f>
              <c:strCache>
                <c:ptCount val="5"/>
                <c:pt idx="0">
                  <c:v>Have achieved and expect more</c:v>
                </c:pt>
                <c:pt idx="1">
                  <c:v>Have achieved but do not expect more</c:v>
                </c:pt>
                <c:pt idx="2">
                  <c:v>Have not achieved but expect to</c:v>
                </c:pt>
                <c:pt idx="3">
                  <c:v>Have not achieved and do not expect to</c:v>
                </c:pt>
                <c:pt idx="4">
                  <c:v>Don't know</c:v>
                </c:pt>
              </c:strCache>
            </c:strRef>
          </c:cat>
          <c:val>
            <c:numRef>
              <c:f>Sheet1!$B$2:$B$6</c:f>
              <c:numCache>
                <c:formatCode>0%</c:formatCode>
                <c:ptCount val="5"/>
                <c:pt idx="0">
                  <c:v>0.16700000000000001</c:v>
                </c:pt>
                <c:pt idx="1">
                  <c:v>5.1000000000000004E-2</c:v>
                </c:pt>
                <c:pt idx="2">
                  <c:v>0.27300000000000002</c:v>
                </c:pt>
                <c:pt idx="3">
                  <c:v>0.3270000000000004</c:v>
                </c:pt>
                <c:pt idx="4">
                  <c:v>0.18200000000000016</c:v>
                </c:pt>
              </c:numCache>
            </c:numRef>
          </c:val>
        </c:ser>
        <c:gapWidth val="5"/>
        <c:axId val="129243776"/>
        <c:axId val="129249664"/>
      </c:barChart>
      <c:catAx>
        <c:axId val="129243776"/>
        <c:scaling>
          <c:orientation val="minMax"/>
        </c:scaling>
        <c:axPos val="b"/>
        <c:majorTickMark val="in"/>
        <c:tickLblPos val="nextTo"/>
        <c:txPr>
          <a:bodyPr/>
          <a:lstStyle/>
          <a:p>
            <a:pPr>
              <a:defRPr sz="1200"/>
            </a:pPr>
            <a:endParaRPr lang="en-US"/>
          </a:p>
        </c:txPr>
        <c:crossAx val="129249664"/>
        <c:crosses val="autoZero"/>
        <c:auto val="1"/>
        <c:lblAlgn val="ctr"/>
        <c:lblOffset val="100"/>
      </c:catAx>
      <c:valAx>
        <c:axId val="129249664"/>
        <c:scaling>
          <c:orientation val="minMax"/>
        </c:scaling>
        <c:axPos val="l"/>
        <c:title>
          <c:tx>
            <c:rich>
              <a:bodyPr rot="-5400000" vert="horz"/>
              <a:lstStyle/>
              <a:p>
                <a:pPr>
                  <a:defRPr sz="1200" b="0"/>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9243776"/>
        <c:crosses val="autoZero"/>
        <c:crossBetween val="between"/>
      </c:valAx>
    </c:plotArea>
    <c:plotVisOnly val="1"/>
  </c:chart>
  <c:txPr>
    <a:bodyPr/>
    <a:lstStyle/>
    <a:p>
      <a:pPr>
        <a:defRPr sz="1800"/>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Identity Management Capability Score, by Year</a:t>
            </a:r>
            <a:endParaRPr lang="en-US" sz="1400" b="0" dirty="0"/>
          </a:p>
        </c:rich>
      </c:tx>
    </c:title>
    <c:plotArea>
      <c:layout/>
      <c:barChart>
        <c:barDir val="col"/>
        <c:grouping val="clustered"/>
        <c:ser>
          <c:idx val="0"/>
          <c:order val="0"/>
          <c:tx>
            <c:strRef>
              <c:f>Sheet1!$B$1</c:f>
              <c:strCache>
                <c:ptCount val="1"/>
                <c:pt idx="0">
                  <c:v>2005 (N=126)</c:v>
                </c:pt>
              </c:strCache>
            </c:strRef>
          </c:tx>
          <c:spPr>
            <a:solidFill>
              <a:schemeClr val="tx2"/>
            </a:solidFill>
          </c:spPr>
          <c:dLbls>
            <c:txPr>
              <a:bodyPr/>
              <a:lstStyle/>
              <a:p>
                <a:pPr>
                  <a:defRPr sz="1000"/>
                </a:pPr>
                <a:endParaRPr lang="en-US"/>
              </a:p>
            </c:txPr>
            <c:showVal val="1"/>
          </c:dLbls>
          <c:cat>
            <c:strRef>
              <c:f>Sheet1!$A$2:$A$9</c:f>
              <c:strCache>
                <c:ptCount val="8"/>
                <c:pt idx="0">
                  <c:v>1-1.49</c:v>
                </c:pt>
                <c:pt idx="1">
                  <c:v>1.5-1.99</c:v>
                </c:pt>
                <c:pt idx="2">
                  <c:v>2-2.49</c:v>
                </c:pt>
                <c:pt idx="3">
                  <c:v>2.5-2.99</c:v>
                </c:pt>
                <c:pt idx="4">
                  <c:v>3-3.49</c:v>
                </c:pt>
                <c:pt idx="5">
                  <c:v>3.5-3.99</c:v>
                </c:pt>
                <c:pt idx="6">
                  <c:v>4-4.49</c:v>
                </c:pt>
                <c:pt idx="7">
                  <c:v>4.5-5</c:v>
                </c:pt>
              </c:strCache>
            </c:strRef>
          </c:cat>
          <c:val>
            <c:numRef>
              <c:f>Sheet1!$B$2:$B$9</c:f>
              <c:numCache>
                <c:formatCode>0%</c:formatCode>
                <c:ptCount val="8"/>
                <c:pt idx="0">
                  <c:v>0</c:v>
                </c:pt>
                <c:pt idx="1">
                  <c:v>1.6000000000000021E-2</c:v>
                </c:pt>
                <c:pt idx="2">
                  <c:v>0.19</c:v>
                </c:pt>
                <c:pt idx="3">
                  <c:v>0.222</c:v>
                </c:pt>
                <c:pt idx="4">
                  <c:v>0.30200000000000032</c:v>
                </c:pt>
                <c:pt idx="5">
                  <c:v>0.16700000000000001</c:v>
                </c:pt>
                <c:pt idx="6">
                  <c:v>8.7000000000000022E-2</c:v>
                </c:pt>
                <c:pt idx="7">
                  <c:v>1.6000000000000021E-2</c:v>
                </c:pt>
              </c:numCache>
            </c:numRef>
          </c:val>
        </c:ser>
        <c:ser>
          <c:idx val="1"/>
          <c:order val="1"/>
          <c:tx>
            <c:strRef>
              <c:f>Sheet1!$C$1</c:f>
              <c:strCache>
                <c:ptCount val="1"/>
                <c:pt idx="0">
                  <c:v>2010 (N=117)</c:v>
                </c:pt>
              </c:strCache>
            </c:strRef>
          </c:tx>
          <c:spPr>
            <a:solidFill>
              <a:schemeClr val="accent2"/>
            </a:solidFill>
          </c:spPr>
          <c:dLbls>
            <c:txPr>
              <a:bodyPr/>
              <a:lstStyle/>
              <a:p>
                <a:pPr>
                  <a:defRPr sz="1000"/>
                </a:pPr>
                <a:endParaRPr lang="en-US"/>
              </a:p>
            </c:txPr>
            <c:showVal val="1"/>
          </c:dLbls>
          <c:cat>
            <c:strRef>
              <c:f>Sheet1!$A$2:$A$9</c:f>
              <c:strCache>
                <c:ptCount val="8"/>
                <c:pt idx="0">
                  <c:v>1-1.49</c:v>
                </c:pt>
                <c:pt idx="1">
                  <c:v>1.5-1.99</c:v>
                </c:pt>
                <c:pt idx="2">
                  <c:v>2-2.49</c:v>
                </c:pt>
                <c:pt idx="3">
                  <c:v>2.5-2.99</c:v>
                </c:pt>
                <c:pt idx="4">
                  <c:v>3-3.49</c:v>
                </c:pt>
                <c:pt idx="5">
                  <c:v>3.5-3.99</c:v>
                </c:pt>
                <c:pt idx="6">
                  <c:v>4-4.49</c:v>
                </c:pt>
                <c:pt idx="7">
                  <c:v>4.5-5</c:v>
                </c:pt>
              </c:strCache>
            </c:strRef>
          </c:cat>
          <c:val>
            <c:numRef>
              <c:f>Sheet1!$C$2:$C$9</c:f>
              <c:numCache>
                <c:formatCode>0%</c:formatCode>
                <c:ptCount val="8"/>
                <c:pt idx="0">
                  <c:v>0</c:v>
                </c:pt>
                <c:pt idx="1">
                  <c:v>1.7000000000000001E-2</c:v>
                </c:pt>
                <c:pt idx="2">
                  <c:v>7.6999999999999999E-2</c:v>
                </c:pt>
                <c:pt idx="3">
                  <c:v>0.13700000000000001</c:v>
                </c:pt>
                <c:pt idx="4">
                  <c:v>0.30800000000000033</c:v>
                </c:pt>
                <c:pt idx="5">
                  <c:v>0.25600000000000001</c:v>
                </c:pt>
                <c:pt idx="6">
                  <c:v>0.13700000000000001</c:v>
                </c:pt>
                <c:pt idx="7">
                  <c:v>6.8000000000000019E-2</c:v>
                </c:pt>
              </c:numCache>
            </c:numRef>
          </c:val>
        </c:ser>
        <c:gapWidth val="100"/>
        <c:axId val="129313024"/>
        <c:axId val="129323392"/>
      </c:barChart>
      <c:catAx>
        <c:axId val="129313024"/>
        <c:scaling>
          <c:orientation val="minMax"/>
        </c:scaling>
        <c:axPos val="b"/>
        <c:title>
          <c:tx>
            <c:rich>
              <a:bodyPr/>
              <a:lstStyle/>
              <a:p>
                <a:pPr>
                  <a:defRPr/>
                </a:pPr>
                <a:r>
                  <a:rPr lang="en-US" b="0" dirty="0" smtClean="0"/>
                  <a:t>Capability Score*</a:t>
                </a:r>
                <a:endParaRPr lang="en-US" b="0" dirty="0"/>
              </a:p>
            </c:rich>
          </c:tx>
        </c:title>
        <c:majorTickMark val="in"/>
        <c:tickLblPos val="nextTo"/>
        <c:crossAx val="129323392"/>
        <c:crosses val="autoZero"/>
        <c:auto val="1"/>
        <c:lblAlgn val="ctr"/>
        <c:lblOffset val="100"/>
      </c:catAx>
      <c:valAx>
        <c:axId val="129323392"/>
        <c:scaling>
          <c:orientation val="minMax"/>
        </c:scaling>
        <c:axPos val="l"/>
        <c:title>
          <c:tx>
            <c:rich>
              <a:bodyPr rot="-5400000" vert="horz"/>
              <a:lstStyle/>
              <a:p>
                <a:pPr>
                  <a:defRPr/>
                </a:pPr>
                <a:r>
                  <a:rPr lang="en-US" b="0" dirty="0" smtClean="0"/>
                  <a:t>Percentage of Institutions</a:t>
                </a:r>
                <a:endParaRPr lang="en-US" b="0" dirty="0"/>
              </a:p>
            </c:rich>
          </c:tx>
        </c:title>
        <c:numFmt formatCode="0%" sourceLinked="1"/>
        <c:majorTickMark val="in"/>
        <c:tickLblPos val="nextTo"/>
        <c:crossAx val="129313024"/>
        <c:crosses val="autoZero"/>
        <c:crossBetween val="between"/>
      </c:valAx>
    </c:plotArea>
    <c:legend>
      <c:legendPos val="b"/>
    </c:legend>
    <c:plotVisOnly val="1"/>
  </c:chart>
  <c:txPr>
    <a:bodyPr/>
    <a:lstStyle/>
    <a:p>
      <a:pPr>
        <a:defRPr sz="12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1%</c:v>
                </c:pt>
              </c:strCache>
            </c:strRef>
          </c:tx>
          <c:spPr>
            <a:solidFill>
              <a:schemeClr val="tx2"/>
            </a:solidFill>
          </c:spPr>
          <c:dLbls>
            <c:showVal val="1"/>
          </c:dLbls>
          <c:cat>
            <c:strRef>
              <c:f>Sheet1!$A$2:$A$11</c:f>
              <c:strCache>
                <c:ptCount val="10"/>
                <c:pt idx="0">
                  <c:v>Other</c:v>
                </c:pt>
                <c:pt idx="1">
                  <c:v>Reduce vendor dependencies</c:v>
                </c:pt>
                <c:pt idx="2">
                  <c:v>Strategic value/opportunities</c:v>
                </c:pt>
                <c:pt idx="3">
                  <c:v>Improvements in our technical environment</c:v>
                </c:pt>
                <c:pt idx="4">
                  <c:v>Keep current with generally accepted IT directions</c:v>
                </c:pt>
                <c:pt idx="5">
                  <c:v>Cost reduction/increased efficiencies</c:v>
                </c:pt>
                <c:pt idx="6">
                  <c:v>Position the institution for implementation of federated identity</c:v>
                </c:pt>
                <c:pt idx="7">
                  <c:v> Regulatory compliance (e.g., HIPAA, GLB Act, FERPA)</c:v>
                </c:pt>
                <c:pt idx="8">
                  <c:v>Enhanced user services and satisfaction</c:v>
                </c:pt>
                <c:pt idx="9">
                  <c:v>Security/privacy best practices</c:v>
                </c:pt>
              </c:strCache>
            </c:strRef>
          </c:cat>
          <c:val>
            <c:numRef>
              <c:f>Sheet1!$B$2:$B$11</c:f>
              <c:numCache>
                <c:formatCode>0%</c:formatCode>
                <c:ptCount val="10"/>
                <c:pt idx="0">
                  <c:v>6.0000000000000114E-3</c:v>
                </c:pt>
                <c:pt idx="1">
                  <c:v>1.2E-2</c:v>
                </c:pt>
                <c:pt idx="2">
                  <c:v>0.13600000000000001</c:v>
                </c:pt>
                <c:pt idx="3">
                  <c:v>0.161</c:v>
                </c:pt>
                <c:pt idx="4">
                  <c:v>0.18300000000000038</c:v>
                </c:pt>
                <c:pt idx="5">
                  <c:v>0.18600000000000044</c:v>
                </c:pt>
                <c:pt idx="6">
                  <c:v>0.27900000000000008</c:v>
                </c:pt>
                <c:pt idx="7">
                  <c:v>0.48300000000000032</c:v>
                </c:pt>
                <c:pt idx="8">
                  <c:v>0.56999999999999995</c:v>
                </c:pt>
                <c:pt idx="9">
                  <c:v>0.81400000000000061</c:v>
                </c:pt>
              </c:numCache>
            </c:numRef>
          </c:val>
        </c:ser>
        <c:axId val="73995008"/>
        <c:axId val="73996544"/>
      </c:barChart>
      <c:catAx>
        <c:axId val="73995008"/>
        <c:scaling>
          <c:orientation val="minMax"/>
        </c:scaling>
        <c:axPos val="l"/>
        <c:majorTickMark val="in"/>
        <c:tickLblPos val="nextTo"/>
        <c:crossAx val="73996544"/>
        <c:crosses val="autoZero"/>
        <c:auto val="1"/>
        <c:lblAlgn val="ctr"/>
        <c:lblOffset val="100"/>
      </c:catAx>
      <c:valAx>
        <c:axId val="73996544"/>
        <c:scaling>
          <c:orientation val="minMax"/>
        </c:scaling>
        <c:axPos val="b"/>
        <c:title>
          <c:tx>
            <c:rich>
              <a:bodyPr/>
              <a:lstStyle/>
              <a:p>
                <a:pPr>
                  <a:defRPr/>
                </a:pPr>
                <a:r>
                  <a:rPr lang="en-US" b="0" dirty="0" smtClean="0"/>
                  <a:t>Percentage of Institutions</a:t>
                </a:r>
                <a:endParaRPr lang="en-US" b="0" dirty="0"/>
              </a:p>
            </c:rich>
          </c:tx>
          <c:layout/>
        </c:title>
        <c:numFmt formatCode="0%" sourceLinked="1"/>
        <c:majorTickMark val="in"/>
        <c:tickLblPos val="nextTo"/>
        <c:crossAx val="73995008"/>
        <c:crosses val="autoZero"/>
        <c:crossBetween val="between"/>
      </c:valAx>
    </c:plotArea>
    <c:plotVisOnly val="1"/>
  </c:chart>
  <c:txPr>
    <a:bodyPr/>
    <a:lstStyle/>
    <a:p>
      <a:pPr>
        <a:defRPr sz="12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Percentage of Institutions</c:v>
                </c:pt>
              </c:strCache>
            </c:strRef>
          </c:tx>
          <c:spPr>
            <a:solidFill>
              <a:schemeClr val="tx2"/>
            </a:solidFill>
          </c:spPr>
          <c:dLbls>
            <c:showVal val="1"/>
          </c:dLbls>
          <c:cat>
            <c:strRef>
              <c:f>Sheet1!$A$2:$A$14</c:f>
              <c:strCache>
                <c:ptCount val="13"/>
                <c:pt idx="0">
                  <c:v>Other</c:v>
                </c:pt>
                <c:pt idx="1">
                  <c:v>Problems with vendor software and support</c:v>
                </c:pt>
                <c:pt idx="2">
                  <c:v>Lack of acceptable ROI</c:v>
                </c:pt>
                <c:pt idx="3">
                  <c:v>Problems with our institution's technologies/infrastructure</c:v>
                </c:pt>
                <c:pt idx="4">
                  <c:v>Technical solutions are too immature</c:v>
                </c:pt>
                <c:pt idx="5">
                  <c:v>Lack of institutional senior management's support</c:v>
                </c:pt>
                <c:pt idx="6">
                  <c:v>Data integrity problems (consistency, accuracy, etc.)</c:v>
                </c:pt>
                <c:pt idx="7">
                  <c:v>Lack of ownership of identity management by a central group</c:v>
                </c:pt>
                <c:pt idx="8">
                  <c:v>Difficulty implementing campus policies and procedures</c:v>
                </c:pt>
                <c:pt idx="9">
                  <c:v>Difficulty developing campus policies and procedures</c:v>
                </c:pt>
                <c:pt idx="10">
                  <c:v>Lack of IT staff expertise</c:v>
                </c:pt>
                <c:pt idx="11">
                  <c:v>Adequate funding is not available</c:v>
                </c:pt>
                <c:pt idx="12">
                  <c:v>Higher IT priorities</c:v>
                </c:pt>
              </c:strCache>
            </c:strRef>
          </c:cat>
          <c:val>
            <c:numRef>
              <c:f>Sheet1!$B$2:$B$14</c:f>
              <c:numCache>
                <c:formatCode>0%</c:formatCode>
                <c:ptCount val="13"/>
                <c:pt idx="0">
                  <c:v>2.8000000000000004E-2</c:v>
                </c:pt>
                <c:pt idx="1">
                  <c:v>8.7000000000000022E-2</c:v>
                </c:pt>
                <c:pt idx="2">
                  <c:v>9.6000000000000044E-2</c:v>
                </c:pt>
                <c:pt idx="3">
                  <c:v>0.10800000000000012</c:v>
                </c:pt>
                <c:pt idx="4">
                  <c:v>0.11500000000000002</c:v>
                </c:pt>
                <c:pt idx="5">
                  <c:v>0.14200000000000004</c:v>
                </c:pt>
                <c:pt idx="6">
                  <c:v>0.14200000000000004</c:v>
                </c:pt>
                <c:pt idx="7">
                  <c:v>0.16700000000000004</c:v>
                </c:pt>
                <c:pt idx="8">
                  <c:v>0.17</c:v>
                </c:pt>
                <c:pt idx="9">
                  <c:v>0.19800000000000004</c:v>
                </c:pt>
                <c:pt idx="10">
                  <c:v>0.31300000000000078</c:v>
                </c:pt>
                <c:pt idx="11">
                  <c:v>0.46400000000000002</c:v>
                </c:pt>
                <c:pt idx="12">
                  <c:v>0.53600000000000003</c:v>
                </c:pt>
              </c:numCache>
            </c:numRef>
          </c:val>
        </c:ser>
        <c:axId val="74112000"/>
        <c:axId val="74117888"/>
      </c:barChart>
      <c:catAx>
        <c:axId val="74112000"/>
        <c:scaling>
          <c:orientation val="minMax"/>
        </c:scaling>
        <c:axPos val="l"/>
        <c:majorTickMark val="in"/>
        <c:tickLblPos val="nextTo"/>
        <c:crossAx val="74117888"/>
        <c:crosses val="autoZero"/>
        <c:auto val="1"/>
        <c:lblAlgn val="ctr"/>
        <c:lblOffset val="100"/>
      </c:catAx>
      <c:valAx>
        <c:axId val="74117888"/>
        <c:scaling>
          <c:orientation val="minMax"/>
        </c:scaling>
        <c:axPos val="b"/>
        <c:title>
          <c:tx>
            <c:rich>
              <a:bodyPr/>
              <a:lstStyle/>
              <a:p>
                <a:pPr>
                  <a:defRPr b="0"/>
                </a:pPr>
                <a:r>
                  <a:rPr lang="en-US" b="0" dirty="0" smtClean="0"/>
                  <a:t>Percentage of Institutions</a:t>
                </a:r>
                <a:endParaRPr lang="en-US" b="0" dirty="0"/>
              </a:p>
            </c:rich>
          </c:tx>
          <c:layout/>
        </c:title>
        <c:numFmt formatCode="0%" sourceLinked="1"/>
        <c:majorTickMark val="in"/>
        <c:tickLblPos val="nextTo"/>
        <c:crossAx val="74112000"/>
        <c:crosses val="autoZero"/>
        <c:crossBetween val="between"/>
      </c:valAx>
    </c:plotArea>
    <c:plotVisOnly val="1"/>
  </c:chart>
  <c:txPr>
    <a:bodyPr/>
    <a:lstStyle/>
    <a:p>
      <a:pPr>
        <a:defRPr sz="12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49043507968906758"/>
          <c:y val="2.2317069692145381E-2"/>
          <c:w val="0.47495266020069687"/>
          <c:h val="0.85285142642632561"/>
        </c:manualLayout>
      </c:layout>
      <c:barChart>
        <c:barDir val="bar"/>
        <c:grouping val="stacked"/>
        <c:ser>
          <c:idx val="0"/>
          <c:order val="0"/>
          <c:tx>
            <c:strRef>
              <c:f>Sheet1!$B$1</c:f>
              <c:strCache>
                <c:ptCount val="1"/>
                <c:pt idx="0">
                  <c:v>Capability</c:v>
                </c:pt>
              </c:strCache>
            </c:strRef>
          </c:tx>
          <c:spPr>
            <a:solidFill>
              <a:schemeClr val="tx2"/>
            </a:solidFill>
          </c:spPr>
          <c:dLbls>
            <c:txPr>
              <a:bodyPr/>
              <a:lstStyle/>
              <a:p>
                <a:pPr>
                  <a:defRPr>
                    <a:solidFill>
                      <a:schemeClr val="bg1"/>
                    </a:solidFill>
                  </a:defRPr>
                </a:pPr>
                <a:endParaRPr lang="en-US"/>
              </a:p>
            </c:txPr>
            <c:showVal val="1"/>
          </c:dLbls>
          <c:cat>
            <c:strRef>
              <c:f>Sheet1!$A$2:$A$15</c:f>
              <c:strCache>
                <c:ptCount val="14"/>
                <c:pt idx="0">
                  <c:v>Decentralize account management</c:v>
                </c:pt>
                <c:pt idx="1">
                  <c:v>Non-institutional user access to our resources</c:v>
                </c:pt>
                <c:pt idx="2">
                  <c:v>Appropriate guest access</c:v>
                </c:pt>
                <c:pt idx="3">
                  <c:v>Strong authentication</c:v>
                </c:pt>
                <c:pt idx="4">
                  <c:v>Scalable authorization and authentication</c:v>
                </c:pt>
                <c:pt idx="5">
                  <c:v>User access to off-campus resources</c:v>
                </c:pt>
                <c:pt idx="6">
                  <c:v>Immediate role change</c:v>
                </c:pt>
                <c:pt idx="7">
                  <c:v>Reduced or single sign-on</c:v>
                </c:pt>
                <c:pt idx="8">
                  <c:v>Immediate new-user enablement</c:v>
                </c:pt>
                <c:pt idx="9">
                  <c:v>Single affiliations source</c:v>
                </c:pt>
                <c:pt idx="10">
                  <c:v>Self-service</c:v>
                </c:pt>
                <c:pt idx="11">
                  <c:v>Track unauthorized activity</c:v>
                </c:pt>
                <c:pt idx="12">
                  <c:v>Appropriate ID proofing confidence</c:v>
                </c:pt>
                <c:pt idx="13">
                  <c:v>Immediate deprovisioning on user departure</c:v>
                </c:pt>
              </c:strCache>
            </c:strRef>
          </c:cat>
          <c:val>
            <c:numRef>
              <c:f>Sheet1!$B$2:$B$15</c:f>
              <c:numCache>
                <c:formatCode>0.0</c:formatCode>
                <c:ptCount val="14"/>
                <c:pt idx="0">
                  <c:v>2.29</c:v>
                </c:pt>
                <c:pt idx="1">
                  <c:v>2.6</c:v>
                </c:pt>
                <c:pt idx="2">
                  <c:v>3.04</c:v>
                </c:pt>
                <c:pt idx="3">
                  <c:v>3.2</c:v>
                </c:pt>
                <c:pt idx="4">
                  <c:v>3.56</c:v>
                </c:pt>
                <c:pt idx="5">
                  <c:v>3.29</c:v>
                </c:pt>
                <c:pt idx="6">
                  <c:v>2.9899999999999998</c:v>
                </c:pt>
                <c:pt idx="7">
                  <c:v>3.25</c:v>
                </c:pt>
                <c:pt idx="8">
                  <c:v>3.18</c:v>
                </c:pt>
                <c:pt idx="9">
                  <c:v>3.3699999999999997</c:v>
                </c:pt>
                <c:pt idx="10">
                  <c:v>3.4099999999999997</c:v>
                </c:pt>
                <c:pt idx="11">
                  <c:v>3.3899999999999997</c:v>
                </c:pt>
                <c:pt idx="12">
                  <c:v>3.65</c:v>
                </c:pt>
                <c:pt idx="13">
                  <c:v>3.55</c:v>
                </c:pt>
              </c:numCache>
            </c:numRef>
          </c:val>
        </c:ser>
        <c:ser>
          <c:idx val="1"/>
          <c:order val="1"/>
          <c:tx>
            <c:strRef>
              <c:f>Sheet1!$C$1</c:f>
              <c:strCache>
                <c:ptCount val="1"/>
                <c:pt idx="0">
                  <c:v>Importance increment</c:v>
                </c:pt>
              </c:strCache>
            </c:strRef>
          </c:tx>
          <c:spPr>
            <a:solidFill>
              <a:schemeClr val="accent2"/>
            </a:solidFill>
          </c:spPr>
          <c:dLbls>
            <c:dLbl>
              <c:idx val="0"/>
              <c:layout/>
              <c:tx>
                <c:rich>
                  <a:bodyPr/>
                  <a:lstStyle/>
                  <a:p>
                    <a:r>
                      <a:rPr lang="en-US" smtClean="0"/>
                      <a:t>2.6</a:t>
                    </a:r>
                    <a:endParaRPr lang="en-US" dirty="0"/>
                  </a:p>
                </c:rich>
              </c:tx>
              <c:showVal val="1"/>
            </c:dLbl>
            <c:dLbl>
              <c:idx val="1"/>
              <c:layout/>
              <c:tx>
                <c:rich>
                  <a:bodyPr/>
                  <a:lstStyle/>
                  <a:p>
                    <a:r>
                      <a:rPr lang="en-US" smtClean="0"/>
                      <a:t>3.0</a:t>
                    </a:r>
                    <a:endParaRPr lang="en-US" dirty="0"/>
                  </a:p>
                </c:rich>
              </c:tx>
              <c:showVal val="1"/>
            </c:dLbl>
            <c:dLbl>
              <c:idx val="2"/>
              <c:layout/>
              <c:tx>
                <c:rich>
                  <a:bodyPr/>
                  <a:lstStyle/>
                  <a:p>
                    <a:r>
                      <a:rPr lang="en-US" smtClean="0"/>
                      <a:t>3.7</a:t>
                    </a:r>
                    <a:endParaRPr lang="en-US" dirty="0"/>
                  </a:p>
                </c:rich>
              </c:tx>
              <c:showVal val="1"/>
            </c:dLbl>
            <c:dLbl>
              <c:idx val="3"/>
              <c:layout/>
              <c:tx>
                <c:rich>
                  <a:bodyPr/>
                  <a:lstStyle/>
                  <a:p>
                    <a:r>
                      <a:rPr lang="en-US" smtClean="0"/>
                      <a:t>3.8</a:t>
                    </a:r>
                    <a:endParaRPr lang="en-US" dirty="0"/>
                  </a:p>
                </c:rich>
              </c:tx>
              <c:showVal val="1"/>
            </c:dLbl>
            <c:dLbl>
              <c:idx val="4"/>
              <c:layout/>
              <c:tx>
                <c:rich>
                  <a:bodyPr/>
                  <a:lstStyle/>
                  <a:p>
                    <a:r>
                      <a:rPr lang="en-US" smtClean="0"/>
                      <a:t>3.8</a:t>
                    </a:r>
                    <a:endParaRPr lang="en-US" dirty="0"/>
                  </a:p>
                </c:rich>
              </c:tx>
              <c:showVal val="1"/>
            </c:dLbl>
            <c:dLbl>
              <c:idx val="5"/>
              <c:layout/>
              <c:tx>
                <c:rich>
                  <a:bodyPr/>
                  <a:lstStyle/>
                  <a:p>
                    <a:r>
                      <a:rPr lang="en-US" smtClean="0"/>
                      <a:t>3.9</a:t>
                    </a:r>
                    <a:endParaRPr lang="en-US" dirty="0"/>
                  </a:p>
                </c:rich>
              </c:tx>
              <c:showVal val="1"/>
            </c:dLbl>
            <c:dLbl>
              <c:idx val="6"/>
              <c:layout/>
              <c:tx>
                <c:rich>
                  <a:bodyPr/>
                  <a:lstStyle/>
                  <a:p>
                    <a:r>
                      <a:rPr lang="en-US" smtClean="0"/>
                      <a:t>3.9</a:t>
                    </a:r>
                    <a:endParaRPr lang="en-US" dirty="0"/>
                  </a:p>
                </c:rich>
              </c:tx>
              <c:showVal val="1"/>
            </c:dLbl>
            <c:dLbl>
              <c:idx val="7"/>
              <c:layout/>
              <c:tx>
                <c:rich>
                  <a:bodyPr/>
                  <a:lstStyle/>
                  <a:p>
                    <a:r>
                      <a:rPr lang="en-US" smtClean="0"/>
                      <a:t>4.0</a:t>
                    </a:r>
                    <a:endParaRPr lang="en-US" dirty="0"/>
                  </a:p>
                </c:rich>
              </c:tx>
              <c:showVal val="1"/>
            </c:dLbl>
            <c:dLbl>
              <c:idx val="8"/>
              <c:layout/>
              <c:tx>
                <c:rich>
                  <a:bodyPr/>
                  <a:lstStyle/>
                  <a:p>
                    <a:r>
                      <a:rPr lang="en-US" smtClean="0"/>
                      <a:t>4.1</a:t>
                    </a:r>
                    <a:endParaRPr lang="en-US" dirty="0"/>
                  </a:p>
                </c:rich>
              </c:tx>
              <c:showVal val="1"/>
            </c:dLbl>
            <c:dLbl>
              <c:idx val="9"/>
              <c:layout/>
              <c:tx>
                <c:rich>
                  <a:bodyPr/>
                  <a:lstStyle/>
                  <a:p>
                    <a:r>
                      <a:rPr lang="en-US" smtClean="0"/>
                      <a:t>4.1</a:t>
                    </a:r>
                    <a:endParaRPr lang="en-US" dirty="0"/>
                  </a:p>
                </c:rich>
              </c:tx>
              <c:showVal val="1"/>
            </c:dLbl>
            <c:dLbl>
              <c:idx val="10"/>
              <c:layout/>
              <c:tx>
                <c:rich>
                  <a:bodyPr/>
                  <a:lstStyle/>
                  <a:p>
                    <a:r>
                      <a:rPr lang="en-US" smtClean="0"/>
                      <a:t>4.1</a:t>
                    </a:r>
                    <a:endParaRPr lang="en-US" dirty="0"/>
                  </a:p>
                </c:rich>
              </c:tx>
              <c:showVal val="1"/>
            </c:dLbl>
            <c:dLbl>
              <c:idx val="11"/>
              <c:layout/>
              <c:tx>
                <c:rich>
                  <a:bodyPr/>
                  <a:lstStyle/>
                  <a:p>
                    <a:r>
                      <a:rPr lang="en-US" smtClean="0"/>
                      <a:t>4.1</a:t>
                    </a:r>
                    <a:endParaRPr lang="en-US" dirty="0"/>
                  </a:p>
                </c:rich>
              </c:tx>
              <c:showVal val="1"/>
            </c:dLbl>
            <c:dLbl>
              <c:idx val="12"/>
              <c:layout/>
              <c:tx>
                <c:rich>
                  <a:bodyPr/>
                  <a:lstStyle/>
                  <a:p>
                    <a:r>
                      <a:rPr lang="en-US" smtClean="0"/>
                      <a:t>4.2</a:t>
                    </a:r>
                    <a:endParaRPr lang="en-US" dirty="0"/>
                  </a:p>
                </c:rich>
              </c:tx>
              <c:showVal val="1"/>
            </c:dLbl>
            <c:dLbl>
              <c:idx val="13"/>
              <c:layout/>
              <c:tx>
                <c:rich>
                  <a:bodyPr/>
                  <a:lstStyle/>
                  <a:p>
                    <a:r>
                      <a:rPr lang="en-US" smtClean="0"/>
                      <a:t>4.4</a:t>
                    </a:r>
                  </a:p>
                </c:rich>
              </c:tx>
              <c:showVal val="1"/>
            </c:dLbl>
            <c:txPr>
              <a:bodyPr/>
              <a:lstStyle/>
              <a:p>
                <a:pPr>
                  <a:defRPr>
                    <a:solidFill>
                      <a:schemeClr val="bg1"/>
                    </a:solidFill>
                  </a:defRPr>
                </a:pPr>
                <a:endParaRPr lang="en-US"/>
              </a:p>
            </c:txPr>
            <c:showVal val="1"/>
          </c:dLbls>
          <c:cat>
            <c:strRef>
              <c:f>Sheet1!$A$2:$A$15</c:f>
              <c:strCache>
                <c:ptCount val="14"/>
                <c:pt idx="0">
                  <c:v>Decentralize account management</c:v>
                </c:pt>
                <c:pt idx="1">
                  <c:v>Non-institutional user access to our resources</c:v>
                </c:pt>
                <c:pt idx="2">
                  <c:v>Appropriate guest access</c:v>
                </c:pt>
                <c:pt idx="3">
                  <c:v>Strong authentication</c:v>
                </c:pt>
                <c:pt idx="4">
                  <c:v>Scalable authorization and authentication</c:v>
                </c:pt>
                <c:pt idx="5">
                  <c:v>User access to off-campus resources</c:v>
                </c:pt>
                <c:pt idx="6">
                  <c:v>Immediate role change</c:v>
                </c:pt>
                <c:pt idx="7">
                  <c:v>Reduced or single sign-on</c:v>
                </c:pt>
                <c:pt idx="8">
                  <c:v>Immediate new-user enablement</c:v>
                </c:pt>
                <c:pt idx="9">
                  <c:v>Single affiliations source</c:v>
                </c:pt>
                <c:pt idx="10">
                  <c:v>Self-service</c:v>
                </c:pt>
                <c:pt idx="11">
                  <c:v>Track unauthorized activity</c:v>
                </c:pt>
                <c:pt idx="12">
                  <c:v>Appropriate ID proofing confidence</c:v>
                </c:pt>
                <c:pt idx="13">
                  <c:v>Immediate deprovisioning on user departure</c:v>
                </c:pt>
              </c:strCache>
            </c:strRef>
          </c:cat>
          <c:val>
            <c:numRef>
              <c:f>Sheet1!$C$2:$C$15</c:f>
              <c:numCache>
                <c:formatCode>0.0</c:formatCode>
                <c:ptCount val="14"/>
                <c:pt idx="0">
                  <c:v>0.31634920634920866</c:v>
                </c:pt>
                <c:pt idx="1">
                  <c:v>0.41592356687898324</c:v>
                </c:pt>
                <c:pt idx="2">
                  <c:v>0.67698113207547683</c:v>
                </c:pt>
                <c:pt idx="3">
                  <c:v>0.57881619937694473</c:v>
                </c:pt>
                <c:pt idx="4">
                  <c:v>0.24685358255451728</c:v>
                </c:pt>
                <c:pt idx="5">
                  <c:v>0.56534591194968664</c:v>
                </c:pt>
                <c:pt idx="6">
                  <c:v>0.90374999999999961</c:v>
                </c:pt>
                <c:pt idx="7">
                  <c:v>0.76249999999999662</c:v>
                </c:pt>
                <c:pt idx="8">
                  <c:v>0.87937500000000268</c:v>
                </c:pt>
                <c:pt idx="9">
                  <c:v>0.69031746031745556</c:v>
                </c:pt>
                <c:pt idx="10">
                  <c:v>0.6893788819875768</c:v>
                </c:pt>
                <c:pt idx="11">
                  <c:v>0.72874999999999934</c:v>
                </c:pt>
                <c:pt idx="12">
                  <c:v>0.5093750000000008</c:v>
                </c:pt>
                <c:pt idx="13">
                  <c:v>0.83819875776397623</c:v>
                </c:pt>
              </c:numCache>
            </c:numRef>
          </c:val>
        </c:ser>
        <c:overlap val="100"/>
        <c:axId val="74597504"/>
        <c:axId val="74599040"/>
      </c:barChart>
      <c:catAx>
        <c:axId val="74597504"/>
        <c:scaling>
          <c:orientation val="minMax"/>
        </c:scaling>
        <c:axPos val="l"/>
        <c:majorTickMark val="in"/>
        <c:tickLblPos val="nextTo"/>
        <c:crossAx val="74599040"/>
        <c:crosses val="autoZero"/>
        <c:auto val="1"/>
        <c:lblAlgn val="ctr"/>
        <c:lblOffset val="100"/>
      </c:catAx>
      <c:valAx>
        <c:axId val="74599040"/>
        <c:scaling>
          <c:orientation val="minMax"/>
          <c:min val="1"/>
        </c:scaling>
        <c:axPos val="b"/>
        <c:title>
          <c:tx>
            <c:rich>
              <a:bodyPr/>
              <a:lstStyle/>
              <a:p>
                <a:pPr>
                  <a:defRPr/>
                </a:pPr>
                <a:r>
                  <a:rPr lang="en-US" b="0" dirty="0" smtClean="0"/>
                  <a:t>Mean*</a:t>
                </a:r>
                <a:endParaRPr lang="en-US" b="0" dirty="0"/>
              </a:p>
            </c:rich>
          </c:tx>
          <c:layout>
            <c:manualLayout>
              <c:xMode val="edge"/>
              <c:yMode val="edge"/>
              <c:x val="0.67828561500975126"/>
              <c:y val="0.9202765677784932"/>
            </c:manualLayout>
          </c:layout>
        </c:title>
        <c:numFmt formatCode="0" sourceLinked="0"/>
        <c:majorTickMark val="in"/>
        <c:tickLblPos val="nextTo"/>
        <c:crossAx val="74597504"/>
        <c:crosses val="autoZero"/>
        <c:crossBetween val="between"/>
        <c:majorUnit val="1"/>
      </c:valAx>
    </c:plotArea>
    <c:legend>
      <c:legendPos val="b"/>
      <c:layout/>
    </c:legend>
    <c:plotVisOnly val="1"/>
  </c:chart>
  <c:txPr>
    <a:bodyPr/>
    <a:lstStyle/>
    <a:p>
      <a:pPr>
        <a:defRPr sz="12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scatterChart>
        <c:scatterStyle val="lineMarker"/>
        <c:ser>
          <c:idx val="0"/>
          <c:order val="0"/>
          <c:tx>
            <c:strRef>
              <c:f>Sheet1!$B$1</c:f>
              <c:strCache>
                <c:ptCount val="1"/>
                <c:pt idx="0">
                  <c:v>Capability</c:v>
                </c:pt>
              </c:strCache>
            </c:strRef>
          </c:tx>
          <c:spPr>
            <a:ln w="28575">
              <a:noFill/>
            </a:ln>
          </c:spPr>
          <c:dLbls>
            <c:dLbl>
              <c:idx val="0"/>
              <c:layout/>
              <c:tx>
                <c:rich>
                  <a:bodyPr/>
                  <a:lstStyle/>
                  <a:p>
                    <a:pPr>
                      <a:defRPr sz="1200"/>
                    </a:pPr>
                    <a:r>
                      <a:rPr lang="en-US" sz="1100" dirty="0" smtClean="0"/>
                      <a:t>Immediate</a:t>
                    </a:r>
                  </a:p>
                  <a:p>
                    <a:pPr>
                      <a:defRPr sz="1200"/>
                    </a:pPr>
                    <a:r>
                      <a:rPr lang="en-US" sz="1100" dirty="0" smtClean="0"/>
                      <a:t>deprovisioning</a:t>
                    </a:r>
                  </a:p>
                  <a:p>
                    <a:pPr>
                      <a:defRPr sz="1200"/>
                    </a:pPr>
                    <a:r>
                      <a:rPr lang="en-US" sz="1100" dirty="0" smtClean="0"/>
                      <a:t>on user</a:t>
                    </a:r>
                    <a:r>
                      <a:rPr lang="en-US" sz="1100" baseline="0" dirty="0" smtClean="0"/>
                      <a:t> departure</a:t>
                    </a:r>
                    <a:endParaRPr lang="en-US" sz="1100" dirty="0"/>
                  </a:p>
                </c:rich>
              </c:tx>
              <c:spPr/>
              <c:dLblPos val="r"/>
              <c:showVal val="1"/>
            </c:dLbl>
            <c:dLbl>
              <c:idx val="1"/>
              <c:layout/>
              <c:tx>
                <c:rich>
                  <a:bodyPr anchor="t" anchorCtr="0"/>
                  <a:lstStyle/>
                  <a:p>
                    <a:pPr>
                      <a:defRPr sz="1100"/>
                    </a:pPr>
                    <a:r>
                      <a:rPr lang="en-US" sz="1100" dirty="0" smtClean="0"/>
                      <a:t>Appropriate ID proofing confidence</a:t>
                    </a:r>
                    <a:endParaRPr lang="en-US" sz="1100" dirty="0"/>
                  </a:p>
                </c:rich>
              </c:tx>
              <c:spPr/>
              <c:dLblPos val="t"/>
              <c:showVal val="1"/>
            </c:dLbl>
            <c:dLbl>
              <c:idx val="2"/>
              <c:layout/>
              <c:tx>
                <c:rich>
                  <a:bodyPr/>
                  <a:lstStyle/>
                  <a:p>
                    <a:r>
                      <a:rPr lang="en-US" sz="1100" dirty="0" smtClean="0"/>
                      <a:t>Track unauthorized activity</a:t>
                    </a:r>
                    <a:endParaRPr lang="en-US" sz="1100" dirty="0"/>
                  </a:p>
                </c:rich>
              </c:tx>
              <c:showVal val="1"/>
            </c:dLbl>
            <c:dLbl>
              <c:idx val="3"/>
              <c:layout/>
              <c:tx>
                <c:rich>
                  <a:bodyPr/>
                  <a:lstStyle/>
                  <a:p>
                    <a:r>
                      <a:rPr lang="en-US" sz="1100" dirty="0" smtClean="0"/>
                      <a:t>Self-service</a:t>
                    </a:r>
                    <a:endParaRPr lang="en-US" sz="1100" dirty="0"/>
                  </a:p>
                </c:rich>
              </c:tx>
              <c:dLblPos val="t"/>
              <c:showVal val="1"/>
            </c:dLbl>
            <c:dLbl>
              <c:idx val="4"/>
              <c:layout/>
              <c:tx>
                <c:rich>
                  <a:bodyPr/>
                  <a:lstStyle/>
                  <a:p>
                    <a:r>
                      <a:rPr lang="en-US" sz="1100" dirty="0" smtClean="0"/>
                      <a:t>Single</a:t>
                    </a:r>
                    <a:r>
                      <a:rPr lang="en-US" sz="1100" baseline="0" dirty="0" smtClean="0"/>
                      <a:t> affiliations source</a:t>
                    </a:r>
                    <a:endParaRPr lang="en-US" sz="1100" dirty="0"/>
                  </a:p>
                </c:rich>
              </c:tx>
              <c:dLblPos val="l"/>
              <c:showVal val="1"/>
            </c:dLbl>
            <c:dLbl>
              <c:idx val="5"/>
              <c:layout>
                <c:manualLayout>
                  <c:x val="0"/>
                  <c:y val="1.933621955592164E-2"/>
                </c:manualLayout>
              </c:layout>
              <c:tx>
                <c:rich>
                  <a:bodyPr/>
                  <a:lstStyle/>
                  <a:p>
                    <a:r>
                      <a:rPr lang="en-US" sz="1100" dirty="0" smtClean="0"/>
                      <a:t>Immediate new-user</a:t>
                    </a:r>
                    <a:r>
                      <a:rPr lang="en-US" sz="1100" baseline="0" dirty="0" smtClean="0"/>
                      <a:t> </a:t>
                    </a:r>
                    <a:r>
                      <a:rPr lang="en-US" sz="1100" dirty="0" smtClean="0"/>
                      <a:t>enablement</a:t>
                    </a:r>
                    <a:endParaRPr lang="en-US" sz="1100" dirty="0"/>
                  </a:p>
                </c:rich>
              </c:tx>
              <c:showVal val="1"/>
            </c:dLbl>
            <c:dLbl>
              <c:idx val="6"/>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0" i="0" u="none" strike="noStrike" kern="1200" baseline="0">
                        <a:solidFill>
                          <a:prstClr val="black"/>
                        </a:solidFill>
                        <a:latin typeface="+mn-lt"/>
                        <a:ea typeface="+mn-ea"/>
                        <a:cs typeface="+mn-cs"/>
                      </a:defRPr>
                    </a:pPr>
                    <a:r>
                      <a:rPr lang="en-US" sz="1100" b="0" i="0" baseline="0" dirty="0" smtClean="0"/>
                      <a:t>Reduced or single sign-on</a:t>
                    </a:r>
                  </a:p>
                </c:rich>
              </c:tx>
              <c:spPr/>
              <c:showVal val="1"/>
            </c:dLbl>
            <c:dLbl>
              <c:idx val="7"/>
              <c:layout/>
              <c:tx>
                <c:rich>
                  <a:bodyPr/>
                  <a:lstStyle/>
                  <a:p>
                    <a:r>
                      <a:rPr lang="en-US" sz="1100" dirty="0" smtClean="0"/>
                      <a:t>Immediate role change</a:t>
                    </a:r>
                    <a:endParaRPr lang="en-US" sz="1100" dirty="0"/>
                  </a:p>
                </c:rich>
              </c:tx>
              <c:dLblPos val="b"/>
              <c:showVal val="1"/>
            </c:dLbl>
            <c:dLbl>
              <c:idx val="9"/>
              <c:layout>
                <c:manualLayout>
                  <c:x val="-0.15400074389245957"/>
                  <c:y val="-1.7958513912562223E-2"/>
                </c:manualLayout>
              </c:layout>
              <c:tx>
                <c:rich>
                  <a:bodyPr/>
                  <a:lstStyle/>
                  <a:p>
                    <a:r>
                      <a:rPr lang="en-US" sz="1100" dirty="0" smtClean="0"/>
                      <a:t>Scalable authorization and authentication</a:t>
                    </a:r>
                    <a:endParaRPr lang="en-US" sz="1100" dirty="0"/>
                  </a:p>
                </c:rich>
              </c:tx>
              <c:dLblPos val="r"/>
              <c:showVal val="1"/>
            </c:dLbl>
            <c:dLbl>
              <c:idx val="10"/>
              <c:layout>
                <c:manualLayout>
                  <c:x val="-0.16879867996672301"/>
                  <c:y val="1.6919192111431437E-2"/>
                </c:manualLayout>
              </c:layout>
              <c:tx>
                <c:rich>
                  <a:bodyPr/>
                  <a:lstStyle/>
                  <a:p>
                    <a:r>
                      <a:rPr lang="en-US" sz="1100" dirty="0" smtClean="0"/>
                      <a:t>Strong authentication</a:t>
                    </a:r>
                    <a:endParaRPr lang="en-US" sz="1100" dirty="0"/>
                  </a:p>
                </c:rich>
              </c:tx>
              <c:dLblPos val="r"/>
              <c:showVal val="1"/>
            </c:dLbl>
            <c:dLbl>
              <c:idx val="11"/>
              <c:layout/>
              <c:tx>
                <c:rich>
                  <a:bodyPr/>
                  <a:lstStyle/>
                  <a:p>
                    <a:r>
                      <a:rPr lang="en-US" sz="1100" dirty="0" smtClean="0"/>
                      <a:t>Appropriate guest</a:t>
                    </a:r>
                    <a:r>
                      <a:rPr lang="en-US" sz="1100" baseline="0" dirty="0" smtClean="0"/>
                      <a:t> access</a:t>
                    </a:r>
                    <a:endParaRPr lang="en-US" sz="1100" dirty="0"/>
                  </a:p>
                </c:rich>
              </c:tx>
              <c:dLblPos val="l"/>
              <c:showVal val="1"/>
            </c:dLbl>
            <c:dLbl>
              <c:idx val="12"/>
              <c:layout/>
              <c:tx>
                <c:rich>
                  <a:bodyPr/>
                  <a:lstStyle/>
                  <a:p>
                    <a:r>
                      <a:rPr lang="en-US" sz="1100" dirty="0" smtClean="0"/>
                      <a:t>Non-institutional user</a:t>
                    </a:r>
                  </a:p>
                  <a:p>
                    <a:r>
                      <a:rPr lang="en-US" sz="1100" dirty="0" smtClean="0"/>
                      <a:t>access to our resources</a:t>
                    </a:r>
                    <a:endParaRPr lang="en-US" sz="1100" dirty="0"/>
                  </a:p>
                </c:rich>
              </c:tx>
              <c:showVal val="1"/>
            </c:dLbl>
            <c:dLbl>
              <c:idx val="13"/>
              <c:layout/>
              <c:tx>
                <c:rich>
                  <a:bodyPr/>
                  <a:lstStyle/>
                  <a:p>
                    <a:r>
                      <a:rPr lang="en-US" sz="1100" dirty="0" smtClean="0"/>
                      <a:t>Decentralize</a:t>
                    </a:r>
                    <a:r>
                      <a:rPr lang="en-US" sz="1100" baseline="0" dirty="0" smtClean="0"/>
                      <a:t> account management</a:t>
                    </a:r>
                    <a:endParaRPr lang="en-US" sz="1100" dirty="0"/>
                  </a:p>
                </c:rich>
              </c:tx>
              <c:showVal val="1"/>
            </c:dLbl>
            <c:delete val="1"/>
          </c:dLbls>
          <c:xVal>
            <c:numRef>
              <c:f>Sheet1!$A$2:$A$15</c:f>
              <c:numCache>
                <c:formatCode>0.00</c:formatCode>
                <c:ptCount val="14"/>
                <c:pt idx="0">
                  <c:v>4.3881987577639743</c:v>
                </c:pt>
                <c:pt idx="1">
                  <c:v>4.1593750000000007</c:v>
                </c:pt>
                <c:pt idx="2">
                  <c:v>4.1187499999999977</c:v>
                </c:pt>
                <c:pt idx="3">
                  <c:v>4.0993788819875814</c:v>
                </c:pt>
                <c:pt idx="4">
                  <c:v>4.0603174603174388</c:v>
                </c:pt>
                <c:pt idx="5">
                  <c:v>4.0593750000000011</c:v>
                </c:pt>
                <c:pt idx="6">
                  <c:v>4.0124999999999966</c:v>
                </c:pt>
                <c:pt idx="7">
                  <c:v>3.8937499999999967</c:v>
                </c:pt>
                <c:pt idx="8">
                  <c:v>3.8553459119496747</c:v>
                </c:pt>
                <c:pt idx="9">
                  <c:v>3.8068535825545173</c:v>
                </c:pt>
                <c:pt idx="10">
                  <c:v>3.7788161993769469</c:v>
                </c:pt>
                <c:pt idx="11">
                  <c:v>3.7169811320754742</c:v>
                </c:pt>
                <c:pt idx="12">
                  <c:v>3.0159235668789832</c:v>
                </c:pt>
                <c:pt idx="13">
                  <c:v>2.6063492063492073</c:v>
                </c:pt>
              </c:numCache>
            </c:numRef>
          </c:xVal>
          <c:yVal>
            <c:numRef>
              <c:f>Sheet1!$B$2:$B$15</c:f>
              <c:numCache>
                <c:formatCode>0.00</c:formatCode>
                <c:ptCount val="14"/>
                <c:pt idx="0">
                  <c:v>3.55</c:v>
                </c:pt>
                <c:pt idx="1">
                  <c:v>3.65</c:v>
                </c:pt>
                <c:pt idx="2">
                  <c:v>3.3899999999999997</c:v>
                </c:pt>
                <c:pt idx="3">
                  <c:v>3.4099999999999997</c:v>
                </c:pt>
                <c:pt idx="4">
                  <c:v>3.3699999999999997</c:v>
                </c:pt>
                <c:pt idx="5">
                  <c:v>3.18</c:v>
                </c:pt>
                <c:pt idx="6">
                  <c:v>3.25</c:v>
                </c:pt>
                <c:pt idx="7">
                  <c:v>2.9899999999999998</c:v>
                </c:pt>
                <c:pt idx="8">
                  <c:v>3.29</c:v>
                </c:pt>
                <c:pt idx="9">
                  <c:v>3.56</c:v>
                </c:pt>
                <c:pt idx="10">
                  <c:v>3.2</c:v>
                </c:pt>
                <c:pt idx="11">
                  <c:v>3.04</c:v>
                </c:pt>
                <c:pt idx="12">
                  <c:v>2.6</c:v>
                </c:pt>
                <c:pt idx="13">
                  <c:v>2.29</c:v>
                </c:pt>
              </c:numCache>
            </c:numRef>
          </c:yVal>
        </c:ser>
        <c:axId val="66144512"/>
        <c:axId val="80429440"/>
      </c:scatterChart>
      <c:valAx>
        <c:axId val="66144512"/>
        <c:scaling>
          <c:orientation val="minMax"/>
          <c:max val="5"/>
          <c:min val="2.5"/>
        </c:scaling>
        <c:axPos val="b"/>
        <c:title>
          <c:tx>
            <c:rich>
              <a:bodyPr/>
              <a:lstStyle/>
              <a:p>
                <a:pPr>
                  <a:defRPr sz="1200"/>
                </a:pPr>
                <a:r>
                  <a:rPr lang="en-US" sz="1200" b="0" dirty="0" smtClean="0"/>
                  <a:t>Mean* Importance</a:t>
                </a:r>
                <a:endParaRPr lang="en-US" sz="1200" b="0" dirty="0"/>
              </a:p>
            </c:rich>
          </c:tx>
          <c:layout/>
        </c:title>
        <c:numFmt formatCode="0.0" sourceLinked="0"/>
        <c:majorTickMark val="in"/>
        <c:tickLblPos val="nextTo"/>
        <c:txPr>
          <a:bodyPr/>
          <a:lstStyle/>
          <a:p>
            <a:pPr>
              <a:defRPr sz="1200"/>
            </a:pPr>
            <a:endParaRPr lang="en-US"/>
          </a:p>
        </c:txPr>
        <c:crossAx val="80429440"/>
        <c:crosses val="autoZero"/>
        <c:crossBetween val="midCat"/>
      </c:valAx>
      <c:valAx>
        <c:axId val="80429440"/>
        <c:scaling>
          <c:orientation val="minMax"/>
          <c:min val="2"/>
        </c:scaling>
        <c:axPos val="l"/>
        <c:title>
          <c:tx>
            <c:rich>
              <a:bodyPr rot="-5400000" vert="horz"/>
              <a:lstStyle/>
              <a:p>
                <a:pPr>
                  <a:defRPr sz="1200"/>
                </a:pPr>
                <a:r>
                  <a:rPr lang="en-US" sz="1200" b="0" dirty="0" smtClean="0"/>
                  <a:t>Mean* Capability</a:t>
                </a:r>
                <a:endParaRPr lang="en-US" sz="1200" b="0" dirty="0"/>
              </a:p>
            </c:rich>
          </c:tx>
          <c:layout/>
        </c:title>
        <c:numFmt formatCode="0.0" sourceLinked="0"/>
        <c:majorTickMark val="in"/>
        <c:tickLblPos val="nextTo"/>
        <c:txPr>
          <a:bodyPr/>
          <a:lstStyle/>
          <a:p>
            <a:pPr>
              <a:defRPr sz="1200"/>
            </a:pPr>
            <a:endParaRPr lang="en-US"/>
          </a:p>
        </c:txPr>
        <c:crossAx val="66144512"/>
        <c:crosses val="autoZero"/>
        <c:crossBetween val="midCat"/>
        <c:majorUnit val="0.5"/>
      </c:valAx>
    </c:plotArea>
    <c:plotVisOnly val="1"/>
  </c:chart>
  <c:txPr>
    <a:bodyPr/>
    <a:lstStyle/>
    <a:p>
      <a:pPr>
        <a:defRPr sz="1800"/>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c:f>
              <c:strCache>
                <c:ptCount val="1"/>
                <c:pt idx="0">
                  <c:v>Institution's senior management understands the benefits of investing in IdM</c:v>
                </c:pt>
              </c:strCache>
            </c:strRef>
          </c:tx>
          <c:spPr>
            <a:solidFill>
              <a:schemeClr val="tx2"/>
            </a:solidFill>
          </c:spPr>
          <c:dLbls>
            <c:showVal val="1"/>
          </c:dLbls>
          <c:cat>
            <c:strRef>
              <c:f>Sheet1!$A$2:$A$4</c:f>
              <c:strCache>
                <c:ptCount val="3"/>
                <c:pt idx="0">
                  <c:v>Strongly disagree or disagree</c:v>
                </c:pt>
                <c:pt idx="1">
                  <c:v>Neutral</c:v>
                </c:pt>
                <c:pt idx="2">
                  <c:v>Agree or strongly agree</c:v>
                </c:pt>
              </c:strCache>
            </c:strRef>
          </c:cat>
          <c:val>
            <c:numRef>
              <c:f>Sheet1!$B$2:$B$4</c:f>
              <c:numCache>
                <c:formatCode>0.0</c:formatCode>
                <c:ptCount val="3"/>
                <c:pt idx="0">
                  <c:v>2.46</c:v>
                </c:pt>
                <c:pt idx="1">
                  <c:v>3.02</c:v>
                </c:pt>
                <c:pt idx="2">
                  <c:v>3.6</c:v>
                </c:pt>
              </c:numCache>
            </c:numRef>
          </c:val>
        </c:ser>
        <c:ser>
          <c:idx val="1"/>
          <c:order val="1"/>
          <c:tx>
            <c:strRef>
              <c:f>Sheet1!$C$1</c:f>
              <c:strCache>
                <c:ptCount val="1"/>
                <c:pt idx="0">
                  <c:v>Institution's senior management understands the costs of IdM</c:v>
                </c:pt>
              </c:strCache>
            </c:strRef>
          </c:tx>
          <c:spPr>
            <a:solidFill>
              <a:schemeClr val="accent2"/>
            </a:solidFill>
          </c:spPr>
          <c:dLbls>
            <c:showVal val="1"/>
          </c:dLbls>
          <c:cat>
            <c:strRef>
              <c:f>Sheet1!$A$2:$A$4</c:f>
              <c:strCache>
                <c:ptCount val="3"/>
                <c:pt idx="0">
                  <c:v>Strongly disagree or disagree</c:v>
                </c:pt>
                <c:pt idx="1">
                  <c:v>Neutral</c:v>
                </c:pt>
                <c:pt idx="2">
                  <c:v>Agree or strongly agree</c:v>
                </c:pt>
              </c:strCache>
            </c:strRef>
          </c:cat>
          <c:val>
            <c:numRef>
              <c:f>Sheet1!$C$2:$C$4</c:f>
              <c:numCache>
                <c:formatCode>0.0</c:formatCode>
                <c:ptCount val="3"/>
                <c:pt idx="0">
                  <c:v>2.71</c:v>
                </c:pt>
                <c:pt idx="1">
                  <c:v>3.4</c:v>
                </c:pt>
                <c:pt idx="2">
                  <c:v>3.75</c:v>
                </c:pt>
              </c:numCache>
            </c:numRef>
          </c:val>
        </c:ser>
        <c:axId val="100954880"/>
        <c:axId val="100956416"/>
      </c:barChart>
      <c:catAx>
        <c:axId val="100954880"/>
        <c:scaling>
          <c:orientation val="minMax"/>
        </c:scaling>
        <c:axPos val="b"/>
        <c:majorTickMark val="in"/>
        <c:tickLblPos val="nextTo"/>
        <c:crossAx val="100956416"/>
        <c:crosses val="autoZero"/>
        <c:auto val="1"/>
        <c:lblAlgn val="ctr"/>
        <c:lblOffset val="100"/>
      </c:catAx>
      <c:valAx>
        <c:axId val="100956416"/>
        <c:scaling>
          <c:orientation val="minMax"/>
          <c:min val="1"/>
        </c:scaling>
        <c:axPos val="l"/>
        <c:title>
          <c:tx>
            <c:rich>
              <a:bodyPr rot="-5400000" vert="horz"/>
              <a:lstStyle/>
              <a:p>
                <a:pPr>
                  <a:defRPr/>
                </a:pPr>
                <a:r>
                  <a:rPr lang="en-US" dirty="0" smtClean="0"/>
                  <a:t>Mean*</a:t>
                </a:r>
                <a:endParaRPr lang="en-US" dirty="0"/>
              </a:p>
            </c:rich>
          </c:tx>
        </c:title>
        <c:numFmt formatCode="0" sourceLinked="0"/>
        <c:majorTickMark val="in"/>
        <c:tickLblPos val="nextTo"/>
        <c:crossAx val="100954880"/>
        <c:crosses val="autoZero"/>
        <c:crossBetween val="between"/>
        <c:majorUnit val="1"/>
      </c:valAx>
    </c:plotArea>
    <c:legend>
      <c:legendPos val="b"/>
    </c:legend>
    <c:plotVisOnly val="1"/>
  </c:chart>
  <c:txPr>
    <a:bodyPr/>
    <a:lstStyle/>
    <a:p>
      <a:pPr>
        <a:defRPr sz="1200"/>
      </a:pPr>
      <a:endParaRPr lang="en-US"/>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i="0" baseline="0" dirty="0" smtClean="0"/>
              <a:t>Differentiated Identity Proofing for Constituencies</a:t>
            </a:r>
            <a:endParaRPr lang="en-US" sz="1400" b="0" dirty="0"/>
          </a:p>
        </c:rich>
      </c:tx>
      <c:overlay val="1"/>
    </c:title>
    <c:plotArea>
      <c:layout>
        <c:manualLayout>
          <c:layoutTarget val="inner"/>
          <c:xMode val="edge"/>
          <c:yMode val="edge"/>
          <c:x val="0.49698207909478243"/>
          <c:y val="0.11598994449378837"/>
          <c:w val="0.44361387166813943"/>
          <c:h val="0.66181832296557508"/>
        </c:manualLayout>
      </c:layout>
      <c:barChart>
        <c:barDir val="bar"/>
        <c:grouping val="percentStacked"/>
        <c:ser>
          <c:idx val="0"/>
          <c:order val="0"/>
          <c:tx>
            <c:strRef>
              <c:f>Sheet1!$B$1</c:f>
              <c:strCache>
                <c:ptCount val="1"/>
                <c:pt idx="0">
                  <c:v>Don't know</c:v>
                </c:pt>
              </c:strCache>
            </c:strRef>
          </c:tx>
          <c:spPr>
            <a:solidFill>
              <a:schemeClr val="tx2">
                <a:lumMod val="20000"/>
                <a:lumOff val="80000"/>
              </a:schemeClr>
            </a:solidFill>
          </c:spPr>
          <c:dLbls>
            <c:showVal val="1"/>
          </c:dLbls>
          <c:cat>
            <c:strRef>
              <c:f>Sheet1!$A$2:$A$4</c:f>
              <c:strCache>
                <c:ptCount val="3"/>
                <c:pt idx="0">
                  <c:v>Require stronger identity proofing for faculty and staff in sensitive roles than for those not in sensitive roles (N=319)</c:v>
                </c:pt>
                <c:pt idx="1">
                  <c:v>Use different methods of identity proofing for different groups of off-campus affiliates (e.g., parents, alumni) (N=320)</c:v>
                </c:pt>
                <c:pt idx="2">
                  <c:v>Use different methods of identity proofing for different groups of on-campus visitors (N=318)</c:v>
                </c:pt>
              </c:strCache>
            </c:strRef>
          </c:cat>
          <c:val>
            <c:numRef>
              <c:f>Sheet1!$B$2:$B$4</c:f>
              <c:numCache>
                <c:formatCode>0%</c:formatCode>
                <c:ptCount val="3"/>
                <c:pt idx="0">
                  <c:v>9.7000000000000045E-2</c:v>
                </c:pt>
                <c:pt idx="1">
                  <c:v>0.14200000000000004</c:v>
                </c:pt>
                <c:pt idx="2">
                  <c:v>0.14700000000000021</c:v>
                </c:pt>
              </c:numCache>
            </c:numRef>
          </c:val>
        </c:ser>
        <c:ser>
          <c:idx val="1"/>
          <c:order val="1"/>
          <c:tx>
            <c:strRef>
              <c:f>Sheet1!$C$1</c:f>
              <c:strCache>
                <c:ptCount val="1"/>
                <c:pt idx="0">
                  <c:v>Not planning to do</c:v>
                </c:pt>
              </c:strCache>
            </c:strRef>
          </c:tx>
          <c:spPr>
            <a:solidFill>
              <a:schemeClr val="tx2">
                <a:lumMod val="40000"/>
                <a:lumOff val="60000"/>
              </a:schemeClr>
            </a:solidFill>
          </c:spPr>
          <c:dLbls>
            <c:showVal val="1"/>
          </c:dLbls>
          <c:cat>
            <c:strRef>
              <c:f>Sheet1!$A$2:$A$4</c:f>
              <c:strCache>
                <c:ptCount val="3"/>
                <c:pt idx="0">
                  <c:v>Require stronger identity proofing for faculty and staff in sensitive roles than for those not in sensitive roles (N=319)</c:v>
                </c:pt>
                <c:pt idx="1">
                  <c:v>Use different methods of identity proofing for different groups of off-campus affiliates (e.g., parents, alumni) (N=320)</c:v>
                </c:pt>
                <c:pt idx="2">
                  <c:v>Use different methods of identity proofing for different groups of on-campus visitors (N=318)</c:v>
                </c:pt>
              </c:strCache>
            </c:strRef>
          </c:cat>
          <c:val>
            <c:numRef>
              <c:f>Sheet1!$C$2:$C$4</c:f>
              <c:numCache>
                <c:formatCode>0%</c:formatCode>
                <c:ptCount val="3"/>
                <c:pt idx="0">
                  <c:v>0.42300000000000032</c:v>
                </c:pt>
                <c:pt idx="1">
                  <c:v>0.34300000000000008</c:v>
                </c:pt>
                <c:pt idx="2">
                  <c:v>0.36300000000000032</c:v>
                </c:pt>
              </c:numCache>
            </c:numRef>
          </c:val>
        </c:ser>
        <c:ser>
          <c:idx val="2"/>
          <c:order val="2"/>
          <c:tx>
            <c:strRef>
              <c:f>Sheet1!$D$1</c:f>
              <c:strCache>
                <c:ptCount val="1"/>
                <c:pt idx="0">
                  <c:v>Planning to do</c:v>
                </c:pt>
              </c:strCache>
            </c:strRef>
          </c:tx>
          <c:spPr>
            <a:solidFill>
              <a:schemeClr val="tx2">
                <a:lumMod val="60000"/>
                <a:lumOff val="40000"/>
              </a:schemeClr>
            </a:solidFill>
          </c:spPr>
          <c:dLbls>
            <c:txPr>
              <a:bodyPr/>
              <a:lstStyle/>
              <a:p>
                <a:pPr>
                  <a:defRPr>
                    <a:solidFill>
                      <a:schemeClr val="bg1"/>
                    </a:solidFill>
                  </a:defRPr>
                </a:pPr>
                <a:endParaRPr lang="en-US"/>
              </a:p>
            </c:txPr>
            <c:showVal val="1"/>
          </c:dLbls>
          <c:cat>
            <c:strRef>
              <c:f>Sheet1!$A$2:$A$4</c:f>
              <c:strCache>
                <c:ptCount val="3"/>
                <c:pt idx="0">
                  <c:v>Require stronger identity proofing for faculty and staff in sensitive roles than for those not in sensitive roles (N=319)</c:v>
                </c:pt>
                <c:pt idx="1">
                  <c:v>Use different methods of identity proofing for different groups of off-campus affiliates (e.g., parents, alumni) (N=320)</c:v>
                </c:pt>
                <c:pt idx="2">
                  <c:v>Use different methods of identity proofing for different groups of on-campus visitors (N=318)</c:v>
                </c:pt>
              </c:strCache>
            </c:strRef>
          </c:cat>
          <c:val>
            <c:numRef>
              <c:f>Sheet1!$D$2:$D$4</c:f>
              <c:numCache>
                <c:formatCode>0%</c:formatCode>
                <c:ptCount val="3"/>
                <c:pt idx="0">
                  <c:v>0.20400000000000001</c:v>
                </c:pt>
                <c:pt idx="1">
                  <c:v>0.19200000000000003</c:v>
                </c:pt>
                <c:pt idx="2">
                  <c:v>0.16600000000000004</c:v>
                </c:pt>
              </c:numCache>
            </c:numRef>
          </c:val>
        </c:ser>
        <c:ser>
          <c:idx val="3"/>
          <c:order val="3"/>
          <c:tx>
            <c:strRef>
              <c:f>Sheet1!$E$1</c:f>
              <c:strCache>
                <c:ptCount val="1"/>
                <c:pt idx="0">
                  <c:v>Doing</c:v>
                </c:pt>
              </c:strCache>
            </c:strRef>
          </c:tx>
          <c:spPr>
            <a:solidFill>
              <a:schemeClr val="tx2"/>
            </a:solidFill>
          </c:spPr>
          <c:dLbls>
            <c:txPr>
              <a:bodyPr/>
              <a:lstStyle/>
              <a:p>
                <a:pPr>
                  <a:defRPr>
                    <a:solidFill>
                      <a:schemeClr val="bg1"/>
                    </a:solidFill>
                  </a:defRPr>
                </a:pPr>
                <a:endParaRPr lang="en-US"/>
              </a:p>
            </c:txPr>
            <c:showVal val="1"/>
          </c:dLbls>
          <c:cat>
            <c:strRef>
              <c:f>Sheet1!$A$2:$A$4</c:f>
              <c:strCache>
                <c:ptCount val="3"/>
                <c:pt idx="0">
                  <c:v>Require stronger identity proofing for faculty and staff in sensitive roles than for those not in sensitive roles (N=319)</c:v>
                </c:pt>
                <c:pt idx="1">
                  <c:v>Use different methods of identity proofing for different groups of off-campus affiliates (e.g., parents, alumni) (N=320)</c:v>
                </c:pt>
                <c:pt idx="2">
                  <c:v>Use different methods of identity proofing for different groups of on-campus visitors (N=318)</c:v>
                </c:pt>
              </c:strCache>
            </c:strRef>
          </c:cat>
          <c:val>
            <c:numRef>
              <c:f>Sheet1!$E$2:$E$4</c:f>
              <c:numCache>
                <c:formatCode>0%</c:formatCode>
                <c:ptCount val="3"/>
                <c:pt idx="0">
                  <c:v>0.27600000000000002</c:v>
                </c:pt>
                <c:pt idx="1">
                  <c:v>0.32400000000000073</c:v>
                </c:pt>
                <c:pt idx="2">
                  <c:v>0.32500000000000073</c:v>
                </c:pt>
              </c:numCache>
            </c:numRef>
          </c:val>
        </c:ser>
        <c:overlap val="100"/>
        <c:axId val="121879936"/>
        <c:axId val="123683968"/>
      </c:barChart>
      <c:catAx>
        <c:axId val="121879936"/>
        <c:scaling>
          <c:orientation val="minMax"/>
        </c:scaling>
        <c:axPos val="l"/>
        <c:numFmt formatCode="General" sourceLinked="1"/>
        <c:majorTickMark val="in"/>
        <c:tickLblPos val="nextTo"/>
        <c:crossAx val="123683968"/>
        <c:crosses val="autoZero"/>
        <c:auto val="1"/>
        <c:lblAlgn val="ctr"/>
        <c:lblOffset val="100"/>
      </c:catAx>
      <c:valAx>
        <c:axId val="123683968"/>
        <c:scaling>
          <c:orientation val="minMax"/>
        </c:scaling>
        <c:axPos val="b"/>
        <c:title>
          <c:tx>
            <c:rich>
              <a:bodyPr/>
              <a:lstStyle/>
              <a:p>
                <a:pPr>
                  <a:defRPr/>
                </a:pPr>
                <a:r>
                  <a:rPr lang="en-US" b="0" dirty="0" smtClean="0"/>
                  <a:t>Percentage of Institutions</a:t>
                </a:r>
                <a:endParaRPr lang="en-US" b="0" dirty="0"/>
              </a:p>
            </c:rich>
          </c:tx>
        </c:title>
        <c:numFmt formatCode="0%" sourceLinked="1"/>
        <c:majorTickMark val="in"/>
        <c:tickLblPos val="nextTo"/>
        <c:crossAx val="121879936"/>
        <c:crosses val="autoZero"/>
        <c:crossBetween val="between"/>
        <c:majorUnit val="0.2"/>
      </c:valAx>
    </c:plotArea>
    <c:legend>
      <c:legendPos val="b"/>
    </c:legend>
    <c:plotVisOnly val="1"/>
  </c:chart>
  <c:txPr>
    <a:bodyPr/>
    <a:lstStyle/>
    <a:p>
      <a:pPr>
        <a:defRPr sz="12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sz="1400" b="0" i="0" baseline="0" dirty="0" smtClean="0"/>
              <a:t>Progress In Application of Identifier Policies and Practices</a:t>
            </a:r>
            <a:endParaRPr lang="en-US" sz="1400" dirty="0"/>
          </a:p>
        </c:rich>
      </c:tx>
      <c:overlay val="1"/>
    </c:title>
    <c:plotArea>
      <c:layout>
        <c:manualLayout>
          <c:layoutTarget val="inner"/>
          <c:xMode val="edge"/>
          <c:yMode val="edge"/>
          <c:x val="0.13421447982719006"/>
          <c:y val="0.14209401345888059"/>
          <c:w val="0.8398268181079136"/>
          <c:h val="0.59118406347318264"/>
        </c:manualLayout>
      </c:layout>
      <c:barChart>
        <c:barDir val="col"/>
        <c:grouping val="clustered"/>
        <c:ser>
          <c:idx val="0"/>
          <c:order val="0"/>
          <c:tx>
            <c:strRef>
              <c:f>Sheet1!$B$1</c:f>
              <c:strCache>
                <c:ptCount val="1"/>
                <c:pt idx="0">
                  <c:v>2005</c:v>
                </c:pt>
              </c:strCache>
            </c:strRef>
          </c:tx>
          <c:spPr>
            <a:solidFill>
              <a:schemeClr val="tx2"/>
            </a:solidFill>
          </c:spPr>
          <c:dLbls>
            <c:showVal val="1"/>
          </c:dLbls>
          <c:cat>
            <c:strRef>
              <c:f>Sheet1!$A$2:$A$4</c:f>
              <c:strCache>
                <c:ptCount val="3"/>
                <c:pt idx="0">
                  <c:v>Using strong passwords (N=125)</c:v>
                </c:pt>
                <c:pt idx="1">
                  <c:v>Identifiers unique for all time in all cases (N=127)</c:v>
                </c:pt>
                <c:pt idx="2">
                  <c:v>Prohibiting unencrypted passwords in all cases (N=122)</c:v>
                </c:pt>
              </c:strCache>
            </c:strRef>
          </c:cat>
          <c:val>
            <c:numRef>
              <c:f>Sheet1!$B$2:$B$4</c:f>
              <c:numCache>
                <c:formatCode>0%</c:formatCode>
                <c:ptCount val="3"/>
                <c:pt idx="0">
                  <c:v>0.59199999999999997</c:v>
                </c:pt>
                <c:pt idx="1">
                  <c:v>0.44900000000000001</c:v>
                </c:pt>
                <c:pt idx="2">
                  <c:v>0.28700000000000031</c:v>
                </c:pt>
              </c:numCache>
            </c:numRef>
          </c:val>
        </c:ser>
        <c:ser>
          <c:idx val="1"/>
          <c:order val="1"/>
          <c:tx>
            <c:strRef>
              <c:f>Sheet1!$C$1</c:f>
              <c:strCache>
                <c:ptCount val="1"/>
                <c:pt idx="0">
                  <c:v>2010</c:v>
                </c:pt>
              </c:strCache>
            </c:strRef>
          </c:tx>
          <c:spPr>
            <a:solidFill>
              <a:schemeClr val="tx2">
                <a:lumMod val="40000"/>
                <a:lumOff val="60000"/>
              </a:schemeClr>
            </a:solidFill>
          </c:spPr>
          <c:dLbls>
            <c:showVal val="1"/>
          </c:dLbls>
          <c:cat>
            <c:strRef>
              <c:f>Sheet1!$A$2:$A$4</c:f>
              <c:strCache>
                <c:ptCount val="3"/>
                <c:pt idx="0">
                  <c:v>Using strong passwords (N=125)</c:v>
                </c:pt>
                <c:pt idx="1">
                  <c:v>Identifiers unique for all time in all cases (N=127)</c:v>
                </c:pt>
                <c:pt idx="2">
                  <c:v>Prohibiting unencrypted passwords in all cases (N=122)</c:v>
                </c:pt>
              </c:strCache>
            </c:strRef>
          </c:cat>
          <c:val>
            <c:numRef>
              <c:f>Sheet1!$C$2:$C$4</c:f>
              <c:numCache>
                <c:formatCode>0%</c:formatCode>
                <c:ptCount val="3"/>
                <c:pt idx="0">
                  <c:v>0.75000000000000144</c:v>
                </c:pt>
                <c:pt idx="1">
                  <c:v>0.63900000000000146</c:v>
                </c:pt>
                <c:pt idx="2">
                  <c:v>0.57600000000000062</c:v>
                </c:pt>
              </c:numCache>
            </c:numRef>
          </c:val>
        </c:ser>
        <c:axId val="110631552"/>
        <c:axId val="121848192"/>
      </c:barChart>
      <c:catAx>
        <c:axId val="110631552"/>
        <c:scaling>
          <c:orientation val="minMax"/>
        </c:scaling>
        <c:axPos val="b"/>
        <c:numFmt formatCode="General" sourceLinked="1"/>
        <c:majorTickMark val="in"/>
        <c:tickLblPos val="nextTo"/>
        <c:crossAx val="121848192"/>
        <c:crosses val="autoZero"/>
        <c:auto val="1"/>
        <c:lblAlgn val="ctr"/>
        <c:lblOffset val="100"/>
      </c:catAx>
      <c:valAx>
        <c:axId val="121848192"/>
        <c:scaling>
          <c:orientation val="minMax"/>
        </c:scaling>
        <c:axPos val="l"/>
        <c:title>
          <c:tx>
            <c:rich>
              <a:bodyPr rot="-5400000" vert="horz"/>
              <a:lstStyle/>
              <a:p>
                <a:pPr>
                  <a:defRPr/>
                </a:pPr>
                <a:r>
                  <a:rPr lang="en-US" b="0" dirty="0" smtClean="0"/>
                  <a:t>Percentage of Institutions</a:t>
                </a:r>
                <a:endParaRPr lang="en-US" b="0" dirty="0"/>
              </a:p>
            </c:rich>
          </c:tx>
        </c:title>
        <c:numFmt formatCode="0%" sourceLinked="1"/>
        <c:majorTickMark val="in"/>
        <c:tickLblPos val="nextTo"/>
        <c:crossAx val="110631552"/>
        <c:crosses val="autoZero"/>
        <c:crossBetween val="between"/>
        <c:majorUnit val="0.2"/>
      </c:valAx>
    </c:plotArea>
    <c:legend>
      <c:legendPos val="b"/>
    </c:legend>
    <c:plotVisOnly val="1"/>
  </c:chart>
  <c:txPr>
    <a:bodyPr/>
    <a:lstStyle/>
    <a:p>
      <a:pPr>
        <a:defRPr sz="12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0" dirty="0" smtClean="0"/>
              <a:t>Authentication</a:t>
            </a:r>
            <a:r>
              <a:rPr lang="en-US" sz="1400" b="0" baseline="0" dirty="0" smtClean="0"/>
              <a:t> Methods In Use</a:t>
            </a:r>
            <a:endParaRPr lang="en-US" sz="1400" b="0" dirty="0"/>
          </a:p>
        </c:rich>
      </c:tx>
      <c:overlay val="1"/>
    </c:title>
    <c:plotArea>
      <c:layout>
        <c:manualLayout>
          <c:layoutTarget val="inner"/>
          <c:xMode val="edge"/>
          <c:yMode val="edge"/>
          <c:x val="0.4706384156525889"/>
          <c:y val="7.9143367281930915E-2"/>
          <c:w val="0.48230093056549805"/>
          <c:h val="0.69394248141807613"/>
        </c:manualLayout>
      </c:layout>
      <c:barChart>
        <c:barDir val="bar"/>
        <c:grouping val="percentStacked"/>
        <c:ser>
          <c:idx val="0"/>
          <c:order val="0"/>
          <c:tx>
            <c:strRef>
              <c:f>Sheet1!$B$1</c:f>
              <c:strCache>
                <c:ptCount val="1"/>
                <c:pt idx="0">
                  <c:v>Don't know</c:v>
                </c:pt>
              </c:strCache>
            </c:strRef>
          </c:tx>
          <c:spPr>
            <a:solidFill>
              <a:schemeClr val="tx2">
                <a:lumMod val="20000"/>
                <a:lumOff val="80000"/>
              </a:schemeClr>
            </a:solidFill>
          </c:spPr>
          <c:dLbls>
            <c:spPr>
              <a:noFill/>
            </c:spPr>
            <c:txPr>
              <a:bodyPr/>
              <a:lstStyle/>
              <a:p>
                <a:pPr>
                  <a:defRPr sz="1000"/>
                </a:pPr>
                <a:endParaRPr lang="en-US"/>
              </a:p>
            </c:txPr>
            <c:showVal val="1"/>
          </c:dLbls>
          <c:cat>
            <c:strRef>
              <c:f>Sheet1!$A$2:$A$9</c:f>
              <c:strCache>
                <c:ptCount val="8"/>
                <c:pt idx="0">
                  <c:v>Biometric identification (N=269)</c:v>
                </c:pt>
                <c:pt idx="1">
                  <c:v>Other multi-factor authentication methods (N=276)</c:v>
                </c:pt>
                <c:pt idx="2">
                  <c:v>Secure ID-style one-time password (N=270)</c:v>
                </c:pt>
                <c:pt idx="3">
                  <c:v>PKI hardware token (N=269)</c:v>
                </c:pt>
                <c:pt idx="4">
                  <c:v>PKI certificate (software) (N=278)</c:v>
                </c:pt>
                <c:pt idx="5">
                  <c:v>Kerberos (N=272)</c:v>
                </c:pt>
                <c:pt idx="6">
                  <c:v>Strong password (N=310)</c:v>
                </c:pt>
                <c:pt idx="7">
                  <c:v>Conventional password/PIN (N=303)</c:v>
                </c:pt>
              </c:strCache>
            </c:strRef>
          </c:cat>
          <c:val>
            <c:numRef>
              <c:f>Sheet1!$B$2:$B$9</c:f>
              <c:numCache>
                <c:formatCode>0%</c:formatCode>
                <c:ptCount val="8"/>
                <c:pt idx="0">
                  <c:v>0.13800000000000001</c:v>
                </c:pt>
                <c:pt idx="1">
                  <c:v>0.13</c:v>
                </c:pt>
                <c:pt idx="2">
                  <c:v>0.13300000000000001</c:v>
                </c:pt>
                <c:pt idx="3">
                  <c:v>0.16</c:v>
                </c:pt>
                <c:pt idx="4">
                  <c:v>0.13700000000000001</c:v>
                </c:pt>
                <c:pt idx="5">
                  <c:v>7.0000000000000021E-2</c:v>
                </c:pt>
                <c:pt idx="6">
                  <c:v>6.0000000000000097E-3</c:v>
                </c:pt>
                <c:pt idx="7">
                  <c:v>1.0000000000000005E-2</c:v>
                </c:pt>
              </c:numCache>
            </c:numRef>
          </c:val>
        </c:ser>
        <c:ser>
          <c:idx val="1"/>
          <c:order val="1"/>
          <c:tx>
            <c:strRef>
              <c:f>Sheet1!$C$1</c:f>
              <c:strCache>
                <c:ptCount val="1"/>
                <c:pt idx="0">
                  <c:v>Not planning to use</c:v>
                </c:pt>
              </c:strCache>
            </c:strRef>
          </c:tx>
          <c:spPr>
            <a:solidFill>
              <a:schemeClr val="tx2">
                <a:lumMod val="40000"/>
                <a:lumOff val="60000"/>
              </a:schemeClr>
            </a:solidFill>
          </c:spPr>
          <c:dLbls>
            <c:spPr>
              <a:noFill/>
              <a:ln>
                <a:noFill/>
              </a:ln>
            </c:spPr>
            <c:txPr>
              <a:bodyPr/>
              <a:lstStyle/>
              <a:p>
                <a:pPr>
                  <a:defRPr sz="1000">
                    <a:solidFill>
                      <a:schemeClr val="tx1"/>
                    </a:solidFill>
                  </a:defRPr>
                </a:pPr>
                <a:endParaRPr lang="en-US"/>
              </a:p>
            </c:txPr>
            <c:showVal val="1"/>
          </c:dLbls>
          <c:cat>
            <c:strRef>
              <c:f>Sheet1!$A$2:$A$9</c:f>
              <c:strCache>
                <c:ptCount val="8"/>
                <c:pt idx="0">
                  <c:v>Biometric identification (N=269)</c:v>
                </c:pt>
                <c:pt idx="1">
                  <c:v>Other multi-factor authentication methods (N=276)</c:v>
                </c:pt>
                <c:pt idx="2">
                  <c:v>Secure ID-style one-time password (N=270)</c:v>
                </c:pt>
                <c:pt idx="3">
                  <c:v>PKI hardware token (N=269)</c:v>
                </c:pt>
                <c:pt idx="4">
                  <c:v>PKI certificate (software) (N=278)</c:v>
                </c:pt>
                <c:pt idx="5">
                  <c:v>Kerberos (N=272)</c:v>
                </c:pt>
                <c:pt idx="6">
                  <c:v>Strong password (N=310)</c:v>
                </c:pt>
                <c:pt idx="7">
                  <c:v>Conventional password/PIN (N=303)</c:v>
                </c:pt>
              </c:strCache>
            </c:strRef>
          </c:cat>
          <c:val>
            <c:numRef>
              <c:f>Sheet1!$C$2:$C$9</c:f>
              <c:numCache>
                <c:formatCode>0%</c:formatCode>
                <c:ptCount val="8"/>
                <c:pt idx="0">
                  <c:v>0.7400000000000011</c:v>
                </c:pt>
                <c:pt idx="1">
                  <c:v>0.51100000000000001</c:v>
                </c:pt>
                <c:pt idx="2">
                  <c:v>0.59599999999999997</c:v>
                </c:pt>
                <c:pt idx="3">
                  <c:v>0.66500000000000148</c:v>
                </c:pt>
                <c:pt idx="4">
                  <c:v>0.52200000000000002</c:v>
                </c:pt>
                <c:pt idx="5">
                  <c:v>0.504</c:v>
                </c:pt>
                <c:pt idx="6">
                  <c:v>6.5000000000000002E-2</c:v>
                </c:pt>
                <c:pt idx="7">
                  <c:v>0.11599999999999998</c:v>
                </c:pt>
              </c:numCache>
            </c:numRef>
          </c:val>
        </c:ser>
        <c:ser>
          <c:idx val="2"/>
          <c:order val="2"/>
          <c:tx>
            <c:strRef>
              <c:f>Sheet1!$D$1</c:f>
              <c:strCache>
                <c:ptCount val="1"/>
                <c:pt idx="0">
                  <c:v>Planning to use</c:v>
                </c:pt>
              </c:strCache>
            </c:strRef>
          </c:tx>
          <c:spPr>
            <a:solidFill>
              <a:schemeClr val="tx2">
                <a:lumMod val="60000"/>
                <a:lumOff val="40000"/>
              </a:schemeClr>
            </a:solidFill>
            <a:ln>
              <a:noFill/>
            </a:ln>
          </c:spPr>
          <c:dLbls>
            <c:spPr>
              <a:noFill/>
            </c:spPr>
            <c:txPr>
              <a:bodyPr/>
              <a:lstStyle/>
              <a:p>
                <a:pPr>
                  <a:defRPr sz="1000">
                    <a:solidFill>
                      <a:schemeClr val="bg1"/>
                    </a:solidFill>
                  </a:defRPr>
                </a:pPr>
                <a:endParaRPr lang="en-US"/>
              </a:p>
            </c:txPr>
            <c:showVal val="1"/>
          </c:dLbls>
          <c:cat>
            <c:strRef>
              <c:f>Sheet1!$A$2:$A$9</c:f>
              <c:strCache>
                <c:ptCount val="8"/>
                <c:pt idx="0">
                  <c:v>Biometric identification (N=269)</c:v>
                </c:pt>
                <c:pt idx="1">
                  <c:v>Other multi-factor authentication methods (N=276)</c:v>
                </c:pt>
                <c:pt idx="2">
                  <c:v>Secure ID-style one-time password (N=270)</c:v>
                </c:pt>
                <c:pt idx="3">
                  <c:v>PKI hardware token (N=269)</c:v>
                </c:pt>
                <c:pt idx="4">
                  <c:v>PKI certificate (software) (N=278)</c:v>
                </c:pt>
                <c:pt idx="5">
                  <c:v>Kerberos (N=272)</c:v>
                </c:pt>
                <c:pt idx="6">
                  <c:v>Strong password (N=310)</c:v>
                </c:pt>
                <c:pt idx="7">
                  <c:v>Conventional password/PIN (N=303)</c:v>
                </c:pt>
              </c:strCache>
            </c:strRef>
          </c:cat>
          <c:val>
            <c:numRef>
              <c:f>Sheet1!$D$2:$D$9</c:f>
              <c:numCache>
                <c:formatCode>0%</c:formatCode>
                <c:ptCount val="8"/>
                <c:pt idx="0">
                  <c:v>7.4000000000000024E-2</c:v>
                </c:pt>
                <c:pt idx="1">
                  <c:v>0.20700000000000021</c:v>
                </c:pt>
                <c:pt idx="2">
                  <c:v>0.10700000000000012</c:v>
                </c:pt>
                <c:pt idx="3">
                  <c:v>0.115</c:v>
                </c:pt>
                <c:pt idx="4">
                  <c:v>0.14000000000000001</c:v>
                </c:pt>
                <c:pt idx="5">
                  <c:v>8.1000000000000003E-2</c:v>
                </c:pt>
                <c:pt idx="6">
                  <c:v>0.16500000000000001</c:v>
                </c:pt>
              </c:numCache>
            </c:numRef>
          </c:val>
        </c:ser>
        <c:ser>
          <c:idx val="3"/>
          <c:order val="3"/>
          <c:tx>
            <c:strRef>
              <c:f>Sheet1!$E$1</c:f>
              <c:strCache>
                <c:ptCount val="1"/>
                <c:pt idx="0">
                  <c:v>Using</c:v>
                </c:pt>
              </c:strCache>
            </c:strRef>
          </c:tx>
          <c:spPr>
            <a:solidFill>
              <a:schemeClr val="tx2"/>
            </a:solidFill>
          </c:spPr>
          <c:dLbls>
            <c:txPr>
              <a:bodyPr/>
              <a:lstStyle/>
              <a:p>
                <a:pPr>
                  <a:defRPr sz="1000">
                    <a:solidFill>
                      <a:schemeClr val="bg1"/>
                    </a:solidFill>
                  </a:defRPr>
                </a:pPr>
                <a:endParaRPr lang="en-US"/>
              </a:p>
            </c:txPr>
            <c:showVal val="1"/>
          </c:dLbls>
          <c:cat>
            <c:strRef>
              <c:f>Sheet1!$A$2:$A$9</c:f>
              <c:strCache>
                <c:ptCount val="8"/>
                <c:pt idx="0">
                  <c:v>Biometric identification (N=269)</c:v>
                </c:pt>
                <c:pt idx="1">
                  <c:v>Other multi-factor authentication methods (N=276)</c:v>
                </c:pt>
                <c:pt idx="2">
                  <c:v>Secure ID-style one-time password (N=270)</c:v>
                </c:pt>
                <c:pt idx="3">
                  <c:v>PKI hardware token (N=269)</c:v>
                </c:pt>
                <c:pt idx="4">
                  <c:v>PKI certificate (software) (N=278)</c:v>
                </c:pt>
                <c:pt idx="5">
                  <c:v>Kerberos (N=272)</c:v>
                </c:pt>
                <c:pt idx="6">
                  <c:v>Strong password (N=310)</c:v>
                </c:pt>
                <c:pt idx="7">
                  <c:v>Conventional password/PIN (N=303)</c:v>
                </c:pt>
              </c:strCache>
            </c:strRef>
          </c:cat>
          <c:val>
            <c:numRef>
              <c:f>Sheet1!$E$2:$E$9</c:f>
              <c:numCache>
                <c:formatCode>0%</c:formatCode>
                <c:ptCount val="8"/>
                <c:pt idx="0">
                  <c:v>4.8000000000000001E-2</c:v>
                </c:pt>
                <c:pt idx="1">
                  <c:v>0.15200000000000027</c:v>
                </c:pt>
                <c:pt idx="2">
                  <c:v>0.16300000000000001</c:v>
                </c:pt>
                <c:pt idx="3">
                  <c:v>5.9000000000000108E-2</c:v>
                </c:pt>
                <c:pt idx="4">
                  <c:v>0.20100000000000001</c:v>
                </c:pt>
                <c:pt idx="5">
                  <c:v>0.34600000000000031</c:v>
                </c:pt>
                <c:pt idx="6">
                  <c:v>0.76500000000000123</c:v>
                </c:pt>
                <c:pt idx="7">
                  <c:v>0.87100000000000111</c:v>
                </c:pt>
              </c:numCache>
            </c:numRef>
          </c:val>
        </c:ser>
        <c:overlap val="100"/>
        <c:axId val="124938496"/>
        <c:axId val="124956672"/>
      </c:barChart>
      <c:catAx>
        <c:axId val="124938496"/>
        <c:scaling>
          <c:orientation val="minMax"/>
        </c:scaling>
        <c:axPos val="l"/>
        <c:majorTickMark val="in"/>
        <c:tickLblPos val="nextTo"/>
        <c:txPr>
          <a:bodyPr/>
          <a:lstStyle/>
          <a:p>
            <a:pPr>
              <a:defRPr sz="1200"/>
            </a:pPr>
            <a:endParaRPr lang="en-US"/>
          </a:p>
        </c:txPr>
        <c:crossAx val="124956672"/>
        <c:crosses val="autoZero"/>
        <c:auto val="1"/>
        <c:lblAlgn val="ctr"/>
        <c:lblOffset val="100"/>
      </c:catAx>
      <c:valAx>
        <c:axId val="124956672"/>
        <c:scaling>
          <c:orientation val="minMax"/>
        </c:scaling>
        <c:axPos val="b"/>
        <c:title>
          <c:tx>
            <c:rich>
              <a:bodyPr/>
              <a:lstStyle/>
              <a:p>
                <a:pPr>
                  <a:defRPr/>
                </a:pPr>
                <a:r>
                  <a:rPr lang="en-US" sz="1200" b="0" dirty="0" smtClean="0"/>
                  <a:t>Percentage of Institutions</a:t>
                </a:r>
                <a:endParaRPr lang="en-US" sz="1200" b="0" dirty="0"/>
              </a:p>
            </c:rich>
          </c:tx>
        </c:title>
        <c:numFmt formatCode="0%" sourceLinked="1"/>
        <c:majorTickMark val="in"/>
        <c:tickLblPos val="nextTo"/>
        <c:txPr>
          <a:bodyPr/>
          <a:lstStyle/>
          <a:p>
            <a:pPr>
              <a:defRPr sz="1200"/>
            </a:pPr>
            <a:endParaRPr lang="en-US"/>
          </a:p>
        </c:txPr>
        <c:crossAx val="124938496"/>
        <c:crosses val="autoZero"/>
        <c:crossBetween val="between"/>
        <c:majorUnit val="0.2"/>
      </c:valAx>
    </c:plotArea>
    <c:legend>
      <c:legendPos val="b"/>
      <c:layout>
        <c:manualLayout>
          <c:xMode val="edge"/>
          <c:yMode val="edge"/>
          <c:x val="5.0988310214082067E-2"/>
          <c:y val="0.89295052408144338"/>
          <c:w val="0.8980231870744968"/>
          <c:h val="9.5477298409858233E-2"/>
        </c:manualLayout>
      </c:layout>
      <c:txPr>
        <a:bodyPr/>
        <a:lstStyle/>
        <a:p>
          <a:pPr>
            <a:defRPr sz="1200"/>
          </a:pPr>
          <a:endParaRPr lang="en-US"/>
        </a:p>
      </c:txPr>
    </c:legend>
    <c:plotVisOnly val="1"/>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0.29895</cdr:x>
      <cdr:y>0.31948</cdr:y>
    </cdr:from>
    <cdr:to>
      <cdr:x>0.54409</cdr:x>
      <cdr:y>0.37205</cdr:y>
    </cdr:to>
    <cdr:sp macro="" textlink="">
      <cdr:nvSpPr>
        <cdr:cNvPr id="2" name="TextBox 1"/>
        <cdr:cNvSpPr txBox="1"/>
      </cdr:nvSpPr>
      <cdr:spPr>
        <a:xfrm xmlns:a="http://schemas.openxmlformats.org/drawingml/2006/main">
          <a:off x="2729553" y="1678674"/>
          <a:ext cx="2238144" cy="27620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100" dirty="0"/>
            <a:t>User access to off-campus resources</a:t>
          </a:r>
        </a:p>
      </cdr:txBody>
    </cdr:sp>
  </cdr:relSizeAnchor>
  <cdr:relSizeAnchor xmlns:cdr="http://schemas.openxmlformats.org/drawingml/2006/chartDrawing">
    <cdr:from>
      <cdr:x>0.6203</cdr:x>
      <cdr:y>0.32468</cdr:y>
    </cdr:from>
    <cdr:to>
      <cdr:x>0.82808</cdr:x>
      <cdr:y>0.43896</cdr:y>
    </cdr:to>
    <cdr:sp macro="" textlink="">
      <cdr:nvSpPr>
        <cdr:cNvPr id="3" name="Rounded Rectangle 2"/>
        <cdr:cNvSpPr/>
      </cdr:nvSpPr>
      <cdr:spPr>
        <a:xfrm xmlns:a="http://schemas.openxmlformats.org/drawingml/2006/main">
          <a:off x="5390867" y="1705969"/>
          <a:ext cx="1805691" cy="600502"/>
        </a:xfrm>
        <a:prstGeom xmlns:a="http://schemas.openxmlformats.org/drawingml/2006/main" prst="roundRect">
          <a:avLst/>
        </a:prstGeom>
        <a:solidFill xmlns:a="http://schemas.openxmlformats.org/drawingml/2006/main">
          <a:srgbClr val="C0504D">
            <a:alpha val="14902"/>
          </a:srgbClr>
        </a:solidFill>
        <a:ln xmlns:a="http://schemas.openxmlformats.org/drawingml/2006/main">
          <a:no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0.79305</cdr:x>
      <cdr:y>0.43896</cdr:y>
    </cdr:from>
    <cdr:to>
      <cdr:x>0.8433</cdr:x>
      <cdr:y>0.62597</cdr:y>
    </cdr:to>
    <cdr:sp macro="" textlink="">
      <cdr:nvSpPr>
        <cdr:cNvPr id="5" name="Straight Connector 4"/>
        <cdr:cNvSpPr/>
      </cdr:nvSpPr>
      <cdr:spPr>
        <a:xfrm xmlns:a="http://schemas.openxmlformats.org/drawingml/2006/main" rot="16200000" flipH="1">
          <a:off x="6619178" y="2579441"/>
          <a:ext cx="982647" cy="436699"/>
        </a:xfrm>
        <a:prstGeom xmlns:a="http://schemas.openxmlformats.org/drawingml/2006/main" prst="line">
          <a:avLst/>
        </a:prstGeom>
        <a:ln xmlns:a="http://schemas.openxmlformats.org/drawingml/2006/main" w="12700"/>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0.73651</cdr:x>
      <cdr:y>0.6091</cdr:y>
    </cdr:from>
    <cdr:to>
      <cdr:x>0.92182</cdr:x>
      <cdr:y>0.66364</cdr:y>
    </cdr:to>
    <cdr:sp macro="" textlink="">
      <cdr:nvSpPr>
        <cdr:cNvPr id="6" name="TextBox 5"/>
        <cdr:cNvSpPr txBox="1"/>
      </cdr:nvSpPr>
      <cdr:spPr>
        <a:xfrm xmlns:a="http://schemas.openxmlformats.org/drawingml/2006/main">
          <a:off x="6400782" y="3200430"/>
          <a:ext cx="1610471" cy="2865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i="1" dirty="0" smtClean="0"/>
            <a:t>IdM Investment Priorities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26FD69AE-7F18-4759-A22B-74101B471205}" type="datetime1">
              <a:rPr lang="en-US"/>
              <a:pPr>
                <a:defRPr/>
              </a:pPr>
              <a:t>5/25/2011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FEF14A8-F317-4C12-A31E-36C755E13A94}" type="slidenum">
              <a:rPr lang="en-US"/>
              <a:pPr>
                <a:defRPr/>
              </a:pPr>
              <a:t>‹#›</a:t>
            </a:fld>
            <a:endParaRPr lang="en-US"/>
          </a:p>
        </p:txBody>
      </p:sp>
    </p:spTree>
    <p:extLst>
      <p:ext uri="{BB962C8B-B14F-4D97-AF65-F5344CB8AC3E}">
        <p14:creationId xmlns:p14="http://schemas.microsoft.com/office/powerpoint/2010/main" xmlns="" val="61671365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96830731-90C2-431D-A0E7-8B25FF32E541}" type="datetime1">
              <a:rPr lang="en-US"/>
              <a:pPr>
                <a:defRPr/>
              </a:pPr>
              <a:t>5/25/2011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30074C8-6205-46B6-84A3-335280087A11}" type="slidenum">
              <a:rPr lang="en-US"/>
              <a:pPr>
                <a:defRPr/>
              </a:pPr>
              <a:t>‹#›</a:t>
            </a:fld>
            <a:endParaRPr lang="en-US"/>
          </a:p>
        </p:txBody>
      </p:sp>
    </p:spTree>
    <p:extLst>
      <p:ext uri="{BB962C8B-B14F-4D97-AF65-F5344CB8AC3E}">
        <p14:creationId xmlns:p14="http://schemas.microsoft.com/office/powerpoint/2010/main" xmlns="" val="3591901604"/>
      </p:ext>
    </p:extLst>
  </p:cSld>
  <p:clrMap bg1="lt1" tx1="dk1" bg2="lt2" tx2="dk2" accent1="accent1" accent2="accent2" accent3="accent3" accent4="accent4" accent5="accent5" accent6="accent6" hlink="hlink" folHlink="folHlink"/>
  <p:hf sldNum="0"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ＭＳ Ｐゴシック" pitchFamily="48" charset="-128"/>
                <a:cs typeface="ＭＳ Ｐゴシック" pitchFamily="48" charset="-128"/>
              </a:rPr>
              <a:t>ECAR’s 2011 study of</a:t>
            </a:r>
            <a:r>
              <a:rPr lang="en-US" sz="1200" kern="1200" baseline="0" dirty="0" smtClean="0">
                <a:solidFill>
                  <a:schemeClr val="tx1"/>
                </a:solidFill>
                <a:latin typeface="+mn-lt"/>
                <a:ea typeface="ＭＳ Ｐゴシック" pitchFamily="48" charset="-128"/>
                <a:cs typeface="ＭＳ Ｐゴシック" pitchFamily="48" charset="-128"/>
              </a:rPr>
              <a:t> </a:t>
            </a:r>
            <a:r>
              <a:rPr lang="en-US" sz="1200" kern="1200" dirty="0" smtClean="0">
                <a:solidFill>
                  <a:schemeClr val="tx1"/>
                </a:solidFill>
                <a:latin typeface="+mn-lt"/>
                <a:ea typeface="ＭＳ Ｐゴシック" pitchFamily="48" charset="-128"/>
                <a:cs typeface="ＭＳ Ｐゴシック" pitchFamily="48" charset="-128"/>
              </a:rPr>
              <a:t>identity management in higher education updates our 2005 research on that topic and extends our work into the domain of federated identity. In the past year, ECAR gathered information through a survey of 323 higher education institutions in the U.S. and Canada and from interviews with 55 IT leaders at 43 institutions. Higher</a:t>
            </a:r>
            <a:r>
              <a:rPr lang="en-US" sz="1200" kern="1200" baseline="0" dirty="0" smtClean="0">
                <a:solidFill>
                  <a:schemeClr val="tx1"/>
                </a:solidFill>
                <a:latin typeface="+mn-lt"/>
                <a:ea typeface="ＭＳ Ｐゴシック" pitchFamily="48" charset="-128"/>
                <a:cs typeface="ＭＳ Ｐゴシック" pitchFamily="48" charset="-128"/>
              </a:rPr>
              <a:t> education has made s</a:t>
            </a:r>
            <a:r>
              <a:rPr lang="en-US" sz="1200" kern="1200" dirty="0" smtClean="0">
                <a:solidFill>
                  <a:schemeClr val="tx1"/>
                </a:solidFill>
                <a:latin typeface="+mn-lt"/>
                <a:ea typeface="ＭＳ Ｐゴシック" pitchFamily="48" charset="-128"/>
                <a:cs typeface="ＭＳ Ｐゴシック" pitchFamily="48" charset="-128"/>
              </a:rPr>
              <a:t>ubstantial progress in the last five years, but many institutions are still struggling to deliver the full benefits of IdM. Institutions that report the greatest success have invested in all infrastructure aspects—technical, administrative, and political--required for identity management.</a:t>
            </a:r>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smtClean="0"/>
              <a:t>For coordinates of points</a:t>
            </a:r>
            <a:r>
              <a:rPr lang="en-US" baseline="0" dirty="0" smtClean="0"/>
              <a:t> (means), N, and std. deviations of means, see notes for previous slide.</a:t>
            </a:r>
          </a:p>
          <a:p>
            <a:pPr lvl="1"/>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Chart </a:t>
            </a:r>
            <a:r>
              <a:rPr lang="en-US" baseline="0" dirty="0" smtClean="0"/>
              <a:t>is based on 2010 data.</a:t>
            </a:r>
          </a:p>
          <a:p>
            <a:endParaRPr lang="en-US" baseline="0" dirty="0" smtClean="0"/>
          </a:p>
          <a:p>
            <a:r>
              <a:rPr lang="en-US" b="1" baseline="0" dirty="0" smtClean="0"/>
              <a:t>Statistics</a:t>
            </a:r>
          </a:p>
          <a:p>
            <a:r>
              <a:rPr lang="en-US" baseline="0" dirty="0" smtClean="0"/>
              <a:t>Institution provides resources for IdM vs. Senior management understands IdM costs</a:t>
            </a:r>
          </a:p>
          <a:p>
            <a:pPr lvl="1"/>
            <a:r>
              <a:rPr lang="en-US" baseline="0" dirty="0" smtClean="0"/>
              <a:t>Strongly disagree or disagree: Mean = 2.71; N=122; Std. deviation = 0.922</a:t>
            </a:r>
          </a:p>
          <a:p>
            <a:pPr lvl="1"/>
            <a:r>
              <a:rPr lang="en-US" baseline="0" dirty="0" smtClean="0"/>
              <a:t>Neutral: Mean = 3.40; N = 93; Std. deviation = 0.782</a:t>
            </a:r>
          </a:p>
          <a:p>
            <a:pPr lvl="1"/>
            <a:r>
              <a:rPr lang="en-US" baseline="0" dirty="0" smtClean="0"/>
              <a:t>Agree or strongly agree: Mean = 3.75; N = 100; Std. deviation = 1.029</a:t>
            </a:r>
          </a:p>
          <a:p>
            <a:r>
              <a:rPr lang="en-US" baseline="0" dirty="0" smtClean="0"/>
              <a:t>	Total: Mean = 3.24; N = 315; Std. deviation = 1.019</a:t>
            </a:r>
          </a:p>
          <a:p>
            <a:r>
              <a:rPr lang="en-US" baseline="0" dirty="0" smtClean="0"/>
              <a:t>	Significance = 0.000; Eta = .437</a:t>
            </a:r>
          </a:p>
          <a:p>
            <a:r>
              <a:rPr lang="en-US" baseline="0" dirty="0" smtClean="0"/>
              <a:t>Institution provides resources for IdM vs. Senior management understands IdM benefits</a:t>
            </a:r>
          </a:p>
          <a:p>
            <a:pPr lvl="1"/>
            <a:r>
              <a:rPr lang="en-US" baseline="0" dirty="0" smtClean="0"/>
              <a:t>Strongly disagree or disagree: Mean = 2.35; N=43; Std. deviation = 0.897</a:t>
            </a:r>
          </a:p>
          <a:p>
            <a:pPr lvl="1"/>
            <a:r>
              <a:rPr lang="en-US" baseline="0" dirty="0" smtClean="0"/>
              <a:t>Neutral: Mean = 2.98; N = 85; Std. deviation = 0.873</a:t>
            </a:r>
          </a:p>
          <a:p>
            <a:pPr lvl="1"/>
            <a:r>
              <a:rPr lang="en-US" baseline="0" dirty="0" smtClean="0"/>
              <a:t>Agree or strongly agree: Mean = 3.55; N = 188; Std. deviation = 0.966</a:t>
            </a:r>
          </a:p>
          <a:p>
            <a:r>
              <a:rPr lang="en-US" baseline="0" dirty="0" smtClean="0"/>
              <a:t>	Total: Mean = 3.23; N = 316; Std. deviation = 1.025</a:t>
            </a:r>
          </a:p>
          <a:p>
            <a:r>
              <a:rPr lang="en-US" baseline="0" dirty="0" smtClean="0"/>
              <a:t>	Significance = 0.000; Eta = 0.421</a:t>
            </a:r>
          </a:p>
          <a:p>
            <a:endParaRPr lang="en-US" baseline="0" dirty="0" smtClean="0"/>
          </a:p>
          <a:p>
            <a:r>
              <a:rPr lang="en-US" baseline="0" dirty="0" smtClean="0"/>
              <a:t>Percentage of longitudinal population agreeing that the institution’s senior management understands the benefits of investing in IdM:</a:t>
            </a:r>
          </a:p>
          <a:p>
            <a:r>
              <a:rPr lang="en-US" baseline="0" dirty="0" smtClean="0"/>
              <a:t>	2006: 44.8%</a:t>
            </a:r>
          </a:p>
          <a:p>
            <a:r>
              <a:rPr lang="en-US" baseline="0" dirty="0" smtClean="0"/>
              <a:t>	2010: 63.9%</a:t>
            </a:r>
          </a:p>
          <a:p>
            <a:r>
              <a:rPr lang="en-US" baseline="0" dirty="0" smtClean="0"/>
              <a:t>	Significance = 0.021; Eta = 0.164</a:t>
            </a:r>
          </a:p>
          <a:p>
            <a:endParaRPr lang="en-US" baseline="0" dirty="0" smtClean="0"/>
          </a:p>
          <a:p>
            <a:r>
              <a:rPr lang="en-US" baseline="0" dirty="0" smtClean="0"/>
              <a:t>Percentage of longitudinal population agreeing that the institution’s senior management understands the costs of IdM:</a:t>
            </a:r>
          </a:p>
          <a:p>
            <a:r>
              <a:rPr lang="en-US" baseline="0" dirty="0" smtClean="0"/>
              <a:t>	2006: 14.9%</a:t>
            </a:r>
          </a:p>
          <a:p>
            <a:r>
              <a:rPr lang="en-US" baseline="0" dirty="0" smtClean="0"/>
              <a:t>	2010: 32.6%</a:t>
            </a:r>
          </a:p>
          <a:p>
            <a:r>
              <a:rPr lang="en-US" baseline="0" dirty="0" smtClean="0"/>
              <a:t>	Significance = 0.003; Eta = 0.199</a:t>
            </a:r>
          </a:p>
          <a:p>
            <a:endParaRPr lang="en-US" baseline="0" dirty="0" smtClean="0"/>
          </a:p>
          <a:p>
            <a:endParaRPr lang="en-US" baseline="0" dirty="0" smtClean="0"/>
          </a:p>
          <a:p>
            <a:endParaRPr lang="en-US" baseline="0" dirty="0" smtClean="0"/>
          </a:p>
          <a:p>
            <a:pPr lvl="1"/>
            <a:endParaRPr lang="en-US" dirty="0" smtClean="0"/>
          </a:p>
          <a:p>
            <a:pPr lvl="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First bullet:</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strategy</a:t>
            </a:r>
            <a:r>
              <a:rPr lang="en-US" baseline="0" dirty="0" smtClean="0"/>
              <a:t> is “s</a:t>
            </a:r>
            <a:r>
              <a:rPr lang="en-US" dirty="0" smtClean="0"/>
              <a:t>tand-alone projects.” 2005 “yes” responses = 31.5%; 2010 “yes” responses = 45.7%. </a:t>
            </a:r>
            <a:r>
              <a:rPr lang="en-US" baseline="0" dirty="0" smtClean="0"/>
              <a:t> Significance = 0.986; Eta = 0.147</a:t>
            </a:r>
          </a:p>
          <a:p>
            <a:pPr lvl="1"/>
            <a:r>
              <a:rPr lang="en-US" dirty="0" smtClean="0"/>
              <a:t>IdM project strategy is “bundled with IT security implementation.</a:t>
            </a:r>
            <a:r>
              <a:rPr lang="en-US" baseline="0" dirty="0" smtClean="0"/>
              <a:t>” </a:t>
            </a:r>
            <a:r>
              <a:rPr lang="en-US" dirty="0" smtClean="0"/>
              <a:t>2005 “yes” responses = 33.9%; 2010 “yes” responses = 25.6%. </a:t>
            </a:r>
            <a:r>
              <a:rPr lang="en-US" baseline="0" dirty="0" smtClean="0"/>
              <a:t> Significance = 0.904; Eta = 0.091</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strategy is “bundled with campus portal implementation.</a:t>
            </a:r>
            <a:r>
              <a:rPr lang="en-US" baseline="0" dirty="0" smtClean="0"/>
              <a:t>” </a:t>
            </a:r>
            <a:r>
              <a:rPr lang="en-US" dirty="0" smtClean="0"/>
              <a:t>2005 “yes” responses = 33.9%; 2010 “yes” responses = 22.5%. </a:t>
            </a:r>
            <a:r>
              <a:rPr lang="en-US" baseline="0" dirty="0" smtClean="0"/>
              <a:t> Significance = 0.970; Eta = 0.127</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Second bullet:</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funding is “one-time campus budget allocation.</a:t>
            </a:r>
            <a:r>
              <a:rPr lang="en-US" baseline="0" dirty="0" smtClean="0"/>
              <a:t>” </a:t>
            </a:r>
            <a:r>
              <a:rPr lang="en-US" dirty="0" smtClean="0"/>
              <a:t>2005 “yes” responses = 19.4%; 2010 “yes” responses = 20.2%. </a:t>
            </a:r>
            <a:r>
              <a:rPr lang="en-US" baseline="0" dirty="0" smtClean="0"/>
              <a:t> Significance = 0.500; Eta = 0.010 (no significant difference)</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funding is “bundled in other campus projects.</a:t>
            </a:r>
            <a:r>
              <a:rPr lang="en-US" baseline="0" dirty="0" smtClean="0"/>
              <a:t>” </a:t>
            </a:r>
            <a:r>
              <a:rPr lang="en-US" dirty="0" smtClean="0"/>
              <a:t>2005 “yes” responses = 25.8%; 2010 “yes” responses = 15.5%. </a:t>
            </a:r>
            <a:r>
              <a:rPr lang="en-US" baseline="0" dirty="0" smtClean="0"/>
              <a:t> Significance = 0.030; Eta = 0.127</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Third bullet:</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sponsorship is “CIO</a:t>
            </a:r>
            <a:r>
              <a:rPr lang="en-US" baseline="0" dirty="0" smtClean="0"/>
              <a:t> or equivalent</a:t>
            </a:r>
            <a:r>
              <a:rPr lang="en-US" dirty="0" smtClean="0"/>
              <a:t>.</a:t>
            </a:r>
            <a:r>
              <a:rPr lang="en-US" baseline="0" dirty="0" smtClean="0"/>
              <a:t>” </a:t>
            </a:r>
            <a:r>
              <a:rPr lang="en-US" dirty="0" smtClean="0"/>
              <a:t>2005 “yes” responses = 87.9%; 2010 “yes” responses = 91.5%. </a:t>
            </a:r>
            <a:r>
              <a:rPr lang="en-US" baseline="0" dirty="0" smtClean="0"/>
              <a:t> Significance = 0.234; Eta = 0.059 (no significant difference)</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sponsorship is “Chief information security officer.</a:t>
            </a:r>
            <a:r>
              <a:rPr lang="en-US" baseline="0" dirty="0" smtClean="0"/>
              <a:t>” </a:t>
            </a:r>
            <a:r>
              <a:rPr lang="en-US" dirty="0" smtClean="0"/>
              <a:t>2005 “yes” responses = 17.7%; 2010 “yes” responses = 22.5%. </a:t>
            </a:r>
            <a:r>
              <a:rPr lang="en-US" baseline="0" dirty="0" smtClean="0"/>
              <a:t> Significance = 0.217; Eta = 0.059 (no significant difference)</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sponsorship is “Director of administrative computing.</a:t>
            </a:r>
            <a:r>
              <a:rPr lang="en-US" baseline="0" dirty="0" smtClean="0"/>
              <a:t>” </a:t>
            </a:r>
            <a:r>
              <a:rPr lang="en-US" dirty="0" smtClean="0"/>
              <a:t>2005 “yes” responses = 28.2%; 2010 “yes” responses = 17.8%. </a:t>
            </a:r>
            <a:r>
              <a:rPr lang="en-US" baseline="0" dirty="0" smtClean="0"/>
              <a:t> Significance = 0.034; Eta = 0.124 (37% less likely)</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sponsorship is “Director/manager of IT networking.</a:t>
            </a:r>
            <a:r>
              <a:rPr lang="en-US" baseline="0" dirty="0" smtClean="0"/>
              <a:t>” </a:t>
            </a:r>
            <a:r>
              <a:rPr lang="en-US" dirty="0" smtClean="0"/>
              <a:t>2005 “yes” responses = 35.5%; 2010 “yes” responses = 16.3%. </a:t>
            </a:r>
            <a:r>
              <a:rPr lang="en-US" baseline="0" dirty="0" smtClean="0"/>
              <a:t> Significance = 0.000; Eta = 0.220 (46% less likely)</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IdM project sponsorship is “Other IT management.</a:t>
            </a:r>
            <a:r>
              <a:rPr lang="en-US" baseline="0" dirty="0" smtClean="0"/>
              <a:t>” </a:t>
            </a:r>
            <a:r>
              <a:rPr lang="en-US" dirty="0" smtClean="0"/>
              <a:t>2005 “yes” responses = 27.4%; 2010 “yes” responses = 14.7%. </a:t>
            </a:r>
            <a:r>
              <a:rPr lang="en-US" baseline="0" dirty="0" smtClean="0"/>
              <a:t> Significance = 0.010; Eta = 0.156 (54% less likely)</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strong passwords: For difference between years, significance = 0.011; Eta = 0.187</a:t>
            </a:r>
          </a:p>
          <a:p>
            <a:r>
              <a:rPr lang="en-US" dirty="0" smtClean="0"/>
              <a:t>Identifiers unique for all time in all cases: For difference between years, significance</a:t>
            </a:r>
            <a:r>
              <a:rPr lang="en-US" baseline="0" dirty="0" smtClean="0"/>
              <a:t> = 0.002; Eta = 0.219</a:t>
            </a:r>
            <a:endParaRPr lang="en-US" dirty="0" smtClean="0"/>
          </a:p>
          <a:p>
            <a:r>
              <a:rPr lang="en-US" dirty="0" smtClean="0"/>
              <a:t>Prohibiting unencrypted passwords in all cases: For difference between years, significance = 0.000;</a:t>
            </a:r>
            <a:r>
              <a:rPr lang="en-US" baseline="0" dirty="0" smtClean="0"/>
              <a:t> Eta = 0.240</a:t>
            </a:r>
          </a:p>
          <a:p>
            <a:endParaRPr lang="en-US" dirty="0" smtClean="0"/>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of Kerberos, by Carnegie class</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DR		MA		BA</a:t>
            </a:r>
            <a:r>
              <a:rPr lang="en-US" baseline="0" dirty="0" smtClean="0"/>
              <a:t> Liberal Arts	BA Other	AA</a:t>
            </a:r>
            <a:endParaRPr lang="en-US" dirty="0" smtClean="0"/>
          </a:p>
          <a:p>
            <a:r>
              <a:rPr lang="en-US" baseline="0" dirty="0" smtClean="0"/>
              <a:t>	54%		22%		29%			14%		27%</a:t>
            </a:r>
          </a:p>
          <a:p>
            <a:r>
              <a:rPr lang="en-US" baseline="0" dirty="0" smtClean="0"/>
              <a:t>	Significance = 0.000; Eta = 0.324</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Stage of</a:t>
            </a:r>
            <a:r>
              <a:rPr lang="en-US" baseline="0" dirty="0" smtClean="0"/>
              <a:t> Implementation of Enterprise Directory, by Year (N=137)</a:t>
            </a:r>
          </a:p>
          <a:p>
            <a:r>
              <a:rPr lang="en-US" baseline="0" dirty="0" smtClean="0"/>
              <a:t>	</a:t>
            </a:r>
            <a:r>
              <a:rPr lang="en-US" dirty="0" smtClean="0"/>
              <a:t>Significance = .001; Eta = .166</a:t>
            </a:r>
          </a:p>
          <a:p>
            <a:endParaRPr lang="en-US" dirty="0" smtClean="0"/>
          </a:p>
          <a:p>
            <a:r>
              <a:rPr lang="en-US" dirty="0" smtClean="0"/>
              <a:t>Stage</a:t>
            </a:r>
            <a:r>
              <a:rPr lang="en-US" baseline="0" dirty="0" smtClean="0"/>
              <a:t> of Implementation of Enterprise Directory (2010), by Institution size (FTE Students)</a:t>
            </a:r>
          </a:p>
          <a:p>
            <a:pPr lvl="1"/>
            <a:r>
              <a:rPr lang="en-US" sz="1200" b="0" i="0" u="none" strike="noStrike" kern="1200" dirty="0" smtClean="0">
                <a:solidFill>
                  <a:schemeClr val="tx1"/>
                </a:solidFill>
                <a:latin typeface="+mn-lt"/>
                <a:ea typeface="ＭＳ Ｐゴシック" pitchFamily="48" charset="-128"/>
                <a:cs typeface="+mn-cs"/>
              </a:rPr>
              <a:t>Fully Operational Implementation: 1 - 4,000 FTE</a:t>
            </a:r>
            <a:r>
              <a:rPr lang="en-US" sz="1200" b="0" i="0" u="none" strike="noStrike" kern="1200" baseline="0" dirty="0" smtClean="0">
                <a:solidFill>
                  <a:schemeClr val="tx1"/>
                </a:solidFill>
                <a:latin typeface="+mn-lt"/>
                <a:ea typeface="ＭＳ Ｐゴシック" pitchFamily="48" charset="-128"/>
                <a:cs typeface="+mn-cs"/>
              </a:rPr>
              <a:t> = </a:t>
            </a:r>
            <a:r>
              <a:rPr lang="en-US" sz="1200" b="0" i="0" u="none" strike="noStrike" kern="1200" dirty="0" smtClean="0">
                <a:solidFill>
                  <a:schemeClr val="tx1"/>
                </a:solidFill>
                <a:latin typeface="+mn-lt"/>
                <a:ea typeface="ＭＳ Ｐゴシック" pitchFamily="48" charset="-128"/>
                <a:cs typeface="+mn-cs"/>
              </a:rPr>
              <a:t>40%</a:t>
            </a:r>
            <a:r>
              <a:rPr lang="en-US" dirty="0" smtClean="0"/>
              <a:t> 	</a:t>
            </a:r>
            <a:r>
              <a:rPr lang="en-US" sz="1200" b="0" i="0" u="none" strike="noStrike" kern="1200" dirty="0" smtClean="0">
                <a:solidFill>
                  <a:schemeClr val="tx1"/>
                </a:solidFill>
                <a:latin typeface="+mn-lt"/>
                <a:ea typeface="ＭＳ Ｐゴシック" pitchFamily="48" charset="-128"/>
                <a:cs typeface="+mn-cs"/>
              </a:rPr>
              <a:t>4,001 - 15,000 FTE</a:t>
            </a:r>
            <a:r>
              <a:rPr lang="en-US" sz="1200" b="0" i="0" u="none" strike="noStrike" kern="1200" baseline="0" dirty="0" smtClean="0">
                <a:solidFill>
                  <a:schemeClr val="tx1"/>
                </a:solidFill>
                <a:latin typeface="+mn-lt"/>
                <a:ea typeface="ＭＳ Ｐゴシック" pitchFamily="48" charset="-128"/>
                <a:cs typeface="+mn-cs"/>
              </a:rPr>
              <a:t> = </a:t>
            </a:r>
            <a:r>
              <a:rPr lang="en-US" sz="1200" b="0" i="0" u="none" strike="noStrike" kern="1200" dirty="0" smtClean="0">
                <a:solidFill>
                  <a:schemeClr val="tx1"/>
                </a:solidFill>
                <a:latin typeface="+mn-lt"/>
                <a:ea typeface="ＭＳ Ｐゴシック" pitchFamily="48" charset="-128"/>
                <a:cs typeface="+mn-cs"/>
              </a:rPr>
              <a:t>50%</a:t>
            </a:r>
            <a:r>
              <a:rPr lang="en-US" dirty="0" smtClean="0"/>
              <a:t> 	</a:t>
            </a:r>
            <a:r>
              <a:rPr lang="en-US" sz="1200" b="0" i="0" u="none" strike="noStrike" kern="1200" dirty="0" smtClean="0">
                <a:solidFill>
                  <a:schemeClr val="tx1"/>
                </a:solidFill>
                <a:latin typeface="+mn-lt"/>
                <a:ea typeface="ＭＳ Ｐゴシック" pitchFamily="48" charset="-128"/>
                <a:cs typeface="+mn-cs"/>
              </a:rPr>
              <a:t>More than 15,000 FTE</a:t>
            </a:r>
            <a:r>
              <a:rPr lang="en-US" sz="1200" b="0" i="0" u="none" strike="noStrike" kern="1200" baseline="0" dirty="0" smtClean="0">
                <a:solidFill>
                  <a:schemeClr val="tx1"/>
                </a:solidFill>
                <a:latin typeface="+mn-lt"/>
                <a:ea typeface="ＭＳ Ｐゴシック" pitchFamily="48" charset="-128"/>
                <a:cs typeface="+mn-cs"/>
              </a:rPr>
              <a:t> = </a:t>
            </a:r>
            <a:r>
              <a:rPr lang="en-US" sz="1200" b="0" i="0" u="none" strike="noStrike" kern="1200" dirty="0" smtClean="0">
                <a:solidFill>
                  <a:schemeClr val="tx1"/>
                </a:solidFill>
                <a:latin typeface="+mn-lt"/>
                <a:ea typeface="ＭＳ Ｐゴシック" pitchFamily="48" charset="-128"/>
                <a:cs typeface="+mn-cs"/>
              </a:rPr>
              <a:t>64%</a:t>
            </a:r>
            <a:r>
              <a:rPr lang="en-US" dirty="0" smtClean="0"/>
              <a:t> </a:t>
            </a:r>
          </a:p>
          <a:p>
            <a:pPr lvl="1"/>
            <a:r>
              <a:rPr lang="en-US" dirty="0" smtClean="0"/>
              <a:t>Significance =</a:t>
            </a:r>
            <a:r>
              <a:rPr lang="en-US" baseline="0" dirty="0" smtClean="0"/>
              <a:t> 0.005; Eta = 0.225</a:t>
            </a:r>
          </a:p>
          <a:p>
            <a:pPr lvl="1"/>
            <a:endParaRPr lang="en-US" baseline="0" dirty="0" smtClean="0"/>
          </a:p>
          <a:p>
            <a:pPr lvl="0"/>
            <a:r>
              <a:rPr lang="en-US" dirty="0" smtClean="0"/>
              <a:t>								</a:t>
            </a:r>
            <a:r>
              <a:rPr lang="en-US" sz="1200" b="1" i="0" u="none" strike="noStrike" kern="1200" dirty="0" smtClean="0">
                <a:solidFill>
                  <a:schemeClr val="tx1"/>
                </a:solidFill>
                <a:latin typeface="+mn-lt"/>
                <a:ea typeface="ＭＳ Ｐゴシック" pitchFamily="48" charset="-128"/>
                <a:cs typeface="ＭＳ Ｐゴシック" pitchFamily="48" charset="-128"/>
              </a:rPr>
              <a:t>Percentage of </a:t>
            </a:r>
          </a:p>
          <a:p>
            <a:pPr lvl="0"/>
            <a:r>
              <a:rPr lang="en-US" sz="1200" b="1" i="0" u="none" strike="noStrike" kern="1200" dirty="0" smtClean="0">
                <a:solidFill>
                  <a:schemeClr val="tx1"/>
                </a:solidFill>
                <a:latin typeface="+mn-lt"/>
                <a:ea typeface="ＭＳ Ｐゴシック" pitchFamily="48" charset="-128"/>
                <a:cs typeface="ＭＳ Ｐゴシック" pitchFamily="48" charset="-128"/>
              </a:rPr>
              <a:t>ED Function						Institutions Using</a:t>
            </a:r>
            <a:r>
              <a:rPr lang="en-US" b="1" dirty="0" smtClean="0"/>
              <a:t> </a:t>
            </a:r>
          </a:p>
          <a:p>
            <a:pPr lvl="0"/>
            <a:r>
              <a:rPr lang="en-US" sz="1200" b="0" i="0" u="none" strike="noStrike" kern="1200" dirty="0" smtClean="0">
                <a:solidFill>
                  <a:schemeClr val="tx1"/>
                </a:solidFill>
                <a:latin typeface="+mn-lt"/>
                <a:ea typeface="ＭＳ Ｐゴシック" pitchFamily="48" charset="-128"/>
                <a:cs typeface="ＭＳ Ｐゴシック" pitchFamily="48" charset="-128"/>
              </a:rPr>
              <a:t>User authentication</a:t>
            </a:r>
            <a:r>
              <a:rPr lang="en-US" dirty="0" smtClean="0"/>
              <a:t> 						</a:t>
            </a:r>
            <a:r>
              <a:rPr lang="en-US" sz="1200" b="0" i="0" u="none" strike="noStrike" kern="1200" dirty="0" smtClean="0">
                <a:solidFill>
                  <a:schemeClr val="tx1"/>
                </a:solidFill>
                <a:latin typeface="+mn-lt"/>
                <a:ea typeface="ＭＳ Ｐゴシック" pitchFamily="48" charset="-128"/>
                <a:cs typeface="ＭＳ Ｐゴシック" pitchFamily="48" charset="-128"/>
              </a:rPr>
              <a:t>94%</a:t>
            </a:r>
            <a:r>
              <a:rPr lang="en-US" dirty="0" smtClean="0"/>
              <a:t> </a:t>
            </a:r>
          </a:p>
          <a:p>
            <a:pPr lvl="0"/>
            <a:r>
              <a:rPr lang="en-US" sz="1200" b="0" i="0" u="none" strike="noStrike" kern="1200" dirty="0" smtClean="0">
                <a:solidFill>
                  <a:schemeClr val="tx1"/>
                </a:solidFill>
                <a:latin typeface="+mn-lt"/>
                <a:ea typeface="ＭＳ Ｐゴシック" pitchFamily="48" charset="-128"/>
                <a:cs typeface="ＭＳ Ｐゴシック" pitchFamily="48" charset="-128"/>
              </a:rPr>
              <a:t>User authorization</a:t>
            </a:r>
            <a:r>
              <a:rPr lang="en-US" dirty="0" smtClean="0"/>
              <a:t> 						</a:t>
            </a:r>
            <a:r>
              <a:rPr lang="en-US" sz="1200" b="0" i="0" u="none" strike="noStrike" kern="1200" dirty="0" smtClean="0">
                <a:solidFill>
                  <a:schemeClr val="tx1"/>
                </a:solidFill>
                <a:latin typeface="+mn-lt"/>
                <a:ea typeface="ＭＳ Ｐゴシック" pitchFamily="48" charset="-128"/>
                <a:cs typeface="ＭＳ Ｐゴシック" pitchFamily="48" charset="-128"/>
              </a:rPr>
              <a:t>88%</a:t>
            </a:r>
            <a:r>
              <a:rPr lang="en-US" dirty="0" smtClean="0"/>
              <a:t> </a:t>
            </a:r>
          </a:p>
          <a:p>
            <a:pPr lvl="0"/>
            <a:r>
              <a:rPr lang="en-US" sz="1200" b="0" i="0" u="none" strike="noStrike" kern="1200" dirty="0" smtClean="0">
                <a:solidFill>
                  <a:schemeClr val="tx1"/>
                </a:solidFill>
                <a:latin typeface="+mn-lt"/>
                <a:ea typeface="ＭＳ Ｐゴシック" pitchFamily="48" charset="-128"/>
                <a:cs typeface="ＭＳ Ｐゴシック" pitchFamily="48" charset="-128"/>
              </a:rPr>
              <a:t>Store affiliation and group info</a:t>
            </a:r>
            <a:r>
              <a:rPr lang="en-US" dirty="0" smtClean="0"/>
              <a:t> 				</a:t>
            </a:r>
            <a:r>
              <a:rPr lang="en-US" sz="1200" b="0" i="0" u="none" strike="noStrike" kern="1200" dirty="0" smtClean="0">
                <a:solidFill>
                  <a:schemeClr val="tx1"/>
                </a:solidFill>
                <a:latin typeface="+mn-lt"/>
                <a:ea typeface="ＭＳ Ｐゴシック" pitchFamily="48" charset="-128"/>
                <a:cs typeface="ＭＳ Ｐゴシック" pitchFamily="48" charset="-128"/>
              </a:rPr>
              <a:t>87%</a:t>
            </a:r>
            <a:r>
              <a:rPr lang="en-US" dirty="0" smtClean="0"/>
              <a:t> </a:t>
            </a:r>
          </a:p>
          <a:p>
            <a:pPr lvl="0"/>
            <a:r>
              <a:rPr lang="en-US" sz="1200" b="0" i="0" u="none" strike="noStrike" kern="1200" dirty="0" smtClean="0">
                <a:solidFill>
                  <a:schemeClr val="tx1"/>
                </a:solidFill>
                <a:latin typeface="+mn-lt"/>
                <a:ea typeface="ＭＳ Ｐゴシック" pitchFamily="48" charset="-128"/>
                <a:cs typeface="ＭＳ Ｐゴシック" pitchFamily="48" charset="-128"/>
              </a:rPr>
              <a:t>Store privileges and permissions for systems access</a:t>
            </a:r>
            <a:r>
              <a:rPr lang="en-US" dirty="0" smtClean="0"/>
              <a:t> 	</a:t>
            </a:r>
            <a:r>
              <a:rPr lang="en-US" sz="1200" b="0" i="0" u="none" strike="noStrike" kern="1200" dirty="0" smtClean="0">
                <a:solidFill>
                  <a:schemeClr val="tx1"/>
                </a:solidFill>
                <a:latin typeface="+mn-lt"/>
                <a:ea typeface="ＭＳ Ｐゴシック" pitchFamily="48" charset="-128"/>
                <a:cs typeface="ＭＳ Ｐゴシック" pitchFamily="48" charset="-128"/>
              </a:rPr>
              <a:t>66%</a:t>
            </a:r>
            <a:r>
              <a:rPr lang="en-US" dirty="0" smtClean="0"/>
              <a:t> </a:t>
            </a:r>
          </a:p>
          <a:p>
            <a:pPr lvl="0"/>
            <a:r>
              <a:rPr lang="en-US" sz="1200" b="0" i="0" u="none" strike="noStrike" kern="1200" dirty="0" smtClean="0">
                <a:solidFill>
                  <a:schemeClr val="tx1"/>
                </a:solidFill>
                <a:latin typeface="+mn-lt"/>
                <a:ea typeface="ＭＳ Ｐゴシック" pitchFamily="48" charset="-128"/>
                <a:cs typeface="ＭＳ Ｐゴシック" pitchFamily="48" charset="-128"/>
              </a:rPr>
              <a:t>Produce campus reports (e.g., white pages)</a:t>
            </a:r>
            <a:r>
              <a:rPr lang="en-US" dirty="0" smtClean="0"/>
              <a:t> 		</a:t>
            </a:r>
            <a:r>
              <a:rPr lang="en-US" sz="1200" b="0" i="0" u="none" strike="noStrike" kern="1200" dirty="0" smtClean="0">
                <a:solidFill>
                  <a:schemeClr val="tx1"/>
                </a:solidFill>
                <a:latin typeface="+mn-lt"/>
                <a:ea typeface="ＭＳ Ｐゴシック" pitchFamily="48" charset="-128"/>
                <a:cs typeface="ＭＳ Ｐゴシック" pitchFamily="48" charset="-128"/>
              </a:rPr>
              <a:t>54%</a:t>
            </a:r>
            <a:r>
              <a:rPr lang="en-US" dirty="0" smtClean="0"/>
              <a:t> </a:t>
            </a:r>
          </a:p>
          <a:p>
            <a:pPr lvl="0"/>
            <a:r>
              <a:rPr lang="en-US" sz="1200" b="0" i="0" u="none" strike="noStrike" kern="1200" dirty="0" smtClean="0">
                <a:solidFill>
                  <a:schemeClr val="tx1"/>
                </a:solidFill>
                <a:latin typeface="+mn-lt"/>
                <a:ea typeface="ＭＳ Ｐゴシック" pitchFamily="48" charset="-128"/>
                <a:cs typeface="ＭＳ Ｐゴシック" pitchFamily="48" charset="-128"/>
              </a:rPr>
              <a:t>Track, log, and report on user activities</a:t>
            </a:r>
            <a:r>
              <a:rPr lang="en-US" dirty="0" smtClean="0"/>
              <a:t> 			</a:t>
            </a:r>
            <a:r>
              <a:rPr lang="en-US" sz="1200" b="0" i="0" u="none" strike="noStrike" kern="1200" dirty="0" smtClean="0">
                <a:solidFill>
                  <a:schemeClr val="tx1"/>
                </a:solidFill>
                <a:latin typeface="+mn-lt"/>
                <a:ea typeface="ＭＳ Ｐゴシック" pitchFamily="48" charset="-128"/>
                <a:cs typeface="ＭＳ Ｐゴシック" pitchFamily="48" charset="-128"/>
              </a:rPr>
              <a:t>42%</a:t>
            </a:r>
            <a:r>
              <a:rPr lang="en-US" dirty="0" smtClean="0"/>
              <a:t> </a:t>
            </a:r>
          </a:p>
          <a:p>
            <a:pPr lvl="0"/>
            <a:r>
              <a:rPr lang="en-US" sz="1200" b="0" i="0" u="none" strike="noStrike" kern="1200" dirty="0" smtClean="0">
                <a:solidFill>
                  <a:schemeClr val="tx1"/>
                </a:solidFill>
                <a:latin typeface="+mn-lt"/>
                <a:ea typeface="ＭＳ Ｐゴシック" pitchFamily="48" charset="-128"/>
                <a:cs typeface="ＭＳ Ｐゴシック" pitchFamily="48" charset="-128"/>
              </a:rPr>
              <a:t>Workflow</a:t>
            </a:r>
            <a:r>
              <a:rPr lang="en-US" dirty="0" smtClean="0"/>
              <a:t> 							</a:t>
            </a:r>
            <a:r>
              <a:rPr lang="en-US" sz="1200" b="0" i="0" u="none" strike="noStrike" kern="1200" dirty="0" smtClean="0">
                <a:solidFill>
                  <a:schemeClr val="tx1"/>
                </a:solidFill>
                <a:latin typeface="+mn-lt"/>
                <a:ea typeface="ＭＳ Ｐゴシック" pitchFamily="48" charset="-128"/>
                <a:cs typeface="ＭＳ Ｐゴシック" pitchFamily="48" charset="-128"/>
              </a:rPr>
              <a:t>23%</a:t>
            </a:r>
            <a:r>
              <a:rPr lang="en-US" dirty="0" smtClean="0"/>
              <a:t> </a:t>
            </a:r>
            <a:endParaRPr lang="en-US" baseline="0" dirty="0" smtClean="0"/>
          </a:p>
          <a:p>
            <a:pPr lvl="0"/>
            <a:endParaRPr lang="en-US" dirty="0" smtClean="0"/>
          </a:p>
          <a:p>
            <a:pPr lvl="1"/>
            <a:endParaRPr lang="en-US" dirty="0" smtClean="0"/>
          </a:p>
          <a:p>
            <a:pPr lvl="1"/>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Stand-alone system using open-source software</a:t>
            </a:r>
          </a:p>
          <a:p>
            <a:r>
              <a:rPr lang="en-US" dirty="0" smtClean="0"/>
              <a:t>	DR		MA		BA Liberal Arts	BA</a:t>
            </a:r>
            <a:r>
              <a:rPr lang="en-US" baseline="0" dirty="0" smtClean="0"/>
              <a:t> Other	AA</a:t>
            </a:r>
            <a:endParaRPr lang="en-US" dirty="0" smtClean="0"/>
          </a:p>
          <a:p>
            <a:r>
              <a:rPr lang="en-US" sz="1200" b="0" i="0" u="none" strike="noStrike" kern="1200" dirty="0" smtClean="0">
                <a:solidFill>
                  <a:schemeClr val="tx1"/>
                </a:solidFill>
                <a:latin typeface="+mn-lt"/>
                <a:ea typeface="ＭＳ Ｐゴシック" pitchFamily="48" charset="-128"/>
                <a:cs typeface="ＭＳ Ｐゴシック" pitchFamily="48" charset="-128"/>
              </a:rPr>
              <a:t>	</a:t>
            </a:r>
            <a:r>
              <a:rPr lang="en-US" dirty="0" smtClean="0"/>
              <a:t>33%		15%		9%			29%		15%</a:t>
            </a:r>
          </a:p>
          <a:p>
            <a:r>
              <a:rPr lang="en-US" dirty="0" smtClean="0"/>
              <a:t>	Significance = 0.017; Eta = 0.221</a:t>
            </a:r>
          </a:p>
          <a:p>
            <a:endParaRPr lang="en-US" dirty="0" smtClean="0"/>
          </a:p>
          <a:p>
            <a:r>
              <a:rPr lang="en-US" dirty="0" smtClean="0"/>
              <a:t>Stand-alone system using homegrown software</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DR		MA		BA Liberal Arts	BA</a:t>
            </a:r>
            <a:r>
              <a:rPr lang="en-US" baseline="0" dirty="0" smtClean="0"/>
              <a:t> Other	AA</a:t>
            </a:r>
            <a:endParaRPr lang="en-US"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9%		5%		4%			6%		0%</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Significance</a:t>
            </a:r>
            <a:r>
              <a:rPr lang="en-US" baseline="0" dirty="0" smtClean="0"/>
              <a:t> = 0.005; Eta = 0.245</a:t>
            </a:r>
            <a:endParaRPr lang="en-US" dirty="0" smtClean="0"/>
          </a:p>
          <a:p>
            <a:r>
              <a:rPr lang="en-US" dirty="0" smtClean="0"/>
              <a:t>	</a:t>
            </a:r>
          </a:p>
          <a:p>
            <a:r>
              <a:rPr lang="en-US" dirty="0" smtClean="0"/>
              <a:t>Stand-alone system using commercial vendor software</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DR		MA		BA Liberal Arts	BA</a:t>
            </a:r>
            <a:r>
              <a:rPr lang="en-US" baseline="0" dirty="0" smtClean="0"/>
              <a:t> Other	AA</a:t>
            </a:r>
            <a:endParaRPr lang="en-US"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40%		33%		9%			26%		15%</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Significance</a:t>
            </a:r>
            <a:r>
              <a:rPr lang="en-US" baseline="0" dirty="0" smtClean="0"/>
              <a:t> = 0.013; Eta = 0.227</a:t>
            </a:r>
            <a:endParaRPr lang="en-US" dirty="0" smtClean="0"/>
          </a:p>
          <a:p>
            <a:endParaRPr lang="en-US" dirty="0" smtClean="0"/>
          </a:p>
          <a:p>
            <a:endParaRPr lang="en-US" dirty="0" smtClean="0"/>
          </a:p>
          <a:p>
            <a:r>
              <a:rPr lang="en-US" dirty="0" smtClean="0"/>
              <a:t>Part of vendor-supplied application software (e.g., an ERP)</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DR		MA		BA Liberal Arts	BA</a:t>
            </a:r>
            <a:r>
              <a:rPr lang="en-US" baseline="0" dirty="0" smtClean="0"/>
              <a:t> Other	AA</a:t>
            </a:r>
            <a:endParaRPr lang="en-US"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8%		21%		10%			32%		36%</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Significance</a:t>
            </a:r>
            <a:r>
              <a:rPr lang="en-US" baseline="0" dirty="0" smtClean="0"/>
              <a:t> = 0.001; Eta = 0.268</a:t>
            </a:r>
            <a:endParaRPr lang="en-US" dirty="0" smtClean="0"/>
          </a:p>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smtClean="0"/>
          </a:p>
          <a:p>
            <a:r>
              <a:rPr lang="en-US" dirty="0" smtClean="0"/>
              <a:t>	</a:t>
            </a:r>
          </a:p>
          <a:p>
            <a:r>
              <a:rPr lang="en-US" sz="1200" b="0" i="0" u="none" strike="noStrike" kern="1200" dirty="0" smtClean="0">
                <a:solidFill>
                  <a:schemeClr val="tx1"/>
                </a:solidFill>
                <a:latin typeface="+mn-lt"/>
                <a:ea typeface="ＭＳ Ｐゴシック" pitchFamily="48" charset="-128"/>
                <a:cs typeface="ＭＳ Ｐゴシック" pitchFamily="48" charset="-128"/>
              </a:rPr>
              <a:t>Part of a network operating system (e.g., NDS, Microsoft Active Directory)</a:t>
            </a:r>
            <a:r>
              <a:rPr lang="en-US" dirty="0" smtClean="0"/>
              <a:t> </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DR		MA		BA Liberal Arts	BA</a:t>
            </a:r>
            <a:r>
              <a:rPr lang="en-US" baseline="0" dirty="0" smtClean="0"/>
              <a:t> Other	AA</a:t>
            </a:r>
            <a:endParaRPr lang="en-US" dirty="0" smtClean="0"/>
          </a:p>
          <a:p>
            <a:r>
              <a:rPr lang="en-US" dirty="0" smtClean="0"/>
              <a:t>	36%		52%		77%			52%		70%</a:t>
            </a:r>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Significance</a:t>
            </a:r>
            <a:r>
              <a:rPr lang="en-US" baseline="0" dirty="0" smtClean="0"/>
              <a:t> = 0.001; Eta = 0.270</a:t>
            </a:r>
            <a:endParaRPr lang="en-US" dirty="0" smtClean="0"/>
          </a:p>
          <a:p>
            <a:endParaRPr lang="en-US" dirty="0" smtClean="0"/>
          </a:p>
          <a:p>
            <a:r>
              <a:rPr lang="en-US" dirty="0" smtClean="0"/>
              <a:t>	</a:t>
            </a:r>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a:t>
            </a:r>
            <a:r>
              <a:rPr lang="en-US" baseline="0" dirty="0" smtClean="0"/>
              <a:t> are the topics the EDUCAUSE 2011 Study of Identity Management focused on.</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Stage of implementation of RSSO</a:t>
            </a:r>
            <a:r>
              <a:rPr lang="en-US" baseline="0" dirty="0" smtClean="0"/>
              <a:t>, by year</a:t>
            </a:r>
          </a:p>
          <a:p>
            <a:r>
              <a:rPr lang="en-US" baseline="0" dirty="0" smtClean="0"/>
              <a:t>	Significance = </a:t>
            </a:r>
            <a:r>
              <a:rPr lang="en-US" baseline="0" dirty="0" smtClean="0">
                <a:solidFill>
                  <a:srgbClr val="FF0000"/>
                </a:solidFill>
              </a:rPr>
              <a:t>0.146</a:t>
            </a:r>
            <a:r>
              <a:rPr lang="en-US" baseline="0" dirty="0" smtClean="0"/>
              <a:t>, Eta = 0.114  (0.050 is the study cutoff for significance of associations with survey year)</a:t>
            </a:r>
          </a:p>
          <a:p>
            <a:endParaRPr lang="en-US" dirty="0" smtClean="0"/>
          </a:p>
          <a:p>
            <a:r>
              <a:rPr lang="en-US" dirty="0" smtClean="0"/>
              <a:t>Stage</a:t>
            </a:r>
            <a:r>
              <a:rPr lang="en-US" baseline="0" dirty="0" smtClean="0"/>
              <a:t> of Implementation of RSSO (2010), by Institution size (FTE Students):</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sz="1200" b="0" i="0" u="none" strike="noStrike" kern="1200" dirty="0" smtClean="0">
                <a:solidFill>
                  <a:schemeClr val="tx1"/>
                </a:solidFill>
                <a:latin typeface="+mn-lt"/>
                <a:ea typeface="ＭＳ Ｐゴシック" pitchFamily="48" charset="-128"/>
                <a:cs typeface="+mn-cs"/>
              </a:rPr>
              <a:t>							1 - 4,000 FTE</a:t>
            </a:r>
            <a:r>
              <a:rPr lang="en-US" sz="1200" b="0" i="0" u="none" strike="noStrike" kern="1200" baseline="0" dirty="0" smtClean="0">
                <a:solidFill>
                  <a:schemeClr val="tx1"/>
                </a:solidFill>
                <a:latin typeface="+mn-lt"/>
                <a:ea typeface="ＭＳ Ｐゴシック" pitchFamily="48" charset="-128"/>
                <a:cs typeface="+mn-cs"/>
              </a:rPr>
              <a:t>		</a:t>
            </a:r>
            <a:r>
              <a:rPr lang="en-US" sz="1200" b="0" i="0" u="none" strike="noStrike" kern="1200" dirty="0" smtClean="0">
                <a:solidFill>
                  <a:schemeClr val="tx1"/>
                </a:solidFill>
                <a:latin typeface="+mn-lt"/>
                <a:ea typeface="ＭＳ Ｐゴシック" pitchFamily="48" charset="-128"/>
                <a:cs typeface="+mn-cs"/>
              </a:rPr>
              <a:t>4,001 - 15,000 FTE</a:t>
            </a:r>
            <a:r>
              <a:rPr lang="en-US" sz="1200" b="0" i="0" u="none" strike="noStrike" kern="1200" baseline="0" dirty="0" smtClean="0">
                <a:solidFill>
                  <a:schemeClr val="tx1"/>
                </a:solidFill>
                <a:latin typeface="+mn-lt"/>
                <a:ea typeface="ＭＳ Ｐゴシック" pitchFamily="48" charset="-128"/>
                <a:cs typeface="+mn-cs"/>
              </a:rPr>
              <a:t>	</a:t>
            </a:r>
            <a:r>
              <a:rPr lang="en-US" sz="1200" b="0" i="0" u="none" strike="noStrike" kern="1200" dirty="0" smtClean="0">
                <a:solidFill>
                  <a:schemeClr val="tx1"/>
                </a:solidFill>
                <a:latin typeface="+mn-lt"/>
                <a:ea typeface="ＭＳ Ｐゴシック" pitchFamily="48" charset="-128"/>
                <a:cs typeface="+mn-cs"/>
              </a:rPr>
              <a:t>More than 15,000 FTE</a:t>
            </a:r>
            <a:endParaRPr lang="en-US" dirty="0" smtClean="0"/>
          </a:p>
          <a:p>
            <a:pPr lvl="1"/>
            <a:r>
              <a:rPr lang="en-US" sz="1200" b="0" i="0" u="none" strike="noStrike" kern="1200" dirty="0" smtClean="0">
                <a:solidFill>
                  <a:schemeClr val="tx1"/>
                </a:solidFill>
                <a:latin typeface="+mn-lt"/>
                <a:ea typeface="ＭＳ Ｐゴシック" pitchFamily="48" charset="-128"/>
                <a:cs typeface="+mn-cs"/>
              </a:rPr>
              <a:t>Fully operational implementation	 	1</a:t>
            </a:r>
            <a:r>
              <a:rPr lang="en-US" sz="1200" b="0" i="0" u="none" strike="noStrike" kern="1200" baseline="0" dirty="0" smtClean="0">
                <a:solidFill>
                  <a:schemeClr val="tx1"/>
                </a:solidFill>
                <a:latin typeface="+mn-lt"/>
                <a:ea typeface="ＭＳ Ｐゴシック" pitchFamily="48" charset="-128"/>
                <a:cs typeface="+mn-cs"/>
              </a:rPr>
              <a:t>4</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2</a:t>
            </a:r>
            <a:r>
              <a:rPr lang="en-US" sz="1200" b="0" i="0" u="none" strike="noStrike" kern="1200" dirty="0" smtClean="0">
                <a:solidFill>
                  <a:schemeClr val="tx1"/>
                </a:solidFill>
                <a:latin typeface="+mn-lt"/>
                <a:ea typeface="ＭＳ Ｐゴシック" pitchFamily="48" charset="-128"/>
                <a:cs typeface="+mn-cs"/>
              </a:rPr>
              <a:t>0%</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36</a:t>
            </a:r>
            <a:r>
              <a:rPr lang="en-US" sz="1200" b="0" i="0" u="none" strike="noStrike" kern="1200" dirty="0" smtClean="0">
                <a:solidFill>
                  <a:schemeClr val="tx1"/>
                </a:solidFill>
                <a:latin typeface="+mn-lt"/>
                <a:ea typeface="ＭＳ Ｐゴシック" pitchFamily="48" charset="-128"/>
                <a:cs typeface="+mn-cs"/>
              </a:rPr>
              <a:t>%</a:t>
            </a:r>
            <a:r>
              <a:rPr lang="en-US" dirty="0" smtClean="0"/>
              <a:t> </a:t>
            </a:r>
          </a:p>
          <a:p>
            <a:pPr lvl="1"/>
            <a:r>
              <a:rPr lang="en-US" sz="1200" b="0" i="0" u="none" strike="noStrike" kern="1200" dirty="0" smtClean="0">
                <a:solidFill>
                  <a:schemeClr val="tx1"/>
                </a:solidFill>
                <a:latin typeface="+mn-lt"/>
                <a:ea typeface="ＭＳ Ｐゴシック" pitchFamily="48" charset="-128"/>
                <a:cs typeface="+mn-cs"/>
              </a:rPr>
              <a:t>Partially operational implementation	</a:t>
            </a:r>
            <a:r>
              <a:rPr lang="en-US" sz="1200" b="0" i="0" u="none" strike="noStrike" kern="1200" baseline="0" dirty="0" smtClean="0">
                <a:solidFill>
                  <a:schemeClr val="tx1"/>
                </a:solidFill>
                <a:latin typeface="+mn-lt"/>
                <a:ea typeface="ＭＳ Ｐゴシック" pitchFamily="48" charset="-128"/>
                <a:cs typeface="+mn-cs"/>
              </a:rPr>
              <a:t>23</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baseline="0" dirty="0" smtClean="0">
                <a:solidFill>
                  <a:schemeClr val="tx1"/>
                </a:solidFill>
                <a:latin typeface="+mn-lt"/>
                <a:ea typeface="ＭＳ Ｐゴシック" pitchFamily="48" charset="-128"/>
                <a:cs typeface="+mn-cs"/>
              </a:rPr>
              <a:t>32</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42</a:t>
            </a:r>
            <a:r>
              <a:rPr lang="en-US" sz="1200" b="0" i="0" u="none" strike="noStrike" kern="1200" dirty="0" smtClean="0">
                <a:solidFill>
                  <a:schemeClr val="tx1"/>
                </a:solidFill>
                <a:latin typeface="+mn-lt"/>
                <a:ea typeface="ＭＳ Ｐゴシック" pitchFamily="48" charset="-128"/>
                <a:cs typeface="+mn-cs"/>
              </a:rPr>
              <a:t>%</a:t>
            </a:r>
          </a:p>
          <a:p>
            <a:pPr lvl="1"/>
            <a:r>
              <a:rPr lang="en-US" sz="1200" b="0" i="0" u="none" strike="noStrike" kern="1200" dirty="0" smtClean="0">
                <a:solidFill>
                  <a:schemeClr val="tx1"/>
                </a:solidFill>
                <a:latin typeface="+mn-lt"/>
                <a:ea typeface="ＭＳ Ｐゴシック" pitchFamily="48" charset="-128"/>
                <a:cs typeface="+mn-cs"/>
              </a:rPr>
              <a:t>Implementation in progress		</a:t>
            </a:r>
            <a:r>
              <a:rPr lang="en-US" sz="1200" b="0" i="0" u="none" strike="noStrike" kern="1200" baseline="0" dirty="0" smtClean="0">
                <a:solidFill>
                  <a:schemeClr val="tx1"/>
                </a:solidFill>
                <a:latin typeface="+mn-lt"/>
                <a:ea typeface="ＭＳ Ｐゴシック" pitchFamily="48" charset="-128"/>
                <a:cs typeface="+mn-cs"/>
              </a:rPr>
              <a:t>19</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2</a:t>
            </a:r>
            <a:r>
              <a:rPr lang="en-US" sz="1200" b="0" i="0" u="none" strike="noStrike" kern="1200" dirty="0" smtClean="0">
                <a:solidFill>
                  <a:schemeClr val="tx1"/>
                </a:solidFill>
                <a:latin typeface="+mn-lt"/>
                <a:ea typeface="ＭＳ Ｐゴシック" pitchFamily="48" charset="-128"/>
                <a:cs typeface="+mn-cs"/>
              </a:rPr>
              <a:t>0%</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36</a:t>
            </a:r>
            <a:r>
              <a:rPr lang="en-US" sz="1200" b="0" i="0" u="none" strike="noStrike" kern="1200" dirty="0" smtClean="0">
                <a:solidFill>
                  <a:schemeClr val="tx1"/>
                </a:solidFill>
                <a:latin typeface="+mn-lt"/>
                <a:ea typeface="ＭＳ Ｐゴシック" pitchFamily="48" charset="-128"/>
                <a:cs typeface="+mn-cs"/>
              </a:rPr>
              <a:t>%</a:t>
            </a:r>
          </a:p>
          <a:p>
            <a:pPr lvl="1"/>
            <a:r>
              <a:rPr lang="en-US" sz="1200" b="0" i="0" u="none" strike="noStrike" kern="1200" dirty="0" smtClean="0">
                <a:solidFill>
                  <a:schemeClr val="tx1"/>
                </a:solidFill>
                <a:latin typeface="+mn-lt"/>
                <a:ea typeface="ＭＳ Ｐゴシック" pitchFamily="48" charset="-128"/>
                <a:cs typeface="+mn-cs"/>
              </a:rPr>
              <a:t>Implementation planned			</a:t>
            </a:r>
            <a:r>
              <a:rPr lang="en-US" sz="1200" b="0" i="0" u="none" strike="noStrike" kern="1200" baseline="0" dirty="0" smtClean="0">
                <a:solidFill>
                  <a:schemeClr val="tx1"/>
                </a:solidFill>
                <a:latin typeface="+mn-lt"/>
                <a:ea typeface="ＭＳ Ｐゴシック" pitchFamily="48" charset="-128"/>
                <a:cs typeface="+mn-cs"/>
              </a:rPr>
              <a:t>18</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16</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6</a:t>
            </a:r>
            <a:r>
              <a:rPr lang="en-US" sz="1200" b="0" i="0" u="none" strike="noStrike" kern="1200" dirty="0" smtClean="0">
                <a:solidFill>
                  <a:schemeClr val="tx1"/>
                </a:solidFill>
                <a:latin typeface="+mn-lt"/>
                <a:ea typeface="ＭＳ Ｐゴシック" pitchFamily="48" charset="-128"/>
                <a:cs typeface="+mn-cs"/>
              </a:rPr>
              <a:t>%</a:t>
            </a:r>
          </a:p>
          <a:p>
            <a:pPr lvl="1"/>
            <a:r>
              <a:rPr lang="en-US" sz="1200" b="0" i="0" u="none" strike="noStrike" kern="1200" dirty="0" smtClean="0">
                <a:solidFill>
                  <a:schemeClr val="tx1"/>
                </a:solidFill>
                <a:latin typeface="+mn-lt"/>
                <a:ea typeface="ＭＳ Ｐゴシック" pitchFamily="48" charset="-128"/>
                <a:cs typeface="+mn-cs"/>
              </a:rPr>
              <a:t>Currently evaluating				</a:t>
            </a:r>
            <a:r>
              <a:rPr lang="en-US" sz="1200" b="0" i="0" u="none" strike="noStrike" kern="1200" baseline="0" dirty="0" smtClean="0">
                <a:solidFill>
                  <a:schemeClr val="tx1"/>
                </a:solidFill>
                <a:latin typeface="+mn-lt"/>
                <a:ea typeface="ＭＳ Ｐゴシック" pitchFamily="48" charset="-128"/>
                <a:cs typeface="+mn-cs"/>
              </a:rPr>
              <a:t>18</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1</a:t>
            </a:r>
            <a:r>
              <a:rPr lang="en-US" sz="1200" b="0" i="0" u="none" strike="noStrike" kern="1200" dirty="0" smtClean="0">
                <a:solidFill>
                  <a:schemeClr val="tx1"/>
                </a:solidFill>
                <a:latin typeface="+mn-lt"/>
                <a:ea typeface="ＭＳ Ｐゴシック" pitchFamily="48" charset="-128"/>
                <a:cs typeface="+mn-cs"/>
              </a:rPr>
              <a:t>0%</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4</a:t>
            </a:r>
            <a:r>
              <a:rPr lang="en-US" sz="1200" b="0" i="0" u="none" strike="noStrike" kern="1200" dirty="0" smtClean="0">
                <a:solidFill>
                  <a:schemeClr val="tx1"/>
                </a:solidFill>
                <a:latin typeface="+mn-lt"/>
                <a:ea typeface="ＭＳ Ｐゴシック" pitchFamily="48" charset="-128"/>
                <a:cs typeface="+mn-cs"/>
              </a:rPr>
              <a:t>%</a:t>
            </a:r>
            <a:endParaRPr lang="en-US" dirty="0" smtClean="0"/>
          </a:p>
          <a:p>
            <a:pPr lvl="1"/>
            <a:r>
              <a:rPr lang="en-US" sz="1200" b="0" i="0" u="none" strike="noStrike" kern="1200" dirty="0" smtClean="0">
                <a:solidFill>
                  <a:schemeClr val="tx1"/>
                </a:solidFill>
                <a:latin typeface="+mn-lt"/>
                <a:ea typeface="ＭＳ Ｐゴシック" pitchFamily="48" charset="-128"/>
                <a:cs typeface="+mn-cs"/>
              </a:rPr>
              <a:t>Not considering 				</a:t>
            </a:r>
            <a:r>
              <a:rPr lang="en-US" sz="1200" b="0" i="0" u="none" strike="noStrike" kern="1200" baseline="0" dirty="0" smtClean="0">
                <a:solidFill>
                  <a:schemeClr val="tx1"/>
                </a:solidFill>
                <a:latin typeface="+mn-lt"/>
                <a:ea typeface="ＭＳ Ｐゴシック" pitchFamily="48" charset="-128"/>
                <a:cs typeface="+mn-cs"/>
              </a:rPr>
              <a:t>9</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3</a:t>
            </a:r>
            <a:r>
              <a:rPr lang="en-US" sz="1200" b="0" i="0" u="none" strike="noStrike" kern="1200" dirty="0" smtClean="0">
                <a:solidFill>
                  <a:schemeClr val="tx1"/>
                </a:solidFill>
                <a:latin typeface="+mn-lt"/>
                <a:ea typeface="ＭＳ Ｐゴシック" pitchFamily="48" charset="-128"/>
                <a:cs typeface="+mn-cs"/>
              </a:rPr>
              <a:t>%</a:t>
            </a:r>
            <a:r>
              <a:rPr lang="en-US" dirty="0" smtClean="0"/>
              <a:t> 		</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4</a:t>
            </a:r>
            <a:r>
              <a:rPr lang="en-US" sz="1200" b="0" i="0" u="none" strike="noStrike" kern="1200" dirty="0" smtClean="0">
                <a:solidFill>
                  <a:schemeClr val="tx1"/>
                </a:solidFill>
                <a:latin typeface="+mn-lt"/>
                <a:ea typeface="ＭＳ Ｐゴシック" pitchFamily="48" charset="-128"/>
                <a:cs typeface="+mn-cs"/>
              </a:rPr>
              <a:t>%</a:t>
            </a:r>
            <a:endParaRPr lang="en-US" dirty="0" smtClean="0"/>
          </a:p>
          <a:p>
            <a:pPr lvl="1"/>
            <a:r>
              <a:rPr lang="en-US" dirty="0" smtClean="0"/>
              <a:t>Significance =</a:t>
            </a:r>
            <a:r>
              <a:rPr lang="en-US" baseline="0" dirty="0" smtClean="0"/>
              <a:t> 0.000; Eta = 0.293</a:t>
            </a:r>
          </a:p>
          <a:p>
            <a:pPr lvl="1"/>
            <a:endParaRPr lang="en-US" baseline="0" dirty="0" smtClean="0"/>
          </a:p>
          <a:p>
            <a:pPr lvl="0"/>
            <a:r>
              <a:rPr lang="en-US" baseline="0" dirty="0" smtClean="0"/>
              <a:t>Stage of Implementation of RSSO (2010), by Carnegie Class</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sz="1200" b="0" i="0" u="none" strike="noStrike" kern="1200" dirty="0" smtClean="0">
                <a:solidFill>
                  <a:schemeClr val="tx1"/>
                </a:solidFill>
                <a:latin typeface="+mn-lt"/>
                <a:ea typeface="ＭＳ Ｐゴシック" pitchFamily="48" charset="-128"/>
                <a:cs typeface="+mn-cs"/>
              </a:rPr>
              <a:t>							DR		MA		BA Liberal Arts	BA Other 	AA</a:t>
            </a:r>
            <a:endParaRPr lang="en-US" dirty="0" smtClean="0"/>
          </a:p>
          <a:p>
            <a:pPr lvl="1"/>
            <a:r>
              <a:rPr lang="en-US" sz="1200" b="0" i="0" u="none" strike="noStrike" kern="1200" dirty="0" smtClean="0">
                <a:solidFill>
                  <a:schemeClr val="tx1"/>
                </a:solidFill>
                <a:latin typeface="+mn-lt"/>
                <a:ea typeface="ＭＳ Ｐゴシック" pitchFamily="48" charset="-128"/>
                <a:cs typeface="+mn-cs"/>
              </a:rPr>
              <a:t>Fully operational implementation	 	33%		19%		18%			8%		18%</a:t>
            </a:r>
            <a:endParaRPr lang="en-US" dirty="0" smtClean="0"/>
          </a:p>
          <a:p>
            <a:pPr lvl="1"/>
            <a:r>
              <a:rPr lang="en-US" sz="1200" b="0" i="0" u="none" strike="noStrike" kern="1200" dirty="0" smtClean="0">
                <a:solidFill>
                  <a:schemeClr val="tx1"/>
                </a:solidFill>
                <a:latin typeface="+mn-lt"/>
                <a:ea typeface="ＭＳ Ｐゴシック" pitchFamily="48" charset="-128"/>
                <a:cs typeface="+mn-cs"/>
              </a:rPr>
              <a:t>Partially operational implementation	40%		31%		26%			16%		10%</a:t>
            </a:r>
          </a:p>
          <a:p>
            <a:pPr lvl="1"/>
            <a:r>
              <a:rPr lang="en-US" sz="1200" b="0" i="0" u="none" strike="noStrike" kern="1200" dirty="0" smtClean="0">
                <a:solidFill>
                  <a:schemeClr val="tx1"/>
                </a:solidFill>
                <a:latin typeface="+mn-lt"/>
                <a:ea typeface="ＭＳ Ｐゴシック" pitchFamily="48" charset="-128"/>
                <a:cs typeface="+mn-cs"/>
              </a:rPr>
              <a:t>Implementation in progress		14%		14%		18%			24%		26%</a:t>
            </a:r>
          </a:p>
          <a:p>
            <a:pPr lvl="1"/>
            <a:r>
              <a:rPr lang="en-US" sz="1200" b="0" i="0" u="none" strike="noStrike" kern="1200" dirty="0" smtClean="0">
                <a:solidFill>
                  <a:schemeClr val="tx1"/>
                </a:solidFill>
                <a:latin typeface="+mn-lt"/>
                <a:ea typeface="ＭＳ Ｐゴシック" pitchFamily="48" charset="-128"/>
                <a:cs typeface="+mn-cs"/>
              </a:rPr>
              <a:t>Implementation planned			6%		17%		9%			16%		16%</a:t>
            </a:r>
          </a:p>
          <a:p>
            <a:pPr lvl="1"/>
            <a:r>
              <a:rPr lang="en-US" sz="1200" b="0" i="0" u="none" strike="noStrike" kern="1200" dirty="0" smtClean="0">
                <a:solidFill>
                  <a:schemeClr val="tx1"/>
                </a:solidFill>
                <a:latin typeface="+mn-lt"/>
                <a:ea typeface="ＭＳ Ｐゴシック" pitchFamily="48" charset="-128"/>
                <a:cs typeface="+mn-cs"/>
              </a:rPr>
              <a:t>Currently evaluating				2%		11%		29%			28%		15%		</a:t>
            </a:r>
            <a:endParaRPr lang="en-US" dirty="0" smtClean="0"/>
          </a:p>
          <a:p>
            <a:pPr lvl="1"/>
            <a:r>
              <a:rPr lang="en-US" sz="1200" b="0" i="0" u="none" strike="noStrike" kern="1200" dirty="0" smtClean="0">
                <a:solidFill>
                  <a:schemeClr val="tx1"/>
                </a:solidFill>
                <a:latin typeface="+mn-lt"/>
                <a:ea typeface="ＭＳ Ｐゴシック" pitchFamily="48" charset="-128"/>
                <a:cs typeface="+mn-cs"/>
              </a:rPr>
              <a:t>Not considering 				5%		7.2%		0%			8%		5%</a:t>
            </a:r>
          </a:p>
          <a:p>
            <a:pPr lvl="1"/>
            <a:r>
              <a:rPr lang="en-US" dirty="0" smtClean="0"/>
              <a:t>Significance =</a:t>
            </a:r>
            <a:r>
              <a:rPr lang="en-US" baseline="0" dirty="0" smtClean="0"/>
              <a:t> 0.000; Eta = 0.323</a:t>
            </a:r>
          </a:p>
          <a:p>
            <a:pPr lvl="0"/>
            <a:endParaRPr lang="en-US" baseline="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Selection of Kerberos as an approach to reduced</a:t>
            </a:r>
            <a:r>
              <a:rPr lang="en-US" baseline="0" dirty="0" smtClean="0"/>
              <a:t> or single sign-on, by Carnegie class</a:t>
            </a:r>
          </a:p>
          <a:p>
            <a:r>
              <a:rPr lang="en-US" baseline="0" dirty="0" smtClean="0"/>
              <a:t>	Significance = 0.000; Eta = 0.359</a:t>
            </a:r>
          </a:p>
          <a:p>
            <a:r>
              <a:rPr lang="en-US" baseline="0" dirty="0" smtClean="0"/>
              <a:t>29% of the 254 respondents at least considering RSSO selected commercial vendor software.</a:t>
            </a:r>
          </a:p>
          <a:p>
            <a:r>
              <a:rPr lang="en-US" baseline="0" dirty="0" smtClean="0"/>
              <a:t>23% selected homegrown software “developed at your institution or another institution.” </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Stage of</a:t>
            </a:r>
            <a:r>
              <a:rPr lang="en-US" baseline="0" dirty="0" smtClean="0"/>
              <a:t> Implementation of Role-Based Authorization, by Year (N=137)</a:t>
            </a:r>
          </a:p>
          <a:p>
            <a:r>
              <a:rPr lang="en-US" baseline="0" dirty="0" smtClean="0"/>
              <a:t>	</a:t>
            </a:r>
            <a:r>
              <a:rPr lang="en-US" dirty="0" smtClean="0"/>
              <a:t>Significance = .060; Eta = .093</a:t>
            </a:r>
          </a:p>
          <a:p>
            <a:endParaRPr lang="en-US" dirty="0" smtClean="0"/>
          </a:p>
          <a:p>
            <a:r>
              <a:rPr lang="en-US" dirty="0" smtClean="0"/>
              <a:t>Stage</a:t>
            </a:r>
            <a:r>
              <a:rPr lang="en-US" baseline="0" dirty="0" smtClean="0"/>
              <a:t> of Implementation of Automated Role-Based Authorization (2010), by Carnegie Class (N=268)</a:t>
            </a:r>
          </a:p>
          <a:p>
            <a:pPr lvl="1"/>
            <a:r>
              <a:rPr lang="en-US" sz="1200" b="0" i="0" u="none" strike="noStrike" kern="1200" dirty="0" smtClean="0">
                <a:solidFill>
                  <a:schemeClr val="tx1"/>
                </a:solidFill>
                <a:latin typeface="+mn-lt"/>
                <a:ea typeface="ＭＳ Ｐゴシック" pitchFamily="48" charset="-128"/>
                <a:cs typeface="+mn-cs"/>
              </a:rPr>
              <a:t>Fully Operational Implementation: DR </a:t>
            </a:r>
            <a:r>
              <a:rPr lang="en-US" sz="1200" b="0" i="0" u="none" strike="noStrike" kern="1200" baseline="0" dirty="0" smtClean="0">
                <a:solidFill>
                  <a:schemeClr val="tx1"/>
                </a:solidFill>
                <a:latin typeface="+mn-lt"/>
                <a:ea typeface="ＭＳ Ｐゴシック" pitchFamily="48" charset="-128"/>
                <a:cs typeface="+mn-cs"/>
              </a:rPr>
              <a:t>= 14</a:t>
            </a:r>
            <a:r>
              <a:rPr lang="en-US" sz="1200" b="0" i="0" u="none" strike="noStrike" kern="1200" dirty="0" smtClean="0">
                <a:solidFill>
                  <a:schemeClr val="tx1"/>
                </a:solidFill>
                <a:latin typeface="+mn-lt"/>
                <a:ea typeface="ＭＳ Ｐゴシック" pitchFamily="48" charset="-128"/>
                <a:cs typeface="+mn-cs"/>
              </a:rPr>
              <a:t>%	MA</a:t>
            </a:r>
            <a:r>
              <a:rPr lang="en-US" sz="1200" b="0" i="0" u="none" strike="noStrike" kern="1200" baseline="0" dirty="0" smtClean="0">
                <a:solidFill>
                  <a:schemeClr val="tx1"/>
                </a:solidFill>
                <a:latin typeface="+mn-lt"/>
                <a:ea typeface="ＭＳ Ｐゴシック" pitchFamily="48" charset="-128"/>
                <a:cs typeface="+mn-cs"/>
              </a:rPr>
              <a:t> = 11</a:t>
            </a:r>
            <a:r>
              <a:rPr lang="en-US" sz="1200" b="0" i="0" u="none" strike="noStrike" kern="1200" dirty="0" smtClean="0">
                <a:solidFill>
                  <a:schemeClr val="tx1"/>
                </a:solidFill>
                <a:latin typeface="+mn-lt"/>
                <a:ea typeface="ＭＳ Ｐゴシック" pitchFamily="48" charset="-128"/>
                <a:cs typeface="+mn-cs"/>
              </a:rPr>
              <a:t>%	BA Liberal Arts = 6%	BA</a:t>
            </a:r>
            <a:r>
              <a:rPr lang="en-US" sz="1200" b="0" i="0" u="none" strike="noStrike" kern="1200" baseline="0" dirty="0" smtClean="0">
                <a:solidFill>
                  <a:schemeClr val="tx1"/>
                </a:solidFill>
                <a:latin typeface="+mn-lt"/>
                <a:ea typeface="ＭＳ Ｐゴシック" pitchFamily="48" charset="-128"/>
                <a:cs typeface="+mn-cs"/>
              </a:rPr>
              <a:t> Other</a:t>
            </a:r>
            <a:r>
              <a:rPr lang="en-US" sz="1200" b="0" i="0" u="none" strike="noStrike" kern="1200" dirty="0" smtClean="0">
                <a:solidFill>
                  <a:schemeClr val="tx1"/>
                </a:solidFill>
                <a:latin typeface="+mn-lt"/>
                <a:ea typeface="ＭＳ Ｐゴシック" pitchFamily="48" charset="-128"/>
                <a:cs typeface="+mn-cs"/>
              </a:rPr>
              <a:t> </a:t>
            </a:r>
            <a:r>
              <a:rPr lang="en-US" sz="1200" b="0" i="0" u="none" strike="noStrike" kern="1200" baseline="0" dirty="0" smtClean="0">
                <a:solidFill>
                  <a:schemeClr val="tx1"/>
                </a:solidFill>
                <a:latin typeface="+mn-lt"/>
                <a:ea typeface="ＭＳ Ｐゴシック" pitchFamily="48" charset="-128"/>
                <a:cs typeface="+mn-cs"/>
              </a:rPr>
              <a:t>= 0</a:t>
            </a:r>
            <a:r>
              <a:rPr lang="en-US" sz="1200" b="0" i="0" u="none" strike="noStrike" kern="1200" dirty="0" smtClean="0">
                <a:solidFill>
                  <a:schemeClr val="tx1"/>
                </a:solidFill>
                <a:latin typeface="+mn-lt"/>
                <a:ea typeface="ＭＳ Ｐゴシック" pitchFamily="48" charset="-128"/>
                <a:cs typeface="+mn-cs"/>
              </a:rPr>
              <a:t>%</a:t>
            </a:r>
            <a:r>
              <a:rPr lang="en-US" dirty="0" smtClean="0"/>
              <a:t> 	AA = 8%</a:t>
            </a:r>
          </a:p>
          <a:p>
            <a:pPr lvl="1"/>
            <a:r>
              <a:rPr lang="en-US" dirty="0" smtClean="0"/>
              <a:t>Significance =</a:t>
            </a:r>
            <a:r>
              <a:rPr lang="en-US" baseline="0" dirty="0" smtClean="0"/>
              <a:t> 0.002; Eta = 0.276</a:t>
            </a:r>
          </a:p>
          <a:p>
            <a:pPr lvl="1"/>
            <a:endParaRPr lang="en-US" baseline="0" dirty="0" smtClean="0"/>
          </a:p>
          <a:p>
            <a:pPr lvl="0"/>
            <a:r>
              <a:rPr lang="en-US" baseline="0" dirty="0" smtClean="0"/>
              <a:t>Stage of Implementation of Automated Role-Based Authorization (2010), by Institution Size (FTE Students)</a:t>
            </a:r>
          </a:p>
          <a:p>
            <a:pPr lvl="0"/>
            <a:r>
              <a:rPr lang="en-US" baseline="0" dirty="0" smtClean="0"/>
              <a:t>	Fully Operational Implementation: 1 – 4,000 FTE = 6%	4,001 – 15,000 FTE = 11%	More than 15,000 FTE = 12%</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smtClean="0"/>
              <a:t>	Significance =</a:t>
            </a:r>
            <a:r>
              <a:rPr lang="en-US" baseline="0" dirty="0" smtClean="0"/>
              <a:t> 0.005; Eta = 0.236</a:t>
            </a:r>
          </a:p>
          <a:p>
            <a:pPr lvl="0"/>
            <a:endParaRPr lang="en-US" baseline="0" dirty="0" smtClean="0"/>
          </a:p>
          <a:p>
            <a:pPr lvl="1"/>
            <a:endParaRPr lang="en-US" baseline="0" dirty="0" smtClean="0"/>
          </a:p>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Ability of </a:t>
            </a:r>
            <a:r>
              <a:rPr lang="en-US" dirty="0" smtClean="0">
                <a:solidFill>
                  <a:srgbClr val="4C4C4F"/>
                </a:solidFill>
                <a:latin typeface="Arial"/>
                <a:ea typeface="ＭＳ Ｐゴシック" pitchFamily="48" charset="-128"/>
                <a:cs typeface="Arial"/>
              </a:rPr>
              <a:t>the Institution’s Role-Based Authentication Environment to Make Privileging Decisions Based on Fine-Grained Roles or Affiliations,</a:t>
            </a:r>
            <a:r>
              <a:rPr lang="en-US" baseline="0" dirty="0" smtClean="0">
                <a:solidFill>
                  <a:srgbClr val="4C4C4F"/>
                </a:solidFill>
                <a:latin typeface="Arial"/>
                <a:ea typeface="ＭＳ Ｐゴシック" pitchFamily="48" charset="-128"/>
                <a:cs typeface="Arial"/>
              </a:rPr>
              <a:t> by Institutional Control (N=103, Partially or Fully Operational Implementations Only)</a:t>
            </a:r>
          </a:p>
          <a:p>
            <a:pPr lvl="1"/>
            <a:r>
              <a:rPr lang="en-US" dirty="0" smtClean="0"/>
              <a:t>Private Institutions: Not at all = 26%;</a:t>
            </a:r>
            <a:r>
              <a:rPr lang="en-US" baseline="0" dirty="0" smtClean="0"/>
              <a:t> In some cases = 71%; In all cases = 3%</a:t>
            </a:r>
          </a:p>
          <a:p>
            <a:pPr lvl="1"/>
            <a:r>
              <a:rPr lang="en-US" baseline="0" dirty="0" smtClean="0"/>
              <a:t>Public Institutions: Not at all = 12%; In some cases = 68%; In all cases = 21%</a:t>
            </a:r>
          </a:p>
          <a:p>
            <a:pPr lvl="1"/>
            <a:r>
              <a:rPr lang="en-US" baseline="0" dirty="0" smtClean="0"/>
              <a:t>Significance = 0.003; Eta = 0.269</a:t>
            </a:r>
          </a:p>
          <a:p>
            <a:pPr lvl="1"/>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Stage</a:t>
            </a:r>
            <a:r>
              <a:rPr lang="en-US" baseline="0" dirty="0" smtClean="0"/>
              <a:t> of Implementation of Federated Identity, by Carnegie Class (N=268)</a:t>
            </a:r>
          </a:p>
          <a:p>
            <a:r>
              <a:rPr lang="en-US" baseline="0" dirty="0" smtClean="0"/>
              <a:t>	Significance = 0.000; Eta = 0.455</a:t>
            </a:r>
          </a:p>
          <a:p>
            <a:endParaRPr lang="en-US" baseline="0" dirty="0" smtClean="0"/>
          </a:p>
          <a:p>
            <a:r>
              <a:rPr lang="en-US" baseline="0" dirty="0" smtClean="0"/>
              <a:t>DR (N = 87)</a:t>
            </a:r>
          </a:p>
          <a:p>
            <a:pPr lvl="1"/>
            <a:r>
              <a:rPr lang="en-US" baseline="0" dirty="0" smtClean="0"/>
              <a:t>Not 		Currently	Planned but won’t			Planned to start			Implementation	Partially	Fully</a:t>
            </a:r>
          </a:p>
          <a:p>
            <a:pPr lvl="1"/>
            <a:r>
              <a:rPr lang="en-US" baseline="0" dirty="0" smtClean="0"/>
              <a:t>Considering	Evaluating	start within next 12 months	within  the next 12 months		in progress		Operational	</a:t>
            </a:r>
            <a:r>
              <a:rPr lang="en-US" baseline="0" dirty="0" err="1" smtClean="0"/>
              <a:t>Operational</a:t>
            </a:r>
            <a:endParaRPr lang="en-US" dirty="0" smtClean="0"/>
          </a:p>
          <a:p>
            <a:pPr lvl="1"/>
            <a:r>
              <a:rPr lang="en-US" dirty="0" smtClean="0"/>
              <a:t>6%		18%		3%					15%					15%			16%		26%</a:t>
            </a:r>
          </a:p>
          <a:p>
            <a:endParaRPr lang="en-US" baseline="0" dirty="0" smtClean="0"/>
          </a:p>
          <a:p>
            <a:r>
              <a:rPr lang="en-US" baseline="0" dirty="0" smtClean="0"/>
              <a:t>MA (N = 83)</a:t>
            </a:r>
          </a:p>
          <a:p>
            <a:pPr lvl="1"/>
            <a:r>
              <a:rPr lang="en-US" baseline="0" dirty="0" smtClean="0"/>
              <a:t>Not 		Currently	Planned but won’t			Planned to start			Implementation	Partially	Fully</a:t>
            </a:r>
          </a:p>
          <a:p>
            <a:pPr lvl="1"/>
            <a:r>
              <a:rPr lang="en-US" baseline="0" dirty="0" smtClean="0"/>
              <a:t>Considering	Evaluating	start within next 12 months	within  the next 12 months		in progress		Operational	</a:t>
            </a:r>
            <a:r>
              <a:rPr lang="en-US" baseline="0" dirty="0" err="1" smtClean="0"/>
              <a:t>Operational</a:t>
            </a:r>
            <a:endParaRPr lang="en-US" dirty="0" smtClean="0"/>
          </a:p>
          <a:p>
            <a:pPr lvl="1"/>
            <a:r>
              <a:rPr lang="en-US" dirty="0" smtClean="0"/>
              <a:t>34%		30%		2%					5%					8%			11%		10%</a:t>
            </a:r>
          </a:p>
          <a:p>
            <a:endParaRPr lang="en-US" baseline="0" dirty="0" smtClean="0"/>
          </a:p>
          <a:p>
            <a:r>
              <a:rPr lang="en-US" baseline="0" dirty="0" smtClean="0"/>
              <a:t>BA Liberal Arts (N = 34)</a:t>
            </a:r>
          </a:p>
          <a:p>
            <a:pPr lvl="1"/>
            <a:r>
              <a:rPr lang="en-US" baseline="0" dirty="0" smtClean="0"/>
              <a:t>Not 		Currently	Planned but won’t			Planned to start			Implementation	Partially	Fully</a:t>
            </a:r>
          </a:p>
          <a:p>
            <a:pPr lvl="1"/>
            <a:r>
              <a:rPr lang="en-US" baseline="0" dirty="0" smtClean="0"/>
              <a:t>Considering	Evaluating	start within next 12 months	within  the next 12 months		in progress		Operational	</a:t>
            </a:r>
            <a:r>
              <a:rPr lang="en-US" baseline="0" dirty="0" err="1" smtClean="0"/>
              <a:t>Operational</a:t>
            </a:r>
            <a:endParaRPr lang="en-US" dirty="0" smtClean="0"/>
          </a:p>
          <a:p>
            <a:pPr lvl="1"/>
            <a:r>
              <a:rPr lang="en-US" dirty="0" smtClean="0"/>
              <a:t>21%		44%		6%					12%					0%			6%		12%</a:t>
            </a:r>
          </a:p>
          <a:p>
            <a:endParaRPr lang="en-US" baseline="0" dirty="0" smtClean="0"/>
          </a:p>
          <a:p>
            <a:r>
              <a:rPr lang="en-US" baseline="0" dirty="0" smtClean="0"/>
              <a:t>BA Other (N = 25)</a:t>
            </a:r>
          </a:p>
          <a:p>
            <a:pPr lvl="1"/>
            <a:r>
              <a:rPr lang="en-US" baseline="0" dirty="0" smtClean="0"/>
              <a:t>Not 		Currently	Planned but won’t			Planned to start			Implementation	Partially	Fully</a:t>
            </a:r>
          </a:p>
          <a:p>
            <a:pPr lvl="1"/>
            <a:r>
              <a:rPr lang="en-US" baseline="0" dirty="0" smtClean="0"/>
              <a:t>Considering	Evaluating	start within next 12 months	within  the next 12 months		in progress		Operational	</a:t>
            </a:r>
            <a:r>
              <a:rPr lang="en-US" baseline="0" dirty="0" err="1" smtClean="0"/>
              <a:t>Operational</a:t>
            </a:r>
            <a:endParaRPr lang="en-US" dirty="0" smtClean="0"/>
          </a:p>
          <a:p>
            <a:pPr lvl="1"/>
            <a:r>
              <a:rPr lang="en-US" dirty="0" smtClean="0"/>
              <a:t>32%		44%		8%					4%					4%			4%		4%</a:t>
            </a:r>
          </a:p>
          <a:p>
            <a:endParaRPr lang="en-US" dirty="0" smtClean="0"/>
          </a:p>
          <a:p>
            <a:r>
              <a:rPr lang="en-US" baseline="0" dirty="0" smtClean="0"/>
              <a:t>AA (N = 39)</a:t>
            </a:r>
          </a:p>
          <a:p>
            <a:pPr lvl="1"/>
            <a:r>
              <a:rPr lang="en-US" baseline="0" dirty="0" smtClean="0"/>
              <a:t>Not 		Currently	Planned but won’t			Planned to start			Implementation	Partially	Fully</a:t>
            </a:r>
          </a:p>
          <a:p>
            <a:pPr lvl="1"/>
            <a:r>
              <a:rPr lang="en-US" baseline="0" dirty="0" smtClean="0"/>
              <a:t>Considering	Evaluating	start within next 12 months	within  the next 12 months		in progress		Operational	</a:t>
            </a:r>
            <a:r>
              <a:rPr lang="en-US" baseline="0" dirty="0" err="1" smtClean="0"/>
              <a:t>Operational</a:t>
            </a:r>
            <a:endParaRPr lang="en-US" baseline="0" dirty="0" smtClean="0"/>
          </a:p>
          <a:p>
            <a:pPr lvl="1"/>
            <a:r>
              <a:rPr lang="en-US" baseline="0" dirty="0" smtClean="0"/>
              <a:t>43%		33%		8%					8%					5%			0%		3%		</a:t>
            </a:r>
          </a:p>
          <a:p>
            <a:endParaRPr lang="en-US" dirty="0" smtClean="0"/>
          </a:p>
          <a:p>
            <a:r>
              <a:rPr lang="en-US" dirty="0" smtClean="0"/>
              <a:t>Over the next 12 months, demand for cloud computing resources will increase need for federated identity services (N=321)</a:t>
            </a:r>
          </a:p>
          <a:p>
            <a:r>
              <a:rPr lang="en-US" dirty="0" smtClean="0"/>
              <a:t>	Strongly agree, 11%</a:t>
            </a:r>
          </a:p>
          <a:p>
            <a:r>
              <a:rPr lang="en-US" dirty="0" smtClean="0"/>
              <a:t>	Agree, 43%</a:t>
            </a:r>
          </a:p>
          <a:p>
            <a:r>
              <a:rPr lang="en-US" dirty="0" smtClean="0"/>
              <a:t>	Neutral, 29%</a:t>
            </a:r>
          </a:p>
          <a:p>
            <a:r>
              <a:rPr lang="en-US" dirty="0" smtClean="0"/>
              <a:t>	Disagree, 12%</a:t>
            </a:r>
          </a:p>
          <a:p>
            <a:r>
              <a:rPr lang="en-US" dirty="0" smtClean="0"/>
              <a:t>	Strongly disagree, 6%</a:t>
            </a:r>
          </a:p>
          <a:p>
            <a:endParaRPr lang="en-US" dirty="0" smtClean="0"/>
          </a:p>
          <a:p>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Other motivators:</a:t>
            </a:r>
          </a:p>
          <a:p>
            <a:pPr lvl="1"/>
            <a:r>
              <a:rPr lang="en-US" dirty="0" smtClean="0"/>
              <a:t>Provide</a:t>
            </a:r>
            <a:r>
              <a:rPr lang="en-US" baseline="0" dirty="0" smtClean="0"/>
              <a:t> access to extra-institutional instructional resources, 13%</a:t>
            </a:r>
          </a:p>
          <a:p>
            <a:pPr lvl="1"/>
            <a:r>
              <a:rPr lang="en-US" baseline="0" dirty="0" smtClean="0"/>
              <a:t>Provide for extra-institutional collaborative teaching/learning,  12%</a:t>
            </a:r>
          </a:p>
          <a:p>
            <a:pPr lvl="1"/>
            <a:r>
              <a:rPr lang="en-US" baseline="0" dirty="0" smtClean="0"/>
              <a:t>Provide access to extra-institutional student service applications (e.g., travel, career), 10%</a:t>
            </a:r>
          </a:p>
          <a:p>
            <a:pPr lvl="1"/>
            <a:r>
              <a:rPr lang="en-US" baseline="0" dirty="0" smtClean="0"/>
              <a:t>Meet mandated state/federal identity requirements, 9%</a:t>
            </a:r>
          </a:p>
          <a:p>
            <a:pPr lvl="1"/>
            <a:endParaRPr lang="en-US" baseline="0" dirty="0" smtClean="0"/>
          </a:p>
          <a:p>
            <a:pPr lvl="0"/>
            <a:r>
              <a:rPr lang="en-US" baseline="0" dirty="0" smtClean="0"/>
              <a:t>Reduced/single sign-on is a primary motivator to evaluate or implement federated identity solutions. (Excludes institutions not considering FID solutions)</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a:t>
            </a:r>
            <a:r>
              <a:rPr lang="en-US" dirty="0" smtClean="0"/>
              <a:t>DR (N=82)	MA (N=55)	BA</a:t>
            </a:r>
            <a:r>
              <a:rPr lang="en-US" baseline="0" dirty="0" smtClean="0"/>
              <a:t> Liberal Arts (N=27)	BA Other (N=17)	AA (N=22)</a:t>
            </a:r>
            <a:endParaRPr lang="en-US" dirty="0" smtClean="0"/>
          </a:p>
          <a:p>
            <a:r>
              <a:rPr lang="en-US" baseline="0" dirty="0" smtClean="0"/>
              <a:t>	29%		62%		56%				76%			82%</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	Significance =</a:t>
            </a:r>
            <a:r>
              <a:rPr lang="en-US" baseline="0" dirty="0" smtClean="0"/>
              <a:t> 0.000; Eta = 0.391</a:t>
            </a:r>
          </a:p>
          <a:p>
            <a:endParaRPr lang="en-US" baseline="0" dirty="0" smtClean="0"/>
          </a:p>
          <a:p>
            <a:endParaRPr lang="en-US" baseline="0" dirty="0" smtClean="0"/>
          </a:p>
          <a:p>
            <a:pPr lvl="0"/>
            <a:r>
              <a:rPr lang="en-US" dirty="0" smtClean="0">
                <a:solidFill>
                  <a:srgbClr val="4C4C4F"/>
                </a:solidFill>
                <a:latin typeface="Arial"/>
                <a:ea typeface="ＭＳ Ｐゴシック" pitchFamily="48" charset="-128"/>
                <a:cs typeface="Arial"/>
              </a:rPr>
              <a:t>Providing for extra-institutional research collaboration </a:t>
            </a:r>
            <a:r>
              <a:rPr lang="en-US" baseline="0" dirty="0" smtClean="0"/>
              <a:t>is a primary motivator to evaluate or implement federated identity solutions. (N = 203, excludes institutions not considering FID solutions)</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a:t>
            </a:r>
            <a:r>
              <a:rPr lang="en-US" dirty="0" smtClean="0"/>
              <a:t>DR (N=82)	MA (N=55)	BA</a:t>
            </a:r>
            <a:r>
              <a:rPr lang="en-US" baseline="0" dirty="0" smtClean="0"/>
              <a:t> Liberal Arts (N=27)	BA Other (N=17)	AA (N=22)</a:t>
            </a:r>
            <a:endParaRPr lang="en-US" dirty="0" smtClean="0"/>
          </a:p>
          <a:p>
            <a:r>
              <a:rPr lang="en-US" baseline="0" dirty="0" smtClean="0"/>
              <a:t>	45%		4%		18%				0%			0%</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a:t>
            </a:r>
            <a:r>
              <a:rPr lang="en-US" dirty="0" smtClean="0"/>
              <a:t>Significance =</a:t>
            </a:r>
            <a:r>
              <a:rPr lang="en-US" baseline="0" dirty="0" smtClean="0"/>
              <a:t> 0.000; Eta = 0.487</a:t>
            </a:r>
          </a:p>
          <a:p>
            <a:endParaRPr lang="en-US" baseline="0"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Institution Is Getting Expected Value from Identity Management Projects</a:t>
            </a:r>
          </a:p>
          <a:p>
            <a:r>
              <a:rPr lang="en-US" baseline="0" dirty="0" smtClean="0"/>
              <a:t>	Means not significantly different.</a:t>
            </a:r>
          </a:p>
          <a:p>
            <a:r>
              <a:rPr lang="en-US" baseline="0" dirty="0" smtClean="0"/>
              <a:t>	Significance of comparison by year = 0.410; Eta = 0.058	</a:t>
            </a:r>
          </a:p>
          <a:p>
            <a:r>
              <a:rPr lang="en-US" baseline="0" dirty="0" smtClean="0"/>
              <a:t>	</a:t>
            </a:r>
          </a:p>
          <a:p>
            <a:pPr marL="228600" indent="-228600">
              <a:buNone/>
            </a:pPr>
            <a:r>
              <a:rPr lang="en-US" baseline="0" dirty="0" smtClean="0"/>
              <a:t>Institution Is Getting Expected Value from IdM Projects, by Carnegie Class</a:t>
            </a:r>
          </a:p>
          <a:p>
            <a:pPr marL="685800" lvl="1" indent="-228600">
              <a:buNone/>
            </a:pPr>
            <a:r>
              <a:rPr lang="en-US" baseline="0" dirty="0" smtClean="0"/>
              <a:t>Means not significantly different.</a:t>
            </a:r>
          </a:p>
          <a:p>
            <a:r>
              <a:rPr lang="en-US" baseline="0" dirty="0" smtClean="0"/>
              <a:t>	2005	Significance of comparison by Carnegie class = 0.638; Eta = 0.077</a:t>
            </a:r>
          </a:p>
          <a:p>
            <a:r>
              <a:rPr lang="en-US" baseline="0" dirty="0" smtClean="0"/>
              <a:t>	2010	Significance of comparison by Carnegie class = 0.174; Eta = 0.164</a:t>
            </a:r>
          </a:p>
          <a:p>
            <a:pPr marL="685800" lvl="1" indent="-228600">
              <a:buNone/>
            </a:pPr>
            <a:endParaRPr lang="en-US" baseline="0" dirty="0" smtClean="0"/>
          </a:p>
          <a:p>
            <a:pPr marL="228600" lvl="0" indent="-228600">
              <a:buNone/>
            </a:pPr>
            <a:r>
              <a:rPr lang="en-US" baseline="0" dirty="0" smtClean="0"/>
              <a:t>Institution Is Getting Expected Value from IdM Projects, by Institution Size (FTE students)</a:t>
            </a:r>
          </a:p>
          <a:p>
            <a:pPr marL="228600" indent="-228600">
              <a:buNone/>
            </a:pPr>
            <a:r>
              <a:rPr lang="en-US" baseline="0" dirty="0" smtClean="0"/>
              <a:t>		Means not significantly different.</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2005	Significance of comparison by institution size= 0.435; Eta = 0.121</a:t>
            </a:r>
          </a:p>
          <a:p>
            <a:r>
              <a:rPr lang="en-US" baseline="0" dirty="0" smtClean="0"/>
              <a:t>	2010	Significance of comparison by institution size = 0.280; Eta = 0.110</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r>
              <a:rPr lang="en-US" baseline="0" dirty="0" smtClean="0"/>
              <a:t>Institution Is Getting Expected Value from IdM Projects, by Institutional Control (public/private)</a:t>
            </a:r>
          </a:p>
          <a:p>
            <a:r>
              <a:rPr lang="en-US" baseline="0" dirty="0" smtClean="0"/>
              <a:t>	Means not significantly different.</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2005	Significance of comparison by institutional control = 0.780; Eta = 0.015</a:t>
            </a:r>
          </a:p>
          <a:p>
            <a:r>
              <a:rPr lang="en-US" baseline="0" dirty="0" smtClean="0"/>
              <a:t>	2010	Significance of comparison by institutional control = 0.281; Eta = 0.073</a:t>
            </a:r>
          </a:p>
          <a:p>
            <a:endParaRPr lang="en-US" baseline="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Institution Has Achieved Cost Savings from Identity Management Projects</a:t>
            </a:r>
          </a:p>
          <a:p>
            <a:r>
              <a:rPr lang="en-US" baseline="0" dirty="0" smtClean="0"/>
              <a:t>	2005 compared to 2010: Significance = 0.367; Eta = 0.058	</a:t>
            </a:r>
          </a:p>
          <a:p>
            <a:endParaRPr lang="en-US" baseline="0" dirty="0" smtClean="0"/>
          </a:p>
          <a:p>
            <a:r>
              <a:rPr lang="en-US" baseline="0" dirty="0" smtClean="0"/>
              <a:t>Institution Has Achieved Cost Savings from Identity Management Projects, by Carnegie Class</a:t>
            </a:r>
          </a:p>
          <a:p>
            <a:r>
              <a:rPr lang="en-US" baseline="0" dirty="0" smtClean="0"/>
              <a:t>	2005 Significance of comparison by Carnegie class = 0.252; Eta = 0.184</a:t>
            </a:r>
          </a:p>
          <a:p>
            <a:r>
              <a:rPr lang="en-US" baseline="0" dirty="0" smtClean="0"/>
              <a:t>	2010 Significance of comparison by Carnegie class = 0.090; Eta = 0.215</a:t>
            </a:r>
          </a:p>
          <a:p>
            <a:endParaRPr lang="en-US" baseline="0" dirty="0" smtClean="0"/>
          </a:p>
          <a:p>
            <a:r>
              <a:rPr lang="en-US" baseline="0" dirty="0" smtClean="0"/>
              <a:t>Institution Has Achieved Cost Savings from Identity Management Projects, by Institution Size (FTE students)</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2005 Significance of comparison by institution size = 0.157; Eta = 0.185</a:t>
            </a:r>
          </a:p>
          <a:p>
            <a:r>
              <a:rPr lang="en-US" baseline="0" dirty="0" smtClean="0"/>
              <a:t>	2010 Significance of comparison by institution size  = 0.581; Eta = 0.088</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r>
              <a:rPr lang="en-US" baseline="0" dirty="0" smtClean="0"/>
              <a:t>Institution Has Achieved Cost Savings from Identity Management Projects, by Institutional Control (public/private)</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2005 Significance of comparison by institutional control = 0.638; Eta = 0.009</a:t>
            </a:r>
          </a:p>
          <a:p>
            <a:r>
              <a:rPr lang="en-US" baseline="0" dirty="0" smtClean="0"/>
              <a:t>	2010 Significance of comparison by institutional control = 0.281; Eta = 0.073</a:t>
            </a:r>
          </a:p>
          <a:p>
            <a:endParaRPr lang="en-US" baseline="0" dirty="0" smtClean="0"/>
          </a:p>
          <a:p>
            <a:endParaRPr lang="en-US" baseline="0"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Capability</a:t>
            </a:r>
            <a:r>
              <a:rPr lang="en-US" baseline="0" dirty="0" smtClean="0"/>
              <a:t> score was calculated only for respondents who answered all 14 capability questions.</a:t>
            </a:r>
            <a:endParaRPr lang="en-US" dirty="0" smtClean="0"/>
          </a:p>
          <a:p>
            <a:endParaRPr lang="en-US" dirty="0" smtClean="0"/>
          </a:p>
          <a:p>
            <a:r>
              <a:rPr lang="en-US" dirty="0" smtClean="0"/>
              <a:t>Identity</a:t>
            </a:r>
            <a:r>
              <a:rPr lang="en-US" baseline="0" dirty="0" smtClean="0"/>
              <a:t> Management Capability Score, by Year </a:t>
            </a:r>
          </a:p>
          <a:p>
            <a:r>
              <a:rPr lang="en-US" baseline="0" dirty="0" smtClean="0"/>
              <a:t>	Significance = 0.014; Eta = 0.238</a:t>
            </a:r>
          </a:p>
          <a:p>
            <a:endParaRPr lang="en-US" baseline="0" dirty="0" smtClean="0"/>
          </a:p>
          <a:p>
            <a:r>
              <a:rPr lang="en-US" baseline="0" dirty="0" smtClean="0"/>
              <a:t>Capability Score, by Carnegie Class</a:t>
            </a:r>
          </a:p>
          <a:p>
            <a:r>
              <a:rPr lang="en-US" baseline="0" dirty="0" smtClean="0"/>
              <a:t>	2005 Significance of comparison by Carnegie class = 0.343; Eta = 0.102</a:t>
            </a:r>
          </a:p>
          <a:p>
            <a:r>
              <a:rPr lang="en-US" baseline="0" dirty="0" smtClean="0"/>
              <a:t>	2010 Significance of comparison by Carnegie class = 0.105; Eta = 0.180</a:t>
            </a:r>
          </a:p>
          <a:p>
            <a:endParaRPr lang="en-US" baseline="0" dirty="0" smtClean="0"/>
          </a:p>
          <a:p>
            <a:r>
              <a:rPr lang="en-US" baseline="0" dirty="0" smtClean="0"/>
              <a:t>Capability Score, by Institution Size (FTE students)</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2005 Significance of comparison by institution size = 0.662; Eta = 0.094</a:t>
            </a:r>
          </a:p>
          <a:p>
            <a:r>
              <a:rPr lang="en-US" baseline="0" dirty="0" smtClean="0"/>
              <a:t>	2010 Significance of comparison by institution size = 0.717; Eta = 0.050</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r>
              <a:rPr lang="en-US" baseline="0" dirty="0" smtClean="0"/>
              <a:t>Capability Score, by Institutional Control (public/private)</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2005 Significance of comparison by institutional control = 0.495; Eta = 0.035</a:t>
            </a:r>
          </a:p>
          <a:p>
            <a:r>
              <a:rPr lang="en-US" baseline="0" dirty="0" smtClean="0"/>
              <a:t>	2010 Significance of comparison by institutional control = 0.486; Eta = 0.042</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Monitoring a set of IdM-related metrics</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Count of 5 IdM related metrics kept: 0 metrics 2.82; 4-5 metrics 3.64</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Significance = 0.000; Eta = 0.420</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r>
              <a:rPr lang="en-US" baseline="0" dirty="0" smtClean="0"/>
              <a:t>Having IdM-related policies in place	</a:t>
            </a:r>
          </a:p>
          <a:p>
            <a:r>
              <a:rPr lang="en-US" baseline="0" dirty="0" smtClean="0"/>
              <a:t>	Institution has policies to effectively manage access to internal institutional resources: Disagree 2.82; Agree 3.40</a:t>
            </a:r>
          </a:p>
          <a:p>
            <a:r>
              <a:rPr lang="en-US" baseline="0" dirty="0" smtClean="0"/>
              <a:t>		Significance = 0.000; Eta = 0.413</a:t>
            </a:r>
          </a:p>
          <a:p>
            <a:endParaRPr lang="en-US" baseline="0" dirty="0" smtClean="0"/>
          </a:p>
          <a:p>
            <a:r>
              <a:rPr lang="en-US" baseline="0" dirty="0" smtClean="0"/>
              <a:t>	Institution has policies to effectively manage access to extra-institutional resources: Disagree 2.96; Agree 3.46</a:t>
            </a:r>
          </a:p>
          <a:p>
            <a:r>
              <a:rPr lang="en-US" baseline="0" dirty="0" smtClean="0"/>
              <a:t>		Significance = 0.000; Eta = 0.353</a:t>
            </a:r>
          </a:p>
          <a:p>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Documenting campus data custodians/owners: Not planning to do 2.91; completed 3.37</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Significance = 0.000; Eta = 0.308</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Providing for recovery of identity services in disaster recovery plan: Not planning to do 2.91; completed 3.43</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Significance = 0.003; Eta = 0.223</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r>
              <a:rPr lang="en-US" baseline="0" dirty="0" smtClean="0"/>
              <a:t>Conducting an inventory of campus identifiers: Not planning to do 3.01; completed 3.43</a:t>
            </a:r>
          </a:p>
          <a:p>
            <a:r>
              <a:rPr lang="en-US" baseline="0" dirty="0" smtClean="0"/>
              <a:t>	Significance = 0.000; Eta = 0.351</a:t>
            </a:r>
          </a:p>
          <a:p>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Conducting a risk assessment of data access security and privacy practices: Not planning to do 3.00; completed 3.42</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Significance = 0.000; Eta = 0.287</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r>
              <a:rPr lang="en-US" dirty="0" smtClean="0">
                <a:solidFill>
                  <a:srgbClr val="FF0000"/>
                </a:solidFill>
              </a:rPr>
              <a:t>Providing sufficient resources</a:t>
            </a:r>
            <a:r>
              <a:rPr lang="en-US" baseline="0" dirty="0" smtClean="0">
                <a:solidFill>
                  <a:srgbClr val="FF0000"/>
                </a:solidFill>
              </a:rPr>
              <a:t> for IdM: Disagree 3.03; Agree 3.33</a:t>
            </a:r>
          </a:p>
          <a:p>
            <a:r>
              <a:rPr lang="en-US" baseline="0" dirty="0" smtClean="0">
                <a:solidFill>
                  <a:srgbClr val="FF0000"/>
                </a:solidFill>
              </a:rPr>
              <a:t>	Significance = 0.002; Eta = 0.212</a:t>
            </a:r>
          </a:p>
          <a:p>
            <a:endParaRPr lang="en-US" baseline="0" dirty="0" smtClean="0">
              <a:solidFill>
                <a:srgbClr val="FF0000"/>
              </a:solidFill>
            </a:endParaRP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Developing a documented plan for IdM: Not planning to do 3.16; completed 3.40</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Significance = 0.008; Eta = 0.206</a:t>
            </a:r>
          </a:p>
          <a:p>
            <a:endParaRPr lang="en-US" baseline="0" dirty="0" smtClean="0"/>
          </a:p>
          <a:p>
            <a:endParaRPr lang="en-US" baseline="0" dirty="0" smtClean="0"/>
          </a:p>
          <a:p>
            <a:endParaRPr lang="en-US" baseline="0" dirty="0" smtClean="0"/>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survey was conducted in March and April, 2010.  Invitations were sent to all EDUCAUSE member institutions. The survey</a:t>
            </a:r>
            <a:r>
              <a:rPr lang="en-US" baseline="0" dirty="0" smtClean="0"/>
              <a:t> response rate was 18.7%. It was skewed toward doctorals. Every other Carnegie class was underrepresented relative to doctorals, but associate’s institutions were the class most seriously underrepresented, with only 2.2% of the 1,795 known AA institutions responding. </a:t>
            </a:r>
          </a:p>
          <a:p>
            <a:endParaRPr lang="en-US" baseline="0" dirty="0" smtClean="0"/>
          </a:p>
          <a:p>
            <a:r>
              <a:rPr lang="en-US" baseline="0" dirty="0" smtClean="0"/>
              <a:t>Comparisons between 2005 and 2010 survey results involve only the 137 institutions that responded to both surveys; we refer to these institutions as the “longitudinal sample.”</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are the primary motivators</a:t>
            </a:r>
            <a:r>
              <a:rPr lang="en-US" baseline="0" dirty="0" smtClean="0"/>
              <a:t> at the respondent’s institution for pursuing identity management? (Up to three choices allowed.)</a:t>
            </a:r>
            <a:r>
              <a:rPr lang="en-US" dirty="0" smtClean="0"/>
              <a:t>:</a:t>
            </a:r>
            <a:r>
              <a:rPr lang="en-US" baseline="0" dirty="0" smtClean="0"/>
              <a:t> </a:t>
            </a:r>
          </a:p>
          <a:p>
            <a:endParaRPr lang="en-US" baseline="0" dirty="0" smtClean="0"/>
          </a:p>
          <a:p>
            <a:r>
              <a:rPr lang="en-US" baseline="0" dirty="0" smtClean="0"/>
              <a:t>	Position the institution for implementation of federated identity (longitudinal sample)</a:t>
            </a:r>
          </a:p>
          <a:p>
            <a:r>
              <a:rPr lang="en-US" baseline="0" dirty="0" smtClean="0"/>
              <a:t>		2005: 21% selected</a:t>
            </a:r>
          </a:p>
          <a:p>
            <a:r>
              <a:rPr lang="en-US" baseline="0" dirty="0" smtClean="0"/>
              <a:t>		2010: 36% selected</a:t>
            </a:r>
          </a:p>
          <a:p>
            <a:r>
              <a:rPr lang="en-US" baseline="0" dirty="0" smtClean="0"/>
              <a:t>		Significance = 0.005; Eta = 0.162</a:t>
            </a:r>
          </a:p>
          <a:p>
            <a:endParaRPr lang="en-US" baseline="0" dirty="0" smtClean="0"/>
          </a:p>
          <a:p>
            <a:r>
              <a:rPr lang="en-US" dirty="0" smtClean="0"/>
              <a:t>	Within</a:t>
            </a:r>
            <a:r>
              <a:rPr lang="en-US" baseline="0" dirty="0" smtClean="0"/>
              <a:t> the longitudinal sample, s</a:t>
            </a:r>
            <a:r>
              <a:rPr lang="en-US" dirty="0" smtClean="0"/>
              <a:t>ignificance for other differences by year ranged from 0.150 (strategic</a:t>
            </a:r>
            <a:r>
              <a:rPr lang="en-US" baseline="0" dirty="0" smtClean="0"/>
              <a:t> value/opportunities) to 0.751 (strategy of early adoption)</a:t>
            </a:r>
          </a:p>
          <a:p>
            <a:endParaRPr lang="en-US" baseline="0" dirty="0" smtClean="0"/>
          </a:p>
          <a:p>
            <a:r>
              <a:rPr lang="en-US" baseline="0" dirty="0" smtClean="0"/>
              <a:t>	Cost reduction/increased efficiencies (2010 survey population)</a:t>
            </a:r>
          </a:p>
          <a:p>
            <a:r>
              <a:rPr lang="en-US" baseline="0" dirty="0" smtClean="0"/>
              <a:t>		DR: 27%	MA:	11%		BA liberal arts: 26%		BA other: 12%	AA: 8%</a:t>
            </a:r>
          </a:p>
          <a:p>
            <a:endParaRPr lang="en-US" baseline="0" dirty="0" smtClean="0"/>
          </a:p>
          <a:p>
            <a:r>
              <a:rPr lang="en-US" baseline="0" dirty="0" smtClean="0"/>
              <a:t>	Keep current with generally accepted IT directions (2010 survey population)</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DR: 9%	MA:	29%		BA liberal arts: 9%		BA other: 32%	AA: 23%</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are the primary challenges to </a:t>
            </a:r>
            <a:r>
              <a:rPr lang="en-US" baseline="0" dirty="0" smtClean="0"/>
              <a:t>the respondent’s institution in pursuing identity management? (Up to three choices allowed.)</a:t>
            </a:r>
            <a:r>
              <a:rPr lang="en-US" dirty="0" smtClean="0"/>
              <a:t>:</a:t>
            </a:r>
            <a:r>
              <a:rPr lang="en-US" baseline="0" dirty="0" smtClean="0"/>
              <a:t> </a:t>
            </a:r>
          </a:p>
          <a:p>
            <a:endParaRPr lang="en-US" baseline="0" dirty="0" smtClean="0"/>
          </a:p>
          <a:p>
            <a:r>
              <a:rPr lang="en-US" baseline="0" dirty="0" smtClean="0"/>
              <a:t>	</a:t>
            </a:r>
            <a:r>
              <a:rPr lang="en-US" sz="1200" dirty="0" smtClean="0">
                <a:latin typeface="Arial" charset="0"/>
                <a:ea typeface="ＭＳ Ｐゴシック" pitchFamily="96" charset="-128"/>
                <a:cs typeface="Arial" charset="0"/>
              </a:rPr>
              <a:t>Difficulty </a:t>
            </a:r>
            <a:r>
              <a:rPr lang="en-US" sz="1200" u="none" dirty="0" smtClean="0">
                <a:latin typeface="Arial" charset="0"/>
                <a:ea typeface="ＭＳ Ｐゴシック" pitchFamily="96" charset="-128"/>
                <a:cs typeface="Arial" charset="0"/>
              </a:rPr>
              <a:t>developing</a:t>
            </a:r>
            <a:r>
              <a:rPr lang="en-US" sz="1200" dirty="0" smtClean="0">
                <a:latin typeface="Arial" charset="0"/>
                <a:ea typeface="ＭＳ Ｐゴシック" pitchFamily="96" charset="-128"/>
                <a:cs typeface="Arial" charset="0"/>
              </a:rPr>
              <a:t> campus policies and procedures </a:t>
            </a:r>
            <a:r>
              <a:rPr lang="en-US" baseline="0" dirty="0" smtClean="0"/>
              <a:t>(longitudinal sample)</a:t>
            </a:r>
          </a:p>
          <a:p>
            <a:r>
              <a:rPr lang="en-US" baseline="0" dirty="0" smtClean="0"/>
              <a:t>		2005: 37% selected</a:t>
            </a:r>
          </a:p>
          <a:p>
            <a:r>
              <a:rPr lang="en-US" baseline="0" dirty="0" smtClean="0"/>
              <a:t>		2010: 20% selected</a:t>
            </a:r>
          </a:p>
          <a:p>
            <a:r>
              <a:rPr lang="en-US" baseline="0" dirty="0" smtClean="0"/>
              <a:t>		Significance = 0.002; Eta = 0.185</a:t>
            </a:r>
          </a:p>
          <a:p>
            <a:endParaRPr lang="en-US" baseline="0" dirty="0" smtClean="0"/>
          </a:p>
          <a:p>
            <a:r>
              <a:rPr lang="en-US" baseline="0" dirty="0" smtClean="0"/>
              <a:t>	</a:t>
            </a:r>
            <a:r>
              <a:rPr lang="en-US" sz="1200" dirty="0" smtClean="0">
                <a:latin typeface="Arial" charset="0"/>
                <a:ea typeface="ＭＳ Ｐゴシック" pitchFamily="96" charset="-128"/>
                <a:cs typeface="Arial" charset="0"/>
              </a:rPr>
              <a:t>Technical solutions are too immature</a:t>
            </a:r>
            <a:r>
              <a:rPr lang="en-US" sz="1200" baseline="0" dirty="0" smtClean="0">
                <a:latin typeface="Arial" charset="0"/>
                <a:ea typeface="ＭＳ Ｐゴシック" pitchFamily="96" charset="-128"/>
                <a:cs typeface="Arial" charset="0"/>
              </a:rPr>
              <a:t> </a:t>
            </a:r>
            <a:r>
              <a:rPr lang="en-US" baseline="0" dirty="0" smtClean="0"/>
              <a:t>(longitudinal sample)</a:t>
            </a:r>
          </a:p>
          <a:p>
            <a:r>
              <a:rPr lang="en-US" baseline="0" dirty="0" smtClean="0"/>
              <a:t>		2005: 22% selected</a:t>
            </a:r>
          </a:p>
          <a:p>
            <a:r>
              <a:rPr lang="en-US" baseline="0" dirty="0" smtClean="0"/>
              <a:t>		2010: 12% selected</a:t>
            </a:r>
          </a:p>
          <a:p>
            <a:r>
              <a:rPr lang="en-US" baseline="0" dirty="0" smtClean="0"/>
              <a:t>		Significance = 0.017; Eta = 0.137</a:t>
            </a:r>
          </a:p>
          <a:p>
            <a:endParaRPr lang="en-US" baseline="0" dirty="0" smtClean="0"/>
          </a:p>
          <a:p>
            <a:r>
              <a:rPr lang="en-US" baseline="0" dirty="0" smtClean="0"/>
              <a:t>	</a:t>
            </a:r>
            <a:r>
              <a:rPr lang="en-US" sz="1200" baseline="0" dirty="0" smtClean="0">
                <a:latin typeface="Arial" charset="0"/>
                <a:ea typeface="ＭＳ Ｐゴシック" pitchFamily="96" charset="-128"/>
                <a:cs typeface="Arial" charset="0"/>
              </a:rPr>
              <a:t>P</a:t>
            </a:r>
            <a:r>
              <a:rPr lang="en-US" sz="1200" dirty="0" smtClean="0">
                <a:latin typeface="Arial" charset="0"/>
                <a:ea typeface="ＭＳ Ｐゴシック" pitchFamily="96" charset="-128"/>
                <a:cs typeface="Arial" charset="0"/>
              </a:rPr>
              <a:t>roblems with vendor software and support  </a:t>
            </a:r>
            <a:r>
              <a:rPr lang="en-US" baseline="0" dirty="0" smtClean="0"/>
              <a:t>(longitudinal sample)</a:t>
            </a:r>
          </a:p>
          <a:p>
            <a:r>
              <a:rPr lang="en-US" baseline="0" dirty="0" smtClean="0"/>
              <a:t>		2005: 14% selected</a:t>
            </a:r>
          </a:p>
          <a:p>
            <a:r>
              <a:rPr lang="en-US" baseline="0" dirty="0" smtClean="0"/>
              <a:t>		2010: 7% selected</a:t>
            </a:r>
          </a:p>
          <a:p>
            <a:r>
              <a:rPr lang="en-US" baseline="0" dirty="0" smtClean="0"/>
              <a:t>		Significance = 0.036; Eta = 0.120</a:t>
            </a:r>
          </a:p>
          <a:p>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Within</a:t>
            </a:r>
            <a:r>
              <a:rPr lang="en-US" baseline="0" dirty="0" smtClean="0"/>
              <a:t> the 2010 survey population, s</a:t>
            </a:r>
            <a:r>
              <a:rPr lang="en-US" dirty="0" smtClean="0"/>
              <a:t>ignificance for differences by Carnegie class ranged from 0.051 (adequate</a:t>
            </a:r>
            <a:r>
              <a:rPr lang="en-US" baseline="0" dirty="0" smtClean="0"/>
              <a:t> funding is not available) </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to 0.905 (difficulty developing campus policies and procedures). Significance for all but two challenges exceeded 0.200.</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	Within</a:t>
            </a:r>
            <a:r>
              <a:rPr lang="en-US" baseline="0" dirty="0" smtClean="0"/>
              <a:t> the 2010 survey population, s</a:t>
            </a:r>
            <a:r>
              <a:rPr lang="en-US" dirty="0" smtClean="0"/>
              <a:t>ignificance for differences by institution</a:t>
            </a:r>
            <a:r>
              <a:rPr lang="en-US" baseline="0" dirty="0" smtClean="0"/>
              <a:t> size (FTE students) </a:t>
            </a:r>
            <a:r>
              <a:rPr lang="en-US" dirty="0" smtClean="0"/>
              <a:t>ranged from 0.051 (</a:t>
            </a:r>
            <a:r>
              <a:rPr lang="en-US" baseline="0" dirty="0" smtClean="0"/>
              <a:t>difficulty</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	</a:t>
            </a:r>
            <a:r>
              <a:rPr lang="en-US" i="0" u="sng" baseline="0" dirty="0" smtClean="0"/>
              <a:t>implementing</a:t>
            </a:r>
            <a:r>
              <a:rPr lang="en-US" baseline="0" dirty="0" smtClean="0"/>
              <a:t> campus policies and procedures) to 0.984 (data integrity problems). Significance for all but four challenges exceeded 0.200.</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fact</a:t>
            </a:r>
            <a:r>
              <a:rPr lang="en-US" baseline="0" dirty="0" smtClean="0"/>
              <a:t> that mean importance of each IdM benefit always exceeded mean capability suggests that institutions are struggling to provide the IdM benefits they know their institutions need. Within each institution, the mean of all 14 capability scores proved to be a meaningful measure of success in the provision of IdM benefits.</a:t>
            </a:r>
          </a:p>
          <a:p>
            <a:endParaRPr lang="en-US" baseline="0" dirty="0" smtClean="0"/>
          </a:p>
          <a:p>
            <a:r>
              <a:rPr lang="en-US" sz="1000" kern="1200" dirty="0" smtClean="0">
                <a:solidFill>
                  <a:schemeClr val="tx1"/>
                </a:solidFill>
                <a:latin typeface="+mn-lt"/>
                <a:ea typeface="ＭＳ Ｐゴシック" pitchFamily="48" charset="-128"/>
                <a:cs typeface="ＭＳ Ｐゴシック" pitchFamily="48" charset="-128"/>
              </a:rPr>
              <a:t>							</a:t>
            </a:r>
            <a:r>
              <a:rPr lang="en-US" sz="1000" b="1" kern="1200" dirty="0" smtClean="0">
                <a:solidFill>
                  <a:schemeClr val="tx1"/>
                </a:solidFill>
                <a:latin typeface="+mn-lt"/>
                <a:ea typeface="ＭＳ Ｐゴシック" pitchFamily="48" charset="-128"/>
                <a:cs typeface="ＭＳ Ｐゴシック" pitchFamily="48" charset="-128"/>
              </a:rPr>
              <a:t>Importance</a:t>
            </a:r>
            <a:r>
              <a:rPr lang="en-US" sz="1000" kern="1200" dirty="0" smtClean="0">
                <a:solidFill>
                  <a:schemeClr val="tx1"/>
                </a:solidFill>
                <a:latin typeface="+mn-lt"/>
                <a:ea typeface="ＭＳ Ｐゴシック" pitchFamily="48" charset="-128"/>
                <a:cs typeface="ＭＳ Ｐゴシック" pitchFamily="48" charset="-128"/>
              </a:rPr>
              <a:t>				</a:t>
            </a:r>
            <a:r>
              <a:rPr lang="en-US" sz="1000" b="1" kern="1200" dirty="0" smtClean="0">
                <a:solidFill>
                  <a:schemeClr val="tx1"/>
                </a:solidFill>
                <a:latin typeface="+mn-lt"/>
                <a:ea typeface="ＭＳ Ｐゴシック" pitchFamily="48" charset="-128"/>
                <a:cs typeface="ＭＳ Ｐゴシック" pitchFamily="48" charset="-128"/>
              </a:rPr>
              <a:t>Capability</a:t>
            </a:r>
          </a:p>
          <a:p>
            <a:r>
              <a:rPr lang="en-US" sz="1000" kern="1200" dirty="0" smtClean="0">
                <a:solidFill>
                  <a:schemeClr val="tx1"/>
                </a:solidFill>
                <a:latin typeface="+mn-lt"/>
                <a:ea typeface="ＭＳ Ｐゴシック" pitchFamily="48" charset="-128"/>
                <a:cs typeface="ＭＳ Ｐゴシック" pitchFamily="48" charset="-128"/>
              </a:rPr>
              <a:t>Descriptor						N	Mean*	Std. Deviation	N	Mean*	Std. Deviation</a:t>
            </a:r>
          </a:p>
          <a:p>
            <a:r>
              <a:rPr lang="en-US" sz="1000" kern="1200" dirty="0" smtClean="0">
                <a:solidFill>
                  <a:schemeClr val="tx1"/>
                </a:solidFill>
                <a:latin typeface="+mn-lt"/>
                <a:ea typeface="ＭＳ Ｐゴシック" pitchFamily="48" charset="-128"/>
                <a:cs typeface="ＭＳ Ｐゴシック" pitchFamily="48" charset="-128"/>
              </a:rPr>
              <a:t>Immediate deprovisioning on user departure	322	4.39	0.729			319	3.55	1.060</a:t>
            </a:r>
          </a:p>
          <a:p>
            <a:r>
              <a:rPr lang="en-US" sz="1000" kern="1200" dirty="0" smtClean="0">
                <a:solidFill>
                  <a:schemeClr val="tx1"/>
                </a:solidFill>
                <a:latin typeface="+mn-lt"/>
                <a:ea typeface="ＭＳ Ｐゴシック" pitchFamily="48" charset="-128"/>
                <a:cs typeface="ＭＳ Ｐゴシック" pitchFamily="48" charset="-128"/>
              </a:rPr>
              <a:t>Appropriate ID proofing confidence		320	4.16	0.757			319	3.65	0.909</a:t>
            </a:r>
          </a:p>
          <a:p>
            <a:r>
              <a:rPr lang="en-US" sz="1000" kern="1200" dirty="0" smtClean="0">
                <a:solidFill>
                  <a:schemeClr val="tx1"/>
                </a:solidFill>
                <a:latin typeface="+mn-lt"/>
                <a:ea typeface="ＭＳ Ｐゴシック" pitchFamily="48" charset="-128"/>
                <a:cs typeface="ＭＳ Ｐゴシック" pitchFamily="48" charset="-128"/>
              </a:rPr>
              <a:t>Track unauthorized activity				320	4.12	0.806			316	3.39	0.951</a:t>
            </a:r>
          </a:p>
          <a:p>
            <a:r>
              <a:rPr lang="en-US" sz="1000" kern="1200" dirty="0" smtClean="0">
                <a:solidFill>
                  <a:schemeClr val="tx1"/>
                </a:solidFill>
                <a:latin typeface="+mn-lt"/>
                <a:ea typeface="ＭＳ Ｐゴシック" pitchFamily="48" charset="-128"/>
                <a:cs typeface="ＭＳ Ｐゴシック" pitchFamily="48" charset="-128"/>
              </a:rPr>
              <a:t>Self-service						322	4.10	0.818			320	3.41	1.035</a:t>
            </a:r>
          </a:p>
          <a:p>
            <a:r>
              <a:rPr lang="en-US" sz="1000" kern="1200" dirty="0" smtClean="0">
                <a:solidFill>
                  <a:schemeClr val="tx1"/>
                </a:solidFill>
                <a:latin typeface="+mn-lt"/>
                <a:ea typeface="ＭＳ Ｐゴシック" pitchFamily="48" charset="-128"/>
                <a:cs typeface="ＭＳ Ｐゴシック" pitchFamily="48" charset="-128"/>
              </a:rPr>
              <a:t>Immediate new-user enablement			320	4.06	0.841			317	3.18	0.970</a:t>
            </a:r>
          </a:p>
          <a:p>
            <a:r>
              <a:rPr lang="en-US" sz="1000" kern="1200" dirty="0" smtClean="0">
                <a:solidFill>
                  <a:schemeClr val="tx1"/>
                </a:solidFill>
                <a:latin typeface="+mn-lt"/>
                <a:ea typeface="ＭＳ Ｐゴシック" pitchFamily="48" charset="-128"/>
                <a:cs typeface="ＭＳ Ｐゴシック" pitchFamily="48" charset="-128"/>
              </a:rPr>
              <a:t>Single affiliations source				315	4.06	0.906			314	3.37	1.071</a:t>
            </a:r>
          </a:p>
          <a:p>
            <a:r>
              <a:rPr lang="en-US" sz="1000" kern="1200" dirty="0" smtClean="0">
                <a:solidFill>
                  <a:schemeClr val="tx1"/>
                </a:solidFill>
                <a:latin typeface="+mn-lt"/>
                <a:ea typeface="ＭＳ Ｐゴシック" pitchFamily="48" charset="-128"/>
                <a:cs typeface="ＭＳ Ｐゴシック" pitchFamily="48" charset="-128"/>
              </a:rPr>
              <a:t>Reduced or single sign-on				320	4.01	0.882			319	3.25	1.052</a:t>
            </a:r>
          </a:p>
          <a:p>
            <a:r>
              <a:rPr lang="en-US" sz="1000" kern="1200" dirty="0" smtClean="0">
                <a:solidFill>
                  <a:schemeClr val="tx1"/>
                </a:solidFill>
                <a:latin typeface="+mn-lt"/>
                <a:ea typeface="ＭＳ Ｐゴシック" pitchFamily="48" charset="-128"/>
                <a:cs typeface="ＭＳ Ｐゴシック" pitchFamily="48" charset="-128"/>
              </a:rPr>
              <a:t>Immediate role change				320	3.89	0.875			318	2.99	1.005</a:t>
            </a:r>
          </a:p>
          <a:p>
            <a:r>
              <a:rPr lang="en-US" sz="1000" kern="1200" dirty="0" smtClean="0">
                <a:solidFill>
                  <a:schemeClr val="tx1"/>
                </a:solidFill>
                <a:latin typeface="+mn-lt"/>
                <a:ea typeface="ＭＳ Ｐゴシック" pitchFamily="48" charset="-128"/>
                <a:cs typeface="ＭＳ Ｐゴシック" pitchFamily="48" charset="-128"/>
              </a:rPr>
              <a:t>User access to off-campus resources		318	3.86	0.851			319	3.29	1.008</a:t>
            </a:r>
          </a:p>
          <a:p>
            <a:r>
              <a:rPr lang="en-US" sz="1000" kern="1200" dirty="0" smtClean="0">
                <a:solidFill>
                  <a:schemeClr val="tx1"/>
                </a:solidFill>
                <a:latin typeface="+mn-lt"/>
                <a:ea typeface="ＭＳ Ｐゴシック" pitchFamily="48" charset="-128"/>
                <a:cs typeface="ＭＳ Ｐゴシック" pitchFamily="48" charset="-128"/>
              </a:rPr>
              <a:t>Scalable authorization and authentication	321	3.81	0.945			317	3.56	0.938</a:t>
            </a:r>
          </a:p>
          <a:p>
            <a:r>
              <a:rPr lang="en-US" sz="1000" kern="1200" dirty="0" smtClean="0">
                <a:solidFill>
                  <a:schemeClr val="tx1"/>
                </a:solidFill>
                <a:latin typeface="+mn-lt"/>
                <a:ea typeface="ＭＳ Ｐゴシック" pitchFamily="48" charset="-128"/>
                <a:cs typeface="ＭＳ Ｐゴシック" pitchFamily="48" charset="-128"/>
              </a:rPr>
              <a:t>Strong authentication				321	3.78	0.989			320	3.20	1.082</a:t>
            </a:r>
          </a:p>
          <a:p>
            <a:r>
              <a:rPr lang="en-US" sz="1000" kern="1200" dirty="0" smtClean="0">
                <a:solidFill>
                  <a:schemeClr val="tx1"/>
                </a:solidFill>
                <a:latin typeface="+mn-lt"/>
                <a:ea typeface="ＭＳ Ｐゴシック" pitchFamily="48" charset="-128"/>
                <a:cs typeface="ＭＳ Ｐゴシック" pitchFamily="48" charset="-128"/>
              </a:rPr>
              <a:t>Appropriate guest access				318	3.72	0.889			318	3.04	1.026</a:t>
            </a:r>
          </a:p>
          <a:p>
            <a:r>
              <a:rPr lang="en-US" sz="1000" kern="1200" dirty="0" smtClean="0">
                <a:solidFill>
                  <a:schemeClr val="tx1"/>
                </a:solidFill>
                <a:latin typeface="+mn-lt"/>
                <a:ea typeface="ＭＳ Ｐゴシック" pitchFamily="48" charset="-128"/>
                <a:cs typeface="ＭＳ Ｐゴシック" pitchFamily="48" charset="-128"/>
              </a:rPr>
              <a:t>Non-institutional user access to our resources	314	3.02	0.930			315	2.60	0.930</a:t>
            </a:r>
          </a:p>
          <a:p>
            <a:pPr marL="0" marR="0" indent="0" algn="l" defTabSz="4572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latin typeface="+mn-lt"/>
                <a:ea typeface="ＭＳ Ｐゴシック" pitchFamily="48" charset="-128"/>
                <a:cs typeface="ＭＳ Ｐゴシック" pitchFamily="48" charset="-128"/>
              </a:rPr>
              <a:t>Decentralize account management		315	2.61	1.183			314	2.29	1.036</a:t>
            </a:r>
          </a:p>
          <a:p>
            <a:r>
              <a:rPr lang="en-US" sz="1000" b="1" baseline="0" dirty="0" smtClean="0"/>
              <a:t>Overall average						3.83	0.471				3.20	0.375</a:t>
            </a:r>
          </a:p>
          <a:p>
            <a:r>
              <a:rPr lang="en-US" sz="1000" baseline="0" dirty="0" smtClean="0"/>
              <a:t>*Scale: 1=very low, 2=low, 3=medium, 4=high, 5=very high</a:t>
            </a:r>
          </a:p>
          <a:p>
            <a:endParaRPr lang="en-US" sz="10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276225" y="6091238"/>
            <a:ext cx="3095625" cy="63023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pPr>
              <a:defRPr/>
            </a:pPr>
            <a:endParaRPr lang="en-US" dirty="0"/>
          </a:p>
        </p:txBody>
      </p:sp>
      <p:sp>
        <p:nvSpPr>
          <p:cNvPr id="8" name="Slide Number Placeholder 5"/>
          <p:cNvSpPr>
            <a:spLocks noGrp="1"/>
          </p:cNvSpPr>
          <p:nvPr userDrawn="1">
            <p:ph type="sldNum" sz="quarter" idx="12"/>
          </p:nvPr>
        </p:nvSpPr>
        <p:spPr/>
        <p:txBody>
          <a:bodyPr/>
          <a:lstStyle>
            <a:lvl1pPr>
              <a:defRPr/>
            </a:lvl1pPr>
          </a:lstStyle>
          <a:p>
            <a:pPr>
              <a:defRPr/>
            </a:pPr>
            <a:fld id="{AEF440F3-EF33-4443-A367-FCAE57C1C421}" type="slidenum">
              <a:rPr lang="en-US"/>
              <a:pPr>
                <a:defRPr/>
              </a:pPr>
              <a:t>‹#›</a:t>
            </a:fld>
            <a:endParaRPr lang="en-US"/>
          </a:p>
        </p:txBody>
      </p:sp>
      <p:pic>
        <p:nvPicPr>
          <p:cNvPr id="12" name="Picture 21" descr="cyber.jpg"/>
          <p:cNvPicPr>
            <a:picLocks noChangeAspect="1"/>
          </p:cNvPicPr>
          <p:nvPr userDrawn="1"/>
        </p:nvPicPr>
        <p:blipFill>
          <a:blip r:embed="rId2"/>
          <a:srcRect r="52750"/>
          <a:stretch>
            <a:fillRect/>
          </a:stretch>
        </p:blipFill>
        <p:spPr bwMode="auto">
          <a:xfrm>
            <a:off x="2919413" y="1082675"/>
            <a:ext cx="3316287" cy="412750"/>
          </a:xfrm>
          <a:prstGeom prst="rect">
            <a:avLst/>
          </a:prstGeom>
          <a:noFill/>
          <a:ln w="9525">
            <a:noFill/>
            <a:miter lim="800000"/>
            <a:headEnd/>
            <a:tailEnd/>
          </a:ln>
        </p:spPr>
      </p:pic>
      <p:sp>
        <p:nvSpPr>
          <p:cNvPr id="9" name="TextBox 8"/>
          <p:cNvSpPr txBox="1"/>
          <p:nvPr userDrawn="1"/>
        </p:nvSpPr>
        <p:spPr>
          <a:xfrm>
            <a:off x="3790950" y="6444476"/>
            <a:ext cx="1566263" cy="276999"/>
          </a:xfrm>
          <a:prstGeom prst="rect">
            <a:avLst/>
          </a:prstGeom>
          <a:noFill/>
        </p:spPr>
        <p:txBody>
          <a:bodyPr wrap="none" rtlCol="0">
            <a:spAutoFit/>
          </a:bodyPr>
          <a:lstStyle/>
          <a:p>
            <a:r>
              <a:rPr lang="en-US" sz="1200" dirty="0" smtClean="0"/>
              <a:t>© 2011 EDUCAUSE</a:t>
            </a:r>
            <a:endParaRPr lang="en-US" sz="1200"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1F342A5-34AF-41AB-8706-5CE49363879C}" type="slidenum">
              <a:rPr lang="en-US"/>
              <a:pPr>
                <a:defRPr/>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6" name="Slide Number Placeholder 5"/>
          <p:cNvSpPr>
            <a:spLocks noGrp="1"/>
          </p:cNvSpPr>
          <p:nvPr>
            <p:ph type="sldNum" sz="quarter" idx="12"/>
          </p:nvPr>
        </p:nvSpPr>
        <p:spPr/>
        <p:txBody>
          <a:bodyPr/>
          <a:lstStyle>
            <a:lvl1pPr>
              <a:defRPr/>
            </a:lvl1pPr>
          </a:lstStyle>
          <a:p>
            <a:pPr>
              <a:defRPr/>
            </a:pPr>
            <a:fld id="{3667E33E-A978-4842-957B-18FA7EEB09FC}" type="slidenum">
              <a:rPr lang="en-US"/>
              <a:pPr>
                <a:defRPr/>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rgbClr val="E33323"/>
              </a:buClr>
              <a:defRPr/>
            </a:lvl1pPr>
            <a:lvl2pPr>
              <a:buClr>
                <a:srgbClr val="004A73"/>
              </a:buClr>
              <a:defRPr/>
            </a:lvl2pPr>
            <a:lvl3pPr>
              <a:buClr>
                <a:srgbClr val="E33323"/>
              </a:buClr>
              <a:defRPr/>
            </a:lvl3pPr>
            <a:lvl4pPr>
              <a:buClr>
                <a:srgbClr val="004A73"/>
              </a:buClr>
              <a:defRPr/>
            </a:lvl4pPr>
            <a:lvl5pPr>
              <a:buClr>
                <a:srgbClr val="E3332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2011 EDUCAUSE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DE8B94C-1610-4A26-AB31-689E8E51FABB}" type="slidenum">
              <a:rPr lang="en-US"/>
              <a:pPr>
                <a:defRPr/>
              </a:pPr>
              <a:t>‹#›</a:t>
            </a:fld>
            <a:endParaRPr lang="en-US"/>
          </a:p>
        </p:txBody>
      </p:sp>
      <p:sp>
        <p:nvSpPr>
          <p:cNvPr id="7" name="TextBox 6"/>
          <p:cNvSpPr txBox="1"/>
          <p:nvPr userDrawn="1"/>
        </p:nvSpPr>
        <p:spPr>
          <a:xfrm>
            <a:off x="3790950" y="6400800"/>
            <a:ext cx="1566263" cy="276999"/>
          </a:xfrm>
          <a:prstGeom prst="rect">
            <a:avLst/>
          </a:prstGeom>
          <a:noFill/>
        </p:spPr>
        <p:txBody>
          <a:bodyPr wrap="none" rtlCol="0">
            <a:spAutoFit/>
          </a:bodyPr>
          <a:lstStyle/>
          <a:p>
            <a:r>
              <a:rPr lang="en-US" sz="1200" dirty="0" smtClean="0"/>
              <a:t>© 2011 EDUCAUSE</a:t>
            </a:r>
            <a:endParaRPr lang="en-US" sz="1200"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smtClean="0"/>
              <a:t>© 2011 EDUCAUSE</a:t>
            </a:r>
            <a:endParaRPr lang="en-US"/>
          </a:p>
        </p:txBody>
      </p:sp>
      <p:sp>
        <p:nvSpPr>
          <p:cNvPr id="5" name="Slide Number Placeholder 3"/>
          <p:cNvSpPr>
            <a:spLocks noGrp="1"/>
          </p:cNvSpPr>
          <p:nvPr>
            <p:ph type="sldNum" sz="quarter" idx="12"/>
          </p:nvPr>
        </p:nvSpPr>
        <p:spPr/>
        <p:txBody>
          <a:bodyPr/>
          <a:lstStyle>
            <a:lvl1pPr>
              <a:defRPr/>
            </a:lvl1pPr>
          </a:lstStyle>
          <a:p>
            <a:pPr>
              <a:defRPr/>
            </a:pPr>
            <a:fld id="{6D12A522-FF6E-4044-9AB3-9EB3C4EA2D66}" type="slidenum">
              <a:rPr lang="en-US"/>
              <a:pPr>
                <a:defRPr/>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7" name="Slide Number Placeholder 5"/>
          <p:cNvSpPr>
            <a:spLocks noGrp="1"/>
          </p:cNvSpPr>
          <p:nvPr>
            <p:ph type="sldNum" sz="quarter" idx="12"/>
          </p:nvPr>
        </p:nvSpPr>
        <p:spPr/>
        <p:txBody>
          <a:bodyPr/>
          <a:lstStyle>
            <a:lvl1pPr>
              <a:defRPr/>
            </a:lvl1pPr>
          </a:lstStyle>
          <a:p>
            <a:pPr>
              <a:defRPr/>
            </a:pPr>
            <a:fld id="{D61C9F4E-AD42-427C-B3F2-716196F059CD}" type="slidenum">
              <a:rPr 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9" name="Slide Number Placeholder 5"/>
          <p:cNvSpPr>
            <a:spLocks noGrp="1"/>
          </p:cNvSpPr>
          <p:nvPr>
            <p:ph type="sldNum" sz="quarter" idx="12"/>
          </p:nvPr>
        </p:nvSpPr>
        <p:spPr/>
        <p:txBody>
          <a:bodyPr/>
          <a:lstStyle>
            <a:lvl1pPr>
              <a:defRPr/>
            </a:lvl1pPr>
          </a:lstStyle>
          <a:p>
            <a:pPr>
              <a:defRPr/>
            </a:pPr>
            <a:fld id="{91F4C17B-3262-47DC-8CE7-D3A2B4B14335}" type="slidenum">
              <a:rPr lang="en-US"/>
              <a:pPr>
                <a:defRPr/>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6" name="Slide Number Placeholder 5"/>
          <p:cNvSpPr>
            <a:spLocks noGrp="1"/>
          </p:cNvSpPr>
          <p:nvPr>
            <p:ph type="sldNum" sz="quarter" idx="12"/>
          </p:nvPr>
        </p:nvSpPr>
        <p:spPr/>
        <p:txBody>
          <a:bodyPr/>
          <a:lstStyle>
            <a:lvl1pPr>
              <a:defRPr/>
            </a:lvl1pPr>
          </a:lstStyle>
          <a:p>
            <a:pPr>
              <a:defRPr/>
            </a:pPr>
            <a:fld id="{FEBC52BF-566F-4E57-BF43-E153B076E1F9}" type="slidenum">
              <a:rPr 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7" name="Slide Number Placeholder 5"/>
          <p:cNvSpPr>
            <a:spLocks noGrp="1"/>
          </p:cNvSpPr>
          <p:nvPr>
            <p:ph type="sldNum" sz="quarter" idx="12"/>
          </p:nvPr>
        </p:nvSpPr>
        <p:spPr/>
        <p:txBody>
          <a:bodyPr/>
          <a:lstStyle>
            <a:lvl1pPr>
              <a:defRPr/>
            </a:lvl1pPr>
          </a:lstStyle>
          <a:p>
            <a:pPr>
              <a:defRPr/>
            </a:pPr>
            <a:fld id="{627174C9-3566-421C-935D-63CC9F7431F7}" type="slidenum">
              <a:rPr lang="en-US"/>
              <a:pPr>
                <a:defRPr/>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7" name="Slide Number Placeholder 5"/>
          <p:cNvSpPr>
            <a:spLocks noGrp="1"/>
          </p:cNvSpPr>
          <p:nvPr>
            <p:ph type="sldNum" sz="quarter" idx="12"/>
          </p:nvPr>
        </p:nvSpPr>
        <p:spPr/>
        <p:txBody>
          <a:bodyPr/>
          <a:lstStyle>
            <a:lvl1pPr>
              <a:defRPr/>
            </a:lvl1pPr>
          </a:lstStyle>
          <a:p>
            <a:pPr>
              <a:defRPr/>
            </a:pPr>
            <a:fld id="{AD553A3F-C91C-411A-8CFF-3ABD954B997A}" type="slidenum">
              <a:rPr lang="en-US"/>
              <a:pPr>
                <a:defRPr/>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pPr>
              <a:defRPr/>
            </a:pPr>
            <a:r>
              <a:rPr lang="en-US" smtClean="0"/>
              <a:t>© 2011 EDUCAUSE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pPr>
              <a:defRPr/>
            </a:pPr>
            <a:fld id="{1005DF59-7C8F-46B8-86D7-649FAE8579D4}" type="slidenum">
              <a:rPr lang="en-US"/>
              <a:pPr>
                <a:defRPr/>
              </a:pPr>
              <a:t>‹#›</a:t>
            </a:fld>
            <a:endParaRPr lang="en-US"/>
          </a:p>
        </p:txBody>
      </p:sp>
      <p:pic>
        <p:nvPicPr>
          <p:cNvPr id="12" name="Picture 21" descr="cyber.jpg"/>
          <p:cNvPicPr>
            <a:picLocks noChangeAspect="1"/>
          </p:cNvPicPr>
          <p:nvPr/>
        </p:nvPicPr>
        <p:blipFill>
          <a:blip r:embed="rId13"/>
          <a:srcRect r="52750"/>
          <a:stretch>
            <a:fillRect/>
          </a:stretch>
        </p:blipFill>
        <p:spPr bwMode="auto">
          <a:xfrm>
            <a:off x="512763" y="6286500"/>
            <a:ext cx="2498725" cy="311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ransition spd="med">
    <p:fade/>
  </p:transition>
  <p:timing>
    <p:tnLst>
      <p:par>
        <p:cTn id="1" dur="indefinite" restart="never" nodeType="tmRoot"/>
      </p:par>
    </p:tnLst>
  </p:timing>
  <p:hf hd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E33323"/>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
          <a:srgbClr val="004A73"/>
        </a:buClr>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E33323"/>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
          <a:srgbClr val="004A73"/>
        </a:buClr>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E33323"/>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themeOverride" Target="../theme/themeOverride1.xml"/><Relationship Id="rId4" Type="http://schemas.openxmlformats.org/officeDocument/2006/relationships/hyperlink" Target="http://www.educause.edu/ecar"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hemeOverride" Target="../theme/themeOverride8.xml"/><Relationship Id="rId4" Type="http://schemas.openxmlformats.org/officeDocument/2006/relationships/chart" Target="../charts/char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hemeOverride" Target="../theme/themeOverride3.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themeOverride" Target="../theme/themeOverride5.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bwMode="auto">
          <a:xfrm>
            <a:off x="762000" y="2597150"/>
            <a:ext cx="7772400" cy="1470025"/>
          </a:xfrm>
        </p:spPr>
        <p:txBody>
          <a:bodyPr/>
          <a:lstStyle/>
          <a:p>
            <a:pPr eaLnBrk="1" hangingPunct="1"/>
            <a:r>
              <a:rPr lang="en-US" cap="none" dirty="0" smtClean="0">
                <a:latin typeface="Arial" charset="0"/>
                <a:ea typeface="ＭＳ Ｐゴシック" pitchFamily="96" charset="-128"/>
                <a:cs typeface="Arial" charset="0"/>
              </a:rPr>
              <a:t>Identity Management in Higher Education, 2011</a:t>
            </a:r>
          </a:p>
        </p:txBody>
      </p:sp>
      <p:sp>
        <p:nvSpPr>
          <p:cNvPr id="5123" name="Subtitle 2"/>
          <p:cNvSpPr>
            <a:spLocks noGrp="1"/>
          </p:cNvSpPr>
          <p:nvPr>
            <p:ph type="subTitle" idx="1"/>
          </p:nvPr>
        </p:nvSpPr>
        <p:spPr>
          <a:xfrm>
            <a:off x="1447800" y="3860800"/>
            <a:ext cx="6400800" cy="1219200"/>
          </a:xfrm>
        </p:spPr>
        <p:txBody>
          <a:bodyPr/>
          <a:lstStyle/>
          <a:p>
            <a:pPr eaLnBrk="1" hangingPunct="1"/>
            <a:r>
              <a:rPr lang="en-US" dirty="0" smtClean="0">
                <a:latin typeface="Arial" charset="0"/>
                <a:ea typeface="ＭＳ Ｐゴシック" pitchFamily="96" charset="-128"/>
                <a:cs typeface="Arial" charset="0"/>
              </a:rPr>
              <a:t>Mark Sheehan</a:t>
            </a:r>
          </a:p>
          <a:p>
            <a:pPr eaLnBrk="1" hangingPunct="1"/>
            <a:r>
              <a:rPr lang="en-US" dirty="0" smtClean="0">
                <a:latin typeface="Arial" charset="0"/>
                <a:ea typeface="ＭＳ Ｐゴシック" pitchFamily="96" charset="-128"/>
                <a:cs typeface="Arial" charset="0"/>
              </a:rPr>
              <a:t>May 2011</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pPr>
              <a:defRPr/>
            </a:pPr>
            <a:fld id="{627174C9-3566-421C-935D-63CC9F7431F7}"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 2011 EDUCAUSE</a:t>
            </a:r>
            <a:endParaRPr lang="en-US"/>
          </a:p>
        </p:txBody>
      </p:sp>
      <p:sp>
        <p:nvSpPr>
          <p:cNvPr id="15" name="Title 1"/>
          <p:cNvSpPr>
            <a:spLocks noGrp="1"/>
          </p:cNvSpPr>
          <p:nvPr>
            <p:ph type="title"/>
          </p:nvPr>
        </p:nvSpPr>
        <p:spPr>
          <a:xfrm>
            <a:off x="417871" y="203145"/>
            <a:ext cx="8382000" cy="752198"/>
          </a:xfrm>
        </p:spPr>
        <p:txBody>
          <a:bodyPr>
            <a:normAutofit/>
          </a:bodyPr>
          <a:lstStyle/>
          <a:p>
            <a:pPr algn="ctr"/>
            <a:r>
              <a:rPr lang="en-US" sz="1800" dirty="0" smtClean="0"/>
              <a:t>IdM Benefit capability, by benefit importance</a:t>
            </a:r>
            <a:endParaRPr lang="en-US" sz="1800" dirty="0"/>
          </a:p>
        </p:txBody>
      </p:sp>
      <p:grpSp>
        <p:nvGrpSpPr>
          <p:cNvPr id="16" name="Group 15"/>
          <p:cNvGrpSpPr/>
          <p:nvPr/>
        </p:nvGrpSpPr>
        <p:grpSpPr>
          <a:xfrm>
            <a:off x="177421" y="849013"/>
            <a:ext cx="8690690" cy="5254388"/>
            <a:chOff x="177421" y="955343"/>
            <a:chExt cx="8690690" cy="5254388"/>
          </a:xfrm>
        </p:grpSpPr>
        <p:graphicFrame>
          <p:nvGraphicFramePr>
            <p:cNvPr id="17" name="Chart 16"/>
            <p:cNvGraphicFramePr/>
            <p:nvPr/>
          </p:nvGraphicFramePr>
          <p:xfrm>
            <a:off x="177421" y="955343"/>
            <a:ext cx="8690690" cy="5254388"/>
          </p:xfrm>
          <a:graphic>
            <a:graphicData uri="http://schemas.openxmlformats.org/drawingml/2006/chart">
              <c:chart xmlns:c="http://schemas.openxmlformats.org/drawingml/2006/chart" xmlns:r="http://schemas.openxmlformats.org/officeDocument/2006/relationships" r:id="rId3"/>
            </a:graphicData>
          </a:graphic>
        </p:graphicFrame>
        <p:cxnSp>
          <p:nvCxnSpPr>
            <p:cNvPr id="18" name="Straight Connector 17"/>
            <p:cNvCxnSpPr/>
            <p:nvPr/>
          </p:nvCxnSpPr>
          <p:spPr>
            <a:xfrm>
              <a:off x="1059327" y="2674960"/>
              <a:ext cx="7470524" cy="0"/>
            </a:xfrm>
            <a:prstGeom prst="line">
              <a:avLst/>
            </a:prstGeom>
            <a:ln>
              <a:solidFill>
                <a:srgbClr val="4F81BD">
                  <a:alpha val="30196"/>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5400000">
              <a:off x="3494747" y="3406038"/>
              <a:ext cx="4010602" cy="0"/>
            </a:xfrm>
            <a:prstGeom prst="line">
              <a:avLst/>
            </a:prstGeom>
            <a:ln>
              <a:solidFill>
                <a:srgbClr val="4F81BD">
                  <a:alpha val="30196"/>
                </a:srgbClr>
              </a:solidFill>
            </a:ln>
          </p:spPr>
          <p:style>
            <a:lnRef idx="2">
              <a:schemeClr val="accent1"/>
            </a:lnRef>
            <a:fillRef idx="0">
              <a:schemeClr val="accent1"/>
            </a:fillRef>
            <a:effectRef idx="1">
              <a:schemeClr val="accent1"/>
            </a:effectRef>
            <a:fontRef idx="minor">
              <a:schemeClr val="tx1"/>
            </a:fontRef>
          </p:style>
        </p:cxnSp>
        <p:sp>
          <p:nvSpPr>
            <p:cNvPr id="20" name="Isosceles Triangle 19"/>
            <p:cNvSpPr/>
            <p:nvPr/>
          </p:nvSpPr>
          <p:spPr>
            <a:xfrm>
              <a:off x="4626589" y="4442348"/>
              <a:ext cx="1719621" cy="968991"/>
            </a:xfrm>
            <a:prstGeom prst="triangle">
              <a:avLst/>
            </a:prstGeom>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100" dirty="0" smtClean="0"/>
                <a:t>Importance median 3.95</a:t>
              </a:r>
              <a:endParaRPr lang="en-US" sz="1100" dirty="0"/>
            </a:p>
          </p:txBody>
        </p:sp>
        <p:sp>
          <p:nvSpPr>
            <p:cNvPr id="21" name="Isosceles Triangle 20"/>
            <p:cNvSpPr/>
            <p:nvPr/>
          </p:nvSpPr>
          <p:spPr>
            <a:xfrm rot="5400000">
              <a:off x="792383" y="1986557"/>
              <a:ext cx="1719621" cy="1376806"/>
            </a:xfrm>
            <a:prstGeom prst="triangle">
              <a:avLst>
                <a:gd name="adj" fmla="val 50000"/>
              </a:avLst>
            </a:prstGeom>
            <a:effectLst/>
          </p:spPr>
          <p:style>
            <a:lnRef idx="1">
              <a:schemeClr val="accent1"/>
            </a:lnRef>
            <a:fillRef idx="3">
              <a:schemeClr val="accent1"/>
            </a:fillRef>
            <a:effectRef idx="2">
              <a:schemeClr val="accent1"/>
            </a:effectRef>
            <a:fontRef idx="minor">
              <a:schemeClr val="lt1"/>
            </a:fontRef>
          </p:style>
          <p:txBody>
            <a:bodyPr vert="vert270" rtlCol="0" anchor="b"/>
            <a:lstStyle/>
            <a:p>
              <a:pPr algn="ctr"/>
              <a:r>
                <a:rPr lang="en-US" sz="1100" dirty="0" smtClean="0"/>
                <a:t>Capability median 3.27</a:t>
              </a:r>
              <a:endParaRPr lang="en-US" sz="1100" dirty="0"/>
            </a:p>
          </p:txBody>
        </p:sp>
      </p:grpSp>
      <p:sp>
        <p:nvSpPr>
          <p:cNvPr id="22" name="TextBox 21"/>
          <p:cNvSpPr txBox="1"/>
          <p:nvPr/>
        </p:nvSpPr>
        <p:spPr>
          <a:xfrm>
            <a:off x="4330587" y="6035431"/>
            <a:ext cx="4596836" cy="276999"/>
          </a:xfrm>
          <a:prstGeom prst="rect">
            <a:avLst/>
          </a:prstGeom>
          <a:noFill/>
        </p:spPr>
        <p:txBody>
          <a:bodyPr wrap="none" rtlCol="0">
            <a:spAutoFit/>
          </a:bodyPr>
          <a:lstStyle/>
          <a:p>
            <a:r>
              <a:rPr lang="en-US" sz="1200" dirty="0" smtClean="0"/>
              <a:t>*Scale: 1 = very low, 2 = low, 3 = medium, 4 = high, 5 = very high</a:t>
            </a:r>
            <a:endParaRPr lang="en-US" sz="1200"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pPr>
              <a:defRPr/>
            </a:pPr>
            <a:fld id="{627174C9-3566-421C-935D-63CC9F7431F7}"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 2011 EDUCAUSE</a:t>
            </a:r>
            <a:endParaRPr lang="en-US"/>
          </a:p>
        </p:txBody>
      </p:sp>
      <p:sp>
        <p:nvSpPr>
          <p:cNvPr id="13" name="Title 1"/>
          <p:cNvSpPr>
            <a:spLocks noGrp="1"/>
          </p:cNvSpPr>
          <p:nvPr>
            <p:ph type="title"/>
          </p:nvPr>
        </p:nvSpPr>
        <p:spPr>
          <a:xfrm>
            <a:off x="382769" y="2270655"/>
            <a:ext cx="8382000" cy="1143000"/>
          </a:xfrm>
        </p:spPr>
        <p:txBody>
          <a:bodyPr>
            <a:normAutofit/>
          </a:bodyPr>
          <a:lstStyle/>
          <a:p>
            <a:pPr algn="ctr"/>
            <a:r>
              <a:rPr lang="en-US" sz="2200" dirty="0"/>
              <a:t>Initiating and Funding ID Management </a:t>
            </a:r>
            <a:r>
              <a:rPr lang="en-US" sz="2200" dirty="0" smtClean="0"/>
              <a:t>projects</a:t>
            </a:r>
            <a:endParaRPr lang="en-US" sz="2200"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95187" cy="562692"/>
          </a:xfrm>
        </p:spPr>
        <p:txBody>
          <a:bodyPr>
            <a:normAutofit fontScale="90000"/>
          </a:bodyPr>
          <a:lstStyle/>
          <a:p>
            <a:pPr algn="ctr"/>
            <a:r>
              <a:rPr lang="en-US" dirty="0" smtClean="0"/>
              <a:t>resources for </a:t>
            </a:r>
            <a:r>
              <a:rPr lang="en-US" dirty="0" err="1" smtClean="0"/>
              <a:t>Idm</a:t>
            </a:r>
            <a:r>
              <a:rPr lang="en-US" dirty="0" smtClean="0"/>
              <a:t> track with Senior management understanding</a:t>
            </a:r>
            <a:endParaRPr lang="en-US" dirty="0"/>
          </a:p>
        </p:txBody>
      </p:sp>
      <p:sp>
        <p:nvSpPr>
          <p:cNvPr id="4" name="Text Placeholder 3"/>
          <p:cNvSpPr>
            <a:spLocks noGrp="1"/>
          </p:cNvSpPr>
          <p:nvPr>
            <p:ph type="body" sz="half" idx="2"/>
          </p:nvPr>
        </p:nvSpPr>
        <p:spPr>
          <a:xfrm>
            <a:off x="457200" y="5152103"/>
            <a:ext cx="8195187" cy="1174270"/>
          </a:xfrm>
          <a:noFill/>
          <a:ln w="9525">
            <a:noFill/>
            <a:miter lim="800000"/>
            <a:headEnd/>
            <a:tailEnd/>
          </a:ln>
        </p:spPr>
        <p:txBody>
          <a:bodyPr vert="horz" wrap="square" lIns="91440" tIns="45720" rIns="91440" bIns="45720" numCol="1" anchor="t" anchorCtr="0" compatLnSpc="1">
            <a:prstTxWarp prst="textNoShape">
              <a:avLst/>
            </a:prstTxWarp>
          </a:bodyPr>
          <a:lstStyle/>
          <a:p>
            <a:pPr marL="166688" indent="-166688" eaLnBrk="1" hangingPunct="1">
              <a:buFont typeface="Wingdings" pitchFamily="96" charset="2"/>
              <a:buChar char="§"/>
            </a:pPr>
            <a:r>
              <a:rPr lang="en-US" sz="1600" dirty="0" smtClean="0">
                <a:latin typeface="Arial" charset="0"/>
                <a:ea typeface="ＭＳ Ｐゴシック" pitchFamily="96" charset="-128"/>
                <a:cs typeface="Arial" charset="0"/>
              </a:rPr>
              <a:t>In both years, where senior management understood IdM costs and benefits, mean agreement about resource provision was at least a full point higher.</a:t>
            </a:r>
          </a:p>
          <a:p>
            <a:pPr marL="166688" indent="-166688" eaLnBrk="1" hangingPunct="1">
              <a:buFont typeface="Wingdings" pitchFamily="96" charset="2"/>
              <a:buChar char="§"/>
            </a:pPr>
            <a:r>
              <a:rPr lang="en-US" sz="1600" dirty="0" smtClean="0">
                <a:latin typeface="Arial" charset="0"/>
                <a:ea typeface="ＭＳ Ｐゴシック" pitchFamily="96" charset="-128"/>
                <a:cs typeface="Arial" charset="0"/>
              </a:rPr>
              <a:t>Those agreeing that senior management understood the benefits of IdM increased by 43% from 2005 to 2010; those agreeing it understood the costs more than doubled.</a:t>
            </a:r>
          </a:p>
        </p:txBody>
      </p:sp>
      <p:graphicFrame>
        <p:nvGraphicFramePr>
          <p:cNvPr id="6" name="Table 5"/>
          <p:cNvGraphicFramePr>
            <a:graphicFrameLocks noGrp="1"/>
          </p:cNvGraphicFramePr>
          <p:nvPr/>
        </p:nvGraphicFramePr>
        <p:xfrm>
          <a:off x="1347018" y="4832500"/>
          <a:ext cx="5456903" cy="190500"/>
        </p:xfrm>
        <a:graphic>
          <a:graphicData uri="http://schemas.openxmlformats.org/drawingml/2006/table">
            <a:tbl>
              <a:tblPr/>
              <a:tblGrid>
                <a:gridCol w="5456903"/>
              </a:tblGrid>
              <a:tr h="190500">
                <a:tc>
                  <a:txBody>
                    <a:bodyPr/>
                    <a:lstStyle/>
                    <a:p>
                      <a:pPr algn="l" fontAlgn="b"/>
                      <a:r>
                        <a:rPr lang="en-US" sz="1200" b="0" i="0" u="none" strike="noStrike" dirty="0">
                          <a:solidFill>
                            <a:srgbClr val="000000"/>
                          </a:solidFill>
                          <a:latin typeface="Calibri"/>
                        </a:rPr>
                        <a:t>*Scale: 1=strongly disagree, 2=disagree, 3=neutral, 4=agree, 5=strongly agree</a:t>
                      </a:r>
                    </a:p>
                  </a:txBody>
                  <a:tcPr marL="0" marR="0" marT="0" marB="0" anchor="b">
                    <a:lnL>
                      <a:noFill/>
                    </a:lnL>
                    <a:lnR>
                      <a:noFill/>
                    </a:lnR>
                    <a:lnT>
                      <a:noFill/>
                    </a:lnT>
                    <a:lnB>
                      <a:noFill/>
                    </a:lnB>
                  </a:tcPr>
                </a:tc>
              </a:tr>
            </a:tbl>
          </a:graphicData>
        </a:graphic>
      </p:graphicFrame>
      <p:graphicFrame>
        <p:nvGraphicFramePr>
          <p:cNvPr id="7" name="Chart 6"/>
          <p:cNvGraphicFramePr/>
          <p:nvPr/>
        </p:nvGraphicFramePr>
        <p:xfrm>
          <a:off x="1524000" y="1173706"/>
          <a:ext cx="6096000" cy="3626895"/>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627174C9-3566-421C-935D-63CC9F7431F7}"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smtClean="0"/>
              <a:t>© 2011 EDUCAUSE</a:t>
            </a:r>
            <a:endParaRPr lang="en-US"/>
          </a:p>
        </p:txBody>
      </p:sp>
      <p:sp>
        <p:nvSpPr>
          <p:cNvPr id="3" name="Slide Number Placeholder 2"/>
          <p:cNvSpPr>
            <a:spLocks noGrp="1"/>
          </p:cNvSpPr>
          <p:nvPr>
            <p:ph type="sldNum" sz="quarter" idx="12"/>
          </p:nvPr>
        </p:nvSpPr>
        <p:spPr/>
        <p:txBody>
          <a:bodyPr/>
          <a:lstStyle/>
          <a:p>
            <a:pPr>
              <a:defRPr/>
            </a:pPr>
            <a:fld id="{6D12A522-FF6E-4044-9AB3-9EB3C4EA2D66}" type="slidenum">
              <a:rPr lang="en-US" smtClean="0"/>
              <a:pPr>
                <a:defRPr/>
              </a:pPr>
              <a:t>13</a:t>
            </a:fld>
            <a:endParaRPr lang="en-US"/>
          </a:p>
        </p:txBody>
      </p:sp>
      <p:sp>
        <p:nvSpPr>
          <p:cNvPr id="5" name="Title 4"/>
          <p:cNvSpPr txBox="1">
            <a:spLocks/>
          </p:cNvSpPr>
          <p:nvPr/>
        </p:nvSpPr>
        <p:spPr>
          <a:xfrm>
            <a:off x="368712" y="458788"/>
            <a:ext cx="8382000" cy="1143000"/>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000" b="1" i="0" u="none" strike="noStrike" kern="1200" cap="all" spc="0" normalizeH="0" baseline="0" noProof="0" smtClean="0">
                <a:ln>
                  <a:noFill/>
                </a:ln>
                <a:solidFill>
                  <a:schemeClr val="tx1"/>
                </a:solidFill>
                <a:effectLst/>
                <a:uLnTx/>
                <a:uFillTx/>
                <a:latin typeface="Arial"/>
                <a:ea typeface="ＭＳ Ｐゴシック" pitchFamily="48" charset="-128"/>
                <a:cs typeface="Arial"/>
              </a:rPr>
              <a:t>Coordinating idm projects</a:t>
            </a:r>
            <a:endParaRPr kumimoji="0" lang="en-US" sz="30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sp>
        <p:nvSpPr>
          <p:cNvPr id="6" name="Rectangle 5"/>
          <p:cNvSpPr/>
          <p:nvPr/>
        </p:nvSpPr>
        <p:spPr>
          <a:xfrm>
            <a:off x="1022555" y="2330242"/>
            <a:ext cx="7020231" cy="33335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66688" indent="-166688">
              <a:spcBef>
                <a:spcPct val="20000"/>
              </a:spcBef>
              <a:buClr>
                <a:srgbClr val="E33323"/>
              </a:buClr>
              <a:buSzPct val="80000"/>
              <a:buFont typeface="Wingdings" pitchFamily="96" charset="2"/>
              <a:buChar char="§"/>
            </a:pPr>
            <a:endParaRPr lang="en-US" dirty="0" smtClean="0">
              <a:solidFill>
                <a:srgbClr val="4C4C4F"/>
              </a:solidFill>
              <a:cs typeface="Arial" charset="0"/>
            </a:endParaRPr>
          </a:p>
          <a:p>
            <a:pPr marL="166688" indent="-166688">
              <a:spcBef>
                <a:spcPts val="600"/>
              </a:spcBef>
              <a:spcAft>
                <a:spcPts val="600"/>
              </a:spcAft>
              <a:buClr>
                <a:srgbClr val="E33323"/>
              </a:buClr>
              <a:buSzPct val="80000"/>
              <a:buFont typeface="Wingdings" pitchFamily="96" charset="2"/>
              <a:buChar char="§"/>
            </a:pPr>
            <a:r>
              <a:rPr lang="en-US" dirty="0" smtClean="0">
                <a:solidFill>
                  <a:srgbClr val="4C4C4F"/>
                </a:solidFill>
                <a:cs typeface="Arial" charset="0"/>
              </a:rPr>
              <a:t>They were 50% more likely to stand alone, 25% less likely to be bundled with security projects and 33% less likely to be bundled with portal projects.</a:t>
            </a:r>
          </a:p>
          <a:p>
            <a:pPr marL="166688" indent="-166688">
              <a:spcBef>
                <a:spcPts val="600"/>
              </a:spcBef>
              <a:spcAft>
                <a:spcPts val="600"/>
              </a:spcAft>
              <a:buClr>
                <a:srgbClr val="E33323"/>
              </a:buClr>
              <a:buSzPct val="80000"/>
              <a:buFont typeface="Wingdings" pitchFamily="96" charset="2"/>
              <a:buChar char="§"/>
            </a:pPr>
            <a:r>
              <a:rPr lang="en-US" dirty="0" smtClean="0">
                <a:solidFill>
                  <a:srgbClr val="4C4C4F"/>
                </a:solidFill>
                <a:cs typeface="Arial" charset="0"/>
              </a:rPr>
              <a:t>They were equally likely to be funded through one-time campus budget allocations but 60% less likely to have their funding bundled into other project budgets such as an ERP.</a:t>
            </a:r>
          </a:p>
          <a:p>
            <a:pPr marL="166688" indent="-166688">
              <a:spcBef>
                <a:spcPts val="600"/>
              </a:spcBef>
              <a:spcAft>
                <a:spcPts val="600"/>
              </a:spcAft>
              <a:buClr>
                <a:srgbClr val="E33323"/>
              </a:buClr>
              <a:buSzPct val="80000"/>
              <a:buFont typeface="Wingdings" pitchFamily="96" charset="2"/>
              <a:buChar char="§"/>
            </a:pPr>
            <a:r>
              <a:rPr lang="en-US" dirty="0" smtClean="0">
                <a:solidFill>
                  <a:srgbClr val="4C4C4F"/>
                </a:solidFill>
                <a:cs typeface="Arial" charset="0"/>
              </a:rPr>
              <a:t>They were about half as likely to be sponsored by IT administrators other than the CIO or chief information security officer.</a:t>
            </a:r>
          </a:p>
        </p:txBody>
      </p:sp>
      <p:sp>
        <p:nvSpPr>
          <p:cNvPr id="7" name="Rectangle 6"/>
          <p:cNvSpPr/>
          <p:nvPr/>
        </p:nvSpPr>
        <p:spPr>
          <a:xfrm>
            <a:off x="648929" y="1533829"/>
            <a:ext cx="7767484" cy="1061829"/>
          </a:xfrm>
          <a:prstGeom prst="rect">
            <a:avLst/>
          </a:prstGeom>
        </p:spPr>
        <p:txBody>
          <a:bodyPr wrap="square">
            <a:spAutoFit/>
          </a:bodyPr>
          <a:lstStyle/>
          <a:p>
            <a:pPr>
              <a:lnSpc>
                <a:spcPct val="150000"/>
              </a:lnSpc>
            </a:pPr>
            <a:r>
              <a:rPr lang="en-US" sz="2100" dirty="0" smtClean="0"/>
              <a:t>IdM projects became more focused between 2005 and 2010. </a:t>
            </a:r>
          </a:p>
          <a:p>
            <a:pPr>
              <a:lnSpc>
                <a:spcPct val="150000"/>
              </a:lnSpc>
            </a:pPr>
            <a:r>
              <a:rPr lang="en-US" sz="2100" dirty="0" smtClean="0"/>
              <a:t>In 2010:</a:t>
            </a: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smtClean="0"/>
              <a:t>© 2011 EDUCAUSE</a:t>
            </a:r>
            <a:endParaRPr lang="en-US"/>
          </a:p>
        </p:txBody>
      </p:sp>
      <p:sp>
        <p:nvSpPr>
          <p:cNvPr id="3" name="Slide Number Placeholder 2"/>
          <p:cNvSpPr>
            <a:spLocks noGrp="1"/>
          </p:cNvSpPr>
          <p:nvPr>
            <p:ph type="sldNum" sz="quarter" idx="12"/>
          </p:nvPr>
        </p:nvSpPr>
        <p:spPr/>
        <p:txBody>
          <a:bodyPr/>
          <a:lstStyle/>
          <a:p>
            <a:pPr>
              <a:defRPr/>
            </a:pPr>
            <a:fld id="{6D12A522-FF6E-4044-9AB3-9EB3C4EA2D66}" type="slidenum">
              <a:rPr lang="en-US" smtClean="0"/>
              <a:pPr>
                <a:defRPr/>
              </a:pPr>
              <a:t>14</a:t>
            </a:fld>
            <a:endParaRPr lang="en-US"/>
          </a:p>
        </p:txBody>
      </p:sp>
      <p:sp>
        <p:nvSpPr>
          <p:cNvPr id="4" name="Title 1"/>
          <p:cNvSpPr txBox="1">
            <a:spLocks/>
          </p:cNvSpPr>
          <p:nvPr/>
        </p:nvSpPr>
        <p:spPr>
          <a:xfrm>
            <a:off x="393402" y="2270655"/>
            <a:ext cx="8382000" cy="1143000"/>
          </a:xfrm>
          <a:prstGeom prst="rect">
            <a:avLst/>
          </a:prstGeom>
        </p:spPr>
        <p:txBody>
          <a:bodyPr>
            <a:norm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2400" b="1" i="0" u="none" strike="noStrike" kern="1200" cap="all" spc="0" normalizeH="0" baseline="0" noProof="0" smtClean="0">
                <a:ln>
                  <a:noFill/>
                </a:ln>
                <a:solidFill>
                  <a:schemeClr val="tx1"/>
                </a:solidFill>
                <a:effectLst/>
                <a:uLnTx/>
                <a:uFillTx/>
                <a:latin typeface="Arial"/>
                <a:ea typeface="ＭＳ Ｐゴシック" pitchFamily="48" charset="-128"/>
                <a:cs typeface="Arial"/>
              </a:rPr>
              <a:t>Five core elements of id management</a:t>
            </a:r>
            <a:endParaRPr kumimoji="0" lang="en-US" sz="24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p:cNvGrpSpPr/>
          <p:nvPr/>
        </p:nvGrpSpPr>
        <p:grpSpPr>
          <a:xfrm>
            <a:off x="1009301" y="1574527"/>
            <a:ext cx="2663631" cy="2070040"/>
            <a:chOff x="1009301" y="1574527"/>
            <a:chExt cx="2663631" cy="2070040"/>
          </a:xfrm>
        </p:grpSpPr>
        <p:sp>
          <p:nvSpPr>
            <p:cNvPr id="50" name="Freeform 49"/>
            <p:cNvSpPr/>
            <p:nvPr/>
          </p:nvSpPr>
          <p:spPr>
            <a:xfrm rot="4934260">
              <a:off x="1362800" y="1334434"/>
              <a:ext cx="2002704" cy="2617561"/>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bg1">
                <a:lumMod val="65000"/>
              </a:schemeClr>
            </a:solidFill>
            <a:ln>
              <a:solidFill>
                <a:schemeClr val="bg1">
                  <a:lumMod val="5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grpSp>
          <p:nvGrpSpPr>
            <p:cNvPr id="26" name="Group 25"/>
            <p:cNvGrpSpPr/>
            <p:nvPr/>
          </p:nvGrpSpPr>
          <p:grpSpPr>
            <a:xfrm>
              <a:off x="1009301" y="1574527"/>
              <a:ext cx="2617561" cy="2002704"/>
              <a:chOff x="1009301" y="1574527"/>
              <a:chExt cx="2617561" cy="2002704"/>
            </a:xfrm>
          </p:grpSpPr>
          <p:sp>
            <p:nvSpPr>
              <p:cNvPr id="15" name="Freeform 14"/>
              <p:cNvSpPr/>
              <p:nvPr/>
            </p:nvSpPr>
            <p:spPr>
              <a:xfrm rot="4934260">
                <a:off x="1316730" y="1267098"/>
                <a:ext cx="2002704" cy="2617561"/>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1"/>
              </a:solidFill>
              <a:ln>
                <a:solidFill>
                  <a:schemeClr val="accent1">
                    <a:lumMod val="75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rot="21134260">
                <a:off x="1588333" y="2359421"/>
                <a:ext cx="1571264" cy="353943"/>
              </a:xfrm>
              <a:prstGeom prst="rect">
                <a:avLst/>
              </a:prstGeom>
              <a:noFill/>
              <a:ln>
                <a:noFill/>
              </a:ln>
            </p:spPr>
            <p:txBody>
              <a:bodyPr wrap="none" rtlCol="0">
                <a:spAutoFit/>
              </a:bodyPr>
              <a:lstStyle/>
              <a:p>
                <a:pPr algn="ctr"/>
                <a:r>
                  <a:rPr lang="en-US" sz="1700" dirty="0" smtClean="0">
                    <a:solidFill>
                      <a:schemeClr val="bg1"/>
                    </a:solidFill>
                  </a:rPr>
                  <a:t>Authentication</a:t>
                </a:r>
              </a:p>
            </p:txBody>
          </p:sp>
        </p:grpSp>
      </p:grpSp>
      <p:grpSp>
        <p:nvGrpSpPr>
          <p:cNvPr id="59" name="Group 58"/>
          <p:cNvGrpSpPr/>
          <p:nvPr/>
        </p:nvGrpSpPr>
        <p:grpSpPr>
          <a:xfrm>
            <a:off x="2127435" y="3070455"/>
            <a:ext cx="2739595" cy="2223505"/>
            <a:chOff x="2127435" y="3070455"/>
            <a:chExt cx="2739595" cy="2223505"/>
          </a:xfrm>
        </p:grpSpPr>
        <p:sp>
          <p:nvSpPr>
            <p:cNvPr id="42" name="Freeform 41"/>
            <p:cNvSpPr/>
            <p:nvPr/>
          </p:nvSpPr>
          <p:spPr>
            <a:xfrm rot="15886408">
              <a:off x="2442183" y="2869113"/>
              <a:ext cx="2156169" cy="2693525"/>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bg1">
                <a:lumMod val="65000"/>
              </a:schemeClr>
            </a:solidFill>
            <a:ln>
              <a:solidFill>
                <a:schemeClr val="bg1">
                  <a:lumMod val="5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grpSp>
          <p:nvGrpSpPr>
            <p:cNvPr id="33" name="Group 32"/>
            <p:cNvGrpSpPr/>
            <p:nvPr/>
          </p:nvGrpSpPr>
          <p:grpSpPr>
            <a:xfrm>
              <a:off x="2127435" y="3070455"/>
              <a:ext cx="2693525" cy="2156169"/>
              <a:chOff x="4069874" y="3637775"/>
              <a:chExt cx="2693525" cy="2156169"/>
            </a:xfrm>
          </p:grpSpPr>
          <p:sp>
            <p:nvSpPr>
              <p:cNvPr id="14" name="Freeform 13"/>
              <p:cNvSpPr/>
              <p:nvPr/>
            </p:nvSpPr>
            <p:spPr>
              <a:xfrm rot="15886408">
                <a:off x="4338552" y="3369097"/>
                <a:ext cx="2156169" cy="2693525"/>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2">
                  <a:lumMod val="40000"/>
                  <a:lumOff val="60000"/>
                </a:schemeClr>
              </a:solidFill>
              <a:ln>
                <a:solidFill>
                  <a:schemeClr val="accent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rot="21286408">
                <a:off x="4557843" y="4385269"/>
                <a:ext cx="1571263" cy="615553"/>
              </a:xfrm>
              <a:prstGeom prst="rect">
                <a:avLst/>
              </a:prstGeom>
              <a:noFill/>
            </p:spPr>
            <p:txBody>
              <a:bodyPr wrap="none" rtlCol="0">
                <a:spAutoFit/>
              </a:bodyPr>
              <a:lstStyle/>
              <a:p>
                <a:pPr algn="ctr"/>
                <a:r>
                  <a:rPr lang="en-US" sz="1700" dirty="0" smtClean="0">
                    <a:solidFill>
                      <a:schemeClr val="accent2">
                        <a:lumMod val="75000"/>
                      </a:schemeClr>
                    </a:solidFill>
                  </a:rPr>
                  <a:t>Role-Based</a:t>
                </a:r>
              </a:p>
              <a:p>
                <a:pPr algn="ctr"/>
                <a:r>
                  <a:rPr lang="en-US" sz="1700" dirty="0" smtClean="0">
                    <a:solidFill>
                      <a:schemeClr val="accent2">
                        <a:lumMod val="75000"/>
                      </a:schemeClr>
                    </a:solidFill>
                  </a:rPr>
                  <a:t>Authentication</a:t>
                </a:r>
                <a:endParaRPr lang="en-US" sz="1700" dirty="0">
                  <a:solidFill>
                    <a:schemeClr val="accent2">
                      <a:lumMod val="75000"/>
                    </a:schemeClr>
                  </a:solidFill>
                </a:endParaRPr>
              </a:p>
            </p:txBody>
          </p:sp>
        </p:grpSp>
      </p:grpSp>
      <p:grpSp>
        <p:nvGrpSpPr>
          <p:cNvPr id="57" name="Group 56"/>
          <p:cNvGrpSpPr/>
          <p:nvPr/>
        </p:nvGrpSpPr>
        <p:grpSpPr>
          <a:xfrm>
            <a:off x="5216121" y="1544000"/>
            <a:ext cx="2953172" cy="2845040"/>
            <a:chOff x="5216121" y="1544000"/>
            <a:chExt cx="2953172" cy="2845040"/>
          </a:xfrm>
        </p:grpSpPr>
        <p:sp>
          <p:nvSpPr>
            <p:cNvPr id="53" name="Freeform 52"/>
            <p:cNvSpPr/>
            <p:nvPr/>
          </p:nvSpPr>
          <p:spPr>
            <a:xfrm rot="425952">
              <a:off x="5262191" y="1611336"/>
              <a:ext cx="2907102" cy="2777704"/>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bg1">
                <a:lumMod val="65000"/>
              </a:schemeClr>
            </a:solidFill>
            <a:ln>
              <a:solidFill>
                <a:schemeClr val="bg1">
                  <a:lumMod val="5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grpSp>
          <p:nvGrpSpPr>
            <p:cNvPr id="56" name="Group 55"/>
            <p:cNvGrpSpPr/>
            <p:nvPr/>
          </p:nvGrpSpPr>
          <p:grpSpPr>
            <a:xfrm>
              <a:off x="5216121" y="1544000"/>
              <a:ext cx="2907102" cy="2777704"/>
              <a:chOff x="5216121" y="1544000"/>
              <a:chExt cx="2907102" cy="2777704"/>
            </a:xfrm>
          </p:grpSpPr>
          <p:sp>
            <p:nvSpPr>
              <p:cNvPr id="16" name="Freeform 15"/>
              <p:cNvSpPr/>
              <p:nvPr/>
            </p:nvSpPr>
            <p:spPr>
              <a:xfrm rot="425952">
                <a:off x="5216121" y="1544000"/>
                <a:ext cx="2907102" cy="2777704"/>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tx2">
                  <a:lumMod val="40000"/>
                  <a:lumOff val="60000"/>
                </a:schemeClr>
              </a:solidFill>
              <a:ln>
                <a:solidFill>
                  <a:schemeClr val="tx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rot="425952">
                <a:off x="6131193" y="2299129"/>
                <a:ext cx="1059906" cy="1138773"/>
              </a:xfrm>
              <a:prstGeom prst="rect">
                <a:avLst/>
              </a:prstGeom>
              <a:noFill/>
            </p:spPr>
            <p:txBody>
              <a:bodyPr wrap="none" rtlCol="0">
                <a:spAutoFit/>
              </a:bodyPr>
              <a:lstStyle/>
              <a:p>
                <a:pPr algn="ctr"/>
                <a:r>
                  <a:rPr lang="en-US" sz="1700" dirty="0" smtClean="0">
                    <a:solidFill>
                      <a:schemeClr val="bg1"/>
                    </a:solidFill>
                  </a:rPr>
                  <a:t>Reduced</a:t>
                </a:r>
              </a:p>
              <a:p>
                <a:pPr algn="ctr"/>
                <a:r>
                  <a:rPr lang="en-US" sz="1700" dirty="0" smtClean="0">
                    <a:solidFill>
                      <a:schemeClr val="bg1"/>
                    </a:solidFill>
                  </a:rPr>
                  <a:t>or</a:t>
                </a:r>
              </a:p>
              <a:p>
                <a:pPr algn="ctr"/>
                <a:r>
                  <a:rPr lang="en-US" sz="1700" dirty="0" smtClean="0">
                    <a:solidFill>
                      <a:schemeClr val="bg1"/>
                    </a:solidFill>
                  </a:rPr>
                  <a:t>Single</a:t>
                </a:r>
              </a:p>
              <a:p>
                <a:pPr algn="ctr"/>
                <a:r>
                  <a:rPr lang="en-US" sz="1700" dirty="0" smtClean="0">
                    <a:solidFill>
                      <a:schemeClr val="bg1"/>
                    </a:solidFill>
                  </a:rPr>
                  <a:t>Sign-On</a:t>
                </a:r>
                <a:endParaRPr lang="en-US" sz="1700" dirty="0">
                  <a:solidFill>
                    <a:schemeClr val="bg1"/>
                  </a:solidFill>
                </a:endParaRPr>
              </a:p>
            </p:txBody>
          </p:sp>
        </p:grpSp>
      </p:grpSp>
      <p:grpSp>
        <p:nvGrpSpPr>
          <p:cNvPr id="55" name="Group 54"/>
          <p:cNvGrpSpPr/>
          <p:nvPr/>
        </p:nvGrpSpPr>
        <p:grpSpPr>
          <a:xfrm>
            <a:off x="4211438" y="3252333"/>
            <a:ext cx="2432133" cy="2544066"/>
            <a:chOff x="4211438" y="3252333"/>
            <a:chExt cx="2432133" cy="2544066"/>
          </a:xfrm>
        </p:grpSpPr>
        <p:sp>
          <p:nvSpPr>
            <p:cNvPr id="39" name="Freeform 38"/>
            <p:cNvSpPr/>
            <p:nvPr/>
          </p:nvSpPr>
          <p:spPr>
            <a:xfrm>
              <a:off x="4257508" y="3319669"/>
              <a:ext cx="2386063" cy="2476730"/>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bg1">
                <a:lumMod val="65000"/>
              </a:schemeClr>
            </a:solidFill>
            <a:ln>
              <a:solidFill>
                <a:schemeClr val="bg1">
                  <a:lumMod val="5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grpSp>
          <p:nvGrpSpPr>
            <p:cNvPr id="27" name="Group 26"/>
            <p:cNvGrpSpPr/>
            <p:nvPr/>
          </p:nvGrpSpPr>
          <p:grpSpPr>
            <a:xfrm>
              <a:off x="4211438" y="3252333"/>
              <a:ext cx="2386063" cy="2476730"/>
              <a:chOff x="3372942" y="1830574"/>
              <a:chExt cx="2386063" cy="2476730"/>
            </a:xfrm>
          </p:grpSpPr>
          <p:sp>
            <p:nvSpPr>
              <p:cNvPr id="17" name="Freeform 16"/>
              <p:cNvSpPr/>
              <p:nvPr/>
            </p:nvSpPr>
            <p:spPr>
              <a:xfrm>
                <a:off x="3372942" y="1830574"/>
                <a:ext cx="2386063" cy="2476730"/>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tx2">
                  <a:lumMod val="20000"/>
                  <a:lumOff val="80000"/>
                </a:schemeClr>
              </a:solidFill>
              <a:ln>
                <a:solidFill>
                  <a:schemeClr val="tx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3947997" y="2705149"/>
                <a:ext cx="1181734" cy="615553"/>
              </a:xfrm>
              <a:prstGeom prst="rect">
                <a:avLst/>
              </a:prstGeom>
              <a:noFill/>
            </p:spPr>
            <p:txBody>
              <a:bodyPr wrap="none" rtlCol="0">
                <a:spAutoFit/>
              </a:bodyPr>
              <a:lstStyle/>
              <a:p>
                <a:pPr algn="ctr"/>
                <a:r>
                  <a:rPr lang="en-US" sz="1700" dirty="0" smtClean="0">
                    <a:solidFill>
                      <a:schemeClr val="tx2">
                        <a:lumMod val="75000"/>
                      </a:schemeClr>
                    </a:solidFill>
                  </a:rPr>
                  <a:t>Federated</a:t>
                </a:r>
              </a:p>
              <a:p>
                <a:pPr algn="ctr"/>
                <a:r>
                  <a:rPr lang="en-US" sz="1700" dirty="0" smtClean="0">
                    <a:solidFill>
                      <a:schemeClr val="tx2">
                        <a:lumMod val="75000"/>
                      </a:schemeClr>
                    </a:solidFill>
                  </a:rPr>
                  <a:t>Identity</a:t>
                </a:r>
              </a:p>
            </p:txBody>
          </p:sp>
        </p:grpSp>
      </p:grpSp>
      <p:sp>
        <p:nvSpPr>
          <p:cNvPr id="52" name="Title 2"/>
          <p:cNvSpPr txBox="1">
            <a:spLocks/>
          </p:cNvSpPr>
          <p:nvPr/>
        </p:nvSpPr>
        <p:spPr>
          <a:xfrm>
            <a:off x="457200" y="458789"/>
            <a:ext cx="8382000" cy="585008"/>
          </a:xfrm>
          <a:prstGeom prst="rect">
            <a:avLst/>
          </a:prstGeom>
        </p:spPr>
        <p:txBody>
          <a:bodyPr>
            <a:normAutofit fontScale="90000"/>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3000" b="1" i="0" u="none" strike="noStrike" kern="1200" cap="all" spc="0" normalizeH="0" baseline="0" noProof="0" dirty="0" smtClean="0">
                <a:ln>
                  <a:noFill/>
                </a:ln>
                <a:solidFill>
                  <a:schemeClr val="tx1"/>
                </a:solidFill>
                <a:effectLst/>
                <a:uLnTx/>
                <a:uFillTx/>
                <a:latin typeface="Arial"/>
                <a:ea typeface="ＭＳ Ｐゴシック" pitchFamily="48" charset="-128"/>
                <a:cs typeface="Arial"/>
              </a:rPr>
              <a:t>Five Core identity management elements</a:t>
            </a:r>
            <a:endParaRPr kumimoji="0" lang="en-US" sz="30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grpSp>
        <p:nvGrpSpPr>
          <p:cNvPr id="61" name="Group 60"/>
          <p:cNvGrpSpPr/>
          <p:nvPr/>
        </p:nvGrpSpPr>
        <p:grpSpPr>
          <a:xfrm>
            <a:off x="3258442" y="1208752"/>
            <a:ext cx="2485992" cy="2533427"/>
            <a:chOff x="3258442" y="1208752"/>
            <a:chExt cx="2485992" cy="2533427"/>
          </a:xfrm>
        </p:grpSpPr>
        <p:sp>
          <p:nvSpPr>
            <p:cNvPr id="46" name="Freeform 45"/>
            <p:cNvSpPr/>
            <p:nvPr/>
          </p:nvSpPr>
          <p:spPr>
            <a:xfrm rot="221445">
              <a:off x="3304512" y="1276088"/>
              <a:ext cx="2439922" cy="2466091"/>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bg1">
                <a:lumMod val="65000"/>
              </a:schemeClr>
            </a:solidFill>
            <a:ln>
              <a:solidFill>
                <a:schemeClr val="bg1">
                  <a:lumMod val="5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grpSp>
          <p:nvGrpSpPr>
            <p:cNvPr id="32" name="Group 31"/>
            <p:cNvGrpSpPr/>
            <p:nvPr/>
          </p:nvGrpSpPr>
          <p:grpSpPr>
            <a:xfrm>
              <a:off x="3258442" y="1208752"/>
              <a:ext cx="2439922" cy="2466091"/>
              <a:chOff x="1370805" y="3080069"/>
              <a:chExt cx="2439922" cy="2466091"/>
            </a:xfrm>
          </p:grpSpPr>
          <p:sp>
            <p:nvSpPr>
              <p:cNvPr id="8" name="Freeform 7"/>
              <p:cNvSpPr/>
              <p:nvPr/>
            </p:nvSpPr>
            <p:spPr>
              <a:xfrm rot="221445">
                <a:off x="1370805" y="3080069"/>
                <a:ext cx="2439922" cy="2466091"/>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2"/>
              </a:solidFill>
              <a:ln>
                <a:solidFill>
                  <a:srgbClr val="A50021"/>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rot="221445">
                <a:off x="1982089" y="3910613"/>
                <a:ext cx="1180130" cy="615553"/>
              </a:xfrm>
              <a:prstGeom prst="rect">
                <a:avLst/>
              </a:prstGeom>
              <a:noFill/>
              <a:ln>
                <a:noFill/>
              </a:ln>
            </p:spPr>
            <p:txBody>
              <a:bodyPr wrap="none" rtlCol="0">
                <a:spAutoFit/>
              </a:bodyPr>
              <a:lstStyle/>
              <a:p>
                <a:pPr algn="ctr"/>
                <a:r>
                  <a:rPr lang="en-US" sz="1700" dirty="0" smtClean="0">
                    <a:solidFill>
                      <a:schemeClr val="bg1"/>
                    </a:solidFill>
                  </a:rPr>
                  <a:t>Enterprise</a:t>
                </a:r>
              </a:p>
              <a:p>
                <a:pPr algn="ctr"/>
                <a:r>
                  <a:rPr lang="en-US" sz="1700" dirty="0" smtClean="0">
                    <a:solidFill>
                      <a:schemeClr val="bg1"/>
                    </a:solidFill>
                  </a:rPr>
                  <a:t>Directory</a:t>
                </a:r>
                <a:endParaRPr lang="en-US" sz="1700" dirty="0">
                  <a:solidFill>
                    <a:schemeClr val="bg1"/>
                  </a:solidFill>
                </a:endParaRPr>
              </a:p>
            </p:txBody>
          </p:sp>
        </p:grpSp>
      </p:grpSp>
      <p:sp>
        <p:nvSpPr>
          <p:cNvPr id="30" name="Slide Number Placeholder 29"/>
          <p:cNvSpPr>
            <a:spLocks noGrp="1"/>
          </p:cNvSpPr>
          <p:nvPr>
            <p:ph type="sldNum" sz="quarter" idx="12"/>
          </p:nvPr>
        </p:nvSpPr>
        <p:spPr/>
        <p:txBody>
          <a:bodyPr/>
          <a:lstStyle/>
          <a:p>
            <a:pPr>
              <a:defRPr/>
            </a:pPr>
            <a:fld id="{6D12A522-FF6E-4044-9AB3-9EB3C4EA2D66}" type="slidenum">
              <a:rPr lang="en-US" smtClean="0"/>
              <a:pPr>
                <a:defRPr/>
              </a:pPr>
              <a:t>15</a:t>
            </a:fld>
            <a:endParaRPr lang="en-US"/>
          </a:p>
        </p:txBody>
      </p:sp>
      <p:sp>
        <p:nvSpPr>
          <p:cNvPr id="31" name="Footer Placeholder 30"/>
          <p:cNvSpPr>
            <a:spLocks noGrp="1"/>
          </p:cNvSpPr>
          <p:nvPr>
            <p:ph type="ftr" sz="quarter" idx="11"/>
          </p:nvPr>
        </p:nvSpPr>
        <p:spPr/>
        <p:txBody>
          <a:bodyPr/>
          <a:lstStyle/>
          <a:p>
            <a:pPr>
              <a:defRPr/>
            </a:pPr>
            <a:r>
              <a:rPr lang="en-US" dirty="0" smtClean="0"/>
              <a:t>© 2011 EDUCAUSE</a:t>
            </a:r>
            <a:endParaRPr lang="en-US" dirty="0"/>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861237" y="1488585"/>
            <a:ext cx="7506586" cy="4784635"/>
          </a:xfrm>
          <a:prstGeom prst="rect">
            <a:avLst/>
          </a:prstGeom>
        </p:spPr>
        <p:txBody>
          <a:bodyPr/>
          <a:lstStyle/>
          <a:p>
            <a:pPr marL="166688" marR="0" lvl="0" indent="-166688" algn="l" defTabSz="457200" rtl="0" eaLnBrk="1" fontAlgn="base" latinLnBrk="0" hangingPunct="1">
              <a:lnSpc>
                <a:spcPct val="100000"/>
              </a:lnSpc>
              <a:spcBef>
                <a:spcPts val="800"/>
              </a:spcBef>
              <a:spcAft>
                <a:spcPct val="0"/>
              </a:spcAft>
              <a:buClr>
                <a:srgbClr val="E33323"/>
              </a:buClr>
              <a:buSzPct val="80000"/>
              <a:buFont typeface="Wingdings" pitchFamily="96" charset="2"/>
              <a:buChar char="§"/>
              <a:tabLst/>
              <a:defRPr/>
            </a:pPr>
            <a:r>
              <a:rPr lang="en-US" b="1" dirty="0" smtClean="0">
                <a:solidFill>
                  <a:srgbClr val="4C4C4F"/>
                </a:solidFill>
                <a:cs typeface="Arial" charset="0"/>
              </a:rPr>
              <a:t>Authentication</a:t>
            </a:r>
            <a:r>
              <a:rPr lang="en-US" dirty="0" smtClean="0">
                <a:solidFill>
                  <a:srgbClr val="4C4C4F"/>
                </a:solidFill>
                <a:cs typeface="Arial" charset="0"/>
              </a:rPr>
              <a:t>: Are you who you say you are? By authenticating with trusted credentials, you let networks, systems, and applications know you can be trusted.</a:t>
            </a:r>
          </a:p>
          <a:p>
            <a:pPr marL="166688" marR="0" lvl="0" indent="-166688" algn="l" defTabSz="457200" rtl="0" eaLnBrk="1" fontAlgn="base" latinLnBrk="0" hangingPunct="1">
              <a:lnSpc>
                <a:spcPct val="100000"/>
              </a:lnSpc>
              <a:spcBef>
                <a:spcPts val="800"/>
              </a:spcBef>
              <a:spcAft>
                <a:spcPct val="0"/>
              </a:spcAft>
              <a:buClr>
                <a:srgbClr val="E33323"/>
              </a:buClr>
              <a:buSzPct val="80000"/>
              <a:buFont typeface="Wingdings" pitchFamily="96" charset="2"/>
              <a:buChar char="§"/>
              <a:tabLst/>
              <a:defRPr/>
            </a:pPr>
            <a:r>
              <a:rPr kumimoji="0" lang="en-US" b="1"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rPr>
              <a:t>Enterprise Directory</a:t>
            </a:r>
            <a:r>
              <a:rPr kumimoji="0" lang="en-US" b="0"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rPr>
              <a:t>: Does your</a:t>
            </a:r>
            <a:r>
              <a:rPr kumimoji="0" lang="en-US" b="0" i="0" u="none" strike="noStrike" kern="1200" cap="none" spc="0" normalizeH="0" noProof="0" dirty="0" smtClean="0">
                <a:ln>
                  <a:noFill/>
                </a:ln>
                <a:solidFill>
                  <a:srgbClr val="4C4C4F"/>
                </a:solidFill>
                <a:effectLst/>
                <a:uLnTx/>
                <a:uFillTx/>
                <a:latin typeface="Arial" charset="0"/>
                <a:ea typeface="ＭＳ Ｐゴシック" pitchFamily="96" charset="-128"/>
                <a:cs typeface="Arial" charset="0"/>
              </a:rPr>
              <a:t> institution have a single, authoritative repository of information about IT resources and their users? An enterprise directory will provide one.</a:t>
            </a:r>
          </a:p>
          <a:p>
            <a:pPr marL="166688" marR="0" lvl="0" indent="-166688" algn="l" defTabSz="457200" rtl="0" eaLnBrk="1" fontAlgn="base" latinLnBrk="0" hangingPunct="1">
              <a:lnSpc>
                <a:spcPct val="100000"/>
              </a:lnSpc>
              <a:spcBef>
                <a:spcPts val="800"/>
              </a:spcBef>
              <a:spcAft>
                <a:spcPct val="0"/>
              </a:spcAft>
              <a:buClr>
                <a:srgbClr val="E33323"/>
              </a:buClr>
              <a:buSzPct val="80000"/>
              <a:buFont typeface="Wingdings" pitchFamily="96" charset="2"/>
              <a:buChar char="§"/>
              <a:tabLst/>
              <a:defRPr/>
            </a:pPr>
            <a:r>
              <a:rPr lang="en-US" b="1" baseline="0" dirty="0" smtClean="0">
                <a:solidFill>
                  <a:srgbClr val="4C4C4F"/>
                </a:solidFill>
                <a:cs typeface="Arial" charset="0"/>
              </a:rPr>
              <a:t>Reduced or</a:t>
            </a:r>
            <a:r>
              <a:rPr lang="en-US" b="1" dirty="0" smtClean="0">
                <a:solidFill>
                  <a:srgbClr val="4C4C4F"/>
                </a:solidFill>
                <a:cs typeface="Arial" charset="0"/>
              </a:rPr>
              <a:t> Single Sign-On</a:t>
            </a:r>
            <a:r>
              <a:rPr lang="en-US" dirty="0" smtClean="0">
                <a:solidFill>
                  <a:srgbClr val="4C4C4F"/>
                </a:solidFill>
                <a:cs typeface="Arial" charset="0"/>
              </a:rPr>
              <a:t>: How many usernames and passwords must you juggle to access the IT resources you need? Reduced or single sign-on technologies can help keep that number manageable.</a:t>
            </a:r>
          </a:p>
          <a:p>
            <a:pPr marL="166688" lvl="0" indent="-166688">
              <a:spcBef>
                <a:spcPts val="800"/>
              </a:spcBef>
              <a:buClr>
                <a:srgbClr val="E33323"/>
              </a:buClr>
              <a:buSzPct val="80000"/>
              <a:buFont typeface="Wingdings" pitchFamily="96" charset="2"/>
              <a:buChar char="§"/>
              <a:defRPr/>
            </a:pPr>
            <a:r>
              <a:rPr kumimoji="0" lang="en-US" b="1"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rPr>
              <a:t>Automated Role- or Privilege-based</a:t>
            </a:r>
            <a:r>
              <a:rPr kumimoji="0" lang="en-US" b="1" i="0" u="none" strike="noStrike" kern="1200" cap="none" spc="0" normalizeH="0" noProof="0" dirty="0" smtClean="0">
                <a:ln>
                  <a:noFill/>
                </a:ln>
                <a:solidFill>
                  <a:srgbClr val="4C4C4F"/>
                </a:solidFill>
                <a:effectLst/>
                <a:uLnTx/>
                <a:uFillTx/>
                <a:latin typeface="Arial" charset="0"/>
                <a:ea typeface="ＭＳ Ｐゴシック" pitchFamily="96" charset="-128"/>
                <a:cs typeface="Arial" charset="0"/>
              </a:rPr>
              <a:t> Authorization</a:t>
            </a:r>
            <a:r>
              <a:rPr kumimoji="0" lang="en-US" b="0" i="0" u="none" strike="noStrike" kern="1200" cap="none" spc="0" normalizeH="0" noProof="0" dirty="0" smtClean="0">
                <a:ln>
                  <a:noFill/>
                </a:ln>
                <a:solidFill>
                  <a:srgbClr val="4C4C4F"/>
                </a:solidFill>
                <a:effectLst/>
                <a:uLnTx/>
                <a:uFillTx/>
                <a:latin typeface="Arial" charset="0"/>
                <a:ea typeface="ＭＳ Ｐゴシック" pitchFamily="96" charset="-128"/>
                <a:cs typeface="Arial" charset="0"/>
              </a:rPr>
              <a:t>: What do you need IT resources for</a:t>
            </a:r>
            <a:r>
              <a:rPr lang="en-US" dirty="0" smtClean="0">
                <a:solidFill>
                  <a:srgbClr val="4C4C4F"/>
                </a:solidFill>
                <a:cs typeface="Arial" charset="0"/>
              </a:rPr>
              <a:t>? In complex IT environments, the process of empowering users to carry out their roles</a:t>
            </a:r>
            <a:r>
              <a:rPr kumimoji="0" lang="en-US" b="0" i="0" u="none" strike="noStrike" kern="1200" cap="none" spc="0" normalizeH="0" noProof="0" dirty="0" smtClean="0">
                <a:ln>
                  <a:noFill/>
                </a:ln>
                <a:solidFill>
                  <a:srgbClr val="4C4C4F"/>
                </a:solidFill>
                <a:effectLst/>
                <a:uLnTx/>
                <a:uFillTx/>
                <a:latin typeface="Arial" charset="0"/>
                <a:ea typeface="ＭＳ Ｐゴシック" pitchFamily="96" charset="-128"/>
                <a:cs typeface="Arial" charset="0"/>
              </a:rPr>
              <a:t> can benefit from automation.</a:t>
            </a:r>
          </a:p>
          <a:p>
            <a:pPr marL="166688" marR="0" lvl="0" indent="-166688" algn="l" defTabSz="457200" rtl="0" eaLnBrk="1" fontAlgn="base" latinLnBrk="0" hangingPunct="1">
              <a:lnSpc>
                <a:spcPct val="100000"/>
              </a:lnSpc>
              <a:spcBef>
                <a:spcPts val="800"/>
              </a:spcBef>
              <a:spcAft>
                <a:spcPct val="0"/>
              </a:spcAft>
              <a:buClr>
                <a:srgbClr val="E33323"/>
              </a:buClr>
              <a:buSzPct val="80000"/>
              <a:buFont typeface="Wingdings" pitchFamily="96" charset="2"/>
              <a:buChar char="§"/>
              <a:tabLst/>
              <a:defRPr/>
            </a:pPr>
            <a:r>
              <a:rPr lang="en-US" b="1" baseline="0" dirty="0" smtClean="0">
                <a:solidFill>
                  <a:srgbClr val="4C4C4F"/>
                </a:solidFill>
                <a:cs typeface="Arial" charset="0"/>
              </a:rPr>
              <a:t>Federated</a:t>
            </a:r>
            <a:r>
              <a:rPr lang="en-US" b="1" dirty="0" smtClean="0">
                <a:solidFill>
                  <a:srgbClr val="4C4C4F"/>
                </a:solidFill>
                <a:cs typeface="Arial" charset="0"/>
              </a:rPr>
              <a:t> Identity</a:t>
            </a:r>
            <a:r>
              <a:rPr lang="en-US" dirty="0" smtClean="0">
                <a:solidFill>
                  <a:srgbClr val="4C4C4F"/>
                </a:solidFill>
                <a:cs typeface="Arial" charset="0"/>
              </a:rPr>
              <a:t>: Do you need to use IT resources that another institution maintains and protects? An identity federation lets you use locally assigned credentials to gain access to remote resources.</a:t>
            </a:r>
            <a:endParaRPr kumimoji="0" lang="en-US" b="0"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endParaRPr>
          </a:p>
        </p:txBody>
      </p:sp>
      <p:sp>
        <p:nvSpPr>
          <p:cNvPr id="6" name="TextBox 5"/>
          <p:cNvSpPr txBox="1"/>
          <p:nvPr/>
        </p:nvSpPr>
        <p:spPr>
          <a:xfrm>
            <a:off x="10537" y="606063"/>
            <a:ext cx="9133464" cy="523220"/>
          </a:xfrm>
          <a:prstGeom prst="rect">
            <a:avLst/>
          </a:prstGeom>
          <a:noFill/>
        </p:spPr>
        <p:txBody>
          <a:bodyPr wrap="square" rtlCol="0">
            <a:spAutoFit/>
          </a:bodyPr>
          <a:lstStyle/>
          <a:p>
            <a:pPr lvl="0" algn="ctr"/>
            <a:r>
              <a:rPr lang="en-US" sz="2700" b="1" dirty="0" smtClean="0">
                <a:solidFill>
                  <a:srgbClr val="4C4C4F"/>
                </a:solidFill>
                <a:cs typeface="Arial" charset="0"/>
              </a:rPr>
              <a:t>FIVE CORE ELEMENTS OF IDENTITY MANAGEMENT</a:t>
            </a:r>
            <a:endParaRPr lang="en-US" sz="2700" dirty="0"/>
          </a:p>
        </p:txBody>
      </p:sp>
      <p:sp>
        <p:nvSpPr>
          <p:cNvPr id="8" name="Slide Number Placeholder 7"/>
          <p:cNvSpPr>
            <a:spLocks noGrp="1"/>
          </p:cNvSpPr>
          <p:nvPr>
            <p:ph type="sldNum" sz="quarter" idx="12"/>
          </p:nvPr>
        </p:nvSpPr>
        <p:spPr/>
        <p:txBody>
          <a:bodyPr/>
          <a:lstStyle/>
          <a:p>
            <a:pPr>
              <a:defRPr/>
            </a:pPr>
            <a:fld id="{6D12A522-FF6E-4044-9AB3-9EB3C4EA2D66}"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Tree>
    <p:extLst>
      <p:ext uri="{BB962C8B-B14F-4D97-AF65-F5344CB8AC3E}">
        <p14:creationId xmlns:p14="http://schemas.microsoft.com/office/powerpoint/2010/main" xmlns="" val="435647672"/>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p:cNvSpPr txBox="1">
            <a:spLocks/>
          </p:cNvSpPr>
          <p:nvPr/>
        </p:nvSpPr>
        <p:spPr>
          <a:xfrm>
            <a:off x="457200" y="1895475"/>
            <a:ext cx="3008313" cy="3887788"/>
          </a:xfrm>
          <a:prstGeom prst="rect">
            <a:avLst/>
          </a:prstGeom>
        </p:spPr>
        <p:txBody>
          <a:bodyPr/>
          <a:lstStyle/>
          <a:p>
            <a:pPr marL="166688" marR="0" lvl="0" indent="-166688" algn="l" defTabSz="457200" rtl="0" eaLnBrk="1" fontAlgn="base" latinLnBrk="0" hangingPunct="1">
              <a:lnSpc>
                <a:spcPct val="100000"/>
              </a:lnSpc>
              <a:spcBef>
                <a:spcPct val="20000"/>
              </a:spcBef>
              <a:spcAft>
                <a:spcPct val="0"/>
              </a:spcAft>
              <a:buClr>
                <a:srgbClr val="E33323"/>
              </a:buClr>
              <a:buSzPct val="80000"/>
              <a:tabLst/>
              <a:defRPr/>
            </a:pPr>
            <a:r>
              <a:rPr kumimoji="0" lang="en-US" sz="2200" b="0"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rPr>
              <a:t>Identity Proofing:</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lang="en-US" sz="2000" dirty="0" smtClean="0">
                <a:solidFill>
                  <a:srgbClr val="4C4C4F"/>
                </a:solidFill>
                <a:cs typeface="Arial" charset="0"/>
              </a:rPr>
              <a:t>Relatively few institutions are engaged in these activities.</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kumimoji="0" lang="en-US" sz="2000" b="0"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rPr>
              <a:t>Larger</a:t>
            </a:r>
            <a:r>
              <a:rPr kumimoji="0" lang="en-US" sz="2000" b="0" i="0" u="none" strike="noStrike" kern="1200" cap="none" spc="0" normalizeH="0" noProof="0" dirty="0" smtClean="0">
                <a:ln>
                  <a:noFill/>
                </a:ln>
                <a:solidFill>
                  <a:srgbClr val="4C4C4F"/>
                </a:solidFill>
                <a:effectLst/>
                <a:uLnTx/>
                <a:uFillTx/>
                <a:latin typeface="Arial" charset="0"/>
                <a:ea typeface="ＭＳ Ｐゴシック" pitchFamily="96" charset="-128"/>
                <a:cs typeface="Arial" charset="0"/>
              </a:rPr>
              <a:t> numbers are not planning to become engaged in them.</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lang="en-US" sz="2000" baseline="0" dirty="0" smtClean="0">
                <a:solidFill>
                  <a:srgbClr val="4C4C4F"/>
                </a:solidFill>
                <a:cs typeface="Arial" charset="0"/>
              </a:rPr>
              <a:t>Higher standards for users in sensitive roles are </a:t>
            </a:r>
            <a:r>
              <a:rPr lang="en-US" sz="2000" dirty="0" smtClean="0">
                <a:solidFill>
                  <a:srgbClr val="4C4C4F"/>
                </a:solidFill>
                <a:cs typeface="Arial" charset="0"/>
              </a:rPr>
              <a:t>least common.</a:t>
            </a:r>
            <a:endParaRPr kumimoji="0" lang="en-US" sz="2000" b="0"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endParaRPr>
          </a:p>
          <a:p>
            <a:pPr marL="230188" marR="0" lvl="0" indent="-230188" algn="l" defTabSz="457200" rtl="0" eaLnBrk="0" fontAlgn="base" latinLnBrk="0" hangingPunct="0">
              <a:lnSpc>
                <a:spcPct val="100000"/>
              </a:lnSpc>
              <a:spcBef>
                <a:spcPct val="20000"/>
              </a:spcBef>
              <a:spcAft>
                <a:spcPct val="0"/>
              </a:spcAft>
              <a:buClr>
                <a:srgbClr val="E33323"/>
              </a:buClr>
              <a:buSzPct val="80000"/>
              <a:buFont typeface="Wingdings" pitchFamily="96" charset="2"/>
              <a:buChar char="§"/>
              <a:tabLst/>
              <a:defRPr/>
            </a:pPr>
            <a:endParaRPr kumimoji="0" lang="en-US" sz="2800" b="0" i="0" u="none" strike="noStrike" kern="1200" cap="none" spc="0" normalizeH="0" baseline="0" noProof="0" dirty="0">
              <a:ln>
                <a:noFill/>
              </a:ln>
              <a:solidFill>
                <a:srgbClr val="4C4C4F"/>
              </a:solidFill>
              <a:effectLst/>
              <a:uLnTx/>
              <a:uFillTx/>
              <a:latin typeface="Arial"/>
              <a:ea typeface="ＭＳ Ｐゴシック" pitchFamily="48" charset="-128"/>
              <a:cs typeface="Arial"/>
            </a:endParaRPr>
          </a:p>
        </p:txBody>
      </p:sp>
      <p:grpSp>
        <p:nvGrpSpPr>
          <p:cNvPr id="7" name="Group 6"/>
          <p:cNvGrpSpPr/>
          <p:nvPr/>
        </p:nvGrpSpPr>
        <p:grpSpPr>
          <a:xfrm>
            <a:off x="87353" y="77406"/>
            <a:ext cx="1914607" cy="1587410"/>
            <a:chOff x="87353" y="77406"/>
            <a:chExt cx="1914607" cy="1587410"/>
          </a:xfrm>
        </p:grpSpPr>
        <p:sp>
          <p:nvSpPr>
            <p:cNvPr id="8" name="Freeform 7"/>
            <p:cNvSpPr/>
            <p:nvPr/>
          </p:nvSpPr>
          <p:spPr>
            <a:xfrm rot="5407396">
              <a:off x="250952" y="-86193"/>
              <a:ext cx="1587410" cy="1914607"/>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1"/>
            </a:solidFill>
            <a:ln>
              <a:solidFill>
                <a:schemeClr val="accent1">
                  <a:lumMod val="75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rot="7396">
              <a:off x="387139" y="697545"/>
              <a:ext cx="1483098" cy="338554"/>
            </a:xfrm>
            <a:prstGeom prst="rect">
              <a:avLst/>
            </a:prstGeom>
            <a:noFill/>
            <a:ln>
              <a:noFill/>
            </a:ln>
          </p:spPr>
          <p:txBody>
            <a:bodyPr wrap="none" rtlCol="0">
              <a:spAutoFit/>
            </a:bodyPr>
            <a:lstStyle/>
            <a:p>
              <a:pPr algn="ctr"/>
              <a:r>
                <a:rPr lang="en-US" sz="1600" dirty="0" smtClean="0">
                  <a:solidFill>
                    <a:schemeClr val="bg1"/>
                  </a:solidFill>
                </a:rPr>
                <a:t>Authentication</a:t>
              </a:r>
            </a:p>
          </p:txBody>
        </p:sp>
      </p:grpSp>
      <p:graphicFrame>
        <p:nvGraphicFramePr>
          <p:cNvPr id="13" name="Chart 12"/>
          <p:cNvGraphicFramePr/>
          <p:nvPr/>
        </p:nvGraphicFramePr>
        <p:xfrm>
          <a:off x="3712191" y="1105469"/>
          <a:ext cx="5219156" cy="4817659"/>
        </p:xfrm>
        <a:graphic>
          <a:graphicData uri="http://schemas.openxmlformats.org/drawingml/2006/chart">
            <c:chart xmlns:c="http://schemas.openxmlformats.org/drawingml/2006/chart" xmlns:r="http://schemas.openxmlformats.org/officeDocument/2006/relationships" r:id="rId3"/>
          </a:graphicData>
        </a:graphic>
      </p:graphicFrame>
      <p:sp>
        <p:nvSpPr>
          <p:cNvPr id="12" name="Slide Number Placeholder 11"/>
          <p:cNvSpPr>
            <a:spLocks noGrp="1"/>
          </p:cNvSpPr>
          <p:nvPr>
            <p:ph type="sldNum" sz="quarter" idx="12"/>
          </p:nvPr>
        </p:nvSpPr>
        <p:spPr/>
        <p:txBody>
          <a:bodyPr/>
          <a:lstStyle/>
          <a:p>
            <a:pPr>
              <a:defRPr/>
            </a:pPr>
            <a:fld id="{6D12A522-FF6E-4044-9AB3-9EB3C4EA2D66}" type="slidenum">
              <a:rPr lang="en-US" smtClean="0"/>
              <a:pPr>
                <a:defRPr/>
              </a:pPr>
              <a:t>17</a:t>
            </a:fld>
            <a:endParaRPr lang="en-US"/>
          </a:p>
        </p:txBody>
      </p:sp>
      <p:sp>
        <p:nvSpPr>
          <p:cNvPr id="10" name="Footer Placeholder 9"/>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1905000"/>
            <a:ext cx="3181350" cy="3887788"/>
          </a:xfrm>
        </p:spPr>
        <p:txBody>
          <a:bodyPr/>
          <a:lstStyle/>
          <a:p>
            <a:pPr marL="166688" indent="-166688" eaLnBrk="1" hangingPunct="1"/>
            <a:r>
              <a:rPr lang="en-US" sz="2200" dirty="0" smtClean="0">
                <a:latin typeface="Arial" charset="0"/>
                <a:ea typeface="ＭＳ Ｐゴシック" pitchFamily="96" charset="-128"/>
                <a:cs typeface="Arial" charset="0"/>
              </a:rPr>
              <a:t>2010 Saw Progress In:</a:t>
            </a:r>
          </a:p>
          <a:p>
            <a:pPr marL="166688" indent="-166688" eaLnBrk="1" hangingPunct="1">
              <a:buFont typeface="Wingdings" pitchFamily="96" charset="2"/>
              <a:buChar char="§"/>
            </a:pPr>
            <a:r>
              <a:rPr lang="en-US" sz="2000" dirty="0" smtClean="0">
                <a:latin typeface="Arial" charset="0"/>
                <a:ea typeface="ＭＳ Ｐゴシック" pitchFamily="96" charset="-128"/>
                <a:cs typeface="Arial" charset="0"/>
              </a:rPr>
              <a:t>Use of strong passwords</a:t>
            </a:r>
          </a:p>
          <a:p>
            <a:pPr marL="166688" indent="-166688" eaLnBrk="1" hangingPunct="1">
              <a:buFont typeface="Wingdings" pitchFamily="96" charset="2"/>
              <a:buChar char="§"/>
            </a:pPr>
            <a:r>
              <a:rPr lang="en-US" sz="2000" dirty="0" smtClean="0">
                <a:latin typeface="Arial" charset="0"/>
                <a:ea typeface="ＭＳ Ｐゴシック" pitchFamily="96" charset="-128"/>
                <a:cs typeface="Arial" charset="0"/>
              </a:rPr>
              <a:t>Use of “unique for all time” identifiers</a:t>
            </a:r>
          </a:p>
          <a:p>
            <a:pPr marL="166688" indent="-166688" eaLnBrk="1" hangingPunct="1">
              <a:buFont typeface="Wingdings" pitchFamily="96" charset="2"/>
              <a:buChar char="§"/>
            </a:pPr>
            <a:r>
              <a:rPr lang="en-US" sz="2000" dirty="0" smtClean="0">
                <a:latin typeface="Arial" charset="0"/>
                <a:ea typeface="ＭＳ Ｐゴシック" pitchFamily="96" charset="-128"/>
                <a:cs typeface="Arial" charset="0"/>
              </a:rPr>
              <a:t>Prohibiting transmission of unencrypted passwords</a:t>
            </a:r>
          </a:p>
          <a:p>
            <a:endParaRPr lang="en-US" dirty="0"/>
          </a:p>
        </p:txBody>
      </p:sp>
      <p:grpSp>
        <p:nvGrpSpPr>
          <p:cNvPr id="14" name="Group 13"/>
          <p:cNvGrpSpPr/>
          <p:nvPr/>
        </p:nvGrpSpPr>
        <p:grpSpPr>
          <a:xfrm>
            <a:off x="87353" y="77406"/>
            <a:ext cx="1914607" cy="1587410"/>
            <a:chOff x="87353" y="77406"/>
            <a:chExt cx="1914607" cy="1587410"/>
          </a:xfrm>
        </p:grpSpPr>
        <p:sp>
          <p:nvSpPr>
            <p:cNvPr id="15" name="Freeform 14"/>
            <p:cNvSpPr/>
            <p:nvPr/>
          </p:nvSpPr>
          <p:spPr>
            <a:xfrm rot="5407396">
              <a:off x="250952" y="-86193"/>
              <a:ext cx="1587410" cy="1914607"/>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1"/>
            </a:solidFill>
            <a:ln>
              <a:solidFill>
                <a:schemeClr val="accent1">
                  <a:lumMod val="75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rot="7396">
              <a:off x="387139" y="697545"/>
              <a:ext cx="1483098" cy="338554"/>
            </a:xfrm>
            <a:prstGeom prst="rect">
              <a:avLst/>
            </a:prstGeom>
            <a:noFill/>
            <a:ln>
              <a:noFill/>
            </a:ln>
          </p:spPr>
          <p:txBody>
            <a:bodyPr wrap="none" rtlCol="0">
              <a:spAutoFit/>
            </a:bodyPr>
            <a:lstStyle/>
            <a:p>
              <a:pPr algn="ctr"/>
              <a:r>
                <a:rPr lang="en-US" sz="1600" dirty="0" smtClean="0">
                  <a:solidFill>
                    <a:schemeClr val="bg1"/>
                  </a:solidFill>
                </a:rPr>
                <a:t>Authentication</a:t>
              </a:r>
            </a:p>
          </p:txBody>
        </p:sp>
      </p:grpSp>
      <p:graphicFrame>
        <p:nvGraphicFramePr>
          <p:cNvPr id="8" name="Chart 7"/>
          <p:cNvGraphicFramePr/>
          <p:nvPr/>
        </p:nvGraphicFramePr>
        <p:xfrm>
          <a:off x="3638549" y="1037694"/>
          <a:ext cx="5381625" cy="4408539"/>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627174C9-3566-421C-935D-63CC9F7431F7}" type="slidenum">
              <a:rPr lang="en-US" smtClean="0"/>
              <a:pPr>
                <a:defRPr/>
              </a:pPr>
              <a:t>18</a:t>
            </a:fld>
            <a:endParaRPr lang="en-US"/>
          </a:p>
        </p:txBody>
      </p:sp>
      <p:sp>
        <p:nvSpPr>
          <p:cNvPr id="11" name="Footer Placeholder 10"/>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p:cNvSpPr txBox="1">
            <a:spLocks/>
          </p:cNvSpPr>
          <p:nvPr/>
        </p:nvSpPr>
        <p:spPr>
          <a:xfrm>
            <a:off x="256112" y="1876424"/>
            <a:ext cx="3228975" cy="4407417"/>
          </a:xfrm>
          <a:prstGeom prst="rect">
            <a:avLst/>
          </a:prstGeom>
        </p:spPr>
        <p:txBody>
          <a:bodyPr/>
          <a:lstStyle/>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lang="en-US" sz="2000" noProof="0" dirty="0" smtClean="0">
                <a:solidFill>
                  <a:srgbClr val="4C4C4F"/>
                </a:solidFill>
                <a:cs typeface="Arial" charset="0"/>
              </a:rPr>
              <a:t>Passwords remain the primary authentication method.</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kumimoji="0" lang="en-US" sz="2000" b="0" i="0" u="none" strike="noStrike" kern="1200" cap="none" spc="0" normalizeH="0" baseline="0" dirty="0" smtClean="0">
                <a:ln>
                  <a:noFill/>
                </a:ln>
                <a:solidFill>
                  <a:srgbClr val="4C4C4F"/>
                </a:solidFill>
                <a:effectLst/>
                <a:uLnTx/>
                <a:uFillTx/>
                <a:latin typeface="Arial"/>
                <a:ea typeface="ＭＳ Ｐゴシック" pitchFamily="48" charset="-128"/>
                <a:cs typeface="Arial" charset="0"/>
              </a:rPr>
              <a:t>Kerberos</a:t>
            </a:r>
            <a:r>
              <a:rPr kumimoji="0" lang="en-US" sz="2000" b="0" i="0" u="none" strike="noStrike" kern="1200" cap="none" spc="0" normalizeH="0" dirty="0" smtClean="0">
                <a:ln>
                  <a:noFill/>
                </a:ln>
                <a:solidFill>
                  <a:srgbClr val="4C4C4F"/>
                </a:solidFill>
                <a:effectLst/>
                <a:uLnTx/>
                <a:uFillTx/>
                <a:latin typeface="Arial"/>
                <a:ea typeface="ＭＳ Ｐゴシック" pitchFamily="48" charset="-128"/>
                <a:cs typeface="Arial" charset="0"/>
              </a:rPr>
              <a:t> is used by a third of respondent institutions (and by more than half of doctorals).</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lang="en-US" sz="2000" baseline="0" noProof="0" dirty="0" smtClean="0">
                <a:solidFill>
                  <a:srgbClr val="4C4C4F"/>
                </a:solidFill>
                <a:latin typeface="Arial"/>
                <a:ea typeface="ＭＳ Ｐゴシック" pitchFamily="48" charset="-128"/>
                <a:cs typeface="Arial" charset="0"/>
              </a:rPr>
              <a:t>Strong passwords and multi-factor methods</a:t>
            </a:r>
            <a:r>
              <a:rPr lang="en-US" sz="2000" noProof="0" dirty="0" smtClean="0">
                <a:solidFill>
                  <a:srgbClr val="4C4C4F"/>
                </a:solidFill>
                <a:latin typeface="Arial"/>
                <a:ea typeface="ＭＳ Ｐゴシック" pitchFamily="48" charset="-128"/>
                <a:cs typeface="Arial" charset="0"/>
              </a:rPr>
              <a:t> other than biometric ID are relatively often planned.</a:t>
            </a:r>
            <a:endParaRPr kumimoji="0" lang="en-US" sz="2800" b="0" i="0" u="none" strike="noStrike" kern="1200" cap="none" spc="0" normalizeH="0" baseline="0" noProof="0" dirty="0">
              <a:ln>
                <a:noFill/>
              </a:ln>
              <a:solidFill>
                <a:srgbClr val="4C4C4F"/>
              </a:solidFill>
              <a:effectLst/>
              <a:uLnTx/>
              <a:uFillTx/>
              <a:latin typeface="Arial"/>
              <a:ea typeface="ＭＳ Ｐゴシック" pitchFamily="48" charset="-128"/>
              <a:cs typeface="Arial"/>
            </a:endParaRPr>
          </a:p>
        </p:txBody>
      </p:sp>
      <p:grpSp>
        <p:nvGrpSpPr>
          <p:cNvPr id="2" name="Group 9"/>
          <p:cNvGrpSpPr/>
          <p:nvPr/>
        </p:nvGrpSpPr>
        <p:grpSpPr>
          <a:xfrm>
            <a:off x="87353" y="77406"/>
            <a:ext cx="1914607" cy="1587410"/>
            <a:chOff x="87353" y="77406"/>
            <a:chExt cx="1914607" cy="1587410"/>
          </a:xfrm>
        </p:grpSpPr>
        <p:sp>
          <p:nvSpPr>
            <p:cNvPr id="11" name="Freeform 10"/>
            <p:cNvSpPr/>
            <p:nvPr/>
          </p:nvSpPr>
          <p:spPr>
            <a:xfrm rot="5407396">
              <a:off x="250952" y="-86193"/>
              <a:ext cx="1587410" cy="1914607"/>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1"/>
            </a:solidFill>
            <a:ln>
              <a:solidFill>
                <a:schemeClr val="accent1">
                  <a:lumMod val="75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rot="7396">
              <a:off x="387139" y="697545"/>
              <a:ext cx="1483098" cy="338554"/>
            </a:xfrm>
            <a:prstGeom prst="rect">
              <a:avLst/>
            </a:prstGeom>
            <a:noFill/>
            <a:ln>
              <a:noFill/>
            </a:ln>
          </p:spPr>
          <p:txBody>
            <a:bodyPr wrap="none" rtlCol="0">
              <a:spAutoFit/>
            </a:bodyPr>
            <a:lstStyle/>
            <a:p>
              <a:pPr algn="ctr"/>
              <a:r>
                <a:rPr lang="en-US" sz="1600" dirty="0" smtClean="0">
                  <a:solidFill>
                    <a:schemeClr val="bg1"/>
                  </a:solidFill>
                </a:rPr>
                <a:t>Authentication</a:t>
              </a:r>
            </a:p>
          </p:txBody>
        </p:sp>
      </p:grpSp>
      <p:graphicFrame>
        <p:nvGraphicFramePr>
          <p:cNvPr id="10" name="Chart 9"/>
          <p:cNvGraphicFramePr/>
          <p:nvPr/>
        </p:nvGraphicFramePr>
        <p:xfrm>
          <a:off x="3676650" y="75347"/>
          <a:ext cx="5238750" cy="6584759"/>
        </p:xfrm>
        <a:graphic>
          <a:graphicData uri="http://schemas.openxmlformats.org/drawingml/2006/chart">
            <c:chart xmlns:c="http://schemas.openxmlformats.org/drawingml/2006/chart" xmlns:r="http://schemas.openxmlformats.org/officeDocument/2006/relationships" r:id="rId3"/>
          </a:graphicData>
        </a:graphic>
      </p:graphicFrame>
      <p:sp>
        <p:nvSpPr>
          <p:cNvPr id="9" name="Slide Number Placeholder 8"/>
          <p:cNvSpPr>
            <a:spLocks noGrp="1"/>
          </p:cNvSpPr>
          <p:nvPr>
            <p:ph type="sldNum" sz="quarter" idx="12"/>
          </p:nvPr>
        </p:nvSpPr>
        <p:spPr/>
        <p:txBody>
          <a:bodyPr/>
          <a:lstStyle/>
          <a:p>
            <a:pPr>
              <a:defRPr/>
            </a:pPr>
            <a:fld id="{6D12A522-FF6E-4044-9AB3-9EB3C4EA2D66}" type="slidenum">
              <a:rPr lang="en-US" smtClean="0"/>
              <a:pPr>
                <a:defRPr/>
              </a:pPr>
              <a:t>19</a:t>
            </a:fld>
            <a:endParaRPr lang="en-US"/>
          </a:p>
        </p:txBody>
      </p:sp>
      <p:sp>
        <p:nvSpPr>
          <p:cNvPr id="12" name="Footer Placeholder 11"/>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2</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
        <p:nvSpPr>
          <p:cNvPr id="6" name="Title 1"/>
          <p:cNvSpPr txBox="1">
            <a:spLocks/>
          </p:cNvSpPr>
          <p:nvPr/>
        </p:nvSpPr>
        <p:spPr>
          <a:xfrm>
            <a:off x="457200" y="458788"/>
            <a:ext cx="8382000" cy="1143000"/>
          </a:xfrm>
          <a:prstGeom prst="rect">
            <a:avLst/>
          </a:prstGeom>
        </p:spPr>
        <p:txBody>
          <a:bodyPr vert="horz" wrap="square" lIns="91440" tIns="45720" rIns="91440" bIns="45720" numCol="1" anchor="b" anchorCtr="0" compatLnSpc="1">
            <a:prstTxWarp prst="textNoShape">
              <a:avLst/>
            </a:prstTxWarp>
            <a:norm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2000" b="1" i="0" u="none" strike="noStrike" kern="1200" cap="all" spc="0" normalizeH="0" baseline="0" noProof="0" smtClean="0">
                <a:ln>
                  <a:noFill/>
                </a:ln>
                <a:solidFill>
                  <a:schemeClr val="tx1"/>
                </a:solidFill>
                <a:effectLst/>
                <a:uLnTx/>
                <a:uFillTx/>
                <a:latin typeface="Arial"/>
                <a:ea typeface="ＭＳ Ｐゴシック" pitchFamily="48" charset="-128"/>
                <a:cs typeface="Arial"/>
              </a:rPr>
              <a:t>EDUCAUSE 2011 Study of identity management</a:t>
            </a:r>
            <a:endParaRPr kumimoji="0" lang="en-US" sz="20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sp>
        <p:nvSpPr>
          <p:cNvPr id="7" name="Content Placeholder 2"/>
          <p:cNvSpPr txBox="1">
            <a:spLocks/>
          </p:cNvSpPr>
          <p:nvPr/>
        </p:nvSpPr>
        <p:spPr bwMode="auto">
          <a:xfrm>
            <a:off x="1045030" y="1781609"/>
            <a:ext cx="6895322" cy="32528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0188" indent="-230188">
              <a:spcBef>
                <a:spcPct val="20000"/>
              </a:spcBef>
              <a:buClr>
                <a:srgbClr val="E33323"/>
              </a:buClr>
              <a:buSzPct val="80000"/>
            </a:pPr>
            <a:r>
              <a:rPr lang="en-US" sz="2400" b="1" dirty="0" smtClean="0">
                <a:solidFill>
                  <a:srgbClr val="4C4C4F"/>
                </a:solidFill>
                <a:cs typeface="Arial" charset="0"/>
              </a:rPr>
              <a:t>Contents</a:t>
            </a:r>
          </a:p>
          <a:p>
            <a:pPr marL="625475" indent="-336550">
              <a:spcBef>
                <a:spcPct val="20000"/>
              </a:spcBef>
              <a:buClr>
                <a:srgbClr val="E33323"/>
              </a:buClr>
              <a:buSzPct val="80000"/>
              <a:buFont typeface="Wingdings" pitchFamily="96" charset="2"/>
              <a:buChar char="§"/>
            </a:pPr>
            <a:r>
              <a:rPr lang="en-US" sz="2000" dirty="0" smtClean="0">
                <a:solidFill>
                  <a:srgbClr val="4C4C4F"/>
                </a:solidFill>
                <a:cs typeface="Arial" charset="0"/>
              </a:rPr>
              <a:t>Survey Respondents</a:t>
            </a:r>
          </a:p>
          <a:p>
            <a:pPr marL="625475" indent="-336550">
              <a:spcBef>
                <a:spcPct val="20000"/>
              </a:spcBef>
              <a:buClr>
                <a:srgbClr val="E33323"/>
              </a:buClr>
              <a:buSzPct val="80000"/>
              <a:buFont typeface="Wingdings" pitchFamily="96" charset="2"/>
              <a:buChar char="§"/>
            </a:pPr>
            <a:r>
              <a:rPr lang="en-US" sz="2000" dirty="0" smtClean="0">
                <a:solidFill>
                  <a:srgbClr val="4C4C4F"/>
                </a:solidFill>
                <a:cs typeface="Arial" charset="0"/>
              </a:rPr>
              <a:t>Motivators </a:t>
            </a:r>
            <a:r>
              <a:rPr lang="en-US" sz="2000" dirty="0">
                <a:solidFill>
                  <a:srgbClr val="4C4C4F"/>
                </a:solidFill>
                <a:cs typeface="Arial" charset="0"/>
              </a:rPr>
              <a:t>and </a:t>
            </a:r>
            <a:r>
              <a:rPr lang="en-US" sz="2000" dirty="0" smtClean="0">
                <a:solidFill>
                  <a:srgbClr val="4C4C4F"/>
                </a:solidFill>
                <a:cs typeface="Arial" charset="0"/>
              </a:rPr>
              <a:t>Challenges for ID Management initiatives</a:t>
            </a:r>
            <a:endParaRPr lang="en-US" sz="2000" dirty="0">
              <a:solidFill>
                <a:srgbClr val="4C4C4F"/>
              </a:solidFill>
              <a:cs typeface="Arial" charset="0"/>
            </a:endParaRPr>
          </a:p>
          <a:p>
            <a:pPr marL="625475" indent="-336550">
              <a:spcBef>
                <a:spcPct val="20000"/>
              </a:spcBef>
              <a:buClr>
                <a:srgbClr val="E33323"/>
              </a:buClr>
              <a:buSzPct val="80000"/>
              <a:buFont typeface="Wingdings" pitchFamily="96" charset="2"/>
              <a:buChar char="§"/>
            </a:pPr>
            <a:r>
              <a:rPr lang="en-US" sz="2000" dirty="0" smtClean="0">
                <a:solidFill>
                  <a:srgbClr val="4C4C4F"/>
                </a:solidFill>
                <a:cs typeface="Arial" charset="0"/>
              </a:rPr>
              <a:t>Benefits of ID Management</a:t>
            </a:r>
          </a:p>
          <a:p>
            <a:pPr marL="625475" indent="-336550">
              <a:spcBef>
                <a:spcPct val="20000"/>
              </a:spcBef>
              <a:buClr>
                <a:srgbClr val="E33323"/>
              </a:buClr>
              <a:buSzPct val="80000"/>
              <a:buFont typeface="Wingdings" pitchFamily="96" charset="2"/>
              <a:buChar char="§"/>
            </a:pPr>
            <a:r>
              <a:rPr lang="en-US" sz="2000" dirty="0" smtClean="0">
                <a:solidFill>
                  <a:srgbClr val="4C4C4F"/>
                </a:solidFill>
                <a:cs typeface="Arial" charset="0"/>
              </a:rPr>
              <a:t>Initiating and Funding ID Management projects</a:t>
            </a:r>
          </a:p>
          <a:p>
            <a:pPr marL="625475" indent="-336550">
              <a:spcBef>
                <a:spcPct val="20000"/>
              </a:spcBef>
              <a:buClr>
                <a:srgbClr val="E33323"/>
              </a:buClr>
              <a:buSzPct val="80000"/>
              <a:buFont typeface="Wingdings" pitchFamily="96" charset="2"/>
              <a:buChar char="§"/>
            </a:pPr>
            <a:r>
              <a:rPr lang="en-US" sz="2000" dirty="0" smtClean="0">
                <a:solidFill>
                  <a:srgbClr val="4C4C4F"/>
                </a:solidFill>
                <a:cs typeface="Arial" charset="0"/>
              </a:rPr>
              <a:t>Five Core Elements of ID Management</a:t>
            </a:r>
          </a:p>
          <a:p>
            <a:pPr marL="625475" indent="-336550">
              <a:spcBef>
                <a:spcPct val="20000"/>
              </a:spcBef>
              <a:buClr>
                <a:srgbClr val="E33323"/>
              </a:buClr>
              <a:buSzPct val="80000"/>
              <a:buFont typeface="Wingdings" pitchFamily="96" charset="2"/>
              <a:buChar char="§"/>
            </a:pPr>
            <a:r>
              <a:rPr lang="en-US" sz="2000" dirty="0" smtClean="0">
                <a:solidFill>
                  <a:srgbClr val="4C4C4F"/>
                </a:solidFill>
                <a:cs typeface="Arial" charset="0"/>
              </a:rPr>
              <a:t>Key Outcomes</a:t>
            </a:r>
          </a:p>
        </p:txBody>
      </p:sp>
      <p:sp>
        <p:nvSpPr>
          <p:cNvPr id="10" name="TextBox 9"/>
          <p:cNvSpPr txBox="1"/>
          <p:nvPr/>
        </p:nvSpPr>
        <p:spPr>
          <a:xfrm>
            <a:off x="3575713" y="5637298"/>
            <a:ext cx="5568287" cy="707886"/>
          </a:xfrm>
          <a:prstGeom prst="rect">
            <a:avLst/>
          </a:prstGeom>
          <a:noFill/>
        </p:spPr>
        <p:txBody>
          <a:bodyPr wrap="square" rtlCol="0">
            <a:spAutoFit/>
          </a:bodyPr>
          <a:lstStyle/>
          <a:p>
            <a:r>
              <a:rPr lang="en-US" sz="1000" dirty="0" smtClean="0"/>
              <a:t>Source: Sheehan, Mark C. and Cedric Bennett, with Pam Arroway, Susan Grajek, Judith A. Pirani, and Ronald Yanosky, </a:t>
            </a:r>
            <a:r>
              <a:rPr lang="en-US" sz="1000" i="1" dirty="0" smtClean="0"/>
              <a:t>Identity Management In Higher Education, 2011</a:t>
            </a:r>
            <a:r>
              <a:rPr lang="en-US" sz="1000" dirty="0" smtClean="0"/>
              <a:t> (Research Study, Vol. 1). Boulder, CO: EDUCAUSE Center For Applied Research, 2011. Available from </a:t>
            </a:r>
            <a:r>
              <a:rPr lang="en-US" sz="1000" u="sng" dirty="0" smtClean="0">
                <a:hlinkClick r:id="rId4"/>
              </a:rPr>
              <a:t>http://www.educause.edu/ecar</a:t>
            </a:r>
            <a:r>
              <a:rPr lang="en-US" sz="1000" u="sng" dirty="0" smtClean="0"/>
              <a:t>.</a:t>
            </a:r>
            <a:endParaRPr lang="en-US" sz="1000" dirty="0"/>
          </a:p>
        </p:txBody>
      </p:sp>
    </p:spTree>
  </p:cSld>
  <p:clrMapOvr>
    <a:overrideClrMapping bg1="lt1" tx1="dk1" bg2="lt2" tx2="dk2" accent1="accent1" accent2="accent2" accent3="accent3" accent4="accent4" accent5="accent5" accent6="accent6" hlink="hlink" folHlink="folHlink"/>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31"/>
          <p:cNvGrpSpPr/>
          <p:nvPr/>
        </p:nvGrpSpPr>
        <p:grpSpPr>
          <a:xfrm rot="21377519">
            <a:off x="37796" y="38124"/>
            <a:ext cx="1831545" cy="2009475"/>
            <a:chOff x="1349372" y="3020213"/>
            <a:chExt cx="1831545" cy="2009475"/>
          </a:xfrm>
        </p:grpSpPr>
        <p:sp>
          <p:nvSpPr>
            <p:cNvPr id="3" name="Freeform 2"/>
            <p:cNvSpPr/>
            <p:nvPr/>
          </p:nvSpPr>
          <p:spPr>
            <a:xfrm rot="221445">
              <a:off x="1349372" y="3020213"/>
              <a:ext cx="1831545" cy="2009475"/>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2"/>
            </a:solidFill>
            <a:ln>
              <a:solidFill>
                <a:srgbClr val="A50021"/>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rot="221445">
              <a:off x="1730924" y="3611760"/>
              <a:ext cx="1047767" cy="523220"/>
            </a:xfrm>
            <a:prstGeom prst="rect">
              <a:avLst/>
            </a:prstGeom>
            <a:noFill/>
            <a:ln>
              <a:noFill/>
            </a:ln>
          </p:spPr>
          <p:txBody>
            <a:bodyPr wrap="square" rtlCol="0">
              <a:spAutoFit/>
            </a:bodyPr>
            <a:lstStyle/>
            <a:p>
              <a:pPr algn="ctr"/>
              <a:r>
                <a:rPr lang="en-US" sz="1400" dirty="0" smtClean="0">
                  <a:solidFill>
                    <a:schemeClr val="bg1"/>
                  </a:solidFill>
                </a:rPr>
                <a:t>Enterprise</a:t>
              </a:r>
            </a:p>
            <a:p>
              <a:pPr algn="ctr"/>
              <a:r>
                <a:rPr lang="en-US" sz="1400" dirty="0" smtClean="0">
                  <a:solidFill>
                    <a:schemeClr val="bg1"/>
                  </a:solidFill>
                </a:rPr>
                <a:t>Directory</a:t>
              </a:r>
              <a:endParaRPr lang="en-US" sz="1400" dirty="0">
                <a:solidFill>
                  <a:schemeClr val="bg1"/>
                </a:solidFill>
              </a:endParaRPr>
            </a:p>
          </p:txBody>
        </p:sp>
      </p:grpSp>
      <p:sp>
        <p:nvSpPr>
          <p:cNvPr id="5" name="Text Placeholder 3"/>
          <p:cNvSpPr txBox="1">
            <a:spLocks/>
          </p:cNvSpPr>
          <p:nvPr/>
        </p:nvSpPr>
        <p:spPr>
          <a:xfrm>
            <a:off x="295275" y="1990985"/>
            <a:ext cx="3426120" cy="4219975"/>
          </a:xfrm>
          <a:prstGeom prst="rect">
            <a:avLst/>
          </a:prstGeom>
        </p:spPr>
        <p:txBody>
          <a:bodyPr/>
          <a:lstStyle/>
          <a:p>
            <a:pPr marL="166688" marR="0" lvl="0" indent="-166688" algn="l" defTabSz="457200" rtl="0" eaLnBrk="1" fontAlgn="base" latinLnBrk="0" hangingPunct="1">
              <a:lnSpc>
                <a:spcPct val="100000"/>
              </a:lnSpc>
              <a:spcBef>
                <a:spcPct val="20000"/>
              </a:spcBef>
              <a:spcAft>
                <a:spcPct val="0"/>
              </a:spcAft>
              <a:buClr>
                <a:srgbClr val="E33323"/>
              </a:buClr>
              <a:buSzPct val="80000"/>
              <a:tabLst/>
              <a:defRPr/>
            </a:pPr>
            <a:r>
              <a:rPr kumimoji="0" lang="en-US" sz="2200" b="0" i="0" u="none" strike="noStrike" kern="1200" cap="none" spc="0" normalizeH="0" baseline="0" noProof="0" dirty="0" smtClean="0">
                <a:ln>
                  <a:noFill/>
                </a:ln>
                <a:solidFill>
                  <a:srgbClr val="4C4C4F"/>
                </a:solidFill>
                <a:effectLst/>
                <a:uLnTx/>
                <a:uFillTx/>
                <a:latin typeface="Arial" charset="0"/>
                <a:ea typeface="ＭＳ Ｐゴシック" pitchFamily="96" charset="-128"/>
                <a:cs typeface="Arial" charset="0"/>
              </a:rPr>
              <a:t>Enterprise Directory:</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lang="en-US" sz="2000" noProof="0" dirty="0" smtClean="0">
                <a:solidFill>
                  <a:srgbClr val="4C4C4F"/>
                </a:solidFill>
                <a:cs typeface="Arial" charset="0"/>
              </a:rPr>
              <a:t>Fully operational </a:t>
            </a:r>
            <a:r>
              <a:rPr lang="en-US" sz="2000" noProof="0" dirty="0" err="1" smtClean="0">
                <a:solidFill>
                  <a:srgbClr val="4C4C4F"/>
                </a:solidFill>
                <a:cs typeface="Arial" charset="0"/>
              </a:rPr>
              <a:t>imple</a:t>
            </a:r>
            <a:r>
              <a:rPr lang="en-US" sz="2000" noProof="0" dirty="0" smtClean="0">
                <a:solidFill>
                  <a:srgbClr val="4C4C4F"/>
                </a:solidFill>
                <a:cs typeface="Arial" charset="0"/>
              </a:rPr>
              <a:t>-</a:t>
            </a:r>
            <a:r>
              <a:rPr lang="en-US" sz="2000" dirty="0" smtClean="0">
                <a:solidFill>
                  <a:srgbClr val="4C4C4F"/>
                </a:solidFill>
                <a:cs typeface="Arial" charset="0"/>
              </a:rPr>
              <a:t> </a:t>
            </a:r>
            <a:r>
              <a:rPr lang="en-US" sz="2000" noProof="0" dirty="0" err="1" smtClean="0">
                <a:solidFill>
                  <a:srgbClr val="4C4C4F"/>
                </a:solidFill>
                <a:cs typeface="Arial" charset="0"/>
              </a:rPr>
              <a:t>mentations</a:t>
            </a:r>
            <a:r>
              <a:rPr lang="en-US" sz="2000" noProof="0" dirty="0" smtClean="0">
                <a:solidFill>
                  <a:srgbClr val="4C4C4F"/>
                </a:solidFill>
                <a:cs typeface="Arial" charset="0"/>
              </a:rPr>
              <a:t> (FOIs) nearly doubled between 2005 and 2010.</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lang="en-US" sz="2000" noProof="0" dirty="0" smtClean="0">
                <a:solidFill>
                  <a:srgbClr val="4C4C4F"/>
                </a:solidFill>
                <a:cs typeface="Arial" charset="0"/>
              </a:rPr>
              <a:t>Larger institutions more often reported FOIs.</a:t>
            </a:r>
          </a:p>
          <a:p>
            <a:pPr marL="166688" marR="0" lvl="0" indent="-166688" algn="l" defTabSz="457200" rtl="0" eaLnBrk="1" fontAlgn="base" latinLnBrk="0" hangingPunct="1">
              <a:lnSpc>
                <a:spcPct val="100000"/>
              </a:lnSpc>
              <a:spcBef>
                <a:spcPct val="20000"/>
              </a:spcBef>
              <a:spcAft>
                <a:spcPct val="0"/>
              </a:spcAft>
              <a:buClr>
                <a:srgbClr val="E33323"/>
              </a:buClr>
              <a:buSzPct val="80000"/>
              <a:buFont typeface="Wingdings" pitchFamily="96" charset="2"/>
              <a:buChar char="§"/>
              <a:tabLst/>
              <a:defRPr/>
            </a:pPr>
            <a:r>
              <a:rPr lang="en-US" sz="2000" noProof="0" dirty="0" smtClean="0">
                <a:solidFill>
                  <a:srgbClr val="4C4C4F"/>
                </a:solidFill>
                <a:cs typeface="Arial" charset="0"/>
              </a:rPr>
              <a:t>EDs are used most for authentication and authorization and to store affiliation and group information, and less often for other functions.</a:t>
            </a:r>
            <a:endParaRPr kumimoji="0" lang="en-US" sz="2800" b="0" i="0" u="none" strike="noStrike" kern="1200" cap="none" spc="0" normalizeH="0" baseline="0" noProof="0" dirty="0">
              <a:ln>
                <a:noFill/>
              </a:ln>
              <a:solidFill>
                <a:srgbClr val="4C4C4F"/>
              </a:solidFill>
              <a:effectLst/>
              <a:uLnTx/>
              <a:uFillTx/>
              <a:latin typeface="Arial"/>
              <a:ea typeface="ＭＳ Ｐゴシック" pitchFamily="48" charset="-128"/>
              <a:cs typeface="Arial"/>
            </a:endParaRPr>
          </a:p>
        </p:txBody>
      </p:sp>
      <p:graphicFrame>
        <p:nvGraphicFramePr>
          <p:cNvPr id="8" name="Chart 7"/>
          <p:cNvGraphicFramePr/>
          <p:nvPr/>
        </p:nvGraphicFramePr>
        <p:xfrm>
          <a:off x="3905249" y="630499"/>
          <a:ext cx="5047363" cy="5856026"/>
        </p:xfrm>
        <a:graphic>
          <a:graphicData uri="http://schemas.openxmlformats.org/drawingml/2006/chart">
            <c:chart xmlns:c="http://schemas.openxmlformats.org/drawingml/2006/chart" xmlns:r="http://schemas.openxmlformats.org/officeDocument/2006/relationships" r:id="rId4"/>
          </a:graphicData>
        </a:graphic>
      </p:graphicFrame>
      <p:sp>
        <p:nvSpPr>
          <p:cNvPr id="10" name="Slide Number Placeholder 9"/>
          <p:cNvSpPr>
            <a:spLocks noGrp="1"/>
          </p:cNvSpPr>
          <p:nvPr>
            <p:ph type="sldNum" sz="quarter" idx="12"/>
          </p:nvPr>
        </p:nvSpPr>
        <p:spPr/>
        <p:txBody>
          <a:bodyPr/>
          <a:lstStyle/>
          <a:p>
            <a:pPr>
              <a:defRPr/>
            </a:pPr>
            <a:fld id="{6D12A522-FF6E-4044-9AB3-9EB3C4EA2D66}" type="slidenum">
              <a:rPr lang="en-US" smtClean="0"/>
              <a:pPr>
                <a:defRPr/>
              </a:pPr>
              <a:t>20</a:t>
            </a:fld>
            <a:endParaRPr lang="en-US"/>
          </a:p>
        </p:txBody>
      </p:sp>
      <p:sp>
        <p:nvSpPr>
          <p:cNvPr id="11" name="Footer Placeholder 10"/>
          <p:cNvSpPr>
            <a:spLocks noGrp="1"/>
          </p:cNvSpPr>
          <p:nvPr>
            <p:ph type="ftr" sz="quarter" idx="11"/>
          </p:nvPr>
        </p:nvSpPr>
        <p:spPr/>
        <p:txBody>
          <a:bodyPr/>
          <a:lstStyle/>
          <a:p>
            <a:pPr>
              <a:defRPr/>
            </a:pPr>
            <a:r>
              <a:rPr lang="en-US" smtClean="0"/>
              <a:t>© 2011 EDUCAUSE</a:t>
            </a:r>
            <a:endParaRPr lang="en-US"/>
          </a:p>
        </p:txBody>
      </p:sp>
    </p:spTree>
  </p:cSld>
  <p:clrMapOvr>
    <a:overrideClrMapping bg1="lt1" tx1="dk1" bg2="lt2" tx2="dk2" accent1="accent1" accent2="accent2" accent3="accent3" accent4="accent4" accent5="accent5" accent6="accent6" hlink="hlink" folHlink="folHlink"/>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295275" y="2200275"/>
            <a:ext cx="8505825" cy="4219975"/>
          </a:xfrm>
          <a:prstGeom prst="rect">
            <a:avLst/>
          </a:prstGeom>
        </p:spPr>
        <p:txBody>
          <a:bodyPr/>
          <a:lstStyle/>
          <a:p>
            <a:pPr marL="571500" indent="-228600">
              <a:spcBef>
                <a:spcPct val="20000"/>
              </a:spcBef>
              <a:spcAft>
                <a:spcPts val="600"/>
              </a:spcAft>
              <a:buClr>
                <a:srgbClr val="E33323"/>
              </a:buClr>
              <a:buSzPct val="80000"/>
              <a:buFont typeface="Wingdings" pitchFamily="96" charset="2"/>
              <a:buChar char="§"/>
              <a:defRPr/>
            </a:pPr>
            <a:r>
              <a:rPr lang="en-US" sz="2000" dirty="0" smtClean="0">
                <a:solidFill>
                  <a:srgbClr val="4C4C4F"/>
                </a:solidFill>
                <a:cs typeface="Arial" charset="0"/>
              </a:rPr>
              <a:t>A </a:t>
            </a:r>
            <a:r>
              <a:rPr lang="en-US" sz="2000" dirty="0" smtClean="0">
                <a:solidFill>
                  <a:srgbClr val="C00000"/>
                </a:solidFill>
                <a:cs typeface="Arial" charset="0"/>
              </a:rPr>
              <a:t>network operating system </a:t>
            </a:r>
            <a:r>
              <a:rPr lang="en-US" sz="2000" dirty="0" smtClean="0">
                <a:solidFill>
                  <a:srgbClr val="4C4C4F"/>
                </a:solidFill>
                <a:cs typeface="Arial" charset="0"/>
              </a:rPr>
              <a:t>approach was in the top three for all Carnegie classes (&lt;50% only for doctorals).</a:t>
            </a:r>
            <a:endParaRPr lang="en-US" sz="2800" dirty="0" smtClean="0">
              <a:solidFill>
                <a:srgbClr val="4C4C4F"/>
              </a:solidFill>
              <a:latin typeface="Arial"/>
              <a:ea typeface="ＭＳ Ｐゴシック" pitchFamily="48" charset="-128"/>
              <a:cs typeface="Arial"/>
            </a:endParaRPr>
          </a:p>
          <a:p>
            <a:pPr marL="571500" marR="0" lvl="0" indent="-228600" algn="l" defTabSz="457200" rtl="0" eaLnBrk="1" fontAlgn="base" latinLnBrk="0" hangingPunct="1">
              <a:lnSpc>
                <a:spcPct val="100000"/>
              </a:lnSpc>
              <a:spcBef>
                <a:spcPct val="20000"/>
              </a:spcBef>
              <a:spcAft>
                <a:spcPts val="600"/>
              </a:spcAft>
              <a:buClr>
                <a:srgbClr val="E33323"/>
              </a:buClr>
              <a:buSzPct val="80000"/>
              <a:buFont typeface="Wingdings" pitchFamily="96" charset="2"/>
              <a:buChar char="§"/>
              <a:tabLst/>
              <a:defRPr/>
            </a:pPr>
            <a:r>
              <a:rPr lang="en-US" sz="2000" dirty="0" smtClean="0">
                <a:solidFill>
                  <a:srgbClr val="4C4C4F"/>
                </a:solidFill>
                <a:cs typeface="Arial" charset="0"/>
              </a:rPr>
              <a:t>D</a:t>
            </a:r>
            <a:r>
              <a:rPr lang="en-US" sz="2000" noProof="0" dirty="0" err="1" smtClean="0">
                <a:solidFill>
                  <a:srgbClr val="4C4C4F"/>
                </a:solidFill>
                <a:cs typeface="Arial" charset="0"/>
              </a:rPr>
              <a:t>octoral</a:t>
            </a:r>
            <a:r>
              <a:rPr lang="en-US" sz="2000" noProof="0" dirty="0" smtClean="0">
                <a:solidFill>
                  <a:srgbClr val="4C4C4F"/>
                </a:solidFill>
                <a:cs typeface="Arial" charset="0"/>
              </a:rPr>
              <a:t> institutions (40%) were more likely than any other Carnegie class (9%-33%) to approach ED as a stand-alone system using </a:t>
            </a:r>
            <a:r>
              <a:rPr lang="en-US" sz="2000" noProof="0" dirty="0" smtClean="0">
                <a:solidFill>
                  <a:srgbClr val="C00000"/>
                </a:solidFill>
                <a:cs typeface="Arial" charset="0"/>
              </a:rPr>
              <a:t>commercial vendor software</a:t>
            </a:r>
            <a:r>
              <a:rPr lang="en-US" sz="2000" noProof="0" dirty="0" smtClean="0">
                <a:cs typeface="Arial" charset="0"/>
              </a:rPr>
              <a:t>.</a:t>
            </a:r>
          </a:p>
          <a:p>
            <a:pPr marL="571500" marR="0" lvl="0" indent="-228600" algn="l" defTabSz="457200" rtl="0" eaLnBrk="1" fontAlgn="base" latinLnBrk="0" hangingPunct="1">
              <a:lnSpc>
                <a:spcPct val="100000"/>
              </a:lnSpc>
              <a:spcBef>
                <a:spcPct val="20000"/>
              </a:spcBef>
              <a:spcAft>
                <a:spcPts val="600"/>
              </a:spcAft>
              <a:buClr>
                <a:srgbClr val="E33323"/>
              </a:buClr>
              <a:buSzPct val="80000"/>
              <a:buFont typeface="Wingdings" pitchFamily="96" charset="2"/>
              <a:buChar char="§"/>
              <a:tabLst/>
              <a:defRPr/>
            </a:pPr>
            <a:r>
              <a:rPr lang="en-US" sz="2000" noProof="0" dirty="0" smtClean="0">
                <a:solidFill>
                  <a:srgbClr val="4C4C4F"/>
                </a:solidFill>
                <a:cs typeface="Arial" charset="0"/>
              </a:rPr>
              <a:t>Stand-alone, </a:t>
            </a:r>
            <a:r>
              <a:rPr lang="en-US" sz="2000" noProof="0" dirty="0" smtClean="0">
                <a:solidFill>
                  <a:srgbClr val="C00000"/>
                </a:solidFill>
                <a:cs typeface="Arial" charset="0"/>
              </a:rPr>
              <a:t>open-source</a:t>
            </a:r>
            <a:r>
              <a:rPr lang="en-US" sz="2000" noProof="0" dirty="0" smtClean="0">
                <a:solidFill>
                  <a:srgbClr val="4C4C4F"/>
                </a:solidFill>
                <a:cs typeface="Arial" charset="0"/>
              </a:rPr>
              <a:t> ED systems were in the top three approaches selected by doctoral (33%), BA-liberal arts (29%), and  other bachelor’s (9%) institutions.</a:t>
            </a:r>
          </a:p>
          <a:p>
            <a:pPr marL="571500" marR="0" lvl="0" indent="-228600" algn="l" defTabSz="457200" rtl="0" eaLnBrk="1" fontAlgn="base" latinLnBrk="0" hangingPunct="1">
              <a:lnSpc>
                <a:spcPct val="100000"/>
              </a:lnSpc>
              <a:spcBef>
                <a:spcPct val="20000"/>
              </a:spcBef>
              <a:spcAft>
                <a:spcPts val="600"/>
              </a:spcAft>
              <a:buClr>
                <a:srgbClr val="E33323"/>
              </a:buClr>
              <a:buSzPct val="80000"/>
              <a:buFont typeface="Wingdings" pitchFamily="96" charset="2"/>
              <a:buChar char="§"/>
              <a:tabLst/>
              <a:defRPr/>
            </a:pPr>
            <a:r>
              <a:rPr lang="en-US" sz="2000" dirty="0" smtClean="0">
                <a:solidFill>
                  <a:srgbClr val="4C4C4F"/>
                </a:solidFill>
                <a:cs typeface="Arial" charset="0"/>
              </a:rPr>
              <a:t>All classes but doctorals and BA-liberal arts institutions often (&gt;20%) selected “part of </a:t>
            </a:r>
            <a:r>
              <a:rPr lang="en-US" sz="2000" dirty="0" smtClean="0">
                <a:solidFill>
                  <a:srgbClr val="C00000"/>
                </a:solidFill>
                <a:cs typeface="Arial" charset="0"/>
              </a:rPr>
              <a:t>vendor-supplied application software </a:t>
            </a:r>
            <a:r>
              <a:rPr lang="en-US" sz="2000" dirty="0" smtClean="0">
                <a:solidFill>
                  <a:srgbClr val="4C4C4F"/>
                </a:solidFill>
                <a:cs typeface="Arial" charset="0"/>
              </a:rPr>
              <a:t>(e.g., ERP)” as a top-three approach.</a:t>
            </a:r>
            <a:endParaRPr lang="en-US" sz="2000" noProof="0" dirty="0" smtClean="0">
              <a:solidFill>
                <a:srgbClr val="4C4C4F"/>
              </a:solidFill>
              <a:cs typeface="Arial" charset="0"/>
            </a:endParaRPr>
          </a:p>
        </p:txBody>
      </p:sp>
      <p:grpSp>
        <p:nvGrpSpPr>
          <p:cNvPr id="2" name="Group 31"/>
          <p:cNvGrpSpPr/>
          <p:nvPr/>
        </p:nvGrpSpPr>
        <p:grpSpPr>
          <a:xfrm rot="21377519">
            <a:off x="37796" y="38124"/>
            <a:ext cx="1831545" cy="2009475"/>
            <a:chOff x="1349372" y="3020213"/>
            <a:chExt cx="1831545" cy="2009475"/>
          </a:xfrm>
        </p:grpSpPr>
        <p:sp>
          <p:nvSpPr>
            <p:cNvPr id="3" name="Freeform 2"/>
            <p:cNvSpPr/>
            <p:nvPr/>
          </p:nvSpPr>
          <p:spPr>
            <a:xfrm rot="221445">
              <a:off x="1349372" y="3020213"/>
              <a:ext cx="1831545" cy="2009475"/>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2"/>
            </a:solidFill>
            <a:ln>
              <a:solidFill>
                <a:srgbClr val="A50021"/>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rot="221445">
              <a:off x="1730924" y="3611760"/>
              <a:ext cx="1047767" cy="523220"/>
            </a:xfrm>
            <a:prstGeom prst="rect">
              <a:avLst/>
            </a:prstGeom>
            <a:noFill/>
            <a:ln>
              <a:noFill/>
            </a:ln>
          </p:spPr>
          <p:txBody>
            <a:bodyPr wrap="square" rtlCol="0">
              <a:spAutoFit/>
            </a:bodyPr>
            <a:lstStyle/>
            <a:p>
              <a:pPr algn="ctr"/>
              <a:r>
                <a:rPr lang="en-US" sz="1400" dirty="0" smtClean="0">
                  <a:solidFill>
                    <a:schemeClr val="bg1"/>
                  </a:solidFill>
                </a:rPr>
                <a:t>Enterprise</a:t>
              </a:r>
            </a:p>
            <a:p>
              <a:pPr algn="ctr"/>
              <a:r>
                <a:rPr lang="en-US" sz="1400" dirty="0" smtClean="0">
                  <a:solidFill>
                    <a:schemeClr val="bg1"/>
                  </a:solidFill>
                </a:rPr>
                <a:t>Directory</a:t>
              </a:r>
              <a:endParaRPr lang="en-US" sz="1400" dirty="0">
                <a:solidFill>
                  <a:schemeClr val="bg1"/>
                </a:solidFill>
              </a:endParaRPr>
            </a:p>
          </p:txBody>
        </p:sp>
      </p:grpSp>
      <p:sp>
        <p:nvSpPr>
          <p:cNvPr id="6" name="TextBox 5"/>
          <p:cNvSpPr txBox="1"/>
          <p:nvPr/>
        </p:nvSpPr>
        <p:spPr>
          <a:xfrm>
            <a:off x="2073349" y="1055819"/>
            <a:ext cx="5752215" cy="1231106"/>
          </a:xfrm>
          <a:prstGeom prst="rect">
            <a:avLst/>
          </a:prstGeom>
          <a:noFill/>
        </p:spPr>
        <p:txBody>
          <a:bodyPr wrap="square" rtlCol="0">
            <a:spAutoFit/>
          </a:bodyPr>
          <a:lstStyle/>
          <a:p>
            <a:pPr lvl="0" algn="ctr"/>
            <a:r>
              <a:rPr lang="en-US" sz="2800" b="1" dirty="0" smtClean="0">
                <a:solidFill>
                  <a:srgbClr val="4C4C4F"/>
                </a:solidFill>
                <a:cs typeface="Arial" charset="0"/>
              </a:rPr>
              <a:t>Enterprise Directory Approaches</a:t>
            </a:r>
            <a:r>
              <a:rPr lang="en-US" sz="2800" dirty="0" smtClean="0">
                <a:solidFill>
                  <a:srgbClr val="4C4C4F"/>
                </a:solidFill>
                <a:cs typeface="Arial" charset="0"/>
              </a:rPr>
              <a:t> </a:t>
            </a:r>
          </a:p>
          <a:p>
            <a:pPr lvl="0" algn="ctr"/>
            <a:r>
              <a:rPr lang="en-US" sz="2800" dirty="0" smtClean="0">
                <a:solidFill>
                  <a:srgbClr val="4C4C4F"/>
                </a:solidFill>
                <a:cs typeface="Arial" charset="0"/>
              </a:rPr>
              <a:t>(multiple responses allowed)</a:t>
            </a:r>
          </a:p>
          <a:p>
            <a:endParaRPr lang="en-US" dirty="0"/>
          </a:p>
        </p:txBody>
      </p:sp>
      <p:sp>
        <p:nvSpPr>
          <p:cNvPr id="9" name="Slide Number Placeholder 8"/>
          <p:cNvSpPr>
            <a:spLocks noGrp="1"/>
          </p:cNvSpPr>
          <p:nvPr>
            <p:ph type="sldNum" sz="quarter" idx="12"/>
          </p:nvPr>
        </p:nvSpPr>
        <p:spPr/>
        <p:txBody>
          <a:bodyPr/>
          <a:lstStyle/>
          <a:p>
            <a:pPr>
              <a:defRPr/>
            </a:pPr>
            <a:fld id="{6D12A522-FF6E-4044-9AB3-9EB3C4EA2D66}" type="slidenum">
              <a:rPr lang="en-US" smtClean="0"/>
              <a:pPr>
                <a:defRPr/>
              </a:pPr>
              <a:t>21</a:t>
            </a:fld>
            <a:endParaRPr lang="en-US"/>
          </a:p>
        </p:txBody>
      </p:sp>
      <p:sp>
        <p:nvSpPr>
          <p:cNvPr id="10" name="Footer Placeholder 9"/>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75576" y="70747"/>
            <a:ext cx="1864993" cy="2150778"/>
            <a:chOff x="75576" y="70747"/>
            <a:chExt cx="1864993" cy="2150778"/>
          </a:xfrm>
        </p:grpSpPr>
        <p:sp>
          <p:nvSpPr>
            <p:cNvPr id="4" name="Freeform 3"/>
            <p:cNvSpPr/>
            <p:nvPr/>
          </p:nvSpPr>
          <p:spPr>
            <a:xfrm rot="21591901">
              <a:off x="75576" y="70747"/>
              <a:ext cx="1864993" cy="2150778"/>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tx2">
                <a:lumMod val="40000"/>
                <a:lumOff val="60000"/>
              </a:schemeClr>
            </a:solidFill>
            <a:ln>
              <a:solidFill>
                <a:schemeClr val="tx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rot="21591901">
              <a:off x="500816" y="524081"/>
              <a:ext cx="1003801" cy="1077218"/>
            </a:xfrm>
            <a:prstGeom prst="rect">
              <a:avLst/>
            </a:prstGeom>
            <a:noFill/>
          </p:spPr>
          <p:txBody>
            <a:bodyPr wrap="none" rtlCol="0">
              <a:spAutoFit/>
            </a:bodyPr>
            <a:lstStyle/>
            <a:p>
              <a:pPr algn="ctr"/>
              <a:r>
                <a:rPr lang="en-US" sz="1600" dirty="0" smtClean="0">
                  <a:solidFill>
                    <a:schemeClr val="bg1"/>
                  </a:solidFill>
                </a:rPr>
                <a:t>Reduced</a:t>
              </a:r>
            </a:p>
            <a:p>
              <a:pPr algn="ctr"/>
              <a:r>
                <a:rPr lang="en-US" sz="1600" dirty="0" smtClean="0">
                  <a:solidFill>
                    <a:schemeClr val="bg1"/>
                  </a:solidFill>
                </a:rPr>
                <a:t>or</a:t>
              </a:r>
            </a:p>
            <a:p>
              <a:pPr algn="ctr"/>
              <a:r>
                <a:rPr lang="en-US" sz="1600" dirty="0" smtClean="0">
                  <a:solidFill>
                    <a:schemeClr val="bg1"/>
                  </a:solidFill>
                </a:rPr>
                <a:t>Single</a:t>
              </a:r>
            </a:p>
            <a:p>
              <a:pPr algn="ctr"/>
              <a:r>
                <a:rPr lang="en-US" sz="1600" dirty="0" smtClean="0">
                  <a:solidFill>
                    <a:schemeClr val="bg1"/>
                  </a:solidFill>
                </a:rPr>
                <a:t>Sign-On</a:t>
              </a:r>
              <a:endParaRPr lang="en-US" sz="1600" dirty="0">
                <a:solidFill>
                  <a:schemeClr val="bg1"/>
                </a:solidFill>
              </a:endParaRPr>
            </a:p>
          </p:txBody>
        </p:sp>
      </p:grpSp>
      <p:sp>
        <p:nvSpPr>
          <p:cNvPr id="7" name="TextBox 6"/>
          <p:cNvSpPr txBox="1"/>
          <p:nvPr/>
        </p:nvSpPr>
        <p:spPr>
          <a:xfrm>
            <a:off x="318977" y="2261496"/>
            <a:ext cx="3763925" cy="4447371"/>
          </a:xfrm>
          <a:prstGeom prst="rect">
            <a:avLst/>
          </a:prstGeom>
          <a:noFill/>
        </p:spPr>
        <p:txBody>
          <a:bodyPr wrap="square" rtlCol="0">
            <a:spAutoFit/>
          </a:bodyPr>
          <a:lstStyle/>
          <a:p>
            <a:pPr marL="166688" indent="-166688">
              <a:spcBef>
                <a:spcPct val="20000"/>
              </a:spcBef>
              <a:buClr>
                <a:srgbClr val="E33323"/>
              </a:buClr>
              <a:buSzPct val="80000"/>
              <a:defRPr/>
            </a:pPr>
            <a:r>
              <a:rPr lang="en-US" sz="2100" dirty="0" smtClean="0">
                <a:solidFill>
                  <a:srgbClr val="4C4C4F"/>
                </a:solidFill>
                <a:cs typeface="Arial" charset="0"/>
              </a:rPr>
              <a:t>Reduced or Single Sign-On:</a:t>
            </a:r>
          </a:p>
          <a:p>
            <a:pPr marL="166688" indent="-166688">
              <a:spcBef>
                <a:spcPct val="20000"/>
              </a:spcBef>
              <a:buClr>
                <a:srgbClr val="E33323"/>
              </a:buClr>
              <a:buSzPct val="80000"/>
              <a:buFont typeface="Wingdings" pitchFamily="96" charset="2"/>
              <a:buChar char="§"/>
              <a:defRPr/>
            </a:pPr>
            <a:r>
              <a:rPr lang="en-US" sz="1900" dirty="0" smtClean="0">
                <a:solidFill>
                  <a:srgbClr val="4C4C4F"/>
                </a:solidFill>
                <a:cs typeface="Arial" charset="0"/>
              </a:rPr>
              <a:t>Half of respondents report at least partially operational implementations of RSSO,</a:t>
            </a:r>
          </a:p>
          <a:p>
            <a:pPr marL="166688" indent="-166688">
              <a:spcBef>
                <a:spcPct val="20000"/>
              </a:spcBef>
              <a:buClr>
                <a:srgbClr val="E33323"/>
              </a:buClr>
              <a:buSzPct val="80000"/>
              <a:buFont typeface="Wingdings" pitchFamily="96" charset="2"/>
              <a:buChar char="§"/>
              <a:defRPr/>
            </a:pPr>
            <a:r>
              <a:rPr lang="en-US" sz="1900" dirty="0" smtClean="0">
                <a:solidFill>
                  <a:srgbClr val="4C4C4F"/>
                </a:solidFill>
                <a:cs typeface="Arial" charset="0"/>
              </a:rPr>
              <a:t>There was no significant change in stage of implementation from 2005 to 2010.</a:t>
            </a:r>
          </a:p>
          <a:p>
            <a:pPr marL="166688" indent="-166688">
              <a:spcBef>
                <a:spcPct val="20000"/>
              </a:spcBef>
              <a:buClr>
                <a:srgbClr val="E33323"/>
              </a:buClr>
              <a:buSzPct val="80000"/>
              <a:buFont typeface="Wingdings" pitchFamily="96" charset="2"/>
              <a:buChar char="§"/>
              <a:defRPr/>
            </a:pPr>
            <a:r>
              <a:rPr lang="en-US" sz="1900" dirty="0" smtClean="0">
                <a:solidFill>
                  <a:srgbClr val="4C4C4F"/>
                </a:solidFill>
                <a:cs typeface="Arial" charset="0"/>
              </a:rPr>
              <a:t>Stage of implementation was more advanced among larger institutions and doctorals than among smaller, less complex ones.</a:t>
            </a:r>
          </a:p>
          <a:p>
            <a:pPr marL="166688" indent="-166688">
              <a:spcBef>
                <a:spcPct val="20000"/>
              </a:spcBef>
              <a:buClr>
                <a:srgbClr val="E33323"/>
              </a:buClr>
              <a:buSzPct val="80000"/>
              <a:buFont typeface="Wingdings" pitchFamily="96" charset="2"/>
              <a:buChar char="§"/>
              <a:defRPr/>
            </a:pPr>
            <a:endParaRPr lang="en-US" dirty="0" smtClean="0">
              <a:solidFill>
                <a:srgbClr val="4C4C4F"/>
              </a:solidFill>
              <a:cs typeface="Arial" charset="0"/>
            </a:endParaRPr>
          </a:p>
        </p:txBody>
      </p:sp>
      <p:graphicFrame>
        <p:nvGraphicFramePr>
          <p:cNvPr id="10" name="Chart 9"/>
          <p:cNvGraphicFramePr/>
          <p:nvPr/>
        </p:nvGraphicFramePr>
        <p:xfrm>
          <a:off x="3848099" y="380999"/>
          <a:ext cx="5114925" cy="6162675"/>
        </p:xfrm>
        <a:graphic>
          <a:graphicData uri="http://schemas.openxmlformats.org/drawingml/2006/chart">
            <c:chart xmlns:c="http://schemas.openxmlformats.org/drawingml/2006/chart" xmlns:r="http://schemas.openxmlformats.org/officeDocument/2006/relationships" r:id="rId3"/>
          </a:graphicData>
        </a:graphic>
      </p:graphicFrame>
      <p:sp>
        <p:nvSpPr>
          <p:cNvPr id="12" name="Slide Number Placeholder 11"/>
          <p:cNvSpPr>
            <a:spLocks noGrp="1"/>
          </p:cNvSpPr>
          <p:nvPr>
            <p:ph type="sldNum" sz="quarter" idx="12"/>
          </p:nvPr>
        </p:nvSpPr>
        <p:spPr/>
        <p:txBody>
          <a:bodyPr/>
          <a:lstStyle/>
          <a:p>
            <a:pPr>
              <a:defRPr/>
            </a:pPr>
            <a:fld id="{6D12A522-FF6E-4044-9AB3-9EB3C4EA2D66}"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5576" y="70747"/>
            <a:ext cx="1864993" cy="2150778"/>
            <a:chOff x="75576" y="70747"/>
            <a:chExt cx="1864993" cy="2150778"/>
          </a:xfrm>
        </p:grpSpPr>
        <p:sp>
          <p:nvSpPr>
            <p:cNvPr id="10" name="Freeform 9"/>
            <p:cNvSpPr/>
            <p:nvPr/>
          </p:nvSpPr>
          <p:spPr>
            <a:xfrm rot="21591901">
              <a:off x="75576" y="70747"/>
              <a:ext cx="1864993" cy="2150778"/>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tx2">
                <a:lumMod val="40000"/>
                <a:lumOff val="60000"/>
              </a:schemeClr>
            </a:solidFill>
            <a:ln>
              <a:solidFill>
                <a:schemeClr val="tx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rot="21591901">
              <a:off x="500816" y="524081"/>
              <a:ext cx="1003801" cy="1077218"/>
            </a:xfrm>
            <a:prstGeom prst="rect">
              <a:avLst/>
            </a:prstGeom>
            <a:noFill/>
          </p:spPr>
          <p:txBody>
            <a:bodyPr wrap="none" rtlCol="0">
              <a:spAutoFit/>
            </a:bodyPr>
            <a:lstStyle/>
            <a:p>
              <a:pPr algn="ctr"/>
              <a:r>
                <a:rPr lang="en-US" sz="1600" dirty="0" smtClean="0">
                  <a:solidFill>
                    <a:schemeClr val="bg1"/>
                  </a:solidFill>
                </a:rPr>
                <a:t>Reduced</a:t>
              </a:r>
            </a:p>
            <a:p>
              <a:pPr algn="ctr"/>
              <a:r>
                <a:rPr lang="en-US" sz="1600" dirty="0" smtClean="0">
                  <a:solidFill>
                    <a:schemeClr val="bg1"/>
                  </a:solidFill>
                </a:rPr>
                <a:t>or</a:t>
              </a:r>
            </a:p>
            <a:p>
              <a:pPr algn="ctr"/>
              <a:r>
                <a:rPr lang="en-US" sz="1600" dirty="0" smtClean="0">
                  <a:solidFill>
                    <a:schemeClr val="bg1"/>
                  </a:solidFill>
                </a:rPr>
                <a:t>Single</a:t>
              </a:r>
            </a:p>
            <a:p>
              <a:pPr algn="ctr"/>
              <a:r>
                <a:rPr lang="en-US" sz="1600" dirty="0" smtClean="0">
                  <a:solidFill>
                    <a:schemeClr val="bg1"/>
                  </a:solidFill>
                </a:rPr>
                <a:t>Sign-On</a:t>
              </a:r>
              <a:endParaRPr lang="en-US" sz="1600" dirty="0">
                <a:solidFill>
                  <a:schemeClr val="bg1"/>
                </a:solidFill>
              </a:endParaRPr>
            </a:p>
          </p:txBody>
        </p:sp>
      </p:grpSp>
      <p:sp>
        <p:nvSpPr>
          <p:cNvPr id="13" name="TextBox 12"/>
          <p:cNvSpPr txBox="1"/>
          <p:nvPr/>
        </p:nvSpPr>
        <p:spPr>
          <a:xfrm>
            <a:off x="318977" y="2272129"/>
            <a:ext cx="3763925" cy="3582519"/>
          </a:xfrm>
          <a:prstGeom prst="rect">
            <a:avLst/>
          </a:prstGeom>
          <a:noFill/>
        </p:spPr>
        <p:txBody>
          <a:bodyPr wrap="square" rtlCol="0">
            <a:spAutoFit/>
          </a:bodyPr>
          <a:lstStyle/>
          <a:p>
            <a:pPr marL="166688" indent="-166688">
              <a:spcBef>
                <a:spcPct val="20000"/>
              </a:spcBef>
              <a:buClr>
                <a:srgbClr val="E33323"/>
              </a:buClr>
              <a:buSzPct val="80000"/>
              <a:buFont typeface="Wingdings" pitchFamily="96" charset="2"/>
              <a:buChar char="§"/>
              <a:defRPr/>
            </a:pPr>
            <a:r>
              <a:rPr lang="en-US" dirty="0" smtClean="0">
                <a:solidFill>
                  <a:srgbClr val="4C4C4F"/>
                </a:solidFill>
                <a:cs typeface="Arial" charset="0"/>
              </a:rPr>
              <a:t>Open-source software such as Kerberos, CAS, or </a:t>
            </a:r>
            <a:r>
              <a:rPr lang="en-US" dirty="0" err="1" smtClean="0">
                <a:solidFill>
                  <a:srgbClr val="4C4C4F"/>
                </a:solidFill>
                <a:cs typeface="Arial" charset="0"/>
              </a:rPr>
              <a:t>PubCookie</a:t>
            </a:r>
            <a:r>
              <a:rPr lang="en-US" dirty="0" smtClean="0">
                <a:solidFill>
                  <a:srgbClr val="4C4C4F"/>
                </a:solidFill>
                <a:cs typeface="Arial" charset="0"/>
              </a:rPr>
              <a:t> was most frequently selected as an RSSO approach (41.4%).</a:t>
            </a:r>
          </a:p>
          <a:p>
            <a:pPr marL="166688" indent="-166688">
              <a:spcBef>
                <a:spcPct val="20000"/>
              </a:spcBef>
              <a:buClr>
                <a:srgbClr val="E33323"/>
              </a:buClr>
              <a:buSzPct val="80000"/>
              <a:buFont typeface="Wingdings" pitchFamily="96" charset="2"/>
              <a:buChar char="§"/>
              <a:defRPr/>
            </a:pPr>
            <a:r>
              <a:rPr lang="en-US" dirty="0" smtClean="0">
                <a:solidFill>
                  <a:srgbClr val="4C4C4F"/>
                </a:solidFill>
                <a:cs typeface="Arial" charset="0"/>
              </a:rPr>
              <a:t>Doctorals were most likely to select open-source software as an approach.</a:t>
            </a:r>
          </a:p>
          <a:p>
            <a:pPr marL="166688" indent="-166688">
              <a:spcBef>
                <a:spcPct val="20000"/>
              </a:spcBef>
              <a:buClr>
                <a:srgbClr val="E33323"/>
              </a:buClr>
              <a:buSzPct val="80000"/>
              <a:buFont typeface="Wingdings" pitchFamily="96" charset="2"/>
              <a:buChar char="§"/>
              <a:defRPr/>
            </a:pPr>
            <a:r>
              <a:rPr lang="en-US" dirty="0" smtClean="0">
                <a:solidFill>
                  <a:srgbClr val="4C4C4F"/>
                </a:solidFill>
                <a:cs typeface="Arial" charset="0"/>
              </a:rPr>
              <a:t>Commercial vendor (e.g., RSA, Aladdin) and homegrown software were selected by about a quarter of respondents.</a:t>
            </a:r>
          </a:p>
          <a:p>
            <a:pPr marL="166688" indent="-166688">
              <a:spcBef>
                <a:spcPct val="20000"/>
              </a:spcBef>
              <a:buClr>
                <a:srgbClr val="E33323"/>
              </a:buClr>
              <a:buSzPct val="80000"/>
              <a:buFont typeface="Wingdings" pitchFamily="96" charset="2"/>
              <a:buChar char="§"/>
              <a:defRPr/>
            </a:pPr>
            <a:endParaRPr lang="en-US" dirty="0" smtClean="0">
              <a:solidFill>
                <a:srgbClr val="4C4C4F"/>
              </a:solidFill>
              <a:cs typeface="Arial" charset="0"/>
            </a:endParaRPr>
          </a:p>
        </p:txBody>
      </p:sp>
      <p:graphicFrame>
        <p:nvGraphicFramePr>
          <p:cNvPr id="7" name="Chart 6"/>
          <p:cNvGraphicFramePr/>
          <p:nvPr/>
        </p:nvGraphicFramePr>
        <p:xfrm>
          <a:off x="3867149" y="827700"/>
          <a:ext cx="5095875" cy="5211150"/>
        </p:xfrm>
        <a:graphic>
          <a:graphicData uri="http://schemas.openxmlformats.org/drawingml/2006/chart">
            <c:chart xmlns:c="http://schemas.openxmlformats.org/drawingml/2006/chart" xmlns:r="http://schemas.openxmlformats.org/officeDocument/2006/relationships" r:id="rId3"/>
          </a:graphicData>
        </a:graphic>
      </p:graphicFrame>
      <p:sp>
        <p:nvSpPr>
          <p:cNvPr id="14" name="Slide Number Placeholder 13"/>
          <p:cNvSpPr>
            <a:spLocks noGrp="1"/>
          </p:cNvSpPr>
          <p:nvPr>
            <p:ph type="sldNum" sz="quarter" idx="12"/>
          </p:nvPr>
        </p:nvSpPr>
        <p:spPr/>
        <p:txBody>
          <a:bodyPr/>
          <a:lstStyle/>
          <a:p>
            <a:pPr>
              <a:defRPr/>
            </a:pPr>
            <a:fld id="{6D12A522-FF6E-4044-9AB3-9EB3C4EA2D66}" type="slidenum">
              <a:rPr lang="en-US" smtClean="0"/>
              <a:pPr>
                <a:defRPr/>
              </a:pPr>
              <a:t>23</a:t>
            </a:fld>
            <a:endParaRPr lang="en-US"/>
          </a:p>
        </p:txBody>
      </p:sp>
      <p:sp>
        <p:nvSpPr>
          <p:cNvPr id="15" name="Footer Placeholder 14"/>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p:nvPr/>
        </p:nvGrpSpPr>
        <p:grpSpPr>
          <a:xfrm rot="320079">
            <a:off x="113389" y="102547"/>
            <a:ext cx="2288264" cy="1766581"/>
            <a:chOff x="4069874" y="3637775"/>
            <a:chExt cx="2693525" cy="2156169"/>
          </a:xfrm>
        </p:grpSpPr>
        <p:sp>
          <p:nvSpPr>
            <p:cNvPr id="3" name="Freeform 2"/>
            <p:cNvSpPr/>
            <p:nvPr/>
          </p:nvSpPr>
          <p:spPr>
            <a:xfrm rot="15886408">
              <a:off x="4338552" y="3369097"/>
              <a:ext cx="2156169" cy="2693525"/>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2">
                <a:lumMod val="40000"/>
                <a:lumOff val="60000"/>
              </a:schemeClr>
            </a:solidFill>
            <a:ln>
              <a:solidFill>
                <a:schemeClr val="accent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rot="21286408">
              <a:off x="4590459" y="4273331"/>
              <a:ext cx="1483098" cy="584775"/>
            </a:xfrm>
            <a:prstGeom prst="rect">
              <a:avLst/>
            </a:prstGeom>
            <a:noFill/>
          </p:spPr>
          <p:txBody>
            <a:bodyPr wrap="none" rtlCol="0">
              <a:spAutoFit/>
            </a:bodyPr>
            <a:lstStyle/>
            <a:p>
              <a:pPr algn="ctr"/>
              <a:r>
                <a:rPr lang="en-US" sz="1600" dirty="0" smtClean="0">
                  <a:solidFill>
                    <a:schemeClr val="accent2">
                      <a:lumMod val="75000"/>
                    </a:schemeClr>
                  </a:solidFill>
                </a:rPr>
                <a:t>Role-Based</a:t>
              </a:r>
            </a:p>
            <a:p>
              <a:pPr algn="ctr"/>
              <a:r>
                <a:rPr lang="en-US" sz="1600" dirty="0" smtClean="0">
                  <a:solidFill>
                    <a:schemeClr val="accent2">
                      <a:lumMod val="75000"/>
                    </a:schemeClr>
                  </a:solidFill>
                </a:rPr>
                <a:t>Authentication</a:t>
              </a:r>
              <a:endParaRPr lang="en-US" sz="1600" dirty="0">
                <a:solidFill>
                  <a:schemeClr val="accent2">
                    <a:lumMod val="75000"/>
                  </a:schemeClr>
                </a:solidFill>
              </a:endParaRPr>
            </a:p>
          </p:txBody>
        </p:sp>
      </p:grpSp>
      <p:sp>
        <p:nvSpPr>
          <p:cNvPr id="6" name="Rectangle 5"/>
          <p:cNvSpPr/>
          <p:nvPr/>
        </p:nvSpPr>
        <p:spPr>
          <a:xfrm>
            <a:off x="340242" y="1956388"/>
            <a:ext cx="3646967" cy="4308872"/>
          </a:xfrm>
          <a:prstGeom prst="rect">
            <a:avLst/>
          </a:prstGeom>
        </p:spPr>
        <p:txBody>
          <a:bodyPr wrap="square">
            <a:spAutoFit/>
          </a:bodyPr>
          <a:lstStyle/>
          <a:p>
            <a:pPr marL="166688" lvl="0" indent="-166688">
              <a:spcBef>
                <a:spcPct val="20000"/>
              </a:spcBef>
              <a:buClr>
                <a:srgbClr val="E33323"/>
              </a:buClr>
              <a:buSzPct val="80000"/>
              <a:defRPr/>
            </a:pPr>
            <a:r>
              <a:rPr lang="en-US" sz="2200" dirty="0" smtClean="0">
                <a:solidFill>
                  <a:srgbClr val="4C4C4F"/>
                </a:solidFill>
                <a:cs typeface="Arial" charset="0"/>
              </a:rPr>
              <a:t>Role-Based Authentication:</a:t>
            </a:r>
          </a:p>
          <a:p>
            <a:pPr marL="166688" lvl="0" indent="-166688">
              <a:spcBef>
                <a:spcPct val="20000"/>
              </a:spcBef>
              <a:buClr>
                <a:srgbClr val="E33323"/>
              </a:buClr>
              <a:buSzPct val="80000"/>
              <a:buFont typeface="Wingdings" pitchFamily="96" charset="2"/>
              <a:buChar char="§"/>
              <a:defRPr/>
            </a:pPr>
            <a:r>
              <a:rPr lang="en-US" sz="2000" dirty="0" smtClean="0">
                <a:solidFill>
                  <a:srgbClr val="4C4C4F"/>
                </a:solidFill>
                <a:latin typeface="Arial"/>
                <a:ea typeface="ＭＳ Ｐゴシック" pitchFamily="48" charset="-128"/>
                <a:cs typeface="Arial"/>
              </a:rPr>
              <a:t>Implementation activity increased from 2005 to 2010; FOIs more than doubled.</a:t>
            </a:r>
          </a:p>
          <a:p>
            <a:pPr marL="166688" lvl="0" indent="-166688">
              <a:spcBef>
                <a:spcPct val="20000"/>
              </a:spcBef>
              <a:buClr>
                <a:srgbClr val="E33323"/>
              </a:buClr>
              <a:buSzPct val="80000"/>
              <a:buFont typeface="Wingdings" pitchFamily="96" charset="2"/>
              <a:buChar char="§"/>
              <a:defRPr/>
            </a:pPr>
            <a:r>
              <a:rPr lang="en-US" sz="2000" dirty="0" smtClean="0">
                <a:solidFill>
                  <a:srgbClr val="4C4C4F"/>
                </a:solidFill>
                <a:latin typeface="Arial"/>
                <a:ea typeface="ＭＳ Ｐゴシック" pitchFamily="48" charset="-128"/>
                <a:cs typeface="Arial"/>
              </a:rPr>
              <a:t>In 2010 doctoral and master’s institutions were most likely to have FOIs, followed by associate’s and then bachelor’s institutions.</a:t>
            </a:r>
          </a:p>
          <a:p>
            <a:pPr marL="166688" lvl="0" indent="-166688">
              <a:spcBef>
                <a:spcPct val="20000"/>
              </a:spcBef>
              <a:buClr>
                <a:srgbClr val="E33323"/>
              </a:buClr>
              <a:buSzPct val="80000"/>
              <a:buFont typeface="Wingdings" pitchFamily="96" charset="2"/>
              <a:buChar char="§"/>
              <a:defRPr/>
            </a:pPr>
            <a:r>
              <a:rPr lang="en-US" sz="2000" dirty="0" smtClean="0">
                <a:solidFill>
                  <a:srgbClr val="4C4C4F"/>
                </a:solidFill>
                <a:latin typeface="Arial"/>
                <a:ea typeface="ＭＳ Ｐゴシック" pitchFamily="48" charset="-128"/>
                <a:cs typeface="Arial"/>
              </a:rPr>
              <a:t>Stage of implementation differed significantly but not greatly with institution size.</a:t>
            </a:r>
            <a:endParaRPr lang="en-US" sz="2000" dirty="0">
              <a:solidFill>
                <a:srgbClr val="4C4C4F"/>
              </a:solidFill>
              <a:latin typeface="Arial"/>
              <a:ea typeface="ＭＳ Ｐゴシック" pitchFamily="48" charset="-128"/>
              <a:cs typeface="Arial"/>
            </a:endParaRPr>
          </a:p>
        </p:txBody>
      </p:sp>
      <p:graphicFrame>
        <p:nvGraphicFramePr>
          <p:cNvPr id="8" name="Chart 7"/>
          <p:cNvGraphicFramePr/>
          <p:nvPr/>
        </p:nvGraphicFramePr>
        <p:xfrm>
          <a:off x="3977684" y="733425"/>
          <a:ext cx="4976038" cy="5630826"/>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6D12A522-FF6E-4044-9AB3-9EB3C4EA2D66}" type="slidenum">
              <a:rPr lang="en-US" smtClean="0"/>
              <a:pPr>
                <a:defRPr/>
              </a:pPr>
              <a:t>24</a:t>
            </a:fld>
            <a:endParaRPr lang="en-US"/>
          </a:p>
        </p:txBody>
      </p:sp>
      <p:sp>
        <p:nvSpPr>
          <p:cNvPr id="11" name="Footer Placeholder 10"/>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p:nvPr/>
        </p:nvGrpSpPr>
        <p:grpSpPr>
          <a:xfrm rot="320079">
            <a:off x="113389" y="102547"/>
            <a:ext cx="2288264" cy="1766581"/>
            <a:chOff x="4069874" y="3637775"/>
            <a:chExt cx="2693525" cy="2156169"/>
          </a:xfrm>
        </p:grpSpPr>
        <p:sp>
          <p:nvSpPr>
            <p:cNvPr id="3" name="Freeform 2"/>
            <p:cNvSpPr/>
            <p:nvPr/>
          </p:nvSpPr>
          <p:spPr>
            <a:xfrm rot="15886408">
              <a:off x="4338552" y="3369097"/>
              <a:ext cx="2156169" cy="2693525"/>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accent2">
                <a:lumMod val="40000"/>
                <a:lumOff val="60000"/>
              </a:schemeClr>
            </a:solidFill>
            <a:ln>
              <a:solidFill>
                <a:schemeClr val="accent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rot="21286408">
              <a:off x="4590459" y="4273331"/>
              <a:ext cx="1483098" cy="584775"/>
            </a:xfrm>
            <a:prstGeom prst="rect">
              <a:avLst/>
            </a:prstGeom>
            <a:noFill/>
          </p:spPr>
          <p:txBody>
            <a:bodyPr wrap="none" rtlCol="0">
              <a:spAutoFit/>
            </a:bodyPr>
            <a:lstStyle/>
            <a:p>
              <a:pPr algn="ctr"/>
              <a:r>
                <a:rPr lang="en-US" sz="1600" dirty="0" smtClean="0">
                  <a:solidFill>
                    <a:schemeClr val="accent2">
                      <a:lumMod val="75000"/>
                    </a:schemeClr>
                  </a:solidFill>
                </a:rPr>
                <a:t>Role-Based</a:t>
              </a:r>
            </a:p>
            <a:p>
              <a:pPr algn="ctr"/>
              <a:r>
                <a:rPr lang="en-US" sz="1600" dirty="0" smtClean="0">
                  <a:solidFill>
                    <a:schemeClr val="accent2">
                      <a:lumMod val="75000"/>
                    </a:schemeClr>
                  </a:solidFill>
                </a:rPr>
                <a:t>Authentication</a:t>
              </a:r>
              <a:endParaRPr lang="en-US" sz="1600" dirty="0">
                <a:solidFill>
                  <a:schemeClr val="accent2">
                    <a:lumMod val="75000"/>
                  </a:schemeClr>
                </a:solidFill>
              </a:endParaRPr>
            </a:p>
          </p:txBody>
        </p:sp>
      </p:grpSp>
      <p:sp>
        <p:nvSpPr>
          <p:cNvPr id="6" name="Rectangle 5"/>
          <p:cNvSpPr/>
          <p:nvPr/>
        </p:nvSpPr>
        <p:spPr>
          <a:xfrm>
            <a:off x="340243" y="2020186"/>
            <a:ext cx="3466214" cy="4708981"/>
          </a:xfrm>
          <a:prstGeom prst="rect">
            <a:avLst/>
          </a:prstGeom>
        </p:spPr>
        <p:txBody>
          <a:bodyPr wrap="square">
            <a:spAutoFit/>
          </a:bodyPr>
          <a:lstStyle/>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Where automated role-based authorization is in place, it is applied most often for broad affiliation classes.</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Ability of the institution’s role-based authentication environment to make privileging decisions based on fine-grained roles or affiliations in all cases was seven times as common at public institutions as private ones; no other ability varied by Carnegie class, institution size or institutional control.</a:t>
            </a:r>
          </a:p>
          <a:p>
            <a:pPr marL="166688" lvl="0" indent="-166688">
              <a:spcBef>
                <a:spcPct val="20000"/>
              </a:spcBef>
              <a:buClr>
                <a:srgbClr val="E33323"/>
              </a:buClr>
              <a:buSzPct val="80000"/>
              <a:buFont typeface="Arial" pitchFamily="34" charset="0"/>
              <a:buChar char="•"/>
              <a:defRPr/>
            </a:pPr>
            <a:endParaRPr lang="en-US" sz="2200" dirty="0" smtClean="0">
              <a:solidFill>
                <a:srgbClr val="4C4C4F"/>
              </a:solidFill>
              <a:cs typeface="Arial" charset="0"/>
            </a:endParaRPr>
          </a:p>
        </p:txBody>
      </p:sp>
      <p:graphicFrame>
        <p:nvGraphicFramePr>
          <p:cNvPr id="8" name="Chart 7"/>
          <p:cNvGraphicFramePr/>
          <p:nvPr/>
        </p:nvGraphicFramePr>
        <p:xfrm>
          <a:off x="3806456" y="615927"/>
          <a:ext cx="5166093" cy="5641998"/>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6D12A522-FF6E-4044-9AB3-9EB3C4EA2D66}" type="slidenum">
              <a:rPr lang="en-US" smtClean="0"/>
              <a:pPr>
                <a:defRPr/>
              </a:pPr>
              <a:t>25</a:t>
            </a:fld>
            <a:endParaRPr lang="en-US"/>
          </a:p>
        </p:txBody>
      </p:sp>
      <p:sp>
        <p:nvSpPr>
          <p:cNvPr id="11" name="Footer Placeholder 10"/>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66676" y="76200"/>
            <a:ext cx="1866900" cy="2019300"/>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tx2">
              <a:lumMod val="20000"/>
              <a:lumOff val="80000"/>
            </a:schemeClr>
          </a:solidFill>
          <a:ln>
            <a:solidFill>
              <a:schemeClr val="tx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415814" y="569775"/>
            <a:ext cx="1119216" cy="584775"/>
          </a:xfrm>
          <a:prstGeom prst="rect">
            <a:avLst/>
          </a:prstGeom>
          <a:noFill/>
        </p:spPr>
        <p:txBody>
          <a:bodyPr wrap="none" rtlCol="0">
            <a:spAutoFit/>
          </a:bodyPr>
          <a:lstStyle/>
          <a:p>
            <a:pPr algn="ctr"/>
            <a:r>
              <a:rPr lang="en-US" sz="1600" dirty="0" smtClean="0">
                <a:solidFill>
                  <a:schemeClr val="tx2">
                    <a:lumMod val="75000"/>
                  </a:schemeClr>
                </a:solidFill>
              </a:rPr>
              <a:t>Federated</a:t>
            </a:r>
          </a:p>
          <a:p>
            <a:pPr algn="ctr"/>
            <a:r>
              <a:rPr lang="en-US" sz="1600" dirty="0" smtClean="0">
                <a:solidFill>
                  <a:schemeClr val="tx2">
                    <a:lumMod val="75000"/>
                  </a:schemeClr>
                </a:solidFill>
              </a:rPr>
              <a:t>Identity</a:t>
            </a:r>
          </a:p>
        </p:txBody>
      </p:sp>
      <p:sp>
        <p:nvSpPr>
          <p:cNvPr id="8" name="Rectangle 7"/>
          <p:cNvSpPr/>
          <p:nvPr/>
        </p:nvSpPr>
        <p:spPr>
          <a:xfrm>
            <a:off x="340243" y="2020186"/>
            <a:ext cx="3466214" cy="4579715"/>
          </a:xfrm>
          <a:prstGeom prst="rect">
            <a:avLst/>
          </a:prstGeom>
        </p:spPr>
        <p:txBody>
          <a:bodyPr wrap="square">
            <a:spAutoFit/>
          </a:bodyPr>
          <a:lstStyle/>
          <a:p>
            <a:pPr marL="166688" indent="-166688">
              <a:spcBef>
                <a:spcPct val="20000"/>
              </a:spcBef>
              <a:buClr>
                <a:srgbClr val="E33323"/>
              </a:buClr>
              <a:buSzPct val="80000"/>
              <a:defRPr/>
            </a:pPr>
            <a:r>
              <a:rPr lang="en-US" sz="2200" dirty="0" smtClean="0">
                <a:solidFill>
                  <a:srgbClr val="4C4C4F"/>
                </a:solidFill>
                <a:latin typeface="Arial"/>
                <a:ea typeface="ＭＳ Ｐゴシック" pitchFamily="48" charset="-128"/>
                <a:cs typeface="Arial"/>
              </a:rPr>
              <a:t>Federated Identity (FID)</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Doctoral institutions were more than twice as likely as other Carnegie classes to have fully operational FID solutions in place and were much more likely to have implementations underway.</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 53% of respondents agreed or strongly agreed that over the next 12 months, demand for cloud computing resources would increase need for FID services.</a:t>
            </a:r>
          </a:p>
          <a:p>
            <a:pPr marL="166688" indent="-166688">
              <a:spcBef>
                <a:spcPct val="20000"/>
              </a:spcBef>
              <a:buClr>
                <a:srgbClr val="E33323"/>
              </a:buClr>
              <a:buSzPct val="80000"/>
              <a:buFont typeface="Wingdings" pitchFamily="96" charset="2"/>
              <a:buChar char="§"/>
              <a:defRPr/>
            </a:pPr>
            <a:endParaRPr lang="en-US" sz="2200" dirty="0" smtClean="0">
              <a:solidFill>
                <a:srgbClr val="4C4C4F"/>
              </a:solidFill>
              <a:cs typeface="Arial" charset="0"/>
            </a:endParaRPr>
          </a:p>
        </p:txBody>
      </p:sp>
      <p:graphicFrame>
        <p:nvGraphicFramePr>
          <p:cNvPr id="6" name="Chart 5"/>
          <p:cNvGraphicFramePr/>
          <p:nvPr/>
        </p:nvGraphicFramePr>
        <p:xfrm>
          <a:off x="3806456" y="390525"/>
          <a:ext cx="5185144" cy="5981699"/>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6D12A522-FF6E-4044-9AB3-9EB3C4EA2D66}" type="slidenum">
              <a:rPr lang="en-US" smtClean="0"/>
              <a:pPr>
                <a:defRPr/>
              </a:pPr>
              <a:t>26</a:t>
            </a:fld>
            <a:endParaRPr lang="en-US"/>
          </a:p>
        </p:txBody>
      </p:sp>
      <p:sp>
        <p:nvSpPr>
          <p:cNvPr id="11" name="Footer Placeholder 10"/>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3936038" y="76200"/>
          <a:ext cx="5025214" cy="6781799"/>
        </p:xfrm>
        <a:graphic>
          <a:graphicData uri="http://schemas.openxmlformats.org/drawingml/2006/chart">
            <c:chart xmlns:c="http://schemas.openxmlformats.org/drawingml/2006/chart" xmlns:r="http://schemas.openxmlformats.org/officeDocument/2006/relationships" r:id="rId3"/>
          </a:graphicData>
        </a:graphic>
      </p:graphicFrame>
      <p:sp>
        <p:nvSpPr>
          <p:cNvPr id="4" name="Freeform 3"/>
          <p:cNvSpPr/>
          <p:nvPr/>
        </p:nvSpPr>
        <p:spPr>
          <a:xfrm>
            <a:off x="66676" y="76200"/>
            <a:ext cx="1866900" cy="2019300"/>
          </a:xfrm>
          <a:custGeom>
            <a:avLst/>
            <a:gdLst>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935387 w 2877836"/>
              <a:gd name="connsiteY29" fmla="*/ 504884 h 3332231"/>
              <a:gd name="connsiteX30" fmla="*/ 1879289 w 2877836"/>
              <a:gd name="connsiteY30" fmla="*/ 667569 h 3332231"/>
              <a:gd name="connsiteX31" fmla="*/ 1929777 w 2877836"/>
              <a:gd name="connsiteY31" fmla="*/ 415127 h 3332231"/>
              <a:gd name="connsiteX32" fmla="*/ 1789532 w 2877836"/>
              <a:gd name="connsiteY32" fmla="*/ 140246 h 3332231"/>
              <a:gd name="connsiteX33" fmla="*/ 1553919 w 2877836"/>
              <a:gd name="connsiteY33" fmla="*/ 0 h 3332231"/>
              <a:gd name="connsiteX34" fmla="*/ 1245380 w 2877836"/>
              <a:gd name="connsiteY34" fmla="*/ 33659 h 3332231"/>
              <a:gd name="connsiteX35" fmla="*/ 1054646 w 2877836"/>
              <a:gd name="connsiteY35" fmla="*/ 179515 h 3332231"/>
              <a:gd name="connsiteX36" fmla="*/ 964889 w 2877836"/>
              <a:gd name="connsiteY36" fmla="*/ 415127 h 3332231"/>
              <a:gd name="connsiteX37" fmla="*/ 1004158 w 2877836"/>
              <a:gd name="connsiteY37"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79289 w 2877836"/>
              <a:gd name="connsiteY29" fmla="*/ 667569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004158 w 2877836"/>
              <a:gd name="connsiteY0" fmla="*/ 656349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004158 w 2877836"/>
              <a:gd name="connsiteY36" fmla="*/ 656349 h 3332231"/>
              <a:gd name="connsiteX0" fmla="*/ 1150013 w 2877836"/>
              <a:gd name="connsiteY0" fmla="*/ 746106 h 3332231"/>
              <a:gd name="connsiteX1" fmla="*/ 5610 w 2877836"/>
              <a:gd name="connsiteY1" fmla="*/ 650739 h 3332231"/>
              <a:gd name="connsiteX2" fmla="*/ 0 w 2877836"/>
              <a:gd name="connsiteY2" fmla="*/ 1194891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952216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194891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918558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088305 w 2877836"/>
              <a:gd name="connsiteY10" fmla="*/ 2524418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95142 w 2877836"/>
              <a:gd name="connsiteY17" fmla="*/ 2535637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211721 w 2877836"/>
              <a:gd name="connsiteY10" fmla="*/ 2462710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38794 w 2877836"/>
              <a:gd name="connsiteY10" fmla="*/ 2473929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150013 w 2877836"/>
              <a:gd name="connsiteY0" fmla="*/ 746106 h 3332231"/>
              <a:gd name="connsiteX1" fmla="*/ 5610 w 2877836"/>
              <a:gd name="connsiteY1" fmla="*/ 650739 h 3332231"/>
              <a:gd name="connsiteX2" fmla="*/ 0 w 2877836"/>
              <a:gd name="connsiteY2" fmla="*/ 1318307 h 3332231"/>
              <a:gd name="connsiteX3" fmla="*/ 370248 w 2877836"/>
              <a:gd name="connsiteY3" fmla="*/ 1093915 h 3332231"/>
              <a:gd name="connsiteX4" fmla="*/ 667569 w 2877836"/>
              <a:gd name="connsiteY4" fmla="*/ 1267819 h 3332231"/>
              <a:gd name="connsiteX5" fmla="*/ 779765 w 2877836"/>
              <a:gd name="connsiteY5" fmla="*/ 1593188 h 3332231"/>
              <a:gd name="connsiteX6" fmla="*/ 628300 w 2877836"/>
              <a:gd name="connsiteY6" fmla="*/ 1901728 h 3332231"/>
              <a:gd name="connsiteX7" fmla="*/ 297321 w 2877836"/>
              <a:gd name="connsiteY7" fmla="*/ 2036364 h 3332231"/>
              <a:gd name="connsiteX8" fmla="*/ 0 w 2877836"/>
              <a:gd name="connsiteY8" fmla="*/ 1800751 h 3332231"/>
              <a:gd name="connsiteX9" fmla="*/ 5610 w 2877836"/>
              <a:gd name="connsiteY9" fmla="*/ 2507588 h 3332231"/>
              <a:gd name="connsiteX10" fmla="*/ 1150013 w 2877836"/>
              <a:gd name="connsiteY10" fmla="*/ 2423441 h 3332231"/>
              <a:gd name="connsiteX11" fmla="*/ 964889 w 2877836"/>
              <a:gd name="connsiteY11" fmla="*/ 2754420 h 3332231"/>
              <a:gd name="connsiteX12" fmla="*/ 1037816 w 2877836"/>
              <a:gd name="connsiteY12" fmla="*/ 3135888 h 3332231"/>
              <a:gd name="connsiteX13" fmla="*/ 1273429 w 2877836"/>
              <a:gd name="connsiteY13" fmla="*/ 3292962 h 3332231"/>
              <a:gd name="connsiteX14" fmla="*/ 1542700 w 2877836"/>
              <a:gd name="connsiteY14" fmla="*/ 3332231 h 3332231"/>
              <a:gd name="connsiteX15" fmla="*/ 1834410 w 2877836"/>
              <a:gd name="connsiteY15" fmla="*/ 3158327 h 3332231"/>
              <a:gd name="connsiteX16" fmla="*/ 1935387 w 2877836"/>
              <a:gd name="connsiteY16" fmla="*/ 2838567 h 3332231"/>
              <a:gd name="connsiteX17" fmla="*/ 1778312 w 2877836"/>
              <a:gd name="connsiteY17" fmla="*/ 2445880 h 3332231"/>
              <a:gd name="connsiteX18" fmla="*/ 2877836 w 2877836"/>
              <a:gd name="connsiteY18" fmla="*/ 2535637 h 3332231"/>
              <a:gd name="connsiteX19" fmla="*/ 2877836 w 2877836"/>
              <a:gd name="connsiteY19" fmla="*/ 1778312 h 3332231"/>
              <a:gd name="connsiteX20" fmla="*/ 2726371 w 2877836"/>
              <a:gd name="connsiteY20" fmla="*/ 2002705 h 3332231"/>
              <a:gd name="connsiteX21" fmla="*/ 2490759 w 2877836"/>
              <a:gd name="connsiteY21" fmla="*/ 2025144 h 3332231"/>
              <a:gd name="connsiteX22" fmla="*/ 2243927 w 2877836"/>
              <a:gd name="connsiteY22" fmla="*/ 1907338 h 3332231"/>
              <a:gd name="connsiteX23" fmla="*/ 2109291 w 2877836"/>
              <a:gd name="connsiteY23" fmla="*/ 1677335 h 3332231"/>
              <a:gd name="connsiteX24" fmla="*/ 2114901 w 2877836"/>
              <a:gd name="connsiteY24" fmla="*/ 1402454 h 3332231"/>
              <a:gd name="connsiteX25" fmla="*/ 2260756 w 2877836"/>
              <a:gd name="connsiteY25" fmla="*/ 1211721 h 3332231"/>
              <a:gd name="connsiteX26" fmla="*/ 2530027 w 2877836"/>
              <a:gd name="connsiteY26" fmla="*/ 1099524 h 3332231"/>
              <a:gd name="connsiteX27" fmla="*/ 2877836 w 2877836"/>
              <a:gd name="connsiteY27" fmla="*/ 1312697 h 3332231"/>
              <a:gd name="connsiteX28" fmla="*/ 2872226 w 2877836"/>
              <a:gd name="connsiteY28" fmla="*/ 510494 h 3332231"/>
              <a:gd name="connsiteX29" fmla="*/ 1806361 w 2877836"/>
              <a:gd name="connsiteY29" fmla="*/ 757326 h 3332231"/>
              <a:gd name="connsiteX30" fmla="*/ 1929777 w 2877836"/>
              <a:gd name="connsiteY30" fmla="*/ 415127 h 3332231"/>
              <a:gd name="connsiteX31" fmla="*/ 1789532 w 2877836"/>
              <a:gd name="connsiteY31" fmla="*/ 140246 h 3332231"/>
              <a:gd name="connsiteX32" fmla="*/ 1553919 w 2877836"/>
              <a:gd name="connsiteY32" fmla="*/ 0 h 3332231"/>
              <a:gd name="connsiteX33" fmla="*/ 1245380 w 2877836"/>
              <a:gd name="connsiteY33" fmla="*/ 33659 h 3332231"/>
              <a:gd name="connsiteX34" fmla="*/ 1054646 w 2877836"/>
              <a:gd name="connsiteY34" fmla="*/ 179515 h 3332231"/>
              <a:gd name="connsiteX35" fmla="*/ 964889 w 2877836"/>
              <a:gd name="connsiteY35" fmla="*/ 415127 h 3332231"/>
              <a:gd name="connsiteX36" fmla="*/ 1150013 w 2877836"/>
              <a:gd name="connsiteY36" fmla="*/ 746106 h 3332231"/>
              <a:gd name="connsiteX0" fmla="*/ 1256599 w 2984422"/>
              <a:gd name="connsiteY0" fmla="*/ 746106 h 3332231"/>
              <a:gd name="connsiteX1" fmla="*/ 112196 w 2984422"/>
              <a:gd name="connsiteY1" fmla="*/ 650739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2984422"/>
              <a:gd name="connsiteY0" fmla="*/ 746106 h 3332231"/>
              <a:gd name="connsiteX1" fmla="*/ 0 w 2984422"/>
              <a:gd name="connsiteY1" fmla="*/ 622690 h 3332231"/>
              <a:gd name="connsiteX2" fmla="*/ 106586 w 2984422"/>
              <a:gd name="connsiteY2" fmla="*/ 1318307 h 3332231"/>
              <a:gd name="connsiteX3" fmla="*/ 476834 w 2984422"/>
              <a:gd name="connsiteY3" fmla="*/ 1093915 h 3332231"/>
              <a:gd name="connsiteX4" fmla="*/ 774155 w 2984422"/>
              <a:gd name="connsiteY4" fmla="*/ 1267819 h 3332231"/>
              <a:gd name="connsiteX5" fmla="*/ 886351 w 2984422"/>
              <a:gd name="connsiteY5" fmla="*/ 1593188 h 3332231"/>
              <a:gd name="connsiteX6" fmla="*/ 734886 w 2984422"/>
              <a:gd name="connsiteY6" fmla="*/ 1901728 h 3332231"/>
              <a:gd name="connsiteX7" fmla="*/ 403907 w 2984422"/>
              <a:gd name="connsiteY7" fmla="*/ 2036364 h 3332231"/>
              <a:gd name="connsiteX8" fmla="*/ 106586 w 2984422"/>
              <a:gd name="connsiteY8" fmla="*/ 1800751 h 3332231"/>
              <a:gd name="connsiteX9" fmla="*/ 0 w 2984422"/>
              <a:gd name="connsiteY9" fmla="*/ 2518807 h 3332231"/>
              <a:gd name="connsiteX10" fmla="*/ 1256599 w 2984422"/>
              <a:gd name="connsiteY10" fmla="*/ 2423441 h 3332231"/>
              <a:gd name="connsiteX11" fmla="*/ 1071475 w 2984422"/>
              <a:gd name="connsiteY11" fmla="*/ 2754420 h 3332231"/>
              <a:gd name="connsiteX12" fmla="*/ 1144402 w 2984422"/>
              <a:gd name="connsiteY12" fmla="*/ 3135888 h 3332231"/>
              <a:gd name="connsiteX13" fmla="*/ 1380015 w 2984422"/>
              <a:gd name="connsiteY13" fmla="*/ 3292962 h 3332231"/>
              <a:gd name="connsiteX14" fmla="*/ 1649286 w 2984422"/>
              <a:gd name="connsiteY14" fmla="*/ 3332231 h 3332231"/>
              <a:gd name="connsiteX15" fmla="*/ 1940996 w 2984422"/>
              <a:gd name="connsiteY15" fmla="*/ 3158327 h 3332231"/>
              <a:gd name="connsiteX16" fmla="*/ 2041973 w 2984422"/>
              <a:gd name="connsiteY16" fmla="*/ 2838567 h 3332231"/>
              <a:gd name="connsiteX17" fmla="*/ 1884898 w 2984422"/>
              <a:gd name="connsiteY17" fmla="*/ 2445880 h 3332231"/>
              <a:gd name="connsiteX18" fmla="*/ 2984422 w 2984422"/>
              <a:gd name="connsiteY18" fmla="*/ 2535637 h 3332231"/>
              <a:gd name="connsiteX19" fmla="*/ 2984422 w 2984422"/>
              <a:gd name="connsiteY19" fmla="*/ 1778312 h 3332231"/>
              <a:gd name="connsiteX20" fmla="*/ 2832957 w 2984422"/>
              <a:gd name="connsiteY20" fmla="*/ 2002705 h 3332231"/>
              <a:gd name="connsiteX21" fmla="*/ 2597345 w 2984422"/>
              <a:gd name="connsiteY21" fmla="*/ 2025144 h 3332231"/>
              <a:gd name="connsiteX22" fmla="*/ 2350513 w 2984422"/>
              <a:gd name="connsiteY22" fmla="*/ 1907338 h 3332231"/>
              <a:gd name="connsiteX23" fmla="*/ 2215877 w 2984422"/>
              <a:gd name="connsiteY23" fmla="*/ 1677335 h 3332231"/>
              <a:gd name="connsiteX24" fmla="*/ 2221487 w 2984422"/>
              <a:gd name="connsiteY24" fmla="*/ 1402454 h 3332231"/>
              <a:gd name="connsiteX25" fmla="*/ 2367342 w 2984422"/>
              <a:gd name="connsiteY25" fmla="*/ 1211721 h 3332231"/>
              <a:gd name="connsiteX26" fmla="*/ 2636613 w 2984422"/>
              <a:gd name="connsiteY26" fmla="*/ 1099524 h 3332231"/>
              <a:gd name="connsiteX27" fmla="*/ 2984422 w 2984422"/>
              <a:gd name="connsiteY27" fmla="*/ 1312697 h 3332231"/>
              <a:gd name="connsiteX28" fmla="*/ 2978812 w 2984422"/>
              <a:gd name="connsiteY28" fmla="*/ 510494 h 3332231"/>
              <a:gd name="connsiteX29" fmla="*/ 1912947 w 2984422"/>
              <a:gd name="connsiteY29" fmla="*/ 757326 h 3332231"/>
              <a:gd name="connsiteX30" fmla="*/ 2036363 w 2984422"/>
              <a:gd name="connsiteY30" fmla="*/ 415127 h 3332231"/>
              <a:gd name="connsiteX31" fmla="*/ 1896118 w 2984422"/>
              <a:gd name="connsiteY31" fmla="*/ 140246 h 3332231"/>
              <a:gd name="connsiteX32" fmla="*/ 1660505 w 2984422"/>
              <a:gd name="connsiteY32" fmla="*/ 0 h 3332231"/>
              <a:gd name="connsiteX33" fmla="*/ 1351966 w 2984422"/>
              <a:gd name="connsiteY33" fmla="*/ 33659 h 3332231"/>
              <a:gd name="connsiteX34" fmla="*/ 1161232 w 2984422"/>
              <a:gd name="connsiteY34" fmla="*/ 179515 h 3332231"/>
              <a:gd name="connsiteX35" fmla="*/ 1071475 w 2984422"/>
              <a:gd name="connsiteY35" fmla="*/ 415127 h 3332231"/>
              <a:gd name="connsiteX36" fmla="*/ 1256599 w 2984422"/>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2984422 w 3062959"/>
              <a:gd name="connsiteY18" fmla="*/ 253563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476834 w 3062959"/>
              <a:gd name="connsiteY3" fmla="*/ 1093915 h 3332231"/>
              <a:gd name="connsiteX4" fmla="*/ 774155 w 3062959"/>
              <a:gd name="connsiteY4" fmla="*/ 1267819 h 3332231"/>
              <a:gd name="connsiteX5" fmla="*/ 886351 w 3062959"/>
              <a:gd name="connsiteY5" fmla="*/ 1593188 h 3332231"/>
              <a:gd name="connsiteX6" fmla="*/ 734886 w 3062959"/>
              <a:gd name="connsiteY6" fmla="*/ 1901728 h 3332231"/>
              <a:gd name="connsiteX7" fmla="*/ 403907 w 3062959"/>
              <a:gd name="connsiteY7" fmla="*/ 2036364 h 3332231"/>
              <a:gd name="connsiteX8" fmla="*/ 106586 w 3062959"/>
              <a:gd name="connsiteY8" fmla="*/ 1800751 h 3332231"/>
              <a:gd name="connsiteX9" fmla="*/ 0 w 3062959"/>
              <a:gd name="connsiteY9" fmla="*/ 2518807 h 3332231"/>
              <a:gd name="connsiteX10" fmla="*/ 1256599 w 3062959"/>
              <a:gd name="connsiteY10" fmla="*/ 2423441 h 3332231"/>
              <a:gd name="connsiteX11" fmla="*/ 1071475 w 3062959"/>
              <a:gd name="connsiteY11" fmla="*/ 2754420 h 3332231"/>
              <a:gd name="connsiteX12" fmla="*/ 1144402 w 3062959"/>
              <a:gd name="connsiteY12" fmla="*/ 3135888 h 3332231"/>
              <a:gd name="connsiteX13" fmla="*/ 1380015 w 3062959"/>
              <a:gd name="connsiteY13" fmla="*/ 3292962 h 3332231"/>
              <a:gd name="connsiteX14" fmla="*/ 1649286 w 3062959"/>
              <a:gd name="connsiteY14" fmla="*/ 3332231 h 3332231"/>
              <a:gd name="connsiteX15" fmla="*/ 1940996 w 3062959"/>
              <a:gd name="connsiteY15" fmla="*/ 3158327 h 3332231"/>
              <a:gd name="connsiteX16" fmla="*/ 2041973 w 3062959"/>
              <a:gd name="connsiteY16" fmla="*/ 2838567 h 3332231"/>
              <a:gd name="connsiteX17" fmla="*/ 1884898 w 3062959"/>
              <a:gd name="connsiteY17" fmla="*/ 2445880 h 3332231"/>
              <a:gd name="connsiteX18" fmla="*/ 3062959 w 3062959"/>
              <a:gd name="connsiteY18" fmla="*/ 2518807 h 3332231"/>
              <a:gd name="connsiteX19" fmla="*/ 2984422 w 3062959"/>
              <a:gd name="connsiteY19" fmla="*/ 1778312 h 3332231"/>
              <a:gd name="connsiteX20" fmla="*/ 2832957 w 3062959"/>
              <a:gd name="connsiteY20" fmla="*/ 2002705 h 3332231"/>
              <a:gd name="connsiteX21" fmla="*/ 2597345 w 3062959"/>
              <a:gd name="connsiteY21" fmla="*/ 2025144 h 3332231"/>
              <a:gd name="connsiteX22" fmla="*/ 2350513 w 3062959"/>
              <a:gd name="connsiteY22" fmla="*/ 1907338 h 3332231"/>
              <a:gd name="connsiteX23" fmla="*/ 2215877 w 3062959"/>
              <a:gd name="connsiteY23" fmla="*/ 1677335 h 3332231"/>
              <a:gd name="connsiteX24" fmla="*/ 2221487 w 3062959"/>
              <a:gd name="connsiteY24" fmla="*/ 1402454 h 3332231"/>
              <a:gd name="connsiteX25" fmla="*/ 2367342 w 3062959"/>
              <a:gd name="connsiteY25" fmla="*/ 1211721 h 3332231"/>
              <a:gd name="connsiteX26" fmla="*/ 2636613 w 3062959"/>
              <a:gd name="connsiteY26" fmla="*/ 1099524 h 3332231"/>
              <a:gd name="connsiteX27" fmla="*/ 2984422 w 3062959"/>
              <a:gd name="connsiteY27" fmla="*/ 1312697 h 3332231"/>
              <a:gd name="connsiteX28" fmla="*/ 3062959 w 3062959"/>
              <a:gd name="connsiteY28" fmla="*/ 532933 h 3332231"/>
              <a:gd name="connsiteX29" fmla="*/ 1912947 w 3062959"/>
              <a:gd name="connsiteY29" fmla="*/ 757326 h 3332231"/>
              <a:gd name="connsiteX30" fmla="*/ 2036363 w 3062959"/>
              <a:gd name="connsiteY30" fmla="*/ 415127 h 3332231"/>
              <a:gd name="connsiteX31" fmla="*/ 1896118 w 3062959"/>
              <a:gd name="connsiteY31" fmla="*/ 140246 h 3332231"/>
              <a:gd name="connsiteX32" fmla="*/ 1660505 w 3062959"/>
              <a:gd name="connsiteY32" fmla="*/ 0 h 3332231"/>
              <a:gd name="connsiteX33" fmla="*/ 1351966 w 3062959"/>
              <a:gd name="connsiteY33" fmla="*/ 33659 h 3332231"/>
              <a:gd name="connsiteX34" fmla="*/ 1161232 w 3062959"/>
              <a:gd name="connsiteY34" fmla="*/ 179515 h 3332231"/>
              <a:gd name="connsiteX35" fmla="*/ 1071475 w 3062959"/>
              <a:gd name="connsiteY35" fmla="*/ 415127 h 3332231"/>
              <a:gd name="connsiteX36" fmla="*/ 1256599 w 3062959"/>
              <a:gd name="connsiteY3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774155 w 3062959"/>
              <a:gd name="connsiteY5" fmla="*/ 1267819 h 3332231"/>
              <a:gd name="connsiteX6" fmla="*/ 886351 w 3062959"/>
              <a:gd name="connsiteY6" fmla="*/ 1593188 h 3332231"/>
              <a:gd name="connsiteX7" fmla="*/ 734886 w 3062959"/>
              <a:gd name="connsiteY7" fmla="*/ 1901728 h 3332231"/>
              <a:gd name="connsiteX8" fmla="*/ 403907 w 3062959"/>
              <a:gd name="connsiteY8" fmla="*/ 2036364 h 3332231"/>
              <a:gd name="connsiteX9" fmla="*/ 106586 w 3062959"/>
              <a:gd name="connsiteY9" fmla="*/ 1800751 h 3332231"/>
              <a:gd name="connsiteX10" fmla="*/ 0 w 3062959"/>
              <a:gd name="connsiteY10" fmla="*/ 2518807 h 3332231"/>
              <a:gd name="connsiteX11" fmla="*/ 1256599 w 3062959"/>
              <a:gd name="connsiteY11" fmla="*/ 2423441 h 3332231"/>
              <a:gd name="connsiteX12" fmla="*/ 1071475 w 3062959"/>
              <a:gd name="connsiteY12" fmla="*/ 2754420 h 3332231"/>
              <a:gd name="connsiteX13" fmla="*/ 1144402 w 3062959"/>
              <a:gd name="connsiteY13" fmla="*/ 3135888 h 3332231"/>
              <a:gd name="connsiteX14" fmla="*/ 1380015 w 3062959"/>
              <a:gd name="connsiteY14" fmla="*/ 3292962 h 3332231"/>
              <a:gd name="connsiteX15" fmla="*/ 1649286 w 3062959"/>
              <a:gd name="connsiteY15" fmla="*/ 3332231 h 3332231"/>
              <a:gd name="connsiteX16" fmla="*/ 1940996 w 3062959"/>
              <a:gd name="connsiteY16" fmla="*/ 3158327 h 3332231"/>
              <a:gd name="connsiteX17" fmla="*/ 2041973 w 3062959"/>
              <a:gd name="connsiteY17" fmla="*/ 2838567 h 3332231"/>
              <a:gd name="connsiteX18" fmla="*/ 1884898 w 3062959"/>
              <a:gd name="connsiteY18" fmla="*/ 2445880 h 3332231"/>
              <a:gd name="connsiteX19" fmla="*/ 3062959 w 3062959"/>
              <a:gd name="connsiteY19" fmla="*/ 2518807 h 3332231"/>
              <a:gd name="connsiteX20" fmla="*/ 2984422 w 3062959"/>
              <a:gd name="connsiteY20" fmla="*/ 1778312 h 3332231"/>
              <a:gd name="connsiteX21" fmla="*/ 2832957 w 3062959"/>
              <a:gd name="connsiteY21" fmla="*/ 2002705 h 3332231"/>
              <a:gd name="connsiteX22" fmla="*/ 2597345 w 3062959"/>
              <a:gd name="connsiteY22" fmla="*/ 2025144 h 3332231"/>
              <a:gd name="connsiteX23" fmla="*/ 2350513 w 3062959"/>
              <a:gd name="connsiteY23" fmla="*/ 1907338 h 3332231"/>
              <a:gd name="connsiteX24" fmla="*/ 2215877 w 3062959"/>
              <a:gd name="connsiteY24" fmla="*/ 1677335 h 3332231"/>
              <a:gd name="connsiteX25" fmla="*/ 2221487 w 3062959"/>
              <a:gd name="connsiteY25" fmla="*/ 1402454 h 3332231"/>
              <a:gd name="connsiteX26" fmla="*/ 2367342 w 3062959"/>
              <a:gd name="connsiteY26" fmla="*/ 1211721 h 3332231"/>
              <a:gd name="connsiteX27" fmla="*/ 2636613 w 3062959"/>
              <a:gd name="connsiteY27" fmla="*/ 1099524 h 3332231"/>
              <a:gd name="connsiteX28" fmla="*/ 2984422 w 3062959"/>
              <a:gd name="connsiteY28" fmla="*/ 1312697 h 3332231"/>
              <a:gd name="connsiteX29" fmla="*/ 3062959 w 3062959"/>
              <a:gd name="connsiteY29" fmla="*/ 532933 h 3332231"/>
              <a:gd name="connsiteX30" fmla="*/ 1912947 w 3062959"/>
              <a:gd name="connsiteY30" fmla="*/ 757326 h 3332231"/>
              <a:gd name="connsiteX31" fmla="*/ 2036363 w 3062959"/>
              <a:gd name="connsiteY31" fmla="*/ 415127 h 3332231"/>
              <a:gd name="connsiteX32" fmla="*/ 1896118 w 3062959"/>
              <a:gd name="connsiteY32" fmla="*/ 140246 h 3332231"/>
              <a:gd name="connsiteX33" fmla="*/ 1660505 w 3062959"/>
              <a:gd name="connsiteY33" fmla="*/ 0 h 3332231"/>
              <a:gd name="connsiteX34" fmla="*/ 1351966 w 3062959"/>
              <a:gd name="connsiteY34" fmla="*/ 33659 h 3332231"/>
              <a:gd name="connsiteX35" fmla="*/ 1161232 w 3062959"/>
              <a:gd name="connsiteY35" fmla="*/ 179515 h 3332231"/>
              <a:gd name="connsiteX36" fmla="*/ 1071475 w 3062959"/>
              <a:gd name="connsiteY36" fmla="*/ 415127 h 3332231"/>
              <a:gd name="connsiteX37" fmla="*/ 1256599 w 3062959"/>
              <a:gd name="connsiteY3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86351 w 3062959"/>
              <a:gd name="connsiteY7" fmla="*/ 1593188 h 3332231"/>
              <a:gd name="connsiteX8" fmla="*/ 734886 w 3062959"/>
              <a:gd name="connsiteY8" fmla="*/ 1901728 h 3332231"/>
              <a:gd name="connsiteX9" fmla="*/ 403907 w 3062959"/>
              <a:gd name="connsiteY9" fmla="*/ 2036364 h 3332231"/>
              <a:gd name="connsiteX10" fmla="*/ 106586 w 3062959"/>
              <a:gd name="connsiteY10" fmla="*/ 1800751 h 3332231"/>
              <a:gd name="connsiteX11" fmla="*/ 0 w 3062959"/>
              <a:gd name="connsiteY11" fmla="*/ 2518807 h 3332231"/>
              <a:gd name="connsiteX12" fmla="*/ 1256599 w 3062959"/>
              <a:gd name="connsiteY12" fmla="*/ 2423441 h 3332231"/>
              <a:gd name="connsiteX13" fmla="*/ 1071475 w 3062959"/>
              <a:gd name="connsiteY13" fmla="*/ 2754420 h 3332231"/>
              <a:gd name="connsiteX14" fmla="*/ 1144402 w 3062959"/>
              <a:gd name="connsiteY14" fmla="*/ 3135888 h 3332231"/>
              <a:gd name="connsiteX15" fmla="*/ 1380015 w 3062959"/>
              <a:gd name="connsiteY15" fmla="*/ 3292962 h 3332231"/>
              <a:gd name="connsiteX16" fmla="*/ 1649286 w 3062959"/>
              <a:gd name="connsiteY16" fmla="*/ 3332231 h 3332231"/>
              <a:gd name="connsiteX17" fmla="*/ 1940996 w 3062959"/>
              <a:gd name="connsiteY17" fmla="*/ 3158327 h 3332231"/>
              <a:gd name="connsiteX18" fmla="*/ 2041973 w 3062959"/>
              <a:gd name="connsiteY18" fmla="*/ 2838567 h 3332231"/>
              <a:gd name="connsiteX19" fmla="*/ 1884898 w 3062959"/>
              <a:gd name="connsiteY19" fmla="*/ 2445880 h 3332231"/>
              <a:gd name="connsiteX20" fmla="*/ 3062959 w 3062959"/>
              <a:gd name="connsiteY20" fmla="*/ 2518807 h 3332231"/>
              <a:gd name="connsiteX21" fmla="*/ 2984422 w 3062959"/>
              <a:gd name="connsiteY21" fmla="*/ 1778312 h 3332231"/>
              <a:gd name="connsiteX22" fmla="*/ 2832957 w 3062959"/>
              <a:gd name="connsiteY22" fmla="*/ 2002705 h 3332231"/>
              <a:gd name="connsiteX23" fmla="*/ 2597345 w 3062959"/>
              <a:gd name="connsiteY23" fmla="*/ 2025144 h 3332231"/>
              <a:gd name="connsiteX24" fmla="*/ 2350513 w 3062959"/>
              <a:gd name="connsiteY24" fmla="*/ 1907338 h 3332231"/>
              <a:gd name="connsiteX25" fmla="*/ 2215877 w 3062959"/>
              <a:gd name="connsiteY25" fmla="*/ 1677335 h 3332231"/>
              <a:gd name="connsiteX26" fmla="*/ 2221487 w 3062959"/>
              <a:gd name="connsiteY26" fmla="*/ 1402454 h 3332231"/>
              <a:gd name="connsiteX27" fmla="*/ 2367342 w 3062959"/>
              <a:gd name="connsiteY27" fmla="*/ 1211721 h 3332231"/>
              <a:gd name="connsiteX28" fmla="*/ 2636613 w 3062959"/>
              <a:gd name="connsiteY28" fmla="*/ 1099524 h 3332231"/>
              <a:gd name="connsiteX29" fmla="*/ 2984422 w 3062959"/>
              <a:gd name="connsiteY29" fmla="*/ 1312697 h 3332231"/>
              <a:gd name="connsiteX30" fmla="*/ 3062959 w 3062959"/>
              <a:gd name="connsiteY30" fmla="*/ 532933 h 3332231"/>
              <a:gd name="connsiteX31" fmla="*/ 1912947 w 3062959"/>
              <a:gd name="connsiteY31" fmla="*/ 757326 h 3332231"/>
              <a:gd name="connsiteX32" fmla="*/ 2036363 w 3062959"/>
              <a:gd name="connsiteY32" fmla="*/ 415127 h 3332231"/>
              <a:gd name="connsiteX33" fmla="*/ 1896118 w 3062959"/>
              <a:gd name="connsiteY33" fmla="*/ 140246 h 3332231"/>
              <a:gd name="connsiteX34" fmla="*/ 1660505 w 3062959"/>
              <a:gd name="connsiteY34" fmla="*/ 0 h 3332231"/>
              <a:gd name="connsiteX35" fmla="*/ 1351966 w 3062959"/>
              <a:gd name="connsiteY35" fmla="*/ 33659 h 3332231"/>
              <a:gd name="connsiteX36" fmla="*/ 1161232 w 3062959"/>
              <a:gd name="connsiteY36" fmla="*/ 179515 h 3332231"/>
              <a:gd name="connsiteX37" fmla="*/ 1071475 w 3062959"/>
              <a:gd name="connsiteY37" fmla="*/ 415127 h 3332231"/>
              <a:gd name="connsiteX38" fmla="*/ 1256599 w 3062959"/>
              <a:gd name="connsiteY3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734886 w 3062959"/>
              <a:gd name="connsiteY9" fmla="*/ 1901728 h 3332231"/>
              <a:gd name="connsiteX10" fmla="*/ 403907 w 3062959"/>
              <a:gd name="connsiteY10" fmla="*/ 2036364 h 3332231"/>
              <a:gd name="connsiteX11" fmla="*/ 106586 w 3062959"/>
              <a:gd name="connsiteY11" fmla="*/ 1800751 h 3332231"/>
              <a:gd name="connsiteX12" fmla="*/ 0 w 3062959"/>
              <a:gd name="connsiteY12" fmla="*/ 2518807 h 3332231"/>
              <a:gd name="connsiteX13" fmla="*/ 1256599 w 3062959"/>
              <a:gd name="connsiteY13" fmla="*/ 2423441 h 3332231"/>
              <a:gd name="connsiteX14" fmla="*/ 1071475 w 3062959"/>
              <a:gd name="connsiteY14" fmla="*/ 2754420 h 3332231"/>
              <a:gd name="connsiteX15" fmla="*/ 1144402 w 3062959"/>
              <a:gd name="connsiteY15" fmla="*/ 3135888 h 3332231"/>
              <a:gd name="connsiteX16" fmla="*/ 1380015 w 3062959"/>
              <a:gd name="connsiteY16" fmla="*/ 3292962 h 3332231"/>
              <a:gd name="connsiteX17" fmla="*/ 1649286 w 3062959"/>
              <a:gd name="connsiteY17" fmla="*/ 3332231 h 3332231"/>
              <a:gd name="connsiteX18" fmla="*/ 1940996 w 3062959"/>
              <a:gd name="connsiteY18" fmla="*/ 3158327 h 3332231"/>
              <a:gd name="connsiteX19" fmla="*/ 2041973 w 3062959"/>
              <a:gd name="connsiteY19" fmla="*/ 2838567 h 3332231"/>
              <a:gd name="connsiteX20" fmla="*/ 1884898 w 3062959"/>
              <a:gd name="connsiteY20" fmla="*/ 2445880 h 3332231"/>
              <a:gd name="connsiteX21" fmla="*/ 3062959 w 3062959"/>
              <a:gd name="connsiteY21" fmla="*/ 2518807 h 3332231"/>
              <a:gd name="connsiteX22" fmla="*/ 2984422 w 3062959"/>
              <a:gd name="connsiteY22" fmla="*/ 1778312 h 3332231"/>
              <a:gd name="connsiteX23" fmla="*/ 2832957 w 3062959"/>
              <a:gd name="connsiteY23" fmla="*/ 2002705 h 3332231"/>
              <a:gd name="connsiteX24" fmla="*/ 2597345 w 3062959"/>
              <a:gd name="connsiteY24" fmla="*/ 2025144 h 3332231"/>
              <a:gd name="connsiteX25" fmla="*/ 2350513 w 3062959"/>
              <a:gd name="connsiteY25" fmla="*/ 1907338 h 3332231"/>
              <a:gd name="connsiteX26" fmla="*/ 2215877 w 3062959"/>
              <a:gd name="connsiteY26" fmla="*/ 1677335 h 3332231"/>
              <a:gd name="connsiteX27" fmla="*/ 2221487 w 3062959"/>
              <a:gd name="connsiteY27" fmla="*/ 1402454 h 3332231"/>
              <a:gd name="connsiteX28" fmla="*/ 2367342 w 3062959"/>
              <a:gd name="connsiteY28" fmla="*/ 1211721 h 3332231"/>
              <a:gd name="connsiteX29" fmla="*/ 2636613 w 3062959"/>
              <a:gd name="connsiteY29" fmla="*/ 1099524 h 3332231"/>
              <a:gd name="connsiteX30" fmla="*/ 2984422 w 3062959"/>
              <a:gd name="connsiteY30" fmla="*/ 1312697 h 3332231"/>
              <a:gd name="connsiteX31" fmla="*/ 3062959 w 3062959"/>
              <a:gd name="connsiteY31" fmla="*/ 532933 h 3332231"/>
              <a:gd name="connsiteX32" fmla="*/ 1912947 w 3062959"/>
              <a:gd name="connsiteY32" fmla="*/ 757326 h 3332231"/>
              <a:gd name="connsiteX33" fmla="*/ 2036363 w 3062959"/>
              <a:gd name="connsiteY33" fmla="*/ 415127 h 3332231"/>
              <a:gd name="connsiteX34" fmla="*/ 1896118 w 3062959"/>
              <a:gd name="connsiteY34" fmla="*/ 140246 h 3332231"/>
              <a:gd name="connsiteX35" fmla="*/ 1660505 w 3062959"/>
              <a:gd name="connsiteY35" fmla="*/ 0 h 3332231"/>
              <a:gd name="connsiteX36" fmla="*/ 1351966 w 3062959"/>
              <a:gd name="connsiteY36" fmla="*/ 33659 h 3332231"/>
              <a:gd name="connsiteX37" fmla="*/ 1161232 w 3062959"/>
              <a:gd name="connsiteY37" fmla="*/ 179515 h 3332231"/>
              <a:gd name="connsiteX38" fmla="*/ 1071475 w 3062959"/>
              <a:gd name="connsiteY38" fmla="*/ 415127 h 3332231"/>
              <a:gd name="connsiteX39" fmla="*/ 1256599 w 3062959"/>
              <a:gd name="connsiteY3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403907 w 3062959"/>
              <a:gd name="connsiteY11" fmla="*/ 2036364 h 3332231"/>
              <a:gd name="connsiteX12" fmla="*/ 106586 w 3062959"/>
              <a:gd name="connsiteY12" fmla="*/ 1800751 h 3332231"/>
              <a:gd name="connsiteX13" fmla="*/ 0 w 3062959"/>
              <a:gd name="connsiteY13" fmla="*/ 2518807 h 3332231"/>
              <a:gd name="connsiteX14" fmla="*/ 1256599 w 3062959"/>
              <a:gd name="connsiteY14" fmla="*/ 2423441 h 3332231"/>
              <a:gd name="connsiteX15" fmla="*/ 1071475 w 3062959"/>
              <a:gd name="connsiteY15" fmla="*/ 2754420 h 3332231"/>
              <a:gd name="connsiteX16" fmla="*/ 1144402 w 3062959"/>
              <a:gd name="connsiteY16" fmla="*/ 3135888 h 3332231"/>
              <a:gd name="connsiteX17" fmla="*/ 1380015 w 3062959"/>
              <a:gd name="connsiteY17" fmla="*/ 3292962 h 3332231"/>
              <a:gd name="connsiteX18" fmla="*/ 1649286 w 3062959"/>
              <a:gd name="connsiteY18" fmla="*/ 3332231 h 3332231"/>
              <a:gd name="connsiteX19" fmla="*/ 1940996 w 3062959"/>
              <a:gd name="connsiteY19" fmla="*/ 3158327 h 3332231"/>
              <a:gd name="connsiteX20" fmla="*/ 2041973 w 3062959"/>
              <a:gd name="connsiteY20" fmla="*/ 2838567 h 3332231"/>
              <a:gd name="connsiteX21" fmla="*/ 1884898 w 3062959"/>
              <a:gd name="connsiteY21" fmla="*/ 2445880 h 3332231"/>
              <a:gd name="connsiteX22" fmla="*/ 3062959 w 3062959"/>
              <a:gd name="connsiteY22" fmla="*/ 2518807 h 3332231"/>
              <a:gd name="connsiteX23" fmla="*/ 2984422 w 3062959"/>
              <a:gd name="connsiteY23" fmla="*/ 1778312 h 3332231"/>
              <a:gd name="connsiteX24" fmla="*/ 2832957 w 3062959"/>
              <a:gd name="connsiteY24" fmla="*/ 2002705 h 3332231"/>
              <a:gd name="connsiteX25" fmla="*/ 2597345 w 3062959"/>
              <a:gd name="connsiteY25" fmla="*/ 2025144 h 3332231"/>
              <a:gd name="connsiteX26" fmla="*/ 2350513 w 3062959"/>
              <a:gd name="connsiteY26" fmla="*/ 1907338 h 3332231"/>
              <a:gd name="connsiteX27" fmla="*/ 2215877 w 3062959"/>
              <a:gd name="connsiteY27" fmla="*/ 1677335 h 3332231"/>
              <a:gd name="connsiteX28" fmla="*/ 2221487 w 3062959"/>
              <a:gd name="connsiteY28" fmla="*/ 1402454 h 3332231"/>
              <a:gd name="connsiteX29" fmla="*/ 2367342 w 3062959"/>
              <a:gd name="connsiteY29" fmla="*/ 1211721 h 3332231"/>
              <a:gd name="connsiteX30" fmla="*/ 2636613 w 3062959"/>
              <a:gd name="connsiteY30" fmla="*/ 1099524 h 3332231"/>
              <a:gd name="connsiteX31" fmla="*/ 2984422 w 3062959"/>
              <a:gd name="connsiteY31" fmla="*/ 1312697 h 3332231"/>
              <a:gd name="connsiteX32" fmla="*/ 3062959 w 3062959"/>
              <a:gd name="connsiteY32" fmla="*/ 532933 h 3332231"/>
              <a:gd name="connsiteX33" fmla="*/ 1912947 w 3062959"/>
              <a:gd name="connsiteY33" fmla="*/ 757326 h 3332231"/>
              <a:gd name="connsiteX34" fmla="*/ 2036363 w 3062959"/>
              <a:gd name="connsiteY34" fmla="*/ 415127 h 3332231"/>
              <a:gd name="connsiteX35" fmla="*/ 1896118 w 3062959"/>
              <a:gd name="connsiteY35" fmla="*/ 140246 h 3332231"/>
              <a:gd name="connsiteX36" fmla="*/ 1660505 w 3062959"/>
              <a:gd name="connsiteY36" fmla="*/ 0 h 3332231"/>
              <a:gd name="connsiteX37" fmla="*/ 1351966 w 3062959"/>
              <a:gd name="connsiteY37" fmla="*/ 33659 h 3332231"/>
              <a:gd name="connsiteX38" fmla="*/ 1161232 w 3062959"/>
              <a:gd name="connsiteY38" fmla="*/ 179515 h 3332231"/>
              <a:gd name="connsiteX39" fmla="*/ 1071475 w 3062959"/>
              <a:gd name="connsiteY39" fmla="*/ 415127 h 3332231"/>
              <a:gd name="connsiteX40" fmla="*/ 1256599 w 3062959"/>
              <a:gd name="connsiteY4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106586 w 3062959"/>
              <a:gd name="connsiteY13" fmla="*/ 1800751 h 3332231"/>
              <a:gd name="connsiteX14" fmla="*/ 0 w 3062959"/>
              <a:gd name="connsiteY14" fmla="*/ 2518807 h 3332231"/>
              <a:gd name="connsiteX15" fmla="*/ 1256599 w 3062959"/>
              <a:gd name="connsiteY15" fmla="*/ 2423441 h 3332231"/>
              <a:gd name="connsiteX16" fmla="*/ 1071475 w 3062959"/>
              <a:gd name="connsiteY16" fmla="*/ 2754420 h 3332231"/>
              <a:gd name="connsiteX17" fmla="*/ 1144402 w 3062959"/>
              <a:gd name="connsiteY17" fmla="*/ 3135888 h 3332231"/>
              <a:gd name="connsiteX18" fmla="*/ 1380015 w 3062959"/>
              <a:gd name="connsiteY18" fmla="*/ 3292962 h 3332231"/>
              <a:gd name="connsiteX19" fmla="*/ 1649286 w 3062959"/>
              <a:gd name="connsiteY19" fmla="*/ 3332231 h 3332231"/>
              <a:gd name="connsiteX20" fmla="*/ 1940996 w 3062959"/>
              <a:gd name="connsiteY20" fmla="*/ 3158327 h 3332231"/>
              <a:gd name="connsiteX21" fmla="*/ 2041973 w 3062959"/>
              <a:gd name="connsiteY21" fmla="*/ 2838567 h 3332231"/>
              <a:gd name="connsiteX22" fmla="*/ 1884898 w 3062959"/>
              <a:gd name="connsiteY22" fmla="*/ 2445880 h 3332231"/>
              <a:gd name="connsiteX23" fmla="*/ 3062959 w 3062959"/>
              <a:gd name="connsiteY23" fmla="*/ 2518807 h 3332231"/>
              <a:gd name="connsiteX24" fmla="*/ 2984422 w 3062959"/>
              <a:gd name="connsiteY24" fmla="*/ 1778312 h 3332231"/>
              <a:gd name="connsiteX25" fmla="*/ 2832957 w 3062959"/>
              <a:gd name="connsiteY25" fmla="*/ 2002705 h 3332231"/>
              <a:gd name="connsiteX26" fmla="*/ 2597345 w 3062959"/>
              <a:gd name="connsiteY26" fmla="*/ 2025144 h 3332231"/>
              <a:gd name="connsiteX27" fmla="*/ 2350513 w 3062959"/>
              <a:gd name="connsiteY27" fmla="*/ 1907338 h 3332231"/>
              <a:gd name="connsiteX28" fmla="*/ 2215877 w 3062959"/>
              <a:gd name="connsiteY28" fmla="*/ 1677335 h 3332231"/>
              <a:gd name="connsiteX29" fmla="*/ 2221487 w 3062959"/>
              <a:gd name="connsiteY29" fmla="*/ 1402454 h 3332231"/>
              <a:gd name="connsiteX30" fmla="*/ 2367342 w 3062959"/>
              <a:gd name="connsiteY30" fmla="*/ 1211721 h 3332231"/>
              <a:gd name="connsiteX31" fmla="*/ 2636613 w 3062959"/>
              <a:gd name="connsiteY31" fmla="*/ 1099524 h 3332231"/>
              <a:gd name="connsiteX32" fmla="*/ 2984422 w 3062959"/>
              <a:gd name="connsiteY32" fmla="*/ 1312697 h 3332231"/>
              <a:gd name="connsiteX33" fmla="*/ 3062959 w 3062959"/>
              <a:gd name="connsiteY33" fmla="*/ 532933 h 3332231"/>
              <a:gd name="connsiteX34" fmla="*/ 1912947 w 3062959"/>
              <a:gd name="connsiteY34" fmla="*/ 757326 h 3332231"/>
              <a:gd name="connsiteX35" fmla="*/ 2036363 w 3062959"/>
              <a:gd name="connsiteY35" fmla="*/ 415127 h 3332231"/>
              <a:gd name="connsiteX36" fmla="*/ 1896118 w 3062959"/>
              <a:gd name="connsiteY36" fmla="*/ 140246 h 3332231"/>
              <a:gd name="connsiteX37" fmla="*/ 1660505 w 3062959"/>
              <a:gd name="connsiteY37" fmla="*/ 0 h 3332231"/>
              <a:gd name="connsiteX38" fmla="*/ 1351966 w 3062959"/>
              <a:gd name="connsiteY38" fmla="*/ 33659 h 3332231"/>
              <a:gd name="connsiteX39" fmla="*/ 1161232 w 3062959"/>
              <a:gd name="connsiteY39" fmla="*/ 179515 h 3332231"/>
              <a:gd name="connsiteX40" fmla="*/ 1071475 w 3062959"/>
              <a:gd name="connsiteY40" fmla="*/ 415127 h 3332231"/>
              <a:gd name="connsiteX41" fmla="*/ 1256599 w 3062959"/>
              <a:gd name="connsiteY4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071475 w 3062959"/>
              <a:gd name="connsiteY17" fmla="*/ 2754420 h 3332231"/>
              <a:gd name="connsiteX18" fmla="*/ 1144402 w 3062959"/>
              <a:gd name="connsiteY18" fmla="*/ 3135888 h 3332231"/>
              <a:gd name="connsiteX19" fmla="*/ 1380015 w 3062959"/>
              <a:gd name="connsiteY19" fmla="*/ 3292962 h 3332231"/>
              <a:gd name="connsiteX20" fmla="*/ 1649286 w 3062959"/>
              <a:gd name="connsiteY20" fmla="*/ 3332231 h 3332231"/>
              <a:gd name="connsiteX21" fmla="*/ 1940996 w 3062959"/>
              <a:gd name="connsiteY21" fmla="*/ 3158327 h 3332231"/>
              <a:gd name="connsiteX22" fmla="*/ 2041973 w 3062959"/>
              <a:gd name="connsiteY22" fmla="*/ 2838567 h 3332231"/>
              <a:gd name="connsiteX23" fmla="*/ 1884898 w 3062959"/>
              <a:gd name="connsiteY23" fmla="*/ 2445880 h 3332231"/>
              <a:gd name="connsiteX24" fmla="*/ 3062959 w 3062959"/>
              <a:gd name="connsiteY24" fmla="*/ 2518807 h 3332231"/>
              <a:gd name="connsiteX25" fmla="*/ 2984422 w 3062959"/>
              <a:gd name="connsiteY25" fmla="*/ 1778312 h 3332231"/>
              <a:gd name="connsiteX26" fmla="*/ 2832957 w 3062959"/>
              <a:gd name="connsiteY26" fmla="*/ 2002705 h 3332231"/>
              <a:gd name="connsiteX27" fmla="*/ 2597345 w 3062959"/>
              <a:gd name="connsiteY27" fmla="*/ 2025144 h 3332231"/>
              <a:gd name="connsiteX28" fmla="*/ 2350513 w 3062959"/>
              <a:gd name="connsiteY28" fmla="*/ 1907338 h 3332231"/>
              <a:gd name="connsiteX29" fmla="*/ 2215877 w 3062959"/>
              <a:gd name="connsiteY29" fmla="*/ 1677335 h 3332231"/>
              <a:gd name="connsiteX30" fmla="*/ 2221487 w 3062959"/>
              <a:gd name="connsiteY30" fmla="*/ 1402454 h 3332231"/>
              <a:gd name="connsiteX31" fmla="*/ 2367342 w 3062959"/>
              <a:gd name="connsiteY31" fmla="*/ 1211721 h 3332231"/>
              <a:gd name="connsiteX32" fmla="*/ 2636613 w 3062959"/>
              <a:gd name="connsiteY32" fmla="*/ 1099524 h 3332231"/>
              <a:gd name="connsiteX33" fmla="*/ 2984422 w 3062959"/>
              <a:gd name="connsiteY33" fmla="*/ 1312697 h 3332231"/>
              <a:gd name="connsiteX34" fmla="*/ 3062959 w 3062959"/>
              <a:gd name="connsiteY34" fmla="*/ 532933 h 3332231"/>
              <a:gd name="connsiteX35" fmla="*/ 1912947 w 3062959"/>
              <a:gd name="connsiteY35" fmla="*/ 757326 h 3332231"/>
              <a:gd name="connsiteX36" fmla="*/ 2036363 w 3062959"/>
              <a:gd name="connsiteY36" fmla="*/ 415127 h 3332231"/>
              <a:gd name="connsiteX37" fmla="*/ 1896118 w 3062959"/>
              <a:gd name="connsiteY37" fmla="*/ 140246 h 3332231"/>
              <a:gd name="connsiteX38" fmla="*/ 1660505 w 3062959"/>
              <a:gd name="connsiteY38" fmla="*/ 0 h 3332231"/>
              <a:gd name="connsiteX39" fmla="*/ 1351966 w 3062959"/>
              <a:gd name="connsiteY39" fmla="*/ 33659 h 3332231"/>
              <a:gd name="connsiteX40" fmla="*/ 1161232 w 3062959"/>
              <a:gd name="connsiteY40" fmla="*/ 179515 h 3332231"/>
              <a:gd name="connsiteX41" fmla="*/ 1071475 w 3062959"/>
              <a:gd name="connsiteY41" fmla="*/ 415127 h 3332231"/>
              <a:gd name="connsiteX42" fmla="*/ 1256599 w 3062959"/>
              <a:gd name="connsiteY4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144402 w 3062959"/>
              <a:gd name="connsiteY19" fmla="*/ 3135888 h 3332231"/>
              <a:gd name="connsiteX20" fmla="*/ 1380015 w 3062959"/>
              <a:gd name="connsiteY20" fmla="*/ 3292962 h 3332231"/>
              <a:gd name="connsiteX21" fmla="*/ 1649286 w 3062959"/>
              <a:gd name="connsiteY21" fmla="*/ 3332231 h 3332231"/>
              <a:gd name="connsiteX22" fmla="*/ 1940996 w 3062959"/>
              <a:gd name="connsiteY22" fmla="*/ 3158327 h 3332231"/>
              <a:gd name="connsiteX23" fmla="*/ 2041973 w 3062959"/>
              <a:gd name="connsiteY23" fmla="*/ 2838567 h 3332231"/>
              <a:gd name="connsiteX24" fmla="*/ 1884898 w 3062959"/>
              <a:gd name="connsiteY24" fmla="*/ 2445880 h 3332231"/>
              <a:gd name="connsiteX25" fmla="*/ 3062959 w 3062959"/>
              <a:gd name="connsiteY25" fmla="*/ 2518807 h 3332231"/>
              <a:gd name="connsiteX26" fmla="*/ 2984422 w 3062959"/>
              <a:gd name="connsiteY26" fmla="*/ 1778312 h 3332231"/>
              <a:gd name="connsiteX27" fmla="*/ 2832957 w 3062959"/>
              <a:gd name="connsiteY27" fmla="*/ 2002705 h 3332231"/>
              <a:gd name="connsiteX28" fmla="*/ 2597345 w 3062959"/>
              <a:gd name="connsiteY28" fmla="*/ 2025144 h 3332231"/>
              <a:gd name="connsiteX29" fmla="*/ 2350513 w 3062959"/>
              <a:gd name="connsiteY29" fmla="*/ 1907338 h 3332231"/>
              <a:gd name="connsiteX30" fmla="*/ 2215877 w 3062959"/>
              <a:gd name="connsiteY30" fmla="*/ 1677335 h 3332231"/>
              <a:gd name="connsiteX31" fmla="*/ 2221487 w 3062959"/>
              <a:gd name="connsiteY31" fmla="*/ 1402454 h 3332231"/>
              <a:gd name="connsiteX32" fmla="*/ 2367342 w 3062959"/>
              <a:gd name="connsiteY32" fmla="*/ 1211721 h 3332231"/>
              <a:gd name="connsiteX33" fmla="*/ 2636613 w 3062959"/>
              <a:gd name="connsiteY33" fmla="*/ 1099524 h 3332231"/>
              <a:gd name="connsiteX34" fmla="*/ 2984422 w 3062959"/>
              <a:gd name="connsiteY34" fmla="*/ 1312697 h 3332231"/>
              <a:gd name="connsiteX35" fmla="*/ 3062959 w 3062959"/>
              <a:gd name="connsiteY35" fmla="*/ 532933 h 3332231"/>
              <a:gd name="connsiteX36" fmla="*/ 1912947 w 3062959"/>
              <a:gd name="connsiteY36" fmla="*/ 757326 h 3332231"/>
              <a:gd name="connsiteX37" fmla="*/ 2036363 w 3062959"/>
              <a:gd name="connsiteY37" fmla="*/ 415127 h 3332231"/>
              <a:gd name="connsiteX38" fmla="*/ 1896118 w 3062959"/>
              <a:gd name="connsiteY38" fmla="*/ 140246 h 3332231"/>
              <a:gd name="connsiteX39" fmla="*/ 1660505 w 3062959"/>
              <a:gd name="connsiteY39" fmla="*/ 0 h 3332231"/>
              <a:gd name="connsiteX40" fmla="*/ 1351966 w 3062959"/>
              <a:gd name="connsiteY40" fmla="*/ 33659 h 3332231"/>
              <a:gd name="connsiteX41" fmla="*/ 1161232 w 3062959"/>
              <a:gd name="connsiteY41" fmla="*/ 179515 h 3332231"/>
              <a:gd name="connsiteX42" fmla="*/ 1071475 w 3062959"/>
              <a:gd name="connsiteY42" fmla="*/ 415127 h 3332231"/>
              <a:gd name="connsiteX43" fmla="*/ 1256599 w 3062959"/>
              <a:gd name="connsiteY4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380015 w 3062959"/>
              <a:gd name="connsiteY21" fmla="*/ 3292962 h 3332231"/>
              <a:gd name="connsiteX22" fmla="*/ 1649286 w 3062959"/>
              <a:gd name="connsiteY22" fmla="*/ 3332231 h 3332231"/>
              <a:gd name="connsiteX23" fmla="*/ 1940996 w 3062959"/>
              <a:gd name="connsiteY23" fmla="*/ 3158327 h 3332231"/>
              <a:gd name="connsiteX24" fmla="*/ 2041973 w 3062959"/>
              <a:gd name="connsiteY24" fmla="*/ 2838567 h 3332231"/>
              <a:gd name="connsiteX25" fmla="*/ 1884898 w 3062959"/>
              <a:gd name="connsiteY25" fmla="*/ 2445880 h 3332231"/>
              <a:gd name="connsiteX26" fmla="*/ 3062959 w 3062959"/>
              <a:gd name="connsiteY26" fmla="*/ 2518807 h 3332231"/>
              <a:gd name="connsiteX27" fmla="*/ 2984422 w 3062959"/>
              <a:gd name="connsiteY27" fmla="*/ 1778312 h 3332231"/>
              <a:gd name="connsiteX28" fmla="*/ 2832957 w 3062959"/>
              <a:gd name="connsiteY28" fmla="*/ 2002705 h 3332231"/>
              <a:gd name="connsiteX29" fmla="*/ 2597345 w 3062959"/>
              <a:gd name="connsiteY29" fmla="*/ 2025144 h 3332231"/>
              <a:gd name="connsiteX30" fmla="*/ 2350513 w 3062959"/>
              <a:gd name="connsiteY30" fmla="*/ 1907338 h 3332231"/>
              <a:gd name="connsiteX31" fmla="*/ 2215877 w 3062959"/>
              <a:gd name="connsiteY31" fmla="*/ 1677335 h 3332231"/>
              <a:gd name="connsiteX32" fmla="*/ 2221487 w 3062959"/>
              <a:gd name="connsiteY32" fmla="*/ 1402454 h 3332231"/>
              <a:gd name="connsiteX33" fmla="*/ 2367342 w 3062959"/>
              <a:gd name="connsiteY33" fmla="*/ 1211721 h 3332231"/>
              <a:gd name="connsiteX34" fmla="*/ 2636613 w 3062959"/>
              <a:gd name="connsiteY34" fmla="*/ 1099524 h 3332231"/>
              <a:gd name="connsiteX35" fmla="*/ 2984422 w 3062959"/>
              <a:gd name="connsiteY35" fmla="*/ 1312697 h 3332231"/>
              <a:gd name="connsiteX36" fmla="*/ 3062959 w 3062959"/>
              <a:gd name="connsiteY36" fmla="*/ 532933 h 3332231"/>
              <a:gd name="connsiteX37" fmla="*/ 1912947 w 3062959"/>
              <a:gd name="connsiteY37" fmla="*/ 757326 h 3332231"/>
              <a:gd name="connsiteX38" fmla="*/ 2036363 w 3062959"/>
              <a:gd name="connsiteY38" fmla="*/ 415127 h 3332231"/>
              <a:gd name="connsiteX39" fmla="*/ 1896118 w 3062959"/>
              <a:gd name="connsiteY39" fmla="*/ 140246 h 3332231"/>
              <a:gd name="connsiteX40" fmla="*/ 1660505 w 3062959"/>
              <a:gd name="connsiteY40" fmla="*/ 0 h 3332231"/>
              <a:gd name="connsiteX41" fmla="*/ 1351966 w 3062959"/>
              <a:gd name="connsiteY41" fmla="*/ 33659 h 3332231"/>
              <a:gd name="connsiteX42" fmla="*/ 1161232 w 3062959"/>
              <a:gd name="connsiteY42" fmla="*/ 179515 h 3332231"/>
              <a:gd name="connsiteX43" fmla="*/ 1071475 w 3062959"/>
              <a:gd name="connsiteY43" fmla="*/ 415127 h 3332231"/>
              <a:gd name="connsiteX44" fmla="*/ 1256599 w 3062959"/>
              <a:gd name="connsiteY4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649286 w 3062959"/>
              <a:gd name="connsiteY23" fmla="*/ 3332231 h 3332231"/>
              <a:gd name="connsiteX24" fmla="*/ 1940996 w 3062959"/>
              <a:gd name="connsiteY24" fmla="*/ 3158327 h 3332231"/>
              <a:gd name="connsiteX25" fmla="*/ 2041973 w 3062959"/>
              <a:gd name="connsiteY25" fmla="*/ 2838567 h 3332231"/>
              <a:gd name="connsiteX26" fmla="*/ 1884898 w 3062959"/>
              <a:gd name="connsiteY26" fmla="*/ 2445880 h 3332231"/>
              <a:gd name="connsiteX27" fmla="*/ 3062959 w 3062959"/>
              <a:gd name="connsiteY27" fmla="*/ 2518807 h 3332231"/>
              <a:gd name="connsiteX28" fmla="*/ 2984422 w 3062959"/>
              <a:gd name="connsiteY28" fmla="*/ 1778312 h 3332231"/>
              <a:gd name="connsiteX29" fmla="*/ 2832957 w 3062959"/>
              <a:gd name="connsiteY29" fmla="*/ 2002705 h 3332231"/>
              <a:gd name="connsiteX30" fmla="*/ 2597345 w 3062959"/>
              <a:gd name="connsiteY30" fmla="*/ 2025144 h 3332231"/>
              <a:gd name="connsiteX31" fmla="*/ 2350513 w 3062959"/>
              <a:gd name="connsiteY31" fmla="*/ 1907338 h 3332231"/>
              <a:gd name="connsiteX32" fmla="*/ 2215877 w 3062959"/>
              <a:gd name="connsiteY32" fmla="*/ 1677335 h 3332231"/>
              <a:gd name="connsiteX33" fmla="*/ 2221487 w 3062959"/>
              <a:gd name="connsiteY33" fmla="*/ 1402454 h 3332231"/>
              <a:gd name="connsiteX34" fmla="*/ 2367342 w 3062959"/>
              <a:gd name="connsiteY34" fmla="*/ 1211721 h 3332231"/>
              <a:gd name="connsiteX35" fmla="*/ 2636613 w 3062959"/>
              <a:gd name="connsiteY35" fmla="*/ 1099524 h 3332231"/>
              <a:gd name="connsiteX36" fmla="*/ 2984422 w 3062959"/>
              <a:gd name="connsiteY36" fmla="*/ 1312697 h 3332231"/>
              <a:gd name="connsiteX37" fmla="*/ 3062959 w 3062959"/>
              <a:gd name="connsiteY37" fmla="*/ 532933 h 3332231"/>
              <a:gd name="connsiteX38" fmla="*/ 1912947 w 3062959"/>
              <a:gd name="connsiteY38" fmla="*/ 757326 h 3332231"/>
              <a:gd name="connsiteX39" fmla="*/ 2036363 w 3062959"/>
              <a:gd name="connsiteY39" fmla="*/ 415127 h 3332231"/>
              <a:gd name="connsiteX40" fmla="*/ 1896118 w 3062959"/>
              <a:gd name="connsiteY40" fmla="*/ 140246 h 3332231"/>
              <a:gd name="connsiteX41" fmla="*/ 1660505 w 3062959"/>
              <a:gd name="connsiteY41" fmla="*/ 0 h 3332231"/>
              <a:gd name="connsiteX42" fmla="*/ 1351966 w 3062959"/>
              <a:gd name="connsiteY42" fmla="*/ 33659 h 3332231"/>
              <a:gd name="connsiteX43" fmla="*/ 1161232 w 3062959"/>
              <a:gd name="connsiteY43" fmla="*/ 179515 h 3332231"/>
              <a:gd name="connsiteX44" fmla="*/ 1071475 w 3062959"/>
              <a:gd name="connsiteY44" fmla="*/ 415127 h 3332231"/>
              <a:gd name="connsiteX45" fmla="*/ 1256599 w 3062959"/>
              <a:gd name="connsiteY4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0019 w 3062959"/>
              <a:gd name="connsiteY25" fmla="*/ 3332231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940996 w 3062959"/>
              <a:gd name="connsiteY25" fmla="*/ 3158327 h 3332231"/>
              <a:gd name="connsiteX26" fmla="*/ 2041973 w 3062959"/>
              <a:gd name="connsiteY26" fmla="*/ 2838567 h 3332231"/>
              <a:gd name="connsiteX27" fmla="*/ 1884898 w 3062959"/>
              <a:gd name="connsiteY27" fmla="*/ 2445880 h 3332231"/>
              <a:gd name="connsiteX28" fmla="*/ 3062959 w 3062959"/>
              <a:gd name="connsiteY28" fmla="*/ 2518807 h 3332231"/>
              <a:gd name="connsiteX29" fmla="*/ 2984422 w 3062959"/>
              <a:gd name="connsiteY29" fmla="*/ 1778312 h 3332231"/>
              <a:gd name="connsiteX30" fmla="*/ 2832957 w 3062959"/>
              <a:gd name="connsiteY30" fmla="*/ 2002705 h 3332231"/>
              <a:gd name="connsiteX31" fmla="*/ 2597345 w 3062959"/>
              <a:gd name="connsiteY31" fmla="*/ 2025144 h 3332231"/>
              <a:gd name="connsiteX32" fmla="*/ 2350513 w 3062959"/>
              <a:gd name="connsiteY32" fmla="*/ 1907338 h 3332231"/>
              <a:gd name="connsiteX33" fmla="*/ 2215877 w 3062959"/>
              <a:gd name="connsiteY33" fmla="*/ 1677335 h 3332231"/>
              <a:gd name="connsiteX34" fmla="*/ 2221487 w 3062959"/>
              <a:gd name="connsiteY34" fmla="*/ 1402454 h 3332231"/>
              <a:gd name="connsiteX35" fmla="*/ 2367342 w 3062959"/>
              <a:gd name="connsiteY35" fmla="*/ 1211721 h 3332231"/>
              <a:gd name="connsiteX36" fmla="*/ 2636613 w 3062959"/>
              <a:gd name="connsiteY36" fmla="*/ 1099524 h 3332231"/>
              <a:gd name="connsiteX37" fmla="*/ 2984422 w 3062959"/>
              <a:gd name="connsiteY37" fmla="*/ 1312697 h 3332231"/>
              <a:gd name="connsiteX38" fmla="*/ 3062959 w 3062959"/>
              <a:gd name="connsiteY38" fmla="*/ 532933 h 3332231"/>
              <a:gd name="connsiteX39" fmla="*/ 1912947 w 3062959"/>
              <a:gd name="connsiteY39" fmla="*/ 757326 h 3332231"/>
              <a:gd name="connsiteX40" fmla="*/ 2036363 w 3062959"/>
              <a:gd name="connsiteY40" fmla="*/ 415127 h 3332231"/>
              <a:gd name="connsiteX41" fmla="*/ 1896118 w 3062959"/>
              <a:gd name="connsiteY41" fmla="*/ 140246 h 3332231"/>
              <a:gd name="connsiteX42" fmla="*/ 1660505 w 3062959"/>
              <a:gd name="connsiteY42" fmla="*/ 0 h 3332231"/>
              <a:gd name="connsiteX43" fmla="*/ 1351966 w 3062959"/>
              <a:gd name="connsiteY43" fmla="*/ 33659 h 3332231"/>
              <a:gd name="connsiteX44" fmla="*/ 1161232 w 3062959"/>
              <a:gd name="connsiteY44" fmla="*/ 179515 h 3332231"/>
              <a:gd name="connsiteX45" fmla="*/ 1071475 w 3062959"/>
              <a:gd name="connsiteY45" fmla="*/ 415127 h 3332231"/>
              <a:gd name="connsiteX46" fmla="*/ 1256599 w 3062959"/>
              <a:gd name="connsiteY46"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41973 w 3062959"/>
              <a:gd name="connsiteY27" fmla="*/ 2838567 h 3332231"/>
              <a:gd name="connsiteX28" fmla="*/ 1884898 w 3062959"/>
              <a:gd name="connsiteY28" fmla="*/ 2445880 h 3332231"/>
              <a:gd name="connsiteX29" fmla="*/ 3062959 w 3062959"/>
              <a:gd name="connsiteY29" fmla="*/ 2518807 h 3332231"/>
              <a:gd name="connsiteX30" fmla="*/ 2984422 w 3062959"/>
              <a:gd name="connsiteY30" fmla="*/ 1778312 h 3332231"/>
              <a:gd name="connsiteX31" fmla="*/ 2832957 w 3062959"/>
              <a:gd name="connsiteY31" fmla="*/ 2002705 h 3332231"/>
              <a:gd name="connsiteX32" fmla="*/ 2597345 w 3062959"/>
              <a:gd name="connsiteY32" fmla="*/ 2025144 h 3332231"/>
              <a:gd name="connsiteX33" fmla="*/ 2350513 w 3062959"/>
              <a:gd name="connsiteY33" fmla="*/ 1907338 h 3332231"/>
              <a:gd name="connsiteX34" fmla="*/ 2215877 w 3062959"/>
              <a:gd name="connsiteY34" fmla="*/ 1677335 h 3332231"/>
              <a:gd name="connsiteX35" fmla="*/ 2221487 w 3062959"/>
              <a:gd name="connsiteY35" fmla="*/ 1402454 h 3332231"/>
              <a:gd name="connsiteX36" fmla="*/ 2367342 w 3062959"/>
              <a:gd name="connsiteY36" fmla="*/ 1211721 h 3332231"/>
              <a:gd name="connsiteX37" fmla="*/ 2636613 w 3062959"/>
              <a:gd name="connsiteY37" fmla="*/ 1099524 h 3332231"/>
              <a:gd name="connsiteX38" fmla="*/ 2984422 w 3062959"/>
              <a:gd name="connsiteY38" fmla="*/ 1312697 h 3332231"/>
              <a:gd name="connsiteX39" fmla="*/ 3062959 w 3062959"/>
              <a:gd name="connsiteY39" fmla="*/ 532933 h 3332231"/>
              <a:gd name="connsiteX40" fmla="*/ 1912947 w 3062959"/>
              <a:gd name="connsiteY40" fmla="*/ 757326 h 3332231"/>
              <a:gd name="connsiteX41" fmla="*/ 2036363 w 3062959"/>
              <a:gd name="connsiteY41" fmla="*/ 415127 h 3332231"/>
              <a:gd name="connsiteX42" fmla="*/ 1896118 w 3062959"/>
              <a:gd name="connsiteY42" fmla="*/ 140246 h 3332231"/>
              <a:gd name="connsiteX43" fmla="*/ 1660505 w 3062959"/>
              <a:gd name="connsiteY43" fmla="*/ 0 h 3332231"/>
              <a:gd name="connsiteX44" fmla="*/ 1351966 w 3062959"/>
              <a:gd name="connsiteY44" fmla="*/ 33659 h 3332231"/>
              <a:gd name="connsiteX45" fmla="*/ 1161232 w 3062959"/>
              <a:gd name="connsiteY45" fmla="*/ 179515 h 3332231"/>
              <a:gd name="connsiteX46" fmla="*/ 1071475 w 3062959"/>
              <a:gd name="connsiteY46" fmla="*/ 415127 h 3332231"/>
              <a:gd name="connsiteX47" fmla="*/ 1256599 w 3062959"/>
              <a:gd name="connsiteY47"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884898 w 3062959"/>
              <a:gd name="connsiteY29" fmla="*/ 2445880 h 3332231"/>
              <a:gd name="connsiteX30" fmla="*/ 3062959 w 3062959"/>
              <a:gd name="connsiteY30" fmla="*/ 2518807 h 3332231"/>
              <a:gd name="connsiteX31" fmla="*/ 2984422 w 3062959"/>
              <a:gd name="connsiteY31" fmla="*/ 1778312 h 3332231"/>
              <a:gd name="connsiteX32" fmla="*/ 2832957 w 3062959"/>
              <a:gd name="connsiteY32" fmla="*/ 2002705 h 3332231"/>
              <a:gd name="connsiteX33" fmla="*/ 2597345 w 3062959"/>
              <a:gd name="connsiteY33" fmla="*/ 2025144 h 3332231"/>
              <a:gd name="connsiteX34" fmla="*/ 2350513 w 3062959"/>
              <a:gd name="connsiteY34" fmla="*/ 1907338 h 3332231"/>
              <a:gd name="connsiteX35" fmla="*/ 2215877 w 3062959"/>
              <a:gd name="connsiteY35" fmla="*/ 1677335 h 3332231"/>
              <a:gd name="connsiteX36" fmla="*/ 2221487 w 3062959"/>
              <a:gd name="connsiteY36" fmla="*/ 1402454 h 3332231"/>
              <a:gd name="connsiteX37" fmla="*/ 2367342 w 3062959"/>
              <a:gd name="connsiteY37" fmla="*/ 1211721 h 3332231"/>
              <a:gd name="connsiteX38" fmla="*/ 2636613 w 3062959"/>
              <a:gd name="connsiteY38" fmla="*/ 1099524 h 3332231"/>
              <a:gd name="connsiteX39" fmla="*/ 2984422 w 3062959"/>
              <a:gd name="connsiteY39" fmla="*/ 1312697 h 3332231"/>
              <a:gd name="connsiteX40" fmla="*/ 3062959 w 3062959"/>
              <a:gd name="connsiteY40" fmla="*/ 532933 h 3332231"/>
              <a:gd name="connsiteX41" fmla="*/ 1912947 w 3062959"/>
              <a:gd name="connsiteY41" fmla="*/ 757326 h 3332231"/>
              <a:gd name="connsiteX42" fmla="*/ 2036363 w 3062959"/>
              <a:gd name="connsiteY42" fmla="*/ 415127 h 3332231"/>
              <a:gd name="connsiteX43" fmla="*/ 1896118 w 3062959"/>
              <a:gd name="connsiteY43" fmla="*/ 140246 h 3332231"/>
              <a:gd name="connsiteX44" fmla="*/ 1660505 w 3062959"/>
              <a:gd name="connsiteY44" fmla="*/ 0 h 3332231"/>
              <a:gd name="connsiteX45" fmla="*/ 1351966 w 3062959"/>
              <a:gd name="connsiteY45" fmla="*/ 33659 h 3332231"/>
              <a:gd name="connsiteX46" fmla="*/ 1161232 w 3062959"/>
              <a:gd name="connsiteY46" fmla="*/ 179515 h 3332231"/>
              <a:gd name="connsiteX47" fmla="*/ 1071475 w 3062959"/>
              <a:gd name="connsiteY47" fmla="*/ 415127 h 3332231"/>
              <a:gd name="connsiteX48" fmla="*/ 1256599 w 3062959"/>
              <a:gd name="connsiteY48"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32957 w 3062959"/>
              <a:gd name="connsiteY33" fmla="*/ 2002705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7345 w 3062959"/>
              <a:gd name="connsiteY34" fmla="*/ 2025144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50513 w 3062959"/>
              <a:gd name="connsiteY35" fmla="*/ 1907338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15877 w 3062959"/>
              <a:gd name="connsiteY36" fmla="*/ 1677335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1487 w 3062959"/>
              <a:gd name="connsiteY37" fmla="*/ 1402454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36613 w 3062959"/>
              <a:gd name="connsiteY39" fmla="*/ 1099524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36363 w 3062959"/>
              <a:gd name="connsiteY43" fmla="*/ 41512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2013924 w 3062959"/>
              <a:gd name="connsiteY43" fmla="*/ 403907 h 3332231"/>
              <a:gd name="connsiteX44" fmla="*/ 1896118 w 3062959"/>
              <a:gd name="connsiteY44" fmla="*/ 140246 h 3332231"/>
              <a:gd name="connsiteX45" fmla="*/ 1660505 w 3062959"/>
              <a:gd name="connsiteY45" fmla="*/ 0 h 3332231"/>
              <a:gd name="connsiteX46" fmla="*/ 1351966 w 3062959"/>
              <a:gd name="connsiteY46" fmla="*/ 33659 h 3332231"/>
              <a:gd name="connsiteX47" fmla="*/ 1161232 w 3062959"/>
              <a:gd name="connsiteY47" fmla="*/ 179515 h 3332231"/>
              <a:gd name="connsiteX48" fmla="*/ 1071475 w 3062959"/>
              <a:gd name="connsiteY48" fmla="*/ 415127 h 3332231"/>
              <a:gd name="connsiteX49" fmla="*/ 1256599 w 3062959"/>
              <a:gd name="connsiteY49"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896118 w 3062959"/>
              <a:gd name="connsiteY45" fmla="*/ 140246 h 3332231"/>
              <a:gd name="connsiteX46" fmla="*/ 1660505 w 3062959"/>
              <a:gd name="connsiteY46" fmla="*/ 0 h 3332231"/>
              <a:gd name="connsiteX47" fmla="*/ 1351966 w 3062959"/>
              <a:gd name="connsiteY47" fmla="*/ 33659 h 3332231"/>
              <a:gd name="connsiteX48" fmla="*/ 1161232 w 3062959"/>
              <a:gd name="connsiteY48" fmla="*/ 179515 h 3332231"/>
              <a:gd name="connsiteX49" fmla="*/ 1071475 w 3062959"/>
              <a:gd name="connsiteY49" fmla="*/ 415127 h 3332231"/>
              <a:gd name="connsiteX50" fmla="*/ 1256599 w 3062959"/>
              <a:gd name="connsiteY50"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660505 w 3062959"/>
              <a:gd name="connsiteY47" fmla="*/ 0 h 3332231"/>
              <a:gd name="connsiteX48" fmla="*/ 1351966 w 3062959"/>
              <a:gd name="connsiteY48" fmla="*/ 33659 h 3332231"/>
              <a:gd name="connsiteX49" fmla="*/ 1161232 w 3062959"/>
              <a:gd name="connsiteY49" fmla="*/ 179515 h 3332231"/>
              <a:gd name="connsiteX50" fmla="*/ 1071475 w 3062959"/>
              <a:gd name="connsiteY50" fmla="*/ 415127 h 3332231"/>
              <a:gd name="connsiteX51" fmla="*/ 1256599 w 3062959"/>
              <a:gd name="connsiteY51"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351966 w 3062959"/>
              <a:gd name="connsiteY49" fmla="*/ 33659 h 3332231"/>
              <a:gd name="connsiteX50" fmla="*/ 1161232 w 3062959"/>
              <a:gd name="connsiteY50" fmla="*/ 179515 h 3332231"/>
              <a:gd name="connsiteX51" fmla="*/ 1071475 w 3062959"/>
              <a:gd name="connsiteY51" fmla="*/ 415127 h 3332231"/>
              <a:gd name="connsiteX52" fmla="*/ 1256599 w 3062959"/>
              <a:gd name="connsiteY52"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161232 w 3062959"/>
              <a:gd name="connsiteY51" fmla="*/ 179515 h 3332231"/>
              <a:gd name="connsiteX52" fmla="*/ 1071475 w 3062959"/>
              <a:gd name="connsiteY52" fmla="*/ 415127 h 3332231"/>
              <a:gd name="connsiteX53" fmla="*/ 1256599 w 3062959"/>
              <a:gd name="connsiteY53"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71475 w 3062959"/>
              <a:gd name="connsiteY53" fmla="*/ 415127 h 3332231"/>
              <a:gd name="connsiteX54" fmla="*/ 1256599 w 3062959"/>
              <a:gd name="connsiteY54"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256599 w 3062959"/>
              <a:gd name="connsiteY55" fmla="*/ 746106 h 3332231"/>
              <a:gd name="connsiteX0" fmla="*/ 1256599 w 3062959"/>
              <a:gd name="connsiteY0" fmla="*/ 746106 h 3332231"/>
              <a:gd name="connsiteX1" fmla="*/ 0 w 3062959"/>
              <a:gd name="connsiteY1" fmla="*/ 62269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256599 w 3062959"/>
              <a:gd name="connsiteY0" fmla="*/ 746106 h 3332231"/>
              <a:gd name="connsiteX1" fmla="*/ 230002 w 3062959"/>
              <a:gd name="connsiteY1" fmla="*/ 639520 h 3332231"/>
              <a:gd name="connsiteX2" fmla="*/ 106586 w 3062959"/>
              <a:gd name="connsiteY2" fmla="*/ 1318307 h 3332231"/>
              <a:gd name="connsiteX3" fmla="*/ 258051 w 3062959"/>
              <a:gd name="connsiteY3" fmla="*/ 1172452 h 3332231"/>
              <a:gd name="connsiteX4" fmla="*/ 476834 w 3062959"/>
              <a:gd name="connsiteY4" fmla="*/ 1093915 h 3332231"/>
              <a:gd name="connsiteX5" fmla="*/ 656348 w 3062959"/>
              <a:gd name="connsiteY5" fmla="*/ 1166842 h 3332231"/>
              <a:gd name="connsiteX6" fmla="*/ 774155 w 3062959"/>
              <a:gd name="connsiteY6" fmla="*/ 1267819 h 3332231"/>
              <a:gd name="connsiteX7" fmla="*/ 863912 w 3062959"/>
              <a:gd name="connsiteY7" fmla="*/ 1402454 h 3332231"/>
              <a:gd name="connsiteX8" fmla="*/ 886351 w 3062959"/>
              <a:gd name="connsiteY8" fmla="*/ 1593188 h 3332231"/>
              <a:gd name="connsiteX9" fmla="*/ 858302 w 3062959"/>
              <a:gd name="connsiteY9" fmla="*/ 1739043 h 3332231"/>
              <a:gd name="connsiteX10" fmla="*/ 734886 w 3062959"/>
              <a:gd name="connsiteY10" fmla="*/ 1901728 h 3332231"/>
              <a:gd name="connsiteX11" fmla="*/ 594640 w 3062959"/>
              <a:gd name="connsiteY11" fmla="*/ 2002705 h 3332231"/>
              <a:gd name="connsiteX12" fmla="*/ 403907 w 3062959"/>
              <a:gd name="connsiteY12" fmla="*/ 2036364 h 3332231"/>
              <a:gd name="connsiteX13" fmla="*/ 241222 w 3062959"/>
              <a:gd name="connsiteY13" fmla="*/ 1974656 h 3332231"/>
              <a:gd name="connsiteX14" fmla="*/ 106586 w 3062959"/>
              <a:gd name="connsiteY14" fmla="*/ 1800751 h 3332231"/>
              <a:gd name="connsiteX15" fmla="*/ 0 w 3062959"/>
              <a:gd name="connsiteY15" fmla="*/ 2518807 h 3332231"/>
              <a:gd name="connsiteX16" fmla="*/ 1256599 w 3062959"/>
              <a:gd name="connsiteY16" fmla="*/ 2423441 h 3332231"/>
              <a:gd name="connsiteX17" fmla="*/ 1138792 w 3062959"/>
              <a:gd name="connsiteY17" fmla="*/ 2586125 h 3332231"/>
              <a:gd name="connsiteX18" fmla="*/ 1071475 w 3062959"/>
              <a:gd name="connsiteY18" fmla="*/ 2754420 h 3332231"/>
              <a:gd name="connsiteX19" fmla="*/ 1060255 w 3062959"/>
              <a:gd name="connsiteY19" fmla="*/ 2950763 h 3332231"/>
              <a:gd name="connsiteX20" fmla="*/ 1144402 w 3062959"/>
              <a:gd name="connsiteY20" fmla="*/ 3135888 h 3332231"/>
              <a:gd name="connsiteX21" fmla="*/ 1250988 w 3062959"/>
              <a:gd name="connsiteY21" fmla="*/ 3242474 h 3332231"/>
              <a:gd name="connsiteX22" fmla="*/ 1380015 w 3062959"/>
              <a:gd name="connsiteY22" fmla="*/ 3292962 h 3332231"/>
              <a:gd name="connsiteX23" fmla="*/ 1497820 w 3062959"/>
              <a:gd name="connsiteY23" fmla="*/ 3332231 h 3332231"/>
              <a:gd name="connsiteX24" fmla="*/ 1649286 w 3062959"/>
              <a:gd name="connsiteY24" fmla="*/ 3332231 h 3332231"/>
              <a:gd name="connsiteX25" fmla="*/ 1845629 w 3062959"/>
              <a:gd name="connsiteY25" fmla="*/ 3253693 h 3332231"/>
              <a:gd name="connsiteX26" fmla="*/ 1940996 w 3062959"/>
              <a:gd name="connsiteY26" fmla="*/ 3158327 h 3332231"/>
              <a:gd name="connsiteX27" fmla="*/ 2030753 w 3062959"/>
              <a:gd name="connsiteY27" fmla="*/ 3012471 h 3332231"/>
              <a:gd name="connsiteX28" fmla="*/ 2041973 w 3062959"/>
              <a:gd name="connsiteY28" fmla="*/ 2838567 h 3332231"/>
              <a:gd name="connsiteX29" fmla="*/ 1985874 w 3062959"/>
              <a:gd name="connsiteY29" fmla="*/ 2636614 h 3332231"/>
              <a:gd name="connsiteX30" fmla="*/ 1884898 w 3062959"/>
              <a:gd name="connsiteY30" fmla="*/ 2445880 h 3332231"/>
              <a:gd name="connsiteX31" fmla="*/ 3062959 w 3062959"/>
              <a:gd name="connsiteY31" fmla="*/ 2518807 h 3332231"/>
              <a:gd name="connsiteX32" fmla="*/ 2984422 w 3062959"/>
              <a:gd name="connsiteY32" fmla="*/ 1778312 h 3332231"/>
              <a:gd name="connsiteX33" fmla="*/ 2816127 w 3062959"/>
              <a:gd name="connsiteY33" fmla="*/ 1974656 h 3332231"/>
              <a:gd name="connsiteX34" fmla="*/ 2591735 w 3062959"/>
              <a:gd name="connsiteY34" fmla="*/ 1991485 h 3332231"/>
              <a:gd name="connsiteX35" fmla="*/ 2344904 w 3062959"/>
              <a:gd name="connsiteY35" fmla="*/ 1879289 h 3332231"/>
              <a:gd name="connsiteX36" fmla="*/ 2221487 w 3062959"/>
              <a:gd name="connsiteY36" fmla="*/ 1626847 h 3332231"/>
              <a:gd name="connsiteX37" fmla="*/ 2227096 w 3062959"/>
              <a:gd name="connsiteY37" fmla="*/ 1368795 h 3332231"/>
              <a:gd name="connsiteX38" fmla="*/ 2367342 w 3062959"/>
              <a:gd name="connsiteY38" fmla="*/ 1211721 h 3332231"/>
              <a:gd name="connsiteX39" fmla="*/ 2664662 w 3062959"/>
              <a:gd name="connsiteY39" fmla="*/ 1161232 h 3332231"/>
              <a:gd name="connsiteX40" fmla="*/ 2984422 w 3062959"/>
              <a:gd name="connsiteY40" fmla="*/ 1312697 h 3332231"/>
              <a:gd name="connsiteX41" fmla="*/ 3062959 w 3062959"/>
              <a:gd name="connsiteY41" fmla="*/ 532933 h 3332231"/>
              <a:gd name="connsiteX42" fmla="*/ 1912947 w 3062959"/>
              <a:gd name="connsiteY42" fmla="*/ 757326 h 3332231"/>
              <a:gd name="connsiteX43" fmla="*/ 1974655 w 3062959"/>
              <a:gd name="connsiteY43" fmla="*/ 611470 h 3332231"/>
              <a:gd name="connsiteX44" fmla="*/ 2013924 w 3062959"/>
              <a:gd name="connsiteY44" fmla="*/ 403907 h 3332231"/>
              <a:gd name="connsiteX45" fmla="*/ 1980264 w 3062959"/>
              <a:gd name="connsiteY45" fmla="*/ 258052 h 3332231"/>
              <a:gd name="connsiteX46" fmla="*/ 1896118 w 3062959"/>
              <a:gd name="connsiteY46" fmla="*/ 140246 h 3332231"/>
              <a:gd name="connsiteX47" fmla="*/ 1795141 w 3062959"/>
              <a:gd name="connsiteY47" fmla="*/ 67318 h 3332231"/>
              <a:gd name="connsiteX48" fmla="*/ 1660505 w 3062959"/>
              <a:gd name="connsiteY48" fmla="*/ 0 h 3332231"/>
              <a:gd name="connsiteX49" fmla="*/ 1486601 w 3062959"/>
              <a:gd name="connsiteY49" fmla="*/ 0 h 3332231"/>
              <a:gd name="connsiteX50" fmla="*/ 1351966 w 3062959"/>
              <a:gd name="connsiteY50" fmla="*/ 33659 h 3332231"/>
              <a:gd name="connsiteX51" fmla="*/ 1234159 w 3062959"/>
              <a:gd name="connsiteY51" fmla="*/ 100977 h 3332231"/>
              <a:gd name="connsiteX52" fmla="*/ 1161232 w 3062959"/>
              <a:gd name="connsiteY52" fmla="*/ 179515 h 3332231"/>
              <a:gd name="connsiteX53" fmla="*/ 1099523 w 3062959"/>
              <a:gd name="connsiteY53" fmla="*/ 263661 h 3332231"/>
              <a:gd name="connsiteX54" fmla="*/ 1071475 w 3062959"/>
              <a:gd name="connsiteY54" fmla="*/ 415127 h 3332231"/>
              <a:gd name="connsiteX55" fmla="*/ 1105133 w 3062959"/>
              <a:gd name="connsiteY55" fmla="*/ 555372 h 3332231"/>
              <a:gd name="connsiteX56" fmla="*/ 1256599 w 3062959"/>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956373 w 2956373"/>
              <a:gd name="connsiteY31" fmla="*/ 251880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956373"/>
              <a:gd name="connsiteY0" fmla="*/ 746106 h 3332231"/>
              <a:gd name="connsiteX1" fmla="*/ 123416 w 2956373"/>
              <a:gd name="connsiteY1" fmla="*/ 639520 h 3332231"/>
              <a:gd name="connsiteX2" fmla="*/ 0 w 2956373"/>
              <a:gd name="connsiteY2" fmla="*/ 1318307 h 3332231"/>
              <a:gd name="connsiteX3" fmla="*/ 151465 w 2956373"/>
              <a:gd name="connsiteY3" fmla="*/ 1172452 h 3332231"/>
              <a:gd name="connsiteX4" fmla="*/ 370248 w 2956373"/>
              <a:gd name="connsiteY4" fmla="*/ 1093915 h 3332231"/>
              <a:gd name="connsiteX5" fmla="*/ 549762 w 2956373"/>
              <a:gd name="connsiteY5" fmla="*/ 1166842 h 3332231"/>
              <a:gd name="connsiteX6" fmla="*/ 667569 w 2956373"/>
              <a:gd name="connsiteY6" fmla="*/ 1267819 h 3332231"/>
              <a:gd name="connsiteX7" fmla="*/ 757326 w 2956373"/>
              <a:gd name="connsiteY7" fmla="*/ 1402454 h 3332231"/>
              <a:gd name="connsiteX8" fmla="*/ 779765 w 2956373"/>
              <a:gd name="connsiteY8" fmla="*/ 1593188 h 3332231"/>
              <a:gd name="connsiteX9" fmla="*/ 751716 w 2956373"/>
              <a:gd name="connsiteY9" fmla="*/ 1739043 h 3332231"/>
              <a:gd name="connsiteX10" fmla="*/ 628300 w 2956373"/>
              <a:gd name="connsiteY10" fmla="*/ 1901728 h 3332231"/>
              <a:gd name="connsiteX11" fmla="*/ 488054 w 2956373"/>
              <a:gd name="connsiteY11" fmla="*/ 2002705 h 3332231"/>
              <a:gd name="connsiteX12" fmla="*/ 297321 w 2956373"/>
              <a:gd name="connsiteY12" fmla="*/ 2036364 h 3332231"/>
              <a:gd name="connsiteX13" fmla="*/ 134636 w 2956373"/>
              <a:gd name="connsiteY13" fmla="*/ 1974656 h 3332231"/>
              <a:gd name="connsiteX14" fmla="*/ 0 w 2956373"/>
              <a:gd name="connsiteY14" fmla="*/ 1800751 h 3332231"/>
              <a:gd name="connsiteX15" fmla="*/ 95367 w 2956373"/>
              <a:gd name="connsiteY15" fmla="*/ 2507588 h 3332231"/>
              <a:gd name="connsiteX16" fmla="*/ 1150013 w 2956373"/>
              <a:gd name="connsiteY16" fmla="*/ 2423441 h 3332231"/>
              <a:gd name="connsiteX17" fmla="*/ 1032206 w 2956373"/>
              <a:gd name="connsiteY17" fmla="*/ 2586125 h 3332231"/>
              <a:gd name="connsiteX18" fmla="*/ 964889 w 2956373"/>
              <a:gd name="connsiteY18" fmla="*/ 2754420 h 3332231"/>
              <a:gd name="connsiteX19" fmla="*/ 953669 w 2956373"/>
              <a:gd name="connsiteY19" fmla="*/ 2950763 h 3332231"/>
              <a:gd name="connsiteX20" fmla="*/ 1037816 w 2956373"/>
              <a:gd name="connsiteY20" fmla="*/ 3135888 h 3332231"/>
              <a:gd name="connsiteX21" fmla="*/ 1144402 w 2956373"/>
              <a:gd name="connsiteY21" fmla="*/ 3242474 h 3332231"/>
              <a:gd name="connsiteX22" fmla="*/ 1273429 w 2956373"/>
              <a:gd name="connsiteY22" fmla="*/ 3292962 h 3332231"/>
              <a:gd name="connsiteX23" fmla="*/ 1391234 w 2956373"/>
              <a:gd name="connsiteY23" fmla="*/ 3332231 h 3332231"/>
              <a:gd name="connsiteX24" fmla="*/ 1542700 w 2956373"/>
              <a:gd name="connsiteY24" fmla="*/ 3332231 h 3332231"/>
              <a:gd name="connsiteX25" fmla="*/ 1739043 w 2956373"/>
              <a:gd name="connsiteY25" fmla="*/ 3253693 h 3332231"/>
              <a:gd name="connsiteX26" fmla="*/ 1834410 w 2956373"/>
              <a:gd name="connsiteY26" fmla="*/ 3158327 h 3332231"/>
              <a:gd name="connsiteX27" fmla="*/ 1924167 w 2956373"/>
              <a:gd name="connsiteY27" fmla="*/ 3012471 h 3332231"/>
              <a:gd name="connsiteX28" fmla="*/ 1935387 w 2956373"/>
              <a:gd name="connsiteY28" fmla="*/ 2838567 h 3332231"/>
              <a:gd name="connsiteX29" fmla="*/ 1879288 w 2956373"/>
              <a:gd name="connsiteY29" fmla="*/ 2636614 h 3332231"/>
              <a:gd name="connsiteX30" fmla="*/ 1778312 w 2956373"/>
              <a:gd name="connsiteY30" fmla="*/ 2445880 h 3332231"/>
              <a:gd name="connsiteX31" fmla="*/ 2748810 w 2956373"/>
              <a:gd name="connsiteY31" fmla="*/ 2501977 h 3332231"/>
              <a:gd name="connsiteX32" fmla="*/ 2877836 w 2956373"/>
              <a:gd name="connsiteY32" fmla="*/ 1778312 h 3332231"/>
              <a:gd name="connsiteX33" fmla="*/ 2709541 w 2956373"/>
              <a:gd name="connsiteY33" fmla="*/ 1974656 h 3332231"/>
              <a:gd name="connsiteX34" fmla="*/ 2485149 w 2956373"/>
              <a:gd name="connsiteY34" fmla="*/ 1991485 h 3332231"/>
              <a:gd name="connsiteX35" fmla="*/ 2238318 w 2956373"/>
              <a:gd name="connsiteY35" fmla="*/ 1879289 h 3332231"/>
              <a:gd name="connsiteX36" fmla="*/ 2114901 w 2956373"/>
              <a:gd name="connsiteY36" fmla="*/ 1626847 h 3332231"/>
              <a:gd name="connsiteX37" fmla="*/ 2120510 w 2956373"/>
              <a:gd name="connsiteY37" fmla="*/ 1368795 h 3332231"/>
              <a:gd name="connsiteX38" fmla="*/ 2260756 w 2956373"/>
              <a:gd name="connsiteY38" fmla="*/ 1211721 h 3332231"/>
              <a:gd name="connsiteX39" fmla="*/ 2558076 w 2956373"/>
              <a:gd name="connsiteY39" fmla="*/ 1161232 h 3332231"/>
              <a:gd name="connsiteX40" fmla="*/ 2877836 w 2956373"/>
              <a:gd name="connsiteY40" fmla="*/ 1312697 h 3332231"/>
              <a:gd name="connsiteX41" fmla="*/ 2956373 w 2956373"/>
              <a:gd name="connsiteY41" fmla="*/ 532933 h 3332231"/>
              <a:gd name="connsiteX42" fmla="*/ 1806361 w 2956373"/>
              <a:gd name="connsiteY42" fmla="*/ 757326 h 3332231"/>
              <a:gd name="connsiteX43" fmla="*/ 1868069 w 2956373"/>
              <a:gd name="connsiteY43" fmla="*/ 611470 h 3332231"/>
              <a:gd name="connsiteX44" fmla="*/ 1907338 w 2956373"/>
              <a:gd name="connsiteY44" fmla="*/ 403907 h 3332231"/>
              <a:gd name="connsiteX45" fmla="*/ 1873678 w 2956373"/>
              <a:gd name="connsiteY45" fmla="*/ 258052 h 3332231"/>
              <a:gd name="connsiteX46" fmla="*/ 1789532 w 2956373"/>
              <a:gd name="connsiteY46" fmla="*/ 140246 h 3332231"/>
              <a:gd name="connsiteX47" fmla="*/ 1688555 w 2956373"/>
              <a:gd name="connsiteY47" fmla="*/ 67318 h 3332231"/>
              <a:gd name="connsiteX48" fmla="*/ 1553919 w 2956373"/>
              <a:gd name="connsiteY48" fmla="*/ 0 h 3332231"/>
              <a:gd name="connsiteX49" fmla="*/ 1380015 w 2956373"/>
              <a:gd name="connsiteY49" fmla="*/ 0 h 3332231"/>
              <a:gd name="connsiteX50" fmla="*/ 1245380 w 2956373"/>
              <a:gd name="connsiteY50" fmla="*/ 33659 h 3332231"/>
              <a:gd name="connsiteX51" fmla="*/ 1127573 w 2956373"/>
              <a:gd name="connsiteY51" fmla="*/ 100977 h 3332231"/>
              <a:gd name="connsiteX52" fmla="*/ 1054646 w 2956373"/>
              <a:gd name="connsiteY52" fmla="*/ 179515 h 3332231"/>
              <a:gd name="connsiteX53" fmla="*/ 992937 w 2956373"/>
              <a:gd name="connsiteY53" fmla="*/ 263661 h 3332231"/>
              <a:gd name="connsiteX54" fmla="*/ 964889 w 2956373"/>
              <a:gd name="connsiteY54" fmla="*/ 415127 h 3332231"/>
              <a:gd name="connsiteX55" fmla="*/ 998547 w 2956373"/>
              <a:gd name="connsiteY55" fmla="*/ 555372 h 3332231"/>
              <a:gd name="connsiteX56" fmla="*/ 1150013 w 2956373"/>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14901 w 2877836"/>
              <a:gd name="connsiteY36" fmla="*/ 1626847 h 3332231"/>
              <a:gd name="connsiteX37" fmla="*/ 2120510 w 2877836"/>
              <a:gd name="connsiteY37" fmla="*/ 1368795 h 3332231"/>
              <a:gd name="connsiteX38" fmla="*/ 2260756 w 2877836"/>
              <a:gd name="connsiteY38" fmla="*/ 1211721 h 3332231"/>
              <a:gd name="connsiteX39" fmla="*/ 2558076 w 2877836"/>
              <a:gd name="connsiteY39" fmla="*/ 1161232 h 3332231"/>
              <a:gd name="connsiteX40" fmla="*/ 2877836 w 2877836"/>
              <a:gd name="connsiteY40" fmla="*/ 1312697 h 3332231"/>
              <a:gd name="connsiteX41" fmla="*/ 2760029 w 2877836"/>
              <a:gd name="connsiteY41" fmla="*/ 577812 h 3332231"/>
              <a:gd name="connsiteX42" fmla="*/ 1806361 w 2877836"/>
              <a:gd name="connsiteY42" fmla="*/ 757326 h 3332231"/>
              <a:gd name="connsiteX43" fmla="*/ 1868069 w 2877836"/>
              <a:gd name="connsiteY43" fmla="*/ 611470 h 3332231"/>
              <a:gd name="connsiteX44" fmla="*/ 1907338 w 2877836"/>
              <a:gd name="connsiteY44" fmla="*/ 403907 h 3332231"/>
              <a:gd name="connsiteX45" fmla="*/ 1873678 w 2877836"/>
              <a:gd name="connsiteY45" fmla="*/ 258052 h 3332231"/>
              <a:gd name="connsiteX46" fmla="*/ 1789532 w 2877836"/>
              <a:gd name="connsiteY46" fmla="*/ 140246 h 3332231"/>
              <a:gd name="connsiteX47" fmla="*/ 1688555 w 2877836"/>
              <a:gd name="connsiteY47" fmla="*/ 67318 h 3332231"/>
              <a:gd name="connsiteX48" fmla="*/ 1553919 w 2877836"/>
              <a:gd name="connsiteY48" fmla="*/ 0 h 3332231"/>
              <a:gd name="connsiteX49" fmla="*/ 1380015 w 2877836"/>
              <a:gd name="connsiteY49" fmla="*/ 0 h 3332231"/>
              <a:gd name="connsiteX50" fmla="*/ 1245380 w 2877836"/>
              <a:gd name="connsiteY50" fmla="*/ 33659 h 3332231"/>
              <a:gd name="connsiteX51" fmla="*/ 1127573 w 2877836"/>
              <a:gd name="connsiteY51" fmla="*/ 100977 h 3332231"/>
              <a:gd name="connsiteX52" fmla="*/ 1054646 w 2877836"/>
              <a:gd name="connsiteY52" fmla="*/ 179515 h 3332231"/>
              <a:gd name="connsiteX53" fmla="*/ 992937 w 2877836"/>
              <a:gd name="connsiteY53" fmla="*/ 263661 h 3332231"/>
              <a:gd name="connsiteX54" fmla="*/ 964889 w 2877836"/>
              <a:gd name="connsiteY54" fmla="*/ 415127 h 3332231"/>
              <a:gd name="connsiteX55" fmla="*/ 998547 w 2877836"/>
              <a:gd name="connsiteY55" fmla="*/ 555372 h 3332231"/>
              <a:gd name="connsiteX56" fmla="*/ 1150013 w 2877836"/>
              <a:gd name="connsiteY56"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120510 w 2877836"/>
              <a:gd name="connsiteY38" fmla="*/ 1368795 h 3332231"/>
              <a:gd name="connsiteX39" fmla="*/ 2260756 w 2877836"/>
              <a:gd name="connsiteY39" fmla="*/ 1211721 h 3332231"/>
              <a:gd name="connsiteX40" fmla="*/ 2558076 w 2877836"/>
              <a:gd name="connsiteY40" fmla="*/ 1161232 h 3332231"/>
              <a:gd name="connsiteX41" fmla="*/ 2877836 w 2877836"/>
              <a:gd name="connsiteY41" fmla="*/ 1312697 h 3332231"/>
              <a:gd name="connsiteX42" fmla="*/ 2760029 w 2877836"/>
              <a:gd name="connsiteY42" fmla="*/ 577812 h 3332231"/>
              <a:gd name="connsiteX43" fmla="*/ 1806361 w 2877836"/>
              <a:gd name="connsiteY43" fmla="*/ 757326 h 3332231"/>
              <a:gd name="connsiteX44" fmla="*/ 1868069 w 2877836"/>
              <a:gd name="connsiteY44" fmla="*/ 611470 h 3332231"/>
              <a:gd name="connsiteX45" fmla="*/ 1907338 w 2877836"/>
              <a:gd name="connsiteY45" fmla="*/ 403907 h 3332231"/>
              <a:gd name="connsiteX46" fmla="*/ 1873678 w 2877836"/>
              <a:gd name="connsiteY46" fmla="*/ 258052 h 3332231"/>
              <a:gd name="connsiteX47" fmla="*/ 1789532 w 2877836"/>
              <a:gd name="connsiteY47" fmla="*/ 140246 h 3332231"/>
              <a:gd name="connsiteX48" fmla="*/ 1688555 w 2877836"/>
              <a:gd name="connsiteY48" fmla="*/ 67318 h 3332231"/>
              <a:gd name="connsiteX49" fmla="*/ 1553919 w 2877836"/>
              <a:gd name="connsiteY49" fmla="*/ 0 h 3332231"/>
              <a:gd name="connsiteX50" fmla="*/ 1380015 w 2877836"/>
              <a:gd name="connsiteY50" fmla="*/ 0 h 3332231"/>
              <a:gd name="connsiteX51" fmla="*/ 1245380 w 2877836"/>
              <a:gd name="connsiteY51" fmla="*/ 33659 h 3332231"/>
              <a:gd name="connsiteX52" fmla="*/ 1127573 w 2877836"/>
              <a:gd name="connsiteY52" fmla="*/ 100977 h 3332231"/>
              <a:gd name="connsiteX53" fmla="*/ 1054646 w 2877836"/>
              <a:gd name="connsiteY53" fmla="*/ 179515 h 3332231"/>
              <a:gd name="connsiteX54" fmla="*/ 992937 w 2877836"/>
              <a:gd name="connsiteY54" fmla="*/ 263661 h 3332231"/>
              <a:gd name="connsiteX55" fmla="*/ 964889 w 2877836"/>
              <a:gd name="connsiteY55" fmla="*/ 415127 h 3332231"/>
              <a:gd name="connsiteX56" fmla="*/ 998547 w 2877836"/>
              <a:gd name="connsiteY56" fmla="*/ 555372 h 3332231"/>
              <a:gd name="connsiteX57" fmla="*/ 1150013 w 2877836"/>
              <a:gd name="connsiteY57"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260756 w 2877836"/>
              <a:gd name="connsiteY40" fmla="*/ 1211721 h 3332231"/>
              <a:gd name="connsiteX41" fmla="*/ 2558076 w 2877836"/>
              <a:gd name="connsiteY41" fmla="*/ 1161232 h 3332231"/>
              <a:gd name="connsiteX42" fmla="*/ 2877836 w 2877836"/>
              <a:gd name="connsiteY42" fmla="*/ 1312697 h 3332231"/>
              <a:gd name="connsiteX43" fmla="*/ 2760029 w 2877836"/>
              <a:gd name="connsiteY43" fmla="*/ 577812 h 3332231"/>
              <a:gd name="connsiteX44" fmla="*/ 1806361 w 2877836"/>
              <a:gd name="connsiteY44" fmla="*/ 757326 h 3332231"/>
              <a:gd name="connsiteX45" fmla="*/ 1868069 w 2877836"/>
              <a:gd name="connsiteY45" fmla="*/ 611470 h 3332231"/>
              <a:gd name="connsiteX46" fmla="*/ 1907338 w 2877836"/>
              <a:gd name="connsiteY46" fmla="*/ 403907 h 3332231"/>
              <a:gd name="connsiteX47" fmla="*/ 1873678 w 2877836"/>
              <a:gd name="connsiteY47" fmla="*/ 258052 h 3332231"/>
              <a:gd name="connsiteX48" fmla="*/ 1789532 w 2877836"/>
              <a:gd name="connsiteY48" fmla="*/ 140246 h 3332231"/>
              <a:gd name="connsiteX49" fmla="*/ 1688555 w 2877836"/>
              <a:gd name="connsiteY49" fmla="*/ 67318 h 3332231"/>
              <a:gd name="connsiteX50" fmla="*/ 1553919 w 2877836"/>
              <a:gd name="connsiteY50" fmla="*/ 0 h 3332231"/>
              <a:gd name="connsiteX51" fmla="*/ 1380015 w 2877836"/>
              <a:gd name="connsiteY51" fmla="*/ 0 h 3332231"/>
              <a:gd name="connsiteX52" fmla="*/ 1245380 w 2877836"/>
              <a:gd name="connsiteY52" fmla="*/ 33659 h 3332231"/>
              <a:gd name="connsiteX53" fmla="*/ 1127573 w 2877836"/>
              <a:gd name="connsiteY53" fmla="*/ 100977 h 3332231"/>
              <a:gd name="connsiteX54" fmla="*/ 1054646 w 2877836"/>
              <a:gd name="connsiteY54" fmla="*/ 179515 h 3332231"/>
              <a:gd name="connsiteX55" fmla="*/ 992937 w 2877836"/>
              <a:gd name="connsiteY55" fmla="*/ 263661 h 3332231"/>
              <a:gd name="connsiteX56" fmla="*/ 964889 w 2877836"/>
              <a:gd name="connsiteY56" fmla="*/ 415127 h 3332231"/>
              <a:gd name="connsiteX57" fmla="*/ 998547 w 2877836"/>
              <a:gd name="connsiteY57" fmla="*/ 555372 h 3332231"/>
              <a:gd name="connsiteX58" fmla="*/ 1150013 w 2877836"/>
              <a:gd name="connsiteY58"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558076 w 2877836"/>
              <a:gd name="connsiteY42" fmla="*/ 1161232 h 3332231"/>
              <a:gd name="connsiteX43" fmla="*/ 2877836 w 2877836"/>
              <a:gd name="connsiteY43" fmla="*/ 1312697 h 3332231"/>
              <a:gd name="connsiteX44" fmla="*/ 2760029 w 2877836"/>
              <a:gd name="connsiteY44" fmla="*/ 577812 h 3332231"/>
              <a:gd name="connsiteX45" fmla="*/ 1806361 w 2877836"/>
              <a:gd name="connsiteY45" fmla="*/ 757326 h 3332231"/>
              <a:gd name="connsiteX46" fmla="*/ 1868069 w 2877836"/>
              <a:gd name="connsiteY46" fmla="*/ 611470 h 3332231"/>
              <a:gd name="connsiteX47" fmla="*/ 1907338 w 2877836"/>
              <a:gd name="connsiteY47" fmla="*/ 403907 h 3332231"/>
              <a:gd name="connsiteX48" fmla="*/ 1873678 w 2877836"/>
              <a:gd name="connsiteY48" fmla="*/ 258052 h 3332231"/>
              <a:gd name="connsiteX49" fmla="*/ 1789532 w 2877836"/>
              <a:gd name="connsiteY49" fmla="*/ 140246 h 3332231"/>
              <a:gd name="connsiteX50" fmla="*/ 1688555 w 2877836"/>
              <a:gd name="connsiteY50" fmla="*/ 67318 h 3332231"/>
              <a:gd name="connsiteX51" fmla="*/ 1553919 w 2877836"/>
              <a:gd name="connsiteY51" fmla="*/ 0 h 3332231"/>
              <a:gd name="connsiteX52" fmla="*/ 1380015 w 2877836"/>
              <a:gd name="connsiteY52" fmla="*/ 0 h 3332231"/>
              <a:gd name="connsiteX53" fmla="*/ 1245380 w 2877836"/>
              <a:gd name="connsiteY53" fmla="*/ 33659 h 3332231"/>
              <a:gd name="connsiteX54" fmla="*/ 1127573 w 2877836"/>
              <a:gd name="connsiteY54" fmla="*/ 100977 h 3332231"/>
              <a:gd name="connsiteX55" fmla="*/ 1054646 w 2877836"/>
              <a:gd name="connsiteY55" fmla="*/ 179515 h 3332231"/>
              <a:gd name="connsiteX56" fmla="*/ 992937 w 2877836"/>
              <a:gd name="connsiteY56" fmla="*/ 263661 h 3332231"/>
              <a:gd name="connsiteX57" fmla="*/ 964889 w 2877836"/>
              <a:gd name="connsiteY57" fmla="*/ 415127 h 3332231"/>
              <a:gd name="connsiteX58" fmla="*/ 998547 w 2877836"/>
              <a:gd name="connsiteY58" fmla="*/ 555372 h 3332231"/>
              <a:gd name="connsiteX59" fmla="*/ 1150013 w 2877836"/>
              <a:gd name="connsiteY59"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877836 w 2877836"/>
              <a:gd name="connsiteY44" fmla="*/ 1312697 h 3332231"/>
              <a:gd name="connsiteX45" fmla="*/ 2760029 w 2877836"/>
              <a:gd name="connsiteY45" fmla="*/ 577812 h 3332231"/>
              <a:gd name="connsiteX46" fmla="*/ 1806361 w 2877836"/>
              <a:gd name="connsiteY46" fmla="*/ 757326 h 3332231"/>
              <a:gd name="connsiteX47" fmla="*/ 1868069 w 2877836"/>
              <a:gd name="connsiteY47" fmla="*/ 611470 h 3332231"/>
              <a:gd name="connsiteX48" fmla="*/ 1907338 w 2877836"/>
              <a:gd name="connsiteY48" fmla="*/ 403907 h 3332231"/>
              <a:gd name="connsiteX49" fmla="*/ 1873678 w 2877836"/>
              <a:gd name="connsiteY49" fmla="*/ 258052 h 3332231"/>
              <a:gd name="connsiteX50" fmla="*/ 1789532 w 2877836"/>
              <a:gd name="connsiteY50" fmla="*/ 140246 h 3332231"/>
              <a:gd name="connsiteX51" fmla="*/ 1688555 w 2877836"/>
              <a:gd name="connsiteY51" fmla="*/ 67318 h 3332231"/>
              <a:gd name="connsiteX52" fmla="*/ 1553919 w 2877836"/>
              <a:gd name="connsiteY52" fmla="*/ 0 h 3332231"/>
              <a:gd name="connsiteX53" fmla="*/ 1380015 w 2877836"/>
              <a:gd name="connsiteY53" fmla="*/ 0 h 3332231"/>
              <a:gd name="connsiteX54" fmla="*/ 1245380 w 2877836"/>
              <a:gd name="connsiteY54" fmla="*/ 33659 h 3332231"/>
              <a:gd name="connsiteX55" fmla="*/ 1127573 w 2877836"/>
              <a:gd name="connsiteY55" fmla="*/ 100977 h 3332231"/>
              <a:gd name="connsiteX56" fmla="*/ 1054646 w 2877836"/>
              <a:gd name="connsiteY56" fmla="*/ 179515 h 3332231"/>
              <a:gd name="connsiteX57" fmla="*/ 992937 w 2877836"/>
              <a:gd name="connsiteY57" fmla="*/ 263661 h 3332231"/>
              <a:gd name="connsiteX58" fmla="*/ 964889 w 2877836"/>
              <a:gd name="connsiteY58" fmla="*/ 415127 h 3332231"/>
              <a:gd name="connsiteX59" fmla="*/ 998547 w 2877836"/>
              <a:gd name="connsiteY59" fmla="*/ 555372 h 3332231"/>
              <a:gd name="connsiteX60" fmla="*/ 1150013 w 2877836"/>
              <a:gd name="connsiteY60"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238318 w 2877836"/>
              <a:gd name="connsiteY35" fmla="*/ 1879289 h 3332231"/>
              <a:gd name="connsiteX36" fmla="*/ 2159779 w 2877836"/>
              <a:gd name="connsiteY36" fmla="*/ 1755873 h 3332231"/>
              <a:gd name="connsiteX37" fmla="*/ 2114901 w 2877836"/>
              <a:gd name="connsiteY37" fmla="*/ 1626847 h 3332231"/>
              <a:gd name="connsiteX38" fmla="*/ 2092461 w 2877836"/>
              <a:gd name="connsiteY38" fmla="*/ 1480992 h 3332231"/>
              <a:gd name="connsiteX39" fmla="*/ 2120510 w 2877836"/>
              <a:gd name="connsiteY39" fmla="*/ 1368795 h 3332231"/>
              <a:gd name="connsiteX40" fmla="*/ 2187828 w 2877836"/>
              <a:gd name="connsiteY40" fmla="*/ 1273428 h 3332231"/>
              <a:gd name="connsiteX41" fmla="*/ 2260756 w 2877836"/>
              <a:gd name="connsiteY41" fmla="*/ 1211721 h 3332231"/>
              <a:gd name="connsiteX42" fmla="*/ 2401001 w 2877836"/>
              <a:gd name="connsiteY42" fmla="*/ 1161232 h 3332231"/>
              <a:gd name="connsiteX43" fmla="*/ 2558076 w 2877836"/>
              <a:gd name="connsiteY43" fmla="*/ 1161232 h 3332231"/>
              <a:gd name="connsiteX44" fmla="*/ 2715151 w 2877836"/>
              <a:gd name="connsiteY44" fmla="*/ 1200501 h 3332231"/>
              <a:gd name="connsiteX45" fmla="*/ 2877836 w 2877836"/>
              <a:gd name="connsiteY45" fmla="*/ 1312697 h 3332231"/>
              <a:gd name="connsiteX46" fmla="*/ 2760029 w 2877836"/>
              <a:gd name="connsiteY46" fmla="*/ 577812 h 3332231"/>
              <a:gd name="connsiteX47" fmla="*/ 1806361 w 2877836"/>
              <a:gd name="connsiteY47" fmla="*/ 757326 h 3332231"/>
              <a:gd name="connsiteX48" fmla="*/ 1868069 w 2877836"/>
              <a:gd name="connsiteY48" fmla="*/ 611470 h 3332231"/>
              <a:gd name="connsiteX49" fmla="*/ 1907338 w 2877836"/>
              <a:gd name="connsiteY49" fmla="*/ 403907 h 3332231"/>
              <a:gd name="connsiteX50" fmla="*/ 1873678 w 2877836"/>
              <a:gd name="connsiteY50" fmla="*/ 258052 h 3332231"/>
              <a:gd name="connsiteX51" fmla="*/ 1789532 w 2877836"/>
              <a:gd name="connsiteY51" fmla="*/ 140246 h 3332231"/>
              <a:gd name="connsiteX52" fmla="*/ 1688555 w 2877836"/>
              <a:gd name="connsiteY52" fmla="*/ 67318 h 3332231"/>
              <a:gd name="connsiteX53" fmla="*/ 1553919 w 2877836"/>
              <a:gd name="connsiteY53" fmla="*/ 0 h 3332231"/>
              <a:gd name="connsiteX54" fmla="*/ 1380015 w 2877836"/>
              <a:gd name="connsiteY54" fmla="*/ 0 h 3332231"/>
              <a:gd name="connsiteX55" fmla="*/ 1245380 w 2877836"/>
              <a:gd name="connsiteY55" fmla="*/ 33659 h 3332231"/>
              <a:gd name="connsiteX56" fmla="*/ 1127573 w 2877836"/>
              <a:gd name="connsiteY56" fmla="*/ 100977 h 3332231"/>
              <a:gd name="connsiteX57" fmla="*/ 1054646 w 2877836"/>
              <a:gd name="connsiteY57" fmla="*/ 179515 h 3332231"/>
              <a:gd name="connsiteX58" fmla="*/ 992937 w 2877836"/>
              <a:gd name="connsiteY58" fmla="*/ 263661 h 3332231"/>
              <a:gd name="connsiteX59" fmla="*/ 964889 w 2877836"/>
              <a:gd name="connsiteY59" fmla="*/ 415127 h 3332231"/>
              <a:gd name="connsiteX60" fmla="*/ 998547 w 2877836"/>
              <a:gd name="connsiteY60" fmla="*/ 555372 h 3332231"/>
              <a:gd name="connsiteX61" fmla="*/ 1150013 w 2877836"/>
              <a:gd name="connsiteY61"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485149 w 2877836"/>
              <a:gd name="connsiteY34" fmla="*/ 199148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09541 w 2877836"/>
              <a:gd name="connsiteY33" fmla="*/ 1974656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 name="connsiteX0" fmla="*/ 1150013 w 2877836"/>
              <a:gd name="connsiteY0" fmla="*/ 746106 h 3332231"/>
              <a:gd name="connsiteX1" fmla="*/ 123416 w 2877836"/>
              <a:gd name="connsiteY1" fmla="*/ 639520 h 3332231"/>
              <a:gd name="connsiteX2" fmla="*/ 0 w 2877836"/>
              <a:gd name="connsiteY2" fmla="*/ 1318307 h 3332231"/>
              <a:gd name="connsiteX3" fmla="*/ 151465 w 2877836"/>
              <a:gd name="connsiteY3" fmla="*/ 1172452 h 3332231"/>
              <a:gd name="connsiteX4" fmla="*/ 370248 w 2877836"/>
              <a:gd name="connsiteY4" fmla="*/ 1093915 h 3332231"/>
              <a:gd name="connsiteX5" fmla="*/ 549762 w 2877836"/>
              <a:gd name="connsiteY5" fmla="*/ 1166842 h 3332231"/>
              <a:gd name="connsiteX6" fmla="*/ 667569 w 2877836"/>
              <a:gd name="connsiteY6" fmla="*/ 1267819 h 3332231"/>
              <a:gd name="connsiteX7" fmla="*/ 757326 w 2877836"/>
              <a:gd name="connsiteY7" fmla="*/ 1402454 h 3332231"/>
              <a:gd name="connsiteX8" fmla="*/ 779765 w 2877836"/>
              <a:gd name="connsiteY8" fmla="*/ 1593188 h 3332231"/>
              <a:gd name="connsiteX9" fmla="*/ 751716 w 2877836"/>
              <a:gd name="connsiteY9" fmla="*/ 1739043 h 3332231"/>
              <a:gd name="connsiteX10" fmla="*/ 628300 w 2877836"/>
              <a:gd name="connsiteY10" fmla="*/ 1901728 h 3332231"/>
              <a:gd name="connsiteX11" fmla="*/ 488054 w 2877836"/>
              <a:gd name="connsiteY11" fmla="*/ 2002705 h 3332231"/>
              <a:gd name="connsiteX12" fmla="*/ 297321 w 2877836"/>
              <a:gd name="connsiteY12" fmla="*/ 2036364 h 3332231"/>
              <a:gd name="connsiteX13" fmla="*/ 134636 w 2877836"/>
              <a:gd name="connsiteY13" fmla="*/ 1974656 h 3332231"/>
              <a:gd name="connsiteX14" fmla="*/ 0 w 2877836"/>
              <a:gd name="connsiteY14" fmla="*/ 1800751 h 3332231"/>
              <a:gd name="connsiteX15" fmla="*/ 95367 w 2877836"/>
              <a:gd name="connsiteY15" fmla="*/ 2507588 h 3332231"/>
              <a:gd name="connsiteX16" fmla="*/ 1150013 w 2877836"/>
              <a:gd name="connsiteY16" fmla="*/ 2423441 h 3332231"/>
              <a:gd name="connsiteX17" fmla="*/ 1032206 w 2877836"/>
              <a:gd name="connsiteY17" fmla="*/ 2586125 h 3332231"/>
              <a:gd name="connsiteX18" fmla="*/ 964889 w 2877836"/>
              <a:gd name="connsiteY18" fmla="*/ 2754420 h 3332231"/>
              <a:gd name="connsiteX19" fmla="*/ 953669 w 2877836"/>
              <a:gd name="connsiteY19" fmla="*/ 2950763 h 3332231"/>
              <a:gd name="connsiteX20" fmla="*/ 1037816 w 2877836"/>
              <a:gd name="connsiteY20" fmla="*/ 3135888 h 3332231"/>
              <a:gd name="connsiteX21" fmla="*/ 1144402 w 2877836"/>
              <a:gd name="connsiteY21" fmla="*/ 3242474 h 3332231"/>
              <a:gd name="connsiteX22" fmla="*/ 1273429 w 2877836"/>
              <a:gd name="connsiteY22" fmla="*/ 3292962 h 3332231"/>
              <a:gd name="connsiteX23" fmla="*/ 1391234 w 2877836"/>
              <a:gd name="connsiteY23" fmla="*/ 3332231 h 3332231"/>
              <a:gd name="connsiteX24" fmla="*/ 1542700 w 2877836"/>
              <a:gd name="connsiteY24" fmla="*/ 3332231 h 3332231"/>
              <a:gd name="connsiteX25" fmla="*/ 1739043 w 2877836"/>
              <a:gd name="connsiteY25" fmla="*/ 3253693 h 3332231"/>
              <a:gd name="connsiteX26" fmla="*/ 1834410 w 2877836"/>
              <a:gd name="connsiteY26" fmla="*/ 3158327 h 3332231"/>
              <a:gd name="connsiteX27" fmla="*/ 1924167 w 2877836"/>
              <a:gd name="connsiteY27" fmla="*/ 3012471 h 3332231"/>
              <a:gd name="connsiteX28" fmla="*/ 1935387 w 2877836"/>
              <a:gd name="connsiteY28" fmla="*/ 2838567 h 3332231"/>
              <a:gd name="connsiteX29" fmla="*/ 1879288 w 2877836"/>
              <a:gd name="connsiteY29" fmla="*/ 2636614 h 3332231"/>
              <a:gd name="connsiteX30" fmla="*/ 1778312 w 2877836"/>
              <a:gd name="connsiteY30" fmla="*/ 2445880 h 3332231"/>
              <a:gd name="connsiteX31" fmla="*/ 2748810 w 2877836"/>
              <a:gd name="connsiteY31" fmla="*/ 2501977 h 3332231"/>
              <a:gd name="connsiteX32" fmla="*/ 2877836 w 2877836"/>
              <a:gd name="connsiteY32" fmla="*/ 1778312 h 3332231"/>
              <a:gd name="connsiteX33" fmla="*/ 2715151 w 2877836"/>
              <a:gd name="connsiteY33" fmla="*/ 1924168 h 3332231"/>
              <a:gd name="connsiteX34" fmla="*/ 2513198 w 2877836"/>
              <a:gd name="connsiteY34" fmla="*/ 1985875 h 3332231"/>
              <a:gd name="connsiteX35" fmla="*/ 2350513 w 2877836"/>
              <a:gd name="connsiteY35" fmla="*/ 1946606 h 3332231"/>
              <a:gd name="connsiteX36" fmla="*/ 2238318 w 2877836"/>
              <a:gd name="connsiteY36" fmla="*/ 1879289 h 3332231"/>
              <a:gd name="connsiteX37" fmla="*/ 2159779 w 2877836"/>
              <a:gd name="connsiteY37" fmla="*/ 1755873 h 3332231"/>
              <a:gd name="connsiteX38" fmla="*/ 2114901 w 2877836"/>
              <a:gd name="connsiteY38" fmla="*/ 1626847 h 3332231"/>
              <a:gd name="connsiteX39" fmla="*/ 2092461 w 2877836"/>
              <a:gd name="connsiteY39" fmla="*/ 1480992 h 3332231"/>
              <a:gd name="connsiteX40" fmla="*/ 2120510 w 2877836"/>
              <a:gd name="connsiteY40" fmla="*/ 1368795 h 3332231"/>
              <a:gd name="connsiteX41" fmla="*/ 2187828 w 2877836"/>
              <a:gd name="connsiteY41" fmla="*/ 1273428 h 3332231"/>
              <a:gd name="connsiteX42" fmla="*/ 2260756 w 2877836"/>
              <a:gd name="connsiteY42" fmla="*/ 1211721 h 3332231"/>
              <a:gd name="connsiteX43" fmla="*/ 2401001 w 2877836"/>
              <a:gd name="connsiteY43" fmla="*/ 1161232 h 3332231"/>
              <a:gd name="connsiteX44" fmla="*/ 2558076 w 2877836"/>
              <a:gd name="connsiteY44" fmla="*/ 1161232 h 3332231"/>
              <a:gd name="connsiteX45" fmla="*/ 2715151 w 2877836"/>
              <a:gd name="connsiteY45" fmla="*/ 1200501 h 3332231"/>
              <a:gd name="connsiteX46" fmla="*/ 2877836 w 2877836"/>
              <a:gd name="connsiteY46" fmla="*/ 1312697 h 3332231"/>
              <a:gd name="connsiteX47" fmla="*/ 2760029 w 2877836"/>
              <a:gd name="connsiteY47" fmla="*/ 577812 h 3332231"/>
              <a:gd name="connsiteX48" fmla="*/ 1806361 w 2877836"/>
              <a:gd name="connsiteY48" fmla="*/ 757326 h 3332231"/>
              <a:gd name="connsiteX49" fmla="*/ 1868069 w 2877836"/>
              <a:gd name="connsiteY49" fmla="*/ 611470 h 3332231"/>
              <a:gd name="connsiteX50" fmla="*/ 1907338 w 2877836"/>
              <a:gd name="connsiteY50" fmla="*/ 403907 h 3332231"/>
              <a:gd name="connsiteX51" fmla="*/ 1873678 w 2877836"/>
              <a:gd name="connsiteY51" fmla="*/ 258052 h 3332231"/>
              <a:gd name="connsiteX52" fmla="*/ 1789532 w 2877836"/>
              <a:gd name="connsiteY52" fmla="*/ 140246 h 3332231"/>
              <a:gd name="connsiteX53" fmla="*/ 1688555 w 2877836"/>
              <a:gd name="connsiteY53" fmla="*/ 67318 h 3332231"/>
              <a:gd name="connsiteX54" fmla="*/ 1553919 w 2877836"/>
              <a:gd name="connsiteY54" fmla="*/ 0 h 3332231"/>
              <a:gd name="connsiteX55" fmla="*/ 1380015 w 2877836"/>
              <a:gd name="connsiteY55" fmla="*/ 0 h 3332231"/>
              <a:gd name="connsiteX56" fmla="*/ 1245380 w 2877836"/>
              <a:gd name="connsiteY56" fmla="*/ 33659 h 3332231"/>
              <a:gd name="connsiteX57" fmla="*/ 1127573 w 2877836"/>
              <a:gd name="connsiteY57" fmla="*/ 100977 h 3332231"/>
              <a:gd name="connsiteX58" fmla="*/ 1054646 w 2877836"/>
              <a:gd name="connsiteY58" fmla="*/ 179515 h 3332231"/>
              <a:gd name="connsiteX59" fmla="*/ 992937 w 2877836"/>
              <a:gd name="connsiteY59" fmla="*/ 263661 h 3332231"/>
              <a:gd name="connsiteX60" fmla="*/ 964889 w 2877836"/>
              <a:gd name="connsiteY60" fmla="*/ 415127 h 3332231"/>
              <a:gd name="connsiteX61" fmla="*/ 998547 w 2877836"/>
              <a:gd name="connsiteY61" fmla="*/ 555372 h 3332231"/>
              <a:gd name="connsiteX62" fmla="*/ 1150013 w 2877836"/>
              <a:gd name="connsiteY62" fmla="*/ 746106 h 3332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877836" h="3332231">
                <a:moveTo>
                  <a:pt x="1150013" y="746106"/>
                </a:moveTo>
                <a:lnTo>
                  <a:pt x="123416" y="639520"/>
                </a:lnTo>
                <a:lnTo>
                  <a:pt x="0" y="1318307"/>
                </a:lnTo>
                <a:lnTo>
                  <a:pt x="151465" y="1172452"/>
                </a:lnTo>
                <a:lnTo>
                  <a:pt x="370248" y="1093915"/>
                </a:lnTo>
                <a:lnTo>
                  <a:pt x="549762" y="1166842"/>
                </a:lnTo>
                <a:lnTo>
                  <a:pt x="667569" y="1267819"/>
                </a:lnTo>
                <a:lnTo>
                  <a:pt x="757326" y="1402454"/>
                </a:lnTo>
                <a:lnTo>
                  <a:pt x="779765" y="1593188"/>
                </a:lnTo>
                <a:lnTo>
                  <a:pt x="751716" y="1739043"/>
                </a:lnTo>
                <a:lnTo>
                  <a:pt x="628300" y="1901728"/>
                </a:lnTo>
                <a:lnTo>
                  <a:pt x="488054" y="2002705"/>
                </a:lnTo>
                <a:lnTo>
                  <a:pt x="297321" y="2036364"/>
                </a:lnTo>
                <a:lnTo>
                  <a:pt x="134636" y="1974656"/>
                </a:lnTo>
                <a:lnTo>
                  <a:pt x="0" y="1800751"/>
                </a:lnTo>
                <a:lnTo>
                  <a:pt x="95367" y="2507588"/>
                </a:lnTo>
                <a:lnTo>
                  <a:pt x="1150013" y="2423441"/>
                </a:lnTo>
                <a:lnTo>
                  <a:pt x="1032206" y="2586125"/>
                </a:lnTo>
                <a:lnTo>
                  <a:pt x="964889" y="2754420"/>
                </a:lnTo>
                <a:lnTo>
                  <a:pt x="953669" y="2950763"/>
                </a:lnTo>
                <a:lnTo>
                  <a:pt x="1037816" y="3135888"/>
                </a:lnTo>
                <a:lnTo>
                  <a:pt x="1144402" y="3242474"/>
                </a:lnTo>
                <a:lnTo>
                  <a:pt x="1273429" y="3292962"/>
                </a:lnTo>
                <a:lnTo>
                  <a:pt x="1391234" y="3332231"/>
                </a:lnTo>
                <a:lnTo>
                  <a:pt x="1542700" y="3332231"/>
                </a:lnTo>
                <a:lnTo>
                  <a:pt x="1739043" y="3253693"/>
                </a:lnTo>
                <a:lnTo>
                  <a:pt x="1834410" y="3158327"/>
                </a:lnTo>
                <a:lnTo>
                  <a:pt x="1924167" y="3012471"/>
                </a:lnTo>
                <a:lnTo>
                  <a:pt x="1935387" y="2838567"/>
                </a:lnTo>
                <a:lnTo>
                  <a:pt x="1879288" y="2636614"/>
                </a:lnTo>
                <a:lnTo>
                  <a:pt x="1778312" y="2445880"/>
                </a:lnTo>
                <a:lnTo>
                  <a:pt x="2748810" y="2501977"/>
                </a:lnTo>
                <a:lnTo>
                  <a:pt x="2877836" y="1778312"/>
                </a:lnTo>
                <a:lnTo>
                  <a:pt x="2715151" y="1924168"/>
                </a:lnTo>
                <a:lnTo>
                  <a:pt x="2513198" y="1985875"/>
                </a:lnTo>
                <a:lnTo>
                  <a:pt x="2350513" y="1946606"/>
                </a:lnTo>
                <a:lnTo>
                  <a:pt x="2238318" y="1879289"/>
                </a:lnTo>
                <a:lnTo>
                  <a:pt x="2159779" y="1755873"/>
                </a:lnTo>
                <a:lnTo>
                  <a:pt x="2114901" y="1626847"/>
                </a:lnTo>
                <a:lnTo>
                  <a:pt x="2092461" y="1480992"/>
                </a:lnTo>
                <a:lnTo>
                  <a:pt x="2120510" y="1368795"/>
                </a:lnTo>
                <a:lnTo>
                  <a:pt x="2187828" y="1273428"/>
                </a:lnTo>
                <a:lnTo>
                  <a:pt x="2260756" y="1211721"/>
                </a:lnTo>
                <a:lnTo>
                  <a:pt x="2401001" y="1161232"/>
                </a:lnTo>
                <a:lnTo>
                  <a:pt x="2558076" y="1161232"/>
                </a:lnTo>
                <a:lnTo>
                  <a:pt x="2715151" y="1200501"/>
                </a:lnTo>
                <a:lnTo>
                  <a:pt x="2877836" y="1312697"/>
                </a:lnTo>
                <a:lnTo>
                  <a:pt x="2760029" y="577812"/>
                </a:lnTo>
                <a:lnTo>
                  <a:pt x="1806361" y="757326"/>
                </a:lnTo>
                <a:lnTo>
                  <a:pt x="1868069" y="611470"/>
                </a:lnTo>
                <a:lnTo>
                  <a:pt x="1907338" y="403907"/>
                </a:lnTo>
                <a:lnTo>
                  <a:pt x="1873678" y="258052"/>
                </a:lnTo>
                <a:lnTo>
                  <a:pt x="1789532" y="140246"/>
                </a:lnTo>
                <a:lnTo>
                  <a:pt x="1688555" y="67318"/>
                </a:lnTo>
                <a:lnTo>
                  <a:pt x="1553919" y="0"/>
                </a:lnTo>
                <a:lnTo>
                  <a:pt x="1380015" y="0"/>
                </a:lnTo>
                <a:lnTo>
                  <a:pt x="1245380" y="33659"/>
                </a:lnTo>
                <a:lnTo>
                  <a:pt x="1127573" y="100977"/>
                </a:lnTo>
                <a:lnTo>
                  <a:pt x="1054646" y="179515"/>
                </a:lnTo>
                <a:lnTo>
                  <a:pt x="992937" y="263661"/>
                </a:lnTo>
                <a:lnTo>
                  <a:pt x="964889" y="415127"/>
                </a:lnTo>
                <a:lnTo>
                  <a:pt x="998547" y="555372"/>
                </a:lnTo>
                <a:lnTo>
                  <a:pt x="1150013" y="746106"/>
                </a:lnTo>
                <a:close/>
              </a:path>
            </a:pathLst>
          </a:custGeom>
          <a:solidFill>
            <a:schemeClr val="tx2">
              <a:lumMod val="20000"/>
              <a:lumOff val="80000"/>
            </a:schemeClr>
          </a:solidFill>
          <a:ln>
            <a:solidFill>
              <a:schemeClr val="tx2">
                <a:lumMod val="60000"/>
                <a:lumOff val="40000"/>
              </a:schemeClr>
            </a:solidFill>
          </a:ln>
          <a:effectLst>
            <a:innerShdw blurRad="63500" dist="508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415814" y="569775"/>
            <a:ext cx="1119216" cy="584775"/>
          </a:xfrm>
          <a:prstGeom prst="rect">
            <a:avLst/>
          </a:prstGeom>
          <a:noFill/>
        </p:spPr>
        <p:txBody>
          <a:bodyPr wrap="none" rtlCol="0">
            <a:spAutoFit/>
          </a:bodyPr>
          <a:lstStyle/>
          <a:p>
            <a:pPr algn="ctr"/>
            <a:r>
              <a:rPr lang="en-US" sz="1600" dirty="0" smtClean="0">
                <a:solidFill>
                  <a:schemeClr val="tx2">
                    <a:lumMod val="75000"/>
                  </a:schemeClr>
                </a:solidFill>
              </a:rPr>
              <a:t>Federated</a:t>
            </a:r>
          </a:p>
          <a:p>
            <a:pPr algn="ctr"/>
            <a:r>
              <a:rPr lang="en-US" sz="1600" dirty="0" smtClean="0">
                <a:solidFill>
                  <a:schemeClr val="tx2">
                    <a:lumMod val="75000"/>
                  </a:schemeClr>
                </a:solidFill>
              </a:rPr>
              <a:t>Identity</a:t>
            </a:r>
          </a:p>
        </p:txBody>
      </p:sp>
      <p:sp>
        <p:nvSpPr>
          <p:cNvPr id="8" name="Rectangle 7"/>
          <p:cNvSpPr/>
          <p:nvPr/>
        </p:nvSpPr>
        <p:spPr>
          <a:xfrm>
            <a:off x="287078" y="2115883"/>
            <a:ext cx="3648960" cy="4413516"/>
          </a:xfrm>
          <a:prstGeom prst="rect">
            <a:avLst/>
          </a:prstGeom>
        </p:spPr>
        <p:txBody>
          <a:bodyPr wrap="square">
            <a:spAutoFit/>
          </a:bodyPr>
          <a:lstStyle/>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A small majority of respondents included reduced/single sign-on </a:t>
            </a:r>
            <a:r>
              <a:rPr lang="en-US" i="1" dirty="0" smtClean="0">
                <a:solidFill>
                  <a:srgbClr val="4C4C4F"/>
                </a:solidFill>
                <a:latin typeface="Arial"/>
                <a:ea typeface="ＭＳ Ｐゴシック" pitchFamily="48" charset="-128"/>
                <a:cs typeface="Arial"/>
              </a:rPr>
              <a:t>within the institution</a:t>
            </a:r>
            <a:r>
              <a:rPr lang="en-US" dirty="0" smtClean="0">
                <a:solidFill>
                  <a:srgbClr val="4C4C4F"/>
                </a:solidFill>
                <a:latin typeface="Arial"/>
                <a:ea typeface="ＭＳ Ｐゴシック" pitchFamily="48" charset="-128"/>
                <a:cs typeface="Arial"/>
              </a:rPr>
              <a:t> among the three they considered “primary.”</a:t>
            </a:r>
          </a:p>
          <a:p>
            <a:pPr marL="623888" lvl="1" indent="-166688">
              <a:spcBef>
                <a:spcPct val="20000"/>
              </a:spcBef>
              <a:buClr>
                <a:srgbClr val="E33323"/>
              </a:buClr>
              <a:buSzPct val="80000"/>
              <a:buFont typeface="Arial" pitchFamily="34" charset="0"/>
              <a:buChar char="•"/>
              <a:defRPr/>
            </a:pPr>
            <a:r>
              <a:rPr lang="en-US" dirty="0" smtClean="0">
                <a:solidFill>
                  <a:srgbClr val="4C4C4F"/>
                </a:solidFill>
                <a:latin typeface="Arial"/>
                <a:ea typeface="ＭＳ Ｐゴシック" pitchFamily="48" charset="-128"/>
                <a:cs typeface="Arial"/>
              </a:rPr>
              <a:t>Doctorals were the Carnegie class least likely to include this motivator but were much more likely than others to include providing for extra-institutional research collaboration.</a:t>
            </a:r>
          </a:p>
          <a:p>
            <a:pPr marL="166688" indent="-166688">
              <a:spcBef>
                <a:spcPct val="20000"/>
              </a:spcBef>
              <a:buClr>
                <a:srgbClr val="E33323"/>
              </a:buClr>
              <a:buSzPct val="80000"/>
              <a:buFont typeface="Wingdings" pitchFamily="2" charset="2"/>
              <a:buChar char="§"/>
              <a:defRPr/>
            </a:pPr>
            <a:r>
              <a:rPr lang="en-US" dirty="0" smtClean="0">
                <a:solidFill>
                  <a:srgbClr val="4C4C4F"/>
                </a:solidFill>
                <a:latin typeface="Arial"/>
                <a:ea typeface="ＭＳ Ｐゴシック" pitchFamily="48" charset="-128"/>
                <a:cs typeface="Arial"/>
              </a:rPr>
              <a:t> </a:t>
            </a:r>
            <a:r>
              <a:rPr lang="en-US" dirty="0" smtClean="0">
                <a:solidFill>
                  <a:srgbClr val="4C4C4F"/>
                </a:solidFill>
                <a:cs typeface="Arial" charset="0"/>
              </a:rPr>
              <a:t>Relatively few included enabling access to institutional resources by external users.</a:t>
            </a:r>
          </a:p>
          <a:p>
            <a:pPr marL="166688" indent="-166688">
              <a:spcBef>
                <a:spcPct val="20000"/>
              </a:spcBef>
              <a:buClr>
                <a:srgbClr val="E33323"/>
              </a:buClr>
              <a:buSzPct val="80000"/>
              <a:buFont typeface="Wingdings" pitchFamily="96" charset="2"/>
              <a:buChar char="§"/>
              <a:defRPr/>
            </a:pPr>
            <a:endParaRPr lang="en-US" dirty="0" smtClean="0">
              <a:solidFill>
                <a:srgbClr val="4C4C4F"/>
              </a:solidFill>
              <a:cs typeface="Arial" charset="0"/>
            </a:endParaRPr>
          </a:p>
        </p:txBody>
      </p:sp>
      <p:sp>
        <p:nvSpPr>
          <p:cNvPr id="10" name="Slide Number Placeholder 9"/>
          <p:cNvSpPr>
            <a:spLocks noGrp="1"/>
          </p:cNvSpPr>
          <p:nvPr>
            <p:ph type="sldNum" sz="quarter" idx="12"/>
          </p:nvPr>
        </p:nvSpPr>
        <p:spPr/>
        <p:txBody>
          <a:bodyPr/>
          <a:lstStyle/>
          <a:p>
            <a:pPr>
              <a:defRPr/>
            </a:pPr>
            <a:fld id="{6D12A522-FF6E-4044-9AB3-9EB3C4EA2D66}" type="slidenum">
              <a:rPr lang="en-US" smtClean="0"/>
              <a:pPr>
                <a:defRPr/>
              </a:pPr>
              <a:t>27</a:t>
            </a:fld>
            <a:endParaRPr lang="en-US" dirty="0"/>
          </a:p>
        </p:txBody>
      </p:sp>
      <p:sp>
        <p:nvSpPr>
          <p:cNvPr id="11" name="Footer Placeholder 10"/>
          <p:cNvSpPr>
            <a:spLocks noGrp="1"/>
          </p:cNvSpPr>
          <p:nvPr>
            <p:ph type="ftr" sz="quarter" idx="11"/>
          </p:nvPr>
        </p:nvSpPr>
        <p:spPr/>
        <p:txBody>
          <a:bodyPr/>
          <a:lstStyle/>
          <a:p>
            <a:pPr>
              <a:defRPr/>
            </a:pPr>
            <a:r>
              <a:rPr lang="en-US" dirty="0" smtClean="0"/>
              <a:t>© 2011 EDUCAUSE</a:t>
            </a:r>
            <a:endParaRPr lang="en-US" dirty="0"/>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769" y="2270655"/>
            <a:ext cx="8382000" cy="1143000"/>
          </a:xfrm>
        </p:spPr>
        <p:txBody>
          <a:bodyPr>
            <a:normAutofit/>
          </a:bodyPr>
          <a:lstStyle/>
          <a:p>
            <a:pPr algn="ctr"/>
            <a:r>
              <a:rPr lang="en-US" sz="2400" dirty="0" smtClean="0"/>
              <a:t>Key outcomes</a:t>
            </a:r>
            <a:endParaRPr lang="en-US" sz="2400" dirty="0"/>
          </a:p>
        </p:txBody>
      </p:sp>
    </p:spTree>
    <p:extLst>
      <p:ext uri="{BB962C8B-B14F-4D97-AF65-F5344CB8AC3E}">
        <p14:creationId xmlns:p14="http://schemas.microsoft.com/office/powerpoint/2010/main" xmlns="" val="1402049406"/>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87078" y="1850058"/>
            <a:ext cx="4102174" cy="4468916"/>
          </a:xfrm>
          <a:prstGeom prst="rect">
            <a:avLst/>
          </a:prstGeom>
        </p:spPr>
        <p:txBody>
          <a:bodyPr wrap="square">
            <a:spAutoFit/>
          </a:bodyPr>
          <a:lstStyle/>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Most institutions agreed they were getting the value they expected from IdM projects.</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Among  those that didn’t agree, the majority were neutral on the question or didn’t know the answer.</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Only 8% of respondents disagreed at some level.</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Mean agreement did not change significantly between 2005 and 2010.</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In neither year did mean agreement did not vary significantly by Carnegie class, institution size, or institutional control.</a:t>
            </a:r>
            <a:endParaRPr lang="en-US" dirty="0" smtClean="0">
              <a:solidFill>
                <a:srgbClr val="4C4C4F"/>
              </a:solidFill>
              <a:cs typeface="Arial" charset="0"/>
            </a:endParaRPr>
          </a:p>
        </p:txBody>
      </p:sp>
      <p:sp>
        <p:nvSpPr>
          <p:cNvPr id="9" name="Title 1"/>
          <p:cNvSpPr txBox="1">
            <a:spLocks/>
          </p:cNvSpPr>
          <p:nvPr/>
        </p:nvSpPr>
        <p:spPr>
          <a:xfrm>
            <a:off x="457200" y="570774"/>
            <a:ext cx="3910922" cy="116205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2400" b="1" i="0" u="none" strike="noStrike" kern="1200" cap="all" spc="0" normalizeH="0" baseline="0" noProof="0" dirty="0" smtClean="0">
                <a:ln>
                  <a:noFill/>
                </a:ln>
                <a:solidFill>
                  <a:schemeClr val="tx1"/>
                </a:solidFill>
                <a:effectLst/>
                <a:uLnTx/>
                <a:uFillTx/>
                <a:latin typeface="Arial"/>
                <a:ea typeface="ＭＳ Ｐゴシック" pitchFamily="48" charset="-128"/>
                <a:cs typeface="Arial"/>
              </a:rPr>
              <a:t>Outcome: Getting</a:t>
            </a:r>
            <a:r>
              <a:rPr kumimoji="0" lang="en-US" sz="2400" b="1" i="0" u="none" strike="noStrike" kern="1200" cap="all" spc="0" normalizeH="0" noProof="0" dirty="0" smtClean="0">
                <a:ln>
                  <a:noFill/>
                </a:ln>
                <a:solidFill>
                  <a:schemeClr val="tx1"/>
                </a:solidFill>
                <a:effectLst/>
                <a:uLnTx/>
                <a:uFillTx/>
                <a:latin typeface="Arial"/>
                <a:ea typeface="ＭＳ Ｐゴシック" pitchFamily="48" charset="-128"/>
                <a:cs typeface="Arial"/>
              </a:rPr>
              <a:t> expected value from </a:t>
            </a:r>
            <a:r>
              <a:rPr kumimoji="0" lang="en-US" sz="2400" b="1" i="0" u="none" strike="noStrike" kern="1200" cap="all" spc="0" normalizeH="0" noProof="0" dirty="0" err="1" smtClean="0">
                <a:ln>
                  <a:noFill/>
                </a:ln>
                <a:solidFill>
                  <a:schemeClr val="tx1"/>
                </a:solidFill>
                <a:effectLst/>
                <a:uLnTx/>
                <a:uFillTx/>
                <a:latin typeface="Arial"/>
                <a:ea typeface="ＭＳ Ｐゴシック" pitchFamily="48" charset="-128"/>
                <a:cs typeface="Arial"/>
              </a:rPr>
              <a:t>idm</a:t>
            </a:r>
            <a:r>
              <a:rPr kumimoji="0" lang="en-US" sz="2400" b="1" i="0" u="none" strike="noStrike" kern="1200" cap="all" spc="0" normalizeH="0" noProof="0" dirty="0" smtClean="0">
                <a:ln>
                  <a:noFill/>
                </a:ln>
                <a:solidFill>
                  <a:schemeClr val="tx1"/>
                </a:solidFill>
                <a:effectLst/>
                <a:uLnTx/>
                <a:uFillTx/>
                <a:latin typeface="Arial"/>
                <a:ea typeface="ＭＳ Ｐゴシック" pitchFamily="48" charset="-128"/>
                <a:cs typeface="Arial"/>
              </a:rPr>
              <a:t> projects</a:t>
            </a:r>
            <a:endParaRPr kumimoji="0" lang="en-US" sz="24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graphicFrame>
        <p:nvGraphicFramePr>
          <p:cNvPr id="5" name="Chart 4"/>
          <p:cNvGraphicFramePr/>
          <p:nvPr/>
        </p:nvGraphicFramePr>
        <p:xfrm>
          <a:off x="4368121" y="1396999"/>
          <a:ext cx="4652053" cy="4346575"/>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6D12A522-FF6E-4044-9AB3-9EB3C4EA2D66}" type="slidenum">
              <a:rPr lang="en-US" smtClean="0"/>
              <a:pPr>
                <a:defRPr/>
              </a:pPr>
              <a:t>29</a:t>
            </a:fld>
            <a:endParaRPr lang="en-US"/>
          </a:p>
        </p:txBody>
      </p:sp>
      <p:sp>
        <p:nvSpPr>
          <p:cNvPr id="11" name="Footer Placeholder 10"/>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
        <p:nvSpPr>
          <p:cNvPr id="11" name="Title 1"/>
          <p:cNvSpPr>
            <a:spLocks noGrp="1"/>
          </p:cNvSpPr>
          <p:nvPr>
            <p:ph type="title"/>
          </p:nvPr>
        </p:nvSpPr>
        <p:spPr>
          <a:xfrm>
            <a:off x="381000" y="2270655"/>
            <a:ext cx="8382000" cy="1143000"/>
          </a:xfrm>
        </p:spPr>
        <p:txBody>
          <a:bodyPr>
            <a:normAutofit/>
          </a:bodyPr>
          <a:lstStyle/>
          <a:p>
            <a:pPr algn="ctr"/>
            <a:r>
              <a:rPr lang="en-US" sz="2400" dirty="0" smtClean="0"/>
              <a:t>Survey respondents</a:t>
            </a:r>
            <a:endParaRPr lang="en-US" sz="2400" dirty="0"/>
          </a:p>
        </p:txBody>
      </p:sp>
    </p:spTree>
  </p:cSld>
  <p:clrMapOvr>
    <a:overrideClrMapping bg1="lt1" tx1="dk1" bg2="lt2" tx2="dk2" accent1="accent1" accent2="accent2" accent3="accent3" accent4="accent4" accent5="accent5" accent6="accent6" hlink="hlink" folHlink="folHlink"/>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87078" y="1648031"/>
            <a:ext cx="4210494" cy="5410712"/>
          </a:xfrm>
          <a:prstGeom prst="rect">
            <a:avLst/>
          </a:prstGeom>
        </p:spPr>
        <p:txBody>
          <a:bodyPr wrap="square">
            <a:spAutoFit/>
          </a:bodyPr>
          <a:lstStyle/>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Nearly 1 institution in 5 didn’t know if it had achieved cost savings from its IdM projects.</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Just over 1 institution in 5 had achieved cost savings from IdM projects but many of those did not expect more.</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Among  those that had not achieved savings, slightly more than half did not expect to do so. </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Responses did not change significantly between 2005 and 2010.</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In neither year did mean agreement did not vary significantly by Carnegie class, institution size, or institutional control.</a:t>
            </a:r>
            <a:endParaRPr lang="en-US" dirty="0" smtClean="0">
              <a:solidFill>
                <a:srgbClr val="4C4C4F"/>
              </a:solidFill>
              <a:cs typeface="Arial" charset="0"/>
            </a:endParaRPr>
          </a:p>
          <a:p>
            <a:pPr marL="166688" indent="-166688">
              <a:spcBef>
                <a:spcPct val="20000"/>
              </a:spcBef>
              <a:buClr>
                <a:srgbClr val="E33323"/>
              </a:buClr>
              <a:buSzPct val="80000"/>
              <a:buFont typeface="Wingdings" pitchFamily="96" charset="2"/>
              <a:buChar char="§"/>
              <a:defRPr/>
            </a:pPr>
            <a:endParaRPr lang="en-US" dirty="0" smtClean="0">
              <a:solidFill>
                <a:srgbClr val="4C4C4F"/>
              </a:solidFill>
              <a:latin typeface="Arial"/>
              <a:ea typeface="ＭＳ Ｐゴシック" pitchFamily="48" charset="-128"/>
              <a:cs typeface="Arial"/>
            </a:endParaRPr>
          </a:p>
          <a:p>
            <a:pPr marL="166688" indent="-166688">
              <a:spcBef>
                <a:spcPct val="20000"/>
              </a:spcBef>
              <a:buClr>
                <a:srgbClr val="E33323"/>
              </a:buClr>
              <a:buSzPct val="80000"/>
              <a:buFont typeface="Wingdings" pitchFamily="96" charset="2"/>
              <a:buChar char="§"/>
              <a:defRPr/>
            </a:pPr>
            <a:endParaRPr lang="en-US" dirty="0" smtClean="0">
              <a:solidFill>
                <a:srgbClr val="4C4C4F"/>
              </a:solidFill>
              <a:latin typeface="Arial"/>
              <a:ea typeface="ＭＳ Ｐゴシック" pitchFamily="48" charset="-128"/>
              <a:cs typeface="Arial"/>
            </a:endParaRPr>
          </a:p>
        </p:txBody>
      </p:sp>
      <p:sp>
        <p:nvSpPr>
          <p:cNvPr id="9" name="Title 1"/>
          <p:cNvSpPr txBox="1">
            <a:spLocks/>
          </p:cNvSpPr>
          <p:nvPr/>
        </p:nvSpPr>
        <p:spPr>
          <a:xfrm>
            <a:off x="457199" y="7225"/>
            <a:ext cx="3721395" cy="1598280"/>
          </a:xfrm>
          <a:prstGeom prst="rect">
            <a:avLst/>
          </a:prstGeom>
        </p:spPr>
        <p:txBody>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2400" b="1" i="0" u="none" strike="noStrike" kern="1200" cap="all" spc="0" normalizeH="0" baseline="0" noProof="0" dirty="0" smtClean="0">
                <a:ln>
                  <a:noFill/>
                </a:ln>
                <a:solidFill>
                  <a:schemeClr val="tx1"/>
                </a:solidFill>
                <a:effectLst/>
                <a:uLnTx/>
                <a:uFillTx/>
                <a:latin typeface="Arial"/>
                <a:ea typeface="ＭＳ Ｐゴシック" pitchFamily="48" charset="-128"/>
                <a:cs typeface="Arial"/>
              </a:rPr>
              <a:t>Outcome: Meeting expectations</a:t>
            </a:r>
            <a:r>
              <a:rPr kumimoji="0" lang="en-US" sz="2400" b="1" i="0" u="none" strike="noStrike" kern="1200" cap="all" spc="0" normalizeH="0" noProof="0" dirty="0" smtClean="0">
                <a:ln>
                  <a:noFill/>
                </a:ln>
                <a:solidFill>
                  <a:schemeClr val="tx1"/>
                </a:solidFill>
                <a:effectLst/>
                <a:uLnTx/>
                <a:uFillTx/>
                <a:latin typeface="Arial"/>
                <a:ea typeface="ＭＳ Ｐゴシック" pitchFamily="48" charset="-128"/>
                <a:cs typeface="Arial"/>
              </a:rPr>
              <a:t> about cost savings from </a:t>
            </a:r>
            <a:r>
              <a:rPr kumimoji="0" lang="en-US" sz="2400" b="1" i="0" u="none" strike="noStrike" kern="1200" cap="all" spc="0" normalizeH="0" noProof="0" dirty="0" err="1" smtClean="0">
                <a:ln>
                  <a:noFill/>
                </a:ln>
                <a:solidFill>
                  <a:schemeClr val="tx1"/>
                </a:solidFill>
                <a:effectLst/>
                <a:uLnTx/>
                <a:uFillTx/>
                <a:latin typeface="Arial"/>
                <a:ea typeface="ＭＳ Ｐゴシック" pitchFamily="48" charset="-128"/>
                <a:cs typeface="Arial"/>
              </a:rPr>
              <a:t>idm</a:t>
            </a:r>
            <a:r>
              <a:rPr kumimoji="0" lang="en-US" sz="2400" b="1" i="0" u="none" strike="noStrike" kern="1200" cap="all" spc="0" normalizeH="0" noProof="0" dirty="0" smtClean="0">
                <a:ln>
                  <a:noFill/>
                </a:ln>
                <a:solidFill>
                  <a:schemeClr val="tx1"/>
                </a:solidFill>
                <a:effectLst/>
                <a:uLnTx/>
                <a:uFillTx/>
                <a:latin typeface="Arial"/>
                <a:ea typeface="ＭＳ Ｐゴシック" pitchFamily="48" charset="-128"/>
                <a:cs typeface="Arial"/>
              </a:rPr>
              <a:t> projects</a:t>
            </a:r>
            <a:endParaRPr kumimoji="0" lang="en-US" sz="24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graphicFrame>
        <p:nvGraphicFramePr>
          <p:cNvPr id="4" name="Chart 3"/>
          <p:cNvGraphicFramePr/>
          <p:nvPr/>
        </p:nvGraphicFramePr>
        <p:xfrm>
          <a:off x="4324349" y="895350"/>
          <a:ext cx="4676775"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p:cNvSpPr>
            <a:spLocks noGrp="1"/>
          </p:cNvSpPr>
          <p:nvPr>
            <p:ph type="sldNum" sz="quarter" idx="12"/>
          </p:nvPr>
        </p:nvSpPr>
        <p:spPr/>
        <p:txBody>
          <a:bodyPr/>
          <a:lstStyle/>
          <a:p>
            <a:pPr>
              <a:defRPr/>
            </a:pPr>
            <a:fld id="{6D12A522-FF6E-4044-9AB3-9EB3C4EA2D66}" type="slidenum">
              <a:rPr lang="en-US" smtClean="0"/>
              <a:pPr>
                <a:defRPr/>
              </a:pPr>
              <a:t>30</a:t>
            </a:fld>
            <a:endParaRPr lang="en-US"/>
          </a:p>
        </p:txBody>
      </p:sp>
      <p:sp>
        <p:nvSpPr>
          <p:cNvPr id="10" name="Footer Placeholder 9"/>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27721" y="5572301"/>
            <a:ext cx="4596836" cy="276999"/>
          </a:xfrm>
          <a:prstGeom prst="rect">
            <a:avLst/>
          </a:prstGeom>
          <a:noFill/>
        </p:spPr>
        <p:txBody>
          <a:bodyPr wrap="none" rtlCol="0">
            <a:spAutoFit/>
          </a:bodyPr>
          <a:lstStyle/>
          <a:p>
            <a:r>
              <a:rPr lang="en-US" sz="1200" dirty="0" smtClean="0"/>
              <a:t>*Scale: 1 = very low, 2 = low, 3 = medium, 4 = high, 5 = very high</a:t>
            </a:r>
            <a:endParaRPr lang="en-US" sz="1200" dirty="0"/>
          </a:p>
        </p:txBody>
      </p:sp>
      <p:sp>
        <p:nvSpPr>
          <p:cNvPr id="9" name="Rectangle 8"/>
          <p:cNvSpPr/>
          <p:nvPr/>
        </p:nvSpPr>
        <p:spPr>
          <a:xfrm>
            <a:off x="287078" y="1445732"/>
            <a:ext cx="2858830" cy="4912114"/>
          </a:xfrm>
          <a:prstGeom prst="rect">
            <a:avLst/>
          </a:prstGeom>
        </p:spPr>
        <p:txBody>
          <a:bodyPr wrap="square">
            <a:spAutoFit/>
          </a:bodyPr>
          <a:lstStyle/>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To compare institutions, for each one, we calculated its mean reported capability to deliver the 14 IdM benefits; we called the result the institution’s “capability score.”</a:t>
            </a:r>
            <a:endParaRPr lang="en-US" dirty="0" smtClean="0">
              <a:solidFill>
                <a:srgbClr val="4C4C4F"/>
              </a:solidFill>
              <a:cs typeface="Arial" charset="0"/>
            </a:endParaRP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Capability score improved significantly between 2005 and 2010. </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In neither year did capability score vary significantly by Carnegie class, institution size, or institutional control.</a:t>
            </a:r>
          </a:p>
        </p:txBody>
      </p:sp>
      <p:sp>
        <p:nvSpPr>
          <p:cNvPr id="10" name="Title 1"/>
          <p:cNvSpPr>
            <a:spLocks noGrp="1"/>
          </p:cNvSpPr>
          <p:nvPr>
            <p:ph type="title"/>
          </p:nvPr>
        </p:nvSpPr>
        <p:spPr>
          <a:xfrm>
            <a:off x="457200" y="273050"/>
            <a:ext cx="3008313" cy="1162050"/>
          </a:xfrm>
        </p:spPr>
        <p:txBody>
          <a:bodyPr/>
          <a:lstStyle/>
          <a:p>
            <a:r>
              <a:rPr lang="en-US" dirty="0" smtClean="0"/>
              <a:t>Outcome: Identity management capability score</a:t>
            </a:r>
            <a:endParaRPr lang="en-US" dirty="0"/>
          </a:p>
        </p:txBody>
      </p:sp>
      <p:graphicFrame>
        <p:nvGraphicFramePr>
          <p:cNvPr id="11" name="Chart 10"/>
          <p:cNvGraphicFramePr/>
          <p:nvPr/>
        </p:nvGraphicFramePr>
        <p:xfrm>
          <a:off x="3465512" y="790574"/>
          <a:ext cx="5509695" cy="4567237"/>
        </p:xfrm>
        <a:graphic>
          <a:graphicData uri="http://schemas.openxmlformats.org/drawingml/2006/chart">
            <c:chart xmlns:c="http://schemas.openxmlformats.org/drawingml/2006/chart" xmlns:r="http://schemas.openxmlformats.org/officeDocument/2006/relationships" r:id="rId3"/>
          </a:graphicData>
        </a:graphic>
      </p:graphicFrame>
      <p:sp>
        <p:nvSpPr>
          <p:cNvPr id="12" name="Slide Number Placeholder 11"/>
          <p:cNvSpPr>
            <a:spLocks noGrp="1"/>
          </p:cNvSpPr>
          <p:nvPr>
            <p:ph type="sldNum" sz="quarter" idx="12"/>
          </p:nvPr>
        </p:nvSpPr>
        <p:spPr/>
        <p:txBody>
          <a:bodyPr/>
          <a:lstStyle/>
          <a:p>
            <a:pPr>
              <a:defRPr/>
            </a:pPr>
            <a:fld id="{627174C9-3566-421C-935D-63CC9F7431F7}" type="slidenum">
              <a:rPr lang="en-US" smtClean="0"/>
              <a:pPr>
                <a:defRPr/>
              </a:pPr>
              <a:t>31</a:t>
            </a:fld>
            <a:endParaRPr lang="en-US"/>
          </a:p>
        </p:txBody>
      </p:sp>
      <p:sp>
        <p:nvSpPr>
          <p:cNvPr id="13" name="Footer Placeholder 12"/>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4"/>
          <p:cNvGraphicFramePr>
            <a:graphicFrameLocks/>
          </p:cNvGraphicFramePr>
          <p:nvPr>
            <p:extLst>
              <p:ext uri="{D42A27DB-BD31-4B8C-83A1-F6EECF244321}">
                <p14:modId xmlns:p14="http://schemas.microsoft.com/office/powerpoint/2010/main" xmlns="" val="1653500409"/>
              </p:ext>
            </p:extLst>
          </p:nvPr>
        </p:nvGraphicFramePr>
        <p:xfrm>
          <a:off x="3965950" y="191266"/>
          <a:ext cx="4974553" cy="6242306"/>
        </p:xfrm>
        <a:graphic>
          <a:graphicData uri="http://schemas.openxmlformats.org/drawingml/2006/table">
            <a:tbl>
              <a:tblPr firstRow="1" bandRow="1">
                <a:tableStyleId>{21E4AEA4-8DFA-4A89-87EB-49C32662AFE0}</a:tableStyleId>
              </a:tblPr>
              <a:tblGrid>
                <a:gridCol w="3859620"/>
                <a:gridCol w="1114933"/>
              </a:tblGrid>
              <a:tr h="899882">
                <a:tc>
                  <a:txBody>
                    <a:bodyPr/>
                    <a:lstStyle/>
                    <a:p>
                      <a:pPr algn="ctr" rtl="0" fontAlgn="b"/>
                      <a:r>
                        <a:rPr lang="en-US" sz="2000" b="1" i="0" u="none" strike="noStrike" cap="all" baseline="0" dirty="0" smtClean="0">
                          <a:solidFill>
                            <a:schemeClr val="bg1"/>
                          </a:solidFill>
                          <a:latin typeface="Arial"/>
                        </a:rPr>
                        <a:t>Readiness Activity</a:t>
                      </a:r>
                      <a:endParaRPr lang="en-US" sz="2000" b="1" i="0" u="none" strike="noStrike" cap="all" baseline="0" dirty="0">
                        <a:solidFill>
                          <a:schemeClr val="bg1"/>
                        </a:solidFill>
                        <a:latin typeface="Arial"/>
                      </a:endParaRPr>
                    </a:p>
                  </a:txBody>
                  <a:tcPr marL="85725" marR="9525" marT="9525" marB="0" anchor="ctr"/>
                </a:tc>
                <a:tc>
                  <a:txBody>
                    <a:bodyPr/>
                    <a:lstStyle/>
                    <a:p>
                      <a:pPr algn="ctr" rtl="0" fontAlgn="b"/>
                      <a:r>
                        <a:rPr lang="en-US" sz="1600" b="0" i="0" u="none" strike="noStrike" dirty="0" smtClean="0">
                          <a:solidFill>
                            <a:schemeClr val="bg1"/>
                          </a:solidFill>
                          <a:latin typeface="Arial"/>
                        </a:rPr>
                        <a:t>Capability Score Boost*</a:t>
                      </a:r>
                      <a:endParaRPr lang="en-US" sz="1600" b="0" i="0" u="none" strike="noStrike" dirty="0">
                        <a:solidFill>
                          <a:schemeClr val="bg1"/>
                        </a:solidFill>
                        <a:latin typeface="Arial"/>
                      </a:endParaRPr>
                    </a:p>
                  </a:txBody>
                  <a:tcPr marL="85725" marR="9525" marT="9525" marB="0" anchor="b"/>
                </a:tc>
              </a:tr>
              <a:tr h="657803">
                <a:tc>
                  <a:txBody>
                    <a:bodyPr/>
                    <a:lstStyle/>
                    <a:p>
                      <a:pPr algn="l" rtl="0" fontAlgn="b"/>
                      <a:r>
                        <a:rPr lang="en-US" sz="1900" u="none" strike="noStrike" dirty="0">
                          <a:solidFill>
                            <a:schemeClr val="tx1"/>
                          </a:solidFill>
                        </a:rPr>
                        <a:t>Monitoring a set of IdM-related metrics</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0.8 point</a:t>
                      </a:r>
                      <a:endParaRPr lang="en-US" sz="2000" b="0" i="0" u="none" strike="noStrike" dirty="0">
                        <a:solidFill>
                          <a:schemeClr val="tx1"/>
                        </a:solidFill>
                        <a:latin typeface="Arial"/>
                      </a:endParaRPr>
                    </a:p>
                  </a:txBody>
                  <a:tcPr marL="85725" marR="9525" marT="9525" marB="0" anchor="ctr"/>
                </a:tc>
              </a:tr>
              <a:tr h="657803">
                <a:tc>
                  <a:txBody>
                    <a:bodyPr/>
                    <a:lstStyle/>
                    <a:p>
                      <a:pPr algn="l" rtl="0" fontAlgn="b"/>
                      <a:r>
                        <a:rPr lang="en-US" sz="1900" u="none" strike="noStrike" dirty="0" smtClean="0">
                          <a:solidFill>
                            <a:schemeClr val="tx1"/>
                          </a:solidFill>
                        </a:rPr>
                        <a:t>Having</a:t>
                      </a:r>
                      <a:r>
                        <a:rPr lang="en-US" sz="1900" u="none" strike="noStrike" baseline="0" dirty="0" smtClean="0">
                          <a:solidFill>
                            <a:schemeClr val="tx1"/>
                          </a:solidFill>
                        </a:rPr>
                        <a:t> </a:t>
                      </a:r>
                      <a:r>
                        <a:rPr lang="en-US" sz="1900" u="none" strike="noStrike" dirty="0" smtClean="0">
                          <a:solidFill>
                            <a:schemeClr val="tx1"/>
                          </a:solidFill>
                        </a:rPr>
                        <a:t>IdM-related policies in place</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0.5 point</a:t>
                      </a:r>
                      <a:endParaRPr lang="en-US" sz="2000" b="0" i="0" u="none" strike="noStrike" dirty="0">
                        <a:solidFill>
                          <a:schemeClr val="tx1"/>
                        </a:solidFill>
                        <a:latin typeface="Arial"/>
                      </a:endParaRPr>
                    </a:p>
                  </a:txBody>
                  <a:tcPr marL="85725" marR="9525" marT="9525" marB="0" anchor="ctr"/>
                </a:tc>
              </a:tr>
              <a:tr h="677803">
                <a:tc>
                  <a:txBody>
                    <a:bodyPr/>
                    <a:lstStyle/>
                    <a:p>
                      <a:pPr algn="l" rtl="0" fontAlgn="b"/>
                      <a:r>
                        <a:rPr lang="en-US" sz="1900" u="none" strike="noStrike" dirty="0">
                          <a:solidFill>
                            <a:schemeClr val="tx1"/>
                          </a:solidFill>
                        </a:rPr>
                        <a:t>Documenting campus data custodians/owners</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0.5 point</a:t>
                      </a:r>
                      <a:endParaRPr lang="en-US" sz="2000" b="0" i="0" u="none" strike="noStrike" dirty="0">
                        <a:solidFill>
                          <a:schemeClr val="tx1"/>
                        </a:solidFill>
                        <a:latin typeface="Arial"/>
                      </a:endParaRPr>
                    </a:p>
                  </a:txBody>
                  <a:tcPr marL="85725" marR="9525" marT="9525" marB="0" anchor="ctr"/>
                </a:tc>
              </a:tr>
              <a:tr h="677803">
                <a:tc>
                  <a:txBody>
                    <a:bodyPr/>
                    <a:lstStyle/>
                    <a:p>
                      <a:pPr algn="l" rtl="0" fontAlgn="b"/>
                      <a:r>
                        <a:rPr lang="en-US" sz="1900" u="none" strike="noStrike" dirty="0">
                          <a:solidFill>
                            <a:schemeClr val="tx1"/>
                          </a:solidFill>
                        </a:rPr>
                        <a:t>Providing for recovery of identity services in disaster recovery plan</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0.5 point</a:t>
                      </a:r>
                      <a:endParaRPr lang="en-US" sz="2000" b="0" i="0" u="none" strike="noStrike" dirty="0">
                        <a:solidFill>
                          <a:schemeClr val="tx1"/>
                        </a:solidFill>
                        <a:latin typeface="Arial"/>
                      </a:endParaRPr>
                    </a:p>
                  </a:txBody>
                  <a:tcPr marL="85725" marR="9525" marT="9525" marB="0" anchor="ctr"/>
                </a:tc>
              </a:tr>
              <a:tr h="677803">
                <a:tc>
                  <a:txBody>
                    <a:bodyPr/>
                    <a:lstStyle/>
                    <a:p>
                      <a:pPr algn="l" rtl="0" fontAlgn="b"/>
                      <a:r>
                        <a:rPr lang="en-US" sz="1900" u="none" strike="noStrike" dirty="0">
                          <a:solidFill>
                            <a:schemeClr val="tx1"/>
                          </a:solidFill>
                        </a:rPr>
                        <a:t>Conducting an inventory of campus identifiers</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0.4 point</a:t>
                      </a:r>
                      <a:endParaRPr lang="en-US" sz="2000" b="0" i="0" u="none" strike="noStrike" dirty="0">
                        <a:solidFill>
                          <a:schemeClr val="tx1"/>
                        </a:solidFill>
                        <a:latin typeface="Arial"/>
                      </a:endParaRPr>
                    </a:p>
                  </a:txBody>
                  <a:tcPr marL="85725" marR="9525" marT="9525" marB="0" anchor="ctr"/>
                </a:tc>
              </a:tr>
              <a:tr h="677803">
                <a:tc>
                  <a:txBody>
                    <a:bodyPr/>
                    <a:lstStyle/>
                    <a:p>
                      <a:pPr algn="l" rtl="0" fontAlgn="b"/>
                      <a:r>
                        <a:rPr lang="en-US" sz="1900" u="none" strike="noStrike" dirty="0">
                          <a:solidFill>
                            <a:schemeClr val="tx1"/>
                          </a:solidFill>
                        </a:rPr>
                        <a:t>Conducting a risk assessment of data access security and privacy </a:t>
                      </a:r>
                      <a:r>
                        <a:rPr lang="en-US" sz="1900" u="none" strike="noStrike" dirty="0" smtClean="0">
                          <a:solidFill>
                            <a:schemeClr val="tx1"/>
                          </a:solidFill>
                        </a:rPr>
                        <a:t>practices</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0.4 point</a:t>
                      </a:r>
                      <a:endParaRPr lang="en-US" sz="2000" b="0" i="0" u="none" strike="noStrike" dirty="0">
                        <a:solidFill>
                          <a:schemeClr val="tx1"/>
                        </a:solidFill>
                        <a:latin typeface="Arial"/>
                      </a:endParaRPr>
                    </a:p>
                  </a:txBody>
                  <a:tcPr marL="85725" marR="9525" marT="9525" marB="0" anchor="ctr"/>
                </a:tc>
              </a:tr>
              <a:tr h="657803">
                <a:tc>
                  <a:txBody>
                    <a:bodyPr/>
                    <a:lstStyle/>
                    <a:p>
                      <a:pPr algn="l" rtl="0" fontAlgn="b"/>
                      <a:r>
                        <a:rPr lang="en-US" sz="1900" u="none" strike="noStrike" dirty="0">
                          <a:solidFill>
                            <a:schemeClr val="tx1"/>
                          </a:solidFill>
                        </a:rPr>
                        <a:t>Providing sufficient </a:t>
                      </a:r>
                      <a:r>
                        <a:rPr lang="en-US" sz="1900" u="none" strike="noStrike" dirty="0" smtClean="0">
                          <a:solidFill>
                            <a:schemeClr val="tx1"/>
                          </a:solidFill>
                        </a:rPr>
                        <a:t>resources for IdM</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0.3 point</a:t>
                      </a:r>
                      <a:endParaRPr lang="en-US" sz="2000" b="0" i="0" u="none" strike="noStrike" dirty="0">
                        <a:solidFill>
                          <a:schemeClr val="tx1"/>
                        </a:solidFill>
                        <a:latin typeface="Arial"/>
                      </a:endParaRPr>
                    </a:p>
                  </a:txBody>
                  <a:tcPr marL="85725" marR="9525" marT="9525" marB="0" anchor="ctr"/>
                </a:tc>
              </a:tr>
              <a:tr h="657803">
                <a:tc>
                  <a:txBody>
                    <a:bodyPr/>
                    <a:lstStyle/>
                    <a:p>
                      <a:pPr algn="l" rtl="0" fontAlgn="b"/>
                      <a:r>
                        <a:rPr lang="en-US" sz="1900" u="none" strike="noStrike" dirty="0">
                          <a:solidFill>
                            <a:schemeClr val="tx1"/>
                          </a:solidFill>
                        </a:rPr>
                        <a:t>Developing a documented plan for IdM</a:t>
                      </a:r>
                      <a:endParaRPr lang="en-US" sz="1900" b="0" i="0" u="none" strike="noStrike" dirty="0">
                        <a:solidFill>
                          <a:schemeClr val="tx1"/>
                        </a:solidFill>
                        <a:latin typeface="Arial"/>
                      </a:endParaRPr>
                    </a:p>
                  </a:txBody>
                  <a:tcPr marL="85725" marR="9525" marT="9525" marB="0" anchor="ctr"/>
                </a:tc>
                <a:tc>
                  <a:txBody>
                    <a:bodyPr/>
                    <a:lstStyle/>
                    <a:p>
                      <a:pPr algn="l" rtl="0" fontAlgn="b"/>
                      <a:r>
                        <a:rPr lang="en-US" sz="2000" b="0" i="0" u="none" strike="noStrike" dirty="0" smtClean="0">
                          <a:solidFill>
                            <a:schemeClr val="tx1"/>
                          </a:solidFill>
                          <a:latin typeface="Arial"/>
                        </a:rPr>
                        <a:t>0.2 point</a:t>
                      </a:r>
                      <a:endParaRPr lang="en-US" sz="2000" b="0" i="0" u="none" strike="noStrike" dirty="0">
                        <a:solidFill>
                          <a:schemeClr val="tx1"/>
                        </a:solidFill>
                        <a:latin typeface="Arial"/>
                      </a:endParaRPr>
                    </a:p>
                  </a:txBody>
                  <a:tcPr marL="85725" marR="9525" marT="9525" marB="0" anchor="ctr"/>
                </a:tc>
              </a:tr>
            </a:tbl>
          </a:graphicData>
        </a:graphic>
      </p:graphicFrame>
      <p:sp>
        <p:nvSpPr>
          <p:cNvPr id="3" name="Rectangle 2"/>
          <p:cNvSpPr/>
          <p:nvPr/>
        </p:nvSpPr>
        <p:spPr>
          <a:xfrm>
            <a:off x="287078" y="1956116"/>
            <a:ext cx="3338624" cy="2363724"/>
          </a:xfrm>
          <a:prstGeom prst="rect">
            <a:avLst/>
          </a:prstGeom>
        </p:spPr>
        <p:txBody>
          <a:bodyPr wrap="square">
            <a:spAutoFit/>
          </a:bodyPr>
          <a:lstStyle/>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A number of IdM readiness activities are significantly associated with IdM capability score.</a:t>
            </a:r>
          </a:p>
          <a:p>
            <a:pPr marL="166688" indent="-166688">
              <a:spcBef>
                <a:spcPct val="20000"/>
              </a:spcBef>
              <a:buClr>
                <a:srgbClr val="E33323"/>
              </a:buClr>
              <a:buSzPct val="80000"/>
              <a:buFont typeface="Wingdings" pitchFamily="96" charset="2"/>
              <a:buChar char="§"/>
              <a:defRPr/>
            </a:pPr>
            <a:r>
              <a:rPr lang="en-US" dirty="0" smtClean="0">
                <a:solidFill>
                  <a:srgbClr val="4C4C4F"/>
                </a:solidFill>
                <a:latin typeface="Arial"/>
                <a:ea typeface="ＭＳ Ｐゴシック" pitchFamily="48" charset="-128"/>
                <a:cs typeface="Arial"/>
              </a:rPr>
              <a:t>Each appears to boost capability score by between 0.2 and 0.8 points on our five-point scale.</a:t>
            </a:r>
            <a:endParaRPr lang="en-US" dirty="0" smtClean="0">
              <a:solidFill>
                <a:srgbClr val="4C4C4F"/>
              </a:solidFill>
              <a:cs typeface="Arial" charset="0"/>
            </a:endParaRPr>
          </a:p>
        </p:txBody>
      </p:sp>
      <p:sp>
        <p:nvSpPr>
          <p:cNvPr id="4" name="TextBox 3"/>
          <p:cNvSpPr txBox="1"/>
          <p:nvPr/>
        </p:nvSpPr>
        <p:spPr>
          <a:xfrm>
            <a:off x="3827721" y="6433574"/>
            <a:ext cx="5323380" cy="307777"/>
          </a:xfrm>
          <a:prstGeom prst="rect">
            <a:avLst/>
          </a:prstGeom>
          <a:noFill/>
        </p:spPr>
        <p:txBody>
          <a:bodyPr wrap="none" rtlCol="0">
            <a:spAutoFit/>
          </a:bodyPr>
          <a:lstStyle/>
          <a:p>
            <a:r>
              <a:rPr lang="en-US" sz="1400" dirty="0" smtClean="0"/>
              <a:t>*Scale: 1 = very low, 2 = low, 3 = medium, 4 = high, 5 = very high</a:t>
            </a:r>
            <a:endParaRPr lang="en-US" sz="1400" dirty="0"/>
          </a:p>
        </p:txBody>
      </p:sp>
      <p:sp>
        <p:nvSpPr>
          <p:cNvPr id="5" name="Title 1"/>
          <p:cNvSpPr>
            <a:spLocks noGrp="1"/>
          </p:cNvSpPr>
          <p:nvPr>
            <p:ph type="title"/>
          </p:nvPr>
        </p:nvSpPr>
        <p:spPr>
          <a:xfrm>
            <a:off x="457200" y="677104"/>
            <a:ext cx="3008313" cy="1162050"/>
          </a:xfrm>
        </p:spPr>
        <p:txBody>
          <a:bodyPr>
            <a:noAutofit/>
          </a:bodyPr>
          <a:lstStyle/>
          <a:p>
            <a:r>
              <a:rPr lang="en-US" sz="2400" dirty="0" smtClean="0"/>
              <a:t>Readiness and </a:t>
            </a:r>
            <a:r>
              <a:rPr lang="en-US" sz="2400" dirty="0" err="1" smtClean="0"/>
              <a:t>Idm</a:t>
            </a:r>
            <a:r>
              <a:rPr lang="en-US" sz="2400" dirty="0" smtClean="0"/>
              <a:t> outcomes</a:t>
            </a:r>
            <a:endParaRPr lang="en-US" sz="2400" dirty="0"/>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
        <p:nvSpPr>
          <p:cNvPr id="4" name="Title 1"/>
          <p:cNvSpPr>
            <a:spLocks noGrp="1"/>
          </p:cNvSpPr>
          <p:nvPr>
            <p:ph type="title"/>
          </p:nvPr>
        </p:nvSpPr>
        <p:spPr bwMode="auto">
          <a:xfrm>
            <a:off x="457200" y="458788"/>
            <a:ext cx="8382000" cy="615100"/>
          </a:xfrm>
        </p:spPr>
        <p:txBody>
          <a:bodyPr>
            <a:normAutofit/>
          </a:bodyPr>
          <a:lstStyle/>
          <a:p>
            <a:pPr eaLnBrk="1" hangingPunct="1"/>
            <a:r>
              <a:rPr lang="en-US" sz="2800" cap="none" dirty="0" smtClean="0">
                <a:latin typeface="Arial" charset="0"/>
                <a:ea typeface="ＭＳ Ｐゴシック" pitchFamily="96" charset="-128"/>
                <a:cs typeface="Arial" charset="0"/>
              </a:rPr>
              <a:t>2010 Survey Responses</a:t>
            </a:r>
          </a:p>
        </p:txBody>
      </p:sp>
      <p:sp>
        <p:nvSpPr>
          <p:cNvPr id="5" name="Content Placeholder 2"/>
          <p:cNvSpPr>
            <a:spLocks noGrp="1"/>
          </p:cNvSpPr>
          <p:nvPr>
            <p:ph idx="4294967295"/>
          </p:nvPr>
        </p:nvSpPr>
        <p:spPr>
          <a:xfrm>
            <a:off x="533399" y="1408306"/>
            <a:ext cx="2770239" cy="482872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sz="2000" dirty="0" smtClean="0">
                <a:latin typeface="Arial" charset="0"/>
                <a:ea typeface="ＭＳ Ｐゴシック" pitchFamily="96" charset="-128"/>
                <a:cs typeface="Arial" charset="0"/>
              </a:rPr>
              <a:t>1,726 invitations</a:t>
            </a:r>
          </a:p>
          <a:p>
            <a:pPr eaLnBrk="1" hangingPunct="1"/>
            <a:r>
              <a:rPr lang="en-US" sz="2000" dirty="0" smtClean="0">
                <a:latin typeface="Arial" charset="0"/>
                <a:ea typeface="ＭＳ Ｐゴシック" pitchFamily="96" charset="-128"/>
                <a:cs typeface="Arial" charset="0"/>
              </a:rPr>
              <a:t>323 respondents</a:t>
            </a:r>
          </a:p>
          <a:p>
            <a:pPr lvl="1" eaLnBrk="1" hangingPunct="1"/>
            <a:r>
              <a:rPr lang="en-US" sz="2000" dirty="0" smtClean="0">
                <a:latin typeface="Arial" charset="0"/>
                <a:ea typeface="ＭＳ Ｐゴシック" pitchFamily="96" charset="-128"/>
                <a:cs typeface="Arial" charset="0"/>
              </a:rPr>
              <a:t>18.7% response rate</a:t>
            </a:r>
          </a:p>
          <a:p>
            <a:pPr eaLnBrk="1" hangingPunct="1"/>
            <a:r>
              <a:rPr lang="en-US" sz="2000" dirty="0" smtClean="0">
                <a:latin typeface="Arial" charset="0"/>
                <a:ea typeface="ＭＳ Ｐゴシック" pitchFamily="96" charset="-128"/>
                <a:cs typeface="Arial" charset="0"/>
              </a:rPr>
              <a:t>Doctorals overrepresented</a:t>
            </a:r>
          </a:p>
          <a:p>
            <a:pPr eaLnBrk="1" hangingPunct="1"/>
            <a:r>
              <a:rPr lang="en-US" sz="2000" dirty="0" smtClean="0">
                <a:latin typeface="Arial" charset="0"/>
                <a:ea typeface="ＭＳ Ｐゴシック" pitchFamily="96" charset="-128"/>
                <a:cs typeface="Arial" charset="0"/>
              </a:rPr>
              <a:t>Associate’s institutions most underrepresented</a:t>
            </a:r>
          </a:p>
          <a:p>
            <a:pPr eaLnBrk="1" hangingPunct="1"/>
            <a:r>
              <a:rPr lang="en-US" sz="2000" dirty="0" smtClean="0">
                <a:latin typeface="Arial" charset="0"/>
                <a:ea typeface="ＭＳ Ｐゴシック" pitchFamily="96" charset="-128"/>
                <a:cs typeface="Arial" charset="0"/>
              </a:rPr>
              <a:t>Reprises 2005 study</a:t>
            </a:r>
          </a:p>
          <a:p>
            <a:pPr lvl="1" eaLnBrk="1" hangingPunct="1"/>
            <a:r>
              <a:rPr lang="en-US" sz="2000" dirty="0">
                <a:latin typeface="Arial" charset="0"/>
                <a:ea typeface="ＭＳ Ｐゴシック" pitchFamily="96" charset="-128"/>
                <a:cs typeface="Arial" charset="0"/>
              </a:rPr>
              <a:t>403 respondents in 2005</a:t>
            </a:r>
          </a:p>
          <a:p>
            <a:pPr lvl="1" eaLnBrk="1" hangingPunct="1"/>
            <a:r>
              <a:rPr lang="en-US" sz="2000" dirty="0">
                <a:latin typeface="Arial" charset="0"/>
                <a:ea typeface="ＭＳ Ｐゴシック" pitchFamily="96" charset="-128"/>
                <a:cs typeface="Arial" charset="0"/>
              </a:rPr>
              <a:t>137 responded to both surveys </a:t>
            </a:r>
          </a:p>
        </p:txBody>
      </p:sp>
      <p:graphicFrame>
        <p:nvGraphicFramePr>
          <p:cNvPr id="6" name="Chart 5"/>
          <p:cNvGraphicFramePr/>
          <p:nvPr/>
        </p:nvGraphicFramePr>
        <p:xfrm>
          <a:off x="3425587" y="1533477"/>
          <a:ext cx="5627427" cy="4064000"/>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
        <p:nvSpPr>
          <p:cNvPr id="4" name="Title 1"/>
          <p:cNvSpPr>
            <a:spLocks noGrp="1"/>
          </p:cNvSpPr>
          <p:nvPr>
            <p:ph type="title"/>
          </p:nvPr>
        </p:nvSpPr>
        <p:spPr>
          <a:xfrm>
            <a:off x="382769" y="2270655"/>
            <a:ext cx="8382000" cy="1143000"/>
          </a:xfrm>
        </p:spPr>
        <p:txBody>
          <a:bodyPr>
            <a:normAutofit/>
          </a:bodyPr>
          <a:lstStyle/>
          <a:p>
            <a:pPr algn="ctr"/>
            <a:r>
              <a:rPr lang="en-US" sz="2400" dirty="0"/>
              <a:t>Motivators and Challenges for ID Management </a:t>
            </a:r>
            <a:r>
              <a:rPr lang="en-US" sz="2400" dirty="0" smtClean="0"/>
              <a:t>initiatives</a:t>
            </a:r>
            <a:endParaRPr lang="en-US" sz="2400" dirty="0"/>
          </a:p>
        </p:txBody>
      </p:sp>
    </p:spTree>
  </p:cSld>
  <p:clrMapOvr>
    <a:overrideClrMapping bg1="lt1" tx1="dk1" bg2="lt2" tx2="dk2" accent1="accent1" accent2="accent2" accent3="accent3" accent4="accent4" accent5="accent5" accent6="accent6" hlink="hlink" folHlink="folHlink"/>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Motivators for pursuit of identity management</a:t>
            </a:r>
            <a:endParaRPr lang="en-US" dirty="0"/>
          </a:p>
        </p:txBody>
      </p:sp>
      <p:sp>
        <p:nvSpPr>
          <p:cNvPr id="4" name="Text Placeholder 3"/>
          <p:cNvSpPr>
            <a:spLocks noGrp="1"/>
          </p:cNvSpPr>
          <p:nvPr>
            <p:ph type="body" sz="half" idx="2"/>
          </p:nvPr>
        </p:nvSpPr>
        <p:spPr>
          <a:xfrm>
            <a:off x="457200" y="1504330"/>
            <a:ext cx="3652684" cy="4959510"/>
          </a:xfrm>
          <a:noFill/>
          <a:ln w="9525">
            <a:noFill/>
            <a:miter lim="800000"/>
            <a:headEnd/>
            <a:tailEnd/>
          </a:ln>
        </p:spPr>
        <p:txBody>
          <a:bodyPr vert="horz" wrap="square" lIns="91440" tIns="45720" rIns="91440" bIns="45720" numCol="1" anchor="t" anchorCtr="0" compatLnSpc="1">
            <a:prstTxWarp prst="textNoShape">
              <a:avLst/>
            </a:prstTxWarp>
          </a:bodyPr>
          <a:lstStyle/>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Security and privacy remain the primary motivator for IdM.</a:t>
            </a:r>
          </a:p>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Positioning the institution for federated identity was selected 1.7 times as often in 2010 as in 2005; no other motivator varied significantly by year.</a:t>
            </a:r>
          </a:p>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Doctoral and liberal arts (BA) institutions were each twice as likely as others to select cost reduction/ increased efficiency as a top motivator and one-third as likely to select keeping current with accepted IT directions.</a:t>
            </a:r>
          </a:p>
        </p:txBody>
      </p:sp>
      <p:graphicFrame>
        <p:nvGraphicFramePr>
          <p:cNvPr id="5" name="Chart 4"/>
          <p:cNvGraphicFramePr/>
          <p:nvPr/>
        </p:nvGraphicFramePr>
        <p:xfrm>
          <a:off x="4109884" y="0"/>
          <a:ext cx="4795284"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6</a:t>
            </a:fld>
            <a:endParaRPr lang="en-US"/>
          </a:p>
        </p:txBody>
      </p:sp>
      <p:sp>
        <p:nvSpPr>
          <p:cNvPr id="9" name="Footer Placeholder 8"/>
          <p:cNvSpPr>
            <a:spLocks noGrp="1"/>
          </p:cNvSpPr>
          <p:nvPr>
            <p:ph type="ftr" sz="quarter" idx="11"/>
          </p:nvPr>
        </p:nvSpPr>
        <p:spPr/>
        <p:txBody>
          <a:bodyPr/>
          <a:lstStyle/>
          <a:p>
            <a:pPr>
              <a:defRPr/>
            </a:pPr>
            <a:r>
              <a:rPr lang="en-US" dirty="0" smtClean="0"/>
              <a:t>© 2011 EDUCAUSE</a:t>
            </a:r>
            <a:endParaRPr lang="en-US" dirty="0"/>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to pursuit of identity management</a:t>
            </a:r>
            <a:endParaRPr lang="en-US" dirty="0"/>
          </a:p>
        </p:txBody>
      </p:sp>
      <p:sp>
        <p:nvSpPr>
          <p:cNvPr id="4" name="Text Placeholder 3"/>
          <p:cNvSpPr>
            <a:spLocks noGrp="1"/>
          </p:cNvSpPr>
          <p:nvPr>
            <p:ph type="body" sz="half" idx="2"/>
          </p:nvPr>
        </p:nvSpPr>
        <p:spPr>
          <a:xfrm>
            <a:off x="457200" y="1504330"/>
            <a:ext cx="3652684" cy="4959510"/>
          </a:xfrm>
          <a:noFill/>
          <a:ln w="9525">
            <a:noFill/>
            <a:miter lim="800000"/>
            <a:headEnd/>
            <a:tailEnd/>
          </a:ln>
        </p:spPr>
        <p:txBody>
          <a:bodyPr vert="horz" wrap="square" lIns="91440" tIns="45720" rIns="91440" bIns="45720" numCol="1" anchor="t" anchorCtr="0" compatLnSpc="1">
            <a:prstTxWarp prst="textNoShape">
              <a:avLst/>
            </a:prstTxWarp>
          </a:bodyPr>
          <a:lstStyle/>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Most of the top challenges are organizational rather than technical.</a:t>
            </a:r>
          </a:p>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Difficulty </a:t>
            </a:r>
            <a:r>
              <a:rPr lang="en-US" sz="1800" u="sng" dirty="0" smtClean="0">
                <a:latin typeface="Arial" charset="0"/>
                <a:ea typeface="ＭＳ Ｐゴシック" pitchFamily="96" charset="-128"/>
                <a:cs typeface="Arial" charset="0"/>
              </a:rPr>
              <a:t>developing</a:t>
            </a:r>
            <a:r>
              <a:rPr lang="en-US" sz="1800" dirty="0" smtClean="0">
                <a:latin typeface="Arial" charset="0"/>
                <a:ea typeface="ＭＳ Ｐゴシック" pitchFamily="96" charset="-128"/>
                <a:cs typeface="Arial" charset="0"/>
              </a:rPr>
              <a:t> campus policies and procedures was selected half as often in 2010 as in 2005.</a:t>
            </a:r>
          </a:p>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Two technical challenges were selected half as often in 2010 as in 2005: immaturity of technical solutions and problems with vendor software and support.</a:t>
            </a:r>
          </a:p>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The rain falls equally on all parades: challenges did not vary meaningfully by Carnegie class or institution size or control.</a:t>
            </a:r>
          </a:p>
        </p:txBody>
      </p:sp>
      <p:graphicFrame>
        <p:nvGraphicFramePr>
          <p:cNvPr id="6" name="Chart 5"/>
          <p:cNvGraphicFramePr/>
          <p:nvPr/>
        </p:nvGraphicFramePr>
        <p:xfrm>
          <a:off x="4109884" y="273049"/>
          <a:ext cx="4895892" cy="6414354"/>
        </p:xfrm>
        <a:graphic>
          <a:graphicData uri="http://schemas.openxmlformats.org/drawingml/2006/chart">
            <c:chart xmlns:c="http://schemas.openxmlformats.org/drawingml/2006/chart" xmlns:r="http://schemas.openxmlformats.org/officeDocument/2006/relationships" r:id="rId4"/>
          </a:graphicData>
        </a:graphic>
      </p:graphicFrame>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7</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Tree>
  </p:cSld>
  <p:clrMapOvr>
    <a:overrideClrMapping bg1="lt1" tx1="dk1" bg2="lt2" tx2="dk2" accent1="accent1" accent2="accent2" accent3="accent3" accent4="accent4" accent5="accent5" accent6="accent6" hlink="hlink" folHlink="folHlink"/>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8</a:t>
            </a:fld>
            <a:endParaRPr lang="en-US"/>
          </a:p>
        </p:txBody>
      </p:sp>
      <p:sp>
        <p:nvSpPr>
          <p:cNvPr id="9" name="Footer Placeholder 8"/>
          <p:cNvSpPr>
            <a:spLocks noGrp="1"/>
          </p:cNvSpPr>
          <p:nvPr>
            <p:ph type="ftr" sz="quarter" idx="11"/>
          </p:nvPr>
        </p:nvSpPr>
        <p:spPr/>
        <p:txBody>
          <a:bodyPr/>
          <a:lstStyle/>
          <a:p>
            <a:pPr>
              <a:defRPr/>
            </a:pPr>
            <a:r>
              <a:rPr lang="en-US" smtClean="0"/>
              <a:t>© 2011 EDUCAUSE</a:t>
            </a:r>
            <a:endParaRPr lang="en-US"/>
          </a:p>
        </p:txBody>
      </p:sp>
      <p:sp>
        <p:nvSpPr>
          <p:cNvPr id="4" name="Title 1"/>
          <p:cNvSpPr>
            <a:spLocks noGrp="1"/>
          </p:cNvSpPr>
          <p:nvPr>
            <p:ph type="title"/>
          </p:nvPr>
        </p:nvSpPr>
        <p:spPr>
          <a:xfrm>
            <a:off x="382769" y="2270655"/>
            <a:ext cx="8382000" cy="1143000"/>
          </a:xfrm>
        </p:spPr>
        <p:txBody>
          <a:bodyPr>
            <a:normAutofit/>
          </a:bodyPr>
          <a:lstStyle/>
          <a:p>
            <a:pPr algn="ctr"/>
            <a:r>
              <a:rPr lang="en-US" sz="2400" dirty="0"/>
              <a:t>Benefits of ID </a:t>
            </a:r>
            <a:r>
              <a:rPr lang="en-US" sz="2400" dirty="0" smtClean="0"/>
              <a:t>Management</a:t>
            </a:r>
            <a:endParaRPr lang="en-US" sz="2400" dirty="0"/>
          </a:p>
        </p:txBody>
      </p:sp>
    </p:spTree>
  </p:cSld>
  <p:clrMapOvr>
    <a:overrideClrMapping bg1="lt1" tx1="dk1" bg2="lt2" tx2="dk2" accent1="accent1" accent2="accent2" accent3="accent3" accent4="accent4" accent5="accent5" accent6="accent6" hlink="hlink" folHlink="folHlink"/>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Identity management benefits</a:t>
            </a:r>
            <a:endParaRPr lang="en-US" dirty="0"/>
          </a:p>
        </p:txBody>
      </p:sp>
      <p:sp>
        <p:nvSpPr>
          <p:cNvPr id="4" name="Text Placeholder 3"/>
          <p:cNvSpPr>
            <a:spLocks noGrp="1"/>
          </p:cNvSpPr>
          <p:nvPr>
            <p:ph type="body" sz="half" idx="2"/>
          </p:nvPr>
        </p:nvSpPr>
        <p:spPr>
          <a:xfrm>
            <a:off x="457200" y="1435100"/>
            <a:ext cx="3318933" cy="4827270"/>
          </a:xfrm>
          <a:noFill/>
          <a:ln w="9525">
            <a:noFill/>
            <a:miter lim="800000"/>
            <a:headEnd/>
            <a:tailEnd/>
          </a:ln>
        </p:spPr>
        <p:txBody>
          <a:bodyPr vert="horz" wrap="square" lIns="91440" tIns="45720" rIns="91440" bIns="45720" numCol="1" anchor="t" anchorCtr="0" compatLnSpc="1">
            <a:prstTxWarp prst="textNoShape">
              <a:avLst/>
            </a:prstTxWarp>
          </a:bodyPr>
          <a:lstStyle/>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Mean importance of benefits exceeded mean capability by 0.3 to 0.9 points.</a:t>
            </a:r>
          </a:p>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Performance is improving: in the longitudinal sample, mean “capability gap” between importance and capability was 1.0 points in 2005 and only 0.6 points in 2010. </a:t>
            </a:r>
          </a:p>
          <a:p>
            <a:pPr marL="166688" indent="-166688" eaLnBrk="1" hangingPunct="1">
              <a:buFont typeface="Wingdings" pitchFamily="96" charset="2"/>
              <a:buChar char="§"/>
            </a:pPr>
            <a:r>
              <a:rPr lang="en-US" sz="1800" dirty="0" smtClean="0">
                <a:latin typeface="Arial" charset="0"/>
                <a:ea typeface="ＭＳ Ｐゴシック" pitchFamily="96" charset="-128"/>
                <a:cs typeface="Arial" charset="0"/>
              </a:rPr>
              <a:t>Capability scores were averaged for each institution to yield a composite “capability score,” one of this study’s primary measures of IdM success.</a:t>
            </a:r>
          </a:p>
        </p:txBody>
      </p:sp>
      <p:graphicFrame>
        <p:nvGraphicFramePr>
          <p:cNvPr id="6" name="Table 5"/>
          <p:cNvGraphicFramePr>
            <a:graphicFrameLocks noGrp="1"/>
          </p:cNvGraphicFramePr>
          <p:nvPr/>
        </p:nvGraphicFramePr>
        <p:xfrm>
          <a:off x="4400988" y="6555789"/>
          <a:ext cx="4526731" cy="246585"/>
        </p:xfrm>
        <a:graphic>
          <a:graphicData uri="http://schemas.openxmlformats.org/drawingml/2006/table">
            <a:tbl>
              <a:tblPr/>
              <a:tblGrid>
                <a:gridCol w="4526731"/>
              </a:tblGrid>
              <a:tr h="246585">
                <a:tc>
                  <a:txBody>
                    <a:bodyPr/>
                    <a:lstStyle/>
                    <a:p>
                      <a:pPr algn="l" fontAlgn="b"/>
                      <a:r>
                        <a:rPr lang="en-US" sz="1300" b="0" i="0" u="none" strike="noStrike" dirty="0">
                          <a:solidFill>
                            <a:srgbClr val="000000"/>
                          </a:solidFill>
                          <a:latin typeface="Calibri"/>
                        </a:rPr>
                        <a:t>*Scale: 1=very low, 2=low, 3=medium, 4=high, 5=very high</a:t>
                      </a:r>
                    </a:p>
                  </a:txBody>
                  <a:tcPr marL="0" marR="0" marT="0" marB="0" anchor="b">
                    <a:lnL>
                      <a:noFill/>
                    </a:lnL>
                    <a:lnR>
                      <a:noFill/>
                    </a:lnR>
                    <a:lnT>
                      <a:noFill/>
                    </a:lnT>
                    <a:lnB>
                      <a:noFill/>
                    </a:lnB>
                  </a:tcPr>
                </a:tc>
              </a:tr>
            </a:tbl>
          </a:graphicData>
        </a:graphic>
      </p:graphicFrame>
      <p:graphicFrame>
        <p:nvGraphicFramePr>
          <p:cNvPr id="7" name="Chart 6"/>
          <p:cNvGraphicFramePr/>
          <p:nvPr/>
        </p:nvGraphicFramePr>
        <p:xfrm>
          <a:off x="3776133" y="0"/>
          <a:ext cx="5151585" cy="6555789"/>
        </p:xfrm>
        <a:graphic>
          <a:graphicData uri="http://schemas.openxmlformats.org/drawingml/2006/chart">
            <c:chart xmlns:c="http://schemas.openxmlformats.org/drawingml/2006/chart" xmlns:r="http://schemas.openxmlformats.org/officeDocument/2006/relationships" r:id="rId3"/>
          </a:graphicData>
        </a:graphic>
      </p:graphicFrame>
      <p:sp>
        <p:nvSpPr>
          <p:cNvPr id="10" name="Slide Number Placeholder 9"/>
          <p:cNvSpPr>
            <a:spLocks noGrp="1"/>
          </p:cNvSpPr>
          <p:nvPr>
            <p:ph type="sldNum" sz="quarter" idx="12"/>
          </p:nvPr>
        </p:nvSpPr>
        <p:spPr/>
        <p:txBody>
          <a:bodyPr/>
          <a:lstStyle/>
          <a:p>
            <a:pPr>
              <a:defRPr/>
            </a:pPr>
            <a:fld id="{627174C9-3566-421C-935D-63CC9F7431F7}"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 2011 EDUCAUSE</a:t>
            </a:r>
            <a:endParaRPr lang="en-US"/>
          </a:p>
        </p:txBody>
      </p:sp>
    </p:spTree>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7086</TotalTime>
  <Words>3334</Words>
  <Application>Microsoft Office PowerPoint</Application>
  <PresentationFormat>On-screen Show (4:3)</PresentationFormat>
  <Paragraphs>631</Paragraphs>
  <Slides>32</Slides>
  <Notes>30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Identity Management in Higher Education, 2011</vt:lpstr>
      <vt:lpstr>Slide 2</vt:lpstr>
      <vt:lpstr>Survey respondents</vt:lpstr>
      <vt:lpstr>2010 Survey Responses</vt:lpstr>
      <vt:lpstr>Motivators and Challenges for ID Management initiatives</vt:lpstr>
      <vt:lpstr>Motivators for pursuit of identity management</vt:lpstr>
      <vt:lpstr>Challenges to pursuit of identity management</vt:lpstr>
      <vt:lpstr>Benefits of ID Management</vt:lpstr>
      <vt:lpstr>Identity management benefits</vt:lpstr>
      <vt:lpstr>IdM Benefit capability, by benefit importance</vt:lpstr>
      <vt:lpstr>Initiating and Funding ID Management projects</vt:lpstr>
      <vt:lpstr>resources for Idm track with Senior management understanding</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Key outcomes</vt:lpstr>
      <vt:lpstr>Slide 29</vt:lpstr>
      <vt:lpstr>Slide 30</vt:lpstr>
      <vt:lpstr>Outcome: Identity management capability score</vt:lpstr>
      <vt:lpstr>Readiness and Idm outcomes</vt:lpstr>
    </vt:vector>
  </TitlesOfParts>
  <Company>brain bolts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tsitko</cp:lastModifiedBy>
  <cp:revision>1875</cp:revision>
  <dcterms:created xsi:type="dcterms:W3CDTF">2009-07-28T17:41:50Z</dcterms:created>
  <dcterms:modified xsi:type="dcterms:W3CDTF">2011-05-25T16:41:27Z</dcterms:modified>
</cp:coreProperties>
</file>