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62" r:id="rId2"/>
    <p:sldId id="264" r:id="rId3"/>
    <p:sldId id="448" r:id="rId4"/>
    <p:sldId id="449" r:id="rId5"/>
    <p:sldId id="465" r:id="rId6"/>
    <p:sldId id="272" r:id="rId7"/>
    <p:sldId id="273" r:id="rId8"/>
    <p:sldId id="274" r:id="rId9"/>
    <p:sldId id="446" r:id="rId10"/>
    <p:sldId id="466" r:id="rId11"/>
    <p:sldId id="453" r:id="rId12"/>
    <p:sldId id="470" r:id="rId13"/>
    <p:sldId id="404" r:id="rId14"/>
    <p:sldId id="396" r:id="rId15"/>
    <p:sldId id="479" r:id="rId16"/>
    <p:sldId id="467" r:id="rId17"/>
    <p:sldId id="457" r:id="rId18"/>
    <p:sldId id="459" r:id="rId19"/>
    <p:sldId id="460" r:id="rId20"/>
    <p:sldId id="461" r:id="rId21"/>
    <p:sldId id="462" r:id="rId22"/>
    <p:sldId id="463" r:id="rId23"/>
    <p:sldId id="471" r:id="rId24"/>
    <p:sldId id="474" r:id="rId25"/>
    <p:sldId id="489" r:id="rId26"/>
    <p:sldId id="482" r:id="rId27"/>
    <p:sldId id="485" r:id="rId28"/>
    <p:sldId id="486" r:id="rId29"/>
    <p:sldId id="483" r:id="rId3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Kozuka Gothic Pro L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Kozuka Gothic Pro L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Kozuka Gothic Pro L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Kozuka Gothic Pro L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Kozuka Gothic Pro L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Kozuka Gothic Pro L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Kozuka Gothic Pro L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Kozuka Gothic Pro L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Kozuka Gothic Pro L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33CC33"/>
    <a:srgbClr val="FFFF00"/>
    <a:srgbClr val="FF9900"/>
    <a:srgbClr val="A3C1C6"/>
    <a:srgbClr val="8CA6AA"/>
    <a:srgbClr val="B6D8DD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4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720" y="-10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Kozuka Gothic Pro L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8C9FD6-56DC-44C5-81F6-48668D9F980E}" type="datetime1">
              <a:rPr lang="en-US"/>
              <a:pPr/>
              <a:t>8/16/2011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Kozuka Gothic Pro L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60E94A-AC52-45EA-85AB-6178AFD7E4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87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91" tIns="45396" rIns="90791" bIns="45396" numCol="1" anchor="t" anchorCtr="0" compatLnSpc="1">
            <a:prstTxWarp prst="textNoShape">
              <a:avLst/>
            </a:prstTxWarp>
          </a:bodyPr>
          <a:lstStyle>
            <a:lvl1pPr defTabSz="908027">
              <a:defRPr sz="11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91" tIns="45396" rIns="90791" bIns="45396" numCol="1" anchor="t" anchorCtr="0" compatLnSpc="1">
            <a:prstTxWarp prst="textNoShape">
              <a:avLst/>
            </a:prstTxWarp>
          </a:bodyPr>
          <a:lstStyle>
            <a:lvl1pPr algn="r" defTabSz="908027">
              <a:defRPr sz="11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064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91" tIns="45396" rIns="90791" bIns="453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91" tIns="45396" rIns="90791" bIns="45396" numCol="1" anchor="b" anchorCtr="0" compatLnSpc="1">
            <a:prstTxWarp prst="textNoShape">
              <a:avLst/>
            </a:prstTxWarp>
          </a:bodyPr>
          <a:lstStyle>
            <a:lvl1pPr defTabSz="908027">
              <a:defRPr sz="11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91" tIns="45396" rIns="90791" bIns="45396" numCol="1" anchor="b" anchorCtr="0" compatLnSpc="1">
            <a:prstTxWarp prst="textNoShape">
              <a:avLst/>
            </a:prstTxWarp>
          </a:bodyPr>
          <a:lstStyle>
            <a:lvl1pPr algn="r" defTabSz="906463">
              <a:defRPr sz="1100"/>
            </a:lvl1pPr>
          </a:lstStyle>
          <a:p>
            <a:fld id="{B34582A6-356B-4593-BF78-723DAC6D5F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10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defTabSz="906463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/>
            <a:fld id="{E6159938-8BE0-4C70-8160-4B801CB64196}" type="slidenum">
              <a:rPr lang="en-US" sz="1100"/>
              <a:pPr eaLnBrk="1" hangingPunct="1"/>
              <a:t>1</a:t>
            </a:fld>
            <a:endParaRPr lang="en-US" sz="1100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defTabSz="906463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/>
            <a:fld id="{5D24B59A-B30D-415A-9EE2-DECFD125EB26}" type="slidenum">
              <a:rPr lang="en-US" sz="1100"/>
              <a:pPr eaLnBrk="1" hangingPunct="1"/>
              <a:t>11</a:t>
            </a:fld>
            <a:endParaRPr lang="en-US" sz="110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6488" y="696913"/>
            <a:ext cx="4646612" cy="34861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91" tIns="45396" rIns="90791" bIns="45396" anchor="b"/>
          <a:lstStyle>
            <a:lvl1pPr defTabSz="906463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defTabSz="906463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algn="r" eaLnBrk="1" hangingPunct="1"/>
            <a:fld id="{B4B7709C-D353-4A91-8437-9B3AE5A4C8E3}" type="slidenum">
              <a:rPr lang="en-US" sz="1100">
                <a:solidFill>
                  <a:srgbClr val="000000"/>
                </a:solidFill>
              </a:rPr>
              <a:pPr algn="r" eaLnBrk="1" hangingPunct="1"/>
              <a:t>13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defTabSz="920750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defTabSz="920750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algn="r" eaLnBrk="1" hangingPunct="1"/>
            <a:fld id="{3179B1D8-F14B-4050-8FAB-42E6799F6101}" type="slidenum">
              <a:rPr lang="en-US" sz="1200">
                <a:solidFill>
                  <a:srgbClr val="000000"/>
                </a:solidFill>
              </a:rPr>
              <a:pPr algn="r" eaLnBrk="1" hangingPunct="1"/>
              <a:t>13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91" tIns="45396" rIns="90791" bIns="45396" anchor="b"/>
          <a:lstStyle>
            <a:lvl1pPr defTabSz="906463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defTabSz="906463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algn="r" eaLnBrk="1" hangingPunct="1"/>
            <a:fld id="{17DBDB69-3156-4048-9340-2A71B1D7AF89}" type="slidenum">
              <a:rPr lang="en-US" sz="1100"/>
              <a:pPr algn="r" eaLnBrk="1" hangingPunct="1"/>
              <a:t>14</a:t>
            </a:fld>
            <a:endParaRPr lang="en-US" sz="110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defTabSz="906463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/>
            <a:fld id="{10AE6EFD-199B-46B2-97DE-462AA42196A2}" type="slidenum">
              <a:rPr lang="en-US" sz="1100">
                <a:solidFill>
                  <a:srgbClr val="000000"/>
                </a:solidFill>
              </a:rPr>
              <a:pPr eaLnBrk="1" hangingPunct="1"/>
              <a:t>15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defTabSz="906463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/>
            <a:fld id="{DD1B3D25-AEB0-4DBA-B757-061C6F5DE208}" type="slidenum">
              <a:rPr lang="en-US" sz="1100"/>
              <a:pPr eaLnBrk="1" hangingPunct="1"/>
              <a:t>16</a:t>
            </a:fld>
            <a:endParaRPr lang="en-US" sz="1100"/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9" tIns="46149" rIns="92299" bIns="46149" anchor="b"/>
          <a:lstStyle>
            <a:lvl1pPr defTabSz="922338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defTabSz="922338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algn="r" eaLnBrk="1" hangingPunct="1"/>
            <a:fld id="{BD239B86-E9EC-47E7-ACC3-3E4D8AEC8ADB}" type="slidenum">
              <a:rPr lang="en-US" sz="1100">
                <a:ea typeface="ＭＳ Ｐゴシック" charset="-128"/>
              </a:rPr>
              <a:pPr algn="r" eaLnBrk="1" hangingPunct="1"/>
              <a:t>16</a:t>
            </a:fld>
            <a:endParaRPr lang="en-US" sz="1100">
              <a:ea typeface="ＭＳ Ｐゴシック" charset="-128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9" tIns="46149" rIns="92299" bIns="46149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91" tIns="45396" rIns="90791" bIns="45396" anchor="b"/>
          <a:lstStyle>
            <a:lvl1pPr defTabSz="906463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defTabSz="906463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algn="r" eaLnBrk="1" hangingPunct="1"/>
            <a:fld id="{F90CA779-E05A-41DC-BD32-FFC5153A8530}" type="slidenum">
              <a:rPr lang="en-US" sz="1100"/>
              <a:pPr algn="r" eaLnBrk="1" hangingPunct="1"/>
              <a:t>23</a:t>
            </a:fld>
            <a:endParaRPr lang="en-US" sz="1100"/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9" tIns="46149" rIns="92299" bIns="46149" anchor="b"/>
          <a:lstStyle>
            <a:lvl1pPr defTabSz="922338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defTabSz="922338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algn="r" eaLnBrk="1" hangingPunct="1"/>
            <a:fld id="{E469F2F5-786A-43C1-B003-C46679392DFB}" type="slidenum">
              <a:rPr lang="en-US" sz="1100">
                <a:ea typeface="ＭＳ Ｐゴシック" charset="-128"/>
              </a:rPr>
              <a:pPr algn="r" eaLnBrk="1" hangingPunct="1"/>
              <a:t>23</a:t>
            </a:fld>
            <a:endParaRPr lang="en-US" sz="1100">
              <a:ea typeface="ＭＳ Ｐゴシック" charset="-128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9" tIns="46149" rIns="92299" bIns="46149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defTabSz="906463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/>
            <a:fld id="{E94264B6-13C9-4300-AFDD-9E75E7BBDB31}" type="slidenum">
              <a:rPr lang="en-US" sz="1100"/>
              <a:pPr eaLnBrk="1" hangingPunct="1"/>
              <a:t>24</a:t>
            </a:fld>
            <a:endParaRPr lang="en-US" sz="11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defTabSz="906463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/>
            <a:fld id="{D467F587-38F5-4A4A-BB63-8ED05683425C}" type="slidenum">
              <a:rPr lang="en-US" sz="1100"/>
              <a:pPr eaLnBrk="1" hangingPunct="1"/>
              <a:t>27</a:t>
            </a:fld>
            <a:endParaRPr lang="en-US" sz="11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defTabSz="906463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/>
            <a:fld id="{AD59048D-0C28-42C2-8CAE-F5FD6E2AB4F0}" type="slidenum">
              <a:rPr lang="en-US" sz="1100"/>
              <a:pPr eaLnBrk="1" hangingPunct="1"/>
              <a:t>2</a:t>
            </a:fld>
            <a:endParaRPr lang="en-US" sz="110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9" tIns="46149" rIns="92299" bIns="46149" anchor="b"/>
          <a:lstStyle>
            <a:lvl1pPr defTabSz="922338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defTabSz="922338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algn="r" eaLnBrk="1" hangingPunct="1"/>
            <a:fld id="{330CD8FD-8675-45C1-BE9A-72FDDCD8270A}" type="slidenum">
              <a:rPr lang="en-US" sz="1100">
                <a:ea typeface="ＭＳ Ｐゴシック" charset="-128"/>
              </a:rPr>
              <a:pPr algn="r" eaLnBrk="1" hangingPunct="1"/>
              <a:t>2</a:t>
            </a:fld>
            <a:endParaRPr lang="en-US" sz="1100">
              <a:ea typeface="ＭＳ Ｐゴシック" charset="-128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9" tIns="46149" rIns="92299" bIns="46149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defTabSz="906463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/>
            <a:fld id="{7BD74DB8-F074-4E02-A765-2B8AB612D402}" type="slidenum">
              <a:rPr lang="en-US" sz="1100"/>
              <a:pPr eaLnBrk="1" hangingPunct="1"/>
              <a:t>3</a:t>
            </a:fld>
            <a:endParaRPr lang="en-US" sz="110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6488" y="696913"/>
            <a:ext cx="4646612" cy="34861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defTabSz="906463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/>
            <a:fld id="{39B12A9D-734B-4FF7-A80E-68A5C11B5FAF}" type="slidenum">
              <a:rPr lang="en-US" sz="1100"/>
              <a:pPr eaLnBrk="1" hangingPunct="1"/>
              <a:t>5</a:t>
            </a:fld>
            <a:endParaRPr lang="en-US" sz="1100"/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9" tIns="46149" rIns="92299" bIns="46149" anchor="b"/>
          <a:lstStyle>
            <a:lvl1pPr defTabSz="922338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defTabSz="922338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algn="r" eaLnBrk="1" hangingPunct="1"/>
            <a:fld id="{3CB44DC4-3AED-4E9B-BF97-8C67B2711268}" type="slidenum">
              <a:rPr lang="en-US" sz="1100">
                <a:ea typeface="ＭＳ Ｐゴシック" charset="-128"/>
              </a:rPr>
              <a:pPr algn="r" eaLnBrk="1" hangingPunct="1"/>
              <a:t>5</a:t>
            </a:fld>
            <a:endParaRPr lang="en-US" sz="1100">
              <a:ea typeface="ＭＳ Ｐゴシック" charset="-128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9" tIns="46149" rIns="92299" bIns="46149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defTabSz="906463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/>
            <a:fld id="{1D7C5966-2E0D-416D-BF18-80C827CF0BB5}" type="slidenum">
              <a:rPr lang="en-US" sz="1100"/>
              <a:pPr eaLnBrk="1" hangingPunct="1"/>
              <a:t>6</a:t>
            </a:fld>
            <a:endParaRPr lang="en-US" sz="1100"/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9" tIns="46149" rIns="92299" bIns="46149" anchor="b"/>
          <a:lstStyle>
            <a:lvl1pPr defTabSz="922338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defTabSz="922338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algn="r" eaLnBrk="1" hangingPunct="1"/>
            <a:fld id="{8184459D-BCAA-4072-A6AC-BF91CBF0C91C}" type="slidenum">
              <a:rPr lang="en-US" sz="1100">
                <a:ea typeface="ＭＳ Ｐゴシック" charset="-128"/>
              </a:rPr>
              <a:pPr algn="r" eaLnBrk="1" hangingPunct="1"/>
              <a:t>6</a:t>
            </a:fld>
            <a:endParaRPr lang="en-US" sz="1100">
              <a:ea typeface="ＭＳ Ｐゴシック" charset="-128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9" tIns="46149" rIns="92299" bIns="46149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defTabSz="906463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/>
            <a:fld id="{2E1DB98E-5C8C-4124-8915-390E0F4226C8}" type="slidenum">
              <a:rPr lang="en-US" sz="1100"/>
              <a:pPr eaLnBrk="1" hangingPunct="1"/>
              <a:t>7</a:t>
            </a:fld>
            <a:endParaRPr lang="en-US" sz="1100"/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9" tIns="46149" rIns="92299" bIns="46149" anchor="b"/>
          <a:lstStyle>
            <a:lvl1pPr defTabSz="922338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defTabSz="922338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algn="r" eaLnBrk="1" hangingPunct="1"/>
            <a:fld id="{F15978AC-F145-45B0-BBF2-DB080EE5AC9A}" type="slidenum">
              <a:rPr lang="en-US" sz="1100">
                <a:ea typeface="ＭＳ Ｐゴシック" charset="-128"/>
              </a:rPr>
              <a:pPr algn="r" eaLnBrk="1" hangingPunct="1"/>
              <a:t>7</a:t>
            </a:fld>
            <a:endParaRPr lang="en-US" sz="1100">
              <a:ea typeface="ＭＳ Ｐゴシック" charset="-128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9" tIns="46149" rIns="92299" bIns="46149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defTabSz="906463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/>
            <a:fld id="{06250E07-30FA-4233-B94E-A7C5FE306C6D}" type="slidenum">
              <a:rPr lang="en-US" sz="1100"/>
              <a:pPr eaLnBrk="1" hangingPunct="1"/>
              <a:t>8</a:t>
            </a:fld>
            <a:endParaRPr lang="en-US" sz="1100"/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9" tIns="46149" rIns="92299" bIns="46149" anchor="b"/>
          <a:lstStyle>
            <a:lvl1pPr defTabSz="922338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defTabSz="922338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algn="r" eaLnBrk="1" hangingPunct="1"/>
            <a:fld id="{A1A4D509-E518-404F-A620-BA441BE2C24B}" type="slidenum">
              <a:rPr lang="en-US" sz="1100">
                <a:ea typeface="ＭＳ Ｐゴシック" charset="-128"/>
              </a:rPr>
              <a:pPr algn="r" eaLnBrk="1" hangingPunct="1"/>
              <a:t>8</a:t>
            </a:fld>
            <a:endParaRPr lang="en-US" sz="1100">
              <a:ea typeface="ＭＳ Ｐゴシック" charset="-128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9" tIns="46149" rIns="92299" bIns="46149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defTabSz="906463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/>
            <a:fld id="{87F6CF08-43BE-4335-948E-61ED96F87A8A}" type="slidenum">
              <a:rPr lang="en-US" sz="1100"/>
              <a:pPr eaLnBrk="1" hangingPunct="1"/>
              <a:t>10</a:t>
            </a:fld>
            <a:endParaRPr lang="en-US" sz="1100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9" tIns="46149" rIns="92299" bIns="46149" anchor="b"/>
          <a:lstStyle>
            <a:lvl1pPr defTabSz="922338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defTabSz="922338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algn="r" eaLnBrk="1" hangingPunct="1"/>
            <a:fld id="{D1F85768-C393-4F95-B83F-18A3630330F2}" type="slidenum">
              <a:rPr lang="en-US" sz="1100">
                <a:ea typeface="ＭＳ Ｐゴシック" charset="-128"/>
              </a:rPr>
              <a:pPr algn="r" eaLnBrk="1" hangingPunct="1"/>
              <a:t>10</a:t>
            </a:fld>
            <a:endParaRPr lang="en-US" sz="1100">
              <a:ea typeface="ＭＳ Ｐゴシック" charset="-128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9" tIns="46149" rIns="92299" bIns="46149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GENI-logo-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10668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2600" y="6577013"/>
            <a:ext cx="3308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>
                <a:solidFill>
                  <a:schemeClr val="bg2"/>
                </a:solidFill>
                <a:ea typeface="+mn-ea"/>
              </a:rPr>
              <a:t>Sponsored by the National Science Foundation</a:t>
            </a:r>
          </a:p>
        </p:txBody>
      </p:sp>
      <p:pic>
        <p:nvPicPr>
          <p:cNvPr id="7" name="Picture 15" descr="nsf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6573838"/>
            <a:ext cx="2809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3500">
                <a:solidFill>
                  <a:srgbClr val="1C1C1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4958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4D4D4D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1392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37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0"/>
            <a:ext cx="21145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1912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91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4478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624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500" y="39624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8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87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796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4478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1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7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2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87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585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65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1" descr="P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GENI-logo-final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10668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485775" y="6613525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>
                <a:solidFill>
                  <a:schemeClr val="bg2"/>
                </a:solidFill>
                <a:ea typeface="+mn-ea"/>
              </a:rPr>
              <a:t>Sponsored by the National Science Foundation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8458200" y="66135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fld id="{C3E24504-1E96-4672-B6A7-DB4236B83360}" type="slidenum">
              <a:rPr lang="en-US" sz="1000">
                <a:solidFill>
                  <a:schemeClr val="bg2"/>
                </a:solidFill>
              </a:rPr>
              <a:pPr algn="r"/>
              <a:t>‹#›</a:t>
            </a:fld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1030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style- line 1</a:t>
            </a:r>
            <a:br>
              <a:rPr lang="en-US" smtClean="0"/>
            </a:br>
            <a:r>
              <a:rPr lang="en-US" smtClean="0"/>
              <a:t>Click to edit Master title style- line 2</a:t>
            </a:r>
          </a:p>
        </p:txBody>
      </p:sp>
      <p:sp>
        <p:nvSpPr>
          <p:cNvPr id="1031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45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3771900" y="6613525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">
                <a:solidFill>
                  <a:schemeClr val="bg2"/>
                </a:solidFill>
              </a:rPr>
              <a:t>July 7, 2011</a:t>
            </a:r>
          </a:p>
        </p:txBody>
      </p:sp>
      <p:pic>
        <p:nvPicPr>
          <p:cNvPr id="1033" name="Picture 22" descr="nsf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6573838"/>
            <a:ext cx="2809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0"/>
          <p:cNvSpPr>
            <a:spLocks noChangeArrowheads="1"/>
          </p:cNvSpPr>
          <p:nvPr userDrawn="1"/>
        </p:nvSpPr>
        <p:spPr bwMode="auto">
          <a:xfrm>
            <a:off x="7239000" y="6613525"/>
            <a:ext cx="152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chemeClr val="bg2"/>
                </a:solidFill>
                <a:ea typeface="Kozuka Gothic Pro L" charset="0"/>
                <a:cs typeface="Kozuka Gothic Pro L" charset="0"/>
              </a:rPr>
              <a:t>www.geni.net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  <p:sldLayoutId id="2147484075" r:id="rId12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33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33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33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33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33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rgbClr val="33333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rgbClr val="33333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rgbClr val="33333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rgbClr val="33333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Kozuka Gothic Pro 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80808"/>
          </a:solidFill>
          <a:latin typeface="+mn-lt"/>
          <a:ea typeface="+mn-ea"/>
          <a:cs typeface="Kozuka Gothic Pro 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80808"/>
          </a:solidFill>
          <a:latin typeface="+mn-lt"/>
          <a:ea typeface="+mn-ea"/>
          <a:cs typeface="Kozuka Gothic Pro 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80808"/>
          </a:solidFill>
          <a:latin typeface="+mn-lt"/>
          <a:ea typeface="+mn-ea"/>
          <a:cs typeface="Kozuka Gothic Pro 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80808"/>
          </a:solidFill>
          <a:latin typeface="+mn-lt"/>
          <a:ea typeface="+mn-ea"/>
          <a:cs typeface="Kozuka Gothic Pro 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80808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80808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80808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80808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18" Type="http://schemas.openxmlformats.org/officeDocument/2006/relationships/oleObject" Target="../embeddings/oleObject26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1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19" Type="http://schemas.openxmlformats.org/officeDocument/2006/relationships/image" Target="../media/image25.png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9.jpeg"/><Relationship Id="rId1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5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1.png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png"/><Relationship Id="rId11" Type="http://schemas.openxmlformats.org/officeDocument/2006/relationships/image" Target="../media/image34.png"/><Relationship Id="rId5" Type="http://schemas.openxmlformats.org/officeDocument/2006/relationships/oleObject" Target="../embeddings/oleObject27.bin"/><Relationship Id="rId15" Type="http://schemas.openxmlformats.org/officeDocument/2006/relationships/image" Target="../media/image25.png"/><Relationship Id="rId10" Type="http://schemas.openxmlformats.org/officeDocument/2006/relationships/image" Target="../media/image22.png"/><Relationship Id="rId4" Type="http://schemas.openxmlformats.org/officeDocument/2006/relationships/image" Target="../media/image36.png"/><Relationship Id="rId9" Type="http://schemas.openxmlformats.org/officeDocument/2006/relationships/image" Target="../media/image33.png"/><Relationship Id="rId14" Type="http://schemas.openxmlformats.org/officeDocument/2006/relationships/oleObject" Target="../embeddings/oleObject2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wm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9" Type="http://schemas.openxmlformats.org/officeDocument/2006/relationships/image" Target="../media/image78.png"/><Relationship Id="rId21" Type="http://schemas.openxmlformats.org/officeDocument/2006/relationships/image" Target="../media/image60.png"/><Relationship Id="rId34" Type="http://schemas.openxmlformats.org/officeDocument/2006/relationships/image" Target="../media/image73.png"/><Relationship Id="rId42" Type="http://schemas.openxmlformats.org/officeDocument/2006/relationships/image" Target="../media/image81.jpeg"/><Relationship Id="rId47" Type="http://schemas.openxmlformats.org/officeDocument/2006/relationships/image" Target="../media/image86.png"/><Relationship Id="rId50" Type="http://schemas.openxmlformats.org/officeDocument/2006/relationships/image" Target="../media/image89.png"/><Relationship Id="rId55" Type="http://schemas.openxmlformats.org/officeDocument/2006/relationships/image" Target="../media/image94.png"/><Relationship Id="rId63" Type="http://schemas.openxmlformats.org/officeDocument/2006/relationships/image" Target="../media/image102.png"/><Relationship Id="rId68" Type="http://schemas.openxmlformats.org/officeDocument/2006/relationships/image" Target="../media/image107.png"/><Relationship Id="rId76" Type="http://schemas.openxmlformats.org/officeDocument/2006/relationships/image" Target="../media/image115.png"/><Relationship Id="rId84" Type="http://schemas.openxmlformats.org/officeDocument/2006/relationships/oleObject" Target="../embeddings/oleObject31.bin"/><Relationship Id="rId7" Type="http://schemas.openxmlformats.org/officeDocument/2006/relationships/image" Target="../media/image46.png"/><Relationship Id="rId71" Type="http://schemas.openxmlformats.org/officeDocument/2006/relationships/image" Target="../media/image11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5.png"/><Relationship Id="rId29" Type="http://schemas.openxmlformats.org/officeDocument/2006/relationships/image" Target="../media/image68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32" Type="http://schemas.openxmlformats.org/officeDocument/2006/relationships/image" Target="../media/image71.png"/><Relationship Id="rId37" Type="http://schemas.openxmlformats.org/officeDocument/2006/relationships/image" Target="../media/image76.png"/><Relationship Id="rId40" Type="http://schemas.openxmlformats.org/officeDocument/2006/relationships/image" Target="../media/image79.png"/><Relationship Id="rId45" Type="http://schemas.openxmlformats.org/officeDocument/2006/relationships/image" Target="../media/image84.png"/><Relationship Id="rId53" Type="http://schemas.openxmlformats.org/officeDocument/2006/relationships/image" Target="../media/image92.png"/><Relationship Id="rId58" Type="http://schemas.openxmlformats.org/officeDocument/2006/relationships/image" Target="../media/image97.jpeg"/><Relationship Id="rId66" Type="http://schemas.openxmlformats.org/officeDocument/2006/relationships/image" Target="../media/image105.png"/><Relationship Id="rId74" Type="http://schemas.openxmlformats.org/officeDocument/2006/relationships/image" Target="../media/image113.png"/><Relationship Id="rId79" Type="http://schemas.openxmlformats.org/officeDocument/2006/relationships/image" Target="../media/image118.png"/><Relationship Id="rId87" Type="http://schemas.openxmlformats.org/officeDocument/2006/relationships/image" Target="../media/image120.png"/><Relationship Id="rId5" Type="http://schemas.openxmlformats.org/officeDocument/2006/relationships/image" Target="../media/image44.jpeg"/><Relationship Id="rId61" Type="http://schemas.openxmlformats.org/officeDocument/2006/relationships/image" Target="../media/image100.png"/><Relationship Id="rId82" Type="http://schemas.openxmlformats.org/officeDocument/2006/relationships/oleObject" Target="../embeddings/oleObject30.bin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wmf"/><Relationship Id="rId14" Type="http://schemas.openxmlformats.org/officeDocument/2006/relationships/image" Target="../media/image53.png"/><Relationship Id="rId22" Type="http://schemas.openxmlformats.org/officeDocument/2006/relationships/image" Target="../media/image61.png"/><Relationship Id="rId27" Type="http://schemas.openxmlformats.org/officeDocument/2006/relationships/image" Target="../media/image66.png"/><Relationship Id="rId30" Type="http://schemas.openxmlformats.org/officeDocument/2006/relationships/image" Target="../media/image69.png"/><Relationship Id="rId35" Type="http://schemas.openxmlformats.org/officeDocument/2006/relationships/image" Target="../media/image74.png"/><Relationship Id="rId43" Type="http://schemas.openxmlformats.org/officeDocument/2006/relationships/image" Target="../media/image82.jpeg"/><Relationship Id="rId48" Type="http://schemas.openxmlformats.org/officeDocument/2006/relationships/image" Target="../media/image87.png"/><Relationship Id="rId56" Type="http://schemas.openxmlformats.org/officeDocument/2006/relationships/image" Target="../media/image95.png"/><Relationship Id="rId64" Type="http://schemas.openxmlformats.org/officeDocument/2006/relationships/image" Target="../media/image103.png"/><Relationship Id="rId69" Type="http://schemas.openxmlformats.org/officeDocument/2006/relationships/image" Target="../media/image108.png"/><Relationship Id="rId77" Type="http://schemas.openxmlformats.org/officeDocument/2006/relationships/image" Target="../media/image116.jpeg"/><Relationship Id="rId8" Type="http://schemas.openxmlformats.org/officeDocument/2006/relationships/image" Target="../media/image47.png"/><Relationship Id="rId51" Type="http://schemas.openxmlformats.org/officeDocument/2006/relationships/image" Target="../media/image90.png"/><Relationship Id="rId72" Type="http://schemas.openxmlformats.org/officeDocument/2006/relationships/image" Target="../media/image111.png"/><Relationship Id="rId80" Type="http://schemas.openxmlformats.org/officeDocument/2006/relationships/oleObject" Target="../embeddings/oleObject29.bin"/><Relationship Id="rId85" Type="http://schemas.openxmlformats.org/officeDocument/2006/relationships/image" Target="../media/image42.png"/><Relationship Id="rId3" Type="http://schemas.openxmlformats.org/officeDocument/2006/relationships/notesSlide" Target="../notesSlides/notesSlide14.xml"/><Relationship Id="rId12" Type="http://schemas.openxmlformats.org/officeDocument/2006/relationships/image" Target="../media/image51.png"/><Relationship Id="rId17" Type="http://schemas.openxmlformats.org/officeDocument/2006/relationships/image" Target="../media/image56.jpeg"/><Relationship Id="rId25" Type="http://schemas.openxmlformats.org/officeDocument/2006/relationships/image" Target="../media/image64.png"/><Relationship Id="rId33" Type="http://schemas.openxmlformats.org/officeDocument/2006/relationships/image" Target="../media/image72.png"/><Relationship Id="rId38" Type="http://schemas.openxmlformats.org/officeDocument/2006/relationships/image" Target="../media/image77.png"/><Relationship Id="rId46" Type="http://schemas.openxmlformats.org/officeDocument/2006/relationships/image" Target="../media/image85.png"/><Relationship Id="rId59" Type="http://schemas.openxmlformats.org/officeDocument/2006/relationships/image" Target="../media/image98.jpeg"/><Relationship Id="rId67" Type="http://schemas.openxmlformats.org/officeDocument/2006/relationships/image" Target="../media/image106.png"/><Relationship Id="rId20" Type="http://schemas.openxmlformats.org/officeDocument/2006/relationships/image" Target="../media/image59.png"/><Relationship Id="rId41" Type="http://schemas.openxmlformats.org/officeDocument/2006/relationships/image" Target="../media/image80.png"/><Relationship Id="rId54" Type="http://schemas.openxmlformats.org/officeDocument/2006/relationships/image" Target="../media/image93.png"/><Relationship Id="rId62" Type="http://schemas.openxmlformats.org/officeDocument/2006/relationships/image" Target="../media/image101.jpeg"/><Relationship Id="rId70" Type="http://schemas.openxmlformats.org/officeDocument/2006/relationships/image" Target="../media/image109.png"/><Relationship Id="rId75" Type="http://schemas.openxmlformats.org/officeDocument/2006/relationships/image" Target="../media/image114.png"/><Relationship Id="rId83" Type="http://schemas.openxmlformats.org/officeDocument/2006/relationships/image" Target="../media/image41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45.png"/><Relationship Id="rId15" Type="http://schemas.openxmlformats.org/officeDocument/2006/relationships/image" Target="../media/image54.wmf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36" Type="http://schemas.openxmlformats.org/officeDocument/2006/relationships/image" Target="../media/image75.png"/><Relationship Id="rId49" Type="http://schemas.openxmlformats.org/officeDocument/2006/relationships/image" Target="../media/image88.jpeg"/><Relationship Id="rId57" Type="http://schemas.openxmlformats.org/officeDocument/2006/relationships/image" Target="../media/image96.png"/><Relationship Id="rId10" Type="http://schemas.openxmlformats.org/officeDocument/2006/relationships/image" Target="../media/image49.png"/><Relationship Id="rId31" Type="http://schemas.openxmlformats.org/officeDocument/2006/relationships/image" Target="../media/image70.png"/><Relationship Id="rId44" Type="http://schemas.openxmlformats.org/officeDocument/2006/relationships/image" Target="../media/image83.png"/><Relationship Id="rId52" Type="http://schemas.openxmlformats.org/officeDocument/2006/relationships/image" Target="../media/image91.png"/><Relationship Id="rId60" Type="http://schemas.openxmlformats.org/officeDocument/2006/relationships/image" Target="../media/image99.png"/><Relationship Id="rId65" Type="http://schemas.openxmlformats.org/officeDocument/2006/relationships/image" Target="../media/image104.png"/><Relationship Id="rId73" Type="http://schemas.openxmlformats.org/officeDocument/2006/relationships/image" Target="../media/image112.png"/><Relationship Id="rId78" Type="http://schemas.openxmlformats.org/officeDocument/2006/relationships/image" Target="../media/image117.png"/><Relationship Id="rId81" Type="http://schemas.openxmlformats.org/officeDocument/2006/relationships/image" Target="../media/image40.png"/><Relationship Id="rId86" Type="http://schemas.openxmlformats.org/officeDocument/2006/relationships/image" Target="../media/image1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2.jpeg"/><Relationship Id="rId7" Type="http://schemas.openxmlformats.org/officeDocument/2006/relationships/image" Target="../media/image1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jpeg"/><Relationship Id="rId5" Type="http://schemas.openxmlformats.org/officeDocument/2006/relationships/image" Target="../media/image123.png"/><Relationship Id="rId4" Type="http://schemas.openxmlformats.org/officeDocument/2006/relationships/image" Target="../media/image3.jpeg"/><Relationship Id="rId9" Type="http://schemas.openxmlformats.org/officeDocument/2006/relationships/image" Target="../media/image1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jpeg"/><Relationship Id="rId3" Type="http://schemas.openxmlformats.org/officeDocument/2006/relationships/image" Target="../media/image129.png"/><Relationship Id="rId7" Type="http://schemas.openxmlformats.org/officeDocument/2006/relationships/image" Target="../media/image133.jpe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jpe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jpeg"/><Relationship Id="rId7" Type="http://schemas.openxmlformats.org/officeDocument/2006/relationships/image" Target="../media/image14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38.png"/><Relationship Id="rId10" Type="http://schemas.openxmlformats.org/officeDocument/2006/relationships/image" Target="../media/image143.png"/><Relationship Id="rId4" Type="http://schemas.openxmlformats.org/officeDocument/2006/relationships/image" Target="../media/image137.jpeg"/><Relationship Id="rId9" Type="http://schemas.openxmlformats.org/officeDocument/2006/relationships/image" Target="../media/image1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jpeg"/><Relationship Id="rId3" Type="http://schemas.openxmlformats.org/officeDocument/2006/relationships/image" Target="../media/image148.png"/><Relationship Id="rId7" Type="http://schemas.openxmlformats.org/officeDocument/2006/relationships/image" Target="../media/image152.jpe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jpeg"/><Relationship Id="rId5" Type="http://schemas.openxmlformats.org/officeDocument/2006/relationships/image" Target="../media/image150.jpeg"/><Relationship Id="rId4" Type="http://schemas.openxmlformats.org/officeDocument/2006/relationships/image" Target="../media/image14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9.w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12.wmf"/><Relationship Id="rId9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2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image" Target="../media/image16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17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797175"/>
            <a:ext cx="7772400" cy="1470025"/>
          </a:xfrm>
        </p:spPr>
        <p:txBody>
          <a:bodyPr/>
          <a:lstStyle/>
          <a:p>
            <a:pPr eaLnBrk="1" hangingPunct="1"/>
            <a:r>
              <a:rPr lang="en-US" sz="6600" b="1" smtClean="0"/>
              <a:t>GENI</a:t>
            </a:r>
            <a:br>
              <a:rPr lang="en-US" sz="6600" b="1" smtClean="0"/>
            </a:br>
            <a:r>
              <a:rPr lang="en-US" sz="3100" b="1" smtClean="0"/>
              <a:t>Exploring Networks of the Future</a:t>
            </a:r>
            <a:br>
              <a:rPr lang="en-US" sz="3100" b="1" smtClean="0"/>
            </a:br>
            <a:r>
              <a:rPr lang="en-US" sz="3100" b="1" smtClean="0"/>
              <a:t/>
            </a:r>
            <a:br>
              <a:rPr lang="en-US" sz="3100" b="1" smtClean="0"/>
            </a:br>
            <a:r>
              <a:rPr lang="en-US" sz="2800" smtClean="0"/>
              <a:t>EDUCAUSE</a:t>
            </a:r>
            <a:br>
              <a:rPr lang="en-US" sz="2800" smtClean="0"/>
            </a:br>
            <a:r>
              <a:rPr lang="en-US" sz="2700" smtClean="0"/>
              <a:t>GENI Layer 2 / Software-Defined Networking</a:t>
            </a:r>
            <a:br>
              <a:rPr lang="en-US" sz="2700" smtClean="0"/>
            </a:br>
            <a:r>
              <a:rPr lang="en-US" sz="2700" smtClean="0"/>
              <a:t>Campus Deployment Workshop</a:t>
            </a:r>
            <a:r>
              <a:rPr lang="en-US" sz="3100" b="1" smtClean="0">
                <a:solidFill>
                  <a:srgbClr val="333333"/>
                </a:solidFill>
              </a:rPr>
              <a:t/>
            </a:r>
            <a:br>
              <a:rPr lang="en-US" sz="3100" b="1" smtClean="0">
                <a:solidFill>
                  <a:srgbClr val="333333"/>
                </a:solidFill>
              </a:rPr>
            </a:br>
            <a:endParaRPr lang="en-US" sz="3100" b="1" smtClean="0">
              <a:solidFill>
                <a:srgbClr val="333333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5257800"/>
            <a:ext cx="6400800" cy="17526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100" b="1" smtClean="0"/>
              <a:t>Chip Elliott</a:t>
            </a:r>
          </a:p>
          <a:p>
            <a:pPr eaLnBrk="1" hangingPunct="1">
              <a:spcBef>
                <a:spcPct val="0"/>
              </a:spcBef>
            </a:pPr>
            <a:r>
              <a:rPr lang="en-US" sz="2100" b="1" smtClean="0"/>
              <a:t>GENI Project Director</a:t>
            </a:r>
            <a:br>
              <a:rPr lang="en-US" sz="2100" b="1" smtClean="0"/>
            </a:br>
            <a:r>
              <a:rPr lang="en-US" sz="2100" b="1" smtClean="0"/>
              <a:t>July 7, 2011</a:t>
            </a:r>
          </a:p>
          <a:p>
            <a:pPr eaLnBrk="1" hangingPunct="1">
              <a:spcBef>
                <a:spcPct val="0"/>
              </a:spcBef>
            </a:pPr>
            <a:r>
              <a:rPr lang="en-US" sz="2100" b="1" u="sng" smtClean="0"/>
              <a:t>www.geni.net</a:t>
            </a:r>
            <a:r>
              <a:rPr lang="en-US" sz="2100" b="1" smtClean="0">
                <a:solidFill>
                  <a:srgbClr val="292929"/>
                </a:solidFill>
              </a:rPr>
              <a:t> </a:t>
            </a:r>
          </a:p>
        </p:txBody>
      </p:sp>
      <p:pic>
        <p:nvPicPr>
          <p:cNvPr id="16388" name="Picture 3" descr="vise4-smaller-rot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5010150"/>
            <a:ext cx="110331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968625"/>
            <a:ext cx="12065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987425"/>
            <a:ext cx="11334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56050"/>
            <a:ext cx="116998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030413"/>
            <a:ext cx="11160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228600" y="2286000"/>
            <a:ext cx="8915400" cy="609600"/>
          </a:xfrm>
          <a:prstGeom prst="rect">
            <a:avLst/>
          </a:prstGeom>
          <a:gradFill rotWithShape="1">
            <a:gsLst>
              <a:gs pos="0">
                <a:srgbClr val="FFFFD1"/>
              </a:gs>
              <a:gs pos="50000">
                <a:srgbClr val="FFFF00"/>
              </a:gs>
              <a:gs pos="100000">
                <a:srgbClr val="FFFFD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>
              <a:ea typeface="ＭＳ Ｐゴシック" charset="-128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Outline</a:t>
            </a: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80808"/>
                </a:solidFill>
              </a:rPr>
              <a:t>GENI – Exploring future internets at scale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80808"/>
                </a:solidFill>
              </a:rPr>
              <a:t>Introducing GENI: an example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80808"/>
                </a:solidFill>
              </a:rPr>
              <a:t>GENI’s growing suite of infrastructure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80808"/>
                </a:solidFill>
              </a:rPr>
              <a:t>Experiments </a:t>
            </a:r>
            <a:r>
              <a:rPr lang="en-US"/>
              <a:t>going live across the US!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80808"/>
                </a:solidFill>
              </a:rPr>
              <a:t>Taking the next steps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solidFill>
                <a:srgbClr val="0808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3"/>
          <p:cNvSpPr txBox="1">
            <a:spLocks noChangeArrowheads="1"/>
          </p:cNvSpPr>
          <p:nvPr/>
        </p:nvSpPr>
        <p:spPr bwMode="auto">
          <a:xfrm>
            <a:off x="5962650" y="5970588"/>
            <a:ext cx="278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algn="ctr" eaLnBrk="1" hangingPunct="1"/>
            <a:r>
              <a:rPr lang="en-US" sz="1800"/>
              <a:t>“At scale” GENI prototype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81388"/>
            <a:ext cx="3733800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22"/>
          <p:cNvSpPr txBox="1">
            <a:spLocks noChangeArrowheads="1"/>
          </p:cNvSpPr>
          <p:nvPr/>
        </p:nvSpPr>
        <p:spPr bwMode="auto">
          <a:xfrm>
            <a:off x="5410200" y="6613525"/>
            <a:ext cx="21193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Campus photo by Vonbloompasha</a:t>
            </a:r>
          </a:p>
        </p:txBody>
      </p:sp>
      <p:sp>
        <p:nvSpPr>
          <p:cNvPr id="35845" name="Oval 28"/>
          <p:cNvSpPr>
            <a:spLocks noChangeArrowheads="1"/>
          </p:cNvSpPr>
          <p:nvPr/>
        </p:nvSpPr>
        <p:spPr bwMode="auto">
          <a:xfrm>
            <a:off x="7620000" y="4041775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Enabling “at scale” experiments</a:t>
            </a:r>
          </a:p>
        </p:txBody>
      </p:sp>
      <p:sp>
        <p:nvSpPr>
          <p:cNvPr id="3584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990600"/>
            <a:ext cx="8991600" cy="2667000"/>
          </a:xfrm>
        </p:spPr>
        <p:txBody>
          <a:bodyPr/>
          <a:lstStyle/>
          <a:p>
            <a:pPr>
              <a:spcBef>
                <a:spcPct val="15000"/>
              </a:spcBef>
              <a:spcAft>
                <a:spcPts val="600"/>
              </a:spcAft>
            </a:pPr>
            <a:r>
              <a:rPr lang="en-US" sz="2400" b="1" smtClean="0"/>
              <a:t>How can we afford / build GENI at sufficient scale?</a:t>
            </a:r>
          </a:p>
          <a:p>
            <a:pPr lvl="1">
              <a:spcBef>
                <a:spcPct val="15000"/>
              </a:spcBef>
              <a:spcAft>
                <a:spcPts val="600"/>
              </a:spcAft>
            </a:pPr>
            <a:r>
              <a:rPr lang="en-US" sz="2000" smtClean="0"/>
              <a:t>Clearly infeasible to build research testbed “as big as the Internet”</a:t>
            </a:r>
          </a:p>
          <a:p>
            <a:pPr lvl="1">
              <a:spcBef>
                <a:spcPct val="15000"/>
              </a:spcBef>
              <a:spcAft>
                <a:spcPts val="600"/>
              </a:spcAft>
            </a:pPr>
            <a:r>
              <a:rPr lang="en-US" sz="2000" smtClean="0"/>
              <a:t>Therefore we are “GENI-enabling” testbeds, commercial equipment, campuses, regional and backbone networks</a:t>
            </a:r>
          </a:p>
          <a:p>
            <a:pPr lvl="1">
              <a:spcBef>
                <a:spcPct val="15000"/>
              </a:spcBef>
              <a:spcAft>
                <a:spcPts val="600"/>
              </a:spcAft>
            </a:pPr>
            <a:r>
              <a:rPr lang="en-US" sz="2000" b="1" smtClean="0"/>
              <a:t>Students are early adopters / participants in at-scale experiments</a:t>
            </a:r>
          </a:p>
          <a:p>
            <a:pPr lvl="1">
              <a:spcBef>
                <a:spcPct val="15000"/>
              </a:spcBef>
              <a:spcAft>
                <a:spcPts val="600"/>
              </a:spcAft>
            </a:pPr>
            <a:r>
              <a:rPr lang="en-US" sz="2000" smtClean="0"/>
              <a:t>Key strategy for building an at-scale suite of infrastructure</a:t>
            </a:r>
          </a:p>
          <a:p>
            <a:pPr lvl="1">
              <a:spcBef>
                <a:spcPct val="15000"/>
              </a:spcBef>
              <a:spcAft>
                <a:spcPts val="600"/>
              </a:spcAft>
            </a:pPr>
            <a:endParaRPr lang="en-US" sz="2000" smtClean="0"/>
          </a:p>
          <a:p>
            <a:pPr>
              <a:spcBef>
                <a:spcPct val="15000"/>
              </a:spcBef>
            </a:pPr>
            <a:endParaRPr lang="en-US" smtClean="0"/>
          </a:p>
        </p:txBody>
      </p:sp>
      <p:sp>
        <p:nvSpPr>
          <p:cNvPr id="35848" name="Text Box 12"/>
          <p:cNvSpPr txBox="1">
            <a:spLocks noChangeArrowheads="1"/>
          </p:cNvSpPr>
          <p:nvPr/>
        </p:nvSpPr>
        <p:spPr bwMode="auto">
          <a:xfrm>
            <a:off x="2603500" y="5970588"/>
            <a:ext cx="2863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algn="ctr" eaLnBrk="1" hangingPunct="1"/>
            <a:r>
              <a:rPr lang="en-US" sz="1800"/>
              <a:t>GENI-enabled campuses,</a:t>
            </a:r>
          </a:p>
          <a:p>
            <a:pPr algn="ctr" eaLnBrk="1" hangingPunct="1"/>
            <a:r>
              <a:rPr lang="en-US" sz="1800"/>
              <a:t>students as early adopters</a:t>
            </a:r>
          </a:p>
        </p:txBody>
      </p:sp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3736975"/>
            <a:ext cx="2743200" cy="2057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35850" name="AutoShape 17"/>
          <p:cNvSpPr>
            <a:spLocks noChangeArrowheads="1"/>
          </p:cNvSpPr>
          <p:nvPr/>
        </p:nvSpPr>
        <p:spPr bwMode="auto">
          <a:xfrm>
            <a:off x="304800" y="3508375"/>
            <a:ext cx="2057400" cy="2514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89">
                  <a:alpha val="75998"/>
                </a:srgbClr>
              </a:gs>
              <a:gs pos="100000">
                <a:srgbClr val="FFFFE6">
                  <a:alpha val="42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851" name="Group 16"/>
          <p:cNvGrpSpPr>
            <a:grpSpLocks/>
          </p:cNvGrpSpPr>
          <p:nvPr/>
        </p:nvGrpSpPr>
        <p:grpSpPr bwMode="auto">
          <a:xfrm>
            <a:off x="381000" y="3508375"/>
            <a:ext cx="1898650" cy="2514600"/>
            <a:chOff x="528" y="2160"/>
            <a:chExt cx="1196" cy="1584"/>
          </a:xfrm>
        </p:grpSpPr>
        <p:sp>
          <p:nvSpPr>
            <p:cNvPr id="35856" name="Text Box 5"/>
            <p:cNvSpPr txBox="1">
              <a:spLocks noChangeArrowheads="1"/>
            </p:cNvSpPr>
            <p:nvPr/>
          </p:nvSpPr>
          <p:spPr bwMode="auto">
            <a:xfrm>
              <a:off x="1296" y="2883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pitchFamily="34" charset="-128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pitchFamily="34" charset="-128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pitchFamily="34" charset="-128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pitchFamily="34" charset="-128"/>
                </a:defRPr>
              </a:lvl9pPr>
            </a:lstStyle>
            <a:p>
              <a:pPr eaLnBrk="1" hangingPunct="1"/>
              <a:endParaRPr lang="en-US"/>
            </a:p>
          </p:txBody>
        </p:sp>
        <p:pic>
          <p:nvPicPr>
            <p:cNvPr id="3078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1" y="2162"/>
              <a:ext cx="915" cy="8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858" name="Rectangle 57"/>
            <p:cNvSpPr>
              <a:spLocks noChangeArrowheads="1"/>
            </p:cNvSpPr>
            <p:nvPr/>
          </p:nvSpPr>
          <p:spPr bwMode="auto">
            <a:xfrm>
              <a:off x="576" y="2832"/>
              <a:ext cx="95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/>
              <a:r>
                <a:rPr lang="en-US" sz="900">
                  <a:solidFill>
                    <a:srgbClr val="000000"/>
                  </a:solidFill>
                </a:rPr>
                <a:t>HP ProCurve 5400 Switch</a:t>
              </a:r>
            </a:p>
          </p:txBody>
        </p:sp>
        <p:pic>
          <p:nvPicPr>
            <p:cNvPr id="178237" name="Picture 6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8" y="3028"/>
              <a:ext cx="817" cy="5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860" name="Rectangle 56"/>
            <p:cNvSpPr>
              <a:spLocks noChangeArrowheads="1"/>
            </p:cNvSpPr>
            <p:nvPr/>
          </p:nvSpPr>
          <p:spPr bwMode="auto">
            <a:xfrm>
              <a:off x="768" y="3600"/>
              <a:ext cx="95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/>
              <a:r>
                <a:rPr lang="en-US" sz="900">
                  <a:solidFill>
                    <a:srgbClr val="000000"/>
                  </a:solidFill>
                </a:rPr>
                <a:t>NEC WiMAX Base Station</a:t>
              </a:r>
            </a:p>
          </p:txBody>
        </p:sp>
      </p:grpSp>
      <p:sp>
        <p:nvSpPr>
          <p:cNvPr id="35852" name="Text Box 11"/>
          <p:cNvSpPr txBox="1">
            <a:spLocks noChangeArrowheads="1"/>
          </p:cNvSpPr>
          <p:nvPr/>
        </p:nvSpPr>
        <p:spPr bwMode="auto">
          <a:xfrm>
            <a:off x="501650" y="5970588"/>
            <a:ext cx="1631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algn="ctr" eaLnBrk="1" hangingPunct="1"/>
            <a:r>
              <a:rPr lang="en-US" sz="1800"/>
              <a:t>GENI-enabled</a:t>
            </a:r>
          </a:p>
          <a:p>
            <a:pPr algn="ctr" eaLnBrk="1" hangingPunct="1"/>
            <a:r>
              <a:rPr lang="en-US" sz="1800"/>
              <a:t>equipment</a:t>
            </a:r>
          </a:p>
        </p:txBody>
      </p:sp>
      <p:sp>
        <p:nvSpPr>
          <p:cNvPr id="35853" name="Oval 26"/>
          <p:cNvSpPr>
            <a:spLocks noChangeArrowheads="1"/>
          </p:cNvSpPr>
          <p:nvPr/>
        </p:nvSpPr>
        <p:spPr bwMode="auto">
          <a:xfrm>
            <a:off x="3886200" y="4498975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Circular Arrow 245"/>
          <p:cNvSpPr>
            <a:spLocks/>
          </p:cNvSpPr>
          <p:nvPr/>
        </p:nvSpPr>
        <p:spPr bwMode="auto">
          <a:xfrm rot="-10554034" flipH="1" flipV="1">
            <a:off x="304800" y="4068763"/>
            <a:ext cx="5027613" cy="4237037"/>
          </a:xfrm>
          <a:custGeom>
            <a:avLst/>
            <a:gdLst>
              <a:gd name="T0" fmla="*/ 100539105 w 3771900"/>
              <a:gd name="T1" fmla="*/ 330473 h 4237038"/>
              <a:gd name="T2" fmla="*/ 172271488 w 3771900"/>
              <a:gd name="T3" fmla="*/ 55127 h 4237038"/>
              <a:gd name="T4" fmla="*/ 180382712 w 3771900"/>
              <a:gd name="T5" fmla="*/ 330474 h 4237038"/>
              <a:gd name="T6" fmla="*/ 162481654 w 3771900"/>
              <a:gd name="T7" fmla="*/ 493605 h 4237038"/>
              <a:gd name="T8" fmla="*/ 0 60000 65536"/>
              <a:gd name="T9" fmla="*/ 0 60000 65536"/>
              <a:gd name="T10" fmla="*/ 0 60000 65536"/>
              <a:gd name="T11" fmla="*/ 0 60000 65536"/>
              <a:gd name="T12" fmla="*/ 644852 w 3771900"/>
              <a:gd name="T13" fmla="*/ 712969 h 4237038"/>
              <a:gd name="T14" fmla="*/ 3127048 w 3771900"/>
              <a:gd name="T15" fmla="*/ 3524069 h 42370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71900" h="4237038">
                <a:moveTo>
                  <a:pt x="1321691" y="236290"/>
                </a:moveTo>
                <a:lnTo>
                  <a:pt x="1321691" y="236290"/>
                </a:lnTo>
                <a:cubicBezTo>
                  <a:pt x="1503418" y="166417"/>
                  <a:pt x="1694034" y="130771"/>
                  <a:pt x="1885950" y="130772"/>
                </a:cubicBezTo>
                <a:cubicBezTo>
                  <a:pt x="2017037" y="130772"/>
                  <a:pt x="2147713" y="147403"/>
                  <a:pt x="2275530" y="180355"/>
                </a:cubicBezTo>
                <a:lnTo>
                  <a:pt x="2313068" y="55127"/>
                </a:lnTo>
                <a:lnTo>
                  <a:pt x="2421976" y="330474"/>
                </a:lnTo>
                <a:lnTo>
                  <a:pt x="2181620" y="493605"/>
                </a:lnTo>
                <a:lnTo>
                  <a:pt x="2219158" y="368387"/>
                </a:lnTo>
                <a:lnTo>
                  <a:pt x="2219157" y="368387"/>
                </a:lnTo>
                <a:cubicBezTo>
                  <a:pt x="2109704" y="340866"/>
                  <a:pt x="1997988" y="326986"/>
                  <a:pt x="1885946" y="326986"/>
                </a:cubicBezTo>
                <a:cubicBezTo>
                  <a:pt x="1713143" y="326985"/>
                  <a:pt x="1541543" y="360001"/>
                  <a:pt x="1378164" y="424683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5" name="Circular Arrow 245"/>
          <p:cNvSpPr>
            <a:spLocks/>
          </p:cNvSpPr>
          <p:nvPr/>
        </p:nvSpPr>
        <p:spPr bwMode="auto">
          <a:xfrm rot="-10554034" flipH="1" flipV="1">
            <a:off x="2667000" y="3736975"/>
            <a:ext cx="5635625" cy="4237038"/>
          </a:xfrm>
          <a:custGeom>
            <a:avLst/>
            <a:gdLst>
              <a:gd name="T0" fmla="*/ 557235457 w 3771900"/>
              <a:gd name="T1" fmla="*/ 330473 h 4237038"/>
              <a:gd name="T2" fmla="*/ 954810462 w 3771900"/>
              <a:gd name="T3" fmla="*/ 55127 h 4237038"/>
              <a:gd name="T4" fmla="*/ 999766463 w 3771900"/>
              <a:gd name="T5" fmla="*/ 330474 h 4237038"/>
              <a:gd name="T6" fmla="*/ 900549967 w 3771900"/>
              <a:gd name="T7" fmla="*/ 493605 h 4237038"/>
              <a:gd name="T8" fmla="*/ 0 60000 65536"/>
              <a:gd name="T9" fmla="*/ 0 60000 65536"/>
              <a:gd name="T10" fmla="*/ 0 60000 65536"/>
              <a:gd name="T11" fmla="*/ 0 60000 65536"/>
              <a:gd name="T12" fmla="*/ 644852 w 3771900"/>
              <a:gd name="T13" fmla="*/ 712969 h 4237038"/>
              <a:gd name="T14" fmla="*/ 3127048 w 3771900"/>
              <a:gd name="T15" fmla="*/ 3524069 h 42370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71900" h="4237038">
                <a:moveTo>
                  <a:pt x="1321691" y="236290"/>
                </a:moveTo>
                <a:lnTo>
                  <a:pt x="1321691" y="236290"/>
                </a:lnTo>
                <a:cubicBezTo>
                  <a:pt x="1503418" y="166417"/>
                  <a:pt x="1694034" y="130771"/>
                  <a:pt x="1885950" y="130772"/>
                </a:cubicBezTo>
                <a:cubicBezTo>
                  <a:pt x="2017037" y="130772"/>
                  <a:pt x="2147713" y="147403"/>
                  <a:pt x="2275530" y="180355"/>
                </a:cubicBezTo>
                <a:lnTo>
                  <a:pt x="2313068" y="55127"/>
                </a:lnTo>
                <a:lnTo>
                  <a:pt x="2421976" y="330474"/>
                </a:lnTo>
                <a:lnTo>
                  <a:pt x="2181620" y="493605"/>
                </a:lnTo>
                <a:lnTo>
                  <a:pt x="2219158" y="368387"/>
                </a:lnTo>
                <a:lnTo>
                  <a:pt x="2219157" y="368387"/>
                </a:lnTo>
                <a:cubicBezTo>
                  <a:pt x="2109704" y="340866"/>
                  <a:pt x="1997988" y="326986"/>
                  <a:pt x="1885946" y="326986"/>
                </a:cubicBezTo>
                <a:cubicBezTo>
                  <a:pt x="1713143" y="326985"/>
                  <a:pt x="1541543" y="360001"/>
                  <a:pt x="1378164" y="424683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56"/>
          <p:cNvSpPr>
            <a:spLocks noChangeArrowheads="1"/>
          </p:cNvSpPr>
          <p:nvPr/>
        </p:nvSpPr>
        <p:spPr bwMode="auto">
          <a:xfrm>
            <a:off x="6248400" y="5486400"/>
            <a:ext cx="1595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sz="1000"/>
              <a:t>Toroki LightSwitch 4810</a:t>
            </a:r>
            <a:r>
              <a:rPr lang="en-US" sz="1800"/>
              <a:t> 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6167438" y="5126038"/>
          <a:ext cx="16002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2" name="Photo Editor Photo" r:id="rId4" imgW="4067743" imgH="1371429" progId="MSPhotoEd.3">
                  <p:embed/>
                </p:oleObj>
              </mc:Choice>
              <mc:Fallback>
                <p:oleObj name="Photo Editor Photo" r:id="rId4" imgW="4067743" imgH="1371429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8" y="5126038"/>
                        <a:ext cx="16002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28600" y="4419600"/>
            <a:ext cx="8915400" cy="609600"/>
          </a:xfrm>
          <a:prstGeom prst="rect">
            <a:avLst/>
          </a:prstGeom>
          <a:gradFill rotWithShape="1">
            <a:gsLst>
              <a:gs pos="0">
                <a:srgbClr val="FFFF00">
                  <a:gamma/>
                  <a:tint val="0"/>
                  <a:invGamma/>
                  <a:alpha val="0"/>
                </a:srgbClr>
              </a:gs>
              <a:gs pos="50000">
                <a:srgbClr val="FFFF00"/>
              </a:gs>
              <a:gs pos="100000">
                <a:srgbClr val="FFFF00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ea typeface="Kozuka Gothic Pro L" charset="0"/>
              <a:cs typeface="Kozuka Gothic Pro L" charset="0"/>
            </a:endParaRPr>
          </a:p>
        </p:txBody>
      </p:sp>
      <p:sp>
        <p:nvSpPr>
          <p:cNvPr id="378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229600" cy="990600"/>
          </a:xfrm>
        </p:spPr>
        <p:txBody>
          <a:bodyPr/>
          <a:lstStyle/>
          <a:p>
            <a:r>
              <a:rPr lang="en-US" smtClean="0"/>
              <a:t>Georgia Tech: a great example</a:t>
            </a:r>
            <a:br>
              <a:rPr lang="en-US" smtClean="0"/>
            </a:br>
            <a:r>
              <a:rPr lang="en-US" sz="2400" smtClean="0"/>
              <a:t>One of the first 14 GENI-enabled campuses</a:t>
            </a:r>
          </a:p>
        </p:txBody>
      </p:sp>
      <p:pic>
        <p:nvPicPr>
          <p:cNvPr id="37897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4038600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2" descr="nick-feamster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209675"/>
            <a:ext cx="8223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3" descr="russell-clark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638425"/>
            <a:ext cx="836612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4" descr="ellen-zegura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209675"/>
            <a:ext cx="747712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1" name="TextBox 5"/>
          <p:cNvSpPr txBox="1">
            <a:spLocks noChangeAspect="1" noChangeArrowheads="1"/>
          </p:cNvSpPr>
          <p:nvPr/>
        </p:nvSpPr>
        <p:spPr bwMode="auto">
          <a:xfrm>
            <a:off x="211138" y="2235200"/>
            <a:ext cx="123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defTabSz="457200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algn="ctr" eaLnBrk="1" hangingPunct="1"/>
            <a:r>
              <a:rPr lang="en-US" sz="1200"/>
              <a:t>Nick Feamster</a:t>
            </a:r>
            <a:br>
              <a:rPr lang="en-US" sz="1200"/>
            </a:br>
            <a:r>
              <a:rPr lang="en-US" sz="1200"/>
              <a:t>PI</a:t>
            </a:r>
          </a:p>
        </p:txBody>
      </p:sp>
      <p:sp>
        <p:nvSpPr>
          <p:cNvPr id="37902" name="TextBox 6"/>
          <p:cNvSpPr txBox="1">
            <a:spLocks noChangeAspect="1" noChangeArrowheads="1"/>
          </p:cNvSpPr>
          <p:nvPr/>
        </p:nvSpPr>
        <p:spPr bwMode="auto">
          <a:xfrm>
            <a:off x="279400" y="3779838"/>
            <a:ext cx="113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defTabSz="457200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algn="ctr" eaLnBrk="1" hangingPunct="1"/>
            <a:r>
              <a:rPr lang="en-US" sz="1200"/>
              <a:t>Russ Clark, GT-RNOC</a:t>
            </a:r>
          </a:p>
        </p:txBody>
      </p:sp>
      <p:sp>
        <p:nvSpPr>
          <p:cNvPr id="37903" name="TextBox 7"/>
          <p:cNvSpPr txBox="1">
            <a:spLocks noChangeAspect="1" noChangeArrowheads="1"/>
          </p:cNvSpPr>
          <p:nvPr/>
        </p:nvSpPr>
        <p:spPr bwMode="auto">
          <a:xfrm>
            <a:off x="1239838" y="2238375"/>
            <a:ext cx="1133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defTabSz="457200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algn="ctr" eaLnBrk="1" hangingPunct="1"/>
            <a:r>
              <a:rPr lang="en-US" sz="1200"/>
              <a:t>Ellen Zegura</a:t>
            </a:r>
          </a:p>
        </p:txBody>
      </p:sp>
      <p:pic>
        <p:nvPicPr>
          <p:cNvPr id="37904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751138"/>
            <a:ext cx="8461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5" name="TextBox 11"/>
          <p:cNvSpPr txBox="1">
            <a:spLocks noChangeAspect="1" noChangeArrowheads="1"/>
          </p:cNvSpPr>
          <p:nvPr/>
        </p:nvSpPr>
        <p:spPr bwMode="auto">
          <a:xfrm>
            <a:off x="1485900" y="3779838"/>
            <a:ext cx="10287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defTabSz="457200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/>
            <a:r>
              <a:rPr lang="en-US" sz="1200"/>
              <a:t>Ron Hutchins, OIT</a:t>
            </a:r>
          </a:p>
        </p:txBody>
      </p:sp>
      <p:sp>
        <p:nvSpPr>
          <p:cNvPr id="37906" name="TextBox 12"/>
          <p:cNvSpPr txBox="1">
            <a:spLocks noChangeArrowheads="1"/>
          </p:cNvSpPr>
          <p:nvPr/>
        </p:nvSpPr>
        <p:spPr bwMode="auto">
          <a:xfrm>
            <a:off x="6705600" y="1244600"/>
            <a:ext cx="212725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defTabSz="457200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600">
                <a:solidFill>
                  <a:srgbClr val="262699"/>
                </a:solidFill>
              </a:rPr>
              <a:t> OpenFlow in 2 GT-RNOC lab bldgs </a:t>
            </a:r>
            <a:r>
              <a:rPr lang="en-US" sz="1600" b="1" i="1">
                <a:solidFill>
                  <a:srgbClr val="262699"/>
                </a:solidFill>
              </a:rPr>
              <a:t>now</a:t>
            </a:r>
            <a:br>
              <a:rPr lang="en-US" sz="1600" b="1" i="1">
                <a:solidFill>
                  <a:srgbClr val="262699"/>
                </a:solidFill>
              </a:rPr>
            </a:br>
            <a:endParaRPr lang="en-US" sz="1000">
              <a:solidFill>
                <a:srgbClr val="262699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600">
                <a:solidFill>
                  <a:srgbClr val="262699"/>
                </a:solidFill>
              </a:rPr>
              <a:t> OpenFlow/BGPMux coursework </a:t>
            </a:r>
            <a:r>
              <a:rPr lang="en-US" sz="1600" b="1" i="1">
                <a:solidFill>
                  <a:srgbClr val="262699"/>
                </a:solidFill>
              </a:rPr>
              <a:t>now</a:t>
            </a:r>
            <a:r>
              <a:rPr lang="en-US" sz="1600">
                <a:solidFill>
                  <a:srgbClr val="262699"/>
                </a:solidFill>
              </a:rPr>
              <a:t> </a:t>
            </a:r>
            <a:br>
              <a:rPr lang="en-US" sz="1600">
                <a:solidFill>
                  <a:srgbClr val="262699"/>
                </a:solidFill>
              </a:rPr>
            </a:br>
            <a:endParaRPr lang="en-US" sz="1000">
              <a:solidFill>
                <a:srgbClr val="262699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600">
                <a:solidFill>
                  <a:srgbClr val="262699"/>
                </a:solidFill>
              </a:rPr>
              <a:t> Dormitory trial</a:t>
            </a:r>
            <a:br>
              <a:rPr lang="en-US" sz="1600">
                <a:solidFill>
                  <a:srgbClr val="262699"/>
                </a:solidFill>
              </a:rPr>
            </a:br>
            <a:endParaRPr lang="en-US" sz="1000">
              <a:solidFill>
                <a:srgbClr val="262699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600">
                <a:solidFill>
                  <a:srgbClr val="262699"/>
                </a:solidFill>
              </a:rPr>
              <a:t> Students will “live in the future” – Internet in one slice, multiple future internets in additional slices</a:t>
            </a:r>
          </a:p>
        </p:txBody>
      </p:sp>
      <p:sp>
        <p:nvSpPr>
          <p:cNvPr id="37907" name="Text Box 16"/>
          <p:cNvSpPr txBox="1">
            <a:spLocks noChangeArrowheads="1"/>
          </p:cNvSpPr>
          <p:nvPr/>
        </p:nvSpPr>
        <p:spPr bwMode="auto">
          <a:xfrm>
            <a:off x="304800" y="4419600"/>
            <a:ext cx="7773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/>
            <a:r>
              <a:rPr lang="en-US"/>
              <a:t>Trials of “GENI-enabled” commercial equipment</a:t>
            </a:r>
          </a:p>
        </p:txBody>
      </p:sp>
      <p:pic>
        <p:nvPicPr>
          <p:cNvPr id="37908" name="Picture 22" descr="MC900439798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4953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9" name="Picture 23" descr="GENI rack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029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67400" y="6019800"/>
            <a:ext cx="1752600" cy="343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8974" y="4800600"/>
            <a:ext cx="1291226" cy="1150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76400" y="4953000"/>
            <a:ext cx="1458040" cy="807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913" name="Rectangle 55"/>
          <p:cNvSpPr>
            <a:spLocks noChangeArrowheads="1"/>
          </p:cNvSpPr>
          <p:nvPr/>
        </p:nvSpPr>
        <p:spPr bwMode="auto">
          <a:xfrm>
            <a:off x="6183313" y="6324600"/>
            <a:ext cx="1206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sz="900">
                <a:solidFill>
                  <a:srgbClr val="000000"/>
                </a:solidFill>
              </a:rPr>
              <a:t>Arista 7124S Switch</a:t>
            </a:r>
          </a:p>
        </p:txBody>
      </p:sp>
      <p:sp>
        <p:nvSpPr>
          <p:cNvPr id="37914" name="Rectangle 57"/>
          <p:cNvSpPr>
            <a:spLocks noChangeArrowheads="1"/>
          </p:cNvSpPr>
          <p:nvPr/>
        </p:nvSpPr>
        <p:spPr bwMode="auto">
          <a:xfrm>
            <a:off x="152400" y="5715000"/>
            <a:ext cx="15113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sz="900">
                <a:solidFill>
                  <a:srgbClr val="000000"/>
                </a:solidFill>
              </a:rPr>
              <a:t>HP ProCurve 5400 Switch</a:t>
            </a:r>
          </a:p>
        </p:txBody>
      </p:sp>
      <p:sp>
        <p:nvSpPr>
          <p:cNvPr id="37915" name="Rectangle 58"/>
          <p:cNvSpPr>
            <a:spLocks noChangeArrowheads="1"/>
          </p:cNvSpPr>
          <p:nvPr/>
        </p:nvSpPr>
        <p:spPr bwMode="auto">
          <a:xfrm>
            <a:off x="1676400" y="5715000"/>
            <a:ext cx="14160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/>
            <a:r>
              <a:rPr lang="en-US" sz="900">
                <a:solidFill>
                  <a:srgbClr val="000000"/>
                </a:solidFill>
              </a:rPr>
              <a:t>Juniper MX240 Ethernet</a:t>
            </a:r>
          </a:p>
          <a:p>
            <a:pPr algn="ctr" defTabSz="457200"/>
            <a:r>
              <a:rPr lang="en-US" sz="900">
                <a:solidFill>
                  <a:srgbClr val="000000"/>
                </a:solidFill>
              </a:rPr>
              <a:t>Services Router</a:t>
            </a:r>
          </a:p>
        </p:txBody>
      </p:sp>
      <p:sp>
        <p:nvSpPr>
          <p:cNvPr id="37916" name="Rectangle 59"/>
          <p:cNvSpPr>
            <a:spLocks noChangeArrowheads="1"/>
          </p:cNvSpPr>
          <p:nvPr/>
        </p:nvSpPr>
        <p:spPr bwMode="auto">
          <a:xfrm>
            <a:off x="762000" y="6400800"/>
            <a:ext cx="165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sz="900">
                <a:solidFill>
                  <a:srgbClr val="000000"/>
                </a:solidFill>
              </a:rPr>
              <a:t>NEC IP8800 Ethernet Switch</a:t>
            </a:r>
          </a:p>
        </p:txBody>
      </p:sp>
      <p:pic>
        <p:nvPicPr>
          <p:cNvPr id="40" name="Picture 6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05200" y="4876800"/>
            <a:ext cx="1296035" cy="909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918" name="Rectangle 56"/>
          <p:cNvSpPr>
            <a:spLocks noChangeArrowheads="1"/>
          </p:cNvSpPr>
          <p:nvPr/>
        </p:nvSpPr>
        <p:spPr bwMode="auto">
          <a:xfrm>
            <a:off x="3429000" y="5791200"/>
            <a:ext cx="1517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sz="900">
                <a:solidFill>
                  <a:srgbClr val="000000"/>
                </a:solidFill>
              </a:rPr>
              <a:t>NEC WiMAX Base Station</a:t>
            </a:r>
          </a:p>
        </p:txBody>
      </p:sp>
      <p:pic>
        <p:nvPicPr>
          <p:cNvPr id="37919" name="Picture 11" descr="S3630-48T2XW_RL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0"/>
            <a:ext cx="1649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20" name="Rectangle 59"/>
          <p:cNvSpPr>
            <a:spLocks noChangeArrowheads="1"/>
          </p:cNvSpPr>
          <p:nvPr/>
        </p:nvSpPr>
        <p:spPr bwMode="auto">
          <a:xfrm>
            <a:off x="4953000" y="5789613"/>
            <a:ext cx="15192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sz="900">
                <a:solidFill>
                  <a:srgbClr val="000000"/>
                </a:solidFill>
              </a:rPr>
              <a:t>HTC Android smart phone</a:t>
            </a:r>
          </a:p>
        </p:txBody>
      </p:sp>
      <p:sp>
        <p:nvSpPr>
          <p:cNvPr id="37921" name="Rectangle 59"/>
          <p:cNvSpPr>
            <a:spLocks noChangeArrowheads="1"/>
          </p:cNvSpPr>
          <p:nvPr/>
        </p:nvSpPr>
        <p:spPr bwMode="auto">
          <a:xfrm>
            <a:off x="7988300" y="6323013"/>
            <a:ext cx="7747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sz="900">
                <a:solidFill>
                  <a:srgbClr val="000000"/>
                </a:solidFill>
              </a:rPr>
              <a:t>GENI racks</a:t>
            </a: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3048000" y="6007100"/>
          <a:ext cx="2209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3" name="Photo Editor Photo" r:id="rId18" imgW="2685714" imgH="571731" progId="MSPhotoEd.3">
                  <p:embed/>
                </p:oleObj>
              </mc:Choice>
              <mc:Fallback>
                <p:oleObj name="Photo Editor Photo" r:id="rId18" imgW="2685714" imgH="571731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6007100"/>
                        <a:ext cx="2209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228600" y="4648200"/>
            <a:ext cx="8915400" cy="1981200"/>
          </a:xfrm>
          <a:prstGeom prst="rect">
            <a:avLst/>
          </a:prstGeom>
          <a:gradFill rotWithShape="1">
            <a:gsLst>
              <a:gs pos="0">
                <a:srgbClr val="FFFF00">
                  <a:gamma/>
                  <a:tint val="0"/>
                  <a:invGamma/>
                  <a:alpha val="0"/>
                </a:srgbClr>
              </a:gs>
              <a:gs pos="50000">
                <a:srgbClr val="FFFF00"/>
              </a:gs>
              <a:gs pos="100000">
                <a:srgbClr val="FFFF00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ea typeface="Kozuka Gothic Pro L" charset="0"/>
              <a:cs typeface="Kozuka Gothic Pro L" charset="0"/>
            </a:endParaRPr>
          </a:p>
        </p:txBody>
      </p:sp>
      <p:sp>
        <p:nvSpPr>
          <p:cNvPr id="399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2400" smtClean="0"/>
              <a:t>Spiral 2 infrastructure examples</a:t>
            </a:r>
            <a:r>
              <a:rPr lang="en-US" smtClean="0">
                <a:cs typeface="Arial" charset="0"/>
              </a:rPr>
              <a:t> </a:t>
            </a:r>
            <a:br>
              <a:rPr lang="en-US" smtClean="0">
                <a:cs typeface="Arial" charset="0"/>
              </a:rPr>
            </a:br>
            <a:r>
              <a:rPr lang="en-US" smtClean="0">
                <a:cs typeface="Arial" charset="0"/>
              </a:rPr>
              <a:t>Building the GENI Meso-scale Prototype</a:t>
            </a:r>
            <a:endParaRPr lang="en-US" sz="2000" smtClean="0">
              <a:cs typeface="Arial" charset="0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7315200" y="1295400"/>
            <a:ext cx="12954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7391400" y="1309688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WiMAX</a:t>
            </a:r>
          </a:p>
        </p:txBody>
      </p:sp>
      <p:sp>
        <p:nvSpPr>
          <p:cNvPr id="39946" name="AutoShape 10"/>
          <p:cNvSpPr>
            <a:spLocks noChangeAspect="1" noChangeArrowheads="1" noTextEdit="1"/>
          </p:cNvSpPr>
          <p:nvPr/>
        </p:nvSpPr>
        <p:spPr bwMode="auto">
          <a:xfrm>
            <a:off x="1981200" y="762000"/>
            <a:ext cx="5410200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Rectangle 12"/>
          <p:cNvSpPr>
            <a:spLocks noChangeArrowheads="1"/>
          </p:cNvSpPr>
          <p:nvPr/>
        </p:nvSpPr>
        <p:spPr bwMode="auto">
          <a:xfrm>
            <a:off x="7396163" y="3787775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Calibri" charset="0"/>
              </a:rPr>
              <a:t> 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9948" name="Rectangle 13"/>
          <p:cNvSpPr>
            <a:spLocks noChangeArrowheads="1"/>
          </p:cNvSpPr>
          <p:nvPr/>
        </p:nvSpPr>
        <p:spPr bwMode="auto">
          <a:xfrm>
            <a:off x="228600" y="3505200"/>
            <a:ext cx="16764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9949" name="Rectangle 14"/>
          <p:cNvSpPr>
            <a:spLocks noChangeArrowheads="1"/>
          </p:cNvSpPr>
          <p:nvPr/>
        </p:nvSpPr>
        <p:spPr bwMode="auto">
          <a:xfrm>
            <a:off x="234950" y="3519488"/>
            <a:ext cx="1365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ShadowNet</a:t>
            </a:r>
          </a:p>
        </p:txBody>
      </p:sp>
      <p:sp>
        <p:nvSpPr>
          <p:cNvPr id="39950" name="Rectangle 15"/>
          <p:cNvSpPr>
            <a:spLocks noChangeArrowheads="1"/>
          </p:cNvSpPr>
          <p:nvPr/>
        </p:nvSpPr>
        <p:spPr bwMode="auto">
          <a:xfrm>
            <a:off x="941388" y="3946525"/>
            <a:ext cx="9636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000">
                <a:solidFill>
                  <a:srgbClr val="000000"/>
                </a:solidFill>
              </a:rPr>
              <a:t>Salt Lake City</a:t>
            </a:r>
          </a:p>
          <a:p>
            <a:pPr algn="r"/>
            <a:r>
              <a:rPr lang="en-US" sz="1000">
                <a:solidFill>
                  <a:srgbClr val="000000"/>
                </a:solidFill>
              </a:rPr>
              <a:t>Kansas City</a:t>
            </a:r>
          </a:p>
          <a:p>
            <a:pPr algn="r"/>
            <a:r>
              <a:rPr lang="en-US" sz="1000">
                <a:solidFill>
                  <a:srgbClr val="000000"/>
                </a:solidFill>
              </a:rPr>
              <a:t>DC</a:t>
            </a:r>
          </a:p>
          <a:p>
            <a:pPr algn="r"/>
            <a:r>
              <a:rPr lang="en-US" sz="1000">
                <a:solidFill>
                  <a:srgbClr val="000000"/>
                </a:solidFill>
              </a:rPr>
              <a:t>Atlanta</a:t>
            </a:r>
          </a:p>
        </p:txBody>
      </p:sp>
      <p:sp>
        <p:nvSpPr>
          <p:cNvPr id="39951" name="Rectangle 16"/>
          <p:cNvSpPr>
            <a:spLocks noChangeArrowheads="1"/>
          </p:cNvSpPr>
          <p:nvPr/>
        </p:nvSpPr>
        <p:spPr bwMode="auto">
          <a:xfrm>
            <a:off x="7391400" y="1676400"/>
            <a:ext cx="1219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Stanford</a:t>
            </a:r>
          </a:p>
          <a:p>
            <a:r>
              <a:rPr lang="en-US" sz="1000">
                <a:solidFill>
                  <a:srgbClr val="000000"/>
                </a:solidFill>
              </a:rPr>
              <a:t>UCLA</a:t>
            </a:r>
          </a:p>
          <a:p>
            <a:r>
              <a:rPr lang="en-US" sz="1000">
                <a:solidFill>
                  <a:srgbClr val="000000"/>
                </a:solidFill>
              </a:rPr>
              <a:t>UC Boulder</a:t>
            </a:r>
          </a:p>
          <a:p>
            <a:r>
              <a:rPr lang="en-US" sz="1000">
                <a:solidFill>
                  <a:srgbClr val="000000"/>
                </a:solidFill>
              </a:rPr>
              <a:t>Wisconsin</a:t>
            </a:r>
          </a:p>
          <a:p>
            <a:r>
              <a:rPr lang="en-US" sz="1000">
                <a:solidFill>
                  <a:srgbClr val="000000"/>
                </a:solidFill>
              </a:rPr>
              <a:t>Rutgers</a:t>
            </a:r>
          </a:p>
          <a:p>
            <a:r>
              <a:rPr lang="en-US" sz="1000">
                <a:solidFill>
                  <a:srgbClr val="000000"/>
                </a:solidFill>
              </a:rPr>
              <a:t>Polytech</a:t>
            </a:r>
          </a:p>
          <a:p>
            <a:r>
              <a:rPr lang="en-US" sz="1000">
                <a:solidFill>
                  <a:srgbClr val="000000"/>
                </a:solidFill>
              </a:rPr>
              <a:t>UMass</a:t>
            </a:r>
          </a:p>
          <a:p>
            <a:r>
              <a:rPr lang="en-US" sz="1000">
                <a:solidFill>
                  <a:srgbClr val="000000"/>
                </a:solidFill>
              </a:rPr>
              <a:t>Columbia</a:t>
            </a:r>
          </a:p>
        </p:txBody>
      </p:sp>
      <p:sp>
        <p:nvSpPr>
          <p:cNvPr id="39952" name="Rectangle 17"/>
          <p:cNvSpPr>
            <a:spLocks noChangeArrowheads="1"/>
          </p:cNvSpPr>
          <p:nvPr/>
        </p:nvSpPr>
        <p:spPr bwMode="auto">
          <a:xfrm>
            <a:off x="7391400" y="3048000"/>
            <a:ext cx="1524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9953" name="Rectangle 18"/>
          <p:cNvSpPr>
            <a:spLocks noChangeArrowheads="1"/>
          </p:cNvSpPr>
          <p:nvPr/>
        </p:nvSpPr>
        <p:spPr bwMode="auto">
          <a:xfrm>
            <a:off x="7391400" y="3016250"/>
            <a:ext cx="1314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OpenFlow</a:t>
            </a:r>
          </a:p>
          <a:p>
            <a:r>
              <a:rPr lang="en-US" sz="1800">
                <a:solidFill>
                  <a:srgbClr val="000000"/>
                </a:solidFill>
              </a:rPr>
              <a:t>Backbones</a:t>
            </a:r>
          </a:p>
        </p:txBody>
      </p:sp>
      <p:sp>
        <p:nvSpPr>
          <p:cNvPr id="39954" name="Rectangle 19"/>
          <p:cNvSpPr>
            <a:spLocks noChangeArrowheads="1"/>
          </p:cNvSpPr>
          <p:nvPr/>
        </p:nvSpPr>
        <p:spPr bwMode="auto">
          <a:xfrm>
            <a:off x="7391400" y="3657600"/>
            <a:ext cx="96361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Seattle</a:t>
            </a:r>
          </a:p>
          <a:p>
            <a:r>
              <a:rPr lang="en-US" sz="1000">
                <a:solidFill>
                  <a:srgbClr val="000000"/>
                </a:solidFill>
              </a:rPr>
              <a:t>Salt Lake City</a:t>
            </a:r>
          </a:p>
          <a:p>
            <a:r>
              <a:rPr lang="en-US" sz="1000">
                <a:solidFill>
                  <a:srgbClr val="000000"/>
                </a:solidFill>
              </a:rPr>
              <a:t>Sunnyvale</a:t>
            </a:r>
          </a:p>
          <a:p>
            <a:r>
              <a:rPr lang="en-US" sz="1000">
                <a:solidFill>
                  <a:srgbClr val="000000"/>
                </a:solidFill>
              </a:rPr>
              <a:t>Denver</a:t>
            </a:r>
          </a:p>
          <a:p>
            <a:r>
              <a:rPr lang="en-US" sz="1000">
                <a:solidFill>
                  <a:srgbClr val="000000"/>
                </a:solidFill>
              </a:rPr>
              <a:t>Kansas City</a:t>
            </a:r>
          </a:p>
          <a:p>
            <a:r>
              <a:rPr lang="en-US" sz="1000">
                <a:solidFill>
                  <a:srgbClr val="000000"/>
                </a:solidFill>
              </a:rPr>
              <a:t>Houston</a:t>
            </a:r>
          </a:p>
          <a:p>
            <a:r>
              <a:rPr lang="en-US" sz="1000">
                <a:solidFill>
                  <a:srgbClr val="000000"/>
                </a:solidFill>
              </a:rPr>
              <a:t>Chicago</a:t>
            </a:r>
          </a:p>
          <a:p>
            <a:r>
              <a:rPr lang="en-US" sz="1000">
                <a:solidFill>
                  <a:srgbClr val="000000"/>
                </a:solidFill>
              </a:rPr>
              <a:t>DC</a:t>
            </a:r>
          </a:p>
          <a:p>
            <a:r>
              <a:rPr lang="en-US" sz="1000">
                <a:solidFill>
                  <a:srgbClr val="000000"/>
                </a:solidFill>
              </a:rPr>
              <a:t>Atlanta</a:t>
            </a:r>
          </a:p>
        </p:txBody>
      </p:sp>
      <p:sp>
        <p:nvSpPr>
          <p:cNvPr id="39955" name="Rectangle 20"/>
          <p:cNvSpPr>
            <a:spLocks noChangeArrowheads="1"/>
          </p:cNvSpPr>
          <p:nvPr/>
        </p:nvSpPr>
        <p:spPr bwMode="auto">
          <a:xfrm>
            <a:off x="228600" y="1295400"/>
            <a:ext cx="16764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9956" name="Rectangle 21"/>
          <p:cNvSpPr>
            <a:spLocks noChangeArrowheads="1"/>
          </p:cNvSpPr>
          <p:nvPr/>
        </p:nvSpPr>
        <p:spPr bwMode="auto">
          <a:xfrm>
            <a:off x="374650" y="1295400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OpenFlow</a:t>
            </a:r>
          </a:p>
        </p:txBody>
      </p:sp>
      <p:sp>
        <p:nvSpPr>
          <p:cNvPr id="39957" name="Rectangle 22"/>
          <p:cNvSpPr>
            <a:spLocks noChangeArrowheads="1"/>
          </p:cNvSpPr>
          <p:nvPr/>
        </p:nvSpPr>
        <p:spPr bwMode="auto">
          <a:xfrm>
            <a:off x="927100" y="1676400"/>
            <a:ext cx="9779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000">
                <a:solidFill>
                  <a:srgbClr val="000000"/>
                </a:solidFill>
              </a:rPr>
              <a:t>Stanford</a:t>
            </a:r>
          </a:p>
          <a:p>
            <a:pPr algn="r"/>
            <a:r>
              <a:rPr lang="en-US" sz="1000">
                <a:solidFill>
                  <a:srgbClr val="000000"/>
                </a:solidFill>
              </a:rPr>
              <a:t>U Washington</a:t>
            </a:r>
          </a:p>
          <a:p>
            <a:pPr algn="r"/>
            <a:r>
              <a:rPr lang="en-US" sz="1000">
                <a:solidFill>
                  <a:srgbClr val="000000"/>
                </a:solidFill>
              </a:rPr>
              <a:t>Wisconsin</a:t>
            </a:r>
          </a:p>
          <a:p>
            <a:pPr algn="r"/>
            <a:r>
              <a:rPr lang="en-US" sz="1000">
                <a:solidFill>
                  <a:srgbClr val="000000"/>
                </a:solidFill>
              </a:rPr>
              <a:t>Indiana</a:t>
            </a:r>
          </a:p>
          <a:p>
            <a:pPr algn="r"/>
            <a:r>
              <a:rPr lang="en-US" sz="1000">
                <a:solidFill>
                  <a:srgbClr val="000000"/>
                </a:solidFill>
              </a:rPr>
              <a:t>Rutgers</a:t>
            </a:r>
          </a:p>
          <a:p>
            <a:pPr algn="r"/>
            <a:r>
              <a:rPr lang="en-US" sz="1000">
                <a:solidFill>
                  <a:srgbClr val="000000"/>
                </a:solidFill>
              </a:rPr>
              <a:t>Princeton</a:t>
            </a:r>
          </a:p>
          <a:p>
            <a:pPr algn="r"/>
            <a:r>
              <a:rPr lang="en-US" sz="1000">
                <a:solidFill>
                  <a:srgbClr val="000000"/>
                </a:solidFill>
              </a:rPr>
              <a:t>Clemson</a:t>
            </a:r>
          </a:p>
          <a:p>
            <a:pPr algn="r"/>
            <a:r>
              <a:rPr lang="en-US" sz="1000">
                <a:solidFill>
                  <a:srgbClr val="000000"/>
                </a:solidFill>
              </a:rPr>
              <a:t>Georgia Tech</a:t>
            </a:r>
          </a:p>
        </p:txBody>
      </p:sp>
      <p:sp>
        <p:nvSpPr>
          <p:cNvPr id="39958" name="Rectangle 23"/>
          <p:cNvSpPr>
            <a:spLocks noChangeArrowheads="1"/>
          </p:cNvSpPr>
          <p:nvPr/>
        </p:nvSpPr>
        <p:spPr bwMode="auto">
          <a:xfrm>
            <a:off x="1600200" y="1371600"/>
            <a:ext cx="228600" cy="228600"/>
          </a:xfrm>
          <a:prstGeom prst="rect">
            <a:avLst/>
          </a:prstGeom>
          <a:solidFill>
            <a:srgbClr val="FF99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9959" name="Rectangle 24"/>
          <p:cNvSpPr>
            <a:spLocks noChangeArrowheads="1"/>
          </p:cNvSpPr>
          <p:nvPr/>
        </p:nvSpPr>
        <p:spPr bwMode="auto">
          <a:xfrm>
            <a:off x="1600200" y="3581400"/>
            <a:ext cx="228600" cy="228600"/>
          </a:xfrm>
          <a:prstGeom prst="rect">
            <a:avLst/>
          </a:prstGeom>
          <a:solidFill>
            <a:srgbClr val="00FF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9960" name="Rectangle 25"/>
          <p:cNvSpPr>
            <a:spLocks noChangeArrowheads="1"/>
          </p:cNvSpPr>
          <p:nvPr/>
        </p:nvSpPr>
        <p:spPr bwMode="auto">
          <a:xfrm>
            <a:off x="8305800" y="1371600"/>
            <a:ext cx="228600" cy="228600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9961" name="Rectangle 26"/>
          <p:cNvSpPr>
            <a:spLocks noChangeArrowheads="1"/>
          </p:cNvSpPr>
          <p:nvPr/>
        </p:nvSpPr>
        <p:spPr bwMode="auto">
          <a:xfrm>
            <a:off x="8686800" y="3352800"/>
            <a:ext cx="228600" cy="2286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39962" name="Picture 60"/>
          <p:cNvPicPr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533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63" name="Rectangle 27"/>
          <p:cNvSpPr>
            <a:spLocks noChangeArrowheads="1"/>
          </p:cNvSpPr>
          <p:nvPr/>
        </p:nvSpPr>
        <p:spPr bwMode="auto">
          <a:xfrm>
            <a:off x="5708650" y="2589213"/>
            <a:ext cx="173038" cy="179387"/>
          </a:xfrm>
          <a:prstGeom prst="rect">
            <a:avLst/>
          </a:prstGeom>
          <a:solidFill>
            <a:srgbClr val="FF99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9964" name="Rectangle 28"/>
          <p:cNvSpPr>
            <a:spLocks noChangeArrowheads="1"/>
          </p:cNvSpPr>
          <p:nvPr/>
        </p:nvSpPr>
        <p:spPr bwMode="auto">
          <a:xfrm>
            <a:off x="6040438" y="3186113"/>
            <a:ext cx="171450" cy="177800"/>
          </a:xfrm>
          <a:prstGeom prst="rect">
            <a:avLst/>
          </a:prstGeom>
          <a:solidFill>
            <a:srgbClr val="FF99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9965" name="Rectangle 29"/>
          <p:cNvSpPr>
            <a:spLocks noChangeArrowheads="1"/>
          </p:cNvSpPr>
          <p:nvPr/>
        </p:nvSpPr>
        <p:spPr bwMode="auto">
          <a:xfrm>
            <a:off x="5873750" y="3355975"/>
            <a:ext cx="173038" cy="179388"/>
          </a:xfrm>
          <a:prstGeom prst="rect">
            <a:avLst/>
          </a:prstGeom>
          <a:solidFill>
            <a:srgbClr val="FF99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9966" name="Rectangle 30"/>
          <p:cNvSpPr>
            <a:spLocks noChangeArrowheads="1"/>
          </p:cNvSpPr>
          <p:nvPr/>
        </p:nvSpPr>
        <p:spPr bwMode="auto">
          <a:xfrm>
            <a:off x="3140075" y="2333625"/>
            <a:ext cx="173038" cy="179388"/>
          </a:xfrm>
          <a:prstGeom prst="rect">
            <a:avLst/>
          </a:prstGeom>
          <a:solidFill>
            <a:srgbClr val="00FF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9967" name="Rectangle 31"/>
          <p:cNvSpPr>
            <a:spLocks noChangeArrowheads="1"/>
          </p:cNvSpPr>
          <p:nvPr/>
        </p:nvSpPr>
        <p:spPr bwMode="auto">
          <a:xfrm>
            <a:off x="4632325" y="2674938"/>
            <a:ext cx="171450" cy="179387"/>
          </a:xfrm>
          <a:prstGeom prst="rect">
            <a:avLst/>
          </a:prstGeom>
          <a:solidFill>
            <a:srgbClr val="00FF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9968" name="Rectangle 32"/>
          <p:cNvSpPr>
            <a:spLocks noChangeArrowheads="1"/>
          </p:cNvSpPr>
          <p:nvPr/>
        </p:nvSpPr>
        <p:spPr bwMode="auto">
          <a:xfrm>
            <a:off x="6537325" y="2589213"/>
            <a:ext cx="171450" cy="179387"/>
          </a:xfrm>
          <a:prstGeom prst="rect">
            <a:avLst/>
          </a:prstGeom>
          <a:solidFill>
            <a:srgbClr val="00FF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9969" name="Rectangle 33"/>
          <p:cNvSpPr>
            <a:spLocks noChangeArrowheads="1"/>
          </p:cNvSpPr>
          <p:nvPr/>
        </p:nvSpPr>
        <p:spPr bwMode="auto">
          <a:xfrm>
            <a:off x="5543550" y="3440113"/>
            <a:ext cx="171450" cy="179387"/>
          </a:xfrm>
          <a:prstGeom prst="rect">
            <a:avLst/>
          </a:prstGeom>
          <a:solidFill>
            <a:srgbClr val="00FF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9970" name="Rectangle 34"/>
          <p:cNvSpPr>
            <a:spLocks noChangeArrowheads="1"/>
          </p:cNvSpPr>
          <p:nvPr/>
        </p:nvSpPr>
        <p:spPr bwMode="auto">
          <a:xfrm>
            <a:off x="6702425" y="2249488"/>
            <a:ext cx="173038" cy="179387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9971" name="Rectangle 35"/>
          <p:cNvSpPr>
            <a:spLocks noChangeArrowheads="1"/>
          </p:cNvSpPr>
          <p:nvPr/>
        </p:nvSpPr>
        <p:spPr bwMode="auto">
          <a:xfrm>
            <a:off x="6702425" y="2079625"/>
            <a:ext cx="173038" cy="177800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9972" name="Rectangle 36"/>
          <p:cNvSpPr>
            <a:spLocks noChangeArrowheads="1"/>
          </p:cNvSpPr>
          <p:nvPr/>
        </p:nvSpPr>
        <p:spPr bwMode="auto">
          <a:xfrm>
            <a:off x="6784975" y="1993900"/>
            <a:ext cx="173038" cy="179388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9973" name="Rectangle 37"/>
          <p:cNvSpPr>
            <a:spLocks noChangeArrowheads="1"/>
          </p:cNvSpPr>
          <p:nvPr/>
        </p:nvSpPr>
        <p:spPr bwMode="auto">
          <a:xfrm>
            <a:off x="6619875" y="2333625"/>
            <a:ext cx="173038" cy="179388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9974" name="Rectangle 38"/>
          <p:cNvSpPr>
            <a:spLocks noChangeArrowheads="1"/>
          </p:cNvSpPr>
          <p:nvPr/>
        </p:nvSpPr>
        <p:spPr bwMode="auto">
          <a:xfrm>
            <a:off x="5129213" y="2079625"/>
            <a:ext cx="171450" cy="177800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9975" name="Rectangle 39"/>
          <p:cNvSpPr>
            <a:spLocks noChangeArrowheads="1"/>
          </p:cNvSpPr>
          <p:nvPr/>
        </p:nvSpPr>
        <p:spPr bwMode="auto">
          <a:xfrm>
            <a:off x="3803650" y="2589213"/>
            <a:ext cx="173038" cy="179387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9976" name="Rectangle 40"/>
          <p:cNvSpPr>
            <a:spLocks noChangeArrowheads="1"/>
          </p:cNvSpPr>
          <p:nvPr/>
        </p:nvSpPr>
        <p:spPr bwMode="auto">
          <a:xfrm>
            <a:off x="2395538" y="3100388"/>
            <a:ext cx="173037" cy="179387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9977" name="Rectangle 41"/>
          <p:cNvSpPr>
            <a:spLocks noChangeArrowheads="1"/>
          </p:cNvSpPr>
          <p:nvPr/>
        </p:nvSpPr>
        <p:spPr bwMode="auto">
          <a:xfrm>
            <a:off x="5211763" y="2163763"/>
            <a:ext cx="173037" cy="179387"/>
          </a:xfrm>
          <a:prstGeom prst="rect">
            <a:avLst/>
          </a:prstGeom>
          <a:solidFill>
            <a:srgbClr val="FF99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9978" name="Rectangle 42"/>
          <p:cNvSpPr>
            <a:spLocks noChangeArrowheads="1"/>
          </p:cNvSpPr>
          <p:nvPr/>
        </p:nvSpPr>
        <p:spPr bwMode="auto">
          <a:xfrm>
            <a:off x="6702425" y="2419350"/>
            <a:ext cx="173038" cy="179388"/>
          </a:xfrm>
          <a:prstGeom prst="rect">
            <a:avLst/>
          </a:prstGeom>
          <a:solidFill>
            <a:srgbClr val="FF99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9979" name="Rectangle 43"/>
          <p:cNvSpPr>
            <a:spLocks noChangeArrowheads="1"/>
          </p:cNvSpPr>
          <p:nvPr/>
        </p:nvSpPr>
        <p:spPr bwMode="auto">
          <a:xfrm>
            <a:off x="4714875" y="3951288"/>
            <a:ext cx="173038" cy="17938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9980" name="Rectangle 44"/>
          <p:cNvSpPr>
            <a:spLocks noChangeArrowheads="1"/>
          </p:cNvSpPr>
          <p:nvPr/>
        </p:nvSpPr>
        <p:spPr bwMode="auto">
          <a:xfrm>
            <a:off x="6619875" y="2674938"/>
            <a:ext cx="173038" cy="17938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9981" name="Rectangle 45"/>
          <p:cNvSpPr>
            <a:spLocks noChangeArrowheads="1"/>
          </p:cNvSpPr>
          <p:nvPr/>
        </p:nvSpPr>
        <p:spPr bwMode="auto">
          <a:xfrm>
            <a:off x="5626100" y="3525838"/>
            <a:ext cx="173038" cy="17938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9982" name="Rectangle 46"/>
          <p:cNvSpPr>
            <a:spLocks noChangeArrowheads="1"/>
          </p:cNvSpPr>
          <p:nvPr/>
        </p:nvSpPr>
        <p:spPr bwMode="auto">
          <a:xfrm>
            <a:off x="5459413" y="2249488"/>
            <a:ext cx="173037" cy="17938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9983" name="Rectangle 47"/>
          <p:cNvSpPr>
            <a:spLocks noChangeArrowheads="1"/>
          </p:cNvSpPr>
          <p:nvPr/>
        </p:nvSpPr>
        <p:spPr bwMode="auto">
          <a:xfrm>
            <a:off x="4714875" y="2589213"/>
            <a:ext cx="173038" cy="17938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9984" name="Rectangle 48"/>
          <p:cNvSpPr>
            <a:spLocks noChangeArrowheads="1"/>
          </p:cNvSpPr>
          <p:nvPr/>
        </p:nvSpPr>
        <p:spPr bwMode="auto">
          <a:xfrm>
            <a:off x="3721100" y="2505075"/>
            <a:ext cx="171450" cy="17938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9985" name="Rectangle 49"/>
          <p:cNvSpPr>
            <a:spLocks noChangeArrowheads="1"/>
          </p:cNvSpPr>
          <p:nvPr/>
        </p:nvSpPr>
        <p:spPr bwMode="auto">
          <a:xfrm>
            <a:off x="2146300" y="2589213"/>
            <a:ext cx="173038" cy="17938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9986" name="Rectangle 50"/>
          <p:cNvSpPr>
            <a:spLocks noChangeArrowheads="1"/>
          </p:cNvSpPr>
          <p:nvPr/>
        </p:nvSpPr>
        <p:spPr bwMode="auto">
          <a:xfrm>
            <a:off x="3057525" y="2249488"/>
            <a:ext cx="173038" cy="17938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9987" name="Rectangle 51"/>
          <p:cNvSpPr>
            <a:spLocks noChangeArrowheads="1"/>
          </p:cNvSpPr>
          <p:nvPr/>
        </p:nvSpPr>
        <p:spPr bwMode="auto">
          <a:xfrm>
            <a:off x="2312988" y="1228725"/>
            <a:ext cx="171450" cy="1778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9988" name="Rectangle 52"/>
          <p:cNvSpPr>
            <a:spLocks noChangeArrowheads="1"/>
          </p:cNvSpPr>
          <p:nvPr/>
        </p:nvSpPr>
        <p:spPr bwMode="auto">
          <a:xfrm>
            <a:off x="2395538" y="1389063"/>
            <a:ext cx="173037" cy="179387"/>
          </a:xfrm>
          <a:prstGeom prst="rect">
            <a:avLst/>
          </a:prstGeom>
          <a:solidFill>
            <a:srgbClr val="FF99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9989" name="Rectangle 53"/>
          <p:cNvSpPr>
            <a:spLocks noChangeArrowheads="1"/>
          </p:cNvSpPr>
          <p:nvPr/>
        </p:nvSpPr>
        <p:spPr bwMode="auto">
          <a:xfrm>
            <a:off x="2230438" y="2505075"/>
            <a:ext cx="171450" cy="179388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9990" name="Rectangle 54"/>
          <p:cNvSpPr>
            <a:spLocks noChangeArrowheads="1"/>
          </p:cNvSpPr>
          <p:nvPr/>
        </p:nvSpPr>
        <p:spPr bwMode="auto">
          <a:xfrm>
            <a:off x="2312988" y="2589213"/>
            <a:ext cx="171450" cy="179387"/>
          </a:xfrm>
          <a:prstGeom prst="rect">
            <a:avLst/>
          </a:prstGeom>
          <a:solidFill>
            <a:srgbClr val="FF99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9991" name="Rectangle 56"/>
          <p:cNvSpPr>
            <a:spLocks noChangeArrowheads="1"/>
          </p:cNvSpPr>
          <p:nvPr/>
        </p:nvSpPr>
        <p:spPr bwMode="auto">
          <a:xfrm>
            <a:off x="6248400" y="5486400"/>
            <a:ext cx="1595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sz="1000"/>
              <a:t>Toroki LightSwitch 4810</a:t>
            </a:r>
            <a:r>
              <a:rPr lang="en-US" sz="1800"/>
              <a:t> </a:t>
            </a: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6167438" y="5126038"/>
          <a:ext cx="16002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6" name="Photo Editor Photo" r:id="rId5" imgW="4067743" imgH="1371429" progId="MSPhotoEd.3">
                  <p:embed/>
                </p:oleObj>
              </mc:Choice>
              <mc:Fallback>
                <p:oleObj name="Photo Editor Photo" r:id="rId5" imgW="4067743" imgH="1371429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8" y="5126038"/>
                        <a:ext cx="16002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92" name="Picture 22" descr="MC900439798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4953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93" name="Picture 23" descr="GENI rack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029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6019800"/>
            <a:ext cx="1752600" cy="343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5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8974" y="4800600"/>
            <a:ext cx="1291226" cy="1150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6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76400" y="4953000"/>
            <a:ext cx="1458040" cy="807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997" name="Rectangle 55"/>
          <p:cNvSpPr>
            <a:spLocks noChangeArrowheads="1"/>
          </p:cNvSpPr>
          <p:nvPr/>
        </p:nvSpPr>
        <p:spPr bwMode="auto">
          <a:xfrm>
            <a:off x="6183313" y="6324600"/>
            <a:ext cx="1206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sz="900">
                <a:solidFill>
                  <a:srgbClr val="000000"/>
                </a:solidFill>
              </a:rPr>
              <a:t>Arista 7124S Switch</a:t>
            </a:r>
          </a:p>
        </p:txBody>
      </p:sp>
      <p:sp>
        <p:nvSpPr>
          <p:cNvPr id="39998" name="Rectangle 57"/>
          <p:cNvSpPr>
            <a:spLocks noChangeArrowheads="1"/>
          </p:cNvSpPr>
          <p:nvPr/>
        </p:nvSpPr>
        <p:spPr bwMode="auto">
          <a:xfrm>
            <a:off x="152400" y="5715000"/>
            <a:ext cx="15113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sz="900">
                <a:solidFill>
                  <a:srgbClr val="000000"/>
                </a:solidFill>
              </a:rPr>
              <a:t>HP ProCurve 5400 Switch</a:t>
            </a:r>
          </a:p>
        </p:txBody>
      </p:sp>
      <p:sp>
        <p:nvSpPr>
          <p:cNvPr id="39999" name="Rectangle 58"/>
          <p:cNvSpPr>
            <a:spLocks noChangeArrowheads="1"/>
          </p:cNvSpPr>
          <p:nvPr/>
        </p:nvSpPr>
        <p:spPr bwMode="auto">
          <a:xfrm>
            <a:off x="1676400" y="5715000"/>
            <a:ext cx="14160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/>
            <a:r>
              <a:rPr lang="en-US" sz="900">
                <a:solidFill>
                  <a:srgbClr val="000000"/>
                </a:solidFill>
              </a:rPr>
              <a:t>Juniper MX240 Ethernet</a:t>
            </a:r>
          </a:p>
          <a:p>
            <a:pPr algn="ctr" defTabSz="457200"/>
            <a:r>
              <a:rPr lang="en-US" sz="900">
                <a:solidFill>
                  <a:srgbClr val="000000"/>
                </a:solidFill>
              </a:rPr>
              <a:t>Services Router</a:t>
            </a:r>
          </a:p>
        </p:txBody>
      </p:sp>
      <p:sp>
        <p:nvSpPr>
          <p:cNvPr id="40000" name="Rectangle 59"/>
          <p:cNvSpPr>
            <a:spLocks noChangeArrowheads="1"/>
          </p:cNvSpPr>
          <p:nvPr/>
        </p:nvSpPr>
        <p:spPr bwMode="auto">
          <a:xfrm>
            <a:off x="762000" y="6400800"/>
            <a:ext cx="165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sz="900">
                <a:solidFill>
                  <a:srgbClr val="000000"/>
                </a:solidFill>
              </a:rPr>
              <a:t>NEC IP8800 Ethernet Switch</a:t>
            </a:r>
          </a:p>
        </p:txBody>
      </p:sp>
      <p:pic>
        <p:nvPicPr>
          <p:cNvPr id="81" name="Picture 6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5200" y="4876800"/>
            <a:ext cx="1296035" cy="909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002" name="Rectangle 56"/>
          <p:cNvSpPr>
            <a:spLocks noChangeArrowheads="1"/>
          </p:cNvSpPr>
          <p:nvPr/>
        </p:nvSpPr>
        <p:spPr bwMode="auto">
          <a:xfrm>
            <a:off x="3429000" y="5791200"/>
            <a:ext cx="1517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sz="900">
                <a:solidFill>
                  <a:srgbClr val="000000"/>
                </a:solidFill>
              </a:rPr>
              <a:t>NEC WiMAX Base Station</a:t>
            </a:r>
          </a:p>
        </p:txBody>
      </p:sp>
      <p:pic>
        <p:nvPicPr>
          <p:cNvPr id="40003" name="Picture 11" descr="S3630-48T2XW_R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0"/>
            <a:ext cx="1649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004" name="Rectangle 59"/>
          <p:cNvSpPr>
            <a:spLocks noChangeArrowheads="1"/>
          </p:cNvSpPr>
          <p:nvPr/>
        </p:nvSpPr>
        <p:spPr bwMode="auto">
          <a:xfrm>
            <a:off x="4953000" y="5789613"/>
            <a:ext cx="15192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sz="900">
                <a:solidFill>
                  <a:srgbClr val="000000"/>
                </a:solidFill>
              </a:rPr>
              <a:t>HTC Android smart phone</a:t>
            </a:r>
          </a:p>
        </p:txBody>
      </p:sp>
      <p:sp>
        <p:nvSpPr>
          <p:cNvPr id="40005" name="Rectangle 59"/>
          <p:cNvSpPr>
            <a:spLocks noChangeArrowheads="1"/>
          </p:cNvSpPr>
          <p:nvPr/>
        </p:nvSpPr>
        <p:spPr bwMode="auto">
          <a:xfrm>
            <a:off x="7988300" y="6323013"/>
            <a:ext cx="7747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sz="900">
                <a:solidFill>
                  <a:srgbClr val="000000"/>
                </a:solidFill>
              </a:rPr>
              <a:t>GENI racks</a:t>
            </a: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3048000" y="6007100"/>
          <a:ext cx="2209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7" name="Photo Editor Photo" r:id="rId14" imgW="2685714" imgH="571731" progId="MSPhotoEd.3">
                  <p:embed/>
                </p:oleObj>
              </mc:Choice>
              <mc:Fallback>
                <p:oleObj name="Photo Editor Photo" r:id="rId14" imgW="2685714" imgH="571731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6007100"/>
                        <a:ext cx="2209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GENI equipment installed and operating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</a:t>
            </a:r>
            <a:r>
              <a:rPr lang="en-US" b="1" smtClean="0"/>
              <a:t>National LambdaRail</a:t>
            </a:r>
            <a:r>
              <a:rPr lang="en-US" smtClean="0"/>
              <a:t> and </a:t>
            </a:r>
            <a:r>
              <a:rPr lang="en-US" b="1" smtClean="0"/>
              <a:t>Internet2</a:t>
            </a:r>
          </a:p>
        </p:txBody>
      </p:sp>
      <p:pic>
        <p:nvPicPr>
          <p:cNvPr id="41987" name="Picture 6" descr="NLR-Map-White v3 120407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95400"/>
            <a:ext cx="4800600" cy="2887663"/>
          </a:xfrm>
          <a:noFill/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12725" y="5715000"/>
            <a:ext cx="8915400" cy="701675"/>
          </a:xfrm>
          <a:prstGeom prst="rect">
            <a:avLst/>
          </a:prstGeom>
          <a:gradFill rotWithShape="1">
            <a:gsLst>
              <a:gs pos="0">
                <a:srgbClr val="FFFFE8"/>
              </a:gs>
              <a:gs pos="50000">
                <a:srgbClr val="FFFF00"/>
              </a:gs>
              <a:gs pos="100000">
                <a:srgbClr val="FFFFE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algn="ctr" eaLnBrk="1" hangingPunct="1"/>
            <a:r>
              <a:rPr lang="en-US" sz="2000" b="1"/>
              <a:t>GENI has installed OpenFlow &amp; PC racks within two national footprints</a:t>
            </a:r>
          </a:p>
          <a:p>
            <a:pPr algn="ctr" eaLnBrk="1" hangingPunct="1"/>
            <a:r>
              <a:rPr lang="en-US" sz="2000" b="1"/>
              <a:t>that support end-to-end GENI slices (IP or non-IP)</a:t>
            </a:r>
          </a:p>
        </p:txBody>
      </p:sp>
      <p:pic>
        <p:nvPicPr>
          <p:cNvPr id="41989" name="Picture 5"/>
          <p:cNvPicPr>
            <a:picLocks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743200"/>
            <a:ext cx="4724400" cy="2949575"/>
          </a:xfrm>
          <a:noFill/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625475" y="4191000"/>
            <a:ext cx="37052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algn="ctr" eaLnBrk="1" hangingPunct="1"/>
            <a:r>
              <a:rPr lang="en-US" b="1"/>
              <a:t>National LambdaRail</a:t>
            </a:r>
          </a:p>
          <a:p>
            <a:pPr algn="ctr" eaLnBrk="1" hangingPunct="1"/>
            <a:r>
              <a:rPr lang="en-US" sz="2000"/>
              <a:t>Up to 30 Gbps bandwidth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6184900" y="1385888"/>
            <a:ext cx="1689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algn="ctr" eaLnBrk="1" hangingPunct="1"/>
            <a:r>
              <a:rPr lang="en-US" b="1"/>
              <a:t>Internet2</a:t>
            </a:r>
            <a:endParaRPr lang="en-US" sz="2000"/>
          </a:p>
        </p:txBody>
      </p:sp>
      <p:pic>
        <p:nvPicPr>
          <p:cNvPr id="167944" name="Picture 8" descr="I2WASHRAC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133600"/>
            <a:ext cx="1122363" cy="16764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>
            <a:outerShdw dist="107763" dir="2700000" algn="ctr" rotWithShape="0">
              <a:srgbClr val="FFCC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3" name="Oval 9"/>
          <p:cNvSpPr>
            <a:spLocks noChangeArrowheads="1"/>
          </p:cNvSpPr>
          <p:nvPr/>
        </p:nvSpPr>
        <p:spPr bwMode="auto">
          <a:xfrm>
            <a:off x="5334000" y="38100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Oval 10"/>
          <p:cNvSpPr>
            <a:spLocks noChangeArrowheads="1"/>
          </p:cNvSpPr>
          <p:nvPr/>
        </p:nvSpPr>
        <p:spPr bwMode="auto">
          <a:xfrm>
            <a:off x="6705600" y="40386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Oval 11"/>
          <p:cNvSpPr>
            <a:spLocks noChangeArrowheads="1"/>
          </p:cNvSpPr>
          <p:nvPr/>
        </p:nvSpPr>
        <p:spPr bwMode="auto">
          <a:xfrm>
            <a:off x="8229600" y="38862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Freeform 12"/>
          <p:cNvSpPr>
            <a:spLocks/>
          </p:cNvSpPr>
          <p:nvPr/>
        </p:nvSpPr>
        <p:spPr bwMode="auto">
          <a:xfrm>
            <a:off x="8229600" y="2590800"/>
            <a:ext cx="647700" cy="1219200"/>
          </a:xfrm>
          <a:custGeom>
            <a:avLst/>
            <a:gdLst>
              <a:gd name="T0" fmla="*/ 0 w 408"/>
              <a:gd name="T1" fmla="*/ 0 h 768"/>
              <a:gd name="T2" fmla="*/ 2147483647 w 408"/>
              <a:gd name="T3" fmla="*/ 2147483647 h 768"/>
              <a:gd name="T4" fmla="*/ 2147483647 w 408"/>
              <a:gd name="T5" fmla="*/ 2147483647 h 768"/>
              <a:gd name="T6" fmla="*/ 0 60000 65536"/>
              <a:gd name="T7" fmla="*/ 0 60000 65536"/>
              <a:gd name="T8" fmla="*/ 0 60000 65536"/>
              <a:gd name="T9" fmla="*/ 0 w 408"/>
              <a:gd name="T10" fmla="*/ 0 h 768"/>
              <a:gd name="T11" fmla="*/ 408 w 408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8" h="768">
                <a:moveTo>
                  <a:pt x="0" y="0"/>
                </a:moveTo>
                <a:cubicBezTo>
                  <a:pt x="180" y="104"/>
                  <a:pt x="360" y="208"/>
                  <a:pt x="384" y="336"/>
                </a:cubicBezTo>
                <a:cubicBezTo>
                  <a:pt x="408" y="464"/>
                  <a:pt x="276" y="616"/>
                  <a:pt x="144" y="76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Freeform 13"/>
          <p:cNvSpPr>
            <a:spLocks/>
          </p:cNvSpPr>
          <p:nvPr/>
        </p:nvSpPr>
        <p:spPr bwMode="auto">
          <a:xfrm>
            <a:off x="5575300" y="2641600"/>
            <a:ext cx="1231900" cy="1003300"/>
          </a:xfrm>
          <a:custGeom>
            <a:avLst/>
            <a:gdLst>
              <a:gd name="T0" fmla="*/ 2147483647 w 776"/>
              <a:gd name="T1" fmla="*/ 0 h 632"/>
              <a:gd name="T2" fmla="*/ 2147483647 w 776"/>
              <a:gd name="T3" fmla="*/ 2147483647 h 632"/>
              <a:gd name="T4" fmla="*/ 0 w 776"/>
              <a:gd name="T5" fmla="*/ 2147483647 h 632"/>
              <a:gd name="T6" fmla="*/ 0 60000 65536"/>
              <a:gd name="T7" fmla="*/ 0 60000 65536"/>
              <a:gd name="T8" fmla="*/ 0 60000 65536"/>
              <a:gd name="T9" fmla="*/ 0 w 776"/>
              <a:gd name="T10" fmla="*/ 0 h 632"/>
              <a:gd name="T11" fmla="*/ 776 w 77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6" h="632">
                <a:moveTo>
                  <a:pt x="776" y="0"/>
                </a:moveTo>
                <a:cubicBezTo>
                  <a:pt x="711" y="19"/>
                  <a:pt x="521" y="7"/>
                  <a:pt x="392" y="112"/>
                </a:cubicBezTo>
                <a:cubicBezTo>
                  <a:pt x="263" y="217"/>
                  <a:pt x="82" y="524"/>
                  <a:pt x="0" y="63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8" name="Freeform 14"/>
          <p:cNvSpPr>
            <a:spLocks/>
          </p:cNvSpPr>
          <p:nvPr/>
        </p:nvSpPr>
        <p:spPr bwMode="auto">
          <a:xfrm>
            <a:off x="6370638" y="2870200"/>
            <a:ext cx="436562" cy="1117600"/>
          </a:xfrm>
          <a:custGeom>
            <a:avLst/>
            <a:gdLst>
              <a:gd name="T0" fmla="*/ 2147483647 w 275"/>
              <a:gd name="T1" fmla="*/ 0 h 704"/>
              <a:gd name="T2" fmla="*/ 2147483647 w 275"/>
              <a:gd name="T3" fmla="*/ 2147483647 h 704"/>
              <a:gd name="T4" fmla="*/ 2147483647 w 275"/>
              <a:gd name="T5" fmla="*/ 2147483647 h 704"/>
              <a:gd name="T6" fmla="*/ 0 60000 65536"/>
              <a:gd name="T7" fmla="*/ 0 60000 65536"/>
              <a:gd name="T8" fmla="*/ 0 60000 65536"/>
              <a:gd name="T9" fmla="*/ 0 w 275"/>
              <a:gd name="T10" fmla="*/ 0 h 704"/>
              <a:gd name="T11" fmla="*/ 275 w 275"/>
              <a:gd name="T12" fmla="*/ 704 h 7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5" h="704">
                <a:moveTo>
                  <a:pt x="275" y="0"/>
                </a:moveTo>
                <a:cubicBezTo>
                  <a:pt x="231" y="20"/>
                  <a:pt x="22" y="3"/>
                  <a:pt x="11" y="120"/>
                </a:cubicBezTo>
                <a:cubicBezTo>
                  <a:pt x="0" y="237"/>
                  <a:pt x="169" y="583"/>
                  <a:pt x="211" y="70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9" name="Text Box 18"/>
          <p:cNvSpPr txBox="1">
            <a:spLocks noChangeArrowheads="1"/>
          </p:cNvSpPr>
          <p:nvPr/>
        </p:nvSpPr>
        <p:spPr bwMode="auto">
          <a:xfrm>
            <a:off x="5797550" y="6613525"/>
            <a:ext cx="1365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Photo by Chris Tracy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"/>
            <a:ext cx="38862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"/>
            <a:ext cx="2743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"/>
            <a:ext cx="7318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Line 8"/>
          <p:cNvSpPr>
            <a:spLocks noChangeShapeType="1"/>
          </p:cNvSpPr>
          <p:nvPr/>
        </p:nvSpPr>
        <p:spPr bwMode="auto">
          <a:xfrm>
            <a:off x="228600" y="9144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ea typeface="+mn-ea"/>
            </a:endParaRPr>
          </a:p>
        </p:txBody>
      </p:sp>
      <p:pic>
        <p:nvPicPr>
          <p:cNvPr id="44041" name="Picture 6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8900"/>
            <a:ext cx="14478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24600"/>
            <a:ext cx="914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197600"/>
            <a:ext cx="914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18200"/>
            <a:ext cx="990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105400"/>
            <a:ext cx="9906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6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5257800"/>
            <a:ext cx="108267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7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791200"/>
            <a:ext cx="1143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8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620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9" name="Picture 1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77000"/>
            <a:ext cx="12398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0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380163"/>
            <a:ext cx="10668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1" name="Picture 5" descr="Ciena Logo (2)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5246688"/>
            <a:ext cx="1220787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2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943600"/>
            <a:ext cx="11430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3" name="Picture 19" descr="CA_logo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299075"/>
            <a:ext cx="1295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4" name="Picture 2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791200"/>
            <a:ext cx="83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5" name="Picture 2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811838"/>
            <a:ext cx="23622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6" name="Picture 2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24600"/>
            <a:ext cx="5334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7" name="Picture 2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0"/>
            <a:ext cx="15240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8" name="Picture 2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57800"/>
            <a:ext cx="914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9" name="Picture 25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400800"/>
            <a:ext cx="20574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0" name="Picture 26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13363"/>
            <a:ext cx="10668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Line 10"/>
          <p:cNvSpPr>
            <a:spLocks noChangeShapeType="1"/>
          </p:cNvSpPr>
          <p:nvPr/>
        </p:nvSpPr>
        <p:spPr bwMode="auto">
          <a:xfrm>
            <a:off x="228600" y="5181600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ea typeface="+mn-ea"/>
            </a:endParaRPr>
          </a:p>
        </p:txBody>
      </p:sp>
      <p:pic>
        <p:nvPicPr>
          <p:cNvPr id="44062" name="Picture 73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6096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3" name="Picture 74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01713"/>
            <a:ext cx="6858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4" name="Picture 75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68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5" name="Picture 76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066800"/>
            <a:ext cx="5334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6" name="Picture 77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7" name="Picture 78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8" name="Picture 79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28800"/>
            <a:ext cx="5302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9" name="Picture 80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28800"/>
            <a:ext cx="6858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70" name="Picture 81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71" name="Picture 82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603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72" name="Picture 83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6096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73" name="Picture 84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67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74" name="Picture 85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066800"/>
            <a:ext cx="6096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75" name="Picture 86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19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76" name="Picture 87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77" name="Picture 88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505200"/>
            <a:ext cx="584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78" name="Picture 90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19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79" name="Picture 91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667000"/>
            <a:ext cx="5715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80" name="Picture 92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19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81" name="Picture 93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19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82" name="Picture 94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9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83" name="Picture 95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66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84" name="Picture 96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05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85" name="Picture 97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6064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86" name="Picture 98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667000"/>
            <a:ext cx="685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87" name="Picture 99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67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88" name="Picture 100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05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89" name="Picture 101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05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90" name="Picture 102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19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91" name="Picture 103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19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92" name="Picture 104" descr="130px-Duke_University_Crest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5365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93" name="Picture 105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5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94" name="Picture 106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6096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95" name="Picture 107" descr="200px-Seal_of_the_Ohio_State_University"/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05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96" name="Picture 108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67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97" name="Picture 109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09963"/>
            <a:ext cx="6096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98" name="Picture 110"/>
          <p:cNvPicPr>
            <a:picLocks noChangeAspect="1" noChangeArrowheads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19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99" name="Picture 111"/>
          <p:cNvPicPr>
            <a:picLocks noChangeAspect="1" noChangeArrowheads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066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00" name="Picture 112"/>
          <p:cNvPicPr>
            <a:picLocks noChangeAspect="1" noChangeArrowheads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67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01" name="Picture 113" descr="170px-University_of_Houston_Seal"/>
          <p:cNvPicPr>
            <a:picLocks noChangeAspect="1" noChangeArrowheads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828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02" name="Picture 114"/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66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03" name="Picture 115" descr="100px-Colgate_University_Seal"/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598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04" name="Picture 116"/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143000"/>
            <a:ext cx="685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05" name="Picture 117"/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66800"/>
            <a:ext cx="5413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06" name="Picture 118" descr="200px-Howard_University_seal"/>
          <p:cNvPicPr>
            <a:picLocks noChangeAspect="1" noChangeArrowheads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828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07" name="Picture 119" descr="142px-UIUC_seal"/>
          <p:cNvPicPr>
            <a:picLocks noChangeAspect="1"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08" name="Picture 120" descr="LSU_Seal"/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67000"/>
            <a:ext cx="6826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09" name="Picture 121" descr="200px-Georgia-Tech-Insignia"/>
          <p:cNvPicPr>
            <a:picLocks noChangeAspect="1" noChangeArrowheads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10" name="Picture 122"/>
          <p:cNvPicPr>
            <a:picLocks noChangeAspect="1"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05200"/>
            <a:ext cx="762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11" name="Picture 123"/>
          <p:cNvPicPr>
            <a:picLocks noChangeAspect="1" noChangeArrowheads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066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12" name="Picture 124"/>
          <p:cNvPicPr>
            <a:picLocks noChangeAspect="1" noChangeArrowheads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905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13" name="Picture 125" descr="unlofficialseal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667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14" name="Picture 126"/>
          <p:cNvPicPr>
            <a:picLocks noChangeAspect="1" noChangeArrowheads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18025"/>
            <a:ext cx="8382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2" name="AutoShape 128" descr="Sent?number=1602106244&amp;header=quotebody&amp;part=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1154" name="AutoShape 130" descr="Sent?number=1602106244&amp;header=quotebody&amp;part=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1156" name="AutoShape 132" descr="Sent?number=1602106244&amp;header=quotebody&amp;part=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ea typeface="+mn-ea"/>
            </a:endParaRPr>
          </a:p>
        </p:txBody>
      </p:sp>
      <p:graphicFrame>
        <p:nvGraphicFramePr>
          <p:cNvPr id="44034" name="Object 133"/>
          <p:cNvGraphicFramePr>
            <a:graphicFrameLocks noChangeAspect="1"/>
          </p:cNvGraphicFramePr>
          <p:nvPr/>
        </p:nvGraphicFramePr>
        <p:xfrm>
          <a:off x="8077200" y="3581400"/>
          <a:ext cx="9667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1" name="Photo Editor Photo" r:id="rId80" imgW="4371429" imgH="952633" progId="MSPhotoEd.3">
                  <p:embed/>
                </p:oleObj>
              </mc:Choice>
              <mc:Fallback>
                <p:oleObj name="Photo Editor Photo" r:id="rId80" imgW="4371429" imgH="952633" progId="MSPhotoEd.3">
                  <p:embed/>
                  <p:pic>
                    <p:nvPicPr>
                      <p:cNvPr id="0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3581400"/>
                        <a:ext cx="96678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135"/>
          <p:cNvGraphicFramePr>
            <a:graphicFrameLocks noChangeAspect="1"/>
          </p:cNvGraphicFramePr>
          <p:nvPr/>
        </p:nvGraphicFramePr>
        <p:xfrm>
          <a:off x="3305175" y="5638800"/>
          <a:ext cx="8858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2" name="Photo Editor Photo" r:id="rId82" imgW="1162212" imgH="866896" progId="MSPhotoEd.3">
                  <p:embed/>
                </p:oleObj>
              </mc:Choice>
              <mc:Fallback>
                <p:oleObj name="Photo Editor Photo" r:id="rId82" imgW="1162212" imgH="866896" progId="MSPhotoEd.3">
                  <p:embed/>
                  <p:pic>
                    <p:nvPicPr>
                      <p:cNvPr id="0" name="Object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175" y="5638800"/>
                        <a:ext cx="88582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136"/>
          <p:cNvGraphicFramePr>
            <a:graphicFrameLocks noChangeAspect="1"/>
          </p:cNvGraphicFramePr>
          <p:nvPr/>
        </p:nvGraphicFramePr>
        <p:xfrm>
          <a:off x="2438400" y="6172200"/>
          <a:ext cx="6096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3" name="Photo Editor Photo" r:id="rId84" imgW="6171429" imgH="5714286" progId="MSPhotoEd.3">
                  <p:embed/>
                </p:oleObj>
              </mc:Choice>
              <mc:Fallback>
                <p:oleObj name="Photo Editor Photo" r:id="rId84" imgW="6171429" imgH="5714286" progId="MSPhotoEd.3">
                  <p:embed/>
                  <p:pic>
                    <p:nvPicPr>
                      <p:cNvPr id="0" name="Objec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6172200"/>
                        <a:ext cx="6096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118" name="Picture 89"/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419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19" name="Picture 6" descr="C:\Users\crey\Desktop\cnri_log.png"/>
          <p:cNvPicPr>
            <a:picLocks noChangeAspect="1" noChangeArrowheads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5311775"/>
            <a:ext cx="1362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Rectangle 87"/>
          <p:cNvSpPr>
            <a:spLocks noChangeArrowheads="1"/>
          </p:cNvSpPr>
          <p:nvPr/>
        </p:nvSpPr>
        <p:spPr bwMode="auto">
          <a:xfrm rot="20646626">
            <a:off x="-29693" y="3147234"/>
            <a:ext cx="9203396" cy="688975"/>
          </a:xfrm>
          <a:prstGeom prst="rect">
            <a:avLst/>
          </a:prstGeom>
          <a:solidFill>
            <a:srgbClr val="FF9900">
              <a:alpha val="85097"/>
            </a:srgbClr>
          </a:solidFill>
          <a:ln w="9525">
            <a:solidFill>
              <a:srgbClr val="000000">
                <a:alpha val="96861"/>
              </a:srgbClr>
            </a:solidFill>
            <a:miter lim="800000"/>
            <a:headEnd/>
            <a:tailEnd/>
          </a:ln>
          <a:effectLst>
            <a:outerShdw blurRad="40000" dist="635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600" dirty="0">
                <a:latin typeface="+mn-lt"/>
                <a:ea typeface="+mn-ea"/>
              </a:rPr>
              <a:t>Many, many groups are already engaged in building GENI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228600" y="2819400"/>
            <a:ext cx="8915400" cy="609600"/>
          </a:xfrm>
          <a:prstGeom prst="rect">
            <a:avLst/>
          </a:prstGeom>
          <a:gradFill rotWithShape="1">
            <a:gsLst>
              <a:gs pos="0">
                <a:srgbClr val="FFFFD1"/>
              </a:gs>
              <a:gs pos="50000">
                <a:srgbClr val="FFFF00"/>
              </a:gs>
              <a:gs pos="100000">
                <a:srgbClr val="FFFFD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>
              <a:ea typeface="ＭＳ Ｐゴシック" charset="-128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Outline</a:t>
            </a: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80808"/>
                </a:solidFill>
              </a:rPr>
              <a:t>GENI – Exploring future internets at scale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80808"/>
                </a:solidFill>
              </a:rPr>
              <a:t>Introducing GENI: an example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80808"/>
                </a:solidFill>
              </a:rPr>
              <a:t>GENI’s growing suite of infrastructure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80808"/>
                </a:solidFill>
              </a:rPr>
              <a:t>Experiments </a:t>
            </a:r>
            <a:r>
              <a:rPr lang="en-US"/>
              <a:t>going live across the US!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80808"/>
                </a:solidFill>
              </a:rPr>
              <a:t>Taking the next steps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solidFill>
                <a:srgbClr val="0808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990600"/>
          </a:xfrm>
        </p:spPr>
        <p:txBody>
          <a:bodyPr/>
          <a:lstStyle/>
          <a:p>
            <a:r>
              <a:rPr lang="en-US" smtClean="0"/>
              <a:t>Recent GENI news </a:t>
            </a:r>
            <a:br>
              <a:rPr lang="en-US" smtClean="0"/>
            </a:br>
            <a:r>
              <a:rPr lang="en-US" smtClean="0"/>
              <a:t>Major research demos, Nov 2010</a:t>
            </a:r>
          </a:p>
        </p:txBody>
      </p:sp>
      <p:pic>
        <p:nvPicPr>
          <p:cNvPr id="48131" name="Picture 3"/>
          <p:cNvPicPr>
            <a:picLocks noChangeAspect="1"/>
          </p:cNvPicPr>
          <p:nvPr/>
        </p:nvPicPr>
        <p:blipFill>
          <a:blip r:embed="rId2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12725" y="5410200"/>
            <a:ext cx="8915400" cy="830263"/>
          </a:xfrm>
          <a:prstGeom prst="rect">
            <a:avLst/>
          </a:prstGeom>
          <a:gradFill rotWithShape="1">
            <a:gsLst>
              <a:gs pos="0">
                <a:srgbClr val="FFFFE8"/>
              </a:gs>
              <a:gs pos="50000">
                <a:srgbClr val="FFFF00"/>
              </a:gs>
              <a:gs pos="100000">
                <a:srgbClr val="FFFFE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algn="ctr" eaLnBrk="1" hangingPunct="1"/>
            <a:r>
              <a:rPr lang="en-US" sz="2400" b="1"/>
              <a:t>GENI supported 9 different future internet experiments,</a:t>
            </a:r>
          </a:p>
          <a:p>
            <a:pPr algn="ctr" eaLnBrk="1" hangingPunct="1"/>
            <a:r>
              <a:rPr lang="en-US" sz="2400" b="1"/>
              <a:t>simultaneously, each in its own slice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GENI meso-scale infrastructure for GEC 9 demos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609600" y="5181600"/>
            <a:ext cx="8458200" cy="121920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sz="2000" smtClean="0"/>
              <a:t>Nationwide GENI slices, a different experiment in each slice</a:t>
            </a:r>
          </a:p>
          <a:p>
            <a:pPr>
              <a:buFont typeface="Wingdings" charset="2"/>
              <a:buChar char="§"/>
            </a:pPr>
            <a:r>
              <a:rPr lang="en-US" sz="2000" smtClean="0"/>
              <a:t>Spanning 15 campuses, 2 national backbones, 11 regional networks</a:t>
            </a:r>
          </a:p>
          <a:p>
            <a:pPr>
              <a:buFont typeface="Wingdings" charset="2"/>
              <a:buChar char="§"/>
            </a:pPr>
            <a:r>
              <a:rPr lang="en-US" sz="2000" smtClean="0"/>
              <a:t>All using “GENI-enabled” commercial equipment</a:t>
            </a:r>
          </a:p>
        </p:txBody>
      </p:sp>
      <p:pic>
        <p:nvPicPr>
          <p:cNvPr id="49156" name="Picture 10" descr="gec9-connectivityfi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734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10668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4"/>
          <p:cNvSpPr>
            <a:spLocks/>
          </p:cNvSpPr>
          <p:nvPr/>
        </p:nvSpPr>
        <p:spPr bwMode="auto">
          <a:xfrm>
            <a:off x="485775" y="6589713"/>
            <a:ext cx="3213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1000">
                <a:solidFill>
                  <a:srgbClr val="808080"/>
                </a:solidFill>
                <a:cs typeface="Arial" charset="0"/>
                <a:sym typeface="Arial" charset="0"/>
              </a:rPr>
              <a:t>Sponsored by the National Science Foundation</a:t>
            </a:r>
          </a:p>
        </p:txBody>
      </p:sp>
      <p:sp>
        <p:nvSpPr>
          <p:cNvPr id="50181" name="Rectangle 5"/>
          <p:cNvSpPr>
            <a:spLocks/>
          </p:cNvSpPr>
          <p:nvPr/>
        </p:nvSpPr>
        <p:spPr bwMode="auto">
          <a:xfrm>
            <a:off x="3771900" y="6600825"/>
            <a:ext cx="2070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1000">
                <a:solidFill>
                  <a:srgbClr val="808080"/>
                </a:solidFill>
                <a:cs typeface="Arial" charset="0"/>
                <a:sym typeface="Arial" charset="0"/>
              </a:rPr>
              <a:t>November 3, 2010</a:t>
            </a:r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6573838"/>
            <a:ext cx="2809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Rectangle 7"/>
          <p:cNvSpPr>
            <a:spLocks noGrp="1" noChangeArrowheads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r>
              <a:rPr lang="en-US" smtClean="0"/>
              <a:t>Pathlet Architecture</a:t>
            </a:r>
            <a:br>
              <a:rPr lang="en-US" smtClean="0"/>
            </a:br>
            <a:r>
              <a:rPr lang="en-US" sz="2000" smtClean="0"/>
              <a:t>GEC 9 experiment demonstration</a:t>
            </a:r>
          </a:p>
        </p:txBody>
      </p:sp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325" y="1924050"/>
            <a:ext cx="128587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0"/>
            <a:ext cx="2997200" cy="2667000"/>
          </a:xfrm>
        </p:spPr>
        <p:txBody>
          <a:bodyPr rIns="38100"/>
          <a:lstStyle/>
          <a:p>
            <a:pPr>
              <a:spcBef>
                <a:spcPct val="0"/>
              </a:spcBef>
            </a:pPr>
            <a:r>
              <a:rPr lang="en-US" sz="2000" smtClean="0"/>
              <a:t>Lets </a:t>
            </a:r>
            <a:r>
              <a:rPr lang="en-US" sz="2000" i="1" smtClean="0"/>
              <a:t>users </a:t>
            </a:r>
            <a:r>
              <a:rPr lang="en-US" sz="2000" smtClean="0"/>
              <a:t>monitor and select their own network paths to optimize their services</a:t>
            </a:r>
            <a:br>
              <a:rPr lang="en-US" sz="2000" smtClean="0"/>
            </a:br>
            <a:endParaRPr lang="en-US" sz="2000" smtClean="0"/>
          </a:p>
          <a:p>
            <a:pPr>
              <a:spcBef>
                <a:spcPct val="0"/>
              </a:spcBef>
            </a:pPr>
            <a:r>
              <a:rPr lang="en-US" sz="2000" smtClean="0"/>
              <a:t>Protects critical traffic even without waiting for adaptation time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6672263" y="4572000"/>
            <a:ext cx="16033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algn="r" eaLnBrk="1" hangingPunct="1"/>
            <a:fld id="{9F34EAFA-534D-410A-9196-0CCB11412818}" type="slidenum">
              <a:rPr lang="en-US" sz="1000">
                <a:solidFill>
                  <a:srgbClr val="808080"/>
                </a:solidFill>
                <a:cs typeface="Arial" charset="0"/>
                <a:sym typeface="Arial" charset="0"/>
              </a:rPr>
              <a:pPr algn="r" eaLnBrk="1" hangingPunct="1"/>
              <a:t>19</a:t>
            </a:fld>
            <a:endParaRPr lang="en-US" sz="1000">
              <a:solidFill>
                <a:srgbClr val="808080"/>
              </a:solidFill>
              <a:cs typeface="Arial" charset="0"/>
              <a:sym typeface="Arial" charset="0"/>
            </a:endParaRPr>
          </a:p>
        </p:txBody>
      </p:sp>
      <p:pic>
        <p:nvPicPr>
          <p:cNvPr id="5018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5" y="2409825"/>
            <a:ext cx="54229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7200900" y="3835400"/>
            <a:ext cx="1206500" cy="5588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3454400" y="4025900"/>
            <a:ext cx="431800" cy="3683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rot="10800000" flipH="1">
            <a:off x="7620000" y="3937000"/>
            <a:ext cx="749300" cy="1066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 rot="10800000" flipH="1">
            <a:off x="3886200" y="4392613"/>
            <a:ext cx="3313113" cy="254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2" name="Oval 16"/>
          <p:cNvSpPr>
            <a:spLocks/>
          </p:cNvSpPr>
          <p:nvPr/>
        </p:nvSpPr>
        <p:spPr bwMode="auto">
          <a:xfrm>
            <a:off x="3721100" y="4279900"/>
            <a:ext cx="339725" cy="254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3" name="Oval 17"/>
          <p:cNvSpPr>
            <a:spLocks/>
          </p:cNvSpPr>
          <p:nvPr/>
        </p:nvSpPr>
        <p:spPr bwMode="auto">
          <a:xfrm rot="10800000" flipH="1">
            <a:off x="8255000" y="3721100"/>
            <a:ext cx="341313" cy="241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4" name="Oval 18"/>
          <p:cNvSpPr>
            <a:spLocks/>
          </p:cNvSpPr>
          <p:nvPr/>
        </p:nvSpPr>
        <p:spPr bwMode="auto">
          <a:xfrm rot="10800000" flipH="1">
            <a:off x="7019925" y="4279900"/>
            <a:ext cx="339725" cy="241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>
            <a:off x="3810000" y="4445000"/>
            <a:ext cx="3441700" cy="863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6" name="Oval 20"/>
          <p:cNvSpPr>
            <a:spLocks/>
          </p:cNvSpPr>
          <p:nvPr/>
        </p:nvSpPr>
        <p:spPr bwMode="auto">
          <a:xfrm rot="10800000" flipH="1">
            <a:off x="7062788" y="5181600"/>
            <a:ext cx="341312" cy="241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7" name="Freeform 21"/>
          <p:cNvSpPr>
            <a:spLocks/>
          </p:cNvSpPr>
          <p:nvPr/>
        </p:nvSpPr>
        <p:spPr bwMode="auto">
          <a:xfrm>
            <a:off x="3848100" y="3733800"/>
            <a:ext cx="4419600" cy="496888"/>
          </a:xfrm>
          <a:custGeom>
            <a:avLst/>
            <a:gdLst>
              <a:gd name="T0" fmla="*/ 0 w 21600"/>
              <a:gd name="T1" fmla="*/ 2147483647 h 20131"/>
              <a:gd name="T2" fmla="*/ 2147483647 w 21600"/>
              <a:gd name="T3" fmla="*/ 2147483647 h 20131"/>
              <a:gd name="T4" fmla="*/ 2147483647 w 21600"/>
              <a:gd name="T5" fmla="*/ 0 h 20131"/>
              <a:gd name="T6" fmla="*/ 0 60000 65536"/>
              <a:gd name="T7" fmla="*/ 0 60000 65536"/>
              <a:gd name="T8" fmla="*/ 0 60000 65536"/>
              <a:gd name="T9" fmla="*/ 0 w 21600"/>
              <a:gd name="T10" fmla="*/ 0 h 20131"/>
              <a:gd name="T11" fmla="*/ 21600 w 21600"/>
              <a:gd name="T12" fmla="*/ 20131 h 20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131">
                <a:moveTo>
                  <a:pt x="0" y="12857"/>
                </a:moveTo>
                <a:cubicBezTo>
                  <a:pt x="4531" y="18000"/>
                  <a:pt x="11855" y="21600"/>
                  <a:pt x="16386" y="19543"/>
                </a:cubicBezTo>
                <a:cubicBezTo>
                  <a:pt x="18017" y="18803"/>
                  <a:pt x="19702" y="7488"/>
                  <a:pt x="21600" y="0"/>
                </a:cubicBezTo>
              </a:path>
            </a:pathLst>
          </a:custGeom>
          <a:noFill/>
          <a:ln w="127000">
            <a:solidFill>
              <a:srgbClr val="007F00">
                <a:alpha val="50195"/>
              </a:srgbClr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0198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3395663"/>
            <a:ext cx="652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0199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3776663"/>
            <a:ext cx="6540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0200" name="Freeform 24"/>
          <p:cNvSpPr>
            <a:spLocks/>
          </p:cNvSpPr>
          <p:nvPr/>
        </p:nvSpPr>
        <p:spPr bwMode="auto">
          <a:xfrm>
            <a:off x="3441700" y="4114800"/>
            <a:ext cx="4991100" cy="1476375"/>
          </a:xfrm>
          <a:custGeom>
            <a:avLst/>
            <a:gdLst>
              <a:gd name="T0" fmla="*/ 0 w 21600"/>
              <a:gd name="T1" fmla="*/ 2147483647 h 20938"/>
              <a:gd name="T2" fmla="*/ 2147483647 w 21600"/>
              <a:gd name="T3" fmla="*/ 2147483647 h 20938"/>
              <a:gd name="T4" fmla="*/ 2147483647 w 21600"/>
              <a:gd name="T5" fmla="*/ 2147483647 h 20938"/>
              <a:gd name="T6" fmla="*/ 2147483647 w 21600"/>
              <a:gd name="T7" fmla="*/ 0 h 20938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0938"/>
              <a:gd name="T14" fmla="*/ 21600 w 21600"/>
              <a:gd name="T15" fmla="*/ 20938 h 209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0938">
                <a:moveTo>
                  <a:pt x="0" y="1439"/>
                </a:moveTo>
                <a:cubicBezTo>
                  <a:pt x="0" y="1439"/>
                  <a:pt x="275" y="7377"/>
                  <a:pt x="1429" y="9536"/>
                </a:cubicBezTo>
                <a:cubicBezTo>
                  <a:pt x="5001" y="16218"/>
                  <a:pt x="15655" y="21600"/>
                  <a:pt x="17258" y="20871"/>
                </a:cubicBezTo>
                <a:cubicBezTo>
                  <a:pt x="18623" y="20251"/>
                  <a:pt x="21600" y="0"/>
                  <a:pt x="21600" y="0"/>
                </a:cubicBezTo>
              </a:path>
            </a:pathLst>
          </a:custGeom>
          <a:noFill/>
          <a:ln w="127000">
            <a:solidFill>
              <a:srgbClr val="007F00">
                <a:alpha val="50195"/>
              </a:srgbClr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01" name="Rectangle 25"/>
          <p:cNvSpPr>
            <a:spLocks/>
          </p:cNvSpPr>
          <p:nvPr/>
        </p:nvSpPr>
        <p:spPr bwMode="auto">
          <a:xfrm>
            <a:off x="4660900" y="2311400"/>
            <a:ext cx="10763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cs typeface="Arial" charset="0"/>
                <a:sym typeface="Arial" charset="0"/>
              </a:rPr>
              <a:t>path 1</a:t>
            </a:r>
          </a:p>
        </p:txBody>
      </p:sp>
      <p:sp>
        <p:nvSpPr>
          <p:cNvPr id="50202" name="Rectangle 26"/>
          <p:cNvSpPr>
            <a:spLocks/>
          </p:cNvSpPr>
          <p:nvPr/>
        </p:nvSpPr>
        <p:spPr bwMode="auto">
          <a:xfrm>
            <a:off x="6870700" y="2578100"/>
            <a:ext cx="157003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cs typeface="Arial" charset="0"/>
                <a:sym typeface="Arial" charset="0"/>
              </a:rPr>
              <a:t>failed link</a:t>
            </a:r>
          </a:p>
        </p:txBody>
      </p:sp>
      <p:sp>
        <p:nvSpPr>
          <p:cNvPr id="50203" name="Rectangle 27"/>
          <p:cNvSpPr>
            <a:spLocks/>
          </p:cNvSpPr>
          <p:nvPr/>
        </p:nvSpPr>
        <p:spPr bwMode="auto">
          <a:xfrm>
            <a:off x="4254500" y="6197600"/>
            <a:ext cx="10763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cs typeface="Arial" charset="0"/>
                <a:sym typeface="Arial" charset="0"/>
              </a:rPr>
              <a:t>path 2</a:t>
            </a:r>
          </a:p>
        </p:txBody>
      </p:sp>
      <p:sp>
        <p:nvSpPr>
          <p:cNvPr id="50204" name="Line 28"/>
          <p:cNvSpPr>
            <a:spLocks noChangeShapeType="1"/>
          </p:cNvSpPr>
          <p:nvPr/>
        </p:nvSpPr>
        <p:spPr bwMode="auto">
          <a:xfrm>
            <a:off x="5200650" y="2779713"/>
            <a:ext cx="0" cy="136525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05" name="Line 29"/>
          <p:cNvSpPr>
            <a:spLocks noChangeShapeType="1"/>
          </p:cNvSpPr>
          <p:nvPr/>
        </p:nvSpPr>
        <p:spPr bwMode="auto">
          <a:xfrm rot="10800000" flipH="1">
            <a:off x="4800600" y="5302250"/>
            <a:ext cx="207963" cy="92075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06" name="Line 30"/>
          <p:cNvSpPr>
            <a:spLocks noChangeShapeType="1"/>
          </p:cNvSpPr>
          <p:nvPr/>
        </p:nvSpPr>
        <p:spPr bwMode="auto">
          <a:xfrm>
            <a:off x="7835900" y="3035300"/>
            <a:ext cx="171450" cy="969963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07" name="Oval 31"/>
          <p:cNvSpPr>
            <a:spLocks/>
          </p:cNvSpPr>
          <p:nvPr/>
        </p:nvSpPr>
        <p:spPr bwMode="auto">
          <a:xfrm rot="10800000" flipH="1">
            <a:off x="7366000" y="4940300"/>
            <a:ext cx="339725" cy="241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08" name="Line 32"/>
          <p:cNvSpPr>
            <a:spLocks noChangeShapeType="1"/>
          </p:cNvSpPr>
          <p:nvPr/>
        </p:nvSpPr>
        <p:spPr bwMode="auto">
          <a:xfrm rot="10800000" flipH="1">
            <a:off x="7251700" y="5080000"/>
            <a:ext cx="279400" cy="2540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0209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4704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10" name="Rectangle 33"/>
          <p:cNvSpPr>
            <a:spLocks noChangeArrowheads="1"/>
          </p:cNvSpPr>
          <p:nvPr/>
        </p:nvSpPr>
        <p:spPr bwMode="auto">
          <a:xfrm>
            <a:off x="5029200" y="990600"/>
            <a:ext cx="41148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Arial Bold" charset="0"/>
                <a:ea typeface="ＭＳ Ｐゴシック" charset="-128"/>
                <a:sym typeface="Arial Bold" charset="0"/>
              </a:rPr>
              <a:t>Resilient Routing in the</a:t>
            </a:r>
            <a:br>
              <a:rPr lang="en-US" sz="1800">
                <a:latin typeface="Arial Bold" charset="0"/>
                <a:ea typeface="ＭＳ Ｐゴシック" charset="-128"/>
                <a:sym typeface="Arial Bold" charset="0"/>
              </a:rPr>
            </a:br>
            <a:r>
              <a:rPr lang="en-US" sz="1800">
                <a:latin typeface="Arial Bold" charset="0"/>
                <a:ea typeface="ＭＳ Ｐゴシック" charset="-128"/>
                <a:sym typeface="Arial Bold" charset="0"/>
              </a:rPr>
              <a:t>Pathlet Architecture</a:t>
            </a:r>
            <a:br>
              <a:rPr lang="en-US" sz="1800">
                <a:latin typeface="Arial Bold" charset="0"/>
                <a:ea typeface="ＭＳ Ｐゴシック" charset="-128"/>
                <a:sym typeface="Arial Bold" charset="0"/>
              </a:rPr>
            </a:br>
            <a:r>
              <a:rPr lang="en-US" sz="1400">
                <a:latin typeface="Arial Bold" charset="0"/>
                <a:ea typeface="ＭＳ Ｐゴシック" charset="-128"/>
                <a:sym typeface="Arial Bold" charset="0"/>
              </a:rPr>
              <a:t/>
            </a:r>
            <a:br>
              <a:rPr lang="en-US" sz="1400">
                <a:latin typeface="Arial Bold" charset="0"/>
                <a:ea typeface="ＭＳ Ｐゴシック" charset="-128"/>
                <a:sym typeface="Arial Bold" charset="0"/>
              </a:rPr>
            </a:br>
            <a:r>
              <a:rPr lang="en-US" sz="1400">
                <a:latin typeface="Arial Bold" charset="0"/>
                <a:ea typeface="ＭＳ Ｐゴシック" charset="-128"/>
                <a:sym typeface="Arial Bold" charset="0"/>
              </a:rPr>
              <a:t>Ashish Vulimiri and Brighten Godfrey</a:t>
            </a:r>
            <a:br>
              <a:rPr lang="en-US" sz="1400">
                <a:latin typeface="Arial Bold" charset="0"/>
                <a:ea typeface="ＭＳ Ｐゴシック" charset="-128"/>
                <a:sym typeface="Arial Bold" charset="0"/>
              </a:rPr>
            </a:br>
            <a:r>
              <a:rPr lang="en-US" sz="1400">
                <a:latin typeface="Arial Bold" charset="0"/>
                <a:ea typeface="ＭＳ Ｐゴシック" charset="-128"/>
                <a:sym typeface="Arial Bold" charset="0"/>
              </a:rPr>
              <a:t>University of Illinois at Urbana-Champaign</a:t>
            </a:r>
            <a:endParaRPr lang="en-US" sz="1400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381000" y="2057400"/>
            <a:ext cx="3810000" cy="1600200"/>
          </a:xfrm>
          <a:prstGeom prst="rect">
            <a:avLst/>
          </a:prstGeom>
          <a:solidFill>
            <a:srgbClr val="FFFF0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n-lt"/>
                <a:ea typeface="+mn-ea"/>
              </a:rPr>
              <a:t>Deploy innovative routing architecture deep into network switches across the 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228600" y="1219200"/>
            <a:ext cx="8915400" cy="609600"/>
          </a:xfrm>
          <a:prstGeom prst="rect">
            <a:avLst/>
          </a:prstGeom>
          <a:gradFill rotWithShape="1">
            <a:gsLst>
              <a:gs pos="0">
                <a:srgbClr val="FFFFD1"/>
              </a:gs>
              <a:gs pos="50000">
                <a:srgbClr val="FFFF00"/>
              </a:gs>
              <a:gs pos="100000">
                <a:srgbClr val="FFFFD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>
              <a:ea typeface="ＭＳ Ｐゴシック" charset="-128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Outline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80808"/>
                </a:solidFill>
              </a:rPr>
              <a:t>GENI – Exploring future internets at scale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80808"/>
                </a:solidFill>
              </a:rPr>
              <a:t>Introducing GENI: an example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80808"/>
                </a:solidFill>
              </a:rPr>
              <a:t>GENI’s growing suite of infrastructure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80808"/>
                </a:solidFill>
              </a:rPr>
              <a:t>Experiments </a:t>
            </a:r>
            <a:r>
              <a:rPr lang="en-US"/>
              <a:t>going live across the US!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80808"/>
                </a:solidFill>
              </a:rPr>
              <a:t>Taking the next steps</a:t>
            </a:r>
          </a:p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808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990600"/>
          </a:xfrm>
        </p:spPr>
        <p:txBody>
          <a:bodyPr/>
          <a:lstStyle/>
          <a:p>
            <a:r>
              <a:rPr lang="en-US" smtClean="0"/>
              <a:t>ActiveCDN</a:t>
            </a:r>
            <a:br>
              <a:rPr lang="en-US" smtClean="0"/>
            </a:br>
            <a:r>
              <a:rPr lang="en-US" sz="2000" smtClean="0"/>
              <a:t>GEC 9 experiment demonstration</a:t>
            </a:r>
            <a:endParaRPr lang="en-US" smtClean="0"/>
          </a:p>
        </p:txBody>
      </p:sp>
      <p:pic>
        <p:nvPicPr>
          <p:cNvPr id="51203" name="Picture 2" descr="C:\Users\Suman\Desktop\gec9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8" b="24934"/>
          <a:stretch>
            <a:fillRect/>
          </a:stretch>
        </p:blipFill>
        <p:spPr bwMode="auto">
          <a:xfrm>
            <a:off x="490538" y="947738"/>
            <a:ext cx="82724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4721521" y="3124200"/>
            <a:ext cx="993479" cy="402336"/>
          </a:xfrm>
          <a:prstGeom prst="wedgeRectCallout">
            <a:avLst>
              <a:gd name="adj1" fmla="val 1218"/>
              <a:gd name="adj2" fmla="val 284700"/>
            </a:avLst>
          </a:prstGeom>
          <a:solidFill>
            <a:srgbClr val="3BCC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 err="1">
                <a:solidFill>
                  <a:srgbClr val="002060"/>
                </a:solidFill>
              </a:rPr>
              <a:t>ActiveCDN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2227863" y="2960403"/>
            <a:ext cx="990599" cy="404290"/>
          </a:xfrm>
          <a:prstGeom prst="wedgeRectCallout">
            <a:avLst>
              <a:gd name="adj1" fmla="val -45833"/>
              <a:gd name="adj2" fmla="val 166163"/>
            </a:avLst>
          </a:prstGeom>
          <a:solidFill>
            <a:srgbClr val="3BCC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 err="1">
                <a:solidFill>
                  <a:srgbClr val="002060"/>
                </a:solidFill>
              </a:rPr>
              <a:t>ActiveCDN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06763" y="4479925"/>
            <a:ext cx="884237" cy="3175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i="1" dirty="0">
                <a:solidFill>
                  <a:schemeClr val="lt1"/>
                </a:solidFill>
                <a:latin typeface="+mn-lt"/>
                <a:ea typeface="+mn-ea"/>
              </a:rPr>
              <a:t>Kansas</a:t>
            </a:r>
          </a:p>
        </p:txBody>
      </p:sp>
      <p:pic>
        <p:nvPicPr>
          <p:cNvPr id="51211" name="Picture 2" descr="C:\Users\Suman\AppData\Local\Microsoft\Windows\Temporary Internet Files\Content.IE5\1NJS01NZ\MC90043262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79925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55788" y="4251325"/>
            <a:ext cx="866775" cy="27622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i="1" dirty="0">
                <a:solidFill>
                  <a:schemeClr val="bg1"/>
                </a:solidFill>
                <a:latin typeface="+mn-lt"/>
                <a:ea typeface="+mn-ea"/>
              </a:rPr>
              <a:t>Utah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91075" y="4943475"/>
            <a:ext cx="895350" cy="27622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i="1" dirty="0">
                <a:solidFill>
                  <a:schemeClr val="bg1"/>
                </a:solidFill>
                <a:latin typeface="+mn-lt"/>
                <a:ea typeface="+mn-ea"/>
              </a:rPr>
              <a:t>Clemson</a:t>
            </a:r>
          </a:p>
        </p:txBody>
      </p:sp>
      <p:pic>
        <p:nvPicPr>
          <p:cNvPr id="51214" name="Picture 2" descr="C:\Users\Suman\AppData\Local\Microsoft\Windows\Temporary Internet Files\Content.IE5\1NJS01NZ\MC90043262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2824163"/>
            <a:ext cx="7096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90525" y="5410200"/>
            <a:ext cx="4562475" cy="990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000" dirty="0">
                <a:latin typeface="Calibri" pitchFamily="34" charset="0"/>
                <a:ea typeface="+mn-ea"/>
                <a:cs typeface="Calibri" pitchFamily="34" charset="0"/>
              </a:rPr>
              <a:t>Benefits of </a:t>
            </a:r>
            <a:r>
              <a:rPr lang="en-US" sz="2000" dirty="0" err="1">
                <a:latin typeface="Calibri" pitchFamily="34" charset="0"/>
                <a:ea typeface="+mn-ea"/>
                <a:cs typeface="Calibri" pitchFamily="34" charset="0"/>
              </a:rPr>
              <a:t>ActiveCDN</a:t>
            </a:r>
            <a:r>
              <a:rPr lang="en-US" sz="2000" dirty="0">
                <a:latin typeface="Calibri" pitchFamily="34" charset="0"/>
                <a:ea typeface="+mn-ea"/>
                <a:cs typeface="Calibri" pitchFamily="34" charset="0"/>
              </a:rPr>
              <a:t>: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1600" dirty="0">
                <a:latin typeface="Calibri" pitchFamily="34" charset="0"/>
                <a:ea typeface="+mn-ea"/>
                <a:cs typeface="Calibri" pitchFamily="34" charset="0"/>
              </a:rPr>
              <a:t>Dynamic deployment based on load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1600" dirty="0">
                <a:latin typeface="Calibri" pitchFamily="34" charset="0"/>
                <a:ea typeface="+mn-ea"/>
                <a:cs typeface="Calibri" pitchFamily="34" charset="0"/>
              </a:rPr>
              <a:t>Localized services such as weather, ads and news</a:t>
            </a:r>
          </a:p>
        </p:txBody>
      </p:sp>
      <p:pic>
        <p:nvPicPr>
          <p:cNvPr id="51216" name="Picture 2" descr="C:\Users\Suman\AppData\Local\Microsoft\Windows\Temporary Internet Files\Content.IE5\1NJS01NZ\MC90043262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20516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7" name="Picture 2" descr="C:\Users\Suman\AppData\Local\Microsoft\Windows\Temporary Internet Files\Content.IE5\1NJS01NZ\MC90043262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9076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8" name="Picture 2" descr="C:\Users\Suman\AppData\Local\Microsoft\Windows\Temporary Internet Files\Content.IE5\1NJS01NZ\MC90043262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Users\Suman\Desktop\Clems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4276725"/>
            <a:ext cx="676275" cy="67627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C:\Users\Suman\Desktop\UUta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3781425"/>
            <a:ext cx="692150" cy="44132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flipH="1" flipV="1">
            <a:off x="5467350" y="4703763"/>
            <a:ext cx="1162050" cy="173037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H="1" flipV="1">
            <a:off x="5467350" y="4943475"/>
            <a:ext cx="1238250" cy="161925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 type="arrow" w="med" len="med"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10800000">
            <a:off x="1143000" y="3352800"/>
            <a:ext cx="838200" cy="533400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 type="arrow" w="med" len="med"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rot="10800000">
            <a:off x="914400" y="3505200"/>
            <a:ext cx="990600" cy="609600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" name="Picture 2" descr="C:\Users\Suman\Desktop\Internet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3913188"/>
            <a:ext cx="763587" cy="56673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flipH="1" flipV="1">
            <a:off x="4038600" y="3962400"/>
            <a:ext cx="2514600" cy="492125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flipH="1" flipV="1">
            <a:off x="4048125" y="4114800"/>
            <a:ext cx="2514600" cy="492125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 type="arrow" w="med" len="med"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flipH="1" flipV="1">
            <a:off x="1066800" y="3119438"/>
            <a:ext cx="2325688" cy="842962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 type="arrow" w="med" len="med"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flipH="1" flipV="1">
            <a:off x="1076325" y="3308350"/>
            <a:ext cx="2316163" cy="806450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961063" y="3733800"/>
            <a:ext cx="884237" cy="3175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i="1" dirty="0">
                <a:solidFill>
                  <a:schemeClr val="lt1"/>
                </a:solidFill>
                <a:latin typeface="+mn-lt"/>
                <a:ea typeface="+mn-ea"/>
              </a:rPr>
              <a:t>GPO</a:t>
            </a:r>
          </a:p>
        </p:txBody>
      </p:sp>
      <p:pic>
        <p:nvPicPr>
          <p:cNvPr id="28" name="Picture 27" descr="C:\Users\Suman\Desktop\GEN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230563"/>
            <a:ext cx="633413" cy="50323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2" name="Picture 2" descr="C:\Users\Suman\AppData\Local\Microsoft\Windows\Temporary Internet Files\Content.IE5\1NJS01NZ\MC90043262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5410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3" name="Rectangle 29"/>
          <p:cNvSpPr>
            <a:spLocks noChangeArrowheads="1"/>
          </p:cNvSpPr>
          <p:nvPr/>
        </p:nvSpPr>
        <p:spPr bwMode="auto">
          <a:xfrm>
            <a:off x="4648200" y="6027738"/>
            <a:ext cx="457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3762375"/>
            <a:r>
              <a:rPr lang="en-US" sz="1200">
                <a:solidFill>
                  <a:srgbClr val="4D4D4D"/>
                </a:solidFill>
                <a:cs typeface="Arial" charset="0"/>
              </a:rPr>
              <a:t>Jae Woo Lee, Jan Janak, Roberto Francescangeli, SumanSrinivasan, Eric Liu, Michael Kester, SalmanBaset, Wonsang Song, and Henning Schulzrinne</a:t>
            </a:r>
          </a:p>
          <a:p>
            <a:pPr algn="ctr" defTabSz="3762375"/>
            <a:r>
              <a:rPr lang="en-US" sz="1200">
                <a:solidFill>
                  <a:srgbClr val="4D4D4D"/>
                </a:solidFill>
                <a:cs typeface="Arial" charset="0"/>
              </a:rPr>
              <a:t>Internet Real-Time Lab, Columbia University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914400" y="1752600"/>
            <a:ext cx="6248400" cy="1219200"/>
          </a:xfrm>
          <a:prstGeom prst="rect">
            <a:avLst/>
          </a:prstGeom>
          <a:solidFill>
            <a:srgbClr val="FFFF0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n-lt"/>
                <a:ea typeface="+mn-ea"/>
              </a:rPr>
              <a:t>Program content distribution services deep into the network, adapt distribution in real time as demand shifts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 descr="SliceTop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84275"/>
            <a:ext cx="7315200" cy="5445125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53" descr="vise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2260600"/>
            <a:ext cx="4270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5760720" y="2687320"/>
            <a:ext cx="2072640" cy="1706880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arrow"/>
          </a:ln>
          <a:effectLst>
            <a:glow rad="101600">
              <a:schemeClr val="bg1">
                <a:lumMod val="95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229" name="Picture 13" descr="ec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4454525"/>
            <a:ext cx="441325" cy="427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rot="5400000">
            <a:off x="5059680" y="5278120"/>
            <a:ext cx="731520" cy="182880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arrow"/>
          </a:ln>
          <a:effectLst>
            <a:glow rad="101600">
              <a:schemeClr val="bg1">
                <a:lumMod val="95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516563" y="5248275"/>
            <a:ext cx="2179637" cy="3143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82A9AD"/>
              </a:gs>
            </a:gsLst>
            <a:lin ang="5400000"/>
          </a:gra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cs typeface="Kozuka Gothic Pro L" pitchFamily="34" charset="-128"/>
              </a:rPr>
              <a:t>Multi-radar </a:t>
            </a:r>
            <a:r>
              <a:rPr lang="en-US" sz="1400" dirty="0" err="1">
                <a:cs typeface="Kozuka Gothic Pro L" pitchFamily="34" charset="-128"/>
              </a:rPr>
              <a:t>NetCDF</a:t>
            </a:r>
            <a:r>
              <a:rPr lang="en-US" sz="1400" dirty="0">
                <a:cs typeface="Kozuka Gothic Pro L" pitchFamily="34" charset="-128"/>
              </a:rPr>
              <a:t> Data</a:t>
            </a:r>
          </a:p>
        </p:txBody>
      </p:sp>
      <p:pic>
        <p:nvPicPr>
          <p:cNvPr id="52232" name="Picture 20" descr="merge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6040438"/>
            <a:ext cx="3778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 rot="10800000">
            <a:off x="1615440" y="2870200"/>
            <a:ext cx="3230880" cy="2865120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arrow"/>
          </a:ln>
          <a:effectLst>
            <a:glow rad="101600">
              <a:schemeClr val="bg1">
                <a:lumMod val="95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234" name="Picture 26" descr="PastedGraphic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2505075"/>
            <a:ext cx="1500187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 flipV="1">
            <a:off x="2712720" y="2565400"/>
            <a:ext cx="4937760" cy="182880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arrow"/>
          </a:ln>
          <a:effectLst>
            <a:glow rad="101600">
              <a:schemeClr val="bg1">
                <a:lumMod val="95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236" name="Picture 32" descr="PastedGraphic-2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5735638"/>
            <a:ext cx="858837" cy="487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541838" y="6223000"/>
            <a:ext cx="1766887" cy="2762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82A9AD"/>
              </a:gs>
            </a:gsLst>
            <a:lin ang="5400000"/>
          </a:gra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 err="1">
                <a:cs typeface="Kozuka Gothic Pro L" pitchFamily="34" charset="-128"/>
              </a:rPr>
              <a:t>Nowcast</a:t>
            </a:r>
            <a:r>
              <a:rPr lang="en-US" sz="1200" dirty="0">
                <a:cs typeface="Kozuka Gothic Pro L" pitchFamily="34" charset="-128"/>
              </a:rPr>
              <a:t> Processing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943600" y="4454525"/>
            <a:ext cx="2378075" cy="64611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82A9AD"/>
              </a:gs>
            </a:gsLst>
            <a:lin ang="5400000"/>
          </a:gra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1200" dirty="0">
                <a:cs typeface="Kozuka Gothic Pro L" pitchFamily="34" charset="-128"/>
              </a:rPr>
              <a:t>Spin up system in Amazon commercial EC2 and S3 services on demand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858000" y="3602038"/>
            <a:ext cx="1158875" cy="5222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82A9AD"/>
              </a:gs>
            </a:gsLst>
            <a:lin ang="5400000"/>
          </a:gra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algn="ctr" eaLnBrk="1" hangingPunct="1"/>
            <a:r>
              <a:rPr lang="en-US" sz="1400"/>
              <a:t>“raw” live data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126163" y="1285875"/>
            <a:ext cx="2179637" cy="5222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82A9AD"/>
              </a:gs>
            </a:gsLst>
            <a:lin ang="5400000"/>
          </a:gra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algn="ctr" eaLnBrk="1" hangingPunct="1"/>
            <a:r>
              <a:rPr lang="en-US" sz="1400"/>
              <a:t>Generate “raw” live data</a:t>
            </a:r>
          </a:p>
          <a:p>
            <a:pPr algn="ctr" eaLnBrk="1" hangingPunct="1"/>
            <a:r>
              <a:rPr lang="en-US" sz="1400"/>
              <a:t>ViSE/CASA radar nodes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029200" y="1773238"/>
            <a:ext cx="3276600" cy="3079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82A9AD"/>
              </a:gs>
            </a:gsLst>
            <a:lin ang="5400000"/>
          </a:gra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u="sng" dirty="0">
                <a:solidFill>
                  <a:schemeClr val="accent1">
                    <a:lumMod val="25000"/>
                  </a:schemeClr>
                </a:solidFill>
                <a:cs typeface="Kozuka Gothic Pro L" pitchFamily="34" charset="-128"/>
              </a:rPr>
              <a:t>http://stb.ece.uprm.edu/current.jsp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676400" y="0"/>
            <a:ext cx="2987675" cy="763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82A9AD"/>
              </a:gs>
            </a:gsLst>
            <a:lin ang="5400000"/>
          </a:gra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>
                <a:cs typeface="Kozuka Gothic Pro L" pitchFamily="34" charset="-128"/>
              </a:rPr>
              <a:t>ViSE views steerable radars as shared, virtualized resources</a:t>
            </a:r>
          </a:p>
          <a:p>
            <a:pPr algn="ctr">
              <a:defRPr/>
            </a:pPr>
            <a:r>
              <a:rPr lang="en-US" sz="1400" b="1" u="sng">
                <a:solidFill>
                  <a:srgbClr val="1E4649"/>
                </a:solidFill>
                <a:cs typeface="Kozuka Gothic Pro L" pitchFamily="34" charset="-128"/>
              </a:rPr>
              <a:t>http://geni.cs.umass.edu/vise</a:t>
            </a:r>
          </a:p>
        </p:txBody>
      </p:sp>
      <p:pic>
        <p:nvPicPr>
          <p:cNvPr id="52243" name="Picture 42" descr="Screen shot 2010-10-14 at 10.59.45 AM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2078038"/>
            <a:ext cx="14049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4" name="Picture 44" descr="merge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40438"/>
            <a:ext cx="3778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554163" y="4211638"/>
            <a:ext cx="1281112" cy="4302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82A9AD"/>
              </a:gs>
            </a:gsLst>
            <a:lin ang="5400000"/>
          </a:gra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algn="ctr" eaLnBrk="1" hangingPunct="1"/>
            <a:r>
              <a:rPr lang="en-US" sz="1100"/>
              <a:t>Nowcast images </a:t>
            </a:r>
          </a:p>
          <a:p>
            <a:pPr algn="ctr" eaLnBrk="1" hangingPunct="1"/>
            <a:r>
              <a:rPr lang="en-US" sz="1100"/>
              <a:t>for display</a:t>
            </a:r>
            <a:endParaRPr lang="en-US" sz="1400"/>
          </a:p>
        </p:txBody>
      </p:sp>
      <p:pic>
        <p:nvPicPr>
          <p:cNvPr id="52246" name="Picture 48" descr="NLR_logo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1833563"/>
            <a:ext cx="606425" cy="711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7" name="Title 25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914400"/>
          </a:xfrm>
        </p:spPr>
        <p:txBody>
          <a:bodyPr/>
          <a:lstStyle/>
          <a:p>
            <a:r>
              <a:rPr lang="en-US" smtClean="0"/>
              <a:t>Weather NowCasting</a:t>
            </a:r>
            <a:br>
              <a:rPr lang="en-US" smtClean="0"/>
            </a:br>
            <a:r>
              <a:rPr lang="en-US" sz="2000" smtClean="0"/>
              <a:t>GEC 9 experiment demonstration</a:t>
            </a:r>
          </a:p>
        </p:txBody>
      </p:sp>
      <p:pic>
        <p:nvPicPr>
          <p:cNvPr id="52248" name="Picture 10" descr="id_comb_1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210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9" name="Picture 12" descr="logo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213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50" name="TextBox 29"/>
          <p:cNvSpPr txBox="1">
            <a:spLocks noChangeArrowheads="1"/>
          </p:cNvSpPr>
          <p:nvPr/>
        </p:nvSpPr>
        <p:spPr bwMode="auto">
          <a:xfrm>
            <a:off x="1968500" y="685800"/>
            <a:ext cx="252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/>
            <a:r>
              <a:rPr lang="en-US" sz="2400" b="1">
                <a:ea typeface="ＭＳ Ｐゴシック" charset="-128"/>
              </a:rPr>
              <a:t>David Irwin et al</a:t>
            </a:r>
            <a:endParaRPr lang="en-US" sz="2400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057400" y="2895600"/>
            <a:ext cx="4724400" cy="1219200"/>
          </a:xfrm>
          <a:prstGeom prst="rect">
            <a:avLst/>
          </a:prstGeom>
          <a:solidFill>
            <a:srgbClr val="FFFF0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400" dirty="0"/>
              <a:t>Create and run </a:t>
            </a:r>
            <a:r>
              <a:rPr lang="en-US" sz="2400" dirty="0" err="1" smtClean="0"/>
              <a:t>realtime</a:t>
            </a:r>
            <a:r>
              <a:rPr lang="en-US" sz="24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“weather service on demand”</a:t>
            </a:r>
            <a:br>
              <a:rPr lang="en-US" sz="2400" dirty="0"/>
            </a:br>
            <a:r>
              <a:rPr lang="en-US" sz="2400" dirty="0"/>
              <a:t>as storms turn life-threatening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914400"/>
          </a:xfrm>
        </p:spPr>
        <p:txBody>
          <a:bodyPr/>
          <a:lstStyle/>
          <a:p>
            <a:r>
              <a:rPr lang="en-US" sz="2000" smtClean="0"/>
              <a:t>GEC 9 experiment demonstration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Aster*x Load Balancing (via OpenFlow)</a:t>
            </a:r>
          </a:p>
        </p:txBody>
      </p:sp>
      <p:pic>
        <p:nvPicPr>
          <p:cNvPr id="5325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696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Box 3"/>
          <p:cNvSpPr txBox="1">
            <a:spLocks noChangeArrowheads="1"/>
          </p:cNvSpPr>
          <p:nvPr/>
        </p:nvSpPr>
        <p:spPr bwMode="auto">
          <a:xfrm>
            <a:off x="914400" y="895350"/>
            <a:ext cx="4200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schemeClr val="bg1"/>
                </a:solidFill>
              </a:rPr>
              <a:t>Nikhil Handigol et al, </a:t>
            </a:r>
            <a:r>
              <a:rPr lang="en-US" sz="2000" i="1">
                <a:solidFill>
                  <a:schemeClr val="bg1"/>
                </a:solidFill>
              </a:rPr>
              <a:t>Stanford Univ.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57400" y="2286000"/>
            <a:ext cx="4724400" cy="1219200"/>
          </a:xfrm>
          <a:prstGeom prst="rect">
            <a:avLst/>
          </a:prstGeom>
          <a:solidFill>
            <a:srgbClr val="FFFF0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n-lt"/>
                <a:ea typeface="+mn-ea"/>
              </a:rPr>
              <a:t>Program </a:t>
            </a:r>
            <a:r>
              <a:rPr lang="en-US" sz="2400" dirty="0" err="1" smtClean="0">
                <a:latin typeface="+mn-lt"/>
                <a:ea typeface="+mn-ea"/>
              </a:rPr>
              <a:t>realtime</a:t>
            </a:r>
            <a:r>
              <a:rPr lang="en-US" sz="2400" dirty="0" smtClean="0">
                <a:latin typeface="+mn-lt"/>
                <a:ea typeface="+mn-ea"/>
              </a:rPr>
              <a:t> </a:t>
            </a:r>
            <a:r>
              <a:rPr lang="en-US" sz="2400" dirty="0">
                <a:latin typeface="+mn-lt"/>
                <a:ea typeface="+mn-ea"/>
              </a:rPr>
              <a:t>load-balancing functionality deep into the network itself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ChangeArrowheads="1"/>
          </p:cNvSpPr>
          <p:nvPr/>
        </p:nvSpPr>
        <p:spPr bwMode="auto">
          <a:xfrm>
            <a:off x="228600" y="3352800"/>
            <a:ext cx="8915400" cy="609600"/>
          </a:xfrm>
          <a:prstGeom prst="rect">
            <a:avLst/>
          </a:prstGeom>
          <a:gradFill rotWithShape="1">
            <a:gsLst>
              <a:gs pos="0">
                <a:srgbClr val="FFFFD1"/>
              </a:gs>
              <a:gs pos="50000">
                <a:srgbClr val="FFFF00"/>
              </a:gs>
              <a:gs pos="100000">
                <a:srgbClr val="FFFFD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>
              <a:ea typeface="ＭＳ Ｐゴシック" charset="-128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Outline</a:t>
            </a: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80808"/>
                </a:solidFill>
              </a:rPr>
              <a:t>GENI – Exploring future internets at scale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80808"/>
                </a:solidFill>
              </a:rPr>
              <a:t>Introducing GENI: an example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80808"/>
                </a:solidFill>
              </a:rPr>
              <a:t>GENI’s growing suite of infrastructure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80808"/>
                </a:solidFill>
              </a:rPr>
              <a:t>Experiments </a:t>
            </a:r>
            <a:r>
              <a:rPr lang="en-US"/>
              <a:t>going live across the US!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80808"/>
                </a:solidFill>
              </a:rPr>
              <a:t>Taking the next steps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solidFill>
                <a:srgbClr val="0808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990600"/>
          </a:xfrm>
        </p:spPr>
        <p:txBody>
          <a:bodyPr/>
          <a:lstStyle/>
          <a:p>
            <a:r>
              <a:rPr lang="en-US" sz="2400" smtClean="0"/>
              <a:t>An overview of the campus plan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Growing to “at scale” GENI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562600"/>
          </a:xfrm>
        </p:spPr>
        <p:txBody>
          <a:bodyPr/>
          <a:lstStyle/>
          <a:p>
            <a:r>
              <a:rPr lang="en-US" sz="2000" smtClean="0"/>
              <a:t>GENI Solicitation 3</a:t>
            </a:r>
          </a:p>
          <a:p>
            <a:pPr lvl="1"/>
            <a:r>
              <a:rPr lang="en-US" sz="1800" smtClean="0"/>
              <a:t>More </a:t>
            </a:r>
            <a:r>
              <a:rPr lang="en-US" sz="1800" b="1" smtClean="0"/>
              <a:t>WiMAX base stations</a:t>
            </a: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>with Android handsets</a:t>
            </a:r>
          </a:p>
          <a:p>
            <a:pPr lvl="1"/>
            <a:r>
              <a:rPr lang="en-US" sz="1800" smtClean="0"/>
              <a:t>GENI-enable 5-6 </a:t>
            </a:r>
            <a:r>
              <a:rPr lang="en-US" sz="1800" b="1" smtClean="0"/>
              <a:t>regional networks</a:t>
            </a:r>
          </a:p>
          <a:p>
            <a:pPr lvl="1"/>
            <a:r>
              <a:rPr lang="en-US" sz="1800" smtClean="0"/>
              <a:t>Inject more </a:t>
            </a:r>
            <a:r>
              <a:rPr lang="en-US" sz="1800" b="1" smtClean="0"/>
              <a:t>OpenFlow switches</a:t>
            </a: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>into Internet2 and NLR</a:t>
            </a:r>
          </a:p>
          <a:p>
            <a:pPr lvl="1"/>
            <a:r>
              <a:rPr lang="en-US" sz="1800" smtClean="0"/>
              <a:t>Add </a:t>
            </a:r>
            <a:r>
              <a:rPr lang="en-US" sz="1800" b="1" smtClean="0"/>
              <a:t>GENI Racks </a:t>
            </a:r>
            <a:r>
              <a:rPr lang="en-US" sz="1800" smtClean="0"/>
              <a:t>to 50-80 locations</a:t>
            </a:r>
            <a:br>
              <a:rPr lang="en-US" sz="1800" smtClean="0"/>
            </a:br>
            <a:r>
              <a:rPr lang="en-US" sz="1800" smtClean="0"/>
              <a:t>within campuses, regionals, and</a:t>
            </a:r>
            <a:br>
              <a:rPr lang="en-US" sz="1800" smtClean="0"/>
            </a:br>
            <a:r>
              <a:rPr lang="en-US" sz="1800" smtClean="0"/>
              <a:t>backbone networks</a:t>
            </a:r>
            <a:br>
              <a:rPr lang="en-US" sz="1800" smtClean="0"/>
            </a:br>
            <a:endParaRPr lang="en-US" sz="300" smtClean="0"/>
          </a:p>
          <a:p>
            <a:r>
              <a:rPr lang="en-US" sz="2000" smtClean="0"/>
              <a:t>Grow to 50, then 100-200 campuses</a:t>
            </a:r>
          </a:p>
          <a:p>
            <a:pPr lvl="1"/>
            <a:r>
              <a:rPr lang="en-US" sz="1800" smtClean="0"/>
              <a:t>2</a:t>
            </a:r>
            <a:r>
              <a:rPr lang="en-US" sz="1800" baseline="30000" smtClean="0"/>
              <a:t>nd</a:t>
            </a:r>
            <a:r>
              <a:rPr lang="en-US" sz="1800" smtClean="0"/>
              <a:t> CIO workshop, July 2011</a:t>
            </a:r>
          </a:p>
          <a:p>
            <a:pPr lvl="1"/>
            <a:r>
              <a:rPr lang="en-US" sz="1800" smtClean="0"/>
              <a:t>“Buddy system” for each meso-scale campus to guide 2-3 new campuses</a:t>
            </a:r>
          </a:p>
          <a:p>
            <a:pPr lvl="1"/>
            <a:r>
              <a:rPr lang="en-US" sz="1800" smtClean="0"/>
              <a:t>Increase GENI-enabled campuses from 14 to 40-50 in a staged manner, over several years</a:t>
            </a:r>
          </a:p>
          <a:p>
            <a:pPr lvl="1"/>
            <a:r>
              <a:rPr lang="en-US" sz="1800" smtClean="0"/>
              <a:t>Repeat once, to grow to 100-200 campuses</a:t>
            </a:r>
            <a:br>
              <a:rPr lang="en-US" sz="1800" smtClean="0"/>
            </a:br>
            <a:endParaRPr lang="en-US" sz="700" smtClean="0"/>
          </a:p>
          <a:p>
            <a:r>
              <a:rPr lang="en-US" sz="2000" smtClean="0"/>
              <a:t>Transition to community governance</a:t>
            </a:r>
          </a:p>
          <a:p>
            <a:endParaRPr lang="en-US" sz="2000" smtClean="0"/>
          </a:p>
        </p:txBody>
      </p:sp>
      <p:pic>
        <p:nvPicPr>
          <p:cNvPr id="56324" name="Picture 23" descr="GENI rac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192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Box 4"/>
          <p:cNvSpPr txBox="1">
            <a:spLocks noChangeArrowheads="1"/>
          </p:cNvSpPr>
          <p:nvPr/>
        </p:nvSpPr>
        <p:spPr bwMode="auto">
          <a:xfrm>
            <a:off x="5334000" y="3657600"/>
            <a:ext cx="3810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algn="ctr" eaLnBrk="1" hangingPunct="1"/>
            <a:r>
              <a:rPr lang="en-US" sz="1400"/>
              <a:t>GENI Racks serve as programmable routers, distributed clouds, content distribution nodes, caching or transcoding nodes, etc </a:t>
            </a:r>
          </a:p>
          <a:p>
            <a:pPr algn="ctr" eaLnBrk="1" hangingPunct="1"/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990600"/>
          </a:xfrm>
        </p:spPr>
        <p:txBody>
          <a:bodyPr/>
          <a:lstStyle/>
          <a:p>
            <a:r>
              <a:rPr lang="en-US" smtClean="0"/>
              <a:t>Envisioned architecture</a:t>
            </a:r>
          </a:p>
        </p:txBody>
      </p:sp>
      <p:sp>
        <p:nvSpPr>
          <p:cNvPr id="58371" name="Content Placeholder 9"/>
          <p:cNvSpPr>
            <a:spLocks noGrp="1"/>
          </p:cNvSpPr>
          <p:nvPr>
            <p:ph sz="half" idx="1"/>
          </p:nvPr>
        </p:nvSpPr>
        <p:spPr>
          <a:xfrm>
            <a:off x="228600" y="5181600"/>
            <a:ext cx="4267200" cy="1066800"/>
          </a:xfrm>
        </p:spPr>
        <p:txBody>
          <a:bodyPr/>
          <a:lstStyle/>
          <a:p>
            <a:r>
              <a:rPr lang="en-US" sz="2000" smtClean="0"/>
              <a:t>Flexible network / cloud research infrastructure</a:t>
            </a:r>
          </a:p>
          <a:p>
            <a:r>
              <a:rPr lang="en-US" sz="2000" smtClean="0"/>
              <a:t>Also suitable for physics, genomics, other domain science</a:t>
            </a:r>
          </a:p>
        </p:txBody>
      </p:sp>
      <p:pic>
        <p:nvPicPr>
          <p:cNvPr id="5837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990600"/>
            <a:ext cx="880268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Content Placeholder 9"/>
          <p:cNvSpPr>
            <a:spLocks noGrp="1"/>
          </p:cNvSpPr>
          <p:nvPr>
            <p:ph sz="half" idx="1"/>
          </p:nvPr>
        </p:nvSpPr>
        <p:spPr>
          <a:xfrm>
            <a:off x="4381500" y="5181600"/>
            <a:ext cx="4533900" cy="1066800"/>
          </a:xfrm>
        </p:spPr>
        <p:txBody>
          <a:bodyPr/>
          <a:lstStyle/>
          <a:p>
            <a:r>
              <a:rPr lang="en-US" sz="2000" smtClean="0"/>
              <a:t>Support “hybrid circuit” model plus much more (OpenFlow)</a:t>
            </a:r>
          </a:p>
          <a:p>
            <a:r>
              <a:rPr lang="en-US" sz="2000" smtClean="0"/>
              <a:t>Distributed cloud (racks) for content caching, acceleration,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Growing GENI: near-term plans</a:t>
            </a:r>
          </a:p>
        </p:txBody>
      </p:sp>
      <p:sp>
        <p:nvSpPr>
          <p:cNvPr id="59395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Solicitation 3 </a:t>
            </a:r>
            <a:r>
              <a:rPr lang="en-US" smtClean="0"/>
              <a:t>expands “meso-scale” build</a:t>
            </a:r>
          </a:p>
          <a:p>
            <a:pPr lvl="1"/>
            <a:r>
              <a:rPr lang="en-US" smtClean="0"/>
              <a:t>Inject more OpenFlow into backbones</a:t>
            </a:r>
          </a:p>
          <a:p>
            <a:pPr lvl="1"/>
            <a:r>
              <a:rPr lang="en-US" smtClean="0"/>
              <a:t>Field OpenFlow in 5-6 regionals</a:t>
            </a:r>
          </a:p>
          <a:p>
            <a:pPr lvl="1"/>
            <a:r>
              <a:rPr lang="en-US" smtClean="0"/>
              <a:t>Field 50-80 GENI racks in campuses, regionals</a:t>
            </a:r>
          </a:p>
          <a:p>
            <a:pPr lvl="1"/>
            <a:r>
              <a:rPr lang="en-US" smtClean="0"/>
              <a:t>Boost WiMAX deployments</a:t>
            </a:r>
          </a:p>
          <a:p>
            <a:pPr lvl="1"/>
            <a:endParaRPr lang="en-US" smtClean="0"/>
          </a:p>
          <a:p>
            <a:r>
              <a:rPr lang="en-US" b="1" smtClean="0"/>
              <a:t>U.S. Ignite </a:t>
            </a:r>
            <a:r>
              <a:rPr lang="en-US" smtClean="0"/>
              <a:t>adds 6 cities initially</a:t>
            </a:r>
          </a:p>
          <a:p>
            <a:pPr lvl="1"/>
            <a:r>
              <a:rPr lang="en-US" smtClean="0"/>
              <a:t>GENI rack / OpenFlow in cities</a:t>
            </a:r>
          </a:p>
          <a:p>
            <a:pPr lvl="1"/>
            <a:r>
              <a:rPr lang="en-US" smtClean="0"/>
              <a:t>Layer 2 transport enables both IP and non-IP</a:t>
            </a:r>
          </a:p>
          <a:p>
            <a:pPr lvl="1">
              <a:buFontTx/>
              <a:buNone/>
            </a:pP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990600"/>
          </a:xfrm>
        </p:spPr>
        <p:txBody>
          <a:bodyPr/>
          <a:lstStyle/>
          <a:p>
            <a:r>
              <a:rPr lang="en-US" smtClean="0"/>
              <a:t>GENI-enabled cities</a:t>
            </a:r>
            <a:br>
              <a:rPr lang="en-US" smtClean="0"/>
            </a:br>
            <a:r>
              <a:rPr lang="en-US" sz="2400" smtClean="0"/>
              <a:t>First concrete step in U.S. Ignite activity</a:t>
            </a:r>
            <a:endParaRPr lang="en-US" smtClean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Very strong interest from 6 US cities to date</a:t>
            </a:r>
          </a:p>
          <a:p>
            <a:pPr lvl="1"/>
            <a:r>
              <a:rPr lang="en-US" sz="2000" smtClean="0"/>
              <a:t>Chattanooga, Cleveland, Lafayette LA, Philadelphia,</a:t>
            </a:r>
            <a:br>
              <a:rPr lang="en-US" sz="2000" smtClean="0"/>
            </a:br>
            <a:r>
              <a:rPr lang="en-US" sz="2000" smtClean="0"/>
              <a:t>Salt Lake City region, Washington DC</a:t>
            </a:r>
          </a:p>
          <a:p>
            <a:pPr lvl="1"/>
            <a:r>
              <a:rPr lang="en-US" sz="2000" smtClean="0"/>
              <a:t>Their citizens will be able to “live in the future”</a:t>
            </a:r>
          </a:p>
          <a:p>
            <a:r>
              <a:rPr lang="en-US" sz="2400" smtClean="0"/>
              <a:t>Cities can be GENI-enabled very rapidly</a:t>
            </a:r>
          </a:p>
          <a:p>
            <a:pPr lvl="1"/>
            <a:r>
              <a:rPr lang="en-US" sz="2000" smtClean="0"/>
              <a:t>We have visited all 6 cities for surveys, discussions</a:t>
            </a:r>
          </a:p>
          <a:p>
            <a:pPr lvl="1"/>
            <a:r>
              <a:rPr lang="en-US" sz="2000" smtClean="0"/>
              <a:t>GENI rack, OpenFlow, and Layer 2 connectivity appear quite feasible</a:t>
            </a:r>
          </a:p>
          <a:p>
            <a:pPr lvl="1"/>
            <a:r>
              <a:rPr lang="en-US" sz="2000" smtClean="0"/>
              <a:t>Can be federated into GENI very quickly</a:t>
            </a:r>
          </a:p>
          <a:p>
            <a:r>
              <a:rPr lang="en-US" sz="2400" smtClean="0"/>
              <a:t>Can support experimental, gigabit applications in GENI slices through cities</a:t>
            </a:r>
          </a:p>
          <a:p>
            <a:pPr lvl="1"/>
            <a:r>
              <a:rPr lang="en-US" sz="2000" smtClean="0"/>
              <a:t>Creates </a:t>
            </a:r>
            <a:r>
              <a:rPr lang="en-US" sz="2000" b="1" smtClean="0"/>
              <a:t>tremendous </a:t>
            </a:r>
            <a:r>
              <a:rPr lang="en-US" sz="2000" smtClean="0"/>
              <a:t>new research opportunities</a:t>
            </a:r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1752600" y="2590800"/>
            <a:ext cx="3886200" cy="4114800"/>
          </a:xfrm>
          <a:prstGeom prst="rect">
            <a:avLst/>
          </a:prstGeom>
          <a:noFill/>
          <a:ln w="508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2467" name="Picture 2" descr="http://www.teenchokinggame.com/wp-content/gallery/writing/teen-make-money-on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029200"/>
            <a:ext cx="13335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6" t="44444" r="46249" b="31111"/>
          <a:stretch>
            <a:fillRect/>
          </a:stretch>
        </p:blipFill>
        <p:spPr bwMode="auto">
          <a:xfrm>
            <a:off x="6781800" y="5334000"/>
            <a:ext cx="5191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5" descr="http://i.zdnet.com/gallery/94444-480-3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6667" r="3333" b="4443"/>
          <a:stretch>
            <a:fillRect/>
          </a:stretch>
        </p:blipFill>
        <p:spPr bwMode="auto">
          <a:xfrm>
            <a:off x="6781800" y="4191000"/>
            <a:ext cx="10969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7" descr="http://www.itleader.info/wp-content/uploads/2010/08/6ad2816382fios.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90800"/>
            <a:ext cx="914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rot="16200000" flipH="1">
            <a:off x="5486400" y="2209800"/>
            <a:ext cx="2133600" cy="182880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/>
          <p:cNvSpPr/>
          <p:nvPr/>
        </p:nvSpPr>
        <p:spPr>
          <a:xfrm>
            <a:off x="1752600" y="990600"/>
            <a:ext cx="3886200" cy="2057400"/>
          </a:xfrm>
          <a:prstGeom prst="rect">
            <a:avLst/>
          </a:prstGeom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2473" name="Picture 9" descr="http://www.t2nt.net/photogallery/albums/userpics/FACILITY/normal_CISCO%20ROUT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15573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rot="10800000">
            <a:off x="1066800" y="1600200"/>
            <a:ext cx="76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1066800" y="2057400"/>
            <a:ext cx="76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1066800" y="2514600"/>
            <a:ext cx="76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2477294" y="3085306"/>
            <a:ext cx="1295400" cy="1588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78" name="Picture 11" descr="http://newsroom.cisco.com/images/Cisco_7604_Router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0"/>
            <a:ext cx="12382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3733800" y="1981200"/>
            <a:ext cx="457200" cy="1588"/>
          </a:xfrm>
          <a:prstGeom prst="straightConnector1">
            <a:avLst/>
          </a:prstGeom>
          <a:ln w="349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80" name="Picture 13" descr="http://int.fhsu.edu/capstone2006/computercure/olddatacenterlayou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" t="11111" r="7182"/>
          <a:stretch>
            <a:fillRect/>
          </a:stretch>
        </p:blipFill>
        <p:spPr bwMode="auto">
          <a:xfrm>
            <a:off x="1981200" y="3733800"/>
            <a:ext cx="1600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 rot="5400000">
            <a:off x="1791494" y="3085306"/>
            <a:ext cx="1295400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1066800" y="4803775"/>
            <a:ext cx="762000" cy="1588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83" name="TextBox 30"/>
          <p:cNvSpPr txBox="1">
            <a:spLocks noChangeArrowheads="1"/>
          </p:cNvSpPr>
          <p:nvPr/>
        </p:nvSpPr>
        <p:spPr bwMode="auto">
          <a:xfrm>
            <a:off x="228600" y="1600200"/>
            <a:ext cx="1219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</a:rPr>
              <a:t>Existing ISP connects</a:t>
            </a:r>
          </a:p>
        </p:txBody>
      </p:sp>
      <p:sp>
        <p:nvSpPr>
          <p:cNvPr id="62484" name="TextBox 31"/>
          <p:cNvSpPr txBox="1">
            <a:spLocks noChangeArrowheads="1"/>
          </p:cNvSpPr>
          <p:nvPr/>
        </p:nvSpPr>
        <p:spPr bwMode="auto">
          <a:xfrm>
            <a:off x="304800" y="4333875"/>
            <a:ext cx="1219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</a:rPr>
              <a:t>Layer 2 Ignite Connect</a:t>
            </a:r>
          </a:p>
          <a:p>
            <a:pPr eaLnBrk="1" hangingPunct="1"/>
            <a:r>
              <a:rPr lang="en-US" sz="2000">
                <a:solidFill>
                  <a:srgbClr val="000000"/>
                </a:solidFill>
              </a:rPr>
              <a:t>(1 GE or 10GE)</a:t>
            </a:r>
          </a:p>
        </p:txBody>
      </p:sp>
      <p:sp>
        <p:nvSpPr>
          <p:cNvPr id="62485" name="TextBox 32"/>
          <p:cNvSpPr txBox="1">
            <a:spLocks noChangeArrowheads="1"/>
          </p:cNvSpPr>
          <p:nvPr/>
        </p:nvSpPr>
        <p:spPr bwMode="auto">
          <a:xfrm>
            <a:off x="1066800" y="31242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</a:rPr>
              <a:t>Layer 3 GENI control plane</a:t>
            </a:r>
          </a:p>
        </p:txBody>
      </p:sp>
      <p:sp>
        <p:nvSpPr>
          <p:cNvPr id="62486" name="TextBox 33"/>
          <p:cNvSpPr txBox="1">
            <a:spLocks noChangeArrowheads="1"/>
          </p:cNvSpPr>
          <p:nvPr/>
        </p:nvSpPr>
        <p:spPr bwMode="auto">
          <a:xfrm>
            <a:off x="3276600" y="31242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</a:rPr>
              <a:t>Layer 2 connect to subscribers</a:t>
            </a:r>
          </a:p>
        </p:txBody>
      </p:sp>
      <p:sp>
        <p:nvSpPr>
          <p:cNvPr id="62487" name="TextBox 34"/>
          <p:cNvSpPr txBox="1">
            <a:spLocks noChangeArrowheads="1"/>
          </p:cNvSpPr>
          <p:nvPr/>
        </p:nvSpPr>
        <p:spPr bwMode="auto">
          <a:xfrm>
            <a:off x="2514600" y="1109663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Existing head-end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895600" y="3962400"/>
            <a:ext cx="533400" cy="2286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2489" name="TextBox 36"/>
          <p:cNvSpPr txBox="1">
            <a:spLocks noChangeArrowheads="1"/>
          </p:cNvSpPr>
          <p:nvPr/>
        </p:nvSpPr>
        <p:spPr bwMode="auto">
          <a:xfrm>
            <a:off x="1978025" y="6172200"/>
            <a:ext cx="3279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New GENI / Ignite rack pair</a:t>
            </a:r>
          </a:p>
        </p:txBody>
      </p:sp>
      <p:sp>
        <p:nvSpPr>
          <p:cNvPr id="62490" name="TextBox 37"/>
          <p:cNvSpPr txBox="1">
            <a:spLocks noChangeArrowheads="1"/>
          </p:cNvSpPr>
          <p:nvPr/>
        </p:nvSpPr>
        <p:spPr bwMode="auto">
          <a:xfrm>
            <a:off x="3505200" y="3886200"/>
            <a:ext cx="2133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</a:rPr>
              <a:t>OpenFlow switch(es)</a:t>
            </a:r>
          </a:p>
          <a:p>
            <a:pPr eaLnBrk="1" hangingPunct="1"/>
            <a:r>
              <a:rPr lang="en-US" sz="1400">
                <a:solidFill>
                  <a:srgbClr val="000000"/>
                </a:solidFill>
              </a:rPr>
              <a:t>Flowvisor</a:t>
            </a:r>
          </a:p>
          <a:p>
            <a:pPr eaLnBrk="1" hangingPunct="1"/>
            <a:r>
              <a:rPr lang="en-US" sz="1400">
                <a:solidFill>
                  <a:srgbClr val="000000"/>
                </a:solidFill>
              </a:rPr>
              <a:t>Remote management</a:t>
            </a:r>
          </a:p>
          <a:p>
            <a:pPr eaLnBrk="1" hangingPunct="1"/>
            <a:r>
              <a:rPr lang="en-US" sz="1400">
                <a:solidFill>
                  <a:srgbClr val="000000"/>
                </a:solidFill>
              </a:rPr>
              <a:t>Instrumentation</a:t>
            </a:r>
          </a:p>
          <a:p>
            <a:pPr eaLnBrk="1" hangingPunct="1"/>
            <a:r>
              <a:rPr lang="en-US" sz="1400">
                <a:solidFill>
                  <a:srgbClr val="000000"/>
                </a:solidFill>
              </a:rPr>
              <a:t>Aggregate manager</a:t>
            </a:r>
          </a:p>
          <a:p>
            <a:pPr eaLnBrk="1" hangingPunct="1"/>
            <a:r>
              <a:rPr lang="en-US" sz="1400">
                <a:solidFill>
                  <a:srgbClr val="000000"/>
                </a:solidFill>
              </a:rPr>
              <a:t>Measurement</a:t>
            </a:r>
          </a:p>
          <a:p>
            <a:pPr eaLnBrk="1" hangingPunct="1"/>
            <a:r>
              <a:rPr lang="en-US" sz="1400">
                <a:solidFill>
                  <a:srgbClr val="000000"/>
                </a:solidFill>
              </a:rPr>
              <a:t>Programmable PCs</a:t>
            </a:r>
          </a:p>
          <a:p>
            <a:pPr eaLnBrk="1" hangingPunct="1"/>
            <a:r>
              <a:rPr lang="en-US" sz="1400">
                <a:solidFill>
                  <a:srgbClr val="000000"/>
                </a:solidFill>
              </a:rPr>
              <a:t>Storage</a:t>
            </a:r>
          </a:p>
          <a:p>
            <a:pPr eaLnBrk="1" hangingPunct="1"/>
            <a:r>
              <a:rPr lang="en-US" sz="1400">
                <a:solidFill>
                  <a:srgbClr val="000000"/>
                </a:solidFill>
              </a:rPr>
              <a:t>Video switch (opt)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895600" y="4724400"/>
            <a:ext cx="533400" cy="2286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895600" y="5410200"/>
            <a:ext cx="533400" cy="2286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2493" name="TextBox 42"/>
          <p:cNvSpPr txBox="1">
            <a:spLocks noChangeArrowheads="1"/>
          </p:cNvSpPr>
          <p:nvPr/>
        </p:nvSpPr>
        <p:spPr bwMode="auto">
          <a:xfrm>
            <a:off x="8001000" y="41148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Home</a:t>
            </a:r>
          </a:p>
        </p:txBody>
      </p:sp>
      <p:sp>
        <p:nvSpPr>
          <p:cNvPr id="62494" name="TextBox 43"/>
          <p:cNvSpPr txBox="1">
            <a:spLocks noChangeArrowheads="1"/>
          </p:cNvSpPr>
          <p:nvPr/>
        </p:nvSpPr>
        <p:spPr bwMode="auto">
          <a:xfrm>
            <a:off x="3810000" y="2438400"/>
            <a:ext cx="1143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/>
            <a:r>
              <a:rPr lang="en-US" sz="1100">
                <a:solidFill>
                  <a:srgbClr val="000000"/>
                </a:solidFill>
              </a:rPr>
              <a:t>Most equipment not shown</a:t>
            </a:r>
          </a:p>
        </p:txBody>
      </p:sp>
      <p:sp>
        <p:nvSpPr>
          <p:cNvPr id="62495" name="TextBox 46"/>
          <p:cNvSpPr txBox="1">
            <a:spLocks noChangeArrowheads="1"/>
          </p:cNvSpPr>
          <p:nvPr/>
        </p:nvSpPr>
        <p:spPr bwMode="auto">
          <a:xfrm>
            <a:off x="2438400" y="304800"/>
            <a:ext cx="670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Draft of U.S. Ignite City Technical Architecture</a:t>
            </a:r>
          </a:p>
        </p:txBody>
      </p:sp>
      <p:sp>
        <p:nvSpPr>
          <p:cNvPr id="46" name="Folded Corner 45"/>
          <p:cNvSpPr>
            <a:spLocks noChangeArrowheads="1"/>
          </p:cNvSpPr>
          <p:nvPr/>
        </p:nvSpPr>
        <p:spPr bwMode="auto">
          <a:xfrm>
            <a:off x="5791200" y="1066800"/>
            <a:ext cx="3200400" cy="6096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800">
                <a:solidFill>
                  <a:srgbClr val="000000"/>
                </a:solidFill>
              </a:rPr>
              <a:t>Early DRAFT CONCEPT – 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for discussion only!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ChangeArrowheads="1"/>
          </p:cNvSpPr>
          <p:nvPr/>
        </p:nvSpPr>
        <p:spPr bwMode="auto">
          <a:xfrm>
            <a:off x="228600" y="5105400"/>
            <a:ext cx="8915400" cy="609600"/>
          </a:xfrm>
          <a:prstGeom prst="rect">
            <a:avLst/>
          </a:prstGeom>
          <a:gradFill rotWithShape="1">
            <a:gsLst>
              <a:gs pos="0">
                <a:srgbClr val="FFFFD1"/>
              </a:gs>
              <a:gs pos="50000">
                <a:srgbClr val="FFFF00"/>
              </a:gs>
              <a:gs pos="100000">
                <a:srgbClr val="FFFFD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>
              <a:ea typeface="ＭＳ Ｐゴシック" charset="-128"/>
            </a:endParaRPr>
          </a:p>
        </p:txBody>
      </p:sp>
      <p:sp>
        <p:nvSpPr>
          <p:cNvPr id="63491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990600"/>
          </a:xfrm>
        </p:spPr>
        <p:txBody>
          <a:bodyPr/>
          <a:lstStyle/>
          <a:p>
            <a:r>
              <a:rPr lang="en-US" sz="2400" smtClean="0"/>
              <a:t>The Next Step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Growing GENI to 30-50 campuses</a:t>
            </a:r>
          </a:p>
        </p:txBody>
      </p:sp>
      <p:sp>
        <p:nvSpPr>
          <p:cNvPr id="63492" name="Content Placeholder 11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876800"/>
          </a:xfrm>
        </p:spPr>
        <p:txBody>
          <a:bodyPr/>
          <a:lstStyle/>
          <a:p>
            <a:r>
              <a:rPr lang="en-US" sz="2400" smtClean="0"/>
              <a:t>“Buddy system” for high-performing meso-scale campuses to guide 3-5 new campuses each</a:t>
            </a:r>
          </a:p>
          <a:p>
            <a:pPr lvl="1"/>
            <a:r>
              <a:rPr lang="en-US" sz="2000" smtClean="0"/>
              <a:t>Increase number of GENI-enabled campuses in a staged manner, over several years</a:t>
            </a:r>
          </a:p>
          <a:p>
            <a:pPr lvl="1"/>
            <a:r>
              <a:rPr lang="en-US" sz="2000" smtClean="0"/>
              <a:t>Technologies: OpenFlow, GENI Racks, and some WiMAX</a:t>
            </a:r>
          </a:p>
          <a:p>
            <a:endParaRPr lang="en-US" sz="2400" smtClean="0"/>
          </a:p>
          <a:p>
            <a:r>
              <a:rPr lang="en-US" sz="2400" smtClean="0"/>
              <a:t>This is an enormous national opportunity</a:t>
            </a:r>
          </a:p>
          <a:p>
            <a:endParaRPr lang="en-US" sz="2400" smtClean="0"/>
          </a:p>
          <a:p>
            <a:r>
              <a:rPr lang="en-US" sz="2400" smtClean="0"/>
              <a:t>Campus IT organizations will provide key leadership</a:t>
            </a:r>
          </a:p>
          <a:p>
            <a:endParaRPr lang="en-US" sz="2400" smtClean="0"/>
          </a:p>
          <a:p>
            <a:r>
              <a:rPr lang="en-US" sz="2400" smtClean="0"/>
              <a:t>The time is right to take the next step</a:t>
            </a: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/>
              <a:t>What is GENI?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534400" cy="4876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GENI is a virtual laboratory for </a:t>
            </a:r>
            <a:r>
              <a:rPr lang="en-US" b="1" dirty="0" smtClean="0"/>
              <a:t>exploring future internets</a:t>
            </a:r>
            <a:r>
              <a:rPr lang="en-US" dirty="0" smtClean="0"/>
              <a:t> </a:t>
            </a:r>
            <a:r>
              <a:rPr lang="en-US" b="1" dirty="0" smtClean="0"/>
              <a:t>at scale</a:t>
            </a:r>
            <a:r>
              <a:rPr lang="en-US" dirty="0" smtClean="0"/>
              <a:t>, now rapidly taking shape in prototype form across the United States</a:t>
            </a:r>
            <a:br>
              <a:rPr lang="en-US" dirty="0" smtClean="0"/>
            </a:br>
            <a:endParaRPr lang="en-US" sz="1000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GENI opens up huge new opportunities</a:t>
            </a:r>
          </a:p>
          <a:p>
            <a:pPr lvl="1">
              <a:spcAft>
                <a:spcPts val="600"/>
              </a:spcAft>
            </a:pPr>
            <a:r>
              <a:rPr lang="en-US" b="1" dirty="0" smtClean="0"/>
              <a:t>Leading-edge research </a:t>
            </a:r>
            <a:r>
              <a:rPr lang="en-US" dirty="0" smtClean="0"/>
              <a:t>in next-generation internets</a:t>
            </a:r>
          </a:p>
          <a:p>
            <a:pPr lvl="1">
              <a:spcAft>
                <a:spcPts val="600"/>
              </a:spcAft>
            </a:pPr>
            <a:r>
              <a:rPr lang="en-US" b="1" dirty="0" smtClean="0"/>
              <a:t>Rapid innovation </a:t>
            </a:r>
            <a:r>
              <a:rPr lang="en-US" dirty="0" smtClean="0"/>
              <a:t>in novel, large-scale applications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Key GENI concept: slices &amp; deep programmability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Internet: open innovation in application programs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GENI: open innovation deep into the network</a:t>
            </a:r>
          </a:p>
          <a:p>
            <a:pPr>
              <a:spcAft>
                <a:spcPts val="600"/>
              </a:spcAft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990600"/>
          </a:xfrm>
        </p:spPr>
        <p:txBody>
          <a:bodyPr/>
          <a:lstStyle/>
          <a:p>
            <a:r>
              <a:rPr lang="en-US" sz="2400" smtClean="0"/>
              <a:t>Revolutionary GENI Idea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Slices and Deep Programmability</a:t>
            </a:r>
          </a:p>
        </p:txBody>
      </p:sp>
      <p:grpSp>
        <p:nvGrpSpPr>
          <p:cNvPr id="22543" name="Group 5"/>
          <p:cNvGrpSpPr>
            <a:grpSpLocks/>
          </p:cNvGrpSpPr>
          <p:nvPr/>
        </p:nvGrpSpPr>
        <p:grpSpPr bwMode="auto">
          <a:xfrm>
            <a:off x="609600" y="1905000"/>
            <a:ext cx="8153400" cy="4114800"/>
            <a:chOff x="768" y="1152"/>
            <a:chExt cx="4682" cy="3112"/>
          </a:xfrm>
        </p:grpSpPr>
        <p:grpSp>
          <p:nvGrpSpPr>
            <p:cNvPr id="22547" name="Group 6"/>
            <p:cNvGrpSpPr>
              <a:grpSpLocks/>
            </p:cNvGrpSpPr>
            <p:nvPr/>
          </p:nvGrpSpPr>
          <p:grpSpPr bwMode="auto">
            <a:xfrm>
              <a:off x="1104" y="1725"/>
              <a:ext cx="3976" cy="2524"/>
              <a:chOff x="524" y="678"/>
              <a:chExt cx="4960" cy="3212"/>
            </a:xfrm>
          </p:grpSpPr>
          <p:sp>
            <p:nvSpPr>
              <p:cNvPr id="22618" name="Rectangle 7"/>
              <p:cNvSpPr>
                <a:spLocks noChangeArrowheads="1"/>
              </p:cNvSpPr>
              <p:nvPr/>
            </p:nvSpPr>
            <p:spPr bwMode="auto">
              <a:xfrm rot="-2318616">
                <a:off x="4558" y="2041"/>
                <a:ext cx="685" cy="98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9" name="Rectangle 8"/>
              <p:cNvSpPr>
                <a:spLocks noChangeArrowheads="1"/>
              </p:cNvSpPr>
              <p:nvPr/>
            </p:nvSpPr>
            <p:spPr bwMode="auto">
              <a:xfrm rot="19781874" flipH="1">
                <a:off x="1756" y="3232"/>
                <a:ext cx="685" cy="98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>
                  <a:latin typeface="AvantGarde Bk BT" pitchFamily="34" charset="0"/>
                </a:endParaRPr>
              </a:p>
            </p:txBody>
          </p:sp>
          <p:sp>
            <p:nvSpPr>
              <p:cNvPr id="22620" name="Rectangle 9"/>
              <p:cNvSpPr>
                <a:spLocks noChangeArrowheads="1"/>
              </p:cNvSpPr>
              <p:nvPr/>
            </p:nvSpPr>
            <p:spPr bwMode="auto">
              <a:xfrm rot="17327993" flipH="1">
                <a:off x="3212" y="3354"/>
                <a:ext cx="685" cy="98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1" name="Rectangle 10"/>
              <p:cNvSpPr>
                <a:spLocks noChangeArrowheads="1"/>
              </p:cNvSpPr>
              <p:nvPr/>
            </p:nvSpPr>
            <p:spPr bwMode="auto">
              <a:xfrm rot="-4560905">
                <a:off x="2186" y="1098"/>
                <a:ext cx="685" cy="98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2" name="Rectangle 11"/>
              <p:cNvSpPr>
                <a:spLocks noChangeArrowheads="1"/>
              </p:cNvSpPr>
              <p:nvPr/>
            </p:nvSpPr>
            <p:spPr bwMode="auto">
              <a:xfrm rot="-1406293">
                <a:off x="744" y="2426"/>
                <a:ext cx="685" cy="98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3" name="Rectangle 12"/>
              <p:cNvSpPr>
                <a:spLocks noChangeArrowheads="1"/>
              </p:cNvSpPr>
              <p:nvPr/>
            </p:nvSpPr>
            <p:spPr bwMode="auto">
              <a:xfrm rot="-1474023">
                <a:off x="3721" y="1222"/>
                <a:ext cx="685" cy="98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4" name="Rectangle 13"/>
              <p:cNvSpPr>
                <a:spLocks noChangeArrowheads="1"/>
              </p:cNvSpPr>
              <p:nvPr/>
            </p:nvSpPr>
            <p:spPr bwMode="auto">
              <a:xfrm rot="3948087">
                <a:off x="3190" y="1138"/>
                <a:ext cx="685" cy="98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5" name="Rectangle 14"/>
              <p:cNvSpPr>
                <a:spLocks noChangeArrowheads="1"/>
              </p:cNvSpPr>
              <p:nvPr/>
            </p:nvSpPr>
            <p:spPr bwMode="auto">
              <a:xfrm rot="5044033">
                <a:off x="2093" y="3370"/>
                <a:ext cx="685" cy="98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6" name="Rectangle 15"/>
              <p:cNvSpPr>
                <a:spLocks noChangeArrowheads="1"/>
              </p:cNvSpPr>
              <p:nvPr/>
            </p:nvSpPr>
            <p:spPr bwMode="auto">
              <a:xfrm rot="1331918">
                <a:off x="3736" y="3188"/>
                <a:ext cx="685" cy="98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7" name="Rectangle 16"/>
              <p:cNvSpPr>
                <a:spLocks noChangeArrowheads="1"/>
              </p:cNvSpPr>
              <p:nvPr/>
            </p:nvSpPr>
            <p:spPr bwMode="auto">
              <a:xfrm rot="2307138">
                <a:off x="4504" y="2469"/>
                <a:ext cx="685" cy="98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8" name="Rectangle 17"/>
              <p:cNvSpPr>
                <a:spLocks noChangeArrowheads="1"/>
              </p:cNvSpPr>
              <p:nvPr/>
            </p:nvSpPr>
            <p:spPr bwMode="auto">
              <a:xfrm rot="1818126">
                <a:off x="731" y="2050"/>
                <a:ext cx="685" cy="98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9" name="Rectangle 18"/>
              <p:cNvSpPr>
                <a:spLocks noChangeArrowheads="1"/>
              </p:cNvSpPr>
              <p:nvPr/>
            </p:nvSpPr>
            <p:spPr bwMode="auto">
              <a:xfrm rot="1818126">
                <a:off x="1718" y="1223"/>
                <a:ext cx="685" cy="98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0" name="Rectangle 19"/>
              <p:cNvSpPr>
                <a:spLocks noChangeArrowheads="1"/>
              </p:cNvSpPr>
              <p:nvPr/>
            </p:nvSpPr>
            <p:spPr bwMode="auto">
              <a:xfrm>
                <a:off x="2529" y="1392"/>
                <a:ext cx="1040" cy="1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1" name="Rectangle 20"/>
              <p:cNvSpPr>
                <a:spLocks noChangeArrowheads="1"/>
              </p:cNvSpPr>
              <p:nvPr/>
            </p:nvSpPr>
            <p:spPr bwMode="auto">
              <a:xfrm>
                <a:off x="2519" y="3024"/>
                <a:ext cx="1040" cy="1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2" name="Rectangle 21"/>
              <p:cNvSpPr>
                <a:spLocks noChangeArrowheads="1"/>
              </p:cNvSpPr>
              <p:nvPr/>
            </p:nvSpPr>
            <p:spPr bwMode="auto">
              <a:xfrm rot="18509648" flipH="1">
                <a:off x="2114" y="2644"/>
                <a:ext cx="1195" cy="1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3" name="Rectangle 22"/>
              <p:cNvSpPr>
                <a:spLocks noChangeArrowheads="1"/>
              </p:cNvSpPr>
              <p:nvPr/>
            </p:nvSpPr>
            <p:spPr bwMode="auto">
              <a:xfrm rot="18509648" flipH="1">
                <a:off x="2691" y="1894"/>
                <a:ext cx="1195" cy="1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4" name="Rectangle 23"/>
              <p:cNvSpPr>
                <a:spLocks noChangeArrowheads="1"/>
              </p:cNvSpPr>
              <p:nvPr/>
            </p:nvSpPr>
            <p:spPr bwMode="auto">
              <a:xfrm rot="3090352">
                <a:off x="2721" y="2584"/>
                <a:ext cx="1195" cy="1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5" name="Rectangle 24"/>
              <p:cNvSpPr>
                <a:spLocks noChangeArrowheads="1"/>
              </p:cNvSpPr>
              <p:nvPr/>
            </p:nvSpPr>
            <p:spPr bwMode="auto">
              <a:xfrm>
                <a:off x="3180" y="2240"/>
                <a:ext cx="1195" cy="1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6" name="Rectangle 25"/>
              <p:cNvSpPr>
                <a:spLocks noChangeArrowheads="1"/>
              </p:cNvSpPr>
              <p:nvPr/>
            </p:nvSpPr>
            <p:spPr bwMode="auto">
              <a:xfrm rot="2440054" flipH="1" flipV="1">
                <a:off x="3563" y="1843"/>
                <a:ext cx="1195" cy="1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7" name="Rectangle 26"/>
              <p:cNvSpPr>
                <a:spLocks noChangeArrowheads="1"/>
              </p:cNvSpPr>
              <p:nvPr/>
            </p:nvSpPr>
            <p:spPr bwMode="auto">
              <a:xfrm rot="19159946" flipH="1">
                <a:off x="3553" y="2649"/>
                <a:ext cx="1195" cy="1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8" name="Rectangle 27"/>
              <p:cNvSpPr>
                <a:spLocks noChangeArrowheads="1"/>
              </p:cNvSpPr>
              <p:nvPr/>
            </p:nvSpPr>
            <p:spPr bwMode="auto">
              <a:xfrm rot="19159946" flipV="1">
                <a:off x="1317" y="1815"/>
                <a:ext cx="1195" cy="1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9" name="Rectangle 28"/>
              <p:cNvSpPr>
                <a:spLocks noChangeArrowheads="1"/>
              </p:cNvSpPr>
              <p:nvPr/>
            </p:nvSpPr>
            <p:spPr bwMode="auto">
              <a:xfrm rot="3090352">
                <a:off x="2144" y="1834"/>
                <a:ext cx="1195" cy="1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0" name="Rectangle 29"/>
              <p:cNvSpPr>
                <a:spLocks noChangeArrowheads="1"/>
              </p:cNvSpPr>
              <p:nvPr/>
            </p:nvSpPr>
            <p:spPr bwMode="auto">
              <a:xfrm rot="2440054">
                <a:off x="1307" y="2621"/>
                <a:ext cx="1195" cy="1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1" name="Oval 30"/>
              <p:cNvSpPr>
                <a:spLocks noChangeArrowheads="1"/>
              </p:cNvSpPr>
              <p:nvPr/>
            </p:nvSpPr>
            <p:spPr bwMode="auto">
              <a:xfrm>
                <a:off x="1272" y="2135"/>
                <a:ext cx="438" cy="344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2" name="Oval 31"/>
              <p:cNvSpPr>
                <a:spLocks noChangeArrowheads="1"/>
              </p:cNvSpPr>
              <p:nvPr/>
            </p:nvSpPr>
            <p:spPr bwMode="auto">
              <a:xfrm>
                <a:off x="2200" y="1295"/>
                <a:ext cx="438" cy="344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3" name="Oval 32"/>
              <p:cNvSpPr>
                <a:spLocks noChangeArrowheads="1"/>
              </p:cNvSpPr>
              <p:nvPr/>
            </p:nvSpPr>
            <p:spPr bwMode="auto">
              <a:xfrm>
                <a:off x="3452" y="2887"/>
                <a:ext cx="438" cy="344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4" name="Oval 33"/>
              <p:cNvSpPr>
                <a:spLocks noChangeArrowheads="1"/>
              </p:cNvSpPr>
              <p:nvPr/>
            </p:nvSpPr>
            <p:spPr bwMode="auto">
              <a:xfrm>
                <a:off x="2808" y="2128"/>
                <a:ext cx="438" cy="344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5" name="Oval 34"/>
              <p:cNvSpPr>
                <a:spLocks noChangeArrowheads="1"/>
              </p:cNvSpPr>
              <p:nvPr/>
            </p:nvSpPr>
            <p:spPr bwMode="auto">
              <a:xfrm>
                <a:off x="3452" y="1308"/>
                <a:ext cx="438" cy="344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6" name="Oval 35"/>
              <p:cNvSpPr>
                <a:spLocks noChangeArrowheads="1"/>
              </p:cNvSpPr>
              <p:nvPr/>
            </p:nvSpPr>
            <p:spPr bwMode="auto">
              <a:xfrm>
                <a:off x="2200" y="2917"/>
                <a:ext cx="438" cy="344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7" name="Oval 36"/>
              <p:cNvSpPr>
                <a:spLocks noChangeArrowheads="1"/>
              </p:cNvSpPr>
              <p:nvPr/>
            </p:nvSpPr>
            <p:spPr bwMode="auto">
              <a:xfrm>
                <a:off x="4344" y="2128"/>
                <a:ext cx="438" cy="344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2530" name="Object 37"/>
              <p:cNvGraphicFramePr>
                <a:graphicFrameLocks/>
              </p:cNvGraphicFramePr>
              <p:nvPr/>
            </p:nvGraphicFramePr>
            <p:xfrm>
              <a:off x="1551" y="829"/>
              <a:ext cx="446" cy="3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48" name="ClipArt" r:id="rId3" imgW="3473280" imgH="3106440" progId="MS_ClipArt_Gallery.2">
                      <p:embed/>
                    </p:oleObj>
                  </mc:Choice>
                  <mc:Fallback>
                    <p:oleObj name="ClipArt" r:id="rId3" imgW="3473280" imgH="3106440" progId="MS_ClipArt_Gallery.2">
                      <p:embed/>
                      <p:pic>
                        <p:nvPicPr>
                          <p:cNvPr id="0" name="Object 37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51" y="829"/>
                            <a:ext cx="446" cy="35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31" name="Object 38"/>
              <p:cNvGraphicFramePr>
                <a:graphicFrameLocks/>
              </p:cNvGraphicFramePr>
              <p:nvPr/>
            </p:nvGraphicFramePr>
            <p:xfrm>
              <a:off x="3287" y="3514"/>
              <a:ext cx="446" cy="3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49" name="ClipArt" r:id="rId5" imgW="3473280" imgH="3106440" progId="MS_ClipArt_Gallery.2">
                      <p:embed/>
                    </p:oleObj>
                  </mc:Choice>
                  <mc:Fallback>
                    <p:oleObj name="ClipArt" r:id="rId5" imgW="3473280" imgH="3106440" progId="MS_ClipArt_Gallery.2">
                      <p:embed/>
                      <p:pic>
                        <p:nvPicPr>
                          <p:cNvPr id="0" name="Object 38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87" y="3514"/>
                            <a:ext cx="446" cy="35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32" name="Object 39"/>
              <p:cNvGraphicFramePr>
                <a:graphicFrameLocks/>
              </p:cNvGraphicFramePr>
              <p:nvPr/>
            </p:nvGraphicFramePr>
            <p:xfrm>
              <a:off x="4270" y="3257"/>
              <a:ext cx="446" cy="3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50" name="ClipArt" r:id="rId6" imgW="3473280" imgH="3106440" progId="MS_ClipArt_Gallery.2">
                      <p:embed/>
                    </p:oleObj>
                  </mc:Choice>
                  <mc:Fallback>
                    <p:oleObj name="ClipArt" r:id="rId6" imgW="3473280" imgH="3106440" progId="MS_ClipArt_Gallery.2">
                      <p:embed/>
                      <p:pic>
                        <p:nvPicPr>
                          <p:cNvPr id="0" name="Object 39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70" y="3257"/>
                            <a:ext cx="446" cy="35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33" name="Object 40"/>
              <p:cNvGraphicFramePr>
                <a:graphicFrameLocks/>
              </p:cNvGraphicFramePr>
              <p:nvPr/>
            </p:nvGraphicFramePr>
            <p:xfrm>
              <a:off x="4925" y="2648"/>
              <a:ext cx="446" cy="3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51" name="ClipArt" r:id="rId7" imgW="3473280" imgH="3106440" progId="MS_ClipArt_Gallery.2">
                      <p:embed/>
                    </p:oleObj>
                  </mc:Choice>
                  <mc:Fallback>
                    <p:oleObj name="ClipArt" r:id="rId7" imgW="3473280" imgH="3106440" progId="MS_ClipArt_Gallery.2">
                      <p:embed/>
                      <p:pic>
                        <p:nvPicPr>
                          <p:cNvPr id="0" name="Object 40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25" y="2648"/>
                            <a:ext cx="446" cy="35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34" name="Object 41"/>
              <p:cNvGraphicFramePr>
                <a:graphicFrameLocks/>
              </p:cNvGraphicFramePr>
              <p:nvPr/>
            </p:nvGraphicFramePr>
            <p:xfrm>
              <a:off x="5038" y="1686"/>
              <a:ext cx="446" cy="3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52" name="ClipArt" r:id="rId8" imgW="3473280" imgH="3106440" progId="MS_ClipArt_Gallery.2">
                      <p:embed/>
                    </p:oleObj>
                  </mc:Choice>
                  <mc:Fallback>
                    <p:oleObj name="ClipArt" r:id="rId8" imgW="3473280" imgH="3106440" progId="MS_ClipArt_Gallery.2">
                      <p:embed/>
                      <p:pic>
                        <p:nvPicPr>
                          <p:cNvPr id="0" name="Object 41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38" y="1686"/>
                            <a:ext cx="446" cy="35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35" name="Object 42"/>
              <p:cNvGraphicFramePr>
                <a:graphicFrameLocks/>
              </p:cNvGraphicFramePr>
              <p:nvPr/>
            </p:nvGraphicFramePr>
            <p:xfrm>
              <a:off x="4240" y="862"/>
              <a:ext cx="446" cy="3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53" name="ClipArt" r:id="rId9" imgW="3473280" imgH="3106440" progId="MS_ClipArt_Gallery.2">
                      <p:embed/>
                    </p:oleObj>
                  </mc:Choice>
                  <mc:Fallback>
                    <p:oleObj name="ClipArt" r:id="rId9" imgW="3473280" imgH="3106440" progId="MS_ClipArt_Gallery.2">
                      <p:embed/>
                      <p:pic>
                        <p:nvPicPr>
                          <p:cNvPr id="0" name="Object 42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40" y="862"/>
                            <a:ext cx="446" cy="35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36" name="Object 43"/>
              <p:cNvGraphicFramePr>
                <a:graphicFrameLocks/>
              </p:cNvGraphicFramePr>
              <p:nvPr/>
            </p:nvGraphicFramePr>
            <p:xfrm>
              <a:off x="3201" y="691"/>
              <a:ext cx="446" cy="3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54" name="ClipArt" r:id="rId10" imgW="3473280" imgH="3106440" progId="MS_ClipArt_Gallery.2">
                      <p:embed/>
                    </p:oleObj>
                  </mc:Choice>
                  <mc:Fallback>
                    <p:oleObj name="ClipArt" r:id="rId10" imgW="3473280" imgH="3106440" progId="MS_ClipArt_Gallery.2">
                      <p:embed/>
                      <p:pic>
                        <p:nvPicPr>
                          <p:cNvPr id="0" name="Object 43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1" y="691"/>
                            <a:ext cx="446" cy="35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37" name="Object 44"/>
              <p:cNvGraphicFramePr>
                <a:graphicFrameLocks/>
              </p:cNvGraphicFramePr>
              <p:nvPr/>
            </p:nvGraphicFramePr>
            <p:xfrm>
              <a:off x="1603" y="3340"/>
              <a:ext cx="446" cy="3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55" name="ClipArt" r:id="rId11" imgW="3473280" imgH="3106440" progId="MS_ClipArt_Gallery.2">
                      <p:embed/>
                    </p:oleObj>
                  </mc:Choice>
                  <mc:Fallback>
                    <p:oleObj name="ClipArt" r:id="rId11" imgW="3473280" imgH="3106440" progId="MS_ClipArt_Gallery.2">
                      <p:embed/>
                      <p:pic>
                        <p:nvPicPr>
                          <p:cNvPr id="0" name="Object 44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03" y="3340"/>
                            <a:ext cx="446" cy="35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38" name="Object 45"/>
              <p:cNvGraphicFramePr>
                <a:graphicFrameLocks/>
              </p:cNvGraphicFramePr>
              <p:nvPr/>
            </p:nvGraphicFramePr>
            <p:xfrm>
              <a:off x="2374" y="678"/>
              <a:ext cx="446" cy="3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56" name="ClipArt" r:id="rId12" imgW="3473280" imgH="3106440" progId="MS_ClipArt_Gallery.2">
                      <p:embed/>
                    </p:oleObj>
                  </mc:Choice>
                  <mc:Fallback>
                    <p:oleObj name="ClipArt" r:id="rId12" imgW="3473280" imgH="3106440" progId="MS_ClipArt_Gallery.2">
                      <p:embed/>
                      <p:pic>
                        <p:nvPicPr>
                          <p:cNvPr id="0" name="Object 45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74" y="678"/>
                            <a:ext cx="446" cy="35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39" name="Object 46"/>
              <p:cNvGraphicFramePr>
                <a:graphicFrameLocks/>
              </p:cNvGraphicFramePr>
              <p:nvPr/>
            </p:nvGraphicFramePr>
            <p:xfrm>
              <a:off x="549" y="2450"/>
              <a:ext cx="446" cy="3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57" name="ClipArt" r:id="rId13" imgW="3473280" imgH="3106440" progId="MS_ClipArt_Gallery.2">
                      <p:embed/>
                    </p:oleObj>
                  </mc:Choice>
                  <mc:Fallback>
                    <p:oleObj name="ClipArt" r:id="rId13" imgW="3473280" imgH="3106440" progId="MS_ClipArt_Gallery.2">
                      <p:embed/>
                      <p:pic>
                        <p:nvPicPr>
                          <p:cNvPr id="0" name="Object 46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9" y="2450"/>
                            <a:ext cx="446" cy="35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40" name="Object 47"/>
              <p:cNvGraphicFramePr>
                <a:graphicFrameLocks/>
              </p:cNvGraphicFramePr>
              <p:nvPr/>
            </p:nvGraphicFramePr>
            <p:xfrm>
              <a:off x="524" y="1729"/>
              <a:ext cx="446" cy="3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58" name="ClipArt" r:id="rId14" imgW="3473280" imgH="3106440" progId="MS_ClipArt_Gallery.2">
                      <p:embed/>
                    </p:oleObj>
                  </mc:Choice>
                  <mc:Fallback>
                    <p:oleObj name="ClipArt" r:id="rId14" imgW="3473280" imgH="3106440" progId="MS_ClipArt_Gallery.2">
                      <p:embed/>
                      <p:pic>
                        <p:nvPicPr>
                          <p:cNvPr id="0" name="Object 47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4" y="1729"/>
                            <a:ext cx="446" cy="35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41" name="Object 48"/>
              <p:cNvGraphicFramePr>
                <a:graphicFrameLocks/>
              </p:cNvGraphicFramePr>
              <p:nvPr/>
            </p:nvGraphicFramePr>
            <p:xfrm>
              <a:off x="2232" y="3531"/>
              <a:ext cx="446" cy="3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59" name="ClipArt" r:id="rId15" imgW="3473280" imgH="3106440" progId="MS_ClipArt_Gallery.2">
                      <p:embed/>
                    </p:oleObj>
                  </mc:Choice>
                  <mc:Fallback>
                    <p:oleObj name="ClipArt" r:id="rId15" imgW="3473280" imgH="3106440" progId="MS_ClipArt_Gallery.2">
                      <p:embed/>
                      <p:pic>
                        <p:nvPicPr>
                          <p:cNvPr id="0" name="Object 48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32" y="3531"/>
                            <a:ext cx="446" cy="35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2548" name="Group 49"/>
            <p:cNvGrpSpPr>
              <a:grpSpLocks/>
            </p:cNvGrpSpPr>
            <p:nvPr/>
          </p:nvGrpSpPr>
          <p:grpSpPr bwMode="auto">
            <a:xfrm>
              <a:off x="1200" y="1726"/>
              <a:ext cx="3528" cy="2371"/>
              <a:chOff x="723" y="707"/>
              <a:chExt cx="4402" cy="3002"/>
            </a:xfrm>
          </p:grpSpPr>
          <p:grpSp>
            <p:nvGrpSpPr>
              <p:cNvPr id="22585" name="Group 50"/>
              <p:cNvGrpSpPr>
                <a:grpSpLocks/>
              </p:cNvGrpSpPr>
              <p:nvPr/>
            </p:nvGrpSpPr>
            <p:grpSpPr bwMode="auto">
              <a:xfrm>
                <a:off x="723" y="707"/>
                <a:ext cx="4358" cy="3002"/>
                <a:chOff x="723" y="707"/>
                <a:chExt cx="4358" cy="3002"/>
              </a:xfrm>
            </p:grpSpPr>
            <p:sp>
              <p:nvSpPr>
                <p:cNvPr id="22587" name="Freeform 51"/>
                <p:cNvSpPr>
                  <a:spLocks/>
                </p:cNvSpPr>
                <p:nvPr/>
              </p:nvSpPr>
              <p:spPr bwMode="auto">
                <a:xfrm>
                  <a:off x="2380" y="1520"/>
                  <a:ext cx="1224" cy="1512"/>
                </a:xfrm>
                <a:custGeom>
                  <a:avLst/>
                  <a:gdLst>
                    <a:gd name="T0" fmla="*/ 1224 w 1224"/>
                    <a:gd name="T1" fmla="*/ 0 h 1512"/>
                    <a:gd name="T2" fmla="*/ 1144 w 1224"/>
                    <a:gd name="T3" fmla="*/ 136 h 1512"/>
                    <a:gd name="T4" fmla="*/ 836 w 1224"/>
                    <a:gd name="T5" fmla="*/ 532 h 1512"/>
                    <a:gd name="T6" fmla="*/ 716 w 1224"/>
                    <a:gd name="T7" fmla="*/ 640 h 1512"/>
                    <a:gd name="T8" fmla="*/ 628 w 1224"/>
                    <a:gd name="T9" fmla="*/ 692 h 1512"/>
                    <a:gd name="T10" fmla="*/ 592 w 1224"/>
                    <a:gd name="T11" fmla="*/ 784 h 1512"/>
                    <a:gd name="T12" fmla="*/ 556 w 1224"/>
                    <a:gd name="T13" fmla="*/ 900 h 1512"/>
                    <a:gd name="T14" fmla="*/ 344 w 1224"/>
                    <a:gd name="T15" fmla="*/ 1188 h 1512"/>
                    <a:gd name="T16" fmla="*/ 148 w 1224"/>
                    <a:gd name="T17" fmla="*/ 1408 h 1512"/>
                    <a:gd name="T18" fmla="*/ 0 w 1224"/>
                    <a:gd name="T19" fmla="*/ 1512 h 151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24"/>
                    <a:gd name="T31" fmla="*/ 0 h 1512"/>
                    <a:gd name="T32" fmla="*/ 1224 w 1224"/>
                    <a:gd name="T33" fmla="*/ 1512 h 151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24" h="1512">
                      <a:moveTo>
                        <a:pt x="1224" y="0"/>
                      </a:moveTo>
                      <a:cubicBezTo>
                        <a:pt x="1216" y="23"/>
                        <a:pt x="1209" y="47"/>
                        <a:pt x="1144" y="136"/>
                      </a:cubicBezTo>
                      <a:cubicBezTo>
                        <a:pt x="1079" y="225"/>
                        <a:pt x="907" y="448"/>
                        <a:pt x="836" y="532"/>
                      </a:cubicBezTo>
                      <a:cubicBezTo>
                        <a:pt x="765" y="616"/>
                        <a:pt x="751" y="613"/>
                        <a:pt x="716" y="640"/>
                      </a:cubicBezTo>
                      <a:cubicBezTo>
                        <a:pt x="681" y="667"/>
                        <a:pt x="649" y="668"/>
                        <a:pt x="628" y="692"/>
                      </a:cubicBezTo>
                      <a:cubicBezTo>
                        <a:pt x="607" y="716"/>
                        <a:pt x="604" y="749"/>
                        <a:pt x="592" y="784"/>
                      </a:cubicBezTo>
                      <a:cubicBezTo>
                        <a:pt x="580" y="819"/>
                        <a:pt x="597" y="833"/>
                        <a:pt x="556" y="900"/>
                      </a:cubicBezTo>
                      <a:cubicBezTo>
                        <a:pt x="515" y="967"/>
                        <a:pt x="412" y="1103"/>
                        <a:pt x="344" y="1188"/>
                      </a:cubicBezTo>
                      <a:cubicBezTo>
                        <a:pt x="276" y="1273"/>
                        <a:pt x="205" y="1354"/>
                        <a:pt x="148" y="1408"/>
                      </a:cubicBezTo>
                      <a:cubicBezTo>
                        <a:pt x="91" y="1462"/>
                        <a:pt x="45" y="1487"/>
                        <a:pt x="0" y="1512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8" name="Freeform 52"/>
                <p:cNvSpPr>
                  <a:spLocks/>
                </p:cNvSpPr>
                <p:nvPr/>
              </p:nvSpPr>
              <p:spPr bwMode="auto">
                <a:xfrm>
                  <a:off x="2374" y="3064"/>
                  <a:ext cx="1212" cy="158"/>
                </a:xfrm>
                <a:custGeom>
                  <a:avLst/>
                  <a:gdLst>
                    <a:gd name="T0" fmla="*/ 0 w 1212"/>
                    <a:gd name="T1" fmla="*/ 54 h 158"/>
                    <a:gd name="T2" fmla="*/ 54 w 1212"/>
                    <a:gd name="T3" fmla="*/ 132 h 158"/>
                    <a:gd name="T4" fmla="*/ 126 w 1212"/>
                    <a:gd name="T5" fmla="*/ 150 h 158"/>
                    <a:gd name="T6" fmla="*/ 204 w 1212"/>
                    <a:gd name="T7" fmla="*/ 84 h 158"/>
                    <a:gd name="T8" fmla="*/ 390 w 1212"/>
                    <a:gd name="T9" fmla="*/ 30 h 158"/>
                    <a:gd name="T10" fmla="*/ 960 w 1212"/>
                    <a:gd name="T11" fmla="*/ 6 h 158"/>
                    <a:gd name="T12" fmla="*/ 1212 w 1212"/>
                    <a:gd name="T13" fmla="*/ 0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12"/>
                    <a:gd name="T22" fmla="*/ 0 h 158"/>
                    <a:gd name="T23" fmla="*/ 1212 w 1212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12" h="158">
                      <a:moveTo>
                        <a:pt x="0" y="54"/>
                      </a:moveTo>
                      <a:cubicBezTo>
                        <a:pt x="16" y="85"/>
                        <a:pt x="33" y="116"/>
                        <a:pt x="54" y="132"/>
                      </a:cubicBezTo>
                      <a:cubicBezTo>
                        <a:pt x="75" y="148"/>
                        <a:pt x="101" y="158"/>
                        <a:pt x="126" y="150"/>
                      </a:cubicBezTo>
                      <a:cubicBezTo>
                        <a:pt x="151" y="142"/>
                        <a:pt x="160" y="104"/>
                        <a:pt x="204" y="84"/>
                      </a:cubicBezTo>
                      <a:cubicBezTo>
                        <a:pt x="248" y="64"/>
                        <a:pt x="264" y="43"/>
                        <a:pt x="390" y="30"/>
                      </a:cubicBezTo>
                      <a:cubicBezTo>
                        <a:pt x="516" y="17"/>
                        <a:pt x="823" y="11"/>
                        <a:pt x="960" y="6"/>
                      </a:cubicBezTo>
                      <a:cubicBezTo>
                        <a:pt x="1097" y="1"/>
                        <a:pt x="1154" y="0"/>
                        <a:pt x="1212" y="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2589" name="Group 53"/>
                <p:cNvGrpSpPr>
                  <a:grpSpLocks/>
                </p:cNvGrpSpPr>
                <p:nvPr/>
              </p:nvGrpSpPr>
              <p:grpSpPr bwMode="auto">
                <a:xfrm>
                  <a:off x="723" y="707"/>
                  <a:ext cx="4358" cy="3002"/>
                  <a:chOff x="723" y="711"/>
                  <a:chExt cx="4358" cy="3002"/>
                </a:xfrm>
              </p:grpSpPr>
              <p:sp>
                <p:nvSpPr>
                  <p:cNvPr id="22590" name="Freeform 54"/>
                  <p:cNvSpPr>
                    <a:spLocks/>
                  </p:cNvSpPr>
                  <p:nvPr/>
                </p:nvSpPr>
                <p:spPr bwMode="auto">
                  <a:xfrm>
                    <a:off x="2356" y="1326"/>
                    <a:ext cx="1246" cy="110"/>
                  </a:xfrm>
                  <a:custGeom>
                    <a:avLst/>
                    <a:gdLst>
                      <a:gd name="T0" fmla="*/ 0 w 1246"/>
                      <a:gd name="T1" fmla="*/ 75 h 110"/>
                      <a:gd name="T2" fmla="*/ 94 w 1246"/>
                      <a:gd name="T3" fmla="*/ 7 h 110"/>
                      <a:gd name="T4" fmla="*/ 206 w 1246"/>
                      <a:gd name="T5" fmla="*/ 32 h 110"/>
                      <a:gd name="T6" fmla="*/ 280 w 1246"/>
                      <a:gd name="T7" fmla="*/ 98 h 110"/>
                      <a:gd name="T8" fmla="*/ 464 w 1246"/>
                      <a:gd name="T9" fmla="*/ 101 h 110"/>
                      <a:gd name="T10" fmla="*/ 1246 w 1246"/>
                      <a:gd name="T11" fmla="*/ 110 h 11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46"/>
                      <a:gd name="T19" fmla="*/ 0 h 110"/>
                      <a:gd name="T20" fmla="*/ 1246 w 1246"/>
                      <a:gd name="T21" fmla="*/ 110 h 11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46" h="110">
                        <a:moveTo>
                          <a:pt x="0" y="75"/>
                        </a:moveTo>
                        <a:cubicBezTo>
                          <a:pt x="30" y="44"/>
                          <a:pt x="60" y="14"/>
                          <a:pt x="94" y="7"/>
                        </a:cubicBezTo>
                        <a:cubicBezTo>
                          <a:pt x="128" y="0"/>
                          <a:pt x="175" y="17"/>
                          <a:pt x="206" y="32"/>
                        </a:cubicBezTo>
                        <a:cubicBezTo>
                          <a:pt x="237" y="47"/>
                          <a:pt x="237" y="87"/>
                          <a:pt x="280" y="98"/>
                        </a:cubicBezTo>
                        <a:cubicBezTo>
                          <a:pt x="323" y="109"/>
                          <a:pt x="303" y="99"/>
                          <a:pt x="464" y="101"/>
                        </a:cubicBezTo>
                        <a:cubicBezTo>
                          <a:pt x="625" y="103"/>
                          <a:pt x="939" y="107"/>
                          <a:pt x="1246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91" name="Freeform 55"/>
                  <p:cNvSpPr>
                    <a:spLocks/>
                  </p:cNvSpPr>
                  <p:nvPr/>
                </p:nvSpPr>
                <p:spPr bwMode="auto">
                  <a:xfrm>
                    <a:off x="3624" y="1512"/>
                    <a:ext cx="838" cy="1514"/>
                  </a:xfrm>
                  <a:custGeom>
                    <a:avLst/>
                    <a:gdLst>
                      <a:gd name="T0" fmla="*/ 0 w 838"/>
                      <a:gd name="T1" fmla="*/ 0 h 1514"/>
                      <a:gd name="T2" fmla="*/ 556 w 838"/>
                      <a:gd name="T3" fmla="*/ 468 h 1514"/>
                      <a:gd name="T4" fmla="*/ 760 w 838"/>
                      <a:gd name="T5" fmla="*/ 644 h 1514"/>
                      <a:gd name="T6" fmla="*/ 816 w 838"/>
                      <a:gd name="T7" fmla="*/ 716 h 1514"/>
                      <a:gd name="T8" fmla="*/ 828 w 838"/>
                      <a:gd name="T9" fmla="*/ 804 h 1514"/>
                      <a:gd name="T10" fmla="*/ 795 w 838"/>
                      <a:gd name="T11" fmla="*/ 912 h 1514"/>
                      <a:gd name="T12" fmla="*/ 572 w 838"/>
                      <a:gd name="T13" fmla="*/ 1120 h 1514"/>
                      <a:gd name="T14" fmla="*/ 270 w 838"/>
                      <a:gd name="T15" fmla="*/ 1377 h 1514"/>
                      <a:gd name="T16" fmla="*/ 21 w 838"/>
                      <a:gd name="T17" fmla="*/ 1514 h 151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38"/>
                      <a:gd name="T28" fmla="*/ 0 h 1514"/>
                      <a:gd name="T29" fmla="*/ 838 w 838"/>
                      <a:gd name="T30" fmla="*/ 1514 h 151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38" h="1514">
                        <a:moveTo>
                          <a:pt x="0" y="0"/>
                        </a:moveTo>
                        <a:cubicBezTo>
                          <a:pt x="93" y="78"/>
                          <a:pt x="429" y="361"/>
                          <a:pt x="556" y="468"/>
                        </a:cubicBezTo>
                        <a:cubicBezTo>
                          <a:pt x="683" y="575"/>
                          <a:pt x="717" y="603"/>
                          <a:pt x="760" y="644"/>
                        </a:cubicBezTo>
                        <a:cubicBezTo>
                          <a:pt x="803" y="685"/>
                          <a:pt x="805" y="689"/>
                          <a:pt x="816" y="716"/>
                        </a:cubicBezTo>
                        <a:cubicBezTo>
                          <a:pt x="827" y="743"/>
                          <a:pt x="831" y="771"/>
                          <a:pt x="828" y="804"/>
                        </a:cubicBezTo>
                        <a:cubicBezTo>
                          <a:pt x="825" y="837"/>
                          <a:pt x="838" y="859"/>
                          <a:pt x="795" y="912"/>
                        </a:cubicBezTo>
                        <a:cubicBezTo>
                          <a:pt x="752" y="965"/>
                          <a:pt x="660" y="1042"/>
                          <a:pt x="572" y="1120"/>
                        </a:cubicBezTo>
                        <a:cubicBezTo>
                          <a:pt x="484" y="1198"/>
                          <a:pt x="362" y="1311"/>
                          <a:pt x="270" y="1377"/>
                        </a:cubicBezTo>
                        <a:cubicBezTo>
                          <a:pt x="178" y="1443"/>
                          <a:pt x="96" y="1479"/>
                          <a:pt x="21" y="1514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92" name="Freeform 56"/>
                  <p:cNvSpPr>
                    <a:spLocks/>
                  </p:cNvSpPr>
                  <p:nvPr/>
                </p:nvSpPr>
                <p:spPr bwMode="auto">
                  <a:xfrm>
                    <a:off x="3619" y="1470"/>
                    <a:ext cx="1462" cy="1264"/>
                  </a:xfrm>
                  <a:custGeom>
                    <a:avLst/>
                    <a:gdLst>
                      <a:gd name="T0" fmla="*/ 0 w 1462"/>
                      <a:gd name="T1" fmla="*/ 0 h 1264"/>
                      <a:gd name="T2" fmla="*/ 181 w 1462"/>
                      <a:gd name="T3" fmla="*/ 146 h 1264"/>
                      <a:gd name="T4" fmla="*/ 573 w 1462"/>
                      <a:gd name="T5" fmla="*/ 478 h 1264"/>
                      <a:gd name="T6" fmla="*/ 809 w 1462"/>
                      <a:gd name="T7" fmla="*/ 674 h 1264"/>
                      <a:gd name="T8" fmla="*/ 869 w 1462"/>
                      <a:gd name="T9" fmla="*/ 750 h 1264"/>
                      <a:gd name="T10" fmla="*/ 912 w 1462"/>
                      <a:gd name="T11" fmla="*/ 886 h 1264"/>
                      <a:gd name="T12" fmla="*/ 963 w 1462"/>
                      <a:gd name="T13" fmla="*/ 946 h 1264"/>
                      <a:gd name="T14" fmla="*/ 1057 w 1462"/>
                      <a:gd name="T15" fmla="*/ 962 h 1264"/>
                      <a:gd name="T16" fmla="*/ 1195 w 1462"/>
                      <a:gd name="T17" fmla="*/ 1040 h 1264"/>
                      <a:gd name="T18" fmla="*/ 1462 w 1462"/>
                      <a:gd name="T19" fmla="*/ 1264 h 126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462"/>
                      <a:gd name="T31" fmla="*/ 0 h 1264"/>
                      <a:gd name="T32" fmla="*/ 1462 w 1462"/>
                      <a:gd name="T33" fmla="*/ 1264 h 126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462" h="1264">
                        <a:moveTo>
                          <a:pt x="0" y="0"/>
                        </a:moveTo>
                        <a:cubicBezTo>
                          <a:pt x="42" y="33"/>
                          <a:pt x="86" y="66"/>
                          <a:pt x="181" y="146"/>
                        </a:cubicBezTo>
                        <a:cubicBezTo>
                          <a:pt x="276" y="226"/>
                          <a:pt x="468" y="390"/>
                          <a:pt x="573" y="478"/>
                        </a:cubicBezTo>
                        <a:cubicBezTo>
                          <a:pt x="678" y="566"/>
                          <a:pt x="760" y="629"/>
                          <a:pt x="809" y="674"/>
                        </a:cubicBezTo>
                        <a:cubicBezTo>
                          <a:pt x="858" y="719"/>
                          <a:pt x="852" y="715"/>
                          <a:pt x="869" y="750"/>
                        </a:cubicBezTo>
                        <a:cubicBezTo>
                          <a:pt x="886" y="785"/>
                          <a:pt x="896" y="853"/>
                          <a:pt x="912" y="886"/>
                        </a:cubicBezTo>
                        <a:cubicBezTo>
                          <a:pt x="928" y="919"/>
                          <a:pt x="939" y="933"/>
                          <a:pt x="963" y="946"/>
                        </a:cubicBezTo>
                        <a:cubicBezTo>
                          <a:pt x="987" y="959"/>
                          <a:pt x="1018" y="946"/>
                          <a:pt x="1057" y="962"/>
                        </a:cubicBezTo>
                        <a:cubicBezTo>
                          <a:pt x="1096" y="978"/>
                          <a:pt x="1127" y="990"/>
                          <a:pt x="1195" y="1040"/>
                        </a:cubicBezTo>
                        <a:cubicBezTo>
                          <a:pt x="1263" y="1090"/>
                          <a:pt x="1362" y="1176"/>
                          <a:pt x="1462" y="1264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2593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723" y="711"/>
                    <a:ext cx="3704" cy="3002"/>
                    <a:chOff x="723" y="711"/>
                    <a:chExt cx="3704" cy="3002"/>
                  </a:xfrm>
                </p:grpSpPr>
                <p:grpSp>
                  <p:nvGrpSpPr>
                    <p:cNvPr id="22594" name="Group 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3" y="2372"/>
                      <a:ext cx="1613" cy="712"/>
                      <a:chOff x="723" y="2372"/>
                      <a:chExt cx="1613" cy="712"/>
                    </a:xfrm>
                  </p:grpSpPr>
                  <p:sp>
                    <p:nvSpPr>
                      <p:cNvPr id="22616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48" y="2372"/>
                        <a:ext cx="1588" cy="712"/>
                      </a:xfrm>
                      <a:custGeom>
                        <a:avLst/>
                        <a:gdLst>
                          <a:gd name="T0" fmla="*/ 1588 w 1588"/>
                          <a:gd name="T1" fmla="*/ 712 h 712"/>
                          <a:gd name="T2" fmla="*/ 1292 w 1588"/>
                          <a:gd name="T3" fmla="*/ 460 h 712"/>
                          <a:gd name="T4" fmla="*/ 1020 w 1588"/>
                          <a:gd name="T5" fmla="*/ 228 h 712"/>
                          <a:gd name="T6" fmla="*/ 764 w 1588"/>
                          <a:gd name="T7" fmla="*/ 44 h 712"/>
                          <a:gd name="T8" fmla="*/ 567 w 1588"/>
                          <a:gd name="T9" fmla="*/ 27 h 712"/>
                          <a:gd name="T10" fmla="*/ 0 w 1588"/>
                          <a:gd name="T11" fmla="*/ 207 h 712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1588"/>
                          <a:gd name="T19" fmla="*/ 0 h 712"/>
                          <a:gd name="T20" fmla="*/ 1588 w 1588"/>
                          <a:gd name="T21" fmla="*/ 712 h 712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1588" h="712">
                            <a:moveTo>
                              <a:pt x="1588" y="712"/>
                            </a:moveTo>
                            <a:cubicBezTo>
                              <a:pt x="1539" y="670"/>
                              <a:pt x="1387" y="541"/>
                              <a:pt x="1292" y="460"/>
                            </a:cubicBezTo>
                            <a:cubicBezTo>
                              <a:pt x="1197" y="379"/>
                              <a:pt x="1108" y="297"/>
                              <a:pt x="1020" y="228"/>
                            </a:cubicBezTo>
                            <a:cubicBezTo>
                              <a:pt x="932" y="159"/>
                              <a:pt x="840" y="78"/>
                              <a:pt x="764" y="44"/>
                            </a:cubicBezTo>
                            <a:cubicBezTo>
                              <a:pt x="688" y="10"/>
                              <a:pt x="694" y="0"/>
                              <a:pt x="567" y="27"/>
                            </a:cubicBezTo>
                            <a:cubicBezTo>
                              <a:pt x="440" y="54"/>
                              <a:pt x="217" y="130"/>
                              <a:pt x="0" y="207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617" name="Oval 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3" y="2486"/>
                        <a:ext cx="61" cy="146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2595" name="Freeform 61"/>
                    <p:cNvSpPr>
                      <a:spLocks/>
                    </p:cNvSpPr>
                    <p:nvPr/>
                  </p:nvSpPr>
                  <p:spPr bwMode="auto">
                    <a:xfrm>
                      <a:off x="1716" y="972"/>
                      <a:ext cx="620" cy="484"/>
                    </a:xfrm>
                    <a:custGeom>
                      <a:avLst/>
                      <a:gdLst>
                        <a:gd name="T0" fmla="*/ 620 w 620"/>
                        <a:gd name="T1" fmla="*/ 484 h 484"/>
                        <a:gd name="T2" fmla="*/ 432 w 620"/>
                        <a:gd name="T3" fmla="*/ 372 h 484"/>
                        <a:gd name="T4" fmla="*/ 132 w 620"/>
                        <a:gd name="T5" fmla="*/ 196 h 484"/>
                        <a:gd name="T6" fmla="*/ 0 w 620"/>
                        <a:gd name="T7" fmla="*/ 0 h 48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620"/>
                        <a:gd name="T13" fmla="*/ 0 h 484"/>
                        <a:gd name="T14" fmla="*/ 620 w 620"/>
                        <a:gd name="T15" fmla="*/ 484 h 48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620" h="484">
                          <a:moveTo>
                            <a:pt x="620" y="484"/>
                          </a:moveTo>
                          <a:cubicBezTo>
                            <a:pt x="566" y="452"/>
                            <a:pt x="513" y="420"/>
                            <a:pt x="432" y="372"/>
                          </a:cubicBezTo>
                          <a:cubicBezTo>
                            <a:pt x="351" y="324"/>
                            <a:pt x="204" y="258"/>
                            <a:pt x="132" y="196"/>
                          </a:cubicBezTo>
                          <a:cubicBezTo>
                            <a:pt x="60" y="134"/>
                            <a:pt x="30" y="67"/>
                            <a:pt x="0" y="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96" name="Oval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6" y="864"/>
                      <a:ext cx="61" cy="14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2597" name="Group 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07" y="711"/>
                      <a:ext cx="2120" cy="2332"/>
                      <a:chOff x="2307" y="711"/>
                      <a:chExt cx="2120" cy="2332"/>
                    </a:xfrm>
                  </p:grpSpPr>
                  <p:sp>
                    <p:nvSpPr>
                      <p:cNvPr id="22606" name="Freeform 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47" y="1530"/>
                        <a:ext cx="595" cy="1513"/>
                      </a:xfrm>
                      <a:custGeom>
                        <a:avLst/>
                        <a:gdLst>
                          <a:gd name="T0" fmla="*/ 0 w 595"/>
                          <a:gd name="T1" fmla="*/ 1513 h 1513"/>
                          <a:gd name="T2" fmla="*/ 213 w 595"/>
                          <a:gd name="T3" fmla="*/ 1298 h 1513"/>
                          <a:gd name="T4" fmla="*/ 357 w 595"/>
                          <a:gd name="T5" fmla="*/ 1114 h 1513"/>
                          <a:gd name="T6" fmla="*/ 561 w 595"/>
                          <a:gd name="T7" fmla="*/ 822 h 1513"/>
                          <a:gd name="T8" fmla="*/ 527 w 595"/>
                          <a:gd name="T9" fmla="*/ 606 h 1513"/>
                          <a:gd name="T10" fmla="*/ 155 w 595"/>
                          <a:gd name="T11" fmla="*/ 132 h 1513"/>
                          <a:gd name="T12" fmla="*/ 9 w 595"/>
                          <a:gd name="T13" fmla="*/ 0 h 151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595"/>
                          <a:gd name="T22" fmla="*/ 0 h 1513"/>
                          <a:gd name="T23" fmla="*/ 595 w 595"/>
                          <a:gd name="T24" fmla="*/ 1513 h 1513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595" h="1513">
                            <a:moveTo>
                              <a:pt x="0" y="1513"/>
                            </a:moveTo>
                            <a:cubicBezTo>
                              <a:pt x="35" y="1477"/>
                              <a:pt x="154" y="1364"/>
                              <a:pt x="213" y="1298"/>
                            </a:cubicBezTo>
                            <a:cubicBezTo>
                              <a:pt x="272" y="1232"/>
                              <a:pt x="299" y="1193"/>
                              <a:pt x="357" y="1114"/>
                            </a:cubicBezTo>
                            <a:cubicBezTo>
                              <a:pt x="415" y="1035"/>
                              <a:pt x="533" y="907"/>
                              <a:pt x="561" y="822"/>
                            </a:cubicBezTo>
                            <a:cubicBezTo>
                              <a:pt x="589" y="737"/>
                              <a:pt x="595" y="721"/>
                              <a:pt x="527" y="606"/>
                            </a:cubicBezTo>
                            <a:cubicBezTo>
                              <a:pt x="459" y="491"/>
                              <a:pt x="241" y="233"/>
                              <a:pt x="155" y="132"/>
                            </a:cubicBezTo>
                            <a:cubicBezTo>
                              <a:pt x="69" y="31"/>
                              <a:pt x="39" y="28"/>
                              <a:pt x="9" y="0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607" name="Freeform 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44" y="828"/>
                        <a:ext cx="224" cy="564"/>
                      </a:xfrm>
                      <a:custGeom>
                        <a:avLst/>
                        <a:gdLst>
                          <a:gd name="T0" fmla="*/ 0 w 224"/>
                          <a:gd name="T1" fmla="*/ 564 h 564"/>
                          <a:gd name="T2" fmla="*/ 52 w 224"/>
                          <a:gd name="T3" fmla="*/ 488 h 564"/>
                          <a:gd name="T4" fmla="*/ 104 w 224"/>
                          <a:gd name="T5" fmla="*/ 480 h 564"/>
                          <a:gd name="T6" fmla="*/ 148 w 224"/>
                          <a:gd name="T7" fmla="*/ 436 h 564"/>
                          <a:gd name="T8" fmla="*/ 204 w 224"/>
                          <a:gd name="T9" fmla="*/ 264 h 564"/>
                          <a:gd name="T10" fmla="*/ 224 w 224"/>
                          <a:gd name="T11" fmla="*/ 0 h 564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24"/>
                          <a:gd name="T19" fmla="*/ 0 h 564"/>
                          <a:gd name="T20" fmla="*/ 224 w 224"/>
                          <a:gd name="T21" fmla="*/ 564 h 564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24" h="564">
                            <a:moveTo>
                              <a:pt x="0" y="564"/>
                            </a:moveTo>
                            <a:cubicBezTo>
                              <a:pt x="17" y="533"/>
                              <a:pt x="35" y="502"/>
                              <a:pt x="52" y="488"/>
                            </a:cubicBezTo>
                            <a:cubicBezTo>
                              <a:pt x="69" y="474"/>
                              <a:pt x="88" y="489"/>
                              <a:pt x="104" y="480"/>
                            </a:cubicBezTo>
                            <a:cubicBezTo>
                              <a:pt x="120" y="471"/>
                              <a:pt x="131" y="472"/>
                              <a:pt x="148" y="436"/>
                            </a:cubicBezTo>
                            <a:cubicBezTo>
                              <a:pt x="165" y="400"/>
                              <a:pt x="191" y="337"/>
                              <a:pt x="204" y="264"/>
                            </a:cubicBezTo>
                            <a:cubicBezTo>
                              <a:pt x="217" y="191"/>
                              <a:pt x="220" y="95"/>
                              <a:pt x="224" y="0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608" name="Freeform 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12" y="844"/>
                        <a:ext cx="184" cy="568"/>
                      </a:xfrm>
                      <a:custGeom>
                        <a:avLst/>
                        <a:gdLst>
                          <a:gd name="T0" fmla="*/ 184 w 184"/>
                          <a:gd name="T1" fmla="*/ 568 h 568"/>
                          <a:gd name="T2" fmla="*/ 148 w 184"/>
                          <a:gd name="T3" fmla="*/ 444 h 568"/>
                          <a:gd name="T4" fmla="*/ 0 w 184"/>
                          <a:gd name="T5" fmla="*/ 0 h 568"/>
                          <a:gd name="T6" fmla="*/ 0 60000 65536"/>
                          <a:gd name="T7" fmla="*/ 0 60000 65536"/>
                          <a:gd name="T8" fmla="*/ 0 60000 65536"/>
                          <a:gd name="T9" fmla="*/ 0 w 184"/>
                          <a:gd name="T10" fmla="*/ 0 h 568"/>
                          <a:gd name="T11" fmla="*/ 184 w 184"/>
                          <a:gd name="T12" fmla="*/ 568 h 56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84" h="568">
                            <a:moveTo>
                              <a:pt x="184" y="568"/>
                            </a:moveTo>
                            <a:cubicBezTo>
                              <a:pt x="181" y="553"/>
                              <a:pt x="179" y="539"/>
                              <a:pt x="148" y="444"/>
                            </a:cubicBezTo>
                            <a:cubicBezTo>
                              <a:pt x="117" y="349"/>
                              <a:pt x="58" y="174"/>
                              <a:pt x="0" y="0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609" name="Freeform 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28" y="1008"/>
                        <a:ext cx="776" cy="432"/>
                      </a:xfrm>
                      <a:custGeom>
                        <a:avLst/>
                        <a:gdLst>
                          <a:gd name="T0" fmla="*/ 0 w 776"/>
                          <a:gd name="T1" fmla="*/ 432 h 432"/>
                          <a:gd name="T2" fmla="*/ 556 w 776"/>
                          <a:gd name="T3" fmla="*/ 188 h 432"/>
                          <a:gd name="T4" fmla="*/ 776 w 776"/>
                          <a:gd name="T5" fmla="*/ 0 h 432"/>
                          <a:gd name="T6" fmla="*/ 0 60000 65536"/>
                          <a:gd name="T7" fmla="*/ 0 60000 65536"/>
                          <a:gd name="T8" fmla="*/ 0 60000 65536"/>
                          <a:gd name="T9" fmla="*/ 0 w 776"/>
                          <a:gd name="T10" fmla="*/ 0 h 432"/>
                          <a:gd name="T11" fmla="*/ 776 w 776"/>
                          <a:gd name="T12" fmla="*/ 432 h 43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776" h="432">
                            <a:moveTo>
                              <a:pt x="0" y="432"/>
                            </a:moveTo>
                            <a:cubicBezTo>
                              <a:pt x="213" y="346"/>
                              <a:pt x="427" y="260"/>
                              <a:pt x="556" y="188"/>
                            </a:cubicBezTo>
                            <a:cubicBezTo>
                              <a:pt x="685" y="116"/>
                              <a:pt x="730" y="58"/>
                              <a:pt x="776" y="0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610" name="Oval 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41" y="711"/>
                        <a:ext cx="61" cy="146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611" name="Oval 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85" y="729"/>
                        <a:ext cx="61" cy="146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612" name="Oval 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66" y="896"/>
                        <a:ext cx="61" cy="146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613" name="Oval 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9" y="1382"/>
                        <a:ext cx="95" cy="18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614" name="Freeform 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70" y="1506"/>
                        <a:ext cx="1236" cy="1518"/>
                      </a:xfrm>
                      <a:custGeom>
                        <a:avLst/>
                        <a:gdLst>
                          <a:gd name="T0" fmla="*/ 0 w 1236"/>
                          <a:gd name="T1" fmla="*/ 0 h 1518"/>
                          <a:gd name="T2" fmla="*/ 114 w 1236"/>
                          <a:gd name="T3" fmla="*/ 96 h 1518"/>
                          <a:gd name="T4" fmla="*/ 222 w 1236"/>
                          <a:gd name="T5" fmla="*/ 204 h 1518"/>
                          <a:gd name="T6" fmla="*/ 522 w 1236"/>
                          <a:gd name="T7" fmla="*/ 588 h 1518"/>
                          <a:gd name="T8" fmla="*/ 576 w 1236"/>
                          <a:gd name="T9" fmla="*/ 666 h 1518"/>
                          <a:gd name="T10" fmla="*/ 630 w 1236"/>
                          <a:gd name="T11" fmla="*/ 804 h 1518"/>
                          <a:gd name="T12" fmla="*/ 660 w 1236"/>
                          <a:gd name="T13" fmla="*/ 876 h 1518"/>
                          <a:gd name="T14" fmla="*/ 708 w 1236"/>
                          <a:gd name="T15" fmla="*/ 918 h 1518"/>
                          <a:gd name="T16" fmla="*/ 852 w 1236"/>
                          <a:gd name="T17" fmla="*/ 1020 h 1518"/>
                          <a:gd name="T18" fmla="*/ 1014 w 1236"/>
                          <a:gd name="T19" fmla="*/ 1206 h 1518"/>
                          <a:gd name="T20" fmla="*/ 1236 w 1236"/>
                          <a:gd name="T21" fmla="*/ 1518 h 1518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1236"/>
                          <a:gd name="T34" fmla="*/ 0 h 1518"/>
                          <a:gd name="T35" fmla="*/ 1236 w 1236"/>
                          <a:gd name="T36" fmla="*/ 1518 h 1518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1236" h="1518">
                            <a:moveTo>
                              <a:pt x="0" y="0"/>
                            </a:moveTo>
                            <a:cubicBezTo>
                              <a:pt x="37" y="28"/>
                              <a:pt x="77" y="62"/>
                              <a:pt x="114" y="96"/>
                            </a:cubicBezTo>
                            <a:cubicBezTo>
                              <a:pt x="151" y="130"/>
                              <a:pt x="154" y="122"/>
                              <a:pt x="222" y="204"/>
                            </a:cubicBezTo>
                            <a:cubicBezTo>
                              <a:pt x="290" y="286"/>
                              <a:pt x="463" y="511"/>
                              <a:pt x="522" y="588"/>
                            </a:cubicBezTo>
                            <a:cubicBezTo>
                              <a:pt x="581" y="665"/>
                              <a:pt x="558" y="630"/>
                              <a:pt x="576" y="666"/>
                            </a:cubicBezTo>
                            <a:cubicBezTo>
                              <a:pt x="594" y="702"/>
                              <a:pt x="616" y="769"/>
                              <a:pt x="630" y="804"/>
                            </a:cubicBezTo>
                            <a:cubicBezTo>
                              <a:pt x="644" y="839"/>
                              <a:pt x="647" y="857"/>
                              <a:pt x="660" y="876"/>
                            </a:cubicBezTo>
                            <a:cubicBezTo>
                              <a:pt x="673" y="895"/>
                              <a:pt x="676" y="894"/>
                              <a:pt x="708" y="918"/>
                            </a:cubicBezTo>
                            <a:cubicBezTo>
                              <a:pt x="740" y="942"/>
                              <a:pt x="801" y="972"/>
                              <a:pt x="852" y="1020"/>
                            </a:cubicBezTo>
                            <a:cubicBezTo>
                              <a:pt x="903" y="1068"/>
                              <a:pt x="950" y="1123"/>
                              <a:pt x="1014" y="1206"/>
                            </a:cubicBezTo>
                            <a:cubicBezTo>
                              <a:pt x="1078" y="1289"/>
                              <a:pt x="1157" y="1403"/>
                              <a:pt x="1236" y="1518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615" name="Oval 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7" y="1369"/>
                        <a:ext cx="95" cy="18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2598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46" y="2961"/>
                      <a:ext cx="1908" cy="752"/>
                      <a:chOff x="1746" y="2961"/>
                      <a:chExt cx="1908" cy="752"/>
                    </a:xfrm>
                  </p:grpSpPr>
                  <p:sp>
                    <p:nvSpPr>
                      <p:cNvPr id="22599" name="Freeform 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65" y="3118"/>
                        <a:ext cx="645" cy="476"/>
                      </a:xfrm>
                      <a:custGeom>
                        <a:avLst/>
                        <a:gdLst>
                          <a:gd name="T0" fmla="*/ 628 w 645"/>
                          <a:gd name="T1" fmla="*/ 476 h 476"/>
                          <a:gd name="T2" fmla="*/ 645 w 645"/>
                          <a:gd name="T3" fmla="*/ 372 h 476"/>
                          <a:gd name="T4" fmla="*/ 628 w 645"/>
                          <a:gd name="T5" fmla="*/ 157 h 476"/>
                          <a:gd name="T6" fmla="*/ 585 w 645"/>
                          <a:gd name="T7" fmla="*/ 11 h 476"/>
                          <a:gd name="T8" fmla="*/ 413 w 645"/>
                          <a:gd name="T9" fmla="*/ 89 h 476"/>
                          <a:gd name="T10" fmla="*/ 232 w 645"/>
                          <a:gd name="T11" fmla="*/ 192 h 476"/>
                          <a:gd name="T12" fmla="*/ 0 w 645"/>
                          <a:gd name="T13" fmla="*/ 286 h 47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45"/>
                          <a:gd name="T22" fmla="*/ 0 h 476"/>
                          <a:gd name="T23" fmla="*/ 645 w 645"/>
                          <a:gd name="T24" fmla="*/ 476 h 47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45" h="476">
                            <a:moveTo>
                              <a:pt x="628" y="476"/>
                            </a:moveTo>
                            <a:cubicBezTo>
                              <a:pt x="636" y="450"/>
                              <a:pt x="645" y="425"/>
                              <a:pt x="645" y="372"/>
                            </a:cubicBezTo>
                            <a:cubicBezTo>
                              <a:pt x="645" y="319"/>
                              <a:pt x="638" y="217"/>
                              <a:pt x="628" y="157"/>
                            </a:cubicBezTo>
                            <a:cubicBezTo>
                              <a:pt x="618" y="97"/>
                              <a:pt x="621" y="22"/>
                              <a:pt x="585" y="11"/>
                            </a:cubicBezTo>
                            <a:cubicBezTo>
                              <a:pt x="549" y="0"/>
                              <a:pt x="472" y="59"/>
                              <a:pt x="413" y="89"/>
                            </a:cubicBezTo>
                            <a:cubicBezTo>
                              <a:pt x="354" y="119"/>
                              <a:pt x="301" y="159"/>
                              <a:pt x="232" y="192"/>
                            </a:cubicBezTo>
                            <a:cubicBezTo>
                              <a:pt x="163" y="225"/>
                              <a:pt x="48" y="266"/>
                              <a:pt x="0" y="286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600" name="Freeform 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96" y="3076"/>
                        <a:ext cx="124" cy="520"/>
                      </a:xfrm>
                      <a:custGeom>
                        <a:avLst/>
                        <a:gdLst>
                          <a:gd name="T0" fmla="*/ 120 w 124"/>
                          <a:gd name="T1" fmla="*/ 0 h 520"/>
                          <a:gd name="T2" fmla="*/ 104 w 124"/>
                          <a:gd name="T3" fmla="*/ 152 h 520"/>
                          <a:gd name="T4" fmla="*/ 0 w 124"/>
                          <a:gd name="T5" fmla="*/ 520 h 520"/>
                          <a:gd name="T6" fmla="*/ 0 60000 65536"/>
                          <a:gd name="T7" fmla="*/ 0 60000 65536"/>
                          <a:gd name="T8" fmla="*/ 0 60000 65536"/>
                          <a:gd name="T9" fmla="*/ 0 w 124"/>
                          <a:gd name="T10" fmla="*/ 0 h 520"/>
                          <a:gd name="T11" fmla="*/ 124 w 124"/>
                          <a:gd name="T12" fmla="*/ 520 h 5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24" h="520">
                            <a:moveTo>
                              <a:pt x="120" y="0"/>
                            </a:moveTo>
                            <a:cubicBezTo>
                              <a:pt x="122" y="32"/>
                              <a:pt x="124" y="65"/>
                              <a:pt x="104" y="152"/>
                            </a:cubicBezTo>
                            <a:cubicBezTo>
                              <a:pt x="84" y="239"/>
                              <a:pt x="42" y="379"/>
                              <a:pt x="0" y="520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601" name="Oval 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69" y="3567"/>
                        <a:ext cx="61" cy="146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602" name="Oval 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46" y="3383"/>
                        <a:ext cx="61" cy="146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603" name="Oval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71" y="3550"/>
                        <a:ext cx="61" cy="146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604" name="Oval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9" y="2961"/>
                        <a:ext cx="95" cy="18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605" name="Oval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7" y="2991"/>
                        <a:ext cx="95" cy="18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22586" name="Oval 82"/>
              <p:cNvSpPr>
                <a:spLocks noChangeArrowheads="1"/>
              </p:cNvSpPr>
              <p:nvPr/>
            </p:nvSpPr>
            <p:spPr bwMode="auto">
              <a:xfrm>
                <a:off x="5064" y="2691"/>
                <a:ext cx="61" cy="1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49" name="Group 83"/>
            <p:cNvGrpSpPr>
              <a:grpSpLocks/>
            </p:cNvGrpSpPr>
            <p:nvPr/>
          </p:nvGrpSpPr>
          <p:grpSpPr bwMode="auto">
            <a:xfrm>
              <a:off x="1248" y="1872"/>
              <a:ext cx="3667" cy="2250"/>
              <a:chOff x="714" y="872"/>
              <a:chExt cx="4576" cy="2849"/>
            </a:xfrm>
          </p:grpSpPr>
          <p:grpSp>
            <p:nvGrpSpPr>
              <p:cNvPr id="22552" name="Group 84"/>
              <p:cNvGrpSpPr>
                <a:grpSpLocks/>
              </p:cNvGrpSpPr>
              <p:nvPr/>
            </p:nvGrpSpPr>
            <p:grpSpPr bwMode="auto">
              <a:xfrm>
                <a:off x="714" y="872"/>
                <a:ext cx="4576" cy="2849"/>
                <a:chOff x="710" y="868"/>
                <a:chExt cx="4576" cy="2849"/>
              </a:xfrm>
            </p:grpSpPr>
            <p:sp>
              <p:nvSpPr>
                <p:cNvPr id="22554" name="Freeform 85"/>
                <p:cNvSpPr>
                  <a:spLocks/>
                </p:cNvSpPr>
                <p:nvPr/>
              </p:nvSpPr>
              <p:spPr bwMode="auto">
                <a:xfrm>
                  <a:off x="1878" y="3136"/>
                  <a:ext cx="584" cy="300"/>
                </a:xfrm>
                <a:custGeom>
                  <a:avLst/>
                  <a:gdLst>
                    <a:gd name="T0" fmla="*/ 584 w 584"/>
                    <a:gd name="T1" fmla="*/ 0 h 300"/>
                    <a:gd name="T2" fmla="*/ 540 w 584"/>
                    <a:gd name="T3" fmla="*/ 48 h 300"/>
                    <a:gd name="T4" fmla="*/ 472 w 584"/>
                    <a:gd name="T5" fmla="*/ 68 h 300"/>
                    <a:gd name="T6" fmla="*/ 424 w 584"/>
                    <a:gd name="T7" fmla="*/ 68 h 300"/>
                    <a:gd name="T8" fmla="*/ 320 w 584"/>
                    <a:gd name="T9" fmla="*/ 108 h 300"/>
                    <a:gd name="T10" fmla="*/ 56 w 584"/>
                    <a:gd name="T11" fmla="*/ 264 h 300"/>
                    <a:gd name="T12" fmla="*/ 0 w 584"/>
                    <a:gd name="T13" fmla="*/ 300 h 3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4"/>
                    <a:gd name="T22" fmla="*/ 0 h 300"/>
                    <a:gd name="T23" fmla="*/ 584 w 584"/>
                    <a:gd name="T24" fmla="*/ 300 h 3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4" h="300">
                      <a:moveTo>
                        <a:pt x="584" y="0"/>
                      </a:moveTo>
                      <a:lnTo>
                        <a:pt x="540" y="48"/>
                      </a:lnTo>
                      <a:lnTo>
                        <a:pt x="472" y="68"/>
                      </a:lnTo>
                      <a:lnTo>
                        <a:pt x="424" y="68"/>
                      </a:lnTo>
                      <a:lnTo>
                        <a:pt x="320" y="108"/>
                      </a:lnTo>
                      <a:lnTo>
                        <a:pt x="56" y="264"/>
                      </a:lnTo>
                      <a:lnTo>
                        <a:pt x="0" y="30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2555" name="Group 86"/>
                <p:cNvGrpSpPr>
                  <a:grpSpLocks/>
                </p:cNvGrpSpPr>
                <p:nvPr/>
              </p:nvGrpSpPr>
              <p:grpSpPr bwMode="auto">
                <a:xfrm>
                  <a:off x="739" y="868"/>
                  <a:ext cx="4547" cy="2849"/>
                  <a:chOff x="739" y="868"/>
                  <a:chExt cx="4547" cy="2849"/>
                </a:xfrm>
              </p:grpSpPr>
              <p:grpSp>
                <p:nvGrpSpPr>
                  <p:cNvPr id="22557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1842" y="1015"/>
                    <a:ext cx="3444" cy="2702"/>
                    <a:chOff x="1842" y="1015"/>
                    <a:chExt cx="3444" cy="2702"/>
                  </a:xfrm>
                </p:grpSpPr>
                <p:sp>
                  <p:nvSpPr>
                    <p:cNvPr id="22564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2519" y="1443"/>
                      <a:ext cx="2081" cy="816"/>
                    </a:xfrm>
                    <a:custGeom>
                      <a:avLst/>
                      <a:gdLst>
                        <a:gd name="T0" fmla="*/ 0 w 2081"/>
                        <a:gd name="T1" fmla="*/ 0 h 816"/>
                        <a:gd name="T2" fmla="*/ 103 w 2081"/>
                        <a:gd name="T3" fmla="*/ 43 h 816"/>
                        <a:gd name="T4" fmla="*/ 507 w 2081"/>
                        <a:gd name="T5" fmla="*/ 51 h 816"/>
                        <a:gd name="T6" fmla="*/ 833 w 2081"/>
                        <a:gd name="T7" fmla="*/ 56 h 816"/>
                        <a:gd name="T8" fmla="*/ 989 w 2081"/>
                        <a:gd name="T9" fmla="*/ 86 h 816"/>
                        <a:gd name="T10" fmla="*/ 1057 w 2081"/>
                        <a:gd name="T11" fmla="*/ 152 h 816"/>
                        <a:gd name="T12" fmla="*/ 1137 w 2081"/>
                        <a:gd name="T13" fmla="*/ 168 h 816"/>
                        <a:gd name="T14" fmla="*/ 1261 w 2081"/>
                        <a:gd name="T15" fmla="*/ 148 h 816"/>
                        <a:gd name="T16" fmla="*/ 1409 w 2081"/>
                        <a:gd name="T17" fmla="*/ 252 h 816"/>
                        <a:gd name="T18" fmla="*/ 2081 w 2081"/>
                        <a:gd name="T19" fmla="*/ 816 h 81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2081"/>
                        <a:gd name="T31" fmla="*/ 0 h 816"/>
                        <a:gd name="T32" fmla="*/ 2081 w 2081"/>
                        <a:gd name="T33" fmla="*/ 816 h 81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2081" h="816">
                          <a:moveTo>
                            <a:pt x="0" y="0"/>
                          </a:moveTo>
                          <a:cubicBezTo>
                            <a:pt x="9" y="17"/>
                            <a:pt x="19" y="35"/>
                            <a:pt x="103" y="43"/>
                          </a:cubicBezTo>
                          <a:cubicBezTo>
                            <a:pt x="187" y="51"/>
                            <a:pt x="385" y="49"/>
                            <a:pt x="507" y="51"/>
                          </a:cubicBezTo>
                          <a:cubicBezTo>
                            <a:pt x="629" y="53"/>
                            <a:pt x="753" y="50"/>
                            <a:pt x="833" y="56"/>
                          </a:cubicBezTo>
                          <a:cubicBezTo>
                            <a:pt x="913" y="62"/>
                            <a:pt x="952" y="70"/>
                            <a:pt x="989" y="86"/>
                          </a:cubicBezTo>
                          <a:cubicBezTo>
                            <a:pt x="1026" y="102"/>
                            <a:pt x="1032" y="138"/>
                            <a:pt x="1057" y="152"/>
                          </a:cubicBezTo>
                          <a:cubicBezTo>
                            <a:pt x="1082" y="166"/>
                            <a:pt x="1103" y="169"/>
                            <a:pt x="1137" y="168"/>
                          </a:cubicBezTo>
                          <a:cubicBezTo>
                            <a:pt x="1171" y="167"/>
                            <a:pt x="1216" y="134"/>
                            <a:pt x="1261" y="148"/>
                          </a:cubicBezTo>
                          <a:cubicBezTo>
                            <a:pt x="1306" y="162"/>
                            <a:pt x="1272" y="141"/>
                            <a:pt x="1409" y="252"/>
                          </a:cubicBezTo>
                          <a:cubicBezTo>
                            <a:pt x="1546" y="363"/>
                            <a:pt x="1941" y="698"/>
                            <a:pt x="2081" y="816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2565" name="Group 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42" y="1015"/>
                      <a:ext cx="3444" cy="2702"/>
                      <a:chOff x="1842" y="1015"/>
                      <a:chExt cx="3444" cy="2702"/>
                    </a:xfrm>
                  </p:grpSpPr>
                  <p:sp>
                    <p:nvSpPr>
                      <p:cNvPr id="22566" name="Freeform 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93" y="1504"/>
                        <a:ext cx="603" cy="746"/>
                      </a:xfrm>
                      <a:custGeom>
                        <a:avLst/>
                        <a:gdLst>
                          <a:gd name="T0" fmla="*/ 0 w 603"/>
                          <a:gd name="T1" fmla="*/ 0 h 746"/>
                          <a:gd name="T2" fmla="*/ 147 w 603"/>
                          <a:gd name="T3" fmla="*/ 212 h 746"/>
                          <a:gd name="T4" fmla="*/ 483 w 603"/>
                          <a:gd name="T5" fmla="*/ 626 h 746"/>
                          <a:gd name="T6" fmla="*/ 603 w 603"/>
                          <a:gd name="T7" fmla="*/ 746 h 74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603"/>
                          <a:gd name="T13" fmla="*/ 0 h 746"/>
                          <a:gd name="T14" fmla="*/ 603 w 603"/>
                          <a:gd name="T15" fmla="*/ 746 h 74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603" h="746">
                            <a:moveTo>
                              <a:pt x="0" y="0"/>
                            </a:moveTo>
                            <a:cubicBezTo>
                              <a:pt x="24" y="35"/>
                              <a:pt x="67" y="108"/>
                              <a:pt x="147" y="212"/>
                            </a:cubicBezTo>
                            <a:cubicBezTo>
                              <a:pt x="227" y="316"/>
                              <a:pt x="407" y="537"/>
                              <a:pt x="483" y="626"/>
                            </a:cubicBezTo>
                            <a:cubicBezTo>
                              <a:pt x="559" y="715"/>
                              <a:pt x="578" y="721"/>
                              <a:pt x="603" y="746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567" name="Freeform 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85" y="2338"/>
                        <a:ext cx="601" cy="705"/>
                      </a:xfrm>
                      <a:custGeom>
                        <a:avLst/>
                        <a:gdLst>
                          <a:gd name="T0" fmla="*/ 0 w 601"/>
                          <a:gd name="T1" fmla="*/ 705 h 705"/>
                          <a:gd name="T2" fmla="*/ 214 w 601"/>
                          <a:gd name="T3" fmla="*/ 447 h 705"/>
                          <a:gd name="T4" fmla="*/ 490 w 601"/>
                          <a:gd name="T5" fmla="*/ 95 h 705"/>
                          <a:gd name="T6" fmla="*/ 601 w 601"/>
                          <a:gd name="T7" fmla="*/ 0 h 705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601"/>
                          <a:gd name="T13" fmla="*/ 0 h 705"/>
                          <a:gd name="T14" fmla="*/ 601 w 601"/>
                          <a:gd name="T15" fmla="*/ 705 h 705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601" h="705">
                            <a:moveTo>
                              <a:pt x="0" y="705"/>
                            </a:moveTo>
                            <a:cubicBezTo>
                              <a:pt x="66" y="627"/>
                              <a:pt x="132" y="549"/>
                              <a:pt x="214" y="447"/>
                            </a:cubicBezTo>
                            <a:cubicBezTo>
                              <a:pt x="296" y="345"/>
                              <a:pt x="425" y="170"/>
                              <a:pt x="490" y="95"/>
                            </a:cubicBezTo>
                            <a:cubicBezTo>
                              <a:pt x="555" y="20"/>
                              <a:pt x="578" y="10"/>
                              <a:pt x="601" y="0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2568" name="Group 9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42" y="1015"/>
                        <a:ext cx="3444" cy="2702"/>
                        <a:chOff x="1842" y="1015"/>
                        <a:chExt cx="3444" cy="2702"/>
                      </a:xfrm>
                    </p:grpSpPr>
                    <p:sp>
                      <p:nvSpPr>
                        <p:cNvPr id="22570" name="Freeform 9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648" y="1788"/>
                          <a:ext cx="596" cy="468"/>
                        </a:xfrm>
                        <a:custGeom>
                          <a:avLst/>
                          <a:gdLst>
                            <a:gd name="T0" fmla="*/ 0 w 596"/>
                            <a:gd name="T1" fmla="*/ 468 h 468"/>
                            <a:gd name="T2" fmla="*/ 364 w 596"/>
                            <a:gd name="T3" fmla="*/ 188 h 468"/>
                            <a:gd name="T4" fmla="*/ 596 w 596"/>
                            <a:gd name="T5" fmla="*/ 0 h 468"/>
                            <a:gd name="T6" fmla="*/ 0 60000 65536"/>
                            <a:gd name="T7" fmla="*/ 0 60000 65536"/>
                            <a:gd name="T8" fmla="*/ 0 60000 65536"/>
                            <a:gd name="T9" fmla="*/ 0 w 596"/>
                            <a:gd name="T10" fmla="*/ 0 h 468"/>
                            <a:gd name="T11" fmla="*/ 596 w 596"/>
                            <a:gd name="T12" fmla="*/ 468 h 468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596" h="468">
                              <a:moveTo>
                                <a:pt x="0" y="468"/>
                              </a:moveTo>
                              <a:cubicBezTo>
                                <a:pt x="132" y="367"/>
                                <a:pt x="265" y="266"/>
                                <a:pt x="364" y="188"/>
                              </a:cubicBezTo>
                              <a:cubicBezTo>
                                <a:pt x="463" y="110"/>
                                <a:pt x="529" y="55"/>
                                <a:pt x="596" y="0"/>
                              </a:cubicBezTo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571" name="Freeform 9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39" y="2356"/>
                          <a:ext cx="781" cy="1032"/>
                        </a:xfrm>
                        <a:custGeom>
                          <a:avLst/>
                          <a:gdLst>
                            <a:gd name="T0" fmla="*/ 781 w 781"/>
                            <a:gd name="T1" fmla="*/ 0 h 1032"/>
                            <a:gd name="T2" fmla="*/ 501 w 781"/>
                            <a:gd name="T3" fmla="*/ 244 h 1032"/>
                            <a:gd name="T4" fmla="*/ 133 w 781"/>
                            <a:gd name="T5" fmla="*/ 564 h 1032"/>
                            <a:gd name="T6" fmla="*/ 21 w 781"/>
                            <a:gd name="T7" fmla="*/ 656 h 1032"/>
                            <a:gd name="T8" fmla="*/ 9 w 781"/>
                            <a:gd name="T9" fmla="*/ 712 h 1032"/>
                            <a:gd name="T10" fmla="*/ 41 w 781"/>
                            <a:gd name="T11" fmla="*/ 768 h 1032"/>
                            <a:gd name="T12" fmla="*/ 169 w 781"/>
                            <a:gd name="T13" fmla="*/ 832 h 1032"/>
                            <a:gd name="T14" fmla="*/ 621 w 781"/>
                            <a:gd name="T15" fmla="*/ 1032 h 1032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781"/>
                            <a:gd name="T25" fmla="*/ 0 h 1032"/>
                            <a:gd name="T26" fmla="*/ 781 w 781"/>
                            <a:gd name="T27" fmla="*/ 1032 h 1032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781" h="1032">
                              <a:moveTo>
                                <a:pt x="781" y="0"/>
                              </a:moveTo>
                              <a:cubicBezTo>
                                <a:pt x="695" y="75"/>
                                <a:pt x="609" y="150"/>
                                <a:pt x="501" y="244"/>
                              </a:cubicBezTo>
                              <a:cubicBezTo>
                                <a:pt x="393" y="338"/>
                                <a:pt x="213" y="495"/>
                                <a:pt x="133" y="564"/>
                              </a:cubicBezTo>
                              <a:cubicBezTo>
                                <a:pt x="53" y="633"/>
                                <a:pt x="42" y="631"/>
                                <a:pt x="21" y="656"/>
                              </a:cubicBezTo>
                              <a:cubicBezTo>
                                <a:pt x="0" y="681"/>
                                <a:pt x="6" y="693"/>
                                <a:pt x="9" y="712"/>
                              </a:cubicBezTo>
                              <a:cubicBezTo>
                                <a:pt x="12" y="731"/>
                                <a:pt x="14" y="748"/>
                                <a:pt x="41" y="768"/>
                              </a:cubicBezTo>
                              <a:cubicBezTo>
                                <a:pt x="68" y="788"/>
                                <a:pt x="72" y="788"/>
                                <a:pt x="169" y="832"/>
                              </a:cubicBezTo>
                              <a:cubicBezTo>
                                <a:pt x="266" y="876"/>
                                <a:pt x="443" y="954"/>
                                <a:pt x="621" y="1032"/>
                              </a:cubicBezTo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572" name="Oval 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440" y="3295"/>
                          <a:ext cx="61" cy="146"/>
                        </a:xfrm>
                        <a:prstGeom prst="ellipse">
                          <a:avLst/>
                        </a:prstGeom>
                        <a:solidFill>
                          <a:srgbClr val="D6009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22573" name="Group 9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42" y="1015"/>
                          <a:ext cx="3444" cy="2702"/>
                          <a:chOff x="1842" y="1015"/>
                          <a:chExt cx="3444" cy="2702"/>
                        </a:xfrm>
                      </p:grpSpPr>
                      <p:sp>
                        <p:nvSpPr>
                          <p:cNvPr id="22574" name="Freeform 9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12" y="2302"/>
                            <a:ext cx="1513" cy="1"/>
                          </a:xfrm>
                          <a:custGeom>
                            <a:avLst/>
                            <a:gdLst>
                              <a:gd name="T0" fmla="*/ 0 w 1513"/>
                              <a:gd name="T1" fmla="*/ 0 h 1"/>
                              <a:gd name="T2" fmla="*/ 1513 w 1513"/>
                              <a:gd name="T3" fmla="*/ 0 h 1"/>
                              <a:gd name="T4" fmla="*/ 0 60000 65536"/>
                              <a:gd name="T5" fmla="*/ 0 60000 65536"/>
                              <a:gd name="T6" fmla="*/ 0 w 1513"/>
                              <a:gd name="T7" fmla="*/ 0 h 1"/>
                              <a:gd name="T8" fmla="*/ 1513 w 1513"/>
                              <a:gd name="T9" fmla="*/ 1 h 1"/>
                            </a:gdLst>
                            <a:ahLst/>
                            <a:cxnLst>
                              <a:cxn ang="T4">
                                <a:pos x="T0" y="T1"/>
                              </a:cxn>
                              <a:cxn ang="T5">
                                <a:pos x="T2" y="T3"/>
                              </a:cxn>
                            </a:cxnLst>
                            <a:rect l="T6" t="T7" r="T8" b="T9"/>
                            <a:pathLst>
                              <a:path w="1513" h="1">
                                <a:moveTo>
                                  <a:pt x="0" y="0"/>
                                </a:moveTo>
                                <a:cubicBezTo>
                                  <a:pt x="0" y="0"/>
                                  <a:pt x="756" y="0"/>
                                  <a:pt x="1513" y="0"/>
                                </a:cubicBezTo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2575" name="Freeform 9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10" y="2323"/>
                            <a:ext cx="2094" cy="879"/>
                          </a:xfrm>
                          <a:custGeom>
                            <a:avLst/>
                            <a:gdLst>
                              <a:gd name="T0" fmla="*/ 0 w 2094"/>
                              <a:gd name="T1" fmla="*/ 805 h 879"/>
                              <a:gd name="T2" fmla="*/ 878 w 2094"/>
                              <a:gd name="T3" fmla="*/ 808 h 879"/>
                              <a:gd name="T4" fmla="*/ 1070 w 2094"/>
                              <a:gd name="T5" fmla="*/ 856 h 879"/>
                              <a:gd name="T6" fmla="*/ 1154 w 2094"/>
                              <a:gd name="T7" fmla="*/ 868 h 879"/>
                              <a:gd name="T8" fmla="*/ 1238 w 2094"/>
                              <a:gd name="T9" fmla="*/ 792 h 879"/>
                              <a:gd name="T10" fmla="*/ 1334 w 2094"/>
                              <a:gd name="T11" fmla="*/ 664 h 879"/>
                              <a:gd name="T12" fmla="*/ 1522 w 2094"/>
                              <a:gd name="T13" fmla="*/ 504 h 879"/>
                              <a:gd name="T14" fmla="*/ 2094 w 2094"/>
                              <a:gd name="T15" fmla="*/ 0 h 879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w 2094"/>
                              <a:gd name="T25" fmla="*/ 0 h 879"/>
                              <a:gd name="T26" fmla="*/ 2094 w 2094"/>
                              <a:gd name="T27" fmla="*/ 879 h 879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T24" t="T25" r="T26" b="T27"/>
                            <a:pathLst>
                              <a:path w="2094" h="879">
                                <a:moveTo>
                                  <a:pt x="0" y="805"/>
                                </a:moveTo>
                                <a:cubicBezTo>
                                  <a:pt x="146" y="806"/>
                                  <a:pt x="700" y="800"/>
                                  <a:pt x="878" y="808"/>
                                </a:cubicBezTo>
                                <a:cubicBezTo>
                                  <a:pt x="1056" y="816"/>
                                  <a:pt x="1024" y="846"/>
                                  <a:pt x="1070" y="856"/>
                                </a:cubicBezTo>
                                <a:cubicBezTo>
                                  <a:pt x="1116" y="866"/>
                                  <a:pt x="1126" y="879"/>
                                  <a:pt x="1154" y="868"/>
                                </a:cubicBezTo>
                                <a:cubicBezTo>
                                  <a:pt x="1182" y="857"/>
                                  <a:pt x="1208" y="826"/>
                                  <a:pt x="1238" y="792"/>
                                </a:cubicBezTo>
                                <a:cubicBezTo>
                                  <a:pt x="1268" y="758"/>
                                  <a:pt x="1287" y="712"/>
                                  <a:pt x="1334" y="664"/>
                                </a:cubicBezTo>
                                <a:cubicBezTo>
                                  <a:pt x="1381" y="616"/>
                                  <a:pt x="1395" y="615"/>
                                  <a:pt x="1522" y="504"/>
                                </a:cubicBezTo>
                                <a:cubicBezTo>
                                  <a:pt x="1649" y="393"/>
                                  <a:pt x="1975" y="105"/>
                                  <a:pt x="2094" y="0"/>
                                </a:cubicBezTo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2576" name="Freeform 9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50" y="1015"/>
                            <a:ext cx="882" cy="1212"/>
                          </a:xfrm>
                          <a:custGeom>
                            <a:avLst/>
                            <a:gdLst>
                              <a:gd name="T0" fmla="*/ 882 w 882"/>
                              <a:gd name="T1" fmla="*/ 1212 h 1212"/>
                              <a:gd name="T2" fmla="*/ 750 w 882"/>
                              <a:gd name="T3" fmla="*/ 1120 h 1212"/>
                              <a:gd name="T4" fmla="*/ 282 w 882"/>
                              <a:gd name="T5" fmla="*/ 720 h 1212"/>
                              <a:gd name="T6" fmla="*/ 38 w 882"/>
                              <a:gd name="T7" fmla="*/ 508 h 1212"/>
                              <a:gd name="T8" fmla="*/ 54 w 882"/>
                              <a:gd name="T9" fmla="*/ 432 h 1212"/>
                              <a:gd name="T10" fmla="*/ 182 w 882"/>
                              <a:gd name="T11" fmla="*/ 348 h 1212"/>
                              <a:gd name="T12" fmla="*/ 626 w 882"/>
                              <a:gd name="T13" fmla="*/ 124 h 1212"/>
                              <a:gd name="T14" fmla="*/ 738 w 882"/>
                              <a:gd name="T15" fmla="*/ 0 h 1212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w 882"/>
                              <a:gd name="T25" fmla="*/ 0 h 1212"/>
                              <a:gd name="T26" fmla="*/ 882 w 882"/>
                              <a:gd name="T27" fmla="*/ 1212 h 1212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T24" t="T25" r="T26" b="T27"/>
                            <a:pathLst>
                              <a:path w="882" h="1212">
                                <a:moveTo>
                                  <a:pt x="882" y="1212"/>
                                </a:moveTo>
                                <a:cubicBezTo>
                                  <a:pt x="866" y="1207"/>
                                  <a:pt x="850" y="1202"/>
                                  <a:pt x="750" y="1120"/>
                                </a:cubicBezTo>
                                <a:cubicBezTo>
                                  <a:pt x="650" y="1038"/>
                                  <a:pt x="401" y="822"/>
                                  <a:pt x="282" y="720"/>
                                </a:cubicBezTo>
                                <a:cubicBezTo>
                                  <a:pt x="163" y="618"/>
                                  <a:pt x="76" y="556"/>
                                  <a:pt x="38" y="508"/>
                                </a:cubicBezTo>
                                <a:cubicBezTo>
                                  <a:pt x="0" y="460"/>
                                  <a:pt x="30" y="459"/>
                                  <a:pt x="54" y="432"/>
                                </a:cubicBezTo>
                                <a:cubicBezTo>
                                  <a:pt x="78" y="405"/>
                                  <a:pt x="87" y="399"/>
                                  <a:pt x="182" y="348"/>
                                </a:cubicBezTo>
                                <a:cubicBezTo>
                                  <a:pt x="277" y="297"/>
                                  <a:pt x="533" y="182"/>
                                  <a:pt x="626" y="124"/>
                                </a:cubicBezTo>
                                <a:cubicBezTo>
                                  <a:pt x="719" y="66"/>
                                  <a:pt x="728" y="33"/>
                                  <a:pt x="738" y="0"/>
                                </a:cubicBezTo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2577" name="Freeform 10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652" y="2331"/>
                            <a:ext cx="540" cy="408"/>
                          </a:xfrm>
                          <a:custGeom>
                            <a:avLst/>
                            <a:gdLst>
                              <a:gd name="T0" fmla="*/ 0 w 540"/>
                              <a:gd name="T1" fmla="*/ 0 h 408"/>
                              <a:gd name="T2" fmla="*/ 100 w 540"/>
                              <a:gd name="T3" fmla="*/ 88 h 408"/>
                              <a:gd name="T4" fmla="*/ 260 w 540"/>
                              <a:gd name="T5" fmla="*/ 212 h 408"/>
                              <a:gd name="T6" fmla="*/ 444 w 540"/>
                              <a:gd name="T7" fmla="*/ 344 h 408"/>
                              <a:gd name="T8" fmla="*/ 540 w 540"/>
                              <a:gd name="T9" fmla="*/ 408 h 408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540"/>
                              <a:gd name="T16" fmla="*/ 0 h 408"/>
                              <a:gd name="T17" fmla="*/ 540 w 540"/>
                              <a:gd name="T18" fmla="*/ 408 h 408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540" h="408">
                                <a:moveTo>
                                  <a:pt x="0" y="0"/>
                                </a:moveTo>
                                <a:cubicBezTo>
                                  <a:pt x="28" y="26"/>
                                  <a:pt x="57" y="53"/>
                                  <a:pt x="100" y="88"/>
                                </a:cubicBezTo>
                                <a:cubicBezTo>
                                  <a:pt x="143" y="123"/>
                                  <a:pt x="203" y="169"/>
                                  <a:pt x="260" y="212"/>
                                </a:cubicBezTo>
                                <a:cubicBezTo>
                                  <a:pt x="317" y="255"/>
                                  <a:pt x="397" y="311"/>
                                  <a:pt x="444" y="344"/>
                                </a:cubicBezTo>
                                <a:cubicBezTo>
                                  <a:pt x="491" y="377"/>
                                  <a:pt x="515" y="392"/>
                                  <a:pt x="540" y="408"/>
                                </a:cubicBezTo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2578" name="Freeform 10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40" y="3159"/>
                            <a:ext cx="42" cy="440"/>
                          </a:xfrm>
                          <a:custGeom>
                            <a:avLst/>
                            <a:gdLst>
                              <a:gd name="T0" fmla="*/ 34 w 42"/>
                              <a:gd name="T1" fmla="*/ 0 h 440"/>
                              <a:gd name="T2" fmla="*/ 10 w 42"/>
                              <a:gd name="T3" fmla="*/ 60 h 440"/>
                              <a:gd name="T4" fmla="*/ 2 w 42"/>
                              <a:gd name="T5" fmla="*/ 200 h 440"/>
                              <a:gd name="T6" fmla="*/ 22 w 42"/>
                              <a:gd name="T7" fmla="*/ 352 h 440"/>
                              <a:gd name="T8" fmla="*/ 42 w 42"/>
                              <a:gd name="T9" fmla="*/ 440 h 440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42"/>
                              <a:gd name="T16" fmla="*/ 0 h 440"/>
                              <a:gd name="T17" fmla="*/ 42 w 42"/>
                              <a:gd name="T18" fmla="*/ 440 h 440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42" h="440">
                                <a:moveTo>
                                  <a:pt x="34" y="0"/>
                                </a:moveTo>
                                <a:cubicBezTo>
                                  <a:pt x="24" y="13"/>
                                  <a:pt x="15" y="27"/>
                                  <a:pt x="10" y="60"/>
                                </a:cubicBezTo>
                                <a:cubicBezTo>
                                  <a:pt x="5" y="93"/>
                                  <a:pt x="0" y="151"/>
                                  <a:pt x="2" y="200"/>
                                </a:cubicBezTo>
                                <a:cubicBezTo>
                                  <a:pt x="4" y="249"/>
                                  <a:pt x="15" y="312"/>
                                  <a:pt x="22" y="352"/>
                                </a:cubicBezTo>
                                <a:cubicBezTo>
                                  <a:pt x="29" y="392"/>
                                  <a:pt x="35" y="416"/>
                                  <a:pt x="42" y="440"/>
                                </a:cubicBezTo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2579" name="Oval 1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65" y="3571"/>
                            <a:ext cx="61" cy="146"/>
                          </a:xfrm>
                          <a:prstGeom prst="ellipse">
                            <a:avLst/>
                          </a:prstGeom>
                          <a:solidFill>
                            <a:srgbClr val="D60093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2580" name="Oval 1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42" y="3387"/>
                            <a:ext cx="61" cy="146"/>
                          </a:xfrm>
                          <a:prstGeom prst="ellipse">
                            <a:avLst/>
                          </a:prstGeom>
                          <a:solidFill>
                            <a:srgbClr val="D60093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2581" name="Oval 10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39" y="2995"/>
                            <a:ext cx="95" cy="189"/>
                          </a:xfrm>
                          <a:prstGeom prst="ellipse">
                            <a:avLst/>
                          </a:prstGeom>
                          <a:solidFill>
                            <a:srgbClr val="D60093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2582" name="Oval 1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162" y="2691"/>
                            <a:ext cx="61" cy="146"/>
                          </a:xfrm>
                          <a:prstGeom prst="ellipse">
                            <a:avLst/>
                          </a:prstGeom>
                          <a:solidFill>
                            <a:srgbClr val="D60093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2583" name="Oval 1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225" y="1733"/>
                            <a:ext cx="61" cy="146"/>
                          </a:xfrm>
                          <a:prstGeom prst="ellipse">
                            <a:avLst/>
                          </a:prstGeom>
                          <a:solidFill>
                            <a:srgbClr val="D60093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2584" name="Oval 1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583" y="2206"/>
                            <a:ext cx="95" cy="189"/>
                          </a:xfrm>
                          <a:prstGeom prst="ellipse">
                            <a:avLst/>
                          </a:prstGeom>
                          <a:solidFill>
                            <a:srgbClr val="D60093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sp>
                    <p:nvSpPr>
                      <p:cNvPr id="22569" name="Oval 1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47" y="2199"/>
                        <a:ext cx="95" cy="189"/>
                      </a:xfrm>
                      <a:prstGeom prst="ellipse">
                        <a:avLst/>
                      </a:prstGeom>
                      <a:solidFill>
                        <a:srgbClr val="D6009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2558" name="Group 109"/>
                  <p:cNvGrpSpPr>
                    <a:grpSpLocks/>
                  </p:cNvGrpSpPr>
                  <p:nvPr/>
                </p:nvGrpSpPr>
                <p:grpSpPr bwMode="auto">
                  <a:xfrm>
                    <a:off x="739" y="868"/>
                    <a:ext cx="1795" cy="2136"/>
                    <a:chOff x="739" y="868"/>
                    <a:chExt cx="1795" cy="2136"/>
                  </a:xfrm>
                </p:grpSpPr>
                <p:sp>
                  <p:nvSpPr>
                    <p:cNvPr id="22559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1597" y="1536"/>
                      <a:ext cx="883" cy="1468"/>
                    </a:xfrm>
                    <a:custGeom>
                      <a:avLst/>
                      <a:gdLst>
                        <a:gd name="T0" fmla="*/ 883 w 883"/>
                        <a:gd name="T1" fmla="*/ 1468 h 1468"/>
                        <a:gd name="T2" fmla="*/ 795 w 883"/>
                        <a:gd name="T3" fmla="*/ 1420 h 1468"/>
                        <a:gd name="T4" fmla="*/ 719 w 883"/>
                        <a:gd name="T5" fmla="*/ 1420 h 1468"/>
                        <a:gd name="T6" fmla="*/ 599 w 883"/>
                        <a:gd name="T7" fmla="*/ 1360 h 1468"/>
                        <a:gd name="T8" fmla="*/ 399 w 883"/>
                        <a:gd name="T9" fmla="*/ 1188 h 1468"/>
                        <a:gd name="T10" fmla="*/ 143 w 883"/>
                        <a:gd name="T11" fmla="*/ 964 h 1468"/>
                        <a:gd name="T12" fmla="*/ 27 w 883"/>
                        <a:gd name="T13" fmla="*/ 836 h 1468"/>
                        <a:gd name="T14" fmla="*/ 11 w 883"/>
                        <a:gd name="T15" fmla="*/ 736 h 1468"/>
                        <a:gd name="T16" fmla="*/ 95 w 883"/>
                        <a:gd name="T17" fmla="*/ 576 h 1468"/>
                        <a:gd name="T18" fmla="*/ 423 w 883"/>
                        <a:gd name="T19" fmla="*/ 304 h 1468"/>
                        <a:gd name="T20" fmla="*/ 671 w 883"/>
                        <a:gd name="T21" fmla="*/ 100 h 1468"/>
                        <a:gd name="T22" fmla="*/ 819 w 883"/>
                        <a:gd name="T23" fmla="*/ 56 h 1468"/>
                        <a:gd name="T24" fmla="*/ 875 w 883"/>
                        <a:gd name="T25" fmla="*/ 0 h 146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883"/>
                        <a:gd name="T40" fmla="*/ 0 h 1468"/>
                        <a:gd name="T41" fmla="*/ 883 w 883"/>
                        <a:gd name="T42" fmla="*/ 1468 h 146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883" h="1468">
                          <a:moveTo>
                            <a:pt x="883" y="1468"/>
                          </a:moveTo>
                          <a:cubicBezTo>
                            <a:pt x="868" y="1460"/>
                            <a:pt x="822" y="1428"/>
                            <a:pt x="795" y="1420"/>
                          </a:cubicBezTo>
                          <a:cubicBezTo>
                            <a:pt x="768" y="1412"/>
                            <a:pt x="752" y="1430"/>
                            <a:pt x="719" y="1420"/>
                          </a:cubicBezTo>
                          <a:cubicBezTo>
                            <a:pt x="686" y="1410"/>
                            <a:pt x="652" y="1399"/>
                            <a:pt x="599" y="1360"/>
                          </a:cubicBezTo>
                          <a:cubicBezTo>
                            <a:pt x="546" y="1321"/>
                            <a:pt x="475" y="1254"/>
                            <a:pt x="399" y="1188"/>
                          </a:cubicBezTo>
                          <a:cubicBezTo>
                            <a:pt x="323" y="1122"/>
                            <a:pt x="205" y="1023"/>
                            <a:pt x="143" y="964"/>
                          </a:cubicBezTo>
                          <a:cubicBezTo>
                            <a:pt x="81" y="905"/>
                            <a:pt x="49" y="874"/>
                            <a:pt x="27" y="836"/>
                          </a:cubicBezTo>
                          <a:cubicBezTo>
                            <a:pt x="5" y="798"/>
                            <a:pt x="0" y="779"/>
                            <a:pt x="11" y="736"/>
                          </a:cubicBezTo>
                          <a:cubicBezTo>
                            <a:pt x="22" y="693"/>
                            <a:pt x="26" y="648"/>
                            <a:pt x="95" y="576"/>
                          </a:cubicBezTo>
                          <a:cubicBezTo>
                            <a:pt x="164" y="504"/>
                            <a:pt x="327" y="383"/>
                            <a:pt x="423" y="304"/>
                          </a:cubicBezTo>
                          <a:cubicBezTo>
                            <a:pt x="519" y="225"/>
                            <a:pt x="605" y="141"/>
                            <a:pt x="671" y="100"/>
                          </a:cubicBezTo>
                          <a:cubicBezTo>
                            <a:pt x="737" y="59"/>
                            <a:pt x="785" y="73"/>
                            <a:pt x="819" y="56"/>
                          </a:cubicBezTo>
                          <a:cubicBezTo>
                            <a:pt x="853" y="39"/>
                            <a:pt x="863" y="12"/>
                            <a:pt x="875" y="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60" name="Freeform 111"/>
                    <p:cNvSpPr>
                      <a:spLocks/>
                    </p:cNvSpPr>
                    <p:nvPr/>
                  </p:nvSpPr>
                  <p:spPr bwMode="auto">
                    <a:xfrm>
                      <a:off x="1804" y="995"/>
                      <a:ext cx="684" cy="404"/>
                    </a:xfrm>
                    <a:custGeom>
                      <a:avLst/>
                      <a:gdLst>
                        <a:gd name="T0" fmla="*/ 684 w 684"/>
                        <a:gd name="T1" fmla="*/ 404 h 404"/>
                        <a:gd name="T2" fmla="*/ 596 w 684"/>
                        <a:gd name="T3" fmla="*/ 360 h 404"/>
                        <a:gd name="T4" fmla="*/ 532 w 684"/>
                        <a:gd name="T5" fmla="*/ 352 h 404"/>
                        <a:gd name="T6" fmla="*/ 488 w 684"/>
                        <a:gd name="T7" fmla="*/ 372 h 404"/>
                        <a:gd name="T8" fmla="*/ 388 w 684"/>
                        <a:gd name="T9" fmla="*/ 332 h 404"/>
                        <a:gd name="T10" fmla="*/ 216 w 684"/>
                        <a:gd name="T11" fmla="*/ 236 h 404"/>
                        <a:gd name="T12" fmla="*/ 0 w 684"/>
                        <a:gd name="T13" fmla="*/ 0 h 40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684"/>
                        <a:gd name="T22" fmla="*/ 0 h 404"/>
                        <a:gd name="T23" fmla="*/ 684 w 684"/>
                        <a:gd name="T24" fmla="*/ 404 h 40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684" h="404">
                          <a:moveTo>
                            <a:pt x="684" y="404"/>
                          </a:moveTo>
                          <a:cubicBezTo>
                            <a:pt x="652" y="386"/>
                            <a:pt x="621" y="369"/>
                            <a:pt x="596" y="360"/>
                          </a:cubicBezTo>
                          <a:cubicBezTo>
                            <a:pt x="571" y="351"/>
                            <a:pt x="550" y="350"/>
                            <a:pt x="532" y="352"/>
                          </a:cubicBezTo>
                          <a:cubicBezTo>
                            <a:pt x="514" y="354"/>
                            <a:pt x="512" y="375"/>
                            <a:pt x="488" y="372"/>
                          </a:cubicBezTo>
                          <a:cubicBezTo>
                            <a:pt x="464" y="369"/>
                            <a:pt x="433" y="355"/>
                            <a:pt x="388" y="332"/>
                          </a:cubicBezTo>
                          <a:cubicBezTo>
                            <a:pt x="343" y="309"/>
                            <a:pt x="281" y="291"/>
                            <a:pt x="216" y="236"/>
                          </a:cubicBezTo>
                          <a:cubicBezTo>
                            <a:pt x="151" y="181"/>
                            <a:pt x="75" y="90"/>
                            <a:pt x="0" y="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61" name="Oval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82" y="868"/>
                      <a:ext cx="61" cy="146"/>
                    </a:xfrm>
                    <a:prstGeom prst="ellipse">
                      <a:avLst/>
                    </a:prstGeom>
                    <a:solidFill>
                      <a:srgbClr val="D6009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62" name="Freeform 113"/>
                    <p:cNvSpPr>
                      <a:spLocks/>
                    </p:cNvSpPr>
                    <p:nvPr/>
                  </p:nvSpPr>
                  <p:spPr bwMode="auto">
                    <a:xfrm>
                      <a:off x="739" y="1500"/>
                      <a:ext cx="1733" cy="748"/>
                    </a:xfrm>
                    <a:custGeom>
                      <a:avLst/>
                      <a:gdLst>
                        <a:gd name="T0" fmla="*/ 1733 w 1733"/>
                        <a:gd name="T1" fmla="*/ 0 h 748"/>
                        <a:gd name="T2" fmla="*/ 1649 w 1733"/>
                        <a:gd name="T3" fmla="*/ 64 h 748"/>
                        <a:gd name="T4" fmla="*/ 1469 w 1733"/>
                        <a:gd name="T5" fmla="*/ 132 h 748"/>
                        <a:gd name="T6" fmla="*/ 1269 w 1733"/>
                        <a:gd name="T7" fmla="*/ 264 h 748"/>
                        <a:gd name="T8" fmla="*/ 1069 w 1733"/>
                        <a:gd name="T9" fmla="*/ 444 h 748"/>
                        <a:gd name="T10" fmla="*/ 805 w 1733"/>
                        <a:gd name="T11" fmla="*/ 652 h 748"/>
                        <a:gd name="T12" fmla="*/ 521 w 1733"/>
                        <a:gd name="T13" fmla="*/ 696 h 748"/>
                        <a:gd name="T14" fmla="*/ 0 w 1733"/>
                        <a:gd name="T15" fmla="*/ 340 h 74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733"/>
                        <a:gd name="T25" fmla="*/ 0 h 748"/>
                        <a:gd name="T26" fmla="*/ 1733 w 1733"/>
                        <a:gd name="T27" fmla="*/ 748 h 74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733" h="748">
                          <a:moveTo>
                            <a:pt x="1733" y="0"/>
                          </a:moveTo>
                          <a:cubicBezTo>
                            <a:pt x="1719" y="11"/>
                            <a:pt x="1693" y="42"/>
                            <a:pt x="1649" y="64"/>
                          </a:cubicBezTo>
                          <a:cubicBezTo>
                            <a:pt x="1605" y="86"/>
                            <a:pt x="1532" y="99"/>
                            <a:pt x="1469" y="132"/>
                          </a:cubicBezTo>
                          <a:cubicBezTo>
                            <a:pt x="1406" y="165"/>
                            <a:pt x="1336" y="212"/>
                            <a:pt x="1269" y="264"/>
                          </a:cubicBezTo>
                          <a:cubicBezTo>
                            <a:pt x="1202" y="316"/>
                            <a:pt x="1146" y="379"/>
                            <a:pt x="1069" y="444"/>
                          </a:cubicBezTo>
                          <a:cubicBezTo>
                            <a:pt x="992" y="509"/>
                            <a:pt x="896" y="610"/>
                            <a:pt x="805" y="652"/>
                          </a:cubicBezTo>
                          <a:cubicBezTo>
                            <a:pt x="714" y="694"/>
                            <a:pt x="655" y="748"/>
                            <a:pt x="521" y="696"/>
                          </a:cubicBezTo>
                          <a:cubicBezTo>
                            <a:pt x="387" y="644"/>
                            <a:pt x="109" y="414"/>
                            <a:pt x="0" y="34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63" name="Oval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9" y="1373"/>
                      <a:ext cx="95" cy="189"/>
                    </a:xfrm>
                    <a:prstGeom prst="ellipse">
                      <a:avLst/>
                    </a:prstGeom>
                    <a:solidFill>
                      <a:srgbClr val="D6009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2556" name="Oval 115"/>
                <p:cNvSpPr>
                  <a:spLocks noChangeArrowheads="1"/>
                </p:cNvSpPr>
                <p:nvPr/>
              </p:nvSpPr>
              <p:spPr bwMode="auto">
                <a:xfrm>
                  <a:off x="710" y="1777"/>
                  <a:ext cx="61" cy="146"/>
                </a:xfrm>
                <a:prstGeom prst="ellipse">
                  <a:avLst/>
                </a:prstGeom>
                <a:solidFill>
                  <a:srgbClr val="D6009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553" name="Oval 116"/>
              <p:cNvSpPr>
                <a:spLocks noChangeArrowheads="1"/>
              </p:cNvSpPr>
              <p:nvPr/>
            </p:nvSpPr>
            <p:spPr bwMode="auto">
              <a:xfrm>
                <a:off x="4460" y="904"/>
                <a:ext cx="61" cy="146"/>
              </a:xfrm>
              <a:prstGeom prst="ellipse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22550" name="Picture 117" descr="j019538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1152"/>
              <a:ext cx="103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1" name="Picture 118" descr="j0292020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392"/>
              <a:ext cx="1177" cy="1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4" name="TextBox 117"/>
          <p:cNvSpPr txBox="1">
            <a:spLocks noChangeArrowheads="1"/>
          </p:cNvSpPr>
          <p:nvPr/>
        </p:nvSpPr>
        <p:spPr bwMode="auto">
          <a:xfrm>
            <a:off x="762000" y="1066800"/>
            <a:ext cx="6343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/>
            <a:r>
              <a:rPr lang="en-US" sz="2000"/>
              <a:t>Install the software I want </a:t>
            </a:r>
            <a:r>
              <a:rPr lang="en-US" sz="2000" i="1"/>
              <a:t>throughout </a:t>
            </a:r>
            <a:r>
              <a:rPr lang="en-US" sz="2000"/>
              <a:t>my network slice</a:t>
            </a:r>
          </a:p>
          <a:p>
            <a:pPr eaLnBrk="1" hangingPunct="1"/>
            <a:r>
              <a:rPr lang="en-US" sz="2000"/>
              <a:t>(into firewalls, routers, clouds, …)</a:t>
            </a:r>
          </a:p>
        </p:txBody>
      </p:sp>
      <p:sp>
        <p:nvSpPr>
          <p:cNvPr id="22545" name="TextBox 118"/>
          <p:cNvSpPr txBox="1">
            <a:spLocks noChangeArrowheads="1"/>
          </p:cNvSpPr>
          <p:nvPr/>
        </p:nvSpPr>
        <p:spPr bwMode="auto">
          <a:xfrm>
            <a:off x="2028825" y="1882775"/>
            <a:ext cx="5057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algn="r" eaLnBrk="1" hangingPunct="1"/>
            <a:r>
              <a:rPr lang="en-US" sz="2000"/>
              <a:t>And keep my slice isolated from your slice,</a:t>
            </a:r>
          </a:p>
          <a:p>
            <a:pPr algn="r" eaLnBrk="1" hangingPunct="1"/>
            <a:r>
              <a:rPr lang="en-US" sz="2000"/>
              <a:t>so we don’t interfere with each other</a:t>
            </a:r>
          </a:p>
        </p:txBody>
      </p:sp>
      <p:sp>
        <p:nvSpPr>
          <p:cNvPr id="22546" name="Rectangle 4"/>
          <p:cNvSpPr>
            <a:spLocks noChangeArrowheads="1"/>
          </p:cNvSpPr>
          <p:nvPr/>
        </p:nvSpPr>
        <p:spPr bwMode="auto">
          <a:xfrm>
            <a:off x="228600" y="6019800"/>
            <a:ext cx="8915400" cy="609600"/>
          </a:xfrm>
          <a:prstGeom prst="rect">
            <a:avLst/>
          </a:prstGeom>
          <a:gradFill rotWithShape="1">
            <a:gsLst>
              <a:gs pos="0">
                <a:srgbClr val="FFFFD1"/>
              </a:gs>
              <a:gs pos="50000">
                <a:srgbClr val="FFFF00"/>
              </a:gs>
              <a:gs pos="100000">
                <a:srgbClr val="FFFFD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ea typeface="ＭＳ Ｐゴシック" charset="-128"/>
              </a:rPr>
              <a:t>We can run many different “future internets” in parallel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228600" y="1752600"/>
            <a:ext cx="8915400" cy="609600"/>
          </a:xfrm>
          <a:prstGeom prst="rect">
            <a:avLst/>
          </a:prstGeom>
          <a:gradFill rotWithShape="1">
            <a:gsLst>
              <a:gs pos="0">
                <a:srgbClr val="FFFFD1"/>
              </a:gs>
              <a:gs pos="50000">
                <a:srgbClr val="FFFF00"/>
              </a:gs>
              <a:gs pos="100000">
                <a:srgbClr val="FFFFD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>
              <a:ea typeface="ＭＳ Ｐゴシック" charset="-128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Outline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80808"/>
                </a:solidFill>
              </a:rPr>
              <a:t>GENI – Exploring future internets at scale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80808"/>
                </a:solidFill>
              </a:rPr>
              <a:t>Introducing GENI: an example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80808"/>
                </a:solidFill>
              </a:rPr>
              <a:t>GENI’s growing suite of infrastructure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80808"/>
                </a:solidFill>
              </a:rPr>
              <a:t>Experiments </a:t>
            </a:r>
            <a:r>
              <a:rPr lang="en-US"/>
              <a:t>going live across the US!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80808"/>
                </a:solidFill>
              </a:rPr>
              <a:t>Taking the next steps</a:t>
            </a:r>
          </a:p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808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 bright idea</a:t>
            </a:r>
          </a:p>
        </p:txBody>
      </p:sp>
      <p:pic>
        <p:nvPicPr>
          <p:cNvPr id="25603" name="Picture 3" descr="MCj028750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165100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MCj0295071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18097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 flipV="1">
            <a:off x="2133600" y="2209800"/>
            <a:ext cx="1524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733800" y="1371600"/>
            <a:ext cx="4953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ea typeface="ＭＳ Ｐゴシック" charset="-128"/>
              </a:rPr>
              <a:t>I have a great idea! The original Internet architecture was designed to connect one computer to another – but a better architecture would be fundamentally based on PEOPLE and CONTENT!</a:t>
            </a:r>
          </a:p>
        </p:txBody>
      </p:sp>
      <p:pic>
        <p:nvPicPr>
          <p:cNvPr id="25607" name="Picture 7" descr="MCj0240341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72000"/>
            <a:ext cx="182245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MCj0240341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00600"/>
            <a:ext cx="182245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267200" y="3200400"/>
            <a:ext cx="4495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>
                <a:ea typeface="ＭＳ Ｐゴシック" charset="-128"/>
              </a:rPr>
              <a:t>That will never work! It won’t scale! What about security? It’s impossible to implement or operate! Show me!</a:t>
            </a: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H="1">
            <a:off x="6172200" y="41910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Trying it out</a:t>
            </a:r>
          </a:p>
        </p:txBody>
      </p:sp>
      <p:pic>
        <p:nvPicPr>
          <p:cNvPr id="27655" name="Picture 3" descr="MCj0287501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165100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Line 4"/>
          <p:cNvSpPr>
            <a:spLocks noChangeShapeType="1"/>
          </p:cNvSpPr>
          <p:nvPr/>
        </p:nvSpPr>
        <p:spPr bwMode="auto">
          <a:xfrm flipV="1">
            <a:off x="2133600" y="1828800"/>
            <a:ext cx="1524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Text Box 5"/>
          <p:cNvSpPr txBox="1">
            <a:spLocks noChangeArrowheads="1"/>
          </p:cNvSpPr>
          <p:nvPr/>
        </p:nvSpPr>
        <p:spPr bwMode="auto">
          <a:xfrm>
            <a:off x="3733800" y="1371600"/>
            <a:ext cx="4953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ea typeface="ＭＳ Ｐゴシック" charset="-128"/>
              </a:rPr>
              <a:t>My new architecture worked great in the lab, so now I’m going to try a larger experiment for a few months.</a:t>
            </a:r>
          </a:p>
        </p:txBody>
      </p:sp>
      <p:sp>
        <p:nvSpPr>
          <p:cNvPr id="27658" name="Text Box 82"/>
          <p:cNvSpPr txBox="1">
            <a:spLocks noChangeArrowheads="1"/>
          </p:cNvSpPr>
          <p:nvPr/>
        </p:nvSpPr>
        <p:spPr bwMode="auto">
          <a:xfrm>
            <a:off x="304800" y="4343400"/>
            <a:ext cx="40386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ea typeface="ＭＳ Ｐゴシック" charset="-128"/>
              </a:rPr>
              <a:t>And so he poured his experimental software into clouds, distributed clusters, bulk data transfer devices (‘routers’), and wireless access devices throughout the GENI suite, and started taking </a:t>
            </a:r>
            <a:r>
              <a:rPr lang="en-US" sz="1800" dirty="0" smtClean="0">
                <a:ea typeface="ＭＳ Ｐゴシック" charset="-128"/>
              </a:rPr>
              <a:t>measurements... </a:t>
            </a:r>
            <a:endParaRPr lang="en-US" sz="1800" dirty="0">
              <a:ea typeface="ＭＳ Ｐゴシック" charset="-128"/>
            </a:endParaRPr>
          </a:p>
        </p:txBody>
      </p:sp>
      <p:sp>
        <p:nvSpPr>
          <p:cNvPr id="27659" name="Text Box 83"/>
          <p:cNvSpPr txBox="1">
            <a:spLocks noChangeArrowheads="1"/>
          </p:cNvSpPr>
          <p:nvPr/>
        </p:nvSpPr>
        <p:spPr bwMode="auto">
          <a:xfrm>
            <a:off x="4953000" y="5867400"/>
            <a:ext cx="3995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/>
            <a:r>
              <a:rPr lang="en-US" sz="1200">
                <a:ea typeface="ＭＳ Ｐゴシック" charset="-128"/>
              </a:rPr>
              <a:t>He uses a modest slice of GENI, sharing its infrastructure with many other concurrent experiments.</a:t>
            </a:r>
          </a:p>
        </p:txBody>
      </p:sp>
      <p:grpSp>
        <p:nvGrpSpPr>
          <p:cNvPr id="27660" name="Group 7"/>
          <p:cNvGrpSpPr>
            <a:grpSpLocks/>
          </p:cNvGrpSpPr>
          <p:nvPr/>
        </p:nvGrpSpPr>
        <p:grpSpPr bwMode="auto">
          <a:xfrm>
            <a:off x="4114800" y="3495675"/>
            <a:ext cx="4494213" cy="2371725"/>
            <a:chOff x="690" y="546"/>
            <a:chExt cx="2044" cy="1056"/>
          </a:xfrm>
        </p:grpSpPr>
        <p:grpSp>
          <p:nvGrpSpPr>
            <p:cNvPr id="27683" name="Group 8"/>
            <p:cNvGrpSpPr>
              <a:grpSpLocks/>
            </p:cNvGrpSpPr>
            <p:nvPr/>
          </p:nvGrpSpPr>
          <p:grpSpPr bwMode="auto">
            <a:xfrm>
              <a:off x="2594" y="675"/>
              <a:ext cx="140" cy="180"/>
              <a:chOff x="2594" y="675"/>
              <a:chExt cx="140" cy="180"/>
            </a:xfrm>
          </p:grpSpPr>
          <p:sp>
            <p:nvSpPr>
              <p:cNvPr id="27742" name="Freeform 9"/>
              <p:cNvSpPr>
                <a:spLocks/>
              </p:cNvSpPr>
              <p:nvPr/>
            </p:nvSpPr>
            <p:spPr bwMode="auto">
              <a:xfrm>
                <a:off x="2638" y="675"/>
                <a:ext cx="96" cy="147"/>
              </a:xfrm>
              <a:custGeom>
                <a:avLst/>
                <a:gdLst>
                  <a:gd name="T0" fmla="*/ 95 w 96"/>
                  <a:gd name="T1" fmla="*/ 0 h 147"/>
                  <a:gd name="T2" fmla="*/ 0 w 96"/>
                  <a:gd name="T3" fmla="*/ 68 h 147"/>
                  <a:gd name="T4" fmla="*/ 0 w 96"/>
                  <a:gd name="T5" fmla="*/ 146 h 147"/>
                  <a:gd name="T6" fmla="*/ 95 w 96"/>
                  <a:gd name="T7" fmla="*/ 78 h 147"/>
                  <a:gd name="T8" fmla="*/ 95 w 9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7"/>
                  <a:gd name="T17" fmla="*/ 96 w 9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7">
                    <a:moveTo>
                      <a:pt x="95" y="0"/>
                    </a:moveTo>
                    <a:lnTo>
                      <a:pt x="0" y="68"/>
                    </a:lnTo>
                    <a:lnTo>
                      <a:pt x="0" y="146"/>
                    </a:lnTo>
                    <a:lnTo>
                      <a:pt x="95" y="78"/>
                    </a:lnTo>
                    <a:lnTo>
                      <a:pt x="95" y="0"/>
                    </a:lnTo>
                  </a:path>
                </a:pathLst>
              </a:custGeom>
              <a:solidFill>
                <a:srgbClr val="5FC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3" name="Freeform 10"/>
              <p:cNvSpPr>
                <a:spLocks/>
              </p:cNvSpPr>
              <p:nvPr/>
            </p:nvSpPr>
            <p:spPr bwMode="auto">
              <a:xfrm>
                <a:off x="2603" y="744"/>
                <a:ext cx="36" cy="111"/>
              </a:xfrm>
              <a:custGeom>
                <a:avLst/>
                <a:gdLst>
                  <a:gd name="T0" fmla="*/ 0 w 36"/>
                  <a:gd name="T1" fmla="*/ 31 h 111"/>
                  <a:gd name="T2" fmla="*/ 31 w 36"/>
                  <a:gd name="T3" fmla="*/ 14 h 111"/>
                  <a:gd name="T4" fmla="*/ 35 w 36"/>
                  <a:gd name="T5" fmla="*/ 0 h 111"/>
                  <a:gd name="T6" fmla="*/ 35 w 36"/>
                  <a:gd name="T7" fmla="*/ 76 h 111"/>
                  <a:gd name="T8" fmla="*/ 31 w 36"/>
                  <a:gd name="T9" fmla="*/ 94 h 111"/>
                  <a:gd name="T10" fmla="*/ 0 w 36"/>
                  <a:gd name="T11" fmla="*/ 110 h 111"/>
                  <a:gd name="T12" fmla="*/ 0 w 36"/>
                  <a:gd name="T13" fmla="*/ 31 h 1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111"/>
                  <a:gd name="T23" fmla="*/ 36 w 36"/>
                  <a:gd name="T24" fmla="*/ 111 h 1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111">
                    <a:moveTo>
                      <a:pt x="0" y="31"/>
                    </a:moveTo>
                    <a:lnTo>
                      <a:pt x="31" y="14"/>
                    </a:lnTo>
                    <a:lnTo>
                      <a:pt x="35" y="0"/>
                    </a:lnTo>
                    <a:lnTo>
                      <a:pt x="35" y="76"/>
                    </a:lnTo>
                    <a:lnTo>
                      <a:pt x="31" y="94"/>
                    </a:lnTo>
                    <a:lnTo>
                      <a:pt x="0" y="110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3F5F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4" name="Freeform 11"/>
              <p:cNvSpPr>
                <a:spLocks/>
              </p:cNvSpPr>
              <p:nvPr/>
            </p:nvSpPr>
            <p:spPr bwMode="auto">
              <a:xfrm>
                <a:off x="2594" y="797"/>
                <a:ext cx="17" cy="30"/>
              </a:xfrm>
              <a:custGeom>
                <a:avLst/>
                <a:gdLst>
                  <a:gd name="T0" fmla="*/ 16 w 17"/>
                  <a:gd name="T1" fmla="*/ 0 h 30"/>
                  <a:gd name="T2" fmla="*/ 0 w 17"/>
                  <a:gd name="T3" fmla="*/ 11 h 30"/>
                  <a:gd name="T4" fmla="*/ 16 w 17"/>
                  <a:gd name="T5" fmla="*/ 29 h 30"/>
                  <a:gd name="T6" fmla="*/ 16 w 17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30"/>
                  <a:gd name="T14" fmla="*/ 17 w 17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30">
                    <a:moveTo>
                      <a:pt x="16" y="0"/>
                    </a:moveTo>
                    <a:lnTo>
                      <a:pt x="0" y="11"/>
                    </a:lnTo>
                    <a:lnTo>
                      <a:pt x="16" y="29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5" name="Freeform 12"/>
              <p:cNvSpPr>
                <a:spLocks/>
              </p:cNvSpPr>
              <p:nvPr/>
            </p:nvSpPr>
            <p:spPr bwMode="auto">
              <a:xfrm>
                <a:off x="2634" y="744"/>
                <a:ext cx="17" cy="93"/>
              </a:xfrm>
              <a:custGeom>
                <a:avLst/>
                <a:gdLst>
                  <a:gd name="T0" fmla="*/ 16 w 17"/>
                  <a:gd name="T1" fmla="*/ 0 h 93"/>
                  <a:gd name="T2" fmla="*/ 0 w 17"/>
                  <a:gd name="T3" fmla="*/ 15 h 93"/>
                  <a:gd name="T4" fmla="*/ 0 w 17"/>
                  <a:gd name="T5" fmla="*/ 92 h 93"/>
                  <a:gd name="T6" fmla="*/ 16 w 17"/>
                  <a:gd name="T7" fmla="*/ 77 h 93"/>
                  <a:gd name="T8" fmla="*/ 16 w 17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3"/>
                  <a:gd name="T17" fmla="*/ 17 w 17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3">
                    <a:moveTo>
                      <a:pt x="16" y="0"/>
                    </a:moveTo>
                    <a:lnTo>
                      <a:pt x="0" y="15"/>
                    </a:lnTo>
                    <a:lnTo>
                      <a:pt x="0" y="92"/>
                    </a:lnTo>
                    <a:lnTo>
                      <a:pt x="16" y="77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684" name="Group 13"/>
            <p:cNvGrpSpPr>
              <a:grpSpLocks/>
            </p:cNvGrpSpPr>
            <p:nvPr/>
          </p:nvGrpSpPr>
          <p:grpSpPr bwMode="auto">
            <a:xfrm>
              <a:off x="1649" y="1312"/>
              <a:ext cx="635" cy="290"/>
              <a:chOff x="1649" y="1312"/>
              <a:chExt cx="635" cy="290"/>
            </a:xfrm>
          </p:grpSpPr>
          <p:sp>
            <p:nvSpPr>
              <p:cNvPr id="27728" name="Freeform 14"/>
              <p:cNvSpPr>
                <a:spLocks/>
              </p:cNvSpPr>
              <p:nvPr/>
            </p:nvSpPr>
            <p:spPr bwMode="auto">
              <a:xfrm>
                <a:off x="1931" y="1316"/>
                <a:ext cx="26" cy="86"/>
              </a:xfrm>
              <a:custGeom>
                <a:avLst/>
                <a:gdLst>
                  <a:gd name="T0" fmla="*/ 0 w 26"/>
                  <a:gd name="T1" fmla="*/ 15 h 86"/>
                  <a:gd name="T2" fmla="*/ 11 w 26"/>
                  <a:gd name="T3" fmla="*/ 48 h 86"/>
                  <a:gd name="T4" fmla="*/ 11 w 26"/>
                  <a:gd name="T5" fmla="*/ 85 h 86"/>
                  <a:gd name="T6" fmla="*/ 25 w 26"/>
                  <a:gd name="T7" fmla="*/ 76 h 86"/>
                  <a:gd name="T8" fmla="*/ 25 w 26"/>
                  <a:gd name="T9" fmla="*/ 0 h 86"/>
                  <a:gd name="T10" fmla="*/ 0 w 26"/>
                  <a:gd name="T11" fmla="*/ 15 h 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86"/>
                  <a:gd name="T20" fmla="*/ 26 w 26"/>
                  <a:gd name="T21" fmla="*/ 86 h 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86">
                    <a:moveTo>
                      <a:pt x="0" y="15"/>
                    </a:moveTo>
                    <a:lnTo>
                      <a:pt x="11" y="48"/>
                    </a:lnTo>
                    <a:lnTo>
                      <a:pt x="11" y="85"/>
                    </a:lnTo>
                    <a:lnTo>
                      <a:pt x="25" y="76"/>
                    </a:lnTo>
                    <a:lnTo>
                      <a:pt x="25" y="0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9" name="Freeform 15"/>
              <p:cNvSpPr>
                <a:spLocks/>
              </p:cNvSpPr>
              <p:nvPr/>
            </p:nvSpPr>
            <p:spPr bwMode="auto">
              <a:xfrm>
                <a:off x="1956" y="1312"/>
                <a:ext cx="83" cy="80"/>
              </a:xfrm>
              <a:custGeom>
                <a:avLst/>
                <a:gdLst>
                  <a:gd name="T0" fmla="*/ 0 w 83"/>
                  <a:gd name="T1" fmla="*/ 3 h 80"/>
                  <a:gd name="T2" fmla="*/ 35 w 83"/>
                  <a:gd name="T3" fmla="*/ 0 h 80"/>
                  <a:gd name="T4" fmla="*/ 82 w 83"/>
                  <a:gd name="T5" fmla="*/ 0 h 80"/>
                  <a:gd name="T6" fmla="*/ 82 w 83"/>
                  <a:gd name="T7" fmla="*/ 77 h 80"/>
                  <a:gd name="T8" fmla="*/ 35 w 83"/>
                  <a:gd name="T9" fmla="*/ 77 h 80"/>
                  <a:gd name="T10" fmla="*/ 0 w 83"/>
                  <a:gd name="T11" fmla="*/ 79 h 80"/>
                  <a:gd name="T12" fmla="*/ 0 w 83"/>
                  <a:gd name="T13" fmla="*/ 3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80"/>
                  <a:gd name="T23" fmla="*/ 83 w 83"/>
                  <a:gd name="T24" fmla="*/ 80 h 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80">
                    <a:moveTo>
                      <a:pt x="0" y="3"/>
                    </a:moveTo>
                    <a:lnTo>
                      <a:pt x="35" y="0"/>
                    </a:lnTo>
                    <a:lnTo>
                      <a:pt x="82" y="0"/>
                    </a:lnTo>
                    <a:lnTo>
                      <a:pt x="82" y="77"/>
                    </a:lnTo>
                    <a:lnTo>
                      <a:pt x="35" y="77"/>
                    </a:lnTo>
                    <a:lnTo>
                      <a:pt x="0" y="79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0" name="Freeform 16"/>
              <p:cNvSpPr>
                <a:spLocks/>
              </p:cNvSpPr>
              <p:nvPr/>
            </p:nvSpPr>
            <p:spPr bwMode="auto">
              <a:xfrm>
                <a:off x="2039" y="1314"/>
                <a:ext cx="38" cy="108"/>
              </a:xfrm>
              <a:custGeom>
                <a:avLst/>
                <a:gdLst>
                  <a:gd name="T0" fmla="*/ 0 w 38"/>
                  <a:gd name="T1" fmla="*/ 0 h 108"/>
                  <a:gd name="T2" fmla="*/ 0 w 38"/>
                  <a:gd name="T3" fmla="*/ 76 h 108"/>
                  <a:gd name="T4" fmla="*/ 37 w 38"/>
                  <a:gd name="T5" fmla="*/ 107 h 108"/>
                  <a:gd name="T6" fmla="*/ 37 w 38"/>
                  <a:gd name="T7" fmla="*/ 30 h 108"/>
                  <a:gd name="T8" fmla="*/ 0 w 38"/>
                  <a:gd name="T9" fmla="*/ 0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108"/>
                  <a:gd name="T17" fmla="*/ 38 w 38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108">
                    <a:moveTo>
                      <a:pt x="0" y="0"/>
                    </a:moveTo>
                    <a:lnTo>
                      <a:pt x="0" y="76"/>
                    </a:lnTo>
                    <a:lnTo>
                      <a:pt x="37" y="107"/>
                    </a:lnTo>
                    <a:lnTo>
                      <a:pt x="37" y="3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FFF9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1" name="Freeform 17"/>
              <p:cNvSpPr>
                <a:spLocks/>
              </p:cNvSpPr>
              <p:nvPr/>
            </p:nvSpPr>
            <p:spPr bwMode="auto">
              <a:xfrm>
                <a:off x="2076" y="1334"/>
                <a:ext cx="49" cy="87"/>
              </a:xfrm>
              <a:custGeom>
                <a:avLst/>
                <a:gdLst>
                  <a:gd name="T0" fmla="*/ 0 w 49"/>
                  <a:gd name="T1" fmla="*/ 11 h 87"/>
                  <a:gd name="T2" fmla="*/ 48 w 49"/>
                  <a:gd name="T3" fmla="*/ 0 h 87"/>
                  <a:gd name="T4" fmla="*/ 48 w 49"/>
                  <a:gd name="T5" fmla="*/ 76 h 87"/>
                  <a:gd name="T6" fmla="*/ 0 w 49"/>
                  <a:gd name="T7" fmla="*/ 86 h 87"/>
                  <a:gd name="T8" fmla="*/ 0 w 49"/>
                  <a:gd name="T9" fmla="*/ 11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87"/>
                  <a:gd name="T17" fmla="*/ 49 w 4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87">
                    <a:moveTo>
                      <a:pt x="0" y="11"/>
                    </a:moveTo>
                    <a:lnTo>
                      <a:pt x="48" y="0"/>
                    </a:lnTo>
                    <a:lnTo>
                      <a:pt x="48" y="76"/>
                    </a:lnTo>
                    <a:lnTo>
                      <a:pt x="0" y="86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2" name="Freeform 18"/>
              <p:cNvSpPr>
                <a:spLocks/>
              </p:cNvSpPr>
              <p:nvPr/>
            </p:nvSpPr>
            <p:spPr bwMode="auto">
              <a:xfrm>
                <a:off x="2156" y="1409"/>
                <a:ext cx="31" cy="121"/>
              </a:xfrm>
              <a:custGeom>
                <a:avLst/>
                <a:gdLst>
                  <a:gd name="T0" fmla="*/ 0 w 31"/>
                  <a:gd name="T1" fmla="*/ 0 h 121"/>
                  <a:gd name="T2" fmla="*/ 30 w 31"/>
                  <a:gd name="T3" fmla="*/ 42 h 121"/>
                  <a:gd name="T4" fmla="*/ 30 w 31"/>
                  <a:gd name="T5" fmla="*/ 120 h 121"/>
                  <a:gd name="T6" fmla="*/ 0 w 31"/>
                  <a:gd name="T7" fmla="*/ 76 h 121"/>
                  <a:gd name="T8" fmla="*/ 0 w 31"/>
                  <a:gd name="T9" fmla="*/ 0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121"/>
                  <a:gd name="T17" fmla="*/ 31 w 31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121">
                    <a:moveTo>
                      <a:pt x="0" y="0"/>
                    </a:moveTo>
                    <a:lnTo>
                      <a:pt x="30" y="42"/>
                    </a:lnTo>
                    <a:lnTo>
                      <a:pt x="30" y="120"/>
                    </a:lnTo>
                    <a:lnTo>
                      <a:pt x="0" y="7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FFF9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3" name="Freeform 19"/>
              <p:cNvSpPr>
                <a:spLocks/>
              </p:cNvSpPr>
              <p:nvPr/>
            </p:nvSpPr>
            <p:spPr bwMode="auto">
              <a:xfrm>
                <a:off x="2124" y="1334"/>
                <a:ext cx="41" cy="109"/>
              </a:xfrm>
              <a:custGeom>
                <a:avLst/>
                <a:gdLst>
                  <a:gd name="T0" fmla="*/ 0 w 41"/>
                  <a:gd name="T1" fmla="*/ 0 h 109"/>
                  <a:gd name="T2" fmla="*/ 40 w 41"/>
                  <a:gd name="T3" fmla="*/ 39 h 109"/>
                  <a:gd name="T4" fmla="*/ 32 w 41"/>
                  <a:gd name="T5" fmla="*/ 74 h 109"/>
                  <a:gd name="T6" fmla="*/ 32 w 41"/>
                  <a:gd name="T7" fmla="*/ 108 h 109"/>
                  <a:gd name="T8" fmla="*/ 0 w 41"/>
                  <a:gd name="T9" fmla="*/ 75 h 109"/>
                  <a:gd name="T10" fmla="*/ 0 w 41"/>
                  <a:gd name="T11" fmla="*/ 0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109"/>
                  <a:gd name="T20" fmla="*/ 41 w 41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109">
                    <a:moveTo>
                      <a:pt x="0" y="0"/>
                    </a:moveTo>
                    <a:lnTo>
                      <a:pt x="40" y="39"/>
                    </a:lnTo>
                    <a:lnTo>
                      <a:pt x="32" y="74"/>
                    </a:lnTo>
                    <a:lnTo>
                      <a:pt x="32" y="108"/>
                    </a:lnTo>
                    <a:lnTo>
                      <a:pt x="0" y="7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FFF9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4" name="Freeform 20"/>
              <p:cNvSpPr>
                <a:spLocks/>
              </p:cNvSpPr>
              <p:nvPr/>
            </p:nvSpPr>
            <p:spPr bwMode="auto">
              <a:xfrm>
                <a:off x="1649" y="1345"/>
                <a:ext cx="85" cy="135"/>
              </a:xfrm>
              <a:custGeom>
                <a:avLst/>
                <a:gdLst>
                  <a:gd name="T0" fmla="*/ 7 w 85"/>
                  <a:gd name="T1" fmla="*/ 134 h 135"/>
                  <a:gd name="T2" fmla="*/ 0 w 85"/>
                  <a:gd name="T3" fmla="*/ 92 h 135"/>
                  <a:gd name="T4" fmla="*/ 17 w 85"/>
                  <a:gd name="T5" fmla="*/ 49 h 135"/>
                  <a:gd name="T6" fmla="*/ 84 w 85"/>
                  <a:gd name="T7" fmla="*/ 0 h 135"/>
                  <a:gd name="T8" fmla="*/ 84 w 85"/>
                  <a:gd name="T9" fmla="*/ 76 h 135"/>
                  <a:gd name="T10" fmla="*/ 18 w 85"/>
                  <a:gd name="T11" fmla="*/ 124 h 135"/>
                  <a:gd name="T12" fmla="*/ 7 w 85"/>
                  <a:gd name="T13" fmla="*/ 134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"/>
                  <a:gd name="T22" fmla="*/ 0 h 135"/>
                  <a:gd name="T23" fmla="*/ 85 w 85"/>
                  <a:gd name="T24" fmla="*/ 135 h 1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" h="135">
                    <a:moveTo>
                      <a:pt x="7" y="134"/>
                    </a:moveTo>
                    <a:lnTo>
                      <a:pt x="0" y="92"/>
                    </a:lnTo>
                    <a:lnTo>
                      <a:pt x="17" y="49"/>
                    </a:lnTo>
                    <a:lnTo>
                      <a:pt x="84" y="0"/>
                    </a:lnTo>
                    <a:lnTo>
                      <a:pt x="84" y="76"/>
                    </a:lnTo>
                    <a:lnTo>
                      <a:pt x="18" y="124"/>
                    </a:lnTo>
                    <a:lnTo>
                      <a:pt x="7" y="134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5" name="Freeform 21"/>
              <p:cNvSpPr>
                <a:spLocks/>
              </p:cNvSpPr>
              <p:nvPr/>
            </p:nvSpPr>
            <p:spPr bwMode="auto">
              <a:xfrm>
                <a:off x="1733" y="1332"/>
                <a:ext cx="47" cy="89"/>
              </a:xfrm>
              <a:custGeom>
                <a:avLst/>
                <a:gdLst>
                  <a:gd name="T0" fmla="*/ 0 w 47"/>
                  <a:gd name="T1" fmla="*/ 12 h 89"/>
                  <a:gd name="T2" fmla="*/ 0 w 47"/>
                  <a:gd name="T3" fmla="*/ 88 h 89"/>
                  <a:gd name="T4" fmla="*/ 46 w 47"/>
                  <a:gd name="T5" fmla="*/ 77 h 89"/>
                  <a:gd name="T6" fmla="*/ 46 w 47"/>
                  <a:gd name="T7" fmla="*/ 0 h 89"/>
                  <a:gd name="T8" fmla="*/ 0 w 47"/>
                  <a:gd name="T9" fmla="*/ 12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89"/>
                  <a:gd name="T17" fmla="*/ 47 w 47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89">
                    <a:moveTo>
                      <a:pt x="0" y="12"/>
                    </a:moveTo>
                    <a:lnTo>
                      <a:pt x="0" y="88"/>
                    </a:lnTo>
                    <a:lnTo>
                      <a:pt x="46" y="77"/>
                    </a:lnTo>
                    <a:lnTo>
                      <a:pt x="46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6" name="Freeform 22"/>
              <p:cNvSpPr>
                <a:spLocks/>
              </p:cNvSpPr>
              <p:nvPr/>
            </p:nvSpPr>
            <p:spPr bwMode="auto">
              <a:xfrm>
                <a:off x="1779" y="1332"/>
                <a:ext cx="93" cy="108"/>
              </a:xfrm>
              <a:custGeom>
                <a:avLst/>
                <a:gdLst>
                  <a:gd name="T0" fmla="*/ 0 w 93"/>
                  <a:gd name="T1" fmla="*/ 0 h 108"/>
                  <a:gd name="T2" fmla="*/ 92 w 93"/>
                  <a:gd name="T3" fmla="*/ 31 h 108"/>
                  <a:gd name="T4" fmla="*/ 92 w 93"/>
                  <a:gd name="T5" fmla="*/ 107 h 108"/>
                  <a:gd name="T6" fmla="*/ 0 w 93"/>
                  <a:gd name="T7" fmla="*/ 76 h 108"/>
                  <a:gd name="T8" fmla="*/ 0 w 93"/>
                  <a:gd name="T9" fmla="*/ 0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108"/>
                  <a:gd name="T17" fmla="*/ 93 w 9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108">
                    <a:moveTo>
                      <a:pt x="0" y="0"/>
                    </a:moveTo>
                    <a:lnTo>
                      <a:pt x="92" y="31"/>
                    </a:lnTo>
                    <a:lnTo>
                      <a:pt x="92" y="107"/>
                    </a:lnTo>
                    <a:lnTo>
                      <a:pt x="0" y="7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5FDF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7" name="Freeform 23"/>
              <p:cNvSpPr>
                <a:spLocks/>
              </p:cNvSpPr>
              <p:nvPr/>
            </p:nvSpPr>
            <p:spPr bwMode="auto">
              <a:xfrm>
                <a:off x="1871" y="1362"/>
                <a:ext cx="75" cy="80"/>
              </a:xfrm>
              <a:custGeom>
                <a:avLst/>
                <a:gdLst>
                  <a:gd name="T0" fmla="*/ 0 w 75"/>
                  <a:gd name="T1" fmla="*/ 0 h 80"/>
                  <a:gd name="T2" fmla="*/ 0 w 75"/>
                  <a:gd name="T3" fmla="*/ 76 h 80"/>
                  <a:gd name="T4" fmla="*/ 74 w 75"/>
                  <a:gd name="T5" fmla="*/ 79 h 80"/>
                  <a:gd name="T6" fmla="*/ 74 w 75"/>
                  <a:gd name="T7" fmla="*/ 2 h 80"/>
                  <a:gd name="T8" fmla="*/ 0 w 75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80"/>
                  <a:gd name="T17" fmla="*/ 75 w 7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80">
                    <a:moveTo>
                      <a:pt x="0" y="0"/>
                    </a:moveTo>
                    <a:lnTo>
                      <a:pt x="0" y="76"/>
                    </a:lnTo>
                    <a:lnTo>
                      <a:pt x="74" y="79"/>
                    </a:lnTo>
                    <a:lnTo>
                      <a:pt x="74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FFF9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8" name="Freeform 24"/>
              <p:cNvSpPr>
                <a:spLocks/>
              </p:cNvSpPr>
              <p:nvPr/>
            </p:nvSpPr>
            <p:spPr bwMode="auto">
              <a:xfrm>
                <a:off x="2243" y="1485"/>
                <a:ext cx="41" cy="115"/>
              </a:xfrm>
              <a:custGeom>
                <a:avLst/>
                <a:gdLst>
                  <a:gd name="T0" fmla="*/ 0 w 41"/>
                  <a:gd name="T1" fmla="*/ 37 h 115"/>
                  <a:gd name="T2" fmla="*/ 40 w 41"/>
                  <a:gd name="T3" fmla="*/ 0 h 115"/>
                  <a:gd name="T4" fmla="*/ 40 w 41"/>
                  <a:gd name="T5" fmla="*/ 77 h 115"/>
                  <a:gd name="T6" fmla="*/ 0 w 41"/>
                  <a:gd name="T7" fmla="*/ 114 h 115"/>
                  <a:gd name="T8" fmla="*/ 0 w 41"/>
                  <a:gd name="T9" fmla="*/ 37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15"/>
                  <a:gd name="T17" fmla="*/ 41 w 41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15">
                    <a:moveTo>
                      <a:pt x="0" y="37"/>
                    </a:moveTo>
                    <a:lnTo>
                      <a:pt x="40" y="0"/>
                    </a:lnTo>
                    <a:lnTo>
                      <a:pt x="40" y="77"/>
                    </a:lnTo>
                    <a:lnTo>
                      <a:pt x="0" y="114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9" name="Freeform 25"/>
              <p:cNvSpPr>
                <a:spLocks/>
              </p:cNvSpPr>
              <p:nvPr/>
            </p:nvSpPr>
            <p:spPr bwMode="auto">
              <a:xfrm>
                <a:off x="2186" y="1452"/>
                <a:ext cx="17" cy="79"/>
              </a:xfrm>
              <a:custGeom>
                <a:avLst/>
                <a:gdLst>
                  <a:gd name="T0" fmla="*/ 0 w 17"/>
                  <a:gd name="T1" fmla="*/ 0 h 79"/>
                  <a:gd name="T2" fmla="*/ 0 w 17"/>
                  <a:gd name="T3" fmla="*/ 78 h 79"/>
                  <a:gd name="T4" fmla="*/ 16 w 17"/>
                  <a:gd name="T5" fmla="*/ 78 h 79"/>
                  <a:gd name="T6" fmla="*/ 16 w 17"/>
                  <a:gd name="T7" fmla="*/ 1 h 79"/>
                  <a:gd name="T8" fmla="*/ 0 w 17"/>
                  <a:gd name="T9" fmla="*/ 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9"/>
                  <a:gd name="T17" fmla="*/ 17 w 17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9">
                    <a:moveTo>
                      <a:pt x="0" y="0"/>
                    </a:moveTo>
                    <a:lnTo>
                      <a:pt x="0" y="78"/>
                    </a:lnTo>
                    <a:lnTo>
                      <a:pt x="16" y="78"/>
                    </a:lnTo>
                    <a:lnTo>
                      <a:pt x="16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" name="Freeform 26"/>
              <p:cNvSpPr>
                <a:spLocks/>
              </p:cNvSpPr>
              <p:nvPr/>
            </p:nvSpPr>
            <p:spPr bwMode="auto">
              <a:xfrm>
                <a:off x="2209" y="1522"/>
                <a:ext cx="35" cy="79"/>
              </a:xfrm>
              <a:custGeom>
                <a:avLst/>
                <a:gdLst>
                  <a:gd name="T0" fmla="*/ 0 w 35"/>
                  <a:gd name="T1" fmla="*/ 2 h 79"/>
                  <a:gd name="T2" fmla="*/ 34 w 35"/>
                  <a:gd name="T3" fmla="*/ 0 h 79"/>
                  <a:gd name="T4" fmla="*/ 34 w 35"/>
                  <a:gd name="T5" fmla="*/ 75 h 79"/>
                  <a:gd name="T6" fmla="*/ 0 w 35"/>
                  <a:gd name="T7" fmla="*/ 78 h 79"/>
                  <a:gd name="T8" fmla="*/ 0 w 35"/>
                  <a:gd name="T9" fmla="*/ 2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79"/>
                  <a:gd name="T17" fmla="*/ 35 w 35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79">
                    <a:moveTo>
                      <a:pt x="0" y="2"/>
                    </a:moveTo>
                    <a:lnTo>
                      <a:pt x="34" y="0"/>
                    </a:lnTo>
                    <a:lnTo>
                      <a:pt x="34" y="75"/>
                    </a:lnTo>
                    <a:lnTo>
                      <a:pt x="0" y="78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FFF9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1" name="Freeform 27"/>
              <p:cNvSpPr>
                <a:spLocks/>
              </p:cNvSpPr>
              <p:nvPr/>
            </p:nvSpPr>
            <p:spPr bwMode="auto">
              <a:xfrm>
                <a:off x="2198" y="1452"/>
                <a:ext cx="17" cy="150"/>
              </a:xfrm>
              <a:custGeom>
                <a:avLst/>
                <a:gdLst>
                  <a:gd name="T0" fmla="*/ 0 w 17"/>
                  <a:gd name="T1" fmla="*/ 0 h 150"/>
                  <a:gd name="T2" fmla="*/ 16 w 17"/>
                  <a:gd name="T3" fmla="*/ 74 h 150"/>
                  <a:gd name="T4" fmla="*/ 16 w 17"/>
                  <a:gd name="T5" fmla="*/ 149 h 150"/>
                  <a:gd name="T6" fmla="*/ 0 w 17"/>
                  <a:gd name="T7" fmla="*/ 76 h 150"/>
                  <a:gd name="T8" fmla="*/ 0 w 17"/>
                  <a:gd name="T9" fmla="*/ 0 h 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0"/>
                  <a:gd name="T17" fmla="*/ 17 w 17"/>
                  <a:gd name="T18" fmla="*/ 150 h 1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0">
                    <a:moveTo>
                      <a:pt x="0" y="0"/>
                    </a:moveTo>
                    <a:lnTo>
                      <a:pt x="16" y="74"/>
                    </a:lnTo>
                    <a:lnTo>
                      <a:pt x="16" y="149"/>
                    </a:lnTo>
                    <a:lnTo>
                      <a:pt x="0" y="7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FFF9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685" name="Group 28"/>
            <p:cNvGrpSpPr>
              <a:grpSpLocks/>
            </p:cNvGrpSpPr>
            <p:nvPr/>
          </p:nvGrpSpPr>
          <p:grpSpPr bwMode="auto">
            <a:xfrm>
              <a:off x="2216" y="1097"/>
              <a:ext cx="213" cy="251"/>
              <a:chOff x="2216" y="1097"/>
              <a:chExt cx="213" cy="251"/>
            </a:xfrm>
          </p:grpSpPr>
          <p:sp>
            <p:nvSpPr>
              <p:cNvPr id="27722" name="Freeform 29"/>
              <p:cNvSpPr>
                <a:spLocks/>
              </p:cNvSpPr>
              <p:nvPr/>
            </p:nvSpPr>
            <p:spPr bwMode="auto">
              <a:xfrm>
                <a:off x="2243" y="1220"/>
                <a:ext cx="34" cy="88"/>
              </a:xfrm>
              <a:custGeom>
                <a:avLst/>
                <a:gdLst>
                  <a:gd name="T0" fmla="*/ 0 w 34"/>
                  <a:gd name="T1" fmla="*/ 10 h 88"/>
                  <a:gd name="T2" fmla="*/ 33 w 34"/>
                  <a:gd name="T3" fmla="*/ 0 h 88"/>
                  <a:gd name="T4" fmla="*/ 33 w 34"/>
                  <a:gd name="T5" fmla="*/ 77 h 88"/>
                  <a:gd name="T6" fmla="*/ 0 w 34"/>
                  <a:gd name="T7" fmla="*/ 87 h 88"/>
                  <a:gd name="T8" fmla="*/ 0 w 34"/>
                  <a:gd name="T9" fmla="*/ 1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88"/>
                  <a:gd name="T17" fmla="*/ 34 w 34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88">
                    <a:moveTo>
                      <a:pt x="0" y="10"/>
                    </a:moveTo>
                    <a:lnTo>
                      <a:pt x="33" y="0"/>
                    </a:lnTo>
                    <a:lnTo>
                      <a:pt x="33" y="77"/>
                    </a:lnTo>
                    <a:lnTo>
                      <a:pt x="0" y="87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3" name="Freeform 30"/>
              <p:cNvSpPr>
                <a:spLocks/>
              </p:cNvSpPr>
              <p:nvPr/>
            </p:nvSpPr>
            <p:spPr bwMode="auto">
              <a:xfrm>
                <a:off x="2276" y="1176"/>
                <a:ext cx="46" cy="122"/>
              </a:xfrm>
              <a:custGeom>
                <a:avLst/>
                <a:gdLst>
                  <a:gd name="T0" fmla="*/ 0 w 46"/>
                  <a:gd name="T1" fmla="*/ 44 h 122"/>
                  <a:gd name="T2" fmla="*/ 45 w 46"/>
                  <a:gd name="T3" fmla="*/ 0 h 122"/>
                  <a:gd name="T4" fmla="*/ 45 w 46"/>
                  <a:gd name="T5" fmla="*/ 77 h 122"/>
                  <a:gd name="T6" fmla="*/ 0 w 46"/>
                  <a:gd name="T7" fmla="*/ 121 h 122"/>
                  <a:gd name="T8" fmla="*/ 0 w 46"/>
                  <a:gd name="T9" fmla="*/ 44 h 1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122"/>
                  <a:gd name="T17" fmla="*/ 46 w 46"/>
                  <a:gd name="T18" fmla="*/ 122 h 1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122">
                    <a:moveTo>
                      <a:pt x="0" y="44"/>
                    </a:moveTo>
                    <a:lnTo>
                      <a:pt x="45" y="0"/>
                    </a:lnTo>
                    <a:lnTo>
                      <a:pt x="45" y="77"/>
                    </a:lnTo>
                    <a:lnTo>
                      <a:pt x="0" y="121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5FC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4" name="Freeform 31"/>
              <p:cNvSpPr>
                <a:spLocks/>
              </p:cNvSpPr>
              <p:nvPr/>
            </p:nvSpPr>
            <p:spPr bwMode="auto">
              <a:xfrm>
                <a:off x="2321" y="1147"/>
                <a:ext cx="21" cy="108"/>
              </a:xfrm>
              <a:custGeom>
                <a:avLst/>
                <a:gdLst>
                  <a:gd name="T0" fmla="*/ 0 w 21"/>
                  <a:gd name="T1" fmla="*/ 31 h 108"/>
                  <a:gd name="T2" fmla="*/ 0 w 21"/>
                  <a:gd name="T3" fmla="*/ 107 h 108"/>
                  <a:gd name="T4" fmla="*/ 20 w 21"/>
                  <a:gd name="T5" fmla="*/ 75 h 108"/>
                  <a:gd name="T6" fmla="*/ 20 w 21"/>
                  <a:gd name="T7" fmla="*/ 0 h 108"/>
                  <a:gd name="T8" fmla="*/ 0 w 21"/>
                  <a:gd name="T9" fmla="*/ 31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08"/>
                  <a:gd name="T17" fmla="*/ 21 w 21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08">
                    <a:moveTo>
                      <a:pt x="0" y="31"/>
                    </a:moveTo>
                    <a:lnTo>
                      <a:pt x="0" y="107"/>
                    </a:lnTo>
                    <a:lnTo>
                      <a:pt x="20" y="75"/>
                    </a:lnTo>
                    <a:lnTo>
                      <a:pt x="20" y="0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5" name="Freeform 32"/>
              <p:cNvSpPr>
                <a:spLocks/>
              </p:cNvSpPr>
              <p:nvPr/>
            </p:nvSpPr>
            <p:spPr bwMode="auto">
              <a:xfrm>
                <a:off x="2216" y="1231"/>
                <a:ext cx="28" cy="117"/>
              </a:xfrm>
              <a:custGeom>
                <a:avLst/>
                <a:gdLst>
                  <a:gd name="T0" fmla="*/ 27 w 28"/>
                  <a:gd name="T1" fmla="*/ 0 h 117"/>
                  <a:gd name="T2" fmla="*/ 27 w 28"/>
                  <a:gd name="T3" fmla="*/ 80 h 117"/>
                  <a:gd name="T4" fmla="*/ 23 w 28"/>
                  <a:gd name="T5" fmla="*/ 101 h 117"/>
                  <a:gd name="T6" fmla="*/ 16 w 28"/>
                  <a:gd name="T7" fmla="*/ 116 h 117"/>
                  <a:gd name="T8" fmla="*/ 5 w 28"/>
                  <a:gd name="T9" fmla="*/ 102 h 117"/>
                  <a:gd name="T10" fmla="*/ 0 w 28"/>
                  <a:gd name="T11" fmla="*/ 74 h 117"/>
                  <a:gd name="T12" fmla="*/ 22 w 28"/>
                  <a:gd name="T13" fmla="*/ 26 h 117"/>
                  <a:gd name="T14" fmla="*/ 27 w 28"/>
                  <a:gd name="T15" fmla="*/ 0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"/>
                  <a:gd name="T25" fmla="*/ 0 h 117"/>
                  <a:gd name="T26" fmla="*/ 28 w 28"/>
                  <a:gd name="T27" fmla="*/ 117 h 1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" h="117">
                    <a:moveTo>
                      <a:pt x="27" y="0"/>
                    </a:moveTo>
                    <a:lnTo>
                      <a:pt x="27" y="80"/>
                    </a:lnTo>
                    <a:lnTo>
                      <a:pt x="23" y="101"/>
                    </a:lnTo>
                    <a:lnTo>
                      <a:pt x="16" y="116"/>
                    </a:lnTo>
                    <a:lnTo>
                      <a:pt x="5" y="102"/>
                    </a:lnTo>
                    <a:lnTo>
                      <a:pt x="0" y="74"/>
                    </a:lnTo>
                    <a:lnTo>
                      <a:pt x="22" y="2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6" name="Freeform 33"/>
              <p:cNvSpPr>
                <a:spLocks/>
              </p:cNvSpPr>
              <p:nvPr/>
            </p:nvSpPr>
            <p:spPr bwMode="auto">
              <a:xfrm>
                <a:off x="2341" y="1132"/>
                <a:ext cx="53" cy="91"/>
              </a:xfrm>
              <a:custGeom>
                <a:avLst/>
                <a:gdLst>
                  <a:gd name="T0" fmla="*/ 0 w 53"/>
                  <a:gd name="T1" fmla="*/ 14 h 91"/>
                  <a:gd name="T2" fmla="*/ 52 w 53"/>
                  <a:gd name="T3" fmla="*/ 0 h 91"/>
                  <a:gd name="T4" fmla="*/ 52 w 53"/>
                  <a:gd name="T5" fmla="*/ 75 h 91"/>
                  <a:gd name="T6" fmla="*/ 0 w 53"/>
                  <a:gd name="T7" fmla="*/ 90 h 91"/>
                  <a:gd name="T8" fmla="*/ 0 w 53"/>
                  <a:gd name="T9" fmla="*/ 14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91"/>
                  <a:gd name="T17" fmla="*/ 53 w 53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91">
                    <a:moveTo>
                      <a:pt x="0" y="14"/>
                    </a:moveTo>
                    <a:lnTo>
                      <a:pt x="52" y="0"/>
                    </a:lnTo>
                    <a:lnTo>
                      <a:pt x="52" y="75"/>
                    </a:lnTo>
                    <a:lnTo>
                      <a:pt x="0" y="90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5FC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7" name="Freeform 34"/>
              <p:cNvSpPr>
                <a:spLocks/>
              </p:cNvSpPr>
              <p:nvPr/>
            </p:nvSpPr>
            <p:spPr bwMode="auto">
              <a:xfrm>
                <a:off x="2393" y="1097"/>
                <a:ext cx="36" cy="113"/>
              </a:xfrm>
              <a:custGeom>
                <a:avLst/>
                <a:gdLst>
                  <a:gd name="T0" fmla="*/ 0 w 36"/>
                  <a:gd name="T1" fmla="*/ 35 h 113"/>
                  <a:gd name="T2" fmla="*/ 0 w 36"/>
                  <a:gd name="T3" fmla="*/ 112 h 113"/>
                  <a:gd name="T4" fmla="*/ 35 w 36"/>
                  <a:gd name="T5" fmla="*/ 77 h 113"/>
                  <a:gd name="T6" fmla="*/ 35 w 36"/>
                  <a:gd name="T7" fmla="*/ 0 h 113"/>
                  <a:gd name="T8" fmla="*/ 0 w 36"/>
                  <a:gd name="T9" fmla="*/ 35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113"/>
                  <a:gd name="T17" fmla="*/ 36 w 36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113">
                    <a:moveTo>
                      <a:pt x="0" y="35"/>
                    </a:moveTo>
                    <a:lnTo>
                      <a:pt x="0" y="112"/>
                    </a:lnTo>
                    <a:lnTo>
                      <a:pt x="35" y="77"/>
                    </a:lnTo>
                    <a:lnTo>
                      <a:pt x="35" y="0"/>
                    </a:lnTo>
                    <a:lnTo>
                      <a:pt x="0" y="35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686" name="Group 35"/>
            <p:cNvGrpSpPr>
              <a:grpSpLocks/>
            </p:cNvGrpSpPr>
            <p:nvPr/>
          </p:nvGrpSpPr>
          <p:grpSpPr bwMode="auto">
            <a:xfrm>
              <a:off x="2401" y="832"/>
              <a:ext cx="233" cy="260"/>
              <a:chOff x="2401" y="832"/>
              <a:chExt cx="233" cy="260"/>
            </a:xfrm>
          </p:grpSpPr>
          <p:sp>
            <p:nvSpPr>
              <p:cNvPr id="27713" name="Freeform 36"/>
              <p:cNvSpPr>
                <a:spLocks/>
              </p:cNvSpPr>
              <p:nvPr/>
            </p:nvSpPr>
            <p:spPr bwMode="auto">
              <a:xfrm>
                <a:off x="2451" y="924"/>
                <a:ext cx="28" cy="111"/>
              </a:xfrm>
              <a:custGeom>
                <a:avLst/>
                <a:gdLst>
                  <a:gd name="T0" fmla="*/ 0 w 28"/>
                  <a:gd name="T1" fmla="*/ 32 h 111"/>
                  <a:gd name="T2" fmla="*/ 27 w 28"/>
                  <a:gd name="T3" fmla="*/ 0 h 111"/>
                  <a:gd name="T4" fmla="*/ 27 w 28"/>
                  <a:gd name="T5" fmla="*/ 77 h 111"/>
                  <a:gd name="T6" fmla="*/ 0 w 28"/>
                  <a:gd name="T7" fmla="*/ 110 h 111"/>
                  <a:gd name="T8" fmla="*/ 0 w 28"/>
                  <a:gd name="T9" fmla="*/ 32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11"/>
                  <a:gd name="T17" fmla="*/ 28 w 2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11">
                    <a:moveTo>
                      <a:pt x="0" y="32"/>
                    </a:moveTo>
                    <a:lnTo>
                      <a:pt x="27" y="0"/>
                    </a:lnTo>
                    <a:lnTo>
                      <a:pt x="27" y="77"/>
                    </a:lnTo>
                    <a:lnTo>
                      <a:pt x="0" y="110"/>
                    </a:lnTo>
                    <a:lnTo>
                      <a:pt x="0" y="32"/>
                    </a:lnTo>
                  </a:path>
                </a:pathLst>
              </a:custGeom>
              <a:solidFill>
                <a:srgbClr val="5FC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4" name="Freeform 37"/>
              <p:cNvSpPr>
                <a:spLocks/>
              </p:cNvSpPr>
              <p:nvPr/>
            </p:nvSpPr>
            <p:spPr bwMode="auto">
              <a:xfrm>
                <a:off x="2430" y="929"/>
                <a:ext cx="22" cy="106"/>
              </a:xfrm>
              <a:custGeom>
                <a:avLst/>
                <a:gdLst>
                  <a:gd name="T0" fmla="*/ 0 w 22"/>
                  <a:gd name="T1" fmla="*/ 0 h 106"/>
                  <a:gd name="T2" fmla="*/ 21 w 22"/>
                  <a:gd name="T3" fmla="*/ 28 h 106"/>
                  <a:gd name="T4" fmla="*/ 21 w 22"/>
                  <a:gd name="T5" fmla="*/ 105 h 106"/>
                  <a:gd name="T6" fmla="*/ 0 w 22"/>
                  <a:gd name="T7" fmla="*/ 77 h 106"/>
                  <a:gd name="T8" fmla="*/ 0 w 22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06"/>
                  <a:gd name="T17" fmla="*/ 22 w 22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06">
                    <a:moveTo>
                      <a:pt x="0" y="0"/>
                    </a:moveTo>
                    <a:lnTo>
                      <a:pt x="21" y="28"/>
                    </a:lnTo>
                    <a:lnTo>
                      <a:pt x="21" y="105"/>
                    </a:lnTo>
                    <a:lnTo>
                      <a:pt x="0" y="7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F5F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5" name="Freeform 38"/>
              <p:cNvSpPr>
                <a:spLocks/>
              </p:cNvSpPr>
              <p:nvPr/>
            </p:nvSpPr>
            <p:spPr bwMode="auto">
              <a:xfrm>
                <a:off x="2419" y="967"/>
                <a:ext cx="27" cy="125"/>
              </a:xfrm>
              <a:custGeom>
                <a:avLst/>
                <a:gdLst>
                  <a:gd name="T0" fmla="*/ 26 w 27"/>
                  <a:gd name="T1" fmla="*/ 0 h 125"/>
                  <a:gd name="T2" fmla="*/ 0 w 27"/>
                  <a:gd name="T3" fmla="*/ 48 h 125"/>
                  <a:gd name="T4" fmla="*/ 0 w 27"/>
                  <a:gd name="T5" fmla="*/ 124 h 125"/>
                  <a:gd name="T6" fmla="*/ 26 w 27"/>
                  <a:gd name="T7" fmla="*/ 78 h 125"/>
                  <a:gd name="T8" fmla="*/ 26 w 27"/>
                  <a:gd name="T9" fmla="*/ 0 h 1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125"/>
                  <a:gd name="T17" fmla="*/ 27 w 27"/>
                  <a:gd name="T18" fmla="*/ 125 h 1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125">
                    <a:moveTo>
                      <a:pt x="26" y="0"/>
                    </a:moveTo>
                    <a:lnTo>
                      <a:pt x="0" y="48"/>
                    </a:lnTo>
                    <a:lnTo>
                      <a:pt x="0" y="124"/>
                    </a:lnTo>
                    <a:lnTo>
                      <a:pt x="26" y="78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6" name="Freeform 39"/>
              <p:cNvSpPr>
                <a:spLocks/>
              </p:cNvSpPr>
              <p:nvPr/>
            </p:nvSpPr>
            <p:spPr bwMode="auto">
              <a:xfrm>
                <a:off x="2401" y="1016"/>
                <a:ext cx="19" cy="57"/>
              </a:xfrm>
              <a:custGeom>
                <a:avLst/>
                <a:gdLst>
                  <a:gd name="T0" fmla="*/ 18 w 19"/>
                  <a:gd name="T1" fmla="*/ 0 h 57"/>
                  <a:gd name="T2" fmla="*/ 0 w 19"/>
                  <a:gd name="T3" fmla="*/ 17 h 57"/>
                  <a:gd name="T4" fmla="*/ 18 w 19"/>
                  <a:gd name="T5" fmla="*/ 56 h 57"/>
                  <a:gd name="T6" fmla="*/ 18 w 19"/>
                  <a:gd name="T7" fmla="*/ 0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57"/>
                  <a:gd name="T14" fmla="*/ 19 w 19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57">
                    <a:moveTo>
                      <a:pt x="18" y="0"/>
                    </a:moveTo>
                    <a:lnTo>
                      <a:pt x="0" y="17"/>
                    </a:lnTo>
                    <a:lnTo>
                      <a:pt x="18" y="56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7" name="Freeform 40"/>
              <p:cNvSpPr>
                <a:spLocks/>
              </p:cNvSpPr>
              <p:nvPr/>
            </p:nvSpPr>
            <p:spPr bwMode="auto">
              <a:xfrm>
                <a:off x="2604" y="836"/>
                <a:ext cx="30" cy="87"/>
              </a:xfrm>
              <a:custGeom>
                <a:avLst/>
                <a:gdLst>
                  <a:gd name="T0" fmla="*/ 0 w 30"/>
                  <a:gd name="T1" fmla="*/ 10 h 87"/>
                  <a:gd name="T2" fmla="*/ 29 w 30"/>
                  <a:gd name="T3" fmla="*/ 0 h 87"/>
                  <a:gd name="T4" fmla="*/ 29 w 30"/>
                  <a:gd name="T5" fmla="*/ 77 h 87"/>
                  <a:gd name="T6" fmla="*/ 0 w 30"/>
                  <a:gd name="T7" fmla="*/ 86 h 87"/>
                  <a:gd name="T8" fmla="*/ 0 w 30"/>
                  <a:gd name="T9" fmla="*/ 10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87"/>
                  <a:gd name="T17" fmla="*/ 30 w 30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87">
                    <a:moveTo>
                      <a:pt x="0" y="10"/>
                    </a:moveTo>
                    <a:lnTo>
                      <a:pt x="29" y="0"/>
                    </a:lnTo>
                    <a:lnTo>
                      <a:pt x="29" y="77"/>
                    </a:lnTo>
                    <a:lnTo>
                      <a:pt x="0" y="86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5FC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8" name="Freeform 41"/>
              <p:cNvSpPr>
                <a:spLocks/>
              </p:cNvSpPr>
              <p:nvPr/>
            </p:nvSpPr>
            <p:spPr bwMode="auto">
              <a:xfrm>
                <a:off x="2586" y="832"/>
                <a:ext cx="19" cy="90"/>
              </a:xfrm>
              <a:custGeom>
                <a:avLst/>
                <a:gdLst>
                  <a:gd name="T0" fmla="*/ 0 w 19"/>
                  <a:gd name="T1" fmla="*/ 0 h 90"/>
                  <a:gd name="T2" fmla="*/ 18 w 19"/>
                  <a:gd name="T3" fmla="*/ 14 h 90"/>
                  <a:gd name="T4" fmla="*/ 18 w 19"/>
                  <a:gd name="T5" fmla="*/ 89 h 90"/>
                  <a:gd name="T6" fmla="*/ 0 w 19"/>
                  <a:gd name="T7" fmla="*/ 76 h 90"/>
                  <a:gd name="T8" fmla="*/ 0 w 19"/>
                  <a:gd name="T9" fmla="*/ 0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90"/>
                  <a:gd name="T17" fmla="*/ 19 w 19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90">
                    <a:moveTo>
                      <a:pt x="0" y="0"/>
                    </a:moveTo>
                    <a:lnTo>
                      <a:pt x="18" y="14"/>
                    </a:lnTo>
                    <a:lnTo>
                      <a:pt x="18" y="89"/>
                    </a:lnTo>
                    <a:lnTo>
                      <a:pt x="0" y="7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F5F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9" name="Freeform 42"/>
              <p:cNvSpPr>
                <a:spLocks/>
              </p:cNvSpPr>
              <p:nvPr/>
            </p:nvSpPr>
            <p:spPr bwMode="auto">
              <a:xfrm>
                <a:off x="2578" y="835"/>
                <a:ext cx="17" cy="95"/>
              </a:xfrm>
              <a:custGeom>
                <a:avLst/>
                <a:gdLst>
                  <a:gd name="T0" fmla="*/ 16 w 17"/>
                  <a:gd name="T1" fmla="*/ 0 h 95"/>
                  <a:gd name="T2" fmla="*/ 16 w 17"/>
                  <a:gd name="T3" fmla="*/ 73 h 95"/>
                  <a:gd name="T4" fmla="*/ 0 w 17"/>
                  <a:gd name="T5" fmla="*/ 94 h 95"/>
                  <a:gd name="T6" fmla="*/ 0 w 17"/>
                  <a:gd name="T7" fmla="*/ 16 h 95"/>
                  <a:gd name="T8" fmla="*/ 16 w 17"/>
                  <a:gd name="T9" fmla="*/ 0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5"/>
                  <a:gd name="T17" fmla="*/ 17 w 17"/>
                  <a:gd name="T18" fmla="*/ 95 h 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5">
                    <a:moveTo>
                      <a:pt x="16" y="0"/>
                    </a:moveTo>
                    <a:lnTo>
                      <a:pt x="16" y="73"/>
                    </a:lnTo>
                    <a:lnTo>
                      <a:pt x="0" y="94"/>
                    </a:lnTo>
                    <a:lnTo>
                      <a:pt x="0" y="16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0" name="Freeform 43"/>
              <p:cNvSpPr>
                <a:spLocks/>
              </p:cNvSpPr>
              <p:nvPr/>
            </p:nvSpPr>
            <p:spPr bwMode="auto">
              <a:xfrm>
                <a:off x="2500" y="851"/>
                <a:ext cx="79" cy="87"/>
              </a:xfrm>
              <a:custGeom>
                <a:avLst/>
                <a:gdLst>
                  <a:gd name="T0" fmla="*/ 78 w 79"/>
                  <a:gd name="T1" fmla="*/ 0 h 87"/>
                  <a:gd name="T2" fmla="*/ 62 w 79"/>
                  <a:gd name="T3" fmla="*/ 2 h 87"/>
                  <a:gd name="T4" fmla="*/ 0 w 79"/>
                  <a:gd name="T5" fmla="*/ 10 h 87"/>
                  <a:gd name="T6" fmla="*/ 0 w 79"/>
                  <a:gd name="T7" fmla="*/ 86 h 87"/>
                  <a:gd name="T8" fmla="*/ 63 w 79"/>
                  <a:gd name="T9" fmla="*/ 79 h 87"/>
                  <a:gd name="T10" fmla="*/ 78 w 79"/>
                  <a:gd name="T11" fmla="*/ 77 h 87"/>
                  <a:gd name="T12" fmla="*/ 78 w 79"/>
                  <a:gd name="T13" fmla="*/ 0 h 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"/>
                  <a:gd name="T22" fmla="*/ 0 h 87"/>
                  <a:gd name="T23" fmla="*/ 79 w 79"/>
                  <a:gd name="T24" fmla="*/ 87 h 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" h="87">
                    <a:moveTo>
                      <a:pt x="78" y="0"/>
                    </a:moveTo>
                    <a:lnTo>
                      <a:pt x="62" y="2"/>
                    </a:lnTo>
                    <a:lnTo>
                      <a:pt x="0" y="10"/>
                    </a:lnTo>
                    <a:lnTo>
                      <a:pt x="0" y="86"/>
                    </a:lnTo>
                    <a:lnTo>
                      <a:pt x="63" y="79"/>
                    </a:lnTo>
                    <a:lnTo>
                      <a:pt x="78" y="77"/>
                    </a:lnTo>
                    <a:lnTo>
                      <a:pt x="78" y="0"/>
                    </a:lnTo>
                  </a:path>
                </a:pathLst>
              </a:custGeom>
              <a:solidFill>
                <a:srgbClr val="5FC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1" name="Freeform 44"/>
              <p:cNvSpPr>
                <a:spLocks/>
              </p:cNvSpPr>
              <p:nvPr/>
            </p:nvSpPr>
            <p:spPr bwMode="auto">
              <a:xfrm>
                <a:off x="2474" y="864"/>
                <a:ext cx="27" cy="99"/>
              </a:xfrm>
              <a:custGeom>
                <a:avLst/>
                <a:gdLst>
                  <a:gd name="T0" fmla="*/ 26 w 27"/>
                  <a:gd name="T1" fmla="*/ 0 h 99"/>
                  <a:gd name="T2" fmla="*/ 26 w 27"/>
                  <a:gd name="T3" fmla="*/ 74 h 99"/>
                  <a:gd name="T4" fmla="*/ 10 w 27"/>
                  <a:gd name="T5" fmla="*/ 83 h 99"/>
                  <a:gd name="T6" fmla="*/ 4 w 27"/>
                  <a:gd name="T7" fmla="*/ 98 h 99"/>
                  <a:gd name="T8" fmla="*/ 4 w 27"/>
                  <a:gd name="T9" fmla="*/ 60 h 99"/>
                  <a:gd name="T10" fmla="*/ 8 w 27"/>
                  <a:gd name="T11" fmla="*/ 30 h 99"/>
                  <a:gd name="T12" fmla="*/ 0 w 27"/>
                  <a:gd name="T13" fmla="*/ 28 h 99"/>
                  <a:gd name="T14" fmla="*/ 9 w 27"/>
                  <a:gd name="T15" fmla="*/ 10 h 99"/>
                  <a:gd name="T16" fmla="*/ 26 w 27"/>
                  <a:gd name="T17" fmla="*/ 0 h 9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99"/>
                  <a:gd name="T29" fmla="*/ 27 w 27"/>
                  <a:gd name="T30" fmla="*/ 99 h 9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99">
                    <a:moveTo>
                      <a:pt x="26" y="0"/>
                    </a:moveTo>
                    <a:lnTo>
                      <a:pt x="26" y="74"/>
                    </a:lnTo>
                    <a:lnTo>
                      <a:pt x="10" y="83"/>
                    </a:lnTo>
                    <a:lnTo>
                      <a:pt x="4" y="98"/>
                    </a:lnTo>
                    <a:lnTo>
                      <a:pt x="4" y="60"/>
                    </a:lnTo>
                    <a:lnTo>
                      <a:pt x="8" y="30"/>
                    </a:lnTo>
                    <a:lnTo>
                      <a:pt x="0" y="28"/>
                    </a:lnTo>
                    <a:lnTo>
                      <a:pt x="9" y="10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687" name="Group 45"/>
            <p:cNvGrpSpPr>
              <a:grpSpLocks/>
            </p:cNvGrpSpPr>
            <p:nvPr/>
          </p:nvGrpSpPr>
          <p:grpSpPr bwMode="auto">
            <a:xfrm>
              <a:off x="690" y="560"/>
              <a:ext cx="969" cy="996"/>
              <a:chOff x="690" y="560"/>
              <a:chExt cx="969" cy="996"/>
            </a:xfrm>
          </p:grpSpPr>
          <p:sp>
            <p:nvSpPr>
              <p:cNvPr id="27697" name="Freeform 46"/>
              <p:cNvSpPr>
                <a:spLocks/>
              </p:cNvSpPr>
              <p:nvPr/>
            </p:nvSpPr>
            <p:spPr bwMode="auto">
              <a:xfrm>
                <a:off x="714" y="951"/>
                <a:ext cx="125" cy="270"/>
              </a:xfrm>
              <a:custGeom>
                <a:avLst/>
                <a:gdLst>
                  <a:gd name="T0" fmla="*/ 0 w 125"/>
                  <a:gd name="T1" fmla="*/ 0 h 270"/>
                  <a:gd name="T2" fmla="*/ 0 w 125"/>
                  <a:gd name="T3" fmla="*/ 76 h 270"/>
                  <a:gd name="T4" fmla="*/ 44 w 125"/>
                  <a:gd name="T5" fmla="*/ 139 h 270"/>
                  <a:gd name="T6" fmla="*/ 124 w 125"/>
                  <a:gd name="T7" fmla="*/ 269 h 270"/>
                  <a:gd name="T8" fmla="*/ 124 w 125"/>
                  <a:gd name="T9" fmla="*/ 194 h 270"/>
                  <a:gd name="T10" fmla="*/ 49 w 125"/>
                  <a:gd name="T11" fmla="*/ 71 h 270"/>
                  <a:gd name="T12" fmla="*/ 0 w 125"/>
                  <a:gd name="T13" fmla="*/ 0 h 2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5"/>
                  <a:gd name="T22" fmla="*/ 0 h 270"/>
                  <a:gd name="T23" fmla="*/ 125 w 125"/>
                  <a:gd name="T24" fmla="*/ 270 h 2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5" h="270">
                    <a:moveTo>
                      <a:pt x="0" y="0"/>
                    </a:moveTo>
                    <a:lnTo>
                      <a:pt x="0" y="76"/>
                    </a:lnTo>
                    <a:lnTo>
                      <a:pt x="44" y="139"/>
                    </a:lnTo>
                    <a:lnTo>
                      <a:pt x="124" y="269"/>
                    </a:lnTo>
                    <a:lnTo>
                      <a:pt x="124" y="194"/>
                    </a:lnTo>
                    <a:lnTo>
                      <a:pt x="49" y="7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FFF9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8" name="Freeform 47"/>
              <p:cNvSpPr>
                <a:spLocks/>
              </p:cNvSpPr>
              <p:nvPr/>
            </p:nvSpPr>
            <p:spPr bwMode="auto">
              <a:xfrm>
                <a:off x="838" y="1146"/>
                <a:ext cx="29" cy="76"/>
              </a:xfrm>
              <a:custGeom>
                <a:avLst/>
                <a:gdLst>
                  <a:gd name="T0" fmla="*/ 0 w 29"/>
                  <a:gd name="T1" fmla="*/ 0 h 76"/>
                  <a:gd name="T2" fmla="*/ 28 w 29"/>
                  <a:gd name="T3" fmla="*/ 0 h 76"/>
                  <a:gd name="T4" fmla="*/ 28 w 29"/>
                  <a:gd name="T5" fmla="*/ 75 h 76"/>
                  <a:gd name="T6" fmla="*/ 0 w 29"/>
                  <a:gd name="T7" fmla="*/ 75 h 76"/>
                  <a:gd name="T8" fmla="*/ 0 w 29"/>
                  <a:gd name="T9" fmla="*/ 0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76"/>
                  <a:gd name="T17" fmla="*/ 29 w 29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76">
                    <a:moveTo>
                      <a:pt x="0" y="0"/>
                    </a:moveTo>
                    <a:lnTo>
                      <a:pt x="28" y="0"/>
                    </a:lnTo>
                    <a:lnTo>
                      <a:pt x="28" y="75"/>
                    </a:lnTo>
                    <a:lnTo>
                      <a:pt x="0" y="7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9" name="Freeform 48"/>
              <p:cNvSpPr>
                <a:spLocks/>
              </p:cNvSpPr>
              <p:nvPr/>
            </p:nvSpPr>
            <p:spPr bwMode="auto">
              <a:xfrm>
                <a:off x="868" y="1146"/>
                <a:ext cx="88" cy="140"/>
              </a:xfrm>
              <a:custGeom>
                <a:avLst/>
                <a:gdLst>
                  <a:gd name="T0" fmla="*/ 0 w 88"/>
                  <a:gd name="T1" fmla="*/ 0 h 140"/>
                  <a:gd name="T2" fmla="*/ 0 w 88"/>
                  <a:gd name="T3" fmla="*/ 74 h 140"/>
                  <a:gd name="T4" fmla="*/ 87 w 88"/>
                  <a:gd name="T5" fmla="*/ 139 h 140"/>
                  <a:gd name="T6" fmla="*/ 87 w 88"/>
                  <a:gd name="T7" fmla="*/ 63 h 140"/>
                  <a:gd name="T8" fmla="*/ 0 w 88"/>
                  <a:gd name="T9" fmla="*/ 0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140"/>
                  <a:gd name="T17" fmla="*/ 88 w 88"/>
                  <a:gd name="T18" fmla="*/ 140 h 1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140">
                    <a:moveTo>
                      <a:pt x="0" y="0"/>
                    </a:moveTo>
                    <a:lnTo>
                      <a:pt x="0" y="74"/>
                    </a:lnTo>
                    <a:lnTo>
                      <a:pt x="87" y="139"/>
                    </a:lnTo>
                    <a:lnTo>
                      <a:pt x="87" y="6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FFF9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0" name="Freeform 49"/>
              <p:cNvSpPr>
                <a:spLocks/>
              </p:cNvSpPr>
              <p:nvPr/>
            </p:nvSpPr>
            <p:spPr bwMode="auto">
              <a:xfrm>
                <a:off x="955" y="1209"/>
                <a:ext cx="100" cy="78"/>
              </a:xfrm>
              <a:custGeom>
                <a:avLst/>
                <a:gdLst>
                  <a:gd name="T0" fmla="*/ 0 w 100"/>
                  <a:gd name="T1" fmla="*/ 1 h 78"/>
                  <a:gd name="T2" fmla="*/ 0 w 100"/>
                  <a:gd name="T3" fmla="*/ 77 h 78"/>
                  <a:gd name="T4" fmla="*/ 99 w 100"/>
                  <a:gd name="T5" fmla="*/ 77 h 78"/>
                  <a:gd name="T6" fmla="*/ 99 w 100"/>
                  <a:gd name="T7" fmla="*/ 0 h 78"/>
                  <a:gd name="T8" fmla="*/ 0 w 100"/>
                  <a:gd name="T9" fmla="*/ 1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78"/>
                  <a:gd name="T17" fmla="*/ 100 w 100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78">
                    <a:moveTo>
                      <a:pt x="0" y="1"/>
                    </a:moveTo>
                    <a:lnTo>
                      <a:pt x="0" y="77"/>
                    </a:lnTo>
                    <a:lnTo>
                      <a:pt x="99" y="77"/>
                    </a:lnTo>
                    <a:lnTo>
                      <a:pt x="99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1" name="Freeform 50"/>
              <p:cNvSpPr>
                <a:spLocks/>
              </p:cNvSpPr>
              <p:nvPr/>
            </p:nvSpPr>
            <p:spPr bwMode="auto">
              <a:xfrm>
                <a:off x="1053" y="1225"/>
                <a:ext cx="121" cy="131"/>
              </a:xfrm>
              <a:custGeom>
                <a:avLst/>
                <a:gdLst>
                  <a:gd name="T0" fmla="*/ 0 w 121"/>
                  <a:gd name="T1" fmla="*/ 0 h 131"/>
                  <a:gd name="T2" fmla="*/ 120 w 121"/>
                  <a:gd name="T3" fmla="*/ 54 h 131"/>
                  <a:gd name="T4" fmla="*/ 120 w 121"/>
                  <a:gd name="T5" fmla="*/ 130 h 131"/>
                  <a:gd name="T6" fmla="*/ 0 w 121"/>
                  <a:gd name="T7" fmla="*/ 77 h 131"/>
                  <a:gd name="T8" fmla="*/ 0 w 121"/>
                  <a:gd name="T9" fmla="*/ 0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"/>
                  <a:gd name="T16" fmla="*/ 0 h 131"/>
                  <a:gd name="T17" fmla="*/ 121 w 121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" h="131">
                    <a:moveTo>
                      <a:pt x="0" y="0"/>
                    </a:moveTo>
                    <a:lnTo>
                      <a:pt x="120" y="54"/>
                    </a:lnTo>
                    <a:lnTo>
                      <a:pt x="120" y="130"/>
                    </a:lnTo>
                    <a:lnTo>
                      <a:pt x="0" y="7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FFF9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2" name="Freeform 51"/>
              <p:cNvSpPr>
                <a:spLocks/>
              </p:cNvSpPr>
              <p:nvPr/>
            </p:nvSpPr>
            <p:spPr bwMode="auto">
              <a:xfrm>
                <a:off x="1173" y="1280"/>
                <a:ext cx="97" cy="73"/>
              </a:xfrm>
              <a:custGeom>
                <a:avLst/>
                <a:gdLst>
                  <a:gd name="T0" fmla="*/ 0 w 97"/>
                  <a:gd name="T1" fmla="*/ 0 h 73"/>
                  <a:gd name="T2" fmla="*/ 96 w 97"/>
                  <a:gd name="T3" fmla="*/ 0 h 73"/>
                  <a:gd name="T4" fmla="*/ 96 w 97"/>
                  <a:gd name="T5" fmla="*/ 72 h 73"/>
                  <a:gd name="T6" fmla="*/ 0 w 97"/>
                  <a:gd name="T7" fmla="*/ 72 h 73"/>
                  <a:gd name="T8" fmla="*/ 0 w 97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73"/>
                  <a:gd name="T17" fmla="*/ 97 w 97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73">
                    <a:moveTo>
                      <a:pt x="0" y="0"/>
                    </a:moveTo>
                    <a:lnTo>
                      <a:pt x="96" y="0"/>
                    </a:lnTo>
                    <a:lnTo>
                      <a:pt x="96" y="72"/>
                    </a:lnTo>
                    <a:lnTo>
                      <a:pt x="0" y="7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3" name="Freeform 52"/>
              <p:cNvSpPr>
                <a:spLocks/>
              </p:cNvSpPr>
              <p:nvPr/>
            </p:nvSpPr>
            <p:spPr bwMode="auto">
              <a:xfrm>
                <a:off x="1269" y="1245"/>
                <a:ext cx="41" cy="76"/>
              </a:xfrm>
              <a:custGeom>
                <a:avLst/>
                <a:gdLst>
                  <a:gd name="T0" fmla="*/ 0 w 41"/>
                  <a:gd name="T1" fmla="*/ 1 h 76"/>
                  <a:gd name="T2" fmla="*/ 0 w 41"/>
                  <a:gd name="T3" fmla="*/ 75 h 76"/>
                  <a:gd name="T4" fmla="*/ 40 w 41"/>
                  <a:gd name="T5" fmla="*/ 75 h 76"/>
                  <a:gd name="T6" fmla="*/ 40 w 41"/>
                  <a:gd name="T7" fmla="*/ 0 h 76"/>
                  <a:gd name="T8" fmla="*/ 0 w 41"/>
                  <a:gd name="T9" fmla="*/ 1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76"/>
                  <a:gd name="T17" fmla="*/ 41 w 41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76">
                    <a:moveTo>
                      <a:pt x="0" y="1"/>
                    </a:moveTo>
                    <a:lnTo>
                      <a:pt x="0" y="75"/>
                    </a:lnTo>
                    <a:lnTo>
                      <a:pt x="40" y="75"/>
                    </a:lnTo>
                    <a:lnTo>
                      <a:pt x="40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4" name="Freeform 53"/>
              <p:cNvSpPr>
                <a:spLocks/>
              </p:cNvSpPr>
              <p:nvPr/>
            </p:nvSpPr>
            <p:spPr bwMode="auto">
              <a:xfrm>
                <a:off x="1309" y="1247"/>
                <a:ext cx="72" cy="130"/>
              </a:xfrm>
              <a:custGeom>
                <a:avLst/>
                <a:gdLst>
                  <a:gd name="T0" fmla="*/ 0 w 72"/>
                  <a:gd name="T1" fmla="*/ 0 h 130"/>
                  <a:gd name="T2" fmla="*/ 71 w 72"/>
                  <a:gd name="T3" fmla="*/ 53 h 130"/>
                  <a:gd name="T4" fmla="*/ 71 w 72"/>
                  <a:gd name="T5" fmla="*/ 129 h 130"/>
                  <a:gd name="T6" fmla="*/ 0 w 72"/>
                  <a:gd name="T7" fmla="*/ 72 h 130"/>
                  <a:gd name="T8" fmla="*/ 0 w 7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30"/>
                  <a:gd name="T17" fmla="*/ 72 w 7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30">
                    <a:moveTo>
                      <a:pt x="0" y="0"/>
                    </a:moveTo>
                    <a:lnTo>
                      <a:pt x="71" y="53"/>
                    </a:lnTo>
                    <a:lnTo>
                      <a:pt x="71" y="129"/>
                    </a:lnTo>
                    <a:lnTo>
                      <a:pt x="0" y="7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FFF9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5" name="Freeform 54"/>
              <p:cNvSpPr>
                <a:spLocks/>
              </p:cNvSpPr>
              <p:nvPr/>
            </p:nvSpPr>
            <p:spPr bwMode="auto">
              <a:xfrm>
                <a:off x="1380" y="1301"/>
                <a:ext cx="32" cy="130"/>
              </a:xfrm>
              <a:custGeom>
                <a:avLst/>
                <a:gdLst>
                  <a:gd name="T0" fmla="*/ 0 w 32"/>
                  <a:gd name="T1" fmla="*/ 0 h 130"/>
                  <a:gd name="T2" fmla="*/ 31 w 32"/>
                  <a:gd name="T3" fmla="*/ 53 h 130"/>
                  <a:gd name="T4" fmla="*/ 31 w 32"/>
                  <a:gd name="T5" fmla="*/ 129 h 130"/>
                  <a:gd name="T6" fmla="*/ 0 w 32"/>
                  <a:gd name="T7" fmla="*/ 76 h 130"/>
                  <a:gd name="T8" fmla="*/ 0 w 3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30"/>
                  <a:gd name="T17" fmla="*/ 32 w 3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30">
                    <a:moveTo>
                      <a:pt x="0" y="0"/>
                    </a:moveTo>
                    <a:lnTo>
                      <a:pt x="31" y="53"/>
                    </a:lnTo>
                    <a:lnTo>
                      <a:pt x="31" y="129"/>
                    </a:lnTo>
                    <a:lnTo>
                      <a:pt x="0" y="7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5FC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6" name="Freeform 55"/>
              <p:cNvSpPr>
                <a:spLocks/>
              </p:cNvSpPr>
              <p:nvPr/>
            </p:nvSpPr>
            <p:spPr bwMode="auto">
              <a:xfrm>
                <a:off x="1411" y="1355"/>
                <a:ext cx="36" cy="96"/>
              </a:xfrm>
              <a:custGeom>
                <a:avLst/>
                <a:gdLst>
                  <a:gd name="T0" fmla="*/ 0 w 36"/>
                  <a:gd name="T1" fmla="*/ 0 h 96"/>
                  <a:gd name="T2" fmla="*/ 35 w 36"/>
                  <a:gd name="T3" fmla="*/ 19 h 96"/>
                  <a:gd name="T4" fmla="*/ 35 w 36"/>
                  <a:gd name="T5" fmla="*/ 95 h 96"/>
                  <a:gd name="T6" fmla="*/ 0 w 36"/>
                  <a:gd name="T7" fmla="*/ 75 h 96"/>
                  <a:gd name="T8" fmla="*/ 0 w 36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96"/>
                  <a:gd name="T17" fmla="*/ 36 w 36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96">
                    <a:moveTo>
                      <a:pt x="0" y="0"/>
                    </a:moveTo>
                    <a:lnTo>
                      <a:pt x="35" y="19"/>
                    </a:lnTo>
                    <a:lnTo>
                      <a:pt x="35" y="95"/>
                    </a:lnTo>
                    <a:lnTo>
                      <a:pt x="0" y="7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FFF9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7" name="Freeform 56"/>
              <p:cNvSpPr>
                <a:spLocks/>
              </p:cNvSpPr>
              <p:nvPr/>
            </p:nvSpPr>
            <p:spPr bwMode="auto">
              <a:xfrm>
                <a:off x="1446" y="1349"/>
                <a:ext cx="26" cy="101"/>
              </a:xfrm>
              <a:custGeom>
                <a:avLst/>
                <a:gdLst>
                  <a:gd name="T0" fmla="*/ 25 w 26"/>
                  <a:gd name="T1" fmla="*/ 0 h 101"/>
                  <a:gd name="T2" fmla="*/ 0 w 26"/>
                  <a:gd name="T3" fmla="*/ 26 h 101"/>
                  <a:gd name="T4" fmla="*/ 0 w 26"/>
                  <a:gd name="T5" fmla="*/ 100 h 101"/>
                  <a:gd name="T6" fmla="*/ 25 w 26"/>
                  <a:gd name="T7" fmla="*/ 75 h 101"/>
                  <a:gd name="T8" fmla="*/ 25 w 26"/>
                  <a:gd name="T9" fmla="*/ 0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01"/>
                  <a:gd name="T17" fmla="*/ 26 w 26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01">
                    <a:moveTo>
                      <a:pt x="25" y="0"/>
                    </a:moveTo>
                    <a:lnTo>
                      <a:pt x="0" y="26"/>
                    </a:lnTo>
                    <a:lnTo>
                      <a:pt x="0" y="100"/>
                    </a:lnTo>
                    <a:lnTo>
                      <a:pt x="25" y="75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8" name="Freeform 57"/>
              <p:cNvSpPr>
                <a:spLocks/>
              </p:cNvSpPr>
              <p:nvPr/>
            </p:nvSpPr>
            <p:spPr bwMode="auto">
              <a:xfrm>
                <a:off x="1471" y="1349"/>
                <a:ext cx="45" cy="89"/>
              </a:xfrm>
              <a:custGeom>
                <a:avLst/>
                <a:gdLst>
                  <a:gd name="T0" fmla="*/ 0 w 45"/>
                  <a:gd name="T1" fmla="*/ 0 h 89"/>
                  <a:gd name="T2" fmla="*/ 44 w 45"/>
                  <a:gd name="T3" fmla="*/ 15 h 89"/>
                  <a:gd name="T4" fmla="*/ 44 w 45"/>
                  <a:gd name="T5" fmla="*/ 88 h 89"/>
                  <a:gd name="T6" fmla="*/ 0 w 45"/>
                  <a:gd name="T7" fmla="*/ 74 h 89"/>
                  <a:gd name="T8" fmla="*/ 0 w 45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89"/>
                  <a:gd name="T17" fmla="*/ 45 w 45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89">
                    <a:moveTo>
                      <a:pt x="0" y="0"/>
                    </a:moveTo>
                    <a:lnTo>
                      <a:pt x="44" y="15"/>
                    </a:lnTo>
                    <a:lnTo>
                      <a:pt x="44" y="88"/>
                    </a:lnTo>
                    <a:lnTo>
                      <a:pt x="0" y="7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5FC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9" name="Freeform 58"/>
              <p:cNvSpPr>
                <a:spLocks/>
              </p:cNvSpPr>
              <p:nvPr/>
            </p:nvSpPr>
            <p:spPr bwMode="auto">
              <a:xfrm>
                <a:off x="1571" y="1450"/>
                <a:ext cx="88" cy="106"/>
              </a:xfrm>
              <a:custGeom>
                <a:avLst/>
                <a:gdLst>
                  <a:gd name="T0" fmla="*/ 0 w 88"/>
                  <a:gd name="T1" fmla="*/ 0 h 106"/>
                  <a:gd name="T2" fmla="*/ 87 w 88"/>
                  <a:gd name="T3" fmla="*/ 27 h 106"/>
                  <a:gd name="T4" fmla="*/ 87 w 88"/>
                  <a:gd name="T5" fmla="*/ 105 h 106"/>
                  <a:gd name="T6" fmla="*/ 0 w 88"/>
                  <a:gd name="T7" fmla="*/ 77 h 106"/>
                  <a:gd name="T8" fmla="*/ 0 w 88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106"/>
                  <a:gd name="T17" fmla="*/ 88 w 88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106">
                    <a:moveTo>
                      <a:pt x="0" y="0"/>
                    </a:moveTo>
                    <a:lnTo>
                      <a:pt x="87" y="27"/>
                    </a:lnTo>
                    <a:lnTo>
                      <a:pt x="87" y="105"/>
                    </a:lnTo>
                    <a:lnTo>
                      <a:pt x="0" y="7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FFF9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0" name="Freeform 59"/>
              <p:cNvSpPr>
                <a:spLocks/>
              </p:cNvSpPr>
              <p:nvPr/>
            </p:nvSpPr>
            <p:spPr bwMode="auto">
              <a:xfrm>
                <a:off x="1515" y="1362"/>
                <a:ext cx="57" cy="166"/>
              </a:xfrm>
              <a:custGeom>
                <a:avLst/>
                <a:gdLst>
                  <a:gd name="T0" fmla="*/ 0 w 57"/>
                  <a:gd name="T1" fmla="*/ 0 h 166"/>
                  <a:gd name="T2" fmla="*/ 56 w 57"/>
                  <a:gd name="T3" fmla="*/ 88 h 166"/>
                  <a:gd name="T4" fmla="*/ 56 w 57"/>
                  <a:gd name="T5" fmla="*/ 165 h 166"/>
                  <a:gd name="T6" fmla="*/ 0 w 57"/>
                  <a:gd name="T7" fmla="*/ 77 h 166"/>
                  <a:gd name="T8" fmla="*/ 0 w 57"/>
                  <a:gd name="T9" fmla="*/ 0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166"/>
                  <a:gd name="T17" fmla="*/ 57 w 57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166">
                    <a:moveTo>
                      <a:pt x="0" y="0"/>
                    </a:moveTo>
                    <a:lnTo>
                      <a:pt x="56" y="88"/>
                    </a:lnTo>
                    <a:lnTo>
                      <a:pt x="56" y="165"/>
                    </a:lnTo>
                    <a:lnTo>
                      <a:pt x="0" y="7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FFF9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1" name="Freeform 60"/>
              <p:cNvSpPr>
                <a:spLocks/>
              </p:cNvSpPr>
              <p:nvPr/>
            </p:nvSpPr>
            <p:spPr bwMode="auto">
              <a:xfrm>
                <a:off x="691" y="560"/>
                <a:ext cx="20" cy="127"/>
              </a:xfrm>
              <a:custGeom>
                <a:avLst/>
                <a:gdLst>
                  <a:gd name="T0" fmla="*/ 0 w 20"/>
                  <a:gd name="T1" fmla="*/ 0 h 127"/>
                  <a:gd name="T2" fmla="*/ 19 w 20"/>
                  <a:gd name="T3" fmla="*/ 77 h 127"/>
                  <a:gd name="T4" fmla="*/ 13 w 20"/>
                  <a:gd name="T5" fmla="*/ 126 h 127"/>
                  <a:gd name="T6" fmla="*/ 0 w 20"/>
                  <a:gd name="T7" fmla="*/ 76 h 127"/>
                  <a:gd name="T8" fmla="*/ 0 w 20"/>
                  <a:gd name="T9" fmla="*/ 0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27"/>
                  <a:gd name="T17" fmla="*/ 20 w 20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27">
                    <a:moveTo>
                      <a:pt x="0" y="0"/>
                    </a:moveTo>
                    <a:lnTo>
                      <a:pt x="19" y="77"/>
                    </a:lnTo>
                    <a:lnTo>
                      <a:pt x="13" y="126"/>
                    </a:lnTo>
                    <a:lnTo>
                      <a:pt x="0" y="7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2" name="Freeform 61"/>
              <p:cNvSpPr>
                <a:spLocks/>
              </p:cNvSpPr>
              <p:nvPr/>
            </p:nvSpPr>
            <p:spPr bwMode="auto">
              <a:xfrm>
                <a:off x="690" y="885"/>
                <a:ext cx="31" cy="107"/>
              </a:xfrm>
              <a:custGeom>
                <a:avLst/>
                <a:gdLst>
                  <a:gd name="T0" fmla="*/ 0 w 31"/>
                  <a:gd name="T1" fmla="*/ 0 h 107"/>
                  <a:gd name="T2" fmla="*/ 30 w 31"/>
                  <a:gd name="T3" fmla="*/ 40 h 107"/>
                  <a:gd name="T4" fmla="*/ 23 w 31"/>
                  <a:gd name="T5" fmla="*/ 65 h 107"/>
                  <a:gd name="T6" fmla="*/ 23 w 31"/>
                  <a:gd name="T7" fmla="*/ 106 h 107"/>
                  <a:gd name="T8" fmla="*/ 0 w 31"/>
                  <a:gd name="T9" fmla="*/ 77 h 107"/>
                  <a:gd name="T10" fmla="*/ 0 w 31"/>
                  <a:gd name="T11" fmla="*/ 0 h 1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107"/>
                  <a:gd name="T20" fmla="*/ 31 w 31"/>
                  <a:gd name="T21" fmla="*/ 107 h 1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107">
                    <a:moveTo>
                      <a:pt x="0" y="0"/>
                    </a:moveTo>
                    <a:lnTo>
                      <a:pt x="30" y="40"/>
                    </a:lnTo>
                    <a:lnTo>
                      <a:pt x="23" y="65"/>
                    </a:lnTo>
                    <a:lnTo>
                      <a:pt x="23" y="106"/>
                    </a:lnTo>
                    <a:lnTo>
                      <a:pt x="0" y="7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688" name="Group 62"/>
            <p:cNvGrpSpPr>
              <a:grpSpLocks/>
            </p:cNvGrpSpPr>
            <p:nvPr/>
          </p:nvGrpSpPr>
          <p:grpSpPr bwMode="auto">
            <a:xfrm>
              <a:off x="1826" y="546"/>
              <a:ext cx="359" cy="304"/>
              <a:chOff x="1826" y="546"/>
              <a:chExt cx="359" cy="304"/>
            </a:xfrm>
          </p:grpSpPr>
          <p:sp>
            <p:nvSpPr>
              <p:cNvPr id="27689" name="Freeform 63"/>
              <p:cNvSpPr>
                <a:spLocks/>
              </p:cNvSpPr>
              <p:nvPr/>
            </p:nvSpPr>
            <p:spPr bwMode="auto">
              <a:xfrm>
                <a:off x="2020" y="644"/>
                <a:ext cx="112" cy="89"/>
              </a:xfrm>
              <a:custGeom>
                <a:avLst/>
                <a:gdLst>
                  <a:gd name="T0" fmla="*/ 0 w 112"/>
                  <a:gd name="T1" fmla="*/ 13 h 89"/>
                  <a:gd name="T2" fmla="*/ 111 w 112"/>
                  <a:gd name="T3" fmla="*/ 0 h 89"/>
                  <a:gd name="T4" fmla="*/ 111 w 112"/>
                  <a:gd name="T5" fmla="*/ 72 h 89"/>
                  <a:gd name="T6" fmla="*/ 0 w 112"/>
                  <a:gd name="T7" fmla="*/ 88 h 89"/>
                  <a:gd name="T8" fmla="*/ 0 w 112"/>
                  <a:gd name="T9" fmla="*/ 13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89"/>
                  <a:gd name="T17" fmla="*/ 112 w 112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89">
                    <a:moveTo>
                      <a:pt x="0" y="13"/>
                    </a:moveTo>
                    <a:lnTo>
                      <a:pt x="111" y="0"/>
                    </a:lnTo>
                    <a:lnTo>
                      <a:pt x="111" y="72"/>
                    </a:lnTo>
                    <a:lnTo>
                      <a:pt x="0" y="88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0" name="Freeform 64"/>
              <p:cNvSpPr>
                <a:spLocks/>
              </p:cNvSpPr>
              <p:nvPr/>
            </p:nvSpPr>
            <p:spPr bwMode="auto">
              <a:xfrm>
                <a:off x="1981" y="656"/>
                <a:ext cx="45" cy="116"/>
              </a:xfrm>
              <a:custGeom>
                <a:avLst/>
                <a:gdLst>
                  <a:gd name="T0" fmla="*/ 44 w 45"/>
                  <a:gd name="T1" fmla="*/ 0 h 116"/>
                  <a:gd name="T2" fmla="*/ 44 w 45"/>
                  <a:gd name="T3" fmla="*/ 75 h 116"/>
                  <a:gd name="T4" fmla="*/ 0 w 45"/>
                  <a:gd name="T5" fmla="*/ 115 h 116"/>
                  <a:gd name="T6" fmla="*/ 0 w 45"/>
                  <a:gd name="T7" fmla="*/ 39 h 116"/>
                  <a:gd name="T8" fmla="*/ 44 w 45"/>
                  <a:gd name="T9" fmla="*/ 0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116"/>
                  <a:gd name="T17" fmla="*/ 45 w 45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116">
                    <a:moveTo>
                      <a:pt x="44" y="0"/>
                    </a:moveTo>
                    <a:lnTo>
                      <a:pt x="44" y="75"/>
                    </a:lnTo>
                    <a:lnTo>
                      <a:pt x="0" y="115"/>
                    </a:lnTo>
                    <a:lnTo>
                      <a:pt x="0" y="39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3F5F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1" name="Freeform 65"/>
              <p:cNvSpPr>
                <a:spLocks/>
              </p:cNvSpPr>
              <p:nvPr/>
            </p:nvSpPr>
            <p:spPr bwMode="auto">
              <a:xfrm>
                <a:off x="1826" y="546"/>
                <a:ext cx="65" cy="80"/>
              </a:xfrm>
              <a:custGeom>
                <a:avLst/>
                <a:gdLst>
                  <a:gd name="T0" fmla="*/ 64 w 65"/>
                  <a:gd name="T1" fmla="*/ 0 h 80"/>
                  <a:gd name="T2" fmla="*/ 8 w 65"/>
                  <a:gd name="T3" fmla="*/ 48 h 80"/>
                  <a:gd name="T4" fmla="*/ 0 w 65"/>
                  <a:gd name="T5" fmla="*/ 76 h 80"/>
                  <a:gd name="T6" fmla="*/ 51 w 65"/>
                  <a:gd name="T7" fmla="*/ 59 h 80"/>
                  <a:gd name="T8" fmla="*/ 64 w 65"/>
                  <a:gd name="T9" fmla="*/ 79 h 80"/>
                  <a:gd name="T10" fmla="*/ 64 w 65"/>
                  <a:gd name="T11" fmla="*/ 0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80"/>
                  <a:gd name="T20" fmla="*/ 65 w 65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80">
                    <a:moveTo>
                      <a:pt x="64" y="0"/>
                    </a:moveTo>
                    <a:lnTo>
                      <a:pt x="8" y="48"/>
                    </a:lnTo>
                    <a:lnTo>
                      <a:pt x="0" y="76"/>
                    </a:lnTo>
                    <a:lnTo>
                      <a:pt x="51" y="59"/>
                    </a:lnTo>
                    <a:lnTo>
                      <a:pt x="64" y="79"/>
                    </a:lnTo>
                    <a:lnTo>
                      <a:pt x="64" y="0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2" name="Freeform 66"/>
              <p:cNvSpPr>
                <a:spLocks/>
              </p:cNvSpPr>
              <p:nvPr/>
            </p:nvSpPr>
            <p:spPr bwMode="auto">
              <a:xfrm>
                <a:off x="1960" y="590"/>
                <a:ext cx="37" cy="41"/>
              </a:xfrm>
              <a:custGeom>
                <a:avLst/>
                <a:gdLst>
                  <a:gd name="T0" fmla="*/ 36 w 37"/>
                  <a:gd name="T1" fmla="*/ 0 h 41"/>
                  <a:gd name="T2" fmla="*/ 0 w 37"/>
                  <a:gd name="T3" fmla="*/ 27 h 41"/>
                  <a:gd name="T4" fmla="*/ 36 w 37"/>
                  <a:gd name="T5" fmla="*/ 40 h 41"/>
                  <a:gd name="T6" fmla="*/ 36 w 37"/>
                  <a:gd name="T7" fmla="*/ 0 h 4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41"/>
                  <a:gd name="T14" fmla="*/ 37 w 37"/>
                  <a:gd name="T15" fmla="*/ 41 h 4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41">
                    <a:moveTo>
                      <a:pt x="36" y="0"/>
                    </a:moveTo>
                    <a:lnTo>
                      <a:pt x="0" y="27"/>
                    </a:lnTo>
                    <a:lnTo>
                      <a:pt x="36" y="40"/>
                    </a:lnTo>
                    <a:lnTo>
                      <a:pt x="36" y="0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3" name="Freeform 67"/>
              <p:cNvSpPr>
                <a:spLocks/>
              </p:cNvSpPr>
              <p:nvPr/>
            </p:nvSpPr>
            <p:spPr bwMode="auto">
              <a:xfrm>
                <a:off x="1998" y="699"/>
                <a:ext cx="24" cy="109"/>
              </a:xfrm>
              <a:custGeom>
                <a:avLst/>
                <a:gdLst>
                  <a:gd name="T0" fmla="*/ 23 w 24"/>
                  <a:gd name="T1" fmla="*/ 0 h 109"/>
                  <a:gd name="T2" fmla="*/ 0 w 24"/>
                  <a:gd name="T3" fmla="*/ 29 h 109"/>
                  <a:gd name="T4" fmla="*/ 0 w 24"/>
                  <a:gd name="T5" fmla="*/ 108 h 109"/>
                  <a:gd name="T6" fmla="*/ 23 w 24"/>
                  <a:gd name="T7" fmla="*/ 76 h 109"/>
                  <a:gd name="T8" fmla="*/ 23 w 24"/>
                  <a:gd name="T9" fmla="*/ 0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09"/>
                  <a:gd name="T17" fmla="*/ 24 w 24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09">
                    <a:moveTo>
                      <a:pt x="23" y="0"/>
                    </a:moveTo>
                    <a:lnTo>
                      <a:pt x="0" y="29"/>
                    </a:lnTo>
                    <a:lnTo>
                      <a:pt x="0" y="108"/>
                    </a:lnTo>
                    <a:lnTo>
                      <a:pt x="23" y="76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4" name="Freeform 68"/>
              <p:cNvSpPr>
                <a:spLocks/>
              </p:cNvSpPr>
              <p:nvPr/>
            </p:nvSpPr>
            <p:spPr bwMode="auto">
              <a:xfrm>
                <a:off x="1986" y="735"/>
                <a:ext cx="17" cy="90"/>
              </a:xfrm>
              <a:custGeom>
                <a:avLst/>
                <a:gdLst>
                  <a:gd name="T0" fmla="*/ 16 w 17"/>
                  <a:gd name="T1" fmla="*/ 0 h 90"/>
                  <a:gd name="T2" fmla="*/ 16 w 17"/>
                  <a:gd name="T3" fmla="*/ 72 h 90"/>
                  <a:gd name="T4" fmla="*/ 11 w 17"/>
                  <a:gd name="T5" fmla="*/ 89 h 90"/>
                  <a:gd name="T6" fmla="*/ 0 w 17"/>
                  <a:gd name="T7" fmla="*/ 70 h 90"/>
                  <a:gd name="T8" fmla="*/ 16 w 17"/>
                  <a:gd name="T9" fmla="*/ 0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0"/>
                  <a:gd name="T17" fmla="*/ 17 w 17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0">
                    <a:moveTo>
                      <a:pt x="16" y="0"/>
                    </a:moveTo>
                    <a:lnTo>
                      <a:pt x="16" y="72"/>
                    </a:lnTo>
                    <a:lnTo>
                      <a:pt x="11" y="89"/>
                    </a:lnTo>
                    <a:lnTo>
                      <a:pt x="0" y="7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3F5F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5" name="Freeform 69"/>
              <p:cNvSpPr>
                <a:spLocks/>
              </p:cNvSpPr>
              <p:nvPr/>
            </p:nvSpPr>
            <p:spPr bwMode="auto">
              <a:xfrm>
                <a:off x="2133" y="715"/>
                <a:ext cx="31" cy="42"/>
              </a:xfrm>
              <a:custGeom>
                <a:avLst/>
                <a:gdLst>
                  <a:gd name="T0" fmla="*/ 30 w 31"/>
                  <a:gd name="T1" fmla="*/ 0 h 42"/>
                  <a:gd name="T2" fmla="*/ 0 w 31"/>
                  <a:gd name="T3" fmla="*/ 30 h 42"/>
                  <a:gd name="T4" fmla="*/ 8 w 31"/>
                  <a:gd name="T5" fmla="*/ 41 h 42"/>
                  <a:gd name="T6" fmla="*/ 30 w 31"/>
                  <a:gd name="T7" fmla="*/ 30 h 42"/>
                  <a:gd name="T8" fmla="*/ 30 w 31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2"/>
                  <a:gd name="T17" fmla="*/ 31 w 31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2">
                    <a:moveTo>
                      <a:pt x="30" y="0"/>
                    </a:moveTo>
                    <a:lnTo>
                      <a:pt x="0" y="30"/>
                    </a:lnTo>
                    <a:lnTo>
                      <a:pt x="8" y="41"/>
                    </a:lnTo>
                    <a:lnTo>
                      <a:pt x="30" y="30"/>
                    </a:lnTo>
                    <a:lnTo>
                      <a:pt x="30" y="0"/>
                    </a:lnTo>
                  </a:path>
                </a:pathLst>
              </a:custGeom>
              <a:solidFill>
                <a:srgbClr val="3F5F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6" name="Freeform 70"/>
              <p:cNvSpPr>
                <a:spLocks/>
              </p:cNvSpPr>
              <p:nvPr/>
            </p:nvSpPr>
            <p:spPr bwMode="auto">
              <a:xfrm>
                <a:off x="2151" y="790"/>
                <a:ext cx="34" cy="60"/>
              </a:xfrm>
              <a:custGeom>
                <a:avLst/>
                <a:gdLst>
                  <a:gd name="T0" fmla="*/ 33 w 34"/>
                  <a:gd name="T1" fmla="*/ 0 h 60"/>
                  <a:gd name="T2" fmla="*/ 0 w 34"/>
                  <a:gd name="T3" fmla="*/ 39 h 60"/>
                  <a:gd name="T4" fmla="*/ 0 w 34"/>
                  <a:gd name="T5" fmla="*/ 46 h 60"/>
                  <a:gd name="T6" fmla="*/ 25 w 34"/>
                  <a:gd name="T7" fmla="*/ 59 h 60"/>
                  <a:gd name="T8" fmla="*/ 33 w 34"/>
                  <a:gd name="T9" fmla="*/ 59 h 60"/>
                  <a:gd name="T10" fmla="*/ 33 w 34"/>
                  <a:gd name="T11" fmla="*/ 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60"/>
                  <a:gd name="T20" fmla="*/ 34 w 34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60">
                    <a:moveTo>
                      <a:pt x="33" y="0"/>
                    </a:moveTo>
                    <a:lnTo>
                      <a:pt x="0" y="39"/>
                    </a:lnTo>
                    <a:lnTo>
                      <a:pt x="0" y="46"/>
                    </a:lnTo>
                    <a:lnTo>
                      <a:pt x="25" y="59"/>
                    </a:lnTo>
                    <a:lnTo>
                      <a:pt x="33" y="59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7661" name="Freeform 71"/>
          <p:cNvSpPr>
            <a:spLocks/>
          </p:cNvSpPr>
          <p:nvPr/>
        </p:nvSpPr>
        <p:spPr bwMode="auto">
          <a:xfrm>
            <a:off x="4114800" y="3429000"/>
            <a:ext cx="4495800" cy="2268538"/>
          </a:xfrm>
          <a:custGeom>
            <a:avLst/>
            <a:gdLst>
              <a:gd name="T0" fmla="*/ 2147483647 w 2045"/>
              <a:gd name="T1" fmla="*/ 2147483647 h 1010"/>
              <a:gd name="T2" fmla="*/ 2147483647 w 2045"/>
              <a:gd name="T3" fmla="*/ 2147483647 h 1010"/>
              <a:gd name="T4" fmla="*/ 0 w 2045"/>
              <a:gd name="T5" fmla="*/ 2147483647 h 1010"/>
              <a:gd name="T6" fmla="*/ 2147483647 w 2045"/>
              <a:gd name="T7" fmla="*/ 2147483647 h 1010"/>
              <a:gd name="T8" fmla="*/ 2147483647 w 2045"/>
              <a:gd name="T9" fmla="*/ 2147483647 h 1010"/>
              <a:gd name="T10" fmla="*/ 2147483647 w 2045"/>
              <a:gd name="T11" fmla="*/ 2147483647 h 1010"/>
              <a:gd name="T12" fmla="*/ 2147483647 w 2045"/>
              <a:gd name="T13" fmla="*/ 2147483647 h 1010"/>
              <a:gd name="T14" fmla="*/ 2147483647 w 2045"/>
              <a:gd name="T15" fmla="*/ 2147483647 h 1010"/>
              <a:gd name="T16" fmla="*/ 2147483647 w 2045"/>
              <a:gd name="T17" fmla="*/ 2147483647 h 1010"/>
              <a:gd name="T18" fmla="*/ 2147483647 w 2045"/>
              <a:gd name="T19" fmla="*/ 2147483647 h 1010"/>
              <a:gd name="T20" fmla="*/ 2147483647 w 2045"/>
              <a:gd name="T21" fmla="*/ 2147483647 h 1010"/>
              <a:gd name="T22" fmla="*/ 2147483647 w 2045"/>
              <a:gd name="T23" fmla="*/ 2147483647 h 1010"/>
              <a:gd name="T24" fmla="*/ 2147483647 w 2045"/>
              <a:gd name="T25" fmla="*/ 2147483647 h 1010"/>
              <a:gd name="T26" fmla="*/ 2147483647 w 2045"/>
              <a:gd name="T27" fmla="*/ 2147483647 h 1010"/>
              <a:gd name="T28" fmla="*/ 2147483647 w 2045"/>
              <a:gd name="T29" fmla="*/ 2147483647 h 1010"/>
              <a:gd name="T30" fmla="*/ 2147483647 w 2045"/>
              <a:gd name="T31" fmla="*/ 2147483647 h 1010"/>
              <a:gd name="T32" fmla="*/ 2147483647 w 2045"/>
              <a:gd name="T33" fmla="*/ 2147483647 h 1010"/>
              <a:gd name="T34" fmla="*/ 2147483647 w 2045"/>
              <a:gd name="T35" fmla="*/ 2147483647 h 1010"/>
              <a:gd name="T36" fmla="*/ 2147483647 w 2045"/>
              <a:gd name="T37" fmla="*/ 2147483647 h 1010"/>
              <a:gd name="T38" fmla="*/ 2147483647 w 2045"/>
              <a:gd name="T39" fmla="*/ 2147483647 h 1010"/>
              <a:gd name="T40" fmla="*/ 2147483647 w 2045"/>
              <a:gd name="T41" fmla="*/ 2147483647 h 1010"/>
              <a:gd name="T42" fmla="*/ 2147483647 w 2045"/>
              <a:gd name="T43" fmla="*/ 2147483647 h 1010"/>
              <a:gd name="T44" fmla="*/ 2147483647 w 2045"/>
              <a:gd name="T45" fmla="*/ 2147483647 h 1010"/>
              <a:gd name="T46" fmla="*/ 2147483647 w 2045"/>
              <a:gd name="T47" fmla="*/ 2147483647 h 1010"/>
              <a:gd name="T48" fmla="*/ 2147483647 w 2045"/>
              <a:gd name="T49" fmla="*/ 2147483647 h 1010"/>
              <a:gd name="T50" fmla="*/ 2147483647 w 2045"/>
              <a:gd name="T51" fmla="*/ 2147483647 h 1010"/>
              <a:gd name="T52" fmla="*/ 2147483647 w 2045"/>
              <a:gd name="T53" fmla="*/ 2147483647 h 1010"/>
              <a:gd name="T54" fmla="*/ 2147483647 w 2045"/>
              <a:gd name="T55" fmla="*/ 2147483647 h 1010"/>
              <a:gd name="T56" fmla="*/ 2147483647 w 2045"/>
              <a:gd name="T57" fmla="*/ 2147483647 h 1010"/>
              <a:gd name="T58" fmla="*/ 2147483647 w 2045"/>
              <a:gd name="T59" fmla="*/ 2147483647 h 1010"/>
              <a:gd name="T60" fmla="*/ 2147483647 w 2045"/>
              <a:gd name="T61" fmla="*/ 2147483647 h 1010"/>
              <a:gd name="T62" fmla="*/ 2147483647 w 2045"/>
              <a:gd name="T63" fmla="*/ 2147483647 h 1010"/>
              <a:gd name="T64" fmla="*/ 2147483647 w 2045"/>
              <a:gd name="T65" fmla="*/ 2147483647 h 1010"/>
              <a:gd name="T66" fmla="*/ 2147483647 w 2045"/>
              <a:gd name="T67" fmla="*/ 2147483647 h 1010"/>
              <a:gd name="T68" fmla="*/ 2147483647 w 2045"/>
              <a:gd name="T69" fmla="*/ 2147483647 h 1010"/>
              <a:gd name="T70" fmla="*/ 2147483647 w 2045"/>
              <a:gd name="T71" fmla="*/ 2147483647 h 1010"/>
              <a:gd name="T72" fmla="*/ 2147483647 w 2045"/>
              <a:gd name="T73" fmla="*/ 2147483647 h 1010"/>
              <a:gd name="T74" fmla="*/ 2147483647 w 2045"/>
              <a:gd name="T75" fmla="*/ 2147483647 h 1010"/>
              <a:gd name="T76" fmla="*/ 2147483647 w 2045"/>
              <a:gd name="T77" fmla="*/ 2147483647 h 1010"/>
              <a:gd name="T78" fmla="*/ 2147483647 w 2045"/>
              <a:gd name="T79" fmla="*/ 2147483647 h 1010"/>
              <a:gd name="T80" fmla="*/ 2147483647 w 2045"/>
              <a:gd name="T81" fmla="*/ 2147483647 h 1010"/>
              <a:gd name="T82" fmla="*/ 2147483647 w 2045"/>
              <a:gd name="T83" fmla="*/ 2147483647 h 1010"/>
              <a:gd name="T84" fmla="*/ 2147483647 w 2045"/>
              <a:gd name="T85" fmla="*/ 2147483647 h 1010"/>
              <a:gd name="T86" fmla="*/ 2147483647 w 2045"/>
              <a:gd name="T87" fmla="*/ 2147483647 h 1010"/>
              <a:gd name="T88" fmla="*/ 2147483647 w 2045"/>
              <a:gd name="T89" fmla="*/ 2147483647 h 1010"/>
              <a:gd name="T90" fmla="*/ 2147483647 w 2045"/>
              <a:gd name="T91" fmla="*/ 0 h 101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045"/>
              <a:gd name="T139" fmla="*/ 0 h 1010"/>
              <a:gd name="T140" fmla="*/ 2045 w 2045"/>
              <a:gd name="T141" fmla="*/ 1010 h 101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045" h="1010">
                <a:moveTo>
                  <a:pt x="1039" y="0"/>
                </a:moveTo>
                <a:lnTo>
                  <a:pt x="59" y="0"/>
                </a:lnTo>
                <a:lnTo>
                  <a:pt x="70" y="42"/>
                </a:lnTo>
                <a:lnTo>
                  <a:pt x="63" y="54"/>
                </a:lnTo>
                <a:lnTo>
                  <a:pt x="1" y="44"/>
                </a:lnTo>
                <a:lnTo>
                  <a:pt x="20" y="123"/>
                </a:lnTo>
                <a:lnTo>
                  <a:pt x="3" y="271"/>
                </a:lnTo>
                <a:lnTo>
                  <a:pt x="10" y="311"/>
                </a:lnTo>
                <a:lnTo>
                  <a:pt x="0" y="370"/>
                </a:lnTo>
                <a:lnTo>
                  <a:pt x="30" y="407"/>
                </a:lnTo>
                <a:lnTo>
                  <a:pt x="23" y="435"/>
                </a:lnTo>
                <a:lnTo>
                  <a:pt x="72" y="505"/>
                </a:lnTo>
                <a:lnTo>
                  <a:pt x="150" y="631"/>
                </a:lnTo>
                <a:lnTo>
                  <a:pt x="178" y="631"/>
                </a:lnTo>
                <a:lnTo>
                  <a:pt x="264" y="694"/>
                </a:lnTo>
                <a:lnTo>
                  <a:pt x="363" y="693"/>
                </a:lnTo>
                <a:lnTo>
                  <a:pt x="363" y="710"/>
                </a:lnTo>
                <a:lnTo>
                  <a:pt x="482" y="762"/>
                </a:lnTo>
                <a:lnTo>
                  <a:pt x="580" y="762"/>
                </a:lnTo>
                <a:lnTo>
                  <a:pt x="580" y="728"/>
                </a:lnTo>
                <a:lnTo>
                  <a:pt x="619" y="728"/>
                </a:lnTo>
                <a:lnTo>
                  <a:pt x="691" y="785"/>
                </a:lnTo>
                <a:lnTo>
                  <a:pt x="723" y="839"/>
                </a:lnTo>
                <a:lnTo>
                  <a:pt x="757" y="857"/>
                </a:lnTo>
                <a:lnTo>
                  <a:pt x="779" y="833"/>
                </a:lnTo>
                <a:lnTo>
                  <a:pt x="826" y="847"/>
                </a:lnTo>
                <a:lnTo>
                  <a:pt x="882" y="935"/>
                </a:lnTo>
                <a:lnTo>
                  <a:pt x="968" y="963"/>
                </a:lnTo>
                <a:lnTo>
                  <a:pt x="959" y="917"/>
                </a:lnTo>
                <a:lnTo>
                  <a:pt x="976" y="878"/>
                </a:lnTo>
                <a:lnTo>
                  <a:pt x="1042" y="827"/>
                </a:lnTo>
                <a:lnTo>
                  <a:pt x="1089" y="816"/>
                </a:lnTo>
                <a:lnTo>
                  <a:pt x="1182" y="847"/>
                </a:lnTo>
                <a:lnTo>
                  <a:pt x="1256" y="850"/>
                </a:lnTo>
                <a:lnTo>
                  <a:pt x="1242" y="815"/>
                </a:lnTo>
                <a:lnTo>
                  <a:pt x="1268" y="799"/>
                </a:lnTo>
                <a:lnTo>
                  <a:pt x="1301" y="797"/>
                </a:lnTo>
                <a:lnTo>
                  <a:pt x="1347" y="797"/>
                </a:lnTo>
                <a:lnTo>
                  <a:pt x="1386" y="828"/>
                </a:lnTo>
                <a:lnTo>
                  <a:pt x="1435" y="819"/>
                </a:lnTo>
                <a:lnTo>
                  <a:pt x="1472" y="857"/>
                </a:lnTo>
                <a:lnTo>
                  <a:pt x="1465" y="893"/>
                </a:lnTo>
                <a:lnTo>
                  <a:pt x="1496" y="937"/>
                </a:lnTo>
                <a:lnTo>
                  <a:pt x="1509" y="937"/>
                </a:lnTo>
                <a:lnTo>
                  <a:pt x="1519" y="1009"/>
                </a:lnTo>
                <a:lnTo>
                  <a:pt x="1552" y="1005"/>
                </a:lnTo>
                <a:lnTo>
                  <a:pt x="1593" y="970"/>
                </a:lnTo>
                <a:lnTo>
                  <a:pt x="1588" y="934"/>
                </a:lnTo>
                <a:lnTo>
                  <a:pt x="1573" y="887"/>
                </a:lnTo>
                <a:lnTo>
                  <a:pt x="1533" y="822"/>
                </a:lnTo>
                <a:lnTo>
                  <a:pt x="1527" y="791"/>
                </a:lnTo>
                <a:lnTo>
                  <a:pt x="1548" y="739"/>
                </a:lnTo>
                <a:lnTo>
                  <a:pt x="1552" y="714"/>
                </a:lnTo>
                <a:lnTo>
                  <a:pt x="1588" y="704"/>
                </a:lnTo>
                <a:lnTo>
                  <a:pt x="1632" y="660"/>
                </a:lnTo>
                <a:lnTo>
                  <a:pt x="1653" y="630"/>
                </a:lnTo>
                <a:lnTo>
                  <a:pt x="1703" y="616"/>
                </a:lnTo>
                <a:lnTo>
                  <a:pt x="1739" y="580"/>
                </a:lnTo>
                <a:lnTo>
                  <a:pt x="1711" y="515"/>
                </a:lnTo>
                <a:lnTo>
                  <a:pt x="1731" y="496"/>
                </a:lnTo>
                <a:lnTo>
                  <a:pt x="1751" y="461"/>
                </a:lnTo>
                <a:lnTo>
                  <a:pt x="1758" y="449"/>
                </a:lnTo>
                <a:lnTo>
                  <a:pt x="1739" y="431"/>
                </a:lnTo>
                <a:lnTo>
                  <a:pt x="1740" y="412"/>
                </a:lnTo>
                <a:lnTo>
                  <a:pt x="1762" y="440"/>
                </a:lnTo>
                <a:lnTo>
                  <a:pt x="1785" y="410"/>
                </a:lnTo>
                <a:lnTo>
                  <a:pt x="1791" y="381"/>
                </a:lnTo>
                <a:lnTo>
                  <a:pt x="1782" y="373"/>
                </a:lnTo>
                <a:lnTo>
                  <a:pt x="1784" y="369"/>
                </a:lnTo>
                <a:lnTo>
                  <a:pt x="1791" y="359"/>
                </a:lnTo>
                <a:lnTo>
                  <a:pt x="1805" y="346"/>
                </a:lnTo>
                <a:lnTo>
                  <a:pt x="1871" y="337"/>
                </a:lnTo>
                <a:lnTo>
                  <a:pt x="1887" y="335"/>
                </a:lnTo>
                <a:lnTo>
                  <a:pt x="1896" y="314"/>
                </a:lnTo>
                <a:lnTo>
                  <a:pt x="1914" y="329"/>
                </a:lnTo>
                <a:lnTo>
                  <a:pt x="1944" y="319"/>
                </a:lnTo>
                <a:lnTo>
                  <a:pt x="1919" y="316"/>
                </a:lnTo>
                <a:lnTo>
                  <a:pt x="1904" y="286"/>
                </a:lnTo>
                <a:lnTo>
                  <a:pt x="1916" y="278"/>
                </a:lnTo>
                <a:lnTo>
                  <a:pt x="1909" y="261"/>
                </a:lnTo>
                <a:lnTo>
                  <a:pt x="1913" y="257"/>
                </a:lnTo>
                <a:lnTo>
                  <a:pt x="1944" y="240"/>
                </a:lnTo>
                <a:lnTo>
                  <a:pt x="1948" y="226"/>
                </a:lnTo>
                <a:lnTo>
                  <a:pt x="2044" y="161"/>
                </a:lnTo>
                <a:lnTo>
                  <a:pt x="2039" y="136"/>
                </a:lnTo>
                <a:lnTo>
                  <a:pt x="2024" y="129"/>
                </a:lnTo>
                <a:lnTo>
                  <a:pt x="2011" y="75"/>
                </a:lnTo>
                <a:lnTo>
                  <a:pt x="1983" y="82"/>
                </a:lnTo>
                <a:lnTo>
                  <a:pt x="1971" y="75"/>
                </a:lnTo>
                <a:lnTo>
                  <a:pt x="1943" y="93"/>
                </a:lnTo>
                <a:lnTo>
                  <a:pt x="1914" y="145"/>
                </a:lnTo>
                <a:lnTo>
                  <a:pt x="1889" y="177"/>
                </a:lnTo>
                <a:lnTo>
                  <a:pt x="1812" y="177"/>
                </a:lnTo>
                <a:lnTo>
                  <a:pt x="1764" y="178"/>
                </a:lnTo>
                <a:lnTo>
                  <a:pt x="1713" y="222"/>
                </a:lnTo>
                <a:lnTo>
                  <a:pt x="1723" y="239"/>
                </a:lnTo>
                <a:lnTo>
                  <a:pt x="1692" y="259"/>
                </a:lnTo>
                <a:lnTo>
                  <a:pt x="1656" y="256"/>
                </a:lnTo>
                <a:lnTo>
                  <a:pt x="1617" y="254"/>
                </a:lnTo>
                <a:lnTo>
                  <a:pt x="1609" y="277"/>
                </a:lnTo>
                <a:lnTo>
                  <a:pt x="1591" y="293"/>
                </a:lnTo>
                <a:lnTo>
                  <a:pt x="1565" y="312"/>
                </a:lnTo>
                <a:lnTo>
                  <a:pt x="1519" y="333"/>
                </a:lnTo>
                <a:lnTo>
                  <a:pt x="1484" y="333"/>
                </a:lnTo>
                <a:lnTo>
                  <a:pt x="1463" y="322"/>
                </a:lnTo>
                <a:lnTo>
                  <a:pt x="1463" y="311"/>
                </a:lnTo>
                <a:lnTo>
                  <a:pt x="1494" y="273"/>
                </a:lnTo>
                <a:lnTo>
                  <a:pt x="1490" y="227"/>
                </a:lnTo>
                <a:lnTo>
                  <a:pt x="1479" y="225"/>
                </a:lnTo>
                <a:lnTo>
                  <a:pt x="1450" y="241"/>
                </a:lnTo>
                <a:lnTo>
                  <a:pt x="1442" y="228"/>
                </a:lnTo>
                <a:lnTo>
                  <a:pt x="1472" y="201"/>
                </a:lnTo>
                <a:lnTo>
                  <a:pt x="1460" y="166"/>
                </a:lnTo>
                <a:lnTo>
                  <a:pt x="1412" y="152"/>
                </a:lnTo>
                <a:lnTo>
                  <a:pt x="1360" y="197"/>
                </a:lnTo>
                <a:lnTo>
                  <a:pt x="1344" y="239"/>
                </a:lnTo>
                <a:lnTo>
                  <a:pt x="1354" y="272"/>
                </a:lnTo>
                <a:lnTo>
                  <a:pt x="1336" y="321"/>
                </a:lnTo>
                <a:lnTo>
                  <a:pt x="1319" y="327"/>
                </a:lnTo>
                <a:lnTo>
                  <a:pt x="1308" y="322"/>
                </a:lnTo>
                <a:lnTo>
                  <a:pt x="1296" y="288"/>
                </a:lnTo>
                <a:lnTo>
                  <a:pt x="1306" y="217"/>
                </a:lnTo>
                <a:lnTo>
                  <a:pt x="1332" y="183"/>
                </a:lnTo>
                <a:lnTo>
                  <a:pt x="1322" y="176"/>
                </a:lnTo>
                <a:lnTo>
                  <a:pt x="1291" y="178"/>
                </a:lnTo>
                <a:lnTo>
                  <a:pt x="1333" y="140"/>
                </a:lnTo>
                <a:lnTo>
                  <a:pt x="1441" y="126"/>
                </a:lnTo>
                <a:lnTo>
                  <a:pt x="1395" y="98"/>
                </a:lnTo>
                <a:lnTo>
                  <a:pt x="1331" y="123"/>
                </a:lnTo>
                <a:lnTo>
                  <a:pt x="1273" y="102"/>
                </a:lnTo>
                <a:lnTo>
                  <a:pt x="1306" y="75"/>
                </a:lnTo>
                <a:lnTo>
                  <a:pt x="1278" y="69"/>
                </a:lnTo>
                <a:lnTo>
                  <a:pt x="1199" y="107"/>
                </a:lnTo>
                <a:lnTo>
                  <a:pt x="1186" y="90"/>
                </a:lnTo>
                <a:lnTo>
                  <a:pt x="1137" y="105"/>
                </a:lnTo>
                <a:lnTo>
                  <a:pt x="1146" y="77"/>
                </a:lnTo>
                <a:lnTo>
                  <a:pt x="1201" y="29"/>
                </a:lnTo>
                <a:lnTo>
                  <a:pt x="1039" y="0"/>
                </a:lnTo>
              </a:path>
            </a:pathLst>
          </a:custGeom>
          <a:solidFill>
            <a:schemeClr val="accent1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Line 72"/>
          <p:cNvSpPr>
            <a:spLocks noChangeShapeType="1"/>
          </p:cNvSpPr>
          <p:nvPr/>
        </p:nvSpPr>
        <p:spPr bwMode="auto">
          <a:xfrm>
            <a:off x="5029200" y="3886200"/>
            <a:ext cx="7620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Line 73"/>
          <p:cNvSpPr>
            <a:spLocks noChangeShapeType="1"/>
          </p:cNvSpPr>
          <p:nvPr/>
        </p:nvSpPr>
        <p:spPr bwMode="auto">
          <a:xfrm>
            <a:off x="5791200" y="4572000"/>
            <a:ext cx="12954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Line 74"/>
          <p:cNvSpPr>
            <a:spLocks noChangeShapeType="1"/>
          </p:cNvSpPr>
          <p:nvPr/>
        </p:nvSpPr>
        <p:spPr bwMode="auto">
          <a:xfrm flipV="1">
            <a:off x="6934200" y="4191000"/>
            <a:ext cx="10668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Line 75"/>
          <p:cNvSpPr>
            <a:spLocks noChangeShapeType="1"/>
          </p:cNvSpPr>
          <p:nvPr/>
        </p:nvSpPr>
        <p:spPr bwMode="auto">
          <a:xfrm>
            <a:off x="5029200" y="3810000"/>
            <a:ext cx="19812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7650" name="Object 77">
            <a:hlinkClick r:id="" action="ppaction://ole?verb=0"/>
          </p:cNvPr>
          <p:cNvGraphicFramePr>
            <a:graphicFrameLocks/>
          </p:cNvGraphicFramePr>
          <p:nvPr/>
        </p:nvGraphicFramePr>
        <p:xfrm>
          <a:off x="5638800" y="43434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6" name="Microsoft ClipArt Gallery" r:id="rId5" imgW="7315200" imgH="8204200" progId="">
                  <p:embed/>
                </p:oleObj>
              </mc:Choice>
              <mc:Fallback>
                <p:oleObj name="Microsoft ClipArt Gallery" r:id="rId5" imgW="7315200" imgH="8204200" progId="">
                  <p:embed/>
                  <p:pic>
                    <p:nvPicPr>
                      <p:cNvPr id="0" name="Object 7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343400"/>
                        <a:ext cx="457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78">
            <a:hlinkClick r:id="" action="ppaction://ole?verb=0"/>
          </p:cNvPr>
          <p:cNvGraphicFramePr>
            <a:graphicFrameLocks/>
          </p:cNvGraphicFramePr>
          <p:nvPr/>
        </p:nvGraphicFramePr>
        <p:xfrm>
          <a:off x="6781800" y="44958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7" name="Microsoft ClipArt Gallery" r:id="rId7" imgW="7315200" imgH="8204200" progId="">
                  <p:embed/>
                </p:oleObj>
              </mc:Choice>
              <mc:Fallback>
                <p:oleObj name="Microsoft ClipArt Gallery" r:id="rId7" imgW="7315200" imgH="8204200" progId="">
                  <p:embed/>
                  <p:pic>
                    <p:nvPicPr>
                      <p:cNvPr id="0" name="Object 7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495800"/>
                        <a:ext cx="457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79">
            <a:hlinkClick r:id="" action="ppaction://ole?verb=0"/>
          </p:cNvPr>
          <p:cNvGraphicFramePr>
            <a:graphicFrameLocks/>
          </p:cNvGraphicFramePr>
          <p:nvPr/>
        </p:nvGraphicFramePr>
        <p:xfrm>
          <a:off x="7848600" y="39624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8" name="Microsoft ClipArt Gallery" r:id="rId8" imgW="7315200" imgH="8204200" progId="">
                  <p:embed/>
                </p:oleObj>
              </mc:Choice>
              <mc:Fallback>
                <p:oleObj name="Microsoft ClipArt Gallery" r:id="rId8" imgW="7315200" imgH="8204200" progId="">
                  <p:embed/>
                  <p:pic>
                    <p:nvPicPr>
                      <p:cNvPr id="0" name="Object 7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3962400"/>
                        <a:ext cx="457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66" name="Picture 80" descr="MCj0310878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19400"/>
            <a:ext cx="53975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81" descr="MCj0310878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7200" y="4495800"/>
            <a:ext cx="53975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8" name="Line 72"/>
          <p:cNvSpPr>
            <a:spLocks noChangeShapeType="1"/>
          </p:cNvSpPr>
          <p:nvPr/>
        </p:nvSpPr>
        <p:spPr bwMode="auto">
          <a:xfrm flipH="1">
            <a:off x="4800600" y="3810000"/>
            <a:ext cx="2286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7653" name="Object 76">
            <a:hlinkClick r:id="" action="ppaction://ole?verb=0"/>
          </p:cNvPr>
          <p:cNvGraphicFramePr>
            <a:graphicFrameLocks/>
          </p:cNvGraphicFramePr>
          <p:nvPr/>
        </p:nvGraphicFramePr>
        <p:xfrm>
          <a:off x="4724400" y="36576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9" name="Microsoft ClipArt Gallery" r:id="rId10" imgW="7315200" imgH="8204200" progId="">
                  <p:embed/>
                </p:oleObj>
              </mc:Choice>
              <mc:Fallback>
                <p:oleObj name="Microsoft ClipArt Gallery" r:id="rId10" imgW="7315200" imgH="8204200" progId="">
                  <p:embed/>
                  <p:pic>
                    <p:nvPicPr>
                      <p:cNvPr id="0" name="Object 7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657600"/>
                        <a:ext cx="457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69" name="Group 67"/>
          <p:cNvGrpSpPr>
            <a:grpSpLocks/>
          </p:cNvGrpSpPr>
          <p:nvPr/>
        </p:nvGrpSpPr>
        <p:grpSpPr bwMode="auto">
          <a:xfrm>
            <a:off x="4038600" y="4419600"/>
            <a:ext cx="1185863" cy="685800"/>
            <a:chOff x="2971" y="430"/>
            <a:chExt cx="1728" cy="1158"/>
          </a:xfrm>
        </p:grpSpPr>
        <p:sp>
          <p:nvSpPr>
            <p:cNvPr id="218180" name="Freeform 68"/>
            <p:cNvSpPr>
              <a:spLocks/>
            </p:cNvSpPr>
            <p:nvPr/>
          </p:nvSpPr>
          <p:spPr bwMode="auto">
            <a:xfrm>
              <a:off x="2971" y="430"/>
              <a:ext cx="1728" cy="1158"/>
            </a:xfrm>
            <a:custGeom>
              <a:avLst/>
              <a:gdLst>
                <a:gd name="T0" fmla="*/ 96 w 1728"/>
                <a:gd name="T1" fmla="*/ 402 h 1158"/>
                <a:gd name="T2" fmla="*/ 12 w 1728"/>
                <a:gd name="T3" fmla="*/ 486 h 1158"/>
                <a:gd name="T4" fmla="*/ 0 w 1728"/>
                <a:gd name="T5" fmla="*/ 546 h 1158"/>
                <a:gd name="T6" fmla="*/ 24 w 1728"/>
                <a:gd name="T7" fmla="*/ 624 h 1158"/>
                <a:gd name="T8" fmla="*/ 84 w 1728"/>
                <a:gd name="T9" fmla="*/ 678 h 1158"/>
                <a:gd name="T10" fmla="*/ 48 w 1728"/>
                <a:gd name="T11" fmla="*/ 732 h 1158"/>
                <a:gd name="T12" fmla="*/ 36 w 1728"/>
                <a:gd name="T13" fmla="*/ 786 h 1158"/>
                <a:gd name="T14" fmla="*/ 48 w 1728"/>
                <a:gd name="T15" fmla="*/ 852 h 1158"/>
                <a:gd name="T16" fmla="*/ 144 w 1728"/>
                <a:gd name="T17" fmla="*/ 936 h 1158"/>
                <a:gd name="T18" fmla="*/ 210 w 1728"/>
                <a:gd name="T19" fmla="*/ 948 h 1158"/>
                <a:gd name="T20" fmla="*/ 234 w 1728"/>
                <a:gd name="T21" fmla="*/ 948 h 1158"/>
                <a:gd name="T22" fmla="*/ 282 w 1728"/>
                <a:gd name="T23" fmla="*/ 1008 h 1158"/>
                <a:gd name="T24" fmla="*/ 420 w 1728"/>
                <a:gd name="T25" fmla="*/ 1074 h 1158"/>
                <a:gd name="T26" fmla="*/ 582 w 1728"/>
                <a:gd name="T27" fmla="*/ 1080 h 1158"/>
                <a:gd name="T28" fmla="*/ 660 w 1728"/>
                <a:gd name="T29" fmla="*/ 1050 h 1158"/>
                <a:gd name="T30" fmla="*/ 756 w 1728"/>
                <a:gd name="T31" fmla="*/ 1128 h 1158"/>
                <a:gd name="T32" fmla="*/ 882 w 1728"/>
                <a:gd name="T33" fmla="*/ 1158 h 1158"/>
                <a:gd name="T34" fmla="*/ 966 w 1728"/>
                <a:gd name="T35" fmla="*/ 1146 h 1158"/>
                <a:gd name="T36" fmla="*/ 1104 w 1728"/>
                <a:gd name="T37" fmla="*/ 1056 h 1158"/>
                <a:gd name="T38" fmla="*/ 1140 w 1728"/>
                <a:gd name="T39" fmla="*/ 984 h 1158"/>
                <a:gd name="T40" fmla="*/ 1200 w 1728"/>
                <a:gd name="T41" fmla="*/ 1008 h 1158"/>
                <a:gd name="T42" fmla="*/ 1314 w 1728"/>
                <a:gd name="T43" fmla="*/ 1008 h 1158"/>
                <a:gd name="T44" fmla="*/ 1392 w 1728"/>
                <a:gd name="T45" fmla="*/ 978 h 1158"/>
                <a:gd name="T46" fmla="*/ 1458 w 1728"/>
                <a:gd name="T47" fmla="*/ 924 h 1158"/>
                <a:gd name="T48" fmla="*/ 1488 w 1728"/>
                <a:gd name="T49" fmla="*/ 846 h 1158"/>
                <a:gd name="T50" fmla="*/ 1494 w 1728"/>
                <a:gd name="T51" fmla="*/ 804 h 1158"/>
                <a:gd name="T52" fmla="*/ 1584 w 1728"/>
                <a:gd name="T53" fmla="*/ 774 h 1158"/>
                <a:gd name="T54" fmla="*/ 1662 w 1728"/>
                <a:gd name="T55" fmla="*/ 720 h 1158"/>
                <a:gd name="T56" fmla="*/ 1710 w 1728"/>
                <a:gd name="T57" fmla="*/ 648 h 1158"/>
                <a:gd name="T58" fmla="*/ 1728 w 1728"/>
                <a:gd name="T59" fmla="*/ 564 h 1158"/>
                <a:gd name="T60" fmla="*/ 1716 w 1728"/>
                <a:gd name="T61" fmla="*/ 480 h 1158"/>
                <a:gd name="T62" fmla="*/ 1674 w 1728"/>
                <a:gd name="T63" fmla="*/ 408 h 1158"/>
                <a:gd name="T64" fmla="*/ 1680 w 1728"/>
                <a:gd name="T65" fmla="*/ 372 h 1158"/>
                <a:gd name="T66" fmla="*/ 1674 w 1728"/>
                <a:gd name="T67" fmla="*/ 270 h 1158"/>
                <a:gd name="T68" fmla="*/ 1596 w 1728"/>
                <a:gd name="T69" fmla="*/ 174 h 1158"/>
                <a:gd name="T70" fmla="*/ 1530 w 1728"/>
                <a:gd name="T71" fmla="*/ 144 h 1158"/>
                <a:gd name="T72" fmla="*/ 1506 w 1728"/>
                <a:gd name="T73" fmla="*/ 84 h 1158"/>
                <a:gd name="T74" fmla="*/ 1410 w 1728"/>
                <a:gd name="T75" fmla="*/ 12 h 1158"/>
                <a:gd name="T76" fmla="*/ 1296 w 1728"/>
                <a:gd name="T77" fmla="*/ 6 h 1158"/>
                <a:gd name="T78" fmla="*/ 1224 w 1728"/>
                <a:gd name="T79" fmla="*/ 36 h 1158"/>
                <a:gd name="T80" fmla="*/ 1194 w 1728"/>
                <a:gd name="T81" fmla="*/ 60 h 1158"/>
                <a:gd name="T82" fmla="*/ 1134 w 1728"/>
                <a:gd name="T83" fmla="*/ 18 h 1158"/>
                <a:gd name="T84" fmla="*/ 1056 w 1728"/>
                <a:gd name="T85" fmla="*/ 0 h 1158"/>
                <a:gd name="T86" fmla="*/ 966 w 1728"/>
                <a:gd name="T87" fmla="*/ 24 h 1158"/>
                <a:gd name="T88" fmla="*/ 900 w 1728"/>
                <a:gd name="T89" fmla="*/ 90 h 1158"/>
                <a:gd name="T90" fmla="*/ 864 w 1728"/>
                <a:gd name="T91" fmla="*/ 66 h 1158"/>
                <a:gd name="T92" fmla="*/ 792 w 1728"/>
                <a:gd name="T93" fmla="*/ 42 h 1158"/>
                <a:gd name="T94" fmla="*/ 696 w 1728"/>
                <a:gd name="T95" fmla="*/ 42 h 1158"/>
                <a:gd name="T96" fmla="*/ 594 w 1728"/>
                <a:gd name="T97" fmla="*/ 96 h 1158"/>
                <a:gd name="T98" fmla="*/ 558 w 1728"/>
                <a:gd name="T99" fmla="*/ 138 h 1158"/>
                <a:gd name="T100" fmla="*/ 426 w 1728"/>
                <a:gd name="T101" fmla="*/ 108 h 1158"/>
                <a:gd name="T102" fmla="*/ 318 w 1728"/>
                <a:gd name="T103" fmla="*/ 126 h 1158"/>
                <a:gd name="T104" fmla="*/ 234 w 1728"/>
                <a:gd name="T105" fmla="*/ 180 h 1158"/>
                <a:gd name="T106" fmla="*/ 174 w 1728"/>
                <a:gd name="T107" fmla="*/ 258 h 1158"/>
                <a:gd name="T108" fmla="*/ 150 w 1728"/>
                <a:gd name="T109" fmla="*/ 354 h 1158"/>
                <a:gd name="T110" fmla="*/ 156 w 1728"/>
                <a:gd name="T111" fmla="*/ 384 h 11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28"/>
                <a:gd name="T169" fmla="*/ 0 h 1158"/>
                <a:gd name="T170" fmla="*/ 1728 w 1728"/>
                <a:gd name="T171" fmla="*/ 1158 h 11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28" h="1158">
                  <a:moveTo>
                    <a:pt x="156" y="384"/>
                  </a:moveTo>
                  <a:lnTo>
                    <a:pt x="96" y="402"/>
                  </a:lnTo>
                  <a:lnTo>
                    <a:pt x="42" y="438"/>
                  </a:lnTo>
                  <a:lnTo>
                    <a:pt x="12" y="486"/>
                  </a:lnTo>
                  <a:lnTo>
                    <a:pt x="6" y="516"/>
                  </a:lnTo>
                  <a:lnTo>
                    <a:pt x="0" y="546"/>
                  </a:lnTo>
                  <a:lnTo>
                    <a:pt x="6" y="588"/>
                  </a:lnTo>
                  <a:lnTo>
                    <a:pt x="24" y="624"/>
                  </a:lnTo>
                  <a:lnTo>
                    <a:pt x="48" y="654"/>
                  </a:lnTo>
                  <a:lnTo>
                    <a:pt x="84" y="678"/>
                  </a:lnTo>
                  <a:lnTo>
                    <a:pt x="48" y="732"/>
                  </a:lnTo>
                  <a:lnTo>
                    <a:pt x="42" y="756"/>
                  </a:lnTo>
                  <a:lnTo>
                    <a:pt x="36" y="786"/>
                  </a:lnTo>
                  <a:lnTo>
                    <a:pt x="42" y="816"/>
                  </a:lnTo>
                  <a:lnTo>
                    <a:pt x="48" y="852"/>
                  </a:lnTo>
                  <a:lnTo>
                    <a:pt x="90" y="900"/>
                  </a:lnTo>
                  <a:lnTo>
                    <a:pt x="144" y="936"/>
                  </a:lnTo>
                  <a:lnTo>
                    <a:pt x="174" y="942"/>
                  </a:lnTo>
                  <a:lnTo>
                    <a:pt x="210" y="948"/>
                  </a:lnTo>
                  <a:lnTo>
                    <a:pt x="222" y="948"/>
                  </a:lnTo>
                  <a:lnTo>
                    <a:pt x="234" y="948"/>
                  </a:lnTo>
                  <a:lnTo>
                    <a:pt x="282" y="1008"/>
                  </a:lnTo>
                  <a:lnTo>
                    <a:pt x="348" y="1050"/>
                  </a:lnTo>
                  <a:lnTo>
                    <a:pt x="420" y="1074"/>
                  </a:lnTo>
                  <a:lnTo>
                    <a:pt x="498" y="1086"/>
                  </a:lnTo>
                  <a:lnTo>
                    <a:pt x="582" y="1080"/>
                  </a:lnTo>
                  <a:lnTo>
                    <a:pt x="660" y="1050"/>
                  </a:lnTo>
                  <a:lnTo>
                    <a:pt x="702" y="1092"/>
                  </a:lnTo>
                  <a:lnTo>
                    <a:pt x="756" y="1128"/>
                  </a:lnTo>
                  <a:lnTo>
                    <a:pt x="816" y="1152"/>
                  </a:lnTo>
                  <a:lnTo>
                    <a:pt x="882" y="1158"/>
                  </a:lnTo>
                  <a:lnTo>
                    <a:pt x="924" y="1152"/>
                  </a:lnTo>
                  <a:lnTo>
                    <a:pt x="966" y="1146"/>
                  </a:lnTo>
                  <a:lnTo>
                    <a:pt x="1044" y="1110"/>
                  </a:lnTo>
                  <a:lnTo>
                    <a:pt x="1104" y="1056"/>
                  </a:lnTo>
                  <a:lnTo>
                    <a:pt x="1122" y="1020"/>
                  </a:lnTo>
                  <a:lnTo>
                    <a:pt x="1140" y="984"/>
                  </a:lnTo>
                  <a:lnTo>
                    <a:pt x="1200" y="1008"/>
                  </a:lnTo>
                  <a:lnTo>
                    <a:pt x="1266" y="1014"/>
                  </a:lnTo>
                  <a:lnTo>
                    <a:pt x="1314" y="1008"/>
                  </a:lnTo>
                  <a:lnTo>
                    <a:pt x="1356" y="996"/>
                  </a:lnTo>
                  <a:lnTo>
                    <a:pt x="1392" y="978"/>
                  </a:lnTo>
                  <a:lnTo>
                    <a:pt x="1428" y="954"/>
                  </a:lnTo>
                  <a:lnTo>
                    <a:pt x="1458" y="924"/>
                  </a:lnTo>
                  <a:lnTo>
                    <a:pt x="1476" y="888"/>
                  </a:lnTo>
                  <a:lnTo>
                    <a:pt x="1488" y="846"/>
                  </a:lnTo>
                  <a:lnTo>
                    <a:pt x="1494" y="804"/>
                  </a:lnTo>
                  <a:lnTo>
                    <a:pt x="1542" y="792"/>
                  </a:lnTo>
                  <a:lnTo>
                    <a:pt x="1584" y="774"/>
                  </a:lnTo>
                  <a:lnTo>
                    <a:pt x="1626" y="750"/>
                  </a:lnTo>
                  <a:lnTo>
                    <a:pt x="1662" y="720"/>
                  </a:lnTo>
                  <a:lnTo>
                    <a:pt x="1686" y="690"/>
                  </a:lnTo>
                  <a:lnTo>
                    <a:pt x="1710" y="648"/>
                  </a:lnTo>
                  <a:lnTo>
                    <a:pt x="1722" y="606"/>
                  </a:lnTo>
                  <a:lnTo>
                    <a:pt x="1728" y="564"/>
                  </a:lnTo>
                  <a:lnTo>
                    <a:pt x="1722" y="522"/>
                  </a:lnTo>
                  <a:lnTo>
                    <a:pt x="1716" y="480"/>
                  </a:lnTo>
                  <a:lnTo>
                    <a:pt x="1698" y="444"/>
                  </a:lnTo>
                  <a:lnTo>
                    <a:pt x="1674" y="408"/>
                  </a:lnTo>
                  <a:lnTo>
                    <a:pt x="1680" y="372"/>
                  </a:lnTo>
                  <a:lnTo>
                    <a:pt x="1686" y="336"/>
                  </a:lnTo>
                  <a:lnTo>
                    <a:pt x="1674" y="270"/>
                  </a:lnTo>
                  <a:lnTo>
                    <a:pt x="1644" y="216"/>
                  </a:lnTo>
                  <a:lnTo>
                    <a:pt x="1596" y="174"/>
                  </a:lnTo>
                  <a:lnTo>
                    <a:pt x="1530" y="144"/>
                  </a:lnTo>
                  <a:lnTo>
                    <a:pt x="1524" y="114"/>
                  </a:lnTo>
                  <a:lnTo>
                    <a:pt x="1506" y="84"/>
                  </a:lnTo>
                  <a:lnTo>
                    <a:pt x="1464" y="42"/>
                  </a:lnTo>
                  <a:lnTo>
                    <a:pt x="1410" y="12"/>
                  </a:lnTo>
                  <a:lnTo>
                    <a:pt x="1338" y="0"/>
                  </a:lnTo>
                  <a:lnTo>
                    <a:pt x="1296" y="6"/>
                  </a:lnTo>
                  <a:lnTo>
                    <a:pt x="1260" y="18"/>
                  </a:lnTo>
                  <a:lnTo>
                    <a:pt x="1224" y="36"/>
                  </a:lnTo>
                  <a:lnTo>
                    <a:pt x="1194" y="60"/>
                  </a:lnTo>
                  <a:lnTo>
                    <a:pt x="1164" y="36"/>
                  </a:lnTo>
                  <a:lnTo>
                    <a:pt x="1134" y="18"/>
                  </a:lnTo>
                  <a:lnTo>
                    <a:pt x="1098" y="6"/>
                  </a:lnTo>
                  <a:lnTo>
                    <a:pt x="1056" y="0"/>
                  </a:lnTo>
                  <a:lnTo>
                    <a:pt x="1008" y="6"/>
                  </a:lnTo>
                  <a:lnTo>
                    <a:pt x="966" y="24"/>
                  </a:lnTo>
                  <a:lnTo>
                    <a:pt x="930" y="54"/>
                  </a:lnTo>
                  <a:lnTo>
                    <a:pt x="900" y="90"/>
                  </a:lnTo>
                  <a:lnTo>
                    <a:pt x="864" y="66"/>
                  </a:lnTo>
                  <a:lnTo>
                    <a:pt x="828" y="48"/>
                  </a:lnTo>
                  <a:lnTo>
                    <a:pt x="792" y="42"/>
                  </a:lnTo>
                  <a:lnTo>
                    <a:pt x="750" y="36"/>
                  </a:lnTo>
                  <a:lnTo>
                    <a:pt x="696" y="42"/>
                  </a:lnTo>
                  <a:lnTo>
                    <a:pt x="642" y="60"/>
                  </a:lnTo>
                  <a:lnTo>
                    <a:pt x="594" y="96"/>
                  </a:lnTo>
                  <a:lnTo>
                    <a:pt x="558" y="138"/>
                  </a:lnTo>
                  <a:lnTo>
                    <a:pt x="492" y="114"/>
                  </a:lnTo>
                  <a:lnTo>
                    <a:pt x="426" y="108"/>
                  </a:lnTo>
                  <a:lnTo>
                    <a:pt x="372" y="114"/>
                  </a:lnTo>
                  <a:lnTo>
                    <a:pt x="318" y="126"/>
                  </a:lnTo>
                  <a:lnTo>
                    <a:pt x="270" y="150"/>
                  </a:lnTo>
                  <a:lnTo>
                    <a:pt x="234" y="180"/>
                  </a:lnTo>
                  <a:lnTo>
                    <a:pt x="198" y="216"/>
                  </a:lnTo>
                  <a:lnTo>
                    <a:pt x="174" y="258"/>
                  </a:lnTo>
                  <a:lnTo>
                    <a:pt x="156" y="306"/>
                  </a:lnTo>
                  <a:lnTo>
                    <a:pt x="150" y="354"/>
                  </a:lnTo>
                  <a:lnTo>
                    <a:pt x="156" y="372"/>
                  </a:lnTo>
                  <a:lnTo>
                    <a:pt x="156" y="384"/>
                  </a:lnTo>
                  <a:close/>
                </a:path>
              </a:pathLst>
            </a:custGeom>
            <a:solidFill>
              <a:srgbClr val="DEF3FA"/>
            </a:solidFill>
            <a:ln w="12700" cmpd="sng">
              <a:solidFill>
                <a:srgbClr val="0000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Kozuka Gothic Pro L" charset="0"/>
                <a:cs typeface="Kozuka Gothic Pro L" charset="0"/>
              </a:endParaRPr>
            </a:p>
          </p:txBody>
        </p:sp>
        <p:sp>
          <p:nvSpPr>
            <p:cNvPr id="218181" name="Freeform 69"/>
            <p:cNvSpPr>
              <a:spLocks/>
            </p:cNvSpPr>
            <p:nvPr/>
          </p:nvSpPr>
          <p:spPr bwMode="auto">
            <a:xfrm>
              <a:off x="2971" y="430"/>
              <a:ext cx="1728" cy="1158"/>
            </a:xfrm>
            <a:custGeom>
              <a:avLst/>
              <a:gdLst>
                <a:gd name="T0" fmla="*/ 96 w 1728"/>
                <a:gd name="T1" fmla="*/ 402 h 1158"/>
                <a:gd name="T2" fmla="*/ 12 w 1728"/>
                <a:gd name="T3" fmla="*/ 486 h 1158"/>
                <a:gd name="T4" fmla="*/ 0 w 1728"/>
                <a:gd name="T5" fmla="*/ 546 h 1158"/>
                <a:gd name="T6" fmla="*/ 24 w 1728"/>
                <a:gd name="T7" fmla="*/ 624 h 1158"/>
                <a:gd name="T8" fmla="*/ 84 w 1728"/>
                <a:gd name="T9" fmla="*/ 678 h 1158"/>
                <a:gd name="T10" fmla="*/ 48 w 1728"/>
                <a:gd name="T11" fmla="*/ 732 h 1158"/>
                <a:gd name="T12" fmla="*/ 36 w 1728"/>
                <a:gd name="T13" fmla="*/ 786 h 1158"/>
                <a:gd name="T14" fmla="*/ 48 w 1728"/>
                <a:gd name="T15" fmla="*/ 852 h 1158"/>
                <a:gd name="T16" fmla="*/ 144 w 1728"/>
                <a:gd name="T17" fmla="*/ 936 h 1158"/>
                <a:gd name="T18" fmla="*/ 210 w 1728"/>
                <a:gd name="T19" fmla="*/ 948 h 1158"/>
                <a:gd name="T20" fmla="*/ 234 w 1728"/>
                <a:gd name="T21" fmla="*/ 948 h 1158"/>
                <a:gd name="T22" fmla="*/ 282 w 1728"/>
                <a:gd name="T23" fmla="*/ 1008 h 1158"/>
                <a:gd name="T24" fmla="*/ 420 w 1728"/>
                <a:gd name="T25" fmla="*/ 1074 h 1158"/>
                <a:gd name="T26" fmla="*/ 582 w 1728"/>
                <a:gd name="T27" fmla="*/ 1080 h 1158"/>
                <a:gd name="T28" fmla="*/ 660 w 1728"/>
                <a:gd name="T29" fmla="*/ 1050 h 1158"/>
                <a:gd name="T30" fmla="*/ 756 w 1728"/>
                <a:gd name="T31" fmla="*/ 1128 h 1158"/>
                <a:gd name="T32" fmla="*/ 882 w 1728"/>
                <a:gd name="T33" fmla="*/ 1158 h 1158"/>
                <a:gd name="T34" fmla="*/ 966 w 1728"/>
                <a:gd name="T35" fmla="*/ 1146 h 1158"/>
                <a:gd name="T36" fmla="*/ 1104 w 1728"/>
                <a:gd name="T37" fmla="*/ 1056 h 1158"/>
                <a:gd name="T38" fmla="*/ 1140 w 1728"/>
                <a:gd name="T39" fmla="*/ 984 h 1158"/>
                <a:gd name="T40" fmla="*/ 1200 w 1728"/>
                <a:gd name="T41" fmla="*/ 1008 h 1158"/>
                <a:gd name="T42" fmla="*/ 1314 w 1728"/>
                <a:gd name="T43" fmla="*/ 1008 h 1158"/>
                <a:gd name="T44" fmla="*/ 1392 w 1728"/>
                <a:gd name="T45" fmla="*/ 978 h 1158"/>
                <a:gd name="T46" fmla="*/ 1458 w 1728"/>
                <a:gd name="T47" fmla="*/ 924 h 1158"/>
                <a:gd name="T48" fmla="*/ 1488 w 1728"/>
                <a:gd name="T49" fmla="*/ 846 h 1158"/>
                <a:gd name="T50" fmla="*/ 1494 w 1728"/>
                <a:gd name="T51" fmla="*/ 804 h 1158"/>
                <a:gd name="T52" fmla="*/ 1584 w 1728"/>
                <a:gd name="T53" fmla="*/ 774 h 1158"/>
                <a:gd name="T54" fmla="*/ 1662 w 1728"/>
                <a:gd name="T55" fmla="*/ 720 h 1158"/>
                <a:gd name="T56" fmla="*/ 1710 w 1728"/>
                <a:gd name="T57" fmla="*/ 648 h 1158"/>
                <a:gd name="T58" fmla="*/ 1728 w 1728"/>
                <a:gd name="T59" fmla="*/ 564 h 1158"/>
                <a:gd name="T60" fmla="*/ 1716 w 1728"/>
                <a:gd name="T61" fmla="*/ 480 h 1158"/>
                <a:gd name="T62" fmla="*/ 1674 w 1728"/>
                <a:gd name="T63" fmla="*/ 408 h 1158"/>
                <a:gd name="T64" fmla="*/ 1680 w 1728"/>
                <a:gd name="T65" fmla="*/ 372 h 1158"/>
                <a:gd name="T66" fmla="*/ 1674 w 1728"/>
                <a:gd name="T67" fmla="*/ 270 h 1158"/>
                <a:gd name="T68" fmla="*/ 1596 w 1728"/>
                <a:gd name="T69" fmla="*/ 174 h 1158"/>
                <a:gd name="T70" fmla="*/ 1530 w 1728"/>
                <a:gd name="T71" fmla="*/ 144 h 1158"/>
                <a:gd name="T72" fmla="*/ 1506 w 1728"/>
                <a:gd name="T73" fmla="*/ 84 h 1158"/>
                <a:gd name="T74" fmla="*/ 1410 w 1728"/>
                <a:gd name="T75" fmla="*/ 12 h 1158"/>
                <a:gd name="T76" fmla="*/ 1296 w 1728"/>
                <a:gd name="T77" fmla="*/ 6 h 1158"/>
                <a:gd name="T78" fmla="*/ 1224 w 1728"/>
                <a:gd name="T79" fmla="*/ 36 h 1158"/>
                <a:gd name="T80" fmla="*/ 1194 w 1728"/>
                <a:gd name="T81" fmla="*/ 60 h 1158"/>
                <a:gd name="T82" fmla="*/ 1134 w 1728"/>
                <a:gd name="T83" fmla="*/ 18 h 1158"/>
                <a:gd name="T84" fmla="*/ 1056 w 1728"/>
                <a:gd name="T85" fmla="*/ 0 h 1158"/>
                <a:gd name="T86" fmla="*/ 966 w 1728"/>
                <a:gd name="T87" fmla="*/ 24 h 1158"/>
                <a:gd name="T88" fmla="*/ 900 w 1728"/>
                <a:gd name="T89" fmla="*/ 90 h 1158"/>
                <a:gd name="T90" fmla="*/ 864 w 1728"/>
                <a:gd name="T91" fmla="*/ 66 h 1158"/>
                <a:gd name="T92" fmla="*/ 792 w 1728"/>
                <a:gd name="T93" fmla="*/ 42 h 1158"/>
                <a:gd name="T94" fmla="*/ 696 w 1728"/>
                <a:gd name="T95" fmla="*/ 42 h 1158"/>
                <a:gd name="T96" fmla="*/ 594 w 1728"/>
                <a:gd name="T97" fmla="*/ 96 h 1158"/>
                <a:gd name="T98" fmla="*/ 558 w 1728"/>
                <a:gd name="T99" fmla="*/ 138 h 1158"/>
                <a:gd name="T100" fmla="*/ 426 w 1728"/>
                <a:gd name="T101" fmla="*/ 108 h 1158"/>
                <a:gd name="T102" fmla="*/ 318 w 1728"/>
                <a:gd name="T103" fmla="*/ 126 h 1158"/>
                <a:gd name="T104" fmla="*/ 234 w 1728"/>
                <a:gd name="T105" fmla="*/ 180 h 1158"/>
                <a:gd name="T106" fmla="*/ 174 w 1728"/>
                <a:gd name="T107" fmla="*/ 258 h 1158"/>
                <a:gd name="T108" fmla="*/ 150 w 1728"/>
                <a:gd name="T109" fmla="*/ 354 h 1158"/>
                <a:gd name="T110" fmla="*/ 156 w 1728"/>
                <a:gd name="T111" fmla="*/ 384 h 11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28"/>
                <a:gd name="T169" fmla="*/ 0 h 1158"/>
                <a:gd name="T170" fmla="*/ 1728 w 1728"/>
                <a:gd name="T171" fmla="*/ 1158 h 11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28" h="1158">
                  <a:moveTo>
                    <a:pt x="156" y="384"/>
                  </a:moveTo>
                  <a:lnTo>
                    <a:pt x="96" y="402"/>
                  </a:lnTo>
                  <a:lnTo>
                    <a:pt x="42" y="438"/>
                  </a:lnTo>
                  <a:lnTo>
                    <a:pt x="12" y="486"/>
                  </a:lnTo>
                  <a:lnTo>
                    <a:pt x="6" y="516"/>
                  </a:lnTo>
                  <a:lnTo>
                    <a:pt x="0" y="546"/>
                  </a:lnTo>
                  <a:lnTo>
                    <a:pt x="6" y="588"/>
                  </a:lnTo>
                  <a:lnTo>
                    <a:pt x="24" y="624"/>
                  </a:lnTo>
                  <a:lnTo>
                    <a:pt x="48" y="654"/>
                  </a:lnTo>
                  <a:lnTo>
                    <a:pt x="84" y="678"/>
                  </a:lnTo>
                  <a:lnTo>
                    <a:pt x="48" y="732"/>
                  </a:lnTo>
                  <a:lnTo>
                    <a:pt x="42" y="756"/>
                  </a:lnTo>
                  <a:lnTo>
                    <a:pt x="36" y="786"/>
                  </a:lnTo>
                  <a:lnTo>
                    <a:pt x="42" y="816"/>
                  </a:lnTo>
                  <a:lnTo>
                    <a:pt x="48" y="852"/>
                  </a:lnTo>
                  <a:lnTo>
                    <a:pt x="90" y="900"/>
                  </a:lnTo>
                  <a:lnTo>
                    <a:pt x="144" y="936"/>
                  </a:lnTo>
                  <a:lnTo>
                    <a:pt x="174" y="942"/>
                  </a:lnTo>
                  <a:lnTo>
                    <a:pt x="210" y="948"/>
                  </a:lnTo>
                  <a:lnTo>
                    <a:pt x="222" y="948"/>
                  </a:lnTo>
                  <a:lnTo>
                    <a:pt x="234" y="948"/>
                  </a:lnTo>
                  <a:lnTo>
                    <a:pt x="282" y="1008"/>
                  </a:lnTo>
                  <a:lnTo>
                    <a:pt x="348" y="1050"/>
                  </a:lnTo>
                  <a:lnTo>
                    <a:pt x="420" y="1074"/>
                  </a:lnTo>
                  <a:lnTo>
                    <a:pt x="498" y="1086"/>
                  </a:lnTo>
                  <a:lnTo>
                    <a:pt x="582" y="1080"/>
                  </a:lnTo>
                  <a:lnTo>
                    <a:pt x="660" y="1050"/>
                  </a:lnTo>
                  <a:lnTo>
                    <a:pt x="702" y="1092"/>
                  </a:lnTo>
                  <a:lnTo>
                    <a:pt x="756" y="1128"/>
                  </a:lnTo>
                  <a:lnTo>
                    <a:pt x="816" y="1152"/>
                  </a:lnTo>
                  <a:lnTo>
                    <a:pt x="882" y="1158"/>
                  </a:lnTo>
                  <a:lnTo>
                    <a:pt x="924" y="1152"/>
                  </a:lnTo>
                  <a:lnTo>
                    <a:pt x="966" y="1146"/>
                  </a:lnTo>
                  <a:lnTo>
                    <a:pt x="1044" y="1110"/>
                  </a:lnTo>
                  <a:lnTo>
                    <a:pt x="1104" y="1056"/>
                  </a:lnTo>
                  <a:lnTo>
                    <a:pt x="1122" y="1020"/>
                  </a:lnTo>
                  <a:lnTo>
                    <a:pt x="1140" y="984"/>
                  </a:lnTo>
                  <a:lnTo>
                    <a:pt x="1200" y="1008"/>
                  </a:lnTo>
                  <a:lnTo>
                    <a:pt x="1266" y="1014"/>
                  </a:lnTo>
                  <a:lnTo>
                    <a:pt x="1314" y="1008"/>
                  </a:lnTo>
                  <a:lnTo>
                    <a:pt x="1356" y="996"/>
                  </a:lnTo>
                  <a:lnTo>
                    <a:pt x="1392" y="978"/>
                  </a:lnTo>
                  <a:lnTo>
                    <a:pt x="1428" y="954"/>
                  </a:lnTo>
                  <a:lnTo>
                    <a:pt x="1458" y="924"/>
                  </a:lnTo>
                  <a:lnTo>
                    <a:pt x="1476" y="888"/>
                  </a:lnTo>
                  <a:lnTo>
                    <a:pt x="1488" y="846"/>
                  </a:lnTo>
                  <a:lnTo>
                    <a:pt x="1494" y="804"/>
                  </a:lnTo>
                  <a:lnTo>
                    <a:pt x="1542" y="792"/>
                  </a:lnTo>
                  <a:lnTo>
                    <a:pt x="1584" y="774"/>
                  </a:lnTo>
                  <a:lnTo>
                    <a:pt x="1626" y="750"/>
                  </a:lnTo>
                  <a:lnTo>
                    <a:pt x="1662" y="720"/>
                  </a:lnTo>
                  <a:lnTo>
                    <a:pt x="1686" y="690"/>
                  </a:lnTo>
                  <a:lnTo>
                    <a:pt x="1710" y="648"/>
                  </a:lnTo>
                  <a:lnTo>
                    <a:pt x="1722" y="606"/>
                  </a:lnTo>
                  <a:lnTo>
                    <a:pt x="1728" y="564"/>
                  </a:lnTo>
                  <a:lnTo>
                    <a:pt x="1722" y="522"/>
                  </a:lnTo>
                  <a:lnTo>
                    <a:pt x="1716" y="480"/>
                  </a:lnTo>
                  <a:lnTo>
                    <a:pt x="1698" y="444"/>
                  </a:lnTo>
                  <a:lnTo>
                    <a:pt x="1674" y="408"/>
                  </a:lnTo>
                  <a:lnTo>
                    <a:pt x="1680" y="372"/>
                  </a:lnTo>
                  <a:lnTo>
                    <a:pt x="1686" y="336"/>
                  </a:lnTo>
                  <a:lnTo>
                    <a:pt x="1674" y="270"/>
                  </a:lnTo>
                  <a:lnTo>
                    <a:pt x="1644" y="216"/>
                  </a:lnTo>
                  <a:lnTo>
                    <a:pt x="1596" y="174"/>
                  </a:lnTo>
                  <a:lnTo>
                    <a:pt x="1530" y="144"/>
                  </a:lnTo>
                  <a:lnTo>
                    <a:pt x="1524" y="114"/>
                  </a:lnTo>
                  <a:lnTo>
                    <a:pt x="1506" y="84"/>
                  </a:lnTo>
                  <a:lnTo>
                    <a:pt x="1464" y="42"/>
                  </a:lnTo>
                  <a:lnTo>
                    <a:pt x="1410" y="12"/>
                  </a:lnTo>
                  <a:lnTo>
                    <a:pt x="1338" y="0"/>
                  </a:lnTo>
                  <a:lnTo>
                    <a:pt x="1296" y="6"/>
                  </a:lnTo>
                  <a:lnTo>
                    <a:pt x="1260" y="18"/>
                  </a:lnTo>
                  <a:lnTo>
                    <a:pt x="1224" y="36"/>
                  </a:lnTo>
                  <a:lnTo>
                    <a:pt x="1194" y="60"/>
                  </a:lnTo>
                  <a:lnTo>
                    <a:pt x="1164" y="36"/>
                  </a:lnTo>
                  <a:lnTo>
                    <a:pt x="1134" y="18"/>
                  </a:lnTo>
                  <a:lnTo>
                    <a:pt x="1098" y="6"/>
                  </a:lnTo>
                  <a:lnTo>
                    <a:pt x="1056" y="0"/>
                  </a:lnTo>
                  <a:lnTo>
                    <a:pt x="1008" y="6"/>
                  </a:lnTo>
                  <a:lnTo>
                    <a:pt x="966" y="24"/>
                  </a:lnTo>
                  <a:lnTo>
                    <a:pt x="930" y="54"/>
                  </a:lnTo>
                  <a:lnTo>
                    <a:pt x="900" y="90"/>
                  </a:lnTo>
                  <a:lnTo>
                    <a:pt x="864" y="66"/>
                  </a:lnTo>
                  <a:lnTo>
                    <a:pt x="828" y="48"/>
                  </a:lnTo>
                  <a:lnTo>
                    <a:pt x="792" y="42"/>
                  </a:lnTo>
                  <a:lnTo>
                    <a:pt x="750" y="36"/>
                  </a:lnTo>
                  <a:lnTo>
                    <a:pt x="696" y="42"/>
                  </a:lnTo>
                  <a:lnTo>
                    <a:pt x="642" y="60"/>
                  </a:lnTo>
                  <a:lnTo>
                    <a:pt x="594" y="96"/>
                  </a:lnTo>
                  <a:lnTo>
                    <a:pt x="558" y="138"/>
                  </a:lnTo>
                  <a:lnTo>
                    <a:pt x="492" y="114"/>
                  </a:lnTo>
                  <a:lnTo>
                    <a:pt x="426" y="108"/>
                  </a:lnTo>
                  <a:lnTo>
                    <a:pt x="372" y="114"/>
                  </a:lnTo>
                  <a:lnTo>
                    <a:pt x="318" y="126"/>
                  </a:lnTo>
                  <a:lnTo>
                    <a:pt x="270" y="150"/>
                  </a:lnTo>
                  <a:lnTo>
                    <a:pt x="234" y="180"/>
                  </a:lnTo>
                  <a:lnTo>
                    <a:pt x="198" y="216"/>
                  </a:lnTo>
                  <a:lnTo>
                    <a:pt x="174" y="258"/>
                  </a:lnTo>
                  <a:lnTo>
                    <a:pt x="156" y="306"/>
                  </a:lnTo>
                  <a:lnTo>
                    <a:pt x="150" y="354"/>
                  </a:lnTo>
                  <a:lnTo>
                    <a:pt x="156" y="372"/>
                  </a:lnTo>
                  <a:lnTo>
                    <a:pt x="156" y="384"/>
                  </a:lnTo>
                  <a:close/>
                </a:path>
              </a:pathLst>
            </a:custGeom>
            <a:solidFill>
              <a:srgbClr val="DEF3FA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Kozuka Gothic Pro L" charset="0"/>
                <a:cs typeface="Kozuka Gothic Pro L" charset="0"/>
              </a:endParaRPr>
            </a:p>
          </p:txBody>
        </p:sp>
        <p:sp>
          <p:nvSpPr>
            <p:cNvPr id="218182" name="Freeform 70"/>
            <p:cNvSpPr>
              <a:spLocks/>
            </p:cNvSpPr>
            <p:nvPr/>
          </p:nvSpPr>
          <p:spPr bwMode="auto">
            <a:xfrm>
              <a:off x="3054" y="1108"/>
              <a:ext cx="102" cy="24"/>
            </a:xfrm>
            <a:custGeom>
              <a:avLst/>
              <a:gdLst>
                <a:gd name="T0" fmla="*/ 0 w 102"/>
                <a:gd name="T1" fmla="*/ 0 h 24"/>
                <a:gd name="T2" fmla="*/ 48 w 102"/>
                <a:gd name="T3" fmla="*/ 18 h 24"/>
                <a:gd name="T4" fmla="*/ 90 w 102"/>
                <a:gd name="T5" fmla="*/ 24 h 24"/>
                <a:gd name="T6" fmla="*/ 96 w 102"/>
                <a:gd name="T7" fmla="*/ 24 h 24"/>
                <a:gd name="T8" fmla="*/ 102 w 102"/>
                <a:gd name="T9" fmla="*/ 24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24"/>
                <a:gd name="T17" fmla="*/ 102 w 10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24">
                  <a:moveTo>
                    <a:pt x="0" y="0"/>
                  </a:moveTo>
                  <a:lnTo>
                    <a:pt x="48" y="18"/>
                  </a:lnTo>
                  <a:lnTo>
                    <a:pt x="90" y="24"/>
                  </a:lnTo>
                  <a:lnTo>
                    <a:pt x="96" y="24"/>
                  </a:lnTo>
                  <a:lnTo>
                    <a:pt x="102" y="24"/>
                  </a:lnTo>
                </a:path>
              </a:pathLst>
            </a:custGeom>
            <a:solidFill>
              <a:srgbClr val="DEF3FA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Kozuka Gothic Pro L" charset="0"/>
                <a:cs typeface="Kozuka Gothic Pro L" charset="0"/>
              </a:endParaRPr>
            </a:p>
          </p:txBody>
        </p:sp>
        <p:sp>
          <p:nvSpPr>
            <p:cNvPr id="218183" name="Freeform 71"/>
            <p:cNvSpPr>
              <a:spLocks/>
            </p:cNvSpPr>
            <p:nvPr/>
          </p:nvSpPr>
          <p:spPr bwMode="auto">
            <a:xfrm>
              <a:off x="3205" y="1366"/>
              <a:ext cx="42" cy="13"/>
            </a:xfrm>
            <a:custGeom>
              <a:avLst/>
              <a:gdLst>
                <a:gd name="T0" fmla="*/ 0 w 42"/>
                <a:gd name="T1" fmla="*/ 12 h 12"/>
                <a:gd name="T2" fmla="*/ 24 w 42"/>
                <a:gd name="T3" fmla="*/ 6 h 12"/>
                <a:gd name="T4" fmla="*/ 42 w 42"/>
                <a:gd name="T5" fmla="*/ 0 h 12"/>
                <a:gd name="T6" fmla="*/ 0 60000 65536"/>
                <a:gd name="T7" fmla="*/ 0 60000 65536"/>
                <a:gd name="T8" fmla="*/ 0 60000 65536"/>
                <a:gd name="T9" fmla="*/ 0 w 42"/>
                <a:gd name="T10" fmla="*/ 0 h 12"/>
                <a:gd name="T11" fmla="*/ 42 w 42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12">
                  <a:moveTo>
                    <a:pt x="0" y="12"/>
                  </a:moveTo>
                  <a:lnTo>
                    <a:pt x="24" y="6"/>
                  </a:lnTo>
                  <a:lnTo>
                    <a:pt x="42" y="0"/>
                  </a:lnTo>
                </a:path>
              </a:pathLst>
            </a:custGeom>
            <a:solidFill>
              <a:srgbClr val="DEF3FA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Kozuka Gothic Pro L" charset="0"/>
                <a:cs typeface="Kozuka Gothic Pro L" charset="0"/>
              </a:endParaRPr>
            </a:p>
          </p:txBody>
        </p:sp>
        <p:sp>
          <p:nvSpPr>
            <p:cNvPr id="218184" name="Freeform 72"/>
            <p:cNvSpPr>
              <a:spLocks/>
            </p:cNvSpPr>
            <p:nvPr/>
          </p:nvSpPr>
          <p:spPr bwMode="auto">
            <a:xfrm>
              <a:off x="3600" y="1430"/>
              <a:ext cx="30" cy="51"/>
            </a:xfrm>
            <a:custGeom>
              <a:avLst/>
              <a:gdLst>
                <a:gd name="T0" fmla="*/ 0 w 30"/>
                <a:gd name="T1" fmla="*/ 0 h 48"/>
                <a:gd name="T2" fmla="*/ 12 w 30"/>
                <a:gd name="T3" fmla="*/ 24 h 48"/>
                <a:gd name="T4" fmla="*/ 30 w 30"/>
                <a:gd name="T5" fmla="*/ 48 h 48"/>
                <a:gd name="T6" fmla="*/ 0 60000 65536"/>
                <a:gd name="T7" fmla="*/ 0 60000 65536"/>
                <a:gd name="T8" fmla="*/ 0 60000 65536"/>
                <a:gd name="T9" fmla="*/ 0 w 30"/>
                <a:gd name="T10" fmla="*/ 0 h 48"/>
                <a:gd name="T11" fmla="*/ 30 w 30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48">
                  <a:moveTo>
                    <a:pt x="0" y="0"/>
                  </a:moveTo>
                  <a:lnTo>
                    <a:pt x="12" y="24"/>
                  </a:lnTo>
                  <a:lnTo>
                    <a:pt x="30" y="48"/>
                  </a:lnTo>
                </a:path>
              </a:pathLst>
            </a:custGeom>
            <a:solidFill>
              <a:srgbClr val="DEF3FA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Kozuka Gothic Pro L" charset="0"/>
                <a:cs typeface="Kozuka Gothic Pro L" charset="0"/>
              </a:endParaRPr>
            </a:p>
          </p:txBody>
        </p:sp>
        <p:sp>
          <p:nvSpPr>
            <p:cNvPr id="218185" name="Freeform 73"/>
            <p:cNvSpPr>
              <a:spLocks/>
            </p:cNvSpPr>
            <p:nvPr/>
          </p:nvSpPr>
          <p:spPr bwMode="auto">
            <a:xfrm>
              <a:off x="4111" y="1360"/>
              <a:ext cx="12" cy="54"/>
            </a:xfrm>
            <a:custGeom>
              <a:avLst/>
              <a:gdLst>
                <a:gd name="T0" fmla="*/ 0 w 12"/>
                <a:gd name="T1" fmla="*/ 54 h 54"/>
                <a:gd name="T2" fmla="*/ 6 w 12"/>
                <a:gd name="T3" fmla="*/ 30 h 54"/>
                <a:gd name="T4" fmla="*/ 12 w 12"/>
                <a:gd name="T5" fmla="*/ 0 h 54"/>
                <a:gd name="T6" fmla="*/ 0 60000 65536"/>
                <a:gd name="T7" fmla="*/ 0 60000 65536"/>
                <a:gd name="T8" fmla="*/ 0 60000 65536"/>
                <a:gd name="T9" fmla="*/ 0 w 12"/>
                <a:gd name="T10" fmla="*/ 0 h 54"/>
                <a:gd name="T11" fmla="*/ 12 w 12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4">
                  <a:moveTo>
                    <a:pt x="0" y="54"/>
                  </a:moveTo>
                  <a:lnTo>
                    <a:pt x="6" y="30"/>
                  </a:lnTo>
                  <a:lnTo>
                    <a:pt x="12" y="0"/>
                  </a:lnTo>
                </a:path>
              </a:pathLst>
            </a:custGeom>
            <a:solidFill>
              <a:srgbClr val="DEF3FA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Kozuka Gothic Pro L" charset="0"/>
                <a:cs typeface="Kozuka Gothic Pro L" charset="0"/>
              </a:endParaRPr>
            </a:p>
          </p:txBody>
        </p:sp>
        <p:sp>
          <p:nvSpPr>
            <p:cNvPr id="218186" name="Freeform 74"/>
            <p:cNvSpPr>
              <a:spLocks/>
            </p:cNvSpPr>
            <p:nvPr/>
          </p:nvSpPr>
          <p:spPr bwMode="auto">
            <a:xfrm>
              <a:off x="4338" y="1047"/>
              <a:ext cx="127" cy="188"/>
            </a:xfrm>
            <a:custGeom>
              <a:avLst/>
              <a:gdLst>
                <a:gd name="T0" fmla="*/ 126 w 126"/>
                <a:gd name="T1" fmla="*/ 186 h 186"/>
                <a:gd name="T2" fmla="*/ 126 w 126"/>
                <a:gd name="T3" fmla="*/ 186 h 186"/>
                <a:gd name="T4" fmla="*/ 120 w 126"/>
                <a:gd name="T5" fmla="*/ 126 h 186"/>
                <a:gd name="T6" fmla="*/ 90 w 126"/>
                <a:gd name="T7" fmla="*/ 78 h 186"/>
                <a:gd name="T8" fmla="*/ 54 w 126"/>
                <a:gd name="T9" fmla="*/ 30 h 186"/>
                <a:gd name="T10" fmla="*/ 0 w 126"/>
                <a:gd name="T11" fmla="*/ 0 h 1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86"/>
                <a:gd name="T20" fmla="*/ 126 w 126"/>
                <a:gd name="T21" fmla="*/ 186 h 1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86">
                  <a:moveTo>
                    <a:pt x="126" y="186"/>
                  </a:moveTo>
                  <a:lnTo>
                    <a:pt x="126" y="186"/>
                  </a:lnTo>
                  <a:lnTo>
                    <a:pt x="120" y="126"/>
                  </a:lnTo>
                  <a:lnTo>
                    <a:pt x="90" y="78"/>
                  </a:lnTo>
                  <a:lnTo>
                    <a:pt x="54" y="30"/>
                  </a:lnTo>
                  <a:lnTo>
                    <a:pt x="0" y="0"/>
                  </a:lnTo>
                </a:path>
              </a:pathLst>
            </a:custGeom>
            <a:solidFill>
              <a:srgbClr val="DEF3FA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Kozuka Gothic Pro L" charset="0"/>
                <a:cs typeface="Kozuka Gothic Pro L" charset="0"/>
              </a:endParaRPr>
            </a:p>
          </p:txBody>
        </p:sp>
        <p:sp>
          <p:nvSpPr>
            <p:cNvPr id="218187" name="Freeform 75"/>
            <p:cNvSpPr>
              <a:spLocks/>
            </p:cNvSpPr>
            <p:nvPr/>
          </p:nvSpPr>
          <p:spPr bwMode="auto">
            <a:xfrm>
              <a:off x="4586" y="837"/>
              <a:ext cx="60" cy="72"/>
            </a:xfrm>
            <a:custGeom>
              <a:avLst/>
              <a:gdLst>
                <a:gd name="T0" fmla="*/ 0 w 60"/>
                <a:gd name="T1" fmla="*/ 72 h 72"/>
                <a:gd name="T2" fmla="*/ 30 w 60"/>
                <a:gd name="T3" fmla="*/ 42 h 72"/>
                <a:gd name="T4" fmla="*/ 60 w 60"/>
                <a:gd name="T5" fmla="*/ 0 h 72"/>
                <a:gd name="T6" fmla="*/ 0 60000 65536"/>
                <a:gd name="T7" fmla="*/ 0 60000 65536"/>
                <a:gd name="T8" fmla="*/ 0 60000 65536"/>
                <a:gd name="T9" fmla="*/ 0 w 60"/>
                <a:gd name="T10" fmla="*/ 0 h 72"/>
                <a:gd name="T11" fmla="*/ 60 w 60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" h="72">
                  <a:moveTo>
                    <a:pt x="0" y="72"/>
                  </a:moveTo>
                  <a:lnTo>
                    <a:pt x="30" y="42"/>
                  </a:lnTo>
                  <a:lnTo>
                    <a:pt x="60" y="0"/>
                  </a:lnTo>
                </a:path>
              </a:pathLst>
            </a:custGeom>
            <a:solidFill>
              <a:srgbClr val="DEF3FA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Kozuka Gothic Pro L" charset="0"/>
                <a:cs typeface="Kozuka Gothic Pro L" charset="0"/>
              </a:endParaRPr>
            </a:p>
          </p:txBody>
        </p:sp>
        <p:sp>
          <p:nvSpPr>
            <p:cNvPr id="218188" name="Freeform 76"/>
            <p:cNvSpPr>
              <a:spLocks/>
            </p:cNvSpPr>
            <p:nvPr/>
          </p:nvSpPr>
          <p:spPr bwMode="auto">
            <a:xfrm>
              <a:off x="4500" y="572"/>
              <a:ext cx="7" cy="38"/>
            </a:xfrm>
            <a:custGeom>
              <a:avLst/>
              <a:gdLst>
                <a:gd name="T0" fmla="*/ 6 w 6"/>
                <a:gd name="T1" fmla="*/ 36 h 36"/>
                <a:gd name="T2" fmla="*/ 6 w 6"/>
                <a:gd name="T3" fmla="*/ 36 h 36"/>
                <a:gd name="T4" fmla="*/ 6 w 6"/>
                <a:gd name="T5" fmla="*/ 30 h 36"/>
                <a:gd name="T6" fmla="*/ 6 w 6"/>
                <a:gd name="T7" fmla="*/ 18 h 36"/>
                <a:gd name="T8" fmla="*/ 0 w 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6"/>
                <a:gd name="T17" fmla="*/ 6 w 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6">
                  <a:moveTo>
                    <a:pt x="6" y="36"/>
                  </a:moveTo>
                  <a:lnTo>
                    <a:pt x="6" y="36"/>
                  </a:lnTo>
                  <a:lnTo>
                    <a:pt x="6" y="30"/>
                  </a:lnTo>
                  <a:lnTo>
                    <a:pt x="6" y="18"/>
                  </a:lnTo>
                  <a:lnTo>
                    <a:pt x="0" y="0"/>
                  </a:lnTo>
                </a:path>
              </a:pathLst>
            </a:custGeom>
            <a:solidFill>
              <a:srgbClr val="DEF3FA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Kozuka Gothic Pro L" charset="0"/>
                <a:cs typeface="Kozuka Gothic Pro L" charset="0"/>
              </a:endParaRPr>
            </a:p>
          </p:txBody>
        </p:sp>
        <p:sp>
          <p:nvSpPr>
            <p:cNvPr id="218189" name="Freeform 77"/>
            <p:cNvSpPr>
              <a:spLocks/>
            </p:cNvSpPr>
            <p:nvPr/>
          </p:nvSpPr>
          <p:spPr bwMode="auto">
            <a:xfrm>
              <a:off x="4135" y="492"/>
              <a:ext cx="30" cy="46"/>
            </a:xfrm>
            <a:custGeom>
              <a:avLst/>
              <a:gdLst>
                <a:gd name="T0" fmla="*/ 30 w 30"/>
                <a:gd name="T1" fmla="*/ 0 h 48"/>
                <a:gd name="T2" fmla="*/ 12 w 30"/>
                <a:gd name="T3" fmla="*/ 24 h 48"/>
                <a:gd name="T4" fmla="*/ 0 w 30"/>
                <a:gd name="T5" fmla="*/ 48 h 48"/>
                <a:gd name="T6" fmla="*/ 0 60000 65536"/>
                <a:gd name="T7" fmla="*/ 0 60000 65536"/>
                <a:gd name="T8" fmla="*/ 0 60000 65536"/>
                <a:gd name="T9" fmla="*/ 0 w 30"/>
                <a:gd name="T10" fmla="*/ 0 h 48"/>
                <a:gd name="T11" fmla="*/ 30 w 30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48">
                  <a:moveTo>
                    <a:pt x="30" y="0"/>
                  </a:moveTo>
                  <a:lnTo>
                    <a:pt x="12" y="24"/>
                  </a:lnTo>
                  <a:lnTo>
                    <a:pt x="0" y="48"/>
                  </a:lnTo>
                </a:path>
              </a:pathLst>
            </a:custGeom>
            <a:solidFill>
              <a:srgbClr val="DEF3FA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Kozuka Gothic Pro L" charset="0"/>
                <a:cs typeface="Kozuka Gothic Pro L" charset="0"/>
              </a:endParaRPr>
            </a:p>
          </p:txBody>
        </p:sp>
        <p:sp>
          <p:nvSpPr>
            <p:cNvPr id="218190" name="Line 78"/>
            <p:cNvSpPr>
              <a:spLocks noChangeShapeType="1"/>
            </p:cNvSpPr>
            <p:nvPr/>
          </p:nvSpPr>
          <p:spPr bwMode="auto">
            <a:xfrm flipH="1">
              <a:off x="3852" y="521"/>
              <a:ext cx="19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Kozuka Gothic Pro L" charset="0"/>
                <a:cs typeface="Kozuka Gothic Pro L" charset="0"/>
              </a:endParaRPr>
            </a:p>
          </p:txBody>
        </p:sp>
        <p:sp>
          <p:nvSpPr>
            <p:cNvPr id="218191" name="Line 79"/>
            <p:cNvSpPr>
              <a:spLocks noChangeShapeType="1"/>
            </p:cNvSpPr>
            <p:nvPr/>
          </p:nvSpPr>
          <p:spPr bwMode="auto">
            <a:xfrm flipH="1" flipV="1">
              <a:off x="3528" y="567"/>
              <a:ext cx="56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Kozuka Gothic Pro L" charset="0"/>
                <a:cs typeface="Kozuka Gothic Pro L" charset="0"/>
              </a:endParaRPr>
            </a:p>
          </p:txBody>
        </p:sp>
        <p:sp>
          <p:nvSpPr>
            <p:cNvPr id="218192" name="Freeform 80"/>
            <p:cNvSpPr>
              <a:spLocks/>
            </p:cNvSpPr>
            <p:nvPr/>
          </p:nvSpPr>
          <p:spPr bwMode="auto">
            <a:xfrm>
              <a:off x="3126" y="813"/>
              <a:ext cx="7" cy="43"/>
            </a:xfrm>
            <a:custGeom>
              <a:avLst/>
              <a:gdLst>
                <a:gd name="T0" fmla="*/ 0 w 6"/>
                <a:gd name="T1" fmla="*/ 0 h 42"/>
                <a:gd name="T2" fmla="*/ 6 w 6"/>
                <a:gd name="T3" fmla="*/ 18 h 42"/>
                <a:gd name="T4" fmla="*/ 6 w 6"/>
                <a:gd name="T5" fmla="*/ 42 h 42"/>
                <a:gd name="T6" fmla="*/ 0 60000 65536"/>
                <a:gd name="T7" fmla="*/ 0 60000 65536"/>
                <a:gd name="T8" fmla="*/ 0 60000 65536"/>
                <a:gd name="T9" fmla="*/ 0 w 6"/>
                <a:gd name="T10" fmla="*/ 0 h 42"/>
                <a:gd name="T11" fmla="*/ 6 w 6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42">
                  <a:moveTo>
                    <a:pt x="0" y="0"/>
                  </a:moveTo>
                  <a:lnTo>
                    <a:pt x="6" y="18"/>
                  </a:lnTo>
                  <a:lnTo>
                    <a:pt x="6" y="42"/>
                  </a:lnTo>
                </a:path>
              </a:pathLst>
            </a:custGeom>
            <a:solidFill>
              <a:srgbClr val="DEF3FA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Kozuka Gothic Pro L" charset="0"/>
                <a:cs typeface="Kozuka Gothic Pro 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It turns into a really good idea</a:t>
            </a:r>
          </a:p>
        </p:txBody>
      </p:sp>
      <p:pic>
        <p:nvPicPr>
          <p:cNvPr id="29706" name="Picture 3" descr="MCj0287501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165100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Line 4"/>
          <p:cNvSpPr>
            <a:spLocks noChangeShapeType="1"/>
          </p:cNvSpPr>
          <p:nvPr/>
        </p:nvSpPr>
        <p:spPr bwMode="auto">
          <a:xfrm flipV="1">
            <a:off x="2133600" y="1828800"/>
            <a:ext cx="1524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Text Box 5"/>
          <p:cNvSpPr txBox="1">
            <a:spLocks noChangeArrowheads="1"/>
          </p:cNvSpPr>
          <p:nvPr/>
        </p:nvSpPr>
        <p:spPr bwMode="auto">
          <a:xfrm>
            <a:off x="3733800" y="1371600"/>
            <a:ext cx="518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ea typeface="ＭＳ Ｐゴシック" charset="-128"/>
              </a:rPr>
              <a:t>Boy did I learn a lot! I’ve published papers, the architecture has evolved in major ways, and I’m even attracting real users!</a:t>
            </a:r>
          </a:p>
        </p:txBody>
      </p:sp>
      <p:grpSp>
        <p:nvGrpSpPr>
          <p:cNvPr id="29709" name="Group 6"/>
          <p:cNvGrpSpPr>
            <a:grpSpLocks/>
          </p:cNvGrpSpPr>
          <p:nvPr/>
        </p:nvGrpSpPr>
        <p:grpSpPr bwMode="auto">
          <a:xfrm>
            <a:off x="4114800" y="3429000"/>
            <a:ext cx="4495800" cy="2438400"/>
            <a:chOff x="690" y="516"/>
            <a:chExt cx="2045" cy="1086"/>
          </a:xfrm>
        </p:grpSpPr>
        <p:grpSp>
          <p:nvGrpSpPr>
            <p:cNvPr id="29761" name="Group 7"/>
            <p:cNvGrpSpPr>
              <a:grpSpLocks/>
            </p:cNvGrpSpPr>
            <p:nvPr/>
          </p:nvGrpSpPr>
          <p:grpSpPr bwMode="auto">
            <a:xfrm>
              <a:off x="690" y="546"/>
              <a:ext cx="2044" cy="1056"/>
              <a:chOff x="690" y="546"/>
              <a:chExt cx="2044" cy="1056"/>
            </a:xfrm>
          </p:grpSpPr>
          <p:grpSp>
            <p:nvGrpSpPr>
              <p:cNvPr id="29763" name="Group 8"/>
              <p:cNvGrpSpPr>
                <a:grpSpLocks/>
              </p:cNvGrpSpPr>
              <p:nvPr/>
            </p:nvGrpSpPr>
            <p:grpSpPr bwMode="auto">
              <a:xfrm>
                <a:off x="2594" y="675"/>
                <a:ext cx="140" cy="180"/>
                <a:chOff x="2594" y="675"/>
                <a:chExt cx="140" cy="180"/>
              </a:xfrm>
            </p:grpSpPr>
            <p:sp>
              <p:nvSpPr>
                <p:cNvPr id="29822" name="Freeform 9"/>
                <p:cNvSpPr>
                  <a:spLocks/>
                </p:cNvSpPr>
                <p:nvPr/>
              </p:nvSpPr>
              <p:spPr bwMode="auto">
                <a:xfrm>
                  <a:off x="2638" y="675"/>
                  <a:ext cx="96" cy="147"/>
                </a:xfrm>
                <a:custGeom>
                  <a:avLst/>
                  <a:gdLst>
                    <a:gd name="T0" fmla="*/ 95 w 96"/>
                    <a:gd name="T1" fmla="*/ 0 h 147"/>
                    <a:gd name="T2" fmla="*/ 0 w 96"/>
                    <a:gd name="T3" fmla="*/ 68 h 147"/>
                    <a:gd name="T4" fmla="*/ 0 w 96"/>
                    <a:gd name="T5" fmla="*/ 146 h 147"/>
                    <a:gd name="T6" fmla="*/ 95 w 96"/>
                    <a:gd name="T7" fmla="*/ 78 h 147"/>
                    <a:gd name="T8" fmla="*/ 95 w 96"/>
                    <a:gd name="T9" fmla="*/ 0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47"/>
                    <a:gd name="T17" fmla="*/ 96 w 96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47">
                      <a:moveTo>
                        <a:pt x="95" y="0"/>
                      </a:moveTo>
                      <a:lnTo>
                        <a:pt x="0" y="68"/>
                      </a:lnTo>
                      <a:lnTo>
                        <a:pt x="0" y="146"/>
                      </a:lnTo>
                      <a:lnTo>
                        <a:pt x="95" y="78"/>
                      </a:lnTo>
                      <a:lnTo>
                        <a:pt x="95" y="0"/>
                      </a:lnTo>
                    </a:path>
                  </a:pathLst>
                </a:custGeom>
                <a:solidFill>
                  <a:srgbClr val="5FC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23" name="Freeform 10"/>
                <p:cNvSpPr>
                  <a:spLocks/>
                </p:cNvSpPr>
                <p:nvPr/>
              </p:nvSpPr>
              <p:spPr bwMode="auto">
                <a:xfrm>
                  <a:off x="2603" y="744"/>
                  <a:ext cx="36" cy="111"/>
                </a:xfrm>
                <a:custGeom>
                  <a:avLst/>
                  <a:gdLst>
                    <a:gd name="T0" fmla="*/ 0 w 36"/>
                    <a:gd name="T1" fmla="*/ 31 h 111"/>
                    <a:gd name="T2" fmla="*/ 31 w 36"/>
                    <a:gd name="T3" fmla="*/ 14 h 111"/>
                    <a:gd name="T4" fmla="*/ 35 w 36"/>
                    <a:gd name="T5" fmla="*/ 0 h 111"/>
                    <a:gd name="T6" fmla="*/ 35 w 36"/>
                    <a:gd name="T7" fmla="*/ 76 h 111"/>
                    <a:gd name="T8" fmla="*/ 31 w 36"/>
                    <a:gd name="T9" fmla="*/ 94 h 111"/>
                    <a:gd name="T10" fmla="*/ 0 w 36"/>
                    <a:gd name="T11" fmla="*/ 110 h 111"/>
                    <a:gd name="T12" fmla="*/ 0 w 36"/>
                    <a:gd name="T13" fmla="*/ 31 h 1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111"/>
                    <a:gd name="T23" fmla="*/ 36 w 36"/>
                    <a:gd name="T24" fmla="*/ 111 h 1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111">
                      <a:moveTo>
                        <a:pt x="0" y="31"/>
                      </a:moveTo>
                      <a:lnTo>
                        <a:pt x="31" y="14"/>
                      </a:lnTo>
                      <a:lnTo>
                        <a:pt x="35" y="0"/>
                      </a:lnTo>
                      <a:lnTo>
                        <a:pt x="35" y="76"/>
                      </a:lnTo>
                      <a:lnTo>
                        <a:pt x="31" y="94"/>
                      </a:lnTo>
                      <a:lnTo>
                        <a:pt x="0" y="110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3F5F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24" name="Freeform 11"/>
                <p:cNvSpPr>
                  <a:spLocks/>
                </p:cNvSpPr>
                <p:nvPr/>
              </p:nvSpPr>
              <p:spPr bwMode="auto">
                <a:xfrm>
                  <a:off x="2594" y="797"/>
                  <a:ext cx="17" cy="30"/>
                </a:xfrm>
                <a:custGeom>
                  <a:avLst/>
                  <a:gdLst>
                    <a:gd name="T0" fmla="*/ 16 w 17"/>
                    <a:gd name="T1" fmla="*/ 0 h 30"/>
                    <a:gd name="T2" fmla="*/ 0 w 17"/>
                    <a:gd name="T3" fmla="*/ 11 h 30"/>
                    <a:gd name="T4" fmla="*/ 16 w 17"/>
                    <a:gd name="T5" fmla="*/ 29 h 30"/>
                    <a:gd name="T6" fmla="*/ 16 w 17"/>
                    <a:gd name="T7" fmla="*/ 0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30"/>
                    <a:gd name="T14" fmla="*/ 17 w 17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30">
                      <a:moveTo>
                        <a:pt x="16" y="0"/>
                      </a:moveTo>
                      <a:lnTo>
                        <a:pt x="0" y="11"/>
                      </a:lnTo>
                      <a:lnTo>
                        <a:pt x="16" y="29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25" name="Freeform 12"/>
                <p:cNvSpPr>
                  <a:spLocks/>
                </p:cNvSpPr>
                <p:nvPr/>
              </p:nvSpPr>
              <p:spPr bwMode="auto">
                <a:xfrm>
                  <a:off x="2634" y="744"/>
                  <a:ext cx="17" cy="93"/>
                </a:xfrm>
                <a:custGeom>
                  <a:avLst/>
                  <a:gdLst>
                    <a:gd name="T0" fmla="*/ 16 w 17"/>
                    <a:gd name="T1" fmla="*/ 0 h 93"/>
                    <a:gd name="T2" fmla="*/ 0 w 17"/>
                    <a:gd name="T3" fmla="*/ 15 h 93"/>
                    <a:gd name="T4" fmla="*/ 0 w 17"/>
                    <a:gd name="T5" fmla="*/ 92 h 93"/>
                    <a:gd name="T6" fmla="*/ 16 w 17"/>
                    <a:gd name="T7" fmla="*/ 77 h 93"/>
                    <a:gd name="T8" fmla="*/ 16 w 17"/>
                    <a:gd name="T9" fmla="*/ 0 h 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93"/>
                    <a:gd name="T17" fmla="*/ 17 w 17"/>
                    <a:gd name="T18" fmla="*/ 93 h 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93">
                      <a:moveTo>
                        <a:pt x="16" y="0"/>
                      </a:moveTo>
                      <a:lnTo>
                        <a:pt x="0" y="15"/>
                      </a:lnTo>
                      <a:lnTo>
                        <a:pt x="0" y="92"/>
                      </a:lnTo>
                      <a:lnTo>
                        <a:pt x="16" y="77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64" name="Group 13"/>
              <p:cNvGrpSpPr>
                <a:grpSpLocks/>
              </p:cNvGrpSpPr>
              <p:nvPr/>
            </p:nvGrpSpPr>
            <p:grpSpPr bwMode="auto">
              <a:xfrm>
                <a:off x="1649" y="1312"/>
                <a:ext cx="635" cy="290"/>
                <a:chOff x="1649" y="1312"/>
                <a:chExt cx="635" cy="290"/>
              </a:xfrm>
            </p:grpSpPr>
            <p:sp>
              <p:nvSpPr>
                <p:cNvPr id="29808" name="Freeform 14"/>
                <p:cNvSpPr>
                  <a:spLocks/>
                </p:cNvSpPr>
                <p:nvPr/>
              </p:nvSpPr>
              <p:spPr bwMode="auto">
                <a:xfrm>
                  <a:off x="1931" y="1316"/>
                  <a:ext cx="26" cy="86"/>
                </a:xfrm>
                <a:custGeom>
                  <a:avLst/>
                  <a:gdLst>
                    <a:gd name="T0" fmla="*/ 0 w 26"/>
                    <a:gd name="T1" fmla="*/ 15 h 86"/>
                    <a:gd name="T2" fmla="*/ 11 w 26"/>
                    <a:gd name="T3" fmla="*/ 48 h 86"/>
                    <a:gd name="T4" fmla="*/ 11 w 26"/>
                    <a:gd name="T5" fmla="*/ 85 h 86"/>
                    <a:gd name="T6" fmla="*/ 25 w 26"/>
                    <a:gd name="T7" fmla="*/ 76 h 86"/>
                    <a:gd name="T8" fmla="*/ 25 w 26"/>
                    <a:gd name="T9" fmla="*/ 0 h 86"/>
                    <a:gd name="T10" fmla="*/ 0 w 26"/>
                    <a:gd name="T11" fmla="*/ 15 h 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6"/>
                    <a:gd name="T19" fmla="*/ 0 h 86"/>
                    <a:gd name="T20" fmla="*/ 26 w 26"/>
                    <a:gd name="T21" fmla="*/ 86 h 8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6" h="86">
                      <a:moveTo>
                        <a:pt x="0" y="15"/>
                      </a:moveTo>
                      <a:lnTo>
                        <a:pt x="11" y="48"/>
                      </a:lnTo>
                      <a:lnTo>
                        <a:pt x="11" y="85"/>
                      </a:lnTo>
                      <a:lnTo>
                        <a:pt x="25" y="76"/>
                      </a:lnTo>
                      <a:lnTo>
                        <a:pt x="25" y="0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9" name="Freeform 15"/>
                <p:cNvSpPr>
                  <a:spLocks/>
                </p:cNvSpPr>
                <p:nvPr/>
              </p:nvSpPr>
              <p:spPr bwMode="auto">
                <a:xfrm>
                  <a:off x="1956" y="1312"/>
                  <a:ext cx="83" cy="80"/>
                </a:xfrm>
                <a:custGeom>
                  <a:avLst/>
                  <a:gdLst>
                    <a:gd name="T0" fmla="*/ 0 w 83"/>
                    <a:gd name="T1" fmla="*/ 3 h 80"/>
                    <a:gd name="T2" fmla="*/ 35 w 83"/>
                    <a:gd name="T3" fmla="*/ 0 h 80"/>
                    <a:gd name="T4" fmla="*/ 82 w 83"/>
                    <a:gd name="T5" fmla="*/ 0 h 80"/>
                    <a:gd name="T6" fmla="*/ 82 w 83"/>
                    <a:gd name="T7" fmla="*/ 77 h 80"/>
                    <a:gd name="T8" fmla="*/ 35 w 83"/>
                    <a:gd name="T9" fmla="*/ 77 h 80"/>
                    <a:gd name="T10" fmla="*/ 0 w 83"/>
                    <a:gd name="T11" fmla="*/ 79 h 80"/>
                    <a:gd name="T12" fmla="*/ 0 w 83"/>
                    <a:gd name="T13" fmla="*/ 3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3"/>
                    <a:gd name="T22" fmla="*/ 0 h 80"/>
                    <a:gd name="T23" fmla="*/ 83 w 83"/>
                    <a:gd name="T24" fmla="*/ 80 h 8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3" h="80">
                      <a:moveTo>
                        <a:pt x="0" y="3"/>
                      </a:moveTo>
                      <a:lnTo>
                        <a:pt x="35" y="0"/>
                      </a:lnTo>
                      <a:lnTo>
                        <a:pt x="82" y="0"/>
                      </a:lnTo>
                      <a:lnTo>
                        <a:pt x="82" y="77"/>
                      </a:lnTo>
                      <a:lnTo>
                        <a:pt x="35" y="77"/>
                      </a:lnTo>
                      <a:lnTo>
                        <a:pt x="0" y="79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10" name="Freeform 16"/>
                <p:cNvSpPr>
                  <a:spLocks/>
                </p:cNvSpPr>
                <p:nvPr/>
              </p:nvSpPr>
              <p:spPr bwMode="auto">
                <a:xfrm>
                  <a:off x="2039" y="1314"/>
                  <a:ext cx="38" cy="108"/>
                </a:xfrm>
                <a:custGeom>
                  <a:avLst/>
                  <a:gdLst>
                    <a:gd name="T0" fmla="*/ 0 w 38"/>
                    <a:gd name="T1" fmla="*/ 0 h 108"/>
                    <a:gd name="T2" fmla="*/ 0 w 38"/>
                    <a:gd name="T3" fmla="*/ 76 h 108"/>
                    <a:gd name="T4" fmla="*/ 37 w 38"/>
                    <a:gd name="T5" fmla="*/ 107 h 108"/>
                    <a:gd name="T6" fmla="*/ 37 w 38"/>
                    <a:gd name="T7" fmla="*/ 30 h 108"/>
                    <a:gd name="T8" fmla="*/ 0 w 38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"/>
                    <a:gd name="T16" fmla="*/ 0 h 108"/>
                    <a:gd name="T17" fmla="*/ 38 w 38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" h="108">
                      <a:moveTo>
                        <a:pt x="0" y="0"/>
                      </a:moveTo>
                      <a:lnTo>
                        <a:pt x="0" y="76"/>
                      </a:lnTo>
                      <a:lnTo>
                        <a:pt x="37" y="107"/>
                      </a:lnTo>
                      <a:lnTo>
                        <a:pt x="37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11" name="Freeform 17"/>
                <p:cNvSpPr>
                  <a:spLocks/>
                </p:cNvSpPr>
                <p:nvPr/>
              </p:nvSpPr>
              <p:spPr bwMode="auto">
                <a:xfrm>
                  <a:off x="2076" y="1334"/>
                  <a:ext cx="49" cy="87"/>
                </a:xfrm>
                <a:custGeom>
                  <a:avLst/>
                  <a:gdLst>
                    <a:gd name="T0" fmla="*/ 0 w 49"/>
                    <a:gd name="T1" fmla="*/ 11 h 87"/>
                    <a:gd name="T2" fmla="*/ 48 w 49"/>
                    <a:gd name="T3" fmla="*/ 0 h 87"/>
                    <a:gd name="T4" fmla="*/ 48 w 49"/>
                    <a:gd name="T5" fmla="*/ 76 h 87"/>
                    <a:gd name="T6" fmla="*/ 0 w 49"/>
                    <a:gd name="T7" fmla="*/ 86 h 87"/>
                    <a:gd name="T8" fmla="*/ 0 w 49"/>
                    <a:gd name="T9" fmla="*/ 11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87"/>
                    <a:gd name="T17" fmla="*/ 49 w 49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87">
                      <a:moveTo>
                        <a:pt x="0" y="11"/>
                      </a:moveTo>
                      <a:lnTo>
                        <a:pt x="48" y="0"/>
                      </a:lnTo>
                      <a:lnTo>
                        <a:pt x="48" y="76"/>
                      </a:lnTo>
                      <a:lnTo>
                        <a:pt x="0" y="86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12" name="Freeform 18"/>
                <p:cNvSpPr>
                  <a:spLocks/>
                </p:cNvSpPr>
                <p:nvPr/>
              </p:nvSpPr>
              <p:spPr bwMode="auto">
                <a:xfrm>
                  <a:off x="2156" y="1409"/>
                  <a:ext cx="31" cy="121"/>
                </a:xfrm>
                <a:custGeom>
                  <a:avLst/>
                  <a:gdLst>
                    <a:gd name="T0" fmla="*/ 0 w 31"/>
                    <a:gd name="T1" fmla="*/ 0 h 121"/>
                    <a:gd name="T2" fmla="*/ 30 w 31"/>
                    <a:gd name="T3" fmla="*/ 42 h 121"/>
                    <a:gd name="T4" fmla="*/ 30 w 31"/>
                    <a:gd name="T5" fmla="*/ 120 h 121"/>
                    <a:gd name="T6" fmla="*/ 0 w 31"/>
                    <a:gd name="T7" fmla="*/ 76 h 121"/>
                    <a:gd name="T8" fmla="*/ 0 w 31"/>
                    <a:gd name="T9" fmla="*/ 0 h 1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121"/>
                    <a:gd name="T17" fmla="*/ 31 w 31"/>
                    <a:gd name="T18" fmla="*/ 121 h 1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121">
                      <a:moveTo>
                        <a:pt x="0" y="0"/>
                      </a:moveTo>
                      <a:lnTo>
                        <a:pt x="30" y="42"/>
                      </a:lnTo>
                      <a:lnTo>
                        <a:pt x="30" y="120"/>
                      </a:lnTo>
                      <a:lnTo>
                        <a:pt x="0" y="7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13" name="Freeform 19"/>
                <p:cNvSpPr>
                  <a:spLocks/>
                </p:cNvSpPr>
                <p:nvPr/>
              </p:nvSpPr>
              <p:spPr bwMode="auto">
                <a:xfrm>
                  <a:off x="2124" y="1334"/>
                  <a:ext cx="41" cy="109"/>
                </a:xfrm>
                <a:custGeom>
                  <a:avLst/>
                  <a:gdLst>
                    <a:gd name="T0" fmla="*/ 0 w 41"/>
                    <a:gd name="T1" fmla="*/ 0 h 109"/>
                    <a:gd name="T2" fmla="*/ 40 w 41"/>
                    <a:gd name="T3" fmla="*/ 39 h 109"/>
                    <a:gd name="T4" fmla="*/ 32 w 41"/>
                    <a:gd name="T5" fmla="*/ 74 h 109"/>
                    <a:gd name="T6" fmla="*/ 32 w 41"/>
                    <a:gd name="T7" fmla="*/ 108 h 109"/>
                    <a:gd name="T8" fmla="*/ 0 w 41"/>
                    <a:gd name="T9" fmla="*/ 75 h 109"/>
                    <a:gd name="T10" fmla="*/ 0 w 41"/>
                    <a:gd name="T11" fmla="*/ 0 h 10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1"/>
                    <a:gd name="T19" fmla="*/ 0 h 109"/>
                    <a:gd name="T20" fmla="*/ 41 w 41"/>
                    <a:gd name="T21" fmla="*/ 109 h 10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1" h="109">
                      <a:moveTo>
                        <a:pt x="0" y="0"/>
                      </a:moveTo>
                      <a:lnTo>
                        <a:pt x="40" y="39"/>
                      </a:lnTo>
                      <a:lnTo>
                        <a:pt x="32" y="74"/>
                      </a:lnTo>
                      <a:lnTo>
                        <a:pt x="32" y="108"/>
                      </a:lnTo>
                      <a:lnTo>
                        <a:pt x="0" y="7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14" name="Freeform 20"/>
                <p:cNvSpPr>
                  <a:spLocks/>
                </p:cNvSpPr>
                <p:nvPr/>
              </p:nvSpPr>
              <p:spPr bwMode="auto">
                <a:xfrm>
                  <a:off x="1649" y="1345"/>
                  <a:ext cx="85" cy="135"/>
                </a:xfrm>
                <a:custGeom>
                  <a:avLst/>
                  <a:gdLst>
                    <a:gd name="T0" fmla="*/ 7 w 85"/>
                    <a:gd name="T1" fmla="*/ 134 h 135"/>
                    <a:gd name="T2" fmla="*/ 0 w 85"/>
                    <a:gd name="T3" fmla="*/ 92 h 135"/>
                    <a:gd name="T4" fmla="*/ 17 w 85"/>
                    <a:gd name="T5" fmla="*/ 49 h 135"/>
                    <a:gd name="T6" fmla="*/ 84 w 85"/>
                    <a:gd name="T7" fmla="*/ 0 h 135"/>
                    <a:gd name="T8" fmla="*/ 84 w 85"/>
                    <a:gd name="T9" fmla="*/ 76 h 135"/>
                    <a:gd name="T10" fmla="*/ 18 w 85"/>
                    <a:gd name="T11" fmla="*/ 124 h 135"/>
                    <a:gd name="T12" fmla="*/ 7 w 85"/>
                    <a:gd name="T13" fmla="*/ 134 h 1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5"/>
                    <a:gd name="T22" fmla="*/ 0 h 135"/>
                    <a:gd name="T23" fmla="*/ 85 w 85"/>
                    <a:gd name="T24" fmla="*/ 135 h 13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5" h="135">
                      <a:moveTo>
                        <a:pt x="7" y="134"/>
                      </a:moveTo>
                      <a:lnTo>
                        <a:pt x="0" y="92"/>
                      </a:lnTo>
                      <a:lnTo>
                        <a:pt x="17" y="49"/>
                      </a:lnTo>
                      <a:lnTo>
                        <a:pt x="84" y="0"/>
                      </a:lnTo>
                      <a:lnTo>
                        <a:pt x="84" y="76"/>
                      </a:lnTo>
                      <a:lnTo>
                        <a:pt x="18" y="124"/>
                      </a:lnTo>
                      <a:lnTo>
                        <a:pt x="7" y="134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15" name="Freeform 21"/>
                <p:cNvSpPr>
                  <a:spLocks/>
                </p:cNvSpPr>
                <p:nvPr/>
              </p:nvSpPr>
              <p:spPr bwMode="auto">
                <a:xfrm>
                  <a:off x="1733" y="1332"/>
                  <a:ext cx="47" cy="89"/>
                </a:xfrm>
                <a:custGeom>
                  <a:avLst/>
                  <a:gdLst>
                    <a:gd name="T0" fmla="*/ 0 w 47"/>
                    <a:gd name="T1" fmla="*/ 12 h 89"/>
                    <a:gd name="T2" fmla="*/ 0 w 47"/>
                    <a:gd name="T3" fmla="*/ 88 h 89"/>
                    <a:gd name="T4" fmla="*/ 46 w 47"/>
                    <a:gd name="T5" fmla="*/ 77 h 89"/>
                    <a:gd name="T6" fmla="*/ 46 w 47"/>
                    <a:gd name="T7" fmla="*/ 0 h 89"/>
                    <a:gd name="T8" fmla="*/ 0 w 47"/>
                    <a:gd name="T9" fmla="*/ 12 h 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89"/>
                    <a:gd name="T17" fmla="*/ 47 w 47"/>
                    <a:gd name="T18" fmla="*/ 89 h 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89">
                      <a:moveTo>
                        <a:pt x="0" y="12"/>
                      </a:moveTo>
                      <a:lnTo>
                        <a:pt x="0" y="88"/>
                      </a:lnTo>
                      <a:lnTo>
                        <a:pt x="46" y="77"/>
                      </a:lnTo>
                      <a:lnTo>
                        <a:pt x="46" y="0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16" name="Freeform 22"/>
                <p:cNvSpPr>
                  <a:spLocks/>
                </p:cNvSpPr>
                <p:nvPr/>
              </p:nvSpPr>
              <p:spPr bwMode="auto">
                <a:xfrm>
                  <a:off x="1779" y="1332"/>
                  <a:ext cx="93" cy="108"/>
                </a:xfrm>
                <a:custGeom>
                  <a:avLst/>
                  <a:gdLst>
                    <a:gd name="T0" fmla="*/ 0 w 93"/>
                    <a:gd name="T1" fmla="*/ 0 h 108"/>
                    <a:gd name="T2" fmla="*/ 92 w 93"/>
                    <a:gd name="T3" fmla="*/ 31 h 108"/>
                    <a:gd name="T4" fmla="*/ 92 w 93"/>
                    <a:gd name="T5" fmla="*/ 107 h 108"/>
                    <a:gd name="T6" fmla="*/ 0 w 93"/>
                    <a:gd name="T7" fmla="*/ 76 h 108"/>
                    <a:gd name="T8" fmla="*/ 0 w 93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3"/>
                    <a:gd name="T16" fmla="*/ 0 h 108"/>
                    <a:gd name="T17" fmla="*/ 93 w 9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3" h="108">
                      <a:moveTo>
                        <a:pt x="0" y="0"/>
                      </a:moveTo>
                      <a:lnTo>
                        <a:pt x="92" y="31"/>
                      </a:lnTo>
                      <a:lnTo>
                        <a:pt x="92" y="107"/>
                      </a:lnTo>
                      <a:lnTo>
                        <a:pt x="0" y="7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5FDF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17" name="Freeform 23"/>
                <p:cNvSpPr>
                  <a:spLocks/>
                </p:cNvSpPr>
                <p:nvPr/>
              </p:nvSpPr>
              <p:spPr bwMode="auto">
                <a:xfrm>
                  <a:off x="1871" y="1362"/>
                  <a:ext cx="75" cy="80"/>
                </a:xfrm>
                <a:custGeom>
                  <a:avLst/>
                  <a:gdLst>
                    <a:gd name="T0" fmla="*/ 0 w 75"/>
                    <a:gd name="T1" fmla="*/ 0 h 80"/>
                    <a:gd name="T2" fmla="*/ 0 w 75"/>
                    <a:gd name="T3" fmla="*/ 76 h 80"/>
                    <a:gd name="T4" fmla="*/ 74 w 75"/>
                    <a:gd name="T5" fmla="*/ 79 h 80"/>
                    <a:gd name="T6" fmla="*/ 74 w 75"/>
                    <a:gd name="T7" fmla="*/ 2 h 80"/>
                    <a:gd name="T8" fmla="*/ 0 w 75"/>
                    <a:gd name="T9" fmla="*/ 0 h 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"/>
                    <a:gd name="T16" fmla="*/ 0 h 80"/>
                    <a:gd name="T17" fmla="*/ 75 w 75"/>
                    <a:gd name="T18" fmla="*/ 80 h 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" h="80">
                      <a:moveTo>
                        <a:pt x="0" y="0"/>
                      </a:moveTo>
                      <a:lnTo>
                        <a:pt x="0" y="76"/>
                      </a:lnTo>
                      <a:lnTo>
                        <a:pt x="74" y="79"/>
                      </a:lnTo>
                      <a:lnTo>
                        <a:pt x="74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18" name="Freeform 24"/>
                <p:cNvSpPr>
                  <a:spLocks/>
                </p:cNvSpPr>
                <p:nvPr/>
              </p:nvSpPr>
              <p:spPr bwMode="auto">
                <a:xfrm>
                  <a:off x="2243" y="1485"/>
                  <a:ext cx="41" cy="115"/>
                </a:xfrm>
                <a:custGeom>
                  <a:avLst/>
                  <a:gdLst>
                    <a:gd name="T0" fmla="*/ 0 w 41"/>
                    <a:gd name="T1" fmla="*/ 37 h 115"/>
                    <a:gd name="T2" fmla="*/ 40 w 41"/>
                    <a:gd name="T3" fmla="*/ 0 h 115"/>
                    <a:gd name="T4" fmla="*/ 40 w 41"/>
                    <a:gd name="T5" fmla="*/ 77 h 115"/>
                    <a:gd name="T6" fmla="*/ 0 w 41"/>
                    <a:gd name="T7" fmla="*/ 114 h 115"/>
                    <a:gd name="T8" fmla="*/ 0 w 41"/>
                    <a:gd name="T9" fmla="*/ 37 h 1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115"/>
                    <a:gd name="T17" fmla="*/ 41 w 41"/>
                    <a:gd name="T18" fmla="*/ 115 h 1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115">
                      <a:moveTo>
                        <a:pt x="0" y="37"/>
                      </a:moveTo>
                      <a:lnTo>
                        <a:pt x="40" y="0"/>
                      </a:lnTo>
                      <a:lnTo>
                        <a:pt x="40" y="77"/>
                      </a:lnTo>
                      <a:lnTo>
                        <a:pt x="0" y="114"/>
                      </a:lnTo>
                      <a:lnTo>
                        <a:pt x="0" y="37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19" name="Freeform 25"/>
                <p:cNvSpPr>
                  <a:spLocks/>
                </p:cNvSpPr>
                <p:nvPr/>
              </p:nvSpPr>
              <p:spPr bwMode="auto">
                <a:xfrm>
                  <a:off x="2186" y="1452"/>
                  <a:ext cx="17" cy="79"/>
                </a:xfrm>
                <a:custGeom>
                  <a:avLst/>
                  <a:gdLst>
                    <a:gd name="T0" fmla="*/ 0 w 17"/>
                    <a:gd name="T1" fmla="*/ 0 h 79"/>
                    <a:gd name="T2" fmla="*/ 0 w 17"/>
                    <a:gd name="T3" fmla="*/ 78 h 79"/>
                    <a:gd name="T4" fmla="*/ 16 w 17"/>
                    <a:gd name="T5" fmla="*/ 78 h 79"/>
                    <a:gd name="T6" fmla="*/ 16 w 17"/>
                    <a:gd name="T7" fmla="*/ 1 h 79"/>
                    <a:gd name="T8" fmla="*/ 0 w 17"/>
                    <a:gd name="T9" fmla="*/ 0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79"/>
                    <a:gd name="T17" fmla="*/ 17 w 1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79">
                      <a:moveTo>
                        <a:pt x="0" y="0"/>
                      </a:moveTo>
                      <a:lnTo>
                        <a:pt x="0" y="78"/>
                      </a:lnTo>
                      <a:lnTo>
                        <a:pt x="16" y="78"/>
                      </a:lnTo>
                      <a:lnTo>
                        <a:pt x="16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FF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20" name="Freeform 26"/>
                <p:cNvSpPr>
                  <a:spLocks/>
                </p:cNvSpPr>
                <p:nvPr/>
              </p:nvSpPr>
              <p:spPr bwMode="auto">
                <a:xfrm>
                  <a:off x="2209" y="1522"/>
                  <a:ext cx="35" cy="79"/>
                </a:xfrm>
                <a:custGeom>
                  <a:avLst/>
                  <a:gdLst>
                    <a:gd name="T0" fmla="*/ 0 w 35"/>
                    <a:gd name="T1" fmla="*/ 2 h 79"/>
                    <a:gd name="T2" fmla="*/ 34 w 35"/>
                    <a:gd name="T3" fmla="*/ 0 h 79"/>
                    <a:gd name="T4" fmla="*/ 34 w 35"/>
                    <a:gd name="T5" fmla="*/ 75 h 79"/>
                    <a:gd name="T6" fmla="*/ 0 w 35"/>
                    <a:gd name="T7" fmla="*/ 78 h 79"/>
                    <a:gd name="T8" fmla="*/ 0 w 35"/>
                    <a:gd name="T9" fmla="*/ 2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79"/>
                    <a:gd name="T17" fmla="*/ 35 w 35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79">
                      <a:moveTo>
                        <a:pt x="0" y="2"/>
                      </a:moveTo>
                      <a:lnTo>
                        <a:pt x="34" y="0"/>
                      </a:lnTo>
                      <a:lnTo>
                        <a:pt x="34" y="75"/>
                      </a:lnTo>
                      <a:lnTo>
                        <a:pt x="0" y="78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9FFF9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21" name="Freeform 27"/>
                <p:cNvSpPr>
                  <a:spLocks/>
                </p:cNvSpPr>
                <p:nvPr/>
              </p:nvSpPr>
              <p:spPr bwMode="auto">
                <a:xfrm>
                  <a:off x="2198" y="1452"/>
                  <a:ext cx="17" cy="150"/>
                </a:xfrm>
                <a:custGeom>
                  <a:avLst/>
                  <a:gdLst>
                    <a:gd name="T0" fmla="*/ 0 w 17"/>
                    <a:gd name="T1" fmla="*/ 0 h 150"/>
                    <a:gd name="T2" fmla="*/ 16 w 17"/>
                    <a:gd name="T3" fmla="*/ 74 h 150"/>
                    <a:gd name="T4" fmla="*/ 16 w 17"/>
                    <a:gd name="T5" fmla="*/ 149 h 150"/>
                    <a:gd name="T6" fmla="*/ 0 w 17"/>
                    <a:gd name="T7" fmla="*/ 76 h 150"/>
                    <a:gd name="T8" fmla="*/ 0 w 17"/>
                    <a:gd name="T9" fmla="*/ 0 h 1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50"/>
                    <a:gd name="T17" fmla="*/ 17 w 17"/>
                    <a:gd name="T18" fmla="*/ 150 h 1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50">
                      <a:moveTo>
                        <a:pt x="0" y="0"/>
                      </a:moveTo>
                      <a:lnTo>
                        <a:pt x="16" y="74"/>
                      </a:lnTo>
                      <a:lnTo>
                        <a:pt x="16" y="149"/>
                      </a:lnTo>
                      <a:lnTo>
                        <a:pt x="0" y="7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65" name="Group 28"/>
              <p:cNvGrpSpPr>
                <a:grpSpLocks/>
              </p:cNvGrpSpPr>
              <p:nvPr/>
            </p:nvGrpSpPr>
            <p:grpSpPr bwMode="auto">
              <a:xfrm>
                <a:off x="2216" y="1097"/>
                <a:ext cx="213" cy="251"/>
                <a:chOff x="2216" y="1097"/>
                <a:chExt cx="213" cy="251"/>
              </a:xfrm>
            </p:grpSpPr>
            <p:sp>
              <p:nvSpPr>
                <p:cNvPr id="29802" name="Freeform 29"/>
                <p:cNvSpPr>
                  <a:spLocks/>
                </p:cNvSpPr>
                <p:nvPr/>
              </p:nvSpPr>
              <p:spPr bwMode="auto">
                <a:xfrm>
                  <a:off x="2243" y="1220"/>
                  <a:ext cx="34" cy="88"/>
                </a:xfrm>
                <a:custGeom>
                  <a:avLst/>
                  <a:gdLst>
                    <a:gd name="T0" fmla="*/ 0 w 34"/>
                    <a:gd name="T1" fmla="*/ 10 h 88"/>
                    <a:gd name="T2" fmla="*/ 33 w 34"/>
                    <a:gd name="T3" fmla="*/ 0 h 88"/>
                    <a:gd name="T4" fmla="*/ 33 w 34"/>
                    <a:gd name="T5" fmla="*/ 77 h 88"/>
                    <a:gd name="T6" fmla="*/ 0 w 34"/>
                    <a:gd name="T7" fmla="*/ 87 h 88"/>
                    <a:gd name="T8" fmla="*/ 0 w 34"/>
                    <a:gd name="T9" fmla="*/ 10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"/>
                    <a:gd name="T16" fmla="*/ 0 h 88"/>
                    <a:gd name="T17" fmla="*/ 34 w 34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" h="88">
                      <a:moveTo>
                        <a:pt x="0" y="10"/>
                      </a:moveTo>
                      <a:lnTo>
                        <a:pt x="33" y="0"/>
                      </a:lnTo>
                      <a:lnTo>
                        <a:pt x="33" y="77"/>
                      </a:lnTo>
                      <a:lnTo>
                        <a:pt x="0" y="87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3" name="Freeform 30"/>
                <p:cNvSpPr>
                  <a:spLocks/>
                </p:cNvSpPr>
                <p:nvPr/>
              </p:nvSpPr>
              <p:spPr bwMode="auto">
                <a:xfrm>
                  <a:off x="2276" y="1176"/>
                  <a:ext cx="46" cy="122"/>
                </a:xfrm>
                <a:custGeom>
                  <a:avLst/>
                  <a:gdLst>
                    <a:gd name="T0" fmla="*/ 0 w 46"/>
                    <a:gd name="T1" fmla="*/ 44 h 122"/>
                    <a:gd name="T2" fmla="*/ 45 w 46"/>
                    <a:gd name="T3" fmla="*/ 0 h 122"/>
                    <a:gd name="T4" fmla="*/ 45 w 46"/>
                    <a:gd name="T5" fmla="*/ 77 h 122"/>
                    <a:gd name="T6" fmla="*/ 0 w 46"/>
                    <a:gd name="T7" fmla="*/ 121 h 122"/>
                    <a:gd name="T8" fmla="*/ 0 w 46"/>
                    <a:gd name="T9" fmla="*/ 44 h 1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122"/>
                    <a:gd name="T17" fmla="*/ 46 w 46"/>
                    <a:gd name="T18" fmla="*/ 122 h 1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122">
                      <a:moveTo>
                        <a:pt x="0" y="44"/>
                      </a:moveTo>
                      <a:lnTo>
                        <a:pt x="45" y="0"/>
                      </a:lnTo>
                      <a:lnTo>
                        <a:pt x="45" y="77"/>
                      </a:lnTo>
                      <a:lnTo>
                        <a:pt x="0" y="121"/>
                      </a:lnTo>
                      <a:lnTo>
                        <a:pt x="0" y="44"/>
                      </a:lnTo>
                    </a:path>
                  </a:pathLst>
                </a:custGeom>
                <a:solidFill>
                  <a:srgbClr val="5FC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4" name="Freeform 31"/>
                <p:cNvSpPr>
                  <a:spLocks/>
                </p:cNvSpPr>
                <p:nvPr/>
              </p:nvSpPr>
              <p:spPr bwMode="auto">
                <a:xfrm>
                  <a:off x="2321" y="1147"/>
                  <a:ext cx="21" cy="108"/>
                </a:xfrm>
                <a:custGeom>
                  <a:avLst/>
                  <a:gdLst>
                    <a:gd name="T0" fmla="*/ 0 w 21"/>
                    <a:gd name="T1" fmla="*/ 31 h 108"/>
                    <a:gd name="T2" fmla="*/ 0 w 21"/>
                    <a:gd name="T3" fmla="*/ 107 h 108"/>
                    <a:gd name="T4" fmla="*/ 20 w 21"/>
                    <a:gd name="T5" fmla="*/ 75 h 108"/>
                    <a:gd name="T6" fmla="*/ 20 w 21"/>
                    <a:gd name="T7" fmla="*/ 0 h 108"/>
                    <a:gd name="T8" fmla="*/ 0 w 21"/>
                    <a:gd name="T9" fmla="*/ 3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108"/>
                    <a:gd name="T17" fmla="*/ 21 w 21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108">
                      <a:moveTo>
                        <a:pt x="0" y="31"/>
                      </a:moveTo>
                      <a:lnTo>
                        <a:pt x="0" y="107"/>
                      </a:lnTo>
                      <a:lnTo>
                        <a:pt x="20" y="75"/>
                      </a:lnTo>
                      <a:lnTo>
                        <a:pt x="20" y="0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5" name="Freeform 32"/>
                <p:cNvSpPr>
                  <a:spLocks/>
                </p:cNvSpPr>
                <p:nvPr/>
              </p:nvSpPr>
              <p:spPr bwMode="auto">
                <a:xfrm>
                  <a:off x="2216" y="1231"/>
                  <a:ext cx="28" cy="117"/>
                </a:xfrm>
                <a:custGeom>
                  <a:avLst/>
                  <a:gdLst>
                    <a:gd name="T0" fmla="*/ 27 w 28"/>
                    <a:gd name="T1" fmla="*/ 0 h 117"/>
                    <a:gd name="T2" fmla="*/ 27 w 28"/>
                    <a:gd name="T3" fmla="*/ 80 h 117"/>
                    <a:gd name="T4" fmla="*/ 23 w 28"/>
                    <a:gd name="T5" fmla="*/ 101 h 117"/>
                    <a:gd name="T6" fmla="*/ 16 w 28"/>
                    <a:gd name="T7" fmla="*/ 116 h 117"/>
                    <a:gd name="T8" fmla="*/ 5 w 28"/>
                    <a:gd name="T9" fmla="*/ 102 h 117"/>
                    <a:gd name="T10" fmla="*/ 0 w 28"/>
                    <a:gd name="T11" fmla="*/ 74 h 117"/>
                    <a:gd name="T12" fmla="*/ 22 w 28"/>
                    <a:gd name="T13" fmla="*/ 26 h 117"/>
                    <a:gd name="T14" fmla="*/ 27 w 28"/>
                    <a:gd name="T15" fmla="*/ 0 h 1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"/>
                    <a:gd name="T25" fmla="*/ 0 h 117"/>
                    <a:gd name="T26" fmla="*/ 28 w 28"/>
                    <a:gd name="T27" fmla="*/ 117 h 1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" h="117">
                      <a:moveTo>
                        <a:pt x="27" y="0"/>
                      </a:moveTo>
                      <a:lnTo>
                        <a:pt x="27" y="80"/>
                      </a:lnTo>
                      <a:lnTo>
                        <a:pt x="23" y="101"/>
                      </a:lnTo>
                      <a:lnTo>
                        <a:pt x="16" y="116"/>
                      </a:lnTo>
                      <a:lnTo>
                        <a:pt x="5" y="102"/>
                      </a:lnTo>
                      <a:lnTo>
                        <a:pt x="0" y="74"/>
                      </a:lnTo>
                      <a:lnTo>
                        <a:pt x="22" y="26"/>
                      </a:lnTo>
                      <a:lnTo>
                        <a:pt x="27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6" name="Freeform 33"/>
                <p:cNvSpPr>
                  <a:spLocks/>
                </p:cNvSpPr>
                <p:nvPr/>
              </p:nvSpPr>
              <p:spPr bwMode="auto">
                <a:xfrm>
                  <a:off x="2341" y="1132"/>
                  <a:ext cx="53" cy="91"/>
                </a:xfrm>
                <a:custGeom>
                  <a:avLst/>
                  <a:gdLst>
                    <a:gd name="T0" fmla="*/ 0 w 53"/>
                    <a:gd name="T1" fmla="*/ 14 h 91"/>
                    <a:gd name="T2" fmla="*/ 52 w 53"/>
                    <a:gd name="T3" fmla="*/ 0 h 91"/>
                    <a:gd name="T4" fmla="*/ 52 w 53"/>
                    <a:gd name="T5" fmla="*/ 75 h 91"/>
                    <a:gd name="T6" fmla="*/ 0 w 53"/>
                    <a:gd name="T7" fmla="*/ 90 h 91"/>
                    <a:gd name="T8" fmla="*/ 0 w 53"/>
                    <a:gd name="T9" fmla="*/ 14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"/>
                    <a:gd name="T16" fmla="*/ 0 h 91"/>
                    <a:gd name="T17" fmla="*/ 53 w 53"/>
                    <a:gd name="T18" fmla="*/ 91 h 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" h="91">
                      <a:moveTo>
                        <a:pt x="0" y="14"/>
                      </a:moveTo>
                      <a:lnTo>
                        <a:pt x="52" y="0"/>
                      </a:lnTo>
                      <a:lnTo>
                        <a:pt x="52" y="75"/>
                      </a:lnTo>
                      <a:lnTo>
                        <a:pt x="0" y="90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5FC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7" name="Freeform 34"/>
                <p:cNvSpPr>
                  <a:spLocks/>
                </p:cNvSpPr>
                <p:nvPr/>
              </p:nvSpPr>
              <p:spPr bwMode="auto">
                <a:xfrm>
                  <a:off x="2393" y="1097"/>
                  <a:ext cx="36" cy="113"/>
                </a:xfrm>
                <a:custGeom>
                  <a:avLst/>
                  <a:gdLst>
                    <a:gd name="T0" fmla="*/ 0 w 36"/>
                    <a:gd name="T1" fmla="*/ 35 h 113"/>
                    <a:gd name="T2" fmla="*/ 0 w 36"/>
                    <a:gd name="T3" fmla="*/ 112 h 113"/>
                    <a:gd name="T4" fmla="*/ 35 w 36"/>
                    <a:gd name="T5" fmla="*/ 77 h 113"/>
                    <a:gd name="T6" fmla="*/ 35 w 36"/>
                    <a:gd name="T7" fmla="*/ 0 h 113"/>
                    <a:gd name="T8" fmla="*/ 0 w 36"/>
                    <a:gd name="T9" fmla="*/ 35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113"/>
                    <a:gd name="T17" fmla="*/ 36 w 36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113">
                      <a:moveTo>
                        <a:pt x="0" y="35"/>
                      </a:moveTo>
                      <a:lnTo>
                        <a:pt x="0" y="112"/>
                      </a:lnTo>
                      <a:lnTo>
                        <a:pt x="35" y="77"/>
                      </a:lnTo>
                      <a:lnTo>
                        <a:pt x="35" y="0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66" name="Group 35"/>
              <p:cNvGrpSpPr>
                <a:grpSpLocks/>
              </p:cNvGrpSpPr>
              <p:nvPr/>
            </p:nvGrpSpPr>
            <p:grpSpPr bwMode="auto">
              <a:xfrm>
                <a:off x="2401" y="832"/>
                <a:ext cx="233" cy="260"/>
                <a:chOff x="2401" y="832"/>
                <a:chExt cx="233" cy="260"/>
              </a:xfrm>
            </p:grpSpPr>
            <p:sp>
              <p:nvSpPr>
                <p:cNvPr id="29793" name="Freeform 36"/>
                <p:cNvSpPr>
                  <a:spLocks/>
                </p:cNvSpPr>
                <p:nvPr/>
              </p:nvSpPr>
              <p:spPr bwMode="auto">
                <a:xfrm>
                  <a:off x="2451" y="924"/>
                  <a:ext cx="28" cy="111"/>
                </a:xfrm>
                <a:custGeom>
                  <a:avLst/>
                  <a:gdLst>
                    <a:gd name="T0" fmla="*/ 0 w 28"/>
                    <a:gd name="T1" fmla="*/ 32 h 111"/>
                    <a:gd name="T2" fmla="*/ 27 w 28"/>
                    <a:gd name="T3" fmla="*/ 0 h 111"/>
                    <a:gd name="T4" fmla="*/ 27 w 28"/>
                    <a:gd name="T5" fmla="*/ 77 h 111"/>
                    <a:gd name="T6" fmla="*/ 0 w 28"/>
                    <a:gd name="T7" fmla="*/ 110 h 111"/>
                    <a:gd name="T8" fmla="*/ 0 w 28"/>
                    <a:gd name="T9" fmla="*/ 32 h 1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111"/>
                    <a:gd name="T17" fmla="*/ 28 w 28"/>
                    <a:gd name="T18" fmla="*/ 111 h 1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111">
                      <a:moveTo>
                        <a:pt x="0" y="32"/>
                      </a:moveTo>
                      <a:lnTo>
                        <a:pt x="27" y="0"/>
                      </a:lnTo>
                      <a:lnTo>
                        <a:pt x="27" y="77"/>
                      </a:lnTo>
                      <a:lnTo>
                        <a:pt x="0" y="110"/>
                      </a:lnTo>
                      <a:lnTo>
                        <a:pt x="0" y="32"/>
                      </a:lnTo>
                    </a:path>
                  </a:pathLst>
                </a:custGeom>
                <a:solidFill>
                  <a:srgbClr val="5FC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4" name="Freeform 37"/>
                <p:cNvSpPr>
                  <a:spLocks/>
                </p:cNvSpPr>
                <p:nvPr/>
              </p:nvSpPr>
              <p:spPr bwMode="auto">
                <a:xfrm>
                  <a:off x="2430" y="929"/>
                  <a:ext cx="22" cy="106"/>
                </a:xfrm>
                <a:custGeom>
                  <a:avLst/>
                  <a:gdLst>
                    <a:gd name="T0" fmla="*/ 0 w 22"/>
                    <a:gd name="T1" fmla="*/ 0 h 106"/>
                    <a:gd name="T2" fmla="*/ 21 w 22"/>
                    <a:gd name="T3" fmla="*/ 28 h 106"/>
                    <a:gd name="T4" fmla="*/ 21 w 22"/>
                    <a:gd name="T5" fmla="*/ 105 h 106"/>
                    <a:gd name="T6" fmla="*/ 0 w 22"/>
                    <a:gd name="T7" fmla="*/ 77 h 106"/>
                    <a:gd name="T8" fmla="*/ 0 w 22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106"/>
                    <a:gd name="T17" fmla="*/ 22 w 22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106">
                      <a:moveTo>
                        <a:pt x="0" y="0"/>
                      </a:moveTo>
                      <a:lnTo>
                        <a:pt x="21" y="28"/>
                      </a:lnTo>
                      <a:lnTo>
                        <a:pt x="21" y="105"/>
                      </a:lnTo>
                      <a:lnTo>
                        <a:pt x="0" y="7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3F5F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5" name="Freeform 38"/>
                <p:cNvSpPr>
                  <a:spLocks/>
                </p:cNvSpPr>
                <p:nvPr/>
              </p:nvSpPr>
              <p:spPr bwMode="auto">
                <a:xfrm>
                  <a:off x="2419" y="967"/>
                  <a:ext cx="27" cy="125"/>
                </a:xfrm>
                <a:custGeom>
                  <a:avLst/>
                  <a:gdLst>
                    <a:gd name="T0" fmla="*/ 26 w 27"/>
                    <a:gd name="T1" fmla="*/ 0 h 125"/>
                    <a:gd name="T2" fmla="*/ 0 w 27"/>
                    <a:gd name="T3" fmla="*/ 48 h 125"/>
                    <a:gd name="T4" fmla="*/ 0 w 27"/>
                    <a:gd name="T5" fmla="*/ 124 h 125"/>
                    <a:gd name="T6" fmla="*/ 26 w 27"/>
                    <a:gd name="T7" fmla="*/ 78 h 125"/>
                    <a:gd name="T8" fmla="*/ 26 w 27"/>
                    <a:gd name="T9" fmla="*/ 0 h 1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125"/>
                    <a:gd name="T17" fmla="*/ 27 w 27"/>
                    <a:gd name="T18" fmla="*/ 125 h 1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125">
                      <a:moveTo>
                        <a:pt x="26" y="0"/>
                      </a:moveTo>
                      <a:lnTo>
                        <a:pt x="0" y="48"/>
                      </a:lnTo>
                      <a:lnTo>
                        <a:pt x="0" y="124"/>
                      </a:lnTo>
                      <a:lnTo>
                        <a:pt x="26" y="78"/>
                      </a:lnTo>
                      <a:lnTo>
                        <a:pt x="26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6" name="Freeform 39"/>
                <p:cNvSpPr>
                  <a:spLocks/>
                </p:cNvSpPr>
                <p:nvPr/>
              </p:nvSpPr>
              <p:spPr bwMode="auto">
                <a:xfrm>
                  <a:off x="2401" y="1016"/>
                  <a:ext cx="19" cy="57"/>
                </a:xfrm>
                <a:custGeom>
                  <a:avLst/>
                  <a:gdLst>
                    <a:gd name="T0" fmla="*/ 18 w 19"/>
                    <a:gd name="T1" fmla="*/ 0 h 57"/>
                    <a:gd name="T2" fmla="*/ 0 w 19"/>
                    <a:gd name="T3" fmla="*/ 17 h 57"/>
                    <a:gd name="T4" fmla="*/ 18 w 19"/>
                    <a:gd name="T5" fmla="*/ 56 h 57"/>
                    <a:gd name="T6" fmla="*/ 18 w 19"/>
                    <a:gd name="T7" fmla="*/ 0 h 5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"/>
                    <a:gd name="T13" fmla="*/ 0 h 57"/>
                    <a:gd name="T14" fmla="*/ 19 w 19"/>
                    <a:gd name="T15" fmla="*/ 57 h 5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" h="57">
                      <a:moveTo>
                        <a:pt x="18" y="0"/>
                      </a:moveTo>
                      <a:lnTo>
                        <a:pt x="0" y="17"/>
                      </a:lnTo>
                      <a:lnTo>
                        <a:pt x="18" y="56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7" name="Freeform 40"/>
                <p:cNvSpPr>
                  <a:spLocks/>
                </p:cNvSpPr>
                <p:nvPr/>
              </p:nvSpPr>
              <p:spPr bwMode="auto">
                <a:xfrm>
                  <a:off x="2604" y="836"/>
                  <a:ext cx="30" cy="87"/>
                </a:xfrm>
                <a:custGeom>
                  <a:avLst/>
                  <a:gdLst>
                    <a:gd name="T0" fmla="*/ 0 w 30"/>
                    <a:gd name="T1" fmla="*/ 10 h 87"/>
                    <a:gd name="T2" fmla="*/ 29 w 30"/>
                    <a:gd name="T3" fmla="*/ 0 h 87"/>
                    <a:gd name="T4" fmla="*/ 29 w 30"/>
                    <a:gd name="T5" fmla="*/ 77 h 87"/>
                    <a:gd name="T6" fmla="*/ 0 w 30"/>
                    <a:gd name="T7" fmla="*/ 86 h 87"/>
                    <a:gd name="T8" fmla="*/ 0 w 30"/>
                    <a:gd name="T9" fmla="*/ 10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87"/>
                    <a:gd name="T17" fmla="*/ 30 w 30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87">
                      <a:moveTo>
                        <a:pt x="0" y="10"/>
                      </a:moveTo>
                      <a:lnTo>
                        <a:pt x="29" y="0"/>
                      </a:lnTo>
                      <a:lnTo>
                        <a:pt x="29" y="77"/>
                      </a:lnTo>
                      <a:lnTo>
                        <a:pt x="0" y="86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5FC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8" name="Freeform 41"/>
                <p:cNvSpPr>
                  <a:spLocks/>
                </p:cNvSpPr>
                <p:nvPr/>
              </p:nvSpPr>
              <p:spPr bwMode="auto">
                <a:xfrm>
                  <a:off x="2586" y="832"/>
                  <a:ext cx="19" cy="90"/>
                </a:xfrm>
                <a:custGeom>
                  <a:avLst/>
                  <a:gdLst>
                    <a:gd name="T0" fmla="*/ 0 w 19"/>
                    <a:gd name="T1" fmla="*/ 0 h 90"/>
                    <a:gd name="T2" fmla="*/ 18 w 19"/>
                    <a:gd name="T3" fmla="*/ 14 h 90"/>
                    <a:gd name="T4" fmla="*/ 18 w 19"/>
                    <a:gd name="T5" fmla="*/ 89 h 90"/>
                    <a:gd name="T6" fmla="*/ 0 w 19"/>
                    <a:gd name="T7" fmla="*/ 76 h 90"/>
                    <a:gd name="T8" fmla="*/ 0 w 19"/>
                    <a:gd name="T9" fmla="*/ 0 h 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90"/>
                    <a:gd name="T17" fmla="*/ 19 w 19"/>
                    <a:gd name="T18" fmla="*/ 90 h 9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90">
                      <a:moveTo>
                        <a:pt x="0" y="0"/>
                      </a:moveTo>
                      <a:lnTo>
                        <a:pt x="18" y="14"/>
                      </a:lnTo>
                      <a:lnTo>
                        <a:pt x="18" y="89"/>
                      </a:lnTo>
                      <a:lnTo>
                        <a:pt x="0" y="7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3F5F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9" name="Freeform 42"/>
                <p:cNvSpPr>
                  <a:spLocks/>
                </p:cNvSpPr>
                <p:nvPr/>
              </p:nvSpPr>
              <p:spPr bwMode="auto">
                <a:xfrm>
                  <a:off x="2578" y="835"/>
                  <a:ext cx="17" cy="95"/>
                </a:xfrm>
                <a:custGeom>
                  <a:avLst/>
                  <a:gdLst>
                    <a:gd name="T0" fmla="*/ 16 w 17"/>
                    <a:gd name="T1" fmla="*/ 0 h 95"/>
                    <a:gd name="T2" fmla="*/ 16 w 17"/>
                    <a:gd name="T3" fmla="*/ 73 h 95"/>
                    <a:gd name="T4" fmla="*/ 0 w 17"/>
                    <a:gd name="T5" fmla="*/ 94 h 95"/>
                    <a:gd name="T6" fmla="*/ 0 w 17"/>
                    <a:gd name="T7" fmla="*/ 16 h 95"/>
                    <a:gd name="T8" fmla="*/ 16 w 17"/>
                    <a:gd name="T9" fmla="*/ 0 h 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95"/>
                    <a:gd name="T17" fmla="*/ 17 w 17"/>
                    <a:gd name="T18" fmla="*/ 95 h 9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95">
                      <a:moveTo>
                        <a:pt x="16" y="0"/>
                      </a:moveTo>
                      <a:lnTo>
                        <a:pt x="16" y="73"/>
                      </a:lnTo>
                      <a:lnTo>
                        <a:pt x="0" y="94"/>
                      </a:lnTo>
                      <a:lnTo>
                        <a:pt x="0" y="16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0" name="Freeform 43"/>
                <p:cNvSpPr>
                  <a:spLocks/>
                </p:cNvSpPr>
                <p:nvPr/>
              </p:nvSpPr>
              <p:spPr bwMode="auto">
                <a:xfrm>
                  <a:off x="2500" y="851"/>
                  <a:ext cx="79" cy="87"/>
                </a:xfrm>
                <a:custGeom>
                  <a:avLst/>
                  <a:gdLst>
                    <a:gd name="T0" fmla="*/ 78 w 79"/>
                    <a:gd name="T1" fmla="*/ 0 h 87"/>
                    <a:gd name="T2" fmla="*/ 62 w 79"/>
                    <a:gd name="T3" fmla="*/ 2 h 87"/>
                    <a:gd name="T4" fmla="*/ 0 w 79"/>
                    <a:gd name="T5" fmla="*/ 10 h 87"/>
                    <a:gd name="T6" fmla="*/ 0 w 79"/>
                    <a:gd name="T7" fmla="*/ 86 h 87"/>
                    <a:gd name="T8" fmla="*/ 63 w 79"/>
                    <a:gd name="T9" fmla="*/ 79 h 87"/>
                    <a:gd name="T10" fmla="*/ 78 w 79"/>
                    <a:gd name="T11" fmla="*/ 77 h 87"/>
                    <a:gd name="T12" fmla="*/ 78 w 79"/>
                    <a:gd name="T13" fmla="*/ 0 h 8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9"/>
                    <a:gd name="T22" fmla="*/ 0 h 87"/>
                    <a:gd name="T23" fmla="*/ 79 w 79"/>
                    <a:gd name="T24" fmla="*/ 87 h 8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9" h="87">
                      <a:moveTo>
                        <a:pt x="78" y="0"/>
                      </a:moveTo>
                      <a:lnTo>
                        <a:pt x="62" y="2"/>
                      </a:lnTo>
                      <a:lnTo>
                        <a:pt x="0" y="10"/>
                      </a:lnTo>
                      <a:lnTo>
                        <a:pt x="0" y="86"/>
                      </a:lnTo>
                      <a:lnTo>
                        <a:pt x="63" y="79"/>
                      </a:lnTo>
                      <a:lnTo>
                        <a:pt x="78" y="77"/>
                      </a:lnTo>
                      <a:lnTo>
                        <a:pt x="78" y="0"/>
                      </a:lnTo>
                    </a:path>
                  </a:pathLst>
                </a:custGeom>
                <a:solidFill>
                  <a:srgbClr val="5FC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1" name="Freeform 44"/>
                <p:cNvSpPr>
                  <a:spLocks/>
                </p:cNvSpPr>
                <p:nvPr/>
              </p:nvSpPr>
              <p:spPr bwMode="auto">
                <a:xfrm>
                  <a:off x="2474" y="864"/>
                  <a:ext cx="27" cy="99"/>
                </a:xfrm>
                <a:custGeom>
                  <a:avLst/>
                  <a:gdLst>
                    <a:gd name="T0" fmla="*/ 26 w 27"/>
                    <a:gd name="T1" fmla="*/ 0 h 99"/>
                    <a:gd name="T2" fmla="*/ 26 w 27"/>
                    <a:gd name="T3" fmla="*/ 74 h 99"/>
                    <a:gd name="T4" fmla="*/ 10 w 27"/>
                    <a:gd name="T5" fmla="*/ 83 h 99"/>
                    <a:gd name="T6" fmla="*/ 4 w 27"/>
                    <a:gd name="T7" fmla="*/ 98 h 99"/>
                    <a:gd name="T8" fmla="*/ 4 w 27"/>
                    <a:gd name="T9" fmla="*/ 60 h 99"/>
                    <a:gd name="T10" fmla="*/ 8 w 27"/>
                    <a:gd name="T11" fmla="*/ 30 h 99"/>
                    <a:gd name="T12" fmla="*/ 0 w 27"/>
                    <a:gd name="T13" fmla="*/ 28 h 99"/>
                    <a:gd name="T14" fmla="*/ 9 w 27"/>
                    <a:gd name="T15" fmla="*/ 10 h 99"/>
                    <a:gd name="T16" fmla="*/ 26 w 27"/>
                    <a:gd name="T17" fmla="*/ 0 h 9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"/>
                    <a:gd name="T28" fmla="*/ 0 h 99"/>
                    <a:gd name="T29" fmla="*/ 27 w 27"/>
                    <a:gd name="T30" fmla="*/ 99 h 9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" h="99">
                      <a:moveTo>
                        <a:pt x="26" y="0"/>
                      </a:moveTo>
                      <a:lnTo>
                        <a:pt x="26" y="74"/>
                      </a:lnTo>
                      <a:lnTo>
                        <a:pt x="10" y="83"/>
                      </a:lnTo>
                      <a:lnTo>
                        <a:pt x="4" y="98"/>
                      </a:lnTo>
                      <a:lnTo>
                        <a:pt x="4" y="60"/>
                      </a:lnTo>
                      <a:lnTo>
                        <a:pt x="8" y="30"/>
                      </a:lnTo>
                      <a:lnTo>
                        <a:pt x="0" y="28"/>
                      </a:lnTo>
                      <a:lnTo>
                        <a:pt x="9" y="10"/>
                      </a:lnTo>
                      <a:lnTo>
                        <a:pt x="26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67" name="Group 45"/>
              <p:cNvGrpSpPr>
                <a:grpSpLocks/>
              </p:cNvGrpSpPr>
              <p:nvPr/>
            </p:nvGrpSpPr>
            <p:grpSpPr bwMode="auto">
              <a:xfrm>
                <a:off x="690" y="560"/>
                <a:ext cx="969" cy="996"/>
                <a:chOff x="690" y="560"/>
                <a:chExt cx="969" cy="996"/>
              </a:xfrm>
            </p:grpSpPr>
            <p:sp>
              <p:nvSpPr>
                <p:cNvPr id="29777" name="Freeform 46"/>
                <p:cNvSpPr>
                  <a:spLocks/>
                </p:cNvSpPr>
                <p:nvPr/>
              </p:nvSpPr>
              <p:spPr bwMode="auto">
                <a:xfrm>
                  <a:off x="714" y="951"/>
                  <a:ext cx="125" cy="270"/>
                </a:xfrm>
                <a:custGeom>
                  <a:avLst/>
                  <a:gdLst>
                    <a:gd name="T0" fmla="*/ 0 w 125"/>
                    <a:gd name="T1" fmla="*/ 0 h 270"/>
                    <a:gd name="T2" fmla="*/ 0 w 125"/>
                    <a:gd name="T3" fmla="*/ 76 h 270"/>
                    <a:gd name="T4" fmla="*/ 44 w 125"/>
                    <a:gd name="T5" fmla="*/ 139 h 270"/>
                    <a:gd name="T6" fmla="*/ 124 w 125"/>
                    <a:gd name="T7" fmla="*/ 269 h 270"/>
                    <a:gd name="T8" fmla="*/ 124 w 125"/>
                    <a:gd name="T9" fmla="*/ 194 h 270"/>
                    <a:gd name="T10" fmla="*/ 49 w 125"/>
                    <a:gd name="T11" fmla="*/ 71 h 270"/>
                    <a:gd name="T12" fmla="*/ 0 w 125"/>
                    <a:gd name="T13" fmla="*/ 0 h 27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5"/>
                    <a:gd name="T22" fmla="*/ 0 h 270"/>
                    <a:gd name="T23" fmla="*/ 125 w 125"/>
                    <a:gd name="T24" fmla="*/ 270 h 27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5" h="270">
                      <a:moveTo>
                        <a:pt x="0" y="0"/>
                      </a:moveTo>
                      <a:lnTo>
                        <a:pt x="0" y="76"/>
                      </a:lnTo>
                      <a:lnTo>
                        <a:pt x="44" y="139"/>
                      </a:lnTo>
                      <a:lnTo>
                        <a:pt x="124" y="269"/>
                      </a:lnTo>
                      <a:lnTo>
                        <a:pt x="124" y="194"/>
                      </a:lnTo>
                      <a:lnTo>
                        <a:pt x="49" y="7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78" name="Freeform 47"/>
                <p:cNvSpPr>
                  <a:spLocks/>
                </p:cNvSpPr>
                <p:nvPr/>
              </p:nvSpPr>
              <p:spPr bwMode="auto">
                <a:xfrm>
                  <a:off x="838" y="1146"/>
                  <a:ext cx="29" cy="76"/>
                </a:xfrm>
                <a:custGeom>
                  <a:avLst/>
                  <a:gdLst>
                    <a:gd name="T0" fmla="*/ 0 w 29"/>
                    <a:gd name="T1" fmla="*/ 0 h 76"/>
                    <a:gd name="T2" fmla="*/ 28 w 29"/>
                    <a:gd name="T3" fmla="*/ 0 h 76"/>
                    <a:gd name="T4" fmla="*/ 28 w 29"/>
                    <a:gd name="T5" fmla="*/ 75 h 76"/>
                    <a:gd name="T6" fmla="*/ 0 w 29"/>
                    <a:gd name="T7" fmla="*/ 75 h 76"/>
                    <a:gd name="T8" fmla="*/ 0 w 29"/>
                    <a:gd name="T9" fmla="*/ 0 h 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"/>
                    <a:gd name="T16" fmla="*/ 0 h 76"/>
                    <a:gd name="T17" fmla="*/ 29 w 29"/>
                    <a:gd name="T18" fmla="*/ 76 h 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" h="76">
                      <a:moveTo>
                        <a:pt x="0" y="0"/>
                      </a:moveTo>
                      <a:lnTo>
                        <a:pt x="28" y="0"/>
                      </a:lnTo>
                      <a:lnTo>
                        <a:pt x="28" y="75"/>
                      </a:lnTo>
                      <a:lnTo>
                        <a:pt x="0" y="7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79" name="Freeform 48"/>
                <p:cNvSpPr>
                  <a:spLocks/>
                </p:cNvSpPr>
                <p:nvPr/>
              </p:nvSpPr>
              <p:spPr bwMode="auto">
                <a:xfrm>
                  <a:off x="868" y="1146"/>
                  <a:ext cx="88" cy="140"/>
                </a:xfrm>
                <a:custGeom>
                  <a:avLst/>
                  <a:gdLst>
                    <a:gd name="T0" fmla="*/ 0 w 88"/>
                    <a:gd name="T1" fmla="*/ 0 h 140"/>
                    <a:gd name="T2" fmla="*/ 0 w 88"/>
                    <a:gd name="T3" fmla="*/ 74 h 140"/>
                    <a:gd name="T4" fmla="*/ 87 w 88"/>
                    <a:gd name="T5" fmla="*/ 139 h 140"/>
                    <a:gd name="T6" fmla="*/ 87 w 88"/>
                    <a:gd name="T7" fmla="*/ 63 h 140"/>
                    <a:gd name="T8" fmla="*/ 0 w 88"/>
                    <a:gd name="T9" fmla="*/ 0 h 1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140"/>
                    <a:gd name="T17" fmla="*/ 88 w 88"/>
                    <a:gd name="T18" fmla="*/ 140 h 1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140">
                      <a:moveTo>
                        <a:pt x="0" y="0"/>
                      </a:moveTo>
                      <a:lnTo>
                        <a:pt x="0" y="74"/>
                      </a:lnTo>
                      <a:lnTo>
                        <a:pt x="87" y="139"/>
                      </a:lnTo>
                      <a:lnTo>
                        <a:pt x="87" y="6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0" name="Freeform 49"/>
                <p:cNvSpPr>
                  <a:spLocks/>
                </p:cNvSpPr>
                <p:nvPr/>
              </p:nvSpPr>
              <p:spPr bwMode="auto">
                <a:xfrm>
                  <a:off x="955" y="1209"/>
                  <a:ext cx="100" cy="78"/>
                </a:xfrm>
                <a:custGeom>
                  <a:avLst/>
                  <a:gdLst>
                    <a:gd name="T0" fmla="*/ 0 w 100"/>
                    <a:gd name="T1" fmla="*/ 1 h 78"/>
                    <a:gd name="T2" fmla="*/ 0 w 100"/>
                    <a:gd name="T3" fmla="*/ 77 h 78"/>
                    <a:gd name="T4" fmla="*/ 99 w 100"/>
                    <a:gd name="T5" fmla="*/ 77 h 78"/>
                    <a:gd name="T6" fmla="*/ 99 w 100"/>
                    <a:gd name="T7" fmla="*/ 0 h 78"/>
                    <a:gd name="T8" fmla="*/ 0 w 100"/>
                    <a:gd name="T9" fmla="*/ 1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0"/>
                    <a:gd name="T16" fmla="*/ 0 h 78"/>
                    <a:gd name="T17" fmla="*/ 100 w 100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0" h="78">
                      <a:moveTo>
                        <a:pt x="0" y="1"/>
                      </a:moveTo>
                      <a:lnTo>
                        <a:pt x="0" y="77"/>
                      </a:lnTo>
                      <a:lnTo>
                        <a:pt x="99" y="77"/>
                      </a:lnTo>
                      <a:lnTo>
                        <a:pt x="99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1" name="Freeform 50"/>
                <p:cNvSpPr>
                  <a:spLocks/>
                </p:cNvSpPr>
                <p:nvPr/>
              </p:nvSpPr>
              <p:spPr bwMode="auto">
                <a:xfrm>
                  <a:off x="1053" y="1225"/>
                  <a:ext cx="121" cy="131"/>
                </a:xfrm>
                <a:custGeom>
                  <a:avLst/>
                  <a:gdLst>
                    <a:gd name="T0" fmla="*/ 0 w 121"/>
                    <a:gd name="T1" fmla="*/ 0 h 131"/>
                    <a:gd name="T2" fmla="*/ 120 w 121"/>
                    <a:gd name="T3" fmla="*/ 54 h 131"/>
                    <a:gd name="T4" fmla="*/ 120 w 121"/>
                    <a:gd name="T5" fmla="*/ 130 h 131"/>
                    <a:gd name="T6" fmla="*/ 0 w 121"/>
                    <a:gd name="T7" fmla="*/ 77 h 131"/>
                    <a:gd name="T8" fmla="*/ 0 w 121"/>
                    <a:gd name="T9" fmla="*/ 0 h 1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1"/>
                    <a:gd name="T16" fmla="*/ 0 h 131"/>
                    <a:gd name="T17" fmla="*/ 121 w 121"/>
                    <a:gd name="T18" fmla="*/ 131 h 1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1" h="131">
                      <a:moveTo>
                        <a:pt x="0" y="0"/>
                      </a:moveTo>
                      <a:lnTo>
                        <a:pt x="120" y="54"/>
                      </a:lnTo>
                      <a:lnTo>
                        <a:pt x="120" y="130"/>
                      </a:lnTo>
                      <a:lnTo>
                        <a:pt x="0" y="7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2" name="Freeform 51"/>
                <p:cNvSpPr>
                  <a:spLocks/>
                </p:cNvSpPr>
                <p:nvPr/>
              </p:nvSpPr>
              <p:spPr bwMode="auto">
                <a:xfrm>
                  <a:off x="1173" y="1280"/>
                  <a:ext cx="97" cy="73"/>
                </a:xfrm>
                <a:custGeom>
                  <a:avLst/>
                  <a:gdLst>
                    <a:gd name="T0" fmla="*/ 0 w 97"/>
                    <a:gd name="T1" fmla="*/ 0 h 73"/>
                    <a:gd name="T2" fmla="*/ 96 w 97"/>
                    <a:gd name="T3" fmla="*/ 0 h 73"/>
                    <a:gd name="T4" fmla="*/ 96 w 97"/>
                    <a:gd name="T5" fmla="*/ 72 h 73"/>
                    <a:gd name="T6" fmla="*/ 0 w 97"/>
                    <a:gd name="T7" fmla="*/ 72 h 73"/>
                    <a:gd name="T8" fmla="*/ 0 w 97"/>
                    <a:gd name="T9" fmla="*/ 0 h 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73"/>
                    <a:gd name="T17" fmla="*/ 97 w 97"/>
                    <a:gd name="T18" fmla="*/ 73 h 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73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96" y="72"/>
                      </a:lnTo>
                      <a:lnTo>
                        <a:pt x="0" y="7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3" name="Freeform 52"/>
                <p:cNvSpPr>
                  <a:spLocks/>
                </p:cNvSpPr>
                <p:nvPr/>
              </p:nvSpPr>
              <p:spPr bwMode="auto">
                <a:xfrm>
                  <a:off x="1269" y="1245"/>
                  <a:ext cx="41" cy="76"/>
                </a:xfrm>
                <a:custGeom>
                  <a:avLst/>
                  <a:gdLst>
                    <a:gd name="T0" fmla="*/ 0 w 41"/>
                    <a:gd name="T1" fmla="*/ 1 h 76"/>
                    <a:gd name="T2" fmla="*/ 0 w 41"/>
                    <a:gd name="T3" fmla="*/ 75 h 76"/>
                    <a:gd name="T4" fmla="*/ 40 w 41"/>
                    <a:gd name="T5" fmla="*/ 75 h 76"/>
                    <a:gd name="T6" fmla="*/ 40 w 41"/>
                    <a:gd name="T7" fmla="*/ 0 h 76"/>
                    <a:gd name="T8" fmla="*/ 0 w 41"/>
                    <a:gd name="T9" fmla="*/ 1 h 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76"/>
                    <a:gd name="T17" fmla="*/ 41 w 41"/>
                    <a:gd name="T18" fmla="*/ 76 h 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76">
                      <a:moveTo>
                        <a:pt x="0" y="1"/>
                      </a:moveTo>
                      <a:lnTo>
                        <a:pt x="0" y="75"/>
                      </a:lnTo>
                      <a:lnTo>
                        <a:pt x="40" y="75"/>
                      </a:lnTo>
                      <a:lnTo>
                        <a:pt x="40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4" name="Freeform 53"/>
                <p:cNvSpPr>
                  <a:spLocks/>
                </p:cNvSpPr>
                <p:nvPr/>
              </p:nvSpPr>
              <p:spPr bwMode="auto">
                <a:xfrm>
                  <a:off x="1309" y="1247"/>
                  <a:ext cx="72" cy="130"/>
                </a:xfrm>
                <a:custGeom>
                  <a:avLst/>
                  <a:gdLst>
                    <a:gd name="T0" fmla="*/ 0 w 72"/>
                    <a:gd name="T1" fmla="*/ 0 h 130"/>
                    <a:gd name="T2" fmla="*/ 71 w 72"/>
                    <a:gd name="T3" fmla="*/ 53 h 130"/>
                    <a:gd name="T4" fmla="*/ 71 w 72"/>
                    <a:gd name="T5" fmla="*/ 129 h 130"/>
                    <a:gd name="T6" fmla="*/ 0 w 72"/>
                    <a:gd name="T7" fmla="*/ 72 h 130"/>
                    <a:gd name="T8" fmla="*/ 0 w 72"/>
                    <a:gd name="T9" fmla="*/ 0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130"/>
                    <a:gd name="T17" fmla="*/ 72 w 72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130">
                      <a:moveTo>
                        <a:pt x="0" y="0"/>
                      </a:moveTo>
                      <a:lnTo>
                        <a:pt x="71" y="53"/>
                      </a:lnTo>
                      <a:lnTo>
                        <a:pt x="71" y="129"/>
                      </a:lnTo>
                      <a:lnTo>
                        <a:pt x="0" y="7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5" name="Freeform 54"/>
                <p:cNvSpPr>
                  <a:spLocks/>
                </p:cNvSpPr>
                <p:nvPr/>
              </p:nvSpPr>
              <p:spPr bwMode="auto">
                <a:xfrm>
                  <a:off x="1380" y="1301"/>
                  <a:ext cx="32" cy="130"/>
                </a:xfrm>
                <a:custGeom>
                  <a:avLst/>
                  <a:gdLst>
                    <a:gd name="T0" fmla="*/ 0 w 32"/>
                    <a:gd name="T1" fmla="*/ 0 h 130"/>
                    <a:gd name="T2" fmla="*/ 31 w 32"/>
                    <a:gd name="T3" fmla="*/ 53 h 130"/>
                    <a:gd name="T4" fmla="*/ 31 w 32"/>
                    <a:gd name="T5" fmla="*/ 129 h 130"/>
                    <a:gd name="T6" fmla="*/ 0 w 32"/>
                    <a:gd name="T7" fmla="*/ 76 h 130"/>
                    <a:gd name="T8" fmla="*/ 0 w 32"/>
                    <a:gd name="T9" fmla="*/ 0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130"/>
                    <a:gd name="T17" fmla="*/ 32 w 32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130">
                      <a:moveTo>
                        <a:pt x="0" y="0"/>
                      </a:moveTo>
                      <a:lnTo>
                        <a:pt x="31" y="53"/>
                      </a:lnTo>
                      <a:lnTo>
                        <a:pt x="31" y="129"/>
                      </a:lnTo>
                      <a:lnTo>
                        <a:pt x="0" y="7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5FC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6" name="Freeform 55"/>
                <p:cNvSpPr>
                  <a:spLocks/>
                </p:cNvSpPr>
                <p:nvPr/>
              </p:nvSpPr>
              <p:spPr bwMode="auto">
                <a:xfrm>
                  <a:off x="1411" y="1355"/>
                  <a:ext cx="36" cy="96"/>
                </a:xfrm>
                <a:custGeom>
                  <a:avLst/>
                  <a:gdLst>
                    <a:gd name="T0" fmla="*/ 0 w 36"/>
                    <a:gd name="T1" fmla="*/ 0 h 96"/>
                    <a:gd name="T2" fmla="*/ 35 w 36"/>
                    <a:gd name="T3" fmla="*/ 19 h 96"/>
                    <a:gd name="T4" fmla="*/ 35 w 36"/>
                    <a:gd name="T5" fmla="*/ 95 h 96"/>
                    <a:gd name="T6" fmla="*/ 0 w 36"/>
                    <a:gd name="T7" fmla="*/ 75 h 96"/>
                    <a:gd name="T8" fmla="*/ 0 w 36"/>
                    <a:gd name="T9" fmla="*/ 0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96"/>
                    <a:gd name="T17" fmla="*/ 36 w 36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96">
                      <a:moveTo>
                        <a:pt x="0" y="0"/>
                      </a:moveTo>
                      <a:lnTo>
                        <a:pt x="35" y="19"/>
                      </a:lnTo>
                      <a:lnTo>
                        <a:pt x="35" y="95"/>
                      </a:lnTo>
                      <a:lnTo>
                        <a:pt x="0" y="7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7" name="Freeform 56"/>
                <p:cNvSpPr>
                  <a:spLocks/>
                </p:cNvSpPr>
                <p:nvPr/>
              </p:nvSpPr>
              <p:spPr bwMode="auto">
                <a:xfrm>
                  <a:off x="1446" y="1349"/>
                  <a:ext cx="26" cy="101"/>
                </a:xfrm>
                <a:custGeom>
                  <a:avLst/>
                  <a:gdLst>
                    <a:gd name="T0" fmla="*/ 25 w 26"/>
                    <a:gd name="T1" fmla="*/ 0 h 101"/>
                    <a:gd name="T2" fmla="*/ 0 w 26"/>
                    <a:gd name="T3" fmla="*/ 26 h 101"/>
                    <a:gd name="T4" fmla="*/ 0 w 26"/>
                    <a:gd name="T5" fmla="*/ 100 h 101"/>
                    <a:gd name="T6" fmla="*/ 25 w 26"/>
                    <a:gd name="T7" fmla="*/ 75 h 101"/>
                    <a:gd name="T8" fmla="*/ 25 w 26"/>
                    <a:gd name="T9" fmla="*/ 0 h 1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01"/>
                    <a:gd name="T17" fmla="*/ 26 w 26"/>
                    <a:gd name="T18" fmla="*/ 101 h 1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01">
                      <a:moveTo>
                        <a:pt x="25" y="0"/>
                      </a:moveTo>
                      <a:lnTo>
                        <a:pt x="0" y="26"/>
                      </a:lnTo>
                      <a:lnTo>
                        <a:pt x="0" y="100"/>
                      </a:lnTo>
                      <a:lnTo>
                        <a:pt x="25" y="75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8" name="Freeform 57"/>
                <p:cNvSpPr>
                  <a:spLocks/>
                </p:cNvSpPr>
                <p:nvPr/>
              </p:nvSpPr>
              <p:spPr bwMode="auto">
                <a:xfrm>
                  <a:off x="1471" y="1349"/>
                  <a:ext cx="45" cy="89"/>
                </a:xfrm>
                <a:custGeom>
                  <a:avLst/>
                  <a:gdLst>
                    <a:gd name="T0" fmla="*/ 0 w 45"/>
                    <a:gd name="T1" fmla="*/ 0 h 89"/>
                    <a:gd name="T2" fmla="*/ 44 w 45"/>
                    <a:gd name="T3" fmla="*/ 15 h 89"/>
                    <a:gd name="T4" fmla="*/ 44 w 45"/>
                    <a:gd name="T5" fmla="*/ 88 h 89"/>
                    <a:gd name="T6" fmla="*/ 0 w 45"/>
                    <a:gd name="T7" fmla="*/ 74 h 89"/>
                    <a:gd name="T8" fmla="*/ 0 w 45"/>
                    <a:gd name="T9" fmla="*/ 0 h 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89"/>
                    <a:gd name="T17" fmla="*/ 45 w 45"/>
                    <a:gd name="T18" fmla="*/ 89 h 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89">
                      <a:moveTo>
                        <a:pt x="0" y="0"/>
                      </a:moveTo>
                      <a:lnTo>
                        <a:pt x="44" y="15"/>
                      </a:lnTo>
                      <a:lnTo>
                        <a:pt x="44" y="88"/>
                      </a:lnTo>
                      <a:lnTo>
                        <a:pt x="0" y="7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5FC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9" name="Freeform 58"/>
                <p:cNvSpPr>
                  <a:spLocks/>
                </p:cNvSpPr>
                <p:nvPr/>
              </p:nvSpPr>
              <p:spPr bwMode="auto">
                <a:xfrm>
                  <a:off x="1571" y="1450"/>
                  <a:ext cx="88" cy="106"/>
                </a:xfrm>
                <a:custGeom>
                  <a:avLst/>
                  <a:gdLst>
                    <a:gd name="T0" fmla="*/ 0 w 88"/>
                    <a:gd name="T1" fmla="*/ 0 h 106"/>
                    <a:gd name="T2" fmla="*/ 87 w 88"/>
                    <a:gd name="T3" fmla="*/ 27 h 106"/>
                    <a:gd name="T4" fmla="*/ 87 w 88"/>
                    <a:gd name="T5" fmla="*/ 105 h 106"/>
                    <a:gd name="T6" fmla="*/ 0 w 88"/>
                    <a:gd name="T7" fmla="*/ 77 h 106"/>
                    <a:gd name="T8" fmla="*/ 0 w 88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106"/>
                    <a:gd name="T17" fmla="*/ 88 w 88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106">
                      <a:moveTo>
                        <a:pt x="0" y="0"/>
                      </a:moveTo>
                      <a:lnTo>
                        <a:pt x="87" y="27"/>
                      </a:lnTo>
                      <a:lnTo>
                        <a:pt x="87" y="105"/>
                      </a:lnTo>
                      <a:lnTo>
                        <a:pt x="0" y="7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0" name="Freeform 59"/>
                <p:cNvSpPr>
                  <a:spLocks/>
                </p:cNvSpPr>
                <p:nvPr/>
              </p:nvSpPr>
              <p:spPr bwMode="auto">
                <a:xfrm>
                  <a:off x="1515" y="1362"/>
                  <a:ext cx="57" cy="166"/>
                </a:xfrm>
                <a:custGeom>
                  <a:avLst/>
                  <a:gdLst>
                    <a:gd name="T0" fmla="*/ 0 w 57"/>
                    <a:gd name="T1" fmla="*/ 0 h 166"/>
                    <a:gd name="T2" fmla="*/ 56 w 57"/>
                    <a:gd name="T3" fmla="*/ 88 h 166"/>
                    <a:gd name="T4" fmla="*/ 56 w 57"/>
                    <a:gd name="T5" fmla="*/ 165 h 166"/>
                    <a:gd name="T6" fmla="*/ 0 w 57"/>
                    <a:gd name="T7" fmla="*/ 77 h 166"/>
                    <a:gd name="T8" fmla="*/ 0 w 57"/>
                    <a:gd name="T9" fmla="*/ 0 h 1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166"/>
                    <a:gd name="T17" fmla="*/ 57 w 57"/>
                    <a:gd name="T18" fmla="*/ 166 h 1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166">
                      <a:moveTo>
                        <a:pt x="0" y="0"/>
                      </a:moveTo>
                      <a:lnTo>
                        <a:pt x="56" y="88"/>
                      </a:lnTo>
                      <a:lnTo>
                        <a:pt x="56" y="165"/>
                      </a:lnTo>
                      <a:lnTo>
                        <a:pt x="0" y="7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1" name="Freeform 60"/>
                <p:cNvSpPr>
                  <a:spLocks/>
                </p:cNvSpPr>
                <p:nvPr/>
              </p:nvSpPr>
              <p:spPr bwMode="auto">
                <a:xfrm>
                  <a:off x="691" y="560"/>
                  <a:ext cx="20" cy="127"/>
                </a:xfrm>
                <a:custGeom>
                  <a:avLst/>
                  <a:gdLst>
                    <a:gd name="T0" fmla="*/ 0 w 20"/>
                    <a:gd name="T1" fmla="*/ 0 h 127"/>
                    <a:gd name="T2" fmla="*/ 19 w 20"/>
                    <a:gd name="T3" fmla="*/ 77 h 127"/>
                    <a:gd name="T4" fmla="*/ 13 w 20"/>
                    <a:gd name="T5" fmla="*/ 126 h 127"/>
                    <a:gd name="T6" fmla="*/ 0 w 20"/>
                    <a:gd name="T7" fmla="*/ 76 h 127"/>
                    <a:gd name="T8" fmla="*/ 0 w 20"/>
                    <a:gd name="T9" fmla="*/ 0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127"/>
                    <a:gd name="T17" fmla="*/ 20 w 20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127">
                      <a:moveTo>
                        <a:pt x="0" y="0"/>
                      </a:moveTo>
                      <a:lnTo>
                        <a:pt x="19" y="77"/>
                      </a:lnTo>
                      <a:lnTo>
                        <a:pt x="13" y="126"/>
                      </a:lnTo>
                      <a:lnTo>
                        <a:pt x="0" y="7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2" name="Freeform 61"/>
                <p:cNvSpPr>
                  <a:spLocks/>
                </p:cNvSpPr>
                <p:nvPr/>
              </p:nvSpPr>
              <p:spPr bwMode="auto">
                <a:xfrm>
                  <a:off x="690" y="885"/>
                  <a:ext cx="31" cy="107"/>
                </a:xfrm>
                <a:custGeom>
                  <a:avLst/>
                  <a:gdLst>
                    <a:gd name="T0" fmla="*/ 0 w 31"/>
                    <a:gd name="T1" fmla="*/ 0 h 107"/>
                    <a:gd name="T2" fmla="*/ 30 w 31"/>
                    <a:gd name="T3" fmla="*/ 40 h 107"/>
                    <a:gd name="T4" fmla="*/ 23 w 31"/>
                    <a:gd name="T5" fmla="*/ 65 h 107"/>
                    <a:gd name="T6" fmla="*/ 23 w 31"/>
                    <a:gd name="T7" fmla="*/ 106 h 107"/>
                    <a:gd name="T8" fmla="*/ 0 w 31"/>
                    <a:gd name="T9" fmla="*/ 77 h 107"/>
                    <a:gd name="T10" fmla="*/ 0 w 31"/>
                    <a:gd name="T11" fmla="*/ 0 h 10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"/>
                    <a:gd name="T19" fmla="*/ 0 h 107"/>
                    <a:gd name="T20" fmla="*/ 31 w 31"/>
                    <a:gd name="T21" fmla="*/ 107 h 10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" h="107">
                      <a:moveTo>
                        <a:pt x="0" y="0"/>
                      </a:moveTo>
                      <a:lnTo>
                        <a:pt x="30" y="40"/>
                      </a:lnTo>
                      <a:lnTo>
                        <a:pt x="23" y="65"/>
                      </a:lnTo>
                      <a:lnTo>
                        <a:pt x="23" y="106"/>
                      </a:lnTo>
                      <a:lnTo>
                        <a:pt x="0" y="7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68" name="Group 62"/>
              <p:cNvGrpSpPr>
                <a:grpSpLocks/>
              </p:cNvGrpSpPr>
              <p:nvPr/>
            </p:nvGrpSpPr>
            <p:grpSpPr bwMode="auto">
              <a:xfrm>
                <a:off x="1826" y="546"/>
                <a:ext cx="359" cy="304"/>
                <a:chOff x="1826" y="546"/>
                <a:chExt cx="359" cy="304"/>
              </a:xfrm>
            </p:grpSpPr>
            <p:sp>
              <p:nvSpPr>
                <p:cNvPr id="29769" name="Freeform 63"/>
                <p:cNvSpPr>
                  <a:spLocks/>
                </p:cNvSpPr>
                <p:nvPr/>
              </p:nvSpPr>
              <p:spPr bwMode="auto">
                <a:xfrm>
                  <a:off x="2020" y="644"/>
                  <a:ext cx="112" cy="89"/>
                </a:xfrm>
                <a:custGeom>
                  <a:avLst/>
                  <a:gdLst>
                    <a:gd name="T0" fmla="*/ 0 w 112"/>
                    <a:gd name="T1" fmla="*/ 13 h 89"/>
                    <a:gd name="T2" fmla="*/ 111 w 112"/>
                    <a:gd name="T3" fmla="*/ 0 h 89"/>
                    <a:gd name="T4" fmla="*/ 111 w 112"/>
                    <a:gd name="T5" fmla="*/ 72 h 89"/>
                    <a:gd name="T6" fmla="*/ 0 w 112"/>
                    <a:gd name="T7" fmla="*/ 88 h 89"/>
                    <a:gd name="T8" fmla="*/ 0 w 112"/>
                    <a:gd name="T9" fmla="*/ 13 h 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2"/>
                    <a:gd name="T16" fmla="*/ 0 h 89"/>
                    <a:gd name="T17" fmla="*/ 112 w 112"/>
                    <a:gd name="T18" fmla="*/ 89 h 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2" h="89">
                      <a:moveTo>
                        <a:pt x="0" y="13"/>
                      </a:moveTo>
                      <a:lnTo>
                        <a:pt x="111" y="0"/>
                      </a:lnTo>
                      <a:lnTo>
                        <a:pt x="111" y="72"/>
                      </a:lnTo>
                      <a:lnTo>
                        <a:pt x="0" y="88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70" name="Freeform 64"/>
                <p:cNvSpPr>
                  <a:spLocks/>
                </p:cNvSpPr>
                <p:nvPr/>
              </p:nvSpPr>
              <p:spPr bwMode="auto">
                <a:xfrm>
                  <a:off x="1981" y="656"/>
                  <a:ext cx="45" cy="116"/>
                </a:xfrm>
                <a:custGeom>
                  <a:avLst/>
                  <a:gdLst>
                    <a:gd name="T0" fmla="*/ 44 w 45"/>
                    <a:gd name="T1" fmla="*/ 0 h 116"/>
                    <a:gd name="T2" fmla="*/ 44 w 45"/>
                    <a:gd name="T3" fmla="*/ 75 h 116"/>
                    <a:gd name="T4" fmla="*/ 0 w 45"/>
                    <a:gd name="T5" fmla="*/ 115 h 116"/>
                    <a:gd name="T6" fmla="*/ 0 w 45"/>
                    <a:gd name="T7" fmla="*/ 39 h 116"/>
                    <a:gd name="T8" fmla="*/ 44 w 45"/>
                    <a:gd name="T9" fmla="*/ 0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116"/>
                    <a:gd name="T17" fmla="*/ 45 w 45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116">
                      <a:moveTo>
                        <a:pt x="44" y="0"/>
                      </a:moveTo>
                      <a:lnTo>
                        <a:pt x="44" y="75"/>
                      </a:lnTo>
                      <a:lnTo>
                        <a:pt x="0" y="115"/>
                      </a:lnTo>
                      <a:lnTo>
                        <a:pt x="0" y="39"/>
                      </a:lnTo>
                      <a:lnTo>
                        <a:pt x="44" y="0"/>
                      </a:lnTo>
                    </a:path>
                  </a:pathLst>
                </a:custGeom>
                <a:solidFill>
                  <a:srgbClr val="3F5F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71" name="Freeform 65"/>
                <p:cNvSpPr>
                  <a:spLocks/>
                </p:cNvSpPr>
                <p:nvPr/>
              </p:nvSpPr>
              <p:spPr bwMode="auto">
                <a:xfrm>
                  <a:off x="1826" y="546"/>
                  <a:ext cx="65" cy="80"/>
                </a:xfrm>
                <a:custGeom>
                  <a:avLst/>
                  <a:gdLst>
                    <a:gd name="T0" fmla="*/ 64 w 65"/>
                    <a:gd name="T1" fmla="*/ 0 h 80"/>
                    <a:gd name="T2" fmla="*/ 8 w 65"/>
                    <a:gd name="T3" fmla="*/ 48 h 80"/>
                    <a:gd name="T4" fmla="*/ 0 w 65"/>
                    <a:gd name="T5" fmla="*/ 76 h 80"/>
                    <a:gd name="T6" fmla="*/ 51 w 65"/>
                    <a:gd name="T7" fmla="*/ 59 h 80"/>
                    <a:gd name="T8" fmla="*/ 64 w 65"/>
                    <a:gd name="T9" fmla="*/ 79 h 80"/>
                    <a:gd name="T10" fmla="*/ 64 w 65"/>
                    <a:gd name="T11" fmla="*/ 0 h 8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5"/>
                    <a:gd name="T19" fmla="*/ 0 h 80"/>
                    <a:gd name="T20" fmla="*/ 65 w 65"/>
                    <a:gd name="T21" fmla="*/ 80 h 8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5" h="80">
                      <a:moveTo>
                        <a:pt x="64" y="0"/>
                      </a:moveTo>
                      <a:lnTo>
                        <a:pt x="8" y="48"/>
                      </a:lnTo>
                      <a:lnTo>
                        <a:pt x="0" y="76"/>
                      </a:lnTo>
                      <a:lnTo>
                        <a:pt x="51" y="59"/>
                      </a:lnTo>
                      <a:lnTo>
                        <a:pt x="64" y="79"/>
                      </a:lnTo>
                      <a:lnTo>
                        <a:pt x="64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72" name="Freeform 66"/>
                <p:cNvSpPr>
                  <a:spLocks/>
                </p:cNvSpPr>
                <p:nvPr/>
              </p:nvSpPr>
              <p:spPr bwMode="auto">
                <a:xfrm>
                  <a:off x="1960" y="590"/>
                  <a:ext cx="37" cy="41"/>
                </a:xfrm>
                <a:custGeom>
                  <a:avLst/>
                  <a:gdLst>
                    <a:gd name="T0" fmla="*/ 36 w 37"/>
                    <a:gd name="T1" fmla="*/ 0 h 41"/>
                    <a:gd name="T2" fmla="*/ 0 w 37"/>
                    <a:gd name="T3" fmla="*/ 27 h 41"/>
                    <a:gd name="T4" fmla="*/ 36 w 37"/>
                    <a:gd name="T5" fmla="*/ 40 h 41"/>
                    <a:gd name="T6" fmla="*/ 36 w 37"/>
                    <a:gd name="T7" fmla="*/ 0 h 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7"/>
                    <a:gd name="T13" fmla="*/ 0 h 41"/>
                    <a:gd name="T14" fmla="*/ 37 w 37"/>
                    <a:gd name="T15" fmla="*/ 41 h 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7" h="41">
                      <a:moveTo>
                        <a:pt x="36" y="0"/>
                      </a:moveTo>
                      <a:lnTo>
                        <a:pt x="0" y="27"/>
                      </a:lnTo>
                      <a:lnTo>
                        <a:pt x="36" y="40"/>
                      </a:lnTo>
                      <a:lnTo>
                        <a:pt x="36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73" name="Freeform 67"/>
                <p:cNvSpPr>
                  <a:spLocks/>
                </p:cNvSpPr>
                <p:nvPr/>
              </p:nvSpPr>
              <p:spPr bwMode="auto">
                <a:xfrm>
                  <a:off x="1998" y="699"/>
                  <a:ext cx="24" cy="109"/>
                </a:xfrm>
                <a:custGeom>
                  <a:avLst/>
                  <a:gdLst>
                    <a:gd name="T0" fmla="*/ 23 w 24"/>
                    <a:gd name="T1" fmla="*/ 0 h 109"/>
                    <a:gd name="T2" fmla="*/ 0 w 24"/>
                    <a:gd name="T3" fmla="*/ 29 h 109"/>
                    <a:gd name="T4" fmla="*/ 0 w 24"/>
                    <a:gd name="T5" fmla="*/ 108 h 109"/>
                    <a:gd name="T6" fmla="*/ 23 w 24"/>
                    <a:gd name="T7" fmla="*/ 76 h 109"/>
                    <a:gd name="T8" fmla="*/ 23 w 24"/>
                    <a:gd name="T9" fmla="*/ 0 h 1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09"/>
                    <a:gd name="T17" fmla="*/ 24 w 24"/>
                    <a:gd name="T18" fmla="*/ 109 h 1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09">
                      <a:moveTo>
                        <a:pt x="23" y="0"/>
                      </a:moveTo>
                      <a:lnTo>
                        <a:pt x="0" y="29"/>
                      </a:lnTo>
                      <a:lnTo>
                        <a:pt x="0" y="108"/>
                      </a:lnTo>
                      <a:lnTo>
                        <a:pt x="23" y="76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74" name="Freeform 68"/>
                <p:cNvSpPr>
                  <a:spLocks/>
                </p:cNvSpPr>
                <p:nvPr/>
              </p:nvSpPr>
              <p:spPr bwMode="auto">
                <a:xfrm>
                  <a:off x="1986" y="735"/>
                  <a:ext cx="17" cy="90"/>
                </a:xfrm>
                <a:custGeom>
                  <a:avLst/>
                  <a:gdLst>
                    <a:gd name="T0" fmla="*/ 16 w 17"/>
                    <a:gd name="T1" fmla="*/ 0 h 90"/>
                    <a:gd name="T2" fmla="*/ 16 w 17"/>
                    <a:gd name="T3" fmla="*/ 72 h 90"/>
                    <a:gd name="T4" fmla="*/ 11 w 17"/>
                    <a:gd name="T5" fmla="*/ 89 h 90"/>
                    <a:gd name="T6" fmla="*/ 0 w 17"/>
                    <a:gd name="T7" fmla="*/ 70 h 90"/>
                    <a:gd name="T8" fmla="*/ 16 w 17"/>
                    <a:gd name="T9" fmla="*/ 0 h 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90"/>
                    <a:gd name="T17" fmla="*/ 17 w 17"/>
                    <a:gd name="T18" fmla="*/ 90 h 9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90">
                      <a:moveTo>
                        <a:pt x="16" y="0"/>
                      </a:moveTo>
                      <a:lnTo>
                        <a:pt x="16" y="72"/>
                      </a:lnTo>
                      <a:lnTo>
                        <a:pt x="11" y="89"/>
                      </a:lnTo>
                      <a:lnTo>
                        <a:pt x="0" y="7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F5F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75" name="Freeform 69"/>
                <p:cNvSpPr>
                  <a:spLocks/>
                </p:cNvSpPr>
                <p:nvPr/>
              </p:nvSpPr>
              <p:spPr bwMode="auto">
                <a:xfrm>
                  <a:off x="2133" y="715"/>
                  <a:ext cx="31" cy="42"/>
                </a:xfrm>
                <a:custGeom>
                  <a:avLst/>
                  <a:gdLst>
                    <a:gd name="T0" fmla="*/ 30 w 31"/>
                    <a:gd name="T1" fmla="*/ 0 h 42"/>
                    <a:gd name="T2" fmla="*/ 0 w 31"/>
                    <a:gd name="T3" fmla="*/ 30 h 42"/>
                    <a:gd name="T4" fmla="*/ 8 w 31"/>
                    <a:gd name="T5" fmla="*/ 41 h 42"/>
                    <a:gd name="T6" fmla="*/ 30 w 31"/>
                    <a:gd name="T7" fmla="*/ 30 h 42"/>
                    <a:gd name="T8" fmla="*/ 30 w 31"/>
                    <a:gd name="T9" fmla="*/ 0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42"/>
                    <a:gd name="T17" fmla="*/ 31 w 31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42">
                      <a:moveTo>
                        <a:pt x="30" y="0"/>
                      </a:moveTo>
                      <a:lnTo>
                        <a:pt x="0" y="30"/>
                      </a:lnTo>
                      <a:lnTo>
                        <a:pt x="8" y="41"/>
                      </a:lnTo>
                      <a:lnTo>
                        <a:pt x="30" y="30"/>
                      </a:lnTo>
                      <a:lnTo>
                        <a:pt x="30" y="0"/>
                      </a:lnTo>
                    </a:path>
                  </a:pathLst>
                </a:custGeom>
                <a:solidFill>
                  <a:srgbClr val="3F5F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76" name="Freeform 70"/>
                <p:cNvSpPr>
                  <a:spLocks/>
                </p:cNvSpPr>
                <p:nvPr/>
              </p:nvSpPr>
              <p:spPr bwMode="auto">
                <a:xfrm>
                  <a:off x="2151" y="790"/>
                  <a:ext cx="34" cy="60"/>
                </a:xfrm>
                <a:custGeom>
                  <a:avLst/>
                  <a:gdLst>
                    <a:gd name="T0" fmla="*/ 33 w 34"/>
                    <a:gd name="T1" fmla="*/ 0 h 60"/>
                    <a:gd name="T2" fmla="*/ 0 w 34"/>
                    <a:gd name="T3" fmla="*/ 39 h 60"/>
                    <a:gd name="T4" fmla="*/ 0 w 34"/>
                    <a:gd name="T5" fmla="*/ 46 h 60"/>
                    <a:gd name="T6" fmla="*/ 25 w 34"/>
                    <a:gd name="T7" fmla="*/ 59 h 60"/>
                    <a:gd name="T8" fmla="*/ 33 w 34"/>
                    <a:gd name="T9" fmla="*/ 59 h 60"/>
                    <a:gd name="T10" fmla="*/ 33 w 34"/>
                    <a:gd name="T11" fmla="*/ 0 h 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4"/>
                    <a:gd name="T19" fmla="*/ 0 h 60"/>
                    <a:gd name="T20" fmla="*/ 34 w 34"/>
                    <a:gd name="T21" fmla="*/ 60 h 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4" h="60">
                      <a:moveTo>
                        <a:pt x="33" y="0"/>
                      </a:moveTo>
                      <a:lnTo>
                        <a:pt x="0" y="39"/>
                      </a:lnTo>
                      <a:lnTo>
                        <a:pt x="0" y="46"/>
                      </a:lnTo>
                      <a:lnTo>
                        <a:pt x="25" y="59"/>
                      </a:lnTo>
                      <a:lnTo>
                        <a:pt x="33" y="59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9762" name="Freeform 71"/>
            <p:cNvSpPr>
              <a:spLocks/>
            </p:cNvSpPr>
            <p:nvPr/>
          </p:nvSpPr>
          <p:spPr bwMode="auto">
            <a:xfrm>
              <a:off x="690" y="516"/>
              <a:ext cx="2045" cy="1010"/>
            </a:xfrm>
            <a:custGeom>
              <a:avLst/>
              <a:gdLst>
                <a:gd name="T0" fmla="*/ 70 w 2045"/>
                <a:gd name="T1" fmla="*/ 42 h 1010"/>
                <a:gd name="T2" fmla="*/ 20 w 2045"/>
                <a:gd name="T3" fmla="*/ 123 h 1010"/>
                <a:gd name="T4" fmla="*/ 0 w 2045"/>
                <a:gd name="T5" fmla="*/ 370 h 1010"/>
                <a:gd name="T6" fmla="*/ 72 w 2045"/>
                <a:gd name="T7" fmla="*/ 505 h 1010"/>
                <a:gd name="T8" fmla="*/ 264 w 2045"/>
                <a:gd name="T9" fmla="*/ 694 h 1010"/>
                <a:gd name="T10" fmla="*/ 482 w 2045"/>
                <a:gd name="T11" fmla="*/ 762 h 1010"/>
                <a:gd name="T12" fmla="*/ 619 w 2045"/>
                <a:gd name="T13" fmla="*/ 728 h 1010"/>
                <a:gd name="T14" fmla="*/ 757 w 2045"/>
                <a:gd name="T15" fmla="*/ 857 h 1010"/>
                <a:gd name="T16" fmla="*/ 882 w 2045"/>
                <a:gd name="T17" fmla="*/ 935 h 1010"/>
                <a:gd name="T18" fmla="*/ 976 w 2045"/>
                <a:gd name="T19" fmla="*/ 878 h 1010"/>
                <a:gd name="T20" fmla="*/ 1182 w 2045"/>
                <a:gd name="T21" fmla="*/ 847 h 1010"/>
                <a:gd name="T22" fmla="*/ 1268 w 2045"/>
                <a:gd name="T23" fmla="*/ 799 h 1010"/>
                <a:gd name="T24" fmla="*/ 1386 w 2045"/>
                <a:gd name="T25" fmla="*/ 828 h 1010"/>
                <a:gd name="T26" fmla="*/ 1465 w 2045"/>
                <a:gd name="T27" fmla="*/ 893 h 1010"/>
                <a:gd name="T28" fmla="*/ 1519 w 2045"/>
                <a:gd name="T29" fmla="*/ 1009 h 1010"/>
                <a:gd name="T30" fmla="*/ 1588 w 2045"/>
                <a:gd name="T31" fmla="*/ 934 h 1010"/>
                <a:gd name="T32" fmla="*/ 1527 w 2045"/>
                <a:gd name="T33" fmla="*/ 791 h 1010"/>
                <a:gd name="T34" fmla="*/ 1588 w 2045"/>
                <a:gd name="T35" fmla="*/ 704 h 1010"/>
                <a:gd name="T36" fmla="*/ 1703 w 2045"/>
                <a:gd name="T37" fmla="*/ 616 h 1010"/>
                <a:gd name="T38" fmla="*/ 1731 w 2045"/>
                <a:gd name="T39" fmla="*/ 496 h 1010"/>
                <a:gd name="T40" fmla="*/ 1739 w 2045"/>
                <a:gd name="T41" fmla="*/ 431 h 1010"/>
                <a:gd name="T42" fmla="*/ 1785 w 2045"/>
                <a:gd name="T43" fmla="*/ 410 h 1010"/>
                <a:gd name="T44" fmla="*/ 1784 w 2045"/>
                <a:gd name="T45" fmla="*/ 369 h 1010"/>
                <a:gd name="T46" fmla="*/ 1871 w 2045"/>
                <a:gd name="T47" fmla="*/ 337 h 1010"/>
                <a:gd name="T48" fmla="*/ 1914 w 2045"/>
                <a:gd name="T49" fmla="*/ 329 h 1010"/>
                <a:gd name="T50" fmla="*/ 1904 w 2045"/>
                <a:gd name="T51" fmla="*/ 286 h 1010"/>
                <a:gd name="T52" fmla="*/ 1913 w 2045"/>
                <a:gd name="T53" fmla="*/ 257 h 1010"/>
                <a:gd name="T54" fmla="*/ 2044 w 2045"/>
                <a:gd name="T55" fmla="*/ 161 h 1010"/>
                <a:gd name="T56" fmla="*/ 2011 w 2045"/>
                <a:gd name="T57" fmla="*/ 75 h 1010"/>
                <a:gd name="T58" fmla="*/ 1943 w 2045"/>
                <a:gd name="T59" fmla="*/ 93 h 1010"/>
                <a:gd name="T60" fmla="*/ 1812 w 2045"/>
                <a:gd name="T61" fmla="*/ 177 h 1010"/>
                <a:gd name="T62" fmla="*/ 1723 w 2045"/>
                <a:gd name="T63" fmla="*/ 239 h 1010"/>
                <a:gd name="T64" fmla="*/ 1617 w 2045"/>
                <a:gd name="T65" fmla="*/ 254 h 1010"/>
                <a:gd name="T66" fmla="*/ 1565 w 2045"/>
                <a:gd name="T67" fmla="*/ 312 h 1010"/>
                <a:gd name="T68" fmla="*/ 1463 w 2045"/>
                <a:gd name="T69" fmla="*/ 322 h 1010"/>
                <a:gd name="T70" fmla="*/ 1490 w 2045"/>
                <a:gd name="T71" fmla="*/ 227 h 1010"/>
                <a:gd name="T72" fmla="*/ 1442 w 2045"/>
                <a:gd name="T73" fmla="*/ 228 h 1010"/>
                <a:gd name="T74" fmla="*/ 1412 w 2045"/>
                <a:gd name="T75" fmla="*/ 152 h 1010"/>
                <a:gd name="T76" fmla="*/ 1354 w 2045"/>
                <a:gd name="T77" fmla="*/ 272 h 1010"/>
                <a:gd name="T78" fmla="*/ 1308 w 2045"/>
                <a:gd name="T79" fmla="*/ 322 h 1010"/>
                <a:gd name="T80" fmla="*/ 1332 w 2045"/>
                <a:gd name="T81" fmla="*/ 183 h 1010"/>
                <a:gd name="T82" fmla="*/ 1333 w 2045"/>
                <a:gd name="T83" fmla="*/ 140 h 1010"/>
                <a:gd name="T84" fmla="*/ 1331 w 2045"/>
                <a:gd name="T85" fmla="*/ 123 h 1010"/>
                <a:gd name="T86" fmla="*/ 1278 w 2045"/>
                <a:gd name="T87" fmla="*/ 69 h 1010"/>
                <a:gd name="T88" fmla="*/ 1137 w 2045"/>
                <a:gd name="T89" fmla="*/ 105 h 1010"/>
                <a:gd name="T90" fmla="*/ 1039 w 2045"/>
                <a:gd name="T91" fmla="*/ 0 h 10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45"/>
                <a:gd name="T139" fmla="*/ 0 h 1010"/>
                <a:gd name="T140" fmla="*/ 2045 w 2045"/>
                <a:gd name="T141" fmla="*/ 1010 h 101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45" h="1010">
                  <a:moveTo>
                    <a:pt x="1039" y="0"/>
                  </a:moveTo>
                  <a:lnTo>
                    <a:pt x="59" y="0"/>
                  </a:lnTo>
                  <a:lnTo>
                    <a:pt x="70" y="42"/>
                  </a:lnTo>
                  <a:lnTo>
                    <a:pt x="63" y="54"/>
                  </a:lnTo>
                  <a:lnTo>
                    <a:pt x="1" y="44"/>
                  </a:lnTo>
                  <a:lnTo>
                    <a:pt x="20" y="123"/>
                  </a:lnTo>
                  <a:lnTo>
                    <a:pt x="3" y="271"/>
                  </a:lnTo>
                  <a:lnTo>
                    <a:pt x="10" y="311"/>
                  </a:lnTo>
                  <a:lnTo>
                    <a:pt x="0" y="370"/>
                  </a:lnTo>
                  <a:lnTo>
                    <a:pt x="30" y="407"/>
                  </a:lnTo>
                  <a:lnTo>
                    <a:pt x="23" y="435"/>
                  </a:lnTo>
                  <a:lnTo>
                    <a:pt x="72" y="505"/>
                  </a:lnTo>
                  <a:lnTo>
                    <a:pt x="150" y="631"/>
                  </a:lnTo>
                  <a:lnTo>
                    <a:pt x="178" y="631"/>
                  </a:lnTo>
                  <a:lnTo>
                    <a:pt x="264" y="694"/>
                  </a:lnTo>
                  <a:lnTo>
                    <a:pt x="363" y="693"/>
                  </a:lnTo>
                  <a:lnTo>
                    <a:pt x="363" y="710"/>
                  </a:lnTo>
                  <a:lnTo>
                    <a:pt x="482" y="762"/>
                  </a:lnTo>
                  <a:lnTo>
                    <a:pt x="580" y="762"/>
                  </a:lnTo>
                  <a:lnTo>
                    <a:pt x="580" y="728"/>
                  </a:lnTo>
                  <a:lnTo>
                    <a:pt x="619" y="728"/>
                  </a:lnTo>
                  <a:lnTo>
                    <a:pt x="691" y="785"/>
                  </a:lnTo>
                  <a:lnTo>
                    <a:pt x="723" y="839"/>
                  </a:lnTo>
                  <a:lnTo>
                    <a:pt x="757" y="857"/>
                  </a:lnTo>
                  <a:lnTo>
                    <a:pt x="779" y="833"/>
                  </a:lnTo>
                  <a:lnTo>
                    <a:pt x="826" y="847"/>
                  </a:lnTo>
                  <a:lnTo>
                    <a:pt x="882" y="935"/>
                  </a:lnTo>
                  <a:lnTo>
                    <a:pt x="968" y="963"/>
                  </a:lnTo>
                  <a:lnTo>
                    <a:pt x="959" y="917"/>
                  </a:lnTo>
                  <a:lnTo>
                    <a:pt x="976" y="878"/>
                  </a:lnTo>
                  <a:lnTo>
                    <a:pt x="1042" y="827"/>
                  </a:lnTo>
                  <a:lnTo>
                    <a:pt x="1089" y="816"/>
                  </a:lnTo>
                  <a:lnTo>
                    <a:pt x="1182" y="847"/>
                  </a:lnTo>
                  <a:lnTo>
                    <a:pt x="1256" y="850"/>
                  </a:lnTo>
                  <a:lnTo>
                    <a:pt x="1242" y="815"/>
                  </a:lnTo>
                  <a:lnTo>
                    <a:pt x="1268" y="799"/>
                  </a:lnTo>
                  <a:lnTo>
                    <a:pt x="1301" y="797"/>
                  </a:lnTo>
                  <a:lnTo>
                    <a:pt x="1347" y="797"/>
                  </a:lnTo>
                  <a:lnTo>
                    <a:pt x="1386" y="828"/>
                  </a:lnTo>
                  <a:lnTo>
                    <a:pt x="1435" y="819"/>
                  </a:lnTo>
                  <a:lnTo>
                    <a:pt x="1472" y="857"/>
                  </a:lnTo>
                  <a:lnTo>
                    <a:pt x="1465" y="893"/>
                  </a:lnTo>
                  <a:lnTo>
                    <a:pt x="1496" y="937"/>
                  </a:lnTo>
                  <a:lnTo>
                    <a:pt x="1509" y="937"/>
                  </a:lnTo>
                  <a:lnTo>
                    <a:pt x="1519" y="1009"/>
                  </a:lnTo>
                  <a:lnTo>
                    <a:pt x="1552" y="1005"/>
                  </a:lnTo>
                  <a:lnTo>
                    <a:pt x="1593" y="970"/>
                  </a:lnTo>
                  <a:lnTo>
                    <a:pt x="1588" y="934"/>
                  </a:lnTo>
                  <a:lnTo>
                    <a:pt x="1573" y="887"/>
                  </a:lnTo>
                  <a:lnTo>
                    <a:pt x="1533" y="822"/>
                  </a:lnTo>
                  <a:lnTo>
                    <a:pt x="1527" y="791"/>
                  </a:lnTo>
                  <a:lnTo>
                    <a:pt x="1548" y="739"/>
                  </a:lnTo>
                  <a:lnTo>
                    <a:pt x="1552" y="714"/>
                  </a:lnTo>
                  <a:lnTo>
                    <a:pt x="1588" y="704"/>
                  </a:lnTo>
                  <a:lnTo>
                    <a:pt x="1632" y="660"/>
                  </a:lnTo>
                  <a:lnTo>
                    <a:pt x="1653" y="630"/>
                  </a:lnTo>
                  <a:lnTo>
                    <a:pt x="1703" y="616"/>
                  </a:lnTo>
                  <a:lnTo>
                    <a:pt x="1739" y="580"/>
                  </a:lnTo>
                  <a:lnTo>
                    <a:pt x="1711" y="515"/>
                  </a:lnTo>
                  <a:lnTo>
                    <a:pt x="1731" y="496"/>
                  </a:lnTo>
                  <a:lnTo>
                    <a:pt x="1751" y="461"/>
                  </a:lnTo>
                  <a:lnTo>
                    <a:pt x="1758" y="449"/>
                  </a:lnTo>
                  <a:lnTo>
                    <a:pt x="1739" y="431"/>
                  </a:lnTo>
                  <a:lnTo>
                    <a:pt x="1740" y="412"/>
                  </a:lnTo>
                  <a:lnTo>
                    <a:pt x="1762" y="440"/>
                  </a:lnTo>
                  <a:lnTo>
                    <a:pt x="1785" y="410"/>
                  </a:lnTo>
                  <a:lnTo>
                    <a:pt x="1791" y="381"/>
                  </a:lnTo>
                  <a:lnTo>
                    <a:pt x="1782" y="373"/>
                  </a:lnTo>
                  <a:lnTo>
                    <a:pt x="1784" y="369"/>
                  </a:lnTo>
                  <a:lnTo>
                    <a:pt x="1791" y="359"/>
                  </a:lnTo>
                  <a:lnTo>
                    <a:pt x="1805" y="346"/>
                  </a:lnTo>
                  <a:lnTo>
                    <a:pt x="1871" y="337"/>
                  </a:lnTo>
                  <a:lnTo>
                    <a:pt x="1887" y="335"/>
                  </a:lnTo>
                  <a:lnTo>
                    <a:pt x="1896" y="314"/>
                  </a:lnTo>
                  <a:lnTo>
                    <a:pt x="1914" y="329"/>
                  </a:lnTo>
                  <a:lnTo>
                    <a:pt x="1944" y="319"/>
                  </a:lnTo>
                  <a:lnTo>
                    <a:pt x="1919" y="316"/>
                  </a:lnTo>
                  <a:lnTo>
                    <a:pt x="1904" y="286"/>
                  </a:lnTo>
                  <a:lnTo>
                    <a:pt x="1916" y="278"/>
                  </a:lnTo>
                  <a:lnTo>
                    <a:pt x="1909" y="261"/>
                  </a:lnTo>
                  <a:lnTo>
                    <a:pt x="1913" y="257"/>
                  </a:lnTo>
                  <a:lnTo>
                    <a:pt x="1944" y="240"/>
                  </a:lnTo>
                  <a:lnTo>
                    <a:pt x="1948" y="226"/>
                  </a:lnTo>
                  <a:lnTo>
                    <a:pt x="2044" y="161"/>
                  </a:lnTo>
                  <a:lnTo>
                    <a:pt x="2039" y="136"/>
                  </a:lnTo>
                  <a:lnTo>
                    <a:pt x="2024" y="129"/>
                  </a:lnTo>
                  <a:lnTo>
                    <a:pt x="2011" y="75"/>
                  </a:lnTo>
                  <a:lnTo>
                    <a:pt x="1983" y="82"/>
                  </a:lnTo>
                  <a:lnTo>
                    <a:pt x="1971" y="75"/>
                  </a:lnTo>
                  <a:lnTo>
                    <a:pt x="1943" y="93"/>
                  </a:lnTo>
                  <a:lnTo>
                    <a:pt x="1914" y="145"/>
                  </a:lnTo>
                  <a:lnTo>
                    <a:pt x="1889" y="177"/>
                  </a:lnTo>
                  <a:lnTo>
                    <a:pt x="1812" y="177"/>
                  </a:lnTo>
                  <a:lnTo>
                    <a:pt x="1764" y="178"/>
                  </a:lnTo>
                  <a:lnTo>
                    <a:pt x="1713" y="222"/>
                  </a:lnTo>
                  <a:lnTo>
                    <a:pt x="1723" y="239"/>
                  </a:lnTo>
                  <a:lnTo>
                    <a:pt x="1692" y="259"/>
                  </a:lnTo>
                  <a:lnTo>
                    <a:pt x="1656" y="256"/>
                  </a:lnTo>
                  <a:lnTo>
                    <a:pt x="1617" y="254"/>
                  </a:lnTo>
                  <a:lnTo>
                    <a:pt x="1609" y="277"/>
                  </a:lnTo>
                  <a:lnTo>
                    <a:pt x="1591" y="293"/>
                  </a:lnTo>
                  <a:lnTo>
                    <a:pt x="1565" y="312"/>
                  </a:lnTo>
                  <a:lnTo>
                    <a:pt x="1519" y="333"/>
                  </a:lnTo>
                  <a:lnTo>
                    <a:pt x="1484" y="333"/>
                  </a:lnTo>
                  <a:lnTo>
                    <a:pt x="1463" y="322"/>
                  </a:lnTo>
                  <a:lnTo>
                    <a:pt x="1463" y="311"/>
                  </a:lnTo>
                  <a:lnTo>
                    <a:pt x="1494" y="273"/>
                  </a:lnTo>
                  <a:lnTo>
                    <a:pt x="1490" y="227"/>
                  </a:lnTo>
                  <a:lnTo>
                    <a:pt x="1479" y="225"/>
                  </a:lnTo>
                  <a:lnTo>
                    <a:pt x="1450" y="241"/>
                  </a:lnTo>
                  <a:lnTo>
                    <a:pt x="1442" y="228"/>
                  </a:lnTo>
                  <a:lnTo>
                    <a:pt x="1472" y="201"/>
                  </a:lnTo>
                  <a:lnTo>
                    <a:pt x="1460" y="166"/>
                  </a:lnTo>
                  <a:lnTo>
                    <a:pt x="1412" y="152"/>
                  </a:lnTo>
                  <a:lnTo>
                    <a:pt x="1360" y="197"/>
                  </a:lnTo>
                  <a:lnTo>
                    <a:pt x="1344" y="239"/>
                  </a:lnTo>
                  <a:lnTo>
                    <a:pt x="1354" y="272"/>
                  </a:lnTo>
                  <a:lnTo>
                    <a:pt x="1336" y="321"/>
                  </a:lnTo>
                  <a:lnTo>
                    <a:pt x="1319" y="327"/>
                  </a:lnTo>
                  <a:lnTo>
                    <a:pt x="1308" y="322"/>
                  </a:lnTo>
                  <a:lnTo>
                    <a:pt x="1296" y="288"/>
                  </a:lnTo>
                  <a:lnTo>
                    <a:pt x="1306" y="217"/>
                  </a:lnTo>
                  <a:lnTo>
                    <a:pt x="1332" y="183"/>
                  </a:lnTo>
                  <a:lnTo>
                    <a:pt x="1322" y="176"/>
                  </a:lnTo>
                  <a:lnTo>
                    <a:pt x="1291" y="178"/>
                  </a:lnTo>
                  <a:lnTo>
                    <a:pt x="1333" y="140"/>
                  </a:lnTo>
                  <a:lnTo>
                    <a:pt x="1441" y="126"/>
                  </a:lnTo>
                  <a:lnTo>
                    <a:pt x="1395" y="98"/>
                  </a:lnTo>
                  <a:lnTo>
                    <a:pt x="1331" y="123"/>
                  </a:lnTo>
                  <a:lnTo>
                    <a:pt x="1273" y="102"/>
                  </a:lnTo>
                  <a:lnTo>
                    <a:pt x="1306" y="75"/>
                  </a:lnTo>
                  <a:lnTo>
                    <a:pt x="1278" y="69"/>
                  </a:lnTo>
                  <a:lnTo>
                    <a:pt x="1199" y="107"/>
                  </a:lnTo>
                  <a:lnTo>
                    <a:pt x="1186" y="90"/>
                  </a:lnTo>
                  <a:lnTo>
                    <a:pt x="1137" y="105"/>
                  </a:lnTo>
                  <a:lnTo>
                    <a:pt x="1146" y="77"/>
                  </a:lnTo>
                  <a:lnTo>
                    <a:pt x="1201" y="29"/>
                  </a:lnTo>
                  <a:lnTo>
                    <a:pt x="1039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10" name="Line 72"/>
          <p:cNvSpPr>
            <a:spLocks noChangeShapeType="1"/>
          </p:cNvSpPr>
          <p:nvPr/>
        </p:nvSpPr>
        <p:spPr bwMode="auto">
          <a:xfrm>
            <a:off x="5029200" y="3886200"/>
            <a:ext cx="7620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73"/>
          <p:cNvSpPr>
            <a:spLocks noChangeShapeType="1"/>
          </p:cNvSpPr>
          <p:nvPr/>
        </p:nvSpPr>
        <p:spPr bwMode="auto">
          <a:xfrm>
            <a:off x="5791200" y="4572000"/>
            <a:ext cx="12954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Line 74"/>
          <p:cNvSpPr>
            <a:spLocks noChangeShapeType="1"/>
          </p:cNvSpPr>
          <p:nvPr/>
        </p:nvSpPr>
        <p:spPr bwMode="auto">
          <a:xfrm flipV="1">
            <a:off x="6934200" y="4191000"/>
            <a:ext cx="10668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3" name="Line 75"/>
          <p:cNvSpPr>
            <a:spLocks noChangeShapeType="1"/>
          </p:cNvSpPr>
          <p:nvPr/>
        </p:nvSpPr>
        <p:spPr bwMode="auto">
          <a:xfrm>
            <a:off x="5029200" y="3810000"/>
            <a:ext cx="19812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4" name="Text Box 76"/>
          <p:cNvSpPr txBox="1">
            <a:spLocks noChangeArrowheads="1"/>
          </p:cNvSpPr>
          <p:nvPr/>
        </p:nvSpPr>
        <p:spPr bwMode="auto">
          <a:xfrm>
            <a:off x="304800" y="5105400"/>
            <a:ext cx="4267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ea typeface="ＭＳ Ｐゴシック" charset="-128"/>
              </a:rPr>
              <a:t>His experiment grew larger and continued to evolve as more and more real users opted </a:t>
            </a:r>
            <a:r>
              <a:rPr lang="en-US" sz="2000" dirty="0" smtClean="0">
                <a:ea typeface="ＭＳ Ｐゴシック" charset="-128"/>
              </a:rPr>
              <a:t>in... </a:t>
            </a:r>
            <a:endParaRPr lang="en-US" sz="2000" dirty="0">
              <a:ea typeface="ＭＳ Ｐゴシック" charset="-128"/>
            </a:endParaRPr>
          </a:p>
        </p:txBody>
      </p:sp>
      <p:sp>
        <p:nvSpPr>
          <p:cNvPr id="29715" name="Line 77"/>
          <p:cNvSpPr>
            <a:spLocks noChangeShapeType="1"/>
          </p:cNvSpPr>
          <p:nvPr/>
        </p:nvSpPr>
        <p:spPr bwMode="auto">
          <a:xfrm flipV="1">
            <a:off x="7696200" y="4191000"/>
            <a:ext cx="3810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6" name="Line 78"/>
          <p:cNvSpPr>
            <a:spLocks noChangeShapeType="1"/>
          </p:cNvSpPr>
          <p:nvPr/>
        </p:nvSpPr>
        <p:spPr bwMode="auto">
          <a:xfrm>
            <a:off x="7162800" y="4724400"/>
            <a:ext cx="5334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7" name="Line 79"/>
          <p:cNvSpPr>
            <a:spLocks noChangeShapeType="1"/>
          </p:cNvSpPr>
          <p:nvPr/>
        </p:nvSpPr>
        <p:spPr bwMode="auto">
          <a:xfrm flipH="1">
            <a:off x="6248400" y="4800600"/>
            <a:ext cx="7620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8" name="Line 80"/>
          <p:cNvSpPr>
            <a:spLocks noChangeShapeType="1"/>
          </p:cNvSpPr>
          <p:nvPr/>
        </p:nvSpPr>
        <p:spPr bwMode="auto">
          <a:xfrm flipH="1" flipV="1">
            <a:off x="5943600" y="4648200"/>
            <a:ext cx="1524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9" name="Line 81"/>
          <p:cNvSpPr>
            <a:spLocks noChangeShapeType="1"/>
          </p:cNvSpPr>
          <p:nvPr/>
        </p:nvSpPr>
        <p:spPr bwMode="auto">
          <a:xfrm flipH="1" flipV="1">
            <a:off x="4800600" y="4724400"/>
            <a:ext cx="12954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0" name="Line 83"/>
          <p:cNvSpPr>
            <a:spLocks noChangeShapeType="1"/>
          </p:cNvSpPr>
          <p:nvPr/>
        </p:nvSpPr>
        <p:spPr bwMode="auto">
          <a:xfrm flipV="1">
            <a:off x="4953000" y="3657600"/>
            <a:ext cx="1143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1" name="Line 84"/>
          <p:cNvSpPr>
            <a:spLocks noChangeShapeType="1"/>
          </p:cNvSpPr>
          <p:nvPr/>
        </p:nvSpPr>
        <p:spPr bwMode="auto">
          <a:xfrm>
            <a:off x="6096000" y="3733800"/>
            <a:ext cx="9906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9698" name="Object 86">
            <a:hlinkClick r:id="" action="ppaction://ole?verb=0"/>
          </p:cNvPr>
          <p:cNvGraphicFramePr>
            <a:graphicFrameLocks/>
          </p:cNvGraphicFramePr>
          <p:nvPr/>
        </p:nvGraphicFramePr>
        <p:xfrm>
          <a:off x="5638800" y="43434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6" name="Microsoft ClipArt Gallery" r:id="rId5" imgW="7315200" imgH="8204200" progId="">
                  <p:embed/>
                </p:oleObj>
              </mc:Choice>
              <mc:Fallback>
                <p:oleObj name="Microsoft ClipArt Gallery" r:id="rId5" imgW="7315200" imgH="8204200" progId="">
                  <p:embed/>
                  <p:pic>
                    <p:nvPicPr>
                      <p:cNvPr id="0" name="Object 8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343400"/>
                        <a:ext cx="457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88">
            <a:hlinkClick r:id="" action="ppaction://ole?verb=0"/>
          </p:cNvPr>
          <p:cNvGraphicFramePr>
            <a:graphicFrameLocks/>
          </p:cNvGraphicFramePr>
          <p:nvPr/>
        </p:nvGraphicFramePr>
        <p:xfrm>
          <a:off x="7848600" y="39624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7" name="Microsoft ClipArt Gallery" r:id="rId7" imgW="7315200" imgH="8204200" progId="">
                  <p:embed/>
                </p:oleObj>
              </mc:Choice>
              <mc:Fallback>
                <p:oleObj name="Microsoft ClipArt Gallery" r:id="rId7" imgW="7315200" imgH="8204200" progId="">
                  <p:embed/>
                  <p:pic>
                    <p:nvPicPr>
                      <p:cNvPr id="0" name="Object 8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3962400"/>
                        <a:ext cx="457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91">
            <a:hlinkClick r:id="" action="ppaction://ole?verb=0"/>
          </p:cNvPr>
          <p:cNvGraphicFramePr>
            <a:graphicFrameLocks/>
          </p:cNvGraphicFramePr>
          <p:nvPr/>
        </p:nvGraphicFramePr>
        <p:xfrm>
          <a:off x="5943600" y="49530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8" name="Microsoft ClipArt Gallery" r:id="rId8" imgW="7315200" imgH="8204200" progId="">
                  <p:embed/>
                </p:oleObj>
              </mc:Choice>
              <mc:Fallback>
                <p:oleObj name="Microsoft ClipArt Gallery" r:id="rId8" imgW="7315200" imgH="8204200" progId="">
                  <p:embed/>
                  <p:pic>
                    <p:nvPicPr>
                      <p:cNvPr id="0" name="Object 9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953000"/>
                        <a:ext cx="457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92">
            <a:hlinkClick r:id="" action="ppaction://ole?verb=0"/>
          </p:cNvPr>
          <p:cNvGraphicFramePr>
            <a:graphicFrameLocks/>
          </p:cNvGraphicFramePr>
          <p:nvPr/>
        </p:nvGraphicFramePr>
        <p:xfrm>
          <a:off x="7543800" y="45720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9" name="Microsoft ClipArt Gallery" r:id="rId9" imgW="7315200" imgH="8204200" progId="">
                  <p:embed/>
                </p:oleObj>
              </mc:Choice>
              <mc:Fallback>
                <p:oleObj name="Microsoft ClipArt Gallery" r:id="rId9" imgW="7315200" imgH="8204200" progId="">
                  <p:embed/>
                  <p:pic>
                    <p:nvPicPr>
                      <p:cNvPr id="0" name="Object 9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4572000"/>
                        <a:ext cx="457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22" name="Picture 93" descr="MCPE01538_0000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10318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23" name="Line 94"/>
          <p:cNvSpPr>
            <a:spLocks noChangeShapeType="1"/>
          </p:cNvSpPr>
          <p:nvPr/>
        </p:nvSpPr>
        <p:spPr bwMode="auto">
          <a:xfrm flipH="1">
            <a:off x="2057400" y="37338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4" name="Text Box 95"/>
          <p:cNvSpPr txBox="1">
            <a:spLocks noChangeArrowheads="1"/>
          </p:cNvSpPr>
          <p:nvPr/>
        </p:nvSpPr>
        <p:spPr bwMode="auto">
          <a:xfrm>
            <a:off x="304800" y="4343400"/>
            <a:ext cx="2514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i="1">
                <a:ea typeface="ＭＳ Ｐゴシック" charset="-128"/>
              </a:rPr>
              <a:t>Location-based social networks are really cool!</a:t>
            </a:r>
          </a:p>
        </p:txBody>
      </p:sp>
      <p:sp>
        <p:nvSpPr>
          <p:cNvPr id="29725" name="Text Box 96"/>
          <p:cNvSpPr txBox="1">
            <a:spLocks noChangeArrowheads="1"/>
          </p:cNvSpPr>
          <p:nvPr/>
        </p:nvSpPr>
        <p:spPr bwMode="auto">
          <a:xfrm>
            <a:off x="4953000" y="5867400"/>
            <a:ext cx="3995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/>
            <a:r>
              <a:rPr lang="en-US" sz="1200">
                <a:ea typeface="ＭＳ Ｐゴシック" charset="-128"/>
              </a:rPr>
              <a:t>His slice of GENI keeps growing, but GENI is still running many other concurrent experiments.</a:t>
            </a:r>
          </a:p>
        </p:txBody>
      </p:sp>
      <p:pic>
        <p:nvPicPr>
          <p:cNvPr id="29726" name="Picture 97" descr="MCj03108780000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19400"/>
            <a:ext cx="53975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7" name="Picture 98" descr="MCj03108780000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7200" y="4495800"/>
            <a:ext cx="53975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8" name="Picture 99" descr="MCj03108780000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3800" y="3048000"/>
            <a:ext cx="53975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9" name="Picture 100" descr="MCj03108780000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43200"/>
            <a:ext cx="53975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30" name="Line 72"/>
          <p:cNvSpPr>
            <a:spLocks noChangeShapeType="1"/>
          </p:cNvSpPr>
          <p:nvPr/>
        </p:nvSpPr>
        <p:spPr bwMode="auto">
          <a:xfrm flipH="1" flipV="1">
            <a:off x="6858000" y="3657600"/>
            <a:ext cx="2286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1" name="Line 72"/>
          <p:cNvSpPr>
            <a:spLocks noChangeShapeType="1"/>
          </p:cNvSpPr>
          <p:nvPr/>
        </p:nvSpPr>
        <p:spPr bwMode="auto">
          <a:xfrm flipH="1">
            <a:off x="4800600" y="3810000"/>
            <a:ext cx="2286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32" name="Group 67"/>
          <p:cNvGrpSpPr>
            <a:grpSpLocks/>
          </p:cNvGrpSpPr>
          <p:nvPr/>
        </p:nvGrpSpPr>
        <p:grpSpPr bwMode="auto">
          <a:xfrm>
            <a:off x="4038600" y="4419600"/>
            <a:ext cx="1185863" cy="685800"/>
            <a:chOff x="2971" y="430"/>
            <a:chExt cx="1728" cy="1158"/>
          </a:xfrm>
        </p:grpSpPr>
        <p:sp>
          <p:nvSpPr>
            <p:cNvPr id="2" name="Freeform 68"/>
            <p:cNvSpPr>
              <a:spLocks/>
            </p:cNvSpPr>
            <p:nvPr/>
          </p:nvSpPr>
          <p:spPr bwMode="auto">
            <a:xfrm>
              <a:off x="2971" y="430"/>
              <a:ext cx="1728" cy="1158"/>
            </a:xfrm>
            <a:custGeom>
              <a:avLst/>
              <a:gdLst>
                <a:gd name="T0" fmla="*/ 96 w 1728"/>
                <a:gd name="T1" fmla="*/ 402 h 1158"/>
                <a:gd name="T2" fmla="*/ 12 w 1728"/>
                <a:gd name="T3" fmla="*/ 486 h 1158"/>
                <a:gd name="T4" fmla="*/ 0 w 1728"/>
                <a:gd name="T5" fmla="*/ 546 h 1158"/>
                <a:gd name="T6" fmla="*/ 24 w 1728"/>
                <a:gd name="T7" fmla="*/ 624 h 1158"/>
                <a:gd name="T8" fmla="*/ 84 w 1728"/>
                <a:gd name="T9" fmla="*/ 678 h 1158"/>
                <a:gd name="T10" fmla="*/ 48 w 1728"/>
                <a:gd name="T11" fmla="*/ 732 h 1158"/>
                <a:gd name="T12" fmla="*/ 36 w 1728"/>
                <a:gd name="T13" fmla="*/ 786 h 1158"/>
                <a:gd name="T14" fmla="*/ 48 w 1728"/>
                <a:gd name="T15" fmla="*/ 852 h 1158"/>
                <a:gd name="T16" fmla="*/ 144 w 1728"/>
                <a:gd name="T17" fmla="*/ 936 h 1158"/>
                <a:gd name="T18" fmla="*/ 210 w 1728"/>
                <a:gd name="T19" fmla="*/ 948 h 1158"/>
                <a:gd name="T20" fmla="*/ 234 w 1728"/>
                <a:gd name="T21" fmla="*/ 948 h 1158"/>
                <a:gd name="T22" fmla="*/ 282 w 1728"/>
                <a:gd name="T23" fmla="*/ 1008 h 1158"/>
                <a:gd name="T24" fmla="*/ 420 w 1728"/>
                <a:gd name="T25" fmla="*/ 1074 h 1158"/>
                <a:gd name="T26" fmla="*/ 582 w 1728"/>
                <a:gd name="T27" fmla="*/ 1080 h 1158"/>
                <a:gd name="T28" fmla="*/ 660 w 1728"/>
                <a:gd name="T29" fmla="*/ 1050 h 1158"/>
                <a:gd name="T30" fmla="*/ 756 w 1728"/>
                <a:gd name="T31" fmla="*/ 1128 h 1158"/>
                <a:gd name="T32" fmla="*/ 882 w 1728"/>
                <a:gd name="T33" fmla="*/ 1158 h 1158"/>
                <a:gd name="T34" fmla="*/ 966 w 1728"/>
                <a:gd name="T35" fmla="*/ 1146 h 1158"/>
                <a:gd name="T36" fmla="*/ 1104 w 1728"/>
                <a:gd name="T37" fmla="*/ 1056 h 1158"/>
                <a:gd name="T38" fmla="*/ 1140 w 1728"/>
                <a:gd name="T39" fmla="*/ 984 h 1158"/>
                <a:gd name="T40" fmla="*/ 1200 w 1728"/>
                <a:gd name="T41" fmla="*/ 1008 h 1158"/>
                <a:gd name="T42" fmla="*/ 1314 w 1728"/>
                <a:gd name="T43" fmla="*/ 1008 h 1158"/>
                <a:gd name="T44" fmla="*/ 1392 w 1728"/>
                <a:gd name="T45" fmla="*/ 978 h 1158"/>
                <a:gd name="T46" fmla="*/ 1458 w 1728"/>
                <a:gd name="T47" fmla="*/ 924 h 1158"/>
                <a:gd name="T48" fmla="*/ 1488 w 1728"/>
                <a:gd name="T49" fmla="*/ 846 h 1158"/>
                <a:gd name="T50" fmla="*/ 1494 w 1728"/>
                <a:gd name="T51" fmla="*/ 804 h 1158"/>
                <a:gd name="T52" fmla="*/ 1584 w 1728"/>
                <a:gd name="T53" fmla="*/ 774 h 1158"/>
                <a:gd name="T54" fmla="*/ 1662 w 1728"/>
                <a:gd name="T55" fmla="*/ 720 h 1158"/>
                <a:gd name="T56" fmla="*/ 1710 w 1728"/>
                <a:gd name="T57" fmla="*/ 648 h 1158"/>
                <a:gd name="T58" fmla="*/ 1728 w 1728"/>
                <a:gd name="T59" fmla="*/ 564 h 1158"/>
                <a:gd name="T60" fmla="*/ 1716 w 1728"/>
                <a:gd name="T61" fmla="*/ 480 h 1158"/>
                <a:gd name="T62" fmla="*/ 1674 w 1728"/>
                <a:gd name="T63" fmla="*/ 408 h 1158"/>
                <a:gd name="T64" fmla="*/ 1680 w 1728"/>
                <a:gd name="T65" fmla="*/ 372 h 1158"/>
                <a:gd name="T66" fmla="*/ 1674 w 1728"/>
                <a:gd name="T67" fmla="*/ 270 h 1158"/>
                <a:gd name="T68" fmla="*/ 1596 w 1728"/>
                <a:gd name="T69" fmla="*/ 174 h 1158"/>
                <a:gd name="T70" fmla="*/ 1530 w 1728"/>
                <a:gd name="T71" fmla="*/ 144 h 1158"/>
                <a:gd name="T72" fmla="*/ 1506 w 1728"/>
                <a:gd name="T73" fmla="*/ 84 h 1158"/>
                <a:gd name="T74" fmla="*/ 1410 w 1728"/>
                <a:gd name="T75" fmla="*/ 12 h 1158"/>
                <a:gd name="T76" fmla="*/ 1296 w 1728"/>
                <a:gd name="T77" fmla="*/ 6 h 1158"/>
                <a:gd name="T78" fmla="*/ 1224 w 1728"/>
                <a:gd name="T79" fmla="*/ 36 h 1158"/>
                <a:gd name="T80" fmla="*/ 1194 w 1728"/>
                <a:gd name="T81" fmla="*/ 60 h 1158"/>
                <a:gd name="T82" fmla="*/ 1134 w 1728"/>
                <a:gd name="T83" fmla="*/ 18 h 1158"/>
                <a:gd name="T84" fmla="*/ 1056 w 1728"/>
                <a:gd name="T85" fmla="*/ 0 h 1158"/>
                <a:gd name="T86" fmla="*/ 966 w 1728"/>
                <a:gd name="T87" fmla="*/ 24 h 1158"/>
                <a:gd name="T88" fmla="*/ 900 w 1728"/>
                <a:gd name="T89" fmla="*/ 90 h 1158"/>
                <a:gd name="T90" fmla="*/ 864 w 1728"/>
                <a:gd name="T91" fmla="*/ 66 h 1158"/>
                <a:gd name="T92" fmla="*/ 792 w 1728"/>
                <a:gd name="T93" fmla="*/ 42 h 1158"/>
                <a:gd name="T94" fmla="*/ 696 w 1728"/>
                <a:gd name="T95" fmla="*/ 42 h 1158"/>
                <a:gd name="T96" fmla="*/ 594 w 1728"/>
                <a:gd name="T97" fmla="*/ 96 h 1158"/>
                <a:gd name="T98" fmla="*/ 558 w 1728"/>
                <a:gd name="T99" fmla="*/ 138 h 1158"/>
                <a:gd name="T100" fmla="*/ 426 w 1728"/>
                <a:gd name="T101" fmla="*/ 108 h 1158"/>
                <a:gd name="T102" fmla="*/ 318 w 1728"/>
                <a:gd name="T103" fmla="*/ 126 h 1158"/>
                <a:gd name="T104" fmla="*/ 234 w 1728"/>
                <a:gd name="T105" fmla="*/ 180 h 1158"/>
                <a:gd name="T106" fmla="*/ 174 w 1728"/>
                <a:gd name="T107" fmla="*/ 258 h 1158"/>
                <a:gd name="T108" fmla="*/ 150 w 1728"/>
                <a:gd name="T109" fmla="*/ 354 h 1158"/>
                <a:gd name="T110" fmla="*/ 156 w 1728"/>
                <a:gd name="T111" fmla="*/ 384 h 11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28"/>
                <a:gd name="T169" fmla="*/ 0 h 1158"/>
                <a:gd name="T170" fmla="*/ 1728 w 1728"/>
                <a:gd name="T171" fmla="*/ 1158 h 11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28" h="1158">
                  <a:moveTo>
                    <a:pt x="156" y="384"/>
                  </a:moveTo>
                  <a:lnTo>
                    <a:pt x="96" y="402"/>
                  </a:lnTo>
                  <a:lnTo>
                    <a:pt x="42" y="438"/>
                  </a:lnTo>
                  <a:lnTo>
                    <a:pt x="12" y="486"/>
                  </a:lnTo>
                  <a:lnTo>
                    <a:pt x="6" y="516"/>
                  </a:lnTo>
                  <a:lnTo>
                    <a:pt x="0" y="546"/>
                  </a:lnTo>
                  <a:lnTo>
                    <a:pt x="6" y="588"/>
                  </a:lnTo>
                  <a:lnTo>
                    <a:pt x="24" y="624"/>
                  </a:lnTo>
                  <a:lnTo>
                    <a:pt x="48" y="654"/>
                  </a:lnTo>
                  <a:lnTo>
                    <a:pt x="84" y="678"/>
                  </a:lnTo>
                  <a:lnTo>
                    <a:pt x="48" y="732"/>
                  </a:lnTo>
                  <a:lnTo>
                    <a:pt x="42" y="756"/>
                  </a:lnTo>
                  <a:lnTo>
                    <a:pt x="36" y="786"/>
                  </a:lnTo>
                  <a:lnTo>
                    <a:pt x="42" y="816"/>
                  </a:lnTo>
                  <a:lnTo>
                    <a:pt x="48" y="852"/>
                  </a:lnTo>
                  <a:lnTo>
                    <a:pt x="90" y="900"/>
                  </a:lnTo>
                  <a:lnTo>
                    <a:pt x="144" y="936"/>
                  </a:lnTo>
                  <a:lnTo>
                    <a:pt x="174" y="942"/>
                  </a:lnTo>
                  <a:lnTo>
                    <a:pt x="210" y="948"/>
                  </a:lnTo>
                  <a:lnTo>
                    <a:pt x="222" y="948"/>
                  </a:lnTo>
                  <a:lnTo>
                    <a:pt x="234" y="948"/>
                  </a:lnTo>
                  <a:lnTo>
                    <a:pt x="282" y="1008"/>
                  </a:lnTo>
                  <a:lnTo>
                    <a:pt x="348" y="1050"/>
                  </a:lnTo>
                  <a:lnTo>
                    <a:pt x="420" y="1074"/>
                  </a:lnTo>
                  <a:lnTo>
                    <a:pt x="498" y="1086"/>
                  </a:lnTo>
                  <a:lnTo>
                    <a:pt x="582" y="1080"/>
                  </a:lnTo>
                  <a:lnTo>
                    <a:pt x="660" y="1050"/>
                  </a:lnTo>
                  <a:lnTo>
                    <a:pt x="702" y="1092"/>
                  </a:lnTo>
                  <a:lnTo>
                    <a:pt x="756" y="1128"/>
                  </a:lnTo>
                  <a:lnTo>
                    <a:pt x="816" y="1152"/>
                  </a:lnTo>
                  <a:lnTo>
                    <a:pt x="882" y="1158"/>
                  </a:lnTo>
                  <a:lnTo>
                    <a:pt x="924" y="1152"/>
                  </a:lnTo>
                  <a:lnTo>
                    <a:pt x="966" y="1146"/>
                  </a:lnTo>
                  <a:lnTo>
                    <a:pt x="1044" y="1110"/>
                  </a:lnTo>
                  <a:lnTo>
                    <a:pt x="1104" y="1056"/>
                  </a:lnTo>
                  <a:lnTo>
                    <a:pt x="1122" y="1020"/>
                  </a:lnTo>
                  <a:lnTo>
                    <a:pt x="1140" y="984"/>
                  </a:lnTo>
                  <a:lnTo>
                    <a:pt x="1200" y="1008"/>
                  </a:lnTo>
                  <a:lnTo>
                    <a:pt x="1266" y="1014"/>
                  </a:lnTo>
                  <a:lnTo>
                    <a:pt x="1314" y="1008"/>
                  </a:lnTo>
                  <a:lnTo>
                    <a:pt x="1356" y="996"/>
                  </a:lnTo>
                  <a:lnTo>
                    <a:pt x="1392" y="978"/>
                  </a:lnTo>
                  <a:lnTo>
                    <a:pt x="1428" y="954"/>
                  </a:lnTo>
                  <a:lnTo>
                    <a:pt x="1458" y="924"/>
                  </a:lnTo>
                  <a:lnTo>
                    <a:pt x="1476" y="888"/>
                  </a:lnTo>
                  <a:lnTo>
                    <a:pt x="1488" y="846"/>
                  </a:lnTo>
                  <a:lnTo>
                    <a:pt x="1494" y="804"/>
                  </a:lnTo>
                  <a:lnTo>
                    <a:pt x="1542" y="792"/>
                  </a:lnTo>
                  <a:lnTo>
                    <a:pt x="1584" y="774"/>
                  </a:lnTo>
                  <a:lnTo>
                    <a:pt x="1626" y="750"/>
                  </a:lnTo>
                  <a:lnTo>
                    <a:pt x="1662" y="720"/>
                  </a:lnTo>
                  <a:lnTo>
                    <a:pt x="1686" y="690"/>
                  </a:lnTo>
                  <a:lnTo>
                    <a:pt x="1710" y="648"/>
                  </a:lnTo>
                  <a:lnTo>
                    <a:pt x="1722" y="606"/>
                  </a:lnTo>
                  <a:lnTo>
                    <a:pt x="1728" y="564"/>
                  </a:lnTo>
                  <a:lnTo>
                    <a:pt x="1722" y="522"/>
                  </a:lnTo>
                  <a:lnTo>
                    <a:pt x="1716" y="480"/>
                  </a:lnTo>
                  <a:lnTo>
                    <a:pt x="1698" y="444"/>
                  </a:lnTo>
                  <a:lnTo>
                    <a:pt x="1674" y="408"/>
                  </a:lnTo>
                  <a:lnTo>
                    <a:pt x="1680" y="372"/>
                  </a:lnTo>
                  <a:lnTo>
                    <a:pt x="1686" y="336"/>
                  </a:lnTo>
                  <a:lnTo>
                    <a:pt x="1674" y="270"/>
                  </a:lnTo>
                  <a:lnTo>
                    <a:pt x="1644" y="216"/>
                  </a:lnTo>
                  <a:lnTo>
                    <a:pt x="1596" y="174"/>
                  </a:lnTo>
                  <a:lnTo>
                    <a:pt x="1530" y="144"/>
                  </a:lnTo>
                  <a:lnTo>
                    <a:pt x="1524" y="114"/>
                  </a:lnTo>
                  <a:lnTo>
                    <a:pt x="1506" y="84"/>
                  </a:lnTo>
                  <a:lnTo>
                    <a:pt x="1464" y="42"/>
                  </a:lnTo>
                  <a:lnTo>
                    <a:pt x="1410" y="12"/>
                  </a:lnTo>
                  <a:lnTo>
                    <a:pt x="1338" y="0"/>
                  </a:lnTo>
                  <a:lnTo>
                    <a:pt x="1296" y="6"/>
                  </a:lnTo>
                  <a:lnTo>
                    <a:pt x="1260" y="18"/>
                  </a:lnTo>
                  <a:lnTo>
                    <a:pt x="1224" y="36"/>
                  </a:lnTo>
                  <a:lnTo>
                    <a:pt x="1194" y="60"/>
                  </a:lnTo>
                  <a:lnTo>
                    <a:pt x="1164" y="36"/>
                  </a:lnTo>
                  <a:lnTo>
                    <a:pt x="1134" y="18"/>
                  </a:lnTo>
                  <a:lnTo>
                    <a:pt x="1098" y="6"/>
                  </a:lnTo>
                  <a:lnTo>
                    <a:pt x="1056" y="0"/>
                  </a:lnTo>
                  <a:lnTo>
                    <a:pt x="1008" y="6"/>
                  </a:lnTo>
                  <a:lnTo>
                    <a:pt x="966" y="24"/>
                  </a:lnTo>
                  <a:lnTo>
                    <a:pt x="930" y="54"/>
                  </a:lnTo>
                  <a:lnTo>
                    <a:pt x="900" y="90"/>
                  </a:lnTo>
                  <a:lnTo>
                    <a:pt x="864" y="66"/>
                  </a:lnTo>
                  <a:lnTo>
                    <a:pt x="828" y="48"/>
                  </a:lnTo>
                  <a:lnTo>
                    <a:pt x="792" y="42"/>
                  </a:lnTo>
                  <a:lnTo>
                    <a:pt x="750" y="36"/>
                  </a:lnTo>
                  <a:lnTo>
                    <a:pt x="696" y="42"/>
                  </a:lnTo>
                  <a:lnTo>
                    <a:pt x="642" y="60"/>
                  </a:lnTo>
                  <a:lnTo>
                    <a:pt x="594" y="96"/>
                  </a:lnTo>
                  <a:lnTo>
                    <a:pt x="558" y="138"/>
                  </a:lnTo>
                  <a:lnTo>
                    <a:pt x="492" y="114"/>
                  </a:lnTo>
                  <a:lnTo>
                    <a:pt x="426" y="108"/>
                  </a:lnTo>
                  <a:lnTo>
                    <a:pt x="372" y="114"/>
                  </a:lnTo>
                  <a:lnTo>
                    <a:pt x="318" y="126"/>
                  </a:lnTo>
                  <a:lnTo>
                    <a:pt x="270" y="150"/>
                  </a:lnTo>
                  <a:lnTo>
                    <a:pt x="234" y="180"/>
                  </a:lnTo>
                  <a:lnTo>
                    <a:pt x="198" y="216"/>
                  </a:lnTo>
                  <a:lnTo>
                    <a:pt x="174" y="258"/>
                  </a:lnTo>
                  <a:lnTo>
                    <a:pt x="156" y="306"/>
                  </a:lnTo>
                  <a:lnTo>
                    <a:pt x="150" y="354"/>
                  </a:lnTo>
                  <a:lnTo>
                    <a:pt x="156" y="372"/>
                  </a:lnTo>
                  <a:lnTo>
                    <a:pt x="156" y="384"/>
                  </a:lnTo>
                  <a:close/>
                </a:path>
              </a:pathLst>
            </a:custGeom>
            <a:solidFill>
              <a:srgbClr val="DEF3FA"/>
            </a:solidFill>
            <a:ln w="12700" cmpd="sng">
              <a:solidFill>
                <a:srgbClr val="0000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Kozuka Gothic Pro L" charset="0"/>
                <a:cs typeface="Kozuka Gothic Pro L" charset="0"/>
              </a:endParaRPr>
            </a:p>
          </p:txBody>
        </p:sp>
        <p:sp>
          <p:nvSpPr>
            <p:cNvPr id="3" name="Freeform 69"/>
            <p:cNvSpPr>
              <a:spLocks/>
            </p:cNvSpPr>
            <p:nvPr/>
          </p:nvSpPr>
          <p:spPr bwMode="auto">
            <a:xfrm>
              <a:off x="2971" y="430"/>
              <a:ext cx="1728" cy="1158"/>
            </a:xfrm>
            <a:custGeom>
              <a:avLst/>
              <a:gdLst>
                <a:gd name="T0" fmla="*/ 96 w 1728"/>
                <a:gd name="T1" fmla="*/ 402 h 1158"/>
                <a:gd name="T2" fmla="*/ 12 w 1728"/>
                <a:gd name="T3" fmla="*/ 486 h 1158"/>
                <a:gd name="T4" fmla="*/ 0 w 1728"/>
                <a:gd name="T5" fmla="*/ 546 h 1158"/>
                <a:gd name="T6" fmla="*/ 24 w 1728"/>
                <a:gd name="T7" fmla="*/ 624 h 1158"/>
                <a:gd name="T8" fmla="*/ 84 w 1728"/>
                <a:gd name="T9" fmla="*/ 678 h 1158"/>
                <a:gd name="T10" fmla="*/ 48 w 1728"/>
                <a:gd name="T11" fmla="*/ 732 h 1158"/>
                <a:gd name="T12" fmla="*/ 36 w 1728"/>
                <a:gd name="T13" fmla="*/ 786 h 1158"/>
                <a:gd name="T14" fmla="*/ 48 w 1728"/>
                <a:gd name="T15" fmla="*/ 852 h 1158"/>
                <a:gd name="T16" fmla="*/ 144 w 1728"/>
                <a:gd name="T17" fmla="*/ 936 h 1158"/>
                <a:gd name="T18" fmla="*/ 210 w 1728"/>
                <a:gd name="T19" fmla="*/ 948 h 1158"/>
                <a:gd name="T20" fmla="*/ 234 w 1728"/>
                <a:gd name="T21" fmla="*/ 948 h 1158"/>
                <a:gd name="T22" fmla="*/ 282 w 1728"/>
                <a:gd name="T23" fmla="*/ 1008 h 1158"/>
                <a:gd name="T24" fmla="*/ 420 w 1728"/>
                <a:gd name="T25" fmla="*/ 1074 h 1158"/>
                <a:gd name="T26" fmla="*/ 582 w 1728"/>
                <a:gd name="T27" fmla="*/ 1080 h 1158"/>
                <a:gd name="T28" fmla="*/ 660 w 1728"/>
                <a:gd name="T29" fmla="*/ 1050 h 1158"/>
                <a:gd name="T30" fmla="*/ 756 w 1728"/>
                <a:gd name="T31" fmla="*/ 1128 h 1158"/>
                <a:gd name="T32" fmla="*/ 882 w 1728"/>
                <a:gd name="T33" fmla="*/ 1158 h 1158"/>
                <a:gd name="T34" fmla="*/ 966 w 1728"/>
                <a:gd name="T35" fmla="*/ 1146 h 1158"/>
                <a:gd name="T36" fmla="*/ 1104 w 1728"/>
                <a:gd name="T37" fmla="*/ 1056 h 1158"/>
                <a:gd name="T38" fmla="*/ 1140 w 1728"/>
                <a:gd name="T39" fmla="*/ 984 h 1158"/>
                <a:gd name="T40" fmla="*/ 1200 w 1728"/>
                <a:gd name="T41" fmla="*/ 1008 h 1158"/>
                <a:gd name="T42" fmla="*/ 1314 w 1728"/>
                <a:gd name="T43" fmla="*/ 1008 h 1158"/>
                <a:gd name="T44" fmla="*/ 1392 w 1728"/>
                <a:gd name="T45" fmla="*/ 978 h 1158"/>
                <a:gd name="T46" fmla="*/ 1458 w 1728"/>
                <a:gd name="T47" fmla="*/ 924 h 1158"/>
                <a:gd name="T48" fmla="*/ 1488 w 1728"/>
                <a:gd name="T49" fmla="*/ 846 h 1158"/>
                <a:gd name="T50" fmla="*/ 1494 w 1728"/>
                <a:gd name="T51" fmla="*/ 804 h 1158"/>
                <a:gd name="T52" fmla="*/ 1584 w 1728"/>
                <a:gd name="T53" fmla="*/ 774 h 1158"/>
                <a:gd name="T54" fmla="*/ 1662 w 1728"/>
                <a:gd name="T55" fmla="*/ 720 h 1158"/>
                <a:gd name="T56" fmla="*/ 1710 w 1728"/>
                <a:gd name="T57" fmla="*/ 648 h 1158"/>
                <a:gd name="T58" fmla="*/ 1728 w 1728"/>
                <a:gd name="T59" fmla="*/ 564 h 1158"/>
                <a:gd name="T60" fmla="*/ 1716 w 1728"/>
                <a:gd name="T61" fmla="*/ 480 h 1158"/>
                <a:gd name="T62" fmla="*/ 1674 w 1728"/>
                <a:gd name="T63" fmla="*/ 408 h 1158"/>
                <a:gd name="T64" fmla="*/ 1680 w 1728"/>
                <a:gd name="T65" fmla="*/ 372 h 1158"/>
                <a:gd name="T66" fmla="*/ 1674 w 1728"/>
                <a:gd name="T67" fmla="*/ 270 h 1158"/>
                <a:gd name="T68" fmla="*/ 1596 w 1728"/>
                <a:gd name="T69" fmla="*/ 174 h 1158"/>
                <a:gd name="T70" fmla="*/ 1530 w 1728"/>
                <a:gd name="T71" fmla="*/ 144 h 1158"/>
                <a:gd name="T72" fmla="*/ 1506 w 1728"/>
                <a:gd name="T73" fmla="*/ 84 h 1158"/>
                <a:gd name="T74" fmla="*/ 1410 w 1728"/>
                <a:gd name="T75" fmla="*/ 12 h 1158"/>
                <a:gd name="T76" fmla="*/ 1296 w 1728"/>
                <a:gd name="T77" fmla="*/ 6 h 1158"/>
                <a:gd name="T78" fmla="*/ 1224 w 1728"/>
                <a:gd name="T79" fmla="*/ 36 h 1158"/>
                <a:gd name="T80" fmla="*/ 1194 w 1728"/>
                <a:gd name="T81" fmla="*/ 60 h 1158"/>
                <a:gd name="T82" fmla="*/ 1134 w 1728"/>
                <a:gd name="T83" fmla="*/ 18 h 1158"/>
                <a:gd name="T84" fmla="*/ 1056 w 1728"/>
                <a:gd name="T85" fmla="*/ 0 h 1158"/>
                <a:gd name="T86" fmla="*/ 966 w 1728"/>
                <a:gd name="T87" fmla="*/ 24 h 1158"/>
                <a:gd name="T88" fmla="*/ 900 w 1728"/>
                <a:gd name="T89" fmla="*/ 90 h 1158"/>
                <a:gd name="T90" fmla="*/ 864 w 1728"/>
                <a:gd name="T91" fmla="*/ 66 h 1158"/>
                <a:gd name="T92" fmla="*/ 792 w 1728"/>
                <a:gd name="T93" fmla="*/ 42 h 1158"/>
                <a:gd name="T94" fmla="*/ 696 w 1728"/>
                <a:gd name="T95" fmla="*/ 42 h 1158"/>
                <a:gd name="T96" fmla="*/ 594 w 1728"/>
                <a:gd name="T97" fmla="*/ 96 h 1158"/>
                <a:gd name="T98" fmla="*/ 558 w 1728"/>
                <a:gd name="T99" fmla="*/ 138 h 1158"/>
                <a:gd name="T100" fmla="*/ 426 w 1728"/>
                <a:gd name="T101" fmla="*/ 108 h 1158"/>
                <a:gd name="T102" fmla="*/ 318 w 1728"/>
                <a:gd name="T103" fmla="*/ 126 h 1158"/>
                <a:gd name="T104" fmla="*/ 234 w 1728"/>
                <a:gd name="T105" fmla="*/ 180 h 1158"/>
                <a:gd name="T106" fmla="*/ 174 w 1728"/>
                <a:gd name="T107" fmla="*/ 258 h 1158"/>
                <a:gd name="T108" fmla="*/ 150 w 1728"/>
                <a:gd name="T109" fmla="*/ 354 h 1158"/>
                <a:gd name="T110" fmla="*/ 156 w 1728"/>
                <a:gd name="T111" fmla="*/ 384 h 11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28"/>
                <a:gd name="T169" fmla="*/ 0 h 1158"/>
                <a:gd name="T170" fmla="*/ 1728 w 1728"/>
                <a:gd name="T171" fmla="*/ 1158 h 11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28" h="1158">
                  <a:moveTo>
                    <a:pt x="156" y="384"/>
                  </a:moveTo>
                  <a:lnTo>
                    <a:pt x="96" y="402"/>
                  </a:lnTo>
                  <a:lnTo>
                    <a:pt x="42" y="438"/>
                  </a:lnTo>
                  <a:lnTo>
                    <a:pt x="12" y="486"/>
                  </a:lnTo>
                  <a:lnTo>
                    <a:pt x="6" y="516"/>
                  </a:lnTo>
                  <a:lnTo>
                    <a:pt x="0" y="546"/>
                  </a:lnTo>
                  <a:lnTo>
                    <a:pt x="6" y="588"/>
                  </a:lnTo>
                  <a:lnTo>
                    <a:pt x="24" y="624"/>
                  </a:lnTo>
                  <a:lnTo>
                    <a:pt x="48" y="654"/>
                  </a:lnTo>
                  <a:lnTo>
                    <a:pt x="84" y="678"/>
                  </a:lnTo>
                  <a:lnTo>
                    <a:pt x="48" y="732"/>
                  </a:lnTo>
                  <a:lnTo>
                    <a:pt x="42" y="756"/>
                  </a:lnTo>
                  <a:lnTo>
                    <a:pt x="36" y="786"/>
                  </a:lnTo>
                  <a:lnTo>
                    <a:pt x="42" y="816"/>
                  </a:lnTo>
                  <a:lnTo>
                    <a:pt x="48" y="852"/>
                  </a:lnTo>
                  <a:lnTo>
                    <a:pt x="90" y="900"/>
                  </a:lnTo>
                  <a:lnTo>
                    <a:pt x="144" y="936"/>
                  </a:lnTo>
                  <a:lnTo>
                    <a:pt x="174" y="942"/>
                  </a:lnTo>
                  <a:lnTo>
                    <a:pt x="210" y="948"/>
                  </a:lnTo>
                  <a:lnTo>
                    <a:pt x="222" y="948"/>
                  </a:lnTo>
                  <a:lnTo>
                    <a:pt x="234" y="948"/>
                  </a:lnTo>
                  <a:lnTo>
                    <a:pt x="282" y="1008"/>
                  </a:lnTo>
                  <a:lnTo>
                    <a:pt x="348" y="1050"/>
                  </a:lnTo>
                  <a:lnTo>
                    <a:pt x="420" y="1074"/>
                  </a:lnTo>
                  <a:lnTo>
                    <a:pt x="498" y="1086"/>
                  </a:lnTo>
                  <a:lnTo>
                    <a:pt x="582" y="1080"/>
                  </a:lnTo>
                  <a:lnTo>
                    <a:pt x="660" y="1050"/>
                  </a:lnTo>
                  <a:lnTo>
                    <a:pt x="702" y="1092"/>
                  </a:lnTo>
                  <a:lnTo>
                    <a:pt x="756" y="1128"/>
                  </a:lnTo>
                  <a:lnTo>
                    <a:pt x="816" y="1152"/>
                  </a:lnTo>
                  <a:lnTo>
                    <a:pt x="882" y="1158"/>
                  </a:lnTo>
                  <a:lnTo>
                    <a:pt x="924" y="1152"/>
                  </a:lnTo>
                  <a:lnTo>
                    <a:pt x="966" y="1146"/>
                  </a:lnTo>
                  <a:lnTo>
                    <a:pt x="1044" y="1110"/>
                  </a:lnTo>
                  <a:lnTo>
                    <a:pt x="1104" y="1056"/>
                  </a:lnTo>
                  <a:lnTo>
                    <a:pt x="1122" y="1020"/>
                  </a:lnTo>
                  <a:lnTo>
                    <a:pt x="1140" y="984"/>
                  </a:lnTo>
                  <a:lnTo>
                    <a:pt x="1200" y="1008"/>
                  </a:lnTo>
                  <a:lnTo>
                    <a:pt x="1266" y="1014"/>
                  </a:lnTo>
                  <a:lnTo>
                    <a:pt x="1314" y="1008"/>
                  </a:lnTo>
                  <a:lnTo>
                    <a:pt x="1356" y="996"/>
                  </a:lnTo>
                  <a:lnTo>
                    <a:pt x="1392" y="978"/>
                  </a:lnTo>
                  <a:lnTo>
                    <a:pt x="1428" y="954"/>
                  </a:lnTo>
                  <a:lnTo>
                    <a:pt x="1458" y="924"/>
                  </a:lnTo>
                  <a:lnTo>
                    <a:pt x="1476" y="888"/>
                  </a:lnTo>
                  <a:lnTo>
                    <a:pt x="1488" y="846"/>
                  </a:lnTo>
                  <a:lnTo>
                    <a:pt x="1494" y="804"/>
                  </a:lnTo>
                  <a:lnTo>
                    <a:pt x="1542" y="792"/>
                  </a:lnTo>
                  <a:lnTo>
                    <a:pt x="1584" y="774"/>
                  </a:lnTo>
                  <a:lnTo>
                    <a:pt x="1626" y="750"/>
                  </a:lnTo>
                  <a:lnTo>
                    <a:pt x="1662" y="720"/>
                  </a:lnTo>
                  <a:lnTo>
                    <a:pt x="1686" y="690"/>
                  </a:lnTo>
                  <a:lnTo>
                    <a:pt x="1710" y="648"/>
                  </a:lnTo>
                  <a:lnTo>
                    <a:pt x="1722" y="606"/>
                  </a:lnTo>
                  <a:lnTo>
                    <a:pt x="1728" y="564"/>
                  </a:lnTo>
                  <a:lnTo>
                    <a:pt x="1722" y="522"/>
                  </a:lnTo>
                  <a:lnTo>
                    <a:pt x="1716" y="480"/>
                  </a:lnTo>
                  <a:lnTo>
                    <a:pt x="1698" y="444"/>
                  </a:lnTo>
                  <a:lnTo>
                    <a:pt x="1674" y="408"/>
                  </a:lnTo>
                  <a:lnTo>
                    <a:pt x="1680" y="372"/>
                  </a:lnTo>
                  <a:lnTo>
                    <a:pt x="1686" y="336"/>
                  </a:lnTo>
                  <a:lnTo>
                    <a:pt x="1674" y="270"/>
                  </a:lnTo>
                  <a:lnTo>
                    <a:pt x="1644" y="216"/>
                  </a:lnTo>
                  <a:lnTo>
                    <a:pt x="1596" y="174"/>
                  </a:lnTo>
                  <a:lnTo>
                    <a:pt x="1530" y="144"/>
                  </a:lnTo>
                  <a:lnTo>
                    <a:pt x="1524" y="114"/>
                  </a:lnTo>
                  <a:lnTo>
                    <a:pt x="1506" y="84"/>
                  </a:lnTo>
                  <a:lnTo>
                    <a:pt x="1464" y="42"/>
                  </a:lnTo>
                  <a:lnTo>
                    <a:pt x="1410" y="12"/>
                  </a:lnTo>
                  <a:lnTo>
                    <a:pt x="1338" y="0"/>
                  </a:lnTo>
                  <a:lnTo>
                    <a:pt x="1296" y="6"/>
                  </a:lnTo>
                  <a:lnTo>
                    <a:pt x="1260" y="18"/>
                  </a:lnTo>
                  <a:lnTo>
                    <a:pt x="1224" y="36"/>
                  </a:lnTo>
                  <a:lnTo>
                    <a:pt x="1194" y="60"/>
                  </a:lnTo>
                  <a:lnTo>
                    <a:pt x="1164" y="36"/>
                  </a:lnTo>
                  <a:lnTo>
                    <a:pt x="1134" y="18"/>
                  </a:lnTo>
                  <a:lnTo>
                    <a:pt x="1098" y="6"/>
                  </a:lnTo>
                  <a:lnTo>
                    <a:pt x="1056" y="0"/>
                  </a:lnTo>
                  <a:lnTo>
                    <a:pt x="1008" y="6"/>
                  </a:lnTo>
                  <a:lnTo>
                    <a:pt x="966" y="24"/>
                  </a:lnTo>
                  <a:lnTo>
                    <a:pt x="930" y="54"/>
                  </a:lnTo>
                  <a:lnTo>
                    <a:pt x="900" y="90"/>
                  </a:lnTo>
                  <a:lnTo>
                    <a:pt x="864" y="66"/>
                  </a:lnTo>
                  <a:lnTo>
                    <a:pt x="828" y="48"/>
                  </a:lnTo>
                  <a:lnTo>
                    <a:pt x="792" y="42"/>
                  </a:lnTo>
                  <a:lnTo>
                    <a:pt x="750" y="36"/>
                  </a:lnTo>
                  <a:lnTo>
                    <a:pt x="696" y="42"/>
                  </a:lnTo>
                  <a:lnTo>
                    <a:pt x="642" y="60"/>
                  </a:lnTo>
                  <a:lnTo>
                    <a:pt x="594" y="96"/>
                  </a:lnTo>
                  <a:lnTo>
                    <a:pt x="558" y="138"/>
                  </a:lnTo>
                  <a:lnTo>
                    <a:pt x="492" y="114"/>
                  </a:lnTo>
                  <a:lnTo>
                    <a:pt x="426" y="108"/>
                  </a:lnTo>
                  <a:lnTo>
                    <a:pt x="372" y="114"/>
                  </a:lnTo>
                  <a:lnTo>
                    <a:pt x="318" y="126"/>
                  </a:lnTo>
                  <a:lnTo>
                    <a:pt x="270" y="150"/>
                  </a:lnTo>
                  <a:lnTo>
                    <a:pt x="234" y="180"/>
                  </a:lnTo>
                  <a:lnTo>
                    <a:pt x="198" y="216"/>
                  </a:lnTo>
                  <a:lnTo>
                    <a:pt x="174" y="258"/>
                  </a:lnTo>
                  <a:lnTo>
                    <a:pt x="156" y="306"/>
                  </a:lnTo>
                  <a:lnTo>
                    <a:pt x="150" y="354"/>
                  </a:lnTo>
                  <a:lnTo>
                    <a:pt x="156" y="372"/>
                  </a:lnTo>
                  <a:lnTo>
                    <a:pt x="156" y="384"/>
                  </a:lnTo>
                  <a:close/>
                </a:path>
              </a:pathLst>
            </a:custGeom>
            <a:solidFill>
              <a:srgbClr val="DEF3FA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Kozuka Gothic Pro L" charset="0"/>
                <a:cs typeface="Kozuka Gothic Pro L" charset="0"/>
              </a:endParaRPr>
            </a:p>
          </p:txBody>
        </p:sp>
        <p:sp>
          <p:nvSpPr>
            <p:cNvPr id="4" name="Freeform 70"/>
            <p:cNvSpPr>
              <a:spLocks/>
            </p:cNvSpPr>
            <p:nvPr/>
          </p:nvSpPr>
          <p:spPr bwMode="auto">
            <a:xfrm>
              <a:off x="3054" y="1108"/>
              <a:ext cx="102" cy="24"/>
            </a:xfrm>
            <a:custGeom>
              <a:avLst/>
              <a:gdLst>
                <a:gd name="T0" fmla="*/ 0 w 102"/>
                <a:gd name="T1" fmla="*/ 0 h 24"/>
                <a:gd name="T2" fmla="*/ 48 w 102"/>
                <a:gd name="T3" fmla="*/ 18 h 24"/>
                <a:gd name="T4" fmla="*/ 90 w 102"/>
                <a:gd name="T5" fmla="*/ 24 h 24"/>
                <a:gd name="T6" fmla="*/ 96 w 102"/>
                <a:gd name="T7" fmla="*/ 24 h 24"/>
                <a:gd name="T8" fmla="*/ 102 w 102"/>
                <a:gd name="T9" fmla="*/ 24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24"/>
                <a:gd name="T17" fmla="*/ 102 w 10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24">
                  <a:moveTo>
                    <a:pt x="0" y="0"/>
                  </a:moveTo>
                  <a:lnTo>
                    <a:pt x="48" y="18"/>
                  </a:lnTo>
                  <a:lnTo>
                    <a:pt x="90" y="24"/>
                  </a:lnTo>
                  <a:lnTo>
                    <a:pt x="96" y="24"/>
                  </a:lnTo>
                  <a:lnTo>
                    <a:pt x="102" y="24"/>
                  </a:lnTo>
                </a:path>
              </a:pathLst>
            </a:custGeom>
            <a:solidFill>
              <a:srgbClr val="DEF3FA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Kozuka Gothic Pro L" charset="0"/>
                <a:cs typeface="Kozuka Gothic Pro L" charset="0"/>
              </a:endParaRPr>
            </a:p>
          </p:txBody>
        </p:sp>
        <p:sp>
          <p:nvSpPr>
            <p:cNvPr id="5" name="Freeform 71"/>
            <p:cNvSpPr>
              <a:spLocks/>
            </p:cNvSpPr>
            <p:nvPr/>
          </p:nvSpPr>
          <p:spPr bwMode="auto">
            <a:xfrm>
              <a:off x="3205" y="1366"/>
              <a:ext cx="42" cy="13"/>
            </a:xfrm>
            <a:custGeom>
              <a:avLst/>
              <a:gdLst>
                <a:gd name="T0" fmla="*/ 0 w 42"/>
                <a:gd name="T1" fmla="*/ 12 h 12"/>
                <a:gd name="T2" fmla="*/ 24 w 42"/>
                <a:gd name="T3" fmla="*/ 6 h 12"/>
                <a:gd name="T4" fmla="*/ 42 w 42"/>
                <a:gd name="T5" fmla="*/ 0 h 12"/>
                <a:gd name="T6" fmla="*/ 0 60000 65536"/>
                <a:gd name="T7" fmla="*/ 0 60000 65536"/>
                <a:gd name="T8" fmla="*/ 0 60000 65536"/>
                <a:gd name="T9" fmla="*/ 0 w 42"/>
                <a:gd name="T10" fmla="*/ 0 h 12"/>
                <a:gd name="T11" fmla="*/ 42 w 42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12">
                  <a:moveTo>
                    <a:pt x="0" y="12"/>
                  </a:moveTo>
                  <a:lnTo>
                    <a:pt x="24" y="6"/>
                  </a:lnTo>
                  <a:lnTo>
                    <a:pt x="42" y="0"/>
                  </a:lnTo>
                </a:path>
              </a:pathLst>
            </a:custGeom>
            <a:solidFill>
              <a:srgbClr val="DEF3FA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Kozuka Gothic Pro L" charset="0"/>
                <a:cs typeface="Kozuka Gothic Pro L" charset="0"/>
              </a:endParaRPr>
            </a:p>
          </p:txBody>
        </p:sp>
        <p:sp>
          <p:nvSpPr>
            <p:cNvPr id="6" name="Freeform 72"/>
            <p:cNvSpPr>
              <a:spLocks/>
            </p:cNvSpPr>
            <p:nvPr/>
          </p:nvSpPr>
          <p:spPr bwMode="auto">
            <a:xfrm>
              <a:off x="3600" y="1430"/>
              <a:ext cx="30" cy="51"/>
            </a:xfrm>
            <a:custGeom>
              <a:avLst/>
              <a:gdLst>
                <a:gd name="T0" fmla="*/ 0 w 30"/>
                <a:gd name="T1" fmla="*/ 0 h 48"/>
                <a:gd name="T2" fmla="*/ 12 w 30"/>
                <a:gd name="T3" fmla="*/ 24 h 48"/>
                <a:gd name="T4" fmla="*/ 30 w 30"/>
                <a:gd name="T5" fmla="*/ 48 h 48"/>
                <a:gd name="T6" fmla="*/ 0 60000 65536"/>
                <a:gd name="T7" fmla="*/ 0 60000 65536"/>
                <a:gd name="T8" fmla="*/ 0 60000 65536"/>
                <a:gd name="T9" fmla="*/ 0 w 30"/>
                <a:gd name="T10" fmla="*/ 0 h 48"/>
                <a:gd name="T11" fmla="*/ 30 w 30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48">
                  <a:moveTo>
                    <a:pt x="0" y="0"/>
                  </a:moveTo>
                  <a:lnTo>
                    <a:pt x="12" y="24"/>
                  </a:lnTo>
                  <a:lnTo>
                    <a:pt x="30" y="48"/>
                  </a:lnTo>
                </a:path>
              </a:pathLst>
            </a:custGeom>
            <a:solidFill>
              <a:srgbClr val="DEF3FA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Kozuka Gothic Pro L" charset="0"/>
                <a:cs typeface="Kozuka Gothic Pro L" charset="0"/>
              </a:endParaRPr>
            </a:p>
          </p:txBody>
        </p:sp>
        <p:sp>
          <p:nvSpPr>
            <p:cNvPr id="7" name="Freeform 73"/>
            <p:cNvSpPr>
              <a:spLocks/>
            </p:cNvSpPr>
            <p:nvPr/>
          </p:nvSpPr>
          <p:spPr bwMode="auto">
            <a:xfrm>
              <a:off x="4111" y="1360"/>
              <a:ext cx="12" cy="54"/>
            </a:xfrm>
            <a:custGeom>
              <a:avLst/>
              <a:gdLst>
                <a:gd name="T0" fmla="*/ 0 w 12"/>
                <a:gd name="T1" fmla="*/ 54 h 54"/>
                <a:gd name="T2" fmla="*/ 6 w 12"/>
                <a:gd name="T3" fmla="*/ 30 h 54"/>
                <a:gd name="T4" fmla="*/ 12 w 12"/>
                <a:gd name="T5" fmla="*/ 0 h 54"/>
                <a:gd name="T6" fmla="*/ 0 60000 65536"/>
                <a:gd name="T7" fmla="*/ 0 60000 65536"/>
                <a:gd name="T8" fmla="*/ 0 60000 65536"/>
                <a:gd name="T9" fmla="*/ 0 w 12"/>
                <a:gd name="T10" fmla="*/ 0 h 54"/>
                <a:gd name="T11" fmla="*/ 12 w 12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4">
                  <a:moveTo>
                    <a:pt x="0" y="54"/>
                  </a:moveTo>
                  <a:lnTo>
                    <a:pt x="6" y="30"/>
                  </a:lnTo>
                  <a:lnTo>
                    <a:pt x="12" y="0"/>
                  </a:lnTo>
                </a:path>
              </a:pathLst>
            </a:custGeom>
            <a:solidFill>
              <a:srgbClr val="DEF3FA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Kozuka Gothic Pro L" charset="0"/>
                <a:cs typeface="Kozuka Gothic Pro L" charset="0"/>
              </a:endParaRPr>
            </a:p>
          </p:txBody>
        </p:sp>
        <p:sp>
          <p:nvSpPr>
            <p:cNvPr id="8" name="Freeform 74"/>
            <p:cNvSpPr>
              <a:spLocks/>
            </p:cNvSpPr>
            <p:nvPr/>
          </p:nvSpPr>
          <p:spPr bwMode="auto">
            <a:xfrm>
              <a:off x="4338" y="1047"/>
              <a:ext cx="127" cy="188"/>
            </a:xfrm>
            <a:custGeom>
              <a:avLst/>
              <a:gdLst>
                <a:gd name="T0" fmla="*/ 126 w 126"/>
                <a:gd name="T1" fmla="*/ 186 h 186"/>
                <a:gd name="T2" fmla="*/ 126 w 126"/>
                <a:gd name="T3" fmla="*/ 186 h 186"/>
                <a:gd name="T4" fmla="*/ 120 w 126"/>
                <a:gd name="T5" fmla="*/ 126 h 186"/>
                <a:gd name="T6" fmla="*/ 90 w 126"/>
                <a:gd name="T7" fmla="*/ 78 h 186"/>
                <a:gd name="T8" fmla="*/ 54 w 126"/>
                <a:gd name="T9" fmla="*/ 30 h 186"/>
                <a:gd name="T10" fmla="*/ 0 w 126"/>
                <a:gd name="T11" fmla="*/ 0 h 1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86"/>
                <a:gd name="T20" fmla="*/ 126 w 126"/>
                <a:gd name="T21" fmla="*/ 186 h 1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86">
                  <a:moveTo>
                    <a:pt x="126" y="186"/>
                  </a:moveTo>
                  <a:lnTo>
                    <a:pt x="126" y="186"/>
                  </a:lnTo>
                  <a:lnTo>
                    <a:pt x="120" y="126"/>
                  </a:lnTo>
                  <a:lnTo>
                    <a:pt x="90" y="78"/>
                  </a:lnTo>
                  <a:lnTo>
                    <a:pt x="54" y="30"/>
                  </a:lnTo>
                  <a:lnTo>
                    <a:pt x="0" y="0"/>
                  </a:lnTo>
                </a:path>
              </a:pathLst>
            </a:custGeom>
            <a:solidFill>
              <a:srgbClr val="DEF3FA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Kozuka Gothic Pro L" charset="0"/>
                <a:cs typeface="Kozuka Gothic Pro L" charset="0"/>
              </a:endParaRPr>
            </a:p>
          </p:txBody>
        </p:sp>
        <p:sp>
          <p:nvSpPr>
            <p:cNvPr id="9" name="Freeform 75"/>
            <p:cNvSpPr>
              <a:spLocks/>
            </p:cNvSpPr>
            <p:nvPr/>
          </p:nvSpPr>
          <p:spPr bwMode="auto">
            <a:xfrm>
              <a:off x="4586" y="837"/>
              <a:ext cx="60" cy="72"/>
            </a:xfrm>
            <a:custGeom>
              <a:avLst/>
              <a:gdLst>
                <a:gd name="T0" fmla="*/ 0 w 60"/>
                <a:gd name="T1" fmla="*/ 72 h 72"/>
                <a:gd name="T2" fmla="*/ 30 w 60"/>
                <a:gd name="T3" fmla="*/ 42 h 72"/>
                <a:gd name="T4" fmla="*/ 60 w 60"/>
                <a:gd name="T5" fmla="*/ 0 h 72"/>
                <a:gd name="T6" fmla="*/ 0 60000 65536"/>
                <a:gd name="T7" fmla="*/ 0 60000 65536"/>
                <a:gd name="T8" fmla="*/ 0 60000 65536"/>
                <a:gd name="T9" fmla="*/ 0 w 60"/>
                <a:gd name="T10" fmla="*/ 0 h 72"/>
                <a:gd name="T11" fmla="*/ 60 w 60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" h="72">
                  <a:moveTo>
                    <a:pt x="0" y="72"/>
                  </a:moveTo>
                  <a:lnTo>
                    <a:pt x="30" y="42"/>
                  </a:lnTo>
                  <a:lnTo>
                    <a:pt x="60" y="0"/>
                  </a:lnTo>
                </a:path>
              </a:pathLst>
            </a:custGeom>
            <a:solidFill>
              <a:srgbClr val="DEF3FA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Kozuka Gothic Pro L" charset="0"/>
                <a:cs typeface="Kozuka Gothic Pro L" charset="0"/>
              </a:endParaRPr>
            </a:p>
          </p:txBody>
        </p:sp>
        <p:sp>
          <p:nvSpPr>
            <p:cNvPr id="10" name="Freeform 76"/>
            <p:cNvSpPr>
              <a:spLocks/>
            </p:cNvSpPr>
            <p:nvPr/>
          </p:nvSpPr>
          <p:spPr bwMode="auto">
            <a:xfrm>
              <a:off x="4500" y="572"/>
              <a:ext cx="7" cy="38"/>
            </a:xfrm>
            <a:custGeom>
              <a:avLst/>
              <a:gdLst>
                <a:gd name="T0" fmla="*/ 6 w 6"/>
                <a:gd name="T1" fmla="*/ 36 h 36"/>
                <a:gd name="T2" fmla="*/ 6 w 6"/>
                <a:gd name="T3" fmla="*/ 36 h 36"/>
                <a:gd name="T4" fmla="*/ 6 w 6"/>
                <a:gd name="T5" fmla="*/ 30 h 36"/>
                <a:gd name="T6" fmla="*/ 6 w 6"/>
                <a:gd name="T7" fmla="*/ 18 h 36"/>
                <a:gd name="T8" fmla="*/ 0 w 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6"/>
                <a:gd name="T17" fmla="*/ 6 w 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6">
                  <a:moveTo>
                    <a:pt x="6" y="36"/>
                  </a:moveTo>
                  <a:lnTo>
                    <a:pt x="6" y="36"/>
                  </a:lnTo>
                  <a:lnTo>
                    <a:pt x="6" y="30"/>
                  </a:lnTo>
                  <a:lnTo>
                    <a:pt x="6" y="18"/>
                  </a:lnTo>
                  <a:lnTo>
                    <a:pt x="0" y="0"/>
                  </a:lnTo>
                </a:path>
              </a:pathLst>
            </a:custGeom>
            <a:solidFill>
              <a:srgbClr val="DEF3FA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Kozuka Gothic Pro L" charset="0"/>
                <a:cs typeface="Kozuka Gothic Pro L" charset="0"/>
              </a:endParaRPr>
            </a:p>
          </p:txBody>
        </p:sp>
        <p:sp>
          <p:nvSpPr>
            <p:cNvPr id="11" name="Freeform 77"/>
            <p:cNvSpPr>
              <a:spLocks/>
            </p:cNvSpPr>
            <p:nvPr/>
          </p:nvSpPr>
          <p:spPr bwMode="auto">
            <a:xfrm>
              <a:off x="4135" y="492"/>
              <a:ext cx="30" cy="46"/>
            </a:xfrm>
            <a:custGeom>
              <a:avLst/>
              <a:gdLst>
                <a:gd name="T0" fmla="*/ 30 w 30"/>
                <a:gd name="T1" fmla="*/ 0 h 48"/>
                <a:gd name="T2" fmla="*/ 12 w 30"/>
                <a:gd name="T3" fmla="*/ 24 h 48"/>
                <a:gd name="T4" fmla="*/ 0 w 30"/>
                <a:gd name="T5" fmla="*/ 48 h 48"/>
                <a:gd name="T6" fmla="*/ 0 60000 65536"/>
                <a:gd name="T7" fmla="*/ 0 60000 65536"/>
                <a:gd name="T8" fmla="*/ 0 60000 65536"/>
                <a:gd name="T9" fmla="*/ 0 w 30"/>
                <a:gd name="T10" fmla="*/ 0 h 48"/>
                <a:gd name="T11" fmla="*/ 30 w 30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48">
                  <a:moveTo>
                    <a:pt x="30" y="0"/>
                  </a:moveTo>
                  <a:lnTo>
                    <a:pt x="12" y="24"/>
                  </a:lnTo>
                  <a:lnTo>
                    <a:pt x="0" y="48"/>
                  </a:lnTo>
                </a:path>
              </a:pathLst>
            </a:custGeom>
            <a:solidFill>
              <a:srgbClr val="DEF3FA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Kozuka Gothic Pro L" charset="0"/>
                <a:cs typeface="Kozuka Gothic Pro L" charset="0"/>
              </a:endParaRPr>
            </a:p>
          </p:txBody>
        </p:sp>
        <p:sp>
          <p:nvSpPr>
            <p:cNvPr id="12" name="Line 78"/>
            <p:cNvSpPr>
              <a:spLocks noChangeShapeType="1"/>
            </p:cNvSpPr>
            <p:nvPr/>
          </p:nvSpPr>
          <p:spPr bwMode="auto">
            <a:xfrm flipH="1">
              <a:off x="3852" y="521"/>
              <a:ext cx="19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Kozuka Gothic Pro L" charset="0"/>
                <a:cs typeface="Kozuka Gothic Pro L" charset="0"/>
              </a:endParaRPr>
            </a:p>
          </p:txBody>
        </p:sp>
        <p:sp>
          <p:nvSpPr>
            <p:cNvPr id="13" name="Line 79"/>
            <p:cNvSpPr>
              <a:spLocks noChangeShapeType="1"/>
            </p:cNvSpPr>
            <p:nvPr/>
          </p:nvSpPr>
          <p:spPr bwMode="auto">
            <a:xfrm flipH="1" flipV="1">
              <a:off x="3528" y="567"/>
              <a:ext cx="56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Kozuka Gothic Pro L" charset="0"/>
                <a:cs typeface="Kozuka Gothic Pro L" charset="0"/>
              </a:endParaRPr>
            </a:p>
          </p:txBody>
        </p:sp>
        <p:sp>
          <p:nvSpPr>
            <p:cNvPr id="14" name="Freeform 80"/>
            <p:cNvSpPr>
              <a:spLocks/>
            </p:cNvSpPr>
            <p:nvPr/>
          </p:nvSpPr>
          <p:spPr bwMode="auto">
            <a:xfrm>
              <a:off x="3126" y="813"/>
              <a:ext cx="7" cy="43"/>
            </a:xfrm>
            <a:custGeom>
              <a:avLst/>
              <a:gdLst>
                <a:gd name="T0" fmla="*/ 0 w 6"/>
                <a:gd name="T1" fmla="*/ 0 h 42"/>
                <a:gd name="T2" fmla="*/ 6 w 6"/>
                <a:gd name="T3" fmla="*/ 18 h 42"/>
                <a:gd name="T4" fmla="*/ 6 w 6"/>
                <a:gd name="T5" fmla="*/ 42 h 42"/>
                <a:gd name="T6" fmla="*/ 0 60000 65536"/>
                <a:gd name="T7" fmla="*/ 0 60000 65536"/>
                <a:gd name="T8" fmla="*/ 0 60000 65536"/>
                <a:gd name="T9" fmla="*/ 0 w 6"/>
                <a:gd name="T10" fmla="*/ 0 h 42"/>
                <a:gd name="T11" fmla="*/ 6 w 6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42">
                  <a:moveTo>
                    <a:pt x="0" y="0"/>
                  </a:moveTo>
                  <a:lnTo>
                    <a:pt x="6" y="18"/>
                  </a:lnTo>
                  <a:lnTo>
                    <a:pt x="6" y="42"/>
                  </a:lnTo>
                </a:path>
              </a:pathLst>
            </a:custGeom>
            <a:solidFill>
              <a:srgbClr val="DEF3FA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Kozuka Gothic Pro L" charset="0"/>
                <a:cs typeface="Kozuka Gothic Pro L" charset="0"/>
              </a:endParaRPr>
            </a:p>
          </p:txBody>
        </p:sp>
      </p:grpSp>
      <p:graphicFrame>
        <p:nvGraphicFramePr>
          <p:cNvPr id="29702" name="Object 85">
            <a:hlinkClick r:id="" action="ppaction://ole?verb=0"/>
          </p:cNvPr>
          <p:cNvGraphicFramePr>
            <a:graphicFrameLocks/>
          </p:cNvGraphicFramePr>
          <p:nvPr/>
        </p:nvGraphicFramePr>
        <p:xfrm>
          <a:off x="4724400" y="36576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0" name="Microsoft ClipArt Gallery" r:id="rId12" imgW="7315200" imgH="8204200" progId="">
                  <p:embed/>
                </p:oleObj>
              </mc:Choice>
              <mc:Fallback>
                <p:oleObj name="Microsoft ClipArt Gallery" r:id="rId12" imgW="7315200" imgH="8204200" progId="">
                  <p:embed/>
                  <p:pic>
                    <p:nvPicPr>
                      <p:cNvPr id="0" name="Object 8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657600"/>
                        <a:ext cx="457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87">
            <a:hlinkClick r:id="" action="ppaction://ole?verb=0"/>
          </p:cNvPr>
          <p:cNvGraphicFramePr>
            <a:graphicFrameLocks/>
          </p:cNvGraphicFramePr>
          <p:nvPr/>
        </p:nvGraphicFramePr>
        <p:xfrm>
          <a:off x="6781800" y="44958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1" name="Microsoft ClipArt Gallery" r:id="rId13" imgW="7315200" imgH="8204200" progId="">
                  <p:embed/>
                </p:oleObj>
              </mc:Choice>
              <mc:Fallback>
                <p:oleObj name="Microsoft ClipArt Gallery" r:id="rId13" imgW="7315200" imgH="8204200" progId="">
                  <p:embed/>
                  <p:pic>
                    <p:nvPicPr>
                      <p:cNvPr id="0" name="Object 8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495800"/>
                        <a:ext cx="457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33" name="Line 72"/>
          <p:cNvSpPr>
            <a:spLocks noChangeShapeType="1"/>
          </p:cNvSpPr>
          <p:nvPr/>
        </p:nvSpPr>
        <p:spPr bwMode="auto">
          <a:xfrm flipV="1">
            <a:off x="6172200" y="36576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9704" name="Object 90">
            <a:hlinkClick r:id="" action="ppaction://ole?verb=0"/>
          </p:cNvPr>
          <p:cNvGraphicFramePr>
            <a:graphicFrameLocks/>
          </p:cNvGraphicFramePr>
          <p:nvPr/>
        </p:nvGraphicFramePr>
        <p:xfrm>
          <a:off x="5867400" y="35052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2" name="Microsoft ClipArt Gallery" r:id="rId14" imgW="7315200" imgH="8204200" progId="">
                  <p:embed/>
                </p:oleObj>
              </mc:Choice>
              <mc:Fallback>
                <p:oleObj name="Microsoft ClipArt Gallery" r:id="rId14" imgW="7315200" imgH="8204200" progId="">
                  <p:embed/>
                  <p:pic>
                    <p:nvPicPr>
                      <p:cNvPr id="0" name="Object 9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505200"/>
                        <a:ext cx="457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34" name="Group 67"/>
          <p:cNvGrpSpPr>
            <a:grpSpLocks/>
          </p:cNvGrpSpPr>
          <p:nvPr/>
        </p:nvGrpSpPr>
        <p:grpSpPr bwMode="auto">
          <a:xfrm>
            <a:off x="6477000" y="3276600"/>
            <a:ext cx="914400" cy="609600"/>
            <a:chOff x="2971" y="430"/>
            <a:chExt cx="1728" cy="1158"/>
          </a:xfrm>
        </p:grpSpPr>
        <p:sp>
          <p:nvSpPr>
            <p:cNvPr id="218180" name="Freeform 68"/>
            <p:cNvSpPr>
              <a:spLocks/>
            </p:cNvSpPr>
            <p:nvPr/>
          </p:nvSpPr>
          <p:spPr bwMode="auto">
            <a:xfrm>
              <a:off x="2971" y="430"/>
              <a:ext cx="1728" cy="1158"/>
            </a:xfrm>
            <a:custGeom>
              <a:avLst/>
              <a:gdLst>
                <a:gd name="T0" fmla="*/ 96 w 1728"/>
                <a:gd name="T1" fmla="*/ 402 h 1158"/>
                <a:gd name="T2" fmla="*/ 12 w 1728"/>
                <a:gd name="T3" fmla="*/ 486 h 1158"/>
                <a:gd name="T4" fmla="*/ 0 w 1728"/>
                <a:gd name="T5" fmla="*/ 546 h 1158"/>
                <a:gd name="T6" fmla="*/ 24 w 1728"/>
                <a:gd name="T7" fmla="*/ 624 h 1158"/>
                <a:gd name="T8" fmla="*/ 84 w 1728"/>
                <a:gd name="T9" fmla="*/ 678 h 1158"/>
                <a:gd name="T10" fmla="*/ 48 w 1728"/>
                <a:gd name="T11" fmla="*/ 732 h 1158"/>
                <a:gd name="T12" fmla="*/ 36 w 1728"/>
                <a:gd name="T13" fmla="*/ 786 h 1158"/>
                <a:gd name="T14" fmla="*/ 48 w 1728"/>
                <a:gd name="T15" fmla="*/ 852 h 1158"/>
                <a:gd name="T16" fmla="*/ 144 w 1728"/>
                <a:gd name="T17" fmla="*/ 936 h 1158"/>
                <a:gd name="T18" fmla="*/ 210 w 1728"/>
                <a:gd name="T19" fmla="*/ 948 h 1158"/>
                <a:gd name="T20" fmla="*/ 234 w 1728"/>
                <a:gd name="T21" fmla="*/ 948 h 1158"/>
                <a:gd name="T22" fmla="*/ 282 w 1728"/>
                <a:gd name="T23" fmla="*/ 1008 h 1158"/>
                <a:gd name="T24" fmla="*/ 420 w 1728"/>
                <a:gd name="T25" fmla="*/ 1074 h 1158"/>
                <a:gd name="T26" fmla="*/ 582 w 1728"/>
                <a:gd name="T27" fmla="*/ 1080 h 1158"/>
                <a:gd name="T28" fmla="*/ 660 w 1728"/>
                <a:gd name="T29" fmla="*/ 1050 h 1158"/>
                <a:gd name="T30" fmla="*/ 756 w 1728"/>
                <a:gd name="T31" fmla="*/ 1128 h 1158"/>
                <a:gd name="T32" fmla="*/ 882 w 1728"/>
                <a:gd name="T33" fmla="*/ 1158 h 1158"/>
                <a:gd name="T34" fmla="*/ 966 w 1728"/>
                <a:gd name="T35" fmla="*/ 1146 h 1158"/>
                <a:gd name="T36" fmla="*/ 1104 w 1728"/>
                <a:gd name="T37" fmla="*/ 1056 h 1158"/>
                <a:gd name="T38" fmla="*/ 1140 w 1728"/>
                <a:gd name="T39" fmla="*/ 984 h 1158"/>
                <a:gd name="T40" fmla="*/ 1200 w 1728"/>
                <a:gd name="T41" fmla="*/ 1008 h 1158"/>
                <a:gd name="T42" fmla="*/ 1314 w 1728"/>
                <a:gd name="T43" fmla="*/ 1008 h 1158"/>
                <a:gd name="T44" fmla="*/ 1392 w 1728"/>
                <a:gd name="T45" fmla="*/ 978 h 1158"/>
                <a:gd name="T46" fmla="*/ 1458 w 1728"/>
                <a:gd name="T47" fmla="*/ 924 h 1158"/>
                <a:gd name="T48" fmla="*/ 1488 w 1728"/>
                <a:gd name="T49" fmla="*/ 846 h 1158"/>
                <a:gd name="T50" fmla="*/ 1494 w 1728"/>
                <a:gd name="T51" fmla="*/ 804 h 1158"/>
                <a:gd name="T52" fmla="*/ 1584 w 1728"/>
                <a:gd name="T53" fmla="*/ 774 h 1158"/>
                <a:gd name="T54" fmla="*/ 1662 w 1728"/>
                <a:gd name="T55" fmla="*/ 720 h 1158"/>
                <a:gd name="T56" fmla="*/ 1710 w 1728"/>
                <a:gd name="T57" fmla="*/ 648 h 1158"/>
                <a:gd name="T58" fmla="*/ 1728 w 1728"/>
                <a:gd name="T59" fmla="*/ 564 h 1158"/>
                <a:gd name="T60" fmla="*/ 1716 w 1728"/>
                <a:gd name="T61" fmla="*/ 480 h 1158"/>
                <a:gd name="T62" fmla="*/ 1674 w 1728"/>
                <a:gd name="T63" fmla="*/ 408 h 1158"/>
                <a:gd name="T64" fmla="*/ 1680 w 1728"/>
                <a:gd name="T65" fmla="*/ 372 h 1158"/>
                <a:gd name="T66" fmla="*/ 1674 w 1728"/>
                <a:gd name="T67" fmla="*/ 270 h 1158"/>
                <a:gd name="T68" fmla="*/ 1596 w 1728"/>
                <a:gd name="T69" fmla="*/ 174 h 1158"/>
                <a:gd name="T70" fmla="*/ 1530 w 1728"/>
                <a:gd name="T71" fmla="*/ 144 h 1158"/>
                <a:gd name="T72" fmla="*/ 1506 w 1728"/>
                <a:gd name="T73" fmla="*/ 84 h 1158"/>
                <a:gd name="T74" fmla="*/ 1410 w 1728"/>
                <a:gd name="T75" fmla="*/ 12 h 1158"/>
                <a:gd name="T76" fmla="*/ 1296 w 1728"/>
                <a:gd name="T77" fmla="*/ 6 h 1158"/>
                <a:gd name="T78" fmla="*/ 1224 w 1728"/>
                <a:gd name="T79" fmla="*/ 36 h 1158"/>
                <a:gd name="T80" fmla="*/ 1194 w 1728"/>
                <a:gd name="T81" fmla="*/ 60 h 1158"/>
                <a:gd name="T82" fmla="*/ 1134 w 1728"/>
                <a:gd name="T83" fmla="*/ 18 h 1158"/>
                <a:gd name="T84" fmla="*/ 1056 w 1728"/>
                <a:gd name="T85" fmla="*/ 0 h 1158"/>
                <a:gd name="T86" fmla="*/ 966 w 1728"/>
                <a:gd name="T87" fmla="*/ 24 h 1158"/>
                <a:gd name="T88" fmla="*/ 900 w 1728"/>
                <a:gd name="T89" fmla="*/ 90 h 1158"/>
                <a:gd name="T90" fmla="*/ 864 w 1728"/>
                <a:gd name="T91" fmla="*/ 66 h 1158"/>
                <a:gd name="T92" fmla="*/ 792 w 1728"/>
                <a:gd name="T93" fmla="*/ 42 h 1158"/>
                <a:gd name="T94" fmla="*/ 696 w 1728"/>
                <a:gd name="T95" fmla="*/ 42 h 1158"/>
                <a:gd name="T96" fmla="*/ 594 w 1728"/>
                <a:gd name="T97" fmla="*/ 96 h 1158"/>
                <a:gd name="T98" fmla="*/ 558 w 1728"/>
                <a:gd name="T99" fmla="*/ 138 h 1158"/>
                <a:gd name="T100" fmla="*/ 426 w 1728"/>
                <a:gd name="T101" fmla="*/ 108 h 1158"/>
                <a:gd name="T102" fmla="*/ 318 w 1728"/>
                <a:gd name="T103" fmla="*/ 126 h 1158"/>
                <a:gd name="T104" fmla="*/ 234 w 1728"/>
                <a:gd name="T105" fmla="*/ 180 h 1158"/>
                <a:gd name="T106" fmla="*/ 174 w 1728"/>
                <a:gd name="T107" fmla="*/ 258 h 1158"/>
                <a:gd name="T108" fmla="*/ 150 w 1728"/>
                <a:gd name="T109" fmla="*/ 354 h 1158"/>
                <a:gd name="T110" fmla="*/ 156 w 1728"/>
                <a:gd name="T111" fmla="*/ 384 h 11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28"/>
                <a:gd name="T169" fmla="*/ 0 h 1158"/>
                <a:gd name="T170" fmla="*/ 1728 w 1728"/>
                <a:gd name="T171" fmla="*/ 1158 h 11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28" h="1158">
                  <a:moveTo>
                    <a:pt x="156" y="384"/>
                  </a:moveTo>
                  <a:lnTo>
                    <a:pt x="96" y="402"/>
                  </a:lnTo>
                  <a:lnTo>
                    <a:pt x="42" y="438"/>
                  </a:lnTo>
                  <a:lnTo>
                    <a:pt x="12" y="486"/>
                  </a:lnTo>
                  <a:lnTo>
                    <a:pt x="6" y="516"/>
                  </a:lnTo>
                  <a:lnTo>
                    <a:pt x="0" y="546"/>
                  </a:lnTo>
                  <a:lnTo>
                    <a:pt x="6" y="588"/>
                  </a:lnTo>
                  <a:lnTo>
                    <a:pt x="24" y="624"/>
                  </a:lnTo>
                  <a:lnTo>
                    <a:pt x="48" y="654"/>
                  </a:lnTo>
                  <a:lnTo>
                    <a:pt x="84" y="678"/>
                  </a:lnTo>
                  <a:lnTo>
                    <a:pt x="48" y="732"/>
                  </a:lnTo>
                  <a:lnTo>
                    <a:pt x="42" y="756"/>
                  </a:lnTo>
                  <a:lnTo>
                    <a:pt x="36" y="786"/>
                  </a:lnTo>
                  <a:lnTo>
                    <a:pt x="42" y="816"/>
                  </a:lnTo>
                  <a:lnTo>
                    <a:pt x="48" y="852"/>
                  </a:lnTo>
                  <a:lnTo>
                    <a:pt x="90" y="900"/>
                  </a:lnTo>
                  <a:lnTo>
                    <a:pt x="144" y="936"/>
                  </a:lnTo>
                  <a:lnTo>
                    <a:pt x="174" y="942"/>
                  </a:lnTo>
                  <a:lnTo>
                    <a:pt x="210" y="948"/>
                  </a:lnTo>
                  <a:lnTo>
                    <a:pt x="222" y="948"/>
                  </a:lnTo>
                  <a:lnTo>
                    <a:pt x="234" y="948"/>
                  </a:lnTo>
                  <a:lnTo>
                    <a:pt x="282" y="1008"/>
                  </a:lnTo>
                  <a:lnTo>
                    <a:pt x="348" y="1050"/>
                  </a:lnTo>
                  <a:lnTo>
                    <a:pt x="420" y="1074"/>
                  </a:lnTo>
                  <a:lnTo>
                    <a:pt x="498" y="1086"/>
                  </a:lnTo>
                  <a:lnTo>
                    <a:pt x="582" y="1080"/>
                  </a:lnTo>
                  <a:lnTo>
                    <a:pt x="660" y="1050"/>
                  </a:lnTo>
                  <a:lnTo>
                    <a:pt x="702" y="1092"/>
                  </a:lnTo>
                  <a:lnTo>
                    <a:pt x="756" y="1128"/>
                  </a:lnTo>
                  <a:lnTo>
                    <a:pt x="816" y="1152"/>
                  </a:lnTo>
                  <a:lnTo>
                    <a:pt x="882" y="1158"/>
                  </a:lnTo>
                  <a:lnTo>
                    <a:pt x="924" y="1152"/>
                  </a:lnTo>
                  <a:lnTo>
                    <a:pt x="966" y="1146"/>
                  </a:lnTo>
                  <a:lnTo>
                    <a:pt x="1044" y="1110"/>
                  </a:lnTo>
                  <a:lnTo>
                    <a:pt x="1104" y="1056"/>
                  </a:lnTo>
                  <a:lnTo>
                    <a:pt x="1122" y="1020"/>
                  </a:lnTo>
                  <a:lnTo>
                    <a:pt x="1140" y="984"/>
                  </a:lnTo>
                  <a:lnTo>
                    <a:pt x="1200" y="1008"/>
                  </a:lnTo>
                  <a:lnTo>
                    <a:pt x="1266" y="1014"/>
                  </a:lnTo>
                  <a:lnTo>
                    <a:pt x="1314" y="1008"/>
                  </a:lnTo>
                  <a:lnTo>
                    <a:pt x="1356" y="996"/>
                  </a:lnTo>
                  <a:lnTo>
                    <a:pt x="1392" y="978"/>
                  </a:lnTo>
                  <a:lnTo>
                    <a:pt x="1428" y="954"/>
                  </a:lnTo>
                  <a:lnTo>
                    <a:pt x="1458" y="924"/>
                  </a:lnTo>
                  <a:lnTo>
                    <a:pt x="1476" y="888"/>
                  </a:lnTo>
                  <a:lnTo>
                    <a:pt x="1488" y="846"/>
                  </a:lnTo>
                  <a:lnTo>
                    <a:pt x="1494" y="804"/>
                  </a:lnTo>
                  <a:lnTo>
                    <a:pt x="1542" y="792"/>
                  </a:lnTo>
                  <a:lnTo>
                    <a:pt x="1584" y="774"/>
                  </a:lnTo>
                  <a:lnTo>
                    <a:pt x="1626" y="750"/>
                  </a:lnTo>
                  <a:lnTo>
                    <a:pt x="1662" y="720"/>
                  </a:lnTo>
                  <a:lnTo>
                    <a:pt x="1686" y="690"/>
                  </a:lnTo>
                  <a:lnTo>
                    <a:pt x="1710" y="648"/>
                  </a:lnTo>
                  <a:lnTo>
                    <a:pt x="1722" y="606"/>
                  </a:lnTo>
                  <a:lnTo>
                    <a:pt x="1728" y="564"/>
                  </a:lnTo>
                  <a:lnTo>
                    <a:pt x="1722" y="522"/>
                  </a:lnTo>
                  <a:lnTo>
                    <a:pt x="1716" y="480"/>
                  </a:lnTo>
                  <a:lnTo>
                    <a:pt x="1698" y="444"/>
                  </a:lnTo>
                  <a:lnTo>
                    <a:pt x="1674" y="408"/>
                  </a:lnTo>
                  <a:lnTo>
                    <a:pt x="1680" y="372"/>
                  </a:lnTo>
                  <a:lnTo>
                    <a:pt x="1686" y="336"/>
                  </a:lnTo>
                  <a:lnTo>
                    <a:pt x="1674" y="270"/>
                  </a:lnTo>
                  <a:lnTo>
                    <a:pt x="1644" y="216"/>
                  </a:lnTo>
                  <a:lnTo>
                    <a:pt x="1596" y="174"/>
                  </a:lnTo>
                  <a:lnTo>
                    <a:pt x="1530" y="144"/>
                  </a:lnTo>
                  <a:lnTo>
                    <a:pt x="1524" y="114"/>
                  </a:lnTo>
                  <a:lnTo>
                    <a:pt x="1506" y="84"/>
                  </a:lnTo>
                  <a:lnTo>
                    <a:pt x="1464" y="42"/>
                  </a:lnTo>
                  <a:lnTo>
                    <a:pt x="1410" y="12"/>
                  </a:lnTo>
                  <a:lnTo>
                    <a:pt x="1338" y="0"/>
                  </a:lnTo>
                  <a:lnTo>
                    <a:pt x="1296" y="6"/>
                  </a:lnTo>
                  <a:lnTo>
                    <a:pt x="1260" y="18"/>
                  </a:lnTo>
                  <a:lnTo>
                    <a:pt x="1224" y="36"/>
                  </a:lnTo>
                  <a:lnTo>
                    <a:pt x="1194" y="60"/>
                  </a:lnTo>
                  <a:lnTo>
                    <a:pt x="1164" y="36"/>
                  </a:lnTo>
                  <a:lnTo>
                    <a:pt x="1134" y="18"/>
                  </a:lnTo>
                  <a:lnTo>
                    <a:pt x="1098" y="6"/>
                  </a:lnTo>
                  <a:lnTo>
                    <a:pt x="1056" y="0"/>
                  </a:lnTo>
                  <a:lnTo>
                    <a:pt x="1008" y="6"/>
                  </a:lnTo>
                  <a:lnTo>
                    <a:pt x="966" y="24"/>
                  </a:lnTo>
                  <a:lnTo>
                    <a:pt x="930" y="54"/>
                  </a:lnTo>
                  <a:lnTo>
                    <a:pt x="900" y="90"/>
                  </a:lnTo>
                  <a:lnTo>
                    <a:pt x="864" y="66"/>
                  </a:lnTo>
                  <a:lnTo>
                    <a:pt x="828" y="48"/>
                  </a:lnTo>
                  <a:lnTo>
                    <a:pt x="792" y="42"/>
                  </a:lnTo>
                  <a:lnTo>
                    <a:pt x="750" y="36"/>
                  </a:lnTo>
                  <a:lnTo>
                    <a:pt x="696" y="42"/>
                  </a:lnTo>
                  <a:lnTo>
                    <a:pt x="642" y="60"/>
                  </a:lnTo>
                  <a:lnTo>
                    <a:pt x="594" y="96"/>
                  </a:lnTo>
                  <a:lnTo>
                    <a:pt x="558" y="138"/>
                  </a:lnTo>
                  <a:lnTo>
                    <a:pt x="492" y="114"/>
                  </a:lnTo>
                  <a:lnTo>
                    <a:pt x="426" y="108"/>
                  </a:lnTo>
                  <a:lnTo>
                    <a:pt x="372" y="114"/>
                  </a:lnTo>
                  <a:lnTo>
                    <a:pt x="318" y="126"/>
                  </a:lnTo>
                  <a:lnTo>
                    <a:pt x="270" y="150"/>
                  </a:lnTo>
                  <a:lnTo>
                    <a:pt x="234" y="180"/>
                  </a:lnTo>
                  <a:lnTo>
                    <a:pt x="198" y="216"/>
                  </a:lnTo>
                  <a:lnTo>
                    <a:pt x="174" y="258"/>
                  </a:lnTo>
                  <a:lnTo>
                    <a:pt x="156" y="306"/>
                  </a:lnTo>
                  <a:lnTo>
                    <a:pt x="150" y="354"/>
                  </a:lnTo>
                  <a:lnTo>
                    <a:pt x="156" y="372"/>
                  </a:lnTo>
                  <a:lnTo>
                    <a:pt x="156" y="384"/>
                  </a:lnTo>
                  <a:close/>
                </a:path>
              </a:pathLst>
            </a:custGeom>
            <a:solidFill>
              <a:srgbClr val="DEF3FA"/>
            </a:solidFill>
            <a:ln w="12700" cmpd="sng">
              <a:solidFill>
                <a:srgbClr val="0000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Kozuka Gothic Pro L" charset="0"/>
                <a:cs typeface="Kozuka Gothic Pro L" charset="0"/>
              </a:endParaRPr>
            </a:p>
          </p:txBody>
        </p:sp>
        <p:sp>
          <p:nvSpPr>
            <p:cNvPr id="218181" name="Freeform 69"/>
            <p:cNvSpPr>
              <a:spLocks/>
            </p:cNvSpPr>
            <p:nvPr/>
          </p:nvSpPr>
          <p:spPr bwMode="auto">
            <a:xfrm>
              <a:off x="2971" y="430"/>
              <a:ext cx="1728" cy="1158"/>
            </a:xfrm>
            <a:custGeom>
              <a:avLst/>
              <a:gdLst>
                <a:gd name="T0" fmla="*/ 96 w 1728"/>
                <a:gd name="T1" fmla="*/ 402 h 1158"/>
                <a:gd name="T2" fmla="*/ 12 w 1728"/>
                <a:gd name="T3" fmla="*/ 486 h 1158"/>
                <a:gd name="T4" fmla="*/ 0 w 1728"/>
                <a:gd name="T5" fmla="*/ 546 h 1158"/>
                <a:gd name="T6" fmla="*/ 24 w 1728"/>
                <a:gd name="T7" fmla="*/ 624 h 1158"/>
                <a:gd name="T8" fmla="*/ 84 w 1728"/>
                <a:gd name="T9" fmla="*/ 678 h 1158"/>
                <a:gd name="T10" fmla="*/ 48 w 1728"/>
                <a:gd name="T11" fmla="*/ 732 h 1158"/>
                <a:gd name="T12" fmla="*/ 36 w 1728"/>
                <a:gd name="T13" fmla="*/ 786 h 1158"/>
                <a:gd name="T14" fmla="*/ 48 w 1728"/>
                <a:gd name="T15" fmla="*/ 852 h 1158"/>
                <a:gd name="T16" fmla="*/ 144 w 1728"/>
                <a:gd name="T17" fmla="*/ 936 h 1158"/>
                <a:gd name="T18" fmla="*/ 210 w 1728"/>
                <a:gd name="T19" fmla="*/ 948 h 1158"/>
                <a:gd name="T20" fmla="*/ 234 w 1728"/>
                <a:gd name="T21" fmla="*/ 948 h 1158"/>
                <a:gd name="T22" fmla="*/ 282 w 1728"/>
                <a:gd name="T23" fmla="*/ 1008 h 1158"/>
                <a:gd name="T24" fmla="*/ 420 w 1728"/>
                <a:gd name="T25" fmla="*/ 1074 h 1158"/>
                <a:gd name="T26" fmla="*/ 582 w 1728"/>
                <a:gd name="T27" fmla="*/ 1080 h 1158"/>
                <a:gd name="T28" fmla="*/ 660 w 1728"/>
                <a:gd name="T29" fmla="*/ 1050 h 1158"/>
                <a:gd name="T30" fmla="*/ 756 w 1728"/>
                <a:gd name="T31" fmla="*/ 1128 h 1158"/>
                <a:gd name="T32" fmla="*/ 882 w 1728"/>
                <a:gd name="T33" fmla="*/ 1158 h 1158"/>
                <a:gd name="T34" fmla="*/ 966 w 1728"/>
                <a:gd name="T35" fmla="*/ 1146 h 1158"/>
                <a:gd name="T36" fmla="*/ 1104 w 1728"/>
                <a:gd name="T37" fmla="*/ 1056 h 1158"/>
                <a:gd name="T38" fmla="*/ 1140 w 1728"/>
                <a:gd name="T39" fmla="*/ 984 h 1158"/>
                <a:gd name="T40" fmla="*/ 1200 w 1728"/>
                <a:gd name="T41" fmla="*/ 1008 h 1158"/>
                <a:gd name="T42" fmla="*/ 1314 w 1728"/>
                <a:gd name="T43" fmla="*/ 1008 h 1158"/>
                <a:gd name="T44" fmla="*/ 1392 w 1728"/>
                <a:gd name="T45" fmla="*/ 978 h 1158"/>
                <a:gd name="T46" fmla="*/ 1458 w 1728"/>
                <a:gd name="T47" fmla="*/ 924 h 1158"/>
                <a:gd name="T48" fmla="*/ 1488 w 1728"/>
                <a:gd name="T49" fmla="*/ 846 h 1158"/>
                <a:gd name="T50" fmla="*/ 1494 w 1728"/>
                <a:gd name="T51" fmla="*/ 804 h 1158"/>
                <a:gd name="T52" fmla="*/ 1584 w 1728"/>
                <a:gd name="T53" fmla="*/ 774 h 1158"/>
                <a:gd name="T54" fmla="*/ 1662 w 1728"/>
                <a:gd name="T55" fmla="*/ 720 h 1158"/>
                <a:gd name="T56" fmla="*/ 1710 w 1728"/>
                <a:gd name="T57" fmla="*/ 648 h 1158"/>
                <a:gd name="T58" fmla="*/ 1728 w 1728"/>
                <a:gd name="T59" fmla="*/ 564 h 1158"/>
                <a:gd name="T60" fmla="*/ 1716 w 1728"/>
                <a:gd name="T61" fmla="*/ 480 h 1158"/>
                <a:gd name="T62" fmla="*/ 1674 w 1728"/>
                <a:gd name="T63" fmla="*/ 408 h 1158"/>
                <a:gd name="T64" fmla="*/ 1680 w 1728"/>
                <a:gd name="T65" fmla="*/ 372 h 1158"/>
                <a:gd name="T66" fmla="*/ 1674 w 1728"/>
                <a:gd name="T67" fmla="*/ 270 h 1158"/>
                <a:gd name="T68" fmla="*/ 1596 w 1728"/>
                <a:gd name="T69" fmla="*/ 174 h 1158"/>
                <a:gd name="T70" fmla="*/ 1530 w 1728"/>
                <a:gd name="T71" fmla="*/ 144 h 1158"/>
                <a:gd name="T72" fmla="*/ 1506 w 1728"/>
                <a:gd name="T73" fmla="*/ 84 h 1158"/>
                <a:gd name="T74" fmla="*/ 1410 w 1728"/>
                <a:gd name="T75" fmla="*/ 12 h 1158"/>
                <a:gd name="T76" fmla="*/ 1296 w 1728"/>
                <a:gd name="T77" fmla="*/ 6 h 1158"/>
                <a:gd name="T78" fmla="*/ 1224 w 1728"/>
                <a:gd name="T79" fmla="*/ 36 h 1158"/>
                <a:gd name="T80" fmla="*/ 1194 w 1728"/>
                <a:gd name="T81" fmla="*/ 60 h 1158"/>
                <a:gd name="T82" fmla="*/ 1134 w 1728"/>
                <a:gd name="T83" fmla="*/ 18 h 1158"/>
                <a:gd name="T84" fmla="*/ 1056 w 1728"/>
                <a:gd name="T85" fmla="*/ 0 h 1158"/>
                <a:gd name="T86" fmla="*/ 966 w 1728"/>
                <a:gd name="T87" fmla="*/ 24 h 1158"/>
                <a:gd name="T88" fmla="*/ 900 w 1728"/>
                <a:gd name="T89" fmla="*/ 90 h 1158"/>
                <a:gd name="T90" fmla="*/ 864 w 1728"/>
                <a:gd name="T91" fmla="*/ 66 h 1158"/>
                <a:gd name="T92" fmla="*/ 792 w 1728"/>
                <a:gd name="T93" fmla="*/ 42 h 1158"/>
                <a:gd name="T94" fmla="*/ 696 w 1728"/>
                <a:gd name="T95" fmla="*/ 42 h 1158"/>
                <a:gd name="T96" fmla="*/ 594 w 1728"/>
                <a:gd name="T97" fmla="*/ 96 h 1158"/>
                <a:gd name="T98" fmla="*/ 558 w 1728"/>
                <a:gd name="T99" fmla="*/ 138 h 1158"/>
                <a:gd name="T100" fmla="*/ 426 w 1728"/>
                <a:gd name="T101" fmla="*/ 108 h 1158"/>
                <a:gd name="T102" fmla="*/ 318 w 1728"/>
                <a:gd name="T103" fmla="*/ 126 h 1158"/>
                <a:gd name="T104" fmla="*/ 234 w 1728"/>
                <a:gd name="T105" fmla="*/ 180 h 1158"/>
                <a:gd name="T106" fmla="*/ 174 w 1728"/>
                <a:gd name="T107" fmla="*/ 258 h 1158"/>
                <a:gd name="T108" fmla="*/ 150 w 1728"/>
                <a:gd name="T109" fmla="*/ 354 h 1158"/>
                <a:gd name="T110" fmla="*/ 156 w 1728"/>
                <a:gd name="T111" fmla="*/ 384 h 11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28"/>
                <a:gd name="T169" fmla="*/ 0 h 1158"/>
                <a:gd name="T170" fmla="*/ 1728 w 1728"/>
                <a:gd name="T171" fmla="*/ 1158 h 11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28" h="1158">
                  <a:moveTo>
                    <a:pt x="156" y="384"/>
                  </a:moveTo>
                  <a:lnTo>
                    <a:pt x="96" y="402"/>
                  </a:lnTo>
                  <a:lnTo>
                    <a:pt x="42" y="438"/>
                  </a:lnTo>
                  <a:lnTo>
                    <a:pt x="12" y="486"/>
                  </a:lnTo>
                  <a:lnTo>
                    <a:pt x="6" y="516"/>
                  </a:lnTo>
                  <a:lnTo>
                    <a:pt x="0" y="546"/>
                  </a:lnTo>
                  <a:lnTo>
                    <a:pt x="6" y="588"/>
                  </a:lnTo>
                  <a:lnTo>
                    <a:pt x="24" y="624"/>
                  </a:lnTo>
                  <a:lnTo>
                    <a:pt x="48" y="654"/>
                  </a:lnTo>
                  <a:lnTo>
                    <a:pt x="84" y="678"/>
                  </a:lnTo>
                  <a:lnTo>
                    <a:pt x="48" y="732"/>
                  </a:lnTo>
                  <a:lnTo>
                    <a:pt x="42" y="756"/>
                  </a:lnTo>
                  <a:lnTo>
                    <a:pt x="36" y="786"/>
                  </a:lnTo>
                  <a:lnTo>
                    <a:pt x="42" y="816"/>
                  </a:lnTo>
                  <a:lnTo>
                    <a:pt x="48" y="852"/>
                  </a:lnTo>
                  <a:lnTo>
                    <a:pt x="90" y="900"/>
                  </a:lnTo>
                  <a:lnTo>
                    <a:pt x="144" y="936"/>
                  </a:lnTo>
                  <a:lnTo>
                    <a:pt x="174" y="942"/>
                  </a:lnTo>
                  <a:lnTo>
                    <a:pt x="210" y="948"/>
                  </a:lnTo>
                  <a:lnTo>
                    <a:pt x="222" y="948"/>
                  </a:lnTo>
                  <a:lnTo>
                    <a:pt x="234" y="948"/>
                  </a:lnTo>
                  <a:lnTo>
                    <a:pt x="282" y="1008"/>
                  </a:lnTo>
                  <a:lnTo>
                    <a:pt x="348" y="1050"/>
                  </a:lnTo>
                  <a:lnTo>
                    <a:pt x="420" y="1074"/>
                  </a:lnTo>
                  <a:lnTo>
                    <a:pt x="498" y="1086"/>
                  </a:lnTo>
                  <a:lnTo>
                    <a:pt x="582" y="1080"/>
                  </a:lnTo>
                  <a:lnTo>
                    <a:pt x="660" y="1050"/>
                  </a:lnTo>
                  <a:lnTo>
                    <a:pt x="702" y="1092"/>
                  </a:lnTo>
                  <a:lnTo>
                    <a:pt x="756" y="1128"/>
                  </a:lnTo>
                  <a:lnTo>
                    <a:pt x="816" y="1152"/>
                  </a:lnTo>
                  <a:lnTo>
                    <a:pt x="882" y="1158"/>
                  </a:lnTo>
                  <a:lnTo>
                    <a:pt x="924" y="1152"/>
                  </a:lnTo>
                  <a:lnTo>
                    <a:pt x="966" y="1146"/>
                  </a:lnTo>
                  <a:lnTo>
                    <a:pt x="1044" y="1110"/>
                  </a:lnTo>
                  <a:lnTo>
                    <a:pt x="1104" y="1056"/>
                  </a:lnTo>
                  <a:lnTo>
                    <a:pt x="1122" y="1020"/>
                  </a:lnTo>
                  <a:lnTo>
                    <a:pt x="1140" y="984"/>
                  </a:lnTo>
                  <a:lnTo>
                    <a:pt x="1200" y="1008"/>
                  </a:lnTo>
                  <a:lnTo>
                    <a:pt x="1266" y="1014"/>
                  </a:lnTo>
                  <a:lnTo>
                    <a:pt x="1314" y="1008"/>
                  </a:lnTo>
                  <a:lnTo>
                    <a:pt x="1356" y="996"/>
                  </a:lnTo>
                  <a:lnTo>
                    <a:pt x="1392" y="978"/>
                  </a:lnTo>
                  <a:lnTo>
                    <a:pt x="1428" y="954"/>
                  </a:lnTo>
                  <a:lnTo>
                    <a:pt x="1458" y="924"/>
                  </a:lnTo>
                  <a:lnTo>
                    <a:pt x="1476" y="888"/>
                  </a:lnTo>
                  <a:lnTo>
                    <a:pt x="1488" y="846"/>
                  </a:lnTo>
                  <a:lnTo>
                    <a:pt x="1494" y="804"/>
                  </a:lnTo>
                  <a:lnTo>
                    <a:pt x="1542" y="792"/>
                  </a:lnTo>
                  <a:lnTo>
                    <a:pt x="1584" y="774"/>
                  </a:lnTo>
                  <a:lnTo>
                    <a:pt x="1626" y="750"/>
                  </a:lnTo>
                  <a:lnTo>
                    <a:pt x="1662" y="720"/>
                  </a:lnTo>
                  <a:lnTo>
                    <a:pt x="1686" y="690"/>
                  </a:lnTo>
                  <a:lnTo>
                    <a:pt x="1710" y="648"/>
                  </a:lnTo>
                  <a:lnTo>
                    <a:pt x="1722" y="606"/>
                  </a:lnTo>
                  <a:lnTo>
                    <a:pt x="1728" y="564"/>
                  </a:lnTo>
                  <a:lnTo>
                    <a:pt x="1722" y="522"/>
                  </a:lnTo>
                  <a:lnTo>
                    <a:pt x="1716" y="480"/>
                  </a:lnTo>
                  <a:lnTo>
                    <a:pt x="1698" y="444"/>
                  </a:lnTo>
                  <a:lnTo>
                    <a:pt x="1674" y="408"/>
                  </a:lnTo>
                  <a:lnTo>
                    <a:pt x="1680" y="372"/>
                  </a:lnTo>
                  <a:lnTo>
                    <a:pt x="1686" y="336"/>
                  </a:lnTo>
                  <a:lnTo>
                    <a:pt x="1674" y="270"/>
                  </a:lnTo>
                  <a:lnTo>
                    <a:pt x="1644" y="216"/>
                  </a:lnTo>
                  <a:lnTo>
                    <a:pt x="1596" y="174"/>
                  </a:lnTo>
                  <a:lnTo>
                    <a:pt x="1530" y="144"/>
                  </a:lnTo>
                  <a:lnTo>
                    <a:pt x="1524" y="114"/>
                  </a:lnTo>
                  <a:lnTo>
                    <a:pt x="1506" y="84"/>
                  </a:lnTo>
                  <a:lnTo>
                    <a:pt x="1464" y="42"/>
                  </a:lnTo>
                  <a:lnTo>
                    <a:pt x="1410" y="12"/>
                  </a:lnTo>
                  <a:lnTo>
                    <a:pt x="1338" y="0"/>
                  </a:lnTo>
                  <a:lnTo>
                    <a:pt x="1296" y="6"/>
                  </a:lnTo>
                  <a:lnTo>
                    <a:pt x="1260" y="18"/>
                  </a:lnTo>
                  <a:lnTo>
                    <a:pt x="1224" y="36"/>
                  </a:lnTo>
                  <a:lnTo>
                    <a:pt x="1194" y="60"/>
                  </a:lnTo>
                  <a:lnTo>
                    <a:pt x="1164" y="36"/>
                  </a:lnTo>
                  <a:lnTo>
                    <a:pt x="1134" y="18"/>
                  </a:lnTo>
                  <a:lnTo>
                    <a:pt x="1098" y="6"/>
                  </a:lnTo>
                  <a:lnTo>
                    <a:pt x="1056" y="0"/>
                  </a:lnTo>
                  <a:lnTo>
                    <a:pt x="1008" y="6"/>
                  </a:lnTo>
                  <a:lnTo>
                    <a:pt x="966" y="24"/>
                  </a:lnTo>
                  <a:lnTo>
                    <a:pt x="930" y="54"/>
                  </a:lnTo>
                  <a:lnTo>
                    <a:pt x="900" y="90"/>
                  </a:lnTo>
                  <a:lnTo>
                    <a:pt x="864" y="66"/>
                  </a:lnTo>
                  <a:lnTo>
                    <a:pt x="828" y="48"/>
                  </a:lnTo>
                  <a:lnTo>
                    <a:pt x="792" y="42"/>
                  </a:lnTo>
                  <a:lnTo>
                    <a:pt x="750" y="36"/>
                  </a:lnTo>
                  <a:lnTo>
                    <a:pt x="696" y="42"/>
                  </a:lnTo>
                  <a:lnTo>
                    <a:pt x="642" y="60"/>
                  </a:lnTo>
                  <a:lnTo>
                    <a:pt x="594" y="96"/>
                  </a:lnTo>
                  <a:lnTo>
                    <a:pt x="558" y="138"/>
                  </a:lnTo>
                  <a:lnTo>
                    <a:pt x="492" y="114"/>
                  </a:lnTo>
                  <a:lnTo>
                    <a:pt x="426" y="108"/>
                  </a:lnTo>
                  <a:lnTo>
                    <a:pt x="372" y="114"/>
                  </a:lnTo>
                  <a:lnTo>
                    <a:pt x="318" y="126"/>
                  </a:lnTo>
                  <a:lnTo>
                    <a:pt x="270" y="150"/>
                  </a:lnTo>
                  <a:lnTo>
                    <a:pt x="234" y="180"/>
                  </a:lnTo>
                  <a:lnTo>
                    <a:pt x="198" y="216"/>
                  </a:lnTo>
                  <a:lnTo>
                    <a:pt x="174" y="258"/>
                  </a:lnTo>
                  <a:lnTo>
                    <a:pt x="156" y="306"/>
                  </a:lnTo>
                  <a:lnTo>
                    <a:pt x="150" y="354"/>
                  </a:lnTo>
                  <a:lnTo>
                    <a:pt x="156" y="372"/>
                  </a:lnTo>
                  <a:lnTo>
                    <a:pt x="156" y="384"/>
                  </a:lnTo>
                  <a:close/>
                </a:path>
              </a:pathLst>
            </a:custGeom>
            <a:solidFill>
              <a:srgbClr val="DEF3FA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Kozuka Gothic Pro L" charset="0"/>
                <a:cs typeface="Kozuka Gothic Pro L" charset="0"/>
              </a:endParaRPr>
            </a:p>
          </p:txBody>
        </p:sp>
        <p:sp>
          <p:nvSpPr>
            <p:cNvPr id="218182" name="Freeform 70"/>
            <p:cNvSpPr>
              <a:spLocks/>
            </p:cNvSpPr>
            <p:nvPr/>
          </p:nvSpPr>
          <p:spPr bwMode="auto">
            <a:xfrm>
              <a:off x="3055" y="1109"/>
              <a:ext cx="102" cy="24"/>
            </a:xfrm>
            <a:custGeom>
              <a:avLst/>
              <a:gdLst>
                <a:gd name="T0" fmla="*/ 0 w 102"/>
                <a:gd name="T1" fmla="*/ 0 h 24"/>
                <a:gd name="T2" fmla="*/ 48 w 102"/>
                <a:gd name="T3" fmla="*/ 18 h 24"/>
                <a:gd name="T4" fmla="*/ 90 w 102"/>
                <a:gd name="T5" fmla="*/ 24 h 24"/>
                <a:gd name="T6" fmla="*/ 96 w 102"/>
                <a:gd name="T7" fmla="*/ 24 h 24"/>
                <a:gd name="T8" fmla="*/ 102 w 102"/>
                <a:gd name="T9" fmla="*/ 24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24"/>
                <a:gd name="T17" fmla="*/ 102 w 10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24">
                  <a:moveTo>
                    <a:pt x="0" y="0"/>
                  </a:moveTo>
                  <a:lnTo>
                    <a:pt x="48" y="18"/>
                  </a:lnTo>
                  <a:lnTo>
                    <a:pt x="90" y="24"/>
                  </a:lnTo>
                  <a:lnTo>
                    <a:pt x="96" y="24"/>
                  </a:lnTo>
                  <a:lnTo>
                    <a:pt x="102" y="24"/>
                  </a:lnTo>
                </a:path>
              </a:pathLst>
            </a:custGeom>
            <a:solidFill>
              <a:srgbClr val="DEF3FA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Kozuka Gothic Pro L" charset="0"/>
                <a:cs typeface="Kozuka Gothic Pro L" charset="0"/>
              </a:endParaRPr>
            </a:p>
          </p:txBody>
        </p:sp>
        <p:sp>
          <p:nvSpPr>
            <p:cNvPr id="218183" name="Freeform 71"/>
            <p:cNvSpPr>
              <a:spLocks/>
            </p:cNvSpPr>
            <p:nvPr/>
          </p:nvSpPr>
          <p:spPr bwMode="auto">
            <a:xfrm>
              <a:off x="3205" y="1365"/>
              <a:ext cx="42" cy="12"/>
            </a:xfrm>
            <a:custGeom>
              <a:avLst/>
              <a:gdLst>
                <a:gd name="T0" fmla="*/ 0 w 42"/>
                <a:gd name="T1" fmla="*/ 12 h 12"/>
                <a:gd name="T2" fmla="*/ 24 w 42"/>
                <a:gd name="T3" fmla="*/ 6 h 12"/>
                <a:gd name="T4" fmla="*/ 42 w 42"/>
                <a:gd name="T5" fmla="*/ 0 h 12"/>
                <a:gd name="T6" fmla="*/ 0 60000 65536"/>
                <a:gd name="T7" fmla="*/ 0 60000 65536"/>
                <a:gd name="T8" fmla="*/ 0 60000 65536"/>
                <a:gd name="T9" fmla="*/ 0 w 42"/>
                <a:gd name="T10" fmla="*/ 0 h 12"/>
                <a:gd name="T11" fmla="*/ 42 w 42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12">
                  <a:moveTo>
                    <a:pt x="0" y="12"/>
                  </a:moveTo>
                  <a:lnTo>
                    <a:pt x="24" y="6"/>
                  </a:lnTo>
                  <a:lnTo>
                    <a:pt x="42" y="0"/>
                  </a:lnTo>
                </a:path>
              </a:pathLst>
            </a:custGeom>
            <a:solidFill>
              <a:srgbClr val="DEF3FA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Kozuka Gothic Pro L" charset="0"/>
                <a:cs typeface="Kozuka Gothic Pro L" charset="0"/>
              </a:endParaRPr>
            </a:p>
          </p:txBody>
        </p:sp>
        <p:sp>
          <p:nvSpPr>
            <p:cNvPr id="218184" name="Freeform 72"/>
            <p:cNvSpPr>
              <a:spLocks/>
            </p:cNvSpPr>
            <p:nvPr/>
          </p:nvSpPr>
          <p:spPr bwMode="auto">
            <a:xfrm>
              <a:off x="3601" y="1431"/>
              <a:ext cx="30" cy="48"/>
            </a:xfrm>
            <a:custGeom>
              <a:avLst/>
              <a:gdLst>
                <a:gd name="T0" fmla="*/ 0 w 30"/>
                <a:gd name="T1" fmla="*/ 0 h 48"/>
                <a:gd name="T2" fmla="*/ 12 w 30"/>
                <a:gd name="T3" fmla="*/ 24 h 48"/>
                <a:gd name="T4" fmla="*/ 30 w 30"/>
                <a:gd name="T5" fmla="*/ 48 h 48"/>
                <a:gd name="T6" fmla="*/ 0 60000 65536"/>
                <a:gd name="T7" fmla="*/ 0 60000 65536"/>
                <a:gd name="T8" fmla="*/ 0 60000 65536"/>
                <a:gd name="T9" fmla="*/ 0 w 30"/>
                <a:gd name="T10" fmla="*/ 0 h 48"/>
                <a:gd name="T11" fmla="*/ 30 w 30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48">
                  <a:moveTo>
                    <a:pt x="0" y="0"/>
                  </a:moveTo>
                  <a:lnTo>
                    <a:pt x="12" y="24"/>
                  </a:lnTo>
                  <a:lnTo>
                    <a:pt x="30" y="48"/>
                  </a:lnTo>
                </a:path>
              </a:pathLst>
            </a:custGeom>
            <a:solidFill>
              <a:srgbClr val="DEF3FA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Kozuka Gothic Pro L" charset="0"/>
                <a:cs typeface="Kozuka Gothic Pro L" charset="0"/>
              </a:endParaRPr>
            </a:p>
          </p:txBody>
        </p:sp>
        <p:sp>
          <p:nvSpPr>
            <p:cNvPr id="218185" name="Freeform 73"/>
            <p:cNvSpPr>
              <a:spLocks/>
            </p:cNvSpPr>
            <p:nvPr/>
          </p:nvSpPr>
          <p:spPr bwMode="auto">
            <a:xfrm>
              <a:off x="4111" y="1362"/>
              <a:ext cx="12" cy="51"/>
            </a:xfrm>
            <a:custGeom>
              <a:avLst/>
              <a:gdLst>
                <a:gd name="T0" fmla="*/ 0 w 12"/>
                <a:gd name="T1" fmla="*/ 54 h 54"/>
                <a:gd name="T2" fmla="*/ 6 w 12"/>
                <a:gd name="T3" fmla="*/ 30 h 54"/>
                <a:gd name="T4" fmla="*/ 12 w 12"/>
                <a:gd name="T5" fmla="*/ 0 h 54"/>
                <a:gd name="T6" fmla="*/ 0 60000 65536"/>
                <a:gd name="T7" fmla="*/ 0 60000 65536"/>
                <a:gd name="T8" fmla="*/ 0 60000 65536"/>
                <a:gd name="T9" fmla="*/ 0 w 12"/>
                <a:gd name="T10" fmla="*/ 0 h 54"/>
                <a:gd name="T11" fmla="*/ 12 w 12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4">
                  <a:moveTo>
                    <a:pt x="0" y="54"/>
                  </a:moveTo>
                  <a:lnTo>
                    <a:pt x="6" y="30"/>
                  </a:lnTo>
                  <a:lnTo>
                    <a:pt x="12" y="0"/>
                  </a:lnTo>
                </a:path>
              </a:pathLst>
            </a:custGeom>
            <a:solidFill>
              <a:srgbClr val="DEF3FA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Kozuka Gothic Pro L" charset="0"/>
                <a:cs typeface="Kozuka Gothic Pro L" charset="0"/>
              </a:endParaRPr>
            </a:p>
          </p:txBody>
        </p:sp>
        <p:sp>
          <p:nvSpPr>
            <p:cNvPr id="218186" name="Freeform 74"/>
            <p:cNvSpPr>
              <a:spLocks/>
            </p:cNvSpPr>
            <p:nvPr/>
          </p:nvSpPr>
          <p:spPr bwMode="auto">
            <a:xfrm>
              <a:off x="4339" y="1048"/>
              <a:ext cx="126" cy="184"/>
            </a:xfrm>
            <a:custGeom>
              <a:avLst/>
              <a:gdLst>
                <a:gd name="T0" fmla="*/ 126 w 126"/>
                <a:gd name="T1" fmla="*/ 186 h 186"/>
                <a:gd name="T2" fmla="*/ 126 w 126"/>
                <a:gd name="T3" fmla="*/ 186 h 186"/>
                <a:gd name="T4" fmla="*/ 120 w 126"/>
                <a:gd name="T5" fmla="*/ 126 h 186"/>
                <a:gd name="T6" fmla="*/ 90 w 126"/>
                <a:gd name="T7" fmla="*/ 78 h 186"/>
                <a:gd name="T8" fmla="*/ 54 w 126"/>
                <a:gd name="T9" fmla="*/ 30 h 186"/>
                <a:gd name="T10" fmla="*/ 0 w 126"/>
                <a:gd name="T11" fmla="*/ 0 h 1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86"/>
                <a:gd name="T20" fmla="*/ 126 w 126"/>
                <a:gd name="T21" fmla="*/ 186 h 1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86">
                  <a:moveTo>
                    <a:pt x="126" y="186"/>
                  </a:moveTo>
                  <a:lnTo>
                    <a:pt x="126" y="186"/>
                  </a:lnTo>
                  <a:lnTo>
                    <a:pt x="120" y="126"/>
                  </a:lnTo>
                  <a:lnTo>
                    <a:pt x="90" y="78"/>
                  </a:lnTo>
                  <a:lnTo>
                    <a:pt x="54" y="30"/>
                  </a:lnTo>
                  <a:lnTo>
                    <a:pt x="0" y="0"/>
                  </a:lnTo>
                </a:path>
              </a:pathLst>
            </a:custGeom>
            <a:solidFill>
              <a:srgbClr val="DEF3FA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Kozuka Gothic Pro L" charset="0"/>
                <a:cs typeface="Kozuka Gothic Pro L" charset="0"/>
              </a:endParaRPr>
            </a:p>
          </p:txBody>
        </p:sp>
        <p:sp>
          <p:nvSpPr>
            <p:cNvPr id="218187" name="Freeform 75"/>
            <p:cNvSpPr>
              <a:spLocks/>
            </p:cNvSpPr>
            <p:nvPr/>
          </p:nvSpPr>
          <p:spPr bwMode="auto">
            <a:xfrm>
              <a:off x="4585" y="837"/>
              <a:ext cx="60" cy="72"/>
            </a:xfrm>
            <a:custGeom>
              <a:avLst/>
              <a:gdLst>
                <a:gd name="T0" fmla="*/ 0 w 60"/>
                <a:gd name="T1" fmla="*/ 72 h 72"/>
                <a:gd name="T2" fmla="*/ 30 w 60"/>
                <a:gd name="T3" fmla="*/ 42 h 72"/>
                <a:gd name="T4" fmla="*/ 60 w 60"/>
                <a:gd name="T5" fmla="*/ 0 h 72"/>
                <a:gd name="T6" fmla="*/ 0 60000 65536"/>
                <a:gd name="T7" fmla="*/ 0 60000 65536"/>
                <a:gd name="T8" fmla="*/ 0 60000 65536"/>
                <a:gd name="T9" fmla="*/ 0 w 60"/>
                <a:gd name="T10" fmla="*/ 0 h 72"/>
                <a:gd name="T11" fmla="*/ 60 w 60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" h="72">
                  <a:moveTo>
                    <a:pt x="0" y="72"/>
                  </a:moveTo>
                  <a:lnTo>
                    <a:pt x="30" y="42"/>
                  </a:lnTo>
                  <a:lnTo>
                    <a:pt x="60" y="0"/>
                  </a:lnTo>
                </a:path>
              </a:pathLst>
            </a:custGeom>
            <a:solidFill>
              <a:srgbClr val="DEF3FA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Kozuka Gothic Pro L" charset="0"/>
                <a:cs typeface="Kozuka Gothic Pro L" charset="0"/>
              </a:endParaRPr>
            </a:p>
          </p:txBody>
        </p:sp>
        <p:sp>
          <p:nvSpPr>
            <p:cNvPr id="218188" name="Freeform 76"/>
            <p:cNvSpPr>
              <a:spLocks/>
            </p:cNvSpPr>
            <p:nvPr/>
          </p:nvSpPr>
          <p:spPr bwMode="auto">
            <a:xfrm>
              <a:off x="4501" y="572"/>
              <a:ext cx="6" cy="39"/>
            </a:xfrm>
            <a:custGeom>
              <a:avLst/>
              <a:gdLst>
                <a:gd name="T0" fmla="*/ 6 w 6"/>
                <a:gd name="T1" fmla="*/ 36 h 36"/>
                <a:gd name="T2" fmla="*/ 6 w 6"/>
                <a:gd name="T3" fmla="*/ 36 h 36"/>
                <a:gd name="T4" fmla="*/ 6 w 6"/>
                <a:gd name="T5" fmla="*/ 30 h 36"/>
                <a:gd name="T6" fmla="*/ 6 w 6"/>
                <a:gd name="T7" fmla="*/ 18 h 36"/>
                <a:gd name="T8" fmla="*/ 0 w 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6"/>
                <a:gd name="T17" fmla="*/ 6 w 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6">
                  <a:moveTo>
                    <a:pt x="6" y="36"/>
                  </a:moveTo>
                  <a:lnTo>
                    <a:pt x="6" y="36"/>
                  </a:lnTo>
                  <a:lnTo>
                    <a:pt x="6" y="30"/>
                  </a:lnTo>
                  <a:lnTo>
                    <a:pt x="6" y="18"/>
                  </a:lnTo>
                  <a:lnTo>
                    <a:pt x="0" y="0"/>
                  </a:lnTo>
                </a:path>
              </a:pathLst>
            </a:custGeom>
            <a:solidFill>
              <a:srgbClr val="DEF3FA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Kozuka Gothic Pro L" charset="0"/>
                <a:cs typeface="Kozuka Gothic Pro L" charset="0"/>
              </a:endParaRPr>
            </a:p>
          </p:txBody>
        </p:sp>
        <p:sp>
          <p:nvSpPr>
            <p:cNvPr id="218189" name="Freeform 77"/>
            <p:cNvSpPr>
              <a:spLocks/>
            </p:cNvSpPr>
            <p:nvPr/>
          </p:nvSpPr>
          <p:spPr bwMode="auto">
            <a:xfrm>
              <a:off x="4135" y="490"/>
              <a:ext cx="30" cy="48"/>
            </a:xfrm>
            <a:custGeom>
              <a:avLst/>
              <a:gdLst>
                <a:gd name="T0" fmla="*/ 30 w 30"/>
                <a:gd name="T1" fmla="*/ 0 h 48"/>
                <a:gd name="T2" fmla="*/ 12 w 30"/>
                <a:gd name="T3" fmla="*/ 24 h 48"/>
                <a:gd name="T4" fmla="*/ 0 w 30"/>
                <a:gd name="T5" fmla="*/ 48 h 48"/>
                <a:gd name="T6" fmla="*/ 0 60000 65536"/>
                <a:gd name="T7" fmla="*/ 0 60000 65536"/>
                <a:gd name="T8" fmla="*/ 0 60000 65536"/>
                <a:gd name="T9" fmla="*/ 0 w 30"/>
                <a:gd name="T10" fmla="*/ 0 h 48"/>
                <a:gd name="T11" fmla="*/ 30 w 30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48">
                  <a:moveTo>
                    <a:pt x="30" y="0"/>
                  </a:moveTo>
                  <a:lnTo>
                    <a:pt x="12" y="24"/>
                  </a:lnTo>
                  <a:lnTo>
                    <a:pt x="0" y="48"/>
                  </a:lnTo>
                </a:path>
              </a:pathLst>
            </a:custGeom>
            <a:solidFill>
              <a:srgbClr val="DEF3FA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Kozuka Gothic Pro L" charset="0"/>
                <a:cs typeface="Kozuka Gothic Pro L" charset="0"/>
              </a:endParaRPr>
            </a:p>
          </p:txBody>
        </p:sp>
        <p:sp>
          <p:nvSpPr>
            <p:cNvPr id="218190" name="Line 78"/>
            <p:cNvSpPr>
              <a:spLocks noChangeShapeType="1"/>
            </p:cNvSpPr>
            <p:nvPr/>
          </p:nvSpPr>
          <p:spPr bwMode="auto">
            <a:xfrm flipH="1">
              <a:off x="3853" y="520"/>
              <a:ext cx="18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Kozuka Gothic Pro L" charset="0"/>
                <a:cs typeface="Kozuka Gothic Pro L" charset="0"/>
              </a:endParaRPr>
            </a:p>
          </p:txBody>
        </p:sp>
        <p:sp>
          <p:nvSpPr>
            <p:cNvPr id="218191" name="Line 79"/>
            <p:cNvSpPr>
              <a:spLocks noChangeShapeType="1"/>
            </p:cNvSpPr>
            <p:nvPr/>
          </p:nvSpPr>
          <p:spPr bwMode="auto">
            <a:xfrm flipH="1" flipV="1">
              <a:off x="3529" y="566"/>
              <a:ext cx="54" cy="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Kozuka Gothic Pro L" charset="0"/>
                <a:cs typeface="Kozuka Gothic Pro L" charset="0"/>
              </a:endParaRPr>
            </a:p>
          </p:txBody>
        </p:sp>
        <p:sp>
          <p:nvSpPr>
            <p:cNvPr id="218192" name="Freeform 80"/>
            <p:cNvSpPr>
              <a:spLocks/>
            </p:cNvSpPr>
            <p:nvPr/>
          </p:nvSpPr>
          <p:spPr bwMode="auto">
            <a:xfrm>
              <a:off x="3127" y="813"/>
              <a:ext cx="6" cy="42"/>
            </a:xfrm>
            <a:custGeom>
              <a:avLst/>
              <a:gdLst>
                <a:gd name="T0" fmla="*/ 0 w 6"/>
                <a:gd name="T1" fmla="*/ 0 h 42"/>
                <a:gd name="T2" fmla="*/ 6 w 6"/>
                <a:gd name="T3" fmla="*/ 18 h 42"/>
                <a:gd name="T4" fmla="*/ 6 w 6"/>
                <a:gd name="T5" fmla="*/ 42 h 42"/>
                <a:gd name="T6" fmla="*/ 0 60000 65536"/>
                <a:gd name="T7" fmla="*/ 0 60000 65536"/>
                <a:gd name="T8" fmla="*/ 0 60000 65536"/>
                <a:gd name="T9" fmla="*/ 0 w 6"/>
                <a:gd name="T10" fmla="*/ 0 h 42"/>
                <a:gd name="T11" fmla="*/ 6 w 6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42">
                  <a:moveTo>
                    <a:pt x="0" y="0"/>
                  </a:moveTo>
                  <a:lnTo>
                    <a:pt x="6" y="18"/>
                  </a:lnTo>
                  <a:lnTo>
                    <a:pt x="6" y="42"/>
                  </a:lnTo>
                </a:path>
              </a:pathLst>
            </a:custGeom>
            <a:solidFill>
              <a:srgbClr val="DEF3FA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Kozuka Gothic Pro L" charset="0"/>
                <a:cs typeface="Kozuka Gothic Pro 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229600" cy="990600"/>
          </a:xfrm>
        </p:spPr>
        <p:txBody>
          <a:bodyPr/>
          <a:lstStyle/>
          <a:p>
            <a:r>
              <a:rPr lang="en-US" sz="3200" smtClean="0"/>
              <a:t>The (opt-in) user’s view</a:t>
            </a:r>
          </a:p>
        </p:txBody>
      </p:sp>
      <p:pic>
        <p:nvPicPr>
          <p:cNvPr id="31748" name="Picture 93" descr="MCPE01538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21463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39" name="Freeform 23"/>
          <p:cNvSpPr>
            <a:spLocks/>
          </p:cNvSpPr>
          <p:nvPr/>
        </p:nvSpPr>
        <p:spPr bwMode="auto">
          <a:xfrm>
            <a:off x="3733800" y="1828800"/>
            <a:ext cx="3352800" cy="1046163"/>
          </a:xfrm>
          <a:custGeom>
            <a:avLst/>
            <a:gdLst/>
            <a:ahLst/>
            <a:cxnLst>
              <a:cxn ang="0">
                <a:pos x="0" y="579"/>
              </a:cxn>
              <a:cxn ang="0">
                <a:pos x="1248" y="579"/>
              </a:cxn>
              <a:cxn ang="0">
                <a:pos x="2016" y="99"/>
              </a:cxn>
              <a:cxn ang="0">
                <a:pos x="1824" y="51"/>
              </a:cxn>
              <a:cxn ang="0">
                <a:pos x="1112" y="403"/>
              </a:cxn>
              <a:cxn ang="0">
                <a:pos x="48" y="387"/>
              </a:cxn>
            </a:cxnLst>
            <a:rect l="0" t="0" r="r" b="b"/>
            <a:pathLst>
              <a:path w="2112" h="659">
                <a:moveTo>
                  <a:pt x="0" y="579"/>
                </a:moveTo>
                <a:cubicBezTo>
                  <a:pt x="456" y="619"/>
                  <a:pt x="912" y="659"/>
                  <a:pt x="1248" y="579"/>
                </a:cubicBezTo>
                <a:cubicBezTo>
                  <a:pt x="1584" y="499"/>
                  <a:pt x="1920" y="187"/>
                  <a:pt x="2016" y="99"/>
                </a:cubicBezTo>
                <a:cubicBezTo>
                  <a:pt x="2112" y="11"/>
                  <a:pt x="1975" y="0"/>
                  <a:pt x="1824" y="51"/>
                </a:cubicBezTo>
                <a:cubicBezTo>
                  <a:pt x="1673" y="102"/>
                  <a:pt x="1408" y="347"/>
                  <a:pt x="1112" y="403"/>
                </a:cubicBezTo>
                <a:cubicBezTo>
                  <a:pt x="816" y="459"/>
                  <a:pt x="270" y="390"/>
                  <a:pt x="48" y="387"/>
                </a:cubicBezTo>
              </a:path>
            </a:pathLst>
          </a:cu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ea typeface="Kozuka Gothic Pro L" charset="0"/>
              <a:cs typeface="Kozuka Gothic Pro L" charset="0"/>
            </a:endParaRPr>
          </a:p>
        </p:txBody>
      </p:sp>
      <p:sp>
        <p:nvSpPr>
          <p:cNvPr id="162840" name="Freeform 24"/>
          <p:cNvSpPr>
            <a:spLocks/>
          </p:cNvSpPr>
          <p:nvPr/>
        </p:nvSpPr>
        <p:spPr bwMode="auto">
          <a:xfrm>
            <a:off x="4127500" y="2128838"/>
            <a:ext cx="2951163" cy="2024062"/>
          </a:xfrm>
          <a:custGeom>
            <a:avLst/>
            <a:gdLst/>
            <a:ahLst/>
            <a:cxnLst>
              <a:cxn ang="0">
                <a:pos x="40" y="1187"/>
              </a:cxn>
              <a:cxn ang="0">
                <a:pos x="1096" y="1110"/>
              </a:cxn>
              <a:cxn ang="0">
                <a:pos x="1768" y="195"/>
              </a:cxn>
              <a:cxn ang="0">
                <a:pos x="1640" y="123"/>
              </a:cxn>
              <a:cxn ang="0">
                <a:pos x="960" y="934"/>
              </a:cxn>
              <a:cxn ang="0">
                <a:pos x="0" y="1051"/>
              </a:cxn>
            </a:cxnLst>
            <a:rect l="0" t="0" r="r" b="b"/>
            <a:pathLst>
              <a:path w="1859" h="1275">
                <a:moveTo>
                  <a:pt x="40" y="1187"/>
                </a:moveTo>
                <a:cubicBezTo>
                  <a:pt x="215" y="1174"/>
                  <a:pt x="808" y="1275"/>
                  <a:pt x="1096" y="1110"/>
                </a:cubicBezTo>
                <a:cubicBezTo>
                  <a:pt x="1384" y="945"/>
                  <a:pt x="1677" y="359"/>
                  <a:pt x="1768" y="195"/>
                </a:cubicBezTo>
                <a:cubicBezTo>
                  <a:pt x="1859" y="31"/>
                  <a:pt x="1775" y="0"/>
                  <a:pt x="1640" y="123"/>
                </a:cubicBezTo>
                <a:cubicBezTo>
                  <a:pt x="1505" y="246"/>
                  <a:pt x="1233" y="779"/>
                  <a:pt x="960" y="934"/>
                </a:cubicBezTo>
                <a:cubicBezTo>
                  <a:pt x="687" y="1089"/>
                  <a:pt x="200" y="1027"/>
                  <a:pt x="0" y="1051"/>
                </a:cubicBezTo>
              </a:path>
            </a:pathLst>
          </a:cu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ea typeface="Kozuka Gothic Pro L" charset="0"/>
              <a:cs typeface="Kozuka Gothic Pro L" charset="0"/>
            </a:endParaRPr>
          </a:p>
        </p:txBody>
      </p:sp>
      <p:sp>
        <p:nvSpPr>
          <p:cNvPr id="162823" name="Cloud"/>
          <p:cNvSpPr>
            <a:spLocks noChangeAspect="1" noEditPoints="1" noChangeArrowheads="1"/>
          </p:cNvSpPr>
          <p:nvPr/>
        </p:nvSpPr>
        <p:spPr bwMode="auto">
          <a:xfrm>
            <a:off x="5867400" y="1447800"/>
            <a:ext cx="2438400" cy="11430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2400">
                <a:ea typeface="Kozuka Gothic Pro L" charset="0"/>
                <a:cs typeface="Kozuka Gothic Pro L" charset="0"/>
              </a:rPr>
              <a:t>Good old Internet</a:t>
            </a:r>
          </a:p>
        </p:txBody>
      </p:sp>
      <p:sp>
        <p:nvSpPr>
          <p:cNvPr id="162841" name="Freeform 25"/>
          <p:cNvSpPr>
            <a:spLocks/>
          </p:cNvSpPr>
          <p:nvPr/>
        </p:nvSpPr>
        <p:spPr bwMode="auto">
          <a:xfrm>
            <a:off x="3429000" y="2819400"/>
            <a:ext cx="5041900" cy="8001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1488" y="240"/>
              </a:cxn>
              <a:cxn ang="0">
                <a:pos x="2928" y="240"/>
              </a:cxn>
              <a:cxn ang="0">
                <a:pos x="2880" y="480"/>
              </a:cxn>
              <a:cxn ang="0">
                <a:pos x="1152" y="384"/>
              </a:cxn>
              <a:cxn ang="0">
                <a:pos x="0" y="96"/>
              </a:cxn>
            </a:cxnLst>
            <a:rect l="0" t="0" r="r" b="b"/>
            <a:pathLst>
              <a:path w="3176" h="504">
                <a:moveTo>
                  <a:pt x="96" y="0"/>
                </a:moveTo>
                <a:cubicBezTo>
                  <a:pt x="556" y="100"/>
                  <a:pt x="1016" y="200"/>
                  <a:pt x="1488" y="240"/>
                </a:cubicBezTo>
                <a:cubicBezTo>
                  <a:pt x="1960" y="280"/>
                  <a:pt x="2696" y="200"/>
                  <a:pt x="2928" y="240"/>
                </a:cubicBezTo>
                <a:cubicBezTo>
                  <a:pt x="3160" y="280"/>
                  <a:pt x="3176" y="456"/>
                  <a:pt x="2880" y="480"/>
                </a:cubicBezTo>
                <a:cubicBezTo>
                  <a:pt x="2584" y="504"/>
                  <a:pt x="1632" y="448"/>
                  <a:pt x="1152" y="384"/>
                </a:cubicBezTo>
                <a:cubicBezTo>
                  <a:pt x="672" y="320"/>
                  <a:pt x="336" y="208"/>
                  <a:pt x="0" y="96"/>
                </a:cubicBezTo>
              </a:path>
            </a:pathLst>
          </a:custGeom>
          <a:solidFill>
            <a:srgbClr val="A3C1C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ea typeface="Kozuka Gothic Pro L" charset="0"/>
              <a:cs typeface="Kozuka Gothic Pro L" charset="0"/>
            </a:endParaRPr>
          </a:p>
        </p:txBody>
      </p:sp>
      <p:sp>
        <p:nvSpPr>
          <p:cNvPr id="162842" name="Freeform 26"/>
          <p:cNvSpPr>
            <a:spLocks/>
          </p:cNvSpPr>
          <p:nvPr/>
        </p:nvSpPr>
        <p:spPr bwMode="auto">
          <a:xfrm>
            <a:off x="3962400" y="3760788"/>
            <a:ext cx="4778375" cy="673100"/>
          </a:xfrm>
          <a:custGeom>
            <a:avLst/>
            <a:gdLst/>
            <a:ahLst/>
            <a:cxnLst>
              <a:cxn ang="0">
                <a:pos x="96" y="31"/>
              </a:cxn>
              <a:cxn ang="0">
                <a:pos x="1288" y="223"/>
              </a:cxn>
              <a:cxn ang="0">
                <a:pos x="2656" y="7"/>
              </a:cxn>
              <a:cxn ang="0">
                <a:pos x="2760" y="183"/>
              </a:cxn>
              <a:cxn ang="0">
                <a:pos x="1152" y="415"/>
              </a:cxn>
              <a:cxn ang="0">
                <a:pos x="0" y="127"/>
              </a:cxn>
            </a:cxnLst>
            <a:rect l="0" t="0" r="r" b="b"/>
            <a:pathLst>
              <a:path w="3010" h="424">
                <a:moveTo>
                  <a:pt x="96" y="31"/>
                </a:moveTo>
                <a:cubicBezTo>
                  <a:pt x="295" y="63"/>
                  <a:pt x="861" y="227"/>
                  <a:pt x="1288" y="223"/>
                </a:cubicBezTo>
                <a:cubicBezTo>
                  <a:pt x="1715" y="219"/>
                  <a:pt x="2411" y="14"/>
                  <a:pt x="2656" y="7"/>
                </a:cubicBezTo>
                <a:cubicBezTo>
                  <a:pt x="2901" y="0"/>
                  <a:pt x="3010" y="115"/>
                  <a:pt x="2760" y="183"/>
                </a:cubicBezTo>
                <a:cubicBezTo>
                  <a:pt x="2510" y="251"/>
                  <a:pt x="1612" y="424"/>
                  <a:pt x="1152" y="415"/>
                </a:cubicBezTo>
                <a:cubicBezTo>
                  <a:pt x="692" y="406"/>
                  <a:pt x="336" y="239"/>
                  <a:pt x="0" y="127"/>
                </a:cubicBezTo>
              </a:path>
            </a:pathLst>
          </a:custGeom>
          <a:solidFill>
            <a:srgbClr val="A3C1C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ea typeface="Kozuka Gothic Pro L" charset="0"/>
              <a:cs typeface="Kozuka Gothic Pro L" charset="0"/>
            </a:endParaRPr>
          </a:p>
        </p:txBody>
      </p:sp>
      <p:sp>
        <p:nvSpPr>
          <p:cNvPr id="162843" name="Freeform 27"/>
          <p:cNvSpPr>
            <a:spLocks/>
          </p:cNvSpPr>
          <p:nvPr/>
        </p:nvSpPr>
        <p:spPr bwMode="auto">
          <a:xfrm>
            <a:off x="3962400" y="4316413"/>
            <a:ext cx="4789488" cy="674687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1208" y="225"/>
              </a:cxn>
              <a:cxn ang="0">
                <a:pos x="2696" y="177"/>
              </a:cxn>
              <a:cxn ang="0">
                <a:pos x="2760" y="345"/>
              </a:cxn>
              <a:cxn ang="0">
                <a:pos x="1152" y="384"/>
              </a:cxn>
              <a:cxn ang="0">
                <a:pos x="0" y="96"/>
              </a:cxn>
            </a:cxnLst>
            <a:rect l="0" t="0" r="r" b="b"/>
            <a:pathLst>
              <a:path w="3017" h="425">
                <a:moveTo>
                  <a:pt x="96" y="0"/>
                </a:moveTo>
                <a:cubicBezTo>
                  <a:pt x="281" y="37"/>
                  <a:pt x="775" y="195"/>
                  <a:pt x="1208" y="225"/>
                </a:cubicBezTo>
                <a:cubicBezTo>
                  <a:pt x="1641" y="255"/>
                  <a:pt x="2437" y="157"/>
                  <a:pt x="2696" y="177"/>
                </a:cubicBezTo>
                <a:cubicBezTo>
                  <a:pt x="2955" y="197"/>
                  <a:pt x="3017" y="310"/>
                  <a:pt x="2760" y="345"/>
                </a:cubicBezTo>
                <a:cubicBezTo>
                  <a:pt x="2503" y="380"/>
                  <a:pt x="1612" y="425"/>
                  <a:pt x="1152" y="384"/>
                </a:cubicBezTo>
                <a:cubicBezTo>
                  <a:pt x="692" y="343"/>
                  <a:pt x="336" y="208"/>
                  <a:pt x="0" y="96"/>
                </a:cubicBezTo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ea typeface="Kozuka Gothic Pro L" charset="0"/>
              <a:cs typeface="Kozuka Gothic Pro L" charset="0"/>
            </a:endParaRPr>
          </a:p>
        </p:txBody>
      </p:sp>
      <p:sp>
        <p:nvSpPr>
          <p:cNvPr id="162844" name="Freeform 28"/>
          <p:cNvSpPr>
            <a:spLocks/>
          </p:cNvSpPr>
          <p:nvPr/>
        </p:nvSpPr>
        <p:spPr bwMode="auto">
          <a:xfrm>
            <a:off x="3962400" y="4800600"/>
            <a:ext cx="4851400" cy="862013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1208" y="321"/>
              </a:cxn>
              <a:cxn ang="0">
                <a:pos x="2800" y="256"/>
              </a:cxn>
              <a:cxn ang="0">
                <a:pos x="2744" y="480"/>
              </a:cxn>
              <a:cxn ang="0">
                <a:pos x="1152" y="480"/>
              </a:cxn>
              <a:cxn ang="0">
                <a:pos x="0" y="104"/>
              </a:cxn>
            </a:cxnLst>
            <a:rect l="0" t="0" r="r" b="b"/>
            <a:pathLst>
              <a:path w="3056" h="543">
                <a:moveTo>
                  <a:pt x="104" y="0"/>
                </a:moveTo>
                <a:cubicBezTo>
                  <a:pt x="289" y="52"/>
                  <a:pt x="759" y="278"/>
                  <a:pt x="1208" y="321"/>
                </a:cubicBezTo>
                <a:cubicBezTo>
                  <a:pt x="1657" y="364"/>
                  <a:pt x="2544" y="230"/>
                  <a:pt x="2800" y="256"/>
                </a:cubicBezTo>
                <a:cubicBezTo>
                  <a:pt x="3056" y="282"/>
                  <a:pt x="3019" y="443"/>
                  <a:pt x="2744" y="480"/>
                </a:cubicBezTo>
                <a:cubicBezTo>
                  <a:pt x="2469" y="517"/>
                  <a:pt x="1609" y="543"/>
                  <a:pt x="1152" y="480"/>
                </a:cubicBezTo>
                <a:cubicBezTo>
                  <a:pt x="695" y="417"/>
                  <a:pt x="240" y="182"/>
                  <a:pt x="0" y="104"/>
                </a:cubicBez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ea typeface="Kozuka Gothic Pro L" charset="0"/>
              <a:cs typeface="Kozuka Gothic Pro L" charset="0"/>
            </a:endParaRPr>
          </a:p>
        </p:txBody>
      </p:sp>
      <p:sp>
        <p:nvSpPr>
          <p:cNvPr id="162845" name="Freeform 29"/>
          <p:cNvSpPr>
            <a:spLocks/>
          </p:cNvSpPr>
          <p:nvPr/>
        </p:nvSpPr>
        <p:spPr bwMode="auto">
          <a:xfrm>
            <a:off x="3886200" y="5181600"/>
            <a:ext cx="5010150" cy="1169988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1200" y="424"/>
              </a:cxn>
              <a:cxn ang="0">
                <a:pos x="2888" y="488"/>
              </a:cxn>
              <a:cxn ang="0">
                <a:pos x="2808" y="720"/>
              </a:cxn>
              <a:cxn ang="0">
                <a:pos x="1144" y="592"/>
              </a:cxn>
              <a:cxn ang="0">
                <a:pos x="0" y="104"/>
              </a:cxn>
            </a:cxnLst>
            <a:rect l="0" t="0" r="r" b="b"/>
            <a:pathLst>
              <a:path w="3156" h="737">
                <a:moveTo>
                  <a:pt x="104" y="0"/>
                </a:moveTo>
                <a:cubicBezTo>
                  <a:pt x="287" y="71"/>
                  <a:pt x="736" y="343"/>
                  <a:pt x="1200" y="424"/>
                </a:cubicBezTo>
                <a:cubicBezTo>
                  <a:pt x="1664" y="505"/>
                  <a:pt x="2620" y="439"/>
                  <a:pt x="2888" y="488"/>
                </a:cubicBezTo>
                <a:cubicBezTo>
                  <a:pt x="3156" y="537"/>
                  <a:pt x="3099" y="703"/>
                  <a:pt x="2808" y="720"/>
                </a:cubicBezTo>
                <a:cubicBezTo>
                  <a:pt x="2517" y="737"/>
                  <a:pt x="1612" y="695"/>
                  <a:pt x="1144" y="592"/>
                </a:cubicBezTo>
                <a:cubicBezTo>
                  <a:pt x="676" y="489"/>
                  <a:pt x="238" y="206"/>
                  <a:pt x="0" y="104"/>
                </a:cubicBezTo>
              </a:path>
            </a:pathLst>
          </a:cu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ea typeface="Kozuka Gothic Pro L" charset="0"/>
              <a:cs typeface="Kozuka Gothic Pro L" charset="0"/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2438400" y="3505200"/>
          <a:ext cx="3657600" cy="263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7" name="Photo Editor Photo" r:id="rId5" imgW="5714286" imgH="4114286" progId="MSPhotoEd.3">
                  <p:embed/>
                </p:oleObj>
              </mc:Choice>
              <mc:Fallback>
                <p:oleObj name="Photo Editor Photo" r:id="rId5" imgW="5714286" imgH="4114286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505200"/>
                        <a:ext cx="3657600" cy="263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7" name="Picture 4" descr="MC900439798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098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8" name="Line 32"/>
          <p:cNvSpPr>
            <a:spLocks noChangeShapeType="1"/>
          </p:cNvSpPr>
          <p:nvPr/>
        </p:nvSpPr>
        <p:spPr bwMode="auto">
          <a:xfrm flipH="1" flipV="1">
            <a:off x="914400" y="2133600"/>
            <a:ext cx="304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Text Box 33"/>
          <p:cNvSpPr txBox="1">
            <a:spLocks noChangeArrowheads="1"/>
          </p:cNvSpPr>
          <p:nvPr/>
        </p:nvSpPr>
        <p:spPr bwMode="auto">
          <a:xfrm>
            <a:off x="381000" y="1219200"/>
            <a:ext cx="43862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/>
            <a:r>
              <a:rPr lang="en-US" sz="2400" i="1">
                <a:solidFill>
                  <a:srgbClr val="333333"/>
                </a:solidFill>
              </a:rPr>
              <a:t>Interesting new services –</a:t>
            </a:r>
          </a:p>
          <a:p>
            <a:pPr eaLnBrk="1" hangingPunct="1"/>
            <a:r>
              <a:rPr lang="en-US" sz="2400" i="1">
                <a:solidFill>
                  <a:srgbClr val="333333"/>
                </a:solidFill>
              </a:rPr>
              <a:t>I just use them through an app!</a:t>
            </a:r>
          </a:p>
        </p:txBody>
      </p:sp>
      <p:sp>
        <p:nvSpPr>
          <p:cNvPr id="31760" name="Text Box 34"/>
          <p:cNvSpPr txBox="1">
            <a:spLocks noChangeArrowheads="1"/>
          </p:cNvSpPr>
          <p:nvPr/>
        </p:nvSpPr>
        <p:spPr bwMode="auto">
          <a:xfrm>
            <a:off x="4419600" y="2438400"/>
            <a:ext cx="947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/>
            <a:r>
              <a:rPr lang="en-US" sz="2000"/>
              <a:t>Slice 0</a:t>
            </a:r>
          </a:p>
        </p:txBody>
      </p:sp>
      <p:sp>
        <p:nvSpPr>
          <p:cNvPr id="31761" name="Text Box 35"/>
          <p:cNvSpPr txBox="1">
            <a:spLocks noChangeArrowheads="1"/>
          </p:cNvSpPr>
          <p:nvPr/>
        </p:nvSpPr>
        <p:spPr bwMode="auto">
          <a:xfrm>
            <a:off x="6324600" y="3200400"/>
            <a:ext cx="947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/>
            <a:r>
              <a:rPr lang="en-US" sz="2000"/>
              <a:t>Slice 1</a:t>
            </a:r>
          </a:p>
        </p:txBody>
      </p:sp>
      <p:sp>
        <p:nvSpPr>
          <p:cNvPr id="31762" name="Text Box 36"/>
          <p:cNvSpPr txBox="1">
            <a:spLocks noChangeArrowheads="1"/>
          </p:cNvSpPr>
          <p:nvPr/>
        </p:nvSpPr>
        <p:spPr bwMode="auto">
          <a:xfrm>
            <a:off x="6629400" y="4572000"/>
            <a:ext cx="947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/>
            <a:r>
              <a:rPr lang="en-US" sz="2000"/>
              <a:t>Slice 2</a:t>
            </a:r>
          </a:p>
        </p:txBody>
      </p:sp>
      <p:sp>
        <p:nvSpPr>
          <p:cNvPr id="31763" name="Text Box 37"/>
          <p:cNvSpPr txBox="1">
            <a:spLocks noChangeArrowheads="1"/>
          </p:cNvSpPr>
          <p:nvPr/>
        </p:nvSpPr>
        <p:spPr bwMode="auto">
          <a:xfrm>
            <a:off x="6781800" y="5257800"/>
            <a:ext cx="947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/>
            <a:r>
              <a:rPr lang="en-US" sz="2000"/>
              <a:t>Slice 3</a:t>
            </a:r>
          </a:p>
        </p:txBody>
      </p:sp>
      <p:sp>
        <p:nvSpPr>
          <p:cNvPr id="31764" name="Text Box 38"/>
          <p:cNvSpPr txBox="1">
            <a:spLocks noChangeArrowheads="1"/>
          </p:cNvSpPr>
          <p:nvPr/>
        </p:nvSpPr>
        <p:spPr bwMode="auto">
          <a:xfrm>
            <a:off x="7010400" y="5943600"/>
            <a:ext cx="947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/>
            <a:r>
              <a:rPr lang="en-US" sz="2000"/>
              <a:t>Slice 4</a:t>
            </a:r>
          </a:p>
        </p:txBody>
      </p:sp>
      <p:pic>
        <p:nvPicPr>
          <p:cNvPr id="162855" name="Picture 3" descr="MCj0287501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590800"/>
            <a:ext cx="1266825" cy="1905000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6" name="Text Box 35"/>
          <p:cNvSpPr txBox="1">
            <a:spLocks noChangeArrowheads="1"/>
          </p:cNvSpPr>
          <p:nvPr/>
        </p:nvSpPr>
        <p:spPr bwMode="auto">
          <a:xfrm>
            <a:off x="6477000" y="3946525"/>
            <a:ext cx="947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pitchFamily="34" charset="-128"/>
              </a:defRPr>
            </a:lvl9pPr>
          </a:lstStyle>
          <a:p>
            <a:pPr eaLnBrk="1" hangingPunct="1"/>
            <a:r>
              <a:rPr lang="en-US" sz="2000"/>
              <a:t>Slice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Kozuka Gothic Pro 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6761</TotalTime>
  <Words>1305</Words>
  <Application>Microsoft Office PowerPoint</Application>
  <PresentationFormat>On-screen Show (4:3)</PresentationFormat>
  <Paragraphs>298</Paragraphs>
  <Slides>29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Kozuka Gothic Pro L</vt:lpstr>
      <vt:lpstr>ＭＳ Ｐゴシック</vt:lpstr>
      <vt:lpstr>AvantGarde Bk BT</vt:lpstr>
      <vt:lpstr>Calibri</vt:lpstr>
      <vt:lpstr>Wingdings</vt:lpstr>
      <vt:lpstr>Arial Bold</vt:lpstr>
      <vt:lpstr>1_Default Design</vt:lpstr>
      <vt:lpstr>ClipArt</vt:lpstr>
      <vt:lpstr>Microsoft ClipArt Gallery</vt:lpstr>
      <vt:lpstr>Microsoft Photo Editor 3.0 Photo</vt:lpstr>
      <vt:lpstr>GENI Exploring Networks of the Future  EDUCAUSE GENI Layer 2 / Software-Defined Networking Campus Deployment Workshop </vt:lpstr>
      <vt:lpstr>Outline</vt:lpstr>
      <vt:lpstr>What is GENI?</vt:lpstr>
      <vt:lpstr>Revolutionary GENI Idea Slices and Deep Programmability</vt:lpstr>
      <vt:lpstr>Outline</vt:lpstr>
      <vt:lpstr>A bright idea</vt:lpstr>
      <vt:lpstr>Trying it out</vt:lpstr>
      <vt:lpstr>It turns into a really good idea</vt:lpstr>
      <vt:lpstr>The (opt-in) user’s view</vt:lpstr>
      <vt:lpstr>Outline</vt:lpstr>
      <vt:lpstr>Enabling “at scale” experiments</vt:lpstr>
      <vt:lpstr>Georgia Tech: a great example One of the first 14 GENI-enabled campuses</vt:lpstr>
      <vt:lpstr>Spiral 2 infrastructure examples  Building the GENI Meso-scale Prototype</vt:lpstr>
      <vt:lpstr>GENI equipment installed and operating  National LambdaRail and Internet2</vt:lpstr>
      <vt:lpstr>PowerPoint Presentation</vt:lpstr>
      <vt:lpstr>Outline</vt:lpstr>
      <vt:lpstr>Recent GENI news  Major research demos, Nov 2010</vt:lpstr>
      <vt:lpstr>GENI meso-scale infrastructure for GEC 9 demos</vt:lpstr>
      <vt:lpstr>Pathlet Architecture GEC 9 experiment demonstration</vt:lpstr>
      <vt:lpstr>ActiveCDN GEC 9 experiment demonstration</vt:lpstr>
      <vt:lpstr>Weather NowCasting GEC 9 experiment demonstration</vt:lpstr>
      <vt:lpstr>GEC 9 experiment demonstration Aster*x Load Balancing (via OpenFlow)</vt:lpstr>
      <vt:lpstr>Outline</vt:lpstr>
      <vt:lpstr>An overview of the campus plan Growing to “at scale” GENI</vt:lpstr>
      <vt:lpstr>Envisioned architecture</vt:lpstr>
      <vt:lpstr>Growing GENI: near-term plans</vt:lpstr>
      <vt:lpstr>GENI-enabled cities First concrete step in U.S. Ignite activity</vt:lpstr>
      <vt:lpstr>PowerPoint Presentation</vt:lpstr>
      <vt:lpstr>The Next Step Growing GENI to 30-50 campuses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 Wetzel</dc:creator>
  <cp:lastModifiedBy>kwetzel</cp:lastModifiedBy>
  <cp:revision>669</cp:revision>
  <cp:lastPrinted>2011-07-06T17:42:10Z</cp:lastPrinted>
  <dcterms:created xsi:type="dcterms:W3CDTF">2011-07-06T17:34:08Z</dcterms:created>
  <dcterms:modified xsi:type="dcterms:W3CDTF">2011-08-16T19:20:35Z</dcterms:modified>
</cp:coreProperties>
</file>