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2.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3.xml" ContentType="application/vnd.openxmlformats-officedocument.drawingml.chart+xml"/>
  <Override PartName="/ppt/notesSlides/notesSlide23.xml" ContentType="application/vnd.openxmlformats-officedocument.presentationml.notesSlide+xml"/>
  <Override PartName="/ppt/charts/chart4.xml" ContentType="application/vnd.openxmlformats-officedocument.drawingml.chart+xml"/>
  <Override PartName="/ppt/notesSlides/notesSlide24.xml" ContentType="application/vnd.openxmlformats-officedocument.presentationml.notesSlide+xml"/>
  <Override PartName="/ppt/charts/chart5.xml" ContentType="application/vnd.openxmlformats-officedocument.drawingml.chart+xml"/>
  <Override PartName="/ppt/notesSlides/notesSlide25.xml" ContentType="application/vnd.openxmlformats-officedocument.presentationml.notesSlide+xml"/>
  <Override PartName="/ppt/charts/chart6.xml" ContentType="application/vnd.openxmlformats-officedocument.drawingml.chart+xml"/>
  <Override PartName="/ppt/notesSlides/notesSlide26.xml" ContentType="application/vnd.openxmlformats-officedocument.presentationml.notesSlide+xml"/>
  <Override PartName="/ppt/charts/chart7.xml" ContentType="application/vnd.openxmlformats-officedocument.drawingml.chart+xml"/>
  <Override PartName="/ppt/drawings/drawing1.xml" ContentType="application/vnd.openxmlformats-officedocument.drawingml.chartshape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8.xml" ContentType="application/vnd.openxmlformats-officedocument.drawingml.chart+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9.xml" ContentType="application/vnd.openxmlformats-officedocument.drawingml.chart+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rts/chart10.xml" ContentType="application/vnd.openxmlformats-officedocument.drawingml.chart+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40"/>
  </p:notesMasterIdLst>
  <p:sldIdLst>
    <p:sldId id="269" r:id="rId3"/>
    <p:sldId id="268" r:id="rId4"/>
    <p:sldId id="273" r:id="rId5"/>
    <p:sldId id="287" r:id="rId6"/>
    <p:sldId id="274" r:id="rId7"/>
    <p:sldId id="288" r:id="rId8"/>
    <p:sldId id="285" r:id="rId9"/>
    <p:sldId id="286" r:id="rId10"/>
    <p:sldId id="272" r:id="rId11"/>
    <p:sldId id="290" r:id="rId12"/>
    <p:sldId id="270" r:id="rId13"/>
    <p:sldId id="291" r:id="rId14"/>
    <p:sldId id="275" r:id="rId15"/>
    <p:sldId id="276" r:id="rId16"/>
    <p:sldId id="257" r:id="rId17"/>
    <p:sldId id="292" r:id="rId18"/>
    <p:sldId id="293" r:id="rId19"/>
    <p:sldId id="277" r:id="rId20"/>
    <p:sldId id="258" r:id="rId21"/>
    <p:sldId id="280" r:id="rId22"/>
    <p:sldId id="294" r:id="rId23"/>
    <p:sldId id="259" r:id="rId24"/>
    <p:sldId id="260" r:id="rId25"/>
    <p:sldId id="261" r:id="rId26"/>
    <p:sldId id="262" r:id="rId27"/>
    <p:sldId id="263" r:id="rId28"/>
    <p:sldId id="281" r:id="rId29"/>
    <p:sldId id="279" r:id="rId30"/>
    <p:sldId id="295" r:id="rId31"/>
    <p:sldId id="264" r:id="rId32"/>
    <p:sldId id="278" r:id="rId33"/>
    <p:sldId id="265" r:id="rId34"/>
    <p:sldId id="282" r:id="rId35"/>
    <p:sldId id="296" r:id="rId36"/>
    <p:sldId id="266" r:id="rId37"/>
    <p:sldId id="283" r:id="rId38"/>
    <p:sldId id="28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26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4" autoAdjust="0"/>
    <p:restoredTop sz="73596" autoAdjust="0"/>
  </p:normalViewPr>
  <p:slideViewPr>
    <p:cSldViewPr>
      <p:cViewPr varScale="1">
        <p:scale>
          <a:sx n="61" d="100"/>
          <a:sy n="61" d="100"/>
        </p:scale>
        <p:origin x="-763"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3"/>
    </p:cViewPr>
  </p:sorterViewPr>
  <p:notesViewPr>
    <p:cSldViewPr>
      <p:cViewPr varScale="1">
        <p:scale>
          <a:sx n="56" d="100"/>
          <a:sy n="56" d="100"/>
        </p:scale>
        <p:origin x="-2396" y="-6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bar"/>
        <c:grouping val="stacked"/>
        <c:varyColors val="0"/>
        <c:ser>
          <c:idx val="0"/>
          <c:order val="0"/>
          <c:tx>
            <c:strRef>
              <c:f>Sheet1!$B$1</c:f>
              <c:strCache>
                <c:ptCount val="1"/>
                <c:pt idx="0">
                  <c:v>CIO</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Sheet1!$B$2:$B$11</c:f>
              <c:numCache>
                <c:formatCode>0%</c:formatCode>
                <c:ptCount val="10"/>
                <c:pt idx="0">
                  <c:v>0.45</c:v>
                </c:pt>
                <c:pt idx="1">
                  <c:v>0.37000000000000005</c:v>
                </c:pt>
                <c:pt idx="2">
                  <c:v>0.49000000000000005</c:v>
                </c:pt>
                <c:pt idx="3">
                  <c:v>0.24000000000000002</c:v>
                </c:pt>
                <c:pt idx="4">
                  <c:v>0.41000000000000003</c:v>
                </c:pt>
                <c:pt idx="5">
                  <c:v>0.28000000000000008</c:v>
                </c:pt>
                <c:pt idx="6">
                  <c:v>0.33000000000000007</c:v>
                </c:pt>
                <c:pt idx="7">
                  <c:v>0.52</c:v>
                </c:pt>
                <c:pt idx="8">
                  <c:v>0.65000000000000013</c:v>
                </c:pt>
                <c:pt idx="9">
                  <c:v>0.75000000000000011</c:v>
                </c:pt>
              </c:numCache>
            </c:numRef>
          </c:val>
        </c:ser>
        <c:ser>
          <c:idx val="1"/>
          <c:order val="1"/>
          <c:tx>
            <c:strRef>
              <c:f>Sheet1!$C$1</c:f>
              <c:strCache>
                <c:ptCount val="1"/>
                <c:pt idx="0">
                  <c:v>VP, Assoc. or Asst. VP</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Sheet1!$C$2:$C$11</c:f>
              <c:numCache>
                <c:formatCode>0%</c:formatCode>
                <c:ptCount val="10"/>
                <c:pt idx="0">
                  <c:v>0.29000000000000004</c:v>
                </c:pt>
                <c:pt idx="1">
                  <c:v>8.0000000000000016E-2</c:v>
                </c:pt>
                <c:pt idx="2">
                  <c:v>0.37000000000000005</c:v>
                </c:pt>
                <c:pt idx="3">
                  <c:v>0.25</c:v>
                </c:pt>
                <c:pt idx="4">
                  <c:v>0.16000000000000003</c:v>
                </c:pt>
                <c:pt idx="5">
                  <c:v>0.23</c:v>
                </c:pt>
                <c:pt idx="6">
                  <c:v>9.0000000000000024E-2</c:v>
                </c:pt>
                <c:pt idx="7">
                  <c:v>0.35000000000000003</c:v>
                </c:pt>
                <c:pt idx="8">
                  <c:v>0.49000000000000005</c:v>
                </c:pt>
                <c:pt idx="9">
                  <c:v>0.45</c:v>
                </c:pt>
              </c:numCache>
            </c:numRef>
          </c:val>
        </c:ser>
        <c:ser>
          <c:idx val="2"/>
          <c:order val="2"/>
          <c:tx>
            <c:strRef>
              <c:f>Sheet1!$D$1</c:f>
              <c:strCache>
                <c:ptCount val="1"/>
                <c:pt idx="0">
                  <c:v>Director</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Sheet1!$D$2:$D$11</c:f>
              <c:numCache>
                <c:formatCode>0%</c:formatCode>
                <c:ptCount val="10"/>
                <c:pt idx="0">
                  <c:v>0.24000000000000002</c:v>
                </c:pt>
                <c:pt idx="1">
                  <c:v>0.4</c:v>
                </c:pt>
                <c:pt idx="2">
                  <c:v>0.27</c:v>
                </c:pt>
                <c:pt idx="3">
                  <c:v>0.37000000000000005</c:v>
                </c:pt>
                <c:pt idx="4">
                  <c:v>0.43000000000000005</c:v>
                </c:pt>
                <c:pt idx="5">
                  <c:v>0.28000000000000008</c:v>
                </c:pt>
                <c:pt idx="6">
                  <c:v>0.36000000000000004</c:v>
                </c:pt>
                <c:pt idx="7">
                  <c:v>0.13</c:v>
                </c:pt>
                <c:pt idx="8">
                  <c:v>4.0000000000000008E-2</c:v>
                </c:pt>
                <c:pt idx="9">
                  <c:v>1.0000000000000002E-2</c:v>
                </c:pt>
              </c:numCache>
            </c:numRef>
          </c:val>
        </c:ser>
        <c:ser>
          <c:idx val="3"/>
          <c:order val="3"/>
          <c:tx>
            <c:strRef>
              <c:f>Sheet1!$E$1</c:f>
              <c:strCache>
                <c:ptCount val="1"/>
                <c:pt idx="0">
                  <c:v>Vice or Assoc. provost</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Sheet1!$E$2:$E$11</c:f>
              <c:numCache>
                <c:formatCode>0%</c:formatCode>
                <c:ptCount val="10"/>
                <c:pt idx="0">
                  <c:v>7.0000000000000021E-2</c:v>
                </c:pt>
                <c:pt idx="1">
                  <c:v>1.0000000000000002E-2</c:v>
                </c:pt>
                <c:pt idx="2">
                  <c:v>0</c:v>
                </c:pt>
                <c:pt idx="3">
                  <c:v>0</c:v>
                </c:pt>
                <c:pt idx="4">
                  <c:v>1.0000000000000002E-2</c:v>
                </c:pt>
                <c:pt idx="5">
                  <c:v>3.0000000000000006E-2</c:v>
                </c:pt>
                <c:pt idx="6">
                  <c:v>3.0000000000000006E-2</c:v>
                </c:pt>
                <c:pt idx="7">
                  <c:v>4.0000000000000008E-2</c:v>
                </c:pt>
                <c:pt idx="8">
                  <c:v>0.16000000000000003</c:v>
                </c:pt>
                <c:pt idx="9">
                  <c:v>1.0000000000000002E-2</c:v>
                </c:pt>
              </c:numCache>
            </c:numRef>
          </c:val>
        </c:ser>
        <c:ser>
          <c:idx val="4"/>
          <c:order val="4"/>
          <c:tx>
            <c:strRef>
              <c:f>Sheet1!$F$1</c:f>
              <c:strCache>
                <c:ptCount val="1"/>
                <c:pt idx="0">
                  <c:v>Executive director</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Sheet1!$F$2:$F$11</c:f>
              <c:numCache>
                <c:formatCode>0%</c:formatCode>
                <c:ptCount val="10"/>
                <c:pt idx="0">
                  <c:v>4.0000000000000008E-2</c:v>
                </c:pt>
                <c:pt idx="1">
                  <c:v>8.0000000000000016E-2</c:v>
                </c:pt>
                <c:pt idx="2">
                  <c:v>0</c:v>
                </c:pt>
                <c:pt idx="3">
                  <c:v>7.0000000000000021E-2</c:v>
                </c:pt>
                <c:pt idx="4">
                  <c:v>1.0000000000000002E-2</c:v>
                </c:pt>
                <c:pt idx="5">
                  <c:v>5.000000000000001E-2</c:v>
                </c:pt>
                <c:pt idx="6">
                  <c:v>0.14000000000000001</c:v>
                </c:pt>
                <c:pt idx="7">
                  <c:v>2.0000000000000004E-2</c:v>
                </c:pt>
                <c:pt idx="8">
                  <c:v>2.0000000000000004E-2</c:v>
                </c:pt>
                <c:pt idx="9">
                  <c:v>1.0000000000000002E-2</c:v>
                </c:pt>
              </c:numCache>
            </c:numRef>
          </c:val>
        </c:ser>
        <c:ser>
          <c:idx val="5"/>
          <c:order val="5"/>
          <c:tx>
            <c:strRef>
              <c:f>Sheet1!$G$1</c:f>
              <c:strCache>
                <c:ptCount val="1"/>
                <c:pt idx="0">
                  <c:v>CTO</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Sheet1!$G$2:$G$11</c:f>
              <c:numCache>
                <c:formatCode>0%</c:formatCode>
                <c:ptCount val="10"/>
                <c:pt idx="0">
                  <c:v>4.0000000000000008E-2</c:v>
                </c:pt>
                <c:pt idx="1">
                  <c:v>3.0000000000000006E-2</c:v>
                </c:pt>
                <c:pt idx="2">
                  <c:v>3.0000000000000006E-2</c:v>
                </c:pt>
                <c:pt idx="3">
                  <c:v>3.0000000000000006E-2</c:v>
                </c:pt>
                <c:pt idx="4">
                  <c:v>4.0000000000000008E-2</c:v>
                </c:pt>
                <c:pt idx="5">
                  <c:v>0.12000000000000001</c:v>
                </c:pt>
                <c:pt idx="6">
                  <c:v>3.0000000000000006E-2</c:v>
                </c:pt>
                <c:pt idx="7">
                  <c:v>3.0000000000000006E-2</c:v>
                </c:pt>
                <c:pt idx="8">
                  <c:v>0</c:v>
                </c:pt>
                <c:pt idx="9">
                  <c:v>1.0000000000000002E-2</c:v>
                </c:pt>
              </c:numCache>
            </c:numRef>
          </c:val>
        </c:ser>
        <c:ser>
          <c:idx val="6"/>
          <c:order val="6"/>
          <c:tx>
            <c:strRef>
              <c:f>Sheet1!$H$1</c:f>
              <c:strCache>
                <c:ptCount val="1"/>
                <c:pt idx="0">
                  <c:v>CITO</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Sheet1!$H$2:$H$11</c:f>
              <c:numCache>
                <c:formatCode>0%</c:formatCode>
                <c:ptCount val="10"/>
                <c:pt idx="0">
                  <c:v>2.0000000000000004E-2</c:v>
                </c:pt>
                <c:pt idx="1">
                  <c:v>0</c:v>
                </c:pt>
                <c:pt idx="2">
                  <c:v>2.0000000000000004E-2</c:v>
                </c:pt>
                <c:pt idx="3">
                  <c:v>1.0000000000000002E-2</c:v>
                </c:pt>
                <c:pt idx="4">
                  <c:v>0</c:v>
                </c:pt>
                <c:pt idx="5">
                  <c:v>3.0000000000000006E-2</c:v>
                </c:pt>
                <c:pt idx="6">
                  <c:v>0</c:v>
                </c:pt>
                <c:pt idx="7">
                  <c:v>3.0000000000000006E-2</c:v>
                </c:pt>
                <c:pt idx="8">
                  <c:v>4.0000000000000008E-2</c:v>
                </c:pt>
                <c:pt idx="9">
                  <c:v>1.0000000000000002E-2</c:v>
                </c:pt>
              </c:numCache>
            </c:numRef>
          </c:val>
        </c:ser>
        <c:ser>
          <c:idx val="7"/>
          <c:order val="7"/>
          <c:tx>
            <c:strRef>
              <c:f>Sheet1!$I$1</c:f>
              <c:strCache>
                <c:ptCount val="1"/>
                <c:pt idx="0">
                  <c:v>Vice chancellor</c:v>
                </c:pt>
              </c:strCache>
            </c:strRef>
          </c:tx>
          <c:invertIfNegative val="0"/>
          <c:cat>
            <c:strRef>
              <c:f>Sheet1!$A$2:$A$11</c:f>
              <c:strCache>
                <c:ptCount val="10"/>
                <c:pt idx="0">
                  <c:v>Total</c:v>
                </c:pt>
                <c:pt idx="1">
                  <c:v>Non-US</c:v>
                </c:pt>
                <c:pt idx="2">
                  <c:v>OTHER US</c:v>
                </c:pt>
                <c:pt idx="3">
                  <c:v>AA</c:v>
                </c:pt>
                <c:pt idx="4">
                  <c:v>BA GEN</c:v>
                </c:pt>
                <c:pt idx="5">
                  <c:v>BA LA</c:v>
                </c:pt>
                <c:pt idx="6">
                  <c:v>MA II</c:v>
                </c:pt>
                <c:pt idx="7">
                  <c:v>MA I</c:v>
                </c:pt>
                <c:pt idx="8">
                  <c:v>DR INT</c:v>
                </c:pt>
                <c:pt idx="9">
                  <c:v>DR EXT</c:v>
                </c:pt>
              </c:strCache>
            </c:strRef>
          </c:cat>
          <c:val>
            <c:numRef>
              <c:f>Sheet1!$I$2:$I$11</c:f>
              <c:numCache>
                <c:formatCode>0%</c:formatCode>
                <c:ptCount val="10"/>
                <c:pt idx="0">
                  <c:v>2.0000000000000004E-2</c:v>
                </c:pt>
                <c:pt idx="1">
                  <c:v>0</c:v>
                </c:pt>
                <c:pt idx="2">
                  <c:v>0</c:v>
                </c:pt>
                <c:pt idx="3">
                  <c:v>2.0000000000000004E-2</c:v>
                </c:pt>
                <c:pt idx="4">
                  <c:v>1.0000000000000002E-2</c:v>
                </c:pt>
                <c:pt idx="5">
                  <c:v>0</c:v>
                </c:pt>
                <c:pt idx="6">
                  <c:v>0</c:v>
                </c:pt>
                <c:pt idx="7">
                  <c:v>3.0000000000000006E-2</c:v>
                </c:pt>
                <c:pt idx="8">
                  <c:v>0</c:v>
                </c:pt>
                <c:pt idx="9">
                  <c:v>1.0000000000000002E-2</c:v>
                </c:pt>
              </c:numCache>
            </c:numRef>
          </c:val>
        </c:ser>
        <c:dLbls>
          <c:showLegendKey val="0"/>
          <c:showVal val="0"/>
          <c:showCatName val="0"/>
          <c:showSerName val="0"/>
          <c:showPercent val="0"/>
          <c:showBubbleSize val="0"/>
        </c:dLbls>
        <c:gapWidth val="150"/>
        <c:overlap val="100"/>
        <c:axId val="91161344"/>
        <c:axId val="91162880"/>
      </c:barChart>
      <c:catAx>
        <c:axId val="91161344"/>
        <c:scaling>
          <c:orientation val="minMax"/>
        </c:scaling>
        <c:delete val="0"/>
        <c:axPos val="l"/>
        <c:majorTickMark val="in"/>
        <c:minorTickMark val="none"/>
        <c:tickLblPos val="nextTo"/>
        <c:txPr>
          <a:bodyPr/>
          <a:lstStyle/>
          <a:p>
            <a:pPr>
              <a:defRPr sz="1600"/>
            </a:pPr>
            <a:endParaRPr lang="en-US"/>
          </a:p>
        </c:txPr>
        <c:crossAx val="91162880"/>
        <c:crosses val="autoZero"/>
        <c:auto val="1"/>
        <c:lblAlgn val="ctr"/>
        <c:lblOffset val="100"/>
        <c:noMultiLvlLbl val="0"/>
      </c:catAx>
      <c:valAx>
        <c:axId val="91162880"/>
        <c:scaling>
          <c:orientation val="minMax"/>
        </c:scaling>
        <c:delete val="0"/>
        <c:axPos val="b"/>
        <c:majorGridlines>
          <c:spPr>
            <a:ln>
              <a:noFill/>
            </a:ln>
          </c:spPr>
        </c:majorGridlines>
        <c:title>
          <c:tx>
            <c:rich>
              <a:bodyPr/>
              <a:lstStyle/>
              <a:p>
                <a:pPr>
                  <a:defRPr sz="1600"/>
                </a:pPr>
                <a:r>
                  <a:rPr lang="en-US" sz="1600" dirty="0"/>
                  <a:t>Percentage of </a:t>
                </a:r>
                <a:r>
                  <a:rPr lang="en-US" sz="1600" dirty="0" smtClean="0"/>
                  <a:t>CIOs (n = 880)</a:t>
                </a:r>
                <a:endParaRPr lang="en-US" sz="1600" dirty="0"/>
              </a:p>
            </c:rich>
          </c:tx>
          <c:overlay val="0"/>
        </c:title>
        <c:numFmt formatCode="0%" sourceLinked="1"/>
        <c:majorTickMark val="in"/>
        <c:minorTickMark val="none"/>
        <c:tickLblPos val="nextTo"/>
        <c:txPr>
          <a:bodyPr/>
          <a:lstStyle/>
          <a:p>
            <a:pPr>
              <a:defRPr sz="1600"/>
            </a:pPr>
            <a:endParaRPr lang="en-US"/>
          </a:p>
        </c:txPr>
        <c:crossAx val="91161344"/>
        <c:crosses val="autoZero"/>
        <c:crossBetween val="between"/>
      </c:valAx>
    </c:plotArea>
    <c:legend>
      <c:legendPos val="r"/>
      <c:layout>
        <c:manualLayout>
          <c:xMode val="edge"/>
          <c:yMode val="edge"/>
          <c:x val="0.66800004952211167"/>
          <c:y val="0.1420801449050102"/>
          <c:w val="0.322740716438223"/>
          <c:h val="0.51449117016643753"/>
        </c:manualLayout>
      </c:layout>
      <c:overlay val="0"/>
      <c:spPr>
        <a:ln>
          <a:noFill/>
        </a:ln>
      </c:spPr>
      <c:txPr>
        <a:bodyPr/>
        <a:lstStyle/>
        <a:p>
          <a:pPr>
            <a:defRPr sz="140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109150560725362"/>
          <c:y val="3.0866359269839369E-2"/>
          <c:w val="0.55435671677403964"/>
          <c:h val="0.79638012948846471"/>
        </c:manualLayout>
      </c:layout>
      <c:barChart>
        <c:barDir val="bar"/>
        <c:grouping val="clustered"/>
        <c:varyColors val="0"/>
        <c:ser>
          <c:idx val="0"/>
          <c:order val="0"/>
          <c:tx>
            <c:strRef>
              <c:f>Sheet1!$A$2</c:f>
              <c:strCache>
                <c:ptCount val="1"/>
                <c:pt idx="0">
                  <c:v>Not being groomed</c:v>
                </c:pt>
              </c:strCache>
            </c:strRef>
          </c:tx>
          <c:invertIfNegative val="0"/>
          <c:dLbls>
            <c:dLbl>
              <c:idx val="0"/>
              <c:layout>
                <c:manualLayout>
                  <c:x val="4.6296296296296346E-3"/>
                  <c:y val="0"/>
                </c:manualLayout>
              </c:layout>
              <c:showLegendKey val="0"/>
              <c:showVal val="1"/>
              <c:showCatName val="0"/>
              <c:showSerName val="0"/>
              <c:showPercent val="0"/>
              <c:showBubbleSize val="0"/>
            </c:dLbl>
            <c:dLbl>
              <c:idx val="1"/>
              <c:layout>
                <c:manualLayout>
                  <c:x val="1.0802469135802488E-2"/>
                  <c:y val="-2.806032660894488E-3"/>
                </c:manualLayout>
              </c:layout>
              <c:showLegendKey val="0"/>
              <c:showVal val="1"/>
              <c:showCatName val="0"/>
              <c:showSerName val="0"/>
              <c:showPercent val="0"/>
              <c:showBubbleSize val="0"/>
            </c:dLbl>
            <c:txPr>
              <a:bodyPr/>
              <a:lstStyle/>
              <a:p>
                <a:pPr>
                  <a:defRPr sz="14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Sheet1!$B$1:$D$1</c:f>
              <c:strCache>
                <c:ptCount val="3"/>
                <c:pt idx="0">
                  <c:v>I will need to leave my current institution to become a CIO.</c:v>
                </c:pt>
                <c:pt idx="1">
                  <c:v>I believe there will be a sufficient number of CIO job openings.</c:v>
                </c:pt>
                <c:pt idx="2">
                  <c:v>I have sufficient opportunities to develop CIO skills.</c:v>
                </c:pt>
              </c:strCache>
            </c:strRef>
          </c:cat>
          <c:val>
            <c:numRef>
              <c:f>Sheet1!$B$2:$D$2</c:f>
              <c:numCache>
                <c:formatCode>0%</c:formatCode>
                <c:ptCount val="3"/>
                <c:pt idx="0">
                  <c:v>0.56000000000000005</c:v>
                </c:pt>
                <c:pt idx="1">
                  <c:v>0.3600000000000001</c:v>
                </c:pt>
                <c:pt idx="2">
                  <c:v>0.4</c:v>
                </c:pt>
              </c:numCache>
            </c:numRef>
          </c:val>
        </c:ser>
        <c:ser>
          <c:idx val="1"/>
          <c:order val="1"/>
          <c:tx>
            <c:strRef>
              <c:f>Sheet1!$A$3</c:f>
              <c:strCache>
                <c:ptCount val="1"/>
                <c:pt idx="0">
                  <c:v>Being groomed by manager as future CIO</c:v>
                </c:pt>
              </c:strCache>
            </c:strRef>
          </c:tx>
          <c:invertIfNegative val="0"/>
          <c:dLbls>
            <c:dLbl>
              <c:idx val="0"/>
              <c:layout>
                <c:manualLayout>
                  <c:x val="3.0864197530864235E-3"/>
                  <c:y val="0"/>
                </c:manualLayout>
              </c:layout>
              <c:showLegendKey val="0"/>
              <c:showVal val="1"/>
              <c:showCatName val="0"/>
              <c:showSerName val="0"/>
              <c:showPercent val="0"/>
              <c:showBubbleSize val="0"/>
            </c:dLbl>
            <c:dLbl>
              <c:idx val="1"/>
              <c:layout>
                <c:manualLayout>
                  <c:x val="6.1728395061728392E-3"/>
                  <c:y val="-2.806032660894488E-3"/>
                </c:manualLayout>
              </c:layout>
              <c:showLegendKey val="0"/>
              <c:showVal val="1"/>
              <c:showCatName val="0"/>
              <c:showSerName val="0"/>
              <c:showPercent val="0"/>
              <c:showBubbleSize val="0"/>
            </c:dLbl>
            <c:txPr>
              <a:bodyPr/>
              <a:lstStyle/>
              <a:p>
                <a:pPr>
                  <a:defRPr sz="14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Sheet1!$B$1:$D$1</c:f>
              <c:strCache>
                <c:ptCount val="3"/>
                <c:pt idx="0">
                  <c:v>I will need to leave my current institution to become a CIO.</c:v>
                </c:pt>
                <c:pt idx="1">
                  <c:v>I believe there will be a sufficient number of CIO job openings.</c:v>
                </c:pt>
                <c:pt idx="2">
                  <c:v>I have sufficient opportunities to develop CIO skills.</c:v>
                </c:pt>
              </c:strCache>
            </c:strRef>
          </c:cat>
          <c:val>
            <c:numRef>
              <c:f>Sheet1!$B$3:$D$3</c:f>
              <c:numCache>
                <c:formatCode>0%</c:formatCode>
                <c:ptCount val="3"/>
                <c:pt idx="0">
                  <c:v>0.3600000000000001</c:v>
                </c:pt>
                <c:pt idx="1">
                  <c:v>0.56000000000000005</c:v>
                </c:pt>
                <c:pt idx="2">
                  <c:v>0.8</c:v>
                </c:pt>
              </c:numCache>
            </c:numRef>
          </c:val>
        </c:ser>
        <c:dLbls>
          <c:showLegendKey val="0"/>
          <c:showVal val="0"/>
          <c:showCatName val="0"/>
          <c:showSerName val="0"/>
          <c:showPercent val="0"/>
          <c:showBubbleSize val="0"/>
        </c:dLbls>
        <c:gapWidth val="150"/>
        <c:axId val="59861632"/>
        <c:axId val="59871616"/>
      </c:barChart>
      <c:catAx>
        <c:axId val="59861632"/>
        <c:scaling>
          <c:orientation val="minMax"/>
        </c:scaling>
        <c:delete val="0"/>
        <c:axPos val="l"/>
        <c:majorTickMark val="out"/>
        <c:minorTickMark val="none"/>
        <c:tickLblPos val="nextTo"/>
        <c:txPr>
          <a:bodyPr/>
          <a:lstStyle/>
          <a:p>
            <a:pPr>
              <a:defRPr sz="1400">
                <a:latin typeface="Arial" pitchFamily="34" charset="0"/>
                <a:cs typeface="Arial" pitchFamily="34" charset="0"/>
              </a:defRPr>
            </a:pPr>
            <a:endParaRPr lang="en-US"/>
          </a:p>
        </c:txPr>
        <c:crossAx val="59871616"/>
        <c:crosses val="autoZero"/>
        <c:auto val="1"/>
        <c:lblAlgn val="ctr"/>
        <c:lblOffset val="100"/>
        <c:noMultiLvlLbl val="0"/>
      </c:catAx>
      <c:valAx>
        <c:axId val="59871616"/>
        <c:scaling>
          <c:orientation val="minMax"/>
        </c:scaling>
        <c:delete val="0"/>
        <c:axPos val="b"/>
        <c:majorGridlines>
          <c:spPr>
            <a:ln>
              <a:noFill/>
            </a:ln>
          </c:spPr>
        </c:majorGridlines>
        <c:title>
          <c:tx>
            <c:rich>
              <a:bodyPr/>
              <a:lstStyle/>
              <a:p>
                <a:pPr>
                  <a:defRPr/>
                </a:pPr>
                <a:r>
                  <a:rPr lang="en-US" dirty="0" smtClean="0"/>
                  <a:t>Percentage of Aspirants Who Agree or Strongly</a:t>
                </a:r>
                <a:r>
                  <a:rPr lang="en-US" baseline="0" dirty="0" smtClean="0"/>
                  <a:t> Agree (n = 545)</a:t>
                </a:r>
                <a:endParaRPr lang="en-US" dirty="0"/>
              </a:p>
            </c:rich>
          </c:tx>
          <c:layout>
            <c:manualLayout>
              <c:xMode val="edge"/>
              <c:yMode val="edge"/>
              <c:x val="0.1556369601527082"/>
              <c:y val="0.9074709625332773"/>
            </c:manualLayout>
          </c:layout>
          <c:overlay val="0"/>
        </c:title>
        <c:numFmt formatCode="0%" sourceLinked="1"/>
        <c:majorTickMark val="in"/>
        <c:minorTickMark val="none"/>
        <c:tickLblPos val="nextTo"/>
        <c:txPr>
          <a:bodyPr/>
          <a:lstStyle/>
          <a:p>
            <a:pPr>
              <a:defRPr sz="1400">
                <a:latin typeface="Arial" pitchFamily="34" charset="0"/>
                <a:cs typeface="Arial" pitchFamily="34" charset="0"/>
              </a:defRPr>
            </a:pPr>
            <a:endParaRPr lang="en-US"/>
          </a:p>
        </c:txPr>
        <c:crossAx val="59861632"/>
        <c:crosses val="autoZero"/>
        <c:crossBetween val="between"/>
      </c:valAx>
    </c:plotArea>
    <c:legend>
      <c:legendPos val="r"/>
      <c:layout>
        <c:manualLayout>
          <c:xMode val="edge"/>
          <c:yMode val="edge"/>
          <c:x val="0.67045204008589832"/>
          <c:y val="0.48606164036250404"/>
          <c:w val="0.32045705082319254"/>
          <c:h val="0.21026862128568"/>
        </c:manualLayout>
      </c:layout>
      <c:overlay val="0"/>
      <c:txPr>
        <a:bodyPr/>
        <a:lstStyle/>
        <a:p>
          <a:pPr>
            <a:defRPr sz="1400">
              <a:latin typeface="Arial" pitchFamily="34" charset="0"/>
              <a:cs typeface="Arial"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Percentage of CIOs rating skill as high or very high in importance</c:v>
                </c:pt>
              </c:strCache>
            </c:strRef>
          </c:tx>
          <c:invertIfNegative val="0"/>
          <c:dLbls>
            <c:dLbl>
              <c:idx val="10"/>
              <c:layout>
                <c:manualLayout>
                  <c:x val="-1.543331389131801E-3"/>
                  <c:y val="-3.9145630693222168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Sheet1!$A$2:$A$12</c:f>
              <c:strCache>
                <c:ptCount val="11"/>
                <c:pt idx="0">
                  <c:v>Technical proficiency</c:v>
                </c:pt>
                <c:pt idx="1">
                  <c:v>Manage relationships outside institution</c:v>
                </c:pt>
                <c:pt idx="2">
                  <c:v>Manage my boss</c:v>
                </c:pt>
                <c:pt idx="3">
                  <c:v>Manage projects</c:v>
                </c:pt>
                <c:pt idx="4">
                  <c:v>Manage budgets</c:v>
                </c:pt>
                <c:pt idx="5">
                  <c:v>Business knowledge</c:v>
                </c:pt>
                <c:pt idx="6">
                  <c:v>Manage relationships within institution</c:v>
                </c:pt>
                <c:pt idx="7">
                  <c:v>Ability to negotiate</c:v>
                </c:pt>
                <c:pt idx="8">
                  <c:v>Ability to influence</c:v>
                </c:pt>
                <c:pt idx="9">
                  <c:v>Ability to think strategically</c:v>
                </c:pt>
                <c:pt idx="10">
                  <c:v>Ability to communicate</c:v>
                </c:pt>
              </c:strCache>
            </c:strRef>
          </c:cat>
          <c:val>
            <c:numRef>
              <c:f>Sheet1!$B$2:$B$12</c:f>
              <c:numCache>
                <c:formatCode>0%</c:formatCode>
                <c:ptCount val="11"/>
                <c:pt idx="0">
                  <c:v>0.31000000000000033</c:v>
                </c:pt>
                <c:pt idx="1">
                  <c:v>0.49000000000000032</c:v>
                </c:pt>
                <c:pt idx="2">
                  <c:v>0.56999999999999995</c:v>
                </c:pt>
                <c:pt idx="3">
                  <c:v>0.81</c:v>
                </c:pt>
                <c:pt idx="4">
                  <c:v>0.83000000000000063</c:v>
                </c:pt>
                <c:pt idx="5">
                  <c:v>0.86000000000000065</c:v>
                </c:pt>
                <c:pt idx="6">
                  <c:v>0.92</c:v>
                </c:pt>
                <c:pt idx="7">
                  <c:v>0.93</c:v>
                </c:pt>
                <c:pt idx="8">
                  <c:v>0.93</c:v>
                </c:pt>
                <c:pt idx="9">
                  <c:v>0.96000000000000063</c:v>
                </c:pt>
                <c:pt idx="10">
                  <c:v>1</c:v>
                </c:pt>
              </c:numCache>
            </c:numRef>
          </c:val>
        </c:ser>
        <c:dLbls>
          <c:showLegendKey val="0"/>
          <c:showVal val="0"/>
          <c:showCatName val="0"/>
          <c:showSerName val="0"/>
          <c:showPercent val="0"/>
          <c:showBubbleSize val="0"/>
        </c:dLbls>
        <c:gapWidth val="150"/>
        <c:axId val="91450752"/>
        <c:axId val="91468928"/>
      </c:barChart>
      <c:catAx>
        <c:axId val="91450752"/>
        <c:scaling>
          <c:orientation val="minMax"/>
        </c:scaling>
        <c:delete val="0"/>
        <c:axPos val="l"/>
        <c:majorTickMark val="in"/>
        <c:minorTickMark val="none"/>
        <c:tickLblPos val="nextTo"/>
        <c:txPr>
          <a:bodyPr/>
          <a:lstStyle/>
          <a:p>
            <a:pPr>
              <a:defRPr sz="1400"/>
            </a:pPr>
            <a:endParaRPr lang="en-US"/>
          </a:p>
        </c:txPr>
        <c:crossAx val="91468928"/>
        <c:crosses val="autoZero"/>
        <c:auto val="1"/>
        <c:lblAlgn val="ctr"/>
        <c:lblOffset val="100"/>
        <c:noMultiLvlLbl val="0"/>
      </c:catAx>
      <c:valAx>
        <c:axId val="91468928"/>
        <c:scaling>
          <c:orientation val="minMax"/>
          <c:max val="1"/>
        </c:scaling>
        <c:delete val="0"/>
        <c:axPos val="b"/>
        <c:majorGridlines>
          <c:spPr>
            <a:ln>
              <a:noFill/>
            </a:ln>
          </c:spPr>
        </c:majorGridlines>
        <c:title>
          <c:tx>
            <c:rich>
              <a:bodyPr/>
              <a:lstStyle/>
              <a:p>
                <a:pPr algn="ctr" rtl="0">
                  <a:defRPr sz="1600" b="1"/>
                </a:pPr>
                <a:r>
                  <a:rPr lang="en-US" sz="1600" b="1" dirty="0"/>
                  <a:t>Percentage of CIOs Rating Skill as High or Very High in </a:t>
                </a:r>
                <a:r>
                  <a:rPr lang="en-US" sz="1600" b="1" dirty="0" smtClean="0"/>
                  <a:t>Importance (n = 368)</a:t>
                </a:r>
                <a:endParaRPr lang="en-US" sz="1600" b="1" dirty="0"/>
              </a:p>
            </c:rich>
          </c:tx>
          <c:layout>
            <c:manualLayout>
              <c:xMode val="edge"/>
              <c:yMode val="edge"/>
              <c:x val="0.23272370467580442"/>
              <c:y val="0.91303712035995432"/>
            </c:manualLayout>
          </c:layout>
          <c:overlay val="0"/>
        </c:title>
        <c:numFmt formatCode="0%" sourceLinked="1"/>
        <c:majorTickMark val="in"/>
        <c:minorTickMark val="none"/>
        <c:tickLblPos val="nextTo"/>
        <c:txPr>
          <a:bodyPr/>
          <a:lstStyle/>
          <a:p>
            <a:pPr>
              <a:defRPr sz="1400"/>
            </a:pPr>
            <a:endParaRPr lang="en-US"/>
          </a:p>
        </c:txPr>
        <c:crossAx val="91450752"/>
        <c:crosses val="autoZero"/>
        <c:crossBetween val="between"/>
        <c:majorUnit val="0.2"/>
      </c:valAx>
    </c:plotArea>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tx>
            <c:strRef>
              <c:f>Sheet1!$B$1</c:f>
              <c:strCache>
                <c:ptCount val="1"/>
                <c:pt idx="0">
                  <c:v>Percentage</c:v>
                </c:pt>
              </c:strCache>
            </c:strRef>
          </c:tx>
          <c:dLbls>
            <c:txPr>
              <a:bodyPr/>
              <a:lstStyle/>
              <a:p>
                <a:pPr>
                  <a:defRPr sz="1400">
                    <a:latin typeface="Arial" pitchFamily="34" charset="0"/>
                    <a:cs typeface="Arial" pitchFamily="34" charset="0"/>
                  </a:defRPr>
                </a:pPr>
                <a:endParaRPr lang="en-US"/>
              </a:p>
            </c:txPr>
            <c:dLblPos val="outEnd"/>
            <c:showLegendKey val="0"/>
            <c:showVal val="1"/>
            <c:showCatName val="1"/>
            <c:showSerName val="0"/>
            <c:showPercent val="0"/>
            <c:showBubbleSize val="0"/>
            <c:showLeaderLines val="1"/>
          </c:dLbls>
          <c:cat>
            <c:strRef>
              <c:f>Sheet1!$A$2:$A$5</c:f>
              <c:strCache>
                <c:ptCount val="4"/>
                <c:pt idx="0">
                  <c:v>45 and under</c:v>
                </c:pt>
                <c:pt idx="1">
                  <c:v>46–49 (young boomers)</c:v>
                </c:pt>
                <c:pt idx="2">
                  <c:v>50–64 (older boomers)</c:v>
                </c:pt>
                <c:pt idx="3">
                  <c:v>65 and over</c:v>
                </c:pt>
              </c:strCache>
            </c:strRef>
          </c:cat>
          <c:val>
            <c:numRef>
              <c:f>Sheet1!$B$2:$B$5</c:f>
              <c:numCache>
                <c:formatCode>0%</c:formatCode>
                <c:ptCount val="4"/>
                <c:pt idx="0">
                  <c:v>0.21</c:v>
                </c:pt>
                <c:pt idx="1">
                  <c:v>0.16</c:v>
                </c:pt>
                <c:pt idx="2">
                  <c:v>0.57999999999999996</c:v>
                </c:pt>
                <c:pt idx="3">
                  <c:v>0.05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Sheet1!$A$2</c:f>
              <c:strCache>
                <c:ptCount val="1"/>
                <c:pt idx="0">
                  <c:v>Associate's degree</c:v>
                </c:pt>
              </c:strCache>
            </c:strRef>
          </c:tx>
          <c:invertIfNegative val="0"/>
          <c:cat>
            <c:strRef>
              <c:f>Sheet1!$B$1:$F$1</c:f>
              <c:strCache>
                <c:ptCount val="5"/>
                <c:pt idx="0">
                  <c:v>DR
(n = 73)</c:v>
                </c:pt>
                <c:pt idx="1">
                  <c:v>MA
(n = 101)</c:v>
                </c:pt>
                <c:pt idx="2">
                  <c:v>BA
(n = 69)</c:v>
                </c:pt>
                <c:pt idx="3">
                  <c:v>AA
(n = 51)</c:v>
                </c:pt>
                <c:pt idx="4">
                  <c:v>Other
(n = 72)</c:v>
                </c:pt>
              </c:strCache>
            </c:strRef>
          </c:cat>
          <c:val>
            <c:numRef>
              <c:f>Sheet1!$B$2:$F$2</c:f>
              <c:numCache>
                <c:formatCode>0%</c:formatCode>
                <c:ptCount val="5"/>
                <c:pt idx="0">
                  <c:v>0</c:v>
                </c:pt>
                <c:pt idx="1">
                  <c:v>9.9000000000000095E-3</c:v>
                </c:pt>
                <c:pt idx="2">
                  <c:v>0</c:v>
                </c:pt>
                <c:pt idx="3">
                  <c:v>3.9199999999999999E-2</c:v>
                </c:pt>
                <c:pt idx="4">
                  <c:v>2.7800000000000016E-2</c:v>
                </c:pt>
              </c:numCache>
            </c:numRef>
          </c:val>
        </c:ser>
        <c:ser>
          <c:idx val="1"/>
          <c:order val="1"/>
          <c:tx>
            <c:strRef>
              <c:f>Sheet1!$A$3</c:f>
              <c:strCache>
                <c:ptCount val="1"/>
                <c:pt idx="0">
                  <c:v>Bachelor's degree</c:v>
                </c:pt>
              </c:strCache>
            </c:strRef>
          </c:tx>
          <c:invertIfNegative val="0"/>
          <c:cat>
            <c:strRef>
              <c:f>Sheet1!$B$1:$F$1</c:f>
              <c:strCache>
                <c:ptCount val="5"/>
                <c:pt idx="0">
                  <c:v>DR
(n = 73)</c:v>
                </c:pt>
                <c:pt idx="1">
                  <c:v>MA
(n = 101)</c:v>
                </c:pt>
                <c:pt idx="2">
                  <c:v>BA
(n = 69)</c:v>
                </c:pt>
                <c:pt idx="3">
                  <c:v>AA
(n = 51)</c:v>
                </c:pt>
                <c:pt idx="4">
                  <c:v>Other
(n = 72)</c:v>
                </c:pt>
              </c:strCache>
            </c:strRef>
          </c:cat>
          <c:val>
            <c:numRef>
              <c:f>Sheet1!$B$3:$F$3</c:f>
              <c:numCache>
                <c:formatCode>0%</c:formatCode>
                <c:ptCount val="5"/>
                <c:pt idx="0">
                  <c:v>0.16440000000000013</c:v>
                </c:pt>
                <c:pt idx="1">
                  <c:v>0.12869999999999998</c:v>
                </c:pt>
                <c:pt idx="2">
                  <c:v>0.20290000000000011</c:v>
                </c:pt>
                <c:pt idx="3">
                  <c:v>0.13730000000000001</c:v>
                </c:pt>
                <c:pt idx="4">
                  <c:v>0.22219999999999998</c:v>
                </c:pt>
              </c:numCache>
            </c:numRef>
          </c:val>
        </c:ser>
        <c:ser>
          <c:idx val="2"/>
          <c:order val="2"/>
          <c:tx>
            <c:strRef>
              <c:f>Sheet1!$A$4</c:f>
              <c:strCache>
                <c:ptCount val="1"/>
                <c:pt idx="0">
                  <c:v>Master's degree</c:v>
                </c:pt>
              </c:strCache>
            </c:strRef>
          </c:tx>
          <c:invertIfNegative val="0"/>
          <c:cat>
            <c:strRef>
              <c:f>Sheet1!$B$1:$F$1</c:f>
              <c:strCache>
                <c:ptCount val="5"/>
                <c:pt idx="0">
                  <c:v>DR
(n = 73)</c:v>
                </c:pt>
                <c:pt idx="1">
                  <c:v>MA
(n = 101)</c:v>
                </c:pt>
                <c:pt idx="2">
                  <c:v>BA
(n = 69)</c:v>
                </c:pt>
                <c:pt idx="3">
                  <c:v>AA
(n = 51)</c:v>
                </c:pt>
                <c:pt idx="4">
                  <c:v>Other
(n = 72)</c:v>
                </c:pt>
              </c:strCache>
            </c:strRef>
          </c:cat>
          <c:val>
            <c:numRef>
              <c:f>Sheet1!$B$4:$F$4</c:f>
              <c:numCache>
                <c:formatCode>0%</c:formatCode>
                <c:ptCount val="5"/>
                <c:pt idx="0">
                  <c:v>0.41100000000000025</c:v>
                </c:pt>
                <c:pt idx="1">
                  <c:v>0.57430000000000003</c:v>
                </c:pt>
                <c:pt idx="2">
                  <c:v>0.53620000000000001</c:v>
                </c:pt>
                <c:pt idx="3">
                  <c:v>0.70590000000000053</c:v>
                </c:pt>
                <c:pt idx="4">
                  <c:v>0.56940000000000002</c:v>
                </c:pt>
              </c:numCache>
            </c:numRef>
          </c:val>
        </c:ser>
        <c:ser>
          <c:idx val="3"/>
          <c:order val="3"/>
          <c:tx>
            <c:strRef>
              <c:f>Sheet1!$A$5</c:f>
              <c:strCache>
                <c:ptCount val="1"/>
                <c:pt idx="0">
                  <c:v>Doctorate (PhD)</c:v>
                </c:pt>
              </c:strCache>
            </c:strRef>
          </c:tx>
          <c:invertIfNegative val="0"/>
          <c:cat>
            <c:strRef>
              <c:f>Sheet1!$B$1:$F$1</c:f>
              <c:strCache>
                <c:ptCount val="5"/>
                <c:pt idx="0">
                  <c:v>DR
(n = 73)</c:v>
                </c:pt>
                <c:pt idx="1">
                  <c:v>MA
(n = 101)</c:v>
                </c:pt>
                <c:pt idx="2">
                  <c:v>BA
(n = 69)</c:v>
                </c:pt>
                <c:pt idx="3">
                  <c:v>AA
(n = 51)</c:v>
                </c:pt>
                <c:pt idx="4">
                  <c:v>Other
(n = 72)</c:v>
                </c:pt>
              </c:strCache>
            </c:strRef>
          </c:cat>
          <c:val>
            <c:numRef>
              <c:f>Sheet1!$B$5:$F$5</c:f>
              <c:numCache>
                <c:formatCode>0%</c:formatCode>
                <c:ptCount val="5"/>
                <c:pt idx="0">
                  <c:v>0.36990000000000023</c:v>
                </c:pt>
                <c:pt idx="1">
                  <c:v>0.16830000000000001</c:v>
                </c:pt>
                <c:pt idx="2">
                  <c:v>0.17390000000000011</c:v>
                </c:pt>
                <c:pt idx="3">
                  <c:v>5.8800000000000012E-2</c:v>
                </c:pt>
                <c:pt idx="4">
                  <c:v>0.11109999999999998</c:v>
                </c:pt>
              </c:numCache>
            </c:numRef>
          </c:val>
        </c:ser>
        <c:ser>
          <c:idx val="4"/>
          <c:order val="4"/>
          <c:tx>
            <c:strRef>
              <c:f>Sheet1!$A$6</c:f>
              <c:strCache>
                <c:ptCount val="1"/>
                <c:pt idx="0">
                  <c:v>Other terminal degree</c:v>
                </c:pt>
              </c:strCache>
            </c:strRef>
          </c:tx>
          <c:invertIfNegative val="0"/>
          <c:cat>
            <c:strRef>
              <c:f>Sheet1!$B$1:$F$1</c:f>
              <c:strCache>
                <c:ptCount val="5"/>
                <c:pt idx="0">
                  <c:v>DR
(n = 73)</c:v>
                </c:pt>
                <c:pt idx="1">
                  <c:v>MA
(n = 101)</c:v>
                </c:pt>
                <c:pt idx="2">
                  <c:v>BA
(n = 69)</c:v>
                </c:pt>
                <c:pt idx="3">
                  <c:v>AA
(n = 51)</c:v>
                </c:pt>
                <c:pt idx="4">
                  <c:v>Other
(n = 72)</c:v>
                </c:pt>
              </c:strCache>
            </c:strRef>
          </c:cat>
          <c:val>
            <c:numRef>
              <c:f>Sheet1!$B$6:$F$6</c:f>
              <c:numCache>
                <c:formatCode>0%</c:formatCode>
                <c:ptCount val="5"/>
                <c:pt idx="0">
                  <c:v>5.4800000000000036E-2</c:v>
                </c:pt>
                <c:pt idx="1">
                  <c:v>0.10890000000000002</c:v>
                </c:pt>
                <c:pt idx="2">
                  <c:v>8.7000000000000022E-2</c:v>
                </c:pt>
                <c:pt idx="3">
                  <c:v>5.8800000000000012E-2</c:v>
                </c:pt>
                <c:pt idx="4">
                  <c:v>2.7800000000000016E-2</c:v>
                </c:pt>
              </c:numCache>
            </c:numRef>
          </c:val>
        </c:ser>
        <c:dLbls>
          <c:showLegendKey val="0"/>
          <c:showVal val="0"/>
          <c:showCatName val="0"/>
          <c:showSerName val="0"/>
          <c:showPercent val="0"/>
          <c:showBubbleSize val="0"/>
        </c:dLbls>
        <c:gapWidth val="150"/>
        <c:overlap val="100"/>
        <c:axId val="96400896"/>
        <c:axId val="96402816"/>
      </c:barChart>
      <c:catAx>
        <c:axId val="96400896"/>
        <c:scaling>
          <c:orientation val="minMax"/>
        </c:scaling>
        <c:delete val="0"/>
        <c:axPos val="b"/>
        <c:title>
          <c:tx>
            <c:rich>
              <a:bodyPr/>
              <a:lstStyle/>
              <a:p>
                <a:pPr>
                  <a:defRPr/>
                </a:pPr>
                <a:r>
                  <a:rPr lang="en-US" dirty="0" smtClean="0"/>
                  <a:t>Carnegie Classification</a:t>
                </a:r>
                <a:endParaRPr lang="en-US" dirty="0"/>
              </a:p>
            </c:rich>
          </c:tx>
          <c:overlay val="0"/>
        </c:title>
        <c:majorTickMark val="in"/>
        <c:minorTickMark val="none"/>
        <c:tickLblPos val="nextTo"/>
        <c:txPr>
          <a:bodyPr/>
          <a:lstStyle/>
          <a:p>
            <a:pPr>
              <a:defRPr sz="1400"/>
            </a:pPr>
            <a:endParaRPr lang="en-US"/>
          </a:p>
        </c:txPr>
        <c:crossAx val="96402816"/>
        <c:crosses val="autoZero"/>
        <c:auto val="1"/>
        <c:lblAlgn val="ctr"/>
        <c:lblOffset val="100"/>
        <c:noMultiLvlLbl val="0"/>
      </c:catAx>
      <c:valAx>
        <c:axId val="96402816"/>
        <c:scaling>
          <c:orientation val="minMax"/>
          <c:max val="1"/>
        </c:scaling>
        <c:delete val="0"/>
        <c:axPos val="l"/>
        <c:majorGridlines>
          <c:spPr>
            <a:ln>
              <a:noFill/>
            </a:ln>
          </c:spPr>
        </c:majorGridlines>
        <c:title>
          <c:tx>
            <c:rich>
              <a:bodyPr rot="-5400000" vert="horz"/>
              <a:lstStyle/>
              <a:p>
                <a:pPr>
                  <a:defRPr/>
                </a:pPr>
                <a:r>
                  <a:rPr lang="en-US"/>
                  <a:t>Percentage of CIO Degrees</a:t>
                </a:r>
              </a:p>
            </c:rich>
          </c:tx>
          <c:overlay val="0"/>
        </c:title>
        <c:numFmt formatCode="0%" sourceLinked="1"/>
        <c:majorTickMark val="in"/>
        <c:minorTickMark val="none"/>
        <c:tickLblPos val="nextTo"/>
        <c:txPr>
          <a:bodyPr/>
          <a:lstStyle/>
          <a:p>
            <a:pPr>
              <a:defRPr sz="1400"/>
            </a:pPr>
            <a:endParaRPr lang="en-US"/>
          </a:p>
        </c:txPr>
        <c:crossAx val="96400896"/>
        <c:crosses val="autoZero"/>
        <c:crossBetween val="between"/>
      </c:valAx>
    </c:plotArea>
    <c:legend>
      <c:legendPos val="r"/>
      <c:overlay val="0"/>
      <c:txPr>
        <a:bodyPr/>
        <a:lstStyle/>
        <a:p>
          <a:pPr>
            <a:defRPr sz="1400"/>
          </a:pPr>
          <a:endParaRPr lang="en-US"/>
        </a:p>
      </c:txPr>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530586637196668"/>
          <c:y val="5.0813882639670037E-2"/>
          <c:w val="0.56303489841547671"/>
          <c:h val="0.67078248031496068"/>
        </c:manualLayout>
      </c:layout>
      <c:barChart>
        <c:barDir val="col"/>
        <c:grouping val="clustered"/>
        <c:varyColors val="0"/>
        <c:ser>
          <c:idx val="0"/>
          <c:order val="0"/>
          <c:tx>
            <c:strRef>
              <c:f>Sheet1!$B$1</c:f>
              <c:strCache>
                <c:ptCount val="1"/>
                <c:pt idx="0">
                  <c:v>CIO at another institution</c:v>
                </c:pt>
              </c:strCache>
            </c:strRef>
          </c:tx>
          <c:invertIfNegative val="0"/>
          <c:cat>
            <c:strRef>
              <c:f>Sheet1!$A$2:$A$7</c:f>
              <c:strCache>
                <c:ptCount val="6"/>
                <c:pt idx="0">
                  <c:v>DR
(n = 73)</c:v>
                </c:pt>
                <c:pt idx="1">
                  <c:v>MA
(n = 101)</c:v>
                </c:pt>
                <c:pt idx="2">
                  <c:v>BA
(n = 69)</c:v>
                </c:pt>
                <c:pt idx="3">
                  <c:v>AA
(n = 51)</c:v>
                </c:pt>
                <c:pt idx="4">
                  <c:v>Other
(n = 72)</c:v>
                </c:pt>
                <c:pt idx="5">
                  <c:v>All classes</c:v>
                </c:pt>
              </c:strCache>
            </c:strRef>
          </c:cat>
          <c:val>
            <c:numRef>
              <c:f>Sheet1!$B$2:$B$7</c:f>
              <c:numCache>
                <c:formatCode>0%</c:formatCode>
                <c:ptCount val="6"/>
                <c:pt idx="0">
                  <c:v>0.34</c:v>
                </c:pt>
                <c:pt idx="1">
                  <c:v>0.27</c:v>
                </c:pt>
                <c:pt idx="2">
                  <c:v>0.28999999999999998</c:v>
                </c:pt>
                <c:pt idx="3">
                  <c:v>0.24</c:v>
                </c:pt>
                <c:pt idx="4">
                  <c:v>0.24</c:v>
                </c:pt>
                <c:pt idx="5">
                  <c:v>0.28000000000000003</c:v>
                </c:pt>
              </c:numCache>
            </c:numRef>
          </c:val>
        </c:ser>
        <c:ser>
          <c:idx val="1"/>
          <c:order val="1"/>
          <c:tx>
            <c:strRef>
              <c:f>Sheet1!$C$1</c:f>
              <c:strCache>
                <c:ptCount val="1"/>
                <c:pt idx="0">
                  <c:v>Second-in-command at this or another institution</c:v>
                </c:pt>
              </c:strCache>
            </c:strRef>
          </c:tx>
          <c:invertIfNegative val="0"/>
          <c:cat>
            <c:strRef>
              <c:f>Sheet1!$A$2:$A$7</c:f>
              <c:strCache>
                <c:ptCount val="6"/>
                <c:pt idx="0">
                  <c:v>DR
(n = 73)</c:v>
                </c:pt>
                <c:pt idx="1">
                  <c:v>MA
(n = 101)</c:v>
                </c:pt>
                <c:pt idx="2">
                  <c:v>BA
(n = 69)</c:v>
                </c:pt>
                <c:pt idx="3">
                  <c:v>AA
(n = 51)</c:v>
                </c:pt>
                <c:pt idx="4">
                  <c:v>Other
(n = 72)</c:v>
                </c:pt>
                <c:pt idx="5">
                  <c:v>All classes</c:v>
                </c:pt>
              </c:strCache>
            </c:strRef>
          </c:cat>
          <c:val>
            <c:numRef>
              <c:f>Sheet1!$C$2:$C$7</c:f>
              <c:numCache>
                <c:formatCode>0%</c:formatCode>
                <c:ptCount val="6"/>
                <c:pt idx="0">
                  <c:v>0.25</c:v>
                </c:pt>
                <c:pt idx="1">
                  <c:v>0.24</c:v>
                </c:pt>
                <c:pt idx="2">
                  <c:v>0.1</c:v>
                </c:pt>
                <c:pt idx="3">
                  <c:v>0.14000000000000001</c:v>
                </c:pt>
                <c:pt idx="4">
                  <c:v>0.14000000000000001</c:v>
                </c:pt>
                <c:pt idx="5">
                  <c:v>0.18</c:v>
                </c:pt>
              </c:numCache>
            </c:numRef>
          </c:val>
        </c:ser>
        <c:ser>
          <c:idx val="2"/>
          <c:order val="2"/>
          <c:tx>
            <c:strRef>
              <c:f>Sheet1!$D$1</c:f>
              <c:strCache>
                <c:ptCount val="1"/>
                <c:pt idx="0">
                  <c:v>Senior leader in central IT at this or another institution</c:v>
                </c:pt>
              </c:strCache>
            </c:strRef>
          </c:tx>
          <c:invertIfNegative val="0"/>
          <c:cat>
            <c:strRef>
              <c:f>Sheet1!$A$2:$A$7</c:f>
              <c:strCache>
                <c:ptCount val="6"/>
                <c:pt idx="0">
                  <c:v>DR
(n = 73)</c:v>
                </c:pt>
                <c:pt idx="1">
                  <c:v>MA
(n = 101)</c:v>
                </c:pt>
                <c:pt idx="2">
                  <c:v>BA
(n = 69)</c:v>
                </c:pt>
                <c:pt idx="3">
                  <c:v>AA
(n = 51)</c:v>
                </c:pt>
                <c:pt idx="4">
                  <c:v>Other
(n = 72)</c:v>
                </c:pt>
                <c:pt idx="5">
                  <c:v>All classes</c:v>
                </c:pt>
              </c:strCache>
            </c:strRef>
          </c:cat>
          <c:val>
            <c:numRef>
              <c:f>Sheet1!$D$2:$D$7</c:f>
              <c:numCache>
                <c:formatCode>0%</c:formatCode>
                <c:ptCount val="6"/>
                <c:pt idx="0">
                  <c:v>0.21</c:v>
                </c:pt>
                <c:pt idx="1">
                  <c:v>0.24</c:v>
                </c:pt>
                <c:pt idx="2">
                  <c:v>0.19</c:v>
                </c:pt>
                <c:pt idx="3">
                  <c:v>0.14000000000000001</c:v>
                </c:pt>
                <c:pt idx="4">
                  <c:v>0.13</c:v>
                </c:pt>
                <c:pt idx="5">
                  <c:v>0.19</c:v>
                </c:pt>
              </c:numCache>
            </c:numRef>
          </c:val>
        </c:ser>
        <c:ser>
          <c:idx val="3"/>
          <c:order val="3"/>
          <c:tx>
            <c:strRef>
              <c:f>Sheet1!$E$1</c:f>
              <c:strCache>
                <c:ptCount val="1"/>
                <c:pt idx="0">
                  <c:v>Other</c:v>
                </c:pt>
              </c:strCache>
            </c:strRef>
          </c:tx>
          <c:invertIfNegative val="0"/>
          <c:cat>
            <c:strRef>
              <c:f>Sheet1!$A$2:$A$7</c:f>
              <c:strCache>
                <c:ptCount val="6"/>
                <c:pt idx="0">
                  <c:v>DR
(n = 73)</c:v>
                </c:pt>
                <c:pt idx="1">
                  <c:v>MA
(n = 101)</c:v>
                </c:pt>
                <c:pt idx="2">
                  <c:v>BA
(n = 69)</c:v>
                </c:pt>
                <c:pt idx="3">
                  <c:v>AA
(n = 51)</c:v>
                </c:pt>
                <c:pt idx="4">
                  <c:v>Other
(n = 72)</c:v>
                </c:pt>
                <c:pt idx="5">
                  <c:v>All classes</c:v>
                </c:pt>
              </c:strCache>
            </c:strRef>
          </c:cat>
          <c:val>
            <c:numRef>
              <c:f>Sheet1!$E$2:$E$7</c:f>
              <c:numCache>
                <c:formatCode>0%</c:formatCode>
                <c:ptCount val="6"/>
                <c:pt idx="0">
                  <c:v>0.21</c:v>
                </c:pt>
                <c:pt idx="1">
                  <c:v>0.26</c:v>
                </c:pt>
                <c:pt idx="2">
                  <c:v>0.42</c:v>
                </c:pt>
                <c:pt idx="3">
                  <c:v>0.49</c:v>
                </c:pt>
                <c:pt idx="4">
                  <c:v>0.5</c:v>
                </c:pt>
                <c:pt idx="5">
                  <c:v>0.36</c:v>
                </c:pt>
              </c:numCache>
            </c:numRef>
          </c:val>
        </c:ser>
        <c:dLbls>
          <c:showLegendKey val="0"/>
          <c:showVal val="0"/>
          <c:showCatName val="0"/>
          <c:showSerName val="0"/>
          <c:showPercent val="0"/>
          <c:showBubbleSize val="0"/>
        </c:dLbls>
        <c:gapWidth val="150"/>
        <c:axId val="96297728"/>
        <c:axId val="96299648"/>
      </c:barChart>
      <c:catAx>
        <c:axId val="96297728"/>
        <c:scaling>
          <c:orientation val="minMax"/>
        </c:scaling>
        <c:delete val="0"/>
        <c:axPos val="b"/>
        <c:title>
          <c:tx>
            <c:rich>
              <a:bodyPr/>
              <a:lstStyle/>
              <a:p>
                <a:pPr>
                  <a:defRPr sz="1600"/>
                </a:pPr>
                <a:r>
                  <a:rPr lang="en-US" sz="1600"/>
                  <a:t>Carnegie Class of CIO’s Current Institution</a:t>
                </a:r>
              </a:p>
            </c:rich>
          </c:tx>
          <c:layout>
            <c:manualLayout>
              <c:xMode val="edge"/>
              <c:yMode val="edge"/>
              <c:x val="0.16745498917898421"/>
              <c:y val="0.89055118110236231"/>
            </c:manualLayout>
          </c:layout>
          <c:overlay val="0"/>
        </c:title>
        <c:majorTickMark val="in"/>
        <c:minorTickMark val="none"/>
        <c:tickLblPos val="nextTo"/>
        <c:txPr>
          <a:bodyPr/>
          <a:lstStyle/>
          <a:p>
            <a:pPr>
              <a:defRPr sz="1400"/>
            </a:pPr>
            <a:endParaRPr lang="en-US"/>
          </a:p>
        </c:txPr>
        <c:crossAx val="96299648"/>
        <c:crosses val="autoZero"/>
        <c:auto val="1"/>
        <c:lblAlgn val="ctr"/>
        <c:lblOffset val="100"/>
        <c:noMultiLvlLbl val="0"/>
      </c:catAx>
      <c:valAx>
        <c:axId val="96299648"/>
        <c:scaling>
          <c:orientation val="minMax"/>
        </c:scaling>
        <c:delete val="0"/>
        <c:axPos val="l"/>
        <c:majorGridlines>
          <c:spPr>
            <a:ln>
              <a:noFill/>
            </a:ln>
          </c:spPr>
        </c:majorGridlines>
        <c:title>
          <c:tx>
            <c:rich>
              <a:bodyPr rot="-5400000" vert="horz"/>
              <a:lstStyle/>
              <a:p>
                <a:pPr>
                  <a:defRPr sz="1600"/>
                </a:pPr>
                <a:r>
                  <a:rPr lang="en-US" sz="1600"/>
                  <a:t>Percentage of CIOs</a:t>
                </a:r>
              </a:p>
            </c:rich>
          </c:tx>
          <c:layout>
            <c:manualLayout>
              <c:xMode val="edge"/>
              <c:yMode val="edge"/>
              <c:x val="1.5558088133720126E-3"/>
              <c:y val="0.15761131421072366"/>
            </c:manualLayout>
          </c:layout>
          <c:overlay val="0"/>
        </c:title>
        <c:numFmt formatCode="0%" sourceLinked="1"/>
        <c:majorTickMark val="in"/>
        <c:minorTickMark val="none"/>
        <c:tickLblPos val="nextTo"/>
        <c:txPr>
          <a:bodyPr/>
          <a:lstStyle/>
          <a:p>
            <a:pPr>
              <a:defRPr sz="1400"/>
            </a:pPr>
            <a:endParaRPr lang="en-US"/>
          </a:p>
        </c:txPr>
        <c:crossAx val="96297728"/>
        <c:crosses val="autoZero"/>
        <c:crossBetween val="between"/>
      </c:valAx>
    </c:plotArea>
    <c:legend>
      <c:legendPos val="r"/>
      <c:layout>
        <c:manualLayout>
          <c:xMode val="edge"/>
          <c:yMode val="edge"/>
          <c:x val="0.70927648846525759"/>
          <c:y val="0.37368907011623548"/>
          <c:w val="0.28146429064787953"/>
          <c:h val="0.44165330896137983"/>
        </c:manualLayout>
      </c:layout>
      <c:overlay val="0"/>
      <c:txPr>
        <a:bodyPr/>
        <a:lstStyle/>
        <a:p>
          <a:pPr>
            <a:defRPr sz="1400"/>
          </a:pPr>
          <a:endParaRPr lang="en-US"/>
        </a:p>
      </c:txPr>
    </c:legend>
    <c:plotVisOnly val="1"/>
    <c:dispBlanksAs val="gap"/>
    <c:showDLblsOverMax val="0"/>
  </c:chart>
  <c:txPr>
    <a:bodyPr/>
    <a:lstStyle/>
    <a:p>
      <a:pPr>
        <a:defRPr sz="1800">
          <a:latin typeface="Arial" pitchFamily="34" charset="0"/>
          <a:cs typeface="Arial"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3689462428307575"/>
          <c:y val="8.2142076724887061E-2"/>
          <c:w val="0.44726584524156704"/>
          <c:h val="0.81326758526306919"/>
        </c:manualLayout>
      </c:layout>
      <c:pieChart>
        <c:varyColors val="1"/>
        <c:ser>
          <c:idx val="0"/>
          <c:order val="0"/>
          <c:tx>
            <c:strRef>
              <c:f>Sheet1!$B$1</c:f>
              <c:strCache>
                <c:ptCount val="1"/>
                <c:pt idx="0">
                  <c:v>CIOs</c:v>
                </c:pt>
              </c:strCache>
            </c:strRef>
          </c:tx>
          <c:dLbls>
            <c:dLbl>
              <c:idx val="1"/>
              <c:layout>
                <c:manualLayout>
                  <c:x val="-8.714924838940584E-2"/>
                  <c:y val="-3.3672612878187472E-2"/>
                </c:manualLayout>
              </c:layout>
              <c:dLblPos val="bestFit"/>
              <c:showLegendKey val="0"/>
              <c:showVal val="0"/>
              <c:showCatName val="1"/>
              <c:showSerName val="0"/>
              <c:showPercent val="1"/>
              <c:showBubbleSize val="0"/>
            </c:dLbl>
            <c:dLbl>
              <c:idx val="2"/>
              <c:layout>
                <c:manualLayout>
                  <c:x val="-9.2592592592592744E-3"/>
                  <c:y val="0.14871973102740815"/>
                </c:manualLayout>
              </c:layout>
              <c:dLblPos val="bestFit"/>
              <c:showLegendKey val="0"/>
              <c:showVal val="0"/>
              <c:showCatName val="1"/>
              <c:showSerName val="0"/>
              <c:showPercent val="1"/>
              <c:showBubbleSize val="0"/>
            </c:dLbl>
            <c:dLbl>
              <c:idx val="3"/>
              <c:layout>
                <c:manualLayout>
                  <c:x val="-1.3636363636363636E-2"/>
                  <c:y val="0"/>
                </c:manualLayout>
              </c:layout>
              <c:tx>
                <c:rich>
                  <a:bodyPr/>
                  <a:lstStyle/>
                  <a:p>
                    <a:r>
                      <a:rPr lang="en-US"/>
                      <a:t>Plan to  leave </a:t>
                    </a:r>
                    <a:r>
                      <a:rPr lang="en-US" sz="1200"/>
                      <a:t>higher</a:t>
                    </a:r>
                    <a:r>
                      <a:rPr lang="en-US"/>
                      <a:t> education in next six years
9%</a:t>
                    </a:r>
                  </a:p>
                </c:rich>
              </c:tx>
              <c:dLblPos val="bestFit"/>
              <c:showLegendKey val="0"/>
              <c:showVal val="0"/>
              <c:showCatName val="1"/>
              <c:showSerName val="0"/>
              <c:showPercent val="1"/>
              <c:showBubbleSize val="0"/>
            </c:dLbl>
            <c:txPr>
              <a:bodyPr/>
              <a:lstStyle/>
              <a:p>
                <a:pPr>
                  <a:defRPr sz="1400"/>
                </a:pPr>
                <a:endParaRPr lang="en-US"/>
              </a:p>
            </c:txPr>
            <c:dLblPos val="outEnd"/>
            <c:showLegendKey val="0"/>
            <c:showVal val="0"/>
            <c:showCatName val="1"/>
            <c:showSerName val="0"/>
            <c:showPercent val="1"/>
            <c:showBubbleSize val="0"/>
            <c:showLeaderLines val="0"/>
          </c:dLbls>
          <c:cat>
            <c:strRef>
              <c:f>Sheet1!$A$2:$A$5</c:f>
              <c:strCache>
                <c:ptCount val="4"/>
                <c:pt idx="0">
                  <c:v>Plan to stay in higher education</c:v>
                </c:pt>
                <c:pt idx="1">
                  <c:v>Did not know or did not give enough information</c:v>
                </c:pt>
                <c:pt idx="2">
                  <c:v>Plan to retire in next six years</c:v>
                </c:pt>
                <c:pt idx="3">
                  <c:v>Plan to  leave higher education in next six years</c:v>
                </c:pt>
              </c:strCache>
            </c:strRef>
          </c:cat>
          <c:val>
            <c:numRef>
              <c:f>Sheet1!$B$2:$B$5</c:f>
              <c:numCache>
                <c:formatCode>General</c:formatCode>
                <c:ptCount val="4"/>
                <c:pt idx="0">
                  <c:v>153</c:v>
                </c:pt>
                <c:pt idx="1">
                  <c:v>102</c:v>
                </c:pt>
                <c:pt idx="2">
                  <c:v>81</c:v>
                </c:pt>
                <c:pt idx="3">
                  <c:v>32</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Sheet1!$A$2</c:f>
              <c:strCache>
                <c:ptCount val="1"/>
                <c:pt idx="0">
                  <c:v>2008 (n = 232)</c:v>
                </c:pt>
              </c:strCache>
            </c:strRef>
          </c:tx>
          <c:dLbls>
            <c:dLbl>
              <c:idx val="3"/>
              <c:layout>
                <c:manualLayout>
                  <c:x val="-6.1905924953825332E-2"/>
                  <c:y val="-3.3672391930733854E-2"/>
                </c:manualLayout>
              </c:layout>
              <c:dLblPos val="r"/>
              <c:showLegendKey val="0"/>
              <c:showVal val="1"/>
              <c:showCatName val="0"/>
              <c:showSerName val="0"/>
              <c:showPercent val="0"/>
              <c:showBubbleSize val="0"/>
            </c:dLbl>
            <c:txPr>
              <a:bodyPr/>
              <a:lstStyle/>
              <a:p>
                <a:pPr>
                  <a:defRPr sz="1400"/>
                </a:pPr>
                <a:endParaRPr lang="en-US"/>
              </a:p>
            </c:txPr>
            <c:dLblPos val="l"/>
            <c:showLegendKey val="0"/>
            <c:showVal val="1"/>
            <c:showCatName val="0"/>
            <c:showSerName val="0"/>
            <c:showPercent val="0"/>
            <c:showBubbleSize val="0"/>
            <c:showLeaderLines val="0"/>
          </c:dLbls>
          <c:cat>
            <c:strRef>
              <c:f>Sheet1!$B$1:$E$1</c:f>
              <c:strCache>
                <c:ptCount val="4"/>
                <c:pt idx="0">
                  <c:v>By 60</c:v>
                </c:pt>
                <c:pt idx="1">
                  <c:v>By 65</c:v>
                </c:pt>
                <c:pt idx="2">
                  <c:v>By 70</c:v>
                </c:pt>
                <c:pt idx="3">
                  <c:v>By 75</c:v>
                </c:pt>
              </c:strCache>
            </c:strRef>
          </c:cat>
          <c:val>
            <c:numRef>
              <c:f>Sheet1!$B$2:$E$2</c:f>
              <c:numCache>
                <c:formatCode>0%</c:formatCode>
                <c:ptCount val="4"/>
                <c:pt idx="0">
                  <c:v>0.09</c:v>
                </c:pt>
                <c:pt idx="1">
                  <c:v>0.57999999999999996</c:v>
                </c:pt>
                <c:pt idx="2">
                  <c:v>0.88</c:v>
                </c:pt>
                <c:pt idx="3">
                  <c:v>0.93</c:v>
                </c:pt>
              </c:numCache>
            </c:numRef>
          </c:val>
          <c:smooth val="0"/>
        </c:ser>
        <c:ser>
          <c:idx val="1"/>
          <c:order val="1"/>
          <c:tx>
            <c:strRef>
              <c:f>Sheet1!$A$3</c:f>
              <c:strCache>
                <c:ptCount val="1"/>
                <c:pt idx="0">
                  <c:v>2011 (n = 182)</c:v>
                </c:pt>
              </c:strCache>
            </c:strRef>
          </c:tx>
          <c:dLbls>
            <c:dLbl>
              <c:idx val="2"/>
              <c:layout>
                <c:manualLayout>
                  <c:x val="1.5432098765432122E-3"/>
                  <c:y val="3.0866359269839376E-2"/>
                </c:manualLayout>
              </c:layout>
              <c:showLegendKey val="0"/>
              <c:showVal val="1"/>
              <c:showCatName val="0"/>
              <c:showSerName val="0"/>
              <c:showPercent val="0"/>
              <c:showBubbleSize val="0"/>
            </c:dLbl>
            <c:txPr>
              <a:bodyPr/>
              <a:lstStyle/>
              <a:p>
                <a:pPr>
                  <a:defRPr sz="1400"/>
                </a:pPr>
                <a:endParaRPr lang="en-US"/>
              </a:p>
            </c:txPr>
            <c:showLegendKey val="0"/>
            <c:showVal val="1"/>
            <c:showCatName val="0"/>
            <c:showSerName val="0"/>
            <c:showPercent val="0"/>
            <c:showBubbleSize val="0"/>
            <c:showLeaderLines val="0"/>
          </c:dLbls>
          <c:cat>
            <c:strRef>
              <c:f>Sheet1!$B$1:$E$1</c:f>
              <c:strCache>
                <c:ptCount val="4"/>
                <c:pt idx="0">
                  <c:v>By 60</c:v>
                </c:pt>
                <c:pt idx="1">
                  <c:v>By 65</c:v>
                </c:pt>
                <c:pt idx="2">
                  <c:v>By 70</c:v>
                </c:pt>
                <c:pt idx="3">
                  <c:v>By 75</c:v>
                </c:pt>
              </c:strCache>
            </c:strRef>
          </c:cat>
          <c:val>
            <c:numRef>
              <c:f>Sheet1!$B$3:$E$3</c:f>
              <c:numCache>
                <c:formatCode>0%</c:formatCode>
                <c:ptCount val="4"/>
                <c:pt idx="0">
                  <c:v>0.08</c:v>
                </c:pt>
                <c:pt idx="1">
                  <c:v>0.46</c:v>
                </c:pt>
                <c:pt idx="2">
                  <c:v>0.83</c:v>
                </c:pt>
                <c:pt idx="3">
                  <c:v>0.86</c:v>
                </c:pt>
              </c:numCache>
            </c:numRef>
          </c:val>
          <c:smooth val="0"/>
        </c:ser>
        <c:dLbls>
          <c:showLegendKey val="0"/>
          <c:showVal val="0"/>
          <c:showCatName val="0"/>
          <c:showSerName val="0"/>
          <c:showPercent val="0"/>
          <c:showBubbleSize val="0"/>
        </c:dLbls>
        <c:marker val="1"/>
        <c:smooth val="0"/>
        <c:axId val="59719680"/>
        <c:axId val="59721600"/>
      </c:lineChart>
      <c:catAx>
        <c:axId val="59719680"/>
        <c:scaling>
          <c:orientation val="minMax"/>
        </c:scaling>
        <c:delete val="0"/>
        <c:axPos val="b"/>
        <c:title>
          <c:tx>
            <c:rich>
              <a:bodyPr/>
              <a:lstStyle/>
              <a:p>
                <a:pPr>
                  <a:defRPr/>
                </a:pPr>
                <a:r>
                  <a:rPr lang="en-US"/>
                  <a:t>Planned Retirement Age</a:t>
                </a:r>
              </a:p>
            </c:rich>
          </c:tx>
          <c:overlay val="0"/>
        </c:title>
        <c:majorTickMark val="in"/>
        <c:minorTickMark val="none"/>
        <c:tickLblPos val="nextTo"/>
        <c:txPr>
          <a:bodyPr/>
          <a:lstStyle/>
          <a:p>
            <a:pPr>
              <a:defRPr sz="1400"/>
            </a:pPr>
            <a:endParaRPr lang="en-US"/>
          </a:p>
        </c:txPr>
        <c:crossAx val="59721600"/>
        <c:crosses val="autoZero"/>
        <c:auto val="1"/>
        <c:lblAlgn val="ctr"/>
        <c:lblOffset val="100"/>
        <c:noMultiLvlLbl val="0"/>
      </c:catAx>
      <c:valAx>
        <c:axId val="59721600"/>
        <c:scaling>
          <c:orientation val="minMax"/>
        </c:scaling>
        <c:delete val="0"/>
        <c:axPos val="l"/>
        <c:majorGridlines>
          <c:spPr>
            <a:ln>
              <a:noFill/>
            </a:ln>
          </c:spPr>
        </c:majorGridlines>
        <c:title>
          <c:tx>
            <c:rich>
              <a:bodyPr rot="-5400000" vert="horz"/>
              <a:lstStyle/>
              <a:p>
                <a:pPr>
                  <a:defRPr/>
                </a:pPr>
                <a:r>
                  <a:rPr lang="en-US"/>
                  <a:t>Percentage of CIOs Over 50</a:t>
                </a:r>
              </a:p>
            </c:rich>
          </c:tx>
          <c:overlay val="0"/>
        </c:title>
        <c:numFmt formatCode="0%" sourceLinked="1"/>
        <c:majorTickMark val="in"/>
        <c:minorTickMark val="none"/>
        <c:tickLblPos val="nextTo"/>
        <c:txPr>
          <a:bodyPr/>
          <a:lstStyle/>
          <a:p>
            <a:pPr>
              <a:defRPr sz="1400"/>
            </a:pPr>
            <a:endParaRPr lang="en-US"/>
          </a:p>
        </c:txPr>
        <c:crossAx val="59719680"/>
        <c:crosses val="autoZero"/>
        <c:crossBetween val="between"/>
      </c:valAx>
    </c:plotArea>
    <c:legend>
      <c:legendPos val="r"/>
      <c:layout>
        <c:manualLayout>
          <c:xMode val="edge"/>
          <c:yMode val="edge"/>
          <c:x val="0.72664364113576707"/>
          <c:y val="0.502897836327871"/>
          <c:w val="0.25517454068241469"/>
          <c:h val="0.20746258862478548"/>
        </c:manualLayout>
      </c:layout>
      <c:overlay val="0"/>
      <c:txPr>
        <a:bodyPr/>
        <a:lstStyle/>
        <a:p>
          <a:pPr>
            <a:defRPr sz="1400"/>
          </a:pPr>
          <a:endParaRPr lang="en-US"/>
        </a:p>
      </c:txPr>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007849713230313"/>
          <c:y val="5.0473457250976267E-2"/>
          <c:w val="0.78805810069195903"/>
          <c:h val="0.78151080775516657"/>
        </c:manualLayout>
      </c:layout>
      <c:barChart>
        <c:barDir val="col"/>
        <c:grouping val="clustered"/>
        <c:varyColors val="0"/>
        <c:ser>
          <c:idx val="0"/>
          <c:order val="0"/>
          <c:tx>
            <c:strRef>
              <c:f>Sheet1!$B$1</c:f>
              <c:strCache>
                <c:ptCount val="1"/>
                <c:pt idx="0">
                  <c:v>2004 (n = 1,587)</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strRef>
              <c:f>Sheet1!$A$2:$A$4</c:f>
              <c:strCache>
                <c:ptCount val="3"/>
                <c:pt idx="0">
                  <c:v>Do Not Aspire to CIO Role</c:v>
                </c:pt>
                <c:pt idx="1">
                  <c:v>Do Aspire to CIO Role</c:v>
                </c:pt>
                <c:pt idx="2">
                  <c:v>Don't know</c:v>
                </c:pt>
              </c:strCache>
            </c:strRef>
          </c:cat>
          <c:val>
            <c:numRef>
              <c:f>Sheet1!$B$2:$B$4</c:f>
              <c:numCache>
                <c:formatCode>0%</c:formatCode>
                <c:ptCount val="3"/>
                <c:pt idx="0">
                  <c:v>0.51</c:v>
                </c:pt>
                <c:pt idx="1">
                  <c:v>0.19</c:v>
                </c:pt>
                <c:pt idx="2">
                  <c:v>0.3</c:v>
                </c:pt>
              </c:numCache>
            </c:numRef>
          </c:val>
        </c:ser>
        <c:ser>
          <c:idx val="1"/>
          <c:order val="1"/>
          <c:tx>
            <c:strRef>
              <c:f>Sheet1!$C$1</c:f>
              <c:strCache>
                <c:ptCount val="1"/>
                <c:pt idx="0">
                  <c:v>2008 (n = 2,539)</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strRef>
              <c:f>Sheet1!$A$2:$A$4</c:f>
              <c:strCache>
                <c:ptCount val="3"/>
                <c:pt idx="0">
                  <c:v>Do Not Aspire to CIO Role</c:v>
                </c:pt>
                <c:pt idx="1">
                  <c:v>Do Aspire to CIO Role</c:v>
                </c:pt>
                <c:pt idx="2">
                  <c:v>Don't know</c:v>
                </c:pt>
              </c:strCache>
            </c:strRef>
          </c:cat>
          <c:val>
            <c:numRef>
              <c:f>Sheet1!$C$2:$C$4</c:f>
              <c:numCache>
                <c:formatCode>0%</c:formatCode>
                <c:ptCount val="3"/>
                <c:pt idx="0">
                  <c:v>0.56000000000000005</c:v>
                </c:pt>
                <c:pt idx="1">
                  <c:v>0.23</c:v>
                </c:pt>
                <c:pt idx="2">
                  <c:v>0.2</c:v>
                </c:pt>
              </c:numCache>
            </c:numRef>
          </c:val>
        </c:ser>
        <c:ser>
          <c:idx val="2"/>
          <c:order val="2"/>
          <c:tx>
            <c:strRef>
              <c:f>Sheet1!$D$1</c:f>
              <c:strCache>
                <c:ptCount val="1"/>
                <c:pt idx="0">
                  <c:v>2011 (n = 3,032)</c:v>
                </c:pt>
              </c:strCache>
            </c:strRef>
          </c:tx>
          <c:invertIfNegative val="0"/>
          <c:dLbls>
            <c:txPr>
              <a:bodyPr/>
              <a:lstStyle/>
              <a:p>
                <a:pPr>
                  <a:defRPr sz="1400"/>
                </a:pPr>
                <a:endParaRPr lang="en-US"/>
              </a:p>
            </c:txPr>
            <c:showLegendKey val="0"/>
            <c:showVal val="1"/>
            <c:showCatName val="0"/>
            <c:showSerName val="0"/>
            <c:showPercent val="0"/>
            <c:showBubbleSize val="0"/>
            <c:showLeaderLines val="0"/>
          </c:dLbls>
          <c:cat>
            <c:strRef>
              <c:f>Sheet1!$A$2:$A$4</c:f>
              <c:strCache>
                <c:ptCount val="3"/>
                <c:pt idx="0">
                  <c:v>Do Not Aspire to CIO Role</c:v>
                </c:pt>
                <c:pt idx="1">
                  <c:v>Do Aspire to CIO Role</c:v>
                </c:pt>
                <c:pt idx="2">
                  <c:v>Don't know</c:v>
                </c:pt>
              </c:strCache>
            </c:strRef>
          </c:cat>
          <c:val>
            <c:numRef>
              <c:f>Sheet1!$D$2:$D$4</c:f>
              <c:numCache>
                <c:formatCode>0%</c:formatCode>
                <c:ptCount val="3"/>
                <c:pt idx="0">
                  <c:v>0.61</c:v>
                </c:pt>
                <c:pt idx="1">
                  <c:v>0.18</c:v>
                </c:pt>
                <c:pt idx="2">
                  <c:v>0.21</c:v>
                </c:pt>
              </c:numCache>
            </c:numRef>
          </c:val>
        </c:ser>
        <c:dLbls>
          <c:showLegendKey val="0"/>
          <c:showVal val="0"/>
          <c:showCatName val="0"/>
          <c:showSerName val="0"/>
          <c:showPercent val="0"/>
          <c:showBubbleSize val="0"/>
        </c:dLbls>
        <c:gapWidth val="150"/>
        <c:axId val="59462784"/>
        <c:axId val="59464320"/>
      </c:barChart>
      <c:catAx>
        <c:axId val="59462784"/>
        <c:scaling>
          <c:orientation val="minMax"/>
        </c:scaling>
        <c:delete val="0"/>
        <c:axPos val="b"/>
        <c:majorTickMark val="in"/>
        <c:minorTickMark val="none"/>
        <c:tickLblPos val="nextTo"/>
        <c:txPr>
          <a:bodyPr/>
          <a:lstStyle/>
          <a:p>
            <a:pPr>
              <a:defRPr sz="1400"/>
            </a:pPr>
            <a:endParaRPr lang="en-US"/>
          </a:p>
        </c:txPr>
        <c:crossAx val="59464320"/>
        <c:crosses val="autoZero"/>
        <c:auto val="1"/>
        <c:lblAlgn val="ctr"/>
        <c:lblOffset val="100"/>
        <c:noMultiLvlLbl val="0"/>
      </c:catAx>
      <c:valAx>
        <c:axId val="59464320"/>
        <c:scaling>
          <c:orientation val="minMax"/>
        </c:scaling>
        <c:delete val="0"/>
        <c:axPos val="l"/>
        <c:majorGridlines>
          <c:spPr>
            <a:ln>
              <a:noFill/>
            </a:ln>
          </c:spPr>
        </c:majorGridlines>
        <c:title>
          <c:tx>
            <c:rich>
              <a:bodyPr rot="-5400000" vert="horz"/>
              <a:lstStyle/>
              <a:p>
                <a:pPr>
                  <a:defRPr/>
                </a:pPr>
                <a:r>
                  <a:rPr lang="en-US" dirty="0"/>
                  <a:t>Percentage of Non-CIO Respondents</a:t>
                </a:r>
              </a:p>
            </c:rich>
          </c:tx>
          <c:layout>
            <c:manualLayout>
              <c:xMode val="edge"/>
              <c:yMode val="edge"/>
              <c:x val="0"/>
              <c:y val="0.20390864883340851"/>
            </c:manualLayout>
          </c:layout>
          <c:overlay val="0"/>
        </c:title>
        <c:numFmt formatCode="0%" sourceLinked="1"/>
        <c:majorTickMark val="in"/>
        <c:minorTickMark val="none"/>
        <c:tickLblPos val="nextTo"/>
        <c:txPr>
          <a:bodyPr/>
          <a:lstStyle/>
          <a:p>
            <a:pPr>
              <a:defRPr sz="1400"/>
            </a:pPr>
            <a:endParaRPr lang="en-US"/>
          </a:p>
        </c:txPr>
        <c:crossAx val="59462784"/>
        <c:crosses val="autoZero"/>
        <c:crossBetween val="between"/>
      </c:valAx>
    </c:plotArea>
    <c:legend>
      <c:legendPos val="r"/>
      <c:layout>
        <c:manualLayout>
          <c:xMode val="edge"/>
          <c:yMode val="edge"/>
          <c:x val="0.65429348604151749"/>
          <c:y val="0.1507866944559644"/>
          <c:w val="0.27449439274636123"/>
          <c:h val="0.19895257650139872"/>
        </c:manualLayout>
      </c:layout>
      <c:overlay val="0"/>
      <c:txPr>
        <a:bodyPr/>
        <a:lstStyle/>
        <a:p>
          <a:pPr>
            <a:defRPr sz="1400"/>
          </a:pPr>
          <a:endParaRPr lang="en-US"/>
        </a:p>
      </c:txPr>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67549510856598"/>
          <c:y val="3.9845663784701738E-2"/>
          <c:w val="0.60539644476258658"/>
          <c:h val="0.86318712724783653"/>
        </c:manualLayout>
      </c:layout>
      <c:barChart>
        <c:barDir val="col"/>
        <c:grouping val="stacked"/>
        <c:varyColors val="0"/>
        <c:ser>
          <c:idx val="0"/>
          <c:order val="0"/>
          <c:tx>
            <c:strRef>
              <c:f>Sheet1!$B$1</c:f>
              <c:strCache>
                <c:ptCount val="1"/>
                <c:pt idx="0">
                  <c:v>Column2</c:v>
                </c:pt>
              </c:strCache>
            </c:strRef>
          </c:tx>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Sheet1!$A$2:$A$3</c:f>
              <c:strCache>
                <c:ptCount val="2"/>
                <c:pt idx="0">
                  <c:v>Aspirants</c:v>
                </c:pt>
                <c:pt idx="1">
                  <c:v>Expected Vacancies</c:v>
                </c:pt>
              </c:strCache>
            </c:strRef>
          </c:cat>
          <c:val>
            <c:numRef>
              <c:f>Sheet1!$B$2:$B$3</c:f>
              <c:numCache>
                <c:formatCode>General</c:formatCode>
                <c:ptCount val="2"/>
                <c:pt idx="1">
                  <c:v>113</c:v>
                </c:pt>
              </c:numCache>
            </c:numRef>
          </c:val>
        </c:ser>
        <c:ser>
          <c:idx val="1"/>
          <c:order val="1"/>
          <c:tx>
            <c:strRef>
              <c:f>Sheet1!$C$1</c:f>
              <c:strCache>
                <c:ptCount val="1"/>
                <c:pt idx="0">
                  <c:v>Currently at
executive level</c:v>
                </c:pt>
              </c:strCache>
            </c:strRef>
          </c:tx>
          <c:invertIfNegative val="0"/>
          <c:dLbls>
            <c:txPr>
              <a:bodyPr/>
              <a:lstStyle/>
              <a:p>
                <a:pPr>
                  <a:defRPr sz="1200" b="1"/>
                </a:pPr>
                <a:endParaRPr lang="en-US"/>
              </a:p>
            </c:txPr>
            <c:showLegendKey val="0"/>
            <c:showVal val="1"/>
            <c:showCatName val="0"/>
            <c:showSerName val="0"/>
            <c:showPercent val="0"/>
            <c:showBubbleSize val="0"/>
            <c:showLeaderLines val="0"/>
          </c:dLbls>
          <c:cat>
            <c:strRef>
              <c:f>Sheet1!$A$2:$A$3</c:f>
              <c:strCache>
                <c:ptCount val="2"/>
                <c:pt idx="0">
                  <c:v>Aspirants</c:v>
                </c:pt>
                <c:pt idx="1">
                  <c:v>Expected Vacancies</c:v>
                </c:pt>
              </c:strCache>
            </c:strRef>
          </c:cat>
          <c:val>
            <c:numRef>
              <c:f>Sheet1!$C$2:$C$3</c:f>
              <c:numCache>
                <c:formatCode>General</c:formatCode>
                <c:ptCount val="2"/>
                <c:pt idx="0">
                  <c:v>186</c:v>
                </c:pt>
              </c:numCache>
            </c:numRef>
          </c:val>
        </c:ser>
        <c:ser>
          <c:idx val="2"/>
          <c:order val="2"/>
          <c:tx>
            <c:strRef>
              <c:f>Sheet1!$D$1</c:f>
              <c:strCache>
                <c:ptCount val="1"/>
                <c:pt idx="0">
                  <c:v>Currently at 
non-executive level</c:v>
                </c:pt>
              </c:strCache>
            </c:strRef>
          </c:tx>
          <c:invertIfNegative val="0"/>
          <c:dLbls>
            <c:txPr>
              <a:bodyPr/>
              <a:lstStyle/>
              <a:p>
                <a:pPr>
                  <a:defRPr sz="1200" b="1">
                    <a:solidFill>
                      <a:schemeClr val="bg1"/>
                    </a:solidFill>
                  </a:defRPr>
                </a:pPr>
                <a:endParaRPr lang="en-US"/>
              </a:p>
            </c:txPr>
            <c:showLegendKey val="0"/>
            <c:showVal val="1"/>
            <c:showCatName val="0"/>
            <c:showSerName val="0"/>
            <c:showPercent val="0"/>
            <c:showBubbleSize val="0"/>
            <c:showLeaderLines val="0"/>
          </c:dLbls>
          <c:cat>
            <c:strRef>
              <c:f>Sheet1!$A$2:$A$3</c:f>
              <c:strCache>
                <c:ptCount val="2"/>
                <c:pt idx="0">
                  <c:v>Aspirants</c:v>
                </c:pt>
                <c:pt idx="1">
                  <c:v>Expected Vacancies</c:v>
                </c:pt>
              </c:strCache>
            </c:strRef>
          </c:cat>
          <c:val>
            <c:numRef>
              <c:f>Sheet1!$D$2:$D$3</c:f>
              <c:numCache>
                <c:formatCode>General</c:formatCode>
                <c:ptCount val="2"/>
                <c:pt idx="0">
                  <c:v>234</c:v>
                </c:pt>
              </c:numCache>
            </c:numRef>
          </c:val>
        </c:ser>
        <c:dLbls>
          <c:showLegendKey val="0"/>
          <c:showVal val="0"/>
          <c:showCatName val="0"/>
          <c:showSerName val="0"/>
          <c:showPercent val="0"/>
          <c:showBubbleSize val="0"/>
        </c:dLbls>
        <c:gapWidth val="150"/>
        <c:overlap val="100"/>
        <c:axId val="59636736"/>
        <c:axId val="91505408"/>
      </c:barChart>
      <c:catAx>
        <c:axId val="59636736"/>
        <c:scaling>
          <c:orientation val="minMax"/>
        </c:scaling>
        <c:delete val="0"/>
        <c:axPos val="b"/>
        <c:majorTickMark val="in"/>
        <c:minorTickMark val="none"/>
        <c:tickLblPos val="nextTo"/>
        <c:txPr>
          <a:bodyPr/>
          <a:lstStyle/>
          <a:p>
            <a:pPr>
              <a:defRPr sz="1400"/>
            </a:pPr>
            <a:endParaRPr lang="en-US"/>
          </a:p>
        </c:txPr>
        <c:crossAx val="91505408"/>
        <c:crosses val="autoZero"/>
        <c:auto val="1"/>
        <c:lblAlgn val="ctr"/>
        <c:lblOffset val="100"/>
        <c:noMultiLvlLbl val="0"/>
      </c:catAx>
      <c:valAx>
        <c:axId val="91505408"/>
        <c:scaling>
          <c:orientation val="minMax"/>
        </c:scaling>
        <c:delete val="0"/>
        <c:axPos val="l"/>
        <c:majorGridlines>
          <c:spPr>
            <a:ln>
              <a:noFill/>
            </a:ln>
          </c:spPr>
        </c:majorGridlines>
        <c:title>
          <c:tx>
            <c:rich>
              <a:bodyPr rot="-5400000" vert="horz"/>
              <a:lstStyle/>
              <a:p>
                <a:pPr>
                  <a:defRPr/>
                </a:pPr>
                <a:r>
                  <a:rPr lang="en-US"/>
                  <a:t>Number of Respondents</a:t>
                </a:r>
              </a:p>
            </c:rich>
          </c:tx>
          <c:layout>
            <c:manualLayout>
              <c:xMode val="edge"/>
              <c:yMode val="edge"/>
              <c:x val="1.2220830350751612E-2"/>
              <c:y val="0.19952063240463963"/>
            </c:manualLayout>
          </c:layout>
          <c:overlay val="0"/>
        </c:title>
        <c:numFmt formatCode="General" sourceLinked="1"/>
        <c:majorTickMark val="in"/>
        <c:minorTickMark val="none"/>
        <c:tickLblPos val="nextTo"/>
        <c:txPr>
          <a:bodyPr/>
          <a:lstStyle/>
          <a:p>
            <a:pPr>
              <a:defRPr sz="1400"/>
            </a:pPr>
            <a:endParaRPr lang="en-US"/>
          </a:p>
        </c:txPr>
        <c:crossAx val="59636736"/>
        <c:crosses val="autoZero"/>
        <c:crossBetween val="between"/>
      </c:valAx>
    </c:plotArea>
    <c:legend>
      <c:legendPos val="r"/>
      <c:layout>
        <c:manualLayout>
          <c:xMode val="edge"/>
          <c:yMode val="edge"/>
          <c:x val="0.7264810307802434"/>
          <c:y val="0.25129281878795739"/>
          <c:w val="0.26442806012884762"/>
          <c:h val="0.21961690804807729"/>
        </c:manualLayout>
      </c:layout>
      <c:overlay val="0"/>
      <c:txPr>
        <a:bodyPr/>
        <a:lstStyle/>
        <a:p>
          <a:pPr>
            <a:defRPr sz="1400"/>
          </a:pPr>
          <a:endParaRPr lang="en-US"/>
        </a:p>
      </c:txPr>
    </c:legend>
    <c:plotVisOnly val="1"/>
    <c:dispBlanksAs val="gap"/>
    <c:showDLblsOverMax val="0"/>
  </c:chart>
  <c:txPr>
    <a:bodyPr/>
    <a:lstStyle/>
    <a:p>
      <a:pPr>
        <a:defRPr sz="1600">
          <a:latin typeface="Arial" pitchFamily="34" charset="0"/>
          <a:cs typeface="Arial" pitchFamily="34" charset="0"/>
        </a:defRPr>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0.44545</cdr:x>
      <cdr:y>0.38723</cdr:y>
    </cdr:from>
    <cdr:to>
      <cdr:x>0.52083</cdr:x>
      <cdr:y>0.43774</cdr:y>
    </cdr:to>
    <cdr:sp macro="" textlink="">
      <cdr:nvSpPr>
        <cdr:cNvPr id="2" name="Left Arrow 1"/>
        <cdr:cNvSpPr/>
      </cdr:nvSpPr>
      <cdr:spPr>
        <a:xfrm xmlns:a="http://schemas.openxmlformats.org/drawingml/2006/main">
          <a:off x="3733800" y="1752600"/>
          <a:ext cx="631806" cy="228600"/>
        </a:xfrm>
        <a:prstGeom xmlns:a="http://schemas.openxmlformats.org/drawingml/2006/main" prst="leftArrow">
          <a:avLst/>
        </a:prstGeom>
        <a:solidFill xmlns:a="http://schemas.openxmlformats.org/drawingml/2006/main">
          <a:srgbClr val="4F81BD"/>
        </a:solidFill>
        <a:ln xmlns:a="http://schemas.openxmlformats.org/drawingml/2006/main" w="25400" cap="flat" cmpd="sng" algn="ctr">
          <a:solidFill>
            <a:srgbClr val="4F81BD">
              <a:shade val="50000"/>
            </a:srgbClr>
          </a:solid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ysClr val="window" lastClr="FFFFFF"/>
              </a:solidFill>
              <a:latin typeface="Calibri"/>
            </a:defRPr>
          </a:lvl1pPr>
          <a:lvl2pPr marL="457200" indent="0">
            <a:defRPr sz="1100">
              <a:solidFill>
                <a:sysClr val="window" lastClr="FFFFFF"/>
              </a:solidFill>
              <a:latin typeface="Calibri"/>
            </a:defRPr>
          </a:lvl2pPr>
          <a:lvl3pPr marL="914400" indent="0">
            <a:defRPr sz="1100">
              <a:solidFill>
                <a:sysClr val="window" lastClr="FFFFFF"/>
              </a:solidFill>
              <a:latin typeface="Calibri"/>
            </a:defRPr>
          </a:lvl3pPr>
          <a:lvl4pPr marL="1371600" indent="0">
            <a:defRPr sz="1100">
              <a:solidFill>
                <a:sysClr val="window" lastClr="FFFFFF"/>
              </a:solidFill>
              <a:latin typeface="Calibri"/>
            </a:defRPr>
          </a:lvl4pPr>
          <a:lvl5pPr marL="1828800" indent="0">
            <a:defRPr sz="1100">
              <a:solidFill>
                <a:sysClr val="window" lastClr="FFFFFF"/>
              </a:solidFill>
              <a:latin typeface="Calibri"/>
            </a:defRPr>
          </a:lvl5pPr>
          <a:lvl6pPr marL="2286000" indent="0">
            <a:defRPr sz="1100">
              <a:solidFill>
                <a:sysClr val="window" lastClr="FFFFFF"/>
              </a:solidFill>
              <a:latin typeface="Calibri"/>
            </a:defRPr>
          </a:lvl6pPr>
          <a:lvl7pPr marL="2743200" indent="0">
            <a:defRPr sz="1100">
              <a:solidFill>
                <a:sysClr val="window" lastClr="FFFFFF"/>
              </a:solidFill>
              <a:latin typeface="Calibri"/>
            </a:defRPr>
          </a:lvl7pPr>
          <a:lvl8pPr marL="3200400" indent="0">
            <a:defRPr sz="1100">
              <a:solidFill>
                <a:sysClr val="window" lastClr="FFFFFF"/>
              </a:solidFill>
              <a:latin typeface="Calibri"/>
            </a:defRPr>
          </a:lvl8pPr>
          <a:lvl9pPr marL="3657600" indent="0">
            <a:defRPr sz="1100">
              <a:solidFill>
                <a:sysClr val="window" lastClr="FFFFFF"/>
              </a:solidFill>
              <a:latin typeface="Calibri"/>
            </a:defRPr>
          </a:lvl9pPr>
        </a:lstStyle>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1F5CCFC-6477-4B82-9210-B6929479A16E}" type="datetimeFigureOut">
              <a:rPr lang="en-US" smtClean="0"/>
              <a:pPr/>
              <a:t>9/28/2011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2CE150-F13F-42BE-A68A-1A8C1975105E}" type="slidenum">
              <a:rPr lang="en-US" smtClean="0"/>
              <a:pPr/>
              <a:t>‹#›</a:t>
            </a:fld>
            <a:endParaRPr lang="en-US"/>
          </a:p>
        </p:txBody>
      </p:sp>
    </p:spTree>
    <p:extLst>
      <p:ext uri="{BB962C8B-B14F-4D97-AF65-F5344CB8AC3E}">
        <p14:creationId xmlns:p14="http://schemas.microsoft.com/office/powerpoint/2010/main" val="1108929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The EDUCAUSE Center for Applied Research (ECAR) conducted a survey and follow-up interviews in 2010 and 2011 with questions about the IT workforce and leadership, expanding on similar ECAR studies published in 2004 and 2008. The study and this slide deck also draw on the 2005–2009 EDUCAUSE Core Data Service (CDS) and the 2006–2011 EDUCAUSE Current Issues Surveys.</a:t>
            </a:r>
          </a:p>
          <a:p>
            <a:endParaRPr lang="en-US" sz="1200" kern="1200" baseline="0" dirty="0" smtClean="0">
              <a:solidFill>
                <a:schemeClr val="tx1"/>
              </a:solidFill>
              <a:latin typeface="+mn-lt"/>
              <a:ea typeface="+mn-ea"/>
              <a:cs typeface="+mn-cs"/>
            </a:endParaRPr>
          </a:p>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2005–2009 EDUCAUSE Core Data Survey IT Organization, Staffing and Planning, Question 3: </a:t>
            </a:r>
            <a:r>
              <a:rPr lang="en-US" sz="1200" b="0" i="1" u="none" strike="noStrike" kern="1200" dirty="0" smtClean="0">
                <a:solidFill>
                  <a:schemeClr val="tx1"/>
                </a:solidFill>
                <a:latin typeface="+mn-lt"/>
                <a:ea typeface="+mn-ea"/>
                <a:cs typeface="+mn-cs"/>
              </a:rPr>
              <a:t>What functions report to or are included in the responsibilities of the highest ranking information technology administrator/officer on your campus?</a:t>
            </a:r>
            <a:r>
              <a:rPr lang="en-US" i="1" dirty="0" smtClean="0"/>
              <a:t> </a:t>
            </a:r>
          </a:p>
          <a:p>
            <a:endParaRPr lang="en-US" sz="1200" i="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“Standard” functions (selected by over 90% of all institutions) were user support/desktop computing, administrative information systems, network infrastructure, data center operations, and IT security and policy, with telephony not too far behind at 87%. </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Over the period 2005–2009, more than half of institutions reported adding more functions to those responsibilities, while 21% reported reductions (28% reported no change). The most commonly added function was IT planning and budgeting, which was added by 27% of institutions, with 87% of doctoral institutions now reporting this function under the CIO but only 55% of BA GEN schools doing so.</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2009 EDUCAUSE Core Data Survey IT Organization, Staffing and Planning, Question 3: </a:t>
            </a:r>
            <a:r>
              <a:rPr lang="en-US" sz="1200" b="0" i="1" u="none" strike="noStrike" kern="1200" dirty="0" smtClean="0">
                <a:solidFill>
                  <a:schemeClr val="tx1"/>
                </a:solidFill>
                <a:latin typeface="+mn-lt"/>
                <a:ea typeface="+mn-ea"/>
                <a:cs typeface="+mn-cs"/>
              </a:rPr>
              <a:t>What functions report to or are included in the responsibilities of the highest ranking information technology administrator/officer on your campus?</a:t>
            </a:r>
            <a:r>
              <a:rPr lang="en-US" i="1"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This table illustrates how 14 functional areas reporting to the CIO break down by Carnegie classification. </a:t>
            </a:r>
            <a:r>
              <a:rPr lang="en-US" sz="1200" i="0" kern="1200" baseline="0" dirty="0" smtClean="0">
                <a:solidFill>
                  <a:schemeClr val="tx1"/>
                </a:solidFill>
                <a:latin typeface="+mn-lt"/>
                <a:ea typeface="+mn-ea"/>
                <a:cs typeface="+mn-cs"/>
              </a:rPr>
              <a:t>Green is used to highlight the c</a:t>
            </a:r>
            <a:r>
              <a:rPr lang="en-US" sz="1200" kern="1200" baseline="0" dirty="0" smtClean="0">
                <a:solidFill>
                  <a:schemeClr val="tx1"/>
                </a:solidFill>
                <a:latin typeface="+mn-lt"/>
                <a:ea typeface="+mn-ea"/>
                <a:cs typeface="+mn-cs"/>
              </a:rPr>
              <a:t>lass with highest percentage of institutions responding that the function reports to the CIO; red identifies the class with lowest percentage of institutions responding that the function reports to the CIO.</a:t>
            </a:r>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i="1" kern="1200" baseline="0" dirty="0" smtClean="0">
                <a:solidFill>
                  <a:schemeClr val="tx1"/>
                </a:solidFill>
                <a:latin typeface="+mn-lt"/>
                <a:ea typeface="+mn-ea"/>
                <a:cs typeface="+mn-cs"/>
              </a:rPr>
              <a:t>Source: 2005–2009 EDUCAUSE Core Data Surveys IT Organization, Staffing and Planning, Question 3: </a:t>
            </a:r>
            <a:r>
              <a:rPr lang="en-US" sz="1200" b="0" i="1" u="none" strike="noStrike" kern="1200" dirty="0" smtClean="0">
                <a:solidFill>
                  <a:schemeClr val="tx1"/>
                </a:solidFill>
                <a:latin typeface="+mn-lt"/>
                <a:ea typeface="+mn-ea"/>
                <a:cs typeface="+mn-cs"/>
              </a:rPr>
              <a:t>What functions report to or are included in the responsibilities of the highest ranking information technology administrator/officer on your campus?</a:t>
            </a:r>
            <a:r>
              <a:rPr lang="en-US" i="1" dirty="0" smtClean="0"/>
              <a:t> </a:t>
            </a:r>
          </a:p>
          <a:p>
            <a:r>
              <a:rPr lang="en-US" sz="1200" i="1" kern="1200" baseline="0" dirty="0" smtClean="0">
                <a:solidFill>
                  <a:schemeClr val="tx1"/>
                </a:solidFill>
                <a:latin typeface="+mn-lt"/>
                <a:ea typeface="+mn-ea"/>
                <a:cs typeface="+mn-cs"/>
              </a:rPr>
              <a:t>and </a:t>
            </a:r>
          </a:p>
          <a:p>
            <a:r>
              <a:rPr lang="en-US" sz="1200" i="1" kern="1200" baseline="0" dirty="0" smtClean="0">
                <a:solidFill>
                  <a:schemeClr val="tx1"/>
                </a:solidFill>
                <a:latin typeface="+mn-lt"/>
                <a:ea typeface="+mn-ea"/>
                <a:cs typeface="+mn-cs"/>
              </a:rPr>
              <a:t>2011 ECAR Workforce Survey, </a:t>
            </a:r>
            <a:r>
              <a:rPr lang="en-US" sz="1200" b="0" i="1" kern="1200" baseline="0" dirty="0" smtClean="0">
                <a:solidFill>
                  <a:schemeClr val="tx1"/>
                </a:solidFill>
                <a:latin typeface="+mn-lt"/>
                <a:ea typeface="+mn-ea"/>
                <a:cs typeface="+mn-cs"/>
              </a:rPr>
              <a:t>Question 5.8: Please indicate the frequency with which you participate in the following activities: (</a:t>
            </a:r>
            <a:r>
              <a:rPr lang="en-US" sz="1200" i="1" kern="1200" baseline="0" dirty="0" smtClean="0">
                <a:solidFill>
                  <a:schemeClr val="tx1"/>
                </a:solidFill>
                <a:latin typeface="+mn-lt"/>
                <a:ea typeface="+mn-ea"/>
                <a:cs typeface="+mn-cs"/>
              </a:rPr>
              <a:t>a) I participate in shaping institutional academic directions. (b) I participate in shaping institutional administrative directions. (c) I am engaged in regular executive discussions about the IT implications of institutional decisions.</a:t>
            </a:r>
          </a:p>
          <a:p>
            <a:endParaRPr lang="en-US" dirty="0" smtClean="0"/>
          </a:p>
          <a:p>
            <a:r>
              <a:rPr lang="en-US" b="1" dirty="0" smtClean="0"/>
              <a:t>Key finding: </a:t>
            </a:r>
            <a:r>
              <a:rPr lang="en-US" dirty="0" smtClean="0"/>
              <a:t>72% of CIOs reported that they often or almost always participate in executive discussions about the IT implications of institutional decisions, 73% in discussions about institutional administrative directions, and 30% in discussions about institutional academic directions.</a:t>
            </a:r>
          </a:p>
          <a:p>
            <a:endParaRPr lang="en-US" b="1" dirty="0" smtClean="0"/>
          </a:p>
          <a:p>
            <a:r>
              <a:rPr lang="en-US" dirty="0" smtClean="0"/>
              <a:t>Overall, participation on senior management councils has ranged from 46% to 49% over the past five years, although 91–92% of those with the title of vice president were members of senior councils but only 17–21% of directors were. In the 2011 ECAR workforce study, 72% of </a:t>
            </a:r>
            <a:r>
              <a:rPr lang="en-US" dirty="0" err="1" smtClean="0"/>
              <a:t>CIOs</a:t>
            </a:r>
            <a:r>
              <a:rPr lang="en-US" dirty="0" smtClean="0"/>
              <a:t> reported that they often or almost always participate in executive discussions about the IT implications of institutional decisions, 73% in discussions about institutional administrative directions, and 30% in discussions about institutional academic directions. However, these percentages differ significantly by cabinet membership. </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kern="1200" baseline="0" dirty="0" smtClean="0">
                <a:solidFill>
                  <a:schemeClr val="tx1"/>
                </a:solidFill>
                <a:latin typeface="+mn-lt"/>
                <a:ea typeface="+mn-ea"/>
                <a:cs typeface="+mn-cs"/>
              </a:rPr>
              <a:t>Source: </a:t>
            </a:r>
            <a:r>
              <a:rPr lang="en-US" sz="1200" i="1" kern="1200" baseline="0" dirty="0" smtClean="0">
                <a:solidFill>
                  <a:schemeClr val="tx1"/>
                </a:solidFill>
                <a:latin typeface="+mn-lt"/>
                <a:ea typeface="+mn-ea"/>
                <a:cs typeface="+mn-cs"/>
              </a:rPr>
              <a:t>2011 ECAR Workforce Survey, </a:t>
            </a:r>
            <a:r>
              <a:rPr lang="en-US" sz="1200" b="0" i="1" kern="1200" baseline="0" dirty="0" smtClean="0">
                <a:solidFill>
                  <a:schemeClr val="tx1"/>
                </a:solidFill>
                <a:latin typeface="+mn-lt"/>
                <a:ea typeface="+mn-ea"/>
                <a:cs typeface="+mn-cs"/>
              </a:rPr>
              <a:t>Question 5.8: Please indicate the frequency with which you participate in the following activities. (</a:t>
            </a:r>
            <a:r>
              <a:rPr lang="en-US" sz="1200" i="1" kern="1200" baseline="0" dirty="0" smtClean="0">
                <a:solidFill>
                  <a:schemeClr val="tx1"/>
                </a:solidFill>
                <a:latin typeface="+mn-lt"/>
                <a:ea typeface="+mn-ea"/>
                <a:cs typeface="+mn-cs"/>
              </a:rPr>
              <a:t>a) I participate in shaping institutional academic directions. (b) I participate in shaping institutional administrative directions. (c) I am engaged in regular executive discussions about the IT implications of institutional decisions.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Cabinet membership is strongly associated with participation in decisions with IT implications (p &lt; 0.0001, Cramer’s V = 0.3681), on administrative directions (p &lt; 0.0001, Cramer’s V = 0.2664), and on academic </a:t>
            </a:r>
            <a:r>
              <a:rPr lang="fr-FR" sz="1200" kern="1200" baseline="0" dirty="0" smtClean="0">
                <a:solidFill>
                  <a:schemeClr val="tx1"/>
                </a:solidFill>
                <a:latin typeface="+mn-lt"/>
                <a:ea typeface="+mn-ea"/>
                <a:cs typeface="+mn-cs"/>
              </a:rPr>
              <a:t>directions (p &lt; 0.0001, </a:t>
            </a:r>
            <a:r>
              <a:rPr lang="fr-FR" sz="1200" kern="1200" baseline="0" dirty="0" err="1" smtClean="0">
                <a:solidFill>
                  <a:schemeClr val="tx1"/>
                </a:solidFill>
                <a:latin typeface="+mn-lt"/>
                <a:ea typeface="+mn-ea"/>
                <a:cs typeface="+mn-cs"/>
              </a:rPr>
              <a:t>Cramer’s</a:t>
            </a:r>
            <a:r>
              <a:rPr lang="fr-FR" sz="1200" kern="1200" baseline="0" dirty="0" smtClean="0">
                <a:solidFill>
                  <a:schemeClr val="tx1"/>
                </a:solidFill>
                <a:latin typeface="+mn-lt"/>
                <a:ea typeface="+mn-ea"/>
                <a:cs typeface="+mn-cs"/>
              </a:rPr>
              <a:t> V = 0.2700). </a:t>
            </a:r>
            <a:r>
              <a:rPr lang="en-US" sz="1200" kern="1200" baseline="0" dirty="0" smtClean="0">
                <a:solidFill>
                  <a:schemeClr val="tx1"/>
                </a:solidFill>
                <a:latin typeface="+mn-lt"/>
                <a:ea typeface="+mn-ea"/>
                <a:cs typeface="+mn-cs"/>
              </a:rPr>
              <a:t>No significant differences from the 2008 study or across Carnegie classifications were found.</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2005 and 2009 EDUCAUSE Core Data Surveys, IT Organization, Staffing, and Planning, Question 1: What is the title of the highest ranking technology administrator/officer on your campus? and Question 4: Is the highest ranking information technology administrator/officer a member of your president’s or chancellor’s cabinet?</a:t>
            </a:r>
          </a:p>
          <a:p>
            <a:endParaRPr lang="en-US" sz="1200" i="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Over the five years of CDS data included in this study, more than 200 institutions either added or removed the senior IT officer from the senior leadership council (more than 20% of all schools reporting, but fewer than 5% in any one year). While not changing very rapidly, membership on the senior leadership council is not static, and when it does change, it usually does so when leadership changes.</a:t>
            </a:r>
            <a:endParaRPr lang="en-US" sz="1200" i="1"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E2CE150-F13F-42BE-A68A-1A8C1975105E}"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2009 EDUCAUSE Core Data Survey, IT Organization, Staffing, and Planning, Question 1: What is the title of the highest ranking technology administrator/officer on your campus?</a:t>
            </a:r>
          </a:p>
          <a:p>
            <a:endParaRPr lang="en-US" sz="1200" i="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45% of leaders responsible for their institution’s primary IT organization have the title of “CIO,” which rises to 70% in doctoral institutions.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three most commonly used titles are CIO, director, and vice president, combined with words such as “information technology,” “information services,” or the like. We are not saying that the title makes the position, but there has been a small shift away from the use of director to use of CIO over the past five years. The time trend is negligible compared with the significant differences found among Carnegie classifications.</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Source: 2005–2009 EDUCAUSE Core Data Survey, IT Organization, Staffing, and Planning, Question 2: To whom does the highest-ranking technology administrator/officer on your campus report?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Senior IT officers’ reporting relationships vary significantly by Carnegie classification, but they most often report to the highest-ranking administrative or business officer (34%), president or chancellor (30%), or highest-ranking academic officer (26%)—numbers that have not changed appreciably since at least 2003 (33%, 30%, and 28%, respectively). During the period 2005–2009, 110 institutions reported a change in the CIO’s reporting line in CDS, from reporting to the president or chief academic officer to the chief administrative or financial officer, most often when the senior IT leader changes. This does not constitute a statistically significant trend but is something that</a:t>
            </a:r>
          </a:p>
          <a:p>
            <a:r>
              <a:rPr lang="en-US" sz="1200" kern="1200" baseline="0" dirty="0" smtClean="0">
                <a:solidFill>
                  <a:schemeClr val="tx1"/>
                </a:solidFill>
                <a:latin typeface="+mn-lt"/>
                <a:ea typeface="+mn-ea"/>
                <a:cs typeface="+mn-cs"/>
              </a:rPr>
              <a:t>has raised notice in the CIO community. Among institutions responding to CDS, 87% have had no shift in reporting relationships from 2005 through 2009.</a:t>
            </a:r>
            <a:endParaRPr lang="en-US" sz="1200" i="1"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Source: EDUCAUSE Current Issues Survey 2011, Question 3: Which issues are you, as an IT leader or administrator, spending most of your time addressing? Check up to five [5] issues. </a:t>
            </a:r>
          </a:p>
          <a:p>
            <a:endParaRPr lang="en-US" dirty="0" smtClean="0"/>
          </a:p>
          <a:p>
            <a:r>
              <a:rPr lang="en-US" sz="1200" kern="1200" baseline="0" dirty="0" smtClean="0">
                <a:solidFill>
                  <a:schemeClr val="tx1"/>
                </a:solidFill>
                <a:latin typeface="+mn-lt"/>
                <a:ea typeface="+mn-ea"/>
                <a:cs typeface="+mn-cs"/>
              </a:rPr>
              <a:t>Every CIO respondent (100%) to the 2011 ECAR study indicated that communications skills are important to the job (high or very high), while only 31% put technical proficiency in the same category. Being prepared to take on the job of CIO isn’t just about skills. It is also about broad-based organizational background and understanding. </a:t>
            </a:r>
            <a:endParaRPr lang="en-US" dirty="0" smtClean="0"/>
          </a:p>
        </p:txBody>
      </p:sp>
      <p:sp>
        <p:nvSpPr>
          <p:cNvPr id="4" name="Slide Number Placeholder 3"/>
          <p:cNvSpPr>
            <a:spLocks noGrp="1"/>
          </p:cNvSpPr>
          <p:nvPr>
            <p:ph type="sldNum" sz="quarter" idx="10"/>
          </p:nvPr>
        </p:nvSpPr>
        <p:spPr/>
        <p:txBody>
          <a:bodyPr/>
          <a:lstStyle/>
          <a:p>
            <a:fld id="{0E2CE150-F13F-42BE-A68A-1A8C1975105E}"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Source: EDUCAUSE Current Issues Survey 2011, Question 3: Which issues are you, as an IT leader or administrator, spending most of your time addressing? Check up to five [5] issues. </a:t>
            </a:r>
          </a:p>
          <a:p>
            <a:endParaRPr lang="en-US" i="0" dirty="0" smtClean="0"/>
          </a:p>
          <a:p>
            <a:r>
              <a:rPr lang="en-US" sz="1200" kern="1200" baseline="0" dirty="0" smtClean="0">
                <a:solidFill>
                  <a:schemeClr val="tx1"/>
                </a:solidFill>
                <a:latin typeface="+mn-lt"/>
                <a:ea typeface="+mn-ea"/>
                <a:cs typeface="+mn-cs"/>
              </a:rPr>
              <a:t>To further make the point that the CIO job is not just a technical job, one has only to look at responses to the EDUCAUSE Current Issue Surveys. In 2011, almost half of CIOs reported that funding issues are taking up the majority of their time—and it has been that way for several years. They are spending their time on strategic planning, governance, policies, building relationships, staffing, and service and support, as well as on administrative information systems and infrastructure issues. Even 10 years ago, strategic planning, staffing, and funding made it into the top-five ways in which CIOs spend their time.</a:t>
            </a:r>
            <a:endParaRPr lang="en-US" i="0" dirty="0" smtClean="0"/>
          </a:p>
        </p:txBody>
      </p:sp>
      <p:sp>
        <p:nvSpPr>
          <p:cNvPr id="4" name="Slide Number Placeholder 3"/>
          <p:cNvSpPr>
            <a:spLocks noGrp="1"/>
          </p:cNvSpPr>
          <p:nvPr>
            <p:ph type="sldNum" sz="quarter" idx="10"/>
          </p:nvPr>
        </p:nvSpPr>
        <p:spPr/>
        <p:txBody>
          <a:bodyPr/>
          <a:lstStyle/>
          <a:p>
            <a:fld id="{0E2CE150-F13F-42BE-A68A-1A8C1975105E}"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1" kern="1200" baseline="0" dirty="0" smtClean="0">
                <a:solidFill>
                  <a:schemeClr val="tx1"/>
                </a:solidFill>
                <a:latin typeface="+mn-lt"/>
                <a:ea typeface="+mn-ea"/>
                <a:cs typeface="+mn-cs"/>
              </a:rPr>
              <a:t>Source: </a:t>
            </a:r>
            <a:r>
              <a:rPr lang="en-US" sz="1200" i="1" kern="1200" baseline="0" dirty="0" smtClean="0">
                <a:solidFill>
                  <a:schemeClr val="tx1"/>
                </a:solidFill>
                <a:latin typeface="+mn-lt"/>
                <a:ea typeface="+mn-ea"/>
                <a:cs typeface="+mn-cs"/>
              </a:rPr>
              <a:t>2011 ECAR Workforce Survey, </a:t>
            </a:r>
            <a:r>
              <a:rPr lang="en-US" sz="1200" b="0" i="1" kern="1200" baseline="0" dirty="0" smtClean="0">
                <a:solidFill>
                  <a:schemeClr val="tx1"/>
                </a:solidFill>
                <a:latin typeface="+mn-lt"/>
                <a:ea typeface="+mn-ea"/>
                <a:cs typeface="+mn-cs"/>
              </a:rPr>
              <a:t>Question 2.3: Assess the importance of the following skills for success in your current IT position.</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100% of current CIOs rated communications skills as important for success as a CIO; 31% rated technical proficiency important.</a:t>
            </a:r>
          </a:p>
          <a:p>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Almost all CIOs noted the importance of strategic thinking and planning and the ability to negotiate, to influence, and to manage other relationships within the institution. The CIO’s job has become a social/political role as well as a technology one, to the point that knowing how to introduce a new technology is as important as knowing which ones to introduce.</a:t>
            </a:r>
            <a:endParaRPr lang="en-US" dirty="0" smtClean="0"/>
          </a:p>
        </p:txBody>
      </p:sp>
      <p:sp>
        <p:nvSpPr>
          <p:cNvPr id="4" name="Slide Number Placeholder 3"/>
          <p:cNvSpPr>
            <a:spLocks noGrp="1"/>
          </p:cNvSpPr>
          <p:nvPr>
            <p:ph type="sldNum" sz="quarter" idx="10"/>
          </p:nvPr>
        </p:nvSpPr>
        <p:spPr/>
        <p:txBody>
          <a:bodyPr/>
          <a:lstStyle/>
          <a:p>
            <a:fld id="{0E2CE150-F13F-42BE-A68A-1A8C1975105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Source: 2011 ECAR Workforce Survey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i="1"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1.3: What is your age?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1.6: What is your highest earned degree?</a:t>
            </a:r>
            <a:r>
              <a:rPr lang="en-US" sz="1200" i="0" kern="1200" baseline="0" dirty="0" smtClean="0">
                <a:solidFill>
                  <a:schemeClr val="tx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1.15: In what type of organization/institution was your most recent previous position?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1.10: For how many years have you held your current position?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1.4: What is your gender?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1.5: What is your ethnicity?</a:t>
            </a:r>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Question 1.3: What is your age?</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CIO age shows no significant variations across Carnegie classifications or gender.</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Question 1.6: What is your highest earned degree?</a:t>
            </a:r>
            <a:r>
              <a:rPr lang="en-US" sz="1200" i="0" kern="1200" baseline="0" dirty="0" smtClean="0">
                <a:solidFill>
                  <a:schemeClr val="tx1"/>
                </a:solidFill>
                <a:latin typeface="+mn-lt"/>
                <a:ea typeface="+mn-ea"/>
                <a:cs typeface="+mn-cs"/>
              </a:rPr>
              <a:t> </a:t>
            </a:r>
          </a:p>
          <a:p>
            <a:endParaRPr lang="en-US" sz="1200" b="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80% of current CIOs have an advanced degree, and 25% have a PhD; those with PhD’s most commonly work at doctoral institutions.</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i="1" kern="1200" baseline="0" dirty="0" smtClean="0">
                <a:solidFill>
                  <a:schemeClr val="tx1"/>
                </a:solidFill>
                <a:latin typeface="+mn-lt"/>
                <a:ea typeface="+mn-ea"/>
                <a:cs typeface="+mn-cs"/>
              </a:rPr>
              <a:t>Source: 2011 ECAR Workforce Survey, Question 1.15: In what type of organization/institution was your most recent previous position? and </a:t>
            </a:r>
            <a:r>
              <a:rPr lang="en-US" sz="1200" b="0" i="1" kern="1200" baseline="0" dirty="0" smtClean="0">
                <a:solidFill>
                  <a:schemeClr val="tx1"/>
                </a:solidFill>
                <a:latin typeface="+mn-lt"/>
                <a:ea typeface="+mn-ea"/>
                <a:cs typeface="+mn-cs"/>
              </a:rPr>
              <a:t>Question 5.3: Which of the following best describes your role in your previous position? </a:t>
            </a:r>
          </a:p>
          <a:p>
            <a:endParaRPr lang="en-US" sz="1200" b="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75% of current CIOs come from within higher education, and one-third held a previous CIO position.</a:t>
            </a:r>
          </a:p>
          <a:p>
            <a:endParaRPr lang="en-US" dirty="0" smtClean="0"/>
          </a:p>
          <a:p>
            <a:r>
              <a:rPr lang="en-US" dirty="0" smtClean="0"/>
              <a:t>Three-quarters of sitting CIOs have come from within higher education, split fairly evenly between coming from within their current institution and from another institution. This has not changed significantly since 2004 and does not differ significantly by Carnegie classification or gender. The percentage of CIOs coming from private industry or consulting has increased from 11% in the 2004 study to 18% in the current study. Although this increase does not reach statistical significance, it does suggest the possibility that the need for more business knowledge is leading to increased recruiting from industry. Among current CIOs, approximately 25% came from outside higher education. Other CIOs have come from the government and other nonprofits, and a few from the military and K–12 education.</a:t>
            </a:r>
          </a:p>
          <a:p>
            <a:endParaRPr lang="en-US" dirty="0" smtClean="0"/>
          </a:p>
          <a:p>
            <a:r>
              <a:rPr lang="en-US" dirty="0" smtClean="0"/>
              <a:t>Overall about 28% of current CIOs came from previous CIO positions, somewhat more at doctoral institutions (34%) and somewhat fewer at associate’s institutions (24%). Another 43% came from other executive IT positions (18% from a second-in-command position, 19% from a senior leader position in central IT, and 6% from leadership of a non–central IT group), a number that varies by Carnegie classification, although not by gender. Other CIOs have come from other IT or non-IT positions within the institution as well as from outside the institution (29% overall).</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i="1" kern="1200" baseline="0" dirty="0" smtClean="0">
                <a:solidFill>
                  <a:schemeClr val="tx1"/>
                </a:solidFill>
                <a:latin typeface="+mn-lt"/>
                <a:ea typeface="+mn-ea"/>
                <a:cs typeface="+mn-cs"/>
              </a:rPr>
              <a:t>Source: 2011 ECAR Workforce Survey</a:t>
            </a:r>
          </a:p>
          <a:p>
            <a:r>
              <a:rPr lang="en-US" b="0" i="1" baseline="0" dirty="0" smtClean="0"/>
              <a:t>Question 1.26: </a:t>
            </a:r>
            <a:r>
              <a:rPr lang="en-US" sz="1200" b="0" i="1" kern="1200" baseline="0" dirty="0" smtClean="0">
                <a:solidFill>
                  <a:schemeClr val="tx1"/>
                </a:solidFill>
                <a:latin typeface="+mn-lt"/>
                <a:ea typeface="+mn-ea"/>
                <a:cs typeface="+mn-cs"/>
              </a:rPr>
              <a:t>How much longer do you plan to remain at your current institution?</a:t>
            </a:r>
          </a:p>
          <a:p>
            <a:r>
              <a:rPr lang="en-US" sz="1200" b="0" i="1" kern="1200" baseline="0" dirty="0" smtClean="0">
                <a:solidFill>
                  <a:schemeClr val="tx1"/>
                </a:solidFill>
                <a:latin typeface="+mn-lt"/>
                <a:ea typeface="+mn-ea"/>
                <a:cs typeface="+mn-cs"/>
              </a:rPr>
              <a:t>Question 1.27: How much longer do you plan to remain in higher education?</a:t>
            </a:r>
          </a:p>
          <a:p>
            <a:r>
              <a:rPr lang="en-US" sz="1200" b="0" i="1" kern="1200" baseline="0" dirty="0" smtClean="0">
                <a:solidFill>
                  <a:schemeClr val="tx1"/>
                </a:solidFill>
                <a:latin typeface="+mn-lt"/>
                <a:ea typeface="+mn-ea"/>
                <a:cs typeface="+mn-cs"/>
              </a:rPr>
              <a:t>Question 1.28: At what age do you plan to retire?</a:t>
            </a:r>
          </a:p>
          <a:p>
            <a:r>
              <a:rPr lang="en-US" sz="1200" b="0" i="1" kern="1200" baseline="0" dirty="0" smtClean="0">
                <a:solidFill>
                  <a:schemeClr val="tx1"/>
                </a:solidFill>
                <a:latin typeface="+mn-lt"/>
                <a:ea typeface="+mn-ea"/>
                <a:cs typeface="+mn-cs"/>
              </a:rPr>
              <a:t>Question 1.3: What is your age?</a:t>
            </a:r>
            <a:endParaRPr lang="en-US" dirty="0" smtClean="0"/>
          </a:p>
          <a:p>
            <a:endParaRPr lang="en-US" dirty="0" smtClean="0"/>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31% of current CIOs expect to retire or leave higher education within the next six years; 52% in 10 years.</a:t>
            </a:r>
          </a:p>
          <a:p>
            <a:endParaRPr lang="en-US" dirty="0" smtClean="0"/>
          </a:p>
          <a:p>
            <a:r>
              <a:rPr lang="en-US" dirty="0" smtClean="0"/>
              <a:t>Among the 368 CIOs reporting their plans in the current ECAR study, 42% plan to stay in higher education for at least the next six years, and 31% expect to retire (22%) or leave higher education (9%) over that time. The 2011 ECAR study also found that 52% of higher education CIOs plan to retire or leave higher education within the next 10 years, similar to findings in other surveys.</a:t>
            </a:r>
          </a:p>
          <a:p>
            <a:endParaRPr lang="en-US" dirty="0" smtClean="0"/>
          </a:p>
          <a:p>
            <a:r>
              <a:rPr lang="en-US" dirty="0" smtClean="0"/>
              <a:t>There is also some indication that the baby-boom generation will be working longer overall. Recent economic conditions have caused workers across many sectors to consider postponing retirement, and higher education CIOs are no exception. Pew Research found in 2009 that among workers in general 50–64 years old, average expected retirement age was 66, approximately four years later than for current retirees. In the year prior to the study, more than half (52%) of people in this age bracket had considered delaying retirement. An additional 16% said that they never plan to quit working.</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a:t>
            </a:r>
            <a:r>
              <a:rPr lang="en-US" sz="1200" b="0" i="1" kern="1200" baseline="0" dirty="0" smtClean="0">
                <a:solidFill>
                  <a:schemeClr val="tx1"/>
                </a:solidFill>
                <a:latin typeface="+mn-lt"/>
                <a:ea typeface="+mn-ea"/>
                <a:cs typeface="+mn-cs"/>
              </a:rPr>
              <a:t>Question 1.28: At what age do you plan to retire?</a:t>
            </a:r>
          </a:p>
          <a:p>
            <a:endParaRPr lang="en-US" sz="1200" b="0" i="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Considering only CIO respondents who were over 50 when they responded to the surveys for the 2008 and 2011 ECAR studies, the percentage planning to retire at 65 or earlier has decreased from 58% to 46%. Further, 13% of those in the 2011 study indicated that they don’t know what their retirement age will be, versus only 7% in the 2008 study.</a:t>
            </a:r>
            <a:endParaRPr lang="en-US" sz="1200" b="0" i="1"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E2CE150-F13F-42BE-A68A-1A8C1975105E}"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a:t>
            </a:r>
            <a:r>
              <a:rPr lang="en-US" i="1" dirty="0" smtClean="0"/>
              <a:t>Question 5.11:</a:t>
            </a:r>
            <a:r>
              <a:rPr lang="en-US" b="0" i="1" baseline="0" dirty="0" smtClean="0"/>
              <a:t> </a:t>
            </a:r>
            <a:r>
              <a:rPr lang="en-US" sz="1200" b="0" i="1" kern="1200" baseline="0" dirty="0" smtClean="0">
                <a:solidFill>
                  <a:schemeClr val="tx1"/>
                </a:solidFill>
                <a:latin typeface="+mn-lt"/>
                <a:ea typeface="+mn-ea"/>
                <a:cs typeface="+mn-cs"/>
              </a:rPr>
              <a:t>Please elaborate on why you aspire to a CIO position.</a:t>
            </a:r>
          </a:p>
          <a:p>
            <a:endParaRPr lang="en-US" sz="1200" b="0" i="1" kern="1200" baseline="0" dirty="0" smtClean="0">
              <a:solidFill>
                <a:schemeClr val="tx1"/>
              </a:solidFill>
              <a:latin typeface="+mn-lt"/>
              <a:ea typeface="+mn-ea"/>
              <a:cs typeface="+mn-cs"/>
            </a:endParaRPr>
          </a:p>
          <a:p>
            <a:r>
              <a:rPr lang="en-US" sz="1200" b="0" i="0" kern="1200" baseline="0" dirty="0" smtClean="0">
                <a:solidFill>
                  <a:schemeClr val="tx1"/>
                </a:solidFill>
                <a:latin typeface="+mn-lt"/>
                <a:ea typeface="+mn-ea"/>
                <a:cs typeface="+mn-cs"/>
              </a:rPr>
              <a:t>This word cloud was created from the free-response answers from 545 respondents. </a:t>
            </a:r>
            <a:r>
              <a:rPr lang="en-US" sz="1200" kern="1200" baseline="0" dirty="0" smtClean="0">
                <a:solidFill>
                  <a:schemeClr val="tx1"/>
                </a:solidFill>
                <a:latin typeface="+mn-lt"/>
                <a:ea typeface="+mn-ea"/>
                <a:cs typeface="+mn-cs"/>
              </a:rPr>
              <a:t>Categorizing their answers, we found that the largest grouping involved a perception of readiness and qualification for the job. A desire to make a difference within their institution was the second most popular category. There were also responses around the same issues but in a broader sense of interest and desire to enhance higher education in general. It is clear that those people who aspire to be a CIO are committed to both IT and to expanding the ways that IT can improve higher education.</a:t>
            </a:r>
            <a:endParaRPr lang="en-US" b="0" i="0"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Source: 2011 ECAR Workforce Survey, </a:t>
            </a:r>
            <a:r>
              <a:rPr lang="en-US" sz="1200" b="0" i="1" kern="1200" baseline="0" dirty="0" smtClean="0">
                <a:solidFill>
                  <a:schemeClr val="tx1"/>
                </a:solidFill>
                <a:latin typeface="+mn-lt"/>
                <a:ea typeface="+mn-ea"/>
                <a:cs typeface="+mn-cs"/>
              </a:rPr>
              <a:t>Question 5.10: Do you aspire to a CIO position in higher education (institution’s senior-most IT leader)? and Question 1.8: What best describes your current IT position?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i="1"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Of those currently in executive IT positions (i.e., those closest to being ready to be a CIO), 32% (186) said they aspire to be a CIO within the next six years. This compares with 45% in 2008. Aspirations varied significantly by age of respondent, with those in the younger age brackets having greater aspirations to become CIOs. Among executive IT respondents under 40, 56% aspire to become CIOs, with an additional 28% unsure. Percentages then start to decline, and by their mid-50s, only 25–30% of executive IT respondents still aspire to become CIOs. Non-executive IT respondents are about half as likely to be aspirants as those in executive IT.</a:t>
            </a:r>
            <a:endParaRPr lang="en-US" sz="1200" b="0" i="1"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a:t>
            </a:r>
            <a:r>
              <a:rPr lang="en-US" sz="1200" b="0" i="1" kern="1200" baseline="0" dirty="0" smtClean="0">
                <a:solidFill>
                  <a:schemeClr val="tx1"/>
                </a:solidFill>
                <a:latin typeface="+mn-lt"/>
                <a:ea typeface="+mn-ea"/>
                <a:cs typeface="+mn-cs"/>
              </a:rPr>
              <a:t>Question 5.10: Do you aspire to a CIO position in higher education (institution’s senior-most IT leader)?</a:t>
            </a:r>
          </a:p>
          <a:p>
            <a:endParaRPr lang="en-US" sz="1200" b="0" i="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18% of respondents aspire to become a CIO; 61% do not, an increase of 10% since 2008. The rest don’t know. Of those currently in executive IT positions, 32% aspire to become a CIO in the next six years.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Among non-CIO respondents to the current ECAR survey, 18% said they aspire to be a CIO at some point in their careers, while 61% said they do not. Since 2004, the percentage of those who responded “don’t know” has decreased by about 10%; similarly, the percentage of non-aspirants has gone up by 10%. In the 2008 study, interest in becoming a CIO peaked at 23%.</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 </a:t>
            </a:r>
            <a:r>
              <a:rPr lang="en-US" sz="1200" b="0" i="1" kern="1200" baseline="0" dirty="0" smtClean="0">
                <a:solidFill>
                  <a:schemeClr val="tx1"/>
                </a:solidFill>
                <a:latin typeface="+mn-lt"/>
                <a:ea typeface="+mn-ea"/>
                <a:cs typeface="+mn-cs"/>
              </a:rPr>
              <a:t>Question 5.14: Which of the following factors best characterize your reason for not aspiring to a CIO</a:t>
            </a:r>
            <a:r>
              <a:rPr lang="en-US" sz="1200" b="0" i="1" kern="1200" dirty="0" smtClean="0">
                <a:solidFill>
                  <a:schemeClr val="tx1"/>
                </a:solidFill>
                <a:latin typeface="+mn-lt"/>
                <a:ea typeface="+mn-ea"/>
                <a:cs typeface="+mn-cs"/>
              </a:rPr>
              <a:t> </a:t>
            </a:r>
            <a:r>
              <a:rPr lang="en-US" sz="1200" b="0" i="1" kern="1200" baseline="0" dirty="0" smtClean="0">
                <a:solidFill>
                  <a:schemeClr val="tx1"/>
                </a:solidFill>
                <a:latin typeface="+mn-lt"/>
                <a:ea typeface="+mn-ea"/>
                <a:cs typeface="+mn-cs"/>
              </a:rPr>
              <a:t>position in higher education? Select up to three.</a:t>
            </a:r>
          </a:p>
          <a:p>
            <a:endParaRPr lang="en-US" sz="1200" b="0" i="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b="0" kern="1200" baseline="0" dirty="0" smtClean="0">
                <a:solidFill>
                  <a:schemeClr val="tx1"/>
                </a:solidFill>
                <a:latin typeface="+mn-lt"/>
                <a:ea typeface="+mn-ea"/>
                <a:cs typeface="+mn-cs"/>
              </a:rPr>
              <a:t>48</a:t>
            </a:r>
            <a:r>
              <a:rPr lang="en-US" sz="1200" kern="1200" baseline="0" dirty="0" smtClean="0">
                <a:solidFill>
                  <a:schemeClr val="tx1"/>
                </a:solidFill>
                <a:latin typeface="+mn-lt"/>
                <a:ea typeface="+mn-ea"/>
                <a:cs typeface="+mn-cs"/>
              </a:rPr>
              <a:t>% said politics was a key reason for not wanting to be a CIO; 33% said stress; 15% were concerned about not having the management or technical skills necessary; 12% were concerned about not having proper leadership skills.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Most people in higher education IT do not want to be a CIO. The reasons cited most often are politics and stress. There are three characteristics of respondents that differentiate their concerns: age, gender, and current position (executive IT or other).</a:t>
            </a:r>
          </a:p>
          <a:p>
            <a:r>
              <a:rPr lang="en-US" sz="1200" kern="1200" baseline="0" dirty="0" smtClean="0">
                <a:solidFill>
                  <a:schemeClr val="tx1"/>
                </a:solidFill>
                <a:latin typeface="+mn-lt"/>
                <a:ea typeface="+mn-ea"/>
                <a:cs typeface="+mn-cs"/>
              </a:rPr>
              <a:t>Younger respondents are more concerned about politics than older respondents (54% for those under 50, 46% for those between 50 and 60, and 31% for those 60 and over). Stress is a smaller concern, and again declining with age (38%, 33%, and 31% for the same age groups). The one area where women’s concerns were significantly different from men’s was their perception that they do not have sufficient technical skills, listing this at almost triple the rate of men (24% versus 9%). This perception does not align with current CIOs’ reports about the skill sets required for the job, especially as cloud computing and other sourcing options mature. </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baseline="0" dirty="0" smtClean="0">
                <a:solidFill>
                  <a:schemeClr val="tx1"/>
                </a:solidFill>
                <a:latin typeface="+mn-lt"/>
                <a:ea typeface="+mn-ea"/>
                <a:cs typeface="+mn-cs"/>
              </a:rPr>
              <a:t>Source: 2011 ECAR Workforce Survey</a:t>
            </a:r>
          </a:p>
          <a:p>
            <a:r>
              <a:rPr lang="en-US" sz="1200" b="0" i="1" kern="1200" baseline="0" dirty="0" smtClean="0">
                <a:solidFill>
                  <a:schemeClr val="tx1"/>
                </a:solidFill>
                <a:latin typeface="+mn-lt"/>
                <a:ea typeface="+mn-ea"/>
                <a:cs typeface="+mn-cs"/>
              </a:rPr>
              <a:t>Question 1.27: How much longer do you plan to remain in higher education?</a:t>
            </a:r>
          </a:p>
          <a:p>
            <a:r>
              <a:rPr lang="en-US" sz="1200" b="0" i="1" kern="1200" baseline="0" dirty="0" smtClean="0">
                <a:solidFill>
                  <a:schemeClr val="tx1"/>
                </a:solidFill>
                <a:latin typeface="+mn-lt"/>
                <a:ea typeface="+mn-ea"/>
                <a:cs typeface="+mn-cs"/>
              </a:rPr>
              <a:t>Question 1.28: At what age do you plan to retire?</a:t>
            </a:r>
            <a:endParaRPr lang="en-US" sz="1200" b="0" kern="1200" baseline="0" dirty="0" smtClean="0">
              <a:solidFill>
                <a:schemeClr val="tx1"/>
              </a:solidFill>
              <a:latin typeface="+mn-lt"/>
              <a:ea typeface="+mn-ea"/>
              <a:cs typeface="+mn-cs"/>
            </a:endParaRPr>
          </a:p>
          <a:p>
            <a:r>
              <a:rPr lang="en-US" sz="1200" b="0" i="1" kern="1200" baseline="0" dirty="0" smtClean="0">
                <a:solidFill>
                  <a:schemeClr val="tx1"/>
                </a:solidFill>
                <a:latin typeface="+mn-lt"/>
                <a:ea typeface="+mn-ea"/>
                <a:cs typeface="+mn-cs"/>
              </a:rPr>
              <a:t>Question 1.3: What is your age?</a:t>
            </a:r>
            <a:endParaRPr lang="en-US" sz="1200" b="0" i="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baseline="0" dirty="0" smtClean="0">
                <a:solidFill>
                  <a:schemeClr val="tx1"/>
                </a:solidFill>
                <a:latin typeface="+mn-lt"/>
                <a:ea typeface="+mn-ea"/>
                <a:cs typeface="+mn-cs"/>
              </a:rPr>
              <a:t>Question 5.10: Do you aspire to a CIO position in higher education (institution’s senior-most IT leader)?</a:t>
            </a:r>
            <a:endParaRPr lang="en-US" sz="1200" b="0" i="0" kern="1200" baseline="0" dirty="0" smtClean="0">
              <a:solidFill>
                <a:schemeClr val="tx1"/>
              </a:solidFill>
              <a:latin typeface="+mn-lt"/>
              <a:ea typeface="+mn-ea"/>
              <a:cs typeface="+mn-cs"/>
            </a:endParaRPr>
          </a:p>
          <a:p>
            <a:r>
              <a:rPr lang="en-US" sz="1200" b="0" i="1" kern="1200" baseline="0" dirty="0" smtClean="0">
                <a:solidFill>
                  <a:schemeClr val="tx1"/>
                </a:solidFill>
                <a:latin typeface="+mn-lt"/>
                <a:ea typeface="+mn-ea"/>
                <a:cs typeface="+mn-cs"/>
              </a:rPr>
              <a:t>Question 1.8: What best describes your current IT position?</a:t>
            </a:r>
          </a:p>
          <a:p>
            <a:endParaRPr lang="en-US" sz="1200" b="0" i="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b="0" kern="1200" baseline="0" dirty="0" smtClean="0">
                <a:solidFill>
                  <a:schemeClr val="tx1"/>
                </a:solidFill>
                <a:latin typeface="+mn-lt"/>
                <a:ea typeface="+mn-ea"/>
                <a:cs typeface="+mn-cs"/>
              </a:rPr>
              <a:t>Of the 368 CIOs in the sample, </a:t>
            </a:r>
            <a:r>
              <a:rPr lang="en-US" sz="1200" kern="1200" baseline="0" dirty="0" smtClean="0">
                <a:solidFill>
                  <a:schemeClr val="tx1"/>
                </a:solidFill>
                <a:latin typeface="+mn-lt"/>
                <a:ea typeface="+mn-ea"/>
                <a:cs typeface="+mn-cs"/>
              </a:rPr>
              <a:t>113 individuals plan to vacate that position within six years; while 420 individuals identified themselves as CIO aspirants who will be ready within six years; 44% of these aspirants are already in executive non-CIO positions.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These numbers suggest that there will be roughly four </a:t>
            </a:r>
            <a:r>
              <a:rPr lang="en-US" sz="1200" i="1" kern="1200" baseline="0" dirty="0" smtClean="0">
                <a:solidFill>
                  <a:schemeClr val="tx1"/>
                </a:solidFill>
                <a:latin typeface="+mn-lt"/>
                <a:ea typeface="+mn-ea"/>
                <a:cs typeface="+mn-cs"/>
              </a:rPr>
              <a:t>higher education </a:t>
            </a:r>
            <a:r>
              <a:rPr lang="en-US" sz="1200" i="0" kern="1200" baseline="0" dirty="0" smtClean="0">
                <a:solidFill>
                  <a:schemeClr val="tx1"/>
                </a:solidFill>
                <a:latin typeface="+mn-lt"/>
                <a:ea typeface="+mn-ea"/>
                <a:cs typeface="+mn-cs"/>
              </a:rPr>
              <a:t>candidates for each </a:t>
            </a:r>
            <a:r>
              <a:rPr lang="en-US" sz="1200" kern="1200" baseline="0" dirty="0" smtClean="0">
                <a:solidFill>
                  <a:schemeClr val="tx1"/>
                </a:solidFill>
                <a:latin typeface="+mn-lt"/>
                <a:ea typeface="+mn-ea"/>
                <a:cs typeface="+mn-cs"/>
              </a:rPr>
              <a:t>open CIO position. At the same time, some CIOs come from outside higher education—currently that proportion is about one-fourth. Factoring non–higher education candidates into the projection, one might expect there to be five or more </a:t>
            </a:r>
            <a:r>
              <a:rPr lang="en-US" sz="1200" i="1" kern="1200" baseline="0" dirty="0" smtClean="0">
                <a:solidFill>
                  <a:schemeClr val="tx1"/>
                </a:solidFill>
                <a:latin typeface="+mn-lt"/>
                <a:ea typeface="+mn-ea"/>
                <a:cs typeface="+mn-cs"/>
              </a:rPr>
              <a:t>total </a:t>
            </a:r>
            <a:r>
              <a:rPr lang="en-US" sz="1200" i="0" kern="1200" baseline="0" dirty="0" smtClean="0">
                <a:solidFill>
                  <a:schemeClr val="tx1"/>
                </a:solidFill>
                <a:latin typeface="+mn-lt"/>
                <a:ea typeface="+mn-ea"/>
                <a:cs typeface="+mn-cs"/>
              </a:rPr>
              <a:t>candidates for each open CIO position</a:t>
            </a:r>
            <a:r>
              <a:rPr lang="en-US" sz="1200" kern="1200" baseline="0" dirty="0" smtClean="0">
                <a:solidFill>
                  <a:schemeClr val="tx1"/>
                </a:solidFill>
                <a:latin typeface="+mn-lt"/>
                <a:ea typeface="+mn-ea"/>
                <a:cs typeface="+mn-cs"/>
              </a:rPr>
              <a:t>. Even with the additional openings created when CIOs move to other institutions or leave for non-retirement-related reasons, our results strongly suggest that there will be a sufficient supply of CIO candidates over the coming years.</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Source: 2011 ECAR Workforce Survey</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smtClean="0">
                <a:solidFill>
                  <a:schemeClr val="tx1"/>
                </a:solidFill>
                <a:latin typeface="+mn-lt"/>
                <a:ea typeface="+mn-ea"/>
                <a:cs typeface="+mn-cs"/>
              </a:rPr>
              <a:t>Question 1.15: In what type of organization/institution was your most recent previous position?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baseline="0" dirty="0" smtClean="0">
                <a:solidFill>
                  <a:schemeClr val="tx1"/>
                </a:solidFill>
                <a:latin typeface="+mn-lt"/>
                <a:ea typeface="+mn-ea"/>
                <a:cs typeface="+mn-cs"/>
              </a:rPr>
              <a:t>Question  5.3: Which of the following describes your role in your previous position?</a:t>
            </a:r>
          </a:p>
          <a:p>
            <a:r>
              <a:rPr lang="en-US" sz="1200" b="0" i="1" kern="1200" baseline="0" dirty="0" smtClean="0">
                <a:solidFill>
                  <a:schemeClr val="tx1"/>
                </a:solidFill>
                <a:latin typeface="+mn-lt"/>
                <a:ea typeface="+mn-ea"/>
                <a:cs typeface="+mn-cs"/>
              </a:rPr>
              <a:t>Question 5.4: Please indicate your level of agreement with the following statements about succession planning for your position. (a) I am held accountable by my supervisor for developing my successor. (b) I have identified one or more individuals within my organization who could succeed me now. (c) My successor is likely to be recruited from within the institution.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1" kern="1200" baseline="0" dirty="0" smtClean="0">
                <a:solidFill>
                  <a:schemeClr val="tx1"/>
                </a:solidFill>
                <a:latin typeface="+mn-lt"/>
                <a:ea typeface="+mn-ea"/>
                <a:cs typeface="+mn-cs"/>
              </a:rPr>
              <a:t>Question 5.12: Please indicate your level of agreement with the following statements. (a) I have sufficient opportunities to develop the skills I will need to become a CIO. (b) I believe there will be a sufficient number of CIO job openings in higher education for me to become a CIO within my desired time frame. (c) My manager/supervisor is helping to groom me as a future CIO. (d) To become a CIO, I will need to leave my current institution.</a:t>
            </a:r>
          </a:p>
          <a:p>
            <a:r>
              <a:rPr lang="en-US" sz="1200" b="0" i="1" kern="1200" baseline="0" dirty="0" smtClean="0">
                <a:solidFill>
                  <a:schemeClr val="tx1"/>
                </a:solidFill>
                <a:latin typeface="+mn-lt"/>
                <a:ea typeface="+mn-ea"/>
                <a:cs typeface="+mn-cs"/>
              </a:rPr>
              <a:t>Question 2.3: Which of the following contribute most significantly to your professional growth and development? Select up to three.</a:t>
            </a:r>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i="1" kern="1200" baseline="0" dirty="0" smtClean="0">
                <a:solidFill>
                  <a:schemeClr val="tx1"/>
                </a:solidFill>
                <a:latin typeface="+mn-lt"/>
                <a:ea typeface="+mn-ea"/>
                <a:cs typeface="+mn-cs"/>
              </a:rPr>
              <a:t>Source: 2011 ECAR Workforce Survey, </a:t>
            </a:r>
            <a:r>
              <a:rPr lang="en-US" sz="1200" b="0" i="1" kern="1200" baseline="0" dirty="0" smtClean="0">
                <a:solidFill>
                  <a:schemeClr val="tx1"/>
                </a:solidFill>
                <a:latin typeface="+mn-lt"/>
                <a:ea typeface="+mn-ea"/>
                <a:cs typeface="+mn-cs"/>
              </a:rPr>
              <a:t>Question 5.12: Please indicate your level of agreement with the following statements. (a) I have sufficient opportunities to develop the skills I will need to become a CIO. (b) I believe there will be a sufficient number of CIO job openings in higher education for me to become a CIO within my desired time frame. (c) My manager/supervisor is helping to groom me as a future CIO. (d) To become a CIO, I will need to leave my current institution.</a:t>
            </a:r>
          </a:p>
          <a:p>
            <a:endParaRPr lang="en-US" sz="1200" b="1" i="1"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Key finding: </a:t>
            </a:r>
            <a:r>
              <a:rPr lang="en-US" sz="1200" kern="1200" baseline="0" dirty="0" smtClean="0">
                <a:solidFill>
                  <a:schemeClr val="tx1"/>
                </a:solidFill>
                <a:latin typeface="+mn-lt"/>
                <a:ea typeface="+mn-ea"/>
                <a:cs typeface="+mn-cs"/>
              </a:rPr>
              <a:t>36% of people aspiring to be a CIO have a mentor, and that makes them more satisfied with their development opportunities by a factor of 2 to 1 over those who do not.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Mentoring has become an important part of personnel development in general, and mentoring IT leaders is no exception. More than one-third of aspirants (36%) are being groomed by a supervisor, a number that is consistent across Carnegie classification and gender. Those who are being mentored are more optimistic about their future and are more likely to agree that they have sufficient opportunities to develop (80% versus 40%), more likely to agree that there will be sufficient jobs (56% versus 36%), and less likely to believe that they would have to leave their institution to become CIO (36% versus 56%). Given the overall increase in satisfaction with the job as a result of mentoring, it is somewhat surprising that only 36% of those under age 30, and 32% of those 30–45, selected mentoring as one of the top-three factors contributing to their professional growth and development (numbers declined significantly after age 45). Members of the executive IT leadership team should be considering this in promoting mentoring as an important—and high-priority—activity.</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Source: </a:t>
            </a:r>
            <a:r>
              <a:rPr lang="en-US" sz="1200" i="1" kern="1200" baseline="0" dirty="0" smtClean="0">
                <a:solidFill>
                  <a:schemeClr val="tx1"/>
                </a:solidFill>
                <a:latin typeface="+mn-lt"/>
                <a:ea typeface="+mn-ea"/>
                <a:cs typeface="+mn-cs"/>
              </a:rPr>
              <a:t>EDUCAUSE, “The Evolution of the CIO: An EDUCAUSE Issues Brief” (Boulder, CO: EDUCAUSE, October 2009), http://net.educause.edu/ir/library/pdf/PUB9007.pdf.</a:t>
            </a:r>
            <a:endParaRPr lang="en-US" i="1"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Source: </a:t>
            </a:r>
            <a:r>
              <a:rPr lang="en-US" sz="1200" i="1" kern="1200" baseline="0" dirty="0" smtClean="0">
                <a:solidFill>
                  <a:schemeClr val="tx1"/>
                </a:solidFill>
                <a:latin typeface="+mn-lt"/>
                <a:ea typeface="+mn-ea"/>
                <a:cs typeface="+mn-cs"/>
              </a:rPr>
              <a:t>EDUCAUSE, “The Evolution of the CIO: An EDUCAUSE Issues Brief” (Boulder, CO: EDUCAUSE, October 2009), http://net.educause.edu/ir/library/pdf/PUB9007.pdf.</a:t>
            </a:r>
            <a:endParaRPr lang="en-US" i="1" dirty="0" smtClean="0"/>
          </a:p>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the ECAR leadership and workforce</a:t>
            </a:r>
            <a:r>
              <a:rPr lang="en-US" baseline="0" dirty="0" smtClean="0"/>
              <a:t> </a:t>
            </a:r>
            <a:r>
              <a:rPr lang="en-US" dirty="0" smtClean="0"/>
              <a:t>reports published in 2004, 2008, and 2011 are based on survey responses that were collected in 2003, 2007, and 2010, respectively.</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Results from the most recent CDS (2010) were not available before publication of this study.</a:t>
            </a:r>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E2CE150-F13F-42BE-A68A-1A8C1975105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09600"/>
            <a:ext cx="4572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E2CE150-F13F-42BE-A68A-1A8C1975105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4"/>
          <p:cNvSpPr/>
          <p:nvPr userDrawn="1"/>
        </p:nvSpPr>
        <p:spPr>
          <a:xfrm>
            <a:off x="276225" y="6091238"/>
            <a:ext cx="3095625" cy="630237"/>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2" name="Title 1"/>
          <p:cNvSpPr>
            <a:spLocks noGrp="1"/>
          </p:cNvSpPr>
          <p:nvPr>
            <p:ph type="ctrTitle"/>
          </p:nvPr>
        </p:nvSpPr>
        <p:spPr>
          <a:xfrm>
            <a:off x="762000" y="2228295"/>
            <a:ext cx="7772400" cy="1470025"/>
          </a:xfrm>
        </p:spPr>
        <p:txBody>
          <a:bodyPr/>
          <a:lstStyle>
            <a:lvl1pPr algn="ctr">
              <a:defRPr sz="3000">
                <a:solidFill>
                  <a:srgbClr val="00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447800" y="3491945"/>
            <a:ext cx="6400800" cy="1219200"/>
          </a:xfrm>
        </p:spPr>
        <p:txBody>
          <a:bodyPr>
            <a:normAutofit/>
          </a:bodyPr>
          <a:lstStyle>
            <a:lvl1pPr marL="0" indent="0" algn="ctr">
              <a:buNone/>
              <a:defRPr sz="2000">
                <a:solidFill>
                  <a:srgbClr val="38434D"/>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Date Placeholder 3"/>
          <p:cNvSpPr>
            <a:spLocks noGrp="1"/>
          </p:cNvSpPr>
          <p:nvPr userDrawn="1">
            <p:ph type="dt" sz="half" idx="10"/>
          </p:nvPr>
        </p:nvSpPr>
        <p:spPr/>
        <p:txBody>
          <a:bodyPr/>
          <a:lstStyle>
            <a:lvl1pPr>
              <a:defRPr/>
            </a:lvl1pPr>
          </a:lstStyle>
          <a:p>
            <a:pPr>
              <a:defRPr/>
            </a:pPr>
            <a:endParaRPr lang="en-US" dirty="0"/>
          </a:p>
        </p:txBody>
      </p:sp>
      <p:sp>
        <p:nvSpPr>
          <p:cNvPr id="8" name="Slide Number Placeholder 5"/>
          <p:cNvSpPr>
            <a:spLocks noGrp="1"/>
          </p:cNvSpPr>
          <p:nvPr userDrawn="1">
            <p:ph type="sldNum" sz="quarter" idx="12"/>
          </p:nvPr>
        </p:nvSpPr>
        <p:spPr/>
        <p:txBody>
          <a:bodyPr/>
          <a:lstStyle>
            <a:lvl1pPr>
              <a:defRPr/>
            </a:lvl1pPr>
          </a:lstStyle>
          <a:p>
            <a:pPr>
              <a:defRPr/>
            </a:pPr>
            <a:fld id="{AEF440F3-EF33-4443-A367-FCAE57C1C421}" type="slidenum">
              <a:rPr lang="en-US"/>
              <a:pPr>
                <a:defRPr/>
              </a:pPr>
              <a:t>‹#›</a:t>
            </a:fld>
            <a:endParaRPr lang="en-US"/>
          </a:p>
        </p:txBody>
      </p:sp>
      <p:pic>
        <p:nvPicPr>
          <p:cNvPr id="12" name="Picture 21" descr="cyber.jpg"/>
          <p:cNvPicPr>
            <a:picLocks noChangeAspect="1"/>
          </p:cNvPicPr>
          <p:nvPr userDrawn="1"/>
        </p:nvPicPr>
        <p:blipFill>
          <a:blip r:embed="rId2" cstate="print"/>
          <a:srcRect r="52750"/>
          <a:stretch>
            <a:fillRect/>
          </a:stretch>
        </p:blipFill>
        <p:spPr bwMode="auto">
          <a:xfrm>
            <a:off x="2919413" y="1082675"/>
            <a:ext cx="3316287" cy="412750"/>
          </a:xfrm>
          <a:prstGeom prst="rect">
            <a:avLst/>
          </a:prstGeom>
          <a:noFill/>
          <a:ln w="9525">
            <a:noFill/>
            <a:miter lim="800000"/>
            <a:headEnd/>
            <a:tailEnd/>
          </a:ln>
        </p:spPr>
      </p:pic>
      <p:sp>
        <p:nvSpPr>
          <p:cNvPr id="9" name="TextBox 8"/>
          <p:cNvSpPr txBox="1"/>
          <p:nvPr userDrawn="1"/>
        </p:nvSpPr>
        <p:spPr>
          <a:xfrm>
            <a:off x="3465551" y="6444476"/>
            <a:ext cx="2097049" cy="246221"/>
          </a:xfrm>
          <a:prstGeom prst="rect">
            <a:avLst/>
          </a:prstGeom>
          <a:noFill/>
        </p:spPr>
        <p:txBody>
          <a:bodyPr wrap="none" rtlCol="0">
            <a:spAutoFit/>
          </a:bodyPr>
          <a:lstStyle/>
          <a:p>
            <a:pPr>
              <a:defRPr/>
            </a:pPr>
            <a:r>
              <a:rPr lang="en-US" sz="1000" dirty="0" smtClean="0">
                <a:latin typeface="Arial" pitchFamily="34" charset="0"/>
                <a:cs typeface="Arial" pitchFamily="34" charset="0"/>
              </a:rPr>
              <a:t>©2011 EDUCAUSE. CC by-</a:t>
            </a:r>
            <a:r>
              <a:rPr lang="en-US" sz="1000" dirty="0" err="1" smtClean="0">
                <a:latin typeface="Arial" pitchFamily="34" charset="0"/>
                <a:cs typeface="Arial" pitchFamily="34" charset="0"/>
              </a:rPr>
              <a:t>nc</a:t>
            </a:r>
            <a:r>
              <a:rPr lang="en-US" sz="1000" dirty="0" smtClean="0">
                <a:latin typeface="Arial" pitchFamily="34" charset="0"/>
                <a:cs typeface="Arial" pitchFamily="34" charset="0"/>
              </a:rPr>
              <a:t>-</a:t>
            </a:r>
            <a:r>
              <a:rPr lang="en-US" sz="1000" dirty="0" err="1" smtClean="0">
                <a:latin typeface="Arial" pitchFamily="34" charset="0"/>
                <a:cs typeface="Arial" pitchFamily="34" charset="0"/>
              </a:rPr>
              <a:t>nd</a:t>
            </a:r>
            <a:endParaRPr lang="en-US" sz="1000" dirty="0">
              <a:latin typeface="Arial" pitchFamily="34" charset="0"/>
              <a:cs typeface="Arial" pitchFamily="34" charset="0"/>
            </a:endParaRP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1F342A5-34AF-41AB-8706-5CE49363879C}" type="slidenum">
              <a:rPr lang="en-US"/>
              <a:pPr>
                <a:defRPr/>
              </a:pPr>
              <a:t>‹#›</a:t>
            </a:fld>
            <a:endParaRPr lang="en-US"/>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6" name="Slide Number Placeholder 5"/>
          <p:cNvSpPr>
            <a:spLocks noGrp="1"/>
          </p:cNvSpPr>
          <p:nvPr>
            <p:ph type="sldNum" sz="quarter" idx="12"/>
          </p:nvPr>
        </p:nvSpPr>
        <p:spPr/>
        <p:txBody>
          <a:bodyPr/>
          <a:lstStyle>
            <a:lvl1pPr>
              <a:defRPr/>
            </a:lvl1pPr>
          </a:lstStyle>
          <a:p>
            <a:pPr>
              <a:defRPr/>
            </a:pPr>
            <a:fld id="{3667E33E-A978-4842-957B-18FA7EEB09FC}" type="slidenum">
              <a:rPr lang="en-US"/>
              <a:pPr>
                <a:defRPr/>
              </a:pPr>
              <a:t>‹#›</a:t>
            </a:fld>
            <a:endParaRPr lang="en-US"/>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CF0CF9-A381-4BD6-AAF8-FD91F204454B}"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221794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CF0CF9-A381-4BD6-AAF8-FD91F204454B}"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1452406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CF0CF9-A381-4BD6-AAF8-FD91F204454B}"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2929415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CF0CF9-A381-4BD6-AAF8-FD91F204454B}" type="datetimeFigureOut">
              <a:rPr lang="en-US" smtClean="0"/>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2130802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CF0CF9-A381-4BD6-AAF8-FD91F204454B}" type="datetimeFigureOut">
              <a:rPr lang="en-US" smtClean="0"/>
              <a:t>9/28/2011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36260207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CF0CF9-A381-4BD6-AAF8-FD91F204454B}" type="datetimeFigureOut">
              <a:rPr lang="en-US" smtClean="0"/>
              <a:t>9/28/2011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23594235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CF0CF9-A381-4BD6-AAF8-FD91F204454B}" type="datetimeFigureOut">
              <a:rPr lang="en-US" smtClean="0"/>
              <a:t>9/28/2011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17971058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CF0CF9-A381-4BD6-AAF8-FD91F204454B}" type="datetimeFigureOut">
              <a:rPr lang="en-US" smtClean="0"/>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606541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E33323"/>
              </a:buClr>
              <a:defRPr/>
            </a:lvl1pPr>
            <a:lvl2pPr>
              <a:buClr>
                <a:srgbClr val="004A73"/>
              </a:buClr>
              <a:defRPr/>
            </a:lvl2pPr>
            <a:lvl3pPr>
              <a:buClr>
                <a:srgbClr val="E33323"/>
              </a:buClr>
              <a:defRPr/>
            </a:lvl3pPr>
            <a:lvl4pPr>
              <a:buClr>
                <a:srgbClr val="004A73"/>
              </a:buClr>
              <a:defRPr/>
            </a:lvl4pPr>
            <a:lvl5pPr>
              <a:buClr>
                <a:srgbClr val="E3332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DE8B94C-1610-4A26-AB31-689E8E51FABB}" type="slidenum">
              <a:rPr lang="en-US"/>
              <a:pPr>
                <a:defRPr/>
              </a:pPr>
              <a:t>‹#›</a:t>
            </a:fld>
            <a:endParaRPr lang="en-US"/>
          </a:p>
        </p:txBody>
      </p:sp>
    </p:spTree>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CF0CF9-A381-4BD6-AAF8-FD91F204454B}" type="datetimeFigureOut">
              <a:rPr lang="en-US" smtClean="0"/>
              <a:t>9/28/2011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37953255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CF0CF9-A381-4BD6-AAF8-FD91F204454B}"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3710213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CF0CF9-A381-4BD6-AAF8-FD91F204454B}" type="datetimeFigureOut">
              <a:rPr lang="en-US" smtClean="0"/>
              <a:t>9/28/2011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0BE6F0-ED4E-4BE6-B6B1-41708BFECC0C}" type="slidenum">
              <a:rPr lang="en-US" smtClean="0"/>
              <a:t>‹#›</a:t>
            </a:fld>
            <a:endParaRPr lang="en-US"/>
          </a:p>
        </p:txBody>
      </p:sp>
    </p:spTree>
    <p:extLst>
      <p:ext uri="{BB962C8B-B14F-4D97-AF65-F5344CB8AC3E}">
        <p14:creationId xmlns:p14="http://schemas.microsoft.com/office/powerpoint/2010/main" val="4196935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0" y="0"/>
            <a:ext cx="9144000" cy="5697538"/>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FFFFFF"/>
              </a:solidFill>
              <a:ea typeface="ＭＳ Ｐゴシック" pitchFamily="96" charset="-128"/>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5" name="Slide Number Placeholder 3"/>
          <p:cNvSpPr>
            <a:spLocks noGrp="1"/>
          </p:cNvSpPr>
          <p:nvPr>
            <p:ph type="sldNum" sz="quarter" idx="12"/>
          </p:nvPr>
        </p:nvSpPr>
        <p:spPr/>
        <p:txBody>
          <a:bodyPr/>
          <a:lstStyle>
            <a:lvl1pPr>
              <a:defRPr/>
            </a:lvl1pPr>
          </a:lstStyle>
          <a:p>
            <a:pPr>
              <a:defRPr/>
            </a:pPr>
            <a:fld id="{6D12A522-FF6E-4044-9AB3-9EB3C4EA2D66}" type="slidenum">
              <a:rPr lang="en-US"/>
              <a:pPr>
                <a:defRPr/>
              </a:pPr>
              <a:t>‹#›</a:t>
            </a:fld>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61C9F4E-AD42-427C-B3F2-716196F059CD}" type="slidenum">
              <a:rPr lang="en-US"/>
              <a:pPr>
                <a:defRPr/>
              </a:pPr>
              <a:t>‹#›</a:t>
            </a:fld>
            <a:endParaRPr lang="en-US"/>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91F4C17B-3262-47DC-8CE7-D3A2B4B14335}" type="slidenum">
              <a:rPr lang="en-US"/>
              <a:pPr>
                <a:defRPr/>
              </a:pPr>
              <a:t>‹#›</a:t>
            </a:fld>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 2011 EDUCAUSE</a:t>
            </a:r>
            <a:endParaRPr lang="en-US"/>
          </a:p>
        </p:txBody>
      </p:sp>
      <p:sp>
        <p:nvSpPr>
          <p:cNvPr id="6" name="Slide Number Placeholder 5"/>
          <p:cNvSpPr>
            <a:spLocks noGrp="1"/>
          </p:cNvSpPr>
          <p:nvPr>
            <p:ph type="sldNum" sz="quarter" idx="12"/>
          </p:nvPr>
        </p:nvSpPr>
        <p:spPr/>
        <p:txBody>
          <a:bodyPr/>
          <a:lstStyle>
            <a:lvl1pPr>
              <a:defRPr/>
            </a:lvl1pPr>
          </a:lstStyle>
          <a:p>
            <a:pPr>
              <a:defRPr/>
            </a:pPr>
            <a:fld id="{FEBC52BF-566F-4E57-BF43-E153B076E1F9}" type="slidenum">
              <a:rPr lang="en-US"/>
              <a:pPr>
                <a:defRPr/>
              </a:pPr>
              <a:t>‹#›</a:t>
            </a:fld>
            <a:endParaRPr lang="en-US"/>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627174C9-3566-421C-935D-63CC9F7431F7}" type="slidenum">
              <a:rPr lang="en-US"/>
              <a:pPr>
                <a:defRPr/>
              </a:pPr>
              <a:t>‹#›</a:t>
            </a:fld>
            <a:endParaRPr lang="en-US"/>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D553A3F-C91C-411A-8CFF-3ABD954B997A}" type="slidenum">
              <a:rPr lang="en-US"/>
              <a:pPr>
                <a:defRPr/>
              </a:pPr>
              <a:t>‹#›</a:t>
            </a:fld>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8788"/>
            <a:ext cx="83820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3820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rgbClr val="A6A6A6"/>
                </a:solidFill>
                <a:cs typeface="Arial" charset="0"/>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000">
                <a:solidFill>
                  <a:srgbClr val="A6A6A6"/>
                </a:solidFill>
                <a:latin typeface="Arial" pitchFamily="34" charset="0"/>
                <a:cs typeface="Arial" pitchFamily="34" charset="0"/>
              </a:defRPr>
            </a:lvl1pPr>
          </a:lstStyle>
          <a:p>
            <a:pPr>
              <a:defRPr/>
            </a:pPr>
            <a:r>
              <a:rPr lang="en-US" dirty="0" smtClean="0"/>
              <a:t>©2011 EDUCAUSE. CC by-</a:t>
            </a:r>
            <a:r>
              <a:rPr lang="en-US" dirty="0" err="1" smtClean="0"/>
              <a:t>nc</a:t>
            </a:r>
            <a:r>
              <a:rPr lang="en-US" dirty="0" smtClean="0"/>
              <a:t>-</a:t>
            </a:r>
            <a:r>
              <a:rPr lang="en-US" dirty="0" err="1" smtClean="0"/>
              <a:t>nd</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A6A6A6"/>
                </a:solidFill>
                <a:cs typeface="Arial" charset="0"/>
              </a:defRPr>
            </a:lvl1pPr>
          </a:lstStyle>
          <a:p>
            <a:pPr>
              <a:defRPr/>
            </a:pPr>
            <a:fld id="{1005DF59-7C8F-46B8-86D7-649FAE8579D4}" type="slidenum">
              <a:rPr lang="en-US"/>
              <a:pPr>
                <a:defRPr/>
              </a:pPr>
              <a:t>‹#›</a:t>
            </a:fld>
            <a:endParaRPr lang="en-US"/>
          </a:p>
        </p:txBody>
      </p:sp>
      <p:pic>
        <p:nvPicPr>
          <p:cNvPr id="12" name="Picture 21" descr="cyber.jpg"/>
          <p:cNvPicPr>
            <a:picLocks noChangeAspect="1"/>
          </p:cNvPicPr>
          <p:nvPr/>
        </p:nvPicPr>
        <p:blipFill>
          <a:blip r:embed="rId13" cstate="print"/>
          <a:srcRect r="52750"/>
          <a:stretch>
            <a:fillRect/>
          </a:stretch>
        </p:blipFill>
        <p:spPr bwMode="auto">
          <a:xfrm>
            <a:off x="512763" y="6286500"/>
            <a:ext cx="2498725" cy="311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fade/>
  </p:transition>
  <p:timing>
    <p:tnLst>
      <p:par>
        <p:cTn id="1" dur="indefinite" restart="never" nodeType="tmRoot"/>
      </p:par>
    </p:tnLst>
  </p:timing>
  <p:hf hdr="0" dt="0"/>
  <p:txStyles>
    <p:titleStyle>
      <a:lvl1pPr algn="l" defTabSz="457200" rtl="0" eaLnBrk="0" fontAlgn="base" hangingPunct="0">
        <a:spcBef>
          <a:spcPct val="0"/>
        </a:spcBef>
        <a:spcAft>
          <a:spcPct val="0"/>
        </a:spcAft>
        <a:defRPr sz="3000" b="1" kern="1200" cap="all">
          <a:solidFill>
            <a:schemeClr val="tx1"/>
          </a:solidFill>
          <a:latin typeface="Arial"/>
          <a:ea typeface="ＭＳ Ｐゴシック" pitchFamily="48" charset="-128"/>
          <a:cs typeface="Arial"/>
        </a:defRPr>
      </a:lvl1pPr>
      <a:lvl2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2pPr>
      <a:lvl3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3pPr>
      <a:lvl4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4pPr>
      <a:lvl5pPr algn="l" defTabSz="457200" rtl="0" eaLnBrk="0" fontAlgn="base" hangingPunct="0">
        <a:spcBef>
          <a:spcPct val="0"/>
        </a:spcBef>
        <a:spcAft>
          <a:spcPct val="0"/>
        </a:spcAft>
        <a:defRPr sz="3000" b="1">
          <a:solidFill>
            <a:schemeClr val="tx1"/>
          </a:solidFill>
          <a:latin typeface="Arial" pitchFamily="48" charset="0"/>
          <a:ea typeface="ＭＳ Ｐゴシック" pitchFamily="48" charset="-128"/>
          <a:cs typeface="Arial" charset="0"/>
        </a:defRPr>
      </a:lvl5pPr>
      <a:lvl6pPr marL="457200" algn="l" defTabSz="457200" rtl="0" fontAlgn="base">
        <a:spcBef>
          <a:spcPct val="0"/>
        </a:spcBef>
        <a:spcAft>
          <a:spcPct val="0"/>
        </a:spcAft>
        <a:defRPr sz="3000" b="1">
          <a:solidFill>
            <a:srgbClr val="FC7F1D"/>
          </a:solidFill>
          <a:latin typeface="Arial" pitchFamily="48" charset="0"/>
          <a:ea typeface="ＭＳ Ｐゴシック" pitchFamily="48" charset="-128"/>
        </a:defRPr>
      </a:lvl6pPr>
      <a:lvl7pPr marL="914400" algn="l" defTabSz="457200" rtl="0" fontAlgn="base">
        <a:spcBef>
          <a:spcPct val="0"/>
        </a:spcBef>
        <a:spcAft>
          <a:spcPct val="0"/>
        </a:spcAft>
        <a:defRPr sz="3000" b="1">
          <a:solidFill>
            <a:srgbClr val="FC7F1D"/>
          </a:solidFill>
          <a:latin typeface="Arial" pitchFamily="48" charset="0"/>
          <a:ea typeface="ＭＳ Ｐゴシック" pitchFamily="48" charset="-128"/>
        </a:defRPr>
      </a:lvl7pPr>
      <a:lvl8pPr marL="1371600" algn="l" defTabSz="457200" rtl="0" fontAlgn="base">
        <a:spcBef>
          <a:spcPct val="0"/>
        </a:spcBef>
        <a:spcAft>
          <a:spcPct val="0"/>
        </a:spcAft>
        <a:defRPr sz="3000" b="1">
          <a:solidFill>
            <a:srgbClr val="FC7F1D"/>
          </a:solidFill>
          <a:latin typeface="Arial" pitchFamily="48" charset="0"/>
          <a:ea typeface="ＭＳ Ｐゴシック" pitchFamily="48" charset="-128"/>
        </a:defRPr>
      </a:lvl8pPr>
      <a:lvl9pPr marL="1828800" algn="l" defTabSz="457200" rtl="0" fontAlgn="base">
        <a:spcBef>
          <a:spcPct val="0"/>
        </a:spcBef>
        <a:spcAft>
          <a:spcPct val="0"/>
        </a:spcAft>
        <a:defRPr sz="3000" b="1">
          <a:solidFill>
            <a:srgbClr val="FC7F1D"/>
          </a:solidFill>
          <a:latin typeface="Arial" pitchFamily="48" charset="0"/>
          <a:ea typeface="ＭＳ Ｐゴシック" pitchFamily="48" charset="-128"/>
        </a:defRPr>
      </a:lvl9pPr>
    </p:titleStyle>
    <p:bodyStyle>
      <a:lvl1pPr marL="230188" indent="-230188" algn="l" defTabSz="457200" rtl="0" eaLnBrk="0" fontAlgn="base" hangingPunct="0">
        <a:spcBef>
          <a:spcPct val="20000"/>
        </a:spcBef>
        <a:spcAft>
          <a:spcPct val="0"/>
        </a:spcAft>
        <a:buClr>
          <a:srgbClr val="E33323"/>
        </a:buClr>
        <a:buSzPct val="80000"/>
        <a:buFont typeface="Wingdings" pitchFamily="96" charset="2"/>
        <a:buChar char="§"/>
        <a:defRPr sz="2800" kern="1200">
          <a:solidFill>
            <a:srgbClr val="4C4C4F"/>
          </a:solidFill>
          <a:latin typeface="Arial"/>
          <a:ea typeface="ＭＳ Ｐゴシック" pitchFamily="48" charset="-128"/>
          <a:cs typeface="Arial"/>
        </a:defRPr>
      </a:lvl1pPr>
      <a:lvl2pPr marL="511175" indent="-222250" algn="l" defTabSz="457200" rtl="0" eaLnBrk="0" fontAlgn="base" hangingPunct="0">
        <a:spcBef>
          <a:spcPct val="20000"/>
        </a:spcBef>
        <a:spcAft>
          <a:spcPct val="0"/>
        </a:spcAft>
        <a:buClr>
          <a:srgbClr val="004A73"/>
        </a:buClr>
        <a:buSzPct val="80000"/>
        <a:buFont typeface="Wingdings" pitchFamily="96" charset="2"/>
        <a:buChar char="§"/>
        <a:defRPr sz="2400" kern="1200">
          <a:solidFill>
            <a:srgbClr val="4C4C4F"/>
          </a:solidFill>
          <a:latin typeface="Arial"/>
          <a:ea typeface="ＭＳ Ｐゴシック" pitchFamily="48" charset="-128"/>
          <a:cs typeface="Arial"/>
        </a:defRPr>
      </a:lvl2pPr>
      <a:lvl3pPr marL="857250" indent="-230188" algn="l" defTabSz="457200" rtl="0" eaLnBrk="0" fontAlgn="base" hangingPunct="0">
        <a:spcBef>
          <a:spcPct val="20000"/>
        </a:spcBef>
        <a:spcAft>
          <a:spcPct val="0"/>
        </a:spcAft>
        <a:buClr>
          <a:srgbClr val="E33323"/>
        </a:buClr>
        <a:buSzPct val="80000"/>
        <a:buFont typeface="Wingdings" pitchFamily="96" charset="2"/>
        <a:buChar char="§"/>
        <a:defRPr sz="2000" kern="1200">
          <a:solidFill>
            <a:srgbClr val="4C4C4F"/>
          </a:solidFill>
          <a:latin typeface="Arial"/>
          <a:ea typeface="ＭＳ Ｐゴシック" pitchFamily="48" charset="-128"/>
          <a:cs typeface="Arial"/>
        </a:defRPr>
      </a:lvl3pPr>
      <a:lvl4pPr marL="1146175" indent="-173038" algn="l" defTabSz="457200" rtl="0" eaLnBrk="0" fontAlgn="base" hangingPunct="0">
        <a:spcBef>
          <a:spcPct val="20000"/>
        </a:spcBef>
        <a:spcAft>
          <a:spcPct val="0"/>
        </a:spcAft>
        <a:buClr>
          <a:srgbClr val="004A73"/>
        </a:buClr>
        <a:buSzPct val="80000"/>
        <a:buFont typeface="Wingdings" pitchFamily="96" charset="2"/>
        <a:buChar char="§"/>
        <a:defRPr kern="1200">
          <a:solidFill>
            <a:srgbClr val="4C4C4F"/>
          </a:solidFill>
          <a:latin typeface="Arial"/>
          <a:ea typeface="ＭＳ Ｐゴシック" pitchFamily="48" charset="-128"/>
          <a:cs typeface="Arial"/>
        </a:defRPr>
      </a:lvl4pPr>
      <a:lvl5pPr marL="1427163" indent="-173038" algn="l" defTabSz="457200" rtl="0" eaLnBrk="0" fontAlgn="base" hangingPunct="0">
        <a:spcBef>
          <a:spcPct val="20000"/>
        </a:spcBef>
        <a:spcAft>
          <a:spcPct val="0"/>
        </a:spcAft>
        <a:buClr>
          <a:srgbClr val="E33323"/>
        </a:buClr>
        <a:buSzPct val="80000"/>
        <a:buFont typeface="Wingdings" pitchFamily="96" charset="2"/>
        <a:buChar char="§"/>
        <a:defRPr sz="1600" kern="1200">
          <a:solidFill>
            <a:srgbClr val="4C4C4F"/>
          </a:solidFill>
          <a:latin typeface="Arial"/>
          <a:ea typeface="ＭＳ Ｐゴシック" pitchFamily="48"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CF0CF9-A381-4BD6-AAF8-FD91F204454B}" type="datetimeFigureOut">
              <a:rPr lang="en-US" smtClean="0"/>
              <a:t>9/28/2011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0BE6F0-ED4E-4BE6-B6B1-41708BFECC0C}" type="slidenum">
              <a:rPr lang="en-US" smtClean="0"/>
              <a:t>‹#›</a:t>
            </a:fld>
            <a:endParaRPr lang="en-US"/>
          </a:p>
        </p:txBody>
      </p:sp>
    </p:spTree>
    <p:extLst>
      <p:ext uri="{BB962C8B-B14F-4D97-AF65-F5344CB8AC3E}">
        <p14:creationId xmlns:p14="http://schemas.microsoft.com/office/powerpoint/2010/main" val="33899310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bwMode="auto">
          <a:xfrm>
            <a:off x="762000" y="2286000"/>
            <a:ext cx="7772400" cy="1470025"/>
          </a:xfrm>
        </p:spPr>
        <p:txBody>
          <a:bodyPr>
            <a:normAutofit/>
          </a:bodyPr>
          <a:lstStyle/>
          <a:p>
            <a:r>
              <a:rPr lang="en-US" dirty="0" smtClean="0"/>
              <a:t>THE HIGHER EDUCATION CIO: Portrait of Today,</a:t>
            </a:r>
            <a:br>
              <a:rPr lang="en-US" dirty="0" smtClean="0"/>
            </a:br>
            <a:r>
              <a:rPr lang="en-US" dirty="0" smtClean="0"/>
              <a:t>Landscape of Tomorrow</a:t>
            </a:r>
            <a:endParaRPr lang="en-US" cap="none" dirty="0" smtClean="0">
              <a:latin typeface="Arial" charset="0"/>
              <a:ea typeface="ＭＳ Ｐゴシック" pitchFamily="96" charset="-128"/>
              <a:cs typeface="Arial" charset="0"/>
            </a:endParaRPr>
          </a:p>
        </p:txBody>
      </p:sp>
      <p:sp>
        <p:nvSpPr>
          <p:cNvPr id="5123" name="Subtitle 2"/>
          <p:cNvSpPr>
            <a:spLocks noGrp="1"/>
          </p:cNvSpPr>
          <p:nvPr>
            <p:ph type="subTitle" idx="1"/>
          </p:nvPr>
        </p:nvSpPr>
        <p:spPr>
          <a:xfrm>
            <a:off x="1447800" y="3860800"/>
            <a:ext cx="6400800" cy="1219200"/>
          </a:xfrm>
        </p:spPr>
        <p:txBody>
          <a:bodyPr/>
          <a:lstStyle/>
          <a:p>
            <a:pPr eaLnBrk="1" hangingPunct="1"/>
            <a:r>
              <a:rPr lang="en-US" dirty="0" smtClean="0">
                <a:latin typeface="Arial" charset="0"/>
                <a:ea typeface="ＭＳ Ｐゴシック" pitchFamily="96" charset="-128"/>
                <a:cs typeface="Arial" charset="0"/>
              </a:rPr>
              <a:t>Pam Arroway</a:t>
            </a:r>
            <a:endParaRPr lang="en-US" dirty="0">
              <a:latin typeface="Arial" charset="0"/>
              <a:ea typeface="ＭＳ Ｐゴシック" pitchFamily="96" charset="-128"/>
              <a:cs typeface="Arial" charset="0"/>
            </a:endParaRPr>
          </a:p>
          <a:p>
            <a:pPr eaLnBrk="1" hangingPunct="1"/>
            <a:r>
              <a:rPr lang="en-US" dirty="0" smtClean="0">
                <a:latin typeface="Arial" charset="0"/>
                <a:ea typeface="ＭＳ Ｐゴシック" pitchFamily="96" charset="-128"/>
                <a:cs typeface="Arial" charset="0"/>
              </a:rPr>
              <a:t>September 2011</a:t>
            </a: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1143000"/>
          </a:xfrm>
        </p:spPr>
        <p:txBody>
          <a:bodyPr/>
          <a:lstStyle/>
          <a:p>
            <a:r>
              <a:rPr lang="en-US" cap="none" dirty="0" smtClean="0"/>
              <a:t>HIGHER EDUCATION </a:t>
            </a:r>
            <a:r>
              <a:rPr lang="en-US" cap="none" dirty="0" err="1" smtClean="0"/>
              <a:t>CIOs</a:t>
            </a:r>
            <a:r>
              <a:rPr lang="en-US" cap="none" dirty="0" smtClean="0"/>
              <a:t> ARE </a:t>
            </a:r>
            <a:br>
              <a:rPr lang="en-US" cap="none" dirty="0" smtClean="0"/>
            </a:br>
            <a:r>
              <a:rPr lang="en-US" cap="none" dirty="0" smtClean="0"/>
              <a:t>DOING MORE</a:t>
            </a:r>
            <a:endParaRPr lang="en-US" cap="none" dirty="0"/>
          </a:p>
        </p:txBody>
      </p:sp>
      <p:sp>
        <p:nvSpPr>
          <p:cNvPr id="3" name="Content Placeholder 2"/>
          <p:cNvSpPr>
            <a:spLocks noGrp="1"/>
          </p:cNvSpPr>
          <p:nvPr>
            <p:ph idx="1"/>
          </p:nvPr>
        </p:nvSpPr>
        <p:spPr>
          <a:xfrm>
            <a:off x="457200" y="1600201"/>
            <a:ext cx="8382000" cy="4419600"/>
          </a:xfrm>
        </p:spPr>
        <p:txBody>
          <a:bodyPr>
            <a:normAutofit/>
          </a:bodyPr>
          <a:lstStyle/>
          <a:p>
            <a:pPr>
              <a:buClr>
                <a:srgbClr val="A32638"/>
              </a:buClr>
            </a:pPr>
            <a:r>
              <a:rPr lang="en-US" dirty="0" smtClean="0"/>
              <a:t>Standard functions reporting to the CIO include user support, administrative information systems, network infrastructure, data center operations, IT security and policy and telephony.</a:t>
            </a:r>
          </a:p>
          <a:p>
            <a:pPr>
              <a:buClr>
                <a:srgbClr val="A32638"/>
              </a:buClr>
            </a:pPr>
            <a:r>
              <a:rPr lang="en-US" dirty="0" smtClean="0"/>
              <a:t>From 2005 to 2009, half of institutions reported adding more official functions to the central IT organization.</a:t>
            </a:r>
          </a:p>
          <a:p>
            <a:pPr>
              <a:buClr>
                <a:srgbClr val="A32638"/>
              </a:buClr>
            </a:pPr>
            <a:r>
              <a:rPr lang="en-US" dirty="0" smtClean="0"/>
              <a:t>IT planning and budgeting activities have significantly increased in central IT. </a:t>
            </a:r>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©2011 EDUCAUSE. CC by-</a:t>
            </a:r>
            <a:r>
              <a:rPr lang="en-US" dirty="0" err="1" smtClean="0"/>
              <a:t>nc</a:t>
            </a:r>
            <a:r>
              <a:rPr lang="en-US" dirty="0" smtClean="0"/>
              <a:t>-</a:t>
            </a:r>
            <a:r>
              <a:rPr lang="en-US" dirty="0" err="1" smtClean="0"/>
              <a:t>nd</a:t>
            </a:r>
            <a:endParaRPr lang="en-US" dirty="0"/>
          </a:p>
        </p:txBody>
      </p:sp>
      <p:sp>
        <p:nvSpPr>
          <p:cNvPr id="5" name="Slide Number Placeholder 4"/>
          <p:cNvSpPr>
            <a:spLocks noGrp="1"/>
          </p:cNvSpPr>
          <p:nvPr>
            <p:ph type="sldNum" sz="quarter" idx="12"/>
          </p:nvPr>
        </p:nvSpPr>
        <p:spPr/>
        <p:txBody>
          <a:bodyPr/>
          <a:lstStyle/>
          <a:p>
            <a:fld id="{94B21EF6-A51D-4BDF-92F7-55E6C4F413CE}" type="slidenum">
              <a:rPr lang="en-US" smtClean="0"/>
              <a:pPr/>
              <a:t>10</a:t>
            </a:fld>
            <a:endParaRPr lang="en-US"/>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71106"/>
            <a:ext cx="8382000" cy="1143000"/>
          </a:xfrm>
        </p:spPr>
        <p:txBody>
          <a:bodyPr>
            <a:normAutofit/>
          </a:bodyPr>
          <a:lstStyle/>
          <a:p>
            <a:r>
              <a:rPr lang="en-US" dirty="0" smtClean="0"/>
              <a:t>Functions Reporting to the CIO Vary significantly by Carnegie class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953094370"/>
              </p:ext>
            </p:extLst>
          </p:nvPr>
        </p:nvGraphicFramePr>
        <p:xfrm>
          <a:off x="609598" y="1676400"/>
          <a:ext cx="7848601" cy="4427274"/>
        </p:xfrm>
        <a:graphic>
          <a:graphicData uri="http://schemas.openxmlformats.org/drawingml/2006/table">
            <a:tbl>
              <a:tblPr/>
              <a:tblGrid>
                <a:gridCol w="2263665"/>
                <a:gridCol w="797848"/>
                <a:gridCol w="797848"/>
                <a:gridCol w="797848"/>
                <a:gridCol w="797848"/>
                <a:gridCol w="797848"/>
                <a:gridCol w="797848"/>
                <a:gridCol w="797848"/>
              </a:tblGrid>
              <a:tr h="266094">
                <a:tc>
                  <a:txBody>
                    <a:bodyPr/>
                    <a:lstStyle/>
                    <a:p>
                      <a:pPr algn="l" fontAlgn="b"/>
                      <a:r>
                        <a:rPr lang="en-US" sz="1400" b="1" i="0" u="none" strike="noStrike" dirty="0">
                          <a:solidFill>
                            <a:srgbClr val="000000"/>
                          </a:solidFill>
                          <a:latin typeface="Arial" pitchFamily="34" charset="0"/>
                          <a:cs typeface="Arial" pitchFamily="34" charset="0"/>
                        </a:rPr>
                        <a:t>Function</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Arial" pitchFamily="34" charset="0"/>
                          <a:cs typeface="Arial" pitchFamily="34" charset="0"/>
                        </a:rPr>
                        <a:t>DR EXT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Arial" pitchFamily="34" charset="0"/>
                          <a:cs typeface="Arial" pitchFamily="34" charset="0"/>
                        </a:rPr>
                        <a:t>DR INT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Arial" pitchFamily="34" charset="0"/>
                          <a:cs typeface="Arial" pitchFamily="34" charset="0"/>
                        </a:rPr>
                        <a:t>MA 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Arial" pitchFamily="34" charset="0"/>
                          <a:cs typeface="Arial" pitchFamily="34" charset="0"/>
                        </a:rPr>
                        <a:t>MA II</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Arial" pitchFamily="34" charset="0"/>
                          <a:cs typeface="Arial" pitchFamily="34" charset="0"/>
                        </a:rPr>
                        <a:t>BA LA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Arial" pitchFamily="34" charset="0"/>
                          <a:cs typeface="Arial" pitchFamily="34" charset="0"/>
                        </a:rPr>
                        <a:t>BA GEN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latin typeface="Arial" pitchFamily="34" charset="0"/>
                          <a:cs typeface="Arial" pitchFamily="34" charset="0"/>
                        </a:rPr>
                        <a:t>AA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Identity management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6100"/>
                          </a:solidFill>
                          <a:latin typeface="Arial" pitchFamily="34" charset="0"/>
                          <a:cs typeface="Arial" pitchFamily="34" charset="0"/>
                        </a:rPr>
                        <a:t>99%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98%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81%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85%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IT planning and budgeting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94%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88%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pitchFamily="34" charset="0"/>
                          <a:cs typeface="Arial" pitchFamily="34" charset="0"/>
                        </a:rPr>
                        <a:t>85%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Student computing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9C0006"/>
                          </a:solidFill>
                          <a:latin typeface="Arial" pitchFamily="34" charset="0"/>
                          <a:cs typeface="Arial" pitchFamily="34" charset="0"/>
                        </a:rPr>
                        <a:t>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90%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96%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Academic computing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100%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94%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66094">
                <a:tc>
                  <a:txBody>
                    <a:bodyPr/>
                    <a:lstStyle/>
                    <a:p>
                      <a:pPr algn="l" fontAlgn="ctr"/>
                      <a:r>
                        <a:rPr lang="en-US" sz="1400" b="0" i="0" u="none" strike="noStrike" dirty="0">
                          <a:solidFill>
                            <a:srgbClr val="000000"/>
                          </a:solidFill>
                          <a:latin typeface="Arial" pitchFamily="34" charset="0"/>
                          <a:cs typeface="Arial" pitchFamily="34" charset="0"/>
                        </a:rPr>
                        <a:t>Web support services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87%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76%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Instructional technology</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82%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89%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64%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66094">
                <a:tc>
                  <a:txBody>
                    <a:bodyPr/>
                    <a:lstStyle/>
                    <a:p>
                      <a:pPr algn="l" fontAlgn="ctr"/>
                      <a:r>
                        <a:rPr lang="en-US" sz="1400" b="0" i="0" u="none" strike="noStrike" dirty="0">
                          <a:solidFill>
                            <a:srgbClr val="000000"/>
                          </a:solidFill>
                          <a:latin typeface="Arial" pitchFamily="34" charset="0"/>
                          <a:cs typeface="Arial" pitchFamily="34" charset="0"/>
                        </a:rPr>
                        <a:t>Multimedia services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81%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61%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66094">
                <a:tc>
                  <a:txBody>
                    <a:bodyPr/>
                    <a:lstStyle/>
                    <a:p>
                      <a:pPr algn="l" fontAlgn="ctr"/>
                      <a:r>
                        <a:rPr lang="en-US" sz="1400" b="0" i="0" u="none" strike="noStrike" dirty="0">
                          <a:solidFill>
                            <a:srgbClr val="000000"/>
                          </a:solidFill>
                          <a:latin typeface="Arial" pitchFamily="34" charset="0"/>
                          <a:cs typeface="Arial" pitchFamily="34" charset="0"/>
                        </a:rPr>
                        <a:t>Student computing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65%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63%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70%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54%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53%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Research computing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35%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46%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66094">
                <a:tc>
                  <a:txBody>
                    <a:bodyPr/>
                    <a:lstStyle/>
                    <a:p>
                      <a:pPr algn="l" fontAlgn="ctr"/>
                      <a:r>
                        <a:rPr lang="en-US" sz="1400" b="0" i="0" u="none" strike="noStrike" dirty="0">
                          <a:solidFill>
                            <a:srgbClr val="000000"/>
                          </a:solidFill>
                          <a:latin typeface="Arial" pitchFamily="34" charset="0"/>
                          <a:cs typeface="Arial" pitchFamily="34" charset="0"/>
                        </a:rPr>
                        <a:t>Print/copier services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Distance education</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37%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37%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35%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dirty="0">
                          <a:solidFill>
                            <a:srgbClr val="000000"/>
                          </a:solidFill>
                          <a:latin typeface="Arial" pitchFamily="34" charset="0"/>
                          <a:cs typeface="Arial" pitchFamily="34" charset="0"/>
                        </a:rPr>
                        <a:t>Library</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6094">
                <a:tc>
                  <a:txBody>
                    <a:bodyPr/>
                    <a:lstStyle/>
                    <a:p>
                      <a:pPr algn="l" fontAlgn="ctr"/>
                      <a:r>
                        <a:rPr lang="en-US" sz="1400" b="0" i="0" u="none" strike="noStrike">
                          <a:solidFill>
                            <a:srgbClr val="000000"/>
                          </a:solidFill>
                          <a:latin typeface="Arial" pitchFamily="34" charset="0"/>
                          <a:cs typeface="Arial" pitchFamily="34" charset="0"/>
                        </a:rPr>
                        <a:t>Computer </a:t>
                      </a:r>
                      <a:r>
                        <a:rPr lang="en-US" sz="1400" b="0" i="0" u="none" strike="noStrike" smtClean="0">
                          <a:solidFill>
                            <a:srgbClr val="000000"/>
                          </a:solidFill>
                          <a:latin typeface="Arial" pitchFamily="34" charset="0"/>
                          <a:cs typeface="Arial" pitchFamily="34" charset="0"/>
                        </a:rPr>
                        <a:t>store</a:t>
                      </a:r>
                      <a:endParaRPr lang="en-US" sz="1400" b="0" i="0" u="none" strike="noStrike" dirty="0">
                        <a:solidFill>
                          <a:srgbClr val="000000"/>
                        </a:solidFill>
                        <a:latin typeface="Arial" pitchFamily="34" charset="0"/>
                        <a:cs typeface="Arial" pitchFamily="34" charset="0"/>
                      </a:endParaRP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6100"/>
                          </a:solidFill>
                          <a:latin typeface="Arial" pitchFamily="34" charset="0"/>
                          <a:cs typeface="Arial" pitchFamily="34" charset="0"/>
                        </a:rPr>
                        <a:t>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a:solidFill>
                            <a:srgbClr val="000000"/>
                          </a:solidFill>
                          <a:latin typeface="Arial" pitchFamily="34" charset="0"/>
                          <a:cs typeface="Arial"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a:solidFill>
                            <a:srgbClr val="000000"/>
                          </a:solidFill>
                          <a:latin typeface="Arial" pitchFamily="34" charset="0"/>
                          <a:cs typeface="Arial" pitchFamily="34" charset="0"/>
                        </a:rPr>
                        <a:t>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pitchFamily="34" charset="0"/>
                          <a:cs typeface="Arial"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9C0006"/>
                          </a:solidFill>
                          <a:latin typeface="Arial" pitchFamily="34" charset="0"/>
                          <a:cs typeface="Arial" pitchFamily="34" charset="0"/>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r>
              <a:tr h="266094">
                <a:tc>
                  <a:txBody>
                    <a:bodyPr/>
                    <a:lstStyle/>
                    <a:p>
                      <a:pPr algn="l" fontAlgn="ctr"/>
                      <a:r>
                        <a:rPr lang="en-US" sz="1400" b="0" i="0" u="none" strike="noStrike" dirty="0">
                          <a:solidFill>
                            <a:srgbClr val="000000"/>
                          </a:solidFill>
                          <a:latin typeface="Arial" pitchFamily="34" charset="0"/>
                          <a:cs typeface="Arial" pitchFamily="34" charset="0"/>
                        </a:rPr>
                        <a:t>Mailroom</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9C0006"/>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7CE"/>
                    </a:solidFill>
                  </a:tcPr>
                </a:tc>
                <a:tc>
                  <a:txBody>
                    <a:bodyPr/>
                    <a:lstStyle/>
                    <a:p>
                      <a:pPr algn="ctr" fontAlgn="ctr"/>
                      <a:r>
                        <a:rPr lang="en-US" sz="1400" b="0" i="0" u="none" strike="noStrike" dirty="0">
                          <a:solidFill>
                            <a:srgbClr val="000000"/>
                          </a:solidFill>
                          <a:latin typeface="Arial" pitchFamily="34" charset="0"/>
                          <a:cs typeface="Arial" pitchFamily="34"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pitchFamily="34" charset="0"/>
                          <a:cs typeface="Arial" pitchFamily="34" charset="0"/>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pitchFamily="34" charset="0"/>
                          <a:cs typeface="Arial"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6100"/>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EFCE"/>
                    </a:solidFill>
                  </a:tcPr>
                </a:tc>
                <a:tc>
                  <a:txBody>
                    <a:bodyPr/>
                    <a:lstStyle/>
                    <a:p>
                      <a:pPr algn="ctr" fontAlgn="ctr"/>
                      <a:r>
                        <a:rPr lang="en-US" sz="1400" b="0" i="0" u="none" strike="noStrike" dirty="0" smtClean="0">
                          <a:solidFill>
                            <a:srgbClr val="000000"/>
                          </a:solidFill>
                          <a:latin typeface="Arial" pitchFamily="34" charset="0"/>
                          <a:cs typeface="Arial" pitchFamily="34" charset="0"/>
                        </a:rPr>
                        <a:t>8%</a:t>
                      </a:r>
                      <a:endParaRPr lang="en-US" sz="14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7332">
                <a:tc>
                  <a:txBody>
                    <a:bodyPr/>
                    <a:lstStyle/>
                    <a:p>
                      <a:pPr algn="l" fontAlgn="ctr"/>
                      <a:r>
                        <a:rPr lang="en-US" sz="1400" b="0" i="1" u="none" strike="noStrike" dirty="0" smtClean="0">
                          <a:solidFill>
                            <a:srgbClr val="000000"/>
                          </a:solidFill>
                          <a:latin typeface="Arial" pitchFamily="34" charset="0"/>
                          <a:cs typeface="Arial" pitchFamily="34" charset="0"/>
                        </a:rPr>
                        <a:t>Number of responding Institutions (n)</a:t>
                      </a:r>
                      <a:endParaRPr lang="en-US" sz="1400" b="0" i="1" u="none" strike="noStrike" dirty="0">
                        <a:solidFill>
                          <a:srgbClr val="000000"/>
                        </a:solidFill>
                        <a:latin typeface="Arial" pitchFamily="34" charset="0"/>
                        <a:cs typeface="Arial" pitchFamily="34" charset="0"/>
                      </a:endParaRP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dirty="0" smtClean="0">
                          <a:solidFill>
                            <a:schemeClr val="tx1"/>
                          </a:solidFill>
                          <a:latin typeface="Arial" pitchFamily="34" charset="0"/>
                          <a:cs typeface="Arial" pitchFamily="34" charset="0"/>
                        </a:rPr>
                        <a:t>108</a:t>
                      </a:r>
                      <a:endParaRPr lang="en-US" sz="1400" b="0" i="1" u="none" strike="noStrike" dirty="0">
                        <a:solidFill>
                          <a:schemeClr val="tx1"/>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1" u="none" strike="noStrike" dirty="0" smtClean="0">
                          <a:solidFill>
                            <a:srgbClr val="000000"/>
                          </a:solidFill>
                          <a:latin typeface="Arial" pitchFamily="34" charset="0"/>
                          <a:cs typeface="Arial" pitchFamily="34" charset="0"/>
                        </a:rPr>
                        <a:t>57</a:t>
                      </a:r>
                      <a:endParaRPr lang="en-US" sz="1400" b="0" i="1"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dirty="0" smtClean="0">
                          <a:solidFill>
                            <a:srgbClr val="000000"/>
                          </a:solidFill>
                          <a:latin typeface="Arial" pitchFamily="34" charset="0"/>
                          <a:cs typeface="Arial" pitchFamily="34" charset="0"/>
                        </a:rPr>
                        <a:t>200</a:t>
                      </a:r>
                      <a:endParaRPr lang="en-US" sz="1400" b="0" i="1"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dirty="0" smtClean="0">
                          <a:solidFill>
                            <a:srgbClr val="000000"/>
                          </a:solidFill>
                          <a:latin typeface="Arial" pitchFamily="34" charset="0"/>
                          <a:cs typeface="Arial" pitchFamily="34" charset="0"/>
                        </a:rPr>
                        <a:t>36</a:t>
                      </a:r>
                      <a:endParaRPr lang="en-US" sz="1400" b="0" i="1"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dirty="0" smtClean="0">
                          <a:solidFill>
                            <a:srgbClr val="000000"/>
                          </a:solidFill>
                          <a:latin typeface="Arial" pitchFamily="34" charset="0"/>
                          <a:cs typeface="Arial" pitchFamily="34" charset="0"/>
                        </a:rPr>
                        <a:t>113</a:t>
                      </a:r>
                      <a:endParaRPr lang="en-US" sz="1400" b="0" i="1"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1" u="none" strike="noStrike" dirty="0" smtClean="0">
                          <a:solidFill>
                            <a:schemeClr val="tx1"/>
                          </a:solidFill>
                          <a:latin typeface="Arial" pitchFamily="34" charset="0"/>
                          <a:cs typeface="Arial" pitchFamily="34" charset="0"/>
                        </a:rPr>
                        <a:t>73</a:t>
                      </a:r>
                      <a:endParaRPr lang="en-US" sz="1400" b="0" i="1" u="none" strike="noStrike" dirty="0">
                        <a:solidFill>
                          <a:schemeClr val="tx1"/>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400" b="0" i="1" u="none" strike="noStrike" dirty="0" smtClean="0">
                          <a:solidFill>
                            <a:srgbClr val="000000"/>
                          </a:solidFill>
                          <a:latin typeface="Arial" pitchFamily="34" charset="0"/>
                          <a:cs typeface="Arial" pitchFamily="34" charset="0"/>
                        </a:rPr>
                        <a:t>144</a:t>
                      </a:r>
                      <a:endParaRPr lang="en-US" sz="1400" b="0" i="1"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Footer Placeholder 4"/>
          <p:cNvSpPr>
            <a:spLocks noGrp="1"/>
          </p:cNvSpPr>
          <p:nvPr>
            <p:ph type="ftr" sz="quarter" idx="11"/>
          </p:nvPr>
        </p:nvSpPr>
        <p:spPr/>
        <p:txBody>
          <a:bodyPr/>
          <a:lstStyle/>
          <a:p>
            <a:r>
              <a:rPr lang="en-US" smtClean="0"/>
              <a:t>©2011 EDUCAUSE. CC by-nc-nd</a:t>
            </a:r>
            <a:endParaRPr lang="en-US"/>
          </a:p>
        </p:txBody>
      </p:sp>
      <p:sp>
        <p:nvSpPr>
          <p:cNvPr id="6" name="Slide Number Placeholder 5"/>
          <p:cNvSpPr>
            <a:spLocks noGrp="1"/>
          </p:cNvSpPr>
          <p:nvPr>
            <p:ph type="sldNum" sz="quarter" idx="12"/>
          </p:nvPr>
        </p:nvSpPr>
        <p:spPr/>
        <p:txBody>
          <a:bodyPr/>
          <a:lstStyle/>
          <a:p>
            <a:fld id="{94B21EF6-A51D-4BDF-92F7-55E6C4F413CE}" type="slidenum">
              <a:rPr lang="en-US" smtClean="0"/>
              <a:pPr/>
              <a:t>11</a:t>
            </a:fld>
            <a:endParaRPr lang="en-US"/>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5948"/>
            <a:ext cx="8382000" cy="1143000"/>
          </a:xfrm>
        </p:spPr>
        <p:txBody>
          <a:bodyPr>
            <a:normAutofit/>
          </a:bodyPr>
          <a:lstStyle/>
          <a:p>
            <a:r>
              <a:rPr lang="en-US" dirty="0" smtClean="0"/>
              <a:t>Participation in Institutional Decision Making is Not Universal</a:t>
            </a:r>
            <a:endParaRPr lang="en-US" dirty="0"/>
          </a:p>
        </p:txBody>
      </p:sp>
      <p:sp>
        <p:nvSpPr>
          <p:cNvPr id="3" name="Content Placeholder 2"/>
          <p:cNvSpPr>
            <a:spLocks noGrp="1"/>
          </p:cNvSpPr>
          <p:nvPr>
            <p:ph idx="1"/>
          </p:nvPr>
        </p:nvSpPr>
        <p:spPr>
          <a:xfrm>
            <a:off x="457200" y="1600201"/>
            <a:ext cx="8382000" cy="4343400"/>
          </a:xfrm>
        </p:spPr>
        <p:txBody>
          <a:bodyPr/>
          <a:lstStyle/>
          <a:p>
            <a:pPr>
              <a:buClr>
                <a:srgbClr val="A32638"/>
              </a:buClr>
            </a:pPr>
            <a:r>
              <a:rPr lang="en-US" dirty="0" smtClean="0"/>
              <a:t>Membership in the senior council (president’s cabinet) has ranged from 46% to 49% over the past five years.</a:t>
            </a:r>
          </a:p>
          <a:p>
            <a:pPr>
              <a:buClr>
                <a:srgbClr val="A32638"/>
              </a:buClr>
            </a:pPr>
            <a:r>
              <a:rPr lang="en-US" dirty="0" smtClean="0"/>
              <a:t>Cabinet membership often goes along with a title of vice president (VP), but not so for CIOs who are directors.</a:t>
            </a:r>
          </a:p>
          <a:p>
            <a:pPr>
              <a:buClr>
                <a:srgbClr val="A32638"/>
              </a:buClr>
            </a:pPr>
            <a:r>
              <a:rPr lang="en-US" dirty="0" smtClean="0"/>
              <a:t>Far more CIOs participate in institutional decision making (up to 73%) than are in the president’s cabinet.</a:t>
            </a:r>
            <a:endParaRPr lang="en-US" dirty="0"/>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12</a:t>
            </a:fld>
            <a:endParaRPr lang="en-US"/>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8348"/>
            <a:ext cx="8229600" cy="1295400"/>
          </a:xfrm>
        </p:spPr>
        <p:txBody>
          <a:bodyPr>
            <a:noAutofit/>
          </a:bodyPr>
          <a:lstStyle/>
          <a:p>
            <a:r>
              <a:rPr lang="en-US" dirty="0" smtClean="0"/>
              <a:t>CIO Participation in Institutional Decision Making Varies Significantly by Cabinet Membership</a:t>
            </a:r>
            <a:endParaRPr lang="en-US" dirty="0"/>
          </a:p>
        </p:txBody>
      </p:sp>
      <p:graphicFrame>
        <p:nvGraphicFramePr>
          <p:cNvPr id="6" name="Content Placeholder 5"/>
          <p:cNvGraphicFramePr>
            <a:graphicFrameLocks noGrp="1"/>
          </p:cNvGraphicFramePr>
          <p:nvPr>
            <p:ph idx="1"/>
          </p:nvPr>
        </p:nvGraphicFramePr>
        <p:xfrm>
          <a:off x="914400" y="2514600"/>
          <a:ext cx="7391400" cy="2325132"/>
        </p:xfrm>
        <a:graphic>
          <a:graphicData uri="http://schemas.openxmlformats.org/drawingml/2006/table">
            <a:tbl>
              <a:tblPr/>
              <a:tblGrid>
                <a:gridCol w="3352800"/>
                <a:gridCol w="1447800"/>
                <a:gridCol w="1466022"/>
                <a:gridCol w="1124778"/>
              </a:tblGrid>
              <a:tr h="457200">
                <a:tc>
                  <a:txBody>
                    <a:bodyPr/>
                    <a:lstStyle/>
                    <a:p>
                      <a:pPr algn="l" fontAlgn="b"/>
                      <a:endParaRPr lang="en-US" sz="1600" b="0" i="0" u="none" strike="noStrike" dirty="0">
                        <a:solidFill>
                          <a:srgbClr val="000000"/>
                        </a:solidFill>
                        <a:latin typeface="Arial" pitchFamily="34" charset="0"/>
                        <a:cs typeface="Arial" pitchFamily="34" charset="0"/>
                      </a:endParaRP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3">
                  <a:txBody>
                    <a:bodyPr/>
                    <a:lstStyle/>
                    <a:p>
                      <a:pPr algn="ctr" fontAlgn="b"/>
                      <a:r>
                        <a:rPr lang="en-US" sz="1600" b="1" i="0" u="none" strike="noStrike" dirty="0">
                          <a:solidFill>
                            <a:srgbClr val="000000"/>
                          </a:solidFill>
                          <a:latin typeface="Arial" pitchFamily="34" charset="0"/>
                          <a:cs typeface="Arial" pitchFamily="34" charset="0"/>
                        </a:rPr>
                        <a:t>Almost Always or Often Participates in Decisions 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72770">
                <a:tc>
                  <a:txBody>
                    <a:bodyPr/>
                    <a:lstStyle/>
                    <a:p>
                      <a:pPr algn="l" fontAlgn="b"/>
                      <a:r>
                        <a:rPr lang="en-US" sz="1600" b="1" i="0" u="none" strike="noStrike" dirty="0">
                          <a:solidFill>
                            <a:srgbClr val="000000"/>
                          </a:solidFill>
                          <a:latin typeface="Arial" pitchFamily="34" charset="0"/>
                          <a:cs typeface="Arial" pitchFamily="34" charset="0"/>
                        </a:rPr>
                        <a:t>Cabinet </a:t>
                      </a:r>
                      <a:r>
                        <a:rPr lang="en-US" sz="1600" b="1" i="0" u="none" strike="noStrike" dirty="0" smtClean="0">
                          <a:solidFill>
                            <a:srgbClr val="000000"/>
                          </a:solidFill>
                          <a:latin typeface="Arial" pitchFamily="34" charset="0"/>
                          <a:cs typeface="Arial" pitchFamily="34" charset="0"/>
                        </a:rPr>
                        <a:t>Representation*</a:t>
                      </a:r>
                      <a:endParaRPr lang="en-US" sz="1600" b="1" i="0" u="none" strike="noStrike" dirty="0">
                        <a:solidFill>
                          <a:srgbClr val="000000"/>
                        </a:solidFill>
                        <a:latin typeface="Arial" pitchFamily="34" charset="0"/>
                        <a:cs typeface="Arial" pitchFamily="34" charset="0"/>
                      </a:endParaRPr>
                    </a:p>
                  </a:txBody>
                  <a:tcPr marL="45720"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Arial" pitchFamily="34" charset="0"/>
                          <a:cs typeface="Arial" pitchFamily="34" charset="0"/>
                        </a:rPr>
                        <a:t>IT </a:t>
                      </a:r>
                      <a:r>
                        <a:rPr lang="en-US" sz="1600" b="1" i="0" u="none" strike="noStrike" dirty="0" smtClean="0">
                          <a:solidFill>
                            <a:srgbClr val="000000"/>
                          </a:solidFill>
                          <a:latin typeface="Arial" pitchFamily="34" charset="0"/>
                          <a:cs typeface="Arial" pitchFamily="34" charset="0"/>
                        </a:rPr>
                        <a:t>Implications</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Arial" pitchFamily="34" charset="0"/>
                          <a:cs typeface="Arial" pitchFamily="34" charset="0"/>
                        </a:rPr>
                        <a:t>Administrative </a:t>
                      </a:r>
                      <a:r>
                        <a:rPr lang="en-US" sz="1600" b="1" i="0" u="none" strike="noStrike" dirty="0" smtClean="0">
                          <a:solidFill>
                            <a:srgbClr val="000000"/>
                          </a:solidFill>
                          <a:latin typeface="Arial" pitchFamily="34" charset="0"/>
                          <a:cs typeface="Arial" pitchFamily="34" charset="0"/>
                        </a:rPr>
                        <a:t>Directions</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Arial" pitchFamily="34" charset="0"/>
                          <a:cs typeface="Arial" pitchFamily="34" charset="0"/>
                        </a:rPr>
                        <a:t>Academic </a:t>
                      </a:r>
                      <a:r>
                        <a:rPr lang="en-US" sz="1600" b="1" i="0" u="none" strike="noStrike" dirty="0" smtClean="0">
                          <a:solidFill>
                            <a:srgbClr val="000000"/>
                          </a:solidFill>
                          <a:latin typeface="Arial" pitchFamily="34" charset="0"/>
                          <a:cs typeface="Arial" pitchFamily="34" charset="0"/>
                        </a:rPr>
                        <a:t>Directions</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65033">
                <a:tc>
                  <a:txBody>
                    <a:bodyPr/>
                    <a:lstStyle/>
                    <a:p>
                      <a:pPr algn="l" fontAlgn="b"/>
                      <a:r>
                        <a:rPr lang="en-US" sz="1600" b="0" i="0" u="none" strike="noStrike" dirty="0">
                          <a:solidFill>
                            <a:srgbClr val="000000"/>
                          </a:solidFill>
                          <a:latin typeface="Arial" pitchFamily="34" charset="0"/>
                          <a:cs typeface="Arial" pitchFamily="34" charset="0"/>
                        </a:rPr>
                        <a:t>Participant in president’s cabinet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Arial" pitchFamily="34" charset="0"/>
                          <a:cs typeface="Arial" pitchFamily="34" charset="0"/>
                        </a:rPr>
                        <a:t>89%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Arial" pitchFamily="34" charset="0"/>
                          <a:cs typeface="Arial" pitchFamily="34" charset="0"/>
                        </a:rPr>
                        <a:t>85%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Arial" pitchFamily="34" charset="0"/>
                          <a:cs typeface="Arial" pitchFamily="34" charset="0"/>
                        </a:rPr>
                        <a:t>43%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6475">
                <a:tc>
                  <a:txBody>
                    <a:bodyPr/>
                    <a:lstStyle/>
                    <a:p>
                      <a:pPr algn="l" fontAlgn="b"/>
                      <a:r>
                        <a:rPr lang="en-US" sz="1600" b="0" i="0" u="none" strike="noStrike" dirty="0">
                          <a:solidFill>
                            <a:srgbClr val="000000"/>
                          </a:solidFill>
                          <a:latin typeface="Arial" pitchFamily="34" charset="0"/>
                          <a:cs typeface="Arial" pitchFamily="34" charset="0"/>
                        </a:rPr>
                        <a:t>Non-participant in president’s cabinet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Arial" pitchFamily="34" charset="0"/>
                          <a:cs typeface="Arial" pitchFamily="34" charset="0"/>
                        </a:rPr>
                        <a:t>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Arial" pitchFamily="34" charset="0"/>
                          <a:cs typeface="Arial" pitchFamily="34" charset="0"/>
                        </a:rPr>
                        <a:t>62%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Arial" pitchFamily="34" charset="0"/>
                          <a:cs typeface="Arial"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6475">
                <a:tc>
                  <a:txBody>
                    <a:bodyPr/>
                    <a:lstStyle/>
                    <a:p>
                      <a:pPr algn="l" fontAlgn="b"/>
                      <a:r>
                        <a:rPr lang="en-US" sz="1600" b="1" i="0" u="none" strike="noStrike" dirty="0" smtClean="0">
                          <a:solidFill>
                            <a:srgbClr val="000000"/>
                          </a:solidFill>
                          <a:latin typeface="Arial" pitchFamily="34" charset="0"/>
                          <a:cs typeface="Arial" pitchFamily="34" charset="0"/>
                        </a:rPr>
                        <a:t>Overall</a:t>
                      </a:r>
                      <a:endParaRPr lang="en-US" sz="1600" b="1" i="0" u="none" strike="noStrike" dirty="0">
                        <a:solidFill>
                          <a:srgbClr val="000000"/>
                        </a:solidFill>
                        <a:latin typeface="Arial" pitchFamily="34" charset="0"/>
                        <a:cs typeface="Arial" pitchFamily="34" charset="0"/>
                      </a:endParaRP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000000"/>
                          </a:solidFill>
                          <a:latin typeface="Arial" pitchFamily="34" charset="0"/>
                          <a:cs typeface="Arial" pitchFamily="34" charset="0"/>
                        </a:rPr>
                        <a:t>72%</a:t>
                      </a:r>
                      <a:endParaRPr lang="en-US" sz="1600" b="1"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000000"/>
                          </a:solidFill>
                          <a:latin typeface="Arial" pitchFamily="34" charset="0"/>
                          <a:cs typeface="Arial" pitchFamily="34" charset="0"/>
                        </a:rPr>
                        <a:t>73%</a:t>
                      </a:r>
                      <a:endParaRPr lang="en-US" sz="1600" b="1"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000000"/>
                          </a:solidFill>
                          <a:latin typeface="Arial" pitchFamily="34" charset="0"/>
                          <a:cs typeface="Arial" pitchFamily="34" charset="0"/>
                        </a:rPr>
                        <a:t>30%</a:t>
                      </a:r>
                      <a:endParaRPr lang="en-US" sz="1600" b="1"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13</a:t>
            </a:fld>
            <a:endParaRPr lang="en-US"/>
          </a:p>
        </p:txBody>
      </p:sp>
      <p:sp>
        <p:nvSpPr>
          <p:cNvPr id="8" name="TextBox 7"/>
          <p:cNvSpPr txBox="1"/>
          <p:nvPr/>
        </p:nvSpPr>
        <p:spPr>
          <a:xfrm>
            <a:off x="990600" y="4843046"/>
            <a:ext cx="1981200" cy="338554"/>
          </a:xfrm>
          <a:prstGeom prst="rect">
            <a:avLst/>
          </a:prstGeom>
          <a:noFill/>
        </p:spPr>
        <p:txBody>
          <a:bodyPr wrap="square" rtlCol="0">
            <a:spAutoFit/>
          </a:bodyPr>
          <a:lstStyle/>
          <a:p>
            <a:r>
              <a:rPr lang="en-US" sz="1600" i="1" dirty="0" smtClean="0">
                <a:latin typeface="Arial" pitchFamily="34" charset="0"/>
                <a:cs typeface="Arial" pitchFamily="34" charset="0"/>
              </a:rPr>
              <a:t>*n = 368</a:t>
            </a:r>
            <a:endParaRPr lang="en-US" sz="1600" i="1" dirty="0">
              <a:latin typeface="Arial" pitchFamily="34" charset="0"/>
              <a:cs typeface="Arial" pitchFamily="34" charset="0"/>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5948"/>
            <a:ext cx="8382000" cy="1143000"/>
          </a:xfrm>
        </p:spPr>
        <p:txBody>
          <a:bodyPr>
            <a:normAutofit/>
          </a:bodyPr>
          <a:lstStyle/>
          <a:p>
            <a:r>
              <a:rPr lang="en-US" dirty="0" smtClean="0"/>
              <a:t>Cabinet Membership Varies Significantly by CIO’s Title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52333230"/>
              </p:ext>
            </p:extLst>
          </p:nvPr>
        </p:nvGraphicFramePr>
        <p:xfrm>
          <a:off x="685800" y="1669406"/>
          <a:ext cx="7162800" cy="3954154"/>
        </p:xfrm>
        <a:graphic>
          <a:graphicData uri="http://schemas.openxmlformats.org/drawingml/2006/table">
            <a:tbl>
              <a:tblPr/>
              <a:tblGrid>
                <a:gridCol w="1696455"/>
                <a:gridCol w="1130968"/>
                <a:gridCol w="1130968"/>
                <a:gridCol w="1130968"/>
                <a:gridCol w="1130968"/>
                <a:gridCol w="942473"/>
              </a:tblGrid>
              <a:tr h="365760">
                <a:tc rowSpan="3">
                  <a:txBody>
                    <a:bodyPr/>
                    <a:lstStyle/>
                    <a:p>
                      <a:pPr algn="l" fontAlgn="b"/>
                      <a:r>
                        <a:rPr lang="en-US" sz="1400" b="1" i="0" u="none" strike="noStrike" dirty="0" smtClean="0">
                          <a:solidFill>
                            <a:srgbClr val="000000"/>
                          </a:solidFill>
                          <a:latin typeface="Arial"/>
                        </a:rPr>
                        <a:t>Title</a:t>
                      </a:r>
                      <a:endParaRPr lang="en-US" sz="1400" b="1" i="0" u="none" strike="noStrike" dirty="0">
                        <a:solidFill>
                          <a:srgbClr val="000000"/>
                        </a:solidFill>
                        <a:latin typeface="Arial"/>
                      </a:endParaRP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b"/>
                      <a:r>
                        <a:rPr lang="en-US" sz="1400" b="1" i="0" u="none" strike="noStrike" dirty="0" smtClean="0">
                          <a:solidFill>
                            <a:srgbClr val="000000"/>
                          </a:solidFill>
                          <a:latin typeface="Arial"/>
                        </a:rPr>
                        <a:t>Participation </a:t>
                      </a:r>
                      <a:r>
                        <a:rPr lang="en-US" sz="1400" b="1" i="0" u="none" strike="noStrike" dirty="0">
                          <a:solidFill>
                            <a:srgbClr val="000000"/>
                          </a:solidFill>
                          <a:latin typeface="Arial"/>
                        </a:rPr>
                        <a:t>in Institution’s </a:t>
                      </a:r>
                      <a:r>
                        <a:rPr lang="en-US" sz="1400" b="1" i="0" u="none" strike="noStrike" dirty="0" smtClean="0">
                          <a:solidFill>
                            <a:srgbClr val="000000"/>
                          </a:solidFill>
                          <a:latin typeface="Arial"/>
                        </a:rPr>
                        <a:t>Senior</a:t>
                      </a:r>
                      <a:r>
                        <a:rPr lang="en-US" sz="1400" b="1" i="0" u="none" strike="noStrike" baseline="0" dirty="0" smtClean="0">
                          <a:solidFill>
                            <a:srgbClr val="000000"/>
                          </a:solidFill>
                          <a:latin typeface="Arial"/>
                        </a:rPr>
                        <a:t> Council (Cabinet)</a:t>
                      </a:r>
                      <a:endParaRPr lang="en-US" sz="1400" b="1" i="0" u="none" strike="noStrike" dirty="0">
                        <a:solidFill>
                          <a:srgbClr val="000000"/>
                        </a:solidFill>
                        <a:latin typeface="Arial"/>
                      </a:endParaRPr>
                    </a:p>
                  </a:txBody>
                  <a:tcPr marL="45720" marR="45720"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rowSpan="3">
                  <a:txBody>
                    <a:bodyPr/>
                    <a:lstStyle/>
                    <a:p>
                      <a:pPr algn="ctr" fontAlgn="b"/>
                      <a:r>
                        <a:rPr lang="en-US" sz="1400" b="1" i="0" u="none" strike="noStrike" dirty="0" smtClean="0">
                          <a:solidFill>
                            <a:srgbClr val="000000"/>
                          </a:solidFill>
                          <a:latin typeface="Arial"/>
                        </a:rPr>
                        <a:t>Change**</a:t>
                      </a:r>
                      <a:endParaRPr lang="en-US" sz="1400" b="1" i="0" u="none" strike="noStrike" dirty="0">
                        <a:solidFill>
                          <a:srgbClr val="000000"/>
                        </a:solidFill>
                        <a:latin typeface="Arial"/>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508">
                <a:tc vMerge="1">
                  <a:txBody>
                    <a:bodyPr/>
                    <a:lstStyle/>
                    <a:p>
                      <a:endParaRPr lang="en-US"/>
                    </a:p>
                  </a:txBody>
                  <a:tcPr/>
                </a:tc>
                <a:tc gridSpan="2">
                  <a:txBody>
                    <a:bodyPr/>
                    <a:lstStyle/>
                    <a:p>
                      <a:pPr algn="ctr" fontAlgn="b"/>
                      <a:r>
                        <a:rPr lang="en-US" sz="1400" b="1" i="0" u="none" strike="noStrike">
                          <a:solidFill>
                            <a:srgbClr val="000000"/>
                          </a:solidFill>
                          <a:latin typeface="Arial"/>
                        </a:rPr>
                        <a:t>2005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1400" b="1" i="0" u="none" strike="noStrike" dirty="0">
                          <a:solidFill>
                            <a:srgbClr val="000000"/>
                          </a:solidFill>
                          <a:latin typeface="Arial"/>
                        </a:rPr>
                        <a:t>2009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r>
              <a:tr h="404686">
                <a:tc vMerge="1">
                  <a:txBody>
                    <a:bodyPr/>
                    <a:lstStyle/>
                    <a:p>
                      <a:endParaRPr lang="en-US"/>
                    </a:p>
                  </a:txBody>
                  <a:tcPr/>
                </a:tc>
                <a:tc>
                  <a:txBody>
                    <a:bodyPr/>
                    <a:lstStyle/>
                    <a:p>
                      <a:pPr algn="ctr" fontAlgn="b"/>
                      <a:r>
                        <a:rPr lang="en-US" sz="1400" b="1" i="0" u="none" strike="noStrike" dirty="0" smtClean="0">
                          <a:solidFill>
                            <a:srgbClr val="000000"/>
                          </a:solidFill>
                          <a:latin typeface="Arial"/>
                        </a:rPr>
                        <a:t>Percentage*</a:t>
                      </a:r>
                      <a:endParaRPr lang="en-US" sz="1400" b="1" i="0" u="none" strike="noStrike" dirty="0">
                        <a:solidFill>
                          <a:srgbClr val="000000"/>
                        </a:solidFill>
                        <a:latin typeface="Arial"/>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Arial"/>
                        </a:rPr>
                        <a:t>Number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smtClean="0">
                          <a:solidFill>
                            <a:srgbClr val="000000"/>
                          </a:solidFill>
                          <a:latin typeface="Arial"/>
                        </a:rPr>
                        <a:t>Percentage*</a:t>
                      </a:r>
                      <a:endParaRPr lang="en-US" sz="1400" b="1" i="0" u="none" strike="noStrike" dirty="0">
                        <a:solidFill>
                          <a:srgbClr val="000000"/>
                        </a:solidFill>
                        <a:latin typeface="Arial"/>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latin typeface="Arial"/>
                        </a:rPr>
                        <a:t>Number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n-US"/>
                    </a:p>
                  </a:txBody>
                  <a:tcPr/>
                </a:tc>
              </a:tr>
              <a:tr h="239508">
                <a:tc>
                  <a:txBody>
                    <a:bodyPr/>
                    <a:lstStyle/>
                    <a:p>
                      <a:pPr algn="l" fontAlgn="ctr"/>
                      <a:r>
                        <a:rPr lang="en-US" sz="1400" b="0" i="0" u="none" strike="noStrike" dirty="0">
                          <a:solidFill>
                            <a:srgbClr val="000000"/>
                          </a:solidFill>
                          <a:latin typeface="Arial"/>
                        </a:rPr>
                        <a:t>CIO</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53%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244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39508">
                <a:tc>
                  <a:txBody>
                    <a:bodyPr/>
                    <a:lstStyle/>
                    <a:p>
                      <a:pPr algn="l" fontAlgn="ctr"/>
                      <a:r>
                        <a:rPr lang="en-US" sz="1400" b="0" i="0" u="none" strike="noStrike" dirty="0">
                          <a:solidFill>
                            <a:srgbClr val="000000"/>
                          </a:solidFill>
                          <a:latin typeface="Arial"/>
                        </a:rPr>
                        <a:t>Director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17%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261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205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508">
                <a:tc>
                  <a:txBody>
                    <a:bodyPr/>
                    <a:lstStyle/>
                    <a:p>
                      <a:pPr algn="l" fontAlgn="ctr"/>
                      <a:r>
                        <a:rPr lang="en-US" sz="1400" b="0" i="0" u="none" strike="noStrike" dirty="0">
                          <a:solidFill>
                            <a:srgbClr val="000000"/>
                          </a:solidFill>
                          <a:latin typeface="Arial"/>
                        </a:rPr>
                        <a:t>VP</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91%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176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39508">
                <a:tc>
                  <a:txBody>
                    <a:bodyPr/>
                    <a:lstStyle/>
                    <a:p>
                      <a:pPr algn="l" fontAlgn="ctr"/>
                      <a:r>
                        <a:rPr lang="en-US" sz="1400" b="0" i="0" u="none" strike="noStrike" dirty="0">
                          <a:solidFill>
                            <a:srgbClr val="000000"/>
                          </a:solidFill>
                          <a:latin typeface="Arial"/>
                        </a:rPr>
                        <a:t>Associate VP</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61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41%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508">
                <a:tc>
                  <a:txBody>
                    <a:bodyPr/>
                    <a:lstStyle/>
                    <a:p>
                      <a:pPr algn="l" fontAlgn="ctr"/>
                      <a:r>
                        <a:rPr lang="en-US" sz="1400" b="0" i="0" u="none" strike="noStrike" dirty="0">
                          <a:solidFill>
                            <a:srgbClr val="000000"/>
                          </a:solidFill>
                          <a:latin typeface="Arial"/>
                        </a:rPr>
                        <a:t>Executive director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26%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35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a:solidFill>
                            <a:srgbClr val="000000"/>
                          </a:solidFill>
                          <a:latin typeface="Arial"/>
                        </a:rPr>
                        <a:t>36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39508">
                <a:tc>
                  <a:txBody>
                    <a:bodyPr/>
                    <a:lstStyle/>
                    <a:p>
                      <a:pPr algn="l" fontAlgn="ctr"/>
                      <a:r>
                        <a:rPr lang="en-US" sz="1400" b="0" i="0" u="none" strike="noStrike">
                          <a:solidFill>
                            <a:srgbClr val="000000"/>
                          </a:solidFill>
                          <a:latin typeface="Arial"/>
                        </a:rPr>
                        <a:t>CTO</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42%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508">
                <a:tc>
                  <a:txBody>
                    <a:bodyPr/>
                    <a:lstStyle/>
                    <a:p>
                      <a:pPr algn="l" fontAlgn="ctr"/>
                      <a:r>
                        <a:rPr lang="en-US" sz="1400" b="0" i="0" u="none" strike="noStrike" dirty="0">
                          <a:solidFill>
                            <a:srgbClr val="000000"/>
                          </a:solidFill>
                          <a:latin typeface="Arial"/>
                        </a:rPr>
                        <a:t>Vice provost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39%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a:solidFill>
                            <a:srgbClr val="000000"/>
                          </a:solidFill>
                          <a:latin typeface="Arial"/>
                        </a:rPr>
                        <a:t>52%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39508">
                <a:tc>
                  <a:txBody>
                    <a:bodyPr/>
                    <a:lstStyle/>
                    <a:p>
                      <a:pPr algn="l" fontAlgn="ctr"/>
                      <a:r>
                        <a:rPr lang="en-US" sz="1400" b="0" i="0" u="none" strike="noStrike" dirty="0">
                          <a:solidFill>
                            <a:srgbClr val="000000"/>
                          </a:solidFill>
                          <a:latin typeface="Arial"/>
                        </a:rPr>
                        <a:t>Assistant VP</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508">
                <a:tc>
                  <a:txBody>
                    <a:bodyPr/>
                    <a:lstStyle/>
                    <a:p>
                      <a:pPr algn="l" fontAlgn="ctr"/>
                      <a:r>
                        <a:rPr lang="en-US" sz="1400" b="0" i="0" u="none" strike="noStrike" dirty="0">
                          <a:solidFill>
                            <a:srgbClr val="000000"/>
                          </a:solidFill>
                          <a:latin typeface="Arial"/>
                        </a:rPr>
                        <a:t>Associate provost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36%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39508">
                <a:tc>
                  <a:txBody>
                    <a:bodyPr/>
                    <a:lstStyle/>
                    <a:p>
                      <a:pPr algn="l" fontAlgn="ctr"/>
                      <a:r>
                        <a:rPr lang="en-US" sz="1400" b="0" i="0" u="none" strike="noStrike">
                          <a:solidFill>
                            <a:srgbClr val="000000"/>
                          </a:solidFill>
                          <a:latin typeface="Arial"/>
                        </a:rPr>
                        <a:t>Vice chancellor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100%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100%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9508">
                <a:tc>
                  <a:txBody>
                    <a:bodyPr/>
                    <a:lstStyle/>
                    <a:p>
                      <a:pPr algn="l" fontAlgn="ctr"/>
                      <a:r>
                        <a:rPr lang="en-US" sz="1400" b="0" i="0" u="none" strike="noStrike" dirty="0">
                          <a:solidFill>
                            <a:srgbClr val="000000"/>
                          </a:solidFill>
                          <a:latin typeface="Arial"/>
                        </a:rPr>
                        <a:t>Dean</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55%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400" b="0" i="0" u="none" strike="noStrike" dirty="0">
                          <a:solidFill>
                            <a:srgbClr val="000000"/>
                          </a:solidFill>
                          <a:latin typeface="Arial"/>
                        </a:rPr>
                        <a:t>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39508">
                <a:tc>
                  <a:txBody>
                    <a:bodyPr/>
                    <a:lstStyle/>
                    <a:p>
                      <a:pPr algn="l" fontAlgn="ctr"/>
                      <a:r>
                        <a:rPr lang="en-US" sz="1400" b="0" i="0" u="none" strike="noStrike" dirty="0">
                          <a:solidFill>
                            <a:srgbClr val="000000"/>
                          </a:solidFill>
                          <a:latin typeface="Arial"/>
                        </a:rPr>
                        <a:t>CITO</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latin typeface="Arial"/>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27%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Arial"/>
                        </a:rPr>
                        <a:t>-</a:t>
                      </a:r>
                      <a:r>
                        <a:rPr lang="en-US" sz="1400" b="0" i="0" u="none" strike="noStrike" dirty="0" smtClean="0">
                          <a:solidFill>
                            <a:srgbClr val="000000"/>
                          </a:solidFill>
                          <a:latin typeface="Arial"/>
                        </a:rPr>
                        <a:t>40%</a:t>
                      </a:r>
                      <a:endParaRPr lang="en-US" sz="1400" b="0" i="0" u="none" strike="noStrike" dirty="0">
                        <a:solidFill>
                          <a:srgbClr val="000000"/>
                        </a:solidFill>
                        <a:latin typeface="Arial"/>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14</a:t>
            </a:fld>
            <a:endParaRPr lang="en-US" dirty="0"/>
          </a:p>
        </p:txBody>
      </p:sp>
      <p:sp>
        <p:nvSpPr>
          <p:cNvPr id="7" name="TextBox 6"/>
          <p:cNvSpPr txBox="1"/>
          <p:nvPr/>
        </p:nvSpPr>
        <p:spPr>
          <a:xfrm>
            <a:off x="685800" y="5638800"/>
            <a:ext cx="7162800" cy="584775"/>
          </a:xfrm>
          <a:prstGeom prst="rect">
            <a:avLst/>
          </a:prstGeom>
          <a:noFill/>
        </p:spPr>
        <p:txBody>
          <a:bodyPr wrap="square" rtlCol="0">
            <a:spAutoFit/>
          </a:bodyPr>
          <a:lstStyle/>
          <a:p>
            <a:r>
              <a:rPr lang="en-US" sz="1600" i="1" dirty="0" smtClean="0">
                <a:latin typeface="Arial" pitchFamily="34" charset="0"/>
                <a:cs typeface="Arial" pitchFamily="34" charset="0"/>
              </a:rPr>
              <a:t>*Percentage of all schools reporting senior council membership.</a:t>
            </a:r>
          </a:p>
          <a:p>
            <a:r>
              <a:rPr lang="en-US" sz="1600" i="1" dirty="0" smtClean="0">
                <a:latin typeface="Arial" pitchFamily="34" charset="0"/>
                <a:cs typeface="Arial" pitchFamily="34" charset="0"/>
              </a:rPr>
              <a:t>**Changes are not statistically significant from 2005 to 2009 for any CIO title.</a:t>
            </a:r>
            <a:endParaRPr lang="en-US" sz="1600" dirty="0">
              <a:latin typeface="Arial" pitchFamily="34" charset="0"/>
              <a:cs typeface="Arial" pitchFamily="34" charset="0"/>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7430"/>
            <a:ext cx="8229600" cy="1143000"/>
          </a:xfrm>
        </p:spPr>
        <p:txBody>
          <a:bodyPr>
            <a:normAutofit/>
          </a:bodyPr>
          <a:lstStyle/>
          <a:p>
            <a:r>
              <a:rPr lang="en-US" dirty="0" smtClean="0"/>
              <a:t>CIO, VP, and Director Are the Most Commonly used Titles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06781295"/>
              </p:ext>
            </p:extLst>
          </p:nvPr>
        </p:nvGraphicFramePr>
        <p:xfrm>
          <a:off x="533400" y="1600200"/>
          <a:ext cx="8077200" cy="47545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15</a:t>
            </a:fld>
            <a:endParaRPr lang="en-US"/>
          </a:p>
        </p:txBody>
      </p:sp>
      <p:sp>
        <p:nvSpPr>
          <p:cNvPr id="7" name="TextBox 6"/>
          <p:cNvSpPr txBox="1"/>
          <p:nvPr/>
        </p:nvSpPr>
        <p:spPr>
          <a:xfrm>
            <a:off x="6477000" y="5141893"/>
            <a:ext cx="2362200" cy="954107"/>
          </a:xfrm>
          <a:prstGeom prst="rect">
            <a:avLst/>
          </a:prstGeom>
          <a:noFill/>
        </p:spPr>
        <p:txBody>
          <a:bodyPr wrap="square" rtlCol="0">
            <a:spAutoFit/>
          </a:bodyPr>
          <a:lstStyle/>
          <a:p>
            <a:r>
              <a:rPr lang="en-US" sz="1400" i="1" dirty="0" smtClean="0">
                <a:latin typeface="Arial" pitchFamily="34" charset="0"/>
                <a:cs typeface="Arial" pitchFamily="34" charset="0"/>
              </a:rPr>
              <a:t>Note: Percentages add up to more than 100% due to individuals with compound titles, such as CIO and VP.</a:t>
            </a:r>
            <a:endParaRPr lang="en-US" sz="1400" dirty="0">
              <a:latin typeface="Arial" pitchFamily="34" charset="0"/>
              <a:cs typeface="Arial" pitchFamily="34" charset="0"/>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106"/>
            <a:ext cx="8382000" cy="1143000"/>
          </a:xfrm>
        </p:spPr>
        <p:txBody>
          <a:bodyPr>
            <a:normAutofit/>
          </a:bodyPr>
          <a:lstStyle/>
          <a:p>
            <a:r>
              <a:rPr lang="en-US" dirty="0" smtClean="0"/>
              <a:t>Reporting Relationships have not changed significantly since 2005</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a:buClr>
                <a:srgbClr val="A32638"/>
              </a:buClr>
            </a:pPr>
            <a:r>
              <a:rPr lang="en-US" dirty="0" smtClean="0"/>
              <a:t>CIO most often reports to the </a:t>
            </a:r>
          </a:p>
          <a:p>
            <a:pPr lvl="1">
              <a:buClrTx/>
            </a:pPr>
            <a:r>
              <a:rPr lang="en-US" dirty="0" smtClean="0"/>
              <a:t>highest-ranking administrative/business officer (34%)</a:t>
            </a:r>
          </a:p>
          <a:p>
            <a:pPr lvl="1">
              <a:buClrTx/>
            </a:pPr>
            <a:r>
              <a:rPr lang="en-US" dirty="0" smtClean="0"/>
              <a:t>president or chancellor (30%)</a:t>
            </a:r>
          </a:p>
          <a:p>
            <a:pPr lvl="1">
              <a:buClrTx/>
            </a:pPr>
            <a:r>
              <a:rPr lang="en-US" dirty="0" smtClean="0"/>
              <a:t>highest-ranking academic officer (26%)</a:t>
            </a:r>
          </a:p>
          <a:p>
            <a:pPr>
              <a:buClr>
                <a:srgbClr val="A32638"/>
              </a:buClr>
            </a:pPr>
            <a:r>
              <a:rPr lang="en-US" dirty="0" smtClean="0"/>
              <a:t>87% of institutions reported no change in the reporting line from 2005 to 2009.</a:t>
            </a:r>
          </a:p>
          <a:p>
            <a:pPr>
              <a:buClr>
                <a:srgbClr val="A32638"/>
              </a:buClr>
            </a:pPr>
            <a:r>
              <a:rPr lang="en-US" dirty="0" smtClean="0"/>
              <a:t>10% of institutions reported a change from reporting to the president or chief academic officer to the chief administrative or financial officer.</a:t>
            </a:r>
            <a:endParaRPr lang="en-US" dirty="0"/>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16</a:t>
            </a:fld>
            <a:endParaRPr lang="en-US"/>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a:bodyPr>
          <a:lstStyle/>
          <a:p>
            <a:r>
              <a:rPr lang="en-US" dirty="0" smtClean="0"/>
              <a:t>The CIO is No longer in the “IT Box”</a:t>
            </a:r>
            <a:endParaRPr lang="en-US" dirty="0"/>
          </a:p>
        </p:txBody>
      </p:sp>
      <p:sp>
        <p:nvSpPr>
          <p:cNvPr id="3" name="Content Placeholder 2"/>
          <p:cNvSpPr>
            <a:spLocks noGrp="1"/>
          </p:cNvSpPr>
          <p:nvPr>
            <p:ph idx="1"/>
          </p:nvPr>
        </p:nvSpPr>
        <p:spPr/>
        <p:txBody>
          <a:bodyPr>
            <a:normAutofit/>
          </a:bodyPr>
          <a:lstStyle/>
          <a:p>
            <a:pPr>
              <a:buClr>
                <a:srgbClr val="A32638"/>
              </a:buClr>
            </a:pPr>
            <a:r>
              <a:rPr lang="en-US" dirty="0" smtClean="0"/>
              <a:t>The CIO position is more strategically oriented.</a:t>
            </a:r>
          </a:p>
          <a:p>
            <a:pPr>
              <a:buClr>
                <a:srgbClr val="A32638"/>
              </a:buClr>
            </a:pPr>
            <a:r>
              <a:rPr lang="en-US" dirty="0" smtClean="0"/>
              <a:t>Half of CIOs selected IT funding as one of the top-five issues they spend time on.</a:t>
            </a:r>
          </a:p>
          <a:p>
            <a:pPr>
              <a:buClr>
                <a:srgbClr val="A32638"/>
              </a:buClr>
            </a:pPr>
            <a:r>
              <a:rPr lang="en-US" dirty="0" smtClean="0"/>
              <a:t>CIOs cited the importance of being able to communicate, think strategically, influence, negotiate, and manage relationships.</a:t>
            </a:r>
          </a:p>
          <a:p>
            <a:pPr>
              <a:buClr>
                <a:srgbClr val="A32638"/>
              </a:buClr>
            </a:pPr>
            <a:r>
              <a:rPr lang="en-US" dirty="0" smtClean="0"/>
              <a:t>CIOs must know </a:t>
            </a:r>
            <a:r>
              <a:rPr lang="en-US" i="1" dirty="0" smtClean="0"/>
              <a:t>how</a:t>
            </a:r>
            <a:r>
              <a:rPr lang="en-US" dirty="0" smtClean="0"/>
              <a:t> to introduce a new technology as well as which ones to introduce.</a:t>
            </a:r>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17</a:t>
            </a:fld>
            <a:endParaRPr lang="en-US"/>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 Funding Is among the Top 10 Issues that Consume CIO Time</a:t>
            </a:r>
            <a:endParaRPr lang="en-US" dirty="0"/>
          </a:p>
        </p:txBody>
      </p:sp>
      <p:graphicFrame>
        <p:nvGraphicFramePr>
          <p:cNvPr id="6" name="Content Placeholder 5"/>
          <p:cNvGraphicFramePr>
            <a:graphicFrameLocks noGrp="1"/>
          </p:cNvGraphicFramePr>
          <p:nvPr>
            <p:ph idx="1"/>
          </p:nvPr>
        </p:nvGraphicFramePr>
        <p:xfrm>
          <a:off x="1143000" y="1913889"/>
          <a:ext cx="6858000" cy="3343911"/>
        </p:xfrm>
        <a:graphic>
          <a:graphicData uri="http://schemas.openxmlformats.org/drawingml/2006/table">
            <a:tbl>
              <a:tblPr/>
              <a:tblGrid>
                <a:gridCol w="5326812"/>
                <a:gridCol w="1531188"/>
              </a:tblGrid>
              <a:tr h="381001">
                <a:tc>
                  <a:txBody>
                    <a:bodyPr/>
                    <a:lstStyle/>
                    <a:p>
                      <a:pPr algn="l" fontAlgn="b"/>
                      <a:r>
                        <a:rPr lang="en-US" sz="1600" b="1" i="0" u="none" strike="noStrike" dirty="0">
                          <a:solidFill>
                            <a:srgbClr val="000000"/>
                          </a:solidFill>
                          <a:latin typeface="Arial" pitchFamily="34" charset="0"/>
                          <a:cs typeface="Arial" pitchFamily="34" charset="0"/>
                        </a:rPr>
                        <a:t>Issue</a:t>
                      </a:r>
                    </a:p>
                  </a:txBody>
                  <a:tcPr marL="45720"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Arial" pitchFamily="34" charset="0"/>
                          <a:cs typeface="Arial" pitchFamily="34" charset="0"/>
                        </a:rPr>
                        <a:t>Percentage*</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Funding IT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49%</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Administrative/ERP/information systems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39%</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Strategic planning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34%</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Governance, portfolio/project management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30%</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Policy development and compliance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26%</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Security</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23%</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Infrastructure/</a:t>
                      </a:r>
                      <a:r>
                        <a:rPr lang="en-US" sz="1600" b="0" i="0" u="none" strike="noStrike" dirty="0" err="1">
                          <a:solidFill>
                            <a:srgbClr val="000000"/>
                          </a:solidFill>
                          <a:latin typeface="Arial" pitchFamily="34" charset="0"/>
                          <a:cs typeface="Arial" pitchFamily="34" charset="0"/>
                        </a:rPr>
                        <a:t>cyberinfrastructure</a:t>
                      </a:r>
                      <a:endParaRPr lang="en-US" sz="1600" b="0" i="0" u="none" strike="noStrike" dirty="0">
                        <a:solidFill>
                          <a:srgbClr val="000000"/>
                        </a:solidFill>
                        <a:latin typeface="Arial" pitchFamily="34" charset="0"/>
                        <a:cs typeface="Arial" pitchFamily="34" charset="0"/>
                      </a:endParaRP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22%</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just" fontAlgn="ctr"/>
                      <a:r>
                        <a:rPr lang="en-US" sz="1600" b="0" i="0" u="none" strike="noStrike" dirty="0">
                          <a:solidFill>
                            <a:srgbClr val="000000"/>
                          </a:solidFill>
                          <a:latin typeface="Arial" pitchFamily="34" charset="0"/>
                          <a:cs typeface="Arial" pitchFamily="34" charset="0"/>
                        </a:rPr>
                        <a:t>Collaboration/partnerships/building relationships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21%</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6291">
                <a:tc>
                  <a:txBody>
                    <a:bodyPr/>
                    <a:lstStyle/>
                    <a:p>
                      <a:pPr algn="just" fontAlgn="ctr"/>
                      <a:r>
                        <a:rPr lang="en-US" sz="1600" b="0" i="0" u="none" strike="noStrike" dirty="0">
                          <a:solidFill>
                            <a:srgbClr val="000000"/>
                          </a:solidFill>
                          <a:latin typeface="Arial" pitchFamily="34" charset="0"/>
                          <a:cs typeface="Arial" pitchFamily="34" charset="0"/>
                        </a:rPr>
                        <a:t>Staffing/HR management/training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smtClean="0">
                          <a:solidFill>
                            <a:srgbClr val="000000"/>
                          </a:solidFill>
                          <a:latin typeface="Arial" pitchFamily="34" charset="0"/>
                          <a:cs typeface="Arial" pitchFamily="34" charset="0"/>
                        </a:rPr>
                        <a:t>21%</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296291">
                <a:tc>
                  <a:txBody>
                    <a:bodyPr/>
                    <a:lstStyle/>
                    <a:p>
                      <a:pPr algn="l" fontAlgn="ctr"/>
                      <a:r>
                        <a:rPr lang="en-US" sz="1600" b="0" i="0" u="none" strike="noStrike" dirty="0">
                          <a:solidFill>
                            <a:srgbClr val="000000"/>
                          </a:solidFill>
                          <a:latin typeface="Arial" pitchFamily="34" charset="0"/>
                          <a:cs typeface="Arial" pitchFamily="34" charset="0"/>
                        </a:rPr>
                        <a:t>Service and support (formerly service delivery models)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smtClean="0">
                          <a:solidFill>
                            <a:srgbClr val="000000"/>
                          </a:solidFill>
                          <a:latin typeface="Arial" pitchFamily="34" charset="0"/>
                          <a:cs typeface="Arial" pitchFamily="34" charset="0"/>
                        </a:rPr>
                        <a:t>20%</a:t>
                      </a:r>
                      <a:endParaRPr lang="en-US" sz="1600" b="0" i="0" u="none" strike="noStrike" dirty="0">
                        <a:solidFill>
                          <a:srgbClr val="000000"/>
                        </a:solidFill>
                        <a:latin typeface="Arial" pitchFamily="34" charset="0"/>
                        <a:cs typeface="Arial"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18</a:t>
            </a:fld>
            <a:endParaRPr lang="en-US"/>
          </a:p>
        </p:txBody>
      </p:sp>
      <p:sp>
        <p:nvSpPr>
          <p:cNvPr id="7" name="TextBox 6"/>
          <p:cNvSpPr txBox="1"/>
          <p:nvPr/>
        </p:nvSpPr>
        <p:spPr>
          <a:xfrm>
            <a:off x="1143000" y="5257800"/>
            <a:ext cx="1219200" cy="338554"/>
          </a:xfrm>
          <a:prstGeom prst="rect">
            <a:avLst/>
          </a:prstGeom>
          <a:noFill/>
        </p:spPr>
        <p:txBody>
          <a:bodyPr wrap="square" rtlCol="0">
            <a:spAutoFit/>
          </a:bodyPr>
          <a:lstStyle/>
          <a:p>
            <a:r>
              <a:rPr lang="en-US" sz="1600" i="1" dirty="0" smtClean="0">
                <a:latin typeface="Arial" pitchFamily="34" charset="0"/>
                <a:cs typeface="Arial" pitchFamily="34" charset="0"/>
              </a:rPr>
              <a:t>*n = 320</a:t>
            </a:r>
            <a:endParaRPr lang="en-US" sz="1600" i="1" dirty="0">
              <a:latin typeface="Arial" pitchFamily="34" charset="0"/>
              <a:cs typeface="Arial" pitchFamily="34" charset="0"/>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cap="none" dirty="0" smtClean="0"/>
              <a:t>CIOs’</a:t>
            </a:r>
            <a:r>
              <a:rPr lang="en-US" dirty="0" smtClean="0"/>
              <a:t> Perceptions of the Skills Needed to Be a Successful CIO</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27329225"/>
              </p:ext>
            </p:extLst>
          </p:nvPr>
        </p:nvGraphicFramePr>
        <p:xfrm>
          <a:off x="457200" y="1219200"/>
          <a:ext cx="82296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19</a:t>
            </a:fld>
            <a:endParaRPr lang="en-US"/>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pPr>
              <a:defRPr/>
            </a:pPr>
            <a:r>
              <a:rPr lang="en-US" dirty="0"/>
              <a:t>©2011 EDUCAUSE. CC by-</a:t>
            </a:r>
            <a:r>
              <a:rPr lang="en-US" dirty="0" err="1"/>
              <a:t>nc</a:t>
            </a:r>
            <a:r>
              <a:rPr lang="en-US" dirty="0"/>
              <a:t>-</a:t>
            </a:r>
            <a:r>
              <a:rPr lang="en-US" dirty="0" err="1"/>
              <a:t>nd</a:t>
            </a:r>
            <a:endParaRPr lang="en-US" dirty="0"/>
          </a:p>
        </p:txBody>
      </p:sp>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2</a:t>
            </a:fld>
            <a:endParaRPr lang="en-US" dirty="0"/>
          </a:p>
        </p:txBody>
      </p:sp>
      <p:sp>
        <p:nvSpPr>
          <p:cNvPr id="6" name="Title 1"/>
          <p:cNvSpPr txBox="1">
            <a:spLocks/>
          </p:cNvSpPr>
          <p:nvPr/>
        </p:nvSpPr>
        <p:spPr>
          <a:xfrm>
            <a:off x="457200" y="457200"/>
            <a:ext cx="8382000" cy="839788"/>
          </a:xfrm>
          <a:prstGeom prst="rect">
            <a:avLst/>
          </a:prstGeom>
        </p:spPr>
        <p:txBody>
          <a:bodyPr vert="horz" wrap="square" lIns="91440" tIns="45720" rIns="91440" bIns="45720" numCol="1" anchor="b" anchorCtr="0" compatLnSpc="1">
            <a:prstTxWarp prst="textNoShape">
              <a:avLst/>
            </a:prstTxWarp>
            <a:normAutofit/>
          </a:bodyPr>
          <a:lstStyle/>
          <a:p>
            <a:pPr lvl="0" algn="ctr" defTabSz="457200" eaLnBrk="0" fontAlgn="base" hangingPunct="0">
              <a:spcBef>
                <a:spcPct val="0"/>
              </a:spcBef>
              <a:spcAft>
                <a:spcPct val="0"/>
              </a:spcAft>
              <a:defRPr/>
            </a:pPr>
            <a:r>
              <a:rPr lang="en-US" sz="2400" b="1" dirty="0" smtClean="0">
                <a:latin typeface="Arial" pitchFamily="34" charset="0"/>
                <a:cs typeface="Arial" pitchFamily="34" charset="0"/>
              </a:rPr>
              <a:t>The Higher Education CIO:</a:t>
            </a:r>
            <a:br>
              <a:rPr lang="en-US" sz="2400" b="1" dirty="0" smtClean="0">
                <a:latin typeface="Arial" pitchFamily="34" charset="0"/>
                <a:cs typeface="Arial" pitchFamily="34" charset="0"/>
              </a:rPr>
            </a:br>
            <a:r>
              <a:rPr lang="en-US" sz="2400" b="1" dirty="0" smtClean="0">
                <a:latin typeface="Arial" pitchFamily="34" charset="0"/>
                <a:cs typeface="Arial" pitchFamily="34" charset="0"/>
              </a:rPr>
              <a:t>Portrait of Today, Landscape of Tomorrow</a:t>
            </a:r>
            <a:endParaRPr kumimoji="0" lang="en-US" sz="2400" b="1" u="none" strike="noStrike" kern="1200" cap="all" spc="0" normalizeH="0" baseline="0" noProof="0" dirty="0">
              <a:ln>
                <a:noFill/>
              </a:ln>
              <a:solidFill>
                <a:schemeClr val="tx1"/>
              </a:solidFill>
              <a:effectLst/>
              <a:uLnTx/>
              <a:uFillTx/>
              <a:latin typeface="Arial" pitchFamily="34" charset="0"/>
              <a:ea typeface="ＭＳ Ｐゴシック" pitchFamily="48" charset="-128"/>
              <a:cs typeface="Arial" pitchFamily="34" charset="0"/>
            </a:endParaRPr>
          </a:p>
        </p:txBody>
      </p:sp>
      <p:sp>
        <p:nvSpPr>
          <p:cNvPr id="7" name="Content Placeholder 2"/>
          <p:cNvSpPr txBox="1">
            <a:spLocks/>
          </p:cNvSpPr>
          <p:nvPr/>
        </p:nvSpPr>
        <p:spPr bwMode="auto">
          <a:xfrm>
            <a:off x="1045030" y="1781609"/>
            <a:ext cx="6895322" cy="32528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30188" indent="-230188">
              <a:spcBef>
                <a:spcPct val="20000"/>
              </a:spcBef>
              <a:buClr>
                <a:srgbClr val="E33323"/>
              </a:buClr>
              <a:buSzPct val="80000"/>
            </a:pPr>
            <a:r>
              <a:rPr lang="en-US" sz="2000" b="1" dirty="0" smtClean="0">
                <a:solidFill>
                  <a:srgbClr val="4C4C4F"/>
                </a:solidFill>
                <a:latin typeface="Arial" pitchFamily="34" charset="0"/>
                <a:cs typeface="Arial" pitchFamily="34" charset="0"/>
              </a:rPr>
              <a:t>Contents</a:t>
            </a:r>
          </a:p>
          <a:p>
            <a:pPr marL="625475" indent="-336550">
              <a:spcBef>
                <a:spcPct val="20000"/>
              </a:spcBef>
              <a:buClr>
                <a:srgbClr val="A32638"/>
              </a:buClr>
              <a:buSzPct val="80000"/>
              <a:buFont typeface="Wingdings" pitchFamily="96" charset="2"/>
              <a:buChar char="§"/>
            </a:pPr>
            <a:r>
              <a:rPr lang="en-US" sz="2000" dirty="0" smtClean="0">
                <a:solidFill>
                  <a:srgbClr val="4C4C4F"/>
                </a:solidFill>
                <a:latin typeface="Arial" pitchFamily="34" charset="0"/>
                <a:cs typeface="Arial" pitchFamily="34" charset="0"/>
              </a:rPr>
              <a:t>Data Sources</a:t>
            </a:r>
          </a:p>
          <a:p>
            <a:pPr marL="625475" indent="-336550">
              <a:spcBef>
                <a:spcPct val="20000"/>
              </a:spcBef>
              <a:buClr>
                <a:srgbClr val="A32638"/>
              </a:buClr>
              <a:buSzPct val="80000"/>
              <a:buFont typeface="Wingdings" pitchFamily="96" charset="2"/>
              <a:buChar char="§"/>
            </a:pPr>
            <a:r>
              <a:rPr lang="en-US" sz="2000" dirty="0" smtClean="0">
                <a:solidFill>
                  <a:srgbClr val="4C4C4F"/>
                </a:solidFill>
                <a:latin typeface="Arial" pitchFamily="34" charset="0"/>
                <a:cs typeface="Arial" pitchFamily="34" charset="0"/>
              </a:rPr>
              <a:t>Evolution of CIO Role</a:t>
            </a:r>
          </a:p>
          <a:p>
            <a:pPr marL="625475" indent="-336550">
              <a:spcBef>
                <a:spcPct val="20000"/>
              </a:spcBef>
              <a:buClr>
                <a:srgbClr val="A32638"/>
              </a:buClr>
              <a:buSzPct val="80000"/>
              <a:buFont typeface="Wingdings" pitchFamily="96" charset="2"/>
              <a:buChar char="§"/>
            </a:pPr>
            <a:r>
              <a:rPr lang="en-US" sz="2000" dirty="0" smtClean="0">
                <a:solidFill>
                  <a:srgbClr val="4C4C4F"/>
                </a:solidFill>
                <a:latin typeface="Arial" pitchFamily="34" charset="0"/>
                <a:cs typeface="Arial" pitchFamily="34" charset="0"/>
              </a:rPr>
              <a:t>Demographics: Today’s CIOs</a:t>
            </a:r>
          </a:p>
          <a:p>
            <a:pPr marL="625475" indent="-336550">
              <a:spcBef>
                <a:spcPct val="20000"/>
              </a:spcBef>
              <a:buClr>
                <a:srgbClr val="A32638"/>
              </a:buClr>
              <a:buSzPct val="80000"/>
              <a:buFont typeface="Wingdings" pitchFamily="96" charset="2"/>
              <a:buChar char="§"/>
            </a:pPr>
            <a:r>
              <a:rPr lang="en-US" sz="2000" dirty="0" smtClean="0">
                <a:solidFill>
                  <a:srgbClr val="4C4C4F"/>
                </a:solidFill>
                <a:latin typeface="Arial" pitchFamily="34" charset="0"/>
                <a:cs typeface="Arial" pitchFamily="34" charset="0"/>
              </a:rPr>
              <a:t>The Next Generation of CIOs: Aspirants and Non-Aspirants</a:t>
            </a:r>
          </a:p>
          <a:p>
            <a:pPr marL="625475" indent="-336550">
              <a:spcBef>
                <a:spcPct val="20000"/>
              </a:spcBef>
              <a:buClr>
                <a:srgbClr val="A32638"/>
              </a:buClr>
              <a:buSzPct val="80000"/>
              <a:buFont typeface="Wingdings" pitchFamily="96" charset="2"/>
              <a:buChar char="§"/>
            </a:pPr>
            <a:r>
              <a:rPr lang="en-US" sz="2000" dirty="0" smtClean="0">
                <a:solidFill>
                  <a:srgbClr val="4C4C4F"/>
                </a:solidFill>
                <a:latin typeface="Arial" pitchFamily="34" charset="0"/>
                <a:cs typeface="Arial" pitchFamily="34" charset="0"/>
              </a:rPr>
              <a:t>Getting Ready: Identifying and Preparing the Next Generation of CIOs</a:t>
            </a:r>
          </a:p>
        </p:txBody>
      </p:sp>
      <p:sp>
        <p:nvSpPr>
          <p:cNvPr id="10" name="TextBox 9"/>
          <p:cNvSpPr txBox="1"/>
          <p:nvPr/>
        </p:nvSpPr>
        <p:spPr>
          <a:xfrm>
            <a:off x="3575713" y="5637298"/>
            <a:ext cx="5568287" cy="553998"/>
          </a:xfrm>
          <a:prstGeom prst="rect">
            <a:avLst/>
          </a:prstGeom>
          <a:noFill/>
        </p:spPr>
        <p:txBody>
          <a:bodyPr wrap="square" rtlCol="0">
            <a:spAutoFit/>
          </a:bodyPr>
          <a:lstStyle/>
          <a:p>
            <a:r>
              <a:rPr lang="en-US" sz="1000" dirty="0" smtClean="0"/>
              <a:t>Source: Arroway</a:t>
            </a:r>
            <a:r>
              <a:rPr lang="en-US" sz="1000" dirty="0"/>
              <a:t>, Pam, Jerrold M. Grochow, Judith A. Pirani, and Carrie E. </a:t>
            </a:r>
            <a:r>
              <a:rPr lang="en-US" sz="1000" dirty="0" smtClean="0"/>
              <a:t>Regenstein. </a:t>
            </a:r>
            <a:r>
              <a:rPr lang="en-US" sz="1000" i="1" dirty="0" smtClean="0"/>
              <a:t>The </a:t>
            </a:r>
            <a:r>
              <a:rPr lang="en-US" sz="1000" i="1" dirty="0"/>
              <a:t>Higher Education CIO: Portrait of Today, Landscape of Tomorrow</a:t>
            </a:r>
            <a:r>
              <a:rPr lang="en-US" sz="1000" dirty="0"/>
              <a:t> (Research Report). Boulder, CO: EDUCAUSE</a:t>
            </a:r>
          </a:p>
          <a:p>
            <a:r>
              <a:rPr lang="en-US" sz="1000" dirty="0"/>
              <a:t>Center for Applied Research, October 2011, available from http://www.educause.edu/ecar.</a:t>
            </a: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81000" y="2270655"/>
            <a:ext cx="8382000" cy="1143000"/>
          </a:xfrm>
        </p:spPr>
        <p:txBody>
          <a:bodyPr>
            <a:normAutofit/>
          </a:bodyPr>
          <a:lstStyle/>
          <a:p>
            <a:pPr algn="ctr"/>
            <a:r>
              <a:rPr lang="en-US" sz="2400" dirty="0" smtClean="0"/>
              <a:t>Demographics: Today’s </a:t>
            </a:r>
            <a:r>
              <a:rPr lang="en-US" sz="2400" cap="none" dirty="0" smtClean="0"/>
              <a:t>CIOs</a:t>
            </a:r>
            <a:endParaRPr lang="en-US" sz="2400" cap="none" dirty="0"/>
          </a:p>
        </p:txBody>
      </p:sp>
      <p:sp>
        <p:nvSpPr>
          <p:cNvPr id="9" name="Footer Placeholder 8"/>
          <p:cNvSpPr>
            <a:spLocks noGrp="1"/>
          </p:cNvSpPr>
          <p:nvPr>
            <p:ph type="ftr" sz="quarter" idx="11"/>
          </p:nvPr>
        </p:nvSpPr>
        <p:spPr/>
        <p:txBody>
          <a:bodyPr/>
          <a:lstStyle/>
          <a:p>
            <a:pPr>
              <a:defRPr/>
            </a:pPr>
            <a:r>
              <a:rPr lang="en-US" smtClean="0"/>
              <a:t>©2011 EDUCAUSE. CC by-nc-nd</a:t>
            </a:r>
            <a:endParaRPr lang="en-US"/>
          </a:p>
        </p:txBody>
      </p:sp>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20</a:t>
            </a:fld>
            <a:endParaRPr lang="en-US"/>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cap="none" dirty="0" smtClean="0"/>
              <a:t>WHO ARE TODAY’S </a:t>
            </a:r>
            <a:r>
              <a:rPr lang="en-US" cap="none" dirty="0" err="1" smtClean="0"/>
              <a:t>CIOs</a:t>
            </a:r>
            <a:r>
              <a:rPr lang="en-US" cap="none" dirty="0" smtClean="0"/>
              <a:t>?</a:t>
            </a:r>
            <a:endParaRPr lang="en-US" cap="none" dirty="0"/>
          </a:p>
        </p:txBody>
      </p:sp>
      <p:sp>
        <p:nvSpPr>
          <p:cNvPr id="3" name="Content Placeholder 2"/>
          <p:cNvSpPr>
            <a:spLocks noGrp="1"/>
          </p:cNvSpPr>
          <p:nvPr>
            <p:ph idx="1"/>
          </p:nvPr>
        </p:nvSpPr>
        <p:spPr/>
        <p:txBody>
          <a:bodyPr/>
          <a:lstStyle/>
          <a:p>
            <a:pPr>
              <a:buClr>
                <a:srgbClr val="A32638"/>
              </a:buClr>
            </a:pPr>
            <a:r>
              <a:rPr lang="en-US" dirty="0" smtClean="0"/>
              <a:t>74% are baby boomers</a:t>
            </a:r>
          </a:p>
          <a:p>
            <a:pPr>
              <a:buClr>
                <a:srgbClr val="A32638"/>
              </a:buClr>
            </a:pPr>
            <a:r>
              <a:rPr lang="en-US" dirty="0" smtClean="0"/>
              <a:t>80% have an advanced degree</a:t>
            </a:r>
          </a:p>
          <a:p>
            <a:pPr>
              <a:buClr>
                <a:srgbClr val="A32638"/>
              </a:buClr>
            </a:pPr>
            <a:r>
              <a:rPr lang="en-US" dirty="0" smtClean="0"/>
              <a:t>75% had a previous position in higher education</a:t>
            </a:r>
          </a:p>
          <a:p>
            <a:pPr>
              <a:buClr>
                <a:srgbClr val="A32638"/>
              </a:buClr>
            </a:pPr>
            <a:r>
              <a:rPr lang="en-US" dirty="0" smtClean="0"/>
              <a:t>50% have been in their current position for more than five years</a:t>
            </a:r>
          </a:p>
          <a:p>
            <a:pPr>
              <a:buClr>
                <a:srgbClr val="A32638"/>
              </a:buClr>
            </a:pPr>
            <a:r>
              <a:rPr lang="en-US" dirty="0" smtClean="0"/>
              <a:t>23% are female</a:t>
            </a:r>
          </a:p>
          <a:p>
            <a:pPr>
              <a:buClr>
                <a:srgbClr val="A32638"/>
              </a:buClr>
            </a:pPr>
            <a:r>
              <a:rPr lang="en-US" dirty="0" smtClean="0"/>
              <a:t>8% are non-White/Caucasian</a:t>
            </a:r>
            <a:endParaRPr lang="en-US" dirty="0"/>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21</a:t>
            </a:fld>
            <a:endParaRPr lang="en-US"/>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74% of </a:t>
            </a:r>
            <a:r>
              <a:rPr lang="en-US" cap="none" dirty="0" smtClean="0"/>
              <a:t>CIOs</a:t>
            </a:r>
            <a:r>
              <a:rPr lang="en-US" dirty="0" smtClean="0"/>
              <a:t> Are Baby Boomers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7790479"/>
              </p:ext>
            </p:extLst>
          </p:nvPr>
        </p:nvGraphicFramePr>
        <p:xfrm>
          <a:off x="457200" y="16002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22</a:t>
            </a:fld>
            <a:endParaRPr lang="en-US"/>
          </a:p>
        </p:txBody>
      </p:sp>
      <p:sp>
        <p:nvSpPr>
          <p:cNvPr id="7" name="TextBox 6"/>
          <p:cNvSpPr txBox="1"/>
          <p:nvPr/>
        </p:nvSpPr>
        <p:spPr>
          <a:xfrm>
            <a:off x="4191000" y="5909846"/>
            <a:ext cx="990600" cy="307777"/>
          </a:xfrm>
          <a:prstGeom prst="rect">
            <a:avLst/>
          </a:prstGeom>
          <a:noFill/>
        </p:spPr>
        <p:txBody>
          <a:bodyPr wrap="square" rtlCol="0">
            <a:spAutoFit/>
          </a:bodyPr>
          <a:lstStyle/>
          <a:p>
            <a:r>
              <a:rPr lang="en-US" sz="1400" i="1" dirty="0" smtClean="0">
                <a:latin typeface="Arial" pitchFamily="34" charset="0"/>
                <a:cs typeface="Arial" pitchFamily="34" charset="0"/>
              </a:rPr>
              <a:t>n = 308</a:t>
            </a:r>
            <a:endParaRPr lang="en-US" sz="1400" i="1" dirty="0">
              <a:latin typeface="Arial" pitchFamily="34" charset="0"/>
              <a:cs typeface="Arial" pitchFamily="34" charset="0"/>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dirty="0" smtClean="0"/>
              <a:t>80% of </a:t>
            </a:r>
            <a:r>
              <a:rPr lang="en-US" cap="none" dirty="0" smtClean="0"/>
              <a:t>CIOs</a:t>
            </a:r>
            <a:r>
              <a:rPr lang="en-US" dirty="0" smtClean="0"/>
              <a:t> Have Advanced Degrees, With </a:t>
            </a:r>
            <a:r>
              <a:rPr lang="en-US" cap="none" dirty="0" smtClean="0"/>
              <a:t>PhD</a:t>
            </a:r>
            <a:r>
              <a:rPr lang="en-US" dirty="0" smtClean="0"/>
              <a:t> </a:t>
            </a:r>
            <a:r>
              <a:rPr lang="en-US" cap="none" dirty="0" smtClean="0"/>
              <a:t>CIOs</a:t>
            </a:r>
            <a:r>
              <a:rPr lang="en-US" dirty="0" smtClean="0"/>
              <a:t> More Common at Doctoral Institutions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0749310"/>
              </p:ext>
            </p:extLst>
          </p:nvPr>
        </p:nvGraphicFramePr>
        <p:xfrm>
          <a:off x="457200" y="1600200"/>
          <a:ext cx="82296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dirty="0" smtClean="0"/>
              <a:t>©2011 EDUCAUSE. CC by-</a:t>
            </a:r>
            <a:r>
              <a:rPr lang="en-US" dirty="0" err="1" smtClean="0"/>
              <a:t>nc</a:t>
            </a:r>
            <a:r>
              <a:rPr lang="en-US" dirty="0" smtClean="0"/>
              <a:t>-</a:t>
            </a:r>
            <a:r>
              <a:rPr lang="en-US" dirty="0" err="1" smtClean="0"/>
              <a:t>nd</a:t>
            </a:r>
            <a:endParaRPr lang="en-US" dirty="0"/>
          </a:p>
        </p:txBody>
      </p:sp>
      <p:sp>
        <p:nvSpPr>
          <p:cNvPr id="5" name="Slide Number Placeholder 4"/>
          <p:cNvSpPr>
            <a:spLocks noGrp="1"/>
          </p:cNvSpPr>
          <p:nvPr>
            <p:ph type="sldNum" sz="quarter" idx="12"/>
          </p:nvPr>
        </p:nvSpPr>
        <p:spPr>
          <a:xfrm>
            <a:off x="6629400" y="6492875"/>
            <a:ext cx="2133600" cy="365125"/>
          </a:xfrm>
        </p:spPr>
        <p:txBody>
          <a:bodyPr/>
          <a:lstStyle/>
          <a:p>
            <a:fld id="{94B21EF6-A51D-4BDF-92F7-55E6C4F413CE}" type="slidenum">
              <a:rPr lang="en-US" smtClean="0"/>
              <a:pPr/>
              <a:t>23</a:t>
            </a:fld>
            <a:endParaRPr lang="en-US"/>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632"/>
            <a:ext cx="8382000" cy="1143000"/>
          </a:xfrm>
        </p:spPr>
        <p:txBody>
          <a:bodyPr>
            <a:noAutofit/>
          </a:bodyPr>
          <a:lstStyle/>
          <a:p>
            <a:r>
              <a:rPr lang="en-US" dirty="0" smtClean="0"/>
              <a:t>75% of </a:t>
            </a:r>
            <a:r>
              <a:rPr lang="en-US" cap="none" dirty="0" smtClean="0"/>
              <a:t>CIOs </a:t>
            </a:r>
            <a:r>
              <a:rPr lang="en-US" dirty="0" smtClean="0"/>
              <a:t>Have Come From Within Higher Education, and one-third Have Held a Previous CIO Position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75928336"/>
              </p:ext>
            </p:extLst>
          </p:nvPr>
        </p:nvGraphicFramePr>
        <p:xfrm>
          <a:off x="304800" y="1905000"/>
          <a:ext cx="86868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24</a:t>
            </a:fld>
            <a:endParaRPr lang="en-US"/>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In the Next Six Years, 31% of </a:t>
            </a:r>
            <a:r>
              <a:rPr lang="en-US" cap="none" dirty="0" smtClean="0"/>
              <a:t>CIOs</a:t>
            </a:r>
            <a:r>
              <a:rPr lang="en-US" dirty="0" smtClean="0"/>
              <a:t> Plan to Retire or Leave Higher Education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18250137"/>
              </p:ext>
            </p:extLst>
          </p:nvPr>
        </p:nvGraphicFramePr>
        <p:xfrm>
          <a:off x="457200" y="16002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dirty="0" smtClean="0"/>
              <a:t>©2011 EDUCAUSE. CC by-</a:t>
            </a:r>
            <a:r>
              <a:rPr lang="en-US" dirty="0" err="1" smtClean="0"/>
              <a:t>nc</a:t>
            </a:r>
            <a:r>
              <a:rPr lang="en-US" dirty="0" smtClean="0"/>
              <a:t>-</a:t>
            </a:r>
            <a:r>
              <a:rPr lang="en-US" dirty="0" err="1" smtClean="0"/>
              <a:t>nd</a:t>
            </a:r>
            <a:endParaRPr lang="en-US" dirty="0"/>
          </a:p>
        </p:txBody>
      </p:sp>
      <p:sp>
        <p:nvSpPr>
          <p:cNvPr id="5" name="Slide Number Placeholder 4"/>
          <p:cNvSpPr>
            <a:spLocks noGrp="1"/>
          </p:cNvSpPr>
          <p:nvPr>
            <p:ph type="sldNum" sz="quarter" idx="12"/>
          </p:nvPr>
        </p:nvSpPr>
        <p:spPr/>
        <p:txBody>
          <a:bodyPr/>
          <a:lstStyle/>
          <a:p>
            <a:fld id="{94B21EF6-A51D-4BDF-92F7-55E6C4F413CE}" type="slidenum">
              <a:rPr lang="en-US" smtClean="0"/>
              <a:pPr/>
              <a:t>25</a:t>
            </a:fld>
            <a:endParaRPr lang="en-US"/>
          </a:p>
        </p:txBody>
      </p:sp>
      <p:sp>
        <p:nvSpPr>
          <p:cNvPr id="7" name="TextBox 6"/>
          <p:cNvSpPr txBox="1"/>
          <p:nvPr/>
        </p:nvSpPr>
        <p:spPr>
          <a:xfrm>
            <a:off x="6037545" y="6085871"/>
            <a:ext cx="914400" cy="307777"/>
          </a:xfrm>
          <a:prstGeom prst="rect">
            <a:avLst/>
          </a:prstGeom>
          <a:noFill/>
        </p:spPr>
        <p:txBody>
          <a:bodyPr wrap="square" rtlCol="0">
            <a:spAutoFit/>
          </a:bodyPr>
          <a:lstStyle/>
          <a:p>
            <a:r>
              <a:rPr lang="en-US" sz="1400" i="1" dirty="0" smtClean="0">
                <a:latin typeface="Arial" pitchFamily="34" charset="0"/>
                <a:cs typeface="Arial" pitchFamily="34" charset="0"/>
              </a:rPr>
              <a:t>n = 368</a:t>
            </a:r>
            <a:endParaRPr lang="en-US" sz="1400" i="1" dirty="0">
              <a:latin typeface="Arial" pitchFamily="34" charset="0"/>
              <a:cs typeface="Arial" pitchFamily="34" charset="0"/>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The Percentage of </a:t>
            </a:r>
            <a:r>
              <a:rPr lang="en-US" cap="none" dirty="0" smtClean="0"/>
              <a:t>CIOs</a:t>
            </a:r>
            <a:r>
              <a:rPr lang="en-US" dirty="0" smtClean="0"/>
              <a:t> Planning to Retire By Age 65 Has Decreased By 12% since 2008</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45547550"/>
              </p:ext>
            </p:extLst>
          </p:nvPr>
        </p:nvGraphicFramePr>
        <p:xfrm>
          <a:off x="457200" y="17526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26</a:t>
            </a:fld>
            <a:endParaRPr lang="en-US"/>
          </a:p>
        </p:txBody>
      </p:sp>
      <p:sp>
        <p:nvSpPr>
          <p:cNvPr id="7" name="TextBox 1"/>
          <p:cNvSpPr txBox="1"/>
          <p:nvPr/>
        </p:nvSpPr>
        <p:spPr>
          <a:xfrm>
            <a:off x="4821910" y="3433503"/>
            <a:ext cx="893090" cy="26109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a:latin typeface="Arial" pitchFamily="34" charset="0"/>
                <a:cs typeface="Arial" pitchFamily="34" charset="0"/>
              </a:rPr>
              <a:t>12% drop</a:t>
            </a:r>
            <a:r>
              <a:rPr lang="en-US" sz="1400" baseline="0" dirty="0">
                <a:latin typeface="Arial" pitchFamily="34" charset="0"/>
                <a:cs typeface="Arial" pitchFamily="34" charset="0"/>
              </a:rPr>
              <a:t> </a:t>
            </a:r>
            <a:endParaRPr lang="en-US" sz="1400" dirty="0">
              <a:latin typeface="Arial" pitchFamily="34" charset="0"/>
              <a:cs typeface="Arial" pitchFamily="34" charset="0"/>
            </a:endParaRPr>
          </a:p>
        </p:txBody>
      </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81000" y="2270655"/>
            <a:ext cx="8382000" cy="1143000"/>
          </a:xfrm>
        </p:spPr>
        <p:txBody>
          <a:bodyPr>
            <a:normAutofit/>
          </a:bodyPr>
          <a:lstStyle/>
          <a:p>
            <a:pPr algn="ctr"/>
            <a:r>
              <a:rPr lang="en-US" sz="2400" dirty="0" smtClean="0"/>
              <a:t>The Next Generation of </a:t>
            </a:r>
            <a:r>
              <a:rPr lang="en-US" sz="2400" cap="none" dirty="0" err="1" smtClean="0"/>
              <a:t>CIOs</a:t>
            </a:r>
            <a:r>
              <a:rPr lang="en-US" sz="2400" dirty="0" smtClean="0"/>
              <a:t>:</a:t>
            </a:r>
            <a:br>
              <a:rPr lang="en-US" sz="2400" dirty="0" smtClean="0"/>
            </a:br>
            <a:r>
              <a:rPr lang="en-US" sz="2400" dirty="0" smtClean="0"/>
              <a:t>Aspirants and Non-Aspirants</a:t>
            </a:r>
            <a:endParaRPr lang="en-US" sz="2400" dirty="0"/>
          </a:p>
        </p:txBody>
      </p:sp>
      <p:sp>
        <p:nvSpPr>
          <p:cNvPr id="9" name="Footer Placeholder 8"/>
          <p:cNvSpPr>
            <a:spLocks noGrp="1"/>
          </p:cNvSpPr>
          <p:nvPr>
            <p:ph type="ftr" sz="quarter" idx="11"/>
          </p:nvPr>
        </p:nvSpPr>
        <p:spPr/>
        <p:txBody>
          <a:bodyPr/>
          <a:lstStyle/>
          <a:p>
            <a:pPr>
              <a:defRPr/>
            </a:pPr>
            <a:r>
              <a:rPr lang="en-US" smtClean="0"/>
              <a:t>©2011 EDUCAUSE. CC by-nc-nd</a:t>
            </a:r>
            <a:endParaRPr lang="en-US"/>
          </a:p>
        </p:txBody>
      </p:sp>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27</a:t>
            </a:fld>
            <a:endParaRPr lang="en-US"/>
          </a:p>
        </p:txBody>
      </p:sp>
    </p:spTree>
  </p:cSld>
  <p:clrMapOvr>
    <a:masterClrMapping/>
  </p:clrMapOvr>
  <p:transition spd="med">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rotWithShape="1">
          <a:blip r:embed="rId3" cstate="print"/>
          <a:srcRect l="5669" t="25191" r="5293" b="20766"/>
          <a:stretch/>
        </p:blipFill>
        <p:spPr bwMode="auto">
          <a:xfrm>
            <a:off x="609600" y="1754188"/>
            <a:ext cx="8058411" cy="3632004"/>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28</a:t>
            </a:fld>
            <a:endParaRPr lang="en-US"/>
          </a:p>
        </p:txBody>
      </p:sp>
      <p:sp>
        <p:nvSpPr>
          <p:cNvPr id="7" name="Title 6"/>
          <p:cNvSpPr txBox="1">
            <a:spLocks/>
          </p:cNvSpPr>
          <p:nvPr/>
        </p:nvSpPr>
        <p:spPr>
          <a:xfrm>
            <a:off x="470770" y="457200"/>
            <a:ext cx="8382000" cy="1143000"/>
          </a:xfrm>
          <a:prstGeom prst="rect">
            <a:avLst/>
          </a:prstGeom>
        </p:spPr>
        <p:txBody>
          <a:bodyPr vert="horz" wrap="square" lIns="91440" tIns="45720" rIns="91440" bIns="45720" numCol="1" anchor="ctr" anchorCtr="0" compatLnSpc="1">
            <a:prstTxWarp prst="textNoShape">
              <a:avLst/>
            </a:prstTxWarp>
            <a:noAutofit/>
          </a:bodyP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3000" b="1" i="0" u="none" strike="noStrike" kern="1200" cap="all" spc="0" normalizeH="0" baseline="0" noProof="0" dirty="0" smtClean="0">
                <a:ln>
                  <a:noFill/>
                </a:ln>
                <a:solidFill>
                  <a:schemeClr val="tx1"/>
                </a:solidFill>
                <a:effectLst/>
                <a:uLnTx/>
                <a:uFillTx/>
                <a:latin typeface="Arial"/>
                <a:ea typeface="ＭＳ Ｐゴシック" pitchFamily="48" charset="-128"/>
                <a:cs typeface="Arial"/>
              </a:rPr>
              <a:t>Aspirants</a:t>
            </a:r>
            <a:r>
              <a:rPr kumimoji="0" lang="en-US" sz="3000" b="1" i="0" u="none" strike="noStrike" kern="1200" cap="all" spc="0" normalizeH="0" noProof="0" dirty="0" smtClean="0">
                <a:ln>
                  <a:noFill/>
                </a:ln>
                <a:solidFill>
                  <a:schemeClr val="tx1"/>
                </a:solidFill>
                <a:effectLst/>
                <a:uLnTx/>
                <a:uFillTx/>
                <a:latin typeface="Arial"/>
                <a:ea typeface="ＭＳ Ｐゴシック" pitchFamily="48" charset="-128"/>
                <a:cs typeface="Arial"/>
              </a:rPr>
              <a:t> are confident and optimistic</a:t>
            </a:r>
            <a:endParaRPr kumimoji="0" lang="en-US" sz="3000" b="1" i="0" u="none" strike="noStrike" kern="1200" cap="all" spc="0" normalizeH="0" baseline="0" noProof="0" dirty="0">
              <a:ln>
                <a:noFill/>
              </a:ln>
              <a:solidFill>
                <a:schemeClr val="tx1"/>
              </a:solidFill>
              <a:effectLst/>
              <a:uLnTx/>
              <a:uFillTx/>
              <a:latin typeface="Arial"/>
              <a:ea typeface="ＭＳ Ｐゴシック" pitchFamily="48" charset="-128"/>
              <a:cs typeface="Arial"/>
            </a:endParaRPr>
          </a:p>
        </p:txBody>
      </p:sp>
    </p:spTree>
  </p:cSld>
  <p:clrMapOvr>
    <a:masterClrMapping/>
  </p:clrMapOvr>
  <p:transition spd="med">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dirty="0" smtClean="0"/>
              <a:t>Executive IT Staff Under 40 Are Most Likely to Aspire to the CIO Position</a:t>
            </a:r>
            <a:endParaRPr lang="en-US" dirty="0"/>
          </a:p>
        </p:txBody>
      </p:sp>
      <p:sp>
        <p:nvSpPr>
          <p:cNvPr id="8" name="Content Placeholder 7"/>
          <p:cNvSpPr>
            <a:spLocks noGrp="1"/>
          </p:cNvSpPr>
          <p:nvPr>
            <p:ph idx="1"/>
          </p:nvPr>
        </p:nvSpPr>
        <p:spPr>
          <a:xfrm>
            <a:off x="457200" y="1600201"/>
            <a:ext cx="8382000" cy="4191000"/>
          </a:xfrm>
        </p:spPr>
        <p:txBody>
          <a:bodyPr>
            <a:normAutofit/>
          </a:bodyPr>
          <a:lstStyle/>
          <a:p>
            <a:pPr>
              <a:buClr>
                <a:srgbClr val="A32638"/>
              </a:buClr>
            </a:pPr>
            <a:r>
              <a:rPr lang="en-US" dirty="0" smtClean="0"/>
              <a:t>32% of executive IT respondents aspire to be a CIO.</a:t>
            </a:r>
          </a:p>
          <a:p>
            <a:pPr>
              <a:buClr>
                <a:srgbClr val="A32638"/>
              </a:buClr>
            </a:pPr>
            <a:r>
              <a:rPr lang="en-US" dirty="0" smtClean="0"/>
              <a:t>Among executive IT respondents under 40, 56% aspire to become CIOs. </a:t>
            </a:r>
          </a:p>
          <a:p>
            <a:pPr>
              <a:buClr>
                <a:srgbClr val="A32638"/>
              </a:buClr>
            </a:pPr>
            <a:r>
              <a:rPr lang="en-US" dirty="0" smtClean="0"/>
              <a:t>By their mid-50s, only 25–30% of executive IT respondents still aspire to become CIOs. </a:t>
            </a:r>
          </a:p>
          <a:p>
            <a:pPr>
              <a:buClr>
                <a:srgbClr val="A32638"/>
              </a:buClr>
            </a:pPr>
            <a:r>
              <a:rPr lang="en-US" dirty="0" smtClean="0"/>
              <a:t>Non-executive IT respondents are about half as likely to be aspirants as those in executive IT.</a:t>
            </a:r>
          </a:p>
        </p:txBody>
      </p:sp>
      <p:sp>
        <p:nvSpPr>
          <p:cNvPr id="5" name="Footer Placeholder 4"/>
          <p:cNvSpPr>
            <a:spLocks noGrp="1"/>
          </p:cNvSpPr>
          <p:nvPr>
            <p:ph type="ftr" sz="quarter" idx="11"/>
          </p:nvPr>
        </p:nvSpPr>
        <p:spPr/>
        <p:txBody>
          <a:bodyPr/>
          <a:lstStyle/>
          <a:p>
            <a:r>
              <a:rPr lang="en-US" smtClean="0"/>
              <a:t>©2011 EDUCAUSE. CC by-nc-nd</a:t>
            </a:r>
            <a:endParaRPr lang="en-US"/>
          </a:p>
        </p:txBody>
      </p:sp>
      <p:sp>
        <p:nvSpPr>
          <p:cNvPr id="6" name="Slide Number Placeholder 5"/>
          <p:cNvSpPr>
            <a:spLocks noGrp="1"/>
          </p:cNvSpPr>
          <p:nvPr>
            <p:ph type="sldNum" sz="quarter" idx="12"/>
          </p:nvPr>
        </p:nvSpPr>
        <p:spPr/>
        <p:txBody>
          <a:bodyPr/>
          <a:lstStyle/>
          <a:p>
            <a:fld id="{94B21EF6-A51D-4BDF-92F7-55E6C4F413CE}" type="slidenum">
              <a:rPr lang="en-US" smtClean="0"/>
              <a:pPr/>
              <a:t>29</a:t>
            </a:fld>
            <a:endParaRPr lang="en-US"/>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81000" y="2270655"/>
            <a:ext cx="8382000" cy="1143000"/>
          </a:xfrm>
        </p:spPr>
        <p:txBody>
          <a:bodyPr>
            <a:normAutofit/>
          </a:bodyPr>
          <a:lstStyle/>
          <a:p>
            <a:pPr algn="ctr"/>
            <a:r>
              <a:rPr lang="en-US" sz="2400" dirty="0" smtClean="0"/>
              <a:t>Data Sources</a:t>
            </a:r>
            <a:endParaRPr lang="en-US" sz="2400" dirty="0"/>
          </a:p>
        </p:txBody>
      </p:sp>
      <p:sp>
        <p:nvSpPr>
          <p:cNvPr id="9" name="Footer Placeholder 8"/>
          <p:cNvSpPr>
            <a:spLocks noGrp="1"/>
          </p:cNvSpPr>
          <p:nvPr>
            <p:ph type="ftr" sz="quarter" idx="11"/>
          </p:nvPr>
        </p:nvSpPr>
        <p:spPr/>
        <p:txBody>
          <a:bodyPr/>
          <a:lstStyle/>
          <a:p>
            <a:pPr>
              <a:defRPr/>
            </a:pPr>
            <a:r>
              <a:rPr lang="en-US" smtClean="0"/>
              <a:t>©2011 EDUCAUSE. CC by-nc-nd</a:t>
            </a:r>
            <a:endParaRPr lang="en-US"/>
          </a:p>
        </p:txBody>
      </p:sp>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3</a:t>
            </a:fld>
            <a:endParaRPr lang="en-US"/>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The Percentage of IT Staff Who Do Not Aspire to the CIO role Has Increased</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2487114"/>
              </p:ext>
            </p:extLst>
          </p:nvPr>
        </p:nvGraphicFramePr>
        <p:xfrm>
          <a:off x="533400" y="17526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30</a:t>
            </a:fld>
            <a:endParaRPr lang="en-US"/>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Politics and Stress Are Commonly Cited As Reasons For Not Aspiring to Be a CIO</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9097018"/>
              </p:ext>
            </p:extLst>
          </p:nvPr>
        </p:nvGraphicFramePr>
        <p:xfrm>
          <a:off x="1143000" y="1828800"/>
          <a:ext cx="6934201" cy="4271519"/>
        </p:xfrm>
        <a:graphic>
          <a:graphicData uri="http://schemas.openxmlformats.org/drawingml/2006/table">
            <a:tbl>
              <a:tblPr/>
              <a:tblGrid>
                <a:gridCol w="3475747"/>
                <a:gridCol w="1729227"/>
                <a:gridCol w="1729227"/>
              </a:tblGrid>
              <a:tr h="635001">
                <a:tc>
                  <a:txBody>
                    <a:bodyPr/>
                    <a:lstStyle/>
                    <a:p>
                      <a:pPr algn="l" fontAlgn="b"/>
                      <a:r>
                        <a:rPr lang="en-US" sz="1600" b="1" i="0" u="none" strike="noStrike" dirty="0">
                          <a:solidFill>
                            <a:srgbClr val="000000"/>
                          </a:solidFill>
                          <a:latin typeface="Arial" pitchFamily="34" charset="0"/>
                          <a:cs typeface="Arial" pitchFamily="34" charset="0"/>
                        </a:rPr>
                        <a:t>Reason</a:t>
                      </a:r>
                    </a:p>
                  </a:txBody>
                  <a:tcPr marL="45720" marR="9144" marT="914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smtClean="0">
                          <a:solidFill>
                            <a:srgbClr val="000000"/>
                          </a:solidFill>
                          <a:latin typeface="Arial" pitchFamily="34" charset="0"/>
                          <a:cs typeface="Arial" pitchFamily="34" charset="0"/>
                        </a:rPr>
                        <a:t>Executive IT</a:t>
                      </a:r>
                    </a:p>
                    <a:p>
                      <a:pPr algn="ctr" fontAlgn="b"/>
                      <a:r>
                        <a:rPr lang="en-US" sz="1600" b="1" i="0" u="none" strike="noStrike" dirty="0" smtClean="0">
                          <a:solidFill>
                            <a:srgbClr val="000000"/>
                          </a:solidFill>
                          <a:latin typeface="Arial" pitchFamily="34" charset="0"/>
                          <a:cs typeface="Arial" pitchFamily="34" charset="0"/>
                        </a:rPr>
                        <a:t>Non-Aspirants</a:t>
                      </a:r>
                    </a:p>
                    <a:p>
                      <a:pPr algn="ctr" fontAlgn="b"/>
                      <a:r>
                        <a:rPr lang="en-US" sz="1600" b="1" i="0" u="none" strike="noStrike" dirty="0" smtClean="0">
                          <a:solidFill>
                            <a:srgbClr val="000000"/>
                          </a:solidFill>
                          <a:latin typeface="Arial" pitchFamily="34" charset="0"/>
                          <a:cs typeface="Arial" pitchFamily="34" charset="0"/>
                        </a:rPr>
                        <a:t>(n = 242)</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latin typeface="Arial" pitchFamily="34" charset="0"/>
                          <a:cs typeface="Arial" pitchFamily="34" charset="0"/>
                        </a:rPr>
                        <a:t>All Other </a:t>
                      </a:r>
                      <a:endParaRPr lang="en-US" sz="1600" b="1" i="0" u="none" strike="noStrike" dirty="0" smtClean="0">
                        <a:solidFill>
                          <a:srgbClr val="000000"/>
                        </a:solidFill>
                        <a:latin typeface="Arial" pitchFamily="34" charset="0"/>
                        <a:cs typeface="Arial" pitchFamily="34" charset="0"/>
                      </a:endParaRPr>
                    </a:p>
                    <a:p>
                      <a:pPr algn="ctr" fontAlgn="b"/>
                      <a:r>
                        <a:rPr lang="en-US" sz="1600" b="1" i="0" u="none" strike="noStrike" dirty="0" smtClean="0">
                          <a:solidFill>
                            <a:srgbClr val="000000"/>
                          </a:solidFill>
                          <a:latin typeface="Arial" pitchFamily="34" charset="0"/>
                          <a:cs typeface="Arial" pitchFamily="34" charset="0"/>
                        </a:rPr>
                        <a:t>Non-Aspirants</a:t>
                      </a:r>
                    </a:p>
                    <a:p>
                      <a:pPr algn="ctr" fontAlgn="b"/>
                      <a:r>
                        <a:rPr lang="en-US" sz="1600" b="1" i="0" u="none" strike="noStrike" dirty="0" smtClean="0">
                          <a:solidFill>
                            <a:srgbClr val="000000"/>
                          </a:solidFill>
                          <a:latin typeface="Arial" pitchFamily="34" charset="0"/>
                          <a:cs typeface="Arial" pitchFamily="34" charset="0"/>
                        </a:rPr>
                        <a:t>(n = 1617)</a:t>
                      </a:r>
                      <a:endParaRPr lang="en-US" sz="16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500">
                <a:tc>
                  <a:txBody>
                    <a:bodyPr/>
                    <a:lstStyle/>
                    <a:p>
                      <a:pPr algn="l" fontAlgn="ctr"/>
                      <a:r>
                        <a:rPr lang="en-US" sz="1600" b="0" i="0" u="none" strike="noStrike" dirty="0">
                          <a:solidFill>
                            <a:srgbClr val="000000"/>
                          </a:solidFill>
                          <a:latin typeface="Arial" pitchFamily="34" charset="0"/>
                          <a:cs typeface="Arial" pitchFamily="34" charset="0"/>
                        </a:rPr>
                        <a:t>Political demands are too great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317500">
                <a:tc>
                  <a:txBody>
                    <a:bodyPr/>
                    <a:lstStyle/>
                    <a:p>
                      <a:pPr algn="l" fontAlgn="ctr"/>
                      <a:r>
                        <a:rPr lang="en-US" sz="1600" b="0" i="0" u="none" strike="noStrike">
                          <a:solidFill>
                            <a:srgbClr val="000000"/>
                          </a:solidFill>
                          <a:latin typeface="Arial" pitchFamily="34" charset="0"/>
                          <a:cs typeface="Arial" pitchFamily="34" charset="0"/>
                        </a:rPr>
                        <a:t>Stress is too great </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latin typeface="Arial" pitchFamily="34" charset="0"/>
                          <a:cs typeface="Arial" pitchFamily="34" charset="0"/>
                        </a:rPr>
                        <a:t>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a:solidFill>
                            <a:srgbClr val="000000"/>
                          </a:solidFill>
                          <a:latin typeface="Arial" pitchFamily="34" charset="0"/>
                          <a:cs typeface="Arial" pitchFamily="34" charset="0"/>
                        </a:rPr>
                        <a:t>33%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17500">
                <a:tc>
                  <a:txBody>
                    <a:bodyPr/>
                    <a:lstStyle/>
                    <a:p>
                      <a:pPr algn="l" fontAlgn="ctr"/>
                      <a:r>
                        <a:rPr lang="en-US" sz="1600" b="0" i="0" u="none" strike="noStrike" dirty="0">
                          <a:solidFill>
                            <a:srgbClr val="000000"/>
                          </a:solidFill>
                          <a:latin typeface="Arial" pitchFamily="34" charset="0"/>
                          <a:cs typeface="Arial" pitchFamily="34" charset="0"/>
                        </a:rPr>
                        <a:t>Lack PhD or other terminal degree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a:solidFill>
                            <a:srgbClr val="000000"/>
                          </a:solidFill>
                          <a:latin typeface="Arial" pitchFamily="34" charset="0"/>
                          <a:cs typeface="Arial" pitchFamily="34" charset="0"/>
                        </a:rPr>
                        <a:t>27%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29%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317500">
                <a:tc>
                  <a:txBody>
                    <a:bodyPr/>
                    <a:lstStyle/>
                    <a:p>
                      <a:pPr algn="l" fontAlgn="ctr"/>
                      <a:r>
                        <a:rPr lang="en-US" sz="1600" b="0" i="0" u="none" strike="noStrike" dirty="0">
                          <a:solidFill>
                            <a:srgbClr val="000000"/>
                          </a:solidFill>
                          <a:latin typeface="Arial" pitchFamily="34" charset="0"/>
                          <a:cs typeface="Arial" pitchFamily="34" charset="0"/>
                        </a:rPr>
                        <a:t>Prefer to remain in technical position</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latin typeface="Arial" pitchFamily="34" charset="0"/>
                          <a:cs typeface="Arial" pitchFamily="34" charset="0"/>
                        </a:rPr>
                        <a:t>26%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17500">
                <a:tc>
                  <a:txBody>
                    <a:bodyPr/>
                    <a:lstStyle/>
                    <a:p>
                      <a:pPr algn="l" fontAlgn="ctr"/>
                      <a:r>
                        <a:rPr lang="en-US" sz="1600" b="0" i="0" u="none" strike="noStrike" dirty="0">
                          <a:solidFill>
                            <a:srgbClr val="000000"/>
                          </a:solidFill>
                          <a:latin typeface="Arial" pitchFamily="34" charset="0"/>
                          <a:cs typeface="Arial" pitchFamily="34" charset="0"/>
                        </a:rPr>
                        <a:t>Don’t have technical skills CIOs require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635001">
                <a:tc>
                  <a:txBody>
                    <a:bodyPr/>
                    <a:lstStyle/>
                    <a:p>
                      <a:pPr algn="l" fontAlgn="ctr"/>
                      <a:r>
                        <a:rPr lang="en-US" sz="1600" b="0" i="0" u="none" strike="noStrike">
                          <a:solidFill>
                            <a:srgbClr val="000000"/>
                          </a:solidFill>
                          <a:latin typeface="Arial" pitchFamily="34" charset="0"/>
                          <a:cs typeface="Arial" pitchFamily="34" charset="0"/>
                        </a:rPr>
                        <a:t>Don’t have management skills CIOs require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latin typeface="Arial" pitchFamily="34" charset="0"/>
                          <a:cs typeface="Arial"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latin typeface="Arial" pitchFamily="34" charset="0"/>
                          <a:cs typeface="Arial" pitchFamily="34" charset="0"/>
                        </a:rPr>
                        <a:t>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17500">
                <a:tc>
                  <a:txBody>
                    <a:bodyPr/>
                    <a:lstStyle/>
                    <a:p>
                      <a:pPr algn="l" fontAlgn="ctr"/>
                      <a:r>
                        <a:rPr lang="en-US" sz="1600" b="0" i="0" u="none" strike="noStrike" dirty="0">
                          <a:solidFill>
                            <a:srgbClr val="000000"/>
                          </a:solidFill>
                          <a:latin typeface="Arial" pitchFamily="34" charset="0"/>
                          <a:cs typeface="Arial" pitchFamily="34" charset="0"/>
                        </a:rPr>
                        <a:t>Hours are too long</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r h="317500">
                <a:tc>
                  <a:txBody>
                    <a:bodyPr/>
                    <a:lstStyle/>
                    <a:p>
                      <a:pPr algn="l" fontAlgn="ctr"/>
                      <a:r>
                        <a:rPr lang="en-US" sz="1600" b="0" i="0" u="none" strike="noStrike">
                          <a:solidFill>
                            <a:srgbClr val="000000"/>
                          </a:solidFill>
                          <a:latin typeface="Arial" pitchFamily="34" charset="0"/>
                          <a:cs typeface="Arial" pitchFamily="34" charset="0"/>
                        </a:rPr>
                        <a:t>Don’t have leadership skills CIOs require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latin typeface="Arial" pitchFamily="34" charset="0"/>
                          <a:cs typeface="Arial" pitchFamily="34" charset="0"/>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latin typeface="Arial" pitchFamily="34" charset="0"/>
                          <a:cs typeface="Arial" pitchFamily="34" charset="0"/>
                        </a:rPr>
                        <a:t>13%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17500">
                <a:tc>
                  <a:txBody>
                    <a:bodyPr/>
                    <a:lstStyle/>
                    <a:p>
                      <a:pPr algn="l" fontAlgn="ctr"/>
                      <a:r>
                        <a:rPr lang="en-US" sz="1600" b="0" i="0" u="none" strike="noStrike" dirty="0">
                          <a:solidFill>
                            <a:srgbClr val="000000"/>
                          </a:solidFill>
                          <a:latin typeface="Arial" pitchFamily="34" charset="0"/>
                          <a:cs typeface="Arial" pitchFamily="34" charset="0"/>
                        </a:rPr>
                        <a:t>Wish to pursue a career outside IT</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ctr"/>
                      <a:r>
                        <a:rPr lang="en-US" sz="1600" b="0" i="0" u="none" strike="noStrike" dirty="0">
                          <a:solidFill>
                            <a:srgbClr val="000000"/>
                          </a:solidFill>
                          <a:latin typeface="Arial" pitchFamily="34" charset="0"/>
                          <a:cs typeface="Arial"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31</a:t>
            </a:fld>
            <a:endParaRPr lang="en-US"/>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Results Suggest a Sufficient Supply of Aspirants in Coming Years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0291302"/>
              </p:ext>
            </p:extLst>
          </p:nvPr>
        </p:nvGraphicFramePr>
        <p:xfrm>
          <a:off x="457200" y="16002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32</a:t>
            </a:fld>
            <a:endParaRPr lang="en-US"/>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81000" y="2270655"/>
            <a:ext cx="8382000" cy="1143000"/>
          </a:xfrm>
        </p:spPr>
        <p:txBody>
          <a:bodyPr>
            <a:normAutofit/>
          </a:bodyPr>
          <a:lstStyle/>
          <a:p>
            <a:pPr algn="ctr"/>
            <a:r>
              <a:rPr lang="en-US" sz="2400" dirty="0" smtClean="0"/>
              <a:t>Getting Ready: Identifying and Preparing </a:t>
            </a:r>
            <a:br>
              <a:rPr lang="en-US" sz="2400" dirty="0" smtClean="0"/>
            </a:br>
            <a:r>
              <a:rPr lang="en-US" sz="2400" dirty="0" smtClean="0"/>
              <a:t>the Next Generation of </a:t>
            </a:r>
            <a:r>
              <a:rPr lang="en-US" sz="2400" cap="none" dirty="0" smtClean="0"/>
              <a:t>CIOs</a:t>
            </a:r>
            <a:r>
              <a:rPr lang="en-US" sz="2400" dirty="0" smtClean="0"/>
              <a:t> </a:t>
            </a:r>
            <a:endParaRPr lang="en-US" sz="2400" dirty="0"/>
          </a:p>
        </p:txBody>
      </p:sp>
      <p:sp>
        <p:nvSpPr>
          <p:cNvPr id="9" name="Footer Placeholder 8"/>
          <p:cNvSpPr>
            <a:spLocks noGrp="1"/>
          </p:cNvSpPr>
          <p:nvPr>
            <p:ph type="ftr" sz="quarter" idx="11"/>
          </p:nvPr>
        </p:nvSpPr>
        <p:spPr/>
        <p:txBody>
          <a:bodyPr/>
          <a:lstStyle/>
          <a:p>
            <a:pPr>
              <a:defRPr/>
            </a:pPr>
            <a:r>
              <a:rPr lang="en-US" smtClean="0"/>
              <a:t>©2011 EDUCAUSE. CC by-nc-nd</a:t>
            </a:r>
            <a:endParaRPr lang="en-US"/>
          </a:p>
        </p:txBody>
      </p:sp>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33</a:t>
            </a:fld>
            <a:endParaRPr lang="en-US"/>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 Culture of Succession Planning is Needed Within Higher Education</a:t>
            </a:r>
            <a:endParaRPr lang="en-US" dirty="0"/>
          </a:p>
        </p:txBody>
      </p:sp>
      <p:sp>
        <p:nvSpPr>
          <p:cNvPr id="3" name="Content Placeholder 2"/>
          <p:cNvSpPr>
            <a:spLocks noGrp="1"/>
          </p:cNvSpPr>
          <p:nvPr>
            <p:ph idx="1"/>
          </p:nvPr>
        </p:nvSpPr>
        <p:spPr>
          <a:xfrm>
            <a:off x="457200" y="1600200"/>
            <a:ext cx="8229600" cy="4572000"/>
          </a:xfrm>
        </p:spPr>
        <p:txBody>
          <a:bodyPr>
            <a:normAutofit/>
          </a:bodyPr>
          <a:lstStyle/>
          <a:p>
            <a:pPr>
              <a:buClr>
                <a:srgbClr val="A32638"/>
              </a:buClr>
            </a:pPr>
            <a:r>
              <a:rPr lang="en-US" dirty="0" smtClean="0"/>
              <a:t>74% of CIOs come from within higher education. Roughly half of those from within the institution.</a:t>
            </a:r>
          </a:p>
          <a:p>
            <a:pPr>
              <a:buClr>
                <a:srgbClr val="A32638"/>
              </a:buClr>
            </a:pPr>
            <a:r>
              <a:rPr lang="en-US" dirty="0" smtClean="0"/>
              <a:t>Only 31% of CIOs indicated that they are held responsible for identifying a successor.</a:t>
            </a:r>
          </a:p>
          <a:p>
            <a:pPr lvl="1">
              <a:buClrTx/>
            </a:pPr>
            <a:r>
              <a:rPr lang="en-US" dirty="0" smtClean="0"/>
              <a:t>However, 64% of CIOs </a:t>
            </a:r>
            <a:r>
              <a:rPr lang="en-US" i="1" dirty="0" smtClean="0"/>
              <a:t>have</a:t>
            </a:r>
            <a:r>
              <a:rPr lang="en-US" dirty="0" smtClean="0"/>
              <a:t> identified a successor.</a:t>
            </a:r>
          </a:p>
          <a:p>
            <a:pPr>
              <a:buClr>
                <a:srgbClr val="A32638"/>
              </a:buClr>
            </a:pPr>
            <a:r>
              <a:rPr lang="en-US" dirty="0" smtClean="0"/>
              <a:t>Aspirants who are being groomed for the CIO position are more optimistic about job opportunities.</a:t>
            </a:r>
          </a:p>
          <a:p>
            <a:pPr lvl="1">
              <a:buClrTx/>
            </a:pPr>
            <a:r>
              <a:rPr lang="en-US" dirty="0" smtClean="0"/>
              <a:t>However, less than one-third of staff selected mentoring as a top factor in their professional growth.</a:t>
            </a:r>
          </a:p>
          <a:p>
            <a:endParaRPr lang="en-US" dirty="0"/>
          </a:p>
        </p:txBody>
      </p:sp>
      <p:sp>
        <p:nvSpPr>
          <p:cNvPr id="4" name="Footer Placeholder 3"/>
          <p:cNvSpPr>
            <a:spLocks noGrp="1"/>
          </p:cNvSpPr>
          <p:nvPr>
            <p:ph type="ftr" sz="quarter" idx="11"/>
          </p:nvPr>
        </p:nvSpPr>
        <p:spPr/>
        <p:txBody>
          <a:bodyPr/>
          <a:lstStyle/>
          <a:p>
            <a:r>
              <a:rPr lang="en-US" dirty="0" smtClean="0"/>
              <a:t>©2011 EDUCAUSE. CC by-</a:t>
            </a:r>
            <a:r>
              <a:rPr lang="en-US" dirty="0" err="1" smtClean="0"/>
              <a:t>nc</a:t>
            </a:r>
            <a:r>
              <a:rPr lang="en-US" dirty="0" smtClean="0"/>
              <a:t>-</a:t>
            </a:r>
            <a:r>
              <a:rPr lang="en-US" dirty="0" err="1" smtClean="0"/>
              <a:t>nd</a:t>
            </a:r>
            <a:endParaRPr lang="en-US" dirty="0"/>
          </a:p>
        </p:txBody>
      </p:sp>
      <p:sp>
        <p:nvSpPr>
          <p:cNvPr id="5" name="Slide Number Placeholder 4"/>
          <p:cNvSpPr>
            <a:spLocks noGrp="1"/>
          </p:cNvSpPr>
          <p:nvPr>
            <p:ph type="sldNum" sz="quarter" idx="12"/>
          </p:nvPr>
        </p:nvSpPr>
        <p:spPr/>
        <p:txBody>
          <a:bodyPr/>
          <a:lstStyle/>
          <a:p>
            <a:fld id="{94B21EF6-A51D-4BDF-92F7-55E6C4F413CE}" type="slidenum">
              <a:rPr lang="en-US" smtClean="0"/>
              <a:pPr/>
              <a:t>34</a:t>
            </a:fld>
            <a:endParaRPr lang="en-US"/>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Aspirants Who Are Being Groomed Are More Optimistic Than Those Who Are Not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4333291"/>
              </p:ext>
            </p:extLst>
          </p:nvPr>
        </p:nvGraphicFramePr>
        <p:xfrm>
          <a:off x="457200" y="1600200"/>
          <a:ext cx="8382000" cy="4525963"/>
        </p:xfrm>
        <a:graphic>
          <a:graphicData uri="http://schemas.openxmlformats.org/drawingml/2006/chart">
            <c:chart xmlns:c="http://schemas.openxmlformats.org/drawingml/2006/chart" xmlns:r="http://schemas.openxmlformats.org/officeDocument/2006/relationships" r:id="rId3"/>
          </a:graphicData>
        </a:graphic>
      </p:graphicFrame>
      <p:sp>
        <p:nvSpPr>
          <p:cNvPr id="6" name="Footer Placeholder 5"/>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35</a:t>
            </a:fld>
            <a:endParaRPr lang="en-US"/>
          </a:p>
        </p:txBody>
      </p:sp>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Mentoring and Leadership Training Should Be High-Priority Activities</a:t>
            </a:r>
            <a:endParaRPr lang="en-US" dirty="0"/>
          </a:p>
        </p:txBody>
      </p:sp>
      <p:sp>
        <p:nvSpPr>
          <p:cNvPr id="3" name="Content Placeholder 2"/>
          <p:cNvSpPr>
            <a:spLocks noGrp="1"/>
          </p:cNvSpPr>
          <p:nvPr>
            <p:ph idx="1"/>
          </p:nvPr>
        </p:nvSpPr>
        <p:spPr>
          <a:xfrm>
            <a:off x="457200" y="1570037"/>
            <a:ext cx="8229600" cy="4525963"/>
          </a:xfrm>
        </p:spPr>
        <p:txBody>
          <a:bodyPr>
            <a:noAutofit/>
          </a:bodyPr>
          <a:lstStyle/>
          <a:p>
            <a:pPr>
              <a:buClr>
                <a:srgbClr val="A32638"/>
              </a:buClr>
            </a:pPr>
            <a:r>
              <a:rPr lang="en-US" dirty="0" smtClean="0"/>
              <a:t>Provide potential leaders with developmental opportunities to gain the necessary background and skills in technical disciplines and particularly management disciplines.</a:t>
            </a:r>
          </a:p>
          <a:p>
            <a:pPr>
              <a:buClr>
                <a:srgbClr val="A32638"/>
              </a:buClr>
            </a:pPr>
            <a:r>
              <a:rPr lang="en-US" dirty="0" smtClean="0"/>
              <a:t>Ensure that potential leaders learn about all IT areas.</a:t>
            </a:r>
          </a:p>
          <a:p>
            <a:pPr>
              <a:buClr>
                <a:srgbClr val="A32638"/>
              </a:buClr>
            </a:pPr>
            <a:r>
              <a:rPr lang="en-US" dirty="0" smtClean="0"/>
              <a:t>Help potential leaders develop the understanding of institutional functions and priorities senior leaders need.</a:t>
            </a:r>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36</a:t>
            </a:fld>
            <a:endParaRPr lang="en-US"/>
          </a:p>
        </p:txBody>
      </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Mentoring and Leadership Training Should Be High-Priority Activities.</a:t>
            </a:r>
            <a:endParaRPr lang="en-US" dirty="0"/>
          </a:p>
        </p:txBody>
      </p:sp>
      <p:sp>
        <p:nvSpPr>
          <p:cNvPr id="3" name="Content Placeholder 2"/>
          <p:cNvSpPr>
            <a:spLocks noGrp="1"/>
          </p:cNvSpPr>
          <p:nvPr>
            <p:ph idx="1"/>
          </p:nvPr>
        </p:nvSpPr>
        <p:spPr/>
        <p:txBody>
          <a:bodyPr/>
          <a:lstStyle/>
          <a:p>
            <a:pPr>
              <a:buClr>
                <a:srgbClr val="A32638"/>
              </a:buClr>
            </a:pPr>
            <a:r>
              <a:rPr lang="en-US" dirty="0" smtClean="0"/>
              <a:t>Encourage potential leaders to access the professional network and leadership development opportunities offered by organizations such as EDUCAUSE.</a:t>
            </a:r>
          </a:p>
          <a:p>
            <a:pPr>
              <a:buClr>
                <a:srgbClr val="A32638"/>
              </a:buClr>
            </a:pPr>
            <a:r>
              <a:rPr lang="en-US" dirty="0" smtClean="0"/>
              <a:t>Act as mentors and encourage qualified aspirants to pursue the CIO role.</a:t>
            </a:r>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37</a:t>
            </a:fld>
            <a:endParaRPr lang="en-US"/>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2011 ECAR Survey of it </a:t>
            </a:r>
            <a:r>
              <a:rPr lang="en-US" dirty="0"/>
              <a:t>leadership and workforce in </a:t>
            </a:r>
            <a:r>
              <a:rPr lang="en-US" dirty="0" smtClean="0"/>
              <a:t>higher education</a:t>
            </a:r>
            <a:endParaRPr lang="en-US" dirty="0"/>
          </a:p>
        </p:txBody>
      </p:sp>
      <p:sp>
        <p:nvSpPr>
          <p:cNvPr id="8" name="Content Placeholder 7"/>
          <p:cNvSpPr>
            <a:spLocks noGrp="1"/>
          </p:cNvSpPr>
          <p:nvPr>
            <p:ph idx="1"/>
          </p:nvPr>
        </p:nvSpPr>
        <p:spPr/>
        <p:txBody>
          <a:bodyPr>
            <a:normAutofit/>
          </a:bodyPr>
          <a:lstStyle/>
          <a:p>
            <a:pPr>
              <a:buClr>
                <a:srgbClr val="A32638"/>
              </a:buClr>
            </a:pPr>
            <a:r>
              <a:rPr lang="en-US" dirty="0" smtClean="0"/>
              <a:t>30,000 EDUCAUSE members were invited to respond. </a:t>
            </a:r>
          </a:p>
          <a:p>
            <a:pPr>
              <a:buClr>
                <a:srgbClr val="A32638"/>
              </a:buClr>
            </a:pPr>
            <a:r>
              <a:rPr lang="en-US" dirty="0" smtClean="0"/>
              <a:t>Responses were received from 3,400 people from more than 1,000 institutions. </a:t>
            </a:r>
          </a:p>
          <a:p>
            <a:pPr lvl="1">
              <a:buClrTx/>
            </a:pPr>
            <a:r>
              <a:rPr lang="en-US" dirty="0" smtClean="0"/>
              <a:t>368 senior IT leaders (whom we refer to as CIOs)</a:t>
            </a:r>
          </a:p>
          <a:p>
            <a:pPr lvl="1">
              <a:buClrTx/>
            </a:pPr>
            <a:r>
              <a:rPr lang="en-US" dirty="0" smtClean="0"/>
              <a:t>545 CIO “aspirants”</a:t>
            </a:r>
          </a:p>
          <a:p>
            <a:pPr lvl="1">
              <a:buClrTx/>
            </a:pPr>
            <a:r>
              <a:rPr lang="en-US" dirty="0" smtClean="0"/>
              <a:t>2,487 other IT staff</a:t>
            </a:r>
          </a:p>
          <a:p>
            <a:endParaRPr lang="en-US" dirty="0"/>
          </a:p>
        </p:txBody>
      </p:sp>
      <p:sp>
        <p:nvSpPr>
          <p:cNvPr id="5" name="Footer Placeholder 4"/>
          <p:cNvSpPr>
            <a:spLocks noGrp="1"/>
          </p:cNvSpPr>
          <p:nvPr>
            <p:ph type="ftr" sz="quarter" idx="11"/>
          </p:nvPr>
        </p:nvSpPr>
        <p:spPr/>
        <p:txBody>
          <a:bodyPr/>
          <a:lstStyle/>
          <a:p>
            <a:r>
              <a:rPr lang="en-US" dirty="0" smtClean="0">
                <a:latin typeface="Arial" pitchFamily="34" charset="0"/>
                <a:cs typeface="Arial" pitchFamily="34" charset="0"/>
              </a:rPr>
              <a:t>©2011 EDUCAUSE. CC by-</a:t>
            </a:r>
            <a:r>
              <a:rPr lang="en-US" dirty="0" err="1" smtClean="0">
                <a:latin typeface="Arial" pitchFamily="34" charset="0"/>
                <a:cs typeface="Arial" pitchFamily="34" charset="0"/>
              </a:rPr>
              <a:t>nc</a:t>
            </a:r>
            <a:r>
              <a:rPr lang="en-US" dirty="0" smtClean="0">
                <a:latin typeface="Arial" pitchFamily="34" charset="0"/>
                <a:cs typeface="Arial" pitchFamily="34" charset="0"/>
              </a:rPr>
              <a:t>-</a:t>
            </a:r>
            <a:r>
              <a:rPr lang="en-US" dirty="0" err="1" smtClean="0">
                <a:latin typeface="Arial" pitchFamily="34" charset="0"/>
                <a:cs typeface="Arial" pitchFamily="34" charset="0"/>
              </a:rPr>
              <a:t>nd</a:t>
            </a:r>
            <a:endParaRPr lang="en-US" dirty="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94B21EF6-A51D-4BDF-92F7-55E6C4F413CE}" type="slidenum">
              <a:rPr lang="en-US" smtClean="0"/>
              <a:pPr/>
              <a:t>4</a:t>
            </a:fld>
            <a:endParaRPr lang="en-US"/>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382000" cy="1143000"/>
          </a:xfrm>
        </p:spPr>
        <p:txBody>
          <a:bodyPr>
            <a:normAutofit/>
          </a:bodyPr>
          <a:lstStyle/>
          <a:p>
            <a:r>
              <a:rPr lang="en-US" dirty="0" smtClean="0"/>
              <a:t>2011 ECAR LEADERSHIP AND workforce Survey, Respondent Demographics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95115681"/>
              </p:ext>
            </p:extLst>
          </p:nvPr>
        </p:nvGraphicFramePr>
        <p:xfrm>
          <a:off x="1066800" y="1524000"/>
          <a:ext cx="6877050" cy="4213000"/>
        </p:xfrm>
        <a:graphic>
          <a:graphicData uri="http://schemas.openxmlformats.org/drawingml/2006/table">
            <a:tbl>
              <a:tblPr/>
              <a:tblGrid>
                <a:gridCol w="857250"/>
                <a:gridCol w="2743200"/>
                <a:gridCol w="655320"/>
                <a:gridCol w="655320"/>
                <a:gridCol w="655320"/>
                <a:gridCol w="655320"/>
                <a:gridCol w="655320"/>
              </a:tblGrid>
              <a:tr h="380998">
                <a:tc gridSpan="2">
                  <a:txBody>
                    <a:bodyPr/>
                    <a:lstStyle/>
                    <a:p>
                      <a:pPr algn="ctr" fontAlgn="b"/>
                      <a:r>
                        <a:rPr lang="en-US" sz="1200" b="0" i="0" u="none" strike="noStrike" dirty="0">
                          <a:solidFill>
                            <a:srgbClr val="000000"/>
                          </a:solidFill>
                          <a:latin typeface="Arial" pitchFamily="34" charset="0"/>
                          <a:cs typeface="Arial" pitchFamily="34" charset="0"/>
                        </a:rPr>
                        <a:t> </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1200" b="1" i="0" u="none" strike="noStrike" dirty="0">
                          <a:solidFill>
                            <a:srgbClr val="000000"/>
                          </a:solidFill>
                          <a:latin typeface="Arial" pitchFamily="34" charset="0"/>
                          <a:cs typeface="Arial" pitchFamily="34" charset="0"/>
                        </a:rPr>
                        <a:t>CIO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Arial" pitchFamily="34" charset="0"/>
                          <a:cs typeface="Arial" pitchFamily="34" charset="0"/>
                        </a:rPr>
                        <a:t>Non-Aspirant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Arial" pitchFamily="34" charset="0"/>
                          <a:cs typeface="Arial" pitchFamily="34" charset="0"/>
                        </a:rPr>
                        <a:t>Aspirant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smtClean="0">
                          <a:solidFill>
                            <a:srgbClr val="000000"/>
                          </a:solidFill>
                          <a:latin typeface="Arial" pitchFamily="34" charset="0"/>
                          <a:cs typeface="Arial" pitchFamily="34" charset="0"/>
                        </a:rPr>
                        <a:t>Do</a:t>
                      </a:r>
                      <a:r>
                        <a:rPr lang="en-US" sz="1200" b="1" i="0" u="none" strike="noStrike" baseline="0" dirty="0" smtClean="0">
                          <a:solidFill>
                            <a:srgbClr val="000000"/>
                          </a:solidFill>
                          <a:latin typeface="Arial" pitchFamily="34" charset="0"/>
                          <a:cs typeface="Arial" pitchFamily="34" charset="0"/>
                        </a:rPr>
                        <a:t>n’t know*</a:t>
                      </a:r>
                      <a:endParaRPr lang="en-US" sz="1200" b="1" i="0" u="none" strike="noStrike" dirty="0">
                        <a:solidFill>
                          <a:srgbClr val="000000"/>
                        </a:solidFill>
                        <a:latin typeface="Arial" pitchFamily="34" charset="0"/>
                        <a:cs typeface="Arial"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latin typeface="Arial" pitchFamily="34" charset="0"/>
                          <a:cs typeface="Arial" pitchFamily="34" charset="0"/>
                        </a:rPr>
                        <a:t>Total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rowSpan="4">
                  <a:txBody>
                    <a:bodyPr/>
                    <a:lstStyle/>
                    <a:p>
                      <a:pPr algn="l" fontAlgn="ctr"/>
                      <a:r>
                        <a:rPr lang="en-US" sz="1200" b="1" i="0" u="none" strike="noStrike" dirty="0">
                          <a:solidFill>
                            <a:srgbClr val="000000"/>
                          </a:solidFill>
                          <a:latin typeface="Arial" pitchFamily="34" charset="0"/>
                          <a:cs typeface="Arial" pitchFamily="34" charset="0"/>
                        </a:rPr>
                        <a:t>Gender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l" fontAlgn="ctr"/>
                      <a:r>
                        <a:rPr lang="en-US" sz="1200" b="0" i="0" u="none" strike="noStrike" dirty="0">
                          <a:solidFill>
                            <a:srgbClr val="000000"/>
                          </a:solidFill>
                          <a:latin typeface="Arial" pitchFamily="34" charset="0"/>
                          <a:cs typeface="Arial" pitchFamily="34" charset="0"/>
                        </a:rPr>
                        <a:t>Male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282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985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410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392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2,069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Female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82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822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220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1,252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Did not provide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52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1" i="0" u="none" strike="noStrike" dirty="0">
                          <a:solidFill>
                            <a:srgbClr val="000000"/>
                          </a:solidFill>
                          <a:latin typeface="Arial" pitchFamily="34" charset="0"/>
                          <a:cs typeface="Arial" pitchFamily="34" charset="0"/>
                        </a:rPr>
                        <a:t>Total</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368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1,859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545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dirty="0">
                          <a:solidFill>
                            <a:srgbClr val="000000"/>
                          </a:solidFill>
                          <a:latin typeface="Arial" pitchFamily="34" charset="0"/>
                          <a:cs typeface="Arial" pitchFamily="34" charset="0"/>
                        </a:rPr>
                        <a:t>628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dirty="0">
                          <a:solidFill>
                            <a:srgbClr val="000000"/>
                          </a:solidFill>
                          <a:latin typeface="Arial" pitchFamily="34" charset="0"/>
                          <a:cs typeface="Arial" pitchFamily="34" charset="0"/>
                        </a:rPr>
                        <a:t>3,400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rowSpan="8">
                  <a:txBody>
                    <a:bodyPr/>
                    <a:lstStyle/>
                    <a:p>
                      <a:pPr algn="l" fontAlgn="ctr"/>
                      <a:r>
                        <a:rPr lang="en-US" sz="1200" b="1" i="0" u="none" strike="noStrike">
                          <a:solidFill>
                            <a:srgbClr val="000000"/>
                          </a:solidFill>
                          <a:latin typeface="Arial" pitchFamily="34" charset="0"/>
                          <a:cs typeface="Arial" pitchFamily="34" charset="0"/>
                        </a:rPr>
                        <a:t>Ethnicity</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dirty="0">
                          <a:solidFill>
                            <a:srgbClr val="000000"/>
                          </a:solidFill>
                          <a:latin typeface="Arial" pitchFamily="34" charset="0"/>
                          <a:cs typeface="Arial" pitchFamily="34" charset="0"/>
                        </a:rPr>
                        <a:t>American Indian/Alaska Native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Arial" pitchFamily="34" charset="0"/>
                          <a:cs typeface="Arial" pitchFamily="34" charset="0"/>
                        </a:rPr>
                        <a:t>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2247">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Asian American/Asian/Pacific Islander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43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96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African American/Black</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Arial" pitchFamily="34" charset="0"/>
                          <a:cs typeface="Arial" pitchFamily="34" charset="0"/>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Arial" pitchFamily="34" charset="0"/>
                          <a:cs typeface="Arial" pitchFamily="34" charset="0"/>
                        </a:rPr>
                        <a:t>56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Hispanic/Latino</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43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White/Caucasian</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338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1,624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455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512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2,929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Other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Did not provide</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89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36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latin typeface="Arial" pitchFamily="34" charset="0"/>
                          <a:cs typeface="Arial" pitchFamily="34" charset="0"/>
                        </a:rPr>
                        <a:t>154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vMerge="1">
                  <a:txBody>
                    <a:bodyPr/>
                    <a:lstStyle/>
                    <a:p>
                      <a:endParaRPr lang="en-US"/>
                    </a:p>
                  </a:txBody>
                  <a:tcPr/>
                </a:tc>
                <a:tc>
                  <a:txBody>
                    <a:bodyPr/>
                    <a:lstStyle/>
                    <a:p>
                      <a:pPr algn="l" fontAlgn="ctr"/>
                      <a:r>
                        <a:rPr lang="en-US" sz="1200" b="1" i="0" u="none" strike="noStrike" dirty="0">
                          <a:solidFill>
                            <a:srgbClr val="000000"/>
                          </a:solidFill>
                          <a:latin typeface="Arial" pitchFamily="34" charset="0"/>
                          <a:cs typeface="Arial" pitchFamily="34" charset="0"/>
                        </a:rPr>
                        <a:t>Total</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Arial" pitchFamily="34" charset="0"/>
                          <a:cs typeface="Arial" pitchFamily="34" charset="0"/>
                        </a:rPr>
                        <a:t>368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Arial" pitchFamily="34" charset="0"/>
                          <a:cs typeface="Arial" pitchFamily="34" charset="0"/>
                        </a:rPr>
                        <a:t>1,859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Arial" pitchFamily="34" charset="0"/>
                          <a:cs typeface="Arial" pitchFamily="34" charset="0"/>
                        </a:rPr>
                        <a:t>545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Arial" pitchFamily="34" charset="0"/>
                          <a:cs typeface="Arial" pitchFamily="34" charset="0"/>
                        </a:rPr>
                        <a:t>628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latin typeface="Arial" pitchFamily="34" charset="0"/>
                          <a:cs typeface="Arial" pitchFamily="34" charset="0"/>
                        </a:rPr>
                        <a:t>3,400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221">
                <a:tc rowSpan="7">
                  <a:txBody>
                    <a:bodyPr/>
                    <a:lstStyle/>
                    <a:p>
                      <a:pPr algn="l" fontAlgn="ctr"/>
                      <a:r>
                        <a:rPr lang="en-US" sz="1200" b="1" i="0" u="none" strike="noStrike" dirty="0">
                          <a:solidFill>
                            <a:srgbClr val="000000"/>
                          </a:solidFill>
                          <a:latin typeface="Arial" pitchFamily="34" charset="0"/>
                          <a:cs typeface="Arial" pitchFamily="34" charset="0"/>
                        </a:rPr>
                        <a:t>Carnegie Class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l" fontAlgn="ctr"/>
                      <a:r>
                        <a:rPr lang="en-US" sz="1200" b="0" i="0" u="none" strike="noStrike" dirty="0">
                          <a:solidFill>
                            <a:srgbClr val="000000"/>
                          </a:solidFill>
                          <a:latin typeface="Arial" pitchFamily="34" charset="0"/>
                          <a:cs typeface="Arial" pitchFamily="34" charset="0"/>
                        </a:rPr>
                        <a:t>DR</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1,023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263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307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1,666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MA</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101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322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131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664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dirty="0">
                          <a:solidFill>
                            <a:srgbClr val="000000"/>
                          </a:solidFill>
                          <a:latin typeface="Arial" pitchFamily="34" charset="0"/>
                          <a:cs typeface="Arial" pitchFamily="34" charset="0"/>
                        </a:rPr>
                        <a:t>BA</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69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171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65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382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a:solidFill>
                            <a:srgbClr val="000000"/>
                          </a:solidFill>
                          <a:latin typeface="Arial" pitchFamily="34" charset="0"/>
                          <a:cs typeface="Arial" pitchFamily="34" charset="0"/>
                        </a:rPr>
                        <a:t>AA</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100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33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38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222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a:solidFill>
                            <a:srgbClr val="000000"/>
                          </a:solidFill>
                          <a:latin typeface="Arial" pitchFamily="34" charset="0"/>
                          <a:cs typeface="Arial" pitchFamily="34" charset="0"/>
                        </a:rPr>
                        <a:t>Other US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240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72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457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0" i="0" u="none" strike="noStrike">
                          <a:solidFill>
                            <a:srgbClr val="000000"/>
                          </a:solidFill>
                          <a:latin typeface="Arial" pitchFamily="34" charset="0"/>
                          <a:cs typeface="Arial" pitchFamily="34" charset="0"/>
                        </a:rPr>
                        <a:t>Outside US</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a:solidFill>
                            <a:srgbClr val="000000"/>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0" i="0" u="none" strike="noStrike" dirty="0">
                          <a:solidFill>
                            <a:srgbClr val="000000"/>
                          </a:solidFill>
                          <a:latin typeface="Arial" pitchFamily="34" charset="0"/>
                          <a:cs typeface="Arial" pitchFamily="34" charset="0"/>
                        </a:rPr>
                        <a:t>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r h="202221">
                <a:tc vMerge="1">
                  <a:txBody>
                    <a:bodyPr/>
                    <a:lstStyle/>
                    <a:p>
                      <a:endParaRPr lang="en-US"/>
                    </a:p>
                  </a:txBody>
                  <a:tcPr/>
                </a:tc>
                <a:tc>
                  <a:txBody>
                    <a:bodyPr/>
                    <a:lstStyle/>
                    <a:p>
                      <a:pPr algn="l" fontAlgn="ctr"/>
                      <a:r>
                        <a:rPr lang="en-US" sz="1200" b="1" i="0" u="none" strike="noStrike" dirty="0">
                          <a:solidFill>
                            <a:srgbClr val="000000"/>
                          </a:solidFill>
                          <a:latin typeface="Arial" pitchFamily="34" charset="0"/>
                          <a:cs typeface="Arial" pitchFamily="34" charset="0"/>
                        </a:rPr>
                        <a:t>Total</a:t>
                      </a:r>
                    </a:p>
                  </a:txBody>
                  <a:tcPr marL="45720" marR="9144" marT="91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368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1,859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545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a:solidFill>
                            <a:srgbClr val="000000"/>
                          </a:solidFill>
                          <a:latin typeface="Arial" pitchFamily="34" charset="0"/>
                          <a:cs typeface="Arial" pitchFamily="34" charset="0"/>
                        </a:rPr>
                        <a:t>628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c>
                  <a:txBody>
                    <a:bodyPr/>
                    <a:lstStyle/>
                    <a:p>
                      <a:pPr algn="ctr" fontAlgn="ctr"/>
                      <a:r>
                        <a:rPr lang="en-US" sz="1200" b="1" i="0" u="none" strike="noStrike" dirty="0">
                          <a:solidFill>
                            <a:srgbClr val="000000"/>
                          </a:solidFill>
                          <a:latin typeface="Arial" pitchFamily="34" charset="0"/>
                          <a:cs typeface="Arial" pitchFamily="34" charset="0"/>
                        </a:rPr>
                        <a:t>3,400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32638">
                        <a:alpha val="25000"/>
                      </a:srgbClr>
                    </a:solidFill>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5</a:t>
            </a:fld>
            <a:endParaRPr lang="en-US"/>
          </a:p>
        </p:txBody>
      </p:sp>
      <p:sp>
        <p:nvSpPr>
          <p:cNvPr id="7" name="TextBox 6"/>
          <p:cNvSpPr txBox="1"/>
          <p:nvPr/>
        </p:nvSpPr>
        <p:spPr>
          <a:xfrm>
            <a:off x="990600" y="5791200"/>
            <a:ext cx="7391400" cy="307777"/>
          </a:xfrm>
          <a:prstGeom prst="rect">
            <a:avLst/>
          </a:prstGeom>
          <a:noFill/>
        </p:spPr>
        <p:txBody>
          <a:bodyPr wrap="square" rtlCol="0">
            <a:spAutoFit/>
          </a:bodyPr>
          <a:lstStyle/>
          <a:p>
            <a:r>
              <a:rPr lang="en-US" sz="1400" i="1" dirty="0" smtClean="0">
                <a:latin typeface="Arial" pitchFamily="34" charset="0"/>
                <a:cs typeface="Arial" pitchFamily="34" charset="0"/>
              </a:rPr>
              <a:t>*Respondents who selected “Don’t know” or did not give a response about their aspirations.</a:t>
            </a:r>
            <a:endParaRPr lang="en-US" sz="1400" i="1" dirty="0">
              <a:latin typeface="Arial" pitchFamily="34" charset="0"/>
              <a:cs typeface="Arial" pitchFamily="34" charset="0"/>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Core Data Service (CDS)</a:t>
            </a:r>
            <a:br>
              <a:rPr lang="en-US" dirty="0" smtClean="0"/>
            </a:br>
            <a:r>
              <a:rPr lang="en-US" dirty="0" smtClean="0"/>
              <a:t>population</a:t>
            </a:r>
            <a:endParaRPr lang="en-US" dirty="0"/>
          </a:p>
        </p:txBody>
      </p:sp>
      <p:sp>
        <p:nvSpPr>
          <p:cNvPr id="3" name="Content Placeholder 2"/>
          <p:cNvSpPr>
            <a:spLocks noGrp="1"/>
          </p:cNvSpPr>
          <p:nvPr>
            <p:ph idx="1"/>
          </p:nvPr>
        </p:nvSpPr>
        <p:spPr>
          <a:xfrm>
            <a:off x="457200" y="1600201"/>
            <a:ext cx="8382000" cy="4267200"/>
          </a:xfrm>
        </p:spPr>
        <p:txBody>
          <a:bodyPr/>
          <a:lstStyle/>
          <a:p>
            <a:pPr>
              <a:buClr>
                <a:srgbClr val="A32638"/>
              </a:buClr>
            </a:pPr>
            <a:r>
              <a:rPr lang="en-US" dirty="0" smtClean="0"/>
              <a:t>Since 2002, the CDS has tracked data on higher education central IT organizations and IT leaders.</a:t>
            </a:r>
          </a:p>
          <a:p>
            <a:pPr>
              <a:buClr>
                <a:srgbClr val="A32638"/>
              </a:buClr>
            </a:pPr>
            <a:r>
              <a:rPr lang="en-US" dirty="0" smtClean="0"/>
              <a:t>Over 2,500 institutions are invited to participate each year (members and non-members).</a:t>
            </a:r>
          </a:p>
          <a:p>
            <a:pPr>
              <a:buClr>
                <a:srgbClr val="A32638"/>
              </a:buClr>
            </a:pPr>
            <a:r>
              <a:rPr lang="en-US" dirty="0" smtClean="0"/>
              <a:t>More than 900 institutions complete the survey each year.</a:t>
            </a:r>
          </a:p>
          <a:p>
            <a:pPr>
              <a:buClr>
                <a:srgbClr val="A32638"/>
              </a:buClr>
            </a:pPr>
            <a:r>
              <a:rPr lang="en-US" dirty="0" smtClean="0"/>
              <a:t>Participants have access to data from peer institutions.</a:t>
            </a:r>
            <a:endParaRPr lang="en-US" dirty="0"/>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6</a:t>
            </a:fld>
            <a:endParaRPr lang="en-US"/>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Core Data Service (CDS)</a:t>
            </a:r>
            <a:br>
              <a:rPr lang="en-US" dirty="0" smtClean="0"/>
            </a:br>
            <a:r>
              <a:rPr lang="en-US" dirty="0" smtClean="0"/>
              <a:t>Respondent characteristics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45809936"/>
              </p:ext>
            </p:extLst>
          </p:nvPr>
        </p:nvGraphicFramePr>
        <p:xfrm>
          <a:off x="990600" y="1676396"/>
          <a:ext cx="6324602" cy="4291588"/>
        </p:xfrm>
        <a:graphic>
          <a:graphicData uri="http://schemas.openxmlformats.org/drawingml/2006/table">
            <a:tbl>
              <a:tblPr/>
              <a:tblGrid>
                <a:gridCol w="1586817"/>
                <a:gridCol w="947557"/>
                <a:gridCol w="947557"/>
                <a:gridCol w="947557"/>
                <a:gridCol w="947557"/>
                <a:gridCol w="947557"/>
              </a:tblGrid>
              <a:tr h="372044">
                <a:tc>
                  <a:txBody>
                    <a:bodyPr/>
                    <a:lstStyle/>
                    <a:p>
                      <a:pPr algn="l" fontAlgn="b"/>
                      <a:r>
                        <a:rPr lang="en-US" sz="1800" b="1" i="0" u="none" strike="noStrike" dirty="0" smtClean="0">
                          <a:solidFill>
                            <a:srgbClr val="000000"/>
                          </a:solidFill>
                          <a:latin typeface="Arial" pitchFamily="34" charset="0"/>
                          <a:cs typeface="Arial" pitchFamily="34" charset="0"/>
                        </a:rPr>
                        <a:t>Carnegie</a:t>
                      </a:r>
                      <a:r>
                        <a:rPr lang="en-US" sz="1800" b="1" i="0" u="none" strike="noStrike" baseline="0" dirty="0" smtClean="0">
                          <a:solidFill>
                            <a:srgbClr val="000000"/>
                          </a:solidFill>
                          <a:latin typeface="Arial" pitchFamily="34" charset="0"/>
                          <a:cs typeface="Arial" pitchFamily="34" charset="0"/>
                        </a:rPr>
                        <a:t> C</a:t>
                      </a:r>
                      <a:r>
                        <a:rPr lang="en-US" sz="1800" b="1" i="0" u="none" strike="noStrike" dirty="0" smtClean="0">
                          <a:solidFill>
                            <a:srgbClr val="000000"/>
                          </a:solidFill>
                          <a:latin typeface="Arial" pitchFamily="34" charset="0"/>
                          <a:cs typeface="Arial" pitchFamily="34" charset="0"/>
                        </a:rPr>
                        <a:t>lass</a:t>
                      </a:r>
                      <a:endParaRPr lang="en-US" sz="1800" b="1" i="0" u="none" strike="noStrike" dirty="0">
                        <a:solidFill>
                          <a:srgbClr val="000000"/>
                        </a:solidFill>
                        <a:latin typeface="Arial" pitchFamily="34" charset="0"/>
                        <a:cs typeface="Arial" pitchFamily="34" charset="0"/>
                      </a:endParaRP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smtClean="0">
                          <a:solidFill>
                            <a:srgbClr val="000000"/>
                          </a:solidFill>
                          <a:latin typeface="Arial" pitchFamily="34" charset="0"/>
                          <a:cs typeface="Arial" pitchFamily="34" charset="0"/>
                        </a:rPr>
                        <a:t>2009</a:t>
                      </a:r>
                      <a:endParaRPr lang="en-US" sz="1800" b="1" i="0" u="none" strike="noStrike" dirty="0">
                        <a:solidFill>
                          <a:srgbClr val="000000"/>
                        </a:solidFill>
                        <a:latin typeface="Arial" pitchFamily="34" charset="0"/>
                        <a:cs typeface="Arial" pitchFamily="34" charset="0"/>
                      </a:endParaRP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smtClean="0">
                          <a:solidFill>
                            <a:srgbClr val="000000"/>
                          </a:solidFill>
                          <a:latin typeface="Arial" pitchFamily="34" charset="0"/>
                          <a:cs typeface="Arial" pitchFamily="34" charset="0"/>
                        </a:rPr>
                        <a:t>2008</a:t>
                      </a:r>
                      <a:endParaRPr lang="en-US" sz="1800" b="1" i="0" u="none" strike="noStrike" dirty="0">
                        <a:solidFill>
                          <a:srgbClr val="000000"/>
                        </a:solidFill>
                        <a:latin typeface="Arial" pitchFamily="34" charset="0"/>
                        <a:cs typeface="Arial" pitchFamily="34" charset="0"/>
                      </a:endParaRP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smtClean="0">
                          <a:solidFill>
                            <a:srgbClr val="000000"/>
                          </a:solidFill>
                          <a:latin typeface="Arial" pitchFamily="34" charset="0"/>
                          <a:cs typeface="Arial" pitchFamily="34" charset="0"/>
                        </a:rPr>
                        <a:t>2007</a:t>
                      </a:r>
                      <a:endParaRPr lang="en-US" sz="1800" b="1" i="0" u="none" strike="noStrike" dirty="0">
                        <a:solidFill>
                          <a:srgbClr val="000000"/>
                        </a:solidFill>
                        <a:latin typeface="Arial" pitchFamily="34" charset="0"/>
                        <a:cs typeface="Arial" pitchFamily="34" charset="0"/>
                      </a:endParaRP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smtClean="0">
                          <a:solidFill>
                            <a:srgbClr val="000000"/>
                          </a:solidFill>
                          <a:latin typeface="Arial" pitchFamily="34" charset="0"/>
                          <a:cs typeface="Arial" pitchFamily="34" charset="0"/>
                        </a:rPr>
                        <a:t>2006</a:t>
                      </a:r>
                      <a:endParaRPr lang="en-US" sz="1800" b="1" i="0" u="none" strike="noStrike" dirty="0">
                        <a:solidFill>
                          <a:srgbClr val="000000"/>
                        </a:solidFill>
                        <a:latin typeface="Arial" pitchFamily="34" charset="0"/>
                        <a:cs typeface="Arial" pitchFamily="34" charset="0"/>
                      </a:endParaRP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smtClean="0">
                          <a:solidFill>
                            <a:srgbClr val="000000"/>
                          </a:solidFill>
                          <a:latin typeface="Arial" pitchFamily="34" charset="0"/>
                          <a:cs typeface="Arial" pitchFamily="34" charset="0"/>
                        </a:rPr>
                        <a:t>2005</a:t>
                      </a:r>
                      <a:endParaRPr lang="en-US" sz="1800" b="1" i="0" u="none" strike="noStrike" dirty="0">
                        <a:solidFill>
                          <a:srgbClr val="000000"/>
                        </a:solidFill>
                        <a:latin typeface="Arial" pitchFamily="34" charset="0"/>
                        <a:cs typeface="Arial" pitchFamily="34" charset="0"/>
                      </a:endParaRP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4">
                <a:tc>
                  <a:txBody>
                    <a:bodyPr/>
                    <a:lstStyle/>
                    <a:p>
                      <a:pPr algn="l" fontAlgn="b"/>
                      <a:r>
                        <a:rPr lang="en-US" sz="1800" b="0" i="0" u="none" strike="noStrike" dirty="0">
                          <a:solidFill>
                            <a:srgbClr val="000000"/>
                          </a:solidFill>
                          <a:latin typeface="Arial" pitchFamily="34" charset="0"/>
                          <a:cs typeface="Arial" pitchFamily="34" charset="0"/>
                        </a:rPr>
                        <a:t>AA</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149</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147</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178</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163</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166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r>
              <a:tr h="372044">
                <a:tc>
                  <a:txBody>
                    <a:bodyPr/>
                    <a:lstStyle/>
                    <a:p>
                      <a:pPr algn="l" fontAlgn="b"/>
                      <a:r>
                        <a:rPr lang="en-US" sz="1800" b="0" i="0" u="none" strike="noStrike" dirty="0">
                          <a:solidFill>
                            <a:srgbClr val="000000"/>
                          </a:solidFill>
                          <a:latin typeface="Arial" pitchFamily="34" charset="0"/>
                          <a:cs typeface="Arial" pitchFamily="34" charset="0"/>
                        </a:rPr>
                        <a:t>BA GEN</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84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73</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89</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76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82</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4">
                <a:tc>
                  <a:txBody>
                    <a:bodyPr/>
                    <a:lstStyle/>
                    <a:p>
                      <a:pPr algn="l" fontAlgn="b"/>
                      <a:r>
                        <a:rPr lang="en-US" sz="1800" b="0" i="0" u="none" strike="noStrike" dirty="0">
                          <a:solidFill>
                            <a:srgbClr val="000000"/>
                          </a:solidFill>
                          <a:latin typeface="Arial" pitchFamily="34" charset="0"/>
                          <a:cs typeface="Arial" pitchFamily="34" charset="0"/>
                        </a:rPr>
                        <a:t>BA LA</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115</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118</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115</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109</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106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r>
              <a:tr h="372044">
                <a:tc>
                  <a:txBody>
                    <a:bodyPr/>
                    <a:lstStyle/>
                    <a:p>
                      <a:pPr algn="l" fontAlgn="b"/>
                      <a:r>
                        <a:rPr lang="en-US" sz="1800" b="0" i="0" u="none" strike="noStrike">
                          <a:solidFill>
                            <a:srgbClr val="000000"/>
                          </a:solidFill>
                          <a:latin typeface="Arial" pitchFamily="34" charset="0"/>
                          <a:cs typeface="Arial" pitchFamily="34" charset="0"/>
                        </a:rPr>
                        <a:t>MA I</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209</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218</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247</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233</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237</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4">
                <a:tc>
                  <a:txBody>
                    <a:bodyPr/>
                    <a:lstStyle/>
                    <a:p>
                      <a:pPr algn="l" fontAlgn="b"/>
                      <a:r>
                        <a:rPr lang="en-US" sz="1800" b="0" i="0" u="none" strike="noStrike" dirty="0">
                          <a:solidFill>
                            <a:srgbClr val="000000"/>
                          </a:solidFill>
                          <a:latin typeface="Arial" pitchFamily="34" charset="0"/>
                          <a:cs typeface="Arial" pitchFamily="34" charset="0"/>
                        </a:rPr>
                        <a:t>MA II</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36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34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34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30</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34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r>
              <a:tr h="372044">
                <a:tc>
                  <a:txBody>
                    <a:bodyPr/>
                    <a:lstStyle/>
                    <a:p>
                      <a:pPr algn="l" fontAlgn="b"/>
                      <a:r>
                        <a:rPr lang="en-US" sz="1800" b="0" i="0" u="none" strike="noStrike">
                          <a:solidFill>
                            <a:srgbClr val="000000"/>
                          </a:solidFill>
                          <a:latin typeface="Arial" pitchFamily="34" charset="0"/>
                          <a:cs typeface="Arial" pitchFamily="34" charset="0"/>
                        </a:rPr>
                        <a:t>DR INT</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62</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61</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68</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62</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64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2044">
                <a:tc>
                  <a:txBody>
                    <a:bodyPr/>
                    <a:lstStyle/>
                    <a:p>
                      <a:pPr algn="l" fontAlgn="b"/>
                      <a:r>
                        <a:rPr lang="en-US" sz="1800" b="0" i="0" u="none" strike="noStrike" dirty="0">
                          <a:solidFill>
                            <a:srgbClr val="000000"/>
                          </a:solidFill>
                          <a:latin typeface="Arial" pitchFamily="34" charset="0"/>
                          <a:cs typeface="Arial" pitchFamily="34" charset="0"/>
                        </a:rPr>
                        <a:t>DR EXT</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114</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115</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121</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122</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r>
              <a:tr h="372044">
                <a:tc>
                  <a:txBody>
                    <a:bodyPr/>
                    <a:lstStyle/>
                    <a:p>
                      <a:pPr algn="l" fontAlgn="b"/>
                      <a:r>
                        <a:rPr lang="en-US" sz="1800" b="0" i="0" u="none" strike="noStrike">
                          <a:solidFill>
                            <a:srgbClr val="000000"/>
                          </a:solidFill>
                          <a:latin typeface="Arial" pitchFamily="34" charset="0"/>
                          <a:cs typeface="Arial" pitchFamily="34" charset="0"/>
                        </a:rPr>
                        <a:t>Other US</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58</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55</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a:solidFill>
                            <a:srgbClr val="000000"/>
                          </a:solidFill>
                          <a:latin typeface="Arial" pitchFamily="34" charset="0"/>
                          <a:cs typeface="Arial" pitchFamily="34" charset="0"/>
                        </a:rPr>
                        <a:t>66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63</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0" i="0" u="none" strike="noStrike" dirty="0">
                          <a:solidFill>
                            <a:srgbClr val="000000"/>
                          </a:solidFill>
                          <a:latin typeface="Arial" pitchFamily="34" charset="0"/>
                          <a:cs typeface="Arial" pitchFamily="34" charset="0"/>
                        </a:rPr>
                        <a:t>48</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5408">
                <a:tc>
                  <a:txBody>
                    <a:bodyPr/>
                    <a:lstStyle/>
                    <a:p>
                      <a:pPr algn="l" fontAlgn="b"/>
                      <a:r>
                        <a:rPr lang="en-US" sz="1800" b="0" i="0" u="none" strike="noStrike" dirty="0">
                          <a:solidFill>
                            <a:srgbClr val="000000"/>
                          </a:solidFill>
                          <a:latin typeface="Arial" pitchFamily="34" charset="0"/>
                          <a:cs typeface="Arial" pitchFamily="34" charset="0"/>
                        </a:rPr>
                        <a:t>Outside US</a:t>
                      </a: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92</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136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113</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105</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c>
                  <a:txBody>
                    <a:bodyPr/>
                    <a:lstStyle/>
                    <a:p>
                      <a:pPr algn="ctr" fontAlgn="b"/>
                      <a:r>
                        <a:rPr lang="en-US" sz="1800" b="0" i="0" u="none" strike="noStrike" dirty="0">
                          <a:solidFill>
                            <a:srgbClr val="000000"/>
                          </a:solidFill>
                          <a:latin typeface="Arial" pitchFamily="34" charset="0"/>
                          <a:cs typeface="Arial" pitchFamily="34" charset="0"/>
                        </a:rPr>
                        <a:t>100</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A32638">
                        <a:alpha val="25000"/>
                      </a:srgbClr>
                    </a:solidFill>
                  </a:tcPr>
                </a:tc>
              </a:tr>
              <a:tr h="372044">
                <a:tc>
                  <a:txBody>
                    <a:bodyPr/>
                    <a:lstStyle/>
                    <a:p>
                      <a:pPr algn="l" fontAlgn="b"/>
                      <a:r>
                        <a:rPr lang="en-US" sz="1800" b="1" i="0" u="none" strike="noStrike" dirty="0" smtClean="0">
                          <a:solidFill>
                            <a:srgbClr val="000000"/>
                          </a:solidFill>
                          <a:latin typeface="Arial" pitchFamily="34" charset="0"/>
                          <a:cs typeface="Arial" pitchFamily="34" charset="0"/>
                        </a:rPr>
                        <a:t>Total</a:t>
                      </a:r>
                      <a:endParaRPr lang="en-US" sz="1800" b="1" i="0" u="none" strike="noStrike" dirty="0">
                        <a:solidFill>
                          <a:srgbClr val="000000"/>
                        </a:solidFill>
                        <a:latin typeface="Arial" pitchFamily="34" charset="0"/>
                        <a:cs typeface="Arial" pitchFamily="34" charset="0"/>
                      </a:endParaRPr>
                    </a:p>
                  </a:txBody>
                  <a:tcPr marL="45720" marR="9144"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Arial" pitchFamily="34" charset="0"/>
                          <a:cs typeface="Arial" pitchFamily="34" charset="0"/>
                        </a:rPr>
                        <a:t>919</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Arial" pitchFamily="34" charset="0"/>
                          <a:cs typeface="Arial" pitchFamily="34" charset="0"/>
                        </a:rPr>
                        <a:t>956</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Arial" pitchFamily="34" charset="0"/>
                          <a:cs typeface="Arial" pitchFamily="34" charset="0"/>
                        </a:rPr>
                        <a:t>1025</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Arial" pitchFamily="34" charset="0"/>
                          <a:cs typeface="Arial" pitchFamily="34" charset="0"/>
                        </a:rPr>
                        <a:t>962</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i="0" u="none" strike="noStrike" dirty="0">
                          <a:solidFill>
                            <a:srgbClr val="000000"/>
                          </a:solidFill>
                          <a:latin typeface="Arial" pitchFamily="34" charset="0"/>
                          <a:cs typeface="Arial" pitchFamily="34" charset="0"/>
                        </a:rPr>
                        <a:t>959</a:t>
                      </a:r>
                    </a:p>
                  </a:txBody>
                  <a:tcPr marL="9144" marR="45720" marT="914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7</a:t>
            </a:fld>
            <a:endParaRPr lang="en-US"/>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Current Issues survey</a:t>
            </a:r>
            <a:br>
              <a:rPr lang="en-US" dirty="0" smtClean="0"/>
            </a:br>
            <a:r>
              <a:rPr lang="en-US" dirty="0" smtClean="0"/>
              <a:t>population and respondents</a:t>
            </a:r>
            <a:endParaRPr lang="en-US" dirty="0"/>
          </a:p>
        </p:txBody>
      </p:sp>
      <p:sp>
        <p:nvSpPr>
          <p:cNvPr id="3" name="Content Placeholder 2"/>
          <p:cNvSpPr>
            <a:spLocks noGrp="1"/>
          </p:cNvSpPr>
          <p:nvPr>
            <p:ph idx="1"/>
          </p:nvPr>
        </p:nvSpPr>
        <p:spPr>
          <a:xfrm>
            <a:off x="457200" y="1600201"/>
            <a:ext cx="8382000" cy="4114800"/>
          </a:xfrm>
        </p:spPr>
        <p:txBody>
          <a:bodyPr>
            <a:normAutofit/>
          </a:bodyPr>
          <a:lstStyle/>
          <a:p>
            <a:pPr>
              <a:buClr>
                <a:srgbClr val="A32638"/>
              </a:buClr>
            </a:pPr>
            <a:r>
              <a:rPr lang="en-US" dirty="0" smtClean="0"/>
              <a:t>Administered by the EDUCAUSE Current Issues Committee, the electronic survey was conducted in December 2010.</a:t>
            </a:r>
          </a:p>
          <a:p>
            <a:pPr>
              <a:buClr>
                <a:srgbClr val="A32638"/>
              </a:buClr>
            </a:pPr>
            <a:r>
              <a:rPr lang="en-US" dirty="0" smtClean="0"/>
              <a:t>Of the 1,917 EDUCAUSE primary member representatives who received an e-mail invitation to complete the survey, 320 (17%) responded.</a:t>
            </a:r>
            <a:endParaRPr lang="en-US" baseline="30000" dirty="0" smtClean="0"/>
          </a:p>
          <a:p>
            <a:pPr>
              <a:buClr>
                <a:srgbClr val="A32638"/>
              </a:buClr>
            </a:pPr>
            <a:r>
              <a:rPr lang="en-US" dirty="0" smtClean="0"/>
              <a:t>Survey participants—typically </a:t>
            </a:r>
            <a:r>
              <a:rPr lang="en-US" dirty="0" err="1" smtClean="0"/>
              <a:t>CIOs</a:t>
            </a:r>
            <a:r>
              <a:rPr lang="en-US" dirty="0" smtClean="0"/>
              <a:t>—were </a:t>
            </a:r>
            <a:r>
              <a:rPr lang="en-US" dirty="0" smtClean="0"/>
              <a:t>asked to select the five most-important IT issues.</a:t>
            </a:r>
            <a:endParaRPr lang="en-US" dirty="0"/>
          </a:p>
        </p:txBody>
      </p:sp>
      <p:sp>
        <p:nvSpPr>
          <p:cNvPr id="4" name="Footer Placeholder 3"/>
          <p:cNvSpPr>
            <a:spLocks noGrp="1"/>
          </p:cNvSpPr>
          <p:nvPr>
            <p:ph type="ftr" sz="quarter" idx="11"/>
          </p:nvPr>
        </p:nvSpPr>
        <p:spPr/>
        <p:txBody>
          <a:bodyPr/>
          <a:lstStyle/>
          <a:p>
            <a:r>
              <a:rPr lang="en-US" smtClean="0"/>
              <a:t>©2011 EDUCAUSE. CC by-nc-nd</a:t>
            </a:r>
            <a:endParaRPr lang="en-US"/>
          </a:p>
        </p:txBody>
      </p:sp>
      <p:sp>
        <p:nvSpPr>
          <p:cNvPr id="5" name="Slide Number Placeholder 4"/>
          <p:cNvSpPr>
            <a:spLocks noGrp="1"/>
          </p:cNvSpPr>
          <p:nvPr>
            <p:ph type="sldNum" sz="quarter" idx="12"/>
          </p:nvPr>
        </p:nvSpPr>
        <p:spPr/>
        <p:txBody>
          <a:bodyPr/>
          <a:lstStyle/>
          <a:p>
            <a:fld id="{94B21EF6-A51D-4BDF-92F7-55E6C4F413CE}" type="slidenum">
              <a:rPr lang="en-US" smtClean="0"/>
              <a:pPr/>
              <a:t>8</a:t>
            </a:fld>
            <a:endParaRPr lang="en-US"/>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381000" y="2270655"/>
            <a:ext cx="8382000" cy="1143000"/>
          </a:xfrm>
        </p:spPr>
        <p:txBody>
          <a:bodyPr>
            <a:normAutofit/>
          </a:bodyPr>
          <a:lstStyle/>
          <a:p>
            <a:pPr algn="ctr"/>
            <a:r>
              <a:rPr lang="en-US" sz="2400" dirty="0" smtClean="0"/>
              <a:t>Evolution of CIO role</a:t>
            </a:r>
            <a:endParaRPr lang="en-US" sz="2400" dirty="0"/>
          </a:p>
        </p:txBody>
      </p:sp>
      <p:sp>
        <p:nvSpPr>
          <p:cNvPr id="9" name="Footer Placeholder 8"/>
          <p:cNvSpPr>
            <a:spLocks noGrp="1"/>
          </p:cNvSpPr>
          <p:nvPr>
            <p:ph type="ftr" sz="quarter" idx="11"/>
          </p:nvPr>
        </p:nvSpPr>
        <p:spPr/>
        <p:txBody>
          <a:bodyPr/>
          <a:lstStyle/>
          <a:p>
            <a:pPr>
              <a:defRPr/>
            </a:pPr>
            <a:r>
              <a:rPr lang="en-US" smtClean="0"/>
              <a:t>©2011 EDUCAUSE. CC by-nc-nd</a:t>
            </a:r>
            <a:endParaRPr lang="en-US"/>
          </a:p>
        </p:txBody>
      </p:sp>
      <p:sp>
        <p:nvSpPr>
          <p:cNvPr id="8" name="Slide Number Placeholder 7"/>
          <p:cNvSpPr>
            <a:spLocks noGrp="1"/>
          </p:cNvSpPr>
          <p:nvPr>
            <p:ph type="sldNum" sz="quarter" idx="12"/>
          </p:nvPr>
        </p:nvSpPr>
        <p:spPr/>
        <p:txBody>
          <a:bodyPr/>
          <a:lstStyle/>
          <a:p>
            <a:pPr>
              <a:defRPr/>
            </a:pPr>
            <a:fld id="{627174C9-3566-421C-935D-63CC9F7431F7}" type="slidenum">
              <a:rPr lang="en-US" smtClean="0"/>
              <a:pPr>
                <a:defRPr/>
              </a:pPr>
              <a:t>9</a:t>
            </a:fld>
            <a:endParaRPr lang="en-US"/>
          </a:p>
        </p:txBody>
      </p:sp>
    </p:spTree>
  </p:cSld>
  <p:clrMapOvr>
    <a:masterClrMapping/>
  </p:clrMapOvr>
  <p:transition spd="med">
    <p:fade/>
  </p:transition>
</p:sld>
</file>

<file path=ppt/theme/theme1.xml><?xml version="1.0" encoding="utf-8"?>
<a:theme xmlns:a="http://schemas.openxmlformats.org/drawingml/2006/main" name="1_Office Theme">
  <a:themeElements>
    <a:clrScheme name="ECAR Slide Deck">
      <a:dk1>
        <a:sysClr val="windowText" lastClr="000000"/>
      </a:dk1>
      <a:lt1>
        <a:sysClr val="window" lastClr="FFFFFF"/>
      </a:lt1>
      <a:dk2>
        <a:srgbClr val="1F497D"/>
      </a:dk2>
      <a:lt2>
        <a:srgbClr val="FFFFFF"/>
      </a:lt2>
      <a:accent1>
        <a:srgbClr val="A32638"/>
      </a:accent1>
      <a:accent2>
        <a:srgbClr val="B5CC8E"/>
      </a:accent2>
      <a:accent3>
        <a:srgbClr val="004F6D"/>
      </a:accent3>
      <a:accent4>
        <a:srgbClr val="C1A875"/>
      </a:accent4>
      <a:accent5>
        <a:srgbClr val="547730"/>
      </a:accent5>
      <a:accent6>
        <a:srgbClr val="75AAD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1138</TotalTime>
  <Words>6251</Words>
  <Application>Microsoft Office PowerPoint</Application>
  <PresentationFormat>On-screen Show (4:3)</PresentationFormat>
  <Paragraphs>809</Paragraphs>
  <Slides>37</Slides>
  <Notes>37</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1_Office Theme</vt:lpstr>
      <vt:lpstr>Custom Design</vt:lpstr>
      <vt:lpstr>THE HIGHER EDUCATION CIO: Portrait of Today, Landscape of Tomorrow</vt:lpstr>
      <vt:lpstr>PowerPoint Presentation</vt:lpstr>
      <vt:lpstr>Data Sources</vt:lpstr>
      <vt:lpstr>2011 ECAR Survey of it leadership and workforce in higher education</vt:lpstr>
      <vt:lpstr>2011 ECAR LEADERSHIP AND workforce Survey, Respondent Demographics</vt:lpstr>
      <vt:lpstr>Core Data Service (CDS) population</vt:lpstr>
      <vt:lpstr>Core Data Service (CDS) Respondent characteristics</vt:lpstr>
      <vt:lpstr>Current Issues survey population and respondents</vt:lpstr>
      <vt:lpstr>Evolution of CIO role</vt:lpstr>
      <vt:lpstr>HIGHER EDUCATION CIOs ARE  DOING MORE</vt:lpstr>
      <vt:lpstr>Functions Reporting to the CIO Vary significantly by Carnegie class</vt:lpstr>
      <vt:lpstr>Participation in Institutional Decision Making is Not Universal</vt:lpstr>
      <vt:lpstr>CIO Participation in Institutional Decision Making Varies Significantly by Cabinet Membership</vt:lpstr>
      <vt:lpstr>Cabinet Membership Varies Significantly by CIO’s Title</vt:lpstr>
      <vt:lpstr>CIO, VP, and Director Are the Most Commonly used Titles</vt:lpstr>
      <vt:lpstr>Reporting Relationships have not changed significantly since 2005</vt:lpstr>
      <vt:lpstr>The CIO is No longer in the “IT Box”</vt:lpstr>
      <vt:lpstr>IT Funding Is among the Top 10 Issues that Consume CIO Time</vt:lpstr>
      <vt:lpstr>CIOs’ Perceptions of the Skills Needed to Be a Successful CIO</vt:lpstr>
      <vt:lpstr>Demographics: Today’s CIOs</vt:lpstr>
      <vt:lpstr>WHO ARE TODAY’S CIOs?</vt:lpstr>
      <vt:lpstr>74% of CIOs Are Baby Boomers</vt:lpstr>
      <vt:lpstr>80% of CIOs Have Advanced Degrees, With PhD CIOs More Common at Doctoral Institutions</vt:lpstr>
      <vt:lpstr>75% of CIOs Have Come From Within Higher Education, and one-third Have Held a Previous CIO Position</vt:lpstr>
      <vt:lpstr>In the Next Six Years, 31% of CIOs Plan to Retire or Leave Higher Education</vt:lpstr>
      <vt:lpstr>The Percentage of CIOs Planning to Retire By Age 65 Has Decreased By 12% since 2008</vt:lpstr>
      <vt:lpstr>The Next Generation of CIOs: Aspirants and Non-Aspirants</vt:lpstr>
      <vt:lpstr>PowerPoint Presentation</vt:lpstr>
      <vt:lpstr>Executive IT Staff Under 40 Are Most Likely to Aspire to the CIO Position</vt:lpstr>
      <vt:lpstr>The Percentage of IT Staff Who Do Not Aspire to the CIO role Has Increased</vt:lpstr>
      <vt:lpstr>Politics and Stress Are Commonly Cited As Reasons For Not Aspiring to Be a CIO</vt:lpstr>
      <vt:lpstr>Results Suggest a Sufficient Supply of Aspirants in Coming Years</vt:lpstr>
      <vt:lpstr>Getting Ready: Identifying and Preparing  the Next Generation of CIOs </vt:lpstr>
      <vt:lpstr>A Culture of Succession Planning is Needed Within Higher Education</vt:lpstr>
      <vt:lpstr>Aspirants Who Are Being Groomed Are More Optimistic Than Those Who Are Not</vt:lpstr>
      <vt:lpstr>Mentoring and Leadership Training Should Be High-Priority Activities</vt:lpstr>
      <vt:lpstr>Mentoring and Leadership Training Should Be High-Priority Activities.</vt:lpstr>
    </vt:vector>
  </TitlesOfParts>
  <Company>EDUCAUSE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Slides</dc:title>
  <dc:creator>parroway</dc:creator>
  <cp:lastModifiedBy>gdobbin</cp:lastModifiedBy>
  <cp:revision>199</cp:revision>
  <dcterms:created xsi:type="dcterms:W3CDTF">2011-09-25T23:56:13Z</dcterms:created>
  <dcterms:modified xsi:type="dcterms:W3CDTF">2011-09-28T18:54:08Z</dcterms:modified>
</cp:coreProperties>
</file>