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96" r:id="rId1"/>
    <p:sldMasterId id="2147483704" r:id="rId2"/>
  </p:sldMasterIdLst>
  <p:notesMasterIdLst>
    <p:notesMasterId r:id="rId31"/>
  </p:notesMasterIdLst>
  <p:handoutMasterIdLst>
    <p:handoutMasterId r:id="rId32"/>
  </p:handoutMasterIdLst>
  <p:sldIdLst>
    <p:sldId id="269" r:id="rId3"/>
    <p:sldId id="300" r:id="rId4"/>
    <p:sldId id="268" r:id="rId5"/>
    <p:sldId id="306" r:id="rId6"/>
    <p:sldId id="286" r:id="rId7"/>
    <p:sldId id="298" r:id="rId8"/>
    <p:sldId id="299" r:id="rId9"/>
    <p:sldId id="297" r:id="rId10"/>
    <p:sldId id="260" r:id="rId11"/>
    <p:sldId id="301" r:id="rId12"/>
    <p:sldId id="303" r:id="rId13"/>
    <p:sldId id="270" r:id="rId14"/>
    <p:sldId id="273" r:id="rId15"/>
    <p:sldId id="263" r:id="rId16"/>
    <p:sldId id="285" r:id="rId17"/>
    <p:sldId id="292" r:id="rId18"/>
    <p:sldId id="304" r:id="rId19"/>
    <p:sldId id="288" r:id="rId20"/>
    <p:sldId id="295" r:id="rId21"/>
    <p:sldId id="291" r:id="rId22"/>
    <p:sldId id="290" r:id="rId23"/>
    <p:sldId id="262" r:id="rId24"/>
    <p:sldId id="305" r:id="rId25"/>
    <p:sldId id="287" r:id="rId26"/>
    <p:sldId id="272" r:id="rId27"/>
    <p:sldId id="296" r:id="rId28"/>
    <p:sldId id="275" r:id="rId29"/>
    <p:sldId id="279" r:id="rId30"/>
  </p:sldIdLst>
  <p:sldSz cx="9144000" cy="6858000" type="letter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42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42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42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42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42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42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42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42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4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C048"/>
    <a:srgbClr val="FFFF99"/>
    <a:srgbClr val="FFFF66"/>
    <a:srgbClr val="000000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85" autoAdjust="0"/>
    <p:restoredTop sz="99664" autoAdjust="0"/>
  </p:normalViewPr>
  <p:slideViewPr>
    <p:cSldViewPr snapToGrid="0">
      <p:cViewPr varScale="1">
        <p:scale>
          <a:sx n="82" d="100"/>
          <a:sy n="82" d="100"/>
        </p:scale>
        <p:origin x="-197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7" d="100"/>
        <a:sy n="13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70CDF0-15B4-0543-9CF1-78200E43AB17}" type="doc">
      <dgm:prSet loTypeId="urn:microsoft.com/office/officeart/2005/8/layout/cycle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CFF47E-65C3-CF48-9530-E1B802779300}">
      <dgm:prSet phldrT="[Text]"/>
      <dgm:spPr/>
      <dgm:t>
        <a:bodyPr/>
        <a:lstStyle/>
        <a:p>
          <a:r>
            <a:rPr lang="en-US" dirty="0" smtClean="0"/>
            <a:t>High Price</a:t>
          </a:r>
          <a:endParaRPr lang="en-US" dirty="0"/>
        </a:p>
      </dgm:t>
    </dgm:pt>
    <dgm:pt modelId="{3C0BCECF-C500-C64D-9B5E-F27CD547317D}" type="parTrans" cxnId="{1C0167A8-0C1E-4145-A3D7-6CC6237A3965}">
      <dgm:prSet/>
      <dgm:spPr/>
      <dgm:t>
        <a:bodyPr/>
        <a:lstStyle/>
        <a:p>
          <a:endParaRPr lang="en-US"/>
        </a:p>
      </dgm:t>
    </dgm:pt>
    <dgm:pt modelId="{03F8BC36-4AAF-C349-AA68-73A03BF85CEC}" type="sibTrans" cxnId="{1C0167A8-0C1E-4145-A3D7-6CC6237A3965}">
      <dgm:prSet/>
      <dgm:spPr/>
      <dgm:t>
        <a:bodyPr/>
        <a:lstStyle/>
        <a:p>
          <a:endParaRPr lang="en-US"/>
        </a:p>
      </dgm:t>
    </dgm:pt>
    <dgm:pt modelId="{2468681D-740E-6F48-802A-C04D2C14C3B9}">
      <dgm:prSet phldrT="[Text]"/>
      <dgm:spPr/>
      <dgm:t>
        <a:bodyPr/>
        <a:lstStyle/>
        <a:p>
          <a:r>
            <a:rPr lang="en-US" dirty="0" smtClean="0"/>
            <a:t>Students Choose </a:t>
          </a:r>
          <a:r>
            <a:rPr lang="en-US" b="1" dirty="0" smtClean="0"/>
            <a:t>Substitutes</a:t>
          </a:r>
          <a:endParaRPr lang="en-US" b="1" dirty="0"/>
        </a:p>
      </dgm:t>
    </dgm:pt>
    <dgm:pt modelId="{15DD0396-1291-6F41-9D90-B9D5D025F8D1}" type="parTrans" cxnId="{88506456-3699-5B4D-B231-881834673487}">
      <dgm:prSet/>
      <dgm:spPr/>
      <dgm:t>
        <a:bodyPr/>
        <a:lstStyle/>
        <a:p>
          <a:endParaRPr lang="en-US"/>
        </a:p>
      </dgm:t>
    </dgm:pt>
    <dgm:pt modelId="{9FE5A3E4-C863-1240-94B1-E7DAF4345D0C}" type="sibTrans" cxnId="{88506456-3699-5B4D-B231-881834673487}">
      <dgm:prSet/>
      <dgm:spPr/>
      <dgm:t>
        <a:bodyPr/>
        <a:lstStyle/>
        <a:p>
          <a:endParaRPr lang="en-US"/>
        </a:p>
      </dgm:t>
    </dgm:pt>
    <dgm:pt modelId="{8EA427BB-5A59-9F41-8DD5-CBEACE2A1732}">
      <dgm:prSet phldrT="[Text]"/>
      <dgm:spPr/>
      <dgm:t>
        <a:bodyPr/>
        <a:lstStyle/>
        <a:p>
          <a:r>
            <a:rPr lang="en-US" dirty="0" smtClean="0"/>
            <a:t>Authors/Publishers Sell Less</a:t>
          </a:r>
          <a:endParaRPr lang="en-US" dirty="0"/>
        </a:p>
      </dgm:t>
    </dgm:pt>
    <dgm:pt modelId="{E9F70878-B420-B84A-978D-93B7289DA38C}" type="parTrans" cxnId="{023BE6E8-07EE-AD44-B4EF-4D50B5BE11EA}">
      <dgm:prSet/>
      <dgm:spPr/>
      <dgm:t>
        <a:bodyPr/>
        <a:lstStyle/>
        <a:p>
          <a:endParaRPr lang="en-US"/>
        </a:p>
      </dgm:t>
    </dgm:pt>
    <dgm:pt modelId="{29E0EA05-39A7-0341-BC77-93AEEF1BE045}" type="sibTrans" cxnId="{023BE6E8-07EE-AD44-B4EF-4D50B5BE11EA}">
      <dgm:prSet/>
      <dgm:spPr/>
      <dgm:t>
        <a:bodyPr/>
        <a:lstStyle/>
        <a:p>
          <a:endParaRPr lang="en-US"/>
        </a:p>
      </dgm:t>
    </dgm:pt>
    <dgm:pt modelId="{EAC207D6-1599-5A4F-9507-E1A55114E730}">
      <dgm:prSet phldrT="[Text]"/>
      <dgm:spPr/>
      <dgm:t>
        <a:bodyPr/>
        <a:lstStyle/>
        <a:p>
          <a:r>
            <a:rPr lang="en-US" dirty="0" smtClean="0"/>
            <a:t>Raise Prices</a:t>
          </a:r>
        </a:p>
        <a:p>
          <a:r>
            <a:rPr lang="en-US" dirty="0" smtClean="0"/>
            <a:t>“New Editions”</a:t>
          </a:r>
          <a:endParaRPr lang="en-US" dirty="0"/>
        </a:p>
      </dgm:t>
    </dgm:pt>
    <dgm:pt modelId="{E9BD38FD-BD83-9A46-B4C8-4B8B09548A93}" type="parTrans" cxnId="{6AF35B58-1F62-C142-90E3-2666DA74A14C}">
      <dgm:prSet/>
      <dgm:spPr/>
      <dgm:t>
        <a:bodyPr/>
        <a:lstStyle/>
        <a:p>
          <a:endParaRPr lang="en-US"/>
        </a:p>
      </dgm:t>
    </dgm:pt>
    <dgm:pt modelId="{CDC05B82-F377-1240-A485-1D7A79436048}" type="sibTrans" cxnId="{6AF35B58-1F62-C142-90E3-2666DA74A14C}">
      <dgm:prSet/>
      <dgm:spPr/>
      <dgm:t>
        <a:bodyPr/>
        <a:lstStyle/>
        <a:p>
          <a:endParaRPr lang="en-US"/>
        </a:p>
      </dgm:t>
    </dgm:pt>
    <dgm:pt modelId="{073859BF-ED6E-0C43-8725-00FB40FE5064}" type="pres">
      <dgm:prSet presAssocID="{D570CDF0-15B4-0543-9CF1-78200E43AB1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2A56D5-903C-FB49-A73A-9CC94AC6C1E6}" type="pres">
      <dgm:prSet presAssocID="{25CFF47E-65C3-CF48-9530-E1B802779300}" presName="dummy" presStyleCnt="0"/>
      <dgm:spPr/>
    </dgm:pt>
    <dgm:pt modelId="{030BD617-E993-A64D-BF8B-81C393076BC0}" type="pres">
      <dgm:prSet presAssocID="{25CFF47E-65C3-CF48-9530-E1B802779300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397842-6CEA-734D-A22A-6B2ECE6C2C62}" type="pres">
      <dgm:prSet presAssocID="{03F8BC36-4AAF-C349-AA68-73A03BF85CEC}" presName="sibTrans" presStyleLbl="node1" presStyleIdx="0" presStyleCnt="4"/>
      <dgm:spPr/>
      <dgm:t>
        <a:bodyPr/>
        <a:lstStyle/>
        <a:p>
          <a:endParaRPr lang="en-US"/>
        </a:p>
      </dgm:t>
    </dgm:pt>
    <dgm:pt modelId="{C9B7C629-7AB0-6445-AAB3-B1FFECB3B49F}" type="pres">
      <dgm:prSet presAssocID="{2468681D-740E-6F48-802A-C04D2C14C3B9}" presName="dummy" presStyleCnt="0"/>
      <dgm:spPr/>
    </dgm:pt>
    <dgm:pt modelId="{3F3E363F-B91B-374E-A290-A5753D845152}" type="pres">
      <dgm:prSet presAssocID="{2468681D-740E-6F48-802A-C04D2C14C3B9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8A3905-5421-0C49-8534-53529CFB26B3}" type="pres">
      <dgm:prSet presAssocID="{9FE5A3E4-C863-1240-94B1-E7DAF4345D0C}" presName="sibTrans" presStyleLbl="node1" presStyleIdx="1" presStyleCnt="4"/>
      <dgm:spPr/>
      <dgm:t>
        <a:bodyPr/>
        <a:lstStyle/>
        <a:p>
          <a:endParaRPr lang="en-US"/>
        </a:p>
      </dgm:t>
    </dgm:pt>
    <dgm:pt modelId="{9F1B8BC4-6375-8F4B-BDC8-6E0D940C5738}" type="pres">
      <dgm:prSet presAssocID="{8EA427BB-5A59-9F41-8DD5-CBEACE2A1732}" presName="dummy" presStyleCnt="0"/>
      <dgm:spPr/>
    </dgm:pt>
    <dgm:pt modelId="{3D4A582E-766B-B645-ADC1-8B8A55590A1D}" type="pres">
      <dgm:prSet presAssocID="{8EA427BB-5A59-9F41-8DD5-CBEACE2A1732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5E99F6-2DB6-1C47-920C-ECB07643E2FF}" type="pres">
      <dgm:prSet presAssocID="{29E0EA05-39A7-0341-BC77-93AEEF1BE045}" presName="sibTrans" presStyleLbl="node1" presStyleIdx="2" presStyleCnt="4"/>
      <dgm:spPr/>
      <dgm:t>
        <a:bodyPr/>
        <a:lstStyle/>
        <a:p>
          <a:endParaRPr lang="en-US"/>
        </a:p>
      </dgm:t>
    </dgm:pt>
    <dgm:pt modelId="{E61E66A5-620B-594E-BD44-F135C3765506}" type="pres">
      <dgm:prSet presAssocID="{EAC207D6-1599-5A4F-9507-E1A55114E730}" presName="dummy" presStyleCnt="0"/>
      <dgm:spPr/>
    </dgm:pt>
    <dgm:pt modelId="{0C840BF4-E35B-E145-A649-3625BFA63E37}" type="pres">
      <dgm:prSet presAssocID="{EAC207D6-1599-5A4F-9507-E1A55114E730}" presName="node" presStyleLbl="revTx" presStyleIdx="3" presStyleCnt="4" custScaleX="1336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A6CD74-F563-CE49-81AE-648F4296733B}" type="pres">
      <dgm:prSet presAssocID="{CDC05B82-F377-1240-A485-1D7A79436048}" presName="sibTrans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1C0167A8-0C1E-4145-A3D7-6CC6237A3965}" srcId="{D570CDF0-15B4-0543-9CF1-78200E43AB17}" destId="{25CFF47E-65C3-CF48-9530-E1B802779300}" srcOrd="0" destOrd="0" parTransId="{3C0BCECF-C500-C64D-9B5E-F27CD547317D}" sibTransId="{03F8BC36-4AAF-C349-AA68-73A03BF85CEC}"/>
    <dgm:cxn modelId="{E713E527-D313-0A4E-9FFD-7EF68F3D0366}" type="presOf" srcId="{EAC207D6-1599-5A4F-9507-E1A55114E730}" destId="{0C840BF4-E35B-E145-A649-3625BFA63E37}" srcOrd="0" destOrd="0" presId="urn:microsoft.com/office/officeart/2005/8/layout/cycle1"/>
    <dgm:cxn modelId="{9D6A06A3-FD41-D743-974F-7E85EB978158}" type="presOf" srcId="{03F8BC36-4AAF-C349-AA68-73A03BF85CEC}" destId="{8B397842-6CEA-734D-A22A-6B2ECE6C2C62}" srcOrd="0" destOrd="0" presId="urn:microsoft.com/office/officeart/2005/8/layout/cycle1"/>
    <dgm:cxn modelId="{8072E8B3-51E8-D245-A0AF-58180B1F10EC}" type="presOf" srcId="{8EA427BB-5A59-9F41-8DD5-CBEACE2A1732}" destId="{3D4A582E-766B-B645-ADC1-8B8A55590A1D}" srcOrd="0" destOrd="0" presId="urn:microsoft.com/office/officeart/2005/8/layout/cycle1"/>
    <dgm:cxn modelId="{2A027F82-001E-8C48-BEBC-C764ECDAAA6B}" type="presOf" srcId="{D570CDF0-15B4-0543-9CF1-78200E43AB17}" destId="{073859BF-ED6E-0C43-8725-00FB40FE5064}" srcOrd="0" destOrd="0" presId="urn:microsoft.com/office/officeart/2005/8/layout/cycle1"/>
    <dgm:cxn modelId="{88506456-3699-5B4D-B231-881834673487}" srcId="{D570CDF0-15B4-0543-9CF1-78200E43AB17}" destId="{2468681D-740E-6F48-802A-C04D2C14C3B9}" srcOrd="1" destOrd="0" parTransId="{15DD0396-1291-6F41-9D90-B9D5D025F8D1}" sibTransId="{9FE5A3E4-C863-1240-94B1-E7DAF4345D0C}"/>
    <dgm:cxn modelId="{599AF45B-CDF5-FE47-8C52-A781C6F41BEE}" type="presOf" srcId="{CDC05B82-F377-1240-A485-1D7A79436048}" destId="{B6A6CD74-F563-CE49-81AE-648F4296733B}" srcOrd="0" destOrd="0" presId="urn:microsoft.com/office/officeart/2005/8/layout/cycle1"/>
    <dgm:cxn modelId="{47CB9655-CD65-744D-A765-52BEF18CEA36}" type="presOf" srcId="{2468681D-740E-6F48-802A-C04D2C14C3B9}" destId="{3F3E363F-B91B-374E-A290-A5753D845152}" srcOrd="0" destOrd="0" presId="urn:microsoft.com/office/officeart/2005/8/layout/cycle1"/>
    <dgm:cxn modelId="{F97A2A45-7ED5-3645-8051-DF16F0F93B0E}" type="presOf" srcId="{9FE5A3E4-C863-1240-94B1-E7DAF4345D0C}" destId="{748A3905-5421-0C49-8534-53529CFB26B3}" srcOrd="0" destOrd="0" presId="urn:microsoft.com/office/officeart/2005/8/layout/cycle1"/>
    <dgm:cxn modelId="{6AF35B58-1F62-C142-90E3-2666DA74A14C}" srcId="{D570CDF0-15B4-0543-9CF1-78200E43AB17}" destId="{EAC207D6-1599-5A4F-9507-E1A55114E730}" srcOrd="3" destOrd="0" parTransId="{E9BD38FD-BD83-9A46-B4C8-4B8B09548A93}" sibTransId="{CDC05B82-F377-1240-A485-1D7A79436048}"/>
    <dgm:cxn modelId="{60CFDC44-6A1A-6F46-8C86-0EDDF6925681}" type="presOf" srcId="{25CFF47E-65C3-CF48-9530-E1B802779300}" destId="{030BD617-E993-A64D-BF8B-81C393076BC0}" srcOrd="0" destOrd="0" presId="urn:microsoft.com/office/officeart/2005/8/layout/cycle1"/>
    <dgm:cxn modelId="{023BE6E8-07EE-AD44-B4EF-4D50B5BE11EA}" srcId="{D570CDF0-15B4-0543-9CF1-78200E43AB17}" destId="{8EA427BB-5A59-9F41-8DD5-CBEACE2A1732}" srcOrd="2" destOrd="0" parTransId="{E9F70878-B420-B84A-978D-93B7289DA38C}" sibTransId="{29E0EA05-39A7-0341-BC77-93AEEF1BE045}"/>
    <dgm:cxn modelId="{23707870-3240-6048-9560-51E5432CCB47}" type="presOf" srcId="{29E0EA05-39A7-0341-BC77-93AEEF1BE045}" destId="{DF5E99F6-2DB6-1C47-920C-ECB07643E2FF}" srcOrd="0" destOrd="0" presId="urn:microsoft.com/office/officeart/2005/8/layout/cycle1"/>
    <dgm:cxn modelId="{84732238-4748-BD4C-BF2D-C266201BF817}" type="presParOf" srcId="{073859BF-ED6E-0C43-8725-00FB40FE5064}" destId="{102A56D5-903C-FB49-A73A-9CC94AC6C1E6}" srcOrd="0" destOrd="0" presId="urn:microsoft.com/office/officeart/2005/8/layout/cycle1"/>
    <dgm:cxn modelId="{BC837B65-A0B9-264A-9D3A-A7E08A9E38D6}" type="presParOf" srcId="{073859BF-ED6E-0C43-8725-00FB40FE5064}" destId="{030BD617-E993-A64D-BF8B-81C393076BC0}" srcOrd="1" destOrd="0" presId="urn:microsoft.com/office/officeart/2005/8/layout/cycle1"/>
    <dgm:cxn modelId="{4CF59EA5-AF13-2643-A2FD-5AD5E8CEA124}" type="presParOf" srcId="{073859BF-ED6E-0C43-8725-00FB40FE5064}" destId="{8B397842-6CEA-734D-A22A-6B2ECE6C2C62}" srcOrd="2" destOrd="0" presId="urn:microsoft.com/office/officeart/2005/8/layout/cycle1"/>
    <dgm:cxn modelId="{C978F473-913B-0845-94A4-B590B844F22A}" type="presParOf" srcId="{073859BF-ED6E-0C43-8725-00FB40FE5064}" destId="{C9B7C629-7AB0-6445-AAB3-B1FFECB3B49F}" srcOrd="3" destOrd="0" presId="urn:microsoft.com/office/officeart/2005/8/layout/cycle1"/>
    <dgm:cxn modelId="{BB3AD4B5-005D-8841-BDCD-297913DA39C1}" type="presParOf" srcId="{073859BF-ED6E-0C43-8725-00FB40FE5064}" destId="{3F3E363F-B91B-374E-A290-A5753D845152}" srcOrd="4" destOrd="0" presId="urn:microsoft.com/office/officeart/2005/8/layout/cycle1"/>
    <dgm:cxn modelId="{CF6757B2-F70C-3340-BC16-EB5E3915CAA7}" type="presParOf" srcId="{073859BF-ED6E-0C43-8725-00FB40FE5064}" destId="{748A3905-5421-0C49-8534-53529CFB26B3}" srcOrd="5" destOrd="0" presId="urn:microsoft.com/office/officeart/2005/8/layout/cycle1"/>
    <dgm:cxn modelId="{9C203D65-4EA1-9342-947B-455440548372}" type="presParOf" srcId="{073859BF-ED6E-0C43-8725-00FB40FE5064}" destId="{9F1B8BC4-6375-8F4B-BDC8-6E0D940C5738}" srcOrd="6" destOrd="0" presId="urn:microsoft.com/office/officeart/2005/8/layout/cycle1"/>
    <dgm:cxn modelId="{E97B6EE5-7E56-B64C-85D1-6E1A2B2B2362}" type="presParOf" srcId="{073859BF-ED6E-0C43-8725-00FB40FE5064}" destId="{3D4A582E-766B-B645-ADC1-8B8A55590A1D}" srcOrd="7" destOrd="0" presId="urn:microsoft.com/office/officeart/2005/8/layout/cycle1"/>
    <dgm:cxn modelId="{325E5A24-9E8C-FD41-9501-EDB354017E40}" type="presParOf" srcId="{073859BF-ED6E-0C43-8725-00FB40FE5064}" destId="{DF5E99F6-2DB6-1C47-920C-ECB07643E2FF}" srcOrd="8" destOrd="0" presId="urn:microsoft.com/office/officeart/2005/8/layout/cycle1"/>
    <dgm:cxn modelId="{7E38F390-BA8B-EC42-96DE-2BDBA61F1323}" type="presParOf" srcId="{073859BF-ED6E-0C43-8725-00FB40FE5064}" destId="{E61E66A5-620B-594E-BD44-F135C3765506}" srcOrd="9" destOrd="0" presId="urn:microsoft.com/office/officeart/2005/8/layout/cycle1"/>
    <dgm:cxn modelId="{E41D021C-1FDC-0846-A09E-09B303E843C3}" type="presParOf" srcId="{073859BF-ED6E-0C43-8725-00FB40FE5064}" destId="{0C840BF4-E35B-E145-A649-3625BFA63E37}" srcOrd="10" destOrd="0" presId="urn:microsoft.com/office/officeart/2005/8/layout/cycle1"/>
    <dgm:cxn modelId="{7DA3EA2E-6A65-724F-826C-C3C7267B5A68}" type="presParOf" srcId="{073859BF-ED6E-0C43-8725-00FB40FE5064}" destId="{B6A6CD74-F563-CE49-81AE-648F4296733B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70CDF0-15B4-0543-9CF1-78200E43AB17}" type="doc">
      <dgm:prSet loTypeId="urn:microsoft.com/office/officeart/2005/8/layout/cycle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CFF47E-65C3-CF48-9530-E1B802779300}">
      <dgm:prSet phldrT="[Text]"/>
      <dgm:spPr/>
      <dgm:t>
        <a:bodyPr/>
        <a:lstStyle/>
        <a:p>
          <a:r>
            <a:rPr lang="en-US" dirty="0" smtClean="0"/>
            <a:t>High Price</a:t>
          </a:r>
          <a:endParaRPr lang="en-US" dirty="0"/>
        </a:p>
      </dgm:t>
    </dgm:pt>
    <dgm:pt modelId="{3C0BCECF-C500-C64D-9B5E-F27CD547317D}" type="parTrans" cxnId="{1C0167A8-0C1E-4145-A3D7-6CC6237A3965}">
      <dgm:prSet/>
      <dgm:spPr/>
      <dgm:t>
        <a:bodyPr/>
        <a:lstStyle/>
        <a:p>
          <a:endParaRPr lang="en-US"/>
        </a:p>
      </dgm:t>
    </dgm:pt>
    <dgm:pt modelId="{03F8BC36-4AAF-C349-AA68-73A03BF85CEC}" type="sibTrans" cxnId="{1C0167A8-0C1E-4145-A3D7-6CC6237A3965}">
      <dgm:prSet/>
      <dgm:spPr/>
      <dgm:t>
        <a:bodyPr/>
        <a:lstStyle/>
        <a:p>
          <a:endParaRPr lang="en-US"/>
        </a:p>
      </dgm:t>
    </dgm:pt>
    <dgm:pt modelId="{2468681D-740E-6F48-802A-C04D2C14C3B9}">
      <dgm:prSet phldrT="[Text]"/>
      <dgm:spPr/>
      <dgm:t>
        <a:bodyPr/>
        <a:lstStyle/>
        <a:p>
          <a:r>
            <a:rPr lang="en-US" dirty="0" smtClean="0"/>
            <a:t>Students Choose Substitutes</a:t>
          </a:r>
          <a:endParaRPr lang="en-US" dirty="0"/>
        </a:p>
      </dgm:t>
    </dgm:pt>
    <dgm:pt modelId="{15DD0396-1291-6F41-9D90-B9D5D025F8D1}" type="parTrans" cxnId="{88506456-3699-5B4D-B231-881834673487}">
      <dgm:prSet/>
      <dgm:spPr/>
      <dgm:t>
        <a:bodyPr/>
        <a:lstStyle/>
        <a:p>
          <a:endParaRPr lang="en-US"/>
        </a:p>
      </dgm:t>
    </dgm:pt>
    <dgm:pt modelId="{9FE5A3E4-C863-1240-94B1-E7DAF4345D0C}" type="sibTrans" cxnId="{88506456-3699-5B4D-B231-881834673487}">
      <dgm:prSet/>
      <dgm:spPr/>
      <dgm:t>
        <a:bodyPr/>
        <a:lstStyle/>
        <a:p>
          <a:endParaRPr lang="en-US"/>
        </a:p>
      </dgm:t>
    </dgm:pt>
    <dgm:pt modelId="{8EA427BB-5A59-9F41-8DD5-CBEACE2A1732}">
      <dgm:prSet phldrT="[Text]"/>
      <dgm:spPr/>
      <dgm:t>
        <a:bodyPr/>
        <a:lstStyle/>
        <a:p>
          <a:r>
            <a:rPr lang="en-US" dirty="0" smtClean="0"/>
            <a:t>Authors/Publishers Sell Less</a:t>
          </a:r>
          <a:endParaRPr lang="en-US" dirty="0"/>
        </a:p>
      </dgm:t>
    </dgm:pt>
    <dgm:pt modelId="{E9F70878-B420-B84A-978D-93B7289DA38C}" type="parTrans" cxnId="{023BE6E8-07EE-AD44-B4EF-4D50B5BE11EA}">
      <dgm:prSet/>
      <dgm:spPr/>
      <dgm:t>
        <a:bodyPr/>
        <a:lstStyle/>
        <a:p>
          <a:endParaRPr lang="en-US"/>
        </a:p>
      </dgm:t>
    </dgm:pt>
    <dgm:pt modelId="{29E0EA05-39A7-0341-BC77-93AEEF1BE045}" type="sibTrans" cxnId="{023BE6E8-07EE-AD44-B4EF-4D50B5BE11EA}">
      <dgm:prSet/>
      <dgm:spPr/>
      <dgm:t>
        <a:bodyPr/>
        <a:lstStyle/>
        <a:p>
          <a:endParaRPr lang="en-US"/>
        </a:p>
      </dgm:t>
    </dgm:pt>
    <dgm:pt modelId="{EAC207D6-1599-5A4F-9507-E1A55114E730}">
      <dgm:prSet phldrT="[Text]"/>
      <dgm:spPr/>
      <dgm:t>
        <a:bodyPr/>
        <a:lstStyle/>
        <a:p>
          <a:r>
            <a:rPr lang="en-US" dirty="0" smtClean="0"/>
            <a:t>Price at Will</a:t>
          </a:r>
          <a:endParaRPr lang="en-US" dirty="0"/>
        </a:p>
      </dgm:t>
    </dgm:pt>
    <dgm:pt modelId="{E9BD38FD-BD83-9A46-B4C8-4B8B09548A93}" type="parTrans" cxnId="{6AF35B58-1F62-C142-90E3-2666DA74A14C}">
      <dgm:prSet/>
      <dgm:spPr/>
      <dgm:t>
        <a:bodyPr/>
        <a:lstStyle/>
        <a:p>
          <a:endParaRPr lang="en-US"/>
        </a:p>
      </dgm:t>
    </dgm:pt>
    <dgm:pt modelId="{CDC05B82-F377-1240-A485-1D7A79436048}" type="sibTrans" cxnId="{6AF35B58-1F62-C142-90E3-2666DA74A14C}">
      <dgm:prSet/>
      <dgm:spPr/>
      <dgm:t>
        <a:bodyPr/>
        <a:lstStyle/>
        <a:p>
          <a:endParaRPr lang="en-US"/>
        </a:p>
      </dgm:t>
    </dgm:pt>
    <dgm:pt modelId="{073859BF-ED6E-0C43-8725-00FB40FE5064}" type="pres">
      <dgm:prSet presAssocID="{D570CDF0-15B4-0543-9CF1-78200E43AB1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2A56D5-903C-FB49-A73A-9CC94AC6C1E6}" type="pres">
      <dgm:prSet presAssocID="{25CFF47E-65C3-CF48-9530-E1B802779300}" presName="dummy" presStyleCnt="0"/>
      <dgm:spPr/>
    </dgm:pt>
    <dgm:pt modelId="{030BD617-E993-A64D-BF8B-81C393076BC0}" type="pres">
      <dgm:prSet presAssocID="{25CFF47E-65C3-CF48-9530-E1B802779300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397842-6CEA-734D-A22A-6B2ECE6C2C62}" type="pres">
      <dgm:prSet presAssocID="{03F8BC36-4AAF-C349-AA68-73A03BF85CEC}" presName="sibTrans" presStyleLbl="node1" presStyleIdx="0" presStyleCnt="4"/>
      <dgm:spPr/>
      <dgm:t>
        <a:bodyPr/>
        <a:lstStyle/>
        <a:p>
          <a:endParaRPr lang="en-US"/>
        </a:p>
      </dgm:t>
    </dgm:pt>
    <dgm:pt modelId="{C9B7C629-7AB0-6445-AAB3-B1FFECB3B49F}" type="pres">
      <dgm:prSet presAssocID="{2468681D-740E-6F48-802A-C04D2C14C3B9}" presName="dummy" presStyleCnt="0"/>
      <dgm:spPr/>
    </dgm:pt>
    <dgm:pt modelId="{3F3E363F-B91B-374E-A290-A5753D845152}" type="pres">
      <dgm:prSet presAssocID="{2468681D-740E-6F48-802A-C04D2C14C3B9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8A3905-5421-0C49-8534-53529CFB26B3}" type="pres">
      <dgm:prSet presAssocID="{9FE5A3E4-C863-1240-94B1-E7DAF4345D0C}" presName="sibTrans" presStyleLbl="node1" presStyleIdx="1" presStyleCnt="4"/>
      <dgm:spPr/>
      <dgm:t>
        <a:bodyPr/>
        <a:lstStyle/>
        <a:p>
          <a:endParaRPr lang="en-US"/>
        </a:p>
      </dgm:t>
    </dgm:pt>
    <dgm:pt modelId="{9F1B8BC4-6375-8F4B-BDC8-6E0D940C5738}" type="pres">
      <dgm:prSet presAssocID="{8EA427BB-5A59-9F41-8DD5-CBEACE2A1732}" presName="dummy" presStyleCnt="0"/>
      <dgm:spPr/>
    </dgm:pt>
    <dgm:pt modelId="{3D4A582E-766B-B645-ADC1-8B8A55590A1D}" type="pres">
      <dgm:prSet presAssocID="{8EA427BB-5A59-9F41-8DD5-CBEACE2A1732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5E99F6-2DB6-1C47-920C-ECB07643E2FF}" type="pres">
      <dgm:prSet presAssocID="{29E0EA05-39A7-0341-BC77-93AEEF1BE045}" presName="sibTrans" presStyleLbl="node1" presStyleIdx="2" presStyleCnt="4"/>
      <dgm:spPr/>
      <dgm:t>
        <a:bodyPr/>
        <a:lstStyle/>
        <a:p>
          <a:endParaRPr lang="en-US"/>
        </a:p>
      </dgm:t>
    </dgm:pt>
    <dgm:pt modelId="{E61E66A5-620B-594E-BD44-F135C3765506}" type="pres">
      <dgm:prSet presAssocID="{EAC207D6-1599-5A4F-9507-E1A55114E730}" presName="dummy" presStyleCnt="0"/>
      <dgm:spPr/>
    </dgm:pt>
    <dgm:pt modelId="{0C840BF4-E35B-E145-A649-3625BFA63E37}" type="pres">
      <dgm:prSet presAssocID="{EAC207D6-1599-5A4F-9507-E1A55114E730}" presName="node" presStyleLbl="revTx" presStyleIdx="3" presStyleCnt="4" custScaleX="1336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A6CD74-F563-CE49-81AE-648F4296733B}" type="pres">
      <dgm:prSet presAssocID="{CDC05B82-F377-1240-A485-1D7A79436048}" presName="sibTrans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1C0167A8-0C1E-4145-A3D7-6CC6237A3965}" srcId="{D570CDF0-15B4-0543-9CF1-78200E43AB17}" destId="{25CFF47E-65C3-CF48-9530-E1B802779300}" srcOrd="0" destOrd="0" parTransId="{3C0BCECF-C500-C64D-9B5E-F27CD547317D}" sibTransId="{03F8BC36-4AAF-C349-AA68-73A03BF85CEC}"/>
    <dgm:cxn modelId="{E1AFD138-2B06-1942-BFAA-CF2C548461DD}" type="presOf" srcId="{8EA427BB-5A59-9F41-8DD5-CBEACE2A1732}" destId="{3D4A582E-766B-B645-ADC1-8B8A55590A1D}" srcOrd="0" destOrd="0" presId="urn:microsoft.com/office/officeart/2005/8/layout/cycle1"/>
    <dgm:cxn modelId="{52486612-24B1-064F-A1E1-7647D068ED3E}" type="presOf" srcId="{EAC207D6-1599-5A4F-9507-E1A55114E730}" destId="{0C840BF4-E35B-E145-A649-3625BFA63E37}" srcOrd="0" destOrd="0" presId="urn:microsoft.com/office/officeart/2005/8/layout/cycle1"/>
    <dgm:cxn modelId="{AA6E18F7-BE63-4746-97DC-23B6DAAC2669}" type="presOf" srcId="{D570CDF0-15B4-0543-9CF1-78200E43AB17}" destId="{073859BF-ED6E-0C43-8725-00FB40FE5064}" srcOrd="0" destOrd="0" presId="urn:microsoft.com/office/officeart/2005/8/layout/cycle1"/>
    <dgm:cxn modelId="{C11F1896-8576-A244-94BD-F24BCD09BA45}" type="presOf" srcId="{2468681D-740E-6F48-802A-C04D2C14C3B9}" destId="{3F3E363F-B91B-374E-A290-A5753D845152}" srcOrd="0" destOrd="0" presId="urn:microsoft.com/office/officeart/2005/8/layout/cycle1"/>
    <dgm:cxn modelId="{3B27A9C5-22FE-E94D-88EC-7857125F5068}" type="presOf" srcId="{03F8BC36-4AAF-C349-AA68-73A03BF85CEC}" destId="{8B397842-6CEA-734D-A22A-6B2ECE6C2C62}" srcOrd="0" destOrd="0" presId="urn:microsoft.com/office/officeart/2005/8/layout/cycle1"/>
    <dgm:cxn modelId="{E5888A4D-CCC6-1044-8604-65BA011B2846}" type="presOf" srcId="{9FE5A3E4-C863-1240-94B1-E7DAF4345D0C}" destId="{748A3905-5421-0C49-8534-53529CFB26B3}" srcOrd="0" destOrd="0" presId="urn:microsoft.com/office/officeart/2005/8/layout/cycle1"/>
    <dgm:cxn modelId="{88506456-3699-5B4D-B231-881834673487}" srcId="{D570CDF0-15B4-0543-9CF1-78200E43AB17}" destId="{2468681D-740E-6F48-802A-C04D2C14C3B9}" srcOrd="1" destOrd="0" parTransId="{15DD0396-1291-6F41-9D90-B9D5D025F8D1}" sibTransId="{9FE5A3E4-C863-1240-94B1-E7DAF4345D0C}"/>
    <dgm:cxn modelId="{6AF35B58-1F62-C142-90E3-2666DA74A14C}" srcId="{D570CDF0-15B4-0543-9CF1-78200E43AB17}" destId="{EAC207D6-1599-5A4F-9507-E1A55114E730}" srcOrd="3" destOrd="0" parTransId="{E9BD38FD-BD83-9A46-B4C8-4B8B09548A93}" sibTransId="{CDC05B82-F377-1240-A485-1D7A79436048}"/>
    <dgm:cxn modelId="{2E81C819-F772-C64A-B269-28904A1299A9}" type="presOf" srcId="{25CFF47E-65C3-CF48-9530-E1B802779300}" destId="{030BD617-E993-A64D-BF8B-81C393076BC0}" srcOrd="0" destOrd="0" presId="urn:microsoft.com/office/officeart/2005/8/layout/cycle1"/>
    <dgm:cxn modelId="{023BE6E8-07EE-AD44-B4EF-4D50B5BE11EA}" srcId="{D570CDF0-15B4-0543-9CF1-78200E43AB17}" destId="{8EA427BB-5A59-9F41-8DD5-CBEACE2A1732}" srcOrd="2" destOrd="0" parTransId="{E9F70878-B420-B84A-978D-93B7289DA38C}" sibTransId="{29E0EA05-39A7-0341-BC77-93AEEF1BE045}"/>
    <dgm:cxn modelId="{885566AD-D122-484C-9FC0-A71666B16CFB}" type="presOf" srcId="{CDC05B82-F377-1240-A485-1D7A79436048}" destId="{B6A6CD74-F563-CE49-81AE-648F4296733B}" srcOrd="0" destOrd="0" presId="urn:microsoft.com/office/officeart/2005/8/layout/cycle1"/>
    <dgm:cxn modelId="{123F2C68-E09C-5C42-96E4-417E05F1EC29}" type="presOf" srcId="{29E0EA05-39A7-0341-BC77-93AEEF1BE045}" destId="{DF5E99F6-2DB6-1C47-920C-ECB07643E2FF}" srcOrd="0" destOrd="0" presId="urn:microsoft.com/office/officeart/2005/8/layout/cycle1"/>
    <dgm:cxn modelId="{84DEC36D-BD0F-3D41-B9F0-16ACFD1179DB}" type="presParOf" srcId="{073859BF-ED6E-0C43-8725-00FB40FE5064}" destId="{102A56D5-903C-FB49-A73A-9CC94AC6C1E6}" srcOrd="0" destOrd="0" presId="urn:microsoft.com/office/officeart/2005/8/layout/cycle1"/>
    <dgm:cxn modelId="{D29F2B0B-F8EC-5D4F-BA95-A52EB356354B}" type="presParOf" srcId="{073859BF-ED6E-0C43-8725-00FB40FE5064}" destId="{030BD617-E993-A64D-BF8B-81C393076BC0}" srcOrd="1" destOrd="0" presId="urn:microsoft.com/office/officeart/2005/8/layout/cycle1"/>
    <dgm:cxn modelId="{3DD6DC7F-DB75-1240-B331-D8E4759FADA5}" type="presParOf" srcId="{073859BF-ED6E-0C43-8725-00FB40FE5064}" destId="{8B397842-6CEA-734D-A22A-6B2ECE6C2C62}" srcOrd="2" destOrd="0" presId="urn:microsoft.com/office/officeart/2005/8/layout/cycle1"/>
    <dgm:cxn modelId="{86107339-4E9D-0A4F-B568-1D4659640EAB}" type="presParOf" srcId="{073859BF-ED6E-0C43-8725-00FB40FE5064}" destId="{C9B7C629-7AB0-6445-AAB3-B1FFECB3B49F}" srcOrd="3" destOrd="0" presId="urn:microsoft.com/office/officeart/2005/8/layout/cycle1"/>
    <dgm:cxn modelId="{1E0088C1-2D01-8F49-878B-720D765F9A60}" type="presParOf" srcId="{073859BF-ED6E-0C43-8725-00FB40FE5064}" destId="{3F3E363F-B91B-374E-A290-A5753D845152}" srcOrd="4" destOrd="0" presId="urn:microsoft.com/office/officeart/2005/8/layout/cycle1"/>
    <dgm:cxn modelId="{342A3612-208C-7B4B-9034-192EBF112E72}" type="presParOf" srcId="{073859BF-ED6E-0C43-8725-00FB40FE5064}" destId="{748A3905-5421-0C49-8534-53529CFB26B3}" srcOrd="5" destOrd="0" presId="urn:microsoft.com/office/officeart/2005/8/layout/cycle1"/>
    <dgm:cxn modelId="{BAA96927-8EE3-574F-B1E2-0C2A686D89FB}" type="presParOf" srcId="{073859BF-ED6E-0C43-8725-00FB40FE5064}" destId="{9F1B8BC4-6375-8F4B-BDC8-6E0D940C5738}" srcOrd="6" destOrd="0" presId="urn:microsoft.com/office/officeart/2005/8/layout/cycle1"/>
    <dgm:cxn modelId="{211DC099-51CE-594C-BE10-7FBB0831B51F}" type="presParOf" srcId="{073859BF-ED6E-0C43-8725-00FB40FE5064}" destId="{3D4A582E-766B-B645-ADC1-8B8A55590A1D}" srcOrd="7" destOrd="0" presId="urn:microsoft.com/office/officeart/2005/8/layout/cycle1"/>
    <dgm:cxn modelId="{68D942F4-D9B2-F141-9E1E-F6B149C8DFE3}" type="presParOf" srcId="{073859BF-ED6E-0C43-8725-00FB40FE5064}" destId="{DF5E99F6-2DB6-1C47-920C-ECB07643E2FF}" srcOrd="8" destOrd="0" presId="urn:microsoft.com/office/officeart/2005/8/layout/cycle1"/>
    <dgm:cxn modelId="{4C96D988-E8FC-8D41-9225-CCCB3897C7B5}" type="presParOf" srcId="{073859BF-ED6E-0C43-8725-00FB40FE5064}" destId="{E61E66A5-620B-594E-BD44-F135C3765506}" srcOrd="9" destOrd="0" presId="urn:microsoft.com/office/officeart/2005/8/layout/cycle1"/>
    <dgm:cxn modelId="{955053C1-CDD3-084B-A9B6-B62C125CC253}" type="presParOf" srcId="{073859BF-ED6E-0C43-8725-00FB40FE5064}" destId="{0C840BF4-E35B-E145-A649-3625BFA63E37}" srcOrd="10" destOrd="0" presId="urn:microsoft.com/office/officeart/2005/8/layout/cycle1"/>
    <dgm:cxn modelId="{BC990DFE-C7E7-F342-B7C3-460D00D5BD4F}" type="presParOf" srcId="{073859BF-ED6E-0C43-8725-00FB40FE5064}" destId="{B6A6CD74-F563-CE49-81AE-648F4296733B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0BD617-E993-A64D-BF8B-81C393076BC0}">
      <dsp:nvSpPr>
        <dsp:cNvPr id="0" name=""/>
        <dsp:cNvSpPr/>
      </dsp:nvSpPr>
      <dsp:spPr>
        <a:xfrm>
          <a:off x="4220820" y="110266"/>
          <a:ext cx="1759500" cy="1759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High Price</a:t>
          </a:r>
          <a:endParaRPr lang="en-US" sz="1700" kern="1200" dirty="0"/>
        </a:p>
      </dsp:txBody>
      <dsp:txXfrm>
        <a:off x="4220820" y="110266"/>
        <a:ext cx="1759500" cy="1759500"/>
      </dsp:txXfrm>
    </dsp:sp>
    <dsp:sp modelId="{8B397842-6CEA-734D-A22A-6B2ECE6C2C62}">
      <dsp:nvSpPr>
        <dsp:cNvPr id="0" name=""/>
        <dsp:cNvSpPr/>
      </dsp:nvSpPr>
      <dsp:spPr>
        <a:xfrm>
          <a:off x="1120348" y="-802"/>
          <a:ext cx="4971042" cy="4971042"/>
        </a:xfrm>
        <a:prstGeom prst="circularArrow">
          <a:avLst>
            <a:gd name="adj1" fmla="val 6902"/>
            <a:gd name="adj2" fmla="val 465349"/>
            <a:gd name="adj3" fmla="val 549427"/>
            <a:gd name="adj4" fmla="val 20585223"/>
            <a:gd name="adj5" fmla="val 8052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3E363F-B91B-374E-A290-A5753D845152}">
      <dsp:nvSpPr>
        <dsp:cNvPr id="0" name=""/>
        <dsp:cNvSpPr/>
      </dsp:nvSpPr>
      <dsp:spPr>
        <a:xfrm>
          <a:off x="4220820" y="3099669"/>
          <a:ext cx="1759500" cy="1759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Students Choose </a:t>
          </a:r>
          <a:r>
            <a:rPr lang="en-US" sz="1700" b="1" kern="1200" dirty="0" smtClean="0"/>
            <a:t>Substitutes</a:t>
          </a:r>
          <a:endParaRPr lang="en-US" sz="1700" b="1" kern="1200" dirty="0"/>
        </a:p>
      </dsp:txBody>
      <dsp:txXfrm>
        <a:off x="4220820" y="3099669"/>
        <a:ext cx="1759500" cy="1759500"/>
      </dsp:txXfrm>
    </dsp:sp>
    <dsp:sp modelId="{748A3905-5421-0C49-8534-53529CFB26B3}">
      <dsp:nvSpPr>
        <dsp:cNvPr id="0" name=""/>
        <dsp:cNvSpPr/>
      </dsp:nvSpPr>
      <dsp:spPr>
        <a:xfrm>
          <a:off x="1120348" y="-802"/>
          <a:ext cx="4971042" cy="4971042"/>
        </a:xfrm>
        <a:prstGeom prst="circularArrow">
          <a:avLst>
            <a:gd name="adj1" fmla="val 6902"/>
            <a:gd name="adj2" fmla="val 465349"/>
            <a:gd name="adj3" fmla="val 5949427"/>
            <a:gd name="adj4" fmla="val 4385223"/>
            <a:gd name="adj5" fmla="val 8052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4A582E-766B-B645-ADC1-8B8A55590A1D}">
      <dsp:nvSpPr>
        <dsp:cNvPr id="0" name=""/>
        <dsp:cNvSpPr/>
      </dsp:nvSpPr>
      <dsp:spPr>
        <a:xfrm>
          <a:off x="1231417" y="3099669"/>
          <a:ext cx="1759500" cy="1759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Authors/Publishers Sell Less</a:t>
          </a:r>
          <a:endParaRPr lang="en-US" sz="1700" kern="1200" dirty="0"/>
        </a:p>
      </dsp:txBody>
      <dsp:txXfrm>
        <a:off x="1231417" y="3099669"/>
        <a:ext cx="1759500" cy="1759500"/>
      </dsp:txXfrm>
    </dsp:sp>
    <dsp:sp modelId="{DF5E99F6-2DB6-1C47-920C-ECB07643E2FF}">
      <dsp:nvSpPr>
        <dsp:cNvPr id="0" name=""/>
        <dsp:cNvSpPr/>
      </dsp:nvSpPr>
      <dsp:spPr>
        <a:xfrm>
          <a:off x="1120348" y="-802"/>
          <a:ext cx="4971042" cy="4971042"/>
        </a:xfrm>
        <a:prstGeom prst="circularArrow">
          <a:avLst>
            <a:gd name="adj1" fmla="val 6902"/>
            <a:gd name="adj2" fmla="val 465349"/>
            <a:gd name="adj3" fmla="val 11349427"/>
            <a:gd name="adj4" fmla="val 9785223"/>
            <a:gd name="adj5" fmla="val 8052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840BF4-E35B-E145-A649-3625BFA63E37}">
      <dsp:nvSpPr>
        <dsp:cNvPr id="0" name=""/>
        <dsp:cNvSpPr/>
      </dsp:nvSpPr>
      <dsp:spPr>
        <a:xfrm>
          <a:off x="935091" y="110266"/>
          <a:ext cx="2352153" cy="1759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Raise Prices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“New Editions”</a:t>
          </a:r>
          <a:endParaRPr lang="en-US" sz="1700" kern="1200" dirty="0"/>
        </a:p>
      </dsp:txBody>
      <dsp:txXfrm>
        <a:off x="935091" y="110266"/>
        <a:ext cx="2352153" cy="1759500"/>
      </dsp:txXfrm>
    </dsp:sp>
    <dsp:sp modelId="{B6A6CD74-F563-CE49-81AE-648F4296733B}">
      <dsp:nvSpPr>
        <dsp:cNvPr id="0" name=""/>
        <dsp:cNvSpPr/>
      </dsp:nvSpPr>
      <dsp:spPr>
        <a:xfrm>
          <a:off x="1120348" y="-802"/>
          <a:ext cx="4971042" cy="4971042"/>
        </a:xfrm>
        <a:prstGeom prst="circularArrow">
          <a:avLst>
            <a:gd name="adj1" fmla="val 6902"/>
            <a:gd name="adj2" fmla="val 465349"/>
            <a:gd name="adj3" fmla="val 16749427"/>
            <a:gd name="adj4" fmla="val 15679834"/>
            <a:gd name="adj5" fmla="val 8052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0BD617-E993-A64D-BF8B-81C393076BC0}">
      <dsp:nvSpPr>
        <dsp:cNvPr id="0" name=""/>
        <dsp:cNvSpPr/>
      </dsp:nvSpPr>
      <dsp:spPr>
        <a:xfrm>
          <a:off x="4220820" y="110266"/>
          <a:ext cx="1759500" cy="1759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High Price</a:t>
          </a:r>
          <a:endParaRPr lang="en-US" sz="1700" kern="1200" dirty="0"/>
        </a:p>
      </dsp:txBody>
      <dsp:txXfrm>
        <a:off x="4220820" y="110266"/>
        <a:ext cx="1759500" cy="1759500"/>
      </dsp:txXfrm>
    </dsp:sp>
    <dsp:sp modelId="{8B397842-6CEA-734D-A22A-6B2ECE6C2C62}">
      <dsp:nvSpPr>
        <dsp:cNvPr id="0" name=""/>
        <dsp:cNvSpPr/>
      </dsp:nvSpPr>
      <dsp:spPr>
        <a:xfrm>
          <a:off x="1120348" y="-802"/>
          <a:ext cx="4971042" cy="4971042"/>
        </a:xfrm>
        <a:prstGeom prst="circularArrow">
          <a:avLst>
            <a:gd name="adj1" fmla="val 6902"/>
            <a:gd name="adj2" fmla="val 465349"/>
            <a:gd name="adj3" fmla="val 549427"/>
            <a:gd name="adj4" fmla="val 20585223"/>
            <a:gd name="adj5" fmla="val 8052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3E363F-B91B-374E-A290-A5753D845152}">
      <dsp:nvSpPr>
        <dsp:cNvPr id="0" name=""/>
        <dsp:cNvSpPr/>
      </dsp:nvSpPr>
      <dsp:spPr>
        <a:xfrm>
          <a:off x="4220820" y="3099669"/>
          <a:ext cx="1759500" cy="1759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Students Choose Substitutes</a:t>
          </a:r>
          <a:endParaRPr lang="en-US" sz="1700" kern="1200" dirty="0"/>
        </a:p>
      </dsp:txBody>
      <dsp:txXfrm>
        <a:off x="4220820" y="3099669"/>
        <a:ext cx="1759500" cy="1759500"/>
      </dsp:txXfrm>
    </dsp:sp>
    <dsp:sp modelId="{748A3905-5421-0C49-8534-53529CFB26B3}">
      <dsp:nvSpPr>
        <dsp:cNvPr id="0" name=""/>
        <dsp:cNvSpPr/>
      </dsp:nvSpPr>
      <dsp:spPr>
        <a:xfrm>
          <a:off x="1120348" y="-802"/>
          <a:ext cx="4971042" cy="4971042"/>
        </a:xfrm>
        <a:prstGeom prst="circularArrow">
          <a:avLst>
            <a:gd name="adj1" fmla="val 6902"/>
            <a:gd name="adj2" fmla="val 465349"/>
            <a:gd name="adj3" fmla="val 5949427"/>
            <a:gd name="adj4" fmla="val 4385223"/>
            <a:gd name="adj5" fmla="val 8052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4A582E-766B-B645-ADC1-8B8A55590A1D}">
      <dsp:nvSpPr>
        <dsp:cNvPr id="0" name=""/>
        <dsp:cNvSpPr/>
      </dsp:nvSpPr>
      <dsp:spPr>
        <a:xfrm>
          <a:off x="1231417" y="3099669"/>
          <a:ext cx="1759500" cy="1759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Authors/Publishers Sell Less</a:t>
          </a:r>
          <a:endParaRPr lang="en-US" sz="1700" kern="1200" dirty="0"/>
        </a:p>
      </dsp:txBody>
      <dsp:txXfrm>
        <a:off x="1231417" y="3099669"/>
        <a:ext cx="1759500" cy="1759500"/>
      </dsp:txXfrm>
    </dsp:sp>
    <dsp:sp modelId="{DF5E99F6-2DB6-1C47-920C-ECB07643E2FF}">
      <dsp:nvSpPr>
        <dsp:cNvPr id="0" name=""/>
        <dsp:cNvSpPr/>
      </dsp:nvSpPr>
      <dsp:spPr>
        <a:xfrm>
          <a:off x="1120348" y="-802"/>
          <a:ext cx="4971042" cy="4971042"/>
        </a:xfrm>
        <a:prstGeom prst="circularArrow">
          <a:avLst>
            <a:gd name="adj1" fmla="val 6902"/>
            <a:gd name="adj2" fmla="val 465349"/>
            <a:gd name="adj3" fmla="val 11349427"/>
            <a:gd name="adj4" fmla="val 9785223"/>
            <a:gd name="adj5" fmla="val 8052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840BF4-E35B-E145-A649-3625BFA63E37}">
      <dsp:nvSpPr>
        <dsp:cNvPr id="0" name=""/>
        <dsp:cNvSpPr/>
      </dsp:nvSpPr>
      <dsp:spPr>
        <a:xfrm>
          <a:off x="935091" y="110266"/>
          <a:ext cx="2352153" cy="1759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Price at Will</a:t>
          </a:r>
          <a:endParaRPr lang="en-US" sz="1700" kern="1200" dirty="0"/>
        </a:p>
      </dsp:txBody>
      <dsp:txXfrm>
        <a:off x="935091" y="110266"/>
        <a:ext cx="2352153" cy="1759500"/>
      </dsp:txXfrm>
    </dsp:sp>
    <dsp:sp modelId="{B6A6CD74-F563-CE49-81AE-648F4296733B}">
      <dsp:nvSpPr>
        <dsp:cNvPr id="0" name=""/>
        <dsp:cNvSpPr/>
      </dsp:nvSpPr>
      <dsp:spPr>
        <a:xfrm>
          <a:off x="1120348" y="-802"/>
          <a:ext cx="4971042" cy="4971042"/>
        </a:xfrm>
        <a:prstGeom prst="circularArrow">
          <a:avLst>
            <a:gd name="adj1" fmla="val 6902"/>
            <a:gd name="adj2" fmla="val 465349"/>
            <a:gd name="adj3" fmla="val 16749427"/>
            <a:gd name="adj4" fmla="val 15679834"/>
            <a:gd name="adj5" fmla="val 8052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5D53CD-E98A-4AF1-B2E7-92E701A57799}" type="datetimeFigureOut">
              <a:rPr lang="en-US" smtClean="0"/>
              <a:pPr/>
              <a:t>1/30/2012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A37DF-85D6-466E-9AAA-A487BE4CC7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6884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8C79F-AB86-4E90-A866-3DA508B357B5}" type="datetimeFigureOut">
              <a:rPr lang="en-US" smtClean="0"/>
              <a:pPr/>
              <a:t>1/30/2012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8D3913-6EFB-43FA-849B-45D24E24EF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632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0790" y="2622204"/>
            <a:ext cx="8554453" cy="1362075"/>
          </a:xfrm>
          <a:prstGeom prst="rect">
            <a:avLst/>
          </a:prstGeom>
        </p:spPr>
        <p:txBody>
          <a:bodyPr anchor="t"/>
          <a:lstStyle>
            <a:lvl1pPr algn="ctr">
              <a:defRPr sz="5400" b="1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A4C986-A6E9-41B7-9C4E-FD03BB4A4CAB}" type="datetimeFigureOut">
              <a:rPr lang="en-US" smtClean="0"/>
              <a:pPr/>
              <a:t>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2946-B953-4A65-8E14-B0E1BFA37F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2" r:id="rId4"/>
    <p:sldLayoutId id="2147483703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126163"/>
            <a:ext cx="9144000" cy="7318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0EF2946-B953-4A65-8E14-B0E1BFA37FA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6264728"/>
            <a:ext cx="4038600" cy="44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705" r:id="rId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11" Type="http://schemas.openxmlformats.org/officeDocument/2006/relationships/image" Target="../media/image24.jpe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0.png"/><Relationship Id="rId7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cause.edu/blog/aciavonne/JointheConversationontheFuture/245274" TargetMode="Externa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etexts.iu.edu" TargetMode="Externa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4148" y="2387600"/>
            <a:ext cx="8356012" cy="1169052"/>
          </a:xfrm>
        </p:spPr>
        <p:txBody>
          <a:bodyPr/>
          <a:lstStyle/>
          <a:p>
            <a:r>
              <a:rPr lang="en-US" dirty="0" err="1" smtClean="0"/>
              <a:t>eTexts</a:t>
            </a:r>
            <a:r>
              <a:rPr lang="en-US" dirty="0" smtClean="0"/>
              <a:t>: A Perishable Opportunity for Higher Education?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491826" y="4260981"/>
            <a:ext cx="8028087" cy="1979150"/>
          </a:xfrm>
        </p:spPr>
        <p:txBody>
          <a:bodyPr/>
          <a:lstStyle/>
          <a:p>
            <a:r>
              <a:rPr lang="en-US" sz="2800" b="1" dirty="0" smtClean="0"/>
              <a:t>Brad Wheeler </a:t>
            </a:r>
          </a:p>
          <a:p>
            <a:r>
              <a:rPr lang="en-US" sz="2000" dirty="0" smtClean="0"/>
              <a:t>Vice President for IT &amp; Professor</a:t>
            </a:r>
          </a:p>
          <a:p>
            <a:r>
              <a:rPr lang="en-US" sz="2000" dirty="0" smtClean="0"/>
              <a:t>Indiana University</a:t>
            </a:r>
            <a:endParaRPr lang="en-US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980" y="6436035"/>
            <a:ext cx="8382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26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Model to Fix </a:t>
            </a:r>
            <a:r>
              <a:rPr lang="en-US" dirty="0"/>
              <a:t>the ROOT </a:t>
            </a:r>
            <a:r>
              <a:rPr lang="en-US" dirty="0" smtClean="0"/>
              <a:t>Causes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7338" indent="-230188"/>
            <a:r>
              <a:rPr lang="en-US" dirty="0"/>
              <a:t>Value</a:t>
            </a:r>
            <a:r>
              <a:rPr lang="en-US" dirty="0" smtClean="0"/>
              <a:t> </a:t>
            </a:r>
            <a:r>
              <a:rPr lang="en-US" dirty="0"/>
              <a:t>creators </a:t>
            </a:r>
            <a:r>
              <a:rPr lang="en-US" dirty="0" smtClean="0"/>
              <a:t>(authors, publishers) get </a:t>
            </a:r>
            <a:r>
              <a:rPr lang="en-US" dirty="0"/>
              <a:t>paid for </a:t>
            </a:r>
            <a:r>
              <a:rPr lang="en-US" i="1" dirty="0"/>
              <a:t>each</a:t>
            </a:r>
            <a:r>
              <a:rPr lang="en-US" dirty="0"/>
              <a:t> use of their </a:t>
            </a:r>
            <a:r>
              <a:rPr lang="en-US" dirty="0" smtClean="0"/>
              <a:t>work; thus, they</a:t>
            </a:r>
            <a:endParaRPr lang="en-US" dirty="0"/>
          </a:p>
          <a:p>
            <a:pPr marL="282575" indent="-225425">
              <a:buFont typeface="Arial"/>
              <a:buChar char="•"/>
            </a:pPr>
            <a:r>
              <a:rPr lang="en-US" dirty="0"/>
              <a:t>Dramatically drop the price for </a:t>
            </a:r>
            <a:r>
              <a:rPr lang="en-US" i="1" dirty="0"/>
              <a:t>every </a:t>
            </a:r>
            <a:r>
              <a:rPr lang="en-US" dirty="0"/>
              <a:t>user</a:t>
            </a:r>
          </a:p>
          <a:p>
            <a:pPr marL="282575" indent="-225425">
              <a:buFont typeface="Arial"/>
              <a:buChar char="•"/>
            </a:pPr>
            <a:r>
              <a:rPr lang="en-US" dirty="0"/>
              <a:t>Students pay </a:t>
            </a:r>
            <a:r>
              <a:rPr lang="en-US" dirty="0" smtClean="0"/>
              <a:t>less and incentivizes create work</a:t>
            </a:r>
          </a:p>
          <a:p>
            <a:pPr marL="282575" indent="-225425">
              <a:buFont typeface="Arial"/>
              <a:buChar char="•"/>
            </a:pPr>
            <a:endParaRPr lang="en-US" dirty="0" smtClean="0"/>
          </a:p>
          <a:p>
            <a:pPr marL="282575" indent="-225425">
              <a:buFont typeface="Arial"/>
              <a:buChar char="•"/>
            </a:pPr>
            <a:r>
              <a:rPr lang="en-US" dirty="0" smtClean="0"/>
              <a:t>Get ahead of the software platform wars</a:t>
            </a:r>
          </a:p>
          <a:p>
            <a:pPr marL="282575" indent="-225425">
              <a:buFont typeface="Arial"/>
              <a:buChar char="•"/>
            </a:pPr>
            <a:endParaRPr lang="en-US" dirty="0"/>
          </a:p>
          <a:p>
            <a:pPr marL="57150" indent="0">
              <a:buNone/>
            </a:pPr>
            <a:r>
              <a:rPr lang="en-US" u="sng" dirty="0"/>
              <a:t>Institution is the key</a:t>
            </a:r>
            <a:r>
              <a:rPr lang="en-US" dirty="0"/>
              <a:t>:  “Move the Toll Booth”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61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/>
          <p:cNvCxnSpPr/>
          <p:nvPr/>
        </p:nvCxnSpPr>
        <p:spPr>
          <a:xfrm>
            <a:off x="5373507" y="3008908"/>
            <a:ext cx="5195" cy="672693"/>
          </a:xfrm>
          <a:prstGeom prst="line">
            <a:avLst/>
          </a:prstGeom>
          <a:ln w="1016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350453" y="3020492"/>
            <a:ext cx="5195" cy="672693"/>
          </a:xfrm>
          <a:prstGeom prst="line">
            <a:avLst/>
          </a:prstGeom>
          <a:ln w="1016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IU Timeline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395654" y="3728720"/>
            <a:ext cx="7524826" cy="17776"/>
          </a:xfrm>
          <a:prstGeom prst="straightConnector1">
            <a:avLst/>
          </a:prstGeom>
          <a:ln w="1016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6441" y="1567976"/>
            <a:ext cx="22535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n-lt"/>
              </a:rPr>
              <a:t>IU Trustees endorse </a:t>
            </a:r>
            <a:r>
              <a:rPr lang="en-US" sz="2000" i="1" dirty="0" smtClean="0">
                <a:latin typeface="+mn-lt"/>
              </a:rPr>
              <a:t>Empowering People</a:t>
            </a:r>
            <a:r>
              <a:rPr lang="en-US" sz="2000" dirty="0" smtClean="0">
                <a:latin typeface="+mn-lt"/>
              </a:rPr>
              <a:t>, IU’s Strategic Plan for IT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7215" y="3811390"/>
            <a:ext cx="1520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latin typeface="+mn-lt"/>
              </a:rPr>
              <a:t>Dec 2008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1346633" y="2995568"/>
            <a:ext cx="1" cy="797281"/>
          </a:xfrm>
          <a:prstGeom prst="line">
            <a:avLst/>
          </a:prstGeom>
          <a:ln w="1016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351118" y="5230675"/>
            <a:ext cx="1307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latin typeface="+mn-lt"/>
              </a:rPr>
              <a:t>Aug 2009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284948" y="1398759"/>
            <a:ext cx="21877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n-lt"/>
              </a:rPr>
              <a:t>IU issues formal Request for Proposal to publishers and platform providers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625136" y="3811391"/>
            <a:ext cx="15110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latin typeface="+mn-lt"/>
              </a:rPr>
              <a:t>Feb 2011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781439" y="4482569"/>
            <a:ext cx="21877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n-lt"/>
              </a:rPr>
              <a:t>IU signs </a:t>
            </a:r>
            <a:r>
              <a:rPr lang="en-US" sz="2000" dirty="0" err="1" smtClean="0">
                <a:latin typeface="+mn-lt"/>
              </a:rPr>
              <a:t>eTexts</a:t>
            </a:r>
            <a:r>
              <a:rPr lang="en-US" sz="2000" dirty="0" smtClean="0">
                <a:latin typeface="+mn-lt"/>
              </a:rPr>
              <a:t> deals with 5 publishers and a platform provider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078935" y="4548662"/>
            <a:ext cx="17798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n-lt"/>
              </a:rPr>
              <a:t>IU begins </a:t>
            </a:r>
            <a:r>
              <a:rPr lang="en-US" sz="2000" dirty="0" err="1" smtClean="0">
                <a:latin typeface="+mn-lt"/>
              </a:rPr>
              <a:t>eTexts</a:t>
            </a:r>
            <a:r>
              <a:rPr lang="en-US" sz="2000" dirty="0" smtClean="0">
                <a:latin typeface="+mn-lt"/>
              </a:rPr>
              <a:t> pilots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2954395" y="3796602"/>
            <a:ext cx="5195" cy="672693"/>
          </a:xfrm>
          <a:prstGeom prst="line">
            <a:avLst/>
          </a:prstGeom>
          <a:ln w="1016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6862649" y="3782129"/>
            <a:ext cx="5195" cy="672693"/>
          </a:xfrm>
          <a:prstGeom prst="line">
            <a:avLst/>
          </a:prstGeom>
          <a:ln w="1016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095968" y="5931944"/>
            <a:ext cx="1538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latin typeface="+mn-lt"/>
              </a:rPr>
              <a:t>Sep 2011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3060" y="3372675"/>
            <a:ext cx="1300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+mn-lt"/>
              </a:rPr>
              <a:t>Discussions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79093" y="3306602"/>
            <a:ext cx="5085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+mn-lt"/>
              </a:rPr>
              <a:t>------------------------- Pilot    Trials --------------------------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97236" y="2580708"/>
            <a:ext cx="1102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n-lt"/>
              </a:rPr>
              <a:t>Go Live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605630" y="2256970"/>
            <a:ext cx="15110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latin typeface="+mn-lt"/>
              </a:rPr>
              <a:t>Jan 2012</a:t>
            </a:r>
          </a:p>
        </p:txBody>
      </p:sp>
      <p:sp>
        <p:nvSpPr>
          <p:cNvPr id="6" name="5-Point Star 5"/>
          <p:cNvSpPr/>
          <p:nvPr/>
        </p:nvSpPr>
        <p:spPr>
          <a:xfrm>
            <a:off x="3768890" y="3345374"/>
            <a:ext cx="341385" cy="286746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00616" y="3113237"/>
            <a:ext cx="543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+mn-lt"/>
              </a:rPr>
              <a:t>iPad</a:t>
            </a:r>
            <a:endParaRPr lang="en-US" sz="16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0554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Institutional 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175" y="1600200"/>
            <a:ext cx="8821391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Contract for Purchasing Digital Content</a:t>
            </a:r>
          </a:p>
          <a:p>
            <a:pPr marL="914400" lvl="1" indent="-514350"/>
            <a:r>
              <a:rPr lang="en-US" dirty="0" smtClean="0"/>
              <a:t>Each student in section pays a reduced </a:t>
            </a:r>
            <a:r>
              <a:rPr lang="en-US" dirty="0" err="1" smtClean="0"/>
              <a:t>eText</a:t>
            </a:r>
            <a:r>
              <a:rPr lang="en-US" dirty="0" smtClean="0"/>
              <a:t> fee for </a:t>
            </a:r>
            <a:r>
              <a:rPr lang="en-US" i="1" dirty="0" smtClean="0"/>
              <a:t>required</a:t>
            </a:r>
            <a:r>
              <a:rPr lang="en-US" dirty="0" smtClean="0"/>
              <a:t> course materials</a:t>
            </a:r>
          </a:p>
          <a:p>
            <a:pPr marL="914400" lvl="1" indent="-514350"/>
            <a:r>
              <a:rPr lang="en-US" u="sng" dirty="0" smtClean="0"/>
              <a:t>Faculty choice</a:t>
            </a:r>
            <a:r>
              <a:rPr lang="en-US" dirty="0" smtClean="0"/>
              <a:t>, Digital and Print, Remove unnecessary use restrictions </a:t>
            </a:r>
            <a:br>
              <a:rPr lang="en-US" dirty="0" smtClean="0"/>
            </a:b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Contract for an </a:t>
            </a:r>
            <a:r>
              <a:rPr lang="en-US" b="1" dirty="0" err="1" smtClean="0"/>
              <a:t>eReader</a:t>
            </a:r>
            <a:r>
              <a:rPr lang="en-US" b="1" dirty="0" smtClean="0"/>
              <a:t>/Annotation Platform</a:t>
            </a:r>
            <a:endParaRPr lang="en-US" dirty="0" smtClean="0"/>
          </a:p>
          <a:p>
            <a:pPr marL="914400" lvl="1" indent="-514350"/>
            <a:r>
              <a:rPr lang="en-US" dirty="0" smtClean="0"/>
              <a:t>Support browsers, tablets, mobile phones, etc.</a:t>
            </a:r>
          </a:p>
          <a:p>
            <a:pPr marL="914400" lvl="1" indent="-514350"/>
            <a:r>
              <a:rPr lang="en-US" dirty="0" smtClean="0"/>
              <a:t>Integrates with Learning Management Software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23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75209" y="6184328"/>
            <a:ext cx="4009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+mn-lt"/>
              </a:rPr>
              <a:t>http://etexts.iu.edu</a:t>
            </a:r>
          </a:p>
        </p:txBody>
      </p:sp>
      <p:pic>
        <p:nvPicPr>
          <p:cNvPr id="2" name="Picture 1" descr="Screen shot 2012-01-20 at 9.17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076" y="245782"/>
            <a:ext cx="6598437" cy="600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80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 descr="Screen shot 2011-11-02 at 12.19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040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830858" y="2317531"/>
            <a:ext cx="2805211" cy="1477328"/>
          </a:xfrm>
          <a:prstGeom prst="rect">
            <a:avLst/>
          </a:prstGeom>
          <a:solidFill>
            <a:schemeClr val="tx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READING/ANNOTATION 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SOFTWARE</a:t>
            </a:r>
          </a:p>
          <a:p>
            <a:pPr algn="ctr"/>
            <a:endParaRPr lang="en-US" dirty="0">
              <a:solidFill>
                <a:srgbClr val="C00000"/>
              </a:solidFill>
            </a:endParaRPr>
          </a:p>
          <a:p>
            <a:pPr algn="ctr"/>
            <a:r>
              <a:rPr lang="en-US" dirty="0" err="1" smtClean="0">
                <a:solidFill>
                  <a:srgbClr val="C00000"/>
                </a:solidFill>
              </a:rPr>
              <a:t>iPads</a:t>
            </a:r>
            <a:r>
              <a:rPr lang="en-US" dirty="0" smtClean="0">
                <a:solidFill>
                  <a:srgbClr val="C00000"/>
                </a:solidFill>
              </a:rPr>
              <a:t>, Browsers, 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Smartphones, etc.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94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6858000"/>
            <a:chOff x="662152" y="15766"/>
            <a:chExt cx="7981838" cy="6856741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152" y="15766"/>
              <a:ext cx="7981838" cy="68567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152" y="4894735"/>
              <a:ext cx="7981838" cy="19700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Rounded Rectangular Callout 6"/>
          <p:cNvSpPr/>
          <p:nvPr/>
        </p:nvSpPr>
        <p:spPr>
          <a:xfrm>
            <a:off x="1807779" y="2572407"/>
            <a:ext cx="1300655" cy="654269"/>
          </a:xfrm>
          <a:prstGeom prst="wedgeRoundRectCallout">
            <a:avLst>
              <a:gd name="adj1" fmla="val -32954"/>
              <a:gd name="adj2" fmla="val 375753"/>
              <a:gd name="adj3" fmla="val 16667"/>
            </a:avLst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C00000"/>
                </a:solidFill>
              </a:rPr>
              <a:t>Popup</a:t>
            </a:r>
            <a:r>
              <a:rPr lang="en-US" sz="1100" dirty="0" smtClean="0">
                <a:solidFill>
                  <a:srgbClr val="C00000"/>
                </a:solidFill>
              </a:rPr>
              <a:t> thumbnail visual navigation </a:t>
            </a:r>
            <a:r>
              <a:rPr lang="en-US" sz="1100" dirty="0">
                <a:solidFill>
                  <a:srgbClr val="C00000"/>
                </a:solidFill>
              </a:rPr>
              <a:t>through</a:t>
            </a:r>
            <a:r>
              <a:rPr lang="en-US" sz="1100" dirty="0" smtClean="0">
                <a:solidFill>
                  <a:srgbClr val="C00000"/>
                </a:solidFill>
              </a:rPr>
              <a:t> </a:t>
            </a:r>
            <a:r>
              <a:rPr lang="en-US" sz="1100" dirty="0">
                <a:solidFill>
                  <a:srgbClr val="C00000"/>
                </a:solidFill>
              </a:rPr>
              <a:t>pages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1891862" y="737185"/>
            <a:ext cx="1300655" cy="654269"/>
          </a:xfrm>
          <a:prstGeom prst="wedgeRoundRectCallout">
            <a:avLst>
              <a:gd name="adj1" fmla="val -112954"/>
              <a:gd name="adj2" fmla="val 143223"/>
              <a:gd name="adj3" fmla="val 16667"/>
            </a:avLst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C00000"/>
                </a:solidFill>
              </a:rPr>
              <a:t>Navigation to Book Chapters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5746531" y="3699642"/>
            <a:ext cx="1300655" cy="654269"/>
          </a:xfrm>
          <a:prstGeom prst="wedgeRoundRectCallout">
            <a:avLst>
              <a:gd name="adj1" fmla="val -185075"/>
              <a:gd name="adj2" fmla="val 57681"/>
              <a:gd name="adj3" fmla="val 16667"/>
            </a:avLst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C00000"/>
                </a:solidFill>
              </a:rPr>
              <a:t>Highlighting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6897414" y="2801327"/>
            <a:ext cx="1300655" cy="654269"/>
          </a:xfrm>
          <a:prstGeom prst="wedgeRoundRectCallout">
            <a:avLst>
              <a:gd name="adj1" fmla="val -177803"/>
              <a:gd name="adj2" fmla="val -119428"/>
              <a:gd name="adj3" fmla="val 16667"/>
            </a:avLst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rgbClr val="C00000"/>
                </a:solidFill>
              </a:rPr>
              <a:t>Typical publisher textbook with 1:1 </a:t>
            </a:r>
            <a:r>
              <a:rPr lang="en-US" sz="1100" dirty="0">
                <a:solidFill>
                  <a:srgbClr val="C00000"/>
                </a:solidFill>
              </a:rPr>
              <a:t>match</a:t>
            </a:r>
            <a:r>
              <a:rPr lang="en-US" sz="1100" dirty="0" smtClean="0">
                <a:solidFill>
                  <a:srgbClr val="C00000"/>
                </a:solidFill>
              </a:rPr>
              <a:t> to print</a:t>
            </a:r>
            <a:endParaRPr lang="en-US" sz="1100" dirty="0">
              <a:solidFill>
                <a:srgbClr val="C00000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6396858" y="2056086"/>
            <a:ext cx="1814349" cy="654269"/>
          </a:xfrm>
          <a:prstGeom prst="wedgeRoundRectCallout">
            <a:avLst>
              <a:gd name="adj1" fmla="val 524"/>
              <a:gd name="adj2" fmla="val -104969"/>
              <a:gd name="adj3" fmla="val 16667"/>
            </a:avLst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rgbClr val="C00000"/>
                </a:solidFill>
              </a:rPr>
              <a:t>Textual notes or links from a student, study group, or professor</a:t>
            </a:r>
            <a:endParaRPr lang="en-US" sz="1100" dirty="0">
              <a:solidFill>
                <a:srgbClr val="C00000"/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5741592" y="755432"/>
            <a:ext cx="1234966" cy="395452"/>
          </a:xfrm>
          <a:prstGeom prst="wedgeRoundRectCallout">
            <a:avLst>
              <a:gd name="adj1" fmla="val -10530"/>
              <a:gd name="adj2" fmla="val -167620"/>
              <a:gd name="adj3" fmla="val 16667"/>
            </a:avLst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C00000"/>
                </a:solidFill>
              </a:rPr>
              <a:t>Full</a:t>
            </a:r>
            <a:r>
              <a:rPr lang="en-US" sz="1100" dirty="0" smtClean="0">
                <a:solidFill>
                  <a:srgbClr val="C00000"/>
                </a:solidFill>
              </a:rPr>
              <a:t>-</a:t>
            </a:r>
            <a:r>
              <a:rPr lang="en-US" sz="1100" dirty="0">
                <a:solidFill>
                  <a:srgbClr val="C00000"/>
                </a:solidFill>
              </a:rPr>
              <a:t>text</a:t>
            </a:r>
            <a:r>
              <a:rPr lang="en-US" sz="1100" dirty="0" smtClean="0">
                <a:solidFill>
                  <a:srgbClr val="C00000"/>
                </a:solidFill>
              </a:rPr>
              <a:t> search</a:t>
            </a:r>
            <a:endParaRPr lang="en-US" sz="11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04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Spring 2012 Semester @ IU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Enabled a faculty option</a:t>
            </a:r>
          </a:p>
          <a:p>
            <a:r>
              <a:rPr lang="en-US" dirty="0" smtClean="0"/>
              <a:t>130 course sections – 5,300 students</a:t>
            </a:r>
          </a:p>
          <a:p>
            <a:r>
              <a:rPr lang="en-US" dirty="0" smtClean="0"/>
              <a:t>Sections spanned technology, math, the sciences, politics, media, psychology, etc.</a:t>
            </a:r>
          </a:p>
          <a:p>
            <a:r>
              <a:rPr lang="en-US" dirty="0" smtClean="0"/>
              <a:t>IU deals beat </a:t>
            </a:r>
            <a:r>
              <a:rPr lang="en-US" i="1" dirty="0" smtClean="0"/>
              <a:t>best</a:t>
            </a:r>
            <a:r>
              <a:rPr lang="en-US" dirty="0" smtClean="0"/>
              <a:t> retail </a:t>
            </a:r>
            <a:r>
              <a:rPr lang="en-US" dirty="0" err="1" smtClean="0"/>
              <a:t>eText</a:t>
            </a:r>
            <a:r>
              <a:rPr lang="en-US" dirty="0" smtClean="0"/>
              <a:t> pricing 96%</a:t>
            </a:r>
          </a:p>
          <a:p>
            <a:r>
              <a:rPr lang="en-US" dirty="0" smtClean="0"/>
              <a:t>Students saved on average $25 per book</a:t>
            </a:r>
          </a:p>
          <a:p>
            <a:pPr lvl="1"/>
            <a:r>
              <a:rPr lang="en-US" dirty="0" smtClean="0"/>
              <a:t>Around  $100,000 in collective savings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95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2012 and Beyond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97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Great Developments in 2012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63757" y="1140083"/>
            <a:ext cx="5106390" cy="2320169"/>
            <a:chOff x="263757" y="1140083"/>
            <a:chExt cx="5106390" cy="2320169"/>
          </a:xfrm>
        </p:grpSpPr>
        <p:sp>
          <p:nvSpPr>
            <p:cNvPr id="23" name="Oval 22"/>
            <p:cNvSpPr/>
            <p:nvPr/>
          </p:nvSpPr>
          <p:spPr>
            <a:xfrm>
              <a:off x="263757" y="1140083"/>
              <a:ext cx="5106390" cy="2320169"/>
            </a:xfrm>
            <a:prstGeom prst="ellipse">
              <a:avLst/>
            </a:prstGeom>
            <a:solidFill>
              <a:schemeClr val="tx1"/>
            </a:solidFill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4001" y="1606677"/>
              <a:ext cx="1130940" cy="1130940"/>
            </a:xfrm>
            <a:prstGeom prst="rect">
              <a:avLst/>
            </a:prstGeom>
            <a:solidFill>
              <a:schemeClr val="tx1"/>
            </a:solidFill>
            <a:effectLst>
              <a:softEdge rad="38100"/>
            </a:effectLst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95143" y="2710299"/>
              <a:ext cx="2135661" cy="612925"/>
            </a:xfrm>
            <a:prstGeom prst="rect">
              <a:avLst/>
            </a:prstGeom>
            <a:solidFill>
              <a:schemeClr val="tx1"/>
            </a:solidFill>
            <a:effectLst>
              <a:softEdge rad="38100"/>
            </a:effectLst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50571" y="1566654"/>
              <a:ext cx="1100084" cy="1100084"/>
            </a:xfrm>
            <a:prstGeom prst="rect">
              <a:avLst/>
            </a:prstGeom>
            <a:solidFill>
              <a:schemeClr val="tx1"/>
            </a:solidFill>
            <a:effectLst>
              <a:softEdge rad="12700"/>
            </a:effectLst>
          </p:spPr>
        </p:pic>
        <p:sp>
          <p:nvSpPr>
            <p:cNvPr id="3" name="TextBox 2"/>
            <p:cNvSpPr txBox="1"/>
            <p:nvPr/>
          </p:nvSpPr>
          <p:spPr>
            <a:xfrm>
              <a:off x="2335074" y="1761435"/>
              <a:ext cx="9227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+mn-lt"/>
                </a:rPr>
                <a:t>$1B+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241677" y="1217456"/>
              <a:ext cx="9936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u="sng" dirty="0" smtClean="0">
                  <a:solidFill>
                    <a:schemeClr val="bg1"/>
                  </a:solidFill>
                  <a:latin typeface="+mn-lt"/>
                </a:rPr>
                <a:t>Open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001491" y="2350171"/>
            <a:ext cx="4142509" cy="1842523"/>
            <a:chOff x="5001491" y="2350171"/>
            <a:chExt cx="4142509" cy="1842523"/>
          </a:xfrm>
        </p:grpSpPr>
        <p:sp>
          <p:nvSpPr>
            <p:cNvPr id="22" name="Oval 21"/>
            <p:cNvSpPr/>
            <p:nvPr/>
          </p:nvSpPr>
          <p:spPr>
            <a:xfrm>
              <a:off x="5001491" y="2350171"/>
              <a:ext cx="4142509" cy="1842523"/>
            </a:xfrm>
            <a:prstGeom prst="ellipse">
              <a:avLst/>
            </a:prstGeom>
            <a:solidFill>
              <a:schemeClr val="tx1"/>
            </a:solidFill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47795" y="2608021"/>
              <a:ext cx="975979" cy="1181700"/>
            </a:xfrm>
            <a:prstGeom prst="rect">
              <a:avLst/>
            </a:prstGeom>
            <a:solidFill>
              <a:schemeClr val="tx1"/>
            </a:solidFill>
            <a:effectLst>
              <a:softEdge rad="38100"/>
            </a:effectLst>
          </p:spPr>
        </p:pic>
        <p:sp>
          <p:nvSpPr>
            <p:cNvPr id="19" name="TextBox 18"/>
            <p:cNvSpPr txBox="1"/>
            <p:nvPr/>
          </p:nvSpPr>
          <p:spPr>
            <a:xfrm>
              <a:off x="5560786" y="2735316"/>
              <a:ext cx="162446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  <a:latin typeface="+mn-lt"/>
                </a:rPr>
                <a:t>New</a:t>
              </a:r>
            </a:p>
            <a:p>
              <a:pPr algn="ctr"/>
              <a:r>
                <a:rPr lang="en-US" sz="2800" b="1" u="sng" dirty="0" smtClean="0">
                  <a:solidFill>
                    <a:schemeClr val="bg1"/>
                  </a:solidFill>
                  <a:latin typeface="+mn-lt"/>
                </a:rPr>
                <a:t>Platforms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10008" y="4120300"/>
            <a:ext cx="8490232" cy="2590190"/>
            <a:chOff x="310008" y="4120300"/>
            <a:chExt cx="8490232" cy="2590190"/>
          </a:xfrm>
        </p:grpSpPr>
        <p:sp>
          <p:nvSpPr>
            <p:cNvPr id="21" name="Oval 20"/>
            <p:cNvSpPr/>
            <p:nvPr/>
          </p:nvSpPr>
          <p:spPr>
            <a:xfrm>
              <a:off x="310008" y="4120300"/>
              <a:ext cx="8490232" cy="2590190"/>
            </a:xfrm>
            <a:prstGeom prst="ellipse">
              <a:avLst/>
            </a:prstGeom>
            <a:solidFill>
              <a:schemeClr val="tx1"/>
            </a:solidFill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96057" y="4486867"/>
              <a:ext cx="2520069" cy="780056"/>
            </a:xfrm>
            <a:prstGeom prst="rect">
              <a:avLst/>
            </a:prstGeom>
            <a:solidFill>
              <a:schemeClr val="tx1"/>
            </a:solidFill>
            <a:effectLst>
              <a:softEdge rad="12700"/>
            </a:effectLst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42354" y="4982716"/>
              <a:ext cx="1095372" cy="1095372"/>
            </a:xfrm>
            <a:prstGeom prst="rect">
              <a:avLst/>
            </a:prstGeom>
            <a:solidFill>
              <a:schemeClr val="tx1"/>
            </a:solidFill>
            <a:effectLst>
              <a:softEdge rad="38100"/>
            </a:effectLst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968471" y="4609267"/>
              <a:ext cx="2503400" cy="522180"/>
            </a:xfrm>
            <a:prstGeom prst="rect">
              <a:avLst/>
            </a:prstGeom>
            <a:solidFill>
              <a:schemeClr val="tx1"/>
            </a:solidFill>
            <a:effectLst>
              <a:softEdge rad="12700"/>
            </a:effectLst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094990" y="4978117"/>
              <a:ext cx="1170443" cy="1104574"/>
            </a:xfrm>
            <a:prstGeom prst="rect">
              <a:avLst/>
            </a:prstGeom>
            <a:solidFill>
              <a:schemeClr val="tx1"/>
            </a:solidFill>
            <a:effectLst>
              <a:softEdge rad="38100"/>
            </a:effectLst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067168" y="5377471"/>
              <a:ext cx="1105943" cy="1105943"/>
            </a:xfrm>
            <a:prstGeom prst="rect">
              <a:avLst/>
            </a:prstGeom>
            <a:solidFill>
              <a:schemeClr val="tx1"/>
            </a:solidFill>
            <a:effectLst>
              <a:softEdge rad="38100"/>
            </a:effectLst>
          </p:spPr>
        </p:pic>
        <p:pic>
          <p:nvPicPr>
            <p:cNvPr id="33" name="Picture 32" descr="images.jpe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9672" y="5190382"/>
              <a:ext cx="1300518" cy="1074112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352304" y="5254241"/>
              <a:ext cx="1295588" cy="1092365"/>
            </a:xfrm>
            <a:prstGeom prst="rect">
              <a:avLst/>
            </a:prstGeom>
            <a:solidFill>
              <a:schemeClr val="tx1"/>
            </a:solidFill>
            <a:effectLst>
              <a:softEdge rad="38100"/>
            </a:effectLst>
          </p:spPr>
        </p:pic>
        <p:sp>
          <p:nvSpPr>
            <p:cNvPr id="35" name="TextBox 34"/>
            <p:cNvSpPr txBox="1"/>
            <p:nvPr/>
          </p:nvSpPr>
          <p:spPr>
            <a:xfrm>
              <a:off x="1383565" y="4428471"/>
              <a:ext cx="1872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u="sng" dirty="0" smtClean="0">
                  <a:solidFill>
                    <a:schemeClr val="bg1"/>
                  </a:solidFill>
                  <a:latin typeface="+mn-lt"/>
                </a:rPr>
                <a:t>New Terms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074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2-01-23 at 5.09.32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84"/>
          <a:stretch/>
        </p:blipFill>
        <p:spPr>
          <a:xfrm>
            <a:off x="466353" y="239381"/>
            <a:ext cx="7576680" cy="2600766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4" name="Picture 3" descr="Screen shot 2012-01-23 at 5.11.4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553" y="2958029"/>
            <a:ext cx="6822789" cy="3899971"/>
          </a:xfrm>
          <a:prstGeom prst="rect">
            <a:avLst/>
          </a:prstGeom>
          <a:effectLst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39562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Term: </a:t>
            </a:r>
            <a:r>
              <a:rPr lang="en-US" dirty="0" err="1" smtClean="0"/>
              <a:t>eTexts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Shorthand for</a:t>
            </a:r>
          </a:p>
          <a:p>
            <a:pPr lvl="1"/>
            <a:r>
              <a:rPr lang="en-US" dirty="0" smtClean="0"/>
              <a:t>Digital versions of textbooks</a:t>
            </a:r>
          </a:p>
          <a:p>
            <a:pPr lvl="1"/>
            <a:r>
              <a:rPr lang="en-US" dirty="0" smtClean="0"/>
              <a:t>Simulations, labs, multi-media</a:t>
            </a:r>
          </a:p>
          <a:p>
            <a:pPr lvl="1"/>
            <a:r>
              <a:rPr lang="en-US" dirty="0" smtClean="0"/>
              <a:t>Online Tutors and exercises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…</a:t>
            </a:r>
            <a:r>
              <a:rPr lang="en-US" i="1" dirty="0" smtClean="0"/>
              <a:t>any digital learning experience</a:t>
            </a:r>
          </a:p>
          <a:p>
            <a:pPr lvl="1"/>
            <a:endParaRPr lang="en-US" i="1" dirty="0"/>
          </a:p>
          <a:p>
            <a:pPr marL="0" indent="0">
              <a:buNone/>
            </a:pPr>
            <a:r>
              <a:rPr lang="en-US" dirty="0" smtClean="0"/>
              <a:t>Focus today is on </a:t>
            </a:r>
            <a:r>
              <a:rPr lang="en-US" i="1" dirty="0" smtClean="0"/>
              <a:t>for-fee</a:t>
            </a:r>
            <a:r>
              <a:rPr lang="en-US" dirty="0" smtClean="0"/>
              <a:t> </a:t>
            </a:r>
            <a:r>
              <a:rPr lang="en-US" dirty="0" err="1" smtClean="0"/>
              <a:t>eTexts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60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857807"/>
            <a:ext cx="9144000" cy="99678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6595398" y="3017922"/>
            <a:ext cx="5195" cy="672693"/>
          </a:xfrm>
          <a:prstGeom prst="line">
            <a:avLst/>
          </a:prstGeom>
          <a:ln w="1016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8293"/>
            <a:ext cx="8229600" cy="1143000"/>
          </a:xfrm>
        </p:spPr>
        <p:txBody>
          <a:bodyPr/>
          <a:lstStyle/>
          <a:p>
            <a:r>
              <a:rPr lang="en-US" dirty="0" err="1" smtClean="0"/>
              <a:t>eText</a:t>
            </a:r>
            <a:r>
              <a:rPr lang="en-US" dirty="0" smtClean="0"/>
              <a:t> Trial Pack Timeline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811390"/>
            <a:ext cx="1192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n-lt"/>
              </a:rPr>
              <a:t>Nov. </a:t>
            </a:r>
            <a:r>
              <a:rPr lang="en-US" sz="2000" dirty="0">
                <a:latin typeface="+mn-lt"/>
              </a:rPr>
              <a:t>2</a:t>
            </a:r>
            <a:r>
              <a:rPr lang="en-US" sz="2000" dirty="0" smtClean="0">
                <a:latin typeface="+mn-lt"/>
              </a:rPr>
              <a:t> 2011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66609" y="2985567"/>
            <a:ext cx="1" cy="797281"/>
          </a:xfrm>
          <a:prstGeom prst="line">
            <a:avLst/>
          </a:prstGeom>
          <a:ln w="1016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490039" y="3804458"/>
            <a:ext cx="12800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n-lt"/>
              </a:rPr>
              <a:t>Nov. 7-18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14954" y="1949347"/>
            <a:ext cx="17252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Institutional MOU’s finalized, </a:t>
            </a:r>
            <a:r>
              <a:rPr lang="en-US" sz="1600" dirty="0" err="1" smtClean="0">
                <a:latin typeface="+mn-lt"/>
              </a:rPr>
              <a:t>eText</a:t>
            </a:r>
            <a:r>
              <a:rPr lang="en-US" sz="1600" dirty="0" smtClean="0">
                <a:latin typeface="+mn-lt"/>
              </a:rPr>
              <a:t> sections determined 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5373507" y="3008908"/>
            <a:ext cx="5195" cy="672693"/>
          </a:xfrm>
          <a:prstGeom prst="line">
            <a:avLst/>
          </a:prstGeom>
          <a:ln w="1016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75134" y="3861395"/>
            <a:ext cx="15110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n-lt"/>
              </a:rPr>
              <a:t>Jan. 4 2012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95972" y="2482424"/>
            <a:ext cx="166042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Public </a:t>
            </a:r>
            <a:br>
              <a:rPr lang="en-US" sz="1600" dirty="0" smtClean="0">
                <a:latin typeface="+mn-lt"/>
              </a:rPr>
            </a:br>
            <a:r>
              <a:rPr lang="en-US" sz="1600" dirty="0" smtClean="0">
                <a:latin typeface="+mn-lt"/>
              </a:rPr>
              <a:t>Announcement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68756" y="1968472"/>
            <a:ext cx="17798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Pilot Idea shared with institutions, I2, Publishers and </a:t>
            </a:r>
            <a:r>
              <a:rPr lang="en-US" sz="1600" dirty="0" err="1" smtClean="0">
                <a:latin typeface="+mn-lt"/>
              </a:rPr>
              <a:t>Courseload</a:t>
            </a:r>
            <a:endParaRPr lang="en-US" sz="1600" dirty="0" smtClean="0">
              <a:latin typeface="+mn-l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7712913" y="3015727"/>
            <a:ext cx="5195" cy="672693"/>
          </a:xfrm>
          <a:prstGeom prst="line">
            <a:avLst/>
          </a:prstGeom>
          <a:ln w="1016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936233" y="3873004"/>
            <a:ext cx="1538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n-lt"/>
              </a:rPr>
              <a:t>Jan. 18 2012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39" y="1720124"/>
            <a:ext cx="797040" cy="119556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167492" y="3813781"/>
            <a:ext cx="1112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n-lt"/>
              </a:rPr>
              <a:t>Dec. 20 2011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856655" y="3022589"/>
            <a:ext cx="5195" cy="672693"/>
          </a:xfrm>
          <a:prstGeom prst="line">
            <a:avLst/>
          </a:prstGeom>
          <a:ln w="1016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099885" y="1936034"/>
            <a:ext cx="15110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Agreements between I2, MH, and CL - signed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2189006" y="3034979"/>
            <a:ext cx="5195" cy="672693"/>
          </a:xfrm>
          <a:prstGeom prst="line">
            <a:avLst/>
          </a:prstGeom>
          <a:ln w="1016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30025" y="5062867"/>
            <a:ext cx="7490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+mn-lt"/>
              </a:rPr>
              <a:t>From Concept to Reality in ~60 days 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520014" y="3720271"/>
            <a:ext cx="8400466" cy="8449"/>
          </a:xfrm>
          <a:prstGeom prst="straightConnector1">
            <a:avLst/>
          </a:prstGeom>
          <a:ln w="1016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778457" y="2484619"/>
            <a:ext cx="166042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Go</a:t>
            </a:r>
            <a:br>
              <a:rPr lang="en-US" sz="1600" dirty="0" smtClean="0">
                <a:latin typeface="+mn-lt"/>
              </a:rPr>
            </a:br>
            <a:r>
              <a:rPr lang="en-US" sz="1600" dirty="0" smtClean="0">
                <a:latin typeface="+mn-lt"/>
              </a:rPr>
              <a:t>Live!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5663" y="5933591"/>
            <a:ext cx="846150" cy="846150"/>
          </a:xfrm>
          <a:prstGeom prst="rect">
            <a:avLst/>
          </a:prstGeom>
          <a:solidFill>
            <a:schemeClr val="tx1"/>
          </a:solidFill>
          <a:effectLst>
            <a:softEdge rad="38100"/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2771" y="5930037"/>
            <a:ext cx="904140" cy="853258"/>
          </a:xfrm>
          <a:prstGeom prst="rect">
            <a:avLst/>
          </a:prstGeom>
          <a:solidFill>
            <a:schemeClr val="tx1"/>
          </a:solidFill>
          <a:effectLst>
            <a:softEdge rad="38100"/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8229" y="5929508"/>
            <a:ext cx="854316" cy="854316"/>
          </a:xfrm>
          <a:prstGeom prst="rect">
            <a:avLst/>
          </a:prstGeom>
          <a:solidFill>
            <a:schemeClr val="tx1"/>
          </a:solidFill>
          <a:effectLst>
            <a:softEdge rad="38100"/>
          </a:effectLst>
        </p:spPr>
      </p:pic>
      <p:pic>
        <p:nvPicPr>
          <p:cNvPr id="28" name="Picture 27" descr="images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47" y="5941803"/>
            <a:ext cx="1004620" cy="82972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9615" y="5934753"/>
            <a:ext cx="1000812" cy="843827"/>
          </a:xfrm>
          <a:prstGeom prst="rect">
            <a:avLst/>
          </a:prstGeom>
          <a:solidFill>
            <a:schemeClr val="tx1"/>
          </a:solidFill>
          <a:effectLst>
            <a:softEdge rad="38100"/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2736" y="6131700"/>
            <a:ext cx="2405444" cy="501748"/>
          </a:xfrm>
          <a:prstGeom prst="rect">
            <a:avLst/>
          </a:prstGeom>
          <a:solidFill>
            <a:schemeClr val="tx1"/>
          </a:solidFill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67712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Internet2 Net+ </a:t>
            </a:r>
            <a:r>
              <a:rPr lang="en-US" dirty="0" err="1"/>
              <a:t>eText</a:t>
            </a:r>
            <a:r>
              <a:rPr lang="en-US" dirty="0"/>
              <a:t> Pilot Pack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007" y="1290094"/>
            <a:ext cx="8600235" cy="4836069"/>
          </a:xfrm>
        </p:spPr>
        <p:txBody>
          <a:bodyPr/>
          <a:lstStyle/>
          <a:p>
            <a:r>
              <a:rPr lang="en-US" dirty="0" smtClean="0"/>
              <a:t>Provided </a:t>
            </a:r>
            <a:r>
              <a:rPr lang="en-US" dirty="0"/>
              <a:t>institutions with a </a:t>
            </a:r>
            <a:r>
              <a:rPr lang="en-US" u="sng" dirty="0"/>
              <a:t>simple</a:t>
            </a:r>
            <a:r>
              <a:rPr lang="en-US" dirty="0"/>
              <a:t> way to quickly pilot </a:t>
            </a:r>
            <a:r>
              <a:rPr lang="en-US" dirty="0" err="1"/>
              <a:t>eTexts</a:t>
            </a:r>
            <a:r>
              <a:rPr lang="en-US" dirty="0"/>
              <a:t> as part of </a:t>
            </a:r>
            <a:r>
              <a:rPr lang="en-US" dirty="0" smtClean="0"/>
              <a:t>an approach </a:t>
            </a:r>
            <a:r>
              <a:rPr lang="en-US" dirty="0"/>
              <a:t>to understand and influence the </a:t>
            </a:r>
            <a:r>
              <a:rPr lang="en-US" dirty="0" err="1"/>
              <a:t>eText</a:t>
            </a:r>
            <a:r>
              <a:rPr lang="en-US" dirty="0"/>
              <a:t> transition.</a:t>
            </a:r>
          </a:p>
          <a:p>
            <a:r>
              <a:rPr lang="en-US" dirty="0" smtClean="0"/>
              <a:t>McGraw-Hill &amp; </a:t>
            </a:r>
            <a:r>
              <a:rPr lang="en-US" dirty="0" err="1" smtClean="0"/>
              <a:t>Coursload</a:t>
            </a:r>
            <a:r>
              <a:rPr lang="en-US" dirty="0" smtClean="0"/>
              <a:t> contracted via Internet2;  Internet2 contracted with campuses.</a:t>
            </a:r>
          </a:p>
          <a:p>
            <a:endParaRPr lang="en-US" dirty="0"/>
          </a:p>
          <a:p>
            <a:r>
              <a:rPr lang="en-US" i="1" dirty="0"/>
              <a:t>Buy the future faster </a:t>
            </a:r>
            <a:r>
              <a:rPr lang="en-US" dirty="0"/>
              <a:t>by enabling a </a:t>
            </a:r>
            <a:r>
              <a:rPr lang="en-US" dirty="0" smtClean="0"/>
              <a:t>small set of Internet2 institutions </a:t>
            </a:r>
            <a:r>
              <a:rPr lang="en-US" dirty="0"/>
              <a:t>to </a:t>
            </a:r>
            <a:r>
              <a:rPr lang="en-US" dirty="0" smtClean="0"/>
              <a:t>engage in a collective, comprehensive </a:t>
            </a:r>
            <a:r>
              <a:rPr lang="en-US" dirty="0"/>
              <a:t>pilot </a:t>
            </a:r>
            <a:r>
              <a:rPr lang="en-US" dirty="0" smtClean="0"/>
              <a:t>and </a:t>
            </a:r>
            <a:r>
              <a:rPr lang="en-US" dirty="0"/>
              <a:t>learn from each other.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00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8302"/>
            <a:ext cx="9144000" cy="899127"/>
          </a:xfrm>
        </p:spPr>
        <p:txBody>
          <a:bodyPr/>
          <a:lstStyle/>
          <a:p>
            <a:r>
              <a:rPr lang="en-US" sz="4000" b="1" dirty="0" smtClean="0"/>
              <a:t>Keys to Rolling Out an </a:t>
            </a:r>
            <a:r>
              <a:rPr lang="en-US" sz="4000" b="1" dirty="0" err="1" smtClean="0"/>
              <a:t>eText</a:t>
            </a:r>
            <a:r>
              <a:rPr lang="en-US" sz="4000" b="1" dirty="0" smtClean="0"/>
              <a:t> Fee Model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299" y="1489356"/>
            <a:ext cx="8597766" cy="4643139"/>
          </a:xfrm>
        </p:spPr>
        <p:txBody>
          <a:bodyPr/>
          <a:lstStyle/>
          <a:p>
            <a:r>
              <a:rPr lang="en-US" sz="3400" dirty="0" smtClean="0"/>
              <a:t>Socialize, socialize, socialize ..students, faculty, administration, trustees</a:t>
            </a:r>
          </a:p>
          <a:p>
            <a:r>
              <a:rPr lang="en-US" sz="3400" dirty="0" smtClean="0"/>
              <a:t>Make </a:t>
            </a:r>
            <a:r>
              <a:rPr lang="en-US" sz="3400" dirty="0" err="1" smtClean="0"/>
              <a:t>eTexts</a:t>
            </a:r>
            <a:r>
              <a:rPr lang="en-US" sz="3400" dirty="0" smtClean="0"/>
              <a:t> an </a:t>
            </a:r>
            <a:r>
              <a:rPr lang="en-US" sz="3400" b="1" u="sng" dirty="0" smtClean="0"/>
              <a:t>option</a:t>
            </a:r>
            <a:r>
              <a:rPr lang="en-US" sz="3400" dirty="0" smtClean="0"/>
              <a:t> for faculty prerogative</a:t>
            </a:r>
          </a:p>
          <a:p>
            <a:r>
              <a:rPr lang="en-US" sz="3400" dirty="0"/>
              <a:t>Digital </a:t>
            </a:r>
            <a:r>
              <a:rPr lang="en-US" sz="3400" u="sng" dirty="0"/>
              <a:t>and</a:t>
            </a:r>
            <a:r>
              <a:rPr lang="en-US" sz="3400" dirty="0"/>
              <a:t> Print</a:t>
            </a:r>
          </a:p>
          <a:p>
            <a:r>
              <a:rPr lang="en-US" sz="3400" dirty="0" smtClean="0"/>
              <a:t>Prices must be generally equal/better than </a:t>
            </a:r>
            <a:r>
              <a:rPr lang="en-US" sz="3400" u="sng" dirty="0" smtClean="0"/>
              <a:t>net</a:t>
            </a:r>
            <a:r>
              <a:rPr lang="en-US" sz="3400" dirty="0" smtClean="0"/>
              <a:t> cost of buying and selling a used textbook</a:t>
            </a:r>
          </a:p>
          <a:p>
            <a:r>
              <a:rPr lang="en-US" sz="3400" dirty="0" smtClean="0"/>
              <a:t>Great software platform for reading/annotation, online/offline, LMS integration</a:t>
            </a:r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05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Insights and Actions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78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Do Now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0011" y="1440105"/>
            <a:ext cx="828022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3200" dirty="0" smtClean="0">
                <a:latin typeface="+mn-lt"/>
              </a:rPr>
              <a:t>Refrain from signing “weak” pricing deals</a:t>
            </a:r>
          </a:p>
          <a:p>
            <a:pPr marL="342900" indent="-342900">
              <a:buFont typeface="Arial"/>
              <a:buChar char="•"/>
            </a:pPr>
            <a:r>
              <a:rPr lang="en-US" sz="3200" dirty="0" smtClean="0">
                <a:latin typeface="+mn-lt"/>
              </a:rPr>
              <a:t>Begin socializing </a:t>
            </a:r>
            <a:r>
              <a:rPr lang="en-US" sz="3200" dirty="0" err="1" smtClean="0">
                <a:latin typeface="+mn-lt"/>
              </a:rPr>
              <a:t>eTexts</a:t>
            </a:r>
            <a:r>
              <a:rPr lang="en-US" sz="3200" dirty="0" smtClean="0">
                <a:latin typeface="+mn-lt"/>
              </a:rPr>
              <a:t> with faculty &amp; students</a:t>
            </a:r>
          </a:p>
          <a:p>
            <a:pPr marL="342900" indent="-342900">
              <a:buFont typeface="Arial"/>
              <a:buChar char="•"/>
            </a:pPr>
            <a:r>
              <a:rPr lang="en-US" sz="3200" dirty="0" smtClean="0">
                <a:latin typeface="+mn-lt"/>
              </a:rPr>
              <a:t>Join </a:t>
            </a:r>
            <a:r>
              <a:rPr lang="en-US" sz="3200" dirty="0" err="1" smtClean="0">
                <a:latin typeface="+mn-lt"/>
              </a:rPr>
              <a:t>Educause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 err="1" smtClean="0">
                <a:latin typeface="+mn-lt"/>
              </a:rPr>
              <a:t>eText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smtClean="0">
                <a:latin typeface="+mn-lt"/>
              </a:rPr>
              <a:t>constituent group listserv</a:t>
            </a:r>
            <a:r>
              <a:rPr lang="en-US" sz="3200" dirty="0">
                <a:latin typeface="+mn-lt"/>
              </a:rPr>
              <a:t>: </a:t>
            </a:r>
            <a:endParaRPr lang="en-US" sz="3200" dirty="0" smtClean="0">
              <a:latin typeface="+mn-lt"/>
            </a:endParaRPr>
          </a:p>
          <a:p>
            <a:pPr marL="1257300" lvl="2" indent="-342900">
              <a:buFont typeface="Arial"/>
              <a:buChar char="•"/>
            </a:pPr>
            <a:r>
              <a:rPr lang="en-US" sz="2400" dirty="0" smtClean="0">
                <a:latin typeface="+mn-lt"/>
                <a:hlinkClick r:id="rId2"/>
              </a:rPr>
              <a:t>http</a:t>
            </a:r>
            <a:r>
              <a:rPr lang="en-US" sz="2400" dirty="0">
                <a:latin typeface="+mn-lt"/>
                <a:hlinkClick r:id="rId2"/>
              </a:rPr>
              <a:t>://www.educause.edu/blog/aciavonne/JointheConversationontheFuture/</a:t>
            </a:r>
            <a:r>
              <a:rPr lang="en-US" sz="2400" dirty="0" smtClean="0">
                <a:latin typeface="+mn-lt"/>
                <a:hlinkClick r:id="rId2"/>
              </a:rPr>
              <a:t>245274</a:t>
            </a:r>
            <a:endParaRPr lang="en-US" sz="2400" dirty="0">
              <a:latin typeface="+mn-lt"/>
            </a:endParaRPr>
          </a:p>
          <a:p>
            <a:pPr marL="1257300" lvl="2" indent="-342900">
              <a:buFont typeface="Arial"/>
              <a:buChar char="•"/>
            </a:pPr>
            <a:endParaRPr lang="en-US" sz="2400" dirty="0" smtClean="0">
              <a:latin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n-US" sz="3200" dirty="0" smtClean="0">
                <a:latin typeface="+mn-lt"/>
              </a:rPr>
              <a:t>Pursue sound economic models that are sustainable for involved parties</a:t>
            </a:r>
          </a:p>
          <a:p>
            <a:pPr marL="342900" indent="-342900">
              <a:buFont typeface="Arial"/>
              <a:buChar char="•"/>
            </a:pPr>
            <a:endParaRPr lang="en-US" sz="24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419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590" y="1940032"/>
            <a:ext cx="8554453" cy="1362075"/>
          </a:xfrm>
        </p:spPr>
        <p:txBody>
          <a:bodyPr/>
          <a:lstStyle/>
          <a:p>
            <a:r>
              <a:rPr lang="en-US" dirty="0" smtClean="0"/>
              <a:t>Questions &amp; Discussion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57196" y="3944927"/>
            <a:ext cx="645072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latin typeface="+mn-lt"/>
                <a:hlinkClick r:id="rId2"/>
              </a:rPr>
              <a:t>http://etexts.iu.edu</a:t>
            </a:r>
            <a:endParaRPr lang="en-US" sz="3600" b="1" dirty="0" smtClean="0">
              <a:latin typeface="+mn-lt"/>
            </a:endParaRPr>
          </a:p>
          <a:p>
            <a:pPr algn="ctr"/>
            <a:endParaRPr lang="en-US" sz="3600" b="1" dirty="0" smtClean="0">
              <a:latin typeface="+mn-lt"/>
            </a:endParaRPr>
          </a:p>
          <a:p>
            <a:r>
              <a:rPr lang="en-US" sz="3600" b="1" dirty="0" smtClean="0">
                <a:latin typeface="+mn-lt"/>
              </a:rPr>
              <a:t>IU Lead Contact: </a:t>
            </a:r>
          </a:p>
          <a:p>
            <a:r>
              <a:rPr lang="en-US" sz="3600" b="1" dirty="0" err="1" smtClean="0">
                <a:latin typeface="+mn-lt"/>
              </a:rPr>
              <a:t>Nik</a:t>
            </a:r>
            <a:r>
              <a:rPr lang="en-US" sz="3600" b="1" dirty="0" smtClean="0">
                <a:latin typeface="+mn-lt"/>
              </a:rPr>
              <a:t> Osborne – </a:t>
            </a:r>
            <a:r>
              <a:rPr lang="en-US" sz="3600" b="1" dirty="0" err="1" smtClean="0">
                <a:latin typeface="+mn-lt"/>
              </a:rPr>
              <a:t>nosborne@iu.edu</a:t>
            </a:r>
            <a:endParaRPr lang="en-US" sz="3600" b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788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4148" y="2387600"/>
            <a:ext cx="8356012" cy="1169052"/>
          </a:xfrm>
        </p:spPr>
        <p:txBody>
          <a:bodyPr/>
          <a:lstStyle/>
          <a:p>
            <a:r>
              <a:rPr lang="en-US" dirty="0" err="1" smtClean="0"/>
              <a:t>eTexts</a:t>
            </a:r>
            <a:r>
              <a:rPr lang="en-US" dirty="0" smtClean="0"/>
              <a:t>: A Perishable Opportunity for Higher Education?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491826" y="4260981"/>
            <a:ext cx="8028087" cy="1979150"/>
          </a:xfrm>
        </p:spPr>
        <p:txBody>
          <a:bodyPr/>
          <a:lstStyle/>
          <a:p>
            <a:r>
              <a:rPr lang="en-US" sz="2800" b="1" dirty="0" smtClean="0"/>
              <a:t>Brad Wheeler </a:t>
            </a:r>
          </a:p>
          <a:p>
            <a:r>
              <a:rPr lang="en-US" sz="2000" dirty="0" smtClean="0"/>
              <a:t>Vice President for IT &amp; Professor</a:t>
            </a:r>
          </a:p>
          <a:p>
            <a:r>
              <a:rPr lang="en-US" sz="2000" dirty="0" smtClean="0"/>
              <a:t>Indiana University</a:t>
            </a:r>
            <a:endParaRPr lang="en-US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980" y="6436035"/>
            <a:ext cx="8382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720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32531"/>
          </a:xfrm>
        </p:spPr>
        <p:txBody>
          <a:bodyPr/>
          <a:lstStyle/>
          <a:p>
            <a:r>
              <a:rPr lang="en-US" dirty="0" err="1" smtClean="0"/>
              <a:t>eText</a:t>
            </a:r>
            <a:r>
              <a:rPr lang="en-US" dirty="0" smtClean="0"/>
              <a:t> Savings – 2011 MBA Core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9055" y="1446230"/>
            <a:ext cx="8890225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Previous Semesters - $655 Total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 smtClean="0"/>
              <a:t>$495 for articles and cases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 smtClean="0"/>
              <a:t>$125 for one custom textbook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 smtClean="0"/>
              <a:t>$35 for critical thinking packet</a:t>
            </a:r>
          </a:p>
          <a:p>
            <a:endParaRPr lang="en-US" dirty="0" smtClean="0"/>
          </a:p>
          <a:p>
            <a:r>
              <a:rPr lang="en-US" sz="2800" dirty="0" smtClean="0"/>
              <a:t>Under IU </a:t>
            </a:r>
            <a:r>
              <a:rPr lang="en-US" sz="2800" dirty="0" err="1" smtClean="0"/>
              <a:t>eText</a:t>
            </a:r>
            <a:r>
              <a:rPr lang="en-US" sz="2800" dirty="0" smtClean="0"/>
              <a:t> Fee Model - $</a:t>
            </a:r>
            <a:r>
              <a:rPr lang="en-US" sz="2800" dirty="0"/>
              <a:t>295 </a:t>
            </a:r>
            <a:r>
              <a:rPr lang="en-US" sz="2800" dirty="0" smtClean="0"/>
              <a:t>Total ($360 savings)</a:t>
            </a:r>
            <a:endParaRPr lang="en-US" sz="2800" dirty="0"/>
          </a:p>
          <a:p>
            <a:pPr marL="914400" lvl="1" indent="-457200">
              <a:buFont typeface="Arial"/>
              <a:buChar char="•"/>
            </a:pPr>
            <a:r>
              <a:rPr lang="en-US" sz="2800" dirty="0" smtClean="0"/>
              <a:t>Articles and Cases 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 smtClean="0"/>
              <a:t>Two custom textbooks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 smtClean="0"/>
              <a:t>Critical </a:t>
            </a:r>
            <a:r>
              <a:rPr lang="en-US" sz="2800" dirty="0"/>
              <a:t>thinking </a:t>
            </a:r>
            <a:r>
              <a:rPr lang="en-US" sz="2800" dirty="0" smtClean="0"/>
              <a:t>packet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 smtClean="0"/>
              <a:t>Online Simulation</a:t>
            </a:r>
          </a:p>
          <a:p>
            <a:endParaRPr lang="en-US" dirty="0"/>
          </a:p>
          <a:p>
            <a:r>
              <a:rPr lang="en-US" sz="2800" dirty="0" smtClean="0"/>
              <a:t>If students want POD of everything -</a:t>
            </a:r>
            <a:r>
              <a:rPr lang="en-US" sz="2800" dirty="0"/>
              <a:t> </a:t>
            </a:r>
            <a:r>
              <a:rPr lang="en-US" sz="2800" dirty="0" smtClean="0"/>
              <a:t>$180 ($475 Total)</a:t>
            </a:r>
            <a:endParaRPr lang="en-US" sz="28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7080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 the </a:t>
            </a:r>
            <a:r>
              <a:rPr lang="en-US" dirty="0" err="1" smtClean="0"/>
              <a:t>eText</a:t>
            </a:r>
            <a:r>
              <a:rPr lang="en-US" dirty="0" smtClean="0"/>
              <a:t> Fee Model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373" y="1497196"/>
            <a:ext cx="3698854" cy="1154226"/>
          </a:xfrm>
          <a:prstGeom prst="rect">
            <a:avLst/>
          </a:prstGeom>
          <a:effectLst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Screen shot 2011-09-06 at 11.37.3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78" y="3236151"/>
            <a:ext cx="4542452" cy="1584459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4" name="Picture 3" descr="Screen shot 2011-09-06 at 11.41.07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38" y="4969363"/>
            <a:ext cx="4551722" cy="1608431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5" name="Picture 4" descr="Screen shot 2011-09-06 at 11.48.23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38" y="1481524"/>
            <a:ext cx="4560991" cy="1460630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8" name="TextBox 7"/>
          <p:cNvSpPr txBox="1"/>
          <p:nvPr/>
        </p:nvSpPr>
        <p:spPr>
          <a:xfrm>
            <a:off x="6442865" y="1001235"/>
            <a:ext cx="1529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Amazon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05966" y="3077873"/>
            <a:ext cx="3980439" cy="3508653"/>
          </a:xfrm>
          <a:prstGeom prst="rect">
            <a:avLst/>
          </a:prstGeom>
          <a:noFill/>
          <a:ln w="539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n-lt"/>
              </a:rPr>
              <a:t>These Four Textbooks</a:t>
            </a:r>
          </a:p>
          <a:p>
            <a:pPr algn="ctr"/>
            <a:endParaRPr lang="en-US" sz="1000" dirty="0" smtClean="0">
              <a:latin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+mn-lt"/>
              </a:rPr>
              <a:t>If bought new – $737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i="1" u="sng" dirty="0" smtClean="0">
                <a:latin typeface="+mn-lt"/>
              </a:rPr>
              <a:t>After Sellback - $295</a:t>
            </a:r>
          </a:p>
          <a:p>
            <a:pPr lvl="1"/>
            <a:endParaRPr lang="en-US" sz="1000" i="1" u="sng" dirty="0" smtClean="0">
              <a:latin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+mn-lt"/>
              </a:rPr>
              <a:t>If bought used  – $578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i="1" u="sng" dirty="0" smtClean="0">
                <a:latin typeface="+mn-lt"/>
              </a:rPr>
              <a:t>After Sellback - $231</a:t>
            </a:r>
          </a:p>
          <a:p>
            <a:pPr lvl="1"/>
            <a:endParaRPr lang="en-US" sz="1000" i="1" dirty="0" smtClean="0">
              <a:latin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+mn-lt"/>
              </a:rPr>
              <a:t>If rented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(3) – $282</a:t>
            </a:r>
          </a:p>
          <a:p>
            <a:endParaRPr lang="en-US" sz="1000" dirty="0" smtClean="0">
              <a:latin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+mn-lt"/>
              </a:rPr>
              <a:t>If non IU </a:t>
            </a:r>
            <a:r>
              <a:rPr lang="en-US" sz="2000" dirty="0" err="1" smtClean="0">
                <a:latin typeface="+mn-lt"/>
              </a:rPr>
              <a:t>eText</a:t>
            </a:r>
            <a:r>
              <a:rPr lang="en-US" sz="2000" dirty="0" smtClean="0">
                <a:latin typeface="+mn-lt"/>
              </a:rPr>
              <a:t> (3) - $408</a:t>
            </a:r>
          </a:p>
          <a:p>
            <a:pPr marL="342900" indent="-342900">
              <a:buFont typeface="Arial"/>
              <a:buChar char="•"/>
            </a:pPr>
            <a:endParaRPr lang="en-US" sz="1000" dirty="0" smtClean="0">
              <a:latin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n-US" sz="2800" b="1" dirty="0" smtClean="0">
                <a:latin typeface="+mn-lt"/>
              </a:rPr>
              <a:t>IU </a:t>
            </a:r>
            <a:r>
              <a:rPr lang="en-US" sz="2800" b="1" dirty="0" err="1" smtClean="0">
                <a:latin typeface="+mn-lt"/>
              </a:rPr>
              <a:t>eText</a:t>
            </a:r>
            <a:r>
              <a:rPr lang="en-US" sz="2800" b="1" dirty="0" smtClean="0">
                <a:latin typeface="+mn-lt"/>
              </a:rPr>
              <a:t> Model - $258</a:t>
            </a:r>
          </a:p>
        </p:txBody>
      </p:sp>
    </p:spTree>
    <p:extLst>
      <p:ext uri="{BB962C8B-B14F-4D97-AF65-F5344CB8AC3E}">
        <p14:creationId xmlns:p14="http://schemas.microsoft.com/office/powerpoint/2010/main" val="24528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Textbook Challenges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372" y="1398240"/>
            <a:ext cx="1786920" cy="15758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</a:effectLst>
        </p:spPr>
      </p:pic>
      <p:sp>
        <p:nvSpPr>
          <p:cNvPr id="10" name="Rectangle 9"/>
          <p:cNvSpPr/>
          <p:nvPr/>
        </p:nvSpPr>
        <p:spPr>
          <a:xfrm>
            <a:off x="3214914" y="2203861"/>
            <a:ext cx="566057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 smtClean="0">
                <a:latin typeface="+mn-lt"/>
              </a:rPr>
              <a:t>August 2011 </a:t>
            </a:r>
            <a:r>
              <a:rPr lang="en-US" sz="2000" b="1" i="1" u="sng" dirty="0" smtClean="0">
                <a:latin typeface="+mn-lt"/>
              </a:rPr>
              <a:t>Chronicle </a:t>
            </a:r>
            <a:r>
              <a:rPr lang="en-US" sz="2000" b="1" u="sng" dirty="0" smtClean="0">
                <a:latin typeface="+mn-lt"/>
              </a:rPr>
              <a:t> and </a:t>
            </a:r>
            <a:r>
              <a:rPr lang="en-US" sz="2000" b="1" i="1" u="sng" dirty="0" smtClean="0">
                <a:latin typeface="+mn-lt"/>
              </a:rPr>
              <a:t>Inside Higher Ed</a:t>
            </a:r>
          </a:p>
          <a:p>
            <a:endParaRPr lang="en-US" sz="1000" b="1" u="sng" dirty="0" smtClean="0"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>
                <a:latin typeface="+mn-lt"/>
              </a:rPr>
              <a:t>New Site Brazenly Trades Pirated E-Textbooks </a:t>
            </a:r>
            <a:endParaRPr lang="en-US" sz="2000" b="1" dirty="0"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400" dirty="0" smtClean="0"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>
                <a:latin typeface="+mn-lt"/>
              </a:rPr>
              <a:t>7 </a:t>
            </a:r>
            <a:r>
              <a:rPr lang="en-US" sz="2000" b="1" dirty="0">
                <a:latin typeface="+mn-lt"/>
              </a:rPr>
              <a:t>in 10 Students Have Skipped Buying a Textbook Because of Its Cost </a:t>
            </a:r>
          </a:p>
          <a:p>
            <a:endParaRPr lang="en-US" sz="1400" b="1" dirty="0">
              <a:latin typeface="+mn-lt"/>
            </a:endParaRPr>
          </a:p>
          <a:p>
            <a:r>
              <a:rPr lang="en-US" sz="2000" b="1" dirty="0" smtClean="0">
                <a:latin typeface="+mn-lt"/>
              </a:rPr>
              <a:t>The </a:t>
            </a:r>
            <a:r>
              <a:rPr lang="en-US" sz="2000" b="1" dirty="0">
                <a:latin typeface="+mn-lt"/>
              </a:rPr>
              <a:t>Secondary Cost of </a:t>
            </a:r>
            <a:r>
              <a:rPr lang="en-US" sz="2000" b="1" dirty="0" smtClean="0">
                <a:latin typeface="+mn-lt"/>
              </a:rPr>
              <a:t>Digital</a:t>
            </a:r>
            <a:endParaRPr lang="en-US" sz="2000" b="1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9686" y="3533198"/>
            <a:ext cx="15311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+mn-lt"/>
              </a:rPr>
              <a:t>The Model</a:t>
            </a:r>
          </a:p>
          <a:p>
            <a:pPr algn="ctr"/>
            <a:r>
              <a:rPr lang="en-US" sz="2400" dirty="0">
                <a:latin typeface="+mn-lt"/>
              </a:rPr>
              <a:t>i</a:t>
            </a:r>
            <a:r>
              <a:rPr lang="en-US" sz="2400" dirty="0" smtClean="0">
                <a:latin typeface="+mn-lt"/>
              </a:rPr>
              <a:t>s Broken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72" y="4864582"/>
            <a:ext cx="2405608" cy="1286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37394" y="4064897"/>
            <a:ext cx="563154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pPr lvl="1"/>
            <a:r>
              <a:rPr lang="en-US" i="1" dirty="0"/>
              <a:t>“Currently, renting books or buying them used is almost always cheaper than buying access to an e-textbook, according to CampusBooks.com… found that 91.6 percent of the time, renting a book or buying a used copy was less expensive. The remaining </a:t>
            </a:r>
            <a:r>
              <a:rPr lang="en-US" i="1" u="sng" dirty="0"/>
              <a:t>8.4 percent of the time, the e-textbook was less expensive</a:t>
            </a:r>
            <a:r>
              <a:rPr lang="en-US" i="1" dirty="0"/>
              <a:t>.”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68053" y="1392764"/>
            <a:ext cx="5735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latin typeface="+mn-lt"/>
              </a:rPr>
              <a:t>Students: $900 - $1,200 a year on textbooks</a:t>
            </a:r>
          </a:p>
        </p:txBody>
      </p:sp>
    </p:spTree>
    <p:extLst>
      <p:ext uri="{BB962C8B-B14F-4D97-AF65-F5344CB8AC3E}">
        <p14:creationId xmlns:p14="http://schemas.microsoft.com/office/powerpoint/2010/main" val="402518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eTexts</a:t>
            </a:r>
            <a:r>
              <a:rPr lang="en-US" dirty="0" smtClean="0"/>
              <a:t>…</a:t>
            </a:r>
            <a:r>
              <a:rPr lang="en-US" u="sng" dirty="0" smtClean="0"/>
              <a:t>why</a:t>
            </a:r>
            <a:r>
              <a:rPr lang="en-US" dirty="0" smtClean="0"/>
              <a:t> so much?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739" y="1517617"/>
            <a:ext cx="3698854" cy="1154226"/>
          </a:xfrm>
          <a:prstGeom prst="rect">
            <a:avLst/>
          </a:prstGeom>
          <a:effectLst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498486" y="1112484"/>
            <a:ext cx="1529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Amazon</a:t>
            </a:r>
          </a:p>
        </p:txBody>
      </p:sp>
      <p:sp>
        <p:nvSpPr>
          <p:cNvPr id="20" name="Left Arrow 19"/>
          <p:cNvSpPr/>
          <p:nvPr/>
        </p:nvSpPr>
        <p:spPr>
          <a:xfrm rot="12638328">
            <a:off x="5297803" y="1283425"/>
            <a:ext cx="1816598" cy="794671"/>
          </a:xfrm>
          <a:prstGeom prst="leftArrow">
            <a:avLst/>
          </a:prstGeom>
          <a:solidFill>
            <a:srgbClr val="FF0000"/>
          </a:solidFill>
          <a:ln w="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1957542">
            <a:off x="5306691" y="1329781"/>
            <a:ext cx="1529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75% of List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68231" y="4292333"/>
            <a:ext cx="2883066" cy="1569660"/>
          </a:xfrm>
          <a:prstGeom prst="rect">
            <a:avLst/>
          </a:prstGeom>
          <a:noFill/>
          <a:ln w="539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Common Restrictions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+mn-lt"/>
              </a:rPr>
              <a:t>Limited access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+mn-lt"/>
              </a:rPr>
              <a:t>Limited devices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+mn-lt"/>
              </a:rPr>
              <a:t>Limited printing</a:t>
            </a:r>
          </a:p>
        </p:txBody>
      </p:sp>
      <p:pic>
        <p:nvPicPr>
          <p:cNvPr id="7" name="Picture 6" descr="Screen shot 2012-01-27 at 8.51.2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08" y="1170938"/>
            <a:ext cx="1472705" cy="1815364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9" name="Rectangle 8"/>
          <p:cNvSpPr/>
          <p:nvPr/>
        </p:nvSpPr>
        <p:spPr>
          <a:xfrm>
            <a:off x="1992512" y="1211690"/>
            <a:ext cx="3285897" cy="167772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039121" y="1188389"/>
            <a:ext cx="33907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Rental 	             $85.35</a:t>
            </a:r>
          </a:p>
          <a:p>
            <a:r>
              <a:rPr lang="en-US" sz="2400" dirty="0" smtClean="0">
                <a:latin typeface="+mn-lt"/>
              </a:rPr>
              <a:t>Used (if avail)	$136.80</a:t>
            </a:r>
          </a:p>
          <a:p>
            <a:r>
              <a:rPr lang="en-US" sz="2400" dirty="0" smtClean="0">
                <a:latin typeface="+mn-lt"/>
              </a:rPr>
              <a:t>New                  $171.00</a:t>
            </a:r>
          </a:p>
          <a:p>
            <a:r>
              <a:rPr lang="en-US" sz="2400" dirty="0" err="1" smtClean="0">
                <a:latin typeface="+mn-lt"/>
              </a:rPr>
              <a:t>Etextbook</a:t>
            </a:r>
            <a:r>
              <a:rPr lang="en-US" sz="2400" dirty="0" smtClean="0">
                <a:latin typeface="+mn-lt"/>
              </a:rPr>
              <a:t>        $119.10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970131" y="4912303"/>
            <a:ext cx="3285897" cy="167772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994357" y="3066058"/>
            <a:ext cx="3285897" cy="167772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024556" y="3123375"/>
            <a:ext cx="33907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Rental 	             $101.10</a:t>
            </a:r>
          </a:p>
          <a:p>
            <a:r>
              <a:rPr lang="en-US" sz="2400" dirty="0" smtClean="0">
                <a:latin typeface="+mn-lt"/>
              </a:rPr>
              <a:t>Used (if avail)	$162.10</a:t>
            </a:r>
          </a:p>
          <a:p>
            <a:r>
              <a:rPr lang="en-US" sz="2400" dirty="0" smtClean="0">
                <a:latin typeface="+mn-lt"/>
              </a:rPr>
              <a:t>New                  $202.65</a:t>
            </a:r>
          </a:p>
          <a:p>
            <a:r>
              <a:rPr lang="en-US" sz="2400" dirty="0" err="1" smtClean="0">
                <a:latin typeface="+mn-lt"/>
              </a:rPr>
              <a:t>Etextbook</a:t>
            </a:r>
            <a:r>
              <a:rPr lang="en-US" sz="2400" dirty="0" smtClean="0">
                <a:latin typeface="+mn-lt"/>
              </a:rPr>
              <a:t>        $154.85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958478" y="4950464"/>
            <a:ext cx="33907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Rental 	             $96.10</a:t>
            </a:r>
          </a:p>
          <a:p>
            <a:r>
              <a:rPr lang="en-US" sz="2400" dirty="0" smtClean="0">
                <a:latin typeface="+mn-lt"/>
              </a:rPr>
              <a:t>Used (if avail)	$154.05</a:t>
            </a:r>
          </a:p>
          <a:p>
            <a:r>
              <a:rPr lang="en-US" sz="2400" dirty="0" smtClean="0">
                <a:latin typeface="+mn-lt"/>
              </a:rPr>
              <a:t>New                  $192.55</a:t>
            </a:r>
          </a:p>
          <a:p>
            <a:r>
              <a:rPr lang="en-US" sz="2400" dirty="0" err="1" smtClean="0">
                <a:latin typeface="+mn-lt"/>
              </a:rPr>
              <a:t>Etextbook</a:t>
            </a:r>
            <a:r>
              <a:rPr lang="en-US" sz="2400" dirty="0" smtClean="0">
                <a:latin typeface="+mn-lt"/>
              </a:rPr>
              <a:t>        $134.10</a:t>
            </a:r>
          </a:p>
        </p:txBody>
      </p:sp>
      <p:pic>
        <p:nvPicPr>
          <p:cNvPr id="13" name="Picture 12" descr="Screen shot 2012-01-27 at 2.50.2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63" y="3052531"/>
            <a:ext cx="1468167" cy="1777890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14" name="Picture 13" descr="Screen shot 2012-01-27 at 2.52.04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88" y="4858418"/>
            <a:ext cx="1509600" cy="1836470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30" name="Left Arrow 29"/>
          <p:cNvSpPr/>
          <p:nvPr/>
        </p:nvSpPr>
        <p:spPr>
          <a:xfrm rot="20231940">
            <a:off x="4984156" y="3694938"/>
            <a:ext cx="1816598" cy="794671"/>
          </a:xfrm>
          <a:prstGeom prst="leftArrow">
            <a:avLst/>
          </a:prstGeom>
          <a:solidFill>
            <a:srgbClr val="FF0000"/>
          </a:solidFill>
          <a:ln w="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1" name="Left Arrow 30"/>
          <p:cNvSpPr/>
          <p:nvPr/>
        </p:nvSpPr>
        <p:spPr>
          <a:xfrm rot="666353">
            <a:off x="4938471" y="2484185"/>
            <a:ext cx="1816598" cy="794671"/>
          </a:xfrm>
          <a:prstGeom prst="leftArrow">
            <a:avLst/>
          </a:prstGeom>
          <a:solidFill>
            <a:srgbClr val="FF0000"/>
          </a:solidFill>
          <a:ln w="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2" name="Left Arrow 31"/>
          <p:cNvSpPr/>
          <p:nvPr/>
        </p:nvSpPr>
        <p:spPr>
          <a:xfrm>
            <a:off x="5032609" y="5898831"/>
            <a:ext cx="1816598" cy="794671"/>
          </a:xfrm>
          <a:prstGeom prst="leftArrow">
            <a:avLst/>
          </a:prstGeom>
          <a:solidFill>
            <a:srgbClr val="FF0000"/>
          </a:solidFill>
          <a:ln w="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411639" y="6030717"/>
            <a:ext cx="1529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70% of List</a:t>
            </a:r>
          </a:p>
        </p:txBody>
      </p:sp>
      <p:sp>
        <p:nvSpPr>
          <p:cNvPr id="34" name="TextBox 33"/>
          <p:cNvSpPr txBox="1"/>
          <p:nvPr/>
        </p:nvSpPr>
        <p:spPr>
          <a:xfrm rot="673671">
            <a:off x="5256024" y="2680639"/>
            <a:ext cx="1806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70% of List</a:t>
            </a:r>
          </a:p>
        </p:txBody>
      </p:sp>
      <p:sp>
        <p:nvSpPr>
          <p:cNvPr id="35" name="TextBox 34"/>
          <p:cNvSpPr txBox="1"/>
          <p:nvPr/>
        </p:nvSpPr>
        <p:spPr>
          <a:xfrm rot="20239695">
            <a:off x="5272847" y="3702338"/>
            <a:ext cx="1779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77% of List</a:t>
            </a:r>
          </a:p>
        </p:txBody>
      </p:sp>
    </p:spTree>
    <p:extLst>
      <p:ext uri="{BB962C8B-B14F-4D97-AF65-F5344CB8AC3E}">
        <p14:creationId xmlns:p14="http://schemas.microsoft.com/office/powerpoint/2010/main" val="387354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200" y="294639"/>
            <a:ext cx="8229600" cy="1143000"/>
          </a:xfrm>
        </p:spPr>
        <p:txBody>
          <a:bodyPr/>
          <a:lstStyle/>
          <a:p>
            <a:r>
              <a:rPr lang="en-US" dirty="0" smtClean="0"/>
              <a:t>Only $1 Saving?...</a:t>
            </a:r>
            <a:r>
              <a:rPr lang="en-US" i="1" dirty="0" smtClean="0"/>
              <a:t>Really?...</a:t>
            </a:r>
            <a:r>
              <a:rPr lang="en-US" dirty="0" smtClean="0"/>
              <a:t>No.</a:t>
            </a:r>
            <a:endParaRPr lang="en-US" dirty="0"/>
          </a:p>
        </p:txBody>
      </p:sp>
      <p:pic>
        <p:nvPicPr>
          <p:cNvPr id="4" name="Picture 3" descr="Screen shot 2012-01-23 at 4.59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046" y="2137010"/>
            <a:ext cx="5610154" cy="451048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50064" y="1440103"/>
            <a:ext cx="4190115" cy="620045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2839" y="1512222"/>
            <a:ext cx="4018445" cy="56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92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08337572"/>
              </p:ext>
            </p:extLst>
          </p:nvPr>
        </p:nvGraphicFramePr>
        <p:xfrm>
          <a:off x="868560" y="1624894"/>
          <a:ext cx="7024283" cy="496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Paper Textbook Dysfunction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14255" y="846582"/>
            <a:ext cx="1778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+mn-lt"/>
              </a:rPr>
              <a:t>Root Causes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73080" y="1747799"/>
            <a:ext cx="216381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7800" indent="-177800">
              <a:buFont typeface="Arial"/>
              <a:buChar char="•"/>
            </a:pPr>
            <a:r>
              <a:rPr lang="en-US" sz="2400" i="1" dirty="0" smtClean="0">
                <a:latin typeface="+mn-lt"/>
              </a:rPr>
              <a:t>Author and </a:t>
            </a:r>
            <a:br>
              <a:rPr lang="en-US" sz="2400" i="1" dirty="0" smtClean="0">
                <a:latin typeface="+mn-lt"/>
              </a:rPr>
            </a:br>
            <a:r>
              <a:rPr lang="en-US" sz="2400" i="1" dirty="0" smtClean="0">
                <a:latin typeface="+mn-lt"/>
              </a:rPr>
              <a:t>publisher </a:t>
            </a:r>
            <a:r>
              <a:rPr lang="en-US" sz="2400" i="1" u="sng" dirty="0" smtClean="0">
                <a:latin typeface="+mn-lt"/>
              </a:rPr>
              <a:t>only</a:t>
            </a:r>
            <a:r>
              <a:rPr lang="en-US" sz="2400" i="1" dirty="0" smtClean="0">
                <a:latin typeface="+mn-lt"/>
              </a:rPr>
              <a:t> </a:t>
            </a:r>
            <a:br>
              <a:rPr lang="en-US" sz="2400" i="1" dirty="0" smtClean="0">
                <a:latin typeface="+mn-lt"/>
              </a:rPr>
            </a:br>
            <a:r>
              <a:rPr lang="en-US" sz="2400" i="1" dirty="0" smtClean="0">
                <a:latin typeface="+mn-lt"/>
              </a:rPr>
              <a:t>paid for NEW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37371" y="4929294"/>
            <a:ext cx="18517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7800" indent="-177800">
              <a:buFont typeface="Arial"/>
              <a:buChar char="•"/>
            </a:pPr>
            <a:r>
              <a:rPr lang="en-US" sz="2400" i="1" dirty="0" smtClean="0">
                <a:latin typeface="+mn-lt"/>
              </a:rPr>
              <a:t>Used</a:t>
            </a:r>
          </a:p>
          <a:p>
            <a:pPr marL="177800" indent="-177800">
              <a:buFont typeface="Arial"/>
              <a:buChar char="•"/>
            </a:pPr>
            <a:r>
              <a:rPr lang="en-US" sz="2400" i="1" dirty="0" smtClean="0">
                <a:latin typeface="+mn-lt"/>
              </a:rPr>
              <a:t>Old Editions</a:t>
            </a:r>
          </a:p>
          <a:p>
            <a:pPr marL="177800" indent="-177800">
              <a:buFont typeface="Arial"/>
              <a:buChar char="•"/>
            </a:pPr>
            <a:r>
              <a:rPr lang="en-US" sz="2400" i="1" dirty="0" smtClean="0">
                <a:latin typeface="+mn-lt"/>
              </a:rPr>
              <a:t>No Book</a:t>
            </a:r>
          </a:p>
          <a:p>
            <a:pPr marL="177800" indent="-177800">
              <a:buFont typeface="Arial"/>
              <a:buChar char="•"/>
            </a:pPr>
            <a:r>
              <a:rPr lang="en-US" sz="2400" i="1" dirty="0" smtClean="0">
                <a:latin typeface="+mn-lt"/>
              </a:rPr>
              <a:t>Piracy</a:t>
            </a:r>
          </a:p>
        </p:txBody>
      </p:sp>
    </p:spTree>
    <p:extLst>
      <p:ext uri="{BB962C8B-B14F-4D97-AF65-F5344CB8AC3E}">
        <p14:creationId xmlns:p14="http://schemas.microsoft.com/office/powerpoint/2010/main" val="383391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786047577"/>
              </p:ext>
            </p:extLst>
          </p:nvPr>
        </p:nvGraphicFramePr>
        <p:xfrm>
          <a:off x="1100695" y="1461039"/>
          <a:ext cx="7024283" cy="496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eTexts</a:t>
            </a:r>
            <a:r>
              <a:rPr lang="en-US" dirty="0" smtClean="0"/>
              <a:t>? </a:t>
            </a:r>
            <a:endParaRPr lang="en-US" dirty="0"/>
          </a:p>
        </p:txBody>
      </p:sp>
      <p:sp>
        <p:nvSpPr>
          <p:cNvPr id="3" name="Multiply 2"/>
          <p:cNvSpPr/>
          <p:nvPr/>
        </p:nvSpPr>
        <p:spPr>
          <a:xfrm>
            <a:off x="4953000" y="4317999"/>
            <a:ext cx="2638777" cy="2159000"/>
          </a:xfrm>
          <a:prstGeom prst="mathMultiply">
            <a:avLst/>
          </a:prstGeom>
          <a:solidFill>
            <a:schemeClr val="accent2">
              <a:alpha val="48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1873955" y="4315177"/>
            <a:ext cx="2638777" cy="2159000"/>
          </a:xfrm>
          <a:prstGeom prst="mathMultiply">
            <a:avLst/>
          </a:prstGeom>
          <a:solidFill>
            <a:schemeClr val="accent2">
              <a:alpha val="48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469506" y="4929294"/>
            <a:ext cx="15440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7800" indent="-177800">
              <a:buFont typeface="Arial"/>
              <a:buChar char="•"/>
            </a:pPr>
            <a:r>
              <a:rPr lang="en-US" sz="2400" i="1" strike="sngStrike" dirty="0" smtClean="0">
                <a:latin typeface="+mn-lt"/>
              </a:rPr>
              <a:t>No Used</a:t>
            </a:r>
          </a:p>
          <a:p>
            <a:pPr marL="177800" indent="-177800">
              <a:buFont typeface="Arial"/>
              <a:buChar char="•"/>
            </a:pPr>
            <a:r>
              <a:rPr lang="en-US" sz="2400" i="1" dirty="0" smtClean="0"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US" sz="2400" i="1" dirty="0" smtClean="0">
                <a:latin typeface="+mn-lt"/>
              </a:rPr>
              <a:t>Piracy?</a:t>
            </a:r>
          </a:p>
        </p:txBody>
      </p:sp>
    </p:spTree>
    <p:extLst>
      <p:ext uri="{BB962C8B-B14F-4D97-AF65-F5344CB8AC3E}">
        <p14:creationId xmlns:p14="http://schemas.microsoft.com/office/powerpoint/2010/main" val="280069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IU </a:t>
            </a:r>
            <a:r>
              <a:rPr lang="en-US" dirty="0" err="1" smtClean="0"/>
              <a:t>eText</a:t>
            </a:r>
            <a:r>
              <a:rPr lang="en-US" dirty="0" smtClean="0"/>
              <a:t> Approach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27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IU </a:t>
            </a:r>
            <a:r>
              <a:rPr lang="en-US" dirty="0" err="1" smtClean="0"/>
              <a:t>eText</a:t>
            </a:r>
            <a:r>
              <a:rPr lang="en-US" dirty="0" smtClean="0"/>
              <a:t> Initiative (2009)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4469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u="sng" dirty="0" smtClean="0"/>
              <a:t>Drive down the cost </a:t>
            </a:r>
            <a:r>
              <a:rPr lang="en-US" dirty="0" smtClean="0"/>
              <a:t>of materials for students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Provide high quality </a:t>
            </a:r>
            <a:r>
              <a:rPr lang="en-US" b="1" u="sng" dirty="0" smtClean="0"/>
              <a:t>materials of choice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Enable </a:t>
            </a:r>
            <a:r>
              <a:rPr lang="en-US" b="1" u="sng" dirty="0" smtClean="0"/>
              <a:t>new tools </a:t>
            </a:r>
            <a:r>
              <a:rPr lang="en-US" dirty="0" smtClean="0"/>
              <a:t>for teaching and learning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u="sng" dirty="0" smtClean="0"/>
              <a:t>Shape the terms</a:t>
            </a:r>
            <a:r>
              <a:rPr lang="en-US" b="1" dirty="0" smtClean="0"/>
              <a:t> </a:t>
            </a:r>
            <a:r>
              <a:rPr lang="en-US" dirty="0" smtClean="0"/>
              <a:t>of </a:t>
            </a:r>
            <a:r>
              <a:rPr lang="en-US" b="1" u="sng" dirty="0" smtClean="0"/>
              <a:t>sustainable models </a:t>
            </a:r>
            <a:r>
              <a:rPr lang="en-US" dirty="0" smtClean="0"/>
              <a:t>that work for students, faculty, authors…etc.</a:t>
            </a:r>
          </a:p>
        </p:txBody>
      </p:sp>
    </p:spTree>
    <p:extLst>
      <p:ext uri="{BB962C8B-B14F-4D97-AF65-F5344CB8AC3E}">
        <p14:creationId xmlns:p14="http://schemas.microsoft.com/office/powerpoint/2010/main" val="79265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ck-BC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400"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ITS-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Black-BCW.potx</Template>
  <TotalTime>13064</TotalTime>
  <Words>892</Words>
  <Application>Microsoft Office PowerPoint</Application>
  <PresentationFormat>Letter Paper (8.5x11 in)</PresentationFormat>
  <Paragraphs>199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Black-BCW</vt:lpstr>
      <vt:lpstr>UITS-Black</vt:lpstr>
      <vt:lpstr>eTexts: A Perishable Opportunity for Higher Education?</vt:lpstr>
      <vt:lpstr>Term: eTexts</vt:lpstr>
      <vt:lpstr>Textbook Challenges</vt:lpstr>
      <vt:lpstr>eTexts…why so much?</vt:lpstr>
      <vt:lpstr>Only $1 Saving?...Really?...No.</vt:lpstr>
      <vt:lpstr>Paper Textbook Dysfunction</vt:lpstr>
      <vt:lpstr>eTexts? </vt:lpstr>
      <vt:lpstr>IU eText Approach</vt:lpstr>
      <vt:lpstr>IU eText Initiative (2009)</vt:lpstr>
      <vt:lpstr>A Model to Fix the ROOT Causes </vt:lpstr>
      <vt:lpstr>IU Timeline</vt:lpstr>
      <vt:lpstr>Institutional Actions</vt:lpstr>
      <vt:lpstr>PowerPoint Presentation</vt:lpstr>
      <vt:lpstr>PowerPoint Presentation</vt:lpstr>
      <vt:lpstr>PowerPoint Presentation</vt:lpstr>
      <vt:lpstr>Spring 2012 Semester @ IU</vt:lpstr>
      <vt:lpstr>2012 and Beyond</vt:lpstr>
      <vt:lpstr>3 Great Developments in 2012</vt:lpstr>
      <vt:lpstr>PowerPoint Presentation</vt:lpstr>
      <vt:lpstr>eText Trial Pack Timeline</vt:lpstr>
      <vt:lpstr>Internet2 Net+ eText Pilot Pack</vt:lpstr>
      <vt:lpstr>Keys to Rolling Out an eText Fee Model</vt:lpstr>
      <vt:lpstr>Insights and Actions</vt:lpstr>
      <vt:lpstr>What To Do Now</vt:lpstr>
      <vt:lpstr>Questions &amp; Discussion </vt:lpstr>
      <vt:lpstr>eTexts: A Perishable Opportunity for Higher Education?</vt:lpstr>
      <vt:lpstr>eText Savings – 2011 MBA Core</vt:lpstr>
      <vt:lpstr>Under the eText Fee Model</vt:lpstr>
    </vt:vector>
  </TitlesOfParts>
  <Company>Indiana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IU Trustees VP for IT Briefing</dc:title>
  <dc:creator>Brad Wheeler</dc:creator>
  <cp:lastModifiedBy>Colleen Keller</cp:lastModifiedBy>
  <cp:revision>361</cp:revision>
  <dcterms:created xsi:type="dcterms:W3CDTF">2008-08-27T18:18:02Z</dcterms:created>
  <dcterms:modified xsi:type="dcterms:W3CDTF">2012-01-30T22:32:45Z</dcterms:modified>
</cp:coreProperties>
</file>