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7" r:id="rId1"/>
  </p:sldMasterIdLst>
  <p:notesMasterIdLst>
    <p:notesMasterId r:id="rId23"/>
  </p:notesMasterIdLst>
  <p:handoutMasterIdLst>
    <p:handoutMasterId r:id="rId24"/>
  </p:handoutMasterIdLst>
  <p:sldIdLst>
    <p:sldId id="256" r:id="rId2"/>
    <p:sldId id="578" r:id="rId3"/>
    <p:sldId id="565" r:id="rId4"/>
    <p:sldId id="566" r:id="rId5"/>
    <p:sldId id="576" r:id="rId6"/>
    <p:sldId id="577" r:id="rId7"/>
    <p:sldId id="579" r:id="rId8"/>
    <p:sldId id="571" r:id="rId9"/>
    <p:sldId id="559" r:id="rId10"/>
    <p:sldId id="560" r:id="rId11"/>
    <p:sldId id="561" r:id="rId12"/>
    <p:sldId id="564" r:id="rId13"/>
    <p:sldId id="563" r:id="rId14"/>
    <p:sldId id="562" r:id="rId15"/>
    <p:sldId id="569" r:id="rId16"/>
    <p:sldId id="580" r:id="rId17"/>
    <p:sldId id="572" r:id="rId18"/>
    <p:sldId id="573" r:id="rId19"/>
    <p:sldId id="574" r:id="rId20"/>
    <p:sldId id="575" r:id="rId21"/>
    <p:sldId id="581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BCA"/>
    <a:srgbClr val="DFEECA"/>
    <a:srgbClr val="FFCC66"/>
    <a:srgbClr val="99CCFF"/>
    <a:srgbClr val="009900"/>
    <a:srgbClr val="800000"/>
    <a:srgbClr val="FFFF00"/>
    <a:srgbClr val="008000"/>
    <a:srgbClr val="0000CC"/>
    <a:srgbClr val="F1A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9" autoAdjust="0"/>
    <p:restoredTop sz="71655" autoAdjust="0"/>
  </p:normalViewPr>
  <p:slideViewPr>
    <p:cSldViewPr snapToGrid="0">
      <p:cViewPr>
        <p:scale>
          <a:sx n="70" d="100"/>
          <a:sy n="70" d="100"/>
        </p:scale>
        <p:origin x="-1666" y="-120"/>
      </p:cViewPr>
      <p:guideLst>
        <p:guide orient="horz" pos="153"/>
        <p:guide pos="5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aseline="-25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aseline="-25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aseline="-25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aseline="-25000"/>
            </a:lvl1pPr>
          </a:lstStyle>
          <a:p>
            <a:pPr>
              <a:defRPr/>
            </a:pPr>
            <a:fld id="{3BDFD4E7-67B8-41B0-B9E5-FEC26CAE9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0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BD5DB55-8A7E-4AEC-9E40-C0A62FD5A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3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6FCC2-E575-44D4-863E-2778F82459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A74B4-3BDE-4D76-92F1-8ADF6A502F4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292600"/>
            <a:ext cx="5143500" cy="4181475"/>
          </a:xfrm>
        </p:spPr>
        <p:txBody>
          <a:bodyPr/>
          <a:lstStyle/>
          <a:p>
            <a:pPr marL="228600" indent="-228600"/>
            <a:r>
              <a:rPr lang="en-US" sz="1000"/>
              <a:t>MP Top 10 Risks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Malicious code on site (listings, ads, etc.) leading to fraud and BBE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Site loophole leading to customer data breach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Weak securtiy at Adjacency – leading to customer data breach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Targeted attacks on eBay Users (BayRob, etc.)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Data breach/fraud resulting from Insider collaboration (Call Centers and others)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Application layer denial of service attack – Extortion 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Data breach/fraud resulting from intrusion at remote office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Using eBay site as mechanism to deliver malicious code (drive by browser/system contamination)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Site loophole used to perpetrate fraud (new issue bi-weekly)</a:t>
            </a:r>
          </a:p>
          <a:p>
            <a:pPr marL="228600" indent="-228600">
              <a:buFontTx/>
              <a:buAutoNum type="arabicPeriod"/>
            </a:pPr>
            <a:r>
              <a:rPr lang="en-US" sz="1000"/>
              <a:t>Virus/worm attack on site/corp servers – causing availability issues/theft of data</a:t>
            </a:r>
          </a:p>
          <a:p>
            <a:pPr marL="228600" indent="-228600">
              <a:buFontTx/>
              <a:buAutoNum type="arabicPeriod"/>
            </a:pPr>
            <a:endParaRPr lang="en-US" sz="1000"/>
          </a:p>
          <a:p>
            <a:pPr marL="228600" indent="-228600"/>
            <a:r>
              <a:rPr lang="en-US" sz="1000"/>
              <a:t>MP		2009</a:t>
            </a:r>
          </a:p>
          <a:p>
            <a:pPr marL="228600" indent="-228600"/>
            <a:r>
              <a:rPr lang="en-US" sz="1000"/>
              <a:t>4x100 = 400		1x100 = 100</a:t>
            </a:r>
          </a:p>
          <a:p>
            <a:pPr marL="228600" indent="-228600"/>
            <a:r>
              <a:rPr lang="en-US" sz="1000"/>
              <a:t>1x75 =     75		3x75 =    225</a:t>
            </a:r>
          </a:p>
          <a:p>
            <a:pPr marL="228600" indent="-228600"/>
            <a:r>
              <a:rPr lang="en-US" sz="1000"/>
              <a:t>2x50 =   100		3x50 =    150</a:t>
            </a:r>
          </a:p>
          <a:p>
            <a:pPr marL="228600" indent="-228600"/>
            <a:r>
              <a:rPr lang="en-US" sz="1000"/>
              <a:t>Total =   575		Total =    475</a:t>
            </a:r>
          </a:p>
          <a:p>
            <a:pPr marL="228600" indent="-228600"/>
            <a:r>
              <a:rPr lang="en-US" sz="1000"/>
              <a:t>	$100M reduction in risk for $30M spend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PP</a:t>
            </a:r>
          </a:p>
          <a:p>
            <a:pPr marL="228600" indent="-228600"/>
            <a:r>
              <a:rPr lang="en-US" sz="1000"/>
              <a:t>3x100 = 300</a:t>
            </a:r>
          </a:p>
          <a:p>
            <a:pPr marL="228600" indent="-228600"/>
            <a:r>
              <a:rPr lang="en-US" sz="1000"/>
              <a:t>2x75 = 150</a:t>
            </a:r>
          </a:p>
          <a:p>
            <a:pPr marL="228600" indent="-228600"/>
            <a:r>
              <a:rPr lang="en-US" sz="1000"/>
              <a:t>2x50 = 100</a:t>
            </a:r>
          </a:p>
          <a:p>
            <a:pPr marL="228600" indent="-228600"/>
            <a:r>
              <a:rPr lang="en-US" sz="1000"/>
              <a:t>Total = 550</a:t>
            </a:r>
          </a:p>
          <a:p>
            <a:pPr marL="228600" indent="-228600">
              <a:buFontTx/>
              <a:buAutoNum type="arabicPeriod"/>
            </a:pPr>
            <a:endParaRPr 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44938-2051-49CA-944D-EA8510A4D1CA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ADBE4-A39A-4508-9F3C-EDDB9AA0F108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EE09F-239B-4D5E-BAD9-6032C2CC6D71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C3897-326B-47F3-8EC7-F1CB9D844CA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A3CFF-9E2C-47DA-BB9D-041619858C0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8444B-0661-4200-BC73-44507BE350FD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4 square picture of where eBay Marketplaces; Corporate IT; and Adjacencies exist utilizing two biggest security &amp; availability risk factors:  </a:t>
            </a:r>
          </a:p>
          <a:p>
            <a:r>
              <a:rPr lang="en-US" smtClean="0"/>
              <a:t>Financial Impact (associated with availability) and Data at Risk (associated with confidentiality and the potential to disclose or make whole to customers and/or employees)</a:t>
            </a:r>
          </a:p>
          <a:p>
            <a:endParaRPr lang="en-US" smtClean="0"/>
          </a:p>
          <a:p>
            <a:r>
              <a:rPr lang="en-US" smtClean="0"/>
              <a:t>The color represents control effectiveness as determined by:  Assessments conducted by GIS; Internal Audit; PwC; external consultants related to security controls and our ability to mitigate against threat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D29A8A-B528-418F-BCAD-D543C020297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0461895A-832A-4167-BE9B-7448CA062309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8DB8BE-A1EF-47D4-BDFA-1588F938E6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227571FF-D602-4BB6-9683-7A1E909D4296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B31623-1034-4A9B-9500-64FF4F942B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4300"/>
            <a:ext cx="8115300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1500" y="1371600"/>
            <a:ext cx="8115300" cy="46831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F1CE-6096-4FB0-AC69-45B8247C4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43999" y="0"/>
            <a:ext cx="7756263" cy="10542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68118" y="689448"/>
            <a:ext cx="6779110" cy="923330"/>
            <a:chOff x="1172584" y="1381459"/>
            <a:chExt cx="6779110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D242B6C6-10FF-4510-A888-F0B9C6A788B0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60CD7A-80AE-4DF2-ADE9-3B7884BA60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C2847B31-A4E1-4FCE-8661-5EC33A675437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39B42E-ED79-4F1B-B3AA-682518CD7D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07522" y="0"/>
            <a:ext cx="7756263" cy="1054250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60064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7CAD832D-B7F8-4A85-B115-3F84BE9AC26D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8C5569-D433-4075-A564-286E32AB4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E10B34F3-05F7-41C1-B84E-68CE2E00C83C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CF040A-1A32-419A-8B4C-807DF8F049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8D47F82-2B2E-4837-B3AB-C94C672FBECB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625768-92DC-4D71-A93F-9007BE7C19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81E57738-F4B0-48EA-9B71-E0F723F8BF6C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1F335C-AB5D-411E-885B-F5BC68B2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E600D5EF-7D26-425F-8C45-B9312ACE18BC}" type="datetime1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12D362-3BF1-4192-B831-409B16983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824" y="106132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203" y="1490092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489" y="6272441"/>
            <a:ext cx="1347851" cy="48623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647235" y="545912"/>
            <a:ext cx="7772400" cy="2814491"/>
          </a:xfrm>
          <a:noFill/>
        </p:spPr>
        <p:txBody>
          <a:bodyPr/>
          <a:lstStyle/>
          <a:p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4400" dirty="0" smtClean="0"/>
              <a:t>Security </a:t>
            </a:r>
            <a:r>
              <a:rPr lang="en-US" sz="4400" dirty="0"/>
              <a:t>Awareness and Communication in the </a:t>
            </a:r>
            <a:r>
              <a:rPr lang="en-US" sz="4400" dirty="0" smtClean="0"/>
              <a:t>C-Suite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EDUCAUSE Live! Broadcast</a:t>
            </a:r>
            <a:br>
              <a:rPr lang="en-US" sz="2400" dirty="0" smtClean="0"/>
            </a:br>
            <a:r>
              <a:rPr lang="en-US" sz="2400" dirty="0" smtClean="0"/>
              <a:t>4 October 2012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123" name="Text Box 26"/>
          <p:cNvSpPr txBox="1">
            <a:spLocks noChangeArrowheads="1"/>
          </p:cNvSpPr>
          <p:nvPr/>
        </p:nvSpPr>
        <p:spPr bwMode="auto">
          <a:xfrm>
            <a:off x="591031" y="4728311"/>
            <a:ext cx="57848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/>
              <a:t>Dave </a:t>
            </a:r>
            <a:r>
              <a:rPr lang="en-US" dirty="0" smtClean="0"/>
              <a:t>Cullinane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CEO</a:t>
            </a:r>
            <a:endParaRPr lang="en-US" dirty="0"/>
          </a:p>
          <a:p>
            <a:pPr>
              <a:lnSpc>
                <a:spcPct val="125000"/>
              </a:lnSpc>
            </a:pPr>
            <a:r>
              <a:rPr lang="en-US" dirty="0" smtClean="0"/>
              <a:t>Security Starfish LLC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843" y="4807284"/>
            <a:ext cx="3286733" cy="118568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27" name="Rectangle 26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0" name="Straight Connector 2"/>
          <p:cNvSpPr>
            <a:spLocks noChangeShapeType="1"/>
          </p:cNvSpPr>
          <p:nvPr/>
        </p:nvSpPr>
        <p:spPr bwMode="auto">
          <a:xfrm rot="5400000" flipV="1">
            <a:off x="4868863" y="2938463"/>
            <a:ext cx="76200" cy="6705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7411" name="Straight Connector 5"/>
          <p:cNvCxnSpPr>
            <a:cxnSpLocks noChangeShapeType="1"/>
            <a:stCxn id="17410" idx="0"/>
          </p:cNvCxnSpPr>
          <p:nvPr/>
        </p:nvCxnSpPr>
        <p:spPr bwMode="auto">
          <a:xfrm flipV="1">
            <a:off x="1554163" y="1147763"/>
            <a:ext cx="1587" cy="510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/>
          <p:nvPr/>
        </p:nvCxnSpPr>
        <p:spPr>
          <a:xfrm>
            <a:off x="1554163" y="3357563"/>
            <a:ext cx="1143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247775" y="4805363"/>
            <a:ext cx="28971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106363" y="13001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Risk</a:t>
            </a:r>
            <a:r>
              <a:rPr lang="en-US" sz="1600" b="1" dirty="0"/>
              <a:t>    </a:t>
            </a:r>
            <a:endParaRPr lang="en-US" dirty="0"/>
          </a:p>
        </p:txBody>
      </p:sp>
      <p:sp>
        <p:nvSpPr>
          <p:cNvPr id="17415" name="TextBox 19"/>
          <p:cNvSpPr txBox="1">
            <a:spLocks noChangeArrowheads="1"/>
          </p:cNvSpPr>
          <p:nvPr/>
        </p:nvSpPr>
        <p:spPr bwMode="auto">
          <a:xfrm>
            <a:off x="2316163" y="625316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$10M</a:t>
            </a:r>
            <a:endParaRPr lang="en-US" sz="1600" b="1" dirty="0"/>
          </a:p>
          <a:p>
            <a:pPr algn="ctr"/>
            <a:r>
              <a:rPr lang="en-US" sz="1600" b="1" dirty="0" smtClean="0"/>
              <a:t>25HC      </a:t>
            </a:r>
            <a:endParaRPr lang="en-US" sz="1600" b="1" dirty="0"/>
          </a:p>
        </p:txBody>
      </p:sp>
      <p:sp>
        <p:nvSpPr>
          <p:cNvPr id="81" name="Arc 80"/>
          <p:cNvSpPr/>
          <p:nvPr/>
        </p:nvSpPr>
        <p:spPr>
          <a:xfrm flipH="1" flipV="1">
            <a:off x="1401763" y="919163"/>
            <a:ext cx="10287000" cy="5029200"/>
          </a:xfrm>
          <a:prstGeom prst="arc">
            <a:avLst>
              <a:gd name="adj1" fmla="val 15705752"/>
              <a:gd name="adj2" fmla="val 0"/>
            </a:avLst>
          </a:prstGeom>
          <a:noFill/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6072188" y="6396038"/>
            <a:ext cx="179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Investment</a:t>
            </a:r>
          </a:p>
        </p:txBody>
      </p:sp>
      <p:sp>
        <p:nvSpPr>
          <p:cNvPr id="30" name="Arc 29"/>
          <p:cNvSpPr/>
          <p:nvPr/>
        </p:nvSpPr>
        <p:spPr>
          <a:xfrm rot="10800000">
            <a:off x="1935163" y="-3424238"/>
            <a:ext cx="11963400" cy="906780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9" name="TextBox 30"/>
          <p:cNvSpPr txBox="1">
            <a:spLocks noChangeArrowheads="1"/>
          </p:cNvSpPr>
          <p:nvPr/>
        </p:nvSpPr>
        <p:spPr bwMode="auto">
          <a:xfrm>
            <a:off x="715963" y="3205163"/>
            <a:ext cx="811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$300M</a:t>
            </a:r>
            <a:endParaRPr lang="en-US" sz="1600" b="1" dirty="0"/>
          </a:p>
        </p:txBody>
      </p:sp>
      <p:sp>
        <p:nvSpPr>
          <p:cNvPr id="17420" name="TextBox 33"/>
          <p:cNvSpPr txBox="1">
            <a:spLocks noChangeArrowheads="1"/>
          </p:cNvSpPr>
          <p:nvPr/>
        </p:nvSpPr>
        <p:spPr bwMode="auto">
          <a:xfrm>
            <a:off x="274638" y="312738"/>
            <a:ext cx="502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Information </a:t>
            </a:r>
            <a:r>
              <a:rPr lang="en-US" sz="2400" dirty="0"/>
              <a:t>Security Risk Tolerance</a:t>
            </a:r>
          </a:p>
        </p:txBody>
      </p:sp>
      <p:sp>
        <p:nvSpPr>
          <p:cNvPr id="17421" name="Line Callout 1 12"/>
          <p:cNvSpPr>
            <a:spLocks/>
          </p:cNvSpPr>
          <p:nvPr/>
        </p:nvSpPr>
        <p:spPr bwMode="auto">
          <a:xfrm>
            <a:off x="2840038" y="1219200"/>
            <a:ext cx="1606550" cy="484188"/>
          </a:xfrm>
          <a:prstGeom prst="borderCallout1">
            <a:avLst>
              <a:gd name="adj1" fmla="val 44463"/>
              <a:gd name="adj2" fmla="val -8333"/>
              <a:gd name="adj3" fmla="val 112500"/>
              <a:gd name="adj4" fmla="val -3833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2" name="TextBox 14"/>
          <p:cNvSpPr txBox="1">
            <a:spLocks noChangeArrowheads="1"/>
          </p:cNvSpPr>
          <p:nvPr/>
        </p:nvSpPr>
        <p:spPr bwMode="auto">
          <a:xfrm>
            <a:off x="2798763" y="1344613"/>
            <a:ext cx="1662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Security Risk Curve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379788" y="2660650"/>
            <a:ext cx="1593850" cy="581025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3338513" y="2784475"/>
            <a:ext cx="16494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Initial </a:t>
            </a:r>
            <a:r>
              <a:rPr lang="en-US" sz="1200" b="1" dirty="0">
                <a:solidFill>
                  <a:srgbClr val="00B0F0"/>
                </a:solidFill>
              </a:rPr>
              <a:t>Risk Profile</a:t>
            </a:r>
          </a:p>
        </p:txBody>
      </p:sp>
      <p:cxnSp>
        <p:nvCxnSpPr>
          <p:cNvPr id="17425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2868613" y="2978150"/>
            <a:ext cx="401637" cy="249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Oval 1"/>
          <p:cNvSpPr/>
          <p:nvPr/>
        </p:nvSpPr>
        <p:spPr bwMode="auto">
          <a:xfrm>
            <a:off x="308431" y="2993571"/>
            <a:ext cx="1324429" cy="7075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35" name="Rectangle 34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4" name="Straight Connector 2"/>
          <p:cNvSpPr>
            <a:spLocks noChangeShapeType="1"/>
          </p:cNvSpPr>
          <p:nvPr/>
        </p:nvSpPr>
        <p:spPr bwMode="auto">
          <a:xfrm rot="5400000" flipV="1">
            <a:off x="4868863" y="2938463"/>
            <a:ext cx="76200" cy="6705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8435" name="Straight Connector 5"/>
          <p:cNvCxnSpPr>
            <a:cxnSpLocks noChangeShapeType="1"/>
            <a:stCxn id="18434" idx="0"/>
          </p:cNvCxnSpPr>
          <p:nvPr/>
        </p:nvCxnSpPr>
        <p:spPr bwMode="auto">
          <a:xfrm flipV="1">
            <a:off x="1554163" y="1147763"/>
            <a:ext cx="1587" cy="510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/>
          <p:nvPr/>
        </p:nvCxnSpPr>
        <p:spPr>
          <a:xfrm>
            <a:off x="1554163" y="3357563"/>
            <a:ext cx="1143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247775" y="4805363"/>
            <a:ext cx="28971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106363" y="13001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Risk</a:t>
            </a:r>
            <a:r>
              <a:rPr lang="en-US" sz="1600" b="1" dirty="0"/>
              <a:t>    </a:t>
            </a:r>
            <a:endParaRPr lang="en-US" dirty="0"/>
          </a:p>
        </p:txBody>
      </p:sp>
      <p:sp>
        <p:nvSpPr>
          <p:cNvPr id="18439" name="TextBox 19"/>
          <p:cNvSpPr txBox="1">
            <a:spLocks noChangeArrowheads="1"/>
          </p:cNvSpPr>
          <p:nvPr/>
        </p:nvSpPr>
        <p:spPr bwMode="auto">
          <a:xfrm>
            <a:off x="2316163" y="6253163"/>
            <a:ext cx="76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$</a:t>
            </a:r>
            <a:r>
              <a:rPr lang="en-US" sz="1400" b="1" dirty="0" smtClean="0"/>
              <a:t>10M</a:t>
            </a:r>
            <a:endParaRPr lang="en-US" sz="1400" b="1" dirty="0"/>
          </a:p>
          <a:p>
            <a:pPr algn="ctr"/>
            <a:r>
              <a:rPr lang="en-US" sz="1400" b="1" dirty="0" smtClean="0"/>
              <a:t>25HC      </a:t>
            </a:r>
            <a:endParaRPr lang="en-US" sz="1400" b="1" dirty="0"/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566863" y="4964113"/>
            <a:ext cx="3175000" cy="1587"/>
          </a:xfrm>
          <a:prstGeom prst="line">
            <a:avLst/>
          </a:prstGeom>
          <a:noFill/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16200000" flipH="1">
            <a:off x="4071144" y="5634832"/>
            <a:ext cx="1355725" cy="14287"/>
          </a:xfrm>
          <a:prstGeom prst="line">
            <a:avLst/>
          </a:prstGeom>
          <a:noFill/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81" name="Arc 80"/>
          <p:cNvSpPr/>
          <p:nvPr/>
        </p:nvSpPr>
        <p:spPr>
          <a:xfrm flipH="1" flipV="1">
            <a:off x="1401763" y="919163"/>
            <a:ext cx="10287000" cy="5029200"/>
          </a:xfrm>
          <a:prstGeom prst="arc">
            <a:avLst>
              <a:gd name="adj1" fmla="val 15705752"/>
              <a:gd name="adj2" fmla="val 0"/>
            </a:avLst>
          </a:prstGeom>
          <a:noFill/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6072188" y="6396038"/>
            <a:ext cx="179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Investment</a:t>
            </a:r>
          </a:p>
        </p:txBody>
      </p:sp>
      <p:sp>
        <p:nvSpPr>
          <p:cNvPr id="30" name="Arc 29"/>
          <p:cNvSpPr/>
          <p:nvPr/>
        </p:nvSpPr>
        <p:spPr>
          <a:xfrm rot="10800000">
            <a:off x="1935163" y="-3424238"/>
            <a:ext cx="11963400" cy="906780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5" name="TextBox 30"/>
          <p:cNvSpPr txBox="1">
            <a:spLocks noChangeArrowheads="1"/>
          </p:cNvSpPr>
          <p:nvPr/>
        </p:nvSpPr>
        <p:spPr bwMode="auto">
          <a:xfrm>
            <a:off x="715963" y="3205163"/>
            <a:ext cx="811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$300M</a:t>
            </a:r>
            <a:endParaRPr lang="en-US" sz="1600" b="1" dirty="0"/>
          </a:p>
        </p:txBody>
      </p:sp>
      <p:sp>
        <p:nvSpPr>
          <p:cNvPr id="18446" name="TextBox 31"/>
          <p:cNvSpPr txBox="1">
            <a:spLocks noChangeArrowheads="1"/>
          </p:cNvSpPr>
          <p:nvPr/>
        </p:nvSpPr>
        <p:spPr bwMode="auto">
          <a:xfrm>
            <a:off x="715963" y="4787900"/>
            <a:ext cx="811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$140M</a:t>
            </a:r>
            <a:endParaRPr lang="en-US" sz="1600" b="1" dirty="0"/>
          </a:p>
        </p:txBody>
      </p:sp>
      <p:sp>
        <p:nvSpPr>
          <p:cNvPr id="18447" name="TextBox 19"/>
          <p:cNvSpPr txBox="1">
            <a:spLocks noChangeArrowheads="1"/>
          </p:cNvSpPr>
          <p:nvPr/>
        </p:nvSpPr>
        <p:spPr bwMode="auto">
          <a:xfrm>
            <a:off x="4362450" y="627697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$20M</a:t>
            </a:r>
            <a:endParaRPr lang="en-US" sz="1400" b="1" dirty="0"/>
          </a:p>
          <a:p>
            <a:pPr algn="ctr"/>
            <a:r>
              <a:rPr lang="en-US" sz="1400" b="1" dirty="0" smtClean="0"/>
              <a:t>50HC      </a:t>
            </a:r>
            <a:endParaRPr lang="en-US" sz="1400" b="1" dirty="0"/>
          </a:p>
        </p:txBody>
      </p:sp>
      <p:sp>
        <p:nvSpPr>
          <p:cNvPr id="18448" name="TextBox 33"/>
          <p:cNvSpPr txBox="1">
            <a:spLocks noChangeArrowheads="1"/>
          </p:cNvSpPr>
          <p:nvPr/>
        </p:nvSpPr>
        <p:spPr bwMode="auto">
          <a:xfrm>
            <a:off x="274638" y="312738"/>
            <a:ext cx="5176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Information </a:t>
            </a:r>
            <a:r>
              <a:rPr lang="en-US" sz="2400" dirty="0"/>
              <a:t>Security Risk Tolerance</a:t>
            </a:r>
          </a:p>
        </p:txBody>
      </p:sp>
      <p:sp>
        <p:nvSpPr>
          <p:cNvPr id="18449" name="Line Callout 1 16"/>
          <p:cNvSpPr>
            <a:spLocks/>
          </p:cNvSpPr>
          <p:nvPr/>
        </p:nvSpPr>
        <p:spPr bwMode="auto">
          <a:xfrm>
            <a:off x="2840038" y="1219200"/>
            <a:ext cx="1606550" cy="484188"/>
          </a:xfrm>
          <a:prstGeom prst="borderCallout1">
            <a:avLst>
              <a:gd name="adj1" fmla="val 44463"/>
              <a:gd name="adj2" fmla="val -8333"/>
              <a:gd name="adj3" fmla="val 112500"/>
              <a:gd name="adj4" fmla="val -3833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50" name="TextBox 19"/>
          <p:cNvSpPr txBox="1">
            <a:spLocks noChangeArrowheads="1"/>
          </p:cNvSpPr>
          <p:nvPr/>
        </p:nvSpPr>
        <p:spPr bwMode="auto">
          <a:xfrm>
            <a:off x="2798763" y="1344613"/>
            <a:ext cx="1662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Security Risk Curve</a:t>
            </a:r>
          </a:p>
        </p:txBody>
      </p:sp>
      <p:sp>
        <p:nvSpPr>
          <p:cNvPr id="18451" name="Rectangle 20"/>
          <p:cNvSpPr>
            <a:spLocks noChangeArrowheads="1"/>
          </p:cNvSpPr>
          <p:nvPr/>
        </p:nvSpPr>
        <p:spPr bwMode="auto">
          <a:xfrm>
            <a:off x="5486400" y="4170363"/>
            <a:ext cx="1593850" cy="788987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8452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903788" y="4557713"/>
            <a:ext cx="403225" cy="249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53" name="TextBox 22"/>
          <p:cNvSpPr txBox="1">
            <a:spLocks noChangeArrowheads="1"/>
          </p:cNvSpPr>
          <p:nvPr/>
        </p:nvSpPr>
        <p:spPr bwMode="auto">
          <a:xfrm>
            <a:off x="5472113" y="4267200"/>
            <a:ext cx="1649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Adjusted </a:t>
            </a:r>
            <a:r>
              <a:rPr lang="en-US" sz="1200" b="1" dirty="0">
                <a:solidFill>
                  <a:srgbClr val="00B0F0"/>
                </a:solidFill>
              </a:rPr>
              <a:t>Risk Profile with new funding levels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379788" y="2660650"/>
            <a:ext cx="1593850" cy="5810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3338513" y="2784475"/>
            <a:ext cx="16494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initial </a:t>
            </a:r>
            <a:r>
              <a:rPr lang="en-US" sz="1200" b="1" dirty="0">
                <a:solidFill>
                  <a:srgbClr val="00B0F0"/>
                </a:solidFill>
              </a:rPr>
              <a:t>Risk Profile</a:t>
            </a:r>
          </a:p>
        </p:txBody>
      </p:sp>
      <p:cxnSp>
        <p:nvCxnSpPr>
          <p:cNvPr id="24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2868613" y="2978150"/>
            <a:ext cx="401637" cy="249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41" name="Rectangle 40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9066042">
            <a:off x="3966349" y="2766968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Increasing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8" name="Straight Connector 2"/>
          <p:cNvSpPr>
            <a:spLocks noChangeShapeType="1"/>
          </p:cNvSpPr>
          <p:nvPr/>
        </p:nvSpPr>
        <p:spPr bwMode="auto">
          <a:xfrm rot="5400000" flipV="1">
            <a:off x="4868863" y="2938463"/>
            <a:ext cx="76200" cy="6705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9459" name="Straight Connector 5"/>
          <p:cNvCxnSpPr>
            <a:cxnSpLocks noChangeShapeType="1"/>
            <a:stCxn id="19458" idx="0"/>
          </p:cNvCxnSpPr>
          <p:nvPr/>
        </p:nvCxnSpPr>
        <p:spPr bwMode="auto">
          <a:xfrm flipV="1">
            <a:off x="1554163" y="1147763"/>
            <a:ext cx="1587" cy="510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/>
          <p:nvPr/>
        </p:nvCxnSpPr>
        <p:spPr>
          <a:xfrm>
            <a:off x="1554163" y="3357563"/>
            <a:ext cx="1143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247775" y="4805363"/>
            <a:ext cx="28971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106363" y="13001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Risk</a:t>
            </a:r>
            <a:r>
              <a:rPr lang="en-US" sz="1600" b="1" dirty="0"/>
              <a:t>    </a:t>
            </a:r>
            <a:endParaRPr lang="en-US" dirty="0"/>
          </a:p>
        </p:txBody>
      </p:sp>
      <p:sp>
        <p:nvSpPr>
          <p:cNvPr id="19463" name="TextBox 19"/>
          <p:cNvSpPr txBox="1">
            <a:spLocks noChangeArrowheads="1"/>
          </p:cNvSpPr>
          <p:nvPr/>
        </p:nvSpPr>
        <p:spPr bwMode="auto">
          <a:xfrm>
            <a:off x="2316163" y="6253163"/>
            <a:ext cx="76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$</a:t>
            </a:r>
            <a:r>
              <a:rPr lang="en-US" sz="1400" b="1" dirty="0" smtClean="0"/>
              <a:t>10M</a:t>
            </a:r>
            <a:endParaRPr lang="en-US" sz="1400" b="1" dirty="0"/>
          </a:p>
          <a:p>
            <a:pPr algn="ctr"/>
            <a:r>
              <a:rPr lang="en-US" sz="1400" b="1" dirty="0" smtClean="0"/>
              <a:t>25HC      </a:t>
            </a:r>
            <a:endParaRPr lang="en-US" sz="1400" b="1" dirty="0"/>
          </a:p>
        </p:txBody>
      </p:sp>
      <p:cxnSp>
        <p:nvCxnSpPr>
          <p:cNvPr id="19464" name="Straight Connector 26"/>
          <p:cNvCxnSpPr>
            <a:cxnSpLocks noChangeShapeType="1"/>
          </p:cNvCxnSpPr>
          <p:nvPr/>
        </p:nvCxnSpPr>
        <p:spPr bwMode="auto">
          <a:xfrm flipV="1">
            <a:off x="1566863" y="4964113"/>
            <a:ext cx="3175000" cy="15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9465" name="Straight Connector 35"/>
          <p:cNvCxnSpPr>
            <a:cxnSpLocks noChangeShapeType="1"/>
          </p:cNvCxnSpPr>
          <p:nvPr/>
        </p:nvCxnSpPr>
        <p:spPr bwMode="auto">
          <a:xfrm rot="16200000" flipH="1">
            <a:off x="4071144" y="5634832"/>
            <a:ext cx="1355725" cy="142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81" name="Arc 80"/>
          <p:cNvSpPr/>
          <p:nvPr/>
        </p:nvSpPr>
        <p:spPr>
          <a:xfrm flipH="1" flipV="1">
            <a:off x="1401763" y="919163"/>
            <a:ext cx="10287000" cy="5029200"/>
          </a:xfrm>
          <a:prstGeom prst="arc">
            <a:avLst>
              <a:gd name="adj1" fmla="val 15705752"/>
              <a:gd name="adj2" fmla="val 0"/>
            </a:avLst>
          </a:prstGeom>
          <a:noFill/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7" name="Text Box 31"/>
          <p:cNvSpPr txBox="1">
            <a:spLocks noChangeArrowheads="1"/>
          </p:cNvSpPr>
          <p:nvPr/>
        </p:nvSpPr>
        <p:spPr bwMode="auto">
          <a:xfrm>
            <a:off x="6072188" y="6396038"/>
            <a:ext cx="179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Investment</a:t>
            </a:r>
          </a:p>
        </p:txBody>
      </p:sp>
      <p:sp>
        <p:nvSpPr>
          <p:cNvPr id="30" name="Arc 29"/>
          <p:cNvSpPr/>
          <p:nvPr/>
        </p:nvSpPr>
        <p:spPr>
          <a:xfrm rot="10800000">
            <a:off x="1935163" y="-3424238"/>
            <a:ext cx="11963400" cy="906780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469" name="TextBox 30"/>
          <p:cNvSpPr txBox="1">
            <a:spLocks noChangeArrowheads="1"/>
          </p:cNvSpPr>
          <p:nvPr/>
        </p:nvSpPr>
        <p:spPr bwMode="auto">
          <a:xfrm>
            <a:off x="715963" y="3205163"/>
            <a:ext cx="811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$300M</a:t>
            </a:r>
          </a:p>
        </p:txBody>
      </p:sp>
      <p:sp>
        <p:nvSpPr>
          <p:cNvPr id="19470" name="TextBox 31"/>
          <p:cNvSpPr txBox="1">
            <a:spLocks noChangeArrowheads="1"/>
          </p:cNvSpPr>
          <p:nvPr/>
        </p:nvSpPr>
        <p:spPr bwMode="auto">
          <a:xfrm>
            <a:off x="715963" y="4787900"/>
            <a:ext cx="811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$140M</a:t>
            </a:r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4362450" y="627697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$20M</a:t>
            </a:r>
            <a:endParaRPr lang="en-US" sz="1400" b="1" dirty="0"/>
          </a:p>
          <a:p>
            <a:pPr algn="ctr"/>
            <a:r>
              <a:rPr lang="en-US" sz="1400" b="1" dirty="0" smtClean="0"/>
              <a:t>50HC      </a:t>
            </a:r>
            <a:endParaRPr lang="en-US" sz="1400" b="1" dirty="0"/>
          </a:p>
        </p:txBody>
      </p:sp>
      <p:sp>
        <p:nvSpPr>
          <p:cNvPr id="19472" name="TextBox 33"/>
          <p:cNvSpPr txBox="1">
            <a:spLocks noChangeArrowheads="1"/>
          </p:cNvSpPr>
          <p:nvPr/>
        </p:nvSpPr>
        <p:spPr bwMode="auto">
          <a:xfrm>
            <a:off x="274638" y="312738"/>
            <a:ext cx="502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Information </a:t>
            </a:r>
            <a:r>
              <a:rPr lang="en-US" sz="2400" dirty="0"/>
              <a:t>Security Risk Tolerance</a:t>
            </a:r>
          </a:p>
        </p:txBody>
      </p:sp>
      <p:cxnSp>
        <p:nvCxnSpPr>
          <p:cNvPr id="19473" name="Straight Connector 42"/>
          <p:cNvCxnSpPr>
            <a:cxnSpLocks noChangeShapeType="1"/>
          </p:cNvCxnSpPr>
          <p:nvPr/>
        </p:nvCxnSpPr>
        <p:spPr bwMode="auto">
          <a:xfrm flipV="1">
            <a:off x="3364163" y="23214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947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363" y="27003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3" y="18621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1176338"/>
            <a:ext cx="9636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63" y="35385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TextBox 47"/>
          <p:cNvSpPr txBox="1">
            <a:spLocks noChangeArrowheads="1"/>
          </p:cNvSpPr>
          <p:nvPr/>
        </p:nvSpPr>
        <p:spPr bwMode="auto">
          <a:xfrm>
            <a:off x="4983163" y="1328738"/>
            <a:ext cx="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China</a:t>
            </a:r>
          </a:p>
        </p:txBody>
      </p:sp>
      <p:sp>
        <p:nvSpPr>
          <p:cNvPr id="19479" name="TextBox 48"/>
          <p:cNvSpPr txBox="1">
            <a:spLocks noChangeArrowheads="1"/>
          </p:cNvSpPr>
          <p:nvPr/>
        </p:nvSpPr>
        <p:spPr bwMode="auto">
          <a:xfrm>
            <a:off x="5862637" y="2016125"/>
            <a:ext cx="1608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Russia (RBN)</a:t>
            </a:r>
          </a:p>
        </p:txBody>
      </p:sp>
      <p:sp>
        <p:nvSpPr>
          <p:cNvPr id="19480" name="TextBox 49"/>
          <p:cNvSpPr txBox="1">
            <a:spLocks noChangeArrowheads="1"/>
          </p:cNvSpPr>
          <p:nvPr/>
        </p:nvSpPr>
        <p:spPr bwMode="auto">
          <a:xfrm>
            <a:off x="6811962" y="2865438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E</a:t>
            </a:r>
            <a:r>
              <a:rPr lang="en-US" sz="1400" dirty="0">
                <a:latin typeface="Calibri" pitchFamily="34" charset="0"/>
              </a:rPr>
              <a:t>. </a:t>
            </a:r>
            <a:r>
              <a:rPr lang="en-US" sz="1400" b="1" dirty="0">
                <a:latin typeface="Calibri" pitchFamily="34" charset="0"/>
              </a:rPr>
              <a:t>Europe</a:t>
            </a:r>
          </a:p>
        </p:txBody>
      </p:sp>
      <p:sp>
        <p:nvSpPr>
          <p:cNvPr id="19481" name="TextBox 50"/>
          <p:cNvSpPr txBox="1">
            <a:spLocks noChangeArrowheads="1"/>
          </p:cNvSpPr>
          <p:nvPr/>
        </p:nvSpPr>
        <p:spPr bwMode="auto">
          <a:xfrm>
            <a:off x="7461249" y="3690938"/>
            <a:ext cx="8723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Brazil</a:t>
            </a:r>
          </a:p>
        </p:txBody>
      </p:sp>
      <p:cxnSp>
        <p:nvCxnSpPr>
          <p:cNvPr id="19482" name="Straight Connector 88"/>
          <p:cNvCxnSpPr>
            <a:cxnSpLocks noChangeShapeType="1"/>
          </p:cNvCxnSpPr>
          <p:nvPr/>
        </p:nvCxnSpPr>
        <p:spPr bwMode="auto">
          <a:xfrm flipV="1">
            <a:off x="5345363" y="39216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83" name="Straight Connector 88"/>
          <p:cNvCxnSpPr>
            <a:cxnSpLocks noChangeShapeType="1"/>
          </p:cNvCxnSpPr>
          <p:nvPr/>
        </p:nvCxnSpPr>
        <p:spPr bwMode="auto">
          <a:xfrm flipV="1">
            <a:off x="4278563" y="30834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484" name="Line Callout 1 27"/>
          <p:cNvSpPr>
            <a:spLocks/>
          </p:cNvSpPr>
          <p:nvPr/>
        </p:nvSpPr>
        <p:spPr bwMode="auto">
          <a:xfrm>
            <a:off x="2701925" y="1219200"/>
            <a:ext cx="1066800" cy="636588"/>
          </a:xfrm>
          <a:prstGeom prst="borderCallout1">
            <a:avLst>
              <a:gd name="adj1" fmla="val 31421"/>
              <a:gd name="adj2" fmla="val -12227"/>
              <a:gd name="adj3" fmla="val 50949"/>
              <a:gd name="adj4" fmla="val -5911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85" name="Line Callout 1 30"/>
          <p:cNvSpPr>
            <a:spLocks/>
          </p:cNvSpPr>
          <p:nvPr/>
        </p:nvSpPr>
        <p:spPr bwMode="auto">
          <a:xfrm>
            <a:off x="7716838" y="1497013"/>
            <a:ext cx="1233487" cy="484187"/>
          </a:xfrm>
          <a:prstGeom prst="borderCallout1">
            <a:avLst>
              <a:gd name="adj1" fmla="val 44463"/>
              <a:gd name="adj2" fmla="val -8333"/>
              <a:gd name="adj3" fmla="val 109644"/>
              <a:gd name="adj4" fmla="val -5391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86" name="TextBox 31"/>
          <p:cNvSpPr txBox="1">
            <a:spLocks noChangeArrowheads="1"/>
          </p:cNvSpPr>
          <p:nvPr/>
        </p:nvSpPr>
        <p:spPr bwMode="auto">
          <a:xfrm>
            <a:off x="7646988" y="1509713"/>
            <a:ext cx="1344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eCrime</a:t>
            </a:r>
            <a:r>
              <a:rPr lang="en-US" sz="1200" b="1" dirty="0"/>
              <a:t> Threat Surface/Attacks</a:t>
            </a:r>
          </a:p>
        </p:txBody>
      </p:sp>
      <p:sp>
        <p:nvSpPr>
          <p:cNvPr id="19487" name="TextBox 32"/>
          <p:cNvSpPr txBox="1">
            <a:spLocks noChangeArrowheads="1"/>
          </p:cNvSpPr>
          <p:nvPr/>
        </p:nvSpPr>
        <p:spPr bwMode="auto">
          <a:xfrm>
            <a:off x="2576513" y="1316038"/>
            <a:ext cx="126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Security Risk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43" name="Rectangle 42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2" name="Straight Connector 2"/>
          <p:cNvSpPr>
            <a:spLocks noChangeShapeType="1"/>
          </p:cNvSpPr>
          <p:nvPr/>
        </p:nvSpPr>
        <p:spPr bwMode="auto">
          <a:xfrm rot="5400000" flipV="1">
            <a:off x="4868863" y="2938463"/>
            <a:ext cx="76200" cy="6705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483" name="Straight Connector 5"/>
          <p:cNvCxnSpPr>
            <a:cxnSpLocks noChangeShapeType="1"/>
            <a:stCxn id="20482" idx="0"/>
          </p:cNvCxnSpPr>
          <p:nvPr/>
        </p:nvCxnSpPr>
        <p:spPr bwMode="auto">
          <a:xfrm flipV="1">
            <a:off x="1554163" y="1147763"/>
            <a:ext cx="1587" cy="510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/>
          <p:nvPr/>
        </p:nvCxnSpPr>
        <p:spPr>
          <a:xfrm>
            <a:off x="1554163" y="3357563"/>
            <a:ext cx="1143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247775" y="4805363"/>
            <a:ext cx="28971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106363" y="13001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/>
              <a:t>Risk</a:t>
            </a:r>
            <a:r>
              <a:rPr lang="en-US" sz="1600" b="1"/>
              <a:t>    </a:t>
            </a:r>
            <a:endParaRPr lang="en-US"/>
          </a:p>
        </p:txBody>
      </p:sp>
      <p:sp>
        <p:nvSpPr>
          <p:cNvPr id="20487" name="TextBox 19"/>
          <p:cNvSpPr txBox="1">
            <a:spLocks noChangeArrowheads="1"/>
          </p:cNvSpPr>
          <p:nvPr/>
        </p:nvSpPr>
        <p:spPr bwMode="auto">
          <a:xfrm>
            <a:off x="2316163" y="6253163"/>
            <a:ext cx="76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$</a:t>
            </a:r>
            <a:r>
              <a:rPr lang="en-US" sz="1400" b="1" dirty="0" smtClean="0"/>
              <a:t>10M</a:t>
            </a:r>
            <a:endParaRPr lang="en-US" sz="1400" b="1" dirty="0"/>
          </a:p>
          <a:p>
            <a:pPr algn="ctr"/>
            <a:r>
              <a:rPr lang="en-US" sz="1400" b="1" dirty="0" smtClean="0"/>
              <a:t>25HC      </a:t>
            </a:r>
            <a:endParaRPr lang="en-US" sz="1400" b="1" dirty="0"/>
          </a:p>
        </p:txBody>
      </p:sp>
      <p:cxnSp>
        <p:nvCxnSpPr>
          <p:cNvPr id="20488" name="Straight Connector 26"/>
          <p:cNvCxnSpPr>
            <a:cxnSpLocks noChangeShapeType="1"/>
          </p:cNvCxnSpPr>
          <p:nvPr/>
        </p:nvCxnSpPr>
        <p:spPr bwMode="auto">
          <a:xfrm flipV="1">
            <a:off x="1566863" y="4964113"/>
            <a:ext cx="3175000" cy="15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0489" name="Straight Connector 35"/>
          <p:cNvCxnSpPr>
            <a:cxnSpLocks noChangeShapeType="1"/>
          </p:cNvCxnSpPr>
          <p:nvPr/>
        </p:nvCxnSpPr>
        <p:spPr bwMode="auto">
          <a:xfrm rot="16200000" flipH="1">
            <a:off x="4071144" y="5634832"/>
            <a:ext cx="1355725" cy="142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81" name="Arc 80"/>
          <p:cNvSpPr/>
          <p:nvPr/>
        </p:nvSpPr>
        <p:spPr>
          <a:xfrm flipH="1" flipV="1">
            <a:off x="1401763" y="919163"/>
            <a:ext cx="10287000" cy="5029200"/>
          </a:xfrm>
          <a:prstGeom prst="arc">
            <a:avLst>
              <a:gd name="adj1" fmla="val 15705752"/>
              <a:gd name="adj2" fmla="val 0"/>
            </a:avLst>
          </a:prstGeom>
          <a:noFill/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6072188" y="6396038"/>
            <a:ext cx="179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/>
              <a:t>Investment</a:t>
            </a:r>
          </a:p>
        </p:txBody>
      </p:sp>
      <p:sp>
        <p:nvSpPr>
          <p:cNvPr id="30" name="Arc 29"/>
          <p:cNvSpPr/>
          <p:nvPr/>
        </p:nvSpPr>
        <p:spPr>
          <a:xfrm rot="10800000">
            <a:off x="1935163" y="-3424238"/>
            <a:ext cx="11963400" cy="906780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30"/>
          <p:cNvSpPr txBox="1">
            <a:spLocks noChangeArrowheads="1"/>
          </p:cNvSpPr>
          <p:nvPr/>
        </p:nvSpPr>
        <p:spPr bwMode="auto">
          <a:xfrm>
            <a:off x="715963" y="3205163"/>
            <a:ext cx="811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$300M</a:t>
            </a:r>
          </a:p>
        </p:txBody>
      </p:sp>
      <p:sp>
        <p:nvSpPr>
          <p:cNvPr id="20494" name="TextBox 31"/>
          <p:cNvSpPr txBox="1">
            <a:spLocks noChangeArrowheads="1"/>
          </p:cNvSpPr>
          <p:nvPr/>
        </p:nvSpPr>
        <p:spPr bwMode="auto">
          <a:xfrm>
            <a:off x="715963" y="4787900"/>
            <a:ext cx="811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$140M</a:t>
            </a:r>
          </a:p>
        </p:txBody>
      </p:sp>
      <p:sp>
        <p:nvSpPr>
          <p:cNvPr id="20495" name="TextBox 19"/>
          <p:cNvSpPr txBox="1">
            <a:spLocks noChangeArrowheads="1"/>
          </p:cNvSpPr>
          <p:nvPr/>
        </p:nvSpPr>
        <p:spPr bwMode="auto">
          <a:xfrm>
            <a:off x="4362450" y="627697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$20M</a:t>
            </a:r>
            <a:endParaRPr lang="en-US" sz="1400" b="1" dirty="0"/>
          </a:p>
          <a:p>
            <a:pPr algn="ctr"/>
            <a:r>
              <a:rPr lang="en-US" sz="1400" b="1" dirty="0" smtClean="0"/>
              <a:t>50HC      </a:t>
            </a:r>
            <a:endParaRPr lang="en-US" sz="1400" b="1" dirty="0"/>
          </a:p>
        </p:txBody>
      </p:sp>
      <p:sp>
        <p:nvSpPr>
          <p:cNvPr id="20496" name="TextBox 33"/>
          <p:cNvSpPr txBox="1">
            <a:spLocks noChangeArrowheads="1"/>
          </p:cNvSpPr>
          <p:nvPr/>
        </p:nvSpPr>
        <p:spPr bwMode="auto">
          <a:xfrm>
            <a:off x="274638" y="312738"/>
            <a:ext cx="502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Information </a:t>
            </a:r>
            <a:r>
              <a:rPr lang="en-US" sz="2400" dirty="0"/>
              <a:t>Security Risk Tolerance</a:t>
            </a:r>
          </a:p>
        </p:txBody>
      </p:sp>
      <p:pic>
        <p:nvPicPr>
          <p:cNvPr id="2049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363" y="27003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3" y="18621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1176338"/>
            <a:ext cx="9636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63" y="35385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TextBox 47"/>
          <p:cNvSpPr txBox="1">
            <a:spLocks noChangeArrowheads="1"/>
          </p:cNvSpPr>
          <p:nvPr/>
        </p:nvSpPr>
        <p:spPr bwMode="auto">
          <a:xfrm>
            <a:off x="4983163" y="1328738"/>
            <a:ext cx="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China</a:t>
            </a:r>
          </a:p>
        </p:txBody>
      </p:sp>
      <p:sp>
        <p:nvSpPr>
          <p:cNvPr id="20503" name="TextBox 48"/>
          <p:cNvSpPr txBox="1">
            <a:spLocks noChangeArrowheads="1"/>
          </p:cNvSpPr>
          <p:nvPr/>
        </p:nvSpPr>
        <p:spPr bwMode="auto">
          <a:xfrm>
            <a:off x="5862637" y="2016125"/>
            <a:ext cx="1406525" cy="3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Russia (RBN)</a:t>
            </a:r>
          </a:p>
        </p:txBody>
      </p:sp>
      <p:sp>
        <p:nvSpPr>
          <p:cNvPr id="20504" name="TextBox 49"/>
          <p:cNvSpPr txBox="1">
            <a:spLocks noChangeArrowheads="1"/>
          </p:cNvSpPr>
          <p:nvPr/>
        </p:nvSpPr>
        <p:spPr bwMode="auto">
          <a:xfrm>
            <a:off x="6811963" y="2865438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E</a:t>
            </a:r>
            <a:r>
              <a:rPr lang="en-US" sz="1400" dirty="0">
                <a:latin typeface="Calibri" pitchFamily="34" charset="0"/>
              </a:rPr>
              <a:t>. </a:t>
            </a:r>
            <a:r>
              <a:rPr lang="en-US" sz="1400" b="1" dirty="0">
                <a:latin typeface="Calibri" pitchFamily="34" charset="0"/>
              </a:rPr>
              <a:t>Europe</a:t>
            </a:r>
          </a:p>
        </p:txBody>
      </p:sp>
      <p:sp>
        <p:nvSpPr>
          <p:cNvPr id="20505" name="TextBox 50"/>
          <p:cNvSpPr txBox="1">
            <a:spLocks noChangeArrowheads="1"/>
          </p:cNvSpPr>
          <p:nvPr/>
        </p:nvSpPr>
        <p:spPr bwMode="auto">
          <a:xfrm>
            <a:off x="7461249" y="3690938"/>
            <a:ext cx="8723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Brazil</a:t>
            </a:r>
          </a:p>
        </p:txBody>
      </p:sp>
      <p:sp>
        <p:nvSpPr>
          <p:cNvPr id="35" name="Arc 34"/>
          <p:cNvSpPr/>
          <p:nvPr/>
        </p:nvSpPr>
        <p:spPr>
          <a:xfrm rot="10800000">
            <a:off x="1906588" y="-1062038"/>
            <a:ext cx="10620375" cy="7123113"/>
          </a:xfrm>
          <a:prstGeom prst="arc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09" name="Line Callout 1 31"/>
          <p:cNvSpPr>
            <a:spLocks/>
          </p:cNvSpPr>
          <p:nvPr/>
        </p:nvSpPr>
        <p:spPr bwMode="auto">
          <a:xfrm>
            <a:off x="7716838" y="1497013"/>
            <a:ext cx="1233487" cy="484187"/>
          </a:xfrm>
          <a:prstGeom prst="borderCallout1">
            <a:avLst>
              <a:gd name="adj1" fmla="val 44463"/>
              <a:gd name="adj2" fmla="val -8333"/>
              <a:gd name="adj3" fmla="val 109644"/>
              <a:gd name="adj4" fmla="val -5391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TextBox 32"/>
          <p:cNvSpPr txBox="1">
            <a:spLocks noChangeArrowheads="1"/>
          </p:cNvSpPr>
          <p:nvPr/>
        </p:nvSpPr>
        <p:spPr bwMode="auto">
          <a:xfrm>
            <a:off x="7661275" y="1509713"/>
            <a:ext cx="1344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eCrime Threat Surface/Attacks</a:t>
            </a:r>
          </a:p>
        </p:txBody>
      </p:sp>
      <p:sp>
        <p:nvSpPr>
          <p:cNvPr id="20511" name="Line Callout 1 33"/>
          <p:cNvSpPr>
            <a:spLocks/>
          </p:cNvSpPr>
          <p:nvPr/>
        </p:nvSpPr>
        <p:spPr bwMode="auto">
          <a:xfrm>
            <a:off x="2701925" y="1219200"/>
            <a:ext cx="1066800" cy="636588"/>
          </a:xfrm>
          <a:prstGeom prst="borderCallout1">
            <a:avLst>
              <a:gd name="adj1" fmla="val 31421"/>
              <a:gd name="adj2" fmla="val -12227"/>
              <a:gd name="adj3" fmla="val 50949"/>
              <a:gd name="adj4" fmla="val -5911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TextBox 35"/>
          <p:cNvSpPr txBox="1">
            <a:spLocks noChangeArrowheads="1"/>
          </p:cNvSpPr>
          <p:nvPr/>
        </p:nvSpPr>
        <p:spPr bwMode="auto">
          <a:xfrm>
            <a:off x="2576513" y="1316038"/>
            <a:ext cx="126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Security Risk Curve</a:t>
            </a:r>
          </a:p>
        </p:txBody>
      </p:sp>
      <p:cxnSp>
        <p:nvCxnSpPr>
          <p:cNvPr id="33" name="Straight Connector 42"/>
          <p:cNvCxnSpPr>
            <a:cxnSpLocks noChangeShapeType="1"/>
          </p:cNvCxnSpPr>
          <p:nvPr/>
        </p:nvCxnSpPr>
        <p:spPr bwMode="auto">
          <a:xfrm flipV="1">
            <a:off x="3364163" y="23214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4" name="Straight Connector 88"/>
          <p:cNvCxnSpPr>
            <a:cxnSpLocks noChangeShapeType="1"/>
          </p:cNvCxnSpPr>
          <p:nvPr/>
        </p:nvCxnSpPr>
        <p:spPr bwMode="auto">
          <a:xfrm flipV="1">
            <a:off x="5345363" y="39216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6" name="Straight Connector 88"/>
          <p:cNvCxnSpPr>
            <a:cxnSpLocks noChangeShapeType="1"/>
          </p:cNvCxnSpPr>
          <p:nvPr/>
        </p:nvCxnSpPr>
        <p:spPr bwMode="auto">
          <a:xfrm flipV="1">
            <a:off x="4278563" y="30834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7" name="Line Callout 1 33"/>
          <p:cNvSpPr>
            <a:spLocks/>
          </p:cNvSpPr>
          <p:nvPr/>
        </p:nvSpPr>
        <p:spPr bwMode="auto">
          <a:xfrm>
            <a:off x="7628204" y="5646717"/>
            <a:ext cx="1349541" cy="636588"/>
          </a:xfrm>
          <a:prstGeom prst="borderCallout1">
            <a:avLst>
              <a:gd name="adj1" fmla="val 31421"/>
              <a:gd name="adj2" fmla="val -12227"/>
              <a:gd name="adj3" fmla="val 50949"/>
              <a:gd name="adj4" fmla="val -5911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 b="1" dirty="0" smtClean="0"/>
              <a:t>Added Savings from Process improvement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 rot="19066042">
            <a:off x="3966349" y="2766968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Increasing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49" name="Rectangle 48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 rot="19066042">
            <a:off x="3966349" y="2766968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Increasing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6" name="Straight Connector 2"/>
          <p:cNvSpPr>
            <a:spLocks noChangeShapeType="1"/>
          </p:cNvSpPr>
          <p:nvPr/>
        </p:nvSpPr>
        <p:spPr bwMode="auto">
          <a:xfrm rot="5400000" flipV="1">
            <a:off x="4868863" y="2938463"/>
            <a:ext cx="76200" cy="6705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1507" name="Straight Connector 5"/>
          <p:cNvCxnSpPr>
            <a:cxnSpLocks noChangeShapeType="1"/>
            <a:stCxn id="21506" idx="0"/>
          </p:cNvCxnSpPr>
          <p:nvPr/>
        </p:nvCxnSpPr>
        <p:spPr bwMode="auto">
          <a:xfrm flipV="1">
            <a:off x="1554163" y="1147763"/>
            <a:ext cx="1587" cy="510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/>
          <p:nvPr/>
        </p:nvCxnSpPr>
        <p:spPr>
          <a:xfrm>
            <a:off x="1554163" y="3357563"/>
            <a:ext cx="1143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1247775" y="4805363"/>
            <a:ext cx="28971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106363" y="1300163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Risk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11" name="TextBox 19"/>
          <p:cNvSpPr txBox="1">
            <a:spLocks noChangeArrowheads="1"/>
          </p:cNvSpPr>
          <p:nvPr/>
        </p:nvSpPr>
        <p:spPr bwMode="auto">
          <a:xfrm>
            <a:off x="2316163" y="6253163"/>
            <a:ext cx="76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$</a:t>
            </a:r>
            <a:r>
              <a:rPr lang="en-US" sz="1400" b="1" dirty="0" smtClean="0"/>
              <a:t>10M</a:t>
            </a:r>
            <a:endParaRPr lang="en-US" sz="1400" b="1" dirty="0"/>
          </a:p>
          <a:p>
            <a:pPr algn="ctr"/>
            <a:r>
              <a:rPr lang="en-US" sz="1400" b="1" dirty="0" smtClean="0"/>
              <a:t>25HC      </a:t>
            </a:r>
            <a:endParaRPr lang="en-US" sz="1400" b="1" dirty="0"/>
          </a:p>
        </p:txBody>
      </p:sp>
      <p:cxnSp>
        <p:nvCxnSpPr>
          <p:cNvPr id="21512" name="Straight Connector 26"/>
          <p:cNvCxnSpPr>
            <a:cxnSpLocks noChangeShapeType="1"/>
          </p:cNvCxnSpPr>
          <p:nvPr/>
        </p:nvCxnSpPr>
        <p:spPr bwMode="auto">
          <a:xfrm flipV="1">
            <a:off x="1566863" y="4964113"/>
            <a:ext cx="3175000" cy="15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1513" name="Straight Connector 35"/>
          <p:cNvCxnSpPr>
            <a:cxnSpLocks noChangeShapeType="1"/>
          </p:cNvCxnSpPr>
          <p:nvPr/>
        </p:nvCxnSpPr>
        <p:spPr bwMode="auto">
          <a:xfrm rot="16200000" flipH="1">
            <a:off x="4071144" y="5634832"/>
            <a:ext cx="1355725" cy="142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81" name="Arc 80"/>
          <p:cNvSpPr/>
          <p:nvPr/>
        </p:nvSpPr>
        <p:spPr>
          <a:xfrm flipH="1" flipV="1">
            <a:off x="1401763" y="919163"/>
            <a:ext cx="10287000" cy="5029200"/>
          </a:xfrm>
          <a:prstGeom prst="arc">
            <a:avLst>
              <a:gd name="adj1" fmla="val 15705752"/>
              <a:gd name="adj2" fmla="val 0"/>
            </a:avLst>
          </a:prstGeom>
          <a:noFill/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15" name="Text Box 31"/>
          <p:cNvSpPr txBox="1">
            <a:spLocks noChangeArrowheads="1"/>
          </p:cNvSpPr>
          <p:nvPr/>
        </p:nvSpPr>
        <p:spPr bwMode="auto">
          <a:xfrm>
            <a:off x="6072188" y="6407913"/>
            <a:ext cx="1793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Investment</a:t>
            </a:r>
          </a:p>
        </p:txBody>
      </p:sp>
      <p:sp>
        <p:nvSpPr>
          <p:cNvPr id="30" name="Arc 29"/>
          <p:cNvSpPr/>
          <p:nvPr/>
        </p:nvSpPr>
        <p:spPr>
          <a:xfrm rot="10800000">
            <a:off x="1935163" y="-3424238"/>
            <a:ext cx="11963400" cy="906780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7" name="TextBox 30"/>
          <p:cNvSpPr txBox="1">
            <a:spLocks noChangeArrowheads="1"/>
          </p:cNvSpPr>
          <p:nvPr/>
        </p:nvSpPr>
        <p:spPr bwMode="auto">
          <a:xfrm>
            <a:off x="834713" y="3205163"/>
            <a:ext cx="811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$300M</a:t>
            </a:r>
          </a:p>
        </p:txBody>
      </p:sp>
      <p:sp>
        <p:nvSpPr>
          <p:cNvPr id="21518" name="TextBox 31"/>
          <p:cNvSpPr txBox="1">
            <a:spLocks noChangeArrowheads="1"/>
          </p:cNvSpPr>
          <p:nvPr/>
        </p:nvSpPr>
        <p:spPr bwMode="auto">
          <a:xfrm>
            <a:off x="834713" y="4787900"/>
            <a:ext cx="811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$140M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4362450" y="627697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$20M</a:t>
            </a:r>
            <a:endParaRPr lang="en-US" sz="1400" b="1" dirty="0"/>
          </a:p>
          <a:p>
            <a:pPr algn="ctr"/>
            <a:r>
              <a:rPr lang="en-US" sz="1400" b="1" dirty="0" smtClean="0"/>
              <a:t>50HC      </a:t>
            </a:r>
            <a:endParaRPr lang="en-US" sz="1400" b="1" dirty="0"/>
          </a:p>
        </p:txBody>
      </p:sp>
      <p:sp>
        <p:nvSpPr>
          <p:cNvPr id="21521" name="TextBox 33"/>
          <p:cNvSpPr txBox="1">
            <a:spLocks noChangeArrowheads="1"/>
          </p:cNvSpPr>
          <p:nvPr/>
        </p:nvSpPr>
        <p:spPr bwMode="auto">
          <a:xfrm>
            <a:off x="274638" y="312738"/>
            <a:ext cx="5022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Information </a:t>
            </a:r>
            <a:r>
              <a:rPr lang="en-US" sz="2400" dirty="0"/>
              <a:t>Security Risk Tolerance</a:t>
            </a:r>
          </a:p>
        </p:txBody>
      </p:sp>
      <p:pic>
        <p:nvPicPr>
          <p:cNvPr id="215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363" y="27003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3" y="18621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1176338"/>
            <a:ext cx="9636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63" y="3538538"/>
            <a:ext cx="963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TextBox 47"/>
          <p:cNvSpPr txBox="1">
            <a:spLocks noChangeArrowheads="1"/>
          </p:cNvSpPr>
          <p:nvPr/>
        </p:nvSpPr>
        <p:spPr bwMode="auto">
          <a:xfrm>
            <a:off x="4983163" y="1328738"/>
            <a:ext cx="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China</a:t>
            </a:r>
          </a:p>
        </p:txBody>
      </p:sp>
      <p:sp>
        <p:nvSpPr>
          <p:cNvPr id="21528" name="TextBox 48"/>
          <p:cNvSpPr txBox="1">
            <a:spLocks noChangeArrowheads="1"/>
          </p:cNvSpPr>
          <p:nvPr/>
        </p:nvSpPr>
        <p:spPr bwMode="auto">
          <a:xfrm>
            <a:off x="5862638" y="2016125"/>
            <a:ext cx="1354137" cy="3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Russia (RBN)</a:t>
            </a:r>
          </a:p>
        </p:txBody>
      </p:sp>
      <p:sp>
        <p:nvSpPr>
          <p:cNvPr id="21529" name="TextBox 49"/>
          <p:cNvSpPr txBox="1">
            <a:spLocks noChangeArrowheads="1"/>
          </p:cNvSpPr>
          <p:nvPr/>
        </p:nvSpPr>
        <p:spPr bwMode="auto">
          <a:xfrm>
            <a:off x="6811962" y="2865438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E</a:t>
            </a:r>
            <a:r>
              <a:rPr lang="en-US" sz="1400" dirty="0">
                <a:latin typeface="Calibri" pitchFamily="34" charset="0"/>
              </a:rPr>
              <a:t>. </a:t>
            </a:r>
            <a:r>
              <a:rPr lang="en-US" sz="1400" b="1" dirty="0">
                <a:latin typeface="Calibri" pitchFamily="34" charset="0"/>
              </a:rPr>
              <a:t>Europe</a:t>
            </a:r>
          </a:p>
        </p:txBody>
      </p:sp>
      <p:sp>
        <p:nvSpPr>
          <p:cNvPr id="21530" name="TextBox 50"/>
          <p:cNvSpPr txBox="1">
            <a:spLocks noChangeArrowheads="1"/>
          </p:cNvSpPr>
          <p:nvPr/>
        </p:nvSpPr>
        <p:spPr bwMode="auto">
          <a:xfrm>
            <a:off x="7461249" y="3690938"/>
            <a:ext cx="8723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Brazil</a:t>
            </a:r>
          </a:p>
        </p:txBody>
      </p:sp>
      <p:sp>
        <p:nvSpPr>
          <p:cNvPr id="60" name="Arc 59"/>
          <p:cNvSpPr/>
          <p:nvPr/>
        </p:nvSpPr>
        <p:spPr>
          <a:xfrm rot="10800000">
            <a:off x="1906588" y="-1062038"/>
            <a:ext cx="10620375" cy="7123113"/>
          </a:xfrm>
          <a:prstGeom prst="arc">
            <a:avLst/>
          </a:prstGeom>
          <a:ln w="571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36" name="Line Callout 1 33"/>
          <p:cNvSpPr>
            <a:spLocks/>
          </p:cNvSpPr>
          <p:nvPr/>
        </p:nvSpPr>
        <p:spPr bwMode="auto">
          <a:xfrm>
            <a:off x="7716838" y="1497013"/>
            <a:ext cx="1233487" cy="484187"/>
          </a:xfrm>
          <a:prstGeom prst="borderCallout1">
            <a:avLst>
              <a:gd name="adj1" fmla="val 44463"/>
              <a:gd name="adj2" fmla="val -8333"/>
              <a:gd name="adj3" fmla="val 109644"/>
              <a:gd name="adj4" fmla="val -5391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TextBox 34"/>
          <p:cNvSpPr txBox="1">
            <a:spLocks noChangeArrowheads="1"/>
          </p:cNvSpPr>
          <p:nvPr/>
        </p:nvSpPr>
        <p:spPr bwMode="auto">
          <a:xfrm>
            <a:off x="7661275" y="1509713"/>
            <a:ext cx="1344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eCrime Threat Surface/Attacks</a:t>
            </a:r>
          </a:p>
        </p:txBody>
      </p:sp>
      <p:sp>
        <p:nvSpPr>
          <p:cNvPr id="21538" name="Line Callout 1 35"/>
          <p:cNvSpPr>
            <a:spLocks/>
          </p:cNvSpPr>
          <p:nvPr/>
        </p:nvSpPr>
        <p:spPr bwMode="auto">
          <a:xfrm>
            <a:off x="2701925" y="1219200"/>
            <a:ext cx="1066800" cy="636588"/>
          </a:xfrm>
          <a:prstGeom prst="borderCallout1">
            <a:avLst>
              <a:gd name="adj1" fmla="val 31421"/>
              <a:gd name="adj2" fmla="val -12227"/>
              <a:gd name="adj3" fmla="val 50949"/>
              <a:gd name="adj4" fmla="val -5911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TextBox 36"/>
          <p:cNvSpPr txBox="1">
            <a:spLocks noChangeArrowheads="1"/>
          </p:cNvSpPr>
          <p:nvPr/>
        </p:nvSpPr>
        <p:spPr bwMode="auto">
          <a:xfrm>
            <a:off x="2576513" y="1316038"/>
            <a:ext cx="126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Security Risk Curve</a:t>
            </a:r>
          </a:p>
        </p:txBody>
      </p:sp>
      <p:cxnSp>
        <p:nvCxnSpPr>
          <p:cNvPr id="37" name="Straight Connector 42"/>
          <p:cNvCxnSpPr>
            <a:cxnSpLocks noChangeShapeType="1"/>
          </p:cNvCxnSpPr>
          <p:nvPr/>
        </p:nvCxnSpPr>
        <p:spPr bwMode="auto">
          <a:xfrm flipV="1">
            <a:off x="3364163" y="23214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Connector 88"/>
          <p:cNvCxnSpPr>
            <a:cxnSpLocks noChangeShapeType="1"/>
          </p:cNvCxnSpPr>
          <p:nvPr/>
        </p:nvCxnSpPr>
        <p:spPr bwMode="auto">
          <a:xfrm flipV="1">
            <a:off x="5345363" y="39216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9" name="Straight Connector 88"/>
          <p:cNvCxnSpPr>
            <a:cxnSpLocks noChangeShapeType="1"/>
          </p:cNvCxnSpPr>
          <p:nvPr/>
        </p:nvCxnSpPr>
        <p:spPr bwMode="auto">
          <a:xfrm flipV="1">
            <a:off x="4278563" y="3083438"/>
            <a:ext cx="609600" cy="5334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0" name="Line Callout 1 33"/>
          <p:cNvSpPr>
            <a:spLocks/>
          </p:cNvSpPr>
          <p:nvPr/>
        </p:nvSpPr>
        <p:spPr bwMode="auto">
          <a:xfrm>
            <a:off x="7628204" y="5646717"/>
            <a:ext cx="1349541" cy="636588"/>
          </a:xfrm>
          <a:prstGeom prst="borderCallout1">
            <a:avLst>
              <a:gd name="adj1" fmla="val 31421"/>
              <a:gd name="adj2" fmla="val -12227"/>
              <a:gd name="adj3" fmla="val 50949"/>
              <a:gd name="adj4" fmla="val -5911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 b="1" dirty="0" smtClean="0"/>
              <a:t>Added Savings from Process improvement</a:t>
            </a:r>
            <a:endParaRPr lang="en-US" sz="1200" b="1" dirty="0"/>
          </a:p>
        </p:txBody>
      </p:sp>
      <p:cxnSp>
        <p:nvCxnSpPr>
          <p:cNvPr id="46" name="Straight Connector 58"/>
          <p:cNvCxnSpPr>
            <a:cxnSpLocks noChangeShapeType="1"/>
          </p:cNvCxnSpPr>
          <p:nvPr/>
        </p:nvCxnSpPr>
        <p:spPr bwMode="auto">
          <a:xfrm>
            <a:off x="1585504" y="5659297"/>
            <a:ext cx="3150269" cy="18172"/>
          </a:xfrm>
          <a:prstGeom prst="line">
            <a:avLst/>
          </a:prstGeom>
          <a:noFill/>
          <a:ln w="76200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48" name="TextBox 32"/>
          <p:cNvSpPr txBox="1">
            <a:spLocks noChangeArrowheads="1"/>
          </p:cNvSpPr>
          <p:nvPr/>
        </p:nvSpPr>
        <p:spPr bwMode="auto">
          <a:xfrm>
            <a:off x="934160" y="5511159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$60M</a:t>
            </a:r>
            <a:endParaRPr lang="en-US" sz="1600" b="1" dirty="0"/>
          </a:p>
        </p:txBody>
      </p:sp>
      <p:cxnSp>
        <p:nvCxnSpPr>
          <p:cNvPr id="52" name="Straight Arrow Connector 18"/>
          <p:cNvCxnSpPr>
            <a:cxnSpLocks noChangeShapeType="1"/>
          </p:cNvCxnSpPr>
          <p:nvPr/>
        </p:nvCxnSpPr>
        <p:spPr bwMode="auto">
          <a:xfrm flipV="1">
            <a:off x="764275" y="5813946"/>
            <a:ext cx="300251" cy="19106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" name="Straight Connector 88"/>
          <p:cNvCxnSpPr>
            <a:cxnSpLocks noChangeShapeType="1"/>
          </p:cNvCxnSpPr>
          <p:nvPr/>
        </p:nvCxnSpPr>
        <p:spPr bwMode="auto">
          <a:xfrm rot="5400000">
            <a:off x="3094133" y="4242856"/>
            <a:ext cx="414941" cy="379825"/>
          </a:xfrm>
          <a:prstGeom prst="line">
            <a:avLst/>
          </a:prstGeom>
          <a:noFill/>
          <a:ln w="57150" algn="ctr">
            <a:solidFill>
              <a:srgbClr val="009900"/>
            </a:solidFill>
            <a:round/>
            <a:headEnd/>
            <a:tailEnd type="triangle" w="med" len="med"/>
          </a:ln>
        </p:spPr>
      </p:cxnSp>
      <p:cxnSp>
        <p:nvCxnSpPr>
          <p:cNvPr id="55" name="Straight Connector 88"/>
          <p:cNvCxnSpPr>
            <a:cxnSpLocks noChangeShapeType="1"/>
          </p:cNvCxnSpPr>
          <p:nvPr/>
        </p:nvCxnSpPr>
        <p:spPr bwMode="auto">
          <a:xfrm rot="5400000">
            <a:off x="3383011" y="4477143"/>
            <a:ext cx="414941" cy="379825"/>
          </a:xfrm>
          <a:prstGeom prst="line">
            <a:avLst/>
          </a:prstGeom>
          <a:noFill/>
          <a:ln w="57150" algn="ctr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0" y="6008634"/>
            <a:ext cx="12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2009 Target Risk Profile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45" name="Rectangle 44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122" y="114300"/>
            <a:ext cx="8568877" cy="7239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4400" dirty="0" smtClean="0"/>
              <a:t>Risk across multiple businesses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674" y="1520719"/>
            <a:ext cx="461665" cy="18669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0" hangingPunct="0">
              <a:defRPr/>
            </a:pPr>
            <a:r>
              <a:rPr lang="en-US" sz="1800" b="0" dirty="0">
                <a:solidFill>
                  <a:schemeClr val="tx1"/>
                </a:solidFill>
                <a:latin typeface="Arial" charset="0"/>
                <a:ea typeface="MS Pゴシック" pitchFamily="-92" charset="-128"/>
                <a:cs typeface="+mn-cs"/>
              </a:rPr>
              <a:t>Financial Impact</a:t>
            </a:r>
          </a:p>
        </p:txBody>
      </p:sp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3783013" y="635952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ea typeface="MS Pゴシック"/>
                <a:cs typeface="MS Pゴシック"/>
              </a:rPr>
              <a:t>Data at Risk</a:t>
            </a:r>
          </a:p>
        </p:txBody>
      </p:sp>
      <p:sp>
        <p:nvSpPr>
          <p:cNvPr id="15365" name="Oval 13"/>
          <p:cNvSpPr>
            <a:spLocks noChangeArrowheads="1"/>
          </p:cNvSpPr>
          <p:nvPr/>
        </p:nvSpPr>
        <p:spPr bwMode="auto">
          <a:xfrm>
            <a:off x="5603875" y="1444625"/>
            <a:ext cx="2173288" cy="2141538"/>
          </a:xfrm>
          <a:prstGeom prst="ellipse">
            <a:avLst/>
          </a:prstGeom>
          <a:solidFill>
            <a:srgbClr val="FF9900"/>
          </a:solidFill>
          <a:ln w="28575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66" name="Oval 13"/>
          <p:cNvSpPr>
            <a:spLocks noChangeArrowheads="1"/>
          </p:cNvSpPr>
          <p:nvPr/>
        </p:nvSpPr>
        <p:spPr bwMode="auto">
          <a:xfrm>
            <a:off x="6751638" y="2695575"/>
            <a:ext cx="690562" cy="742950"/>
          </a:xfrm>
          <a:prstGeom prst="ellipse">
            <a:avLst/>
          </a:prstGeom>
          <a:solidFill>
            <a:srgbClr val="FFFF00"/>
          </a:solidFill>
          <a:ln w="28575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5387975" y="1517650"/>
            <a:ext cx="1225550" cy="1239838"/>
          </a:xfrm>
          <a:prstGeom prst="ellipse">
            <a:avLst/>
          </a:prstGeom>
          <a:solidFill>
            <a:srgbClr val="FF0000"/>
          </a:solidFill>
          <a:ln w="28575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cxnSp>
        <p:nvCxnSpPr>
          <p:cNvPr id="15369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1267619" y="3894932"/>
            <a:ext cx="4867275" cy="4762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0" name="Straight Arrow Connector 6"/>
          <p:cNvCxnSpPr>
            <a:cxnSpLocks noChangeShapeType="1"/>
          </p:cNvCxnSpPr>
          <p:nvPr/>
        </p:nvCxnSpPr>
        <p:spPr bwMode="auto">
          <a:xfrm>
            <a:off x="1166813" y="6340475"/>
            <a:ext cx="6521450" cy="11113"/>
          </a:xfrm>
          <a:prstGeom prst="straightConnector1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1" name="Straight Connector 8"/>
          <p:cNvCxnSpPr>
            <a:cxnSpLocks noChangeShapeType="1"/>
          </p:cNvCxnSpPr>
          <p:nvPr/>
        </p:nvCxnSpPr>
        <p:spPr bwMode="auto">
          <a:xfrm rot="16200000" flipV="1">
            <a:off x="1920875" y="3906838"/>
            <a:ext cx="4878388" cy="11112"/>
          </a:xfrm>
          <a:prstGeom prst="line">
            <a:avLst/>
          </a:prstGeom>
          <a:noFill/>
          <a:ln w="1905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5372" name="Straight Connector 10"/>
          <p:cNvCxnSpPr>
            <a:cxnSpLocks noChangeShapeType="1"/>
          </p:cNvCxnSpPr>
          <p:nvPr/>
        </p:nvCxnSpPr>
        <p:spPr bwMode="auto">
          <a:xfrm>
            <a:off x="1166813" y="3816350"/>
            <a:ext cx="6399212" cy="1588"/>
          </a:xfrm>
          <a:prstGeom prst="line">
            <a:avLst/>
          </a:prstGeom>
          <a:noFill/>
          <a:ln w="1905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064000" y="5873750"/>
            <a:ext cx="434975" cy="393700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3735388" y="5291138"/>
            <a:ext cx="434975" cy="393700"/>
          </a:xfrm>
          <a:prstGeom prst="ellipse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76" name="Oval 15"/>
          <p:cNvSpPr>
            <a:spLocks noChangeArrowheads="1"/>
          </p:cNvSpPr>
          <p:nvPr/>
        </p:nvSpPr>
        <p:spPr bwMode="auto">
          <a:xfrm>
            <a:off x="1233488" y="5867400"/>
            <a:ext cx="434975" cy="395288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78" name="Oval 15"/>
          <p:cNvSpPr>
            <a:spLocks noChangeArrowheads="1"/>
          </p:cNvSpPr>
          <p:nvPr/>
        </p:nvSpPr>
        <p:spPr bwMode="auto">
          <a:xfrm>
            <a:off x="1500188" y="4899025"/>
            <a:ext cx="434975" cy="393700"/>
          </a:xfrm>
          <a:prstGeom prst="ellipse">
            <a:avLst/>
          </a:prstGeom>
          <a:solidFill>
            <a:srgbClr val="00FF00"/>
          </a:solidFill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80" name="Oval 17"/>
          <p:cNvSpPr>
            <a:spLocks noChangeArrowheads="1"/>
          </p:cNvSpPr>
          <p:nvPr/>
        </p:nvSpPr>
        <p:spPr bwMode="auto">
          <a:xfrm>
            <a:off x="2570163" y="4700588"/>
            <a:ext cx="434975" cy="395287"/>
          </a:xfrm>
          <a:prstGeom prst="ellipse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84" name="Oval 13"/>
          <p:cNvSpPr>
            <a:spLocks noChangeArrowheads="1"/>
          </p:cNvSpPr>
          <p:nvPr/>
        </p:nvSpPr>
        <p:spPr bwMode="auto">
          <a:xfrm>
            <a:off x="5826125" y="2509838"/>
            <a:ext cx="646113" cy="709612"/>
          </a:xfrm>
          <a:prstGeom prst="ellipse">
            <a:avLst/>
          </a:prstGeom>
          <a:solidFill>
            <a:srgbClr val="FF0000"/>
          </a:solidFill>
          <a:ln w="28575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85" name="TextBox 14"/>
          <p:cNvSpPr txBox="1">
            <a:spLocks noChangeArrowheads="1"/>
          </p:cNvSpPr>
          <p:nvPr/>
        </p:nvSpPr>
        <p:spPr bwMode="auto">
          <a:xfrm>
            <a:off x="5859463" y="2724150"/>
            <a:ext cx="47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 dirty="0" smtClean="0">
                <a:solidFill>
                  <a:schemeClr val="tx1"/>
                </a:solidFill>
                <a:ea typeface="MS Pゴシック"/>
                <a:cs typeface="MS Pゴシック"/>
              </a:rPr>
              <a:t>C</a:t>
            </a:r>
            <a:endParaRPr lang="en-US" b="0" dirty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86" name="Oval 15"/>
          <p:cNvSpPr>
            <a:spLocks noChangeArrowheads="1"/>
          </p:cNvSpPr>
          <p:nvPr/>
        </p:nvSpPr>
        <p:spPr bwMode="auto">
          <a:xfrm>
            <a:off x="1746250" y="5845175"/>
            <a:ext cx="434975" cy="393700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88" name="Oval 13"/>
          <p:cNvSpPr>
            <a:spLocks noChangeArrowheads="1"/>
          </p:cNvSpPr>
          <p:nvPr/>
        </p:nvSpPr>
        <p:spPr bwMode="auto">
          <a:xfrm>
            <a:off x="6249988" y="2587625"/>
            <a:ext cx="668337" cy="755650"/>
          </a:xfrm>
          <a:prstGeom prst="ellipse">
            <a:avLst/>
          </a:prstGeom>
          <a:solidFill>
            <a:srgbClr val="FF0000"/>
          </a:solidFill>
          <a:ln w="28575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89" name="TextBox 14"/>
          <p:cNvSpPr txBox="1">
            <a:spLocks noChangeArrowheads="1"/>
          </p:cNvSpPr>
          <p:nvPr/>
        </p:nvSpPr>
        <p:spPr bwMode="auto">
          <a:xfrm>
            <a:off x="6350000" y="2813050"/>
            <a:ext cx="47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 dirty="0" smtClean="0">
                <a:solidFill>
                  <a:schemeClr val="tx1"/>
                </a:solidFill>
                <a:ea typeface="MS Pゴシック"/>
                <a:cs typeface="MS Pゴシック"/>
              </a:rPr>
              <a:t>D</a:t>
            </a:r>
            <a:endParaRPr lang="en-US" b="0" dirty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90" name="TextBox 14"/>
          <p:cNvSpPr txBox="1">
            <a:spLocks noChangeArrowheads="1"/>
          </p:cNvSpPr>
          <p:nvPr/>
        </p:nvSpPr>
        <p:spPr bwMode="auto">
          <a:xfrm>
            <a:off x="6661150" y="2246313"/>
            <a:ext cx="1400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/>
                </a:solidFill>
                <a:ea typeface="MS Pゴシック"/>
                <a:cs typeface="MS Pゴシック"/>
              </a:rPr>
              <a:t>B</a:t>
            </a:r>
            <a:endParaRPr lang="en-US" sz="1400" dirty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91" name="Oval 15"/>
          <p:cNvSpPr>
            <a:spLocks noChangeArrowheads="1"/>
          </p:cNvSpPr>
          <p:nvPr/>
        </p:nvSpPr>
        <p:spPr bwMode="auto">
          <a:xfrm>
            <a:off x="1511300" y="5281613"/>
            <a:ext cx="434975" cy="393700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93" name="Oval 15"/>
          <p:cNvSpPr>
            <a:spLocks noChangeArrowheads="1"/>
          </p:cNvSpPr>
          <p:nvPr/>
        </p:nvSpPr>
        <p:spPr bwMode="auto">
          <a:xfrm>
            <a:off x="1868488" y="5613400"/>
            <a:ext cx="434975" cy="395288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95" name="Oval 13"/>
          <p:cNvSpPr>
            <a:spLocks noChangeArrowheads="1"/>
          </p:cNvSpPr>
          <p:nvPr/>
        </p:nvSpPr>
        <p:spPr bwMode="auto">
          <a:xfrm>
            <a:off x="1433513" y="3652838"/>
            <a:ext cx="681037" cy="722312"/>
          </a:xfrm>
          <a:prstGeom prst="ellipse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97" name="Oval 13"/>
          <p:cNvSpPr>
            <a:spLocks noChangeArrowheads="1"/>
          </p:cNvSpPr>
          <p:nvPr/>
        </p:nvSpPr>
        <p:spPr bwMode="auto">
          <a:xfrm>
            <a:off x="5826125" y="3382963"/>
            <a:ext cx="657225" cy="709612"/>
          </a:xfrm>
          <a:prstGeom prst="ellipse">
            <a:avLst/>
          </a:prstGeom>
          <a:solidFill>
            <a:srgbClr val="FF0000"/>
          </a:solidFill>
          <a:ln w="28575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98" name="TextBox 14"/>
          <p:cNvSpPr txBox="1">
            <a:spLocks noChangeArrowheads="1"/>
          </p:cNvSpPr>
          <p:nvPr/>
        </p:nvSpPr>
        <p:spPr bwMode="auto">
          <a:xfrm>
            <a:off x="5845175" y="3640138"/>
            <a:ext cx="76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ea typeface="MS Pゴシック"/>
                <a:cs typeface="MS Pゴシック"/>
              </a:rPr>
              <a:t>F</a:t>
            </a:r>
            <a:endParaRPr lang="en-US" b="0" dirty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399" name="Oval 13"/>
          <p:cNvSpPr>
            <a:spLocks noChangeArrowheads="1"/>
          </p:cNvSpPr>
          <p:nvPr/>
        </p:nvSpPr>
        <p:spPr bwMode="auto">
          <a:xfrm>
            <a:off x="5748338" y="4605338"/>
            <a:ext cx="434975" cy="395287"/>
          </a:xfrm>
          <a:prstGeom prst="ellipse">
            <a:avLst/>
          </a:prstGeom>
          <a:solidFill>
            <a:srgbClr val="00FF00"/>
          </a:solidFill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401" name="Oval 13"/>
          <p:cNvSpPr>
            <a:spLocks noChangeArrowheads="1"/>
          </p:cNvSpPr>
          <p:nvPr/>
        </p:nvSpPr>
        <p:spPr bwMode="auto">
          <a:xfrm>
            <a:off x="5291138" y="4830763"/>
            <a:ext cx="434975" cy="395287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403" name="Oval 13"/>
          <p:cNvSpPr>
            <a:spLocks noChangeArrowheads="1"/>
          </p:cNvSpPr>
          <p:nvPr/>
        </p:nvSpPr>
        <p:spPr bwMode="auto">
          <a:xfrm>
            <a:off x="5302250" y="4397375"/>
            <a:ext cx="434975" cy="393700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406" name="TextBox 14"/>
          <p:cNvSpPr txBox="1">
            <a:spLocks noChangeArrowheads="1"/>
          </p:cNvSpPr>
          <p:nvPr/>
        </p:nvSpPr>
        <p:spPr bwMode="auto">
          <a:xfrm>
            <a:off x="6908800" y="2840038"/>
            <a:ext cx="557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 dirty="0" smtClean="0">
                <a:solidFill>
                  <a:schemeClr val="tx1"/>
                </a:solidFill>
                <a:ea typeface="MS Pゴシック"/>
                <a:cs typeface="MS Pゴシック"/>
              </a:rPr>
              <a:t>E</a:t>
            </a:r>
            <a:endParaRPr lang="en-US" b="0" dirty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407" name="Oval 13"/>
          <p:cNvSpPr>
            <a:spLocks noChangeArrowheads="1"/>
          </p:cNvSpPr>
          <p:nvPr/>
        </p:nvSpPr>
        <p:spPr bwMode="auto">
          <a:xfrm>
            <a:off x="2627313" y="5805488"/>
            <a:ext cx="433387" cy="395287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5409" name="TextBox 49"/>
          <p:cNvSpPr txBox="1">
            <a:spLocks noChangeArrowheads="1"/>
          </p:cNvSpPr>
          <p:nvPr/>
        </p:nvSpPr>
        <p:spPr bwMode="auto">
          <a:xfrm>
            <a:off x="341313" y="3625850"/>
            <a:ext cx="8921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2060"/>
                </a:solidFill>
                <a:ea typeface="MS Pゴシック"/>
                <a:cs typeface="MS Pゴシック"/>
              </a:rPr>
              <a:t>$100M</a:t>
            </a:r>
          </a:p>
        </p:txBody>
      </p:sp>
      <p:sp>
        <p:nvSpPr>
          <p:cNvPr id="15411" name="TextBox 14"/>
          <p:cNvSpPr txBox="1">
            <a:spLocks noChangeArrowheads="1"/>
          </p:cNvSpPr>
          <p:nvPr/>
        </p:nvSpPr>
        <p:spPr bwMode="auto">
          <a:xfrm>
            <a:off x="5465763" y="1909763"/>
            <a:ext cx="1027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 dirty="0" smtClean="0">
                <a:solidFill>
                  <a:schemeClr val="tx1"/>
                </a:solidFill>
                <a:ea typeface="MS Pゴシック"/>
                <a:cs typeface="MS Pゴシック"/>
              </a:rPr>
              <a:t>A</a:t>
            </a:r>
            <a:endParaRPr lang="en-US" b="0" dirty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814888" y="1160463"/>
            <a:ext cx="3346450" cy="3236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788150" y="5094310"/>
            <a:ext cx="2070100" cy="11695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Legend:  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Size – </a:t>
            </a:r>
            <a:r>
              <a:rPr lang="en-US" sz="1400" b="0" dirty="0">
                <a:solidFill>
                  <a:srgbClr val="000000"/>
                </a:solidFill>
              </a:rPr>
              <a:t>Importance to </a:t>
            </a:r>
            <a:r>
              <a:rPr lang="en-US" sz="1400" dirty="0" smtClean="0">
                <a:solidFill>
                  <a:srgbClr val="000000"/>
                </a:solidFill>
              </a:rPr>
              <a:t>company</a:t>
            </a:r>
            <a:endParaRPr lang="en-US" sz="1400" b="0" dirty="0">
              <a:solidFill>
                <a:srgbClr val="000000"/>
              </a:solidFill>
            </a:endParaRPr>
          </a:p>
          <a:p>
            <a:pPr marL="463550" indent="-463550">
              <a:defRPr/>
            </a:pPr>
            <a:r>
              <a:rPr lang="en-US" sz="1400" dirty="0">
                <a:solidFill>
                  <a:srgbClr val="000000"/>
                </a:solidFill>
              </a:rPr>
              <a:t>Color – </a:t>
            </a:r>
            <a:r>
              <a:rPr lang="en-US" sz="1400" b="0" dirty="0">
                <a:solidFill>
                  <a:srgbClr val="000000"/>
                </a:solidFill>
              </a:rPr>
              <a:t>Effectiveness of Security controls</a:t>
            </a:r>
          </a:p>
        </p:txBody>
      </p:sp>
      <p:sp>
        <p:nvSpPr>
          <p:cNvPr id="15414" name="TextBox 57"/>
          <p:cNvSpPr txBox="1">
            <a:spLocks noChangeArrowheads="1"/>
          </p:cNvSpPr>
          <p:nvPr/>
        </p:nvSpPr>
        <p:spPr bwMode="auto">
          <a:xfrm>
            <a:off x="2957513" y="1390650"/>
            <a:ext cx="2646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Need </a:t>
            </a:r>
            <a:r>
              <a:rPr lang="en-US" sz="1100" dirty="0">
                <a:solidFill>
                  <a:srgbClr val="000000"/>
                </a:solidFill>
              </a:rPr>
              <a:t>to Focus Here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621213" y="1555750"/>
            <a:ext cx="401637" cy="32702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3469337" y="2959062"/>
            <a:ext cx="681037" cy="722312"/>
          </a:xfrm>
          <a:prstGeom prst="ellipse">
            <a:avLst/>
          </a:prstGeom>
          <a:solidFill>
            <a:srgbClr val="FFC0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420"/>
            <a:ext cx="7772400" cy="1500187"/>
          </a:xfrm>
        </p:spPr>
        <p:txBody>
          <a:bodyPr/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81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44156"/>
            <a:ext cx="8115300" cy="723900"/>
          </a:xfrm>
        </p:spPr>
        <p:txBody>
          <a:bodyPr/>
          <a:lstStyle/>
          <a:p>
            <a:pPr algn="ctr"/>
            <a:r>
              <a:rPr lang="en-US" sz="4800" dirty="0" smtClean="0"/>
              <a:t>Next Generation IRM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54864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500438"/>
            <a:ext cx="54864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584826" y="122872"/>
            <a:ext cx="349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Left Top:  </a:t>
            </a:r>
            <a:r>
              <a:rPr lang="en-US" dirty="0" smtClean="0"/>
              <a:t>Current Controls </a:t>
            </a:r>
            <a:r>
              <a:rPr lang="en-US" dirty="0"/>
              <a:t>E</a:t>
            </a:r>
            <a:r>
              <a:rPr lang="en-US" dirty="0" smtClean="0"/>
              <a:t>nvironment as noted using Cobit Assessment criteria.  </a:t>
            </a:r>
            <a:r>
              <a:rPr lang="en-US" dirty="0"/>
              <a:t>S</a:t>
            </a:r>
            <a:r>
              <a:rPr lang="en-US" dirty="0" smtClean="0"/>
              <a:t>cores reflect support levels based on existing budgets.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1723072"/>
            <a:ext cx="3514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Left Bottom:  </a:t>
            </a:r>
            <a:r>
              <a:rPr lang="en-US" dirty="0" smtClean="0"/>
              <a:t>Controls </a:t>
            </a:r>
            <a:r>
              <a:rPr lang="en-US" dirty="0"/>
              <a:t>E</a:t>
            </a:r>
            <a:r>
              <a:rPr lang="en-US" dirty="0" smtClean="0"/>
              <a:t>nvironment as noted using Cobit Assessment criteria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budget cuts.</a:t>
            </a:r>
            <a:r>
              <a:rPr lang="en-US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cores reflect decreased support levels due to less resources.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6000" y="3733800"/>
            <a:ext cx="2635250" cy="2819400"/>
            <a:chOff x="6172200" y="3810000"/>
            <a:chExt cx="2635250" cy="281940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962400"/>
              <a:ext cx="31635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Arrow Connector 21"/>
            <p:cNvCxnSpPr/>
            <p:nvPr/>
          </p:nvCxnSpPr>
          <p:spPr>
            <a:xfrm rot="5400000">
              <a:off x="5730876" y="5273674"/>
              <a:ext cx="2406650" cy="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78650" y="395605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Effective Controls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85000" y="61976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 Controls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172200" y="3810000"/>
              <a:ext cx="2286000" cy="2819400"/>
            </a:xfrm>
            <a:prstGeom prst="round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280" y="501878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Circles sized according to importance to company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Ability to measure control effectiveness and see impact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Ability to determine best expenditure of limited funds to maximize ROSI</a:t>
            </a:r>
          </a:p>
          <a:p>
            <a:endParaRPr lang="en-US" sz="1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42" y="61317"/>
            <a:ext cx="8004958" cy="481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3"/>
          <p:cNvGrpSpPr/>
          <p:nvPr/>
        </p:nvGrpSpPr>
        <p:grpSpPr>
          <a:xfrm>
            <a:off x="7886128" y="5410200"/>
            <a:ext cx="990600" cy="1371600"/>
            <a:chOff x="7620000" y="4953000"/>
            <a:chExt cx="990600" cy="1371600"/>
          </a:xfrm>
        </p:grpSpPr>
        <p:sp>
          <p:nvSpPr>
            <p:cNvPr id="8" name="Rectangle 7"/>
            <p:cNvSpPr/>
            <p:nvPr/>
          </p:nvSpPr>
          <p:spPr>
            <a:xfrm>
              <a:off x="7758752" y="5257800"/>
              <a:ext cx="685800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High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8752" y="5591175"/>
              <a:ext cx="6858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Medium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58752" y="5924550"/>
              <a:ext cx="685800" cy="304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Low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6897" y="4953000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Risk: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620000" y="4953000"/>
              <a:ext cx="990600" cy="1371600"/>
            </a:xfrm>
            <a:prstGeom prst="round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1827752" y="3479616"/>
            <a:ext cx="434975" cy="393700"/>
          </a:xfrm>
          <a:prstGeom prst="ellipse">
            <a:avLst/>
          </a:prstGeom>
          <a:solidFill>
            <a:srgbClr val="00FF00"/>
          </a:solidFill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112377" y="2503257"/>
            <a:ext cx="434975" cy="395287"/>
          </a:xfrm>
          <a:prstGeom prst="ellipse">
            <a:avLst/>
          </a:prstGeom>
          <a:solidFill>
            <a:srgbClr val="99CCFF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2905735" y="3593489"/>
            <a:ext cx="434975" cy="395288"/>
          </a:xfrm>
          <a:prstGeom prst="ellipse">
            <a:avLst/>
          </a:prstGeom>
          <a:solidFill>
            <a:srgbClr val="FFFF00"/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416169" y="1278086"/>
            <a:ext cx="681037" cy="722312"/>
          </a:xfrm>
          <a:prstGeom prst="ellipse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3609969" y="3430736"/>
            <a:ext cx="433387" cy="395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rnd" algn="ctr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796143" y="1995714"/>
            <a:ext cx="780143" cy="798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1225997" y="2718629"/>
            <a:ext cx="681037" cy="722312"/>
          </a:xfrm>
          <a:prstGeom prst="ellipse">
            <a:avLst/>
          </a:prstGeom>
          <a:solidFill>
            <a:srgbClr val="FF0000"/>
          </a:solidFill>
          <a:ln w="12700" cap="rnd" algn="ctr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0">
              <a:solidFill>
                <a:schemeClr val="tx1"/>
              </a:solidFill>
              <a:ea typeface="MS Pゴシック"/>
              <a:cs typeface="MS P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5196" y="2227071"/>
            <a:ext cx="5847075" cy="24131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Being a C-level Executive</a:t>
            </a:r>
          </a:p>
          <a:p>
            <a:r>
              <a:rPr lang="en-US" sz="2800" dirty="0" smtClean="0"/>
              <a:t> Establishing Relationships</a:t>
            </a:r>
          </a:p>
          <a:p>
            <a:r>
              <a:rPr lang="en-US" sz="2800" dirty="0" smtClean="0"/>
              <a:t> Communicating Risk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170" y="0"/>
            <a:ext cx="7756263" cy="87682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03" y="1490092"/>
            <a:ext cx="8453797" cy="3877815"/>
          </a:xfrm>
        </p:spPr>
        <p:txBody>
          <a:bodyPr>
            <a:noAutofit/>
          </a:bodyPr>
          <a:lstStyle/>
          <a:p>
            <a:r>
              <a:rPr lang="en-US" dirty="0" smtClean="0"/>
              <a:t>Threat and resultant risk increasing daily</a:t>
            </a:r>
          </a:p>
          <a:p>
            <a:r>
              <a:rPr lang="en-US" dirty="0" smtClean="0"/>
              <a:t>Reactive practices will not work </a:t>
            </a:r>
          </a:p>
          <a:p>
            <a:pPr lvl="1"/>
            <a:r>
              <a:rPr lang="en-US" sz="2400" dirty="0" smtClean="0"/>
              <a:t>Einstein’s definition of insanity</a:t>
            </a:r>
          </a:p>
          <a:p>
            <a:r>
              <a:rPr lang="en-US" dirty="0" smtClean="0"/>
              <a:t>Not all companies can afford same level of protection, but not all need the same level of protection</a:t>
            </a:r>
          </a:p>
          <a:p>
            <a:pPr lvl="1"/>
            <a:r>
              <a:rPr lang="en-US" sz="2400" dirty="0" smtClean="0"/>
              <a:t>What is </a:t>
            </a:r>
            <a:r>
              <a:rPr lang="en-US" sz="2400" b="1" i="1" dirty="0" smtClean="0"/>
              <a:t>your</a:t>
            </a:r>
            <a:r>
              <a:rPr lang="en-US" sz="2400" dirty="0" smtClean="0"/>
              <a:t> risk profile?</a:t>
            </a:r>
          </a:p>
          <a:p>
            <a:r>
              <a:rPr lang="en-US" dirty="0" smtClean="0"/>
              <a:t>Must share information </a:t>
            </a:r>
          </a:p>
          <a:p>
            <a:pPr lvl="1"/>
            <a:r>
              <a:rPr lang="en-US" sz="2400" dirty="0" smtClean="0"/>
              <a:t>Doing it on small scale now – limited success</a:t>
            </a:r>
          </a:p>
          <a:p>
            <a:pPr lvl="1"/>
            <a:r>
              <a:rPr lang="en-US" sz="2400" dirty="0" smtClean="0"/>
              <a:t>Need to expand that capability</a:t>
            </a:r>
          </a:p>
          <a:p>
            <a:pPr lvl="1"/>
            <a:r>
              <a:rPr lang="en-US" sz="2400" dirty="0" smtClean="0"/>
              <a:t>Volunteers can’t do it.</a:t>
            </a:r>
          </a:p>
          <a:p>
            <a:r>
              <a:rPr lang="en-US" dirty="0" smtClean="0"/>
              <a:t>Measuring and Managing Risk</a:t>
            </a:r>
          </a:p>
          <a:p>
            <a:pPr lvl="1"/>
            <a:r>
              <a:rPr lang="en-US" sz="2400" dirty="0" smtClean="0"/>
              <a:t>Must do ROSI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420"/>
            <a:ext cx="7772400" cy="1500187"/>
          </a:xfrm>
        </p:spPr>
        <p:txBody>
          <a:bodyPr/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42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03" y="1571980"/>
            <a:ext cx="8453797" cy="3877815"/>
          </a:xfrm>
        </p:spPr>
        <p:txBody>
          <a:bodyPr>
            <a:noAutofit/>
          </a:bodyPr>
          <a:lstStyle/>
          <a:p>
            <a:r>
              <a:rPr lang="en-US" dirty="0" smtClean="0"/>
              <a:t>Execs read.  They hear about APT’s, major company security breaches, friends/colleagues.</a:t>
            </a:r>
          </a:p>
          <a:p>
            <a:pPr lvl="1"/>
            <a:r>
              <a:rPr lang="en-US" sz="2400" dirty="0" smtClean="0"/>
              <a:t>How many meet with Execs on a Regular basis?</a:t>
            </a:r>
          </a:p>
          <a:p>
            <a:pPr lvl="1"/>
            <a:r>
              <a:rPr lang="en-US" sz="2400" dirty="0" smtClean="0"/>
              <a:t>Brief Execs regularly on what is going on…?  </a:t>
            </a:r>
          </a:p>
          <a:p>
            <a:r>
              <a:rPr lang="en-US" dirty="0" smtClean="0"/>
              <a:t>You are a C level employee.  Learn to act like/be one.</a:t>
            </a:r>
          </a:p>
          <a:p>
            <a:pPr lvl="1"/>
            <a:r>
              <a:rPr lang="en-US" sz="2400" dirty="0" smtClean="0"/>
              <a:t>Strategic Focus</a:t>
            </a:r>
          </a:p>
          <a:p>
            <a:pPr lvl="1"/>
            <a:r>
              <a:rPr lang="en-US" sz="2400" dirty="0" smtClean="0"/>
              <a:t>In depth knowledge of business goals and objectives</a:t>
            </a:r>
          </a:p>
          <a:p>
            <a:pPr lvl="1"/>
            <a:r>
              <a:rPr lang="en-US" sz="2400" dirty="0" smtClean="0"/>
              <a:t>How does Security Strategy support the achievement of business goals?</a:t>
            </a:r>
          </a:p>
          <a:p>
            <a:pPr lvl="1"/>
            <a:r>
              <a:rPr lang="en-US" sz="2400" dirty="0" smtClean="0"/>
              <a:t>Getting stopped in the hallway…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651" y="0"/>
            <a:ext cx="4847116" cy="1054250"/>
          </a:xfrm>
        </p:spPr>
        <p:txBody>
          <a:bodyPr/>
          <a:lstStyle/>
          <a:p>
            <a:r>
              <a:rPr lang="en-US" sz="4800" dirty="0" smtClean="0"/>
              <a:t>C-Level Execs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57" y="1490092"/>
            <a:ext cx="8235433" cy="3877815"/>
          </a:xfrm>
        </p:spPr>
        <p:txBody>
          <a:bodyPr>
            <a:noAutofit/>
          </a:bodyPr>
          <a:lstStyle/>
          <a:p>
            <a:r>
              <a:rPr lang="en-US" b="0" dirty="0" smtClean="0"/>
              <a:t>Execs (including CIOs) say they are tired of being told they have to do something “due to some regulation”…  </a:t>
            </a:r>
          </a:p>
          <a:p>
            <a:r>
              <a:rPr lang="en-US" b="0" dirty="0" smtClean="0"/>
              <a:t>Establishing relevance in a tight economy.</a:t>
            </a:r>
          </a:p>
          <a:p>
            <a:r>
              <a:rPr lang="en-US" b="0" dirty="0" smtClean="0"/>
              <a:t>Identify the threats most likely to impact your company and spend your limited funds defending against those.</a:t>
            </a:r>
          </a:p>
          <a:p>
            <a:r>
              <a:rPr lang="en-US" b="0" dirty="0" smtClean="0"/>
              <a:t>We are still </a:t>
            </a:r>
            <a:r>
              <a:rPr lang="en-US" b="0" dirty="0"/>
              <a:t>novices at managing information </a:t>
            </a:r>
            <a:r>
              <a:rPr lang="en-US" b="0" dirty="0" smtClean="0"/>
              <a:t>risk.</a:t>
            </a:r>
          </a:p>
          <a:p>
            <a:r>
              <a:rPr lang="en-US" dirty="0" smtClean="0"/>
              <a:t>How many of you have:</a:t>
            </a:r>
            <a:endParaRPr lang="en-US" b="0" dirty="0"/>
          </a:p>
          <a:p>
            <a:pPr lvl="1"/>
            <a:r>
              <a:rPr lang="en-US" sz="2000" dirty="0" smtClean="0"/>
              <a:t>Assessed </a:t>
            </a:r>
            <a:r>
              <a:rPr lang="en-US" sz="2000" dirty="0"/>
              <a:t>the threat (actor &amp; </a:t>
            </a:r>
            <a:r>
              <a:rPr lang="en-US" sz="2000" dirty="0" smtClean="0"/>
              <a:t>capability)?</a:t>
            </a:r>
            <a:endParaRPr lang="en-US" sz="2000" dirty="0"/>
          </a:p>
          <a:p>
            <a:pPr lvl="1"/>
            <a:r>
              <a:rPr lang="en-US" sz="2000" dirty="0"/>
              <a:t>Determined how vulnerable you are to the threats?</a:t>
            </a:r>
          </a:p>
          <a:p>
            <a:pPr lvl="1"/>
            <a:r>
              <a:rPr lang="en-US" sz="2000" dirty="0"/>
              <a:t>Determined how much of a target you are?</a:t>
            </a:r>
          </a:p>
          <a:p>
            <a:pPr lvl="1"/>
            <a:r>
              <a:rPr lang="en-US" sz="2000" dirty="0"/>
              <a:t>Designed a security plan to implement mitigating controls?</a:t>
            </a:r>
          </a:p>
          <a:p>
            <a:pPr lvl="1"/>
            <a:r>
              <a:rPr lang="en-US" sz="2000" dirty="0"/>
              <a:t>Measure the effectiveness of </a:t>
            </a:r>
            <a:r>
              <a:rPr lang="en-US" sz="2000" dirty="0" smtClean="0"/>
              <a:t>your plan/controls</a:t>
            </a:r>
            <a:r>
              <a:rPr lang="en-US" sz="2000" dirty="0"/>
              <a:t>?</a:t>
            </a:r>
          </a:p>
          <a:p>
            <a:pPr lvl="1"/>
            <a:endParaRPr lang="en-US" sz="2000" dirty="0"/>
          </a:p>
          <a:p>
            <a:endParaRPr 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Need for Intelligence-based Security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" y="1476445"/>
            <a:ext cx="8461612" cy="5033538"/>
          </a:xfrm>
        </p:spPr>
        <p:txBody>
          <a:bodyPr>
            <a:noAutofit/>
          </a:bodyPr>
          <a:lstStyle/>
          <a:p>
            <a:r>
              <a:rPr lang="en-US" dirty="0" smtClean="0"/>
              <a:t>Risk measurement and management</a:t>
            </a:r>
          </a:p>
          <a:p>
            <a:pPr lvl="1"/>
            <a:r>
              <a:rPr lang="en-US" sz="2000" dirty="0" smtClean="0"/>
              <a:t>How much of a target are you?  </a:t>
            </a:r>
          </a:p>
          <a:p>
            <a:pPr marL="965200" lvl="2" indent="-365125"/>
            <a:r>
              <a:rPr lang="en-US" sz="1800" dirty="0" smtClean="0"/>
              <a:t>Credit Unions were not a target, until top 10 banks put controls in place</a:t>
            </a:r>
          </a:p>
          <a:p>
            <a:pPr marL="965200" lvl="2" indent="-365125"/>
            <a:r>
              <a:rPr lang="en-US" sz="1800" dirty="0" smtClean="0"/>
              <a:t>Heartland is a card processor – but Hannaford is a supermarket.  Zappos sells shoes.</a:t>
            </a:r>
          </a:p>
          <a:p>
            <a:pPr lvl="1"/>
            <a:r>
              <a:rPr lang="en-US" sz="2000" dirty="0"/>
              <a:t>What is happening that is likely to impact you?  </a:t>
            </a:r>
          </a:p>
          <a:p>
            <a:pPr lvl="1"/>
            <a:r>
              <a:rPr lang="en-US" sz="2000" dirty="0" smtClean="0"/>
              <a:t>What will be the </a:t>
            </a:r>
            <a:r>
              <a:rPr lang="en-US" sz="2000" b="1" i="1" dirty="0" smtClean="0"/>
              <a:t>business </a:t>
            </a:r>
            <a:r>
              <a:rPr lang="en-US" sz="2000" dirty="0" smtClean="0"/>
              <a:t>impact of an incident?  </a:t>
            </a:r>
          </a:p>
          <a:p>
            <a:pPr marL="965200" lvl="2" indent="-365125"/>
            <a:r>
              <a:rPr lang="en-US" sz="1800" dirty="0"/>
              <a:t>Public expectations are much higher today  </a:t>
            </a:r>
          </a:p>
          <a:p>
            <a:pPr marL="965200" lvl="2" indent="-365125"/>
            <a:r>
              <a:rPr lang="en-US" sz="1800" dirty="0"/>
              <a:t>Quantifying Reputational Risk</a:t>
            </a:r>
          </a:p>
          <a:p>
            <a:r>
              <a:rPr lang="en-US" dirty="0" smtClean="0"/>
              <a:t>Caution – there is no “steady state”</a:t>
            </a:r>
          </a:p>
          <a:p>
            <a:r>
              <a:rPr lang="en-US" dirty="0" smtClean="0"/>
              <a:t>Measurements &amp; Metrics</a:t>
            </a:r>
          </a:p>
          <a:p>
            <a:pPr lvl="1"/>
            <a:r>
              <a:rPr lang="en-US" sz="1800" dirty="0" smtClean="0"/>
              <a:t>KRIs &amp; KPIs</a:t>
            </a:r>
          </a:p>
          <a:p>
            <a:pPr lvl="1"/>
            <a:r>
              <a:rPr lang="en-US" sz="1800" dirty="0" smtClean="0"/>
              <a:t>Grids &amp; Graphs</a:t>
            </a:r>
          </a:p>
          <a:p>
            <a:pPr lvl="1"/>
            <a:r>
              <a:rPr lang="en-US" sz="1800" dirty="0" smtClean="0"/>
              <a:t>Tools &amp; Technologies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Risk Management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420"/>
            <a:ext cx="7772400" cy="1500187"/>
          </a:xfrm>
        </p:spPr>
        <p:txBody>
          <a:bodyPr/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76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19" y="2808388"/>
            <a:ext cx="7756263" cy="1054250"/>
          </a:xfrm>
        </p:spPr>
        <p:txBody>
          <a:bodyPr/>
          <a:lstStyle/>
          <a:p>
            <a:r>
              <a:rPr lang="en-US" sz="5400" dirty="0" smtClean="0"/>
              <a:t>Getting Started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065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2" name="Rectangle 1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71514" name="Text Box 26"/>
          <p:cNvSpPr txBox="1">
            <a:spLocks noChangeArrowheads="1"/>
          </p:cNvSpPr>
          <p:nvPr/>
        </p:nvSpPr>
        <p:spPr bwMode="auto">
          <a:xfrm>
            <a:off x="442491" y="3295959"/>
            <a:ext cx="841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 algn="ctr">
              <a:buFontTx/>
              <a:buNone/>
            </a:pPr>
            <a:r>
              <a:rPr lang="en-US" sz="1400" b="1" dirty="0"/>
              <a:t>Medium</a:t>
            </a:r>
          </a:p>
          <a:p>
            <a:pPr marL="230188" indent="-230188" algn="ctr">
              <a:buFontTx/>
              <a:buNone/>
            </a:pPr>
            <a:r>
              <a:rPr lang="en-US" sz="1400" b="1" dirty="0"/>
              <a:t>$</a:t>
            </a:r>
            <a:r>
              <a:rPr lang="en-US" sz="1400" b="1" dirty="0" smtClean="0"/>
              <a:t>50-100M</a:t>
            </a:r>
            <a:endParaRPr lang="en-US" sz="1400" b="1" dirty="0"/>
          </a:p>
        </p:txBody>
      </p:sp>
      <p:sp>
        <p:nvSpPr>
          <p:cNvPr id="467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074" y="54592"/>
            <a:ext cx="8115300" cy="723900"/>
          </a:xfrm>
        </p:spPr>
        <p:txBody>
          <a:bodyPr/>
          <a:lstStyle/>
          <a:p>
            <a:r>
              <a:rPr lang="en-US" dirty="0" smtClean="0"/>
              <a:t>Risk Grid Calculation</a:t>
            </a:r>
            <a:endParaRPr lang="en-US" dirty="0"/>
          </a:p>
        </p:txBody>
      </p:sp>
      <p:graphicFrame>
        <p:nvGraphicFramePr>
          <p:cNvPr id="467149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46375275"/>
              </p:ext>
            </p:extLst>
          </p:nvPr>
        </p:nvGraphicFramePr>
        <p:xfrm>
          <a:off x="1392071" y="1107223"/>
          <a:ext cx="7519917" cy="4686300"/>
        </p:xfrm>
        <a:graphic>
          <a:graphicData uri="http://schemas.openxmlformats.org/drawingml/2006/table">
            <a:tbl>
              <a:tblPr/>
              <a:tblGrid>
                <a:gridCol w="2345414"/>
                <a:gridCol w="2638425"/>
                <a:gridCol w="2536078"/>
              </a:tblGrid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" marR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71510" name="Text Box 22"/>
          <p:cNvSpPr txBox="1">
            <a:spLocks noChangeArrowheads="1"/>
          </p:cNvSpPr>
          <p:nvPr/>
        </p:nvSpPr>
        <p:spPr bwMode="auto">
          <a:xfrm>
            <a:off x="865344" y="6286179"/>
            <a:ext cx="8299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rIns="18288">
            <a:spAutoFit/>
          </a:bodyPr>
          <a:lstStyle/>
          <a:p>
            <a:pPr marL="230188" indent="-230188" algn="ctr">
              <a:buFontTx/>
              <a:buNone/>
            </a:pPr>
            <a:r>
              <a:rPr lang="en-US" sz="2000" b="1" dirty="0"/>
              <a:t>Probability</a:t>
            </a:r>
          </a:p>
        </p:txBody>
      </p:sp>
      <p:sp>
        <p:nvSpPr>
          <p:cNvPr id="4671511" name="Text Box 23"/>
          <p:cNvSpPr txBox="1">
            <a:spLocks noChangeArrowheads="1"/>
          </p:cNvSpPr>
          <p:nvPr/>
        </p:nvSpPr>
        <p:spPr bwMode="auto">
          <a:xfrm>
            <a:off x="1872174" y="5856692"/>
            <a:ext cx="907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400" b="1" dirty="0"/>
              <a:t>Low &lt;33%</a:t>
            </a:r>
          </a:p>
        </p:txBody>
      </p:sp>
      <p:sp>
        <p:nvSpPr>
          <p:cNvPr id="4671512" name="Text Box 24"/>
          <p:cNvSpPr txBox="1">
            <a:spLocks noChangeArrowheads="1"/>
          </p:cNvSpPr>
          <p:nvPr/>
        </p:nvSpPr>
        <p:spPr bwMode="auto">
          <a:xfrm>
            <a:off x="745458" y="4926321"/>
            <a:ext cx="588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 algn="ctr">
              <a:buFontTx/>
              <a:buNone/>
            </a:pPr>
            <a:r>
              <a:rPr lang="en-US" sz="1400" b="1" dirty="0"/>
              <a:t>Low</a:t>
            </a:r>
          </a:p>
          <a:p>
            <a:pPr marL="230188" indent="-230188" algn="ctr">
              <a:buFontTx/>
              <a:buNone/>
            </a:pPr>
            <a:r>
              <a:rPr lang="en-US" sz="1400" b="1" dirty="0"/>
              <a:t>&lt;$50M</a:t>
            </a:r>
          </a:p>
        </p:txBody>
      </p:sp>
      <p:sp>
        <p:nvSpPr>
          <p:cNvPr id="4671513" name="Text Box 25"/>
          <p:cNvSpPr txBox="1">
            <a:spLocks noChangeArrowheads="1"/>
          </p:cNvSpPr>
          <p:nvPr/>
        </p:nvSpPr>
        <p:spPr bwMode="auto">
          <a:xfrm>
            <a:off x="4424874" y="5861265"/>
            <a:ext cx="1380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400" b="1" dirty="0"/>
              <a:t>Medium 33-66%</a:t>
            </a:r>
          </a:p>
        </p:txBody>
      </p:sp>
      <p:sp>
        <p:nvSpPr>
          <p:cNvPr id="4671515" name="Text Box 27"/>
          <p:cNvSpPr txBox="1">
            <a:spLocks noChangeArrowheads="1"/>
          </p:cNvSpPr>
          <p:nvPr/>
        </p:nvSpPr>
        <p:spPr bwMode="auto">
          <a:xfrm>
            <a:off x="7396674" y="5873538"/>
            <a:ext cx="947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400" b="1" dirty="0"/>
              <a:t>High &gt;66%</a:t>
            </a:r>
          </a:p>
        </p:txBody>
      </p:sp>
      <p:sp>
        <p:nvSpPr>
          <p:cNvPr id="4671516" name="Text Box 28"/>
          <p:cNvSpPr txBox="1">
            <a:spLocks noChangeArrowheads="1"/>
          </p:cNvSpPr>
          <p:nvPr/>
        </p:nvSpPr>
        <p:spPr bwMode="auto">
          <a:xfrm>
            <a:off x="596379" y="1683059"/>
            <a:ext cx="737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 algn="ctr">
              <a:buFontTx/>
              <a:buNone/>
            </a:pPr>
            <a:r>
              <a:rPr lang="en-US" sz="1400" b="1" dirty="0"/>
              <a:t>High</a:t>
            </a:r>
          </a:p>
          <a:p>
            <a:pPr marL="230188" indent="-230188" algn="ctr">
              <a:buFontTx/>
              <a:buNone/>
            </a:pPr>
            <a:r>
              <a:rPr lang="en-US" sz="1400" b="1" dirty="0"/>
              <a:t>&gt; $100M</a:t>
            </a:r>
          </a:p>
        </p:txBody>
      </p:sp>
      <p:sp>
        <p:nvSpPr>
          <p:cNvPr id="4671535" name="Text Box 47"/>
          <p:cNvSpPr txBox="1">
            <a:spLocks noChangeArrowheads="1"/>
          </p:cNvSpPr>
          <p:nvPr/>
        </p:nvSpPr>
        <p:spPr bwMode="auto">
          <a:xfrm>
            <a:off x="4361365" y="2979266"/>
            <a:ext cx="1363663" cy="28733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200" b="1" dirty="0"/>
              <a:t>Regulatory Action</a:t>
            </a:r>
          </a:p>
        </p:txBody>
      </p:sp>
      <p:sp>
        <p:nvSpPr>
          <p:cNvPr id="4671537" name="Text Box 49"/>
          <p:cNvSpPr txBox="1">
            <a:spLocks noChangeArrowheads="1"/>
          </p:cNvSpPr>
          <p:nvPr/>
        </p:nvSpPr>
        <p:spPr bwMode="auto">
          <a:xfrm>
            <a:off x="5033762" y="1736419"/>
            <a:ext cx="1550988" cy="28733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200" b="1" dirty="0"/>
              <a:t>Significant DR Event</a:t>
            </a:r>
          </a:p>
        </p:txBody>
      </p:sp>
      <p:sp>
        <p:nvSpPr>
          <p:cNvPr id="4671539" name="Text Box 51"/>
          <p:cNvSpPr txBox="1">
            <a:spLocks noChangeArrowheads="1"/>
          </p:cNvSpPr>
          <p:nvPr/>
        </p:nvSpPr>
        <p:spPr bwMode="auto">
          <a:xfrm>
            <a:off x="6988687" y="4263173"/>
            <a:ext cx="1347787" cy="287338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200" b="1"/>
              <a:t>SW / Site Security</a:t>
            </a:r>
          </a:p>
        </p:txBody>
      </p:sp>
      <p:sp>
        <p:nvSpPr>
          <p:cNvPr id="4671536" name="Text Box 48"/>
          <p:cNvSpPr txBox="1">
            <a:spLocks noChangeArrowheads="1"/>
          </p:cNvSpPr>
          <p:nvPr/>
        </p:nvSpPr>
        <p:spPr bwMode="auto">
          <a:xfrm>
            <a:off x="7553837" y="1869223"/>
            <a:ext cx="1252537" cy="287338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200" b="1"/>
              <a:t>Criminal Activity</a:t>
            </a:r>
          </a:p>
        </p:txBody>
      </p:sp>
      <p:sp>
        <p:nvSpPr>
          <p:cNvPr id="4671553" name="Text Box 65"/>
          <p:cNvSpPr txBox="1">
            <a:spLocks noChangeArrowheads="1"/>
          </p:cNvSpPr>
          <p:nvPr/>
        </p:nvSpPr>
        <p:spPr bwMode="auto">
          <a:xfrm>
            <a:off x="5718687" y="3418623"/>
            <a:ext cx="1498600" cy="287338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200" b="1"/>
              <a:t>Operations Security</a:t>
            </a:r>
          </a:p>
        </p:txBody>
      </p:sp>
      <p:sp>
        <p:nvSpPr>
          <p:cNvPr id="4671555" name="Text Box 67"/>
          <p:cNvSpPr txBox="1">
            <a:spLocks noChangeArrowheads="1"/>
          </p:cNvSpPr>
          <p:nvPr/>
        </p:nvSpPr>
        <p:spPr bwMode="auto">
          <a:xfrm>
            <a:off x="2623062" y="5318861"/>
            <a:ext cx="984250" cy="28733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200" b="1"/>
              <a:t>Audit Failure</a:t>
            </a:r>
          </a:p>
        </p:txBody>
      </p:sp>
      <p:sp>
        <p:nvSpPr>
          <p:cNvPr id="4671558" name="Text Box 70"/>
          <p:cNvSpPr txBox="1">
            <a:spLocks noChangeArrowheads="1"/>
          </p:cNvSpPr>
          <p:nvPr/>
        </p:nvSpPr>
        <p:spPr bwMode="auto">
          <a:xfrm>
            <a:off x="1982256" y="2034916"/>
            <a:ext cx="936625" cy="28733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8288" rIns="18288">
            <a:spAutoFit/>
          </a:bodyPr>
          <a:lstStyle/>
          <a:p>
            <a:pPr marL="230188" indent="-230188">
              <a:buFontTx/>
              <a:buNone/>
            </a:pPr>
            <a:r>
              <a:rPr lang="en-US" sz="1200" b="1"/>
              <a:t>Data Breach</a:t>
            </a:r>
            <a:endParaRPr lang="en-US" sz="1200"/>
          </a:p>
        </p:txBody>
      </p:sp>
      <p:sp>
        <p:nvSpPr>
          <p:cNvPr id="22" name="Down Arrow 21"/>
          <p:cNvSpPr/>
          <p:nvPr/>
        </p:nvSpPr>
        <p:spPr bwMode="auto">
          <a:xfrm rot="2379614">
            <a:off x="3783240" y="1652755"/>
            <a:ext cx="477672" cy="305709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ゴシック" pitchFamily="-92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" y="2607193"/>
            <a:ext cx="439638" cy="13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900752"/>
            <a:ext cx="9144000" cy="5957248"/>
            <a:chOff x="0" y="900752"/>
            <a:chExt cx="9144000" cy="5957248"/>
          </a:xfrm>
          <a:gradFill flip="none" rotWithShape="1">
            <a:gsLst>
              <a:gs pos="0">
                <a:srgbClr val="EEEBCA"/>
              </a:gs>
              <a:gs pos="92000">
                <a:srgbClr val="E7DFCB">
                  <a:lumMod val="81000"/>
                  <a:lumOff val="19000"/>
                </a:srgbClr>
              </a:gs>
              <a:gs pos="0">
                <a:srgbClr val="F0EBD5">
                  <a:lumMod val="21000"/>
                  <a:lumOff val="79000"/>
                </a:srgbClr>
              </a:gs>
              <a:gs pos="98000">
                <a:srgbClr val="D1C39F"/>
              </a:gs>
            </a:gsLst>
            <a:lin ang="5400000" scaled="1"/>
            <a:tileRect/>
          </a:gradFill>
        </p:grpSpPr>
        <p:sp>
          <p:nvSpPr>
            <p:cNvPr id="19" name="Rectangle 18"/>
            <p:cNvSpPr/>
            <p:nvPr/>
          </p:nvSpPr>
          <p:spPr>
            <a:xfrm>
              <a:off x="0" y="900752"/>
              <a:ext cx="9144000" cy="5957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900752"/>
              <a:ext cx="91440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6" name="TextBox 14"/>
          <p:cNvSpPr txBox="1">
            <a:spLocks noChangeArrowheads="1"/>
          </p:cNvSpPr>
          <p:nvPr/>
        </p:nvSpPr>
        <p:spPr bwMode="auto">
          <a:xfrm>
            <a:off x="106363" y="13001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Risk</a:t>
            </a:r>
            <a:r>
              <a:rPr lang="en-US" sz="1600" b="1" dirty="0"/>
              <a:t>    </a:t>
            </a:r>
            <a:endParaRPr lang="en-US" dirty="0"/>
          </a:p>
        </p:txBody>
      </p:sp>
      <p:sp>
        <p:nvSpPr>
          <p:cNvPr id="16387" name="Text Box 31"/>
          <p:cNvSpPr txBox="1">
            <a:spLocks noChangeArrowheads="1"/>
          </p:cNvSpPr>
          <p:nvPr/>
        </p:nvSpPr>
        <p:spPr bwMode="auto">
          <a:xfrm>
            <a:off x="6072188" y="6396038"/>
            <a:ext cx="179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u="sng" dirty="0"/>
              <a:t>Investment</a:t>
            </a:r>
          </a:p>
        </p:txBody>
      </p:sp>
      <p:sp>
        <p:nvSpPr>
          <p:cNvPr id="16388" name="TextBox 33"/>
          <p:cNvSpPr txBox="1">
            <a:spLocks noChangeArrowheads="1"/>
          </p:cNvSpPr>
          <p:nvPr/>
        </p:nvSpPr>
        <p:spPr bwMode="auto">
          <a:xfrm>
            <a:off x="274638" y="312738"/>
            <a:ext cx="36920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Information </a:t>
            </a:r>
            <a:r>
              <a:rPr lang="en-US" sz="2400" dirty="0"/>
              <a:t>Security Risk </a:t>
            </a:r>
          </a:p>
        </p:txBody>
      </p:sp>
      <p:sp>
        <p:nvSpPr>
          <p:cNvPr id="16389" name="Straight Connector 34"/>
          <p:cNvSpPr>
            <a:spLocks noChangeShapeType="1"/>
          </p:cNvSpPr>
          <p:nvPr/>
        </p:nvSpPr>
        <p:spPr bwMode="auto">
          <a:xfrm rot="5400000" flipV="1">
            <a:off x="4868863" y="2938463"/>
            <a:ext cx="76200" cy="6705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6390" name="Straight Connector 36"/>
          <p:cNvCxnSpPr>
            <a:cxnSpLocks noChangeShapeType="1"/>
            <a:stCxn id="16389" idx="0"/>
          </p:cNvCxnSpPr>
          <p:nvPr/>
        </p:nvCxnSpPr>
        <p:spPr bwMode="auto">
          <a:xfrm flipV="1">
            <a:off x="1554163" y="1147763"/>
            <a:ext cx="1587" cy="510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Arc 43"/>
          <p:cNvSpPr/>
          <p:nvPr/>
        </p:nvSpPr>
        <p:spPr>
          <a:xfrm flipH="1" flipV="1">
            <a:off x="1401763" y="919163"/>
            <a:ext cx="10287000" cy="5029200"/>
          </a:xfrm>
          <a:prstGeom prst="arc">
            <a:avLst>
              <a:gd name="adj1" fmla="val 15705752"/>
              <a:gd name="adj2" fmla="val 0"/>
            </a:avLst>
          </a:prstGeom>
          <a:noFill/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0800000">
            <a:off x="2046288" y="-3368675"/>
            <a:ext cx="11963400" cy="90678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393" name="Line Callout 1 8"/>
          <p:cNvSpPr>
            <a:spLocks/>
          </p:cNvSpPr>
          <p:nvPr/>
        </p:nvSpPr>
        <p:spPr bwMode="auto">
          <a:xfrm>
            <a:off x="2840038" y="1219200"/>
            <a:ext cx="1606550" cy="484188"/>
          </a:xfrm>
          <a:prstGeom prst="borderCallout1">
            <a:avLst>
              <a:gd name="adj1" fmla="val 44463"/>
              <a:gd name="adj2" fmla="val -8333"/>
              <a:gd name="adj3" fmla="val 112500"/>
              <a:gd name="adj4" fmla="val -3833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2798763" y="1344613"/>
            <a:ext cx="1662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Security Risk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9608</TotalTime>
  <Words>918</Words>
  <Application>Microsoft Office PowerPoint</Application>
  <PresentationFormat>On-screen Show (4:3)</PresentationFormat>
  <Paragraphs>224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  Security Awareness and Communication in the C-Suite  EDUCAUSE Live! Broadcast 4 October 2012 </vt:lpstr>
      <vt:lpstr>Agenda</vt:lpstr>
      <vt:lpstr>C-Level Execs</vt:lpstr>
      <vt:lpstr>Need for Intelligence-based Security</vt:lpstr>
      <vt:lpstr>Information Risk Management</vt:lpstr>
      <vt:lpstr>PowerPoint Presentation</vt:lpstr>
      <vt:lpstr>Getting Started</vt:lpstr>
      <vt:lpstr>Risk Grid Calculation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across multiple businesses </vt:lpstr>
      <vt:lpstr>PowerPoint Presentation</vt:lpstr>
      <vt:lpstr>Next Generation IRM</vt:lpstr>
      <vt:lpstr>PowerPoint Presentation</vt:lpstr>
      <vt:lpstr>PowerPoint Presentation</vt:lpstr>
      <vt:lpstr>Summary</vt:lpstr>
      <vt:lpstr>PowerPoint Presentation</vt:lpstr>
    </vt:vector>
  </TitlesOfParts>
  <Company>eBay,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sbarclay</dc:creator>
  <cp:lastModifiedBy>Colleen Keller</cp:lastModifiedBy>
  <cp:revision>425</cp:revision>
  <cp:lastPrinted>2005-11-15T01:34:57Z</cp:lastPrinted>
  <dcterms:created xsi:type="dcterms:W3CDTF">2006-03-01T01:13:08Z</dcterms:created>
  <dcterms:modified xsi:type="dcterms:W3CDTF">2012-10-04T18:48:52Z</dcterms:modified>
</cp:coreProperties>
</file>