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slides/slide27.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s/slide42.xml" ContentType="application/vnd.openxmlformats-officedocument.presentationml.slide+xml"/>
  <Override PartName="/ppt/slideLayouts/slideLayout13.xml" ContentType="application/vnd.openxmlformats-officedocument.presentationml.slideLayout+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slides/slide41.xml" ContentType="application/vnd.openxmlformats-officedocument.presentationml.slid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711" r:id="rId1"/>
  </p:sldMasterIdLst>
  <p:notesMasterIdLst>
    <p:notesMasterId r:id="rId46"/>
  </p:notesMasterIdLst>
  <p:sldIdLst>
    <p:sldId id="266" r:id="rId2"/>
    <p:sldId id="311" r:id="rId3"/>
    <p:sldId id="312" r:id="rId4"/>
    <p:sldId id="313" r:id="rId5"/>
    <p:sldId id="323" r:id="rId6"/>
    <p:sldId id="324" r:id="rId7"/>
    <p:sldId id="325" r:id="rId8"/>
    <p:sldId id="315" r:id="rId9"/>
    <p:sldId id="316" r:id="rId10"/>
    <p:sldId id="317" r:id="rId11"/>
    <p:sldId id="318" r:id="rId12"/>
    <p:sldId id="319" r:id="rId13"/>
    <p:sldId id="320" r:id="rId14"/>
    <p:sldId id="321" r:id="rId15"/>
    <p:sldId id="322" r:id="rId16"/>
    <p:sldId id="285" r:id="rId17"/>
    <p:sldId id="286" r:id="rId18"/>
    <p:sldId id="287" r:id="rId19"/>
    <p:sldId id="288" r:id="rId20"/>
    <p:sldId id="289" r:id="rId21"/>
    <p:sldId id="290" r:id="rId22"/>
    <p:sldId id="291" r:id="rId23"/>
    <p:sldId id="292" r:id="rId24"/>
    <p:sldId id="293" r:id="rId25"/>
    <p:sldId id="294" r:id="rId26"/>
    <p:sldId id="295" r:id="rId27"/>
    <p:sldId id="265" r:id="rId28"/>
    <p:sldId id="264" r:id="rId29"/>
    <p:sldId id="296" r:id="rId30"/>
    <p:sldId id="297" r:id="rId31"/>
    <p:sldId id="298" r:id="rId32"/>
    <p:sldId id="299" r:id="rId33"/>
    <p:sldId id="300" r:id="rId34"/>
    <p:sldId id="301" r:id="rId35"/>
    <p:sldId id="302" r:id="rId36"/>
    <p:sldId id="303" r:id="rId37"/>
    <p:sldId id="304" r:id="rId38"/>
    <p:sldId id="305" r:id="rId39"/>
    <p:sldId id="306" r:id="rId40"/>
    <p:sldId id="307" r:id="rId41"/>
    <p:sldId id="308" r:id="rId42"/>
    <p:sldId id="309" r:id="rId43"/>
    <p:sldId id="257" r:id="rId44"/>
    <p:sldId id="260"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82566" autoAdjust="0"/>
  </p:normalViewPr>
  <p:slideViewPr>
    <p:cSldViewPr snapToGrid="0" snapToObjects="1" showGuides="1">
      <p:cViewPr varScale="1">
        <p:scale>
          <a:sx n="105" d="100"/>
          <a:sy n="105" d="100"/>
        </p:scale>
        <p:origin x="-984"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24"/>
    </p:cViewPr>
  </p:sorter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787D88-1943-8F43-85C8-662ADC34E7E9}" type="datetimeFigureOut">
              <a:rPr lang="en-US" smtClean="0"/>
              <a:pPr/>
              <a:t>11/30/12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347C59-3D64-1E41-9311-638F3A4BF21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0"/>
        <p:cNvGrpSpPr/>
        <p:nvPr/>
      </p:nvGrpSpPr>
      <p:grpSpPr>
        <a:xfrm>
          <a:off x="0" y="0"/>
          <a:ext cx="0" cy="0"/>
          <a:chOff x="0" y="0"/>
          <a:chExt cx="0" cy="0"/>
        </a:xfrm>
      </p:grpSpPr>
      <p:sp>
        <p:nvSpPr>
          <p:cNvPr id="31" name="Shape 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 name="Shape 32"/>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 name="Shape 110"/>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Fear factor, students learn faster when they’re not scared.</a:t>
            </a:r>
          </a:p>
        </p:txBody>
      </p:sp>
      <p:sp>
        <p:nvSpPr>
          <p:cNvPr id="32771" name="Slide Number Placeholder 3"/>
          <p:cNvSpPr>
            <a:spLocks noGrp="1"/>
          </p:cNvSpPr>
          <p:nvPr>
            <p:ph type="sldNum" sz="quarter" idx="5"/>
          </p:nvPr>
        </p:nvSpPr>
        <p:spPr bwMode="auto">
          <a:noFill/>
          <a:ln>
            <a:miter lim="800000"/>
            <a:headEnd/>
            <a:tailEnd/>
          </a:ln>
        </p:spPr>
        <p:txBody>
          <a:bodyPr/>
          <a:lstStyle/>
          <a:p>
            <a:fld id="{D4238FBC-CA94-E446-AC8F-6CAE1191721D}" type="slidenum">
              <a:rPr lang="en-US"/>
              <a:pPr/>
              <a:t>22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Visual approximation of the complexity of declension patterns for unpreceded adjectives</a:t>
            </a:r>
          </a:p>
        </p:txBody>
      </p:sp>
      <p:sp>
        <p:nvSpPr>
          <p:cNvPr id="33795" name="Slide Number Placeholder 3"/>
          <p:cNvSpPr>
            <a:spLocks noGrp="1"/>
          </p:cNvSpPr>
          <p:nvPr>
            <p:ph type="sldNum" sz="quarter" idx="5"/>
          </p:nvPr>
        </p:nvSpPr>
        <p:spPr bwMode="auto">
          <a:noFill/>
          <a:ln>
            <a:miter lim="800000"/>
            <a:headEnd/>
            <a:tailEnd/>
          </a:ln>
        </p:spPr>
        <p:txBody>
          <a:bodyPr/>
          <a:lstStyle/>
          <a:p>
            <a:fld id="{689BF9F6-BD82-A046-8F6C-22506FBA3248}" type="slidenum">
              <a:rPr lang="en-US"/>
              <a:pPr/>
              <a:t>23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dirty="0" smtClean="0">
                <a:solidFill>
                  <a:schemeClr val="tx1"/>
                </a:solidFill>
                <a:latin typeface="+mn-lt"/>
                <a:ea typeface="+mn-ea"/>
                <a:cs typeface="+mn-cs"/>
              </a:rPr>
              <a:t>Thanks to an Apple buy-back program, this year we were able to swap out the initial first generation </a:t>
            </a:r>
            <a:r>
              <a:rPr lang="en-US" sz="1200" b="0" i="0" u="none" strike="noStrike" kern="1200" dirty="0" err="1" smtClean="0">
                <a:solidFill>
                  <a:schemeClr val="tx1"/>
                </a:solidFill>
                <a:latin typeface="+mn-lt"/>
                <a:ea typeface="+mn-ea"/>
                <a:cs typeface="+mn-cs"/>
              </a:rPr>
              <a:t>iPads</a:t>
            </a:r>
            <a:r>
              <a:rPr lang="en-US" sz="1200" b="0" i="0" u="none" strike="noStrike" kern="1200" dirty="0" smtClean="0">
                <a:solidFill>
                  <a:schemeClr val="tx1"/>
                </a:solidFill>
                <a:latin typeface="+mn-lt"/>
                <a:ea typeface="+mn-ea"/>
                <a:cs typeface="+mn-cs"/>
              </a:rPr>
              <a:t> for </a:t>
            </a:r>
            <a:r>
              <a:rPr lang="en-US" sz="1200" b="0" i="0" u="none" strike="noStrike" kern="1200" dirty="0" err="1" smtClean="0">
                <a:solidFill>
                  <a:schemeClr val="tx1"/>
                </a:solidFill>
                <a:latin typeface="+mn-lt"/>
                <a:ea typeface="+mn-ea"/>
                <a:cs typeface="+mn-cs"/>
              </a:rPr>
              <a:t>iPad</a:t>
            </a:r>
            <a:r>
              <a:rPr lang="en-US" sz="1200" b="0" i="0" u="none" strike="noStrike" kern="1200" dirty="0" smtClean="0">
                <a:solidFill>
                  <a:schemeClr val="tx1"/>
                </a:solidFill>
                <a:latin typeface="+mn-lt"/>
                <a:ea typeface="+mn-ea"/>
                <a:cs typeface="+mn-cs"/>
              </a:rPr>
              <a:t> 3s at a reduced price. </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E9347C59-3D64-1E41-9311-638F3A4BF215}" type="slidenum">
              <a:rPr lang="en-US" smtClean="0"/>
              <a:pPr/>
              <a:t>27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t>speech visualization</a:t>
            </a:r>
          </a:p>
          <a:p>
            <a:pPr eaLnBrk="1" hangingPunct="1"/>
            <a:r>
              <a:rPr lang="en-US" dirty="0" smtClean="0"/>
              <a:t>student</a:t>
            </a:r>
            <a:r>
              <a:rPr lang="en-US" baseline="0" dirty="0" smtClean="0"/>
              <a:t> </a:t>
            </a:r>
            <a:r>
              <a:rPr lang="en-US" baseline="0" dirty="0" err="1" smtClean="0"/>
              <a:t>UROPs</a:t>
            </a:r>
            <a:r>
              <a:rPr lang="en-US" baseline="0" dirty="0" smtClean="0"/>
              <a:t> for speech lab</a:t>
            </a:r>
          </a:p>
          <a:p>
            <a:pPr eaLnBrk="1" hangingPunct="1"/>
            <a:endParaRPr lang="en-US" dirty="0" smtClean="0"/>
          </a:p>
        </p:txBody>
      </p:sp>
      <p:sp>
        <p:nvSpPr>
          <p:cNvPr id="4" name="Slide Number Placeholder 3"/>
          <p:cNvSpPr>
            <a:spLocks noGrp="1"/>
          </p:cNvSpPr>
          <p:nvPr>
            <p:ph type="sldNum" sz="quarter" idx="10"/>
          </p:nvPr>
        </p:nvSpPr>
        <p:spPr/>
        <p:txBody>
          <a:bodyPr/>
          <a:lstStyle/>
          <a:p>
            <a:fld id="{E9347C59-3D64-1E41-9311-638F3A4BF215}" type="slidenum">
              <a:rPr lang="en-US" smtClean="0"/>
              <a:pPr/>
              <a:t>28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dirty="0" smtClean="0">
                <a:solidFill>
                  <a:schemeClr val="tx1"/>
                </a:solidFill>
                <a:latin typeface="+mn-lt"/>
                <a:ea typeface="+mn-ea"/>
                <a:cs typeface="+mn-cs"/>
              </a:rPr>
              <a:t>Initially fifteen </a:t>
            </a:r>
            <a:r>
              <a:rPr lang="en-US" sz="1200" b="0" i="0" u="none" strike="noStrike" kern="1200" dirty="0" err="1" smtClean="0">
                <a:solidFill>
                  <a:schemeClr val="tx1"/>
                </a:solidFill>
                <a:latin typeface="+mn-lt"/>
                <a:ea typeface="+mn-ea"/>
                <a:cs typeface="+mn-cs"/>
              </a:rPr>
              <a:t>iPads</a:t>
            </a:r>
            <a:r>
              <a:rPr lang="en-US" sz="1200" b="0" i="0" u="none" strike="noStrike" kern="1200" dirty="0" smtClean="0">
                <a:solidFill>
                  <a:schemeClr val="tx1"/>
                </a:solidFill>
                <a:latin typeface="+mn-lt"/>
                <a:ea typeface="+mn-ea"/>
                <a:cs typeface="+mn-cs"/>
              </a:rPr>
              <a:t> were financed through a CLA technology fund</a:t>
            </a:r>
            <a:r>
              <a:rPr lang="en-US" sz="1200" b="0" i="0" u="none" strike="noStrike" kern="1200" baseline="0" dirty="0" smtClean="0">
                <a:solidFill>
                  <a:schemeClr val="tx1"/>
                </a:solidFill>
                <a:latin typeface="+mn-lt"/>
                <a:ea typeface="+mn-ea"/>
                <a:cs typeface="+mn-cs"/>
              </a:rPr>
              <a:t> grant</a:t>
            </a:r>
            <a:r>
              <a:rPr lang="en-US" sz="1200" b="0" i="0" u="none" strike="noStrike" kern="1200" dirty="0" smtClean="0">
                <a:solidFill>
                  <a:schemeClr val="tx1"/>
                </a:solidFill>
                <a:latin typeface="+mn-lt"/>
                <a:ea typeface="+mn-ea"/>
                <a:cs typeface="+mn-cs"/>
              </a:rPr>
              <a:t>. We worked with the Dean’s office, and IT to identify and secure these funds. Ultimately, a committee with student reps had to agree to this use of their funds since it represents a pool of money generated from</a:t>
            </a:r>
            <a:r>
              <a:rPr lang="en-US" sz="1200" b="0" i="0" u="none" strike="noStrike" kern="1200" baseline="0" dirty="0" smtClean="0">
                <a:solidFill>
                  <a:schemeClr val="tx1"/>
                </a:solidFill>
                <a:latin typeface="+mn-lt"/>
                <a:ea typeface="+mn-ea"/>
                <a:cs typeface="+mn-cs"/>
              </a:rPr>
              <a:t> student fees</a:t>
            </a:r>
            <a:r>
              <a:rPr lang="en-US" sz="1200" b="0" i="0" u="none" strike="noStrike" kern="1200" dirty="0" smtClean="0">
                <a:solidFill>
                  <a:schemeClr val="tx1"/>
                </a:solidFill>
                <a:latin typeface="+mn-lt"/>
                <a:ea typeface="+mn-ea"/>
                <a:cs typeface="+mn-cs"/>
              </a:rPr>
              <a:t>. They approved us unanimously. </a:t>
            </a:r>
            <a:r>
              <a:rPr lang="en-US" dirty="0" smtClean="0"/>
              <a:t/>
            </a:r>
            <a:br>
              <a:rPr lang="en-US" dirty="0" smtClean="0"/>
            </a:br>
            <a:endParaRPr lang="en-US" dirty="0" smtClean="0"/>
          </a:p>
          <a:p>
            <a:r>
              <a:rPr lang="en-US" dirty="0" smtClean="0"/>
              <a:t>“</a:t>
            </a:r>
            <a:r>
              <a:rPr lang="en-US" sz="1200" kern="1200" dirty="0" smtClean="0">
                <a:solidFill>
                  <a:schemeClr val="tx1"/>
                </a:solidFill>
                <a:latin typeface="+mn-lt"/>
                <a:ea typeface="+mn-ea"/>
                <a:cs typeface="+mn-cs"/>
              </a:rPr>
              <a:t>The goal of CLA in using student-generated technology dollars is to enhance the students’ learning experience, encourage integration of current technology as tools for effective teaching, and introduce students to the most current technology used in their respective fields.” </a:t>
            </a:r>
            <a:endParaRPr lang="en-US" dirty="0"/>
          </a:p>
        </p:txBody>
      </p:sp>
      <p:sp>
        <p:nvSpPr>
          <p:cNvPr id="4" name="Slide Number Placeholder 3"/>
          <p:cNvSpPr>
            <a:spLocks noGrp="1"/>
          </p:cNvSpPr>
          <p:nvPr>
            <p:ph type="sldNum" sz="quarter" idx="10"/>
          </p:nvPr>
        </p:nvSpPr>
        <p:spPr/>
        <p:txBody>
          <a:bodyPr/>
          <a:lstStyle/>
          <a:p>
            <a:fld id="{E9347C59-3D64-1E41-9311-638F3A4BF215}" type="slidenum">
              <a:rPr lang="en-US" smtClean="0"/>
              <a:pPr/>
              <a:t>43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dirty="0" smtClean="0">
                <a:solidFill>
                  <a:schemeClr val="tx1"/>
                </a:solidFill>
                <a:latin typeface="+mn-lt"/>
                <a:ea typeface="+mn-ea"/>
                <a:cs typeface="+mn-cs"/>
              </a:rPr>
              <a:t>Where are we going from here?</a:t>
            </a:r>
          </a:p>
          <a:p>
            <a:endParaRPr lang="en-US" dirty="0" smtClean="0"/>
          </a:p>
          <a:p>
            <a:r>
              <a:rPr lang="en-US" dirty="0" smtClean="0"/>
              <a:t>How have</a:t>
            </a:r>
            <a:r>
              <a:rPr lang="en-US" baseline="0" dirty="0" smtClean="0"/>
              <a:t> you funded technology initiatives on your campus?</a:t>
            </a:r>
          </a:p>
          <a:p>
            <a:endParaRPr lang="en-US" baseline="0" dirty="0" smtClean="0"/>
          </a:p>
          <a:p>
            <a:r>
              <a:rPr lang="en-US" baseline="0" dirty="0" smtClean="0"/>
              <a:t>Certain issues have started to arise at this point: </a:t>
            </a:r>
          </a:p>
          <a:p>
            <a:r>
              <a:rPr lang="en-US" baseline="0" dirty="0" smtClean="0"/>
              <a:t>Licensing issues</a:t>
            </a:r>
          </a:p>
          <a:p>
            <a:r>
              <a:rPr lang="en-US" baseline="0" dirty="0" smtClean="0"/>
              <a:t>Publishing issues</a:t>
            </a:r>
          </a:p>
          <a:p>
            <a:r>
              <a:rPr lang="en-US" baseline="0" dirty="0" smtClean="0"/>
              <a:t>Privacy</a:t>
            </a:r>
          </a:p>
          <a:p>
            <a:r>
              <a:rPr lang="en-US" baseline="0" dirty="0" smtClean="0"/>
              <a:t>Security</a:t>
            </a:r>
          </a:p>
          <a:p>
            <a:endParaRPr lang="en-US" dirty="0"/>
          </a:p>
        </p:txBody>
      </p:sp>
      <p:sp>
        <p:nvSpPr>
          <p:cNvPr id="4" name="Slide Number Placeholder 3"/>
          <p:cNvSpPr>
            <a:spLocks noGrp="1"/>
          </p:cNvSpPr>
          <p:nvPr>
            <p:ph type="sldNum" sz="quarter" idx="10"/>
          </p:nvPr>
        </p:nvSpPr>
        <p:spPr/>
        <p:txBody>
          <a:bodyPr/>
          <a:lstStyle/>
          <a:p>
            <a:fld id="{E9347C59-3D64-1E41-9311-638F3A4BF215}" type="slidenum">
              <a:rPr lang="en-US" smtClean="0"/>
              <a:pPr/>
              <a:t>44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8"/>
        <p:cNvGrpSpPr/>
        <p:nvPr/>
      </p:nvGrpSpPr>
      <p:grpSpPr>
        <a:xfrm>
          <a:off x="0" y="0"/>
          <a:ext cx="0" cy="0"/>
          <a:chOff x="0" y="0"/>
          <a:chExt cx="0" cy="0"/>
        </a:xfrm>
      </p:grpSpPr>
      <p:sp>
        <p:nvSpPr>
          <p:cNvPr id="49" name="Shape 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 name="Shape 50"/>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8"/>
        <p:cNvGrpSpPr/>
        <p:nvPr/>
      </p:nvGrpSpPr>
      <p:grpSpPr>
        <a:xfrm>
          <a:off x="0" y="0"/>
          <a:ext cx="0" cy="0"/>
          <a:chOff x="0" y="0"/>
          <a:chExt cx="0" cy="0"/>
        </a:xfrm>
      </p:grpSpPr>
      <p:sp>
        <p:nvSpPr>
          <p:cNvPr id="49" name="Shape 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 name="Shape 50"/>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8"/>
        <p:cNvGrpSpPr/>
        <p:nvPr/>
      </p:nvGrpSpPr>
      <p:grpSpPr>
        <a:xfrm>
          <a:off x="0" y="0"/>
          <a:ext cx="0" cy="0"/>
          <a:chOff x="0" y="0"/>
          <a:chExt cx="0" cy="0"/>
        </a:xfrm>
      </p:grpSpPr>
      <p:sp>
        <p:nvSpPr>
          <p:cNvPr id="49" name="Shape 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 name="Shape 50"/>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8"/>
        <p:cNvGrpSpPr/>
        <p:nvPr/>
      </p:nvGrpSpPr>
      <p:grpSpPr>
        <a:xfrm>
          <a:off x="0" y="0"/>
          <a:ext cx="0" cy="0"/>
          <a:chOff x="0" y="0"/>
          <a:chExt cx="0" cy="0"/>
        </a:xfrm>
      </p:grpSpPr>
      <p:sp>
        <p:nvSpPr>
          <p:cNvPr id="49" name="Shape 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 name="Shape 50"/>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 name="Shape 68"/>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r>
              <a:rPr lang="en-US" dirty="0" smtClean="0"/>
              <a:t>Spring</a:t>
            </a:r>
            <a:r>
              <a:rPr lang="en-US" baseline="0" dirty="0" smtClean="0"/>
              <a:t> 2010-Fall 2011</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7171" name="Rectangle 3"/>
          <p:cNvSpPr>
            <a:spLocks noGrp="1" noChangeArrowheads="1"/>
          </p:cNvSpPr>
          <p:nvPr>
            <p:ph type="ctrTitle"/>
          </p:nvPr>
        </p:nvSpPr>
        <p:spPr>
          <a:xfrm>
            <a:off x="685800" y="914400"/>
            <a:ext cx="7772400" cy="1143000"/>
          </a:xfrm>
        </p:spPr>
        <p:txBody>
          <a:bodyPr/>
          <a:lstStyle>
            <a:lvl1pPr algn="ctr">
              <a:defRPr/>
            </a:lvl1pPr>
          </a:lstStyle>
          <a:p>
            <a:r>
              <a:rPr lang="en-US" smtClean="0"/>
              <a:t>Click to edit Master title style</a:t>
            </a:r>
            <a:endParaRPr lang="en-US"/>
          </a:p>
        </p:txBody>
      </p:sp>
      <p:pic>
        <p:nvPicPr>
          <p:cNvPr id="7179" name="Picture 11" descr="UofM-4_T"/>
          <p:cNvPicPr>
            <a:picLocks noChangeAspect="1" noChangeArrowheads="1"/>
          </p:cNvPicPr>
          <p:nvPr/>
        </p:nvPicPr>
        <p:blipFill>
          <a:blip r:embed="rId2"/>
          <a:srcRect/>
          <a:stretch>
            <a:fillRect/>
          </a:stretch>
        </p:blipFill>
        <p:spPr bwMode="auto">
          <a:xfrm>
            <a:off x="0" y="2670175"/>
            <a:ext cx="9145588" cy="4191000"/>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381000"/>
            <a:ext cx="21717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381000"/>
            <a:ext cx="63627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type="title">
  <p:cSld name="title">
    <p:spTree>
      <p:nvGrpSpPr>
        <p:cNvPr id="1" name="Shape 7"/>
        <p:cNvGrpSpPr/>
        <p:nvPr/>
      </p:nvGrpSpPr>
      <p:grpSpPr>
        <a:xfrm>
          <a:off x="0" y="0"/>
          <a:ext cx="0" cy="0"/>
          <a:chOff x="0" y="0"/>
          <a:chExt cx="0" cy="0"/>
        </a:xfrm>
      </p:grpSpPr>
      <p:sp>
        <p:nvSpPr>
          <p:cNvPr id="8" name="Shape 8"/>
          <p:cNvSpPr txBox="1">
            <a:spLocks noGrp="1"/>
          </p:cNvSpPr>
          <p:nvPr>
            <p:ph type="subTitle" idx="1"/>
          </p:nvPr>
        </p:nvSpPr>
        <p:spPr>
          <a:xfrm>
            <a:off x="685800" y="3786737"/>
            <a:ext cx="7772400" cy="1046400"/>
          </a:xfrm>
          <a:prstGeom prst="rect">
            <a:avLst/>
          </a:prstGeom>
          <a:noFill/>
          <a:ln>
            <a:noFill/>
          </a:ln>
        </p:spPr>
        <p:txBody>
          <a:bodyPr lIns="91425" tIns="91425" rIns="91425" bIns="91425" anchor="t" anchorCtr="0"/>
          <a:lstStyle>
            <a:lvl1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1pPr>
            <a:lvl2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2pPr>
            <a:lvl3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3pPr>
            <a:lvl4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4pPr>
            <a:lvl5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5pPr>
            <a:lvl6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6pPr>
            <a:lvl7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7pPr>
            <a:lvl8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8pPr>
            <a:lvl9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9pPr>
          </a:lstStyle>
          <a:p>
            <a:endParaRPr/>
          </a:p>
        </p:txBody>
      </p:sp>
      <p:sp>
        <p:nvSpPr>
          <p:cNvPr id="9" name="Shape 9"/>
          <p:cNvSpPr txBox="1">
            <a:spLocks noGrp="1"/>
          </p:cNvSpPr>
          <p:nvPr>
            <p:ph type="ctrTitle"/>
          </p:nvPr>
        </p:nvSpPr>
        <p:spPr>
          <a:xfrm>
            <a:off x="685800" y="2111123"/>
            <a:ext cx="7772400" cy="1546500"/>
          </a:xfrm>
          <a:prstGeom prst="rect">
            <a:avLst/>
          </a:prstGeom>
          <a:noFill/>
          <a:ln>
            <a:noFill/>
          </a:ln>
        </p:spPr>
        <p:txBody>
          <a:bodyPr lIns="91425" tIns="91425" rIns="91425" bIns="91425" anchor="b" anchorCtr="0"/>
          <a:lstStyle>
            <a:lvl1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1pPr>
            <a:lvl2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2pPr>
            <a:lvl3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x" type="tx">
  <p:cSld name="tx">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2" name="Shape 12"/>
          <p:cNvSpPr txBox="1">
            <a:spLocks noGrp="1"/>
          </p:cNvSpPr>
          <p:nvPr>
            <p:ph type="body" idx="1"/>
          </p:nvPr>
        </p:nvSpPr>
        <p:spPr>
          <a:xfrm>
            <a:off x="457200" y="1600200"/>
            <a:ext cx="8229600" cy="4967700"/>
          </a:xfrm>
          <a:prstGeom prst="rect">
            <a:avLst/>
          </a:prstGeom>
          <a:noFill/>
          <a:ln>
            <a:noFill/>
          </a:ln>
        </p:spPr>
        <p:txBody>
          <a:bodyPr lIns="91425" tIns="91425" rIns="91425" bIns="91425" anchor="t" anchorCtr="0"/>
          <a:lstStyle>
            <a:lvl1pPr rtl="0">
              <a:defRPr/>
            </a:lvl1pPr>
            <a:lvl2pPr rtl="0">
              <a:defRPr/>
            </a:lvl2pPr>
            <a:lvl3pPr rtl="0">
              <a:defRPr/>
            </a:lvl3pPr>
            <a:lvl4pPr rtl="0">
              <a:defRPr/>
            </a:lvl4pPr>
            <a:lvl5pPr rtl="0">
              <a:defRPr sz="1800"/>
            </a:lvl5pPr>
            <a:lvl6pPr rtl="0">
              <a:defRPr sz="1800"/>
            </a:lvl6pPr>
            <a:lvl7pPr rtl="0">
              <a:defRPr sz="1800"/>
            </a:lvl7pPr>
            <a:lvl8pPr rtl="0">
              <a:defRPr sz="1800"/>
            </a:lvl8pPr>
            <a:lvl9pPr rtl="0">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447800"/>
            <a:ext cx="4267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4267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1040" name="Picture 16" descr="UofM-4_M"/>
          <p:cNvPicPr>
            <a:picLocks noChangeAspect="1" noChangeArrowheads="1"/>
          </p:cNvPicPr>
          <p:nvPr/>
        </p:nvPicPr>
        <p:blipFill>
          <a:blip r:embed="rId15"/>
          <a:srcRect/>
          <a:stretch>
            <a:fillRect/>
          </a:stretch>
        </p:blipFill>
        <p:spPr bwMode="auto">
          <a:xfrm>
            <a:off x="0" y="0"/>
            <a:ext cx="9145588" cy="6764338"/>
          </a:xfrm>
          <a:prstGeom prst="rect">
            <a:avLst/>
          </a:prstGeom>
          <a:noFill/>
        </p:spPr>
      </p:pic>
      <p:sp>
        <p:nvSpPr>
          <p:cNvPr id="1026" name="Rectangle 2"/>
          <p:cNvSpPr>
            <a:spLocks noGrp="1" noChangeArrowheads="1"/>
          </p:cNvSpPr>
          <p:nvPr>
            <p:ph type="title"/>
          </p:nvPr>
        </p:nvSpPr>
        <p:spPr bwMode="auto">
          <a:xfrm>
            <a:off x="228600" y="381000"/>
            <a:ext cx="86868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nvPr>
        </p:nvSpPr>
        <p:spPr bwMode="auto">
          <a:xfrm>
            <a:off x="228600" y="1447800"/>
            <a:ext cx="86868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Lst>
  <p:txStyles>
    <p:titleStyle>
      <a:lvl1pPr algn="l" rtl="0" eaLnBrk="1" fontAlgn="base" hangingPunct="1">
        <a:spcBef>
          <a:spcPct val="0"/>
        </a:spcBef>
        <a:spcAft>
          <a:spcPct val="0"/>
        </a:spcAft>
        <a:defRPr sz="4400">
          <a:solidFill>
            <a:srgbClr val="7A0019"/>
          </a:solidFill>
          <a:latin typeface="+mj-lt"/>
          <a:ea typeface="+mj-ea"/>
          <a:cs typeface="+mj-cs"/>
        </a:defRPr>
      </a:lvl1pPr>
      <a:lvl2pPr algn="l" rtl="0" eaLnBrk="1" fontAlgn="base" hangingPunct="1">
        <a:spcBef>
          <a:spcPct val="0"/>
        </a:spcBef>
        <a:spcAft>
          <a:spcPct val="0"/>
        </a:spcAft>
        <a:defRPr sz="4400">
          <a:solidFill>
            <a:srgbClr val="7A0019"/>
          </a:solidFill>
          <a:latin typeface="Arial" charset="0"/>
          <a:ea typeface="ＭＳ Ｐゴシック" charset="-128"/>
          <a:cs typeface="ＭＳ Ｐゴシック" charset="-128"/>
        </a:defRPr>
      </a:lvl2pPr>
      <a:lvl3pPr algn="l" rtl="0" eaLnBrk="1" fontAlgn="base" hangingPunct="1">
        <a:spcBef>
          <a:spcPct val="0"/>
        </a:spcBef>
        <a:spcAft>
          <a:spcPct val="0"/>
        </a:spcAft>
        <a:defRPr sz="4400">
          <a:solidFill>
            <a:srgbClr val="7A0019"/>
          </a:solidFill>
          <a:latin typeface="Arial" charset="0"/>
          <a:ea typeface="ＭＳ Ｐゴシック" charset="-128"/>
          <a:cs typeface="ＭＳ Ｐゴシック" charset="-128"/>
        </a:defRPr>
      </a:lvl3pPr>
      <a:lvl4pPr algn="l" rtl="0" eaLnBrk="1" fontAlgn="base" hangingPunct="1">
        <a:spcBef>
          <a:spcPct val="0"/>
        </a:spcBef>
        <a:spcAft>
          <a:spcPct val="0"/>
        </a:spcAft>
        <a:defRPr sz="4400">
          <a:solidFill>
            <a:srgbClr val="7A0019"/>
          </a:solidFill>
          <a:latin typeface="Arial" charset="0"/>
          <a:ea typeface="ＭＳ Ｐゴシック" charset="-128"/>
          <a:cs typeface="ＭＳ Ｐゴシック" charset="-128"/>
        </a:defRPr>
      </a:lvl4pPr>
      <a:lvl5pPr algn="l" rtl="0" eaLnBrk="1" fontAlgn="base" hangingPunct="1">
        <a:spcBef>
          <a:spcPct val="0"/>
        </a:spcBef>
        <a:spcAft>
          <a:spcPct val="0"/>
        </a:spcAft>
        <a:defRPr sz="4400">
          <a:solidFill>
            <a:srgbClr val="7A0019"/>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4400">
          <a:solidFill>
            <a:srgbClr val="7A0019"/>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4400">
          <a:solidFill>
            <a:srgbClr val="7A0019"/>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4400">
          <a:solidFill>
            <a:srgbClr val="7A0019"/>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4400">
          <a:solidFill>
            <a:srgbClr val="7A0019"/>
          </a:solidFill>
          <a:latin typeface="Arial" charset="0"/>
          <a:ea typeface="ＭＳ Ｐゴシック" charset="-128"/>
          <a:cs typeface="ＭＳ Ｐゴシック" charset="-128"/>
        </a:defRPr>
      </a:lvl9pPr>
    </p:titleStyle>
    <p:bodyStyle>
      <a:lvl1pPr marL="342900" indent="-342900" algn="l" rtl="0" eaLnBrk="1" fontAlgn="base" hangingPunct="1">
        <a:spcBef>
          <a:spcPct val="20000"/>
        </a:spcBef>
        <a:spcAft>
          <a:spcPct val="0"/>
        </a:spcAft>
        <a:buClr>
          <a:srgbClr val="7A0019"/>
        </a:buClr>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lr>
          <a:srgbClr val="7A0019"/>
        </a:buClr>
        <a:buChar char="–"/>
        <a:defRPr sz="2800">
          <a:solidFill>
            <a:schemeClr val="tx1"/>
          </a:solidFill>
          <a:latin typeface="+mn-lt"/>
          <a:ea typeface="+mn-ea"/>
        </a:defRPr>
      </a:lvl2pPr>
      <a:lvl3pPr marL="1143000" indent="-228600" algn="l" rtl="0" eaLnBrk="1" fontAlgn="base" hangingPunct="1">
        <a:spcBef>
          <a:spcPct val="20000"/>
        </a:spcBef>
        <a:spcAft>
          <a:spcPct val="0"/>
        </a:spcAft>
        <a:buClr>
          <a:srgbClr val="7A0019"/>
        </a:buClr>
        <a:buChar char="•"/>
        <a:defRPr sz="2400">
          <a:solidFill>
            <a:schemeClr val="tx1"/>
          </a:solidFill>
          <a:latin typeface="+mn-lt"/>
          <a:ea typeface="+mn-ea"/>
        </a:defRPr>
      </a:lvl3pPr>
      <a:lvl4pPr marL="1600200" indent="-228600" algn="l" rtl="0" eaLnBrk="1" fontAlgn="base" hangingPunct="1">
        <a:spcBef>
          <a:spcPct val="20000"/>
        </a:spcBef>
        <a:spcAft>
          <a:spcPct val="0"/>
        </a:spcAft>
        <a:buClr>
          <a:srgbClr val="7A0019"/>
        </a:buClr>
        <a:buChar char="–"/>
        <a:defRPr sz="2000">
          <a:solidFill>
            <a:schemeClr val="tx1"/>
          </a:solidFill>
          <a:latin typeface="+mn-lt"/>
          <a:ea typeface="+mn-ea"/>
        </a:defRPr>
      </a:lvl4pPr>
      <a:lvl5pPr marL="2057400" indent="-228600" algn="l" rtl="0" eaLnBrk="1" fontAlgn="base" hangingPunct="1">
        <a:spcBef>
          <a:spcPct val="20000"/>
        </a:spcBef>
        <a:spcAft>
          <a:spcPct val="0"/>
        </a:spcAft>
        <a:buClr>
          <a:srgbClr val="7A0019"/>
        </a:buClr>
        <a:buChar char="»"/>
        <a:defRPr sz="2000">
          <a:solidFill>
            <a:schemeClr val="tx1"/>
          </a:solidFill>
          <a:latin typeface="+mn-lt"/>
          <a:ea typeface="+mn-ea"/>
        </a:defRPr>
      </a:lvl5pPr>
      <a:lvl6pPr marL="2514600" indent="-228600" algn="l" rtl="0" eaLnBrk="1" fontAlgn="base" hangingPunct="1">
        <a:spcBef>
          <a:spcPct val="20000"/>
        </a:spcBef>
        <a:spcAft>
          <a:spcPct val="0"/>
        </a:spcAft>
        <a:buClr>
          <a:srgbClr val="7A0019"/>
        </a:buClr>
        <a:buChar char="»"/>
        <a:defRPr sz="2000">
          <a:solidFill>
            <a:schemeClr val="tx1"/>
          </a:solidFill>
          <a:latin typeface="+mn-lt"/>
          <a:ea typeface="+mn-ea"/>
        </a:defRPr>
      </a:lvl6pPr>
      <a:lvl7pPr marL="2971800" indent="-228600" algn="l" rtl="0" eaLnBrk="1" fontAlgn="base" hangingPunct="1">
        <a:spcBef>
          <a:spcPct val="20000"/>
        </a:spcBef>
        <a:spcAft>
          <a:spcPct val="0"/>
        </a:spcAft>
        <a:buClr>
          <a:srgbClr val="7A0019"/>
        </a:buClr>
        <a:buChar char="»"/>
        <a:defRPr sz="2000">
          <a:solidFill>
            <a:schemeClr val="tx1"/>
          </a:solidFill>
          <a:latin typeface="+mn-lt"/>
          <a:ea typeface="+mn-ea"/>
        </a:defRPr>
      </a:lvl7pPr>
      <a:lvl8pPr marL="3429000" indent="-228600" algn="l" rtl="0" eaLnBrk="1" fontAlgn="base" hangingPunct="1">
        <a:spcBef>
          <a:spcPct val="20000"/>
        </a:spcBef>
        <a:spcAft>
          <a:spcPct val="0"/>
        </a:spcAft>
        <a:buClr>
          <a:srgbClr val="7A0019"/>
        </a:buClr>
        <a:buChar char="»"/>
        <a:defRPr sz="2000">
          <a:solidFill>
            <a:schemeClr val="tx1"/>
          </a:solidFill>
          <a:latin typeface="+mn-lt"/>
          <a:ea typeface="+mn-ea"/>
        </a:defRPr>
      </a:lvl8pPr>
      <a:lvl9pPr marL="3886200" indent="-228600" algn="l" rtl="0" eaLnBrk="1" fontAlgn="base" hangingPunct="1">
        <a:spcBef>
          <a:spcPct val="20000"/>
        </a:spcBef>
        <a:spcAft>
          <a:spcPct val="0"/>
        </a:spcAft>
        <a:buClr>
          <a:srgbClr val="7A0019"/>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r>
              <a:rPr lang="en-US" dirty="0" smtClean="0"/>
              <a:t>UMD Mobile Language Learning Group</a:t>
            </a:r>
            <a:endParaRPr lang="en-US" dirty="0">
              <a:solidFill>
                <a:srgbClr val="565656"/>
              </a:solidFill>
            </a:endParaRPr>
          </a:p>
        </p:txBody>
      </p:sp>
      <p:sp>
        <p:nvSpPr>
          <p:cNvPr id="3" name="Subtitle 2"/>
          <p:cNvSpPr txBox="1">
            <a:spLocks/>
          </p:cNvSpPr>
          <p:nvPr/>
        </p:nvSpPr>
        <p:spPr bwMode="auto">
          <a:xfrm>
            <a:off x="1371600" y="4499428"/>
            <a:ext cx="6400800" cy="11393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7A0019"/>
              </a:buClr>
              <a:buSzTx/>
              <a:buFontTx/>
              <a:buNone/>
              <a:tabLst/>
              <a:defRPr/>
            </a:pPr>
            <a:r>
              <a:rPr kumimoji="0" lang="en-US" sz="3200" b="0" i="0" u="none" strike="noStrike" kern="0" cap="none" spc="0" normalizeH="0" baseline="0" noProof="0" dirty="0" smtClean="0">
                <a:ln>
                  <a:noFill/>
                </a:ln>
                <a:solidFill>
                  <a:schemeClr val="tx1"/>
                </a:solidFill>
                <a:effectLst/>
                <a:uLnTx/>
                <a:uFillTx/>
                <a:latin typeface="+mn-lt"/>
                <a:ea typeface="+mn-ea"/>
                <a:cs typeface="+mn-cs"/>
              </a:rPr>
              <a:t>Mobile Apps Initiative</a:t>
            </a:r>
            <a:endParaRPr kumimoji="0" lang="en-US" sz="3200" b="0" i="0" u="none" strike="noStrike" kern="0" cap="none" spc="0" normalizeH="0" baseline="0" noProof="0" dirty="0">
              <a:ln>
                <a:noFill/>
              </a:ln>
              <a:solidFill>
                <a:schemeClr val="tx1"/>
              </a:solidFill>
              <a:effectLst/>
              <a:uLnTx/>
              <a:uFillTx/>
              <a:latin typeface="+mn-lt"/>
              <a:ea typeface="+mn-ea"/>
              <a:cs typeface="+mn-cs"/>
            </a:endParaRPr>
          </a:p>
        </p:txBody>
      </p:sp>
      <p:sp>
        <p:nvSpPr>
          <p:cNvPr id="4" name="Text Box 7"/>
          <p:cNvSpPr txBox="1">
            <a:spLocks noChangeArrowheads="1"/>
          </p:cNvSpPr>
          <p:nvPr/>
        </p:nvSpPr>
        <p:spPr bwMode="auto">
          <a:xfrm>
            <a:off x="0" y="6553200"/>
            <a:ext cx="4267200" cy="184150"/>
          </a:xfrm>
          <a:prstGeom prst="rect">
            <a:avLst/>
          </a:prstGeom>
          <a:noFill/>
          <a:ln w="9525">
            <a:noFill/>
            <a:miter lim="800000"/>
            <a:headEnd/>
            <a:tailEnd/>
          </a:ln>
        </p:spPr>
        <p:txBody>
          <a:bodyPr>
            <a:prstTxWarp prst="textNoShape">
              <a:avLst/>
            </a:prstTxWarp>
            <a:spAutoFit/>
          </a:bodyPr>
          <a:lstStyle/>
          <a:p>
            <a:r>
              <a:rPr lang="en-US" sz="600" dirty="0"/>
              <a:t>©2008 Regents of the University of Minnesota. All rights reserved.</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38560" y="423488"/>
            <a:ext cx="8192399" cy="738633"/>
          </a:xfrm>
          <a:prstGeom prst="rect">
            <a:avLst/>
          </a:prstGeom>
        </p:spPr>
        <p:txBody>
          <a:bodyPr lIns="91425" tIns="91425" rIns="91425" bIns="91425" anchor="b" anchorCtr="0">
            <a:spAutoFit/>
          </a:bodyPr>
          <a:lstStyle/>
          <a:p>
            <a:pPr lvl="0" rtl="0">
              <a:buNone/>
            </a:pPr>
            <a:r>
              <a:rPr lang="en-US" b="0" dirty="0" smtClean="0">
                <a:solidFill>
                  <a:srgbClr val="800000"/>
                </a:solidFill>
                <a:latin typeface="+mj-lt"/>
              </a:rPr>
              <a:t>How the </a:t>
            </a:r>
            <a:r>
              <a:rPr lang="en-US" b="0" dirty="0" err="1" smtClean="0">
                <a:solidFill>
                  <a:srgbClr val="800000"/>
                </a:solidFill>
                <a:latin typeface="+mj-lt"/>
              </a:rPr>
              <a:t>iPad</a:t>
            </a:r>
            <a:r>
              <a:rPr lang="en-US" b="0" dirty="0" smtClean="0">
                <a:solidFill>
                  <a:srgbClr val="800000"/>
                </a:solidFill>
                <a:latin typeface="+mj-lt"/>
              </a:rPr>
              <a:t> was used in class</a:t>
            </a:r>
            <a:endParaRPr lang="en" b="0" dirty="0">
              <a:solidFill>
                <a:srgbClr val="800000"/>
              </a:solidFill>
              <a:latin typeface="+mj-lt"/>
            </a:endParaRPr>
          </a:p>
        </p:txBody>
      </p:sp>
      <p:sp>
        <p:nvSpPr>
          <p:cNvPr id="71" name="Shape 71"/>
          <p:cNvSpPr txBox="1">
            <a:spLocks noGrp="1"/>
          </p:cNvSpPr>
          <p:nvPr>
            <p:ph type="body" idx="1"/>
          </p:nvPr>
        </p:nvSpPr>
        <p:spPr>
          <a:xfrm>
            <a:off x="438560" y="1432934"/>
            <a:ext cx="8248199" cy="5182927"/>
          </a:xfrm>
          <a:prstGeom prst="rect">
            <a:avLst/>
          </a:prstGeom>
        </p:spPr>
        <p:txBody>
          <a:bodyPr lIns="91425" tIns="91425" rIns="91425" bIns="91425" anchor="t" anchorCtr="0">
            <a:spAutoFit/>
          </a:bodyPr>
          <a:lstStyle/>
          <a:p>
            <a:pPr lvl="0"/>
            <a:r>
              <a:rPr lang="en" dirty="0" smtClean="0"/>
              <a:t>Story board</a:t>
            </a:r>
            <a:r>
              <a:rPr lang="en-US" dirty="0" err="1" smtClean="0"/>
              <a:t>ing</a:t>
            </a:r>
            <a:r>
              <a:rPr lang="en" dirty="0" smtClean="0"/>
              <a:t>: </a:t>
            </a:r>
            <a:endParaRPr lang="en-US" dirty="0" smtClean="0"/>
          </a:p>
          <a:p>
            <a:pPr lvl="1"/>
            <a:r>
              <a:rPr lang="en" dirty="0" smtClean="0"/>
              <a:t>Doodle </a:t>
            </a:r>
            <a:r>
              <a:rPr lang="en" dirty="0"/>
              <a:t>Buddy, </a:t>
            </a:r>
            <a:r>
              <a:rPr lang="en-US" dirty="0" err="1" smtClean="0"/>
              <a:t>MindMap</a:t>
            </a:r>
            <a:r>
              <a:rPr lang="en-US" dirty="0" smtClean="0"/>
              <a:t> HD, </a:t>
            </a:r>
          </a:p>
          <a:p>
            <a:pPr lvl="0"/>
            <a:r>
              <a:rPr lang="en" dirty="0" smtClean="0"/>
              <a:t>Film </a:t>
            </a:r>
            <a:r>
              <a:rPr lang="en" dirty="0"/>
              <a:t>editing/streaming: </a:t>
            </a:r>
            <a:endParaRPr lang="en-US" dirty="0" smtClean="0"/>
          </a:p>
          <a:p>
            <a:pPr lvl="1"/>
            <a:r>
              <a:rPr lang="en" dirty="0" smtClean="0"/>
              <a:t>iMovie</a:t>
            </a:r>
            <a:r>
              <a:rPr lang="en" dirty="0"/>
              <a:t>, </a:t>
            </a:r>
            <a:r>
              <a:rPr lang="en" dirty="0" smtClean="0"/>
              <a:t>Airvideo</a:t>
            </a:r>
            <a:endParaRPr lang="en-US" dirty="0" smtClean="0"/>
          </a:p>
          <a:p>
            <a:pPr lvl="0"/>
            <a:r>
              <a:rPr lang="en" dirty="0" smtClean="0"/>
              <a:t>Google</a:t>
            </a:r>
            <a:r>
              <a:rPr lang="en-US" dirty="0" smtClean="0"/>
              <a:t> Apps:</a:t>
            </a:r>
          </a:p>
          <a:p>
            <a:pPr lvl="1"/>
            <a:r>
              <a:rPr lang="en" dirty="0" smtClean="0"/>
              <a:t>books</a:t>
            </a:r>
            <a:r>
              <a:rPr lang="en-US" dirty="0" smtClean="0"/>
              <a:t>, forms (</a:t>
            </a:r>
            <a:r>
              <a:rPr lang="en-US" dirty="0" err="1" smtClean="0"/>
              <a:t>f</a:t>
            </a:r>
            <a:r>
              <a:rPr lang="en" dirty="0" smtClean="0"/>
              <a:t>or </a:t>
            </a:r>
            <a:r>
              <a:rPr lang="en" dirty="0"/>
              <a:t>student </a:t>
            </a:r>
            <a:r>
              <a:rPr lang="en" dirty="0" smtClean="0"/>
              <a:t>surveys</a:t>
            </a:r>
            <a:r>
              <a:rPr lang="en-US" dirty="0" smtClean="0"/>
              <a:t>), </a:t>
            </a:r>
            <a:r>
              <a:rPr lang="en-US" dirty="0" err="1" smtClean="0"/>
              <a:t>gmail</a:t>
            </a:r>
            <a:endParaRPr lang="en-US" dirty="0" smtClean="0"/>
          </a:p>
          <a:p>
            <a:pPr lvl="0"/>
            <a:r>
              <a:rPr lang="en" dirty="0" smtClean="0"/>
              <a:t>various </a:t>
            </a:r>
            <a:r>
              <a:rPr lang="en" dirty="0"/>
              <a:t>other language specific </a:t>
            </a:r>
            <a:r>
              <a:rPr lang="en" dirty="0" smtClean="0"/>
              <a:t>apps</a:t>
            </a:r>
            <a:r>
              <a:rPr lang="en-US" dirty="0" smtClean="0"/>
              <a:t>:</a:t>
            </a:r>
          </a:p>
          <a:p>
            <a:pPr lvl="1"/>
            <a:r>
              <a:rPr lang="en-US" dirty="0" smtClean="0"/>
              <a:t>dictionaries, translators, lessons</a:t>
            </a:r>
            <a:endParaRPr lang="en" dirty="0"/>
          </a:p>
          <a:p>
            <a:endParaRPr dirty="0"/>
          </a:p>
        </p:txBody>
      </p:sp>
      <p:sp>
        <p:nvSpPr>
          <p:cNvPr id="4" name="Text Box 7"/>
          <p:cNvSpPr txBox="1">
            <a:spLocks noChangeArrowheads="1"/>
          </p:cNvSpPr>
          <p:nvPr/>
        </p:nvSpPr>
        <p:spPr bwMode="auto">
          <a:xfrm>
            <a:off x="152400" y="6369050"/>
            <a:ext cx="4267200" cy="184150"/>
          </a:xfrm>
          <a:prstGeom prst="rect">
            <a:avLst/>
          </a:prstGeom>
          <a:noFill/>
          <a:ln w="9525">
            <a:noFill/>
            <a:miter lim="800000"/>
            <a:headEnd/>
            <a:tailEnd/>
          </a:ln>
        </p:spPr>
        <p:txBody>
          <a:bodyPr>
            <a:prstTxWarp prst="textNoShape">
              <a:avLst/>
            </a:prstTxWarp>
            <a:spAutoFit/>
          </a:bodyPr>
          <a:lstStyle/>
          <a:p>
            <a:r>
              <a:rPr lang="en-US" sz="600" dirty="0"/>
              <a:t>©2008 Regents of the University of Minnesota. All rights reserved.</a:t>
            </a:r>
          </a:p>
        </p:txBody>
      </p:sp>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364028" y="404367"/>
            <a:ext cx="8229600" cy="738633"/>
          </a:xfrm>
          <a:prstGeom prst="rect">
            <a:avLst/>
          </a:prstGeom>
        </p:spPr>
        <p:txBody>
          <a:bodyPr lIns="91425" tIns="91425" rIns="91425" bIns="91425" anchor="b" anchorCtr="0">
            <a:spAutoFit/>
          </a:bodyPr>
          <a:lstStyle/>
          <a:p>
            <a:pPr>
              <a:buNone/>
            </a:pPr>
            <a:r>
              <a:rPr lang="en" b="0" dirty="0">
                <a:solidFill>
                  <a:srgbClr val="800000"/>
                </a:solidFill>
              </a:rPr>
              <a:t>iPad </a:t>
            </a:r>
            <a:r>
              <a:rPr lang="en" b="0" dirty="0" smtClean="0">
                <a:solidFill>
                  <a:srgbClr val="800000"/>
                </a:solidFill>
              </a:rPr>
              <a:t>Project</a:t>
            </a:r>
            <a:r>
              <a:rPr lang="en-US" b="0" dirty="0" smtClean="0">
                <a:solidFill>
                  <a:srgbClr val="800000"/>
                </a:solidFill>
              </a:rPr>
              <a:t> #</a:t>
            </a:r>
            <a:r>
              <a:rPr lang="en" b="0" dirty="0" smtClean="0">
                <a:solidFill>
                  <a:srgbClr val="800000"/>
                </a:solidFill>
              </a:rPr>
              <a:t>2</a:t>
            </a:r>
            <a:endParaRPr lang="en" b="0" dirty="0">
              <a:solidFill>
                <a:srgbClr val="800000"/>
              </a:solidFill>
            </a:endParaRPr>
          </a:p>
        </p:txBody>
      </p:sp>
      <p:sp>
        <p:nvSpPr>
          <p:cNvPr id="77" name="Shape 77"/>
          <p:cNvSpPr txBox="1">
            <a:spLocks noGrp="1"/>
          </p:cNvSpPr>
          <p:nvPr>
            <p:ph type="body" idx="1"/>
          </p:nvPr>
        </p:nvSpPr>
        <p:spPr>
          <a:xfrm>
            <a:off x="364028" y="1320665"/>
            <a:ext cx="8779972" cy="4370397"/>
          </a:xfrm>
          <a:prstGeom prst="rect">
            <a:avLst/>
          </a:prstGeom>
        </p:spPr>
        <p:txBody>
          <a:bodyPr wrap="square" lIns="91425" tIns="91425" rIns="91425" bIns="91425" anchor="t" anchorCtr="0">
            <a:spAutoFit/>
          </a:bodyPr>
          <a:lstStyle/>
          <a:p>
            <a:r>
              <a:rPr lang="en-US" sz="2800" dirty="0" smtClean="0"/>
              <a:t>30 </a:t>
            </a:r>
            <a:r>
              <a:rPr lang="en-US" sz="2800" dirty="0" err="1" smtClean="0"/>
              <a:t>iPad</a:t>
            </a:r>
            <a:r>
              <a:rPr lang="en-US" sz="2800" dirty="0" smtClean="0"/>
              <a:t> 2s and a syncing/charging cart (caveat emptor)</a:t>
            </a:r>
          </a:p>
          <a:p>
            <a:pPr lvl="1"/>
            <a:r>
              <a:rPr lang="en-US" sz="2400" dirty="0" smtClean="0"/>
              <a:t>better </a:t>
            </a:r>
            <a:r>
              <a:rPr lang="en-US" sz="2400" dirty="0" err="1" smtClean="0"/>
              <a:t>vga</a:t>
            </a:r>
            <a:r>
              <a:rPr lang="en-US" sz="2400" dirty="0" smtClean="0"/>
              <a:t> connection</a:t>
            </a:r>
          </a:p>
          <a:p>
            <a:pPr lvl="1"/>
            <a:r>
              <a:rPr lang="en-US" sz="2400" dirty="0" smtClean="0"/>
              <a:t>new creative uses with camera</a:t>
            </a:r>
          </a:p>
          <a:p>
            <a:r>
              <a:rPr lang="en-US" sz="2800" dirty="0" smtClean="0"/>
              <a:t>Corporate account for purchasing apps</a:t>
            </a:r>
          </a:p>
          <a:p>
            <a:r>
              <a:rPr lang="en-US" sz="2800" dirty="0" smtClean="0"/>
              <a:t>Used in German, French and Spanish</a:t>
            </a:r>
          </a:p>
          <a:p>
            <a:pPr lvl="1"/>
            <a:r>
              <a:rPr lang="en-US" sz="2400" dirty="0" smtClean="0"/>
              <a:t>language, cinema, literature</a:t>
            </a:r>
          </a:p>
          <a:p>
            <a:pPr lvl="1"/>
            <a:r>
              <a:rPr lang="en-US" sz="2400" dirty="0" smtClean="0"/>
              <a:t>Skype, Dragon Dictation, </a:t>
            </a:r>
            <a:r>
              <a:rPr lang="en-US" sz="2400" dirty="0" err="1" smtClean="0"/>
              <a:t>iMovie</a:t>
            </a:r>
            <a:r>
              <a:rPr lang="en-US" sz="2400" dirty="0" smtClean="0"/>
              <a:t>, etc. </a:t>
            </a:r>
          </a:p>
          <a:p>
            <a:r>
              <a:rPr lang="en-US" sz="2800" dirty="0" smtClean="0"/>
              <a:t>A shift toward creation</a:t>
            </a:r>
          </a:p>
        </p:txBody>
      </p:sp>
      <p:sp>
        <p:nvSpPr>
          <p:cNvPr id="4" name="Text Box 7"/>
          <p:cNvSpPr txBox="1">
            <a:spLocks noChangeArrowheads="1"/>
          </p:cNvSpPr>
          <p:nvPr/>
        </p:nvSpPr>
        <p:spPr bwMode="auto">
          <a:xfrm>
            <a:off x="152400" y="6369050"/>
            <a:ext cx="4267200" cy="184150"/>
          </a:xfrm>
          <a:prstGeom prst="rect">
            <a:avLst/>
          </a:prstGeom>
          <a:noFill/>
          <a:ln w="9525">
            <a:noFill/>
            <a:miter lim="800000"/>
            <a:headEnd/>
            <a:tailEnd/>
          </a:ln>
        </p:spPr>
        <p:txBody>
          <a:bodyPr>
            <a:prstTxWarp prst="textNoShape">
              <a:avLst/>
            </a:prstTxWarp>
            <a:spAutoFit/>
          </a:bodyPr>
          <a:lstStyle/>
          <a:p>
            <a:r>
              <a:rPr lang="en-US" sz="600" dirty="0"/>
              <a:t>©2008 Regents of the University of Minnesota. All rights reserved.</a:t>
            </a:r>
          </a:p>
        </p:txBody>
      </p:sp>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305230" y="404367"/>
            <a:ext cx="8229600" cy="738633"/>
          </a:xfrm>
          <a:prstGeom prst="rect">
            <a:avLst/>
          </a:prstGeom>
        </p:spPr>
        <p:txBody>
          <a:bodyPr lIns="91425" tIns="91425" rIns="91425" bIns="91425" anchor="b" anchorCtr="0">
            <a:spAutoFit/>
          </a:bodyPr>
          <a:lstStyle/>
          <a:p>
            <a:pPr>
              <a:buNone/>
            </a:pPr>
            <a:r>
              <a:rPr lang="en" b="0" dirty="0">
                <a:solidFill>
                  <a:srgbClr val="800000"/>
                </a:solidFill>
              </a:rPr>
              <a:t>iPad Project #2</a:t>
            </a:r>
          </a:p>
        </p:txBody>
      </p:sp>
      <p:sp>
        <p:nvSpPr>
          <p:cNvPr id="83" name="Shape 83"/>
          <p:cNvSpPr txBox="1">
            <a:spLocks noGrp="1"/>
          </p:cNvSpPr>
          <p:nvPr>
            <p:ph type="body" idx="1"/>
          </p:nvPr>
        </p:nvSpPr>
        <p:spPr>
          <a:xfrm>
            <a:off x="457200" y="1411224"/>
            <a:ext cx="8229600" cy="3040802"/>
          </a:xfrm>
          <a:prstGeom prst="rect">
            <a:avLst/>
          </a:prstGeom>
        </p:spPr>
        <p:txBody>
          <a:bodyPr wrap="square" lIns="91425" tIns="91425" rIns="91425" bIns="91425" anchor="t" anchorCtr="0">
            <a:spAutoFit/>
          </a:bodyPr>
          <a:lstStyle/>
          <a:p>
            <a:pPr lvl="0">
              <a:buNone/>
            </a:pPr>
            <a:r>
              <a:rPr lang="en-US" dirty="0" smtClean="0"/>
              <a:t>Issues</a:t>
            </a:r>
            <a:r>
              <a:rPr lang="en" dirty="0" smtClean="0"/>
              <a:t>:</a:t>
            </a:r>
          </a:p>
          <a:p>
            <a:pPr lvl="0"/>
            <a:r>
              <a:rPr lang="en-US" dirty="0" smtClean="0"/>
              <a:t>classroom deployment</a:t>
            </a:r>
          </a:p>
          <a:p>
            <a:pPr lvl="0"/>
            <a:r>
              <a:rPr lang="en" dirty="0" smtClean="0"/>
              <a:t>wifi </a:t>
            </a:r>
            <a:r>
              <a:rPr lang="en" dirty="0"/>
              <a:t>access </a:t>
            </a:r>
            <a:r>
              <a:rPr lang="en" dirty="0" smtClean="0"/>
              <a:t>points</a:t>
            </a:r>
            <a:r>
              <a:rPr lang="en-US" dirty="0" smtClean="0"/>
              <a:t>: </a:t>
            </a:r>
            <a:r>
              <a:rPr lang="en" dirty="0" smtClean="0"/>
              <a:t>number and location </a:t>
            </a:r>
            <a:endParaRPr lang="en-US" dirty="0" smtClean="0"/>
          </a:p>
          <a:p>
            <a:pPr lvl="0"/>
            <a:r>
              <a:rPr lang="en-US" dirty="0" smtClean="0"/>
              <a:t>continued funding</a:t>
            </a:r>
          </a:p>
          <a:p>
            <a:pPr lvl="0"/>
            <a:r>
              <a:rPr lang="en-US" dirty="0" smtClean="0"/>
              <a:t>assessing outcomes</a:t>
            </a:r>
            <a:endParaRPr lang="en" dirty="0"/>
          </a:p>
        </p:txBody>
      </p:sp>
      <p:sp>
        <p:nvSpPr>
          <p:cNvPr id="4" name="Text Box 7"/>
          <p:cNvSpPr txBox="1">
            <a:spLocks noChangeArrowheads="1"/>
          </p:cNvSpPr>
          <p:nvPr/>
        </p:nvSpPr>
        <p:spPr bwMode="auto">
          <a:xfrm>
            <a:off x="152400" y="6369050"/>
            <a:ext cx="4267200" cy="184150"/>
          </a:xfrm>
          <a:prstGeom prst="rect">
            <a:avLst/>
          </a:prstGeom>
          <a:noFill/>
          <a:ln w="9525">
            <a:noFill/>
            <a:miter lim="800000"/>
            <a:headEnd/>
            <a:tailEnd/>
          </a:ln>
        </p:spPr>
        <p:txBody>
          <a:bodyPr>
            <a:prstTxWarp prst="textNoShape">
              <a:avLst/>
            </a:prstTxWarp>
            <a:spAutoFit/>
          </a:bodyPr>
          <a:lstStyle/>
          <a:p>
            <a:r>
              <a:rPr lang="en-US" sz="600" dirty="0"/>
              <a:t>©2008 Regents of the University of Minnesota. All rights reserved.</a:t>
            </a:r>
          </a:p>
        </p:txBody>
      </p:sp>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457200" y="534634"/>
            <a:ext cx="8229600" cy="738633"/>
          </a:xfrm>
          <a:prstGeom prst="rect">
            <a:avLst/>
          </a:prstGeom>
        </p:spPr>
        <p:txBody>
          <a:bodyPr wrap="square" lIns="91425" tIns="91425" rIns="91425" bIns="91425" anchor="b" anchorCtr="0">
            <a:spAutoFit/>
          </a:bodyPr>
          <a:lstStyle/>
          <a:p>
            <a:pPr>
              <a:buNone/>
            </a:pPr>
            <a:r>
              <a:rPr lang="en" b="0" dirty="0">
                <a:solidFill>
                  <a:srgbClr val="800000"/>
                </a:solidFill>
              </a:rPr>
              <a:t>iPad Project </a:t>
            </a:r>
            <a:r>
              <a:rPr lang="en-US" b="0" dirty="0" smtClean="0">
                <a:solidFill>
                  <a:srgbClr val="800000"/>
                </a:solidFill>
              </a:rPr>
              <a:t>#</a:t>
            </a:r>
            <a:r>
              <a:rPr lang="en" b="0" dirty="0" smtClean="0">
                <a:solidFill>
                  <a:srgbClr val="800000"/>
                </a:solidFill>
              </a:rPr>
              <a:t>3</a:t>
            </a:r>
            <a:endParaRPr lang="en" b="0" dirty="0">
              <a:solidFill>
                <a:srgbClr val="800000"/>
              </a:solidFill>
            </a:endParaRPr>
          </a:p>
        </p:txBody>
      </p:sp>
      <p:sp>
        <p:nvSpPr>
          <p:cNvPr id="95" name="Shape 95"/>
          <p:cNvSpPr txBox="1">
            <a:spLocks noGrp="1"/>
          </p:cNvSpPr>
          <p:nvPr>
            <p:ph type="body" idx="1"/>
          </p:nvPr>
        </p:nvSpPr>
        <p:spPr>
          <a:xfrm>
            <a:off x="457200" y="1454645"/>
            <a:ext cx="8229600" cy="4444263"/>
          </a:xfrm>
          <a:prstGeom prst="rect">
            <a:avLst/>
          </a:prstGeom>
        </p:spPr>
        <p:txBody>
          <a:bodyPr lIns="91425" tIns="91425" rIns="91425" bIns="91425" anchor="t" anchorCtr="0">
            <a:spAutoFit/>
          </a:bodyPr>
          <a:lstStyle/>
          <a:p>
            <a:pPr lvl="0"/>
            <a:r>
              <a:rPr lang="en-US" dirty="0" smtClean="0"/>
              <a:t>A suite of FLL Apps to address our needs</a:t>
            </a:r>
          </a:p>
          <a:p>
            <a:pPr lvl="1"/>
            <a:r>
              <a:rPr lang="en" dirty="0" smtClean="0"/>
              <a:t>German </a:t>
            </a:r>
            <a:r>
              <a:rPr lang="en" dirty="0"/>
              <a:t>Grammer </a:t>
            </a:r>
            <a:r>
              <a:rPr lang="en" dirty="0" smtClean="0"/>
              <a:t>App</a:t>
            </a:r>
            <a:endParaRPr lang="en-US" dirty="0" smtClean="0"/>
          </a:p>
          <a:p>
            <a:pPr lvl="1"/>
            <a:r>
              <a:rPr lang="en" dirty="0" smtClean="0"/>
              <a:t>Study </a:t>
            </a:r>
            <a:r>
              <a:rPr lang="en" dirty="0"/>
              <a:t>Abroad </a:t>
            </a:r>
            <a:r>
              <a:rPr lang="en" dirty="0" smtClean="0"/>
              <a:t>App</a:t>
            </a:r>
            <a:endParaRPr lang="en-US" dirty="0" smtClean="0"/>
          </a:p>
          <a:p>
            <a:pPr lvl="1"/>
            <a:r>
              <a:rPr lang="en-US" dirty="0" smtClean="0"/>
              <a:t>Interactive Textbook App</a:t>
            </a:r>
          </a:p>
          <a:p>
            <a:pPr lvl="1"/>
            <a:r>
              <a:rPr lang="en-US" dirty="0" smtClean="0"/>
              <a:t>Pronunciation App</a:t>
            </a:r>
            <a:endParaRPr lang="en" dirty="0" smtClean="0"/>
          </a:p>
          <a:p>
            <a:pPr lvl="0"/>
            <a:r>
              <a:rPr lang="en" dirty="0" smtClean="0"/>
              <a:t>advantages</a:t>
            </a:r>
            <a:endParaRPr lang="en-US" dirty="0" smtClean="0"/>
          </a:p>
          <a:p>
            <a:pPr lvl="1"/>
            <a:r>
              <a:rPr lang="en" dirty="0" smtClean="0"/>
              <a:t>UROP </a:t>
            </a:r>
            <a:r>
              <a:rPr lang="en" dirty="0"/>
              <a:t>collaborative </a:t>
            </a:r>
            <a:r>
              <a:rPr lang="en" dirty="0" smtClean="0"/>
              <a:t>between</a:t>
            </a:r>
            <a:r>
              <a:rPr lang="en-US" dirty="0" smtClean="0"/>
              <a:t> colleges</a:t>
            </a:r>
          </a:p>
          <a:p>
            <a:pPr lvl="0"/>
            <a:r>
              <a:rPr lang="en-US" dirty="0" smtClean="0"/>
              <a:t>Grants from across the UM system</a:t>
            </a:r>
            <a:endParaRPr lang="en" dirty="0"/>
          </a:p>
        </p:txBody>
      </p:sp>
      <p:sp>
        <p:nvSpPr>
          <p:cNvPr id="4" name="Text Box 7"/>
          <p:cNvSpPr txBox="1">
            <a:spLocks noChangeArrowheads="1"/>
          </p:cNvSpPr>
          <p:nvPr/>
        </p:nvSpPr>
        <p:spPr bwMode="auto">
          <a:xfrm>
            <a:off x="152400" y="6369050"/>
            <a:ext cx="4267200" cy="184150"/>
          </a:xfrm>
          <a:prstGeom prst="rect">
            <a:avLst/>
          </a:prstGeom>
          <a:noFill/>
          <a:ln w="9525">
            <a:noFill/>
            <a:miter lim="800000"/>
            <a:headEnd/>
            <a:tailEnd/>
          </a:ln>
        </p:spPr>
        <p:txBody>
          <a:bodyPr>
            <a:prstTxWarp prst="textNoShape">
              <a:avLst/>
            </a:prstTxWarp>
            <a:spAutoFit/>
          </a:bodyPr>
          <a:lstStyle/>
          <a:p>
            <a:r>
              <a:rPr lang="en-US" sz="600" dirty="0"/>
              <a:t>©2008 Regents of the University of Minnesota. All rights reserved.</a:t>
            </a:r>
          </a:p>
        </p:txBody>
      </p:sp>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457200" y="451037"/>
            <a:ext cx="8229600" cy="738633"/>
          </a:xfrm>
          <a:prstGeom prst="rect">
            <a:avLst/>
          </a:prstGeom>
        </p:spPr>
        <p:txBody>
          <a:bodyPr wrap="square" lIns="91425" tIns="91425" rIns="91425" bIns="91425" anchor="b" anchorCtr="0">
            <a:spAutoFit/>
          </a:bodyPr>
          <a:lstStyle/>
          <a:p>
            <a:pPr>
              <a:buNone/>
            </a:pPr>
            <a:r>
              <a:rPr lang="en" b="0" dirty="0">
                <a:solidFill>
                  <a:srgbClr val="800000"/>
                </a:solidFill>
              </a:rPr>
              <a:t>iPad Project </a:t>
            </a:r>
            <a:r>
              <a:rPr lang="en-US" b="0" dirty="0" smtClean="0">
                <a:solidFill>
                  <a:srgbClr val="800000"/>
                </a:solidFill>
              </a:rPr>
              <a:t>#</a:t>
            </a:r>
            <a:r>
              <a:rPr lang="en" b="0" dirty="0" smtClean="0">
                <a:solidFill>
                  <a:srgbClr val="800000"/>
                </a:solidFill>
              </a:rPr>
              <a:t>3</a:t>
            </a:r>
            <a:endParaRPr lang="en" b="0" dirty="0">
              <a:solidFill>
                <a:srgbClr val="800000"/>
              </a:solidFill>
            </a:endParaRPr>
          </a:p>
        </p:txBody>
      </p:sp>
      <p:sp>
        <p:nvSpPr>
          <p:cNvPr id="101" name="Shape 101"/>
          <p:cNvSpPr txBox="1">
            <a:spLocks noGrp="1"/>
          </p:cNvSpPr>
          <p:nvPr>
            <p:ph type="body" idx="1"/>
          </p:nvPr>
        </p:nvSpPr>
        <p:spPr>
          <a:xfrm>
            <a:off x="457200" y="1600200"/>
            <a:ext cx="8229600" cy="3040802"/>
          </a:xfrm>
          <a:prstGeom prst="rect">
            <a:avLst/>
          </a:prstGeom>
        </p:spPr>
        <p:txBody>
          <a:bodyPr lIns="91425" tIns="91425" rIns="91425" bIns="91425" anchor="t" anchorCtr="0">
            <a:spAutoFit/>
          </a:bodyPr>
          <a:lstStyle/>
          <a:p>
            <a:pPr lvl="0">
              <a:buNone/>
            </a:pPr>
            <a:r>
              <a:rPr lang="en-US" dirty="0" smtClean="0"/>
              <a:t>Issues:</a:t>
            </a:r>
          </a:p>
          <a:p>
            <a:pPr lvl="0"/>
            <a:r>
              <a:rPr lang="en-US" dirty="0" smtClean="0"/>
              <a:t>mass purchase and installation of apps</a:t>
            </a:r>
          </a:p>
          <a:p>
            <a:pPr lvl="0"/>
            <a:r>
              <a:rPr lang="en-US" dirty="0" smtClean="0"/>
              <a:t>mobility</a:t>
            </a:r>
          </a:p>
          <a:p>
            <a:pPr lvl="0"/>
            <a:r>
              <a:rPr lang="en-US" dirty="0" smtClean="0"/>
              <a:t>costs</a:t>
            </a:r>
          </a:p>
          <a:p>
            <a:pPr lvl="0"/>
            <a:r>
              <a:rPr lang="en-US" dirty="0" smtClean="0"/>
              <a:t>reluctant colleagues </a:t>
            </a:r>
            <a:endParaRPr lang="en" dirty="0"/>
          </a:p>
        </p:txBody>
      </p:sp>
      <p:sp>
        <p:nvSpPr>
          <p:cNvPr id="4" name="Text Box 7"/>
          <p:cNvSpPr txBox="1">
            <a:spLocks noChangeArrowheads="1"/>
          </p:cNvSpPr>
          <p:nvPr/>
        </p:nvSpPr>
        <p:spPr bwMode="auto">
          <a:xfrm>
            <a:off x="152400" y="6369050"/>
            <a:ext cx="4267200" cy="184150"/>
          </a:xfrm>
          <a:prstGeom prst="rect">
            <a:avLst/>
          </a:prstGeom>
          <a:noFill/>
          <a:ln w="9525">
            <a:noFill/>
            <a:miter lim="800000"/>
            <a:headEnd/>
            <a:tailEnd/>
          </a:ln>
        </p:spPr>
        <p:txBody>
          <a:bodyPr>
            <a:prstTxWarp prst="textNoShape">
              <a:avLst/>
            </a:prstTxWarp>
            <a:spAutoFit/>
          </a:bodyPr>
          <a:lstStyle/>
          <a:p>
            <a:r>
              <a:rPr lang="en-US" sz="600" dirty="0"/>
              <a:t>©2008 Regents of the University of Minnesota. All rights reserved.</a:t>
            </a:r>
          </a:p>
        </p:txBody>
      </p:sp>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05"/>
        <p:cNvGrpSpPr/>
        <p:nvPr/>
      </p:nvGrpSpPr>
      <p:grpSpPr>
        <a:xfrm>
          <a:off x="0" y="0"/>
          <a:ext cx="0" cy="0"/>
          <a:chOff x="0" y="0"/>
          <a:chExt cx="0" cy="0"/>
        </a:xfrm>
      </p:grpSpPr>
      <p:sp>
        <p:nvSpPr>
          <p:cNvPr id="4" name="Text Box 7"/>
          <p:cNvSpPr txBox="1">
            <a:spLocks noChangeArrowheads="1"/>
          </p:cNvSpPr>
          <p:nvPr/>
        </p:nvSpPr>
        <p:spPr bwMode="auto">
          <a:xfrm>
            <a:off x="152400" y="6369050"/>
            <a:ext cx="4267200" cy="184150"/>
          </a:xfrm>
          <a:prstGeom prst="rect">
            <a:avLst/>
          </a:prstGeom>
          <a:noFill/>
          <a:ln w="9525">
            <a:noFill/>
            <a:miter lim="800000"/>
            <a:headEnd/>
            <a:tailEnd/>
          </a:ln>
        </p:spPr>
        <p:txBody>
          <a:bodyPr>
            <a:prstTxWarp prst="textNoShape">
              <a:avLst/>
            </a:prstTxWarp>
            <a:spAutoFit/>
          </a:bodyPr>
          <a:lstStyle/>
          <a:p>
            <a:r>
              <a:rPr lang="en-US" sz="600" dirty="0"/>
              <a:t>©2008 Regents of the University of Minnesota. All rights reserved.</a:t>
            </a:r>
          </a:p>
        </p:txBody>
      </p:sp>
      <p:sp>
        <p:nvSpPr>
          <p:cNvPr id="5" name="Shape 82"/>
          <p:cNvSpPr txBox="1">
            <a:spLocks/>
          </p:cNvSpPr>
          <p:nvPr/>
        </p:nvSpPr>
        <p:spPr bwMode="auto">
          <a:xfrm>
            <a:off x="305230" y="404367"/>
            <a:ext cx="8229600" cy="738633"/>
          </a:xfrm>
          <a:prstGeom prst="rect">
            <a:avLst/>
          </a:prstGeom>
          <a:noFill/>
          <a:ln w="9525">
            <a:noFill/>
            <a:miter lim="800000"/>
            <a:headEnd/>
            <a:tailEnd/>
          </a:ln>
        </p:spPr>
        <p:txBody>
          <a:bodyPr vert="horz" wrap="square" lIns="91425" tIns="91425" rIns="91425" bIns="91425" numCol="1" anchor="b" anchorCtr="0" compatLnSpc="1">
            <a:prstTxWarp prst="textNoShape">
              <a:avLst/>
            </a:prstTxWarp>
            <a:spAutoFit/>
          </a:bodyPr>
          <a:lstStyle/>
          <a:p>
            <a:pPr marL="0" marR="0" lvl="0" indent="0" algn="l" defTabSz="914400" rtl="0" eaLnBrk="1" fontAlgn="base" latinLnBrk="0" hangingPunct="1">
              <a:lnSpc>
                <a:spcPct val="100000"/>
              </a:lnSpc>
              <a:spcBef>
                <a:spcPts val="0"/>
              </a:spcBef>
              <a:spcAft>
                <a:spcPct val="0"/>
              </a:spcAft>
              <a:buClrTx/>
              <a:buSzPct val="100000"/>
              <a:buFont typeface="Arial"/>
              <a:buNone/>
              <a:tabLst/>
              <a:defRPr/>
            </a:pPr>
            <a:r>
              <a:rPr kumimoji="0" lang="en-US" sz="3600" b="0" i="0" u="none" strike="noStrike" kern="0" cap="none" spc="0" normalizeH="0" baseline="0" noProof="0" dirty="0" smtClean="0">
                <a:ln>
                  <a:noFill/>
                </a:ln>
                <a:solidFill>
                  <a:srgbClr val="800000"/>
                </a:solidFill>
                <a:effectLst/>
                <a:uLnTx/>
                <a:uFillTx/>
                <a:latin typeface="Arial"/>
                <a:ea typeface="Arial"/>
                <a:cs typeface="Arial"/>
                <a:sym typeface="Arial"/>
              </a:rPr>
              <a:t>Recap</a:t>
            </a:r>
            <a:r>
              <a:rPr kumimoji="0" lang="en-US" sz="3600" b="0" i="0" u="none" strike="noStrike" kern="0" cap="none" spc="0" normalizeH="0" noProof="0" dirty="0" smtClean="0">
                <a:ln>
                  <a:noFill/>
                </a:ln>
                <a:solidFill>
                  <a:srgbClr val="800000"/>
                </a:solidFill>
                <a:effectLst/>
                <a:uLnTx/>
                <a:uFillTx/>
                <a:latin typeface="Arial"/>
                <a:ea typeface="Arial"/>
                <a:cs typeface="Arial"/>
                <a:sym typeface="Arial"/>
              </a:rPr>
              <a:t> of our story</a:t>
            </a:r>
            <a:endParaRPr kumimoji="0" lang="en" sz="3600" b="0" i="0" u="none" strike="noStrike" kern="0" cap="none" spc="0" normalizeH="0" baseline="0" noProof="0" dirty="0">
              <a:ln>
                <a:noFill/>
              </a:ln>
              <a:solidFill>
                <a:srgbClr val="800000"/>
              </a:solidFill>
              <a:effectLst/>
              <a:uLnTx/>
              <a:uFillTx/>
              <a:latin typeface="Arial"/>
              <a:ea typeface="Arial"/>
              <a:cs typeface="Arial"/>
              <a:sym typeface="Arial"/>
            </a:endParaRPr>
          </a:p>
        </p:txBody>
      </p:sp>
      <p:sp>
        <p:nvSpPr>
          <p:cNvPr id="7" name="Shape 101"/>
          <p:cNvSpPr txBox="1">
            <a:spLocks/>
          </p:cNvSpPr>
          <p:nvPr/>
        </p:nvSpPr>
        <p:spPr bwMode="auto">
          <a:xfrm>
            <a:off x="457200" y="1143000"/>
            <a:ext cx="8229600" cy="3533244"/>
          </a:xfrm>
          <a:prstGeom prst="rect">
            <a:avLst/>
          </a:prstGeom>
          <a:noFill/>
          <a:ln w="9525">
            <a:noFill/>
            <a:miter lim="800000"/>
            <a:headEnd/>
            <a:tailEnd/>
          </a:ln>
        </p:spPr>
        <p:txBody>
          <a:bodyPr vert="horz" wrap="square" lIns="91425" tIns="91425" rIns="91425" bIns="91425" numCol="1" anchor="t" anchorCtr="0" compatLnSpc="1">
            <a:prstTxWarp prst="textNoShape">
              <a:avLst/>
            </a:prstTxWarp>
            <a:spAutoFit/>
          </a:bodyPr>
          <a:lstStyle/>
          <a:p>
            <a:pPr marL="342900" marR="0" lvl="0" indent="-342900" algn="l" defTabSz="914400" rtl="0" eaLnBrk="1" fontAlgn="base" latinLnBrk="0" hangingPunct="1">
              <a:lnSpc>
                <a:spcPct val="100000"/>
              </a:lnSpc>
              <a:spcBef>
                <a:spcPct val="20000"/>
              </a:spcBef>
              <a:spcAft>
                <a:spcPct val="0"/>
              </a:spcAft>
              <a:buClr>
                <a:srgbClr val="7A0019"/>
              </a:buClr>
              <a:buSzTx/>
              <a:buFontTx/>
              <a:buNone/>
              <a:tabLst/>
              <a:defRPr/>
            </a:pPr>
            <a:r>
              <a:rPr kumimoji="0" lang="en-US" sz="3200" b="0" i="0" u="none" strike="noStrike" kern="0" cap="none" spc="0" normalizeH="0" baseline="0" noProof="0" dirty="0" smtClean="0">
                <a:ln>
                  <a:noFill/>
                </a:ln>
                <a:solidFill>
                  <a:schemeClr val="tx1"/>
                </a:solidFill>
                <a:effectLst/>
                <a:uLnTx/>
                <a:uFillTx/>
                <a:latin typeface="+mn-lt"/>
                <a:ea typeface="+mn-ea"/>
                <a:cs typeface="+mn-cs"/>
              </a:rPr>
              <a:t>I</a:t>
            </a:r>
          </a:p>
          <a:p>
            <a:pPr marL="342900" lvl="0" indent="-342900" defTabSz="914400" fontAlgn="base">
              <a:spcBef>
                <a:spcPct val="20000"/>
              </a:spcBef>
              <a:spcAft>
                <a:spcPct val="0"/>
              </a:spcAft>
              <a:buClr>
                <a:srgbClr val="7A0019"/>
              </a:buClr>
              <a:buFontTx/>
              <a:buChar char="•"/>
            </a:pPr>
            <a:r>
              <a:rPr lang="en-US" sz="3200" dirty="0" smtClean="0"/>
              <a:t>growth</a:t>
            </a:r>
            <a:r>
              <a:rPr lang="en" sz="3200" dirty="0" smtClean="0"/>
              <a:t> of technology in FLL</a:t>
            </a:r>
            <a:endParaRPr lang="en-US" sz="3200" kern="0" dirty="0" smtClean="0"/>
          </a:p>
          <a:p>
            <a:pPr marL="342900" lvl="0" indent="-342900" defTabSz="914400" fontAlgn="base">
              <a:spcBef>
                <a:spcPct val="20000"/>
              </a:spcBef>
              <a:spcAft>
                <a:spcPct val="0"/>
              </a:spcAft>
              <a:buClr>
                <a:srgbClr val="7A0019"/>
              </a:buClr>
              <a:buFontTx/>
              <a:buChar char="•"/>
            </a:pPr>
            <a:r>
              <a:rPr kumimoji="0" lang="en-US" sz="3200" b="0" i="0" u="none" strike="noStrike" kern="0" cap="none" spc="0" normalizeH="0" baseline="0" noProof="0" dirty="0" smtClean="0">
                <a:ln>
                  <a:noFill/>
                </a:ln>
                <a:solidFill>
                  <a:schemeClr val="tx1"/>
                </a:solidFill>
                <a:effectLst/>
                <a:uLnTx/>
                <a:uFillTx/>
                <a:latin typeface="+mn-lt"/>
                <a:ea typeface="+mn-ea"/>
                <a:cs typeface="+mn-cs"/>
              </a:rPr>
              <a:t>broadened</a:t>
            </a:r>
            <a:r>
              <a:rPr kumimoji="0" lang="en-US" sz="3200" b="0" i="0" u="none" strike="noStrike" kern="0" cap="none" spc="0" normalizeH="0" noProof="0" dirty="0" smtClean="0">
                <a:ln>
                  <a:noFill/>
                </a:ln>
                <a:solidFill>
                  <a:schemeClr val="tx1"/>
                </a:solidFill>
                <a:effectLst/>
                <a:uLnTx/>
                <a:uFillTx/>
                <a:latin typeface="+mn-lt"/>
                <a:ea typeface="+mn-ea"/>
                <a:cs typeface="+mn-cs"/>
              </a:rPr>
              <a:t> sense of collaboration: SFA, SCSE, CLA</a:t>
            </a:r>
            <a:endParaRPr kumimoji="0" lang="en-US" sz="32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7A0019"/>
              </a:buClr>
              <a:buSzTx/>
              <a:buFontTx/>
              <a:buChar char="•"/>
              <a:tabLst/>
              <a:defRPr/>
            </a:pPr>
            <a:r>
              <a:rPr kumimoji="0" lang="en-US" sz="3200" b="0" i="0" u="none" strike="noStrike" kern="0" cap="none" spc="0" normalizeH="0" baseline="0" noProof="0" dirty="0" smtClean="0">
                <a:ln>
                  <a:noFill/>
                </a:ln>
                <a:solidFill>
                  <a:schemeClr val="tx1"/>
                </a:solidFill>
                <a:effectLst/>
                <a:uLnTx/>
                <a:uFillTx/>
                <a:latin typeface="+mn-lt"/>
                <a:ea typeface="+mn-ea"/>
                <a:cs typeface="+mn-cs"/>
              </a:rPr>
              <a:t>student involvement: UROP</a:t>
            </a:r>
            <a:r>
              <a:rPr kumimoji="0" lang="en-US" sz="3200" b="0" i="0" u="none" strike="noStrike" kern="0" cap="none" spc="0" normalizeH="0" noProof="0" dirty="0" smtClean="0">
                <a:ln>
                  <a:noFill/>
                </a:ln>
                <a:solidFill>
                  <a:schemeClr val="tx1"/>
                </a:solidFill>
                <a:effectLst/>
                <a:uLnTx/>
                <a:uFillTx/>
                <a:latin typeface="+mn-lt"/>
                <a:ea typeface="+mn-ea"/>
                <a:cs typeface="+mn-cs"/>
              </a:rPr>
              <a:t> </a:t>
            </a:r>
            <a:endParaRPr kumimoji="0" lang="en-US" sz="32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7A0019"/>
              </a:buClr>
              <a:buSzTx/>
              <a:buFontTx/>
              <a:buChar char="•"/>
              <a:tabLst/>
              <a:defRPr/>
            </a:pPr>
            <a:r>
              <a:rPr kumimoji="0" lang="en-US" sz="3200" b="0" i="0" u="none" strike="noStrike" kern="0" cap="none" spc="0" normalizeH="0" baseline="0" noProof="0" dirty="0" smtClean="0">
                <a:ln>
                  <a:noFill/>
                </a:ln>
                <a:solidFill>
                  <a:schemeClr val="tx1"/>
                </a:solidFill>
                <a:effectLst/>
                <a:uLnTx/>
                <a:uFillTx/>
                <a:latin typeface="+mn-lt"/>
                <a:ea typeface="+mn-ea"/>
                <a:cs typeface="+mn-cs"/>
              </a:rPr>
              <a:t>sharing our</a:t>
            </a:r>
            <a:r>
              <a:rPr kumimoji="0" lang="en-US" sz="3200" b="0" i="0" u="none" strike="noStrike" kern="0" cap="none" spc="0" normalizeH="0" noProof="0" dirty="0" smtClean="0">
                <a:ln>
                  <a:noFill/>
                </a:ln>
                <a:solidFill>
                  <a:schemeClr val="tx1"/>
                </a:solidFill>
                <a:effectLst/>
                <a:uLnTx/>
                <a:uFillTx/>
                <a:latin typeface="+mn-lt"/>
                <a:ea typeface="+mn-ea"/>
                <a:cs typeface="+mn-cs"/>
              </a:rPr>
              <a:t> story beyond the </a:t>
            </a:r>
            <a:r>
              <a:rPr lang="en-US" sz="3200" kern="0" dirty="0" smtClean="0"/>
              <a:t>University</a:t>
            </a:r>
            <a:endParaRPr kumimoji="0" lang="en" sz="32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7" name="Rectangle 2"/>
          <p:cNvSpPr>
            <a:spLocks noGrp="1" noChangeArrowheads="1"/>
          </p:cNvSpPr>
          <p:nvPr>
            <p:ph type="title"/>
          </p:nvPr>
        </p:nvSpPr>
        <p:spPr>
          <a:xfrm>
            <a:off x="228600" y="304800"/>
            <a:ext cx="8686800" cy="914400"/>
          </a:xfrm>
        </p:spPr>
        <p:txBody>
          <a:bodyPr/>
          <a:lstStyle/>
          <a:p>
            <a:pPr eaLnBrk="1" hangingPunct="1"/>
            <a:r>
              <a:rPr lang="en-US"/>
              <a:t>Overview:</a:t>
            </a:r>
          </a:p>
        </p:txBody>
      </p:sp>
      <p:sp>
        <p:nvSpPr>
          <p:cNvPr id="4098" name="Rectangle 3"/>
          <p:cNvSpPr>
            <a:spLocks noGrp="1" noChangeArrowheads="1"/>
          </p:cNvSpPr>
          <p:nvPr>
            <p:ph type="body" idx="1"/>
          </p:nvPr>
        </p:nvSpPr>
        <p:spPr/>
        <p:txBody>
          <a:bodyPr/>
          <a:lstStyle/>
          <a:p>
            <a:pPr eaLnBrk="1" hangingPunct="1"/>
            <a:r>
              <a:rPr lang="en-US"/>
              <a:t>German Grammar Guide App</a:t>
            </a:r>
          </a:p>
          <a:p>
            <a:pPr eaLnBrk="1" hangingPunct="1"/>
            <a:r>
              <a:rPr lang="en-US"/>
              <a:t>French Pronunciation App</a:t>
            </a:r>
          </a:p>
          <a:p>
            <a:pPr eaLnBrk="1" hangingPunct="1"/>
            <a:r>
              <a:rPr lang="en-US"/>
              <a:t>French Textbook App</a:t>
            </a:r>
          </a:p>
          <a:p>
            <a:pPr eaLnBrk="1" hangingPunct="1"/>
            <a:r>
              <a:rPr lang="en-US"/>
              <a:t>Study Abroad App</a:t>
            </a:r>
          </a:p>
        </p:txBody>
      </p:sp>
      <p:sp>
        <p:nvSpPr>
          <p:cNvPr id="4" name="Text Box 7"/>
          <p:cNvSpPr txBox="1">
            <a:spLocks noChangeArrowheads="1"/>
          </p:cNvSpPr>
          <p:nvPr/>
        </p:nvSpPr>
        <p:spPr bwMode="auto">
          <a:xfrm>
            <a:off x="152400" y="6369050"/>
            <a:ext cx="4267200" cy="184150"/>
          </a:xfrm>
          <a:prstGeom prst="rect">
            <a:avLst/>
          </a:prstGeom>
          <a:noFill/>
          <a:ln w="9525">
            <a:noFill/>
            <a:miter lim="800000"/>
            <a:headEnd/>
            <a:tailEnd/>
          </a:ln>
        </p:spPr>
        <p:txBody>
          <a:bodyPr>
            <a:prstTxWarp prst="textNoShape">
              <a:avLst/>
            </a:prstTxWarp>
            <a:spAutoFit/>
          </a:bodyPr>
          <a:lstStyle/>
          <a:p>
            <a:r>
              <a:rPr lang="en-US" sz="600" dirty="0"/>
              <a:t>©2008 Regents of the University of Minnesota. All rights reserved.</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1" name="Rectangle 2"/>
          <p:cNvSpPr>
            <a:spLocks noGrp="1" noChangeArrowheads="1"/>
          </p:cNvSpPr>
          <p:nvPr>
            <p:ph type="title"/>
          </p:nvPr>
        </p:nvSpPr>
        <p:spPr>
          <a:xfrm>
            <a:off x="228600" y="304800"/>
            <a:ext cx="8686800" cy="914400"/>
          </a:xfrm>
        </p:spPr>
        <p:txBody>
          <a:bodyPr/>
          <a:lstStyle/>
          <a:p>
            <a:pPr eaLnBrk="1" hangingPunct="1"/>
            <a:r>
              <a:rPr lang="en-US" sz="3600"/>
              <a:t>The Process</a:t>
            </a:r>
          </a:p>
        </p:txBody>
      </p:sp>
      <p:sp>
        <p:nvSpPr>
          <p:cNvPr id="5122" name="Rectangle 3"/>
          <p:cNvSpPr>
            <a:spLocks noGrp="1" noChangeArrowheads="1"/>
          </p:cNvSpPr>
          <p:nvPr>
            <p:ph type="body" idx="1"/>
          </p:nvPr>
        </p:nvSpPr>
        <p:spPr/>
        <p:txBody>
          <a:bodyPr/>
          <a:lstStyle/>
          <a:p>
            <a:pPr eaLnBrk="1" hangingPunct="1"/>
            <a:r>
              <a:rPr lang="en-US"/>
              <a:t>making the switch from user to creator</a:t>
            </a:r>
          </a:p>
          <a:p>
            <a:pPr eaLnBrk="1" hangingPunct="1"/>
            <a:r>
              <a:rPr lang="en-US"/>
              <a:t>realizing the potential in collaborating across colleges</a:t>
            </a:r>
          </a:p>
          <a:p>
            <a:pPr eaLnBrk="1" hangingPunct="1"/>
            <a:r>
              <a:rPr lang="en-US"/>
              <a:t>multidimensional learning, students learning new things on their own, faculty learning from students, faculty learning from faculty, etc.</a:t>
            </a:r>
          </a:p>
          <a:p>
            <a:pPr eaLnBrk="1" hangingPunct="1"/>
            <a:endParaRPr lang="en-US"/>
          </a:p>
        </p:txBody>
      </p:sp>
      <p:sp>
        <p:nvSpPr>
          <p:cNvPr id="4" name="Text Box 7"/>
          <p:cNvSpPr txBox="1">
            <a:spLocks noChangeArrowheads="1"/>
          </p:cNvSpPr>
          <p:nvPr/>
        </p:nvSpPr>
        <p:spPr bwMode="auto">
          <a:xfrm>
            <a:off x="152400" y="6369050"/>
            <a:ext cx="4267200" cy="184150"/>
          </a:xfrm>
          <a:prstGeom prst="rect">
            <a:avLst/>
          </a:prstGeom>
          <a:noFill/>
          <a:ln w="9525">
            <a:noFill/>
            <a:miter lim="800000"/>
            <a:headEnd/>
            <a:tailEnd/>
          </a:ln>
        </p:spPr>
        <p:txBody>
          <a:bodyPr>
            <a:prstTxWarp prst="textNoShape">
              <a:avLst/>
            </a:prstTxWarp>
            <a:spAutoFit/>
          </a:bodyPr>
          <a:lstStyle/>
          <a:p>
            <a:r>
              <a:rPr lang="en-US" sz="600" dirty="0"/>
              <a:t>©2008 Regents of the University of Minnesota. All rights reserved.</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5" name="Rectangle 2"/>
          <p:cNvSpPr>
            <a:spLocks noGrp="1" noChangeArrowheads="1"/>
          </p:cNvSpPr>
          <p:nvPr>
            <p:ph type="title"/>
          </p:nvPr>
        </p:nvSpPr>
        <p:spPr>
          <a:xfrm>
            <a:off x="228600" y="304800"/>
            <a:ext cx="8686800" cy="914400"/>
          </a:xfrm>
        </p:spPr>
        <p:txBody>
          <a:bodyPr/>
          <a:lstStyle/>
          <a:p>
            <a:pPr eaLnBrk="1" hangingPunct="1"/>
            <a:r>
              <a:rPr lang="en-US" sz="3200"/>
              <a:t>The Process…</a:t>
            </a:r>
          </a:p>
        </p:txBody>
      </p:sp>
      <p:sp>
        <p:nvSpPr>
          <p:cNvPr id="4098" name="Rectangle 3"/>
          <p:cNvSpPr>
            <a:spLocks noGrp="1" noChangeArrowheads="1"/>
          </p:cNvSpPr>
          <p:nvPr>
            <p:ph type="body" idx="1"/>
          </p:nvPr>
        </p:nvSpPr>
        <p:spPr/>
        <p:txBody>
          <a:bodyPr/>
          <a:lstStyle/>
          <a:p>
            <a:pPr marL="0" indent="0" eaLnBrk="1" hangingPunct="1">
              <a:buFontTx/>
              <a:buNone/>
            </a:pPr>
            <a:r>
              <a:rPr lang="en-US"/>
              <a:t>The point: </a:t>
            </a:r>
          </a:p>
          <a:p>
            <a:pPr marL="0" indent="0" eaLnBrk="1" hangingPunct="1">
              <a:buFontTx/>
              <a:buNone/>
            </a:pPr>
            <a:r>
              <a:rPr lang="en-US"/>
              <a:t>	making apps may seem complicated to</a:t>
            </a:r>
          </a:p>
          <a:p>
            <a:pPr marL="0" indent="0" eaLnBrk="1" hangingPunct="1">
              <a:buFontTx/>
              <a:buNone/>
            </a:pPr>
            <a:r>
              <a:rPr lang="en-US"/>
              <a:t> 	faculty or students, but for each part in the</a:t>
            </a:r>
          </a:p>
          <a:p>
            <a:pPr marL="0" indent="0" eaLnBrk="1" hangingPunct="1">
              <a:buFontTx/>
              <a:buNone/>
            </a:pPr>
            <a:r>
              <a:rPr lang="en-US"/>
              <a:t> 	process there’s someone, often a student, </a:t>
            </a:r>
          </a:p>
          <a:p>
            <a:pPr marL="0" indent="0" eaLnBrk="1" hangingPunct="1">
              <a:buFontTx/>
              <a:buNone/>
            </a:pPr>
            <a:r>
              <a:rPr lang="en-US"/>
              <a:t>	on your campus with the skill set you</a:t>
            </a:r>
          </a:p>
          <a:p>
            <a:pPr marL="0" indent="0" eaLnBrk="1" hangingPunct="1">
              <a:buFontTx/>
              <a:buNone/>
            </a:pPr>
            <a:r>
              <a:rPr lang="en-US"/>
              <a:t> 	need, the enthusiasm, and some great </a:t>
            </a:r>
          </a:p>
          <a:p>
            <a:pPr marL="0" indent="0" eaLnBrk="1" hangingPunct="1">
              <a:buFontTx/>
              <a:buNone/>
            </a:pPr>
            <a:r>
              <a:rPr lang="en-US"/>
              <a:t>	new ideas that you haven’t thought of yet.</a:t>
            </a:r>
          </a:p>
          <a:p>
            <a:pPr marL="0" indent="0" eaLnBrk="1" hangingPunct="1"/>
            <a:endParaRPr lang="en-US"/>
          </a:p>
        </p:txBody>
      </p:sp>
      <p:sp>
        <p:nvSpPr>
          <p:cNvPr id="4" name="Text Box 7"/>
          <p:cNvSpPr txBox="1">
            <a:spLocks noChangeArrowheads="1"/>
          </p:cNvSpPr>
          <p:nvPr/>
        </p:nvSpPr>
        <p:spPr bwMode="auto">
          <a:xfrm>
            <a:off x="152400" y="6369050"/>
            <a:ext cx="4267200" cy="184150"/>
          </a:xfrm>
          <a:prstGeom prst="rect">
            <a:avLst/>
          </a:prstGeom>
          <a:noFill/>
          <a:ln w="9525">
            <a:noFill/>
            <a:miter lim="800000"/>
            <a:headEnd/>
            <a:tailEnd/>
          </a:ln>
        </p:spPr>
        <p:txBody>
          <a:bodyPr>
            <a:prstTxWarp prst="textNoShape">
              <a:avLst/>
            </a:prstTxWarp>
            <a:spAutoFit/>
          </a:bodyPr>
          <a:lstStyle/>
          <a:p>
            <a:r>
              <a:rPr lang="en-US" sz="600" dirty="0"/>
              <a:t>©2008 Regents of the University of Minnesota. All rights reserved.</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9" name="Rectangle 2"/>
          <p:cNvSpPr>
            <a:spLocks noGrp="1" noChangeArrowheads="1"/>
          </p:cNvSpPr>
          <p:nvPr>
            <p:ph type="title"/>
          </p:nvPr>
        </p:nvSpPr>
        <p:spPr>
          <a:xfrm>
            <a:off x="228600" y="304800"/>
            <a:ext cx="8686800" cy="914400"/>
          </a:xfrm>
        </p:spPr>
        <p:txBody>
          <a:bodyPr/>
          <a:lstStyle/>
          <a:p>
            <a:pPr eaLnBrk="1" hangingPunct="1"/>
            <a:r>
              <a:rPr lang="en-US" sz="3600"/>
              <a:t>Our Focus: Mobile Language Learning…</a:t>
            </a:r>
          </a:p>
        </p:txBody>
      </p:sp>
      <p:sp>
        <p:nvSpPr>
          <p:cNvPr id="7170" name="Rectangle 3"/>
          <p:cNvSpPr>
            <a:spLocks noGrp="1" noChangeArrowheads="1"/>
          </p:cNvSpPr>
          <p:nvPr>
            <p:ph type="body" idx="1"/>
          </p:nvPr>
        </p:nvSpPr>
        <p:spPr/>
        <p:txBody>
          <a:bodyPr/>
          <a:lstStyle/>
          <a:p>
            <a:pPr eaLnBrk="1" hangingPunct="1"/>
            <a:r>
              <a:rPr lang="en-US"/>
              <a:t>Bringing the most wonderful aspects of tablet devices to solve problems for language learners and create new opportunities in foreign language curriculum development</a:t>
            </a:r>
          </a:p>
          <a:p>
            <a:pPr eaLnBrk="1" hangingPunct="1"/>
            <a:r>
              <a:rPr lang="en-US"/>
              <a:t>Looking closer at the intersection of language pedagogy and the new capabilities introduced by mobile devices</a:t>
            </a:r>
          </a:p>
          <a:p>
            <a:pPr eaLnBrk="1" hangingPunct="1"/>
            <a:endParaRPr lang="en-US"/>
          </a:p>
        </p:txBody>
      </p:sp>
      <p:sp>
        <p:nvSpPr>
          <p:cNvPr id="4" name="Text Box 7"/>
          <p:cNvSpPr txBox="1">
            <a:spLocks noChangeArrowheads="1"/>
          </p:cNvSpPr>
          <p:nvPr/>
        </p:nvSpPr>
        <p:spPr bwMode="auto">
          <a:xfrm>
            <a:off x="152400" y="6369050"/>
            <a:ext cx="4267200" cy="184150"/>
          </a:xfrm>
          <a:prstGeom prst="rect">
            <a:avLst/>
          </a:prstGeom>
          <a:noFill/>
          <a:ln w="9525">
            <a:noFill/>
            <a:miter lim="800000"/>
            <a:headEnd/>
            <a:tailEnd/>
          </a:ln>
        </p:spPr>
        <p:txBody>
          <a:bodyPr>
            <a:prstTxWarp prst="textNoShape">
              <a:avLst/>
            </a:prstTxWarp>
            <a:spAutoFit/>
          </a:bodyPr>
          <a:lstStyle/>
          <a:p>
            <a:r>
              <a:rPr lang="en-US" sz="600" dirty="0"/>
              <a:t>©2008 Regents of the University of Minnesota. All rights reserved.</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8"/>
        <p:cNvGrpSpPr/>
        <p:nvPr/>
      </p:nvGrpSpPr>
      <p:grpSpPr>
        <a:xfrm>
          <a:off x="0" y="0"/>
          <a:ext cx="0" cy="0"/>
          <a:chOff x="0" y="0"/>
          <a:chExt cx="0" cy="0"/>
        </a:xfrm>
      </p:grpSpPr>
      <p:sp>
        <p:nvSpPr>
          <p:cNvPr id="4" name="Rectangle 2"/>
          <p:cNvSpPr txBox="1">
            <a:spLocks noChangeArrowheads="1"/>
          </p:cNvSpPr>
          <p:nvPr/>
        </p:nvSpPr>
        <p:spPr bwMode="auto">
          <a:xfrm>
            <a:off x="228600" y="304800"/>
            <a:ext cx="8686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3200" dirty="0" smtClean="0">
                <a:solidFill>
                  <a:srgbClr val="7A0019"/>
                </a:solidFill>
                <a:latin typeface="+mj-lt"/>
                <a:ea typeface="+mj-ea"/>
                <a:cs typeface="+mj-cs"/>
              </a:rPr>
              <a:t>The World of Tri-</a:t>
            </a:r>
            <a:r>
              <a:rPr lang="en-US" sz="3200" dirty="0" err="1" smtClean="0">
                <a:solidFill>
                  <a:srgbClr val="7A0019"/>
                </a:solidFill>
                <a:latin typeface="+mj-lt"/>
                <a:ea typeface="+mj-ea"/>
                <a:cs typeface="+mj-cs"/>
              </a:rPr>
              <a:t>focals</a:t>
            </a:r>
            <a:endParaRPr kumimoji="0" lang="en-US" sz="3200" b="0" i="0" u="none" strike="noStrike" kern="0" cap="none" spc="0" normalizeH="0" baseline="0" noProof="0" dirty="0" smtClean="0">
              <a:ln>
                <a:noFill/>
              </a:ln>
              <a:solidFill>
                <a:srgbClr val="7A0019"/>
              </a:solidFill>
              <a:effectLst/>
              <a:uLnTx/>
              <a:uFillTx/>
              <a:latin typeface="+mj-lt"/>
              <a:ea typeface="+mj-ea"/>
              <a:cs typeface="+mj-cs"/>
            </a:endParaRPr>
          </a:p>
        </p:txBody>
      </p:sp>
      <p:sp>
        <p:nvSpPr>
          <p:cNvPr id="5" name="Shape 283"/>
          <p:cNvSpPr/>
          <p:nvPr/>
        </p:nvSpPr>
        <p:spPr>
          <a:xfrm>
            <a:off x="1369785" y="1415143"/>
            <a:ext cx="6404429" cy="4525612"/>
          </a:xfrm>
          <a:prstGeom prst="rect">
            <a:avLst/>
          </a:prstGeom>
          <a:blipFill>
            <a:blip r:embed="rId3"/>
            <a:stretch>
              <a:fillRect/>
            </a:stretch>
          </a:blipFill>
          <a:ln>
            <a:noFill/>
          </a:ln>
          <a:effectLst>
            <a:innerShdw blurRad="63500" dist="50800" dir="2700000">
              <a:prstClr val="black">
                <a:alpha val="50000"/>
              </a:prstClr>
            </a:innerShdw>
          </a:effectLst>
        </p:spPr>
      </p:sp>
      <p:sp>
        <p:nvSpPr>
          <p:cNvPr id="6" name="Text Box 7"/>
          <p:cNvSpPr txBox="1">
            <a:spLocks noChangeArrowheads="1"/>
          </p:cNvSpPr>
          <p:nvPr/>
        </p:nvSpPr>
        <p:spPr bwMode="auto">
          <a:xfrm>
            <a:off x="152400" y="6369050"/>
            <a:ext cx="4267200" cy="184150"/>
          </a:xfrm>
          <a:prstGeom prst="rect">
            <a:avLst/>
          </a:prstGeom>
          <a:noFill/>
          <a:ln w="9525">
            <a:noFill/>
            <a:miter lim="800000"/>
            <a:headEnd/>
            <a:tailEnd/>
          </a:ln>
        </p:spPr>
        <p:txBody>
          <a:bodyPr>
            <a:prstTxWarp prst="textNoShape">
              <a:avLst/>
            </a:prstTxWarp>
            <a:spAutoFit/>
          </a:bodyPr>
          <a:lstStyle/>
          <a:p>
            <a:r>
              <a:rPr lang="en-US" sz="600" dirty="0"/>
              <a:t>©2008 Regents of the University of Minnesota. All rights reserved.</a:t>
            </a:r>
          </a:p>
        </p:txBody>
      </p:sp>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3" name="Rectangle 2"/>
          <p:cNvSpPr>
            <a:spLocks noGrp="1" noChangeArrowheads="1"/>
          </p:cNvSpPr>
          <p:nvPr>
            <p:ph type="title"/>
          </p:nvPr>
        </p:nvSpPr>
        <p:spPr>
          <a:xfrm>
            <a:off x="228600" y="304800"/>
            <a:ext cx="8686800" cy="914400"/>
          </a:xfrm>
        </p:spPr>
        <p:txBody>
          <a:bodyPr/>
          <a:lstStyle/>
          <a:p>
            <a:pPr eaLnBrk="1" hangingPunct="1"/>
            <a:r>
              <a:rPr lang="en-US"/>
              <a:t>Pre-discussion prep:</a:t>
            </a:r>
          </a:p>
        </p:txBody>
      </p:sp>
      <p:sp>
        <p:nvSpPr>
          <p:cNvPr id="8194" name="Rectangle 3"/>
          <p:cNvSpPr>
            <a:spLocks noGrp="1" noChangeArrowheads="1"/>
          </p:cNvSpPr>
          <p:nvPr>
            <p:ph type="body" idx="1"/>
          </p:nvPr>
        </p:nvSpPr>
        <p:spPr/>
        <p:txBody>
          <a:bodyPr/>
          <a:lstStyle/>
          <a:p>
            <a:pPr eaLnBrk="1" hangingPunct="1"/>
            <a:r>
              <a:rPr lang="en-US" sz="2400" dirty="0"/>
              <a:t>At the end of this section, we would like to ask you to imagine how a new app, that doesn't exist yet, might help one of your faculty members solve a problem, get past a </a:t>
            </a:r>
            <a:r>
              <a:rPr lang="en-US" sz="2400"/>
              <a:t>sticking </a:t>
            </a:r>
            <a:r>
              <a:rPr lang="en-US" sz="2400" smtClean="0"/>
              <a:t>point in </a:t>
            </a:r>
            <a:r>
              <a:rPr lang="en-US" sz="2400" dirty="0"/>
              <a:t>the semester, or bring more enthusiasm to some part of some class.  Is there some way a mobile device could alleviate that problem or create new chances for students to learn more, differently, more effectively, have more fun, etc...?  Draw the app, and later we’ll ask you to explain what you have in mind.  </a:t>
            </a:r>
            <a:endParaRPr lang="en-US" dirty="0"/>
          </a:p>
        </p:txBody>
      </p:sp>
      <p:sp>
        <p:nvSpPr>
          <p:cNvPr id="4" name="Text Box 7"/>
          <p:cNvSpPr txBox="1">
            <a:spLocks noChangeArrowheads="1"/>
          </p:cNvSpPr>
          <p:nvPr/>
        </p:nvSpPr>
        <p:spPr bwMode="auto">
          <a:xfrm>
            <a:off x="152400" y="6369050"/>
            <a:ext cx="4267200" cy="184150"/>
          </a:xfrm>
          <a:prstGeom prst="rect">
            <a:avLst/>
          </a:prstGeom>
          <a:noFill/>
          <a:ln w="9525">
            <a:noFill/>
            <a:miter lim="800000"/>
            <a:headEnd/>
            <a:tailEnd/>
          </a:ln>
        </p:spPr>
        <p:txBody>
          <a:bodyPr>
            <a:prstTxWarp prst="textNoShape">
              <a:avLst/>
            </a:prstTxWarp>
            <a:spAutoFit/>
          </a:bodyPr>
          <a:lstStyle/>
          <a:p>
            <a:r>
              <a:rPr lang="en-US" sz="600" dirty="0"/>
              <a:t>©2008 Regents of the University of Minnesota. All rights reserved.</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7" name="Rectangle 2"/>
          <p:cNvSpPr>
            <a:spLocks noGrp="1" noChangeArrowheads="1"/>
          </p:cNvSpPr>
          <p:nvPr>
            <p:ph type="title"/>
          </p:nvPr>
        </p:nvSpPr>
        <p:spPr>
          <a:xfrm>
            <a:off x="228600" y="304800"/>
            <a:ext cx="8686800" cy="914400"/>
          </a:xfrm>
        </p:spPr>
        <p:txBody>
          <a:bodyPr/>
          <a:lstStyle/>
          <a:p>
            <a:pPr eaLnBrk="1" hangingPunct="1"/>
            <a:r>
              <a:rPr lang="en-US"/>
              <a:t>The German Grammar Guide:</a:t>
            </a:r>
          </a:p>
        </p:txBody>
      </p:sp>
      <p:sp>
        <p:nvSpPr>
          <p:cNvPr id="4098" name="Rectangle 3"/>
          <p:cNvSpPr>
            <a:spLocks noGrp="1" noChangeArrowheads="1"/>
          </p:cNvSpPr>
          <p:nvPr>
            <p:ph type="body" idx="1"/>
          </p:nvPr>
        </p:nvSpPr>
        <p:spPr/>
        <p:txBody>
          <a:bodyPr/>
          <a:lstStyle/>
          <a:p>
            <a:pPr eaLnBrk="1" hangingPunct="1"/>
            <a:r>
              <a:rPr lang="en-US"/>
              <a:t>German Grammar is complicated, and print version of the grammar table had just gone out-of-print…</a:t>
            </a:r>
          </a:p>
          <a:p>
            <a:pPr eaLnBrk="1" hangingPunct="1"/>
            <a:r>
              <a:rPr lang="en-US"/>
              <a:t>Some faculty sat down, start drawing story boards, outlining how a German Grammar app might work on a mobile device.</a:t>
            </a:r>
          </a:p>
          <a:p>
            <a:pPr eaLnBrk="1" hangingPunct="1"/>
            <a:r>
              <a:rPr lang="en-US"/>
              <a:t>New potential, new opportunities…</a:t>
            </a:r>
          </a:p>
          <a:p>
            <a:pPr eaLnBrk="1" hangingPunct="1">
              <a:buFontTx/>
              <a:buNone/>
            </a:pPr>
            <a:endParaRPr lang="en-US"/>
          </a:p>
        </p:txBody>
      </p:sp>
      <p:sp>
        <p:nvSpPr>
          <p:cNvPr id="4" name="Text Box 7"/>
          <p:cNvSpPr txBox="1">
            <a:spLocks noChangeArrowheads="1"/>
          </p:cNvSpPr>
          <p:nvPr/>
        </p:nvSpPr>
        <p:spPr bwMode="auto">
          <a:xfrm>
            <a:off x="152400" y="6369050"/>
            <a:ext cx="4267200" cy="184150"/>
          </a:xfrm>
          <a:prstGeom prst="rect">
            <a:avLst/>
          </a:prstGeom>
          <a:noFill/>
          <a:ln w="9525">
            <a:noFill/>
            <a:miter lim="800000"/>
            <a:headEnd/>
            <a:tailEnd/>
          </a:ln>
        </p:spPr>
        <p:txBody>
          <a:bodyPr>
            <a:prstTxWarp prst="textNoShape">
              <a:avLst/>
            </a:prstTxWarp>
            <a:spAutoFit/>
          </a:bodyPr>
          <a:lstStyle/>
          <a:p>
            <a:r>
              <a:rPr lang="en-US" sz="600" dirty="0"/>
              <a:t>©2008 Regents of the University of Minnesota. All rights reserved.</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1" name="Rectangle 2"/>
          <p:cNvSpPr>
            <a:spLocks noGrp="1" noChangeArrowheads="1"/>
          </p:cNvSpPr>
          <p:nvPr>
            <p:ph type="title"/>
          </p:nvPr>
        </p:nvSpPr>
        <p:spPr>
          <a:xfrm>
            <a:off x="228600" y="304800"/>
            <a:ext cx="8686800" cy="914400"/>
          </a:xfrm>
        </p:spPr>
        <p:txBody>
          <a:bodyPr/>
          <a:lstStyle/>
          <a:p>
            <a:pPr eaLnBrk="1" hangingPunct="1"/>
            <a:r>
              <a:rPr lang="en-US"/>
              <a:t>German Grammar Guide App:</a:t>
            </a:r>
          </a:p>
        </p:txBody>
      </p:sp>
      <p:sp>
        <p:nvSpPr>
          <p:cNvPr id="10242" name="Rectangle 3"/>
          <p:cNvSpPr>
            <a:spLocks noGrp="1" noChangeArrowheads="1"/>
          </p:cNvSpPr>
          <p:nvPr>
            <p:ph type="body" idx="1"/>
          </p:nvPr>
        </p:nvSpPr>
        <p:spPr/>
        <p:txBody>
          <a:bodyPr/>
          <a:lstStyle/>
          <a:p>
            <a:pPr marL="0" indent="0" eaLnBrk="1" hangingPunct="1">
              <a:buFontTx/>
              <a:buNone/>
            </a:pPr>
            <a:r>
              <a:rPr lang="en-US"/>
              <a:t> </a:t>
            </a:r>
          </a:p>
        </p:txBody>
      </p:sp>
      <p:pic>
        <p:nvPicPr>
          <p:cNvPr id="10243" name="Picture 1" descr="appsketch1.JPG"/>
          <p:cNvPicPr>
            <a:picLocks noChangeAspect="1"/>
          </p:cNvPicPr>
          <p:nvPr/>
        </p:nvPicPr>
        <p:blipFill>
          <a:blip r:embed="rId3"/>
          <a:srcRect l="6023" t="8276" r="7684" b="55043"/>
          <a:stretch>
            <a:fillRect/>
          </a:stretch>
        </p:blipFill>
        <p:spPr bwMode="auto">
          <a:xfrm>
            <a:off x="762000" y="1524000"/>
            <a:ext cx="7496175" cy="4265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5" name="Rectangle 2"/>
          <p:cNvSpPr>
            <a:spLocks noGrp="1" noChangeArrowheads="1"/>
          </p:cNvSpPr>
          <p:nvPr>
            <p:ph type="title"/>
          </p:nvPr>
        </p:nvSpPr>
        <p:spPr>
          <a:xfrm>
            <a:off x="228600" y="304800"/>
            <a:ext cx="8686800" cy="914400"/>
          </a:xfrm>
        </p:spPr>
        <p:txBody>
          <a:bodyPr/>
          <a:lstStyle/>
          <a:p>
            <a:pPr eaLnBrk="1" hangingPunct="1"/>
            <a:r>
              <a:rPr lang="en-US"/>
              <a:t>German Grammar is complex:</a:t>
            </a:r>
          </a:p>
        </p:txBody>
      </p:sp>
      <p:sp>
        <p:nvSpPr>
          <p:cNvPr id="11266" name="Rectangle 3"/>
          <p:cNvSpPr>
            <a:spLocks noGrp="1" noChangeArrowheads="1"/>
          </p:cNvSpPr>
          <p:nvPr>
            <p:ph type="body" idx="1"/>
          </p:nvPr>
        </p:nvSpPr>
        <p:spPr/>
        <p:txBody>
          <a:bodyPr/>
          <a:lstStyle/>
          <a:p>
            <a:pPr marL="0" indent="0" eaLnBrk="1" hangingPunct="1">
              <a:buFontTx/>
              <a:buNone/>
            </a:pPr>
            <a:endParaRPr lang="en-US"/>
          </a:p>
        </p:txBody>
      </p:sp>
      <p:pic>
        <p:nvPicPr>
          <p:cNvPr id="11267" name="Picture 1" descr="Ro08248a.jpg"/>
          <p:cNvPicPr>
            <a:picLocks noChangeAspect="1"/>
          </p:cNvPicPr>
          <p:nvPr/>
        </p:nvPicPr>
        <p:blipFill>
          <a:blip r:embed="rId3"/>
          <a:srcRect l="3436" t="23152" r="1381" b="21371"/>
          <a:stretch>
            <a:fillRect/>
          </a:stretch>
        </p:blipFill>
        <p:spPr bwMode="auto">
          <a:xfrm>
            <a:off x="293688" y="1563688"/>
            <a:ext cx="8448675" cy="4254500"/>
          </a:xfrm>
          <a:prstGeom prst="rect">
            <a:avLst/>
          </a:prstGeom>
          <a:noFill/>
          <a:ln w="9525">
            <a:noFill/>
            <a:miter lim="800000"/>
            <a:headEnd/>
            <a:tailEnd/>
          </a:ln>
        </p:spPr>
      </p:pic>
      <p:sp>
        <p:nvSpPr>
          <p:cNvPr id="5" name="Text Box 7"/>
          <p:cNvSpPr txBox="1">
            <a:spLocks noChangeArrowheads="1"/>
          </p:cNvSpPr>
          <p:nvPr/>
        </p:nvSpPr>
        <p:spPr bwMode="auto">
          <a:xfrm>
            <a:off x="152400" y="6369050"/>
            <a:ext cx="4267200" cy="184150"/>
          </a:xfrm>
          <a:prstGeom prst="rect">
            <a:avLst/>
          </a:prstGeom>
          <a:noFill/>
          <a:ln w="9525">
            <a:noFill/>
            <a:miter lim="800000"/>
            <a:headEnd/>
            <a:tailEnd/>
          </a:ln>
        </p:spPr>
        <p:txBody>
          <a:bodyPr>
            <a:prstTxWarp prst="textNoShape">
              <a:avLst/>
            </a:prstTxWarp>
            <a:spAutoFit/>
          </a:bodyPr>
          <a:lstStyle/>
          <a:p>
            <a:r>
              <a:rPr lang="en-US" sz="600" dirty="0"/>
              <a:t>©2008 Regents of the University of Minnesota. All rights reserved.</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9" name="Rectangle 2"/>
          <p:cNvSpPr>
            <a:spLocks noGrp="1" noChangeArrowheads="1"/>
          </p:cNvSpPr>
          <p:nvPr>
            <p:ph type="title"/>
          </p:nvPr>
        </p:nvSpPr>
        <p:spPr>
          <a:xfrm>
            <a:off x="228600" y="304800"/>
            <a:ext cx="8686800" cy="914400"/>
          </a:xfrm>
        </p:spPr>
        <p:txBody>
          <a:bodyPr/>
          <a:lstStyle/>
          <a:p>
            <a:pPr eaLnBrk="1" hangingPunct="1"/>
            <a:r>
              <a:rPr lang="en-US" sz="3200"/>
              <a:t>Dynamic presentation:</a:t>
            </a:r>
          </a:p>
        </p:txBody>
      </p:sp>
      <p:sp>
        <p:nvSpPr>
          <p:cNvPr id="12290" name="Rectangle 3"/>
          <p:cNvSpPr>
            <a:spLocks noGrp="1" noChangeArrowheads="1"/>
          </p:cNvSpPr>
          <p:nvPr>
            <p:ph type="body" idx="1"/>
          </p:nvPr>
        </p:nvSpPr>
        <p:spPr/>
        <p:txBody>
          <a:bodyPr/>
          <a:lstStyle/>
          <a:p>
            <a:pPr marL="0" indent="0" eaLnBrk="1" hangingPunct="1">
              <a:buFontTx/>
              <a:buNone/>
            </a:pPr>
            <a:r>
              <a:rPr lang="en-US"/>
              <a:t> </a:t>
            </a:r>
          </a:p>
        </p:txBody>
      </p:sp>
      <p:pic>
        <p:nvPicPr>
          <p:cNvPr id="12291" name="Picture 2" descr="appsketch2.JPG"/>
          <p:cNvPicPr>
            <a:picLocks noChangeAspect="1"/>
          </p:cNvPicPr>
          <p:nvPr/>
        </p:nvPicPr>
        <p:blipFill>
          <a:blip r:embed="rId2"/>
          <a:srcRect l="174" t="54831" r="-174" b="3490"/>
          <a:stretch>
            <a:fillRect/>
          </a:stretch>
        </p:blipFill>
        <p:spPr bwMode="auto">
          <a:xfrm>
            <a:off x="914400" y="1916113"/>
            <a:ext cx="6553200" cy="3657600"/>
          </a:xfrm>
          <a:prstGeom prst="rect">
            <a:avLst/>
          </a:prstGeom>
          <a:noFill/>
          <a:ln w="9525">
            <a:noFill/>
            <a:miter lim="800000"/>
            <a:headEnd/>
            <a:tailEnd/>
          </a:ln>
        </p:spPr>
      </p:pic>
      <p:sp>
        <p:nvSpPr>
          <p:cNvPr id="5" name="Text Box 7"/>
          <p:cNvSpPr txBox="1">
            <a:spLocks noChangeArrowheads="1"/>
          </p:cNvSpPr>
          <p:nvPr/>
        </p:nvSpPr>
        <p:spPr bwMode="auto">
          <a:xfrm>
            <a:off x="152400" y="6369050"/>
            <a:ext cx="4267200" cy="184150"/>
          </a:xfrm>
          <a:prstGeom prst="rect">
            <a:avLst/>
          </a:prstGeom>
          <a:noFill/>
          <a:ln w="9525">
            <a:noFill/>
            <a:miter lim="800000"/>
            <a:headEnd/>
            <a:tailEnd/>
          </a:ln>
        </p:spPr>
        <p:txBody>
          <a:bodyPr>
            <a:prstTxWarp prst="textNoShape">
              <a:avLst/>
            </a:prstTxWarp>
            <a:spAutoFit/>
          </a:bodyPr>
          <a:lstStyle/>
          <a:p>
            <a:r>
              <a:rPr lang="en-US" sz="600" dirty="0"/>
              <a:t>©2008 Regents of the University of Minnesota. All rights reserved.</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3" name="Rectangle 2"/>
          <p:cNvSpPr>
            <a:spLocks noGrp="1" noChangeArrowheads="1"/>
          </p:cNvSpPr>
          <p:nvPr>
            <p:ph type="title"/>
          </p:nvPr>
        </p:nvSpPr>
        <p:spPr>
          <a:xfrm>
            <a:off x="228600" y="304800"/>
            <a:ext cx="8686800" cy="914400"/>
          </a:xfrm>
        </p:spPr>
        <p:txBody>
          <a:bodyPr/>
          <a:lstStyle/>
          <a:p>
            <a:pPr eaLnBrk="1" hangingPunct="1"/>
            <a:r>
              <a:rPr lang="en-US" sz="3200"/>
              <a:t>The right pace…</a:t>
            </a:r>
          </a:p>
        </p:txBody>
      </p:sp>
      <p:sp>
        <p:nvSpPr>
          <p:cNvPr id="13314" name="Rectangle 3"/>
          <p:cNvSpPr>
            <a:spLocks noGrp="1" noChangeArrowheads="1"/>
          </p:cNvSpPr>
          <p:nvPr>
            <p:ph type="body" idx="1"/>
          </p:nvPr>
        </p:nvSpPr>
        <p:spPr/>
        <p:txBody>
          <a:bodyPr/>
          <a:lstStyle/>
          <a:p>
            <a:pPr eaLnBrk="1" hangingPunct="1"/>
            <a:r>
              <a:rPr lang="en-US"/>
              <a:t>Giving teachers and learners opportunities to work with complex grammatical issues at their own pace.  Instead of data throttling, grammar throttling...</a:t>
            </a:r>
            <a:br>
              <a:rPr lang="en-US"/>
            </a:br>
            <a:endParaRPr lang="en-US"/>
          </a:p>
        </p:txBody>
      </p:sp>
      <p:sp>
        <p:nvSpPr>
          <p:cNvPr id="4" name="Text Box 7"/>
          <p:cNvSpPr txBox="1">
            <a:spLocks noChangeArrowheads="1"/>
          </p:cNvSpPr>
          <p:nvPr/>
        </p:nvSpPr>
        <p:spPr bwMode="auto">
          <a:xfrm>
            <a:off x="152400" y="6369050"/>
            <a:ext cx="4267200" cy="184150"/>
          </a:xfrm>
          <a:prstGeom prst="rect">
            <a:avLst/>
          </a:prstGeom>
          <a:noFill/>
          <a:ln w="9525">
            <a:noFill/>
            <a:miter lim="800000"/>
            <a:headEnd/>
            <a:tailEnd/>
          </a:ln>
        </p:spPr>
        <p:txBody>
          <a:bodyPr>
            <a:prstTxWarp prst="textNoShape">
              <a:avLst/>
            </a:prstTxWarp>
            <a:spAutoFit/>
          </a:bodyPr>
          <a:lstStyle/>
          <a:p>
            <a:r>
              <a:rPr lang="en-US" sz="600" dirty="0"/>
              <a:t>©2008 Regents of the University of Minnesota. All rights reserved.</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a:xfrm>
            <a:off x="228600" y="304800"/>
            <a:ext cx="8686800" cy="914400"/>
          </a:xfrm>
        </p:spPr>
        <p:txBody>
          <a:bodyPr/>
          <a:lstStyle/>
          <a:p>
            <a:pPr eaLnBrk="1" hangingPunct="1"/>
            <a:r>
              <a:rPr lang="en-US" sz="3200"/>
              <a:t>The German Grammar App</a:t>
            </a:r>
          </a:p>
        </p:txBody>
      </p:sp>
      <p:sp>
        <p:nvSpPr>
          <p:cNvPr id="14338" name="Rectangle 3"/>
          <p:cNvSpPr>
            <a:spLocks noGrp="1" noChangeArrowheads="1"/>
          </p:cNvSpPr>
          <p:nvPr>
            <p:ph type="body" idx="1"/>
          </p:nvPr>
        </p:nvSpPr>
        <p:spPr/>
        <p:txBody>
          <a:bodyPr/>
          <a:lstStyle/>
          <a:p>
            <a:pPr eaLnBrk="1" hangingPunct="1"/>
            <a:r>
              <a:rPr lang="en-US"/>
              <a:t>[Switch to iPad display]</a:t>
            </a:r>
            <a:br>
              <a:rPr lang="en-US"/>
            </a:br>
            <a:endParaRPr lang="en-US"/>
          </a:p>
        </p:txBody>
      </p:sp>
      <p:sp>
        <p:nvSpPr>
          <p:cNvPr id="4" name="Text Box 7"/>
          <p:cNvSpPr txBox="1">
            <a:spLocks noChangeArrowheads="1"/>
          </p:cNvSpPr>
          <p:nvPr/>
        </p:nvSpPr>
        <p:spPr bwMode="auto">
          <a:xfrm>
            <a:off x="152400" y="6369050"/>
            <a:ext cx="4267200" cy="184150"/>
          </a:xfrm>
          <a:prstGeom prst="rect">
            <a:avLst/>
          </a:prstGeom>
          <a:noFill/>
          <a:ln w="9525">
            <a:noFill/>
            <a:miter lim="800000"/>
            <a:headEnd/>
            <a:tailEnd/>
          </a:ln>
        </p:spPr>
        <p:txBody>
          <a:bodyPr>
            <a:prstTxWarp prst="textNoShape">
              <a:avLst/>
            </a:prstTxWarp>
            <a:spAutoFit/>
          </a:bodyPr>
          <a:lstStyle/>
          <a:p>
            <a:r>
              <a:rPr lang="en-US" sz="600" dirty="0"/>
              <a:t>©2008 Regents of the University of Minnesota. All rights reserved.</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IMG_0003.PNG"/>
          <p:cNvPicPr>
            <a:picLocks noChangeAspect="1"/>
          </p:cNvPicPr>
          <p:nvPr/>
        </p:nvPicPr>
        <p:blipFill>
          <a:blip r:embed="rId3"/>
          <a:stretch>
            <a:fillRect/>
          </a:stretch>
        </p:blipFill>
        <p:spPr>
          <a:xfrm>
            <a:off x="119743" y="-157238"/>
            <a:ext cx="4299858" cy="5733143"/>
          </a:xfrm>
          <a:prstGeom prst="rect">
            <a:avLst/>
          </a:prstGeom>
        </p:spPr>
      </p:pic>
      <p:sp>
        <p:nvSpPr>
          <p:cNvPr id="9" name="Rounded Rectangle 8"/>
          <p:cNvSpPr/>
          <p:nvPr/>
        </p:nvSpPr>
        <p:spPr bwMode="auto">
          <a:xfrm>
            <a:off x="0" y="-1"/>
            <a:ext cx="4572000" cy="5829905"/>
          </a:xfrm>
          <a:prstGeom prst="roundRect">
            <a:avLst>
              <a:gd name="adj" fmla="val 10053"/>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Title 1"/>
          <p:cNvSpPr txBox="1">
            <a:spLocks/>
          </p:cNvSpPr>
          <p:nvPr/>
        </p:nvSpPr>
        <p:spPr>
          <a:xfrm>
            <a:off x="4673599" y="399143"/>
            <a:ext cx="4470401" cy="798286"/>
          </a:xfrm>
          <a:prstGeom prst="rect">
            <a:avLst/>
          </a:prstGeom>
        </p:spPr>
        <p:txBody>
          <a:bodyPr vert="horz" lIns="91440" tIns="45720" rIns="91440" bIns="45720" rtlCol="0" anchor="ctr">
            <a:normAutofit fontScale="70000" lnSpcReduction="2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noProof="0" dirty="0" smtClean="0">
                <a:solidFill>
                  <a:srgbClr val="800000"/>
                </a:solidFill>
                <a:latin typeface="+mj-lt"/>
                <a:ea typeface="+mj-ea"/>
                <a:cs typeface="+mj-cs"/>
              </a:rPr>
              <a:t>Interactive Textbook App</a:t>
            </a:r>
            <a:endParaRPr kumimoji="0" lang="en-US" sz="4400" b="0" i="0" u="none" strike="noStrike" kern="1200" cap="none" spc="0" normalizeH="0" baseline="0" noProof="0" dirty="0" smtClean="0">
              <a:ln>
                <a:noFill/>
              </a:ln>
              <a:solidFill>
                <a:srgbClr val="800000"/>
              </a:solidFill>
              <a:effectLst/>
              <a:uLnTx/>
              <a:uFillTx/>
              <a:latin typeface="+mj-lt"/>
              <a:ea typeface="+mj-ea"/>
              <a:cs typeface="+mj-cs"/>
            </a:endParaRPr>
          </a:p>
        </p:txBody>
      </p:sp>
      <p:sp>
        <p:nvSpPr>
          <p:cNvPr id="14" name="Rectangle 3"/>
          <p:cNvSpPr>
            <a:spLocks noGrp="1" noChangeArrowheads="1"/>
          </p:cNvSpPr>
          <p:nvPr>
            <p:ph idx="1"/>
          </p:nvPr>
        </p:nvSpPr>
        <p:spPr>
          <a:xfrm>
            <a:off x="4572000" y="1730843"/>
            <a:ext cx="4703339" cy="3113028"/>
          </a:xfrm>
        </p:spPr>
        <p:txBody>
          <a:bodyPr/>
          <a:lstStyle/>
          <a:p>
            <a:pPr eaLnBrk="1" hangingPunct="1"/>
            <a:r>
              <a:rPr lang="en-US" sz="2400" dirty="0" smtClean="0"/>
              <a:t>Comic book account </a:t>
            </a:r>
          </a:p>
          <a:p>
            <a:pPr eaLnBrk="1" hangingPunct="1"/>
            <a:r>
              <a:rPr lang="en-US" sz="2400" dirty="0" smtClean="0"/>
              <a:t>embedded vocabulary</a:t>
            </a:r>
          </a:p>
          <a:p>
            <a:pPr eaLnBrk="1" hangingPunct="1"/>
            <a:r>
              <a:rPr lang="en-US" sz="2400" dirty="0" smtClean="0"/>
              <a:t>“read it myself – read to me” functionality</a:t>
            </a:r>
          </a:p>
          <a:p>
            <a:pPr eaLnBrk="1" hangingPunct="1"/>
            <a:r>
              <a:rPr lang="en-US" sz="2400" dirty="0" smtClean="0"/>
              <a:t>embedded translator/dictionary</a:t>
            </a:r>
            <a:endParaRPr lang="en-US" sz="2400" dirty="0"/>
          </a:p>
        </p:txBody>
      </p:sp>
      <p:sp>
        <p:nvSpPr>
          <p:cNvPr id="15" name="Text Box 7"/>
          <p:cNvSpPr txBox="1">
            <a:spLocks noChangeArrowheads="1"/>
          </p:cNvSpPr>
          <p:nvPr/>
        </p:nvSpPr>
        <p:spPr bwMode="auto">
          <a:xfrm>
            <a:off x="152400" y="6369050"/>
            <a:ext cx="4267200" cy="184150"/>
          </a:xfrm>
          <a:prstGeom prst="rect">
            <a:avLst/>
          </a:prstGeom>
          <a:noFill/>
          <a:ln w="9525">
            <a:noFill/>
            <a:miter lim="800000"/>
            <a:headEnd/>
            <a:tailEnd/>
          </a:ln>
        </p:spPr>
        <p:txBody>
          <a:bodyPr>
            <a:prstTxWarp prst="textNoShape">
              <a:avLst/>
            </a:prstTxWarp>
            <a:spAutoFit/>
          </a:bodyPr>
          <a:lstStyle/>
          <a:p>
            <a:r>
              <a:rPr lang="en-US" sz="600" dirty="0"/>
              <a:t>©2008 Regents of the University of Minnesota. All rights reserved.</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Screen shot 2012-11-08 at 12.01.29 PM.png"/>
          <p:cNvPicPr>
            <a:picLocks noChangeAspect="1"/>
          </p:cNvPicPr>
          <p:nvPr/>
        </p:nvPicPr>
        <p:blipFill>
          <a:blip r:embed="rId3"/>
          <a:stretch>
            <a:fillRect/>
          </a:stretch>
        </p:blipFill>
        <p:spPr>
          <a:xfrm>
            <a:off x="305405" y="3429000"/>
            <a:ext cx="4053496" cy="2086429"/>
          </a:xfrm>
          <a:prstGeom prst="rect">
            <a:avLst/>
          </a:prstGeom>
        </p:spPr>
      </p:pic>
      <p:pic>
        <p:nvPicPr>
          <p:cNvPr id="14" name="Picture 13"/>
          <p:cNvPicPr>
            <a:picLocks noChangeAspect="1"/>
          </p:cNvPicPr>
          <p:nvPr/>
        </p:nvPicPr>
        <p:blipFill>
          <a:blip r:embed="rId4"/>
          <a:stretch>
            <a:fillRect/>
          </a:stretch>
        </p:blipFill>
        <p:spPr>
          <a:xfrm>
            <a:off x="382815" y="1632554"/>
            <a:ext cx="645281" cy="645281"/>
          </a:xfrm>
          <a:prstGeom prst="rect">
            <a:avLst/>
          </a:prstGeom>
        </p:spPr>
      </p:pic>
      <p:pic>
        <p:nvPicPr>
          <p:cNvPr id="15" name="Picture 14"/>
          <p:cNvPicPr>
            <a:picLocks noChangeAspect="1"/>
          </p:cNvPicPr>
          <p:nvPr/>
        </p:nvPicPr>
        <p:blipFill>
          <a:blip r:embed="rId5"/>
          <a:stretch>
            <a:fillRect/>
          </a:stretch>
        </p:blipFill>
        <p:spPr>
          <a:xfrm>
            <a:off x="428172" y="2588381"/>
            <a:ext cx="599924" cy="602602"/>
          </a:xfrm>
          <a:prstGeom prst="rect">
            <a:avLst/>
          </a:prstGeom>
        </p:spPr>
      </p:pic>
      <p:sp>
        <p:nvSpPr>
          <p:cNvPr id="17" name="TextBox 16"/>
          <p:cNvSpPr txBox="1"/>
          <p:nvPr/>
        </p:nvSpPr>
        <p:spPr>
          <a:xfrm>
            <a:off x="1136900" y="2729318"/>
            <a:ext cx="2647879" cy="369332"/>
          </a:xfrm>
          <a:prstGeom prst="rect">
            <a:avLst/>
          </a:prstGeom>
          <a:noFill/>
        </p:spPr>
        <p:txBody>
          <a:bodyPr wrap="none" rtlCol="0">
            <a:spAutoFit/>
          </a:bodyPr>
          <a:lstStyle/>
          <a:p>
            <a:r>
              <a:rPr lang="en-US" dirty="0" smtClean="0">
                <a:latin typeface="Optima"/>
                <a:cs typeface="Optima"/>
              </a:rPr>
              <a:t>Il </a:t>
            </a:r>
            <a:r>
              <a:rPr lang="en-US" dirty="0" err="1" smtClean="0">
                <a:latin typeface="Optima"/>
                <a:cs typeface="Optima"/>
              </a:rPr>
              <a:t>est</a:t>
            </a:r>
            <a:r>
              <a:rPr lang="en-US" dirty="0" smtClean="0">
                <a:latin typeface="Optima"/>
                <a:cs typeface="Optima"/>
              </a:rPr>
              <a:t> au-</a:t>
            </a:r>
            <a:r>
              <a:rPr lang="en-US" b="1" dirty="0" err="1" smtClean="0">
                <a:latin typeface="Optima"/>
                <a:cs typeface="Optima"/>
              </a:rPr>
              <a:t>dessous</a:t>
            </a:r>
            <a:r>
              <a:rPr lang="en-US" dirty="0" smtClean="0">
                <a:latin typeface="Optima"/>
                <a:cs typeface="Optima"/>
              </a:rPr>
              <a:t> de </a:t>
            </a:r>
            <a:r>
              <a:rPr lang="en-US" b="1" dirty="0" smtClean="0">
                <a:latin typeface="Optima"/>
                <a:cs typeface="Optima"/>
              </a:rPr>
              <a:t>tout</a:t>
            </a:r>
            <a:r>
              <a:rPr lang="en-US" dirty="0" smtClean="0">
                <a:latin typeface="Optima"/>
                <a:cs typeface="Optima"/>
              </a:rPr>
              <a:t>.</a:t>
            </a:r>
            <a:endParaRPr lang="en-US" dirty="0">
              <a:latin typeface="Optima"/>
              <a:cs typeface="Optima"/>
            </a:endParaRPr>
          </a:p>
        </p:txBody>
      </p:sp>
      <p:pic>
        <p:nvPicPr>
          <p:cNvPr id="19" name="Picture 18" descr="Screen shot 2012-11-08 at 12.49.08 PM.png"/>
          <p:cNvPicPr>
            <a:picLocks noChangeAspect="1"/>
          </p:cNvPicPr>
          <p:nvPr/>
        </p:nvPicPr>
        <p:blipFill>
          <a:blip r:embed="rId6"/>
          <a:stretch>
            <a:fillRect/>
          </a:stretch>
        </p:blipFill>
        <p:spPr>
          <a:xfrm>
            <a:off x="4419600" y="0"/>
            <a:ext cx="4724400" cy="5765502"/>
          </a:xfrm>
          <a:prstGeom prst="rect">
            <a:avLst/>
          </a:prstGeom>
        </p:spPr>
      </p:pic>
      <p:sp>
        <p:nvSpPr>
          <p:cNvPr id="21" name="Rounded Rectangle 20"/>
          <p:cNvSpPr/>
          <p:nvPr/>
        </p:nvSpPr>
        <p:spPr bwMode="auto">
          <a:xfrm>
            <a:off x="0" y="814643"/>
            <a:ext cx="4419600" cy="5317642"/>
          </a:xfrm>
          <a:prstGeom prst="roundRect">
            <a:avLst>
              <a:gd name="adj" fmla="val 11741"/>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24" name="Picture 23" descr="Screen shot 2012-11-08 at 1.16.11 PM.png"/>
          <p:cNvPicPr>
            <a:picLocks noChangeAspect="1"/>
          </p:cNvPicPr>
          <p:nvPr/>
        </p:nvPicPr>
        <p:blipFill>
          <a:blip r:embed="rId7"/>
          <a:stretch>
            <a:fillRect/>
          </a:stretch>
        </p:blipFill>
        <p:spPr>
          <a:xfrm>
            <a:off x="152400" y="1254443"/>
            <a:ext cx="4025540" cy="4661545"/>
          </a:xfrm>
          <a:prstGeom prst="rect">
            <a:avLst/>
          </a:prstGeom>
        </p:spPr>
      </p:pic>
      <p:sp>
        <p:nvSpPr>
          <p:cNvPr id="25" name="Title 1"/>
          <p:cNvSpPr txBox="1">
            <a:spLocks/>
          </p:cNvSpPr>
          <p:nvPr/>
        </p:nvSpPr>
        <p:spPr>
          <a:xfrm>
            <a:off x="0" y="16357"/>
            <a:ext cx="4470401" cy="798286"/>
          </a:xfrm>
          <a:prstGeom prst="rect">
            <a:avLst/>
          </a:prstGeom>
        </p:spPr>
        <p:txBody>
          <a:bodyPr vert="horz" lIns="91440" tIns="45720" rIns="91440" bIns="45720" rtlCol="0" anchor="ctr">
            <a:normAutofit fontScale="70000" lnSpcReduction="2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noProof="0" dirty="0" smtClean="0">
                <a:solidFill>
                  <a:srgbClr val="800000"/>
                </a:solidFill>
                <a:latin typeface="+mj-lt"/>
                <a:ea typeface="+mj-ea"/>
                <a:cs typeface="+mj-cs"/>
              </a:rPr>
              <a:t>Interactive Textbook App</a:t>
            </a:r>
            <a:endParaRPr kumimoji="0" lang="en-US" sz="4400" b="0" i="0" u="none" strike="noStrike" kern="1200" cap="none" spc="0" normalizeH="0" baseline="0" noProof="0" dirty="0" smtClean="0">
              <a:ln>
                <a:noFill/>
              </a:ln>
              <a:solidFill>
                <a:srgbClr val="800000"/>
              </a:solidFill>
              <a:effectLst/>
              <a:uLnTx/>
              <a:uFillTx/>
              <a:latin typeface="+mj-lt"/>
              <a:ea typeface="+mj-ea"/>
              <a:cs typeface="+mj-cs"/>
            </a:endParaRPr>
          </a:p>
        </p:txBody>
      </p:sp>
      <p:sp>
        <p:nvSpPr>
          <p:cNvPr id="26" name="Text Box 7"/>
          <p:cNvSpPr txBox="1">
            <a:spLocks noChangeArrowheads="1"/>
          </p:cNvSpPr>
          <p:nvPr/>
        </p:nvSpPr>
        <p:spPr bwMode="auto">
          <a:xfrm>
            <a:off x="152400" y="6369050"/>
            <a:ext cx="4267200" cy="184150"/>
          </a:xfrm>
          <a:prstGeom prst="rect">
            <a:avLst/>
          </a:prstGeom>
          <a:noFill/>
          <a:ln w="9525">
            <a:noFill/>
            <a:miter lim="800000"/>
            <a:headEnd/>
            <a:tailEnd/>
          </a:ln>
        </p:spPr>
        <p:txBody>
          <a:bodyPr>
            <a:prstTxWarp prst="textNoShape">
              <a:avLst/>
            </a:prstTxWarp>
            <a:spAutoFit/>
          </a:bodyPr>
          <a:lstStyle/>
          <a:p>
            <a:r>
              <a:rPr lang="en-US" sz="600" dirty="0"/>
              <a:t>©2008 Regents of the University of Minnesota. All rights reserved.</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a:xfrm>
            <a:off x="228600" y="304800"/>
            <a:ext cx="8686800" cy="914400"/>
          </a:xfrm>
        </p:spPr>
        <p:txBody>
          <a:bodyPr/>
          <a:lstStyle/>
          <a:p>
            <a:pPr eaLnBrk="1" hangingPunct="1"/>
            <a:r>
              <a:rPr lang="en-US" sz="3200"/>
              <a:t>The Study Abroad App</a:t>
            </a:r>
          </a:p>
        </p:txBody>
      </p:sp>
      <p:sp>
        <p:nvSpPr>
          <p:cNvPr id="15362" name="Rectangle 3"/>
          <p:cNvSpPr>
            <a:spLocks noGrp="1" noChangeArrowheads="1"/>
          </p:cNvSpPr>
          <p:nvPr>
            <p:ph type="body" idx="1"/>
          </p:nvPr>
        </p:nvSpPr>
        <p:spPr/>
        <p:txBody>
          <a:bodyPr/>
          <a:lstStyle/>
          <a:p>
            <a:pPr eaLnBrk="1" hangingPunct="1"/>
            <a:r>
              <a:rPr lang="en-US" sz="2800"/>
              <a:t>Embracing mobility in a new way, providing orientation for the newcomer in a foreign city</a:t>
            </a:r>
          </a:p>
          <a:p>
            <a:pPr eaLnBrk="1" hangingPunct="1"/>
            <a:r>
              <a:rPr lang="en-US" sz="2800"/>
              <a:t>This is a big idea, and a big project, but also a familiar idea, drawing on location specific services, but this time for study abroad...</a:t>
            </a:r>
          </a:p>
          <a:p>
            <a:pPr eaLnBrk="1" hangingPunct="1"/>
            <a:r>
              <a:rPr lang="en-US" sz="2800"/>
              <a:t>Nonetheless, there are some key differences with big potential: level appropriate content, a community of newcomers creating their own map of a foreign city</a:t>
            </a:r>
            <a:r>
              <a:rPr lang="en-US"/>
              <a:t> </a:t>
            </a:r>
            <a:br>
              <a:rPr lang="en-US"/>
            </a:br>
            <a:endParaRPr lang="en-US"/>
          </a:p>
        </p:txBody>
      </p:sp>
      <p:sp>
        <p:nvSpPr>
          <p:cNvPr id="4" name="Text Box 7"/>
          <p:cNvSpPr txBox="1">
            <a:spLocks noChangeArrowheads="1"/>
          </p:cNvSpPr>
          <p:nvPr/>
        </p:nvSpPr>
        <p:spPr bwMode="auto">
          <a:xfrm>
            <a:off x="152400" y="6369050"/>
            <a:ext cx="4267200" cy="184150"/>
          </a:xfrm>
          <a:prstGeom prst="rect">
            <a:avLst/>
          </a:prstGeom>
          <a:noFill/>
          <a:ln w="9525">
            <a:noFill/>
            <a:miter lim="800000"/>
            <a:headEnd/>
            <a:tailEnd/>
          </a:ln>
        </p:spPr>
        <p:txBody>
          <a:bodyPr>
            <a:prstTxWarp prst="textNoShape">
              <a:avLst/>
            </a:prstTxWarp>
            <a:spAutoFit/>
          </a:bodyPr>
          <a:lstStyle/>
          <a:p>
            <a:r>
              <a:rPr lang="en-US" sz="600" dirty="0"/>
              <a:t>©2008 Regents of the University of Minnesota. All rights reserved.</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a:xfrm>
            <a:off x="228600" y="304800"/>
            <a:ext cx="8686800" cy="914400"/>
          </a:xfrm>
        </p:spPr>
        <p:txBody>
          <a:bodyPr/>
          <a:lstStyle/>
          <a:p>
            <a:pPr eaLnBrk="1" hangingPunct="1"/>
            <a:r>
              <a:rPr lang="en-US" sz="3200" dirty="0" smtClean="0"/>
              <a:t>The Beginnings of our initiative </a:t>
            </a:r>
            <a:endParaRPr lang="en-US" sz="3200" dirty="0"/>
          </a:p>
        </p:txBody>
      </p:sp>
      <p:sp>
        <p:nvSpPr>
          <p:cNvPr id="16386" name="Rectangle 3"/>
          <p:cNvSpPr>
            <a:spLocks noGrp="1" noChangeArrowheads="1"/>
          </p:cNvSpPr>
          <p:nvPr>
            <p:ph idx="1"/>
          </p:nvPr>
        </p:nvSpPr>
        <p:spPr/>
        <p:txBody>
          <a:bodyPr/>
          <a:lstStyle/>
          <a:p>
            <a:r>
              <a:rPr lang="en-US" dirty="0"/>
              <a:t>I</a:t>
            </a:r>
            <a:r>
              <a:rPr lang="en" dirty="0" smtClean="0"/>
              <a:t>ncorporating technology into foreign language and culture classrooms (FLL)</a:t>
            </a:r>
            <a:endParaRPr lang="en-US" dirty="0" smtClean="0"/>
          </a:p>
          <a:p>
            <a:pPr lvl="0"/>
            <a:r>
              <a:rPr lang="en-US" dirty="0" smtClean="0"/>
              <a:t>Tradition of technology in Foreign Languages Classroom</a:t>
            </a:r>
            <a:endParaRPr lang="en" dirty="0" smtClean="0"/>
          </a:p>
          <a:p>
            <a:pPr lvl="0"/>
            <a:r>
              <a:rPr lang="en" dirty="0" smtClean="0"/>
              <a:t>mobile devices</a:t>
            </a:r>
            <a:r>
              <a:rPr lang="en-US" dirty="0" smtClean="0"/>
              <a:t>: </a:t>
            </a:r>
            <a:r>
              <a:rPr lang="en" dirty="0" smtClean="0"/>
              <a:t>iPad, smart phones,laptops, e-readers</a:t>
            </a:r>
          </a:p>
          <a:p>
            <a:endParaRPr lang="en-US" dirty="0" smtClean="0"/>
          </a:p>
          <a:p>
            <a:endParaRPr lang="en-US" dirty="0"/>
          </a:p>
        </p:txBody>
      </p:sp>
      <p:sp>
        <p:nvSpPr>
          <p:cNvPr id="4" name="Text Box 7"/>
          <p:cNvSpPr txBox="1">
            <a:spLocks noChangeArrowheads="1"/>
          </p:cNvSpPr>
          <p:nvPr/>
        </p:nvSpPr>
        <p:spPr bwMode="auto">
          <a:xfrm>
            <a:off x="152400" y="6369050"/>
            <a:ext cx="4267200" cy="184150"/>
          </a:xfrm>
          <a:prstGeom prst="rect">
            <a:avLst/>
          </a:prstGeom>
          <a:noFill/>
          <a:ln w="9525">
            <a:noFill/>
            <a:miter lim="800000"/>
            <a:headEnd/>
            <a:tailEnd/>
          </a:ln>
        </p:spPr>
        <p:txBody>
          <a:bodyPr>
            <a:prstTxWarp prst="textNoShape">
              <a:avLst/>
            </a:prstTxWarp>
            <a:spAutoFit/>
          </a:bodyPr>
          <a:lstStyle/>
          <a:p>
            <a:r>
              <a:rPr lang="en-US" sz="600" dirty="0"/>
              <a:t>©2008 Regents of the University of Minnesota. All rights reserved.</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a:xfrm>
            <a:off x="228600" y="304800"/>
            <a:ext cx="8686800" cy="914400"/>
          </a:xfrm>
        </p:spPr>
        <p:txBody>
          <a:bodyPr/>
          <a:lstStyle/>
          <a:p>
            <a:pPr eaLnBrk="1" hangingPunct="1"/>
            <a:r>
              <a:rPr lang="en-US" sz="3200"/>
              <a:t>The Study Abroad App…</a:t>
            </a:r>
          </a:p>
        </p:txBody>
      </p:sp>
      <p:sp>
        <p:nvSpPr>
          <p:cNvPr id="16386" name="Rectangle 3"/>
          <p:cNvSpPr>
            <a:spLocks noGrp="1" noChangeArrowheads="1"/>
          </p:cNvSpPr>
          <p:nvPr>
            <p:ph type="body" idx="1"/>
          </p:nvPr>
        </p:nvSpPr>
        <p:spPr/>
        <p:txBody>
          <a:bodyPr/>
          <a:lstStyle/>
          <a:p>
            <a:pPr eaLnBrk="1" hangingPunct="1"/>
            <a:r>
              <a:rPr lang="en-US"/>
              <a:t>Linguistic and cultural orientation on mobile devices presents such a promising field…</a:t>
            </a:r>
          </a:p>
          <a:p>
            <a:pPr eaLnBrk="1" hangingPunct="1"/>
            <a:r>
              <a:rPr lang="en-US"/>
              <a:t>Bringing together a wide variety of functions that enhance language learning and support the process of acquiring intercultural awareness </a:t>
            </a:r>
          </a:p>
          <a:p>
            <a:pPr eaLnBrk="1" hangingPunct="1"/>
            <a:r>
              <a:rPr lang="en-US"/>
              <a:t>This is a clearly a field in which mobile digital technology can excel and innovate</a:t>
            </a:r>
          </a:p>
        </p:txBody>
      </p:sp>
      <p:sp>
        <p:nvSpPr>
          <p:cNvPr id="4" name="Text Box 7"/>
          <p:cNvSpPr txBox="1">
            <a:spLocks noChangeArrowheads="1"/>
          </p:cNvSpPr>
          <p:nvPr/>
        </p:nvSpPr>
        <p:spPr bwMode="auto">
          <a:xfrm>
            <a:off x="152400" y="6369050"/>
            <a:ext cx="4267200" cy="184150"/>
          </a:xfrm>
          <a:prstGeom prst="rect">
            <a:avLst/>
          </a:prstGeom>
          <a:noFill/>
          <a:ln w="9525">
            <a:noFill/>
            <a:miter lim="800000"/>
            <a:headEnd/>
            <a:tailEnd/>
          </a:ln>
        </p:spPr>
        <p:txBody>
          <a:bodyPr>
            <a:prstTxWarp prst="textNoShape">
              <a:avLst/>
            </a:prstTxWarp>
            <a:spAutoFit/>
          </a:bodyPr>
          <a:lstStyle/>
          <a:p>
            <a:r>
              <a:rPr lang="en-US" sz="600" dirty="0"/>
              <a:t>©2008 Regents of the University of Minnesota. All rights reserved.</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a:xfrm>
            <a:off x="228600" y="304800"/>
            <a:ext cx="8686800" cy="914400"/>
          </a:xfrm>
        </p:spPr>
        <p:txBody>
          <a:bodyPr/>
          <a:lstStyle/>
          <a:p>
            <a:pPr eaLnBrk="1" hangingPunct="1"/>
            <a:r>
              <a:rPr lang="en-US" sz="3200"/>
              <a:t>The Study Abroad App</a:t>
            </a:r>
          </a:p>
        </p:txBody>
      </p:sp>
      <p:sp>
        <p:nvSpPr>
          <p:cNvPr id="17410" name="Rectangle 3"/>
          <p:cNvSpPr>
            <a:spLocks noGrp="1" noChangeArrowheads="1"/>
          </p:cNvSpPr>
          <p:nvPr>
            <p:ph type="body" idx="1"/>
          </p:nvPr>
        </p:nvSpPr>
        <p:spPr/>
        <p:txBody>
          <a:bodyPr/>
          <a:lstStyle/>
          <a:p>
            <a:pPr eaLnBrk="1" hangingPunct="1"/>
            <a:r>
              <a:rPr lang="en-US"/>
              <a:t>Once again, faculty sat down and started sketching out their thoughts on how a mobile study abroad app might look…</a:t>
            </a:r>
          </a:p>
        </p:txBody>
      </p:sp>
      <p:sp>
        <p:nvSpPr>
          <p:cNvPr id="4" name="Text Box 7"/>
          <p:cNvSpPr txBox="1">
            <a:spLocks noChangeArrowheads="1"/>
          </p:cNvSpPr>
          <p:nvPr/>
        </p:nvSpPr>
        <p:spPr bwMode="auto">
          <a:xfrm>
            <a:off x="152400" y="6369050"/>
            <a:ext cx="4267200" cy="184150"/>
          </a:xfrm>
          <a:prstGeom prst="rect">
            <a:avLst/>
          </a:prstGeom>
          <a:noFill/>
          <a:ln w="9525">
            <a:noFill/>
            <a:miter lim="800000"/>
            <a:headEnd/>
            <a:tailEnd/>
          </a:ln>
        </p:spPr>
        <p:txBody>
          <a:bodyPr>
            <a:prstTxWarp prst="textNoShape">
              <a:avLst/>
            </a:prstTxWarp>
            <a:spAutoFit/>
          </a:bodyPr>
          <a:lstStyle/>
          <a:p>
            <a:r>
              <a:rPr lang="en-US" sz="600" dirty="0"/>
              <a:t>©2008 Regents of the University of Minnesota. All rights reserved.</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28600" y="304800"/>
            <a:ext cx="8686800" cy="914400"/>
          </a:xfrm>
        </p:spPr>
        <p:txBody>
          <a:bodyPr/>
          <a:lstStyle/>
          <a:p>
            <a:pPr eaLnBrk="1" hangingPunct="1"/>
            <a:r>
              <a:rPr lang="en-US" sz="3200"/>
              <a:t>The Study Abroad App</a:t>
            </a:r>
          </a:p>
        </p:txBody>
      </p:sp>
      <p:sp>
        <p:nvSpPr>
          <p:cNvPr id="18434" name="Rectangle 3"/>
          <p:cNvSpPr>
            <a:spLocks noGrp="1" noChangeArrowheads="1"/>
          </p:cNvSpPr>
          <p:nvPr>
            <p:ph type="body" idx="1"/>
          </p:nvPr>
        </p:nvSpPr>
        <p:spPr/>
        <p:txBody>
          <a:bodyPr/>
          <a:lstStyle/>
          <a:p>
            <a:pPr marL="0" indent="0" eaLnBrk="1" hangingPunct="1">
              <a:buFontTx/>
              <a:buNone/>
            </a:pPr>
            <a:r>
              <a:rPr lang="en-US"/>
              <a:t> </a:t>
            </a:r>
          </a:p>
        </p:txBody>
      </p:sp>
      <p:pic>
        <p:nvPicPr>
          <p:cNvPr id="18435" name="Picture 1" descr="studyabroadapp_sketch.JPG"/>
          <p:cNvPicPr>
            <a:picLocks noChangeAspect="1"/>
          </p:cNvPicPr>
          <p:nvPr/>
        </p:nvPicPr>
        <p:blipFill>
          <a:blip r:embed="rId2"/>
          <a:srcRect l="8133" t="5746" r="3746" b="10822"/>
          <a:stretch>
            <a:fillRect/>
          </a:stretch>
        </p:blipFill>
        <p:spPr bwMode="auto">
          <a:xfrm>
            <a:off x="1420813" y="1446213"/>
            <a:ext cx="6311900" cy="4400550"/>
          </a:xfrm>
          <a:prstGeom prst="rect">
            <a:avLst/>
          </a:prstGeom>
          <a:noFill/>
          <a:ln w="9525">
            <a:noFill/>
            <a:miter lim="800000"/>
            <a:headEnd/>
            <a:tailEnd/>
          </a:ln>
        </p:spPr>
      </p:pic>
      <p:sp>
        <p:nvSpPr>
          <p:cNvPr id="5" name="Text Box 7"/>
          <p:cNvSpPr txBox="1">
            <a:spLocks noChangeArrowheads="1"/>
          </p:cNvSpPr>
          <p:nvPr/>
        </p:nvSpPr>
        <p:spPr bwMode="auto">
          <a:xfrm>
            <a:off x="152400" y="6369050"/>
            <a:ext cx="4267200" cy="184150"/>
          </a:xfrm>
          <a:prstGeom prst="rect">
            <a:avLst/>
          </a:prstGeom>
          <a:noFill/>
          <a:ln w="9525">
            <a:noFill/>
            <a:miter lim="800000"/>
            <a:headEnd/>
            <a:tailEnd/>
          </a:ln>
        </p:spPr>
        <p:txBody>
          <a:bodyPr>
            <a:prstTxWarp prst="textNoShape">
              <a:avLst/>
            </a:prstTxWarp>
            <a:spAutoFit/>
          </a:bodyPr>
          <a:lstStyle/>
          <a:p>
            <a:r>
              <a:rPr lang="en-US" sz="600" dirty="0"/>
              <a:t>©2008 Regents of the University of Minnesota. All rights reserved.</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228600" y="304800"/>
            <a:ext cx="8686800" cy="914400"/>
          </a:xfrm>
        </p:spPr>
        <p:txBody>
          <a:bodyPr/>
          <a:lstStyle/>
          <a:p>
            <a:pPr eaLnBrk="1" hangingPunct="1"/>
            <a:r>
              <a:rPr lang="en-US" sz="3200"/>
              <a:t>The Study Abroad App</a:t>
            </a:r>
          </a:p>
        </p:txBody>
      </p:sp>
      <p:sp>
        <p:nvSpPr>
          <p:cNvPr id="19458" name="Rectangle 3"/>
          <p:cNvSpPr>
            <a:spLocks noGrp="1" noChangeArrowheads="1"/>
          </p:cNvSpPr>
          <p:nvPr>
            <p:ph type="body" idx="1"/>
          </p:nvPr>
        </p:nvSpPr>
        <p:spPr/>
        <p:txBody>
          <a:bodyPr/>
          <a:lstStyle/>
          <a:p>
            <a:pPr marL="0" indent="0" eaLnBrk="1" hangingPunct="1">
              <a:buFontTx/>
              <a:buNone/>
            </a:pPr>
            <a:r>
              <a:rPr lang="en-US"/>
              <a:t> </a:t>
            </a:r>
          </a:p>
        </p:txBody>
      </p:sp>
      <p:pic>
        <p:nvPicPr>
          <p:cNvPr id="19459" name="Picture 1" descr="saapp_template_2.psd"/>
          <p:cNvPicPr>
            <a:picLocks noChangeAspect="1"/>
          </p:cNvPicPr>
          <p:nvPr/>
        </p:nvPicPr>
        <p:blipFill>
          <a:blip r:embed="rId2"/>
          <a:srcRect/>
          <a:stretch>
            <a:fillRect/>
          </a:stretch>
        </p:blipFill>
        <p:spPr bwMode="auto">
          <a:xfrm>
            <a:off x="1447800" y="1371600"/>
            <a:ext cx="6324600" cy="4564063"/>
          </a:xfrm>
          <a:prstGeom prst="rect">
            <a:avLst/>
          </a:prstGeom>
          <a:noFill/>
          <a:ln w="9525">
            <a:noFill/>
            <a:miter lim="800000"/>
            <a:headEnd/>
            <a:tailEnd/>
          </a:ln>
        </p:spPr>
      </p:pic>
      <p:sp>
        <p:nvSpPr>
          <p:cNvPr id="5" name="Text Box 7"/>
          <p:cNvSpPr txBox="1">
            <a:spLocks noChangeArrowheads="1"/>
          </p:cNvSpPr>
          <p:nvPr/>
        </p:nvSpPr>
        <p:spPr bwMode="auto">
          <a:xfrm>
            <a:off x="152400" y="6369050"/>
            <a:ext cx="4267200" cy="184150"/>
          </a:xfrm>
          <a:prstGeom prst="rect">
            <a:avLst/>
          </a:prstGeom>
          <a:noFill/>
          <a:ln w="9525">
            <a:noFill/>
            <a:miter lim="800000"/>
            <a:headEnd/>
            <a:tailEnd/>
          </a:ln>
        </p:spPr>
        <p:txBody>
          <a:bodyPr>
            <a:prstTxWarp prst="textNoShape">
              <a:avLst/>
            </a:prstTxWarp>
            <a:spAutoFit/>
          </a:bodyPr>
          <a:lstStyle/>
          <a:p>
            <a:r>
              <a:rPr lang="en-US" sz="600" dirty="0"/>
              <a:t>©2008 Regents of the University of Minnesota. All rights reserved.</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a:xfrm>
            <a:off x="228600" y="304800"/>
            <a:ext cx="8686800" cy="914400"/>
          </a:xfrm>
        </p:spPr>
        <p:txBody>
          <a:bodyPr/>
          <a:lstStyle/>
          <a:p>
            <a:pPr eaLnBrk="1" hangingPunct="1"/>
            <a:r>
              <a:rPr lang="en-US" sz="3200"/>
              <a:t>The Study Abroad App</a:t>
            </a:r>
          </a:p>
        </p:txBody>
      </p:sp>
      <p:sp>
        <p:nvSpPr>
          <p:cNvPr id="20482" name="Rectangle 3"/>
          <p:cNvSpPr>
            <a:spLocks noGrp="1" noChangeArrowheads="1"/>
          </p:cNvSpPr>
          <p:nvPr>
            <p:ph type="body" idx="1"/>
          </p:nvPr>
        </p:nvSpPr>
        <p:spPr/>
        <p:txBody>
          <a:bodyPr/>
          <a:lstStyle/>
          <a:p>
            <a:pPr marL="0" indent="0" eaLnBrk="1" hangingPunct="1">
              <a:buFontTx/>
              <a:buNone/>
            </a:pPr>
            <a:r>
              <a:rPr lang="en-US"/>
              <a:t> </a:t>
            </a:r>
          </a:p>
        </p:txBody>
      </p:sp>
      <p:pic>
        <p:nvPicPr>
          <p:cNvPr id="20483" name="Picture 1" descr="saapp_template_largemap_paths.psd"/>
          <p:cNvPicPr>
            <a:picLocks noChangeAspect="1"/>
          </p:cNvPicPr>
          <p:nvPr/>
        </p:nvPicPr>
        <p:blipFill>
          <a:blip r:embed="rId2"/>
          <a:srcRect/>
          <a:stretch>
            <a:fillRect/>
          </a:stretch>
        </p:blipFill>
        <p:spPr bwMode="auto">
          <a:xfrm>
            <a:off x="1371600" y="1295400"/>
            <a:ext cx="6477000" cy="4673600"/>
          </a:xfrm>
          <a:prstGeom prst="rect">
            <a:avLst/>
          </a:prstGeom>
          <a:noFill/>
          <a:ln w="9525">
            <a:noFill/>
            <a:miter lim="800000"/>
            <a:headEnd/>
            <a:tailEnd/>
          </a:ln>
        </p:spPr>
      </p:pic>
      <p:sp>
        <p:nvSpPr>
          <p:cNvPr id="5" name="Text Box 7"/>
          <p:cNvSpPr txBox="1">
            <a:spLocks noChangeArrowheads="1"/>
          </p:cNvSpPr>
          <p:nvPr/>
        </p:nvSpPr>
        <p:spPr bwMode="auto">
          <a:xfrm>
            <a:off x="152400" y="6369050"/>
            <a:ext cx="4267200" cy="184150"/>
          </a:xfrm>
          <a:prstGeom prst="rect">
            <a:avLst/>
          </a:prstGeom>
          <a:noFill/>
          <a:ln w="9525">
            <a:noFill/>
            <a:miter lim="800000"/>
            <a:headEnd/>
            <a:tailEnd/>
          </a:ln>
        </p:spPr>
        <p:txBody>
          <a:bodyPr>
            <a:prstTxWarp prst="textNoShape">
              <a:avLst/>
            </a:prstTxWarp>
            <a:spAutoFit/>
          </a:bodyPr>
          <a:lstStyle/>
          <a:p>
            <a:r>
              <a:rPr lang="en-US" sz="600" dirty="0"/>
              <a:t>©2008 Regents of the University of Minnesota. All rights reserved.</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228600" y="304800"/>
            <a:ext cx="8686800" cy="914400"/>
          </a:xfrm>
        </p:spPr>
        <p:txBody>
          <a:bodyPr/>
          <a:lstStyle/>
          <a:p>
            <a:pPr eaLnBrk="1" hangingPunct="1"/>
            <a:r>
              <a:rPr lang="en-US" sz="3200"/>
              <a:t>The Study Abroad App</a:t>
            </a:r>
          </a:p>
        </p:txBody>
      </p:sp>
      <p:sp>
        <p:nvSpPr>
          <p:cNvPr id="21506" name="Rectangle 3"/>
          <p:cNvSpPr>
            <a:spLocks noGrp="1" noChangeArrowheads="1"/>
          </p:cNvSpPr>
          <p:nvPr>
            <p:ph type="body" idx="1"/>
          </p:nvPr>
        </p:nvSpPr>
        <p:spPr/>
        <p:txBody>
          <a:bodyPr/>
          <a:lstStyle/>
          <a:p>
            <a:pPr eaLnBrk="1" hangingPunct="1"/>
            <a:r>
              <a:rPr lang="en-US"/>
              <a:t>Then we began working together with Graphics Arts…</a:t>
            </a:r>
          </a:p>
          <a:p>
            <a:pPr eaLnBrk="1" hangingPunct="1"/>
            <a:r>
              <a:rPr lang="en-US"/>
              <a:t>Exploring functionality from multiple perspectives, possible gestures, styles, and paths through the app</a:t>
            </a:r>
          </a:p>
          <a:p>
            <a:pPr eaLnBrk="1" hangingPunct="1"/>
            <a:r>
              <a:rPr lang="en-US"/>
              <a:t>Graphics Arts began suggesting different possible ideas for map APIs to CS</a:t>
            </a:r>
          </a:p>
        </p:txBody>
      </p:sp>
      <p:sp>
        <p:nvSpPr>
          <p:cNvPr id="4" name="Text Box 7"/>
          <p:cNvSpPr txBox="1">
            <a:spLocks noChangeArrowheads="1"/>
          </p:cNvSpPr>
          <p:nvPr/>
        </p:nvSpPr>
        <p:spPr bwMode="auto">
          <a:xfrm>
            <a:off x="152400" y="6369050"/>
            <a:ext cx="4267200" cy="184150"/>
          </a:xfrm>
          <a:prstGeom prst="rect">
            <a:avLst/>
          </a:prstGeom>
          <a:noFill/>
          <a:ln w="9525">
            <a:noFill/>
            <a:miter lim="800000"/>
            <a:headEnd/>
            <a:tailEnd/>
          </a:ln>
        </p:spPr>
        <p:txBody>
          <a:bodyPr>
            <a:prstTxWarp prst="textNoShape">
              <a:avLst/>
            </a:prstTxWarp>
            <a:spAutoFit/>
          </a:bodyPr>
          <a:lstStyle/>
          <a:p>
            <a:r>
              <a:rPr lang="en-US" sz="600" dirty="0"/>
              <a:t>©2008 Regents of the University of Minnesota. All rights reserved.</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228600" y="304800"/>
            <a:ext cx="8686800" cy="914400"/>
          </a:xfrm>
        </p:spPr>
        <p:txBody>
          <a:bodyPr/>
          <a:lstStyle/>
          <a:p>
            <a:pPr eaLnBrk="1" hangingPunct="1"/>
            <a:r>
              <a:rPr lang="en-US" sz="3200"/>
              <a:t>The Study Abroad App</a:t>
            </a:r>
          </a:p>
        </p:txBody>
      </p:sp>
      <p:sp>
        <p:nvSpPr>
          <p:cNvPr id="22530" name="Rectangle 3"/>
          <p:cNvSpPr>
            <a:spLocks noGrp="1" noChangeArrowheads="1"/>
          </p:cNvSpPr>
          <p:nvPr>
            <p:ph type="body" idx="1"/>
          </p:nvPr>
        </p:nvSpPr>
        <p:spPr/>
        <p:txBody>
          <a:bodyPr/>
          <a:lstStyle/>
          <a:p>
            <a:pPr marL="0" indent="0" eaLnBrk="1" hangingPunct="1">
              <a:buFontTx/>
              <a:buNone/>
            </a:pPr>
            <a:r>
              <a:rPr lang="en-US"/>
              <a:t> </a:t>
            </a:r>
          </a:p>
        </p:txBody>
      </p:sp>
      <p:pic>
        <p:nvPicPr>
          <p:cNvPr id="22531" name="Picture 1" descr="map1.png"/>
          <p:cNvPicPr>
            <a:picLocks noChangeAspect="1"/>
          </p:cNvPicPr>
          <p:nvPr/>
        </p:nvPicPr>
        <p:blipFill>
          <a:blip r:embed="rId2"/>
          <a:srcRect/>
          <a:stretch>
            <a:fillRect/>
          </a:stretch>
        </p:blipFill>
        <p:spPr bwMode="auto">
          <a:xfrm>
            <a:off x="1981200" y="1447800"/>
            <a:ext cx="5413375" cy="4343400"/>
          </a:xfrm>
          <a:prstGeom prst="rect">
            <a:avLst/>
          </a:prstGeom>
          <a:noFill/>
          <a:ln w="9525">
            <a:noFill/>
            <a:miter lim="800000"/>
            <a:headEnd/>
            <a:tailEnd/>
          </a:ln>
        </p:spPr>
      </p:pic>
      <p:sp>
        <p:nvSpPr>
          <p:cNvPr id="5" name="Text Box 7"/>
          <p:cNvSpPr txBox="1">
            <a:spLocks noChangeArrowheads="1"/>
          </p:cNvSpPr>
          <p:nvPr/>
        </p:nvSpPr>
        <p:spPr bwMode="auto">
          <a:xfrm>
            <a:off x="152400" y="6369050"/>
            <a:ext cx="4267200" cy="184150"/>
          </a:xfrm>
          <a:prstGeom prst="rect">
            <a:avLst/>
          </a:prstGeom>
          <a:noFill/>
          <a:ln w="9525">
            <a:noFill/>
            <a:miter lim="800000"/>
            <a:headEnd/>
            <a:tailEnd/>
          </a:ln>
        </p:spPr>
        <p:txBody>
          <a:bodyPr>
            <a:prstTxWarp prst="textNoShape">
              <a:avLst/>
            </a:prstTxWarp>
            <a:spAutoFit/>
          </a:bodyPr>
          <a:lstStyle/>
          <a:p>
            <a:r>
              <a:rPr lang="en-US" sz="600" dirty="0"/>
              <a:t>©2008 Regents of the University of Minnesota. All rights reserved.</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a:xfrm>
            <a:off x="228600" y="304800"/>
            <a:ext cx="8686800" cy="914400"/>
          </a:xfrm>
        </p:spPr>
        <p:txBody>
          <a:bodyPr/>
          <a:lstStyle/>
          <a:p>
            <a:pPr eaLnBrk="1" hangingPunct="1"/>
            <a:r>
              <a:rPr lang="en-US" sz="3200"/>
              <a:t>The Study Abroad App</a:t>
            </a:r>
          </a:p>
        </p:txBody>
      </p:sp>
      <p:sp>
        <p:nvSpPr>
          <p:cNvPr id="23554" name="Rectangle 3"/>
          <p:cNvSpPr>
            <a:spLocks noGrp="1" noChangeArrowheads="1"/>
          </p:cNvSpPr>
          <p:nvPr>
            <p:ph type="body" idx="1"/>
          </p:nvPr>
        </p:nvSpPr>
        <p:spPr/>
        <p:txBody>
          <a:bodyPr/>
          <a:lstStyle/>
          <a:p>
            <a:pPr marL="0" indent="0" eaLnBrk="1" hangingPunct="1">
              <a:buFontTx/>
              <a:buNone/>
            </a:pPr>
            <a:r>
              <a:rPr lang="en-US"/>
              <a:t> </a:t>
            </a:r>
          </a:p>
        </p:txBody>
      </p:sp>
      <p:pic>
        <p:nvPicPr>
          <p:cNvPr id="23555" name="Picture 1" descr="paths1.png"/>
          <p:cNvPicPr>
            <a:picLocks noChangeAspect="1"/>
          </p:cNvPicPr>
          <p:nvPr/>
        </p:nvPicPr>
        <p:blipFill>
          <a:blip r:embed="rId2"/>
          <a:srcRect b="38171"/>
          <a:stretch>
            <a:fillRect/>
          </a:stretch>
        </p:blipFill>
        <p:spPr bwMode="auto">
          <a:xfrm>
            <a:off x="228600" y="1371600"/>
            <a:ext cx="8737600" cy="4475163"/>
          </a:xfrm>
          <a:prstGeom prst="rect">
            <a:avLst/>
          </a:prstGeom>
          <a:noFill/>
          <a:ln w="9525">
            <a:noFill/>
            <a:miter lim="800000"/>
            <a:headEnd/>
            <a:tailEnd/>
          </a:ln>
        </p:spPr>
      </p:pic>
      <p:sp>
        <p:nvSpPr>
          <p:cNvPr id="5" name="Text Box 7"/>
          <p:cNvSpPr txBox="1">
            <a:spLocks noChangeArrowheads="1"/>
          </p:cNvSpPr>
          <p:nvPr/>
        </p:nvSpPr>
        <p:spPr bwMode="auto">
          <a:xfrm>
            <a:off x="152400" y="6369050"/>
            <a:ext cx="4267200" cy="184150"/>
          </a:xfrm>
          <a:prstGeom prst="rect">
            <a:avLst/>
          </a:prstGeom>
          <a:noFill/>
          <a:ln w="9525">
            <a:noFill/>
            <a:miter lim="800000"/>
            <a:headEnd/>
            <a:tailEnd/>
          </a:ln>
        </p:spPr>
        <p:txBody>
          <a:bodyPr>
            <a:prstTxWarp prst="textNoShape">
              <a:avLst/>
            </a:prstTxWarp>
            <a:spAutoFit/>
          </a:bodyPr>
          <a:lstStyle/>
          <a:p>
            <a:r>
              <a:rPr lang="en-US" sz="600" dirty="0"/>
              <a:t>©2008 Regents of the University of Minnesota. All rights reserved.</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228600" y="304800"/>
            <a:ext cx="8686800" cy="914400"/>
          </a:xfrm>
        </p:spPr>
        <p:txBody>
          <a:bodyPr/>
          <a:lstStyle/>
          <a:p>
            <a:pPr eaLnBrk="1" hangingPunct="1"/>
            <a:r>
              <a:rPr lang="en-US" sz="3200"/>
              <a:t>The Study Abroad App</a:t>
            </a:r>
          </a:p>
        </p:txBody>
      </p:sp>
      <p:sp>
        <p:nvSpPr>
          <p:cNvPr id="24578" name="Rectangle 3"/>
          <p:cNvSpPr>
            <a:spLocks noGrp="1" noChangeArrowheads="1"/>
          </p:cNvSpPr>
          <p:nvPr>
            <p:ph type="body" idx="1"/>
          </p:nvPr>
        </p:nvSpPr>
        <p:spPr/>
        <p:txBody>
          <a:bodyPr/>
          <a:lstStyle/>
          <a:p>
            <a:pPr eaLnBrk="1" hangingPunct="1"/>
            <a:r>
              <a:rPr lang="en-US"/>
              <a:t>Meanwhile UROP students in CS and UROP students in German and Russian are working on the basic functions of the app and the content for the resources…</a:t>
            </a:r>
          </a:p>
        </p:txBody>
      </p:sp>
      <p:sp>
        <p:nvSpPr>
          <p:cNvPr id="4" name="Text Box 7"/>
          <p:cNvSpPr txBox="1">
            <a:spLocks noChangeArrowheads="1"/>
          </p:cNvSpPr>
          <p:nvPr/>
        </p:nvSpPr>
        <p:spPr bwMode="auto">
          <a:xfrm>
            <a:off x="152400" y="6369050"/>
            <a:ext cx="4267200" cy="184150"/>
          </a:xfrm>
          <a:prstGeom prst="rect">
            <a:avLst/>
          </a:prstGeom>
          <a:noFill/>
          <a:ln w="9525">
            <a:noFill/>
            <a:miter lim="800000"/>
            <a:headEnd/>
            <a:tailEnd/>
          </a:ln>
        </p:spPr>
        <p:txBody>
          <a:bodyPr>
            <a:prstTxWarp prst="textNoShape">
              <a:avLst/>
            </a:prstTxWarp>
            <a:spAutoFit/>
          </a:bodyPr>
          <a:lstStyle/>
          <a:p>
            <a:r>
              <a:rPr lang="en-US" sz="600" dirty="0"/>
              <a:t>©2008 Regents of the University of Minnesota. All rights reserved.</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a:xfrm>
            <a:off x="228600" y="304800"/>
            <a:ext cx="8686800" cy="914400"/>
          </a:xfrm>
        </p:spPr>
        <p:txBody>
          <a:bodyPr/>
          <a:lstStyle/>
          <a:p>
            <a:pPr eaLnBrk="1" hangingPunct="1"/>
            <a:r>
              <a:rPr lang="en-US" sz="3200"/>
              <a:t>The Study Abroad App</a:t>
            </a:r>
          </a:p>
        </p:txBody>
      </p:sp>
      <p:sp>
        <p:nvSpPr>
          <p:cNvPr id="25602" name="Rectangle 3"/>
          <p:cNvSpPr>
            <a:spLocks noGrp="1" noChangeArrowheads="1"/>
          </p:cNvSpPr>
          <p:nvPr>
            <p:ph type="body" idx="1"/>
          </p:nvPr>
        </p:nvSpPr>
        <p:spPr>
          <a:xfrm>
            <a:off x="228600" y="1143000"/>
            <a:ext cx="8839200" cy="4724400"/>
          </a:xfrm>
        </p:spPr>
        <p:txBody>
          <a:bodyPr/>
          <a:lstStyle/>
          <a:p>
            <a:pPr marL="0" indent="0" eaLnBrk="1" hangingPunct="1">
              <a:buFontTx/>
              <a:buNone/>
            </a:pPr>
            <a:r>
              <a:rPr lang="en-US"/>
              <a:t> </a:t>
            </a:r>
          </a:p>
        </p:txBody>
      </p:sp>
      <p:pic>
        <p:nvPicPr>
          <p:cNvPr id="25603" name="Picture 2" descr="saaap1.PNG"/>
          <p:cNvPicPr>
            <a:picLocks noChangeAspect="1"/>
          </p:cNvPicPr>
          <p:nvPr/>
        </p:nvPicPr>
        <p:blipFill>
          <a:blip r:embed="rId2"/>
          <a:srcRect/>
          <a:stretch>
            <a:fillRect/>
          </a:stretch>
        </p:blipFill>
        <p:spPr bwMode="auto">
          <a:xfrm>
            <a:off x="1295400" y="1295400"/>
            <a:ext cx="6197600" cy="4648200"/>
          </a:xfrm>
          <a:prstGeom prst="rect">
            <a:avLst/>
          </a:prstGeom>
          <a:noFill/>
          <a:ln w="9525">
            <a:noFill/>
            <a:miter lim="800000"/>
            <a:headEnd/>
            <a:tailEnd/>
          </a:ln>
        </p:spPr>
      </p:pic>
      <p:sp>
        <p:nvSpPr>
          <p:cNvPr id="5" name="Text Box 7"/>
          <p:cNvSpPr txBox="1">
            <a:spLocks noChangeArrowheads="1"/>
          </p:cNvSpPr>
          <p:nvPr/>
        </p:nvSpPr>
        <p:spPr bwMode="auto">
          <a:xfrm>
            <a:off x="152400" y="6369050"/>
            <a:ext cx="4267200" cy="184150"/>
          </a:xfrm>
          <a:prstGeom prst="rect">
            <a:avLst/>
          </a:prstGeom>
          <a:noFill/>
          <a:ln w="9525">
            <a:noFill/>
            <a:miter lim="800000"/>
            <a:headEnd/>
            <a:tailEnd/>
          </a:ln>
        </p:spPr>
        <p:txBody>
          <a:bodyPr>
            <a:prstTxWarp prst="textNoShape">
              <a:avLst/>
            </a:prstTxWarp>
            <a:spAutoFit/>
          </a:bodyPr>
          <a:lstStyle/>
          <a:p>
            <a:r>
              <a:rPr lang="en-US" sz="600" dirty="0"/>
              <a:t>©2008 Regents of the University of Minnesota. All rights reserved.</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5"/>
        <p:cNvGrpSpPr/>
        <p:nvPr/>
      </p:nvGrpSpPr>
      <p:grpSpPr>
        <a:xfrm>
          <a:off x="0" y="0"/>
          <a:ext cx="0" cy="0"/>
          <a:chOff x="0" y="0"/>
          <a:chExt cx="0" cy="0"/>
        </a:xfrm>
      </p:grpSpPr>
      <p:sp>
        <p:nvSpPr>
          <p:cNvPr id="4" name="Text Box 7"/>
          <p:cNvSpPr txBox="1">
            <a:spLocks noChangeArrowheads="1"/>
          </p:cNvSpPr>
          <p:nvPr/>
        </p:nvSpPr>
        <p:spPr bwMode="auto">
          <a:xfrm>
            <a:off x="152400" y="6369050"/>
            <a:ext cx="4267200" cy="184150"/>
          </a:xfrm>
          <a:prstGeom prst="rect">
            <a:avLst/>
          </a:prstGeom>
          <a:noFill/>
          <a:ln w="9525">
            <a:noFill/>
            <a:miter lim="800000"/>
            <a:headEnd/>
            <a:tailEnd/>
          </a:ln>
        </p:spPr>
        <p:txBody>
          <a:bodyPr>
            <a:prstTxWarp prst="textNoShape">
              <a:avLst/>
            </a:prstTxWarp>
            <a:spAutoFit/>
          </a:bodyPr>
          <a:lstStyle/>
          <a:p>
            <a:r>
              <a:rPr lang="en-US" sz="600" dirty="0"/>
              <a:t>©2008 Regents of the University of Minnesota. All rights reserved.</a:t>
            </a:r>
          </a:p>
        </p:txBody>
      </p:sp>
      <p:sp>
        <p:nvSpPr>
          <p:cNvPr id="7" name="Rectangle 2"/>
          <p:cNvSpPr txBox="1">
            <a:spLocks noChangeArrowheads="1"/>
          </p:cNvSpPr>
          <p:nvPr/>
        </p:nvSpPr>
        <p:spPr bwMode="auto">
          <a:xfrm>
            <a:off x="228600" y="304800"/>
            <a:ext cx="8686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rgbClr val="7A0019"/>
                </a:solidFill>
                <a:effectLst/>
                <a:uLnTx/>
                <a:uFillTx/>
                <a:latin typeface="+mj-lt"/>
                <a:ea typeface="+mj-ea"/>
                <a:cs typeface="+mj-cs"/>
              </a:rPr>
              <a:t>The German Grammar App</a:t>
            </a:r>
          </a:p>
        </p:txBody>
      </p:sp>
      <p:pic>
        <p:nvPicPr>
          <p:cNvPr id="8" name="Picture 7" descr="photo.PNG"/>
          <p:cNvPicPr>
            <a:picLocks noChangeAspect="1"/>
          </p:cNvPicPr>
          <p:nvPr/>
        </p:nvPicPr>
        <p:blipFill>
          <a:blip r:embed="rId3"/>
          <a:stretch>
            <a:fillRect/>
          </a:stretch>
        </p:blipFill>
        <p:spPr>
          <a:xfrm>
            <a:off x="1644952" y="1501320"/>
            <a:ext cx="5708954" cy="4281716"/>
          </a:xfrm>
          <a:prstGeom prst="rect">
            <a:avLst/>
          </a:prstGeom>
        </p:spPr>
      </p:pic>
    </p:spTree>
  </p:cSld>
  <p:clrMapOvr>
    <a:masterClrMapping/>
  </p:clrMapOvr>
  <p:transition spd="slow">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a:xfrm>
            <a:off x="228600" y="304800"/>
            <a:ext cx="8686800" cy="914400"/>
          </a:xfrm>
        </p:spPr>
        <p:txBody>
          <a:bodyPr/>
          <a:lstStyle/>
          <a:p>
            <a:pPr eaLnBrk="1" hangingPunct="1"/>
            <a:r>
              <a:rPr lang="en-US" sz="3200"/>
              <a:t>The Study Abroad App</a:t>
            </a:r>
          </a:p>
        </p:txBody>
      </p:sp>
      <p:sp>
        <p:nvSpPr>
          <p:cNvPr id="26626" name="Rectangle 3"/>
          <p:cNvSpPr>
            <a:spLocks noGrp="1" noChangeArrowheads="1"/>
          </p:cNvSpPr>
          <p:nvPr>
            <p:ph type="body" idx="1"/>
          </p:nvPr>
        </p:nvSpPr>
        <p:spPr>
          <a:xfrm>
            <a:off x="228600" y="1143000"/>
            <a:ext cx="8839200" cy="4724400"/>
          </a:xfrm>
        </p:spPr>
        <p:txBody>
          <a:bodyPr/>
          <a:lstStyle/>
          <a:p>
            <a:pPr marL="0" indent="0" eaLnBrk="1" hangingPunct="1">
              <a:buFontTx/>
              <a:buNone/>
            </a:pPr>
            <a:r>
              <a:rPr lang="en-US"/>
              <a:t> </a:t>
            </a:r>
          </a:p>
        </p:txBody>
      </p:sp>
      <p:pic>
        <p:nvPicPr>
          <p:cNvPr id="26627" name="Picture 1" descr="saaap2.PNG"/>
          <p:cNvPicPr>
            <a:picLocks noChangeAspect="1"/>
          </p:cNvPicPr>
          <p:nvPr/>
        </p:nvPicPr>
        <p:blipFill>
          <a:blip r:embed="rId2"/>
          <a:srcRect/>
          <a:stretch>
            <a:fillRect/>
          </a:stretch>
        </p:blipFill>
        <p:spPr bwMode="auto">
          <a:xfrm>
            <a:off x="1295400" y="1295400"/>
            <a:ext cx="6197600" cy="4648200"/>
          </a:xfrm>
          <a:prstGeom prst="rect">
            <a:avLst/>
          </a:prstGeom>
          <a:noFill/>
          <a:ln w="9525">
            <a:noFill/>
            <a:miter lim="800000"/>
            <a:headEnd/>
            <a:tailEnd/>
          </a:ln>
        </p:spPr>
      </p:pic>
      <p:sp>
        <p:nvSpPr>
          <p:cNvPr id="5" name="Text Box 7"/>
          <p:cNvSpPr txBox="1">
            <a:spLocks noChangeArrowheads="1"/>
          </p:cNvSpPr>
          <p:nvPr/>
        </p:nvSpPr>
        <p:spPr bwMode="auto">
          <a:xfrm>
            <a:off x="152400" y="6369050"/>
            <a:ext cx="4267200" cy="184150"/>
          </a:xfrm>
          <a:prstGeom prst="rect">
            <a:avLst/>
          </a:prstGeom>
          <a:noFill/>
          <a:ln w="9525">
            <a:noFill/>
            <a:miter lim="800000"/>
            <a:headEnd/>
            <a:tailEnd/>
          </a:ln>
        </p:spPr>
        <p:txBody>
          <a:bodyPr>
            <a:prstTxWarp prst="textNoShape">
              <a:avLst/>
            </a:prstTxWarp>
            <a:spAutoFit/>
          </a:bodyPr>
          <a:lstStyle/>
          <a:p>
            <a:r>
              <a:rPr lang="en-US" sz="600" dirty="0"/>
              <a:t>©2008 Regents of the University of Minnesota. All rights reserved.</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228600" y="304800"/>
            <a:ext cx="8686800" cy="914400"/>
          </a:xfrm>
        </p:spPr>
        <p:txBody>
          <a:bodyPr/>
          <a:lstStyle/>
          <a:p>
            <a:pPr eaLnBrk="1" hangingPunct="1"/>
            <a:r>
              <a:rPr lang="en-US" sz="3200"/>
              <a:t>The Study Abroad App</a:t>
            </a:r>
          </a:p>
        </p:txBody>
      </p:sp>
      <p:sp>
        <p:nvSpPr>
          <p:cNvPr id="27650" name="Rectangle 3"/>
          <p:cNvSpPr>
            <a:spLocks noGrp="1" noChangeArrowheads="1"/>
          </p:cNvSpPr>
          <p:nvPr>
            <p:ph type="body" idx="1"/>
          </p:nvPr>
        </p:nvSpPr>
        <p:spPr/>
        <p:txBody>
          <a:bodyPr/>
          <a:lstStyle/>
          <a:p>
            <a:pPr marL="0" indent="0" eaLnBrk="1" hangingPunct="1">
              <a:buFontTx/>
              <a:buNone/>
            </a:pPr>
            <a:r>
              <a:rPr lang="en-US"/>
              <a:t> </a:t>
            </a:r>
          </a:p>
        </p:txBody>
      </p:sp>
      <p:pic>
        <p:nvPicPr>
          <p:cNvPr id="27651" name="Picture 1" descr="saaap3.PNG"/>
          <p:cNvPicPr>
            <a:picLocks noChangeAspect="1"/>
          </p:cNvPicPr>
          <p:nvPr/>
        </p:nvPicPr>
        <p:blipFill>
          <a:blip r:embed="rId2"/>
          <a:srcRect/>
          <a:stretch>
            <a:fillRect/>
          </a:stretch>
        </p:blipFill>
        <p:spPr bwMode="auto">
          <a:xfrm>
            <a:off x="1295400" y="1295400"/>
            <a:ext cx="6197600" cy="4648200"/>
          </a:xfrm>
          <a:prstGeom prst="rect">
            <a:avLst/>
          </a:prstGeom>
          <a:noFill/>
          <a:ln w="9525">
            <a:noFill/>
            <a:miter lim="800000"/>
            <a:headEnd/>
            <a:tailEnd/>
          </a:ln>
        </p:spPr>
      </p:pic>
      <p:sp>
        <p:nvSpPr>
          <p:cNvPr id="5" name="Text Box 7"/>
          <p:cNvSpPr txBox="1">
            <a:spLocks noChangeArrowheads="1"/>
          </p:cNvSpPr>
          <p:nvPr/>
        </p:nvSpPr>
        <p:spPr bwMode="auto">
          <a:xfrm>
            <a:off x="152400" y="6369050"/>
            <a:ext cx="4267200" cy="184150"/>
          </a:xfrm>
          <a:prstGeom prst="rect">
            <a:avLst/>
          </a:prstGeom>
          <a:noFill/>
          <a:ln w="9525">
            <a:noFill/>
            <a:miter lim="800000"/>
            <a:headEnd/>
            <a:tailEnd/>
          </a:ln>
        </p:spPr>
        <p:txBody>
          <a:bodyPr>
            <a:prstTxWarp prst="textNoShape">
              <a:avLst/>
            </a:prstTxWarp>
            <a:spAutoFit/>
          </a:bodyPr>
          <a:lstStyle/>
          <a:p>
            <a:r>
              <a:rPr lang="en-US" sz="600" dirty="0"/>
              <a:t>©2008 Regents of the University of Minnesota. All rights reserved.</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228600" y="304800"/>
            <a:ext cx="8686800" cy="914400"/>
          </a:xfrm>
        </p:spPr>
        <p:txBody>
          <a:bodyPr/>
          <a:lstStyle/>
          <a:p>
            <a:pPr eaLnBrk="1" hangingPunct="1"/>
            <a:r>
              <a:rPr lang="en-US" sz="3200"/>
              <a:t>The Study Abroad App</a:t>
            </a:r>
          </a:p>
        </p:txBody>
      </p:sp>
      <p:sp>
        <p:nvSpPr>
          <p:cNvPr id="28674" name="Rectangle 3"/>
          <p:cNvSpPr>
            <a:spLocks noGrp="1" noChangeArrowheads="1"/>
          </p:cNvSpPr>
          <p:nvPr>
            <p:ph type="body" idx="1"/>
          </p:nvPr>
        </p:nvSpPr>
        <p:spPr/>
        <p:txBody>
          <a:bodyPr/>
          <a:lstStyle/>
          <a:p>
            <a:pPr marL="0" indent="0" eaLnBrk="1" hangingPunct="1">
              <a:buFontTx/>
              <a:buNone/>
            </a:pPr>
            <a:r>
              <a:rPr lang="en-US"/>
              <a:t> </a:t>
            </a:r>
          </a:p>
        </p:txBody>
      </p:sp>
      <p:pic>
        <p:nvPicPr>
          <p:cNvPr id="28675" name="Picture 2" descr="saaap6.PNG"/>
          <p:cNvPicPr>
            <a:picLocks noChangeAspect="1"/>
          </p:cNvPicPr>
          <p:nvPr/>
        </p:nvPicPr>
        <p:blipFill>
          <a:blip r:embed="rId2"/>
          <a:srcRect/>
          <a:stretch>
            <a:fillRect/>
          </a:stretch>
        </p:blipFill>
        <p:spPr bwMode="auto">
          <a:xfrm>
            <a:off x="1371600" y="1295400"/>
            <a:ext cx="6172200" cy="4629150"/>
          </a:xfrm>
          <a:prstGeom prst="rect">
            <a:avLst/>
          </a:prstGeom>
          <a:noFill/>
          <a:ln w="9525">
            <a:noFill/>
            <a:miter lim="800000"/>
            <a:headEnd/>
            <a:tailEnd/>
          </a:ln>
        </p:spPr>
      </p:pic>
      <p:sp>
        <p:nvSpPr>
          <p:cNvPr id="5" name="Text Box 7"/>
          <p:cNvSpPr txBox="1">
            <a:spLocks noChangeArrowheads="1"/>
          </p:cNvSpPr>
          <p:nvPr/>
        </p:nvSpPr>
        <p:spPr bwMode="auto">
          <a:xfrm>
            <a:off x="152400" y="6369050"/>
            <a:ext cx="4267200" cy="184150"/>
          </a:xfrm>
          <a:prstGeom prst="rect">
            <a:avLst/>
          </a:prstGeom>
          <a:noFill/>
          <a:ln w="9525">
            <a:noFill/>
            <a:miter lim="800000"/>
            <a:headEnd/>
            <a:tailEnd/>
          </a:ln>
        </p:spPr>
        <p:txBody>
          <a:bodyPr>
            <a:prstTxWarp prst="textNoShape">
              <a:avLst/>
            </a:prstTxWarp>
            <a:spAutoFit/>
          </a:bodyPr>
          <a:lstStyle/>
          <a:p>
            <a:r>
              <a:rPr lang="en-US" sz="600" dirty="0"/>
              <a:t>©2008 Regents of the University of Minnesota. All rights reserved.</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0"/>
            <a:ext cx="8229600" cy="955852"/>
          </a:xfrm>
        </p:spPr>
        <p:txBody>
          <a:bodyPr/>
          <a:lstStyle/>
          <a:p>
            <a:r>
              <a:rPr lang="en-US" dirty="0" smtClean="0"/>
              <a:t>Funding</a:t>
            </a:r>
            <a:endParaRPr lang="en-US" dirty="0"/>
          </a:p>
        </p:txBody>
      </p:sp>
      <p:pic>
        <p:nvPicPr>
          <p:cNvPr id="7" name="Picture 6"/>
          <p:cNvPicPr>
            <a:picLocks noChangeAspect="1"/>
          </p:cNvPicPr>
          <p:nvPr/>
        </p:nvPicPr>
        <p:blipFill>
          <a:blip r:embed="rId3"/>
          <a:stretch>
            <a:fillRect/>
          </a:stretch>
        </p:blipFill>
        <p:spPr>
          <a:xfrm>
            <a:off x="457200" y="1787979"/>
            <a:ext cx="4572000" cy="3644900"/>
          </a:xfrm>
          <a:prstGeom prst="rect">
            <a:avLst/>
          </a:prstGeom>
        </p:spPr>
      </p:pic>
      <p:sp>
        <p:nvSpPr>
          <p:cNvPr id="8" name="Rectangle 3"/>
          <p:cNvSpPr txBox="1">
            <a:spLocks noChangeArrowheads="1"/>
          </p:cNvSpPr>
          <p:nvPr/>
        </p:nvSpPr>
        <p:spPr bwMode="auto">
          <a:xfrm>
            <a:off x="5309810" y="1447800"/>
            <a:ext cx="360559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7A0019"/>
              </a:buClr>
              <a:buSzTx/>
              <a:buFontTx/>
              <a:buChar char="•"/>
              <a:tabLst/>
              <a:defRPr/>
            </a:pPr>
            <a:r>
              <a:rPr lang="en-US" sz="2400" kern="0" noProof="0" dirty="0" smtClean="0"/>
              <a:t>Student </a:t>
            </a:r>
            <a:r>
              <a:rPr lang="en-US" sz="2400" kern="0" dirty="0" smtClean="0"/>
              <a:t>Tech Funds (CLA)</a:t>
            </a:r>
            <a:endParaRPr kumimoji="0" lang="en-US" sz="2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7A0019"/>
              </a:buClr>
              <a:buSzTx/>
              <a:buFontTx/>
              <a:buChar char="•"/>
              <a:tabLst/>
              <a:defRPr/>
            </a:pPr>
            <a:endParaRPr lang="en-US" sz="2400" kern="0" dirty="0" smtClean="0"/>
          </a:p>
          <a:p>
            <a:pPr marL="342900" marR="0" lvl="0" indent="-342900" algn="l" defTabSz="914400" rtl="0" eaLnBrk="1" fontAlgn="base" latinLnBrk="0" hangingPunct="1">
              <a:lnSpc>
                <a:spcPct val="100000"/>
              </a:lnSpc>
              <a:spcBef>
                <a:spcPct val="20000"/>
              </a:spcBef>
              <a:spcAft>
                <a:spcPct val="0"/>
              </a:spcAft>
              <a:buClr>
                <a:srgbClr val="7A0019"/>
              </a:buClr>
              <a:buSzTx/>
              <a:buFontTx/>
              <a:buChar char="•"/>
              <a:tabLst/>
              <a:defRPr/>
            </a:pPr>
            <a:r>
              <a:rPr lang="en-US" sz="2400" kern="0" dirty="0" smtClean="0"/>
              <a:t>Strategic Grant (UMD)</a:t>
            </a:r>
          </a:p>
          <a:p>
            <a:pPr marL="342900" marR="0" lvl="0" indent="-342900" algn="l" defTabSz="914400" rtl="0" eaLnBrk="1" fontAlgn="base" latinLnBrk="0" hangingPunct="1">
              <a:lnSpc>
                <a:spcPct val="100000"/>
              </a:lnSpc>
              <a:spcBef>
                <a:spcPct val="20000"/>
              </a:spcBef>
              <a:spcAft>
                <a:spcPct val="0"/>
              </a:spcAft>
              <a:buClr>
                <a:srgbClr val="7A0019"/>
              </a:buClr>
              <a:buSzTx/>
              <a:buFontTx/>
              <a:buChar char="•"/>
              <a:tabLst/>
              <a:defRPr/>
            </a:pPr>
            <a:endParaRPr lang="en-US" sz="2400" kern="0" dirty="0" smtClean="0"/>
          </a:p>
          <a:p>
            <a:pPr marL="342900" marR="0" lvl="0" indent="-342900" algn="l" defTabSz="914400" rtl="0" eaLnBrk="1" fontAlgn="base" latinLnBrk="0" hangingPunct="1">
              <a:lnSpc>
                <a:spcPct val="100000"/>
              </a:lnSpc>
              <a:spcBef>
                <a:spcPct val="20000"/>
              </a:spcBef>
              <a:spcAft>
                <a:spcPct val="0"/>
              </a:spcAft>
              <a:buClr>
                <a:srgbClr val="7A0019"/>
              </a:buClr>
              <a:buSzTx/>
              <a:buFontTx/>
              <a:buChar char="•"/>
              <a:tabLst/>
              <a:defRPr/>
            </a:pPr>
            <a:r>
              <a:rPr lang="en-US" sz="2400" kern="0" dirty="0" smtClean="0"/>
              <a:t>OIT Grant (UMN)</a:t>
            </a:r>
          </a:p>
          <a:p>
            <a:pPr marL="342900" marR="0" lvl="0" indent="-342900" algn="l" defTabSz="914400" rtl="0" eaLnBrk="1" fontAlgn="base" latinLnBrk="0" hangingPunct="1">
              <a:lnSpc>
                <a:spcPct val="100000"/>
              </a:lnSpc>
              <a:spcBef>
                <a:spcPct val="20000"/>
              </a:spcBef>
              <a:spcAft>
                <a:spcPct val="0"/>
              </a:spcAft>
              <a:buClr>
                <a:srgbClr val="7A0019"/>
              </a:buClr>
              <a:buSzTx/>
              <a:tabLst/>
              <a:defRPr/>
            </a:pPr>
            <a:endParaRPr kumimoji="0" lang="en-US" sz="2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7A0019"/>
              </a:buClr>
              <a:buSzTx/>
              <a:buFontTx/>
              <a:buChar char="•"/>
              <a:tabLst/>
              <a:defRPr/>
            </a:pPr>
            <a:endParaRPr kumimoji="0" lang="en-US" sz="2400"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9" name="Text Box 7"/>
          <p:cNvSpPr txBox="1">
            <a:spLocks noChangeArrowheads="1"/>
          </p:cNvSpPr>
          <p:nvPr/>
        </p:nvSpPr>
        <p:spPr bwMode="auto">
          <a:xfrm>
            <a:off x="152400" y="6369050"/>
            <a:ext cx="4267200" cy="184150"/>
          </a:xfrm>
          <a:prstGeom prst="rect">
            <a:avLst/>
          </a:prstGeom>
          <a:noFill/>
          <a:ln w="9525">
            <a:noFill/>
            <a:miter lim="800000"/>
            <a:headEnd/>
            <a:tailEnd/>
          </a:ln>
        </p:spPr>
        <p:txBody>
          <a:bodyPr>
            <a:prstTxWarp prst="textNoShape">
              <a:avLst/>
            </a:prstTxWarp>
            <a:spAutoFit/>
          </a:bodyPr>
          <a:lstStyle/>
          <a:p>
            <a:r>
              <a:rPr lang="en-US" sz="600" dirty="0"/>
              <a:t>©2008 Regents of the University of Minnesota. All rights reserved.</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1"/>
          <p:cNvSpPr txBox="1">
            <a:spLocks/>
          </p:cNvSpPr>
          <p:nvPr/>
        </p:nvSpPr>
        <p:spPr>
          <a:xfrm>
            <a:off x="609600" y="241577"/>
            <a:ext cx="8229600" cy="955852"/>
          </a:xfrm>
          <a:prstGeom prst="rect">
            <a:avLst/>
          </a:prstGeom>
        </p:spPr>
        <p:txBody>
          <a:bodyPr vert="horz" lIns="91440" tIns="45720" rIns="91440" bIns="45720" rtlCol="0" anchor="ctr">
            <a:norm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lang="en-US" sz="3600" noProof="0" dirty="0" smtClean="0">
                <a:solidFill>
                  <a:srgbClr val="800000"/>
                </a:solidFill>
                <a:latin typeface="+mj-lt"/>
                <a:ea typeface="+mj-ea"/>
                <a:cs typeface="+mj-cs"/>
              </a:rPr>
              <a:t>Now what?</a:t>
            </a:r>
            <a:endParaRPr kumimoji="0" lang="en-US" sz="3600" b="0" i="0" u="none" strike="noStrike" kern="1200" cap="none" spc="0" normalizeH="0" baseline="0" noProof="0" dirty="0" smtClean="0">
              <a:ln>
                <a:noFill/>
              </a:ln>
              <a:solidFill>
                <a:srgbClr val="800000"/>
              </a:solidFill>
              <a:effectLst/>
              <a:uLnTx/>
              <a:uFillTx/>
              <a:latin typeface="+mj-lt"/>
              <a:ea typeface="+mj-ea"/>
              <a:cs typeface="+mj-cs"/>
            </a:endParaRPr>
          </a:p>
        </p:txBody>
      </p:sp>
      <p:pic>
        <p:nvPicPr>
          <p:cNvPr id="4" name="Picture 3" descr="IMG_0002.JPG"/>
          <p:cNvPicPr>
            <a:picLocks noChangeAspect="1"/>
          </p:cNvPicPr>
          <p:nvPr/>
        </p:nvPicPr>
        <p:blipFill>
          <a:blip r:embed="rId3"/>
          <a:stretch>
            <a:fillRect/>
          </a:stretch>
        </p:blipFill>
        <p:spPr>
          <a:xfrm>
            <a:off x="152400" y="1390954"/>
            <a:ext cx="5762171" cy="4321628"/>
          </a:xfrm>
          <a:prstGeom prst="rect">
            <a:avLst/>
          </a:prstGeom>
        </p:spPr>
      </p:pic>
      <p:sp>
        <p:nvSpPr>
          <p:cNvPr id="6" name="Rectangle 3"/>
          <p:cNvSpPr txBox="1">
            <a:spLocks noChangeArrowheads="1"/>
          </p:cNvSpPr>
          <p:nvPr/>
        </p:nvSpPr>
        <p:spPr bwMode="auto">
          <a:xfrm>
            <a:off x="6168572" y="1447800"/>
            <a:ext cx="2746828"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7A0019"/>
              </a:buClr>
              <a:buSzTx/>
              <a:buFontTx/>
              <a:buChar char="•"/>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continued app refinement</a:t>
            </a:r>
          </a:p>
          <a:p>
            <a:pPr marL="342900" marR="0" lvl="0" indent="-342900" algn="l" defTabSz="914400" rtl="0" eaLnBrk="1" fontAlgn="base" latinLnBrk="0" hangingPunct="1">
              <a:lnSpc>
                <a:spcPct val="100000"/>
              </a:lnSpc>
              <a:spcBef>
                <a:spcPct val="20000"/>
              </a:spcBef>
              <a:spcAft>
                <a:spcPct val="0"/>
              </a:spcAft>
              <a:buClr>
                <a:srgbClr val="7A0019"/>
              </a:buClr>
              <a:buSzTx/>
              <a:buFontTx/>
              <a:buChar char="•"/>
              <a:tabLst/>
              <a:defRPr/>
            </a:pPr>
            <a:r>
              <a:rPr lang="en-US" sz="2400" kern="0" dirty="0" smtClean="0"/>
              <a:t>cross-platform development</a:t>
            </a:r>
          </a:p>
          <a:p>
            <a:pPr marL="342900" marR="0" lvl="0" indent="-342900" algn="l" defTabSz="914400" rtl="0" eaLnBrk="1" fontAlgn="base" latinLnBrk="0" hangingPunct="1">
              <a:lnSpc>
                <a:spcPct val="100000"/>
              </a:lnSpc>
              <a:spcBef>
                <a:spcPct val="20000"/>
              </a:spcBef>
              <a:spcAft>
                <a:spcPct val="0"/>
              </a:spcAft>
              <a:buClr>
                <a:srgbClr val="7A0019"/>
              </a:buClr>
              <a:buSzTx/>
              <a:buFontTx/>
              <a:buChar char="•"/>
              <a:tabLst/>
              <a:defRPr/>
            </a:pPr>
            <a:r>
              <a:rPr lang="en-US" sz="2400" kern="0" dirty="0" smtClean="0"/>
              <a:t>exploration of new apps</a:t>
            </a:r>
          </a:p>
          <a:p>
            <a:pPr marL="342900" marR="0" lvl="0" indent="-342900" algn="l" defTabSz="914400" rtl="0" eaLnBrk="1" fontAlgn="base" latinLnBrk="0" hangingPunct="1">
              <a:lnSpc>
                <a:spcPct val="100000"/>
              </a:lnSpc>
              <a:spcBef>
                <a:spcPct val="20000"/>
              </a:spcBef>
              <a:spcAft>
                <a:spcPct val="0"/>
              </a:spcAft>
              <a:buClr>
                <a:srgbClr val="7A0019"/>
              </a:buClr>
              <a:buSzTx/>
              <a:buFontTx/>
              <a:buChar char="•"/>
              <a:tabLst/>
              <a:defRPr/>
            </a:pPr>
            <a:r>
              <a:rPr lang="en-US" sz="2400" kern="0" dirty="0" smtClean="0"/>
              <a:t>identification of new funding sources</a:t>
            </a:r>
          </a:p>
          <a:p>
            <a:pPr marL="342900" marR="0" lvl="0" indent="-342900" algn="l" defTabSz="914400" rtl="0" eaLnBrk="1" fontAlgn="base" latinLnBrk="0" hangingPunct="1">
              <a:lnSpc>
                <a:spcPct val="100000"/>
              </a:lnSpc>
              <a:spcBef>
                <a:spcPct val="20000"/>
              </a:spcBef>
              <a:spcAft>
                <a:spcPct val="0"/>
              </a:spcAft>
              <a:buClr>
                <a:srgbClr val="7A0019"/>
              </a:buClr>
              <a:buSzTx/>
              <a:buFontTx/>
              <a:buChar char="•"/>
              <a:tabLst/>
              <a:defRPr/>
            </a:pPr>
            <a:endParaRPr kumimoji="0" lang="en-US" sz="2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7A0019"/>
              </a:buClr>
              <a:buSzTx/>
              <a:buFontTx/>
              <a:buChar char="•"/>
              <a:tabLst/>
              <a:defRPr/>
            </a:pPr>
            <a:endParaRPr kumimoji="0" lang="en-US" sz="2400"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8" name="Text Box 7"/>
          <p:cNvSpPr txBox="1">
            <a:spLocks noChangeArrowheads="1"/>
          </p:cNvSpPr>
          <p:nvPr/>
        </p:nvSpPr>
        <p:spPr bwMode="auto">
          <a:xfrm>
            <a:off x="152400" y="6369050"/>
            <a:ext cx="4267200" cy="184150"/>
          </a:xfrm>
          <a:prstGeom prst="rect">
            <a:avLst/>
          </a:prstGeom>
          <a:noFill/>
          <a:ln w="9525">
            <a:noFill/>
            <a:miter lim="800000"/>
            <a:headEnd/>
            <a:tailEnd/>
          </a:ln>
        </p:spPr>
        <p:txBody>
          <a:bodyPr>
            <a:prstTxWarp prst="textNoShape">
              <a:avLst/>
            </a:prstTxWarp>
            <a:spAutoFit/>
          </a:bodyPr>
          <a:lstStyle/>
          <a:p>
            <a:r>
              <a:rPr lang="en-US" sz="600" dirty="0"/>
              <a:t>©2008 Regents of the University of Minnesota. All rights reserved.</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5"/>
        <p:cNvGrpSpPr/>
        <p:nvPr/>
      </p:nvGrpSpPr>
      <p:grpSpPr>
        <a:xfrm>
          <a:off x="0" y="0"/>
          <a:ext cx="0" cy="0"/>
          <a:chOff x="0" y="0"/>
          <a:chExt cx="0" cy="0"/>
        </a:xfrm>
      </p:grpSpPr>
      <p:sp>
        <p:nvSpPr>
          <p:cNvPr id="4" name="Text Box 7"/>
          <p:cNvSpPr txBox="1">
            <a:spLocks noChangeArrowheads="1"/>
          </p:cNvSpPr>
          <p:nvPr/>
        </p:nvSpPr>
        <p:spPr bwMode="auto">
          <a:xfrm>
            <a:off x="152400" y="6369050"/>
            <a:ext cx="4267200" cy="184150"/>
          </a:xfrm>
          <a:prstGeom prst="rect">
            <a:avLst/>
          </a:prstGeom>
          <a:noFill/>
          <a:ln w="9525">
            <a:noFill/>
            <a:miter lim="800000"/>
            <a:headEnd/>
            <a:tailEnd/>
          </a:ln>
        </p:spPr>
        <p:txBody>
          <a:bodyPr>
            <a:prstTxWarp prst="textNoShape">
              <a:avLst/>
            </a:prstTxWarp>
            <a:spAutoFit/>
          </a:bodyPr>
          <a:lstStyle/>
          <a:p>
            <a:r>
              <a:rPr lang="en-US" sz="600" dirty="0"/>
              <a:t>©2008 Regents of the University of Minnesota. All rights reserved.</a:t>
            </a:r>
          </a:p>
        </p:txBody>
      </p:sp>
      <p:sp>
        <p:nvSpPr>
          <p:cNvPr id="7" name="Rectangle 2"/>
          <p:cNvSpPr txBox="1">
            <a:spLocks noChangeArrowheads="1"/>
          </p:cNvSpPr>
          <p:nvPr/>
        </p:nvSpPr>
        <p:spPr bwMode="auto">
          <a:xfrm>
            <a:off x="228600" y="304800"/>
            <a:ext cx="8686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rgbClr val="7A0019"/>
                </a:solidFill>
                <a:effectLst/>
                <a:uLnTx/>
                <a:uFillTx/>
                <a:latin typeface="+mj-lt"/>
                <a:ea typeface="+mj-ea"/>
                <a:cs typeface="+mj-cs"/>
              </a:rPr>
              <a:t>The German Grammar App</a:t>
            </a:r>
          </a:p>
        </p:txBody>
      </p:sp>
      <p:pic>
        <p:nvPicPr>
          <p:cNvPr id="5" name="Picture 4" descr="photo(1).PNG"/>
          <p:cNvPicPr>
            <a:picLocks noChangeAspect="1"/>
          </p:cNvPicPr>
          <p:nvPr/>
        </p:nvPicPr>
        <p:blipFill>
          <a:blip r:embed="rId3"/>
          <a:stretch>
            <a:fillRect/>
          </a:stretch>
        </p:blipFill>
        <p:spPr>
          <a:xfrm>
            <a:off x="1898952" y="1512509"/>
            <a:ext cx="5648476" cy="4236357"/>
          </a:xfrm>
          <a:prstGeom prst="rect">
            <a:avLst/>
          </a:prstGeom>
        </p:spPr>
      </p:pic>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5"/>
        <p:cNvGrpSpPr/>
        <p:nvPr/>
      </p:nvGrpSpPr>
      <p:grpSpPr>
        <a:xfrm>
          <a:off x="0" y="0"/>
          <a:ext cx="0" cy="0"/>
          <a:chOff x="0" y="0"/>
          <a:chExt cx="0" cy="0"/>
        </a:xfrm>
      </p:grpSpPr>
      <p:sp>
        <p:nvSpPr>
          <p:cNvPr id="4" name="Text Box 7"/>
          <p:cNvSpPr txBox="1">
            <a:spLocks noChangeArrowheads="1"/>
          </p:cNvSpPr>
          <p:nvPr/>
        </p:nvSpPr>
        <p:spPr bwMode="auto">
          <a:xfrm>
            <a:off x="152400" y="6369050"/>
            <a:ext cx="4267200" cy="184150"/>
          </a:xfrm>
          <a:prstGeom prst="rect">
            <a:avLst/>
          </a:prstGeom>
          <a:noFill/>
          <a:ln w="9525">
            <a:noFill/>
            <a:miter lim="800000"/>
            <a:headEnd/>
            <a:tailEnd/>
          </a:ln>
        </p:spPr>
        <p:txBody>
          <a:bodyPr>
            <a:prstTxWarp prst="textNoShape">
              <a:avLst/>
            </a:prstTxWarp>
            <a:spAutoFit/>
          </a:bodyPr>
          <a:lstStyle/>
          <a:p>
            <a:r>
              <a:rPr lang="en-US" sz="600" dirty="0"/>
              <a:t>©2008 Regents of the University of Minnesota. All rights reserved.</a:t>
            </a:r>
          </a:p>
        </p:txBody>
      </p:sp>
      <p:sp>
        <p:nvSpPr>
          <p:cNvPr id="7" name="Rectangle 2"/>
          <p:cNvSpPr txBox="1">
            <a:spLocks noChangeArrowheads="1"/>
          </p:cNvSpPr>
          <p:nvPr/>
        </p:nvSpPr>
        <p:spPr bwMode="auto">
          <a:xfrm>
            <a:off x="228600" y="304800"/>
            <a:ext cx="8686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rgbClr val="7A0019"/>
                </a:solidFill>
                <a:effectLst/>
                <a:uLnTx/>
                <a:uFillTx/>
                <a:latin typeface="+mj-lt"/>
                <a:ea typeface="+mj-ea"/>
                <a:cs typeface="+mj-cs"/>
              </a:rPr>
              <a:t>The German Grammar App</a:t>
            </a:r>
          </a:p>
        </p:txBody>
      </p:sp>
      <p:pic>
        <p:nvPicPr>
          <p:cNvPr id="6" name="Picture 5" descr="photo(2).PNG"/>
          <p:cNvPicPr>
            <a:picLocks noChangeAspect="1"/>
          </p:cNvPicPr>
          <p:nvPr/>
        </p:nvPicPr>
        <p:blipFill>
          <a:blip r:embed="rId3"/>
          <a:stretch>
            <a:fillRect/>
          </a:stretch>
        </p:blipFill>
        <p:spPr>
          <a:xfrm>
            <a:off x="1711476" y="1525512"/>
            <a:ext cx="5721048" cy="4290786"/>
          </a:xfrm>
          <a:prstGeom prst="rect">
            <a:avLst/>
          </a:prstGeom>
        </p:spPr>
      </p:pic>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5"/>
        <p:cNvGrpSpPr/>
        <p:nvPr/>
      </p:nvGrpSpPr>
      <p:grpSpPr>
        <a:xfrm>
          <a:off x="0" y="0"/>
          <a:ext cx="0" cy="0"/>
          <a:chOff x="0" y="0"/>
          <a:chExt cx="0" cy="0"/>
        </a:xfrm>
      </p:grpSpPr>
      <p:sp>
        <p:nvSpPr>
          <p:cNvPr id="4" name="Text Box 7"/>
          <p:cNvSpPr txBox="1">
            <a:spLocks noChangeArrowheads="1"/>
          </p:cNvSpPr>
          <p:nvPr/>
        </p:nvSpPr>
        <p:spPr bwMode="auto">
          <a:xfrm>
            <a:off x="152400" y="6369050"/>
            <a:ext cx="4267200" cy="184150"/>
          </a:xfrm>
          <a:prstGeom prst="rect">
            <a:avLst/>
          </a:prstGeom>
          <a:noFill/>
          <a:ln w="9525">
            <a:noFill/>
            <a:miter lim="800000"/>
            <a:headEnd/>
            <a:tailEnd/>
          </a:ln>
        </p:spPr>
        <p:txBody>
          <a:bodyPr>
            <a:prstTxWarp prst="textNoShape">
              <a:avLst/>
            </a:prstTxWarp>
            <a:spAutoFit/>
          </a:bodyPr>
          <a:lstStyle/>
          <a:p>
            <a:r>
              <a:rPr lang="en-US" sz="600" dirty="0"/>
              <a:t>©2008 Regents of the University of Minnesota. All rights reserved.</a:t>
            </a:r>
          </a:p>
        </p:txBody>
      </p:sp>
      <p:sp>
        <p:nvSpPr>
          <p:cNvPr id="7" name="Rectangle 2"/>
          <p:cNvSpPr txBox="1">
            <a:spLocks noChangeArrowheads="1"/>
          </p:cNvSpPr>
          <p:nvPr/>
        </p:nvSpPr>
        <p:spPr bwMode="auto">
          <a:xfrm>
            <a:off x="228600" y="304800"/>
            <a:ext cx="8686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rgbClr val="7A0019"/>
                </a:solidFill>
                <a:effectLst/>
                <a:uLnTx/>
                <a:uFillTx/>
                <a:latin typeface="+mj-lt"/>
                <a:ea typeface="+mj-ea"/>
                <a:cs typeface="+mj-cs"/>
              </a:rPr>
              <a:t>The German Grammar App</a:t>
            </a:r>
          </a:p>
        </p:txBody>
      </p:sp>
      <p:pic>
        <p:nvPicPr>
          <p:cNvPr id="5" name="Picture 4" descr="photo(3).PNG"/>
          <p:cNvPicPr>
            <a:picLocks noChangeAspect="1"/>
          </p:cNvPicPr>
          <p:nvPr/>
        </p:nvPicPr>
        <p:blipFill>
          <a:blip r:embed="rId3"/>
          <a:stretch>
            <a:fillRect/>
          </a:stretch>
        </p:blipFill>
        <p:spPr>
          <a:xfrm>
            <a:off x="1657047" y="1463522"/>
            <a:ext cx="5829905" cy="4372429"/>
          </a:xfrm>
          <a:prstGeom prst="rect">
            <a:avLst/>
          </a:prstGeom>
        </p:spPr>
      </p:pic>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a:xfrm>
            <a:off x="228600" y="304800"/>
            <a:ext cx="8686800" cy="914400"/>
          </a:xfrm>
        </p:spPr>
        <p:txBody>
          <a:bodyPr/>
          <a:lstStyle/>
          <a:p>
            <a:pPr eaLnBrk="1" hangingPunct="1"/>
            <a:r>
              <a:rPr lang="en-US" sz="3200" dirty="0" smtClean="0"/>
              <a:t>A little context</a:t>
            </a:r>
            <a:endParaRPr lang="en-US" sz="3200" dirty="0"/>
          </a:p>
        </p:txBody>
      </p:sp>
      <p:sp>
        <p:nvSpPr>
          <p:cNvPr id="16386" name="Rectangle 3"/>
          <p:cNvSpPr>
            <a:spLocks noGrp="1" noChangeArrowheads="1"/>
          </p:cNvSpPr>
          <p:nvPr>
            <p:ph idx="1"/>
          </p:nvPr>
        </p:nvSpPr>
        <p:spPr/>
        <p:txBody>
          <a:bodyPr/>
          <a:lstStyle/>
          <a:p>
            <a:pPr lvl="0"/>
            <a:r>
              <a:rPr lang="en-US" dirty="0" smtClean="0"/>
              <a:t>In 2007, hybrid courses are a novelty</a:t>
            </a:r>
            <a:endParaRPr lang="en" dirty="0" smtClean="0"/>
          </a:p>
          <a:p>
            <a:pPr lvl="0"/>
            <a:r>
              <a:rPr lang="en-US" dirty="0"/>
              <a:t>I</a:t>
            </a:r>
            <a:r>
              <a:rPr lang="en-US" dirty="0" smtClean="0"/>
              <a:t>n 2009, instructors were granted the right to determine the delivery mode for their own instruction</a:t>
            </a:r>
          </a:p>
          <a:p>
            <a:pPr lvl="0"/>
            <a:r>
              <a:rPr lang="en-US" dirty="0" smtClean="0"/>
              <a:t>In 2010, the arrival of mobile technology</a:t>
            </a:r>
          </a:p>
          <a:p>
            <a:pPr lvl="0"/>
            <a:endParaRPr lang="en-US" dirty="0" smtClean="0"/>
          </a:p>
          <a:p>
            <a:pPr lvl="0"/>
            <a:endParaRPr lang="en" dirty="0" smtClean="0"/>
          </a:p>
          <a:p>
            <a:endParaRPr lang="en-US" dirty="0" smtClean="0"/>
          </a:p>
          <a:p>
            <a:endParaRPr lang="en-US" dirty="0"/>
          </a:p>
        </p:txBody>
      </p:sp>
      <p:sp>
        <p:nvSpPr>
          <p:cNvPr id="4" name="Text Box 7"/>
          <p:cNvSpPr txBox="1">
            <a:spLocks noChangeArrowheads="1"/>
          </p:cNvSpPr>
          <p:nvPr/>
        </p:nvSpPr>
        <p:spPr bwMode="auto">
          <a:xfrm>
            <a:off x="152400" y="6369050"/>
            <a:ext cx="4267200" cy="184150"/>
          </a:xfrm>
          <a:prstGeom prst="rect">
            <a:avLst/>
          </a:prstGeom>
          <a:noFill/>
          <a:ln w="9525">
            <a:noFill/>
            <a:miter lim="800000"/>
            <a:headEnd/>
            <a:tailEnd/>
          </a:ln>
        </p:spPr>
        <p:txBody>
          <a:bodyPr>
            <a:prstTxWarp prst="textNoShape">
              <a:avLst/>
            </a:prstTxWarp>
            <a:spAutoFit/>
          </a:bodyPr>
          <a:lstStyle/>
          <a:p>
            <a:r>
              <a:rPr lang="en-US" sz="600" dirty="0"/>
              <a:t>©2008 Regents of the University of Minnesota. All rights reserved.</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3"/>
        <p:cNvGrpSpPr/>
        <p:nvPr/>
      </p:nvGrpSpPr>
      <p:grpSpPr>
        <a:xfrm>
          <a:off x="0" y="0"/>
          <a:ext cx="0" cy="0"/>
          <a:chOff x="0" y="0"/>
          <a:chExt cx="0" cy="0"/>
        </a:xfrm>
      </p:grpSpPr>
      <p:sp>
        <p:nvSpPr>
          <p:cNvPr id="64" name="Shape 64"/>
          <p:cNvSpPr txBox="1">
            <a:spLocks noGrp="1"/>
          </p:cNvSpPr>
          <p:nvPr>
            <p:ph type="title"/>
          </p:nvPr>
        </p:nvSpPr>
        <p:spPr>
          <a:xfrm>
            <a:off x="305229" y="404367"/>
            <a:ext cx="8509049" cy="738633"/>
          </a:xfrm>
          <a:prstGeom prst="rect">
            <a:avLst/>
          </a:prstGeom>
        </p:spPr>
        <p:txBody>
          <a:bodyPr wrap="square" lIns="91425" tIns="91425" rIns="91425" bIns="91425" anchor="b" anchorCtr="0">
            <a:spAutoFit/>
          </a:bodyPr>
          <a:lstStyle/>
          <a:p>
            <a:pPr>
              <a:buNone/>
            </a:pPr>
            <a:r>
              <a:rPr lang="en" b="0" dirty="0">
                <a:solidFill>
                  <a:srgbClr val="800000"/>
                </a:solidFill>
              </a:rPr>
              <a:t> iPad Project #</a:t>
            </a:r>
            <a:r>
              <a:rPr lang="en" b="0" dirty="0" smtClean="0">
                <a:solidFill>
                  <a:srgbClr val="800000"/>
                </a:solidFill>
              </a:rPr>
              <a:t>1</a:t>
            </a:r>
            <a:endParaRPr lang="en" b="0" dirty="0">
              <a:solidFill>
                <a:srgbClr val="800000"/>
              </a:solidFill>
            </a:endParaRPr>
          </a:p>
        </p:txBody>
      </p:sp>
      <p:sp>
        <p:nvSpPr>
          <p:cNvPr id="65" name="Shape 65"/>
          <p:cNvSpPr txBox="1">
            <a:spLocks noGrp="1"/>
          </p:cNvSpPr>
          <p:nvPr>
            <p:ph type="body" idx="1"/>
          </p:nvPr>
        </p:nvSpPr>
        <p:spPr>
          <a:xfrm>
            <a:off x="-18625" y="1469733"/>
            <a:ext cx="9059399" cy="3816399"/>
          </a:xfrm>
          <a:prstGeom prst="rect">
            <a:avLst/>
          </a:prstGeom>
        </p:spPr>
        <p:txBody>
          <a:bodyPr lIns="91425" tIns="91425" rIns="91425" bIns="91425" anchor="t" anchorCtr="0">
            <a:spAutoFit/>
          </a:bodyPr>
          <a:lstStyle/>
          <a:p>
            <a:pPr lvl="0"/>
            <a:r>
              <a:rPr lang="en-US" dirty="0" smtClean="0"/>
              <a:t>15 </a:t>
            </a:r>
            <a:r>
              <a:rPr lang="en-US" dirty="0" err="1" smtClean="0"/>
              <a:t>iPads</a:t>
            </a:r>
            <a:r>
              <a:rPr lang="en-US" dirty="0" smtClean="0"/>
              <a:t> were shared across three languages in spring 2010 courses</a:t>
            </a:r>
          </a:p>
          <a:p>
            <a:pPr lvl="0"/>
            <a:r>
              <a:rPr lang="en-US" dirty="0" smtClean="0"/>
              <a:t>Issues: connectivity, unfamiliarity</a:t>
            </a:r>
            <a:endParaRPr lang="en" dirty="0" smtClean="0"/>
          </a:p>
          <a:p>
            <a:r>
              <a:rPr lang="en-US" dirty="0" smtClean="0"/>
              <a:t>Student feedback: </a:t>
            </a:r>
          </a:p>
          <a:p>
            <a:pPr lvl="1"/>
            <a:r>
              <a:rPr lang="en-US" dirty="0" smtClean="0"/>
              <a:t>(+) portability, quietness, intuitiveness, cool factor </a:t>
            </a:r>
          </a:p>
          <a:p>
            <a:pPr lvl="1"/>
            <a:r>
              <a:rPr lang="en-US" dirty="0" smtClean="0"/>
              <a:t>(-) virtual keyboard, class-time distraction, not a creation device</a:t>
            </a:r>
          </a:p>
        </p:txBody>
      </p:sp>
      <p:sp>
        <p:nvSpPr>
          <p:cNvPr id="4" name="Text Box 7"/>
          <p:cNvSpPr txBox="1">
            <a:spLocks noChangeArrowheads="1"/>
          </p:cNvSpPr>
          <p:nvPr/>
        </p:nvSpPr>
        <p:spPr bwMode="auto">
          <a:xfrm>
            <a:off x="152400" y="6369050"/>
            <a:ext cx="4267200" cy="184150"/>
          </a:xfrm>
          <a:prstGeom prst="rect">
            <a:avLst/>
          </a:prstGeom>
          <a:noFill/>
          <a:ln w="9525">
            <a:noFill/>
            <a:miter lim="800000"/>
            <a:headEnd/>
            <a:tailEnd/>
          </a:ln>
        </p:spPr>
        <p:txBody>
          <a:bodyPr>
            <a:prstTxWarp prst="textNoShape">
              <a:avLst/>
            </a:prstTxWarp>
            <a:spAutoFit/>
          </a:bodyPr>
          <a:lstStyle/>
          <a:p>
            <a:r>
              <a:rPr lang="en-US" sz="600" dirty="0"/>
              <a:t>©2008 Regents of the University of Minnesota. All rights reserved.</a:t>
            </a:r>
          </a:p>
        </p:txBody>
      </p: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UofM-4">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UofM-4.pot</Template>
  <TotalTime>3246</TotalTime>
  <Words>1857</Words>
  <Application>Microsoft Macintosh PowerPoint</Application>
  <PresentationFormat>On-screen Show (4:3)</PresentationFormat>
  <Paragraphs>221</Paragraphs>
  <Slides>44</Slides>
  <Notes>18</Notes>
  <HiddenSlides>0</HiddenSlides>
  <MMClips>0</MMClips>
  <ScaleCrop>false</ScaleCrop>
  <HeadingPairs>
    <vt:vector size="4" baseType="variant">
      <vt:variant>
        <vt:lpstr>Design Template</vt:lpstr>
      </vt:variant>
      <vt:variant>
        <vt:i4>1</vt:i4>
      </vt:variant>
      <vt:variant>
        <vt:lpstr>Slide Titles</vt:lpstr>
      </vt:variant>
      <vt:variant>
        <vt:i4>44</vt:i4>
      </vt:variant>
    </vt:vector>
  </HeadingPairs>
  <TitlesOfParts>
    <vt:vector size="45" baseType="lpstr">
      <vt:lpstr>UofM-4</vt:lpstr>
      <vt:lpstr>UMD Mobile Language Learning Group</vt:lpstr>
      <vt:lpstr>Slide 2</vt:lpstr>
      <vt:lpstr>The Beginnings of our initiative </vt:lpstr>
      <vt:lpstr>Slide 4</vt:lpstr>
      <vt:lpstr>Slide 5</vt:lpstr>
      <vt:lpstr>Slide 6</vt:lpstr>
      <vt:lpstr>Slide 7</vt:lpstr>
      <vt:lpstr>A little context</vt:lpstr>
      <vt:lpstr> iPad Project #1</vt:lpstr>
      <vt:lpstr>How the iPad was used in class</vt:lpstr>
      <vt:lpstr>iPad Project #2</vt:lpstr>
      <vt:lpstr>iPad Project #2</vt:lpstr>
      <vt:lpstr>iPad Project #3</vt:lpstr>
      <vt:lpstr>iPad Project #3</vt:lpstr>
      <vt:lpstr>Slide 15</vt:lpstr>
      <vt:lpstr>Overview:</vt:lpstr>
      <vt:lpstr>The Process</vt:lpstr>
      <vt:lpstr>The Process…</vt:lpstr>
      <vt:lpstr>Our Focus: Mobile Language Learning…</vt:lpstr>
      <vt:lpstr>Pre-discussion prep:</vt:lpstr>
      <vt:lpstr>The German Grammar Guide:</vt:lpstr>
      <vt:lpstr>German Grammar Guide App:</vt:lpstr>
      <vt:lpstr>German Grammar is complex:</vt:lpstr>
      <vt:lpstr>Dynamic presentation:</vt:lpstr>
      <vt:lpstr>The right pace…</vt:lpstr>
      <vt:lpstr>The German Grammar App</vt:lpstr>
      <vt:lpstr>Slide 27</vt:lpstr>
      <vt:lpstr>Slide 28</vt:lpstr>
      <vt:lpstr>The Study Abroad App</vt:lpstr>
      <vt:lpstr>The Study Abroad App…</vt:lpstr>
      <vt:lpstr>The Study Abroad App</vt:lpstr>
      <vt:lpstr>The Study Abroad App</vt:lpstr>
      <vt:lpstr>The Study Abroad App</vt:lpstr>
      <vt:lpstr>The Study Abroad App</vt:lpstr>
      <vt:lpstr>The Study Abroad App</vt:lpstr>
      <vt:lpstr>The Study Abroad App</vt:lpstr>
      <vt:lpstr>The Study Abroad App</vt:lpstr>
      <vt:lpstr>The Study Abroad App</vt:lpstr>
      <vt:lpstr>The Study Abroad App</vt:lpstr>
      <vt:lpstr>The Study Abroad App</vt:lpstr>
      <vt:lpstr>The Study Abroad App</vt:lpstr>
      <vt:lpstr>The Study Abroad App</vt:lpstr>
      <vt:lpstr>Funding</vt:lpstr>
      <vt:lpstr>Slide 44</vt:lpstr>
    </vt:vector>
  </TitlesOfParts>
  <Company>Harvard University, Faculty of Arts and Sciences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UMD Mobile Language Learning Group</dc:title>
  <dc:creator>Dana Lindaman</dc:creator>
  <cp:lastModifiedBy>Dana Lindaman</cp:lastModifiedBy>
  <cp:revision>10</cp:revision>
  <dcterms:created xsi:type="dcterms:W3CDTF">2012-11-30T15:40:55Z</dcterms:created>
  <dcterms:modified xsi:type="dcterms:W3CDTF">2012-11-30T15:43:04Z</dcterms:modified>
</cp:coreProperties>
</file>