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3" r:id="rId2"/>
    <p:sldId id="274" r:id="rId3"/>
    <p:sldId id="276" r:id="rId4"/>
    <p:sldId id="286" r:id="rId5"/>
    <p:sldId id="287" r:id="rId6"/>
    <p:sldId id="288" r:id="rId7"/>
    <p:sldId id="294" r:id="rId8"/>
    <p:sldId id="289" r:id="rId9"/>
    <p:sldId id="290" r:id="rId10"/>
    <p:sldId id="293" r:id="rId11"/>
    <p:sldId id="259" r:id="rId12"/>
    <p:sldId id="264" r:id="rId13"/>
    <p:sldId id="269" r:id="rId14"/>
    <p:sldId id="277" r:id="rId15"/>
    <p:sldId id="282" r:id="rId16"/>
    <p:sldId id="278" r:id="rId17"/>
    <p:sldId id="292" r:id="rId18"/>
    <p:sldId id="270" r:id="rId19"/>
    <p:sldId id="271" r:id="rId20"/>
    <p:sldId id="272" r:id="rId21"/>
    <p:sldId id="279" r:id="rId22"/>
    <p:sldId id="283" r:id="rId23"/>
    <p:sldId id="291" r:id="rId24"/>
    <p:sldId id="280" r:id="rId25"/>
    <p:sldId id="284" r:id="rId26"/>
    <p:sldId id="281"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94" autoAdjust="0"/>
  </p:normalViewPr>
  <p:slideViewPr>
    <p:cSldViewPr>
      <p:cViewPr>
        <p:scale>
          <a:sx n="66" d="100"/>
          <a:sy n="66" d="100"/>
        </p:scale>
        <p:origin x="-2298" y="-5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1637"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Open D&amp;P</c:v>
                </c:pt>
              </c:strCache>
            </c:strRef>
          </c:tx>
          <c:invertIfNegative val="0"/>
          <c:dLbls>
            <c:showLegendKey val="0"/>
            <c:showVal val="1"/>
            <c:showCatName val="0"/>
            <c:showSerName val="0"/>
            <c:showPercent val="0"/>
            <c:showBubbleSize val="0"/>
            <c:showLeaderLines val="0"/>
          </c:dLbls>
          <c:cat>
            <c:strRef>
              <c:f>Sheet1!$A$2</c:f>
              <c:strCache>
                <c:ptCount val="1"/>
                <c:pt idx="0">
                  <c:v>Avg. Cost, 10 Major</c:v>
                </c:pt>
              </c:strCache>
            </c:strRef>
          </c:cat>
          <c:val>
            <c:numRef>
              <c:f>Sheet1!$B$2</c:f>
              <c:numCache>
                <c:formatCode>"$"#,##0_);[Red]\("$"#,##0\)</c:formatCode>
                <c:ptCount val="1"/>
                <c:pt idx="0">
                  <c:v>17</c:v>
                </c:pt>
              </c:numCache>
            </c:numRef>
          </c:val>
        </c:ser>
        <c:ser>
          <c:idx val="1"/>
          <c:order val="1"/>
          <c:tx>
            <c:strRef>
              <c:f>Sheet1!$C$1</c:f>
              <c:strCache>
                <c:ptCount val="1"/>
                <c:pt idx="0">
                  <c:v>Open B&amp;W</c:v>
                </c:pt>
              </c:strCache>
            </c:strRef>
          </c:tx>
          <c:invertIfNegative val="0"/>
          <c:dLbls>
            <c:showLegendKey val="0"/>
            <c:showVal val="1"/>
            <c:showCatName val="0"/>
            <c:showSerName val="0"/>
            <c:showPercent val="0"/>
            <c:showBubbleSize val="0"/>
            <c:showLeaderLines val="0"/>
          </c:dLbls>
          <c:cat>
            <c:strRef>
              <c:f>Sheet1!$A$2</c:f>
              <c:strCache>
                <c:ptCount val="1"/>
                <c:pt idx="0">
                  <c:v>Avg. Cost, 10 Major</c:v>
                </c:pt>
              </c:strCache>
            </c:strRef>
          </c:cat>
          <c:val>
            <c:numRef>
              <c:f>Sheet1!$C$2</c:f>
              <c:numCache>
                <c:formatCode>"$"#,##0_);[Red]\("$"#,##0\)</c:formatCode>
                <c:ptCount val="1"/>
                <c:pt idx="0">
                  <c:v>36</c:v>
                </c:pt>
              </c:numCache>
            </c:numRef>
          </c:val>
        </c:ser>
        <c:ser>
          <c:idx val="2"/>
          <c:order val="2"/>
          <c:tx>
            <c:strRef>
              <c:f>Sheet1!$D$1</c:f>
              <c:strCache>
                <c:ptCount val="1"/>
                <c:pt idx="0">
                  <c:v>IL E-Book</c:v>
                </c:pt>
              </c:strCache>
            </c:strRef>
          </c:tx>
          <c:invertIfNegative val="0"/>
          <c:dLbls>
            <c:dLbl>
              <c:idx val="0"/>
              <c:layout>
                <c:manualLayout>
                  <c:x val="-6.286836935166995E-2"/>
                  <c:y val="0"/>
                </c:manualLayout>
              </c:layout>
              <c:spPr/>
              <c:txPr>
                <a:bodyPr/>
                <a:lstStyle/>
                <a:p>
                  <a:pPr>
                    <a:defRPr b="1">
                      <a:solidFill>
                        <a:schemeClr val="bg1"/>
                      </a:solidFill>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Avg. Cost, 10 Major</c:v>
                </c:pt>
              </c:strCache>
            </c:strRef>
          </c:cat>
          <c:val>
            <c:numRef>
              <c:f>Sheet1!$D$2</c:f>
              <c:numCache>
                <c:formatCode>"$"#,##0_);[Red]\("$"#,##0\)</c:formatCode>
                <c:ptCount val="1"/>
                <c:pt idx="0">
                  <c:v>40</c:v>
                </c:pt>
              </c:numCache>
            </c:numRef>
          </c:val>
        </c:ser>
        <c:ser>
          <c:idx val="3"/>
          <c:order val="3"/>
          <c:tx>
            <c:strRef>
              <c:f>Sheet1!$E$1</c:f>
              <c:strCache>
                <c:ptCount val="1"/>
                <c:pt idx="0">
                  <c:v>Open Color</c:v>
                </c:pt>
              </c:strCache>
            </c:strRef>
          </c:tx>
          <c:invertIfNegative val="0"/>
          <c:dLbls>
            <c:showLegendKey val="0"/>
            <c:showVal val="1"/>
            <c:showCatName val="0"/>
            <c:showSerName val="0"/>
            <c:showPercent val="0"/>
            <c:showBubbleSize val="0"/>
            <c:showLeaderLines val="0"/>
          </c:dLbls>
          <c:cat>
            <c:strRef>
              <c:f>Sheet1!$A$2</c:f>
              <c:strCache>
                <c:ptCount val="1"/>
                <c:pt idx="0">
                  <c:v>Avg. Cost, 10 Major</c:v>
                </c:pt>
              </c:strCache>
            </c:strRef>
          </c:cat>
          <c:val>
            <c:numRef>
              <c:f>Sheet1!$E$2</c:f>
              <c:numCache>
                <c:formatCode>"$"#,##0_);[Red]\("$"#,##0\)</c:formatCode>
                <c:ptCount val="1"/>
                <c:pt idx="0">
                  <c:v>64</c:v>
                </c:pt>
              </c:numCache>
            </c:numRef>
          </c:val>
        </c:ser>
        <c:ser>
          <c:idx val="4"/>
          <c:order val="4"/>
          <c:tx>
            <c:strRef>
              <c:f>Sheet1!$F$1</c:f>
              <c:strCache>
                <c:ptCount val="1"/>
                <c:pt idx="0">
                  <c:v>Rental</c:v>
                </c:pt>
              </c:strCache>
            </c:strRef>
          </c:tx>
          <c:invertIfNegative val="0"/>
          <c:dLbls>
            <c:showLegendKey val="0"/>
            <c:showVal val="1"/>
            <c:showCatName val="0"/>
            <c:showSerName val="0"/>
            <c:showPercent val="0"/>
            <c:showBubbleSize val="0"/>
            <c:showLeaderLines val="0"/>
          </c:dLbls>
          <c:cat>
            <c:strRef>
              <c:f>Sheet1!$A$2</c:f>
              <c:strCache>
                <c:ptCount val="1"/>
                <c:pt idx="0">
                  <c:v>Avg. Cost, 10 Major</c:v>
                </c:pt>
              </c:strCache>
            </c:strRef>
          </c:cat>
          <c:val>
            <c:numRef>
              <c:f>Sheet1!$F$2</c:f>
              <c:numCache>
                <c:formatCode>"$"#,##0_);[Red]\("$"#,##0\)</c:formatCode>
                <c:ptCount val="1"/>
                <c:pt idx="0">
                  <c:v>68</c:v>
                </c:pt>
              </c:numCache>
            </c:numRef>
          </c:val>
        </c:ser>
        <c:ser>
          <c:idx val="5"/>
          <c:order val="5"/>
          <c:tx>
            <c:strRef>
              <c:f>Sheet1!$G$1</c:f>
              <c:strCache>
                <c:ptCount val="1"/>
                <c:pt idx="0">
                  <c:v>E-Book</c:v>
                </c:pt>
              </c:strCache>
            </c:strRef>
          </c:tx>
          <c:invertIfNegative val="0"/>
          <c:dLbls>
            <c:showLegendKey val="0"/>
            <c:showVal val="1"/>
            <c:showCatName val="0"/>
            <c:showSerName val="0"/>
            <c:showPercent val="0"/>
            <c:showBubbleSize val="0"/>
            <c:showLeaderLines val="0"/>
          </c:dLbls>
          <c:cat>
            <c:strRef>
              <c:f>Sheet1!$A$2</c:f>
              <c:strCache>
                <c:ptCount val="1"/>
                <c:pt idx="0">
                  <c:v>Avg. Cost, 10 Major</c:v>
                </c:pt>
              </c:strCache>
            </c:strRef>
          </c:cat>
          <c:val>
            <c:numRef>
              <c:f>Sheet1!$G$2</c:f>
              <c:numCache>
                <c:formatCode>"$"#,##0_);[Red]\("$"#,##0\)</c:formatCode>
                <c:ptCount val="1"/>
                <c:pt idx="0">
                  <c:v>84</c:v>
                </c:pt>
              </c:numCache>
            </c:numRef>
          </c:val>
        </c:ser>
        <c:ser>
          <c:idx val="6"/>
          <c:order val="6"/>
          <c:tx>
            <c:strRef>
              <c:f>Sheet1!$H$1</c:f>
              <c:strCache>
                <c:ptCount val="1"/>
                <c:pt idx="0">
                  <c:v>E-Reader</c:v>
                </c:pt>
              </c:strCache>
            </c:strRef>
          </c:tx>
          <c:invertIfNegative val="0"/>
          <c:dLbls>
            <c:showLegendKey val="0"/>
            <c:showVal val="1"/>
            <c:showCatName val="0"/>
            <c:showSerName val="0"/>
            <c:showPercent val="0"/>
            <c:showBubbleSize val="0"/>
            <c:showLeaderLines val="0"/>
          </c:dLbls>
          <c:cat>
            <c:strRef>
              <c:f>Sheet1!$A$2</c:f>
              <c:strCache>
                <c:ptCount val="1"/>
                <c:pt idx="0">
                  <c:v>Avg. Cost, 10 Major</c:v>
                </c:pt>
              </c:strCache>
            </c:strRef>
          </c:cat>
          <c:val>
            <c:numRef>
              <c:f>Sheet1!$H$2</c:f>
              <c:numCache>
                <c:formatCode>"$"#,##0_);[Red]\("$"#,##0\)</c:formatCode>
                <c:ptCount val="1"/>
                <c:pt idx="0">
                  <c:v>108</c:v>
                </c:pt>
              </c:numCache>
            </c:numRef>
          </c:val>
        </c:ser>
        <c:ser>
          <c:idx val="7"/>
          <c:order val="7"/>
          <c:tx>
            <c:strRef>
              <c:f>Sheet1!$I$1</c:f>
              <c:strCache>
                <c:ptCount val="1"/>
                <c:pt idx="0">
                  <c:v>Used</c:v>
                </c:pt>
              </c:strCache>
            </c:strRef>
          </c:tx>
          <c:invertIfNegative val="0"/>
          <c:dLbls>
            <c:showLegendKey val="0"/>
            <c:showVal val="1"/>
            <c:showCatName val="0"/>
            <c:showSerName val="0"/>
            <c:showPercent val="0"/>
            <c:showBubbleSize val="0"/>
            <c:showLeaderLines val="0"/>
          </c:dLbls>
          <c:cat>
            <c:strRef>
              <c:f>Sheet1!$A$2</c:f>
              <c:strCache>
                <c:ptCount val="1"/>
                <c:pt idx="0">
                  <c:v>Avg. Cost, 10 Major</c:v>
                </c:pt>
              </c:strCache>
            </c:strRef>
          </c:cat>
          <c:val>
            <c:numRef>
              <c:f>Sheet1!$I$2</c:f>
              <c:numCache>
                <c:formatCode>"$"#,##0_);[Red]\("$"#,##0\)</c:formatCode>
                <c:ptCount val="1"/>
                <c:pt idx="0">
                  <c:v>132</c:v>
                </c:pt>
              </c:numCache>
            </c:numRef>
          </c:val>
        </c:ser>
        <c:ser>
          <c:idx val="8"/>
          <c:order val="8"/>
          <c:tx>
            <c:strRef>
              <c:f>Sheet1!$J$1</c:f>
              <c:strCache>
                <c:ptCount val="1"/>
                <c:pt idx="0">
                  <c:v>New</c:v>
                </c:pt>
              </c:strCache>
            </c:strRef>
          </c:tx>
          <c:invertIfNegative val="0"/>
          <c:dLbls>
            <c:showLegendKey val="0"/>
            <c:showVal val="1"/>
            <c:showCatName val="0"/>
            <c:showSerName val="0"/>
            <c:showPercent val="0"/>
            <c:showBubbleSize val="0"/>
            <c:showLeaderLines val="0"/>
          </c:dLbls>
          <c:cat>
            <c:strRef>
              <c:f>Sheet1!$A$2</c:f>
              <c:strCache>
                <c:ptCount val="1"/>
                <c:pt idx="0">
                  <c:v>Avg. Cost, 10 Major</c:v>
                </c:pt>
              </c:strCache>
            </c:strRef>
          </c:cat>
          <c:val>
            <c:numRef>
              <c:f>Sheet1!$J$2</c:f>
              <c:numCache>
                <c:formatCode>"$"#,##0_);[Red]\("$"#,##0\)</c:formatCode>
                <c:ptCount val="1"/>
                <c:pt idx="0">
                  <c:v>176</c:v>
                </c:pt>
              </c:numCache>
            </c:numRef>
          </c:val>
        </c:ser>
        <c:dLbls>
          <c:showLegendKey val="0"/>
          <c:showVal val="0"/>
          <c:showCatName val="0"/>
          <c:showSerName val="0"/>
          <c:showPercent val="0"/>
          <c:showBubbleSize val="0"/>
        </c:dLbls>
        <c:gapWidth val="150"/>
        <c:axId val="95294208"/>
        <c:axId val="95295744"/>
      </c:barChart>
      <c:catAx>
        <c:axId val="95294208"/>
        <c:scaling>
          <c:orientation val="minMax"/>
        </c:scaling>
        <c:delete val="1"/>
        <c:axPos val="l"/>
        <c:majorTickMark val="out"/>
        <c:minorTickMark val="none"/>
        <c:tickLblPos val="nextTo"/>
        <c:crossAx val="95295744"/>
        <c:crosses val="autoZero"/>
        <c:auto val="1"/>
        <c:lblAlgn val="ctr"/>
        <c:lblOffset val="100"/>
        <c:noMultiLvlLbl val="0"/>
      </c:catAx>
      <c:valAx>
        <c:axId val="95295744"/>
        <c:scaling>
          <c:orientation val="minMax"/>
        </c:scaling>
        <c:delete val="0"/>
        <c:axPos val="b"/>
        <c:majorGridlines/>
        <c:numFmt formatCode="&quot;$&quot;#,##0_);[Red]\(&quot;$&quot;#,##0\)" sourceLinked="1"/>
        <c:majorTickMark val="out"/>
        <c:minorTickMark val="none"/>
        <c:tickLblPos val="nextTo"/>
        <c:crossAx val="952942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AAB8B-2E12-4B05-AF39-44E0B008E2D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0587F6AE-6F84-4FE4-A38E-8DE7AFDD994B}">
      <dgm:prSet phldrT="[Text]"/>
      <dgm:spPr/>
      <dgm:t>
        <a:bodyPr/>
        <a:lstStyle/>
        <a:p>
          <a:r>
            <a:rPr lang="en-US" dirty="0" smtClean="0"/>
            <a:t>Faculty</a:t>
          </a:r>
          <a:endParaRPr lang="en-US" dirty="0"/>
        </a:p>
      </dgm:t>
    </dgm:pt>
    <dgm:pt modelId="{BBE7E320-4050-4D81-ACA6-C9D708F7518B}" type="parTrans" cxnId="{8A3D1AE5-ADEE-4B84-A66B-67ACC9FA6F72}">
      <dgm:prSet/>
      <dgm:spPr/>
      <dgm:t>
        <a:bodyPr/>
        <a:lstStyle/>
        <a:p>
          <a:endParaRPr lang="en-US"/>
        </a:p>
      </dgm:t>
    </dgm:pt>
    <dgm:pt modelId="{3A7BF46B-EE25-4748-944E-E5DEEE42FE7C}" type="sibTrans" cxnId="{8A3D1AE5-ADEE-4B84-A66B-67ACC9FA6F72}">
      <dgm:prSet/>
      <dgm:spPr/>
      <dgm:t>
        <a:bodyPr/>
        <a:lstStyle/>
        <a:p>
          <a:endParaRPr lang="en-US"/>
        </a:p>
      </dgm:t>
    </dgm:pt>
    <dgm:pt modelId="{E9C24CCF-B867-441F-9AD1-6A96711DFB94}">
      <dgm:prSet phldrT="[Text]"/>
      <dgm:spPr/>
      <dgm:t>
        <a:bodyPr/>
        <a:lstStyle/>
        <a:p>
          <a:r>
            <a:rPr lang="en-US" dirty="0" smtClean="0"/>
            <a:t>Students</a:t>
          </a:r>
          <a:endParaRPr lang="en-US" dirty="0"/>
        </a:p>
      </dgm:t>
    </dgm:pt>
    <dgm:pt modelId="{F15864AB-03A0-4D8C-88C8-26C18F1D711E}" type="parTrans" cxnId="{2CF28E32-D946-49AC-A8D6-EF1DF73EA0D2}">
      <dgm:prSet/>
      <dgm:spPr/>
      <dgm:t>
        <a:bodyPr/>
        <a:lstStyle/>
        <a:p>
          <a:endParaRPr lang="en-US"/>
        </a:p>
      </dgm:t>
    </dgm:pt>
    <dgm:pt modelId="{3E67904D-081F-4D3D-955E-FEDC334CF081}" type="sibTrans" cxnId="{2CF28E32-D946-49AC-A8D6-EF1DF73EA0D2}">
      <dgm:prSet/>
      <dgm:spPr/>
      <dgm:t>
        <a:bodyPr/>
        <a:lstStyle/>
        <a:p>
          <a:endParaRPr lang="en-US"/>
        </a:p>
      </dgm:t>
    </dgm:pt>
    <dgm:pt modelId="{8ACDD144-6874-4C31-AF35-9D301A33F0B0}">
      <dgm:prSet phldrT="[Text]"/>
      <dgm:spPr/>
      <dgm:t>
        <a:bodyPr/>
        <a:lstStyle/>
        <a:p>
          <a:r>
            <a:rPr lang="en-US" dirty="0" smtClean="0"/>
            <a:t>Bookstores</a:t>
          </a:r>
          <a:endParaRPr lang="en-US" dirty="0"/>
        </a:p>
      </dgm:t>
    </dgm:pt>
    <dgm:pt modelId="{DF34CDB9-7583-4685-B7A6-078F559AD5B8}" type="parTrans" cxnId="{06E1839B-79DE-48AB-B611-7A34CC8ED9BD}">
      <dgm:prSet/>
      <dgm:spPr/>
      <dgm:t>
        <a:bodyPr/>
        <a:lstStyle/>
        <a:p>
          <a:endParaRPr lang="en-US"/>
        </a:p>
      </dgm:t>
    </dgm:pt>
    <dgm:pt modelId="{66041712-C16C-4DB1-A04E-C87CB2F28D2E}" type="sibTrans" cxnId="{06E1839B-79DE-48AB-B611-7A34CC8ED9BD}">
      <dgm:prSet/>
      <dgm:spPr/>
      <dgm:t>
        <a:bodyPr/>
        <a:lstStyle/>
        <a:p>
          <a:endParaRPr lang="en-US"/>
        </a:p>
      </dgm:t>
    </dgm:pt>
    <dgm:pt modelId="{D539E360-1385-4C79-8AD5-787CF4E7E762}">
      <dgm:prSet phldrT="[Text]"/>
      <dgm:spPr/>
      <dgm:t>
        <a:bodyPr/>
        <a:lstStyle/>
        <a:p>
          <a:r>
            <a:rPr lang="en-US" dirty="0" smtClean="0"/>
            <a:t>IT/Libraries</a:t>
          </a:r>
          <a:endParaRPr lang="en-US" dirty="0"/>
        </a:p>
      </dgm:t>
    </dgm:pt>
    <dgm:pt modelId="{4EDCD213-8B5F-484F-B8E5-D8F559D92040}" type="parTrans" cxnId="{B7776139-A5CE-4F33-B82B-E6755D6B66D1}">
      <dgm:prSet/>
      <dgm:spPr/>
      <dgm:t>
        <a:bodyPr/>
        <a:lstStyle/>
        <a:p>
          <a:endParaRPr lang="en-US"/>
        </a:p>
      </dgm:t>
    </dgm:pt>
    <dgm:pt modelId="{A41E4F8A-A6F7-457B-BA67-E2F27BAD8A43}" type="sibTrans" cxnId="{B7776139-A5CE-4F33-B82B-E6755D6B66D1}">
      <dgm:prSet/>
      <dgm:spPr/>
      <dgm:t>
        <a:bodyPr/>
        <a:lstStyle/>
        <a:p>
          <a:endParaRPr lang="en-US"/>
        </a:p>
      </dgm:t>
    </dgm:pt>
    <dgm:pt modelId="{72783E5F-A566-4BB8-91C5-6063D51F85D0}">
      <dgm:prSet phldrT="[Text]"/>
      <dgm:spPr/>
      <dgm:t>
        <a:bodyPr/>
        <a:lstStyle/>
        <a:p>
          <a:r>
            <a:rPr lang="en-US" dirty="0" smtClean="0"/>
            <a:t>Publishers</a:t>
          </a:r>
          <a:endParaRPr lang="en-US" dirty="0"/>
        </a:p>
      </dgm:t>
    </dgm:pt>
    <dgm:pt modelId="{422E06C6-967C-43EF-8265-8344D4091275}" type="parTrans" cxnId="{9294EF3C-3C0A-48B9-A7C6-B44B2CFDA032}">
      <dgm:prSet/>
      <dgm:spPr/>
      <dgm:t>
        <a:bodyPr/>
        <a:lstStyle/>
        <a:p>
          <a:endParaRPr lang="en-US"/>
        </a:p>
      </dgm:t>
    </dgm:pt>
    <dgm:pt modelId="{C9B04FE7-245B-477A-9D5F-1F5086724EA4}" type="sibTrans" cxnId="{9294EF3C-3C0A-48B9-A7C6-B44B2CFDA032}">
      <dgm:prSet/>
      <dgm:spPr/>
      <dgm:t>
        <a:bodyPr/>
        <a:lstStyle/>
        <a:p>
          <a:endParaRPr lang="en-US"/>
        </a:p>
      </dgm:t>
    </dgm:pt>
    <dgm:pt modelId="{C49CAB5A-9D97-4C65-A474-8C4ECEA0B915}">
      <dgm:prSet/>
      <dgm:spPr/>
      <dgm:t>
        <a:bodyPr/>
        <a:lstStyle/>
        <a:p>
          <a:r>
            <a:rPr lang="en-US" dirty="0" err="1" smtClean="0"/>
            <a:t>eReaders</a:t>
          </a:r>
          <a:endParaRPr lang="en-US" dirty="0"/>
        </a:p>
      </dgm:t>
    </dgm:pt>
    <dgm:pt modelId="{F59D2C89-C696-4834-9A72-E1A9CF3338C8}" type="parTrans" cxnId="{682A6CB8-01FA-45F9-8D2A-1D0C1C4C0363}">
      <dgm:prSet/>
      <dgm:spPr/>
      <dgm:t>
        <a:bodyPr/>
        <a:lstStyle/>
        <a:p>
          <a:endParaRPr lang="en-US"/>
        </a:p>
      </dgm:t>
    </dgm:pt>
    <dgm:pt modelId="{53376602-A4CA-4EFC-BA55-ABE1BE935EEE}" type="sibTrans" cxnId="{682A6CB8-01FA-45F9-8D2A-1D0C1C4C0363}">
      <dgm:prSet/>
      <dgm:spPr/>
      <dgm:t>
        <a:bodyPr/>
        <a:lstStyle/>
        <a:p>
          <a:endParaRPr lang="en-US"/>
        </a:p>
      </dgm:t>
    </dgm:pt>
    <dgm:pt modelId="{E4BC7D94-5C8A-4F52-B241-6E340D0D3FD1}">
      <dgm:prSet/>
      <dgm:spPr/>
      <dgm:t>
        <a:bodyPr/>
        <a:lstStyle/>
        <a:p>
          <a:r>
            <a:rPr lang="en-US" dirty="0" smtClean="0"/>
            <a:t>Institution</a:t>
          </a:r>
          <a:endParaRPr lang="en-US" dirty="0"/>
        </a:p>
      </dgm:t>
    </dgm:pt>
    <dgm:pt modelId="{32771E3B-6223-4E34-AFC0-6051C80FF939}" type="parTrans" cxnId="{5B480504-0919-4824-B6EB-C8A2473388F4}">
      <dgm:prSet/>
      <dgm:spPr/>
      <dgm:t>
        <a:bodyPr/>
        <a:lstStyle/>
        <a:p>
          <a:endParaRPr lang="en-US"/>
        </a:p>
      </dgm:t>
    </dgm:pt>
    <dgm:pt modelId="{0E7E92E5-E6BD-4953-814D-E020DD577BD5}" type="sibTrans" cxnId="{5B480504-0919-4824-B6EB-C8A2473388F4}">
      <dgm:prSet/>
      <dgm:spPr/>
      <dgm:t>
        <a:bodyPr/>
        <a:lstStyle/>
        <a:p>
          <a:endParaRPr lang="en-US"/>
        </a:p>
      </dgm:t>
    </dgm:pt>
    <dgm:pt modelId="{2B951CD4-4E69-4525-9480-B8764146010E}" type="pres">
      <dgm:prSet presAssocID="{57CAAB8B-2E12-4B05-AF39-44E0B008E2D6}" presName="cycle" presStyleCnt="0">
        <dgm:presLayoutVars>
          <dgm:dir/>
          <dgm:resizeHandles val="exact"/>
        </dgm:presLayoutVars>
      </dgm:prSet>
      <dgm:spPr/>
      <dgm:t>
        <a:bodyPr/>
        <a:lstStyle/>
        <a:p>
          <a:endParaRPr lang="en-US"/>
        </a:p>
      </dgm:t>
    </dgm:pt>
    <dgm:pt modelId="{60831990-B64D-4D7E-A656-1382FCA5F547}" type="pres">
      <dgm:prSet presAssocID="{E4BC7D94-5C8A-4F52-B241-6E340D0D3FD1}" presName="node" presStyleLbl="node1" presStyleIdx="0" presStyleCnt="7">
        <dgm:presLayoutVars>
          <dgm:bulletEnabled val="1"/>
        </dgm:presLayoutVars>
      </dgm:prSet>
      <dgm:spPr/>
      <dgm:t>
        <a:bodyPr/>
        <a:lstStyle/>
        <a:p>
          <a:endParaRPr lang="en-US"/>
        </a:p>
      </dgm:t>
    </dgm:pt>
    <dgm:pt modelId="{F22AD259-1B13-49A2-8BAB-6514C357933D}" type="pres">
      <dgm:prSet presAssocID="{E4BC7D94-5C8A-4F52-B241-6E340D0D3FD1}" presName="spNode" presStyleCnt="0"/>
      <dgm:spPr/>
    </dgm:pt>
    <dgm:pt modelId="{75B4A311-93EA-49DB-86A0-8ABC07DA153D}" type="pres">
      <dgm:prSet presAssocID="{0E7E92E5-E6BD-4953-814D-E020DD577BD5}" presName="sibTrans" presStyleLbl="sibTrans1D1" presStyleIdx="0" presStyleCnt="7"/>
      <dgm:spPr/>
      <dgm:t>
        <a:bodyPr/>
        <a:lstStyle/>
        <a:p>
          <a:endParaRPr lang="en-US"/>
        </a:p>
      </dgm:t>
    </dgm:pt>
    <dgm:pt modelId="{4E99308E-D2AF-4221-887D-8DC8B6F10369}" type="pres">
      <dgm:prSet presAssocID="{0587F6AE-6F84-4FE4-A38E-8DE7AFDD994B}" presName="node" presStyleLbl="node1" presStyleIdx="1" presStyleCnt="7">
        <dgm:presLayoutVars>
          <dgm:bulletEnabled val="1"/>
        </dgm:presLayoutVars>
      </dgm:prSet>
      <dgm:spPr/>
      <dgm:t>
        <a:bodyPr/>
        <a:lstStyle/>
        <a:p>
          <a:endParaRPr lang="en-US"/>
        </a:p>
      </dgm:t>
    </dgm:pt>
    <dgm:pt modelId="{C9AA2DB1-B2E0-4502-AB2B-71F7F22240F7}" type="pres">
      <dgm:prSet presAssocID="{0587F6AE-6F84-4FE4-A38E-8DE7AFDD994B}" presName="spNode" presStyleCnt="0"/>
      <dgm:spPr/>
    </dgm:pt>
    <dgm:pt modelId="{2497AAE6-BFF4-4BB6-976A-F41557B5AC22}" type="pres">
      <dgm:prSet presAssocID="{3A7BF46B-EE25-4748-944E-E5DEEE42FE7C}" presName="sibTrans" presStyleLbl="sibTrans1D1" presStyleIdx="1" presStyleCnt="7"/>
      <dgm:spPr/>
      <dgm:t>
        <a:bodyPr/>
        <a:lstStyle/>
        <a:p>
          <a:endParaRPr lang="en-US"/>
        </a:p>
      </dgm:t>
    </dgm:pt>
    <dgm:pt modelId="{7C72E632-EFEE-4654-A2A7-1FC08796117E}" type="pres">
      <dgm:prSet presAssocID="{E9C24CCF-B867-441F-9AD1-6A96711DFB94}" presName="node" presStyleLbl="node1" presStyleIdx="2" presStyleCnt="7">
        <dgm:presLayoutVars>
          <dgm:bulletEnabled val="1"/>
        </dgm:presLayoutVars>
      </dgm:prSet>
      <dgm:spPr/>
      <dgm:t>
        <a:bodyPr/>
        <a:lstStyle/>
        <a:p>
          <a:endParaRPr lang="en-US"/>
        </a:p>
      </dgm:t>
    </dgm:pt>
    <dgm:pt modelId="{BEC2E23B-4BC4-46D3-9B7C-4ADD3D4C1117}" type="pres">
      <dgm:prSet presAssocID="{E9C24CCF-B867-441F-9AD1-6A96711DFB94}" presName="spNode" presStyleCnt="0"/>
      <dgm:spPr/>
    </dgm:pt>
    <dgm:pt modelId="{6D326803-88D3-466A-B454-5EDBA83128CB}" type="pres">
      <dgm:prSet presAssocID="{3E67904D-081F-4D3D-955E-FEDC334CF081}" presName="sibTrans" presStyleLbl="sibTrans1D1" presStyleIdx="2" presStyleCnt="7"/>
      <dgm:spPr/>
      <dgm:t>
        <a:bodyPr/>
        <a:lstStyle/>
        <a:p>
          <a:endParaRPr lang="en-US"/>
        </a:p>
      </dgm:t>
    </dgm:pt>
    <dgm:pt modelId="{3D3A7B63-61B8-469B-87F0-8A84A6DF031A}" type="pres">
      <dgm:prSet presAssocID="{8ACDD144-6874-4C31-AF35-9D301A33F0B0}" presName="node" presStyleLbl="node1" presStyleIdx="3" presStyleCnt="7">
        <dgm:presLayoutVars>
          <dgm:bulletEnabled val="1"/>
        </dgm:presLayoutVars>
      </dgm:prSet>
      <dgm:spPr/>
      <dgm:t>
        <a:bodyPr/>
        <a:lstStyle/>
        <a:p>
          <a:endParaRPr lang="en-US"/>
        </a:p>
      </dgm:t>
    </dgm:pt>
    <dgm:pt modelId="{A4C320A7-9B3C-46E2-ACAA-A99B44DDF8F3}" type="pres">
      <dgm:prSet presAssocID="{8ACDD144-6874-4C31-AF35-9D301A33F0B0}" presName="spNode" presStyleCnt="0"/>
      <dgm:spPr/>
    </dgm:pt>
    <dgm:pt modelId="{5B1C671C-DCA0-49BD-89DA-D3CD5D3B6AEA}" type="pres">
      <dgm:prSet presAssocID="{66041712-C16C-4DB1-A04E-C87CB2F28D2E}" presName="sibTrans" presStyleLbl="sibTrans1D1" presStyleIdx="3" presStyleCnt="7"/>
      <dgm:spPr/>
      <dgm:t>
        <a:bodyPr/>
        <a:lstStyle/>
        <a:p>
          <a:endParaRPr lang="en-US"/>
        </a:p>
      </dgm:t>
    </dgm:pt>
    <dgm:pt modelId="{5FC8F288-3E8B-4B0C-A008-DA20A19BBAD4}" type="pres">
      <dgm:prSet presAssocID="{D539E360-1385-4C79-8AD5-787CF4E7E762}" presName="node" presStyleLbl="node1" presStyleIdx="4" presStyleCnt="7">
        <dgm:presLayoutVars>
          <dgm:bulletEnabled val="1"/>
        </dgm:presLayoutVars>
      </dgm:prSet>
      <dgm:spPr/>
      <dgm:t>
        <a:bodyPr/>
        <a:lstStyle/>
        <a:p>
          <a:endParaRPr lang="en-US"/>
        </a:p>
      </dgm:t>
    </dgm:pt>
    <dgm:pt modelId="{D5145ADA-F6C0-4B05-A7FF-4C3ABB314CFC}" type="pres">
      <dgm:prSet presAssocID="{D539E360-1385-4C79-8AD5-787CF4E7E762}" presName="spNode" presStyleCnt="0"/>
      <dgm:spPr/>
    </dgm:pt>
    <dgm:pt modelId="{489E5B78-AD4E-4D24-A694-44C70A617077}" type="pres">
      <dgm:prSet presAssocID="{A41E4F8A-A6F7-457B-BA67-E2F27BAD8A43}" presName="sibTrans" presStyleLbl="sibTrans1D1" presStyleIdx="4" presStyleCnt="7"/>
      <dgm:spPr/>
      <dgm:t>
        <a:bodyPr/>
        <a:lstStyle/>
        <a:p>
          <a:endParaRPr lang="en-US"/>
        </a:p>
      </dgm:t>
    </dgm:pt>
    <dgm:pt modelId="{C50426A1-B2E8-429A-8AC5-9E1A49E51683}" type="pres">
      <dgm:prSet presAssocID="{C49CAB5A-9D97-4C65-A474-8C4ECEA0B915}" presName="node" presStyleLbl="node1" presStyleIdx="5" presStyleCnt="7">
        <dgm:presLayoutVars>
          <dgm:bulletEnabled val="1"/>
        </dgm:presLayoutVars>
      </dgm:prSet>
      <dgm:spPr/>
      <dgm:t>
        <a:bodyPr/>
        <a:lstStyle/>
        <a:p>
          <a:endParaRPr lang="en-US"/>
        </a:p>
      </dgm:t>
    </dgm:pt>
    <dgm:pt modelId="{C802C2A0-FAF9-4C8E-B9BE-A53FDDD85504}" type="pres">
      <dgm:prSet presAssocID="{C49CAB5A-9D97-4C65-A474-8C4ECEA0B915}" presName="spNode" presStyleCnt="0"/>
      <dgm:spPr/>
    </dgm:pt>
    <dgm:pt modelId="{BFA0A6BA-FEEE-4EFA-95FC-1B2416A6E96A}" type="pres">
      <dgm:prSet presAssocID="{53376602-A4CA-4EFC-BA55-ABE1BE935EEE}" presName="sibTrans" presStyleLbl="sibTrans1D1" presStyleIdx="5" presStyleCnt="7"/>
      <dgm:spPr/>
      <dgm:t>
        <a:bodyPr/>
        <a:lstStyle/>
        <a:p>
          <a:endParaRPr lang="en-US"/>
        </a:p>
      </dgm:t>
    </dgm:pt>
    <dgm:pt modelId="{F3BC25EA-2A8B-4B06-AECD-F4242EAAA917}" type="pres">
      <dgm:prSet presAssocID="{72783E5F-A566-4BB8-91C5-6063D51F85D0}" presName="node" presStyleLbl="node1" presStyleIdx="6" presStyleCnt="7">
        <dgm:presLayoutVars>
          <dgm:bulletEnabled val="1"/>
        </dgm:presLayoutVars>
      </dgm:prSet>
      <dgm:spPr/>
      <dgm:t>
        <a:bodyPr/>
        <a:lstStyle/>
        <a:p>
          <a:endParaRPr lang="en-US"/>
        </a:p>
      </dgm:t>
    </dgm:pt>
    <dgm:pt modelId="{D50DCBF8-01E8-471D-8262-54E2B258094D}" type="pres">
      <dgm:prSet presAssocID="{72783E5F-A566-4BB8-91C5-6063D51F85D0}" presName="spNode" presStyleCnt="0"/>
      <dgm:spPr/>
    </dgm:pt>
    <dgm:pt modelId="{235D804C-AB90-4AE5-B6E6-10F4023B8CA7}" type="pres">
      <dgm:prSet presAssocID="{C9B04FE7-245B-477A-9D5F-1F5086724EA4}" presName="sibTrans" presStyleLbl="sibTrans1D1" presStyleIdx="6" presStyleCnt="7"/>
      <dgm:spPr/>
      <dgm:t>
        <a:bodyPr/>
        <a:lstStyle/>
        <a:p>
          <a:endParaRPr lang="en-US"/>
        </a:p>
      </dgm:t>
    </dgm:pt>
  </dgm:ptLst>
  <dgm:cxnLst>
    <dgm:cxn modelId="{3208442D-2728-40D4-B6A0-67A7CF982439}" type="presOf" srcId="{A41E4F8A-A6F7-457B-BA67-E2F27BAD8A43}" destId="{489E5B78-AD4E-4D24-A694-44C70A617077}" srcOrd="0" destOrd="0" presId="urn:microsoft.com/office/officeart/2005/8/layout/cycle6"/>
    <dgm:cxn modelId="{D836B76B-A929-481B-B562-4F389E9A5AC0}" type="presOf" srcId="{C9B04FE7-245B-477A-9D5F-1F5086724EA4}" destId="{235D804C-AB90-4AE5-B6E6-10F4023B8CA7}" srcOrd="0" destOrd="0" presId="urn:microsoft.com/office/officeart/2005/8/layout/cycle6"/>
    <dgm:cxn modelId="{CBDF855A-B1C7-4A5F-BBB9-DBB947F36ACF}" type="presOf" srcId="{E9C24CCF-B867-441F-9AD1-6A96711DFB94}" destId="{7C72E632-EFEE-4654-A2A7-1FC08796117E}" srcOrd="0" destOrd="0" presId="urn:microsoft.com/office/officeart/2005/8/layout/cycle6"/>
    <dgm:cxn modelId="{B7776139-A5CE-4F33-B82B-E6755D6B66D1}" srcId="{57CAAB8B-2E12-4B05-AF39-44E0B008E2D6}" destId="{D539E360-1385-4C79-8AD5-787CF4E7E762}" srcOrd="4" destOrd="0" parTransId="{4EDCD213-8B5F-484F-B8E5-D8F559D92040}" sibTransId="{A41E4F8A-A6F7-457B-BA67-E2F27BAD8A43}"/>
    <dgm:cxn modelId="{9294EF3C-3C0A-48B9-A7C6-B44B2CFDA032}" srcId="{57CAAB8B-2E12-4B05-AF39-44E0B008E2D6}" destId="{72783E5F-A566-4BB8-91C5-6063D51F85D0}" srcOrd="6" destOrd="0" parTransId="{422E06C6-967C-43EF-8265-8344D4091275}" sibTransId="{C9B04FE7-245B-477A-9D5F-1F5086724EA4}"/>
    <dgm:cxn modelId="{8A3D1AE5-ADEE-4B84-A66B-67ACC9FA6F72}" srcId="{57CAAB8B-2E12-4B05-AF39-44E0B008E2D6}" destId="{0587F6AE-6F84-4FE4-A38E-8DE7AFDD994B}" srcOrd="1" destOrd="0" parTransId="{BBE7E320-4050-4D81-ACA6-C9D708F7518B}" sibTransId="{3A7BF46B-EE25-4748-944E-E5DEEE42FE7C}"/>
    <dgm:cxn modelId="{050493D5-1734-4973-BD1B-D1807A3B2908}" type="presOf" srcId="{D539E360-1385-4C79-8AD5-787CF4E7E762}" destId="{5FC8F288-3E8B-4B0C-A008-DA20A19BBAD4}" srcOrd="0" destOrd="0" presId="urn:microsoft.com/office/officeart/2005/8/layout/cycle6"/>
    <dgm:cxn modelId="{15FDDEDB-A778-4681-921E-185D3DC33F57}" type="presOf" srcId="{8ACDD144-6874-4C31-AF35-9D301A33F0B0}" destId="{3D3A7B63-61B8-469B-87F0-8A84A6DF031A}" srcOrd="0" destOrd="0" presId="urn:microsoft.com/office/officeart/2005/8/layout/cycle6"/>
    <dgm:cxn modelId="{567E360B-B5D3-4303-8CEF-32B1931DCBE7}" type="presOf" srcId="{E4BC7D94-5C8A-4F52-B241-6E340D0D3FD1}" destId="{60831990-B64D-4D7E-A656-1382FCA5F547}" srcOrd="0" destOrd="0" presId="urn:microsoft.com/office/officeart/2005/8/layout/cycle6"/>
    <dgm:cxn modelId="{5B480504-0919-4824-B6EB-C8A2473388F4}" srcId="{57CAAB8B-2E12-4B05-AF39-44E0B008E2D6}" destId="{E4BC7D94-5C8A-4F52-B241-6E340D0D3FD1}" srcOrd="0" destOrd="0" parTransId="{32771E3B-6223-4E34-AFC0-6051C80FF939}" sibTransId="{0E7E92E5-E6BD-4953-814D-E020DD577BD5}"/>
    <dgm:cxn modelId="{A2BA26ED-BE79-4FD5-9841-F6E0068660D6}" type="presOf" srcId="{0E7E92E5-E6BD-4953-814D-E020DD577BD5}" destId="{75B4A311-93EA-49DB-86A0-8ABC07DA153D}" srcOrd="0" destOrd="0" presId="urn:microsoft.com/office/officeart/2005/8/layout/cycle6"/>
    <dgm:cxn modelId="{F0C8396D-C438-47DF-92E8-709527AD6971}" type="presOf" srcId="{57CAAB8B-2E12-4B05-AF39-44E0B008E2D6}" destId="{2B951CD4-4E69-4525-9480-B8764146010E}" srcOrd="0" destOrd="0" presId="urn:microsoft.com/office/officeart/2005/8/layout/cycle6"/>
    <dgm:cxn modelId="{C4475283-075C-4C47-830E-52B159D395A1}" type="presOf" srcId="{72783E5F-A566-4BB8-91C5-6063D51F85D0}" destId="{F3BC25EA-2A8B-4B06-AECD-F4242EAAA917}" srcOrd="0" destOrd="0" presId="urn:microsoft.com/office/officeart/2005/8/layout/cycle6"/>
    <dgm:cxn modelId="{3E7476BF-05C6-4FB6-B1A4-CAC89458D830}" type="presOf" srcId="{66041712-C16C-4DB1-A04E-C87CB2F28D2E}" destId="{5B1C671C-DCA0-49BD-89DA-D3CD5D3B6AEA}" srcOrd="0" destOrd="0" presId="urn:microsoft.com/office/officeart/2005/8/layout/cycle6"/>
    <dgm:cxn modelId="{682A6CB8-01FA-45F9-8D2A-1D0C1C4C0363}" srcId="{57CAAB8B-2E12-4B05-AF39-44E0B008E2D6}" destId="{C49CAB5A-9D97-4C65-A474-8C4ECEA0B915}" srcOrd="5" destOrd="0" parTransId="{F59D2C89-C696-4834-9A72-E1A9CF3338C8}" sibTransId="{53376602-A4CA-4EFC-BA55-ABE1BE935EEE}"/>
    <dgm:cxn modelId="{C0EF060D-7EF7-423A-B07E-DB1794219EA1}" type="presOf" srcId="{3E67904D-081F-4D3D-955E-FEDC334CF081}" destId="{6D326803-88D3-466A-B454-5EDBA83128CB}" srcOrd="0" destOrd="0" presId="urn:microsoft.com/office/officeart/2005/8/layout/cycle6"/>
    <dgm:cxn modelId="{8D4F53D4-96E3-4BC2-AEAE-C73B4ACC72FA}" type="presOf" srcId="{53376602-A4CA-4EFC-BA55-ABE1BE935EEE}" destId="{BFA0A6BA-FEEE-4EFA-95FC-1B2416A6E96A}" srcOrd="0" destOrd="0" presId="urn:microsoft.com/office/officeart/2005/8/layout/cycle6"/>
    <dgm:cxn modelId="{51D77D83-F937-4743-A7A1-437A35B522B4}" type="presOf" srcId="{C49CAB5A-9D97-4C65-A474-8C4ECEA0B915}" destId="{C50426A1-B2E8-429A-8AC5-9E1A49E51683}" srcOrd="0" destOrd="0" presId="urn:microsoft.com/office/officeart/2005/8/layout/cycle6"/>
    <dgm:cxn modelId="{2CF28E32-D946-49AC-A8D6-EF1DF73EA0D2}" srcId="{57CAAB8B-2E12-4B05-AF39-44E0B008E2D6}" destId="{E9C24CCF-B867-441F-9AD1-6A96711DFB94}" srcOrd="2" destOrd="0" parTransId="{F15864AB-03A0-4D8C-88C8-26C18F1D711E}" sibTransId="{3E67904D-081F-4D3D-955E-FEDC334CF081}"/>
    <dgm:cxn modelId="{C2C3E3C0-71B3-4ACB-BD74-369052730259}" type="presOf" srcId="{0587F6AE-6F84-4FE4-A38E-8DE7AFDD994B}" destId="{4E99308E-D2AF-4221-887D-8DC8B6F10369}" srcOrd="0" destOrd="0" presId="urn:microsoft.com/office/officeart/2005/8/layout/cycle6"/>
    <dgm:cxn modelId="{06E1839B-79DE-48AB-B611-7A34CC8ED9BD}" srcId="{57CAAB8B-2E12-4B05-AF39-44E0B008E2D6}" destId="{8ACDD144-6874-4C31-AF35-9D301A33F0B0}" srcOrd="3" destOrd="0" parTransId="{DF34CDB9-7583-4685-B7A6-078F559AD5B8}" sibTransId="{66041712-C16C-4DB1-A04E-C87CB2F28D2E}"/>
    <dgm:cxn modelId="{8548A326-A475-4BBF-AF68-8CBF250BED75}" type="presOf" srcId="{3A7BF46B-EE25-4748-944E-E5DEEE42FE7C}" destId="{2497AAE6-BFF4-4BB6-976A-F41557B5AC22}" srcOrd="0" destOrd="0" presId="urn:microsoft.com/office/officeart/2005/8/layout/cycle6"/>
    <dgm:cxn modelId="{A8912245-38BC-46B1-B492-A2AAB5E36CEF}" type="presParOf" srcId="{2B951CD4-4E69-4525-9480-B8764146010E}" destId="{60831990-B64D-4D7E-A656-1382FCA5F547}" srcOrd="0" destOrd="0" presId="urn:microsoft.com/office/officeart/2005/8/layout/cycle6"/>
    <dgm:cxn modelId="{9D3E3CA7-88D2-4E7C-8568-9DB457D138AE}" type="presParOf" srcId="{2B951CD4-4E69-4525-9480-B8764146010E}" destId="{F22AD259-1B13-49A2-8BAB-6514C357933D}" srcOrd="1" destOrd="0" presId="urn:microsoft.com/office/officeart/2005/8/layout/cycle6"/>
    <dgm:cxn modelId="{EB1AF39B-C600-456E-95BE-3B774E419185}" type="presParOf" srcId="{2B951CD4-4E69-4525-9480-B8764146010E}" destId="{75B4A311-93EA-49DB-86A0-8ABC07DA153D}" srcOrd="2" destOrd="0" presId="urn:microsoft.com/office/officeart/2005/8/layout/cycle6"/>
    <dgm:cxn modelId="{B6C771B8-F387-4A8C-AEB2-B49A66E94866}" type="presParOf" srcId="{2B951CD4-4E69-4525-9480-B8764146010E}" destId="{4E99308E-D2AF-4221-887D-8DC8B6F10369}" srcOrd="3" destOrd="0" presId="urn:microsoft.com/office/officeart/2005/8/layout/cycle6"/>
    <dgm:cxn modelId="{340D90B2-E3C2-4CC9-8510-E9D0D465A939}" type="presParOf" srcId="{2B951CD4-4E69-4525-9480-B8764146010E}" destId="{C9AA2DB1-B2E0-4502-AB2B-71F7F22240F7}" srcOrd="4" destOrd="0" presId="urn:microsoft.com/office/officeart/2005/8/layout/cycle6"/>
    <dgm:cxn modelId="{3127F03A-C99A-4FF1-BBF3-5AAF3A9CFABB}" type="presParOf" srcId="{2B951CD4-4E69-4525-9480-B8764146010E}" destId="{2497AAE6-BFF4-4BB6-976A-F41557B5AC22}" srcOrd="5" destOrd="0" presId="urn:microsoft.com/office/officeart/2005/8/layout/cycle6"/>
    <dgm:cxn modelId="{C5EE9218-04E9-44F5-AA96-7C50FA209327}" type="presParOf" srcId="{2B951CD4-4E69-4525-9480-B8764146010E}" destId="{7C72E632-EFEE-4654-A2A7-1FC08796117E}" srcOrd="6" destOrd="0" presId="urn:microsoft.com/office/officeart/2005/8/layout/cycle6"/>
    <dgm:cxn modelId="{4D858910-7D63-4C9F-B0D3-D3F2C3FB7EBF}" type="presParOf" srcId="{2B951CD4-4E69-4525-9480-B8764146010E}" destId="{BEC2E23B-4BC4-46D3-9B7C-4ADD3D4C1117}" srcOrd="7" destOrd="0" presId="urn:microsoft.com/office/officeart/2005/8/layout/cycle6"/>
    <dgm:cxn modelId="{EB8BFB81-12B1-4732-8EDB-F5B14A3D3229}" type="presParOf" srcId="{2B951CD4-4E69-4525-9480-B8764146010E}" destId="{6D326803-88D3-466A-B454-5EDBA83128CB}" srcOrd="8" destOrd="0" presId="urn:microsoft.com/office/officeart/2005/8/layout/cycle6"/>
    <dgm:cxn modelId="{87A17772-474E-4233-91A9-76BC94879B8A}" type="presParOf" srcId="{2B951CD4-4E69-4525-9480-B8764146010E}" destId="{3D3A7B63-61B8-469B-87F0-8A84A6DF031A}" srcOrd="9" destOrd="0" presId="urn:microsoft.com/office/officeart/2005/8/layout/cycle6"/>
    <dgm:cxn modelId="{B20E4FA9-EF2C-4D5E-A7F2-152BAFADCDFF}" type="presParOf" srcId="{2B951CD4-4E69-4525-9480-B8764146010E}" destId="{A4C320A7-9B3C-46E2-ACAA-A99B44DDF8F3}" srcOrd="10" destOrd="0" presId="urn:microsoft.com/office/officeart/2005/8/layout/cycle6"/>
    <dgm:cxn modelId="{DF274A6E-06CA-4CE8-938C-2D135649E179}" type="presParOf" srcId="{2B951CD4-4E69-4525-9480-B8764146010E}" destId="{5B1C671C-DCA0-49BD-89DA-D3CD5D3B6AEA}" srcOrd="11" destOrd="0" presId="urn:microsoft.com/office/officeart/2005/8/layout/cycle6"/>
    <dgm:cxn modelId="{3A30D1B9-07A2-42DA-9FC0-6AD53A10BA0E}" type="presParOf" srcId="{2B951CD4-4E69-4525-9480-B8764146010E}" destId="{5FC8F288-3E8B-4B0C-A008-DA20A19BBAD4}" srcOrd="12" destOrd="0" presId="urn:microsoft.com/office/officeart/2005/8/layout/cycle6"/>
    <dgm:cxn modelId="{E5D29129-43B0-4F31-B73B-9DC9FDF10486}" type="presParOf" srcId="{2B951CD4-4E69-4525-9480-B8764146010E}" destId="{D5145ADA-F6C0-4B05-A7FF-4C3ABB314CFC}" srcOrd="13" destOrd="0" presId="urn:microsoft.com/office/officeart/2005/8/layout/cycle6"/>
    <dgm:cxn modelId="{C11C52BF-1D01-4280-8A3B-D0643F7C969A}" type="presParOf" srcId="{2B951CD4-4E69-4525-9480-B8764146010E}" destId="{489E5B78-AD4E-4D24-A694-44C70A617077}" srcOrd="14" destOrd="0" presId="urn:microsoft.com/office/officeart/2005/8/layout/cycle6"/>
    <dgm:cxn modelId="{4DDCCB4B-055F-4AAA-85D9-531F84E8F356}" type="presParOf" srcId="{2B951CD4-4E69-4525-9480-B8764146010E}" destId="{C50426A1-B2E8-429A-8AC5-9E1A49E51683}" srcOrd="15" destOrd="0" presId="urn:microsoft.com/office/officeart/2005/8/layout/cycle6"/>
    <dgm:cxn modelId="{BC760094-F74F-4A2F-992E-715838BFDB64}" type="presParOf" srcId="{2B951CD4-4E69-4525-9480-B8764146010E}" destId="{C802C2A0-FAF9-4C8E-B9BE-A53FDDD85504}" srcOrd="16" destOrd="0" presId="urn:microsoft.com/office/officeart/2005/8/layout/cycle6"/>
    <dgm:cxn modelId="{B5F591E7-CF36-46F1-925A-736DB935E67F}" type="presParOf" srcId="{2B951CD4-4E69-4525-9480-B8764146010E}" destId="{BFA0A6BA-FEEE-4EFA-95FC-1B2416A6E96A}" srcOrd="17" destOrd="0" presId="urn:microsoft.com/office/officeart/2005/8/layout/cycle6"/>
    <dgm:cxn modelId="{63F12C93-352A-413C-A894-C7C0F2ADEC64}" type="presParOf" srcId="{2B951CD4-4E69-4525-9480-B8764146010E}" destId="{F3BC25EA-2A8B-4B06-AECD-F4242EAAA917}" srcOrd="18" destOrd="0" presId="urn:microsoft.com/office/officeart/2005/8/layout/cycle6"/>
    <dgm:cxn modelId="{15EAA856-570D-48EB-9D4B-A74C5BB50B60}" type="presParOf" srcId="{2B951CD4-4E69-4525-9480-B8764146010E}" destId="{D50DCBF8-01E8-471D-8262-54E2B258094D}" srcOrd="19" destOrd="0" presId="urn:microsoft.com/office/officeart/2005/8/layout/cycle6"/>
    <dgm:cxn modelId="{F431B71F-A2B4-4748-9BD3-BD941E0EC4DF}" type="presParOf" srcId="{2B951CD4-4E69-4525-9480-B8764146010E}" destId="{235D804C-AB90-4AE5-B6E6-10F4023B8CA7}"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31990-B64D-4D7E-A656-1382FCA5F547}">
      <dsp:nvSpPr>
        <dsp:cNvPr id="0" name=""/>
        <dsp:cNvSpPr/>
      </dsp:nvSpPr>
      <dsp:spPr>
        <a:xfrm>
          <a:off x="3495709" y="608"/>
          <a:ext cx="1088956" cy="707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Institution</a:t>
          </a:r>
          <a:endParaRPr lang="en-US" sz="1500" kern="1200" dirty="0"/>
        </a:p>
      </dsp:txBody>
      <dsp:txXfrm>
        <a:off x="3530262" y="35161"/>
        <a:ext cx="1019850" cy="638715"/>
      </dsp:txXfrm>
    </dsp:sp>
    <dsp:sp modelId="{75B4A311-93EA-49DB-86A0-8ABC07DA153D}">
      <dsp:nvSpPr>
        <dsp:cNvPr id="0" name=""/>
        <dsp:cNvSpPr/>
      </dsp:nvSpPr>
      <dsp:spPr>
        <a:xfrm>
          <a:off x="2021448" y="354519"/>
          <a:ext cx="4037478" cy="4037478"/>
        </a:xfrm>
        <a:custGeom>
          <a:avLst/>
          <a:gdLst/>
          <a:ahLst/>
          <a:cxnLst/>
          <a:rect l="0" t="0" r="0" b="0"/>
          <a:pathLst>
            <a:path>
              <a:moveTo>
                <a:pt x="2570411" y="76841"/>
              </a:moveTo>
              <a:arcTo wR="2018739" hR="2018739" stAng="17151556" swAng="125476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99308E-D2AF-4221-887D-8DC8B6F10369}">
      <dsp:nvSpPr>
        <dsp:cNvPr id="0" name=""/>
        <dsp:cNvSpPr/>
      </dsp:nvSpPr>
      <dsp:spPr>
        <a:xfrm>
          <a:off x="5074022" y="760684"/>
          <a:ext cx="1088956" cy="707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Faculty</a:t>
          </a:r>
          <a:endParaRPr lang="en-US" sz="1500" kern="1200" dirty="0"/>
        </a:p>
      </dsp:txBody>
      <dsp:txXfrm>
        <a:off x="5108575" y="795237"/>
        <a:ext cx="1019850" cy="638715"/>
      </dsp:txXfrm>
    </dsp:sp>
    <dsp:sp modelId="{2497AAE6-BFF4-4BB6-976A-F41557B5AC22}">
      <dsp:nvSpPr>
        <dsp:cNvPr id="0" name=""/>
        <dsp:cNvSpPr/>
      </dsp:nvSpPr>
      <dsp:spPr>
        <a:xfrm>
          <a:off x="2021448" y="354519"/>
          <a:ext cx="4037478" cy="4037478"/>
        </a:xfrm>
        <a:custGeom>
          <a:avLst/>
          <a:gdLst/>
          <a:ahLst/>
          <a:cxnLst/>
          <a:rect l="0" t="0" r="0" b="0"/>
          <a:pathLst>
            <a:path>
              <a:moveTo>
                <a:pt x="3827939" y="1123136"/>
              </a:moveTo>
              <a:arcTo wR="2018739" hR="2018739" stAng="20019801" swAng="17251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72E632-EFEE-4654-A2A7-1FC08796117E}">
      <dsp:nvSpPr>
        <dsp:cNvPr id="0" name=""/>
        <dsp:cNvSpPr/>
      </dsp:nvSpPr>
      <dsp:spPr>
        <a:xfrm>
          <a:off x="5463834" y="2468559"/>
          <a:ext cx="1088956" cy="707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Students</a:t>
          </a:r>
          <a:endParaRPr lang="en-US" sz="1500" kern="1200" dirty="0"/>
        </a:p>
      </dsp:txBody>
      <dsp:txXfrm>
        <a:off x="5498387" y="2503112"/>
        <a:ext cx="1019850" cy="638715"/>
      </dsp:txXfrm>
    </dsp:sp>
    <dsp:sp modelId="{6D326803-88D3-466A-B454-5EDBA83128CB}">
      <dsp:nvSpPr>
        <dsp:cNvPr id="0" name=""/>
        <dsp:cNvSpPr/>
      </dsp:nvSpPr>
      <dsp:spPr>
        <a:xfrm>
          <a:off x="2021448" y="354519"/>
          <a:ext cx="4037478" cy="4037478"/>
        </a:xfrm>
        <a:custGeom>
          <a:avLst/>
          <a:gdLst/>
          <a:ahLst/>
          <a:cxnLst/>
          <a:rect l="0" t="0" r="0" b="0"/>
          <a:pathLst>
            <a:path>
              <a:moveTo>
                <a:pt x="3867618" y="2829265"/>
              </a:moveTo>
              <a:arcTo wR="2018739" hR="2018739" stAng="1420325" swAng="135732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3A7B63-61B8-469B-87F0-8A84A6DF031A}">
      <dsp:nvSpPr>
        <dsp:cNvPr id="0" name=""/>
        <dsp:cNvSpPr/>
      </dsp:nvSpPr>
      <dsp:spPr>
        <a:xfrm>
          <a:off x="4371607" y="3838169"/>
          <a:ext cx="1088956" cy="707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Bookstores</a:t>
          </a:r>
          <a:endParaRPr lang="en-US" sz="1500" kern="1200" dirty="0"/>
        </a:p>
      </dsp:txBody>
      <dsp:txXfrm>
        <a:off x="4406160" y="3872722"/>
        <a:ext cx="1019850" cy="638715"/>
      </dsp:txXfrm>
    </dsp:sp>
    <dsp:sp modelId="{5B1C671C-DCA0-49BD-89DA-D3CD5D3B6AEA}">
      <dsp:nvSpPr>
        <dsp:cNvPr id="0" name=""/>
        <dsp:cNvSpPr/>
      </dsp:nvSpPr>
      <dsp:spPr>
        <a:xfrm>
          <a:off x="2021448" y="354519"/>
          <a:ext cx="4037478" cy="4037478"/>
        </a:xfrm>
        <a:custGeom>
          <a:avLst/>
          <a:gdLst/>
          <a:ahLst/>
          <a:cxnLst/>
          <a:rect l="0" t="0" r="0" b="0"/>
          <a:pathLst>
            <a:path>
              <a:moveTo>
                <a:pt x="2343618" y="4011165"/>
              </a:moveTo>
              <a:arcTo wR="2018739" hR="2018739" stAng="4844341" swAng="111131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C8F288-3E8B-4B0C-A008-DA20A19BBAD4}">
      <dsp:nvSpPr>
        <dsp:cNvPr id="0" name=""/>
        <dsp:cNvSpPr/>
      </dsp:nvSpPr>
      <dsp:spPr>
        <a:xfrm>
          <a:off x="2619811" y="3838169"/>
          <a:ext cx="1088956" cy="707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IT/Libraries</a:t>
          </a:r>
          <a:endParaRPr lang="en-US" sz="1500" kern="1200" dirty="0"/>
        </a:p>
      </dsp:txBody>
      <dsp:txXfrm>
        <a:off x="2654364" y="3872722"/>
        <a:ext cx="1019850" cy="638715"/>
      </dsp:txXfrm>
    </dsp:sp>
    <dsp:sp modelId="{489E5B78-AD4E-4D24-A694-44C70A617077}">
      <dsp:nvSpPr>
        <dsp:cNvPr id="0" name=""/>
        <dsp:cNvSpPr/>
      </dsp:nvSpPr>
      <dsp:spPr>
        <a:xfrm>
          <a:off x="2021448" y="354519"/>
          <a:ext cx="4037478" cy="4037478"/>
        </a:xfrm>
        <a:custGeom>
          <a:avLst/>
          <a:gdLst/>
          <a:ahLst/>
          <a:cxnLst/>
          <a:rect l="0" t="0" r="0" b="0"/>
          <a:pathLst>
            <a:path>
              <a:moveTo>
                <a:pt x="623879" y="3478080"/>
              </a:moveTo>
              <a:arcTo wR="2018739" hR="2018739" stAng="8022348" swAng="135732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0426A1-B2E8-429A-8AC5-9E1A49E51683}">
      <dsp:nvSpPr>
        <dsp:cNvPr id="0" name=""/>
        <dsp:cNvSpPr/>
      </dsp:nvSpPr>
      <dsp:spPr>
        <a:xfrm>
          <a:off x="1527583" y="2468559"/>
          <a:ext cx="1088956" cy="707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eReaders</a:t>
          </a:r>
          <a:endParaRPr lang="en-US" sz="1500" kern="1200" dirty="0"/>
        </a:p>
      </dsp:txBody>
      <dsp:txXfrm>
        <a:off x="1562136" y="2503112"/>
        <a:ext cx="1019850" cy="638715"/>
      </dsp:txXfrm>
    </dsp:sp>
    <dsp:sp modelId="{BFA0A6BA-FEEE-4EFA-95FC-1B2416A6E96A}">
      <dsp:nvSpPr>
        <dsp:cNvPr id="0" name=""/>
        <dsp:cNvSpPr/>
      </dsp:nvSpPr>
      <dsp:spPr>
        <a:xfrm>
          <a:off x="2021448" y="354519"/>
          <a:ext cx="4037478" cy="4037478"/>
        </a:xfrm>
        <a:custGeom>
          <a:avLst/>
          <a:gdLst/>
          <a:ahLst/>
          <a:cxnLst/>
          <a:rect l="0" t="0" r="0" b="0"/>
          <a:pathLst>
            <a:path>
              <a:moveTo>
                <a:pt x="1794" y="2103827"/>
              </a:moveTo>
              <a:arcTo wR="2018739" hR="2018739" stAng="10655058" swAng="17251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BC25EA-2A8B-4B06-AECD-F4242EAAA917}">
      <dsp:nvSpPr>
        <dsp:cNvPr id="0" name=""/>
        <dsp:cNvSpPr/>
      </dsp:nvSpPr>
      <dsp:spPr>
        <a:xfrm>
          <a:off x="1917395" y="760684"/>
          <a:ext cx="1088956" cy="707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Publishers</a:t>
          </a:r>
          <a:endParaRPr lang="en-US" sz="1500" kern="1200" dirty="0"/>
        </a:p>
      </dsp:txBody>
      <dsp:txXfrm>
        <a:off x="1951948" y="795237"/>
        <a:ext cx="1019850" cy="638715"/>
      </dsp:txXfrm>
    </dsp:sp>
    <dsp:sp modelId="{235D804C-AB90-4AE5-B6E6-10F4023B8CA7}">
      <dsp:nvSpPr>
        <dsp:cNvPr id="0" name=""/>
        <dsp:cNvSpPr/>
      </dsp:nvSpPr>
      <dsp:spPr>
        <a:xfrm>
          <a:off x="2021448" y="354519"/>
          <a:ext cx="4037478" cy="4037478"/>
        </a:xfrm>
        <a:custGeom>
          <a:avLst/>
          <a:gdLst/>
          <a:ahLst/>
          <a:cxnLst/>
          <a:rect l="0" t="0" r="0" b="0"/>
          <a:pathLst>
            <a:path>
              <a:moveTo>
                <a:pt x="810258" y="401679"/>
              </a:moveTo>
              <a:arcTo wR="2018739" hR="2018739" stAng="13993683" swAng="125476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0.17957</cdr:x>
      <cdr:y>0.62721</cdr:y>
    </cdr:from>
    <cdr:to>
      <cdr:x>0.33045</cdr:x>
      <cdr:y>0.62721</cdr:y>
    </cdr:to>
    <cdr:cxnSp macro="">
      <cdr:nvCxnSpPr>
        <cdr:cNvPr id="3" name="Straight Connector 2"/>
        <cdr:cNvCxnSpPr/>
      </cdr:nvCxnSpPr>
      <cdr:spPr>
        <a:xfrm xmlns:a="http://schemas.openxmlformats.org/drawingml/2006/main">
          <a:off x="1450975" y="2851666"/>
          <a:ext cx="1219200" cy="0"/>
        </a:xfrm>
        <a:prstGeom xmlns:a="http://schemas.openxmlformats.org/drawingml/2006/main" prst="line">
          <a:avLst/>
        </a:prstGeom>
        <a:ln xmlns:a="http://schemas.openxmlformats.org/drawingml/2006/main" w="5080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8E2655-8BF4-4EEA-93F2-5BB167F7219A}" type="datetimeFigureOut">
              <a:rPr lang="en-US" smtClean="0"/>
              <a:t>12/10/2012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533B81-DFC0-4C5C-A3BC-282EE7F9BFA3}" type="slidenum">
              <a:rPr lang="en-US" smtClean="0"/>
              <a:t>‹#›</a:t>
            </a:fld>
            <a:endParaRPr lang="en-US"/>
          </a:p>
        </p:txBody>
      </p:sp>
    </p:spTree>
    <p:extLst>
      <p:ext uri="{BB962C8B-B14F-4D97-AF65-F5344CB8AC3E}">
        <p14:creationId xmlns:p14="http://schemas.microsoft.com/office/powerpoint/2010/main" val="371987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33B81-DFC0-4C5C-A3BC-282EE7F9BFA3}" type="slidenum">
              <a:rPr lang="en-US" smtClean="0"/>
              <a:t>2</a:t>
            </a:fld>
            <a:endParaRPr lang="en-US"/>
          </a:p>
        </p:txBody>
      </p:sp>
    </p:spTree>
    <p:extLst>
      <p:ext uri="{BB962C8B-B14F-4D97-AF65-F5344CB8AC3E}">
        <p14:creationId xmlns:p14="http://schemas.microsoft.com/office/powerpoint/2010/main" val="2887896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endParaRPr lang="en-US" b="0" dirty="0" smtClean="0"/>
          </a:p>
          <a:p>
            <a:pPr marL="171450" indent="-171450">
              <a:buFont typeface="Arial" pitchFamily="34" charset="0"/>
              <a:buChar char="•"/>
            </a:pPr>
            <a:r>
              <a:rPr lang="en-US" b="0" dirty="0" smtClean="0"/>
              <a:t>As part of 1</a:t>
            </a:r>
            <a:r>
              <a:rPr lang="en-US" b="0" baseline="30000" dirty="0" smtClean="0"/>
              <a:t>st</a:t>
            </a:r>
            <a:r>
              <a:rPr lang="en-US" b="0" baseline="0" dirty="0" smtClean="0"/>
              <a:t> E/I2 pilot (Spring 2012), University of MN’ disability services office evaluated the </a:t>
            </a:r>
            <a:r>
              <a:rPr lang="en-US" b="0" baseline="0" dirty="0" err="1" smtClean="0"/>
              <a:t>Courseload</a:t>
            </a:r>
            <a:r>
              <a:rPr lang="en-US" b="0" baseline="0" dirty="0" smtClean="0"/>
              <a:t> </a:t>
            </a:r>
            <a:r>
              <a:rPr lang="en-US" b="0" baseline="0" dirty="0" err="1" smtClean="0"/>
              <a:t>eReader</a:t>
            </a:r>
            <a:r>
              <a:rPr lang="en-US" b="0" baseline="0" dirty="0" smtClean="0"/>
              <a:t> application through which e-texts from McGraw-Hill were delivered.</a:t>
            </a:r>
          </a:p>
          <a:p>
            <a:pPr marL="171450" indent="-171450">
              <a:buFont typeface="Arial" pitchFamily="34" charset="0"/>
              <a:buChar char="•"/>
            </a:pPr>
            <a:r>
              <a:rPr lang="en-US" b="0" baseline="0" dirty="0" smtClean="0"/>
              <a:t>At that time, the office found CL to essentially be inaccessible to persons with visual impairments—students and staff testing could not navigate the application or access content effectively using standard assistive applications.</a:t>
            </a:r>
          </a:p>
          <a:p>
            <a:pPr marL="171450" indent="-171450">
              <a:buFont typeface="Arial" pitchFamily="34" charset="0"/>
              <a:buChar char="•"/>
            </a:pPr>
            <a:r>
              <a:rPr lang="en-US" b="0" baseline="0" dirty="0" smtClean="0"/>
              <a:t>The MN findings were part of the overall evaluation report that E/I2 and the participating institutions released, and it was on reviewing that report in Fall 2012 that NFB became concerned.</a:t>
            </a:r>
          </a:p>
          <a:p>
            <a:pPr marL="171450" indent="-171450">
              <a:buFont typeface="Arial" pitchFamily="34" charset="0"/>
              <a:buChar char="•"/>
            </a:pPr>
            <a:r>
              <a:rPr lang="en-US" b="0" baseline="0" dirty="0" smtClean="0"/>
              <a:t>As a result, NFB issued a letter to E, I2, MH, CL, and the institutions participating in the then-active Fall 2012 pilot asking that pilot activities involving </a:t>
            </a:r>
            <a:r>
              <a:rPr lang="en-US" b="0" baseline="0" dirty="0" err="1" smtClean="0"/>
              <a:t>Courseload</a:t>
            </a:r>
            <a:r>
              <a:rPr lang="en-US" b="0" baseline="0" dirty="0" smtClean="0"/>
              <a:t> be discontinued until the platform was accessible.</a:t>
            </a:r>
          </a:p>
          <a:p>
            <a:pPr marL="171450" indent="-171450">
              <a:buFont typeface="Arial" pitchFamily="34" charset="0"/>
              <a:buChar char="•"/>
            </a:pPr>
            <a:r>
              <a:rPr lang="en-US" b="0" baseline="0" dirty="0" smtClean="0"/>
              <a:t>Unfortunately, the progress that </a:t>
            </a:r>
            <a:r>
              <a:rPr lang="en-US" b="0" baseline="0" dirty="0" err="1" smtClean="0"/>
              <a:t>Courseload</a:t>
            </a:r>
            <a:r>
              <a:rPr lang="en-US" b="0" baseline="0" dirty="0" smtClean="0"/>
              <a:t> had made on accessibility from the time of MN’s findings had not been communicated broadly or effectively, leading NFB to assume that the conditions reported in the spring still held.</a:t>
            </a:r>
          </a:p>
          <a:p>
            <a:pPr marL="171450" indent="-171450">
              <a:buFont typeface="Arial" pitchFamily="34" charset="0"/>
              <a:buChar char="•"/>
            </a:pPr>
            <a:r>
              <a:rPr lang="en-US" b="0" baseline="0" dirty="0" smtClean="0"/>
              <a:t>EDUCAUSE and I2 engaged directly with NFB and facilitated dialogue between NFB and </a:t>
            </a:r>
            <a:r>
              <a:rPr lang="en-US" b="0" baseline="0" dirty="0" err="1" smtClean="0"/>
              <a:t>Courseload</a:t>
            </a:r>
            <a:r>
              <a:rPr lang="en-US" b="0" baseline="0" dirty="0" smtClean="0"/>
              <a:t> to highlight the commitment </a:t>
            </a:r>
            <a:r>
              <a:rPr lang="en-US" b="0" baseline="0" dirty="0" err="1" smtClean="0"/>
              <a:t>Courseload</a:t>
            </a:r>
            <a:r>
              <a:rPr lang="en-US" b="0" baseline="0" dirty="0" smtClean="0"/>
              <a:t> had made to have a fully accessible platform in time for the Spring 2013 pilot set to start in January. </a:t>
            </a:r>
          </a:p>
          <a:p>
            <a:pPr marL="171450" indent="-171450">
              <a:buFont typeface="Arial" pitchFamily="34" charset="0"/>
              <a:buChar char="•"/>
            </a:pPr>
            <a:r>
              <a:rPr lang="en-US" b="0" baseline="0" dirty="0" smtClean="0"/>
              <a:t>We also further emphasized in program communications that companies without clear accessibility plans and commitments to achieve them would not be able to participate in our e-text pilots, and that institutions would need to fully evaluate their ability to meet accessibility compliance obligations as part of considering participation.</a:t>
            </a:r>
          </a:p>
          <a:p>
            <a:pPr marL="171450" indent="-171450">
              <a:buFont typeface="Arial" pitchFamily="34" charset="0"/>
              <a:buChar char="•"/>
            </a:pPr>
            <a:r>
              <a:rPr lang="en-US" b="0" baseline="0" dirty="0" smtClean="0"/>
              <a:t>However, there’s much more to the accessibility discussion around e-texts than the accessibility of the delivery platforms.</a:t>
            </a:r>
            <a:endParaRPr lang="en-US" b="1" dirty="0"/>
          </a:p>
        </p:txBody>
      </p:sp>
      <p:sp>
        <p:nvSpPr>
          <p:cNvPr id="4" name="Slide Number Placeholder 3"/>
          <p:cNvSpPr>
            <a:spLocks noGrp="1"/>
          </p:cNvSpPr>
          <p:nvPr>
            <p:ph type="sldNum" sz="quarter" idx="10"/>
          </p:nvPr>
        </p:nvSpPr>
        <p:spPr/>
        <p:txBody>
          <a:bodyPr/>
          <a:lstStyle/>
          <a:p>
            <a:fld id="{DF533B81-DFC0-4C5C-A3BC-282EE7F9BFA3}" type="slidenum">
              <a:rPr lang="en-US" smtClean="0"/>
              <a:t>19</a:t>
            </a:fld>
            <a:endParaRPr lang="en-US"/>
          </a:p>
        </p:txBody>
      </p:sp>
    </p:spTree>
    <p:extLst>
      <p:ext uri="{BB962C8B-B14F-4D97-AF65-F5344CB8AC3E}">
        <p14:creationId xmlns:p14="http://schemas.microsoft.com/office/powerpoint/2010/main" val="2883295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91000"/>
          </a:xfrm>
        </p:spPr>
        <p:txBody>
          <a:bodyPr/>
          <a:lstStyle/>
          <a:p>
            <a:r>
              <a:rPr lang="en-US" b="1" dirty="0" smtClean="0"/>
              <a:t>Notes</a:t>
            </a:r>
            <a:endParaRPr lang="en-US" b="0" dirty="0" smtClean="0"/>
          </a:p>
          <a:p>
            <a:pPr marL="171450" indent="-171450">
              <a:buFont typeface="Arial" pitchFamily="34" charset="0"/>
              <a:buChar char="•"/>
            </a:pPr>
            <a:r>
              <a:rPr lang="en-US" b="0" dirty="0" smtClean="0"/>
              <a:t>Content</a:t>
            </a:r>
            <a:r>
              <a:rPr lang="en-US" b="0" baseline="0" dirty="0" smtClean="0"/>
              <a:t> accessibility remains a key issue that has yet to be widely resolved.</a:t>
            </a:r>
            <a:endParaRPr lang="en-US" b="0" dirty="0" smtClean="0"/>
          </a:p>
          <a:p>
            <a:pPr marL="171450" indent="-171450">
              <a:buFont typeface="Arial" pitchFamily="34" charset="0"/>
              <a:buChar char="•"/>
            </a:pPr>
            <a:r>
              <a:rPr lang="en-US" b="0" dirty="0" smtClean="0"/>
              <a:t>This time last year (12/06/111), the</a:t>
            </a:r>
            <a:r>
              <a:rPr lang="en-US" b="0" baseline="0" dirty="0" smtClean="0"/>
              <a:t> ED’s AIM Commission released its report to Congress on the status of the market for accessible digital instructional materials, with recommendations to broadly increase AIM availability.</a:t>
            </a:r>
          </a:p>
          <a:p>
            <a:pPr marL="171450" indent="-171450">
              <a:buFont typeface="Arial" pitchFamily="34" charset="0"/>
              <a:buChar char="•"/>
            </a:pPr>
            <a:r>
              <a:rPr lang="en-US" b="0" baseline="0" dirty="0" smtClean="0"/>
              <a:t>The Commission found that only a small percentage of the texts sold in the  HE market were available in an accessible digital form, but that was changing as e-text providers built their catalogs (AIM Commission Report, p. 49). It also noted that the new ePUB3 standard offers the potential for most publications to be “born accessible” in the future (AIM Commission Report, p. 66).</a:t>
            </a:r>
          </a:p>
          <a:p>
            <a:pPr marL="171450" indent="-171450">
              <a:buFont typeface="Arial" pitchFamily="34" charset="0"/>
              <a:buChar char="•"/>
            </a:pPr>
            <a:r>
              <a:rPr lang="en-US" b="0" baseline="0" dirty="0" smtClean="0"/>
              <a:t>However, in the near-term, the availability of accessible content remains a concern even if </a:t>
            </a:r>
            <a:r>
              <a:rPr lang="en-US" b="0" baseline="0" dirty="0" err="1" smtClean="0"/>
              <a:t>eReader</a:t>
            </a:r>
            <a:r>
              <a:rPr lang="en-US" b="0" baseline="0" dirty="0" smtClean="0"/>
              <a:t> platforms are fully accessible in all other respects. E.g., while </a:t>
            </a:r>
            <a:r>
              <a:rPr lang="en-US" b="0" baseline="0" dirty="0" err="1" smtClean="0"/>
              <a:t>Courseload</a:t>
            </a:r>
            <a:r>
              <a:rPr lang="en-US" b="0" baseline="0" dirty="0" smtClean="0"/>
              <a:t> has promised to deliver an accessible platform by Jan., it has to pursue what it calls an “alongside strategy” for content. This means facilitating DSS office access to publisher source files to generate accessible texts that students can use in their preferred adaptive technologies “alongside” CL when publisher-supplied e-texts are not themselves accessible.</a:t>
            </a:r>
          </a:p>
          <a:p>
            <a:pPr marL="171450" indent="-171450">
              <a:buFont typeface="Arial" pitchFamily="34" charset="0"/>
              <a:buChar char="•"/>
            </a:pPr>
            <a:r>
              <a:rPr lang="en-US" b="0" baseline="0" dirty="0" smtClean="0"/>
              <a:t>The Commission also noted the rapid growth in interactive and multimedia instructional resources that increasingly redefine what we mean by an “e-textbook,” and the difficulty producers and institutions may have in providing either accessible versions of such resources or accommodations that give students with disabilities equally effective and integrated access to the same benefits as the inaccessible resources.</a:t>
            </a:r>
          </a:p>
          <a:p>
            <a:pPr marL="171450" indent="-171450">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fld id="{DF533B81-DFC0-4C5C-A3BC-282EE7F9BFA3}" type="slidenum">
              <a:rPr lang="en-US" smtClean="0"/>
              <a:t>20</a:t>
            </a:fld>
            <a:endParaRPr lang="en-US"/>
          </a:p>
        </p:txBody>
      </p:sp>
    </p:spTree>
    <p:extLst>
      <p:ext uri="{BB962C8B-B14F-4D97-AF65-F5344CB8AC3E}">
        <p14:creationId xmlns:p14="http://schemas.microsoft.com/office/powerpoint/2010/main" val="2467600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33B81-DFC0-4C5C-A3BC-282EE7F9BFA3}" type="slidenum">
              <a:rPr lang="en-US" smtClean="0"/>
              <a:t>21</a:t>
            </a:fld>
            <a:endParaRPr lang="en-US"/>
          </a:p>
        </p:txBody>
      </p:sp>
    </p:spTree>
    <p:extLst>
      <p:ext uri="{BB962C8B-B14F-4D97-AF65-F5344CB8AC3E}">
        <p14:creationId xmlns:p14="http://schemas.microsoft.com/office/powerpoint/2010/main" val="1713188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91200" cy="44196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Research by The Student Public Interest Research Groups (PIRGs) = textbook prices have increased at 4x the rate of inflation for the last 2 decades. (</a:t>
            </a:r>
            <a:r>
              <a:rPr lang="en-US" i="1" dirty="0" smtClean="0"/>
              <a:t>A Cover-to-Cover Solution</a:t>
            </a:r>
            <a:r>
              <a:rPr lang="en-US" dirty="0" smtClean="0"/>
              <a:t>, Sept. 2012, p. 6).</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College Board’s </a:t>
            </a:r>
            <a:r>
              <a:rPr lang="en-US" i="1" dirty="0" smtClean="0"/>
              <a:t>Trends in College Pricing 2012</a:t>
            </a:r>
            <a:r>
              <a:rPr lang="en-US" dirty="0" smtClean="0"/>
              <a:t> indicates that books and supplies account for $1200-1250 in the avg. estimated undergraduate budget for 2012-13.</a:t>
            </a:r>
          </a:p>
          <a:p>
            <a:pPr marL="171450" indent="-171450">
              <a:buFont typeface="Arial" pitchFamily="34" charset="0"/>
              <a:buChar char="•"/>
              <a:defRPr/>
            </a:pPr>
            <a:r>
              <a:rPr lang="en-US" dirty="0" smtClean="0"/>
              <a:t>For students at public 2-year colleges, that’s almost 40% of what they pay on average in tuition and fees. For students at public 4-year institutions, it’s 14%. (</a:t>
            </a:r>
            <a:r>
              <a:rPr lang="en-US" dirty="0"/>
              <a:t>The College Board, </a:t>
            </a:r>
            <a:r>
              <a:rPr lang="en-US" i="1" dirty="0"/>
              <a:t>Trends in College Pricing 2012</a:t>
            </a:r>
            <a:r>
              <a:rPr lang="en-US" dirty="0"/>
              <a:t>, Fig. </a:t>
            </a:r>
            <a:r>
              <a:rPr lang="en-US" dirty="0" smtClean="0"/>
              <a:t>1)</a:t>
            </a:r>
          </a:p>
          <a:p>
            <a:pPr marL="171450" indent="-171450">
              <a:buFont typeface="Arial" pitchFamily="34" charset="0"/>
              <a:buChar char="•"/>
              <a:defRPr/>
            </a:pPr>
            <a:r>
              <a:rPr lang="en-US" dirty="0" smtClean="0"/>
              <a:t>In a survey conducted earlier this year by the e-textbook publisher bookboon.com, approx. 77% of U.S. students responding indicated that they don’t always buy the required textbooks for their courses, citing cost as a major consideration. (Edward </a:t>
            </a:r>
            <a:r>
              <a:rPr lang="en-US" dirty="0" err="1" smtClean="0"/>
              <a:t>Nawotka</a:t>
            </a:r>
            <a:r>
              <a:rPr lang="en-US" dirty="0" smtClean="0"/>
              <a:t>, “Are College Students Buying Required Textbooks? 75% in U.S. Say No,” </a:t>
            </a:r>
            <a:r>
              <a:rPr lang="en-US" i="1" dirty="0" smtClean="0"/>
              <a:t>Publishing Perspectives</a:t>
            </a:r>
            <a:r>
              <a:rPr lang="en-US" dirty="0" smtClean="0"/>
              <a:t>, Sept. 11</a:t>
            </a:r>
            <a:r>
              <a:rPr lang="en-US" dirty="0"/>
              <a:t>, 2012: http://publishingperspectives.com/2012/09/are-college-students-buying-required-textbooks-75-in-us-say-no</a:t>
            </a:r>
            <a:r>
              <a:rPr lang="en-US" dirty="0" smtClean="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Citations for Graphic</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Brad</a:t>
            </a:r>
            <a:r>
              <a:rPr lang="en-US" b="0" baseline="0" dirty="0" smtClean="0"/>
              <a:t> Wheeler, “E-Texts: A Perishable Opportunity for Higher Education?” </a:t>
            </a:r>
            <a:r>
              <a:rPr lang="en-US" b="0" i="1" baseline="0" dirty="0" smtClean="0"/>
              <a:t>EDUCAUSE Live!</a:t>
            </a:r>
            <a:r>
              <a:rPr lang="en-US" b="0" i="0" baseline="0" dirty="0" smtClean="0"/>
              <a:t> (webinar series), January 24, 2012 (http://www.educause.edu/events/educause-live-etexts-perishable-opportunity-higher-education).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i="0" baseline="0" dirty="0" smtClean="0"/>
              <a:t>Fresno City College, “Standard Student Budget,” May 16, 2012 (http://www.fresnocitycollege.edu/index.aspx?page=38). </a:t>
            </a:r>
            <a:endParaRPr lang="en-US" b="0" dirty="0" smtClean="0"/>
          </a:p>
          <a:p>
            <a:endParaRPr lang="en-US" dirty="0"/>
          </a:p>
        </p:txBody>
      </p:sp>
      <p:sp>
        <p:nvSpPr>
          <p:cNvPr id="4" name="Slide Number Placeholder 3"/>
          <p:cNvSpPr>
            <a:spLocks noGrp="1"/>
          </p:cNvSpPr>
          <p:nvPr>
            <p:ph type="sldNum" sz="quarter" idx="10"/>
          </p:nvPr>
        </p:nvSpPr>
        <p:spPr/>
        <p:txBody>
          <a:bodyPr/>
          <a:lstStyle/>
          <a:p>
            <a:fld id="{DF533B81-DFC0-4C5C-A3BC-282EE7F9BFA3}" type="slidenum">
              <a:rPr lang="en-US" smtClean="0"/>
              <a:t>22</a:t>
            </a:fld>
            <a:endParaRPr lang="en-US"/>
          </a:p>
        </p:txBody>
      </p:sp>
    </p:spTree>
    <p:extLst>
      <p:ext uri="{BB962C8B-B14F-4D97-AF65-F5344CB8AC3E}">
        <p14:creationId xmlns:p14="http://schemas.microsoft.com/office/powerpoint/2010/main" val="2711237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33B81-DFC0-4C5C-A3BC-282EE7F9BFA3}" type="slidenum">
              <a:rPr lang="en-US" smtClean="0"/>
              <a:t>24</a:t>
            </a:fld>
            <a:endParaRPr lang="en-US"/>
          </a:p>
        </p:txBody>
      </p:sp>
    </p:spTree>
    <p:extLst>
      <p:ext uri="{BB962C8B-B14F-4D97-AF65-F5344CB8AC3E}">
        <p14:creationId xmlns:p14="http://schemas.microsoft.com/office/powerpoint/2010/main" val="1713188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91200" cy="4419600"/>
          </a:xfrm>
        </p:spPr>
        <p:txBody>
          <a:bodyPr/>
          <a:lstStyle/>
          <a:p>
            <a:endParaRPr lang="en-US" dirty="0"/>
          </a:p>
        </p:txBody>
      </p:sp>
      <p:sp>
        <p:nvSpPr>
          <p:cNvPr id="4" name="Slide Number Placeholder 3"/>
          <p:cNvSpPr>
            <a:spLocks noGrp="1"/>
          </p:cNvSpPr>
          <p:nvPr>
            <p:ph type="sldNum" sz="quarter" idx="10"/>
          </p:nvPr>
        </p:nvSpPr>
        <p:spPr/>
        <p:txBody>
          <a:bodyPr/>
          <a:lstStyle/>
          <a:p>
            <a:fld id="{DF533B81-DFC0-4C5C-A3BC-282EE7F9BFA3}" type="slidenum">
              <a:rPr lang="en-US" smtClean="0"/>
              <a:t>25</a:t>
            </a:fld>
            <a:endParaRPr lang="en-US"/>
          </a:p>
        </p:txBody>
      </p:sp>
    </p:spTree>
    <p:extLst>
      <p:ext uri="{BB962C8B-B14F-4D97-AF65-F5344CB8AC3E}">
        <p14:creationId xmlns:p14="http://schemas.microsoft.com/office/powerpoint/2010/main" val="2711237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33B81-DFC0-4C5C-A3BC-282EE7F9BFA3}" type="slidenum">
              <a:rPr lang="en-US" smtClean="0"/>
              <a:t>26</a:t>
            </a:fld>
            <a:endParaRPr lang="en-US"/>
          </a:p>
        </p:txBody>
      </p:sp>
    </p:spTree>
    <p:extLst>
      <p:ext uri="{BB962C8B-B14F-4D97-AF65-F5344CB8AC3E}">
        <p14:creationId xmlns:p14="http://schemas.microsoft.com/office/powerpoint/2010/main" val="1713188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91200" cy="44196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Research by The Student Public Interest Research Groups (PIRGs) = textbook prices have increased at 4x the rate of inflation for the last 2 decades. (</a:t>
            </a:r>
            <a:r>
              <a:rPr lang="en-US" i="1" dirty="0" smtClean="0"/>
              <a:t>A Cover-to-Cover Solution</a:t>
            </a:r>
            <a:r>
              <a:rPr lang="en-US" dirty="0" smtClean="0"/>
              <a:t>, Sept. 2012, p. 6).</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College Board’s </a:t>
            </a:r>
            <a:r>
              <a:rPr lang="en-US" i="1" dirty="0" smtClean="0"/>
              <a:t>Trends in College Pricing 2012</a:t>
            </a:r>
            <a:r>
              <a:rPr lang="en-US" dirty="0" smtClean="0"/>
              <a:t> indicates that books and supplies account for $1200-1250 in the avg. estimated undergraduate budget for 2012-13.</a:t>
            </a:r>
          </a:p>
          <a:p>
            <a:pPr marL="171450" indent="-171450">
              <a:buFont typeface="Arial" pitchFamily="34" charset="0"/>
              <a:buChar char="•"/>
              <a:defRPr/>
            </a:pPr>
            <a:r>
              <a:rPr lang="en-US" dirty="0" smtClean="0"/>
              <a:t>For students at public 2-year colleges, that’s almost 40% of what they pay on average in tuition and fees. For students at public 4-year institutions, it’s 14%. (</a:t>
            </a:r>
            <a:r>
              <a:rPr lang="en-US" dirty="0"/>
              <a:t>The College Board, </a:t>
            </a:r>
            <a:r>
              <a:rPr lang="en-US" i="1" dirty="0"/>
              <a:t>Trends in College Pricing 2012</a:t>
            </a:r>
            <a:r>
              <a:rPr lang="en-US" dirty="0"/>
              <a:t>, Fig. </a:t>
            </a:r>
            <a:r>
              <a:rPr lang="en-US" dirty="0" smtClean="0"/>
              <a:t>1)</a:t>
            </a:r>
          </a:p>
          <a:p>
            <a:pPr marL="171450" indent="-171450">
              <a:buFont typeface="Arial" pitchFamily="34" charset="0"/>
              <a:buChar char="•"/>
              <a:defRPr/>
            </a:pPr>
            <a:r>
              <a:rPr lang="en-US" dirty="0" smtClean="0"/>
              <a:t>In a survey conducted earlier this year by the e-textbook publisher bookboon.com, approx. 77% of U.S. students responding indicated that they don’t always buy the required textbooks for their courses, citing cost as a major consideration. (Edward </a:t>
            </a:r>
            <a:r>
              <a:rPr lang="en-US" dirty="0" err="1" smtClean="0"/>
              <a:t>Nawotka</a:t>
            </a:r>
            <a:r>
              <a:rPr lang="en-US" dirty="0" smtClean="0"/>
              <a:t>, “Are College Students Buying Required Textbooks? 75% in U.S. Say No,” </a:t>
            </a:r>
            <a:r>
              <a:rPr lang="en-US" i="1" dirty="0" smtClean="0"/>
              <a:t>Publishing Perspectives</a:t>
            </a:r>
            <a:r>
              <a:rPr lang="en-US" dirty="0" smtClean="0"/>
              <a:t>, Sept. 11</a:t>
            </a:r>
            <a:r>
              <a:rPr lang="en-US" dirty="0"/>
              <a:t>, 2012: http://publishingperspectives.com/2012/09/are-college-students-buying-required-textbooks-75-in-us-say-no</a:t>
            </a:r>
            <a:r>
              <a:rPr lang="en-US" dirty="0" smtClean="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Citations for Graphic</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Brad</a:t>
            </a:r>
            <a:r>
              <a:rPr lang="en-US" b="0" baseline="0" dirty="0" smtClean="0"/>
              <a:t> Wheeler, “E-Texts: A Perishable Opportunity for Higher Education?” </a:t>
            </a:r>
            <a:r>
              <a:rPr lang="en-US" b="0" i="1" baseline="0" dirty="0" smtClean="0"/>
              <a:t>EDUCAUSE Live!</a:t>
            </a:r>
            <a:r>
              <a:rPr lang="en-US" b="0" i="0" baseline="0" dirty="0" smtClean="0"/>
              <a:t> (webinar series), January 24, 2012 (http://www.educause.edu/events/educause-live-etexts-perishable-opportunity-higher-education).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i="0" baseline="0" dirty="0" smtClean="0"/>
              <a:t>Fresno City College, “Standard Student Budget,” May 16, 2012 (http://www.fresnocitycollege.edu/index.aspx?page=38). </a:t>
            </a:r>
            <a:endParaRPr lang="en-US" b="0" dirty="0" smtClean="0"/>
          </a:p>
          <a:p>
            <a:endParaRPr lang="en-US" dirty="0"/>
          </a:p>
        </p:txBody>
      </p:sp>
      <p:sp>
        <p:nvSpPr>
          <p:cNvPr id="4" name="Slide Number Placeholder 3"/>
          <p:cNvSpPr>
            <a:spLocks noGrp="1"/>
          </p:cNvSpPr>
          <p:nvPr>
            <p:ph type="sldNum" sz="quarter" idx="10"/>
          </p:nvPr>
        </p:nvSpPr>
        <p:spPr/>
        <p:txBody>
          <a:bodyPr/>
          <a:lstStyle/>
          <a:p>
            <a:fld id="{DF533B81-DFC0-4C5C-A3BC-282EE7F9BFA3}" type="slidenum">
              <a:rPr lang="en-US" smtClean="0"/>
              <a:t>27</a:t>
            </a:fld>
            <a:endParaRPr lang="en-US"/>
          </a:p>
        </p:txBody>
      </p:sp>
    </p:spTree>
    <p:extLst>
      <p:ext uri="{BB962C8B-B14F-4D97-AF65-F5344CB8AC3E}">
        <p14:creationId xmlns:p14="http://schemas.microsoft.com/office/powerpoint/2010/main" val="271123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33B81-DFC0-4C5C-A3BC-282EE7F9BFA3}" type="slidenum">
              <a:rPr lang="en-US" smtClean="0"/>
              <a:t>3</a:t>
            </a:fld>
            <a:endParaRPr lang="en-US"/>
          </a:p>
        </p:txBody>
      </p:sp>
    </p:spTree>
    <p:extLst>
      <p:ext uri="{BB962C8B-B14F-4D97-AF65-F5344CB8AC3E}">
        <p14:creationId xmlns:p14="http://schemas.microsoft.com/office/powerpoint/2010/main" val="171318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33B81-DFC0-4C5C-A3BC-282EE7F9BFA3}" type="slidenum">
              <a:rPr lang="en-US" smtClean="0"/>
              <a:t>11</a:t>
            </a:fld>
            <a:endParaRPr lang="en-US"/>
          </a:p>
        </p:txBody>
      </p:sp>
    </p:spTree>
    <p:extLst>
      <p:ext uri="{BB962C8B-B14F-4D97-AF65-F5344CB8AC3E}">
        <p14:creationId xmlns:p14="http://schemas.microsoft.com/office/powerpoint/2010/main" val="171318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91200" cy="44196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Research by The Student Public Interest Research Groups (PIRGs) = textbook prices have increased at 4x the rate of inflation for the last 2 decades. (</a:t>
            </a:r>
            <a:r>
              <a:rPr lang="en-US" i="1" dirty="0" smtClean="0"/>
              <a:t>A Cover-to-Cover Solution</a:t>
            </a:r>
            <a:r>
              <a:rPr lang="en-US" dirty="0" smtClean="0"/>
              <a:t>, Sept. 2012, p. 6).</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College Board’s </a:t>
            </a:r>
            <a:r>
              <a:rPr lang="en-US" i="1" dirty="0" smtClean="0"/>
              <a:t>Trends in College Pricing 2012</a:t>
            </a:r>
            <a:r>
              <a:rPr lang="en-US" dirty="0" smtClean="0"/>
              <a:t> indicates that books and supplies account for $1200-1250 in the avg. estimated undergraduate budget for 2012-13.</a:t>
            </a:r>
          </a:p>
          <a:p>
            <a:pPr marL="171450" indent="-171450">
              <a:buFont typeface="Arial" pitchFamily="34" charset="0"/>
              <a:buChar char="•"/>
              <a:defRPr/>
            </a:pPr>
            <a:r>
              <a:rPr lang="en-US" dirty="0" smtClean="0"/>
              <a:t>For students at public 2-year colleges, that’s almost 40% of what they pay on average in tuition and fees. For students at public 4-year institutions, it’s 14%. (</a:t>
            </a:r>
            <a:r>
              <a:rPr lang="en-US" dirty="0"/>
              <a:t>The College Board, </a:t>
            </a:r>
            <a:r>
              <a:rPr lang="en-US" i="1" dirty="0"/>
              <a:t>Trends in College Pricing 2012</a:t>
            </a:r>
            <a:r>
              <a:rPr lang="en-US" dirty="0"/>
              <a:t>, Fig. </a:t>
            </a:r>
            <a:r>
              <a:rPr lang="en-US" dirty="0" smtClean="0"/>
              <a:t>1)</a:t>
            </a:r>
          </a:p>
          <a:p>
            <a:pPr marL="171450" indent="-171450">
              <a:buFont typeface="Arial" pitchFamily="34" charset="0"/>
              <a:buChar char="•"/>
              <a:defRPr/>
            </a:pPr>
            <a:r>
              <a:rPr lang="en-US" dirty="0" smtClean="0"/>
              <a:t>In a survey conducted earlier this year by the e-textbook publisher bookboon.com, approx. 77% of U.S. students responding indicated that they don’t always buy the required textbooks for their courses, citing cost as a major consideration. (Edward </a:t>
            </a:r>
            <a:r>
              <a:rPr lang="en-US" dirty="0" err="1" smtClean="0"/>
              <a:t>Nawotka</a:t>
            </a:r>
            <a:r>
              <a:rPr lang="en-US" dirty="0" smtClean="0"/>
              <a:t>, “Are College Students Buying Required Textbooks? 75% in U.S. Say No,” </a:t>
            </a:r>
            <a:r>
              <a:rPr lang="en-US" i="1" dirty="0" smtClean="0"/>
              <a:t>Publishing Perspectives</a:t>
            </a:r>
            <a:r>
              <a:rPr lang="en-US" dirty="0" smtClean="0"/>
              <a:t>, Sept. 11</a:t>
            </a:r>
            <a:r>
              <a:rPr lang="en-US" dirty="0"/>
              <a:t>, 2012: http://publishingperspectives.com/2012/09/are-college-students-buying-required-textbooks-75-in-us-say-no</a:t>
            </a:r>
            <a:r>
              <a:rPr lang="en-US" dirty="0" smtClean="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Citations for Graphic</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Brad</a:t>
            </a:r>
            <a:r>
              <a:rPr lang="en-US" b="0" baseline="0" dirty="0" smtClean="0"/>
              <a:t> Wheeler, “E-Texts: A Perishable Opportunity for Higher Education?” </a:t>
            </a:r>
            <a:r>
              <a:rPr lang="en-US" b="0" i="1" baseline="0" dirty="0" smtClean="0"/>
              <a:t>EDUCAUSE Live!</a:t>
            </a:r>
            <a:r>
              <a:rPr lang="en-US" b="0" i="0" baseline="0" dirty="0" smtClean="0"/>
              <a:t> (webinar series), January 24, 2012 (http://www.educause.edu/events/educause-live-etexts-perishable-opportunity-higher-education).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i="0" baseline="0" dirty="0" smtClean="0"/>
              <a:t>Fresno City College, “Standard Student Budget,” May 16, 2012 (http://www.fresnocitycollege.edu/index.aspx?page=38). </a:t>
            </a:r>
            <a:endParaRPr lang="en-US" b="0" dirty="0" smtClean="0"/>
          </a:p>
          <a:p>
            <a:endParaRPr lang="en-US" dirty="0"/>
          </a:p>
        </p:txBody>
      </p:sp>
      <p:sp>
        <p:nvSpPr>
          <p:cNvPr id="4" name="Slide Number Placeholder 3"/>
          <p:cNvSpPr>
            <a:spLocks noGrp="1"/>
          </p:cNvSpPr>
          <p:nvPr>
            <p:ph type="sldNum" sz="quarter" idx="10"/>
          </p:nvPr>
        </p:nvSpPr>
        <p:spPr/>
        <p:txBody>
          <a:bodyPr/>
          <a:lstStyle/>
          <a:p>
            <a:fld id="{DF533B81-DFC0-4C5C-A3BC-282EE7F9BFA3}" type="slidenum">
              <a:rPr lang="en-US" smtClean="0"/>
              <a:t>12</a:t>
            </a:fld>
            <a:endParaRPr lang="en-US"/>
          </a:p>
        </p:txBody>
      </p:sp>
    </p:spTree>
    <p:extLst>
      <p:ext uri="{BB962C8B-B14F-4D97-AF65-F5344CB8AC3E}">
        <p14:creationId xmlns:p14="http://schemas.microsoft.com/office/powerpoint/2010/main" val="2711237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endParaRPr lang="en-US" b="0" dirty="0" smtClean="0"/>
          </a:p>
          <a:p>
            <a:pPr marL="171450" indent="-171450">
              <a:buFont typeface="Arial" pitchFamily="34" charset="0"/>
              <a:buChar char="•"/>
            </a:pPr>
            <a:r>
              <a:rPr lang="en-US" b="0" dirty="0" smtClean="0"/>
              <a:t>The</a:t>
            </a:r>
            <a:r>
              <a:rPr lang="en-US" b="0" baseline="0" dirty="0" smtClean="0"/>
              <a:t> Student PIRGs looked at the cost of textbooks by type for 10 major subjects; this chart shows the avg. cost across those subjects by type with</a:t>
            </a:r>
            <a:r>
              <a:rPr lang="en-US" b="0" dirty="0" smtClean="0"/>
              <a:t> the estimated average cost of an e-textbook under the institutional licensing model we’re currently piloting with Internet2.</a:t>
            </a:r>
          </a:p>
          <a:p>
            <a:pPr marL="171450" indent="-171450">
              <a:buFont typeface="Arial" pitchFamily="34" charset="0"/>
              <a:buChar char="•"/>
            </a:pPr>
            <a:r>
              <a:rPr lang="en-US" dirty="0" smtClean="0"/>
              <a:t>By leveraging the volume of purchasing at the institutional  (and really, the inter-institutional) level, e-texts from major publishers (with a student POD option for a modest additional fee) become competitive with even open-source options.</a:t>
            </a:r>
          </a:p>
          <a:p>
            <a:pPr marL="171450" indent="-171450">
              <a:buFont typeface="Arial" pitchFamily="34" charset="0"/>
              <a:buChar char="•"/>
            </a:pPr>
            <a:r>
              <a:rPr lang="en-US" dirty="0" smtClean="0"/>
              <a:t>However, as the chart shows, other models offer the opportunity to generate significant savings for students as well, and the savings generated by them may have improved even more since the PIRGs’ 2010 report.</a:t>
            </a:r>
          </a:p>
          <a:p>
            <a:pPr marL="171450" indent="-171450">
              <a:buFont typeface="Arial" pitchFamily="34" charset="0"/>
              <a:buChar char="•"/>
            </a:pPr>
            <a:r>
              <a:rPr lang="en-US" dirty="0" smtClean="0"/>
              <a:t>Key may be to continue pushing for a mix of cost-saving options and allow faculty and students to vote with their dollars, knowing that the different options may not each encompass all of the subjects the curricula need to cover.</a:t>
            </a:r>
          </a:p>
          <a:p>
            <a:pPr marL="171450" indent="-171450">
              <a:buFont typeface="Arial" pitchFamily="34" charset="0"/>
              <a:buChar char="•"/>
            </a:pPr>
            <a:r>
              <a:rPr lang="en-US" dirty="0" smtClean="0"/>
              <a:t>Regardless, given the overall concern about college costs, the potential progress achievable in this area can’t be overlooked.</a:t>
            </a:r>
            <a:endParaRPr lang="en-US" dirty="0"/>
          </a:p>
        </p:txBody>
      </p:sp>
      <p:sp>
        <p:nvSpPr>
          <p:cNvPr id="4" name="Slide Number Placeholder 3"/>
          <p:cNvSpPr>
            <a:spLocks noGrp="1"/>
          </p:cNvSpPr>
          <p:nvPr>
            <p:ph type="sldNum" sz="quarter" idx="10"/>
          </p:nvPr>
        </p:nvSpPr>
        <p:spPr/>
        <p:txBody>
          <a:bodyPr/>
          <a:lstStyle/>
          <a:p>
            <a:fld id="{DF533B81-DFC0-4C5C-A3BC-282EE7F9BFA3}" type="slidenum">
              <a:rPr lang="en-US" smtClean="0"/>
              <a:t>13</a:t>
            </a:fld>
            <a:endParaRPr lang="en-US"/>
          </a:p>
        </p:txBody>
      </p:sp>
    </p:spTree>
    <p:extLst>
      <p:ext uri="{BB962C8B-B14F-4D97-AF65-F5344CB8AC3E}">
        <p14:creationId xmlns:p14="http://schemas.microsoft.com/office/powerpoint/2010/main" val="282152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91200" cy="4419600"/>
          </a:xfrm>
        </p:spPr>
        <p:txBody>
          <a:bodyPr/>
          <a:lstStyle/>
          <a:p>
            <a:endParaRPr lang="en-US" dirty="0"/>
          </a:p>
        </p:txBody>
      </p:sp>
      <p:sp>
        <p:nvSpPr>
          <p:cNvPr id="4" name="Slide Number Placeholder 3"/>
          <p:cNvSpPr>
            <a:spLocks noGrp="1"/>
          </p:cNvSpPr>
          <p:nvPr>
            <p:ph type="sldNum" sz="quarter" idx="10"/>
          </p:nvPr>
        </p:nvSpPr>
        <p:spPr/>
        <p:txBody>
          <a:bodyPr/>
          <a:lstStyle/>
          <a:p>
            <a:fld id="{DF533B81-DFC0-4C5C-A3BC-282EE7F9BFA3}" type="slidenum">
              <a:rPr lang="en-US" smtClean="0"/>
              <a:t>15</a:t>
            </a:fld>
            <a:endParaRPr lang="en-US"/>
          </a:p>
        </p:txBody>
      </p:sp>
    </p:spTree>
    <p:extLst>
      <p:ext uri="{BB962C8B-B14F-4D97-AF65-F5344CB8AC3E}">
        <p14:creationId xmlns:p14="http://schemas.microsoft.com/office/powerpoint/2010/main" val="2711237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33B81-DFC0-4C5C-A3BC-282EE7F9BFA3}" type="slidenum">
              <a:rPr lang="en-US" smtClean="0"/>
              <a:t>16</a:t>
            </a:fld>
            <a:endParaRPr lang="en-US"/>
          </a:p>
        </p:txBody>
      </p:sp>
    </p:spTree>
    <p:extLst>
      <p:ext uri="{BB962C8B-B14F-4D97-AF65-F5344CB8AC3E}">
        <p14:creationId xmlns:p14="http://schemas.microsoft.com/office/powerpoint/2010/main" val="171318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Electronic textbooks</a:t>
            </a:r>
            <a:r>
              <a:rPr lang="en-US" baseline="0" dirty="0" smtClean="0"/>
              <a:t> have been available for awhile – think </a:t>
            </a:r>
            <a:r>
              <a:rPr lang="en-US" baseline="0" dirty="0" err="1" smtClean="0"/>
              <a:t>NetLibrary</a:t>
            </a:r>
            <a:r>
              <a:rPr lang="en-US" baseline="0" dirty="0" smtClean="0"/>
              <a:t> in 2001 and many libraries have e-book packages available that include textbooks, so there is some existing expertise out there in the community.  Yet there are still key information policy issues to be considered.</a:t>
            </a:r>
            <a:endParaRPr lang="en-US" dirty="0" smtClean="0"/>
          </a:p>
          <a:p>
            <a:pPr marL="171450" indent="-171450">
              <a:buFont typeface="Arial" pitchFamily="34" charset="0"/>
              <a:buChar char="•"/>
            </a:pPr>
            <a:r>
              <a:rPr lang="en-US" dirty="0" smtClean="0"/>
              <a:t>Concept of ownership:</a:t>
            </a:r>
          </a:p>
          <a:p>
            <a:pPr marL="628650" lvl="1" indent="-171450">
              <a:buFont typeface="Arial" pitchFamily="34" charset="0"/>
              <a:buChar char="•"/>
            </a:pPr>
            <a:r>
              <a:rPr lang="en-US" dirty="0" smtClean="0"/>
              <a:t>Owning a title means student can freely take notes and share with a friend</a:t>
            </a:r>
          </a:p>
          <a:p>
            <a:pPr marL="628650" lvl="1" indent="-171450">
              <a:buFont typeface="Arial" pitchFamily="34" charset="0"/>
              <a:buChar char="•"/>
            </a:pPr>
            <a:r>
              <a:rPr lang="en-US" dirty="0" smtClean="0"/>
              <a:t>Choose to keep</a:t>
            </a:r>
            <a:r>
              <a:rPr lang="en-US" baseline="0" dirty="0" smtClean="0"/>
              <a:t> some key work for future use beyond the semester’s course</a:t>
            </a:r>
          </a:p>
          <a:p>
            <a:pPr marL="628650" lvl="1" indent="-171450">
              <a:buFont typeface="Arial" pitchFamily="34" charset="0"/>
              <a:buChar char="•"/>
            </a:pPr>
            <a:r>
              <a:rPr lang="en-US" baseline="0" dirty="0" smtClean="0"/>
              <a:t>Might decide to resell the book to recoup some of the expenses incurred</a:t>
            </a:r>
            <a:endParaRPr lang="en-US" dirty="0" smtClean="0"/>
          </a:p>
          <a:p>
            <a:pPr marL="171450" indent="-171450">
              <a:buFont typeface="Arial" pitchFamily="34" charset="0"/>
              <a:buChar char="•"/>
            </a:pPr>
            <a:r>
              <a:rPr lang="en-US" dirty="0" smtClean="0"/>
              <a:t>Licensing v. sale</a:t>
            </a:r>
          </a:p>
          <a:p>
            <a:pPr marL="628650" lvl="1" indent="-171450">
              <a:buFont typeface="Arial" pitchFamily="34" charset="0"/>
              <a:buChar char="•"/>
            </a:pPr>
            <a:r>
              <a:rPr lang="en-US" dirty="0" smtClean="0"/>
              <a:t>Available for rental/leased during semester v. owning for college</a:t>
            </a:r>
            <a:r>
              <a:rPr lang="en-US" baseline="0" dirty="0" smtClean="0"/>
              <a:t> career</a:t>
            </a:r>
          </a:p>
          <a:p>
            <a:pPr marL="1085850" lvl="2" indent="-171450">
              <a:buFont typeface="Arial" pitchFamily="34" charset="0"/>
              <a:buChar char="•"/>
            </a:pPr>
            <a:r>
              <a:rPr lang="en-US" baseline="0" dirty="0" smtClean="0"/>
              <a:t>Commons restrictions – limited access; limited devices; limited printing</a:t>
            </a:r>
          </a:p>
          <a:p>
            <a:pPr marL="1085850" lvl="2" indent="-171450">
              <a:buFont typeface="Arial" pitchFamily="34" charset="0"/>
              <a:buChar char="•"/>
            </a:pPr>
            <a:r>
              <a:rPr lang="en-US" baseline="0" dirty="0" smtClean="0"/>
              <a:t>Resale and sharing aspects</a:t>
            </a:r>
          </a:p>
          <a:p>
            <a:pPr marL="628650" lvl="1" indent="-171450">
              <a:buFont typeface="Arial" pitchFamily="34" charset="0"/>
              <a:buChar char="•"/>
            </a:pPr>
            <a:r>
              <a:rPr lang="en-US" baseline="0" dirty="0" smtClean="0"/>
              <a:t>Annotations and note sharing – who owns?</a:t>
            </a:r>
          </a:p>
          <a:p>
            <a:pPr marL="628650" lvl="1" indent="-171450">
              <a:buFont typeface="Arial" pitchFamily="34" charset="0"/>
              <a:buChar char="•"/>
            </a:pPr>
            <a:r>
              <a:rPr lang="en-US" baseline="0" dirty="0" smtClean="0"/>
              <a:t>Reproduction/use and re-use</a:t>
            </a:r>
          </a:p>
          <a:p>
            <a:pPr marL="628650" lvl="1" indent="-171450">
              <a:buFont typeface="Arial" pitchFamily="34" charset="0"/>
              <a:buChar char="•"/>
            </a:pPr>
            <a:r>
              <a:rPr lang="en-US" baseline="0" dirty="0" smtClean="0"/>
              <a:t>Printing (including 3</a:t>
            </a:r>
            <a:r>
              <a:rPr lang="en-US" baseline="30000" dirty="0" smtClean="0"/>
              <a:t>rd</a:t>
            </a:r>
            <a:r>
              <a:rPr lang="en-US" baseline="0" dirty="0" smtClean="0"/>
              <a:t> party print-on-demand) and downloading to another device? </a:t>
            </a:r>
          </a:p>
          <a:p>
            <a:pPr marL="628650" lvl="1" indent="-171450">
              <a:buFont typeface="Arial" pitchFamily="34" charset="0"/>
              <a:buChar char="•"/>
            </a:pPr>
            <a:r>
              <a:rPr lang="en-US" baseline="0" dirty="0" smtClean="0"/>
              <a:t>What happens to fair use in a license situation?</a:t>
            </a:r>
          </a:p>
          <a:p>
            <a:pPr marL="628650" lvl="1" indent="-171450">
              <a:buFont typeface="Arial" pitchFamily="34" charset="0"/>
              <a:buChar char="•"/>
            </a:pPr>
            <a:r>
              <a:rPr lang="en-US" baseline="0" dirty="0" smtClean="0"/>
              <a:t>Favorable licensing terms should include broad academic use rights, perpetual ownership (watch potential for those annual fees), unlimited concurrent users, DRM-free format, also favorable ILL provisions</a:t>
            </a:r>
          </a:p>
          <a:p>
            <a:pPr marL="628650" marR="0" lvl="1" indent="-171450" algn="l" defTabSz="914400" rtl="0" eaLnBrk="1" fontAlgn="auto" latinLnBrk="0" hangingPunct="1">
              <a:lnSpc>
                <a:spcPct val="115000"/>
              </a:lnSpc>
              <a:spcBef>
                <a:spcPts val="0"/>
              </a:spcBef>
              <a:spcAft>
                <a:spcPts val="1000"/>
              </a:spcAft>
              <a:buClrTx/>
              <a:buSzTx/>
              <a:buFont typeface="Arial"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With lease not purchase – </a:t>
            </a:r>
            <a:r>
              <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rPr>
              <a:t>copyright law is secondary </a:t>
            </a: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to </a:t>
            </a:r>
            <a:r>
              <a:rPr kumimoji="0" lang="en-US" sz="1100" b="0" i="0" u="none" strike="noStrike" kern="1200" cap="none" spc="0" normalizeH="0" baseline="0" noProof="0" smtClean="0">
                <a:ln>
                  <a:noFill/>
                </a:ln>
                <a:solidFill>
                  <a:prstClr val="black"/>
                </a:solidFill>
                <a:effectLst/>
                <a:uLnTx/>
                <a:uFillTx/>
                <a:latin typeface="+mn-lt"/>
                <a:ea typeface="Calibri"/>
                <a:cs typeface="Times New Roman"/>
              </a:rPr>
              <a:t>contract terms</a:t>
            </a:r>
            <a:endParaRPr lang="en-US" baseline="0" dirty="0" smtClean="0"/>
          </a:p>
          <a:p>
            <a:pPr marL="171450" lvl="0" indent="-171450">
              <a:buFont typeface="Arial" pitchFamily="34" charset="0"/>
              <a:buChar char="•"/>
            </a:pPr>
            <a:r>
              <a:rPr lang="en-US" b="1" baseline="0" dirty="0" smtClean="0"/>
              <a:t>DRM </a:t>
            </a:r>
            <a:r>
              <a:rPr lang="en-US" baseline="0" dirty="0" smtClean="0"/>
              <a:t>– publishers control over the content and those implications; also affects accessibility and to make accommodation – i.e., use is restricted with DRM</a:t>
            </a:r>
          </a:p>
          <a:p>
            <a:pPr marL="628650" lvl="1" indent="-171450">
              <a:buFont typeface="Arial" pitchFamily="34" charset="0"/>
              <a:buChar char="•"/>
            </a:pPr>
            <a:r>
              <a:rPr lang="en-US" baseline="0" dirty="0" smtClean="0"/>
              <a:t>Limitations to what can be done – some systems do not permit printing of any content, with simple cut and paste often disabled</a:t>
            </a:r>
          </a:p>
          <a:p>
            <a:pPr marL="171450" lvl="0" indent="-171450">
              <a:buFont typeface="Arial" pitchFamily="34" charset="0"/>
              <a:buChar char="•"/>
            </a:pPr>
            <a:r>
              <a:rPr lang="en-US" sz="1200" dirty="0" smtClean="0">
                <a:effectLst/>
                <a:latin typeface="Times New Roman"/>
                <a:ea typeface="Times New Roman"/>
              </a:rPr>
              <a:t>Long-term </a:t>
            </a:r>
            <a:r>
              <a:rPr lang="en-US" sz="1200" b="1" dirty="0" smtClean="0">
                <a:effectLst/>
                <a:latin typeface="Times New Roman"/>
                <a:ea typeface="Times New Roman"/>
              </a:rPr>
              <a:t>preservation </a:t>
            </a:r>
            <a:r>
              <a:rPr lang="en-US" sz="1200" dirty="0" smtClean="0">
                <a:effectLst/>
                <a:latin typeface="Times New Roman"/>
                <a:ea typeface="Times New Roman"/>
              </a:rPr>
              <a:t>and </a:t>
            </a:r>
            <a:r>
              <a:rPr lang="en-US" sz="1200" b="1" dirty="0" smtClean="0">
                <a:effectLst/>
                <a:latin typeface="Times New Roman"/>
                <a:ea typeface="Times New Roman"/>
              </a:rPr>
              <a:t>retention rights </a:t>
            </a:r>
            <a:r>
              <a:rPr lang="en-US" sz="1200" dirty="0" smtClean="0">
                <a:effectLst/>
                <a:latin typeface="Times New Roman"/>
                <a:ea typeface="Times New Roman"/>
              </a:rPr>
              <a:t>to stable content are not the norm, because many resellers and vendors don’t possess those rights from the publisher or author. Instead of true ownership, most </a:t>
            </a:r>
            <a:r>
              <a:rPr lang="en-US" sz="1200" dirty="0" err="1" smtClean="0">
                <a:effectLst/>
                <a:latin typeface="Times New Roman"/>
                <a:ea typeface="Times New Roman"/>
              </a:rPr>
              <a:t>ebook</a:t>
            </a:r>
            <a:r>
              <a:rPr lang="en-US" sz="1200" dirty="0" smtClean="0">
                <a:effectLst/>
                <a:latin typeface="Times New Roman"/>
                <a:ea typeface="Times New Roman"/>
              </a:rPr>
              <a:t> “purchases” are more like leases, and leases with few residual rights at that. The only way to assure continuing access and storage for an </a:t>
            </a:r>
            <a:r>
              <a:rPr lang="en-US" sz="1200" dirty="0" err="1" smtClean="0">
                <a:effectLst/>
                <a:latin typeface="Times New Roman"/>
                <a:ea typeface="Times New Roman"/>
              </a:rPr>
              <a:t>ebook</a:t>
            </a:r>
            <a:r>
              <a:rPr lang="en-US" sz="1200" dirty="0" smtClean="0">
                <a:effectLst/>
                <a:latin typeface="Times New Roman"/>
                <a:ea typeface="Times New Roman"/>
              </a:rPr>
              <a:t> is a permanent download to a device with rights not governed by strict DRM.</a:t>
            </a:r>
          </a:p>
          <a:p>
            <a:pPr marL="171450" marR="0" indent="-171450">
              <a:lnSpc>
                <a:spcPct val="115000"/>
              </a:lnSpc>
              <a:spcBef>
                <a:spcPts val="0"/>
              </a:spcBef>
              <a:spcAft>
                <a:spcPts val="1000"/>
              </a:spcAft>
              <a:buFont typeface="Arial" pitchFamily="34" charset="0"/>
              <a:buChar char="•"/>
            </a:pPr>
            <a:r>
              <a:rPr lang="en-US" sz="1200" b="1" dirty="0" smtClean="0">
                <a:effectLst/>
                <a:latin typeface="Times New Roman"/>
                <a:ea typeface="Times New Roman"/>
                <a:cs typeface="Times New Roman"/>
              </a:rPr>
              <a:t>Revocable rights </a:t>
            </a:r>
            <a:r>
              <a:rPr lang="en-US" sz="1200" dirty="0" smtClean="0">
                <a:effectLst/>
                <a:latin typeface="Times New Roman"/>
                <a:ea typeface="Times New Roman"/>
                <a:cs typeface="Times New Roman"/>
              </a:rPr>
              <a:t>statements appear in licenses for use by both individuals and institutions. The publisher “reserves the right to change terms of sale at any time” is another common statement in terms of service for ebooks and other electronic content. Similarly, one major publisher’s license “may require immediate withdrawal of its titles from the Reseller’s System” if certain conditions are not met. Who then becomes the guarantor of access to purchased content? Will the book you read yesterday be available tomorrow? </a:t>
            </a:r>
          </a:p>
          <a:p>
            <a:pPr marL="628650" marR="0" lvl="1" indent="-171450">
              <a:lnSpc>
                <a:spcPct val="115000"/>
              </a:lnSpc>
              <a:spcBef>
                <a:spcPts val="0"/>
              </a:spcBef>
              <a:spcAft>
                <a:spcPts val="1000"/>
              </a:spcAft>
              <a:buFont typeface="Arial" pitchFamily="34" charset="0"/>
              <a:buChar char="•"/>
            </a:pPr>
            <a:r>
              <a:rPr lang="en-US" sz="1200" dirty="0" smtClean="0">
                <a:effectLst/>
                <a:latin typeface="Times New Roman"/>
                <a:ea typeface="Times New Roman"/>
                <a:cs typeface="Times New Roman"/>
              </a:rPr>
              <a:t>Need to be specific about what rights are being</a:t>
            </a:r>
            <a:r>
              <a:rPr lang="en-US" sz="1200" baseline="0" dirty="0" smtClean="0">
                <a:effectLst/>
                <a:latin typeface="Times New Roman"/>
                <a:ea typeface="Times New Roman"/>
                <a:cs typeface="Times New Roman"/>
              </a:rPr>
              <a:t> purchased at time of licensing – if that’s important to a campus</a:t>
            </a:r>
            <a:endParaRPr lang="en-US" sz="1200" dirty="0" smtClean="0">
              <a:effectLst/>
              <a:latin typeface="Times New Roman"/>
              <a:ea typeface="Times New Roman"/>
              <a:cs typeface="Times New Roman"/>
            </a:endParaRPr>
          </a:p>
          <a:p>
            <a:pPr marL="171450" marR="0" indent="-171450">
              <a:lnSpc>
                <a:spcPct val="115000"/>
              </a:lnSpc>
              <a:spcBef>
                <a:spcPts val="0"/>
              </a:spcBef>
              <a:spcAft>
                <a:spcPts val="1000"/>
              </a:spcAft>
              <a:buFont typeface="Arial" pitchFamily="34" charset="0"/>
              <a:buChar char="•"/>
            </a:pPr>
            <a:r>
              <a:rPr lang="en-US" sz="1200" dirty="0" smtClean="0">
                <a:effectLst/>
                <a:latin typeface="Times New Roman"/>
                <a:ea typeface="Times New Roman"/>
                <a:cs typeface="Times New Roman"/>
              </a:rPr>
              <a:t>Necessary to have – continuity of the text, markers for change, </a:t>
            </a:r>
            <a:r>
              <a:rPr lang="en-US" sz="1200" b="1" dirty="0" smtClean="0">
                <a:effectLst/>
                <a:latin typeface="Times New Roman"/>
                <a:ea typeface="Times New Roman"/>
                <a:cs typeface="Times New Roman"/>
              </a:rPr>
              <a:t>versioning</a:t>
            </a:r>
            <a:r>
              <a:rPr lang="en-US" sz="1200" dirty="0" smtClean="0">
                <a:effectLst/>
                <a:latin typeface="Times New Roman"/>
                <a:ea typeface="Times New Roman"/>
                <a:cs typeface="Times New Roman"/>
              </a:rPr>
              <a:t>, </a:t>
            </a:r>
            <a:r>
              <a:rPr lang="en-US" sz="1200" b="1" dirty="0" smtClean="0">
                <a:effectLst/>
                <a:latin typeface="Times New Roman"/>
                <a:ea typeface="Times New Roman"/>
                <a:cs typeface="Times New Roman"/>
              </a:rPr>
              <a:t>permanent</a:t>
            </a:r>
            <a:r>
              <a:rPr lang="en-US" sz="1200" b="1" baseline="0" dirty="0" smtClean="0">
                <a:effectLst/>
                <a:latin typeface="Times New Roman"/>
                <a:ea typeface="Times New Roman"/>
                <a:cs typeface="Times New Roman"/>
              </a:rPr>
              <a:t> archiving of variant editions</a:t>
            </a:r>
            <a:endParaRPr lang="en-US" sz="1200" b="1" dirty="0" smtClean="0">
              <a:effectLst/>
              <a:latin typeface="Times New Roman"/>
              <a:ea typeface="Times New Roman"/>
              <a:cs typeface="Times New Roman"/>
            </a:endParaRPr>
          </a:p>
          <a:p>
            <a:pPr marL="171450" marR="0" indent="-171450">
              <a:lnSpc>
                <a:spcPct val="115000"/>
              </a:lnSpc>
              <a:spcBef>
                <a:spcPts val="0"/>
              </a:spcBef>
              <a:spcAft>
                <a:spcPts val="1000"/>
              </a:spcAft>
              <a:buFont typeface="Arial" pitchFamily="34" charset="0"/>
              <a:buChar char="•"/>
            </a:pPr>
            <a:r>
              <a:rPr lang="en-US" sz="1100" dirty="0" smtClean="0">
                <a:effectLst/>
                <a:latin typeface="+mn-lt"/>
                <a:ea typeface="Calibri"/>
                <a:cs typeface="Times New Roman"/>
              </a:rPr>
              <a:t>Many licenses</a:t>
            </a:r>
            <a:r>
              <a:rPr lang="en-US" sz="1100" baseline="0" dirty="0" smtClean="0">
                <a:effectLst/>
                <a:latin typeface="+mn-lt"/>
                <a:ea typeface="Calibri"/>
                <a:cs typeface="Times New Roman"/>
              </a:rPr>
              <a:t> don’t provide for institutional retention</a:t>
            </a:r>
          </a:p>
          <a:p>
            <a:pPr marL="171450" lvl="0" indent="-17145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BEDB5E78-E441-41D4-8F58-60CA65DA91C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823921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33B81-DFC0-4C5C-A3BC-282EE7F9BFA3}" type="slidenum">
              <a:rPr lang="en-US" smtClean="0"/>
              <a:t>18</a:t>
            </a:fld>
            <a:endParaRPr lang="en-US"/>
          </a:p>
        </p:txBody>
      </p:sp>
    </p:spTree>
    <p:extLst>
      <p:ext uri="{BB962C8B-B14F-4D97-AF65-F5344CB8AC3E}">
        <p14:creationId xmlns:p14="http://schemas.microsoft.com/office/powerpoint/2010/main" val="1713188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DU Titl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DU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Contact Information</a:t>
            </a:r>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U 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1430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16604167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U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DU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 Body -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5" name="Content Placeholder 2"/>
          <p:cNvSpPr>
            <a:spLocks noGrp="1"/>
          </p:cNvSpPr>
          <p:nvPr>
            <p:ph idx="1" hasCustomPrompt="1"/>
          </p:nvPr>
        </p:nvSpPr>
        <p:spPr>
          <a:xfrm>
            <a:off x="606829" y="1371599"/>
            <a:ext cx="40413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hasCustomPrompt="1"/>
          </p:nvPr>
        </p:nvSpPr>
        <p:spPr>
          <a:xfrm>
            <a:off x="4800601" y="1371600"/>
            <a:ext cx="3886200" cy="4546599"/>
          </a:xfrm>
          <a:prstGeom prst="rect">
            <a:avLst/>
          </a:prstGeom>
        </p:spPr>
        <p:txBody>
          <a:bodyPr/>
          <a:lstStyle>
            <a:lvl1pPr marL="0" indent="0">
              <a:buClr>
                <a:srgbClr val="B20838"/>
              </a:buClr>
              <a:buFont typeface="Wingdings" pitchFamily="2" charset="2"/>
              <a:buNone/>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Add image here</a:t>
            </a:r>
            <a:endParaRPr lang="en-US" dirty="0"/>
          </a:p>
        </p:txBody>
      </p:sp>
    </p:spTree>
    <p:extLst>
      <p:ext uri="{BB962C8B-B14F-4D97-AF65-F5344CB8AC3E}">
        <p14:creationId xmlns:p14="http://schemas.microsoft.com/office/powerpoint/2010/main" val="19169034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U Body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68962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White - For full screen im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38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U S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l">
              <a:defRPr sz="110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2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DU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“Enter a quote … ”</a:t>
            </a:r>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0" r:id="rId4"/>
    <p:sldLayoutId id="2147483664" r:id="rId5"/>
    <p:sldLayoutId id="2147483663" r:id="rId6"/>
    <p:sldLayoutId id="2147483661" r:id="rId7"/>
    <p:sldLayoutId id="2147483654"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gif"/><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1.gif"/><Relationship Id="rId5" Type="http://schemas.openxmlformats.org/officeDocument/2006/relationships/image" Target="../media/image30.jpeg"/><Relationship Id="rId4" Type="http://schemas.openxmlformats.org/officeDocument/2006/relationships/image" Target="../media/image29.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mailto:swaggener@internet2.edu" TargetMode="External"/><Relationship Id="rId3" Type="http://schemas.openxmlformats.org/officeDocument/2006/relationships/hyperlink" Target="educause.edu/etexts" TargetMode="External"/><Relationship Id="rId7" Type="http://schemas.openxmlformats.org/officeDocument/2006/relationships/hyperlink" Target="mailto:jcummings@educause.edu"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mailto:jcheverie@educause.edu" TargetMode="External"/><Relationship Id="rId5" Type="http://schemas.openxmlformats.org/officeDocument/2006/relationships/hyperlink" Target="mailto:rpetersen@educause.edu" TargetMode="External"/><Relationship Id="rId4" Type="http://schemas.openxmlformats.org/officeDocument/2006/relationships/hyperlink" Target="internet2.edu/netplus" TargetMode="External"/><Relationship Id="rId9" Type="http://schemas.openxmlformats.org/officeDocument/2006/relationships/hyperlink" Target="mailto:dvoss@internet2.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Learning from eTexts</a:t>
            </a:r>
            <a:endParaRPr lang="en-US" dirty="0"/>
          </a:p>
        </p:txBody>
      </p:sp>
      <p:sp>
        <p:nvSpPr>
          <p:cNvPr id="3" name="Text Placeholder 2"/>
          <p:cNvSpPr>
            <a:spLocks noGrp="1"/>
          </p:cNvSpPr>
          <p:nvPr>
            <p:ph type="body" idx="12"/>
          </p:nvPr>
        </p:nvSpPr>
        <p:spPr/>
        <p:txBody>
          <a:bodyPr/>
          <a:lstStyle/>
          <a:p>
            <a:r>
              <a:rPr lang="en-US" dirty="0" smtClean="0"/>
              <a:t>December 10, 2012</a:t>
            </a:r>
            <a:endParaRPr lang="en-US" dirty="0"/>
          </a:p>
        </p:txBody>
      </p:sp>
      <p:sp>
        <p:nvSpPr>
          <p:cNvPr id="4" name="Text Placeholder 3"/>
          <p:cNvSpPr>
            <a:spLocks noGrp="1"/>
          </p:cNvSpPr>
          <p:nvPr>
            <p:ph type="body" idx="1"/>
          </p:nvPr>
        </p:nvSpPr>
        <p:spPr>
          <a:xfrm>
            <a:off x="609600" y="3276600"/>
            <a:ext cx="8534400" cy="500732"/>
          </a:xfrm>
        </p:spPr>
        <p:txBody>
          <a:bodyPr/>
          <a:lstStyle/>
          <a:p>
            <a:r>
              <a:rPr lang="en-US" dirty="0" smtClean="0"/>
              <a:t>Rodney Petersen, Managing Director of Washington Office</a:t>
            </a:r>
          </a:p>
          <a:p>
            <a:r>
              <a:rPr lang="en-US" dirty="0" smtClean="0"/>
              <a:t>Joan Cheverie, Policy Specialist</a:t>
            </a:r>
          </a:p>
          <a:p>
            <a:r>
              <a:rPr lang="en-US" dirty="0" smtClean="0"/>
              <a:t>Jarret Cummings, Policy Specialist</a:t>
            </a:r>
            <a:endParaRPr lang="en-US" dirty="0"/>
          </a:p>
        </p:txBody>
      </p:sp>
    </p:spTree>
    <p:extLst>
      <p:ext uri="{BB962C8B-B14F-4D97-AF65-F5344CB8AC3E}">
        <p14:creationId xmlns:p14="http://schemas.microsoft.com/office/powerpoint/2010/main" val="2497106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and Research</a:t>
            </a:r>
            <a:endParaRPr lang="en-US" dirty="0"/>
          </a:p>
        </p:txBody>
      </p:sp>
      <p:sp>
        <p:nvSpPr>
          <p:cNvPr id="3" name="Content Placeholder 2"/>
          <p:cNvSpPr>
            <a:spLocks noGrp="1"/>
          </p:cNvSpPr>
          <p:nvPr>
            <p:ph idx="1"/>
          </p:nvPr>
        </p:nvSpPr>
        <p:spPr/>
        <p:txBody>
          <a:bodyPr/>
          <a:lstStyle/>
          <a:p>
            <a:r>
              <a:rPr lang="en-US" sz="2800" dirty="0" smtClean="0"/>
              <a:t>Methods</a:t>
            </a:r>
          </a:p>
          <a:p>
            <a:pPr lvl="1"/>
            <a:r>
              <a:rPr lang="en-US" sz="2000" dirty="0" smtClean="0"/>
              <a:t>Student Survey</a:t>
            </a:r>
          </a:p>
          <a:p>
            <a:pPr lvl="1"/>
            <a:r>
              <a:rPr lang="en-US" sz="2000" dirty="0" smtClean="0"/>
              <a:t>Faculty Research Protocol</a:t>
            </a:r>
          </a:p>
          <a:p>
            <a:pPr lvl="1"/>
            <a:r>
              <a:rPr lang="en-US" sz="2000" dirty="0" smtClean="0"/>
              <a:t>Usage Data</a:t>
            </a:r>
          </a:p>
          <a:p>
            <a:r>
              <a:rPr lang="en-US" sz="2800" dirty="0" smtClean="0"/>
              <a:t>Spring 2012 Results</a:t>
            </a:r>
          </a:p>
          <a:p>
            <a:pPr lvl="1"/>
            <a:r>
              <a:rPr lang="en-US" sz="2000" dirty="0" smtClean="0"/>
              <a:t>Option to purchase a paper copy (12%)</a:t>
            </a:r>
          </a:p>
          <a:p>
            <a:pPr lvl="1"/>
            <a:r>
              <a:rPr lang="en-US" sz="2000" dirty="0" smtClean="0"/>
              <a:t>Lower cost of eText most important factor</a:t>
            </a:r>
          </a:p>
          <a:p>
            <a:pPr lvl="1"/>
            <a:r>
              <a:rPr lang="en-US" sz="2000" dirty="0" smtClean="0"/>
              <a:t>Portability also ranked high</a:t>
            </a:r>
          </a:p>
          <a:p>
            <a:pPr lvl="1"/>
            <a:r>
              <a:rPr lang="en-US" sz="2000" dirty="0" smtClean="0"/>
              <a:t>Offline access desirable</a:t>
            </a:r>
          </a:p>
          <a:p>
            <a:pPr lvl="1"/>
            <a:r>
              <a:rPr lang="en-US" sz="2000" dirty="0" smtClean="0"/>
              <a:t>Access throughout college, not just class</a:t>
            </a:r>
          </a:p>
          <a:p>
            <a:pPr lvl="1"/>
            <a:r>
              <a:rPr lang="en-US" sz="2000" dirty="0" smtClean="0"/>
              <a:t>Usability of </a:t>
            </a:r>
            <a:r>
              <a:rPr lang="en-US" sz="2000" dirty="0" err="1" smtClean="0"/>
              <a:t>eReader</a:t>
            </a:r>
            <a:r>
              <a:rPr lang="en-US" sz="2000" dirty="0" smtClean="0"/>
              <a:t> (especially zoom feature)</a:t>
            </a:r>
          </a:p>
          <a:p>
            <a:pPr lvl="1"/>
            <a:r>
              <a:rPr lang="en-US" sz="2000" dirty="0" smtClean="0"/>
              <a:t>Faculty not using enhanced eText features</a:t>
            </a:r>
            <a:endParaRPr lang="en-US" sz="2000" dirty="0"/>
          </a:p>
        </p:txBody>
      </p:sp>
      <p:pic>
        <p:nvPicPr>
          <p:cNvPr id="9218" name="Picture 2" descr="https://encrypted-tbn0.gstatic.com/images?q=tbn:ANd9GcSiT2da_swYsg6A2hWbOEk7l0UhVXfAY0zchp9QjvnaFG7ypqX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447800"/>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156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3"/>
          </p:nvPr>
        </p:nvSpPr>
        <p:spPr/>
        <p:txBody>
          <a:bodyPr/>
          <a:lstStyle/>
          <a:p>
            <a:r>
              <a:rPr lang="en-US" dirty="0" smtClean="0"/>
              <a:t>Affordability</a:t>
            </a:r>
            <a:endParaRPr lang="en-US" dirty="0"/>
          </a:p>
        </p:txBody>
      </p:sp>
    </p:spTree>
    <p:extLst>
      <p:ext uri="{BB962C8B-B14F-4D97-AF65-F5344CB8AC3E}">
        <p14:creationId xmlns:p14="http://schemas.microsoft.com/office/powerpoint/2010/main" val="3689778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Textbook Costs and Their Impact</a:t>
            </a:r>
            <a:endParaRPr lang="en-US"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283" t="17325" r="32858" b="31802"/>
          <a:stretch/>
        </p:blipFill>
        <p:spPr bwMode="auto">
          <a:xfrm>
            <a:off x="2362200" y="1325156"/>
            <a:ext cx="4114800" cy="50965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919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228600"/>
            <a:ext cx="8021782" cy="1219200"/>
          </a:xfrm>
        </p:spPr>
        <p:txBody>
          <a:bodyPr/>
          <a:lstStyle/>
          <a:p>
            <a:r>
              <a:rPr lang="en-US" dirty="0" smtClean="0"/>
              <a:t>Avg. Textbook Costs By Type Plus Institutionally Licensed E-Text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7916931"/>
              </p:ext>
            </p:extLst>
          </p:nvPr>
        </p:nvGraphicFramePr>
        <p:xfrm>
          <a:off x="606425" y="1371600"/>
          <a:ext cx="8080375" cy="4546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76600" y="4038600"/>
            <a:ext cx="3496022" cy="369332"/>
          </a:xfrm>
          <a:prstGeom prst="rect">
            <a:avLst/>
          </a:prstGeom>
          <a:solidFill>
            <a:srgbClr val="C00000"/>
          </a:solidFill>
        </p:spPr>
        <p:txBody>
          <a:bodyPr wrap="none" rtlCol="0">
            <a:spAutoFit/>
          </a:bodyPr>
          <a:lstStyle/>
          <a:p>
            <a:r>
              <a:rPr lang="en-US" b="1" dirty="0" smtClean="0">
                <a:solidFill>
                  <a:schemeClr val="bg1"/>
                </a:solidFill>
              </a:rPr>
              <a:t>Institutionally Licensed E-Textbook</a:t>
            </a:r>
          </a:p>
        </p:txBody>
      </p:sp>
      <p:sp>
        <p:nvSpPr>
          <p:cNvPr id="6" name="TextBox 5"/>
          <p:cNvSpPr txBox="1"/>
          <p:nvPr/>
        </p:nvSpPr>
        <p:spPr>
          <a:xfrm>
            <a:off x="457200" y="6043136"/>
            <a:ext cx="5410200" cy="738664"/>
          </a:xfrm>
          <a:prstGeom prst="rect">
            <a:avLst/>
          </a:prstGeom>
          <a:noFill/>
        </p:spPr>
        <p:txBody>
          <a:bodyPr wrap="square" rtlCol="0">
            <a:spAutoFit/>
          </a:bodyPr>
          <a:lstStyle/>
          <a:p>
            <a:r>
              <a:rPr lang="en-US" sz="1400" dirty="0" smtClean="0"/>
              <a:t>Source: Nicole Allen, </a:t>
            </a:r>
            <a:r>
              <a:rPr lang="en-US" sz="1400" i="1" dirty="0" smtClean="0"/>
              <a:t>A Cover-to-Cover Solution</a:t>
            </a:r>
            <a:r>
              <a:rPr lang="en-US" sz="1400" dirty="0" smtClean="0"/>
              <a:t>, The Student PIRGs, Sept. 2010, p.19; Brad Wheeler, “E-Texts: A Perishable Opportunity for Higher Education,” </a:t>
            </a:r>
            <a:r>
              <a:rPr lang="en-US" sz="1400" i="1" dirty="0" smtClean="0"/>
              <a:t>EDUCAUSE Live!</a:t>
            </a:r>
            <a:r>
              <a:rPr lang="en-US" sz="1400" dirty="0" smtClean="0"/>
              <a:t>, Jan. 24, 2012 (webinar).</a:t>
            </a:r>
            <a:endParaRPr lang="en-US" sz="1400" dirty="0"/>
          </a:p>
        </p:txBody>
      </p:sp>
    </p:spTree>
    <p:extLst>
      <p:ext uri="{BB962C8B-B14F-4D97-AF65-F5344CB8AC3E}">
        <p14:creationId xmlns:p14="http://schemas.microsoft.com/office/powerpoint/2010/main" val="2820280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lstStyle/>
          <a:p>
            <a:endParaRPr lang="en-US"/>
          </a:p>
        </p:txBody>
      </p:sp>
      <p:sp>
        <p:nvSpPr>
          <p:cNvPr id="3" name="Text Placeholder 2"/>
          <p:cNvSpPr>
            <a:spLocks noGrp="1"/>
          </p:cNvSpPr>
          <p:nvPr>
            <p:ph type="body" idx="13"/>
          </p:nvPr>
        </p:nvSpPr>
        <p:spPr/>
        <p:txBody>
          <a:bodyPr/>
          <a:lstStyle/>
          <a:p>
            <a:r>
              <a:rPr lang="en-US" dirty="0" smtClean="0"/>
              <a:t>Broadband</a:t>
            </a:r>
            <a:endParaRPr lang="en-US" dirty="0"/>
          </a:p>
        </p:txBody>
      </p:sp>
    </p:spTree>
    <p:extLst>
      <p:ext uri="{BB962C8B-B14F-4D97-AF65-F5344CB8AC3E}">
        <p14:creationId xmlns:p14="http://schemas.microsoft.com/office/powerpoint/2010/main" val="1666466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Internet Access</a:t>
            </a:r>
            <a:endParaRPr lang="en-US" dirty="0"/>
          </a:p>
        </p:txBody>
      </p:sp>
      <p:pic>
        <p:nvPicPr>
          <p:cNvPr id="5122" name="Picture 2" descr="https://encrypted-tbn1.gstatic.com/images?q=tbn:ANd9GcRkEh-9KpslI0la3QUbsoQ5Hs_SehDuAHIoJXkDh-0cCe0a9l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286000" cy="17811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2.gstatic.com/images?q=tbn:ANd9GcTAARxGX-u1TroBBvd7TNjmsvSaMTw1-cswqs9w_eiWhKTui4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399" y="208121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politicsforlife.files.wordpress.com/2010/12/netneutrality-questionmarks1.jpg?w=500&amp;h=2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648200"/>
            <a:ext cx="3492498"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626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3"/>
          </p:nvPr>
        </p:nvSpPr>
        <p:spPr/>
        <p:txBody>
          <a:bodyPr/>
          <a:lstStyle/>
          <a:p>
            <a:r>
              <a:rPr lang="en-US" dirty="0" smtClean="0"/>
              <a:t>Information Policy</a:t>
            </a:r>
            <a:endParaRPr lang="en-US" dirty="0"/>
          </a:p>
        </p:txBody>
      </p:sp>
    </p:spTree>
    <p:extLst>
      <p:ext uri="{BB962C8B-B14F-4D97-AF65-F5344CB8AC3E}">
        <p14:creationId xmlns:p14="http://schemas.microsoft.com/office/powerpoint/2010/main" val="405124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822717"/>
            <a:ext cx="3429000" cy="3554819"/>
          </a:xfrm>
          <a:prstGeom prst="rect">
            <a:avLst/>
          </a:prstGeom>
        </p:spPr>
        <p:txBody>
          <a:bodyPr wrap="square">
            <a:spAutoFit/>
          </a:bodyPr>
          <a:lstStyle/>
          <a:p>
            <a:pPr marL="457200" indent="-457200">
              <a:lnSpc>
                <a:spcPts val="3600"/>
              </a:lnSpc>
              <a:spcAft>
                <a:spcPts val="1800"/>
              </a:spcAft>
              <a:buFont typeface="Arial" pitchFamily="34" charset="0"/>
              <a:buChar char="•"/>
              <a:defRPr/>
            </a:pPr>
            <a:r>
              <a:rPr lang="en-US" sz="3000" kern="0" dirty="0" smtClean="0">
                <a:solidFill>
                  <a:prstClr val="black"/>
                </a:solidFill>
                <a:latin typeface="Arial" pitchFamily="34" charset="0"/>
                <a:cs typeface="Arial" pitchFamily="34" charset="0"/>
              </a:rPr>
              <a:t>Ownership</a:t>
            </a:r>
          </a:p>
          <a:p>
            <a:pPr marL="457200" indent="-457200">
              <a:lnSpc>
                <a:spcPts val="3600"/>
              </a:lnSpc>
              <a:spcAft>
                <a:spcPts val="1800"/>
              </a:spcAft>
              <a:buFont typeface="Arial" pitchFamily="34" charset="0"/>
              <a:buChar char="•"/>
              <a:defRPr/>
            </a:pPr>
            <a:r>
              <a:rPr lang="en-US" sz="3000" kern="0" dirty="0" smtClean="0">
                <a:solidFill>
                  <a:prstClr val="black"/>
                </a:solidFill>
                <a:latin typeface="Arial" pitchFamily="34" charset="0"/>
                <a:cs typeface="Arial" pitchFamily="34" charset="0"/>
              </a:rPr>
              <a:t>Licensing </a:t>
            </a:r>
          </a:p>
          <a:p>
            <a:pPr marL="457200" indent="-457200">
              <a:lnSpc>
                <a:spcPts val="3600"/>
              </a:lnSpc>
              <a:spcAft>
                <a:spcPts val="1800"/>
              </a:spcAft>
              <a:buFont typeface="Arial" pitchFamily="34" charset="0"/>
              <a:buChar char="•"/>
              <a:defRPr/>
            </a:pPr>
            <a:r>
              <a:rPr lang="en-US" sz="3000" kern="0" dirty="0" smtClean="0">
                <a:solidFill>
                  <a:prstClr val="black"/>
                </a:solidFill>
                <a:latin typeface="Arial" pitchFamily="34" charset="0"/>
                <a:cs typeface="Arial" pitchFamily="34" charset="0"/>
              </a:rPr>
              <a:t>Digital Rights Management (DRM)</a:t>
            </a:r>
          </a:p>
          <a:p>
            <a:pPr marL="457200" indent="-457200">
              <a:lnSpc>
                <a:spcPts val="3600"/>
              </a:lnSpc>
              <a:spcAft>
                <a:spcPts val="1800"/>
              </a:spcAft>
              <a:buFont typeface="Arial" pitchFamily="34" charset="0"/>
              <a:buChar char="•"/>
              <a:defRPr/>
            </a:pPr>
            <a:r>
              <a:rPr lang="en-US" sz="3000" kern="0" dirty="0" smtClean="0">
                <a:solidFill>
                  <a:prstClr val="black"/>
                </a:solidFill>
                <a:latin typeface="Arial" pitchFamily="34" charset="0"/>
                <a:cs typeface="Arial" pitchFamily="34" charset="0"/>
              </a:rPr>
              <a:t>Preservation</a:t>
            </a:r>
            <a:endParaRPr lang="en-US" sz="3000" kern="0" dirty="0">
              <a:solidFill>
                <a:prstClr val="black"/>
              </a:solidFill>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latin typeface="Arial" pitchFamily="34" charset="0"/>
                <a:cs typeface="Arial" pitchFamily="34" charset="0"/>
              </a:rPr>
              <a:t>Information Policy Issues</a:t>
            </a:r>
            <a:endParaRPr lang="en-US"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98713"/>
            <a:ext cx="4114800"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463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3"/>
          </p:nvPr>
        </p:nvSpPr>
        <p:spPr/>
        <p:txBody>
          <a:bodyPr/>
          <a:lstStyle/>
          <a:p>
            <a:r>
              <a:rPr lang="en-US" dirty="0" smtClean="0"/>
              <a:t>Accessibility</a:t>
            </a:r>
            <a:endParaRPr lang="en-US" dirty="0"/>
          </a:p>
        </p:txBody>
      </p:sp>
    </p:spTree>
    <p:extLst>
      <p:ext uri="{BB962C8B-B14F-4D97-AF65-F5344CB8AC3E}">
        <p14:creationId xmlns:p14="http://schemas.microsoft.com/office/powerpoint/2010/main" val="2561649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E-Text Pilots and NFB</a:t>
            </a:r>
            <a:endParaRPr lang="en-US" dirty="0"/>
          </a:p>
        </p:txBody>
      </p:sp>
      <p:pic>
        <p:nvPicPr>
          <p:cNvPr id="2052" name="Picture 4" descr="Goldy leaning on a block 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41031"/>
            <a:ext cx="206086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internet2.edu/styleguide/downloads/internet2_logo_colorpos_gif.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359731"/>
            <a:ext cx="1752600" cy="130726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RGB-EDUCA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653198"/>
            <a:ext cx="3200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National Federation of the Blind logo and tagline - Voice of the Nation's Blind"/>
          <p:cNvPicPr>
            <a:picLocks noChangeAspect="1" noChangeArrowheads="1"/>
          </p:cNvPicPr>
          <p:nvPr/>
        </p:nvPicPr>
        <p:blipFill rotWithShape="1">
          <a:blip r:embed="rId6">
            <a:extLst>
              <a:ext uri="{28A0092B-C50C-407E-A947-70E740481C1C}">
                <a14:useLocalDpi xmlns:a14="http://schemas.microsoft.com/office/drawing/2010/main" val="0"/>
              </a:ext>
            </a:extLst>
          </a:blip>
          <a:srcRect t="13913" r="18231"/>
          <a:stretch/>
        </p:blipFill>
        <p:spPr bwMode="auto">
          <a:xfrm>
            <a:off x="4973546" y="4376738"/>
            <a:ext cx="2249890" cy="1414462"/>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2063" name="Picture 15" descr="Courseload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352800"/>
            <a:ext cx="4495800" cy="381000"/>
          </a:xfrm>
          <a:prstGeom prst="rect">
            <a:avLst/>
          </a:prstGeom>
          <a:solidFill>
            <a:schemeClr val="bg1">
              <a:lumMod val="75000"/>
            </a:schemeClr>
          </a:solidFill>
        </p:spPr>
      </p:pic>
      <p:pic>
        <p:nvPicPr>
          <p:cNvPr id="2066"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2941747"/>
            <a:ext cx="3962400" cy="110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600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idx="10"/>
          </p:nvPr>
        </p:nvSpPr>
        <p:spPr>
          <a:xfrm>
            <a:off x="1371600" y="1295400"/>
            <a:ext cx="6952211" cy="4673600"/>
          </a:xfrm>
        </p:spPr>
        <p:txBody>
          <a:bodyPr/>
          <a:lstStyle/>
          <a:p>
            <a:pPr>
              <a:lnSpc>
                <a:spcPct val="100000"/>
              </a:lnSpc>
            </a:pPr>
            <a:r>
              <a:rPr lang="en-US" dirty="0" smtClean="0"/>
              <a:t>Overview of eText Pilot</a:t>
            </a:r>
          </a:p>
          <a:p>
            <a:pPr>
              <a:lnSpc>
                <a:spcPct val="100000"/>
              </a:lnSpc>
            </a:pPr>
            <a:endParaRPr lang="en-US" dirty="0" smtClean="0"/>
          </a:p>
          <a:p>
            <a:pPr>
              <a:lnSpc>
                <a:spcPct val="100000"/>
              </a:lnSpc>
            </a:pPr>
            <a:r>
              <a:rPr lang="en-US" dirty="0" smtClean="0"/>
              <a:t>Policy Issues</a:t>
            </a:r>
          </a:p>
          <a:p>
            <a:pPr marL="800100" lvl="1" indent="-342900">
              <a:buFont typeface="Arial" pitchFamily="34" charset="0"/>
              <a:buChar char="•"/>
            </a:pPr>
            <a:r>
              <a:rPr lang="en-US" sz="2000" dirty="0" smtClean="0"/>
              <a:t>Affordability</a:t>
            </a:r>
          </a:p>
          <a:p>
            <a:pPr marL="800100" lvl="1" indent="-342900">
              <a:buFont typeface="Arial" pitchFamily="34" charset="0"/>
              <a:buChar char="•"/>
            </a:pPr>
            <a:r>
              <a:rPr lang="en-US" sz="2000" dirty="0"/>
              <a:t>Broadband</a:t>
            </a:r>
          </a:p>
          <a:p>
            <a:pPr marL="800100" lvl="1" indent="-342900">
              <a:buFont typeface="Arial" pitchFamily="34" charset="0"/>
              <a:buChar char="•"/>
            </a:pPr>
            <a:r>
              <a:rPr lang="en-US" sz="2000" dirty="0" smtClean="0"/>
              <a:t>Information Policy</a:t>
            </a:r>
          </a:p>
          <a:p>
            <a:pPr marL="800100" lvl="1" indent="-342900">
              <a:buFont typeface="Arial" pitchFamily="34" charset="0"/>
              <a:buChar char="•"/>
            </a:pPr>
            <a:r>
              <a:rPr lang="en-US" sz="2000" dirty="0" smtClean="0"/>
              <a:t>Accessibility</a:t>
            </a:r>
          </a:p>
          <a:p>
            <a:pPr marL="800100" lvl="1" indent="-342900">
              <a:buFont typeface="Arial" pitchFamily="34" charset="0"/>
              <a:buChar char="•"/>
            </a:pPr>
            <a:r>
              <a:rPr lang="en-US" sz="2000" dirty="0" smtClean="0"/>
              <a:t>Privacy and Security</a:t>
            </a:r>
          </a:p>
          <a:p>
            <a:pPr marL="800100" lvl="1" indent="-342900">
              <a:buFont typeface="Arial" pitchFamily="34" charset="0"/>
              <a:buChar char="•"/>
            </a:pPr>
            <a:r>
              <a:rPr lang="en-US" sz="2000" dirty="0" smtClean="0"/>
              <a:t>Identity and Access Management</a:t>
            </a:r>
          </a:p>
          <a:p>
            <a:pPr>
              <a:lnSpc>
                <a:spcPct val="100000"/>
              </a:lnSpc>
            </a:pPr>
            <a:endParaRPr lang="en-US" dirty="0" smtClean="0"/>
          </a:p>
          <a:p>
            <a:pPr>
              <a:lnSpc>
                <a:spcPct val="100000"/>
              </a:lnSpc>
            </a:pPr>
            <a:r>
              <a:rPr lang="en-US" dirty="0" smtClean="0"/>
              <a:t>Discussion</a:t>
            </a:r>
          </a:p>
          <a:p>
            <a:endParaRPr lang="en-US" dirty="0"/>
          </a:p>
        </p:txBody>
      </p:sp>
    </p:spTree>
    <p:extLst>
      <p:ext uri="{BB962C8B-B14F-4D97-AF65-F5344CB8AC3E}">
        <p14:creationId xmlns:p14="http://schemas.microsoft.com/office/powerpoint/2010/main" val="768711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Remains Key</a:t>
            </a:r>
            <a:endParaRPr lang="en-US" dirty="0"/>
          </a:p>
        </p:txBody>
      </p:sp>
      <p:pic>
        <p:nvPicPr>
          <p:cNvPr id="3076" name="Picture 4" descr="AIM members at sweearing in ceremony. Link to large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2" y="2747010"/>
            <a:ext cx="5073648" cy="30441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1371600"/>
            <a:ext cx="7696200" cy="1200329"/>
          </a:xfrm>
          <a:prstGeom prst="rect">
            <a:avLst/>
          </a:prstGeom>
          <a:noFill/>
        </p:spPr>
        <p:txBody>
          <a:bodyPr wrap="square" rtlCol="0">
            <a:spAutoFit/>
          </a:bodyPr>
          <a:lstStyle/>
          <a:p>
            <a:pPr algn="ctr"/>
            <a:r>
              <a:rPr lang="en-US" sz="2400" b="1" dirty="0"/>
              <a:t>Advisory Commission on Accessible Instructional Material in Postsecondary Education for Students with </a:t>
            </a:r>
            <a:r>
              <a:rPr lang="en-US" sz="2400" b="1" dirty="0" smtClean="0"/>
              <a:t>Disabilities</a:t>
            </a:r>
          </a:p>
          <a:p>
            <a:pPr algn="ctr"/>
            <a:r>
              <a:rPr lang="en-US" sz="2400" b="1" dirty="0" smtClean="0"/>
              <a:t>(The AIM Commission)</a:t>
            </a:r>
            <a:endParaRPr lang="en-US" sz="2400" dirty="0"/>
          </a:p>
        </p:txBody>
      </p:sp>
    </p:spTree>
    <p:extLst>
      <p:ext uri="{BB962C8B-B14F-4D97-AF65-F5344CB8AC3E}">
        <p14:creationId xmlns:p14="http://schemas.microsoft.com/office/powerpoint/2010/main" val="776031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3"/>
          </p:nvPr>
        </p:nvSpPr>
        <p:spPr/>
        <p:txBody>
          <a:bodyPr/>
          <a:lstStyle/>
          <a:p>
            <a:r>
              <a:rPr lang="en-US" dirty="0" smtClean="0"/>
              <a:t>Privacy and Security</a:t>
            </a:r>
            <a:endParaRPr lang="en-US" dirty="0"/>
          </a:p>
        </p:txBody>
      </p:sp>
    </p:spTree>
    <p:extLst>
      <p:ext uri="{BB962C8B-B14F-4D97-AF65-F5344CB8AC3E}">
        <p14:creationId xmlns:p14="http://schemas.microsoft.com/office/powerpoint/2010/main" val="405124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Analytics</a:t>
            </a:r>
            <a:endParaRPr lang="en-US" dirty="0"/>
          </a:p>
        </p:txBody>
      </p:sp>
      <p:pic>
        <p:nvPicPr>
          <p:cNvPr id="6146" name="Picture 2" descr="https://encrypted-tbn3.gstatic.com/images?q=tbn:ANd9GcTFyzynYVw0eebrcgYiLzOsL4pkyQqHH_7WlTg29tvY9Y4fKAc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3505200" cy="26154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RGrFpqsiumggTMziXkOxRRxeNgmuPH5qyu8iALVJm0TM09oPhcH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029" y="3628571"/>
            <a:ext cx="4343400" cy="213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626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Applications, and Networks</a:t>
            </a:r>
            <a:endParaRPr lang="en-US" dirty="0"/>
          </a:p>
        </p:txBody>
      </p:sp>
      <p:pic>
        <p:nvPicPr>
          <p:cNvPr id="7172" name="Picture 4" descr="https://encrypted-tbn3.gstatic.com/images?q=tbn:ANd9GcS3sNmMXID3RObXxyjfyIMweSm8M45-p2xrmGLrT_CBLeXPQqUOz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666999"/>
            <a:ext cx="2959066" cy="234684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encrypted-tbn2.gstatic.com/images?q=tbn:ANd9GcT9o35eJ9HRUKOZsM89jkjG9jEyjoaWSSZc7EBjPvmjiFpNKp7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191000"/>
            <a:ext cx="1525618" cy="164569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encrypted-tbn0.gstatic.com/images?q=tbn:ANd9GcRsIjJYMJ8ItKtDMXuPuFSuikQEjxT20iFL9-0d16ok8YJ8Pa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529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3"/>
          </p:nvPr>
        </p:nvSpPr>
        <p:spPr/>
        <p:txBody>
          <a:bodyPr/>
          <a:lstStyle/>
          <a:p>
            <a:r>
              <a:rPr lang="en-US" dirty="0" smtClean="0"/>
              <a:t>Identity and Access Management</a:t>
            </a:r>
            <a:endParaRPr lang="en-US" dirty="0"/>
          </a:p>
        </p:txBody>
      </p:sp>
    </p:spTree>
    <p:extLst>
      <p:ext uri="{BB962C8B-B14F-4D97-AF65-F5344CB8AC3E}">
        <p14:creationId xmlns:p14="http://schemas.microsoft.com/office/powerpoint/2010/main" val="405124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User Credentials and Federations</a:t>
            </a:r>
            <a:endParaRPr lang="en-US" dirty="0"/>
          </a:p>
        </p:txBody>
      </p:sp>
      <p:pic>
        <p:nvPicPr>
          <p:cNvPr id="8194" name="Picture 2" descr="http://portforward.com/english/routers/port_forwarding/Trendnet/TW100-S4W1CA/TW100-S4W1C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3162300" cy="28194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incommonfederation.org/images/IC_Federa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4343400"/>
            <a:ext cx="4762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encrypted-tbn2.gstatic.com/images?q=tbn:ANd9GcSwQHIa_GVDwA-nz5ETqGia5_V-v3x0b6NKuk3IMk7uezMi30A8j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4771" y="1424939"/>
            <a:ext cx="3200400" cy="256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626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3"/>
          </p:nvPr>
        </p:nvSpPr>
        <p:spPr/>
        <p:txBody>
          <a:bodyPr/>
          <a:lstStyle/>
          <a:p>
            <a:r>
              <a:rPr lang="en-US" dirty="0" smtClean="0"/>
              <a:t>Discussion</a:t>
            </a:r>
            <a:endParaRPr lang="en-US" dirty="0"/>
          </a:p>
        </p:txBody>
      </p:sp>
    </p:spTree>
    <p:extLst>
      <p:ext uri="{BB962C8B-B14F-4D97-AF65-F5344CB8AC3E}">
        <p14:creationId xmlns:p14="http://schemas.microsoft.com/office/powerpoint/2010/main" val="405124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More Information</a:t>
            </a:r>
            <a:endParaRPr lang="en-US" dirty="0"/>
          </a:p>
        </p:txBody>
      </p:sp>
      <p:sp>
        <p:nvSpPr>
          <p:cNvPr id="2" name="Content Placeholder 1"/>
          <p:cNvSpPr>
            <a:spLocks noGrp="1"/>
          </p:cNvSpPr>
          <p:nvPr>
            <p:ph idx="1"/>
          </p:nvPr>
        </p:nvSpPr>
        <p:spPr>
          <a:xfrm>
            <a:off x="606829" y="1371599"/>
            <a:ext cx="8308571" cy="4546599"/>
          </a:xfrm>
        </p:spPr>
        <p:txBody>
          <a:bodyPr/>
          <a:lstStyle/>
          <a:p>
            <a:r>
              <a:rPr lang="en-US" dirty="0" smtClean="0"/>
              <a:t>EDUCAUSE and Internet2 </a:t>
            </a:r>
            <a:r>
              <a:rPr lang="en-US" dirty="0"/>
              <a:t>eText </a:t>
            </a:r>
            <a:r>
              <a:rPr lang="en-US" dirty="0" smtClean="0"/>
              <a:t>Pilot Series</a:t>
            </a:r>
            <a:r>
              <a:rPr lang="en-US" dirty="0"/>
              <a:t/>
            </a:r>
            <a:br>
              <a:rPr lang="en-US" dirty="0"/>
            </a:br>
            <a:r>
              <a:rPr lang="en-US" dirty="0" smtClean="0"/>
              <a:t>	</a:t>
            </a:r>
            <a:r>
              <a:rPr lang="en-US" sz="2400" dirty="0" smtClean="0">
                <a:solidFill>
                  <a:schemeClr val="tx1"/>
                </a:solidFill>
                <a:hlinkClick r:id="rId3" action="ppaction://hlinkfile"/>
              </a:rPr>
              <a:t>educause.edu/etexts</a:t>
            </a:r>
            <a:endParaRPr lang="en-US" sz="2400" dirty="0" smtClean="0">
              <a:solidFill>
                <a:schemeClr val="tx1"/>
              </a:solidFill>
            </a:endParaRPr>
          </a:p>
          <a:p>
            <a:r>
              <a:rPr lang="en-US" dirty="0" smtClean="0"/>
              <a:t>Internet2 NET</a:t>
            </a:r>
            <a:r>
              <a:rPr lang="en-US" dirty="0"/>
              <a:t>+ Services</a:t>
            </a:r>
            <a:br>
              <a:rPr lang="en-US" dirty="0"/>
            </a:br>
            <a:r>
              <a:rPr lang="en-US" dirty="0" smtClean="0"/>
              <a:t>	</a:t>
            </a:r>
            <a:r>
              <a:rPr lang="en-US" sz="2400" dirty="0" smtClean="0">
                <a:solidFill>
                  <a:schemeClr val="tx1"/>
                </a:solidFill>
                <a:hlinkClick r:id="rId4" action="ppaction://hlinkfile"/>
              </a:rPr>
              <a:t>internet2.edu/netplus</a:t>
            </a:r>
            <a:endParaRPr lang="en-US" sz="2400" dirty="0" smtClean="0">
              <a:solidFill>
                <a:schemeClr val="tx1"/>
              </a:solidFill>
            </a:endParaRPr>
          </a:p>
          <a:p>
            <a:r>
              <a:rPr lang="en-US" dirty="0" smtClean="0"/>
              <a:t>EDUCAUSE and Internet2 Staff Contacts</a:t>
            </a:r>
          </a:p>
          <a:p>
            <a:pPr lvl="1"/>
            <a:r>
              <a:rPr lang="en-US" sz="2400" dirty="0" smtClean="0"/>
              <a:t>Rodney Petersen, </a:t>
            </a:r>
            <a:r>
              <a:rPr lang="en-US" sz="2400" dirty="0" smtClean="0">
                <a:hlinkClick r:id="rId5"/>
              </a:rPr>
              <a:t>rpetersen@educause.edu</a:t>
            </a:r>
            <a:endParaRPr lang="en-US" sz="2400" dirty="0" smtClean="0"/>
          </a:p>
          <a:p>
            <a:pPr lvl="1"/>
            <a:r>
              <a:rPr lang="en-US" sz="2400" dirty="0" smtClean="0"/>
              <a:t>Joan Cheverie, </a:t>
            </a:r>
            <a:r>
              <a:rPr lang="en-US" sz="2400" dirty="0" smtClean="0">
                <a:hlinkClick r:id="rId6"/>
              </a:rPr>
              <a:t>jcheverie@educause.edu</a:t>
            </a:r>
            <a:r>
              <a:rPr lang="en-US" sz="2400" dirty="0" smtClean="0"/>
              <a:t> </a:t>
            </a:r>
          </a:p>
          <a:p>
            <a:pPr lvl="1"/>
            <a:r>
              <a:rPr lang="en-US" sz="2400" dirty="0" smtClean="0"/>
              <a:t>Jarret Cummings, </a:t>
            </a:r>
            <a:r>
              <a:rPr lang="en-US" sz="2400" dirty="0" smtClean="0">
                <a:hlinkClick r:id="rId7"/>
              </a:rPr>
              <a:t>jcummings@educause.edu</a:t>
            </a:r>
            <a:r>
              <a:rPr lang="en-US" sz="2400" dirty="0" smtClean="0"/>
              <a:t> </a:t>
            </a:r>
          </a:p>
          <a:p>
            <a:pPr lvl="1"/>
            <a:r>
              <a:rPr lang="en-US" sz="2400" dirty="0"/>
              <a:t>Shel Waggener, </a:t>
            </a:r>
            <a:r>
              <a:rPr lang="en-US" sz="2400" dirty="0" smtClean="0">
                <a:hlinkClick r:id="rId8"/>
              </a:rPr>
              <a:t>swaggener@internet2.edu</a:t>
            </a:r>
            <a:r>
              <a:rPr lang="en-US" sz="2400" dirty="0" smtClean="0"/>
              <a:t> </a:t>
            </a:r>
          </a:p>
          <a:p>
            <a:pPr lvl="1"/>
            <a:r>
              <a:rPr lang="en-US" sz="2400" dirty="0"/>
              <a:t>Dana Voss, </a:t>
            </a:r>
            <a:r>
              <a:rPr lang="en-US" sz="2400" dirty="0" smtClean="0">
                <a:hlinkClick r:id="rId9"/>
              </a:rPr>
              <a:t>dvoss@internet2.edu</a:t>
            </a:r>
            <a:r>
              <a:rPr lang="en-US" sz="2400" dirty="0" smtClean="0"/>
              <a:t> </a:t>
            </a:r>
            <a:endParaRPr lang="en-US" sz="2400" dirty="0"/>
          </a:p>
        </p:txBody>
      </p:sp>
    </p:spTree>
    <p:extLst>
      <p:ext uri="{BB962C8B-B14F-4D97-AF65-F5344CB8AC3E}">
        <p14:creationId xmlns:p14="http://schemas.microsoft.com/office/powerpoint/2010/main" val="1091626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3"/>
          </p:nvPr>
        </p:nvSpPr>
        <p:spPr/>
        <p:txBody>
          <a:bodyPr/>
          <a:lstStyle/>
          <a:p>
            <a:r>
              <a:rPr lang="en-US" dirty="0" smtClean="0"/>
              <a:t>EDUCAUSE &amp; Internet2 eText Pilot</a:t>
            </a:r>
            <a:endParaRPr lang="en-US" dirty="0"/>
          </a:p>
        </p:txBody>
      </p:sp>
    </p:spTree>
    <p:extLst>
      <p:ext uri="{BB962C8B-B14F-4D97-AF65-F5344CB8AC3E}">
        <p14:creationId xmlns:p14="http://schemas.microsoft.com/office/powerpoint/2010/main" val="405124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Emerging Technologies and Trends</a:t>
            </a:r>
            <a:endParaRPr lang="en-US" dirty="0"/>
          </a:p>
        </p:txBody>
      </p:sp>
      <p:pic>
        <p:nvPicPr>
          <p:cNvPr id="1026" name="Picture 2" descr="https://encrypted-tbn0.gstatic.com/images?q=tbn:ANd9GcR5OShODeNaO4wadEFO1l8oIJpNqIXY5RgGEx-Lw0o1bEUTgvxW7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323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RYuDkxMxzsJzhdJJDGAc65M0Jwg7-Q8ulny9Wmycd8l9Tmb6Jp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971" y="3124199"/>
            <a:ext cx="230505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Sra1NLItvb_f0A6pvJH-0_o7SZKF5n4vII3oWFLzT1oQxFAW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447800"/>
            <a:ext cx="2771775"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3.gstatic.com/images?q=tbn:ANd9GcTP9425KeHAkettmmWTepQMENwfDE_xq5fUXy6jEGriYsloDlar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49" y="4107542"/>
            <a:ext cx="1819275"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916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2013 </a:t>
            </a:r>
            <a:r>
              <a:rPr lang="en-US" dirty="0" err="1" smtClean="0"/>
              <a:t>eContent</a:t>
            </a:r>
            <a:r>
              <a:rPr lang="en-US" dirty="0" smtClean="0"/>
              <a:t> Pilot Goals</a:t>
            </a:r>
            <a:endParaRPr lang="en-US" dirty="0"/>
          </a:p>
        </p:txBody>
      </p:sp>
      <p:pic>
        <p:nvPicPr>
          <p:cNvPr id="2050" name="Picture 2" descr="https://encrypted-tbn0.gstatic.com/images?q=tbn:ANd9GcRf9_kxqo_eHIpjS476MJuxxnKBEX_8asQ_D_o6bTKJtNbTryMP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415143"/>
            <a:ext cx="1905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1.gstatic.com/images?q=tbn:ANd9GcSViVZlE_-VNI2OlITnib2lQpbBjEOwGusJg1qGxMftpELiw2q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0425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encrypted-tbn3.gstatic.com/images?q=tbn:ANd9GcTmM0Xkm7MNg7MqiiM9bcy0hPDlxnNnDnZUKR24rMiFU-G_ze5B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798637"/>
            <a:ext cx="1354364" cy="135436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encrypted-tbn0.gstatic.com/images?q=tbn:ANd9GcQwfmH5CUuRS8nWx2lz42ZsdKuM5sa3MLl1wQd9-rncjhgq4U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038600"/>
            <a:ext cx="2276475"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081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2013 </a:t>
            </a:r>
            <a:r>
              <a:rPr lang="en-US" dirty="0" err="1" smtClean="0"/>
              <a:t>eContent</a:t>
            </a:r>
            <a:r>
              <a:rPr lang="en-US" dirty="0" smtClean="0"/>
              <a:t> Pilot Goals</a:t>
            </a:r>
            <a:endParaRPr lang="en-US" dirty="0"/>
          </a:p>
        </p:txBody>
      </p:sp>
      <p:pic>
        <p:nvPicPr>
          <p:cNvPr id="3084" name="Picture 12" descr="https://encrypted-tbn1.gstatic.com/images?q=tbn:ANd9GcS_WIGbPQHUqgDnCfZok6tKSv4bgdsy8ShDdt1fa9t1lUpCj8hN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63682"/>
            <a:ext cx="3200400" cy="307462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encrypted-tbn1.gstatic.com/images?q=tbn:ANd9GcSj-ZwhEMLfdLIzNETpLLFns1K83mXqPDTOlUF5KKvBGZt0zX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72268"/>
            <a:ext cx="3280822" cy="245745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encrypted-tbn3.gstatic.com/images?q=tbn:ANd9GcTybMcqgDYdMbesqxYgaLTW4sMbmfR-NoI920S2W4sDlWArHHBrV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525" y="3886200"/>
            <a:ext cx="4498975" cy="233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852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Funding and Distribution</a:t>
            </a:r>
            <a:endParaRPr lang="en-US" dirty="0"/>
          </a:p>
        </p:txBody>
      </p:sp>
      <p:sp>
        <p:nvSpPr>
          <p:cNvPr id="3" name="Content Placeholder 2"/>
          <p:cNvSpPr>
            <a:spLocks noGrp="1"/>
          </p:cNvSpPr>
          <p:nvPr>
            <p:ph idx="1"/>
          </p:nvPr>
        </p:nvSpPr>
        <p:spPr/>
        <p:txBody>
          <a:bodyPr/>
          <a:lstStyle/>
          <a:p>
            <a:r>
              <a:rPr lang="en-US" dirty="0" smtClean="0"/>
              <a:t>Institutional Agreements</a:t>
            </a:r>
          </a:p>
          <a:p>
            <a:pPr lvl="1"/>
            <a:r>
              <a:rPr lang="en-US" dirty="0" smtClean="0"/>
              <a:t>College or University Pays</a:t>
            </a:r>
          </a:p>
          <a:p>
            <a:pPr lvl="1"/>
            <a:r>
              <a:rPr lang="en-US" dirty="0" smtClean="0"/>
              <a:t>Leverage Institutional Buying Power</a:t>
            </a:r>
          </a:p>
          <a:p>
            <a:pPr lvl="1"/>
            <a:r>
              <a:rPr lang="en-US" dirty="0" smtClean="0"/>
              <a:t>Software Site License Model</a:t>
            </a:r>
          </a:p>
          <a:p>
            <a:r>
              <a:rPr lang="en-US" dirty="0" smtClean="0"/>
              <a:t>Distribution to Students</a:t>
            </a:r>
          </a:p>
          <a:p>
            <a:pPr lvl="1"/>
            <a:r>
              <a:rPr lang="en-US" dirty="0" smtClean="0"/>
              <a:t>Access via Learning Management Systems</a:t>
            </a:r>
          </a:p>
          <a:p>
            <a:pPr lvl="1"/>
            <a:r>
              <a:rPr lang="en-US" dirty="0" smtClean="0"/>
              <a:t>Option to Purchase Print-On-Demand</a:t>
            </a:r>
          </a:p>
          <a:p>
            <a:pPr lvl="1"/>
            <a:r>
              <a:rPr lang="en-US" dirty="0" smtClean="0"/>
              <a:t>Institutional Choice on Cost Recovery</a:t>
            </a:r>
          </a:p>
        </p:txBody>
      </p:sp>
    </p:spTree>
    <p:extLst>
      <p:ext uri="{BB962C8B-B14F-4D97-AF65-F5344CB8AC3E}">
        <p14:creationId xmlns:p14="http://schemas.microsoft.com/office/powerpoint/2010/main" val="255943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Stakeholders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8825363"/>
              </p:ext>
            </p:extLst>
          </p:nvPr>
        </p:nvGraphicFramePr>
        <p:xfrm>
          <a:off x="606425" y="1371600"/>
          <a:ext cx="8080375" cy="454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2763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Additional Functionality</a:t>
            </a:r>
            <a:endParaRPr lang="en-US" dirty="0"/>
          </a:p>
        </p:txBody>
      </p:sp>
      <p:sp>
        <p:nvSpPr>
          <p:cNvPr id="4" name="Content Placeholder 3"/>
          <p:cNvSpPr>
            <a:spLocks noGrp="1"/>
          </p:cNvSpPr>
          <p:nvPr>
            <p:ph idx="1"/>
          </p:nvPr>
        </p:nvSpPr>
        <p:spPr>
          <a:xfrm>
            <a:off x="522465" y="1828800"/>
            <a:ext cx="8079971" cy="4546599"/>
          </a:xfrm>
        </p:spPr>
        <p:txBody>
          <a:bodyPr/>
          <a:lstStyle/>
          <a:p>
            <a:r>
              <a:rPr lang="en-US" dirty="0" smtClean="0"/>
              <a:t>Highlighting passages</a:t>
            </a:r>
          </a:p>
          <a:p>
            <a:r>
              <a:rPr lang="en-US" dirty="0" smtClean="0"/>
              <a:t>Recording comments</a:t>
            </a:r>
          </a:p>
          <a:p>
            <a:r>
              <a:rPr lang="en-US" dirty="0" smtClean="0"/>
              <a:t>Sharing notes with other students</a:t>
            </a:r>
          </a:p>
          <a:p>
            <a:r>
              <a:rPr lang="en-US" dirty="0" smtClean="0"/>
              <a:t>Reading materials while offline</a:t>
            </a:r>
          </a:p>
          <a:p>
            <a:r>
              <a:rPr lang="en-US" dirty="0" smtClean="0"/>
              <a:t>Using different devices (e.g., computers, tablets, etc.)</a:t>
            </a:r>
            <a:endParaRPr lang="en-US" dirty="0"/>
          </a:p>
        </p:txBody>
      </p:sp>
      <p:pic>
        <p:nvPicPr>
          <p:cNvPr id="4100" name="Picture 4" descr="https://encrypted-tbn3.gstatic.com/images?q=tbn:ANd9GcQy8KqS5DeB8iTZvir0jAORl2pbbc5EleAbRdrx-mrUcwuB-m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171" y="914400"/>
            <a:ext cx="23431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208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LICY_PPT_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2653</TotalTime>
  <Words>2286</Words>
  <Application>Microsoft Office PowerPoint</Application>
  <PresentationFormat>On-screen Show (4:3)</PresentationFormat>
  <Paragraphs>178</Paragraphs>
  <Slides>27</Slides>
  <Notes>17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POLICY_PPT_2012</vt:lpstr>
      <vt:lpstr>What We’re Learning from eTexts</vt:lpstr>
      <vt:lpstr>Agenda</vt:lpstr>
      <vt:lpstr>PowerPoint Presentation</vt:lpstr>
      <vt:lpstr>Emerging Technologies and Trends</vt:lpstr>
      <vt:lpstr>Spring 2013 eContent Pilot Goals</vt:lpstr>
      <vt:lpstr>2013 eContent Pilot Goals</vt:lpstr>
      <vt:lpstr>Funding and Distribution</vt:lpstr>
      <vt:lpstr>Stakeholders</vt:lpstr>
      <vt:lpstr>Additional Functionality</vt:lpstr>
      <vt:lpstr>Evaluation and Research</vt:lpstr>
      <vt:lpstr>PowerPoint Presentation</vt:lpstr>
      <vt:lpstr>Textbook Costs and Their Impact</vt:lpstr>
      <vt:lpstr>Avg. Textbook Costs By Type Plus Institutionally Licensed E-Text</vt:lpstr>
      <vt:lpstr>PowerPoint Presentation</vt:lpstr>
      <vt:lpstr>Internet Access</vt:lpstr>
      <vt:lpstr>PowerPoint Presentation</vt:lpstr>
      <vt:lpstr>Information Policy Issues</vt:lpstr>
      <vt:lpstr>PowerPoint Presentation</vt:lpstr>
      <vt:lpstr>The E-Text Pilots and NFB</vt:lpstr>
      <vt:lpstr>Content Remains Key</vt:lpstr>
      <vt:lpstr>PowerPoint Presentation</vt:lpstr>
      <vt:lpstr>Data Analytics</vt:lpstr>
      <vt:lpstr>Device, Applications, and Networks</vt:lpstr>
      <vt:lpstr>PowerPoint Presentation</vt:lpstr>
      <vt:lpstr>User Credentials and Federations</vt:lpstr>
      <vt:lpstr>PowerPoint Presentation</vt:lpstr>
      <vt:lpstr>For More Information</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chafkus</dc:creator>
  <cp:lastModifiedBy>Rodney J. Petersen</cp:lastModifiedBy>
  <cp:revision>32</cp:revision>
  <dcterms:created xsi:type="dcterms:W3CDTF">2012-08-22T03:20:10Z</dcterms:created>
  <dcterms:modified xsi:type="dcterms:W3CDTF">2012-12-10T19:34:53Z</dcterms:modified>
</cp:coreProperties>
</file>