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theme/themeOverride10.xml" ContentType="application/vnd.openxmlformats-officedocument.themeOverride+xml"/>
  <Override PartName="/ppt/charts/chart20.xml" ContentType="application/vnd.openxmlformats-officedocument.drawingml.chart+xml"/>
  <Override PartName="/ppt/theme/themeOverride11.xml" ContentType="application/vnd.openxmlformats-officedocument.themeOverride+xml"/>
  <Override PartName="/ppt/charts/chart21.xml" ContentType="application/vnd.openxmlformats-officedocument.drawingml.chart+xml"/>
  <Override PartName="/ppt/theme/themeOverride12.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charts/chart22.xml" ContentType="application/vnd.openxmlformats-officedocument.drawingml.chart+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charts/chart23.xml" ContentType="application/vnd.openxmlformats-officedocument.drawingml.chart+xml"/>
  <Override PartName="/ppt/theme/themeOverride13.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theme/themeOverride14.xml" ContentType="application/vnd.openxmlformats-officedocument.themeOverride+xml"/>
  <Override PartName="/ppt/charts/chart25.xml" ContentType="application/vnd.openxmlformats-officedocument.drawingml.chart+xml"/>
  <Override PartName="/ppt/theme/themeOverride15.xml" ContentType="application/vnd.openxmlformats-officedocument.themeOverride+xml"/>
  <Override PartName="/ppt/charts/chart26.xml" ContentType="application/vnd.openxmlformats-officedocument.drawingml.chart+xml"/>
  <Override PartName="/ppt/theme/themeOverride16.xml" ContentType="application/vnd.openxmlformats-officedocument.themeOverride+xml"/>
  <Override PartName="/ppt/charts/chart27.xml" ContentType="application/vnd.openxmlformats-officedocument.drawingml.chart+xml"/>
  <Override PartName="/ppt/theme/themeOverride17.xml" ContentType="application/vnd.openxmlformats-officedocument.themeOverride+xml"/>
  <Override PartName="/ppt/charts/chart28.xml" ContentType="application/vnd.openxmlformats-officedocument.drawingml.chart+xml"/>
  <Override PartName="/ppt/theme/themeOverride18.xml" ContentType="application/vnd.openxmlformats-officedocument.themeOverride+xml"/>
  <Override PartName="/ppt/charts/chart29.xml" ContentType="application/vnd.openxmlformats-officedocument.drawingml.chart+xml"/>
  <Override PartName="/ppt/theme/themeOverride19.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drawings/drawing2.xml" ContentType="application/vnd.openxmlformats-officedocument.drawingml.chartshapes+xml"/>
  <Override PartName="/ppt/charts/chart32.xml" ContentType="application/vnd.openxmlformats-officedocument.drawingml.chart+xml"/>
  <Override PartName="/ppt/theme/themeOverride20.xml" ContentType="application/vnd.openxmlformats-officedocument.themeOverride+xml"/>
  <Override PartName="/ppt/notesSlides/notesSlide21.xml" ContentType="application/vnd.openxmlformats-officedocument.presentationml.notesSlide+xml"/>
  <Override PartName="/ppt/charts/chart33.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47"/>
  </p:notesMasterIdLst>
  <p:handoutMasterIdLst>
    <p:handoutMasterId r:id="rId48"/>
  </p:handoutMasterIdLst>
  <p:sldIdLst>
    <p:sldId id="377" r:id="rId3"/>
    <p:sldId id="534" r:id="rId4"/>
    <p:sldId id="553" r:id="rId5"/>
    <p:sldId id="559" r:id="rId6"/>
    <p:sldId id="560" r:id="rId7"/>
    <p:sldId id="498" r:id="rId8"/>
    <p:sldId id="499" r:id="rId9"/>
    <p:sldId id="457" r:id="rId10"/>
    <p:sldId id="458" r:id="rId11"/>
    <p:sldId id="502" r:id="rId12"/>
    <p:sldId id="503" r:id="rId13"/>
    <p:sldId id="508" r:id="rId14"/>
    <p:sldId id="539" r:id="rId15"/>
    <p:sldId id="504" r:id="rId16"/>
    <p:sldId id="520" r:id="rId17"/>
    <p:sldId id="473" r:id="rId18"/>
    <p:sldId id="522" r:id="rId19"/>
    <p:sldId id="490" r:id="rId20"/>
    <p:sldId id="475" r:id="rId21"/>
    <p:sldId id="546" r:id="rId22"/>
    <p:sldId id="536" r:id="rId23"/>
    <p:sldId id="537" r:id="rId24"/>
    <p:sldId id="538" r:id="rId25"/>
    <p:sldId id="480" r:id="rId26"/>
    <p:sldId id="524" r:id="rId27"/>
    <p:sldId id="521" r:id="rId28"/>
    <p:sldId id="509" r:id="rId29"/>
    <p:sldId id="512" r:id="rId30"/>
    <p:sldId id="554" r:id="rId31"/>
    <p:sldId id="514" r:id="rId32"/>
    <p:sldId id="525" r:id="rId33"/>
    <p:sldId id="551" r:id="rId34"/>
    <p:sldId id="527" r:id="rId35"/>
    <p:sldId id="528" r:id="rId36"/>
    <p:sldId id="529" r:id="rId37"/>
    <p:sldId id="467" r:id="rId38"/>
    <p:sldId id="532" r:id="rId39"/>
    <p:sldId id="531" r:id="rId40"/>
    <p:sldId id="469" r:id="rId41"/>
    <p:sldId id="552" r:id="rId42"/>
    <p:sldId id="555" r:id="rId43"/>
    <p:sldId id="556" r:id="rId44"/>
    <p:sldId id="557" r:id="rId45"/>
    <p:sldId id="558" r:id="rId4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roway" initials="pja" lastIdx="1" clrIdx="0"/>
  <p:cmAuthor id="1" name="Leah Lang" initials="L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C8E"/>
    <a:srgbClr val="A32638"/>
    <a:srgbClr val="008000"/>
    <a:srgbClr val="FFFF00"/>
    <a:srgbClr val="FFFFCC"/>
    <a:srgbClr val="FFFF99"/>
    <a:srgbClr val="F2B017"/>
    <a:srgbClr val="FFCC00"/>
    <a:srgbClr val="4F6228"/>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44" autoAdjust="0"/>
    <p:restoredTop sz="89716" autoAdjust="0"/>
  </p:normalViewPr>
  <p:slideViewPr>
    <p:cSldViewPr snapToGrid="0">
      <p:cViewPr>
        <p:scale>
          <a:sx n="80" d="100"/>
          <a:sy n="80" d="100"/>
        </p:scale>
        <p:origin x="-2514" y="-618"/>
      </p:cViewPr>
      <p:guideLst>
        <p:guide orient="horz" pos="2160"/>
        <p:guide pos="2880"/>
      </p:guideLst>
    </p:cSldViewPr>
  </p:slideViewPr>
  <p:notesTextViewPr>
    <p:cViewPr>
      <p:scale>
        <a:sx n="75" d="100"/>
        <a:sy n="75" d="100"/>
      </p:scale>
      <p:origin x="0" y="0"/>
    </p:cViewPr>
  </p:notesTextViewPr>
  <p:sorterViewPr>
    <p:cViewPr>
      <p:scale>
        <a:sx n="120" d="100"/>
        <a:sy n="120" d="100"/>
      </p:scale>
      <p:origin x="0" y="6216"/>
    </p:cViewPr>
  </p:sorterViewPr>
  <p:notesViewPr>
    <p:cSldViewPr snapToGrid="0">
      <p:cViewPr varScale="1">
        <p:scale>
          <a:sx n="62" d="100"/>
          <a:sy n="62" d="100"/>
        </p:scale>
        <p:origin x="-1666" y="-101"/>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grajek:Library:Caches:TemporaryItems:Outlook%20Temp:ITfunding%5b1%5d.xlsx" TargetMode="Externa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0.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Sheet1!$A$4</c:f>
              <c:strCache>
                <c:ptCount val="1"/>
                <c:pt idx="0">
                  <c:v>Community Colleges</c:v>
                </c:pt>
              </c:strCache>
            </c:strRef>
          </c:tx>
          <c:dPt>
            <c:idx val="0"/>
            <c:bubble3D val="0"/>
            <c:spPr>
              <a:solidFill>
                <a:srgbClr val="B5CC8E"/>
              </a:solidFill>
            </c:spPr>
          </c:dPt>
          <c:dPt>
            <c:idx val="1"/>
            <c:bubble3D val="0"/>
            <c:spPr>
              <a:solidFill>
                <a:srgbClr val="A32638"/>
              </a:solidFill>
            </c:spPr>
          </c:dPt>
          <c:dLbls>
            <c:txPr>
              <a:bodyPr/>
              <a:lstStyle/>
              <a:p>
                <a:pPr>
                  <a:defRPr sz="1200"/>
                </a:pPr>
                <a:endParaRPr lang="en-US"/>
              </a:p>
            </c:txPr>
            <c:dLblPos val="outEnd"/>
            <c:showLegendKey val="0"/>
            <c:showVal val="0"/>
            <c:showCatName val="1"/>
            <c:showSerName val="0"/>
            <c:showPercent val="1"/>
            <c:showBubbleSize val="0"/>
            <c:showLeaderLines val="1"/>
          </c:dLbls>
          <c:cat>
            <c:strRef>
              <c:f>Sheet1!$B$3:$C$3</c:f>
              <c:strCache>
                <c:ptCount val="2"/>
                <c:pt idx="0">
                  <c:v>No</c:v>
                </c:pt>
                <c:pt idx="1">
                  <c:v>Yes</c:v>
                </c:pt>
              </c:strCache>
            </c:strRef>
          </c:cat>
          <c:val>
            <c:numRef>
              <c:f>Sheet1!$B$4:$C$4</c:f>
              <c:numCache>
                <c:formatCode>0%</c:formatCode>
                <c:ptCount val="2"/>
                <c:pt idx="0">
                  <c:v>0.1439</c:v>
                </c:pt>
                <c:pt idx="1">
                  <c:v>0.85609999999999997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72765098367199E-2"/>
          <c:y val="4.2377538512464702E-2"/>
          <c:w val="0.89549979294797999"/>
          <c:h val="0.63211535383004103"/>
        </c:manualLayout>
      </c:layout>
      <c:barChart>
        <c:barDir val="col"/>
        <c:grouping val="clustered"/>
        <c:varyColors val="0"/>
        <c:ser>
          <c:idx val="0"/>
          <c:order val="0"/>
          <c:tx>
            <c:strRef>
              <c:f>Sheet1!$B$1</c:f>
              <c:strCache>
                <c:ptCount val="1"/>
                <c:pt idx="0">
                  <c:v>Community Colleges</c:v>
                </c:pt>
              </c:strCache>
            </c:strRef>
          </c:tx>
          <c:spPr>
            <a:solidFill>
              <a:schemeClr val="accent1"/>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Lab/cluster workstations</c:v>
                </c:pt>
                <c:pt idx="1">
                  <c:v>Kiosk workstations</c:v>
                </c:pt>
                <c:pt idx="2">
                  <c:v>Laptops or tablets available for checkout or loan</c:v>
                </c:pt>
                <c:pt idx="3">
                  <c:v>Workstations in classrooms available for open use when classes are not scheduled</c:v>
                </c:pt>
              </c:strCache>
            </c:strRef>
          </c:cat>
          <c:val>
            <c:numRef>
              <c:f>Sheet1!$B$2:$B$5</c:f>
              <c:numCache>
                <c:formatCode>0%</c:formatCode>
                <c:ptCount val="4"/>
                <c:pt idx="0">
                  <c:v>0.58260000000000001</c:v>
                </c:pt>
                <c:pt idx="1">
                  <c:v>0.35709999999999997</c:v>
                </c:pt>
                <c:pt idx="2">
                  <c:v>0.4375</c:v>
                </c:pt>
                <c:pt idx="3">
                  <c:v>0.35959999999999998</c:v>
                </c:pt>
              </c:numCache>
            </c:numRef>
          </c:val>
        </c:ser>
        <c:ser>
          <c:idx val="1"/>
          <c:order val="1"/>
          <c:tx>
            <c:strRef>
              <c:f>Sheet1!$C$1</c:f>
              <c:strCache>
                <c:ptCount val="1"/>
                <c:pt idx="0">
                  <c:v>All Other U.S. Higher Ed.</c:v>
                </c:pt>
              </c:strCache>
            </c:strRef>
          </c:tx>
          <c:spPr>
            <a:solidFill>
              <a:srgbClr val="B5CC8E"/>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Sheet1!$A$2:$A$5</c:f>
              <c:strCache>
                <c:ptCount val="4"/>
                <c:pt idx="0">
                  <c:v>Lab/cluster workstations</c:v>
                </c:pt>
                <c:pt idx="1">
                  <c:v>Kiosk workstations</c:v>
                </c:pt>
                <c:pt idx="2">
                  <c:v>Laptops or tablets available for checkout or loan</c:v>
                </c:pt>
                <c:pt idx="3">
                  <c:v>Workstations in classrooms available for open use when classes are not scheduled</c:v>
                </c:pt>
              </c:strCache>
            </c:strRef>
          </c:cat>
          <c:val>
            <c:numRef>
              <c:f>Sheet1!$C$2:$C$5</c:f>
              <c:numCache>
                <c:formatCode>0%</c:formatCode>
                <c:ptCount val="4"/>
                <c:pt idx="0">
                  <c:v>0.2878</c:v>
                </c:pt>
                <c:pt idx="1">
                  <c:v>0.20150000000000001</c:v>
                </c:pt>
                <c:pt idx="2">
                  <c:v>0.37169999999999997</c:v>
                </c:pt>
                <c:pt idx="3">
                  <c:v>0.2104</c:v>
                </c:pt>
              </c:numCache>
            </c:numRef>
          </c:val>
        </c:ser>
        <c:dLbls>
          <c:showLegendKey val="0"/>
          <c:showVal val="0"/>
          <c:showCatName val="0"/>
          <c:showSerName val="0"/>
          <c:showPercent val="0"/>
          <c:showBubbleSize val="0"/>
        </c:dLbls>
        <c:gapWidth val="150"/>
        <c:axId val="121431552"/>
        <c:axId val="121433088"/>
      </c:barChart>
      <c:catAx>
        <c:axId val="121431552"/>
        <c:scaling>
          <c:orientation val="minMax"/>
        </c:scaling>
        <c:delete val="0"/>
        <c:axPos val="b"/>
        <c:majorTickMark val="in"/>
        <c:minorTickMark val="none"/>
        <c:tickLblPos val="nextTo"/>
        <c:txPr>
          <a:bodyPr/>
          <a:lstStyle/>
          <a:p>
            <a:pPr>
              <a:defRPr sz="1400"/>
            </a:pPr>
            <a:endParaRPr lang="en-US"/>
          </a:p>
        </c:txPr>
        <c:crossAx val="121433088"/>
        <c:crosses val="autoZero"/>
        <c:auto val="1"/>
        <c:lblAlgn val="ctr"/>
        <c:lblOffset val="100"/>
        <c:noMultiLvlLbl val="0"/>
      </c:catAx>
      <c:valAx>
        <c:axId val="121433088"/>
        <c:scaling>
          <c:orientation val="minMax"/>
          <c:max val="0.8"/>
          <c:min val="0"/>
        </c:scaling>
        <c:delete val="0"/>
        <c:axPos val="l"/>
        <c:numFmt formatCode="0%" sourceLinked="1"/>
        <c:majorTickMark val="in"/>
        <c:minorTickMark val="none"/>
        <c:tickLblPos val="nextTo"/>
        <c:txPr>
          <a:bodyPr/>
          <a:lstStyle/>
          <a:p>
            <a:pPr>
              <a:defRPr sz="1200"/>
            </a:pPr>
            <a:endParaRPr lang="en-US"/>
          </a:p>
        </c:txPr>
        <c:crossAx val="121431552"/>
        <c:crosses val="autoZero"/>
        <c:crossBetween val="between"/>
        <c:majorUnit val="0.2"/>
      </c:valAx>
    </c:plotArea>
    <c:legend>
      <c:legendPos val="r"/>
      <c:layout>
        <c:manualLayout>
          <c:xMode val="edge"/>
          <c:yMode val="edge"/>
          <c:x val="0.66697702137325598"/>
          <c:y val="5.2685515088888246E-2"/>
          <c:w val="0.29820165039169899"/>
          <c:h val="0.112681036082301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002503159327301"/>
          <c:y val="0.10245309396855599"/>
          <c:w val="0.496081583552056"/>
          <c:h val="0.775941976414802"/>
        </c:manualLayout>
      </c:layout>
      <c:barChart>
        <c:barDir val="bar"/>
        <c:grouping val="clustered"/>
        <c:varyColors val="0"/>
        <c:ser>
          <c:idx val="0"/>
          <c:order val="0"/>
          <c:tx>
            <c:strRef>
              <c:f>Sheet1!$B$1</c:f>
              <c:strCache>
                <c:ptCount val="1"/>
                <c:pt idx="0">
                  <c:v>Community Colleges</c:v>
                </c:pt>
              </c:strCache>
            </c:strRef>
          </c:tx>
          <c:spPr>
            <a:solidFill>
              <a:schemeClr val="accent1"/>
            </a:solidFill>
          </c:spPr>
          <c:invertIfNegative val="0"/>
          <c:cat>
            <c:strRef>
              <c:f>Sheet1!$A$2:$A$11</c:f>
              <c:strCache>
                <c:ptCount val="10"/>
                <c:pt idx="0">
                  <c:v>Word processing**</c:v>
                </c:pt>
                <c:pt idx="1">
                  <c:v>E-mail**</c:v>
                </c:pt>
                <c:pt idx="2">
                  <c:v>College/university library website*</c:v>
                </c:pt>
                <c:pt idx="3">
                  <c:v>Presentation software**</c:v>
                </c:pt>
                <c:pt idx="4">
                  <c:v>Spreadsheets</c:v>
                </c:pt>
                <c:pt idx="5">
                  <c:v>CMS/LMS**</c:v>
                </c:pt>
                <c:pt idx="6">
                  <c:v>E-books or e-textbooks</c:v>
                </c:pt>
                <c:pt idx="7">
                  <c:v>Wikis**</c:v>
                </c:pt>
                <c:pt idx="8">
                  <c:v>Text message</c:v>
                </c:pt>
                <c:pt idx="9">
                  <c:v>Online forums or bulletin boards**</c:v>
                </c:pt>
              </c:strCache>
            </c:strRef>
          </c:cat>
          <c:val>
            <c:numRef>
              <c:f>Sheet1!$B$2:$B$11</c:f>
              <c:numCache>
                <c:formatCode>####.00</c:formatCode>
                <c:ptCount val="10"/>
                <c:pt idx="0">
                  <c:v>4.4657987654147115</c:v>
                </c:pt>
                <c:pt idx="1">
                  <c:v>4.3825979281196572</c:v>
                </c:pt>
                <c:pt idx="2">
                  <c:v>3.9315612820253927</c:v>
                </c:pt>
                <c:pt idx="3">
                  <c:v>3.8540323134294332</c:v>
                </c:pt>
                <c:pt idx="4">
                  <c:v>3.6803306151189892</c:v>
                </c:pt>
                <c:pt idx="5">
                  <c:v>3.5428109115779298</c:v>
                </c:pt>
                <c:pt idx="6">
                  <c:v>3.2569026577153606</c:v>
                </c:pt>
                <c:pt idx="7">
                  <c:v>3.1186895394834453</c:v>
                </c:pt>
                <c:pt idx="8">
                  <c:v>3.1085340130846775</c:v>
                </c:pt>
                <c:pt idx="9">
                  <c:v>3.0589724999882</c:v>
                </c:pt>
              </c:numCache>
            </c:numRef>
          </c:val>
        </c:ser>
        <c:ser>
          <c:idx val="1"/>
          <c:order val="1"/>
          <c:tx>
            <c:strRef>
              <c:f>Sheet1!$C$1</c:f>
              <c:strCache>
                <c:ptCount val="1"/>
                <c:pt idx="0">
                  <c:v>All Other U.S. Higher Ed.</c:v>
                </c:pt>
              </c:strCache>
            </c:strRef>
          </c:tx>
          <c:spPr>
            <a:solidFill>
              <a:srgbClr val="B5CC8E"/>
            </a:solidFill>
          </c:spPr>
          <c:invertIfNegative val="0"/>
          <c:cat>
            <c:strRef>
              <c:f>Sheet1!$A$2:$A$11</c:f>
              <c:strCache>
                <c:ptCount val="10"/>
                <c:pt idx="0">
                  <c:v>Word processing**</c:v>
                </c:pt>
                <c:pt idx="1">
                  <c:v>E-mail**</c:v>
                </c:pt>
                <c:pt idx="2">
                  <c:v>College/university library website*</c:v>
                </c:pt>
                <c:pt idx="3">
                  <c:v>Presentation software**</c:v>
                </c:pt>
                <c:pt idx="4">
                  <c:v>Spreadsheets</c:v>
                </c:pt>
                <c:pt idx="5">
                  <c:v>CMS/LMS**</c:v>
                </c:pt>
                <c:pt idx="6">
                  <c:v>E-books or e-textbooks</c:v>
                </c:pt>
                <c:pt idx="7">
                  <c:v>Wikis**</c:v>
                </c:pt>
                <c:pt idx="8">
                  <c:v>Text message</c:v>
                </c:pt>
                <c:pt idx="9">
                  <c:v>Online forums or bulletin boards**</c:v>
                </c:pt>
              </c:strCache>
            </c:strRef>
          </c:cat>
          <c:val>
            <c:numRef>
              <c:f>Sheet1!$C$2:$C$11</c:f>
              <c:numCache>
                <c:formatCode>####.00</c:formatCode>
                <c:ptCount val="10"/>
                <c:pt idx="0">
                  <c:v>4.6297577690085499</c:v>
                </c:pt>
                <c:pt idx="1">
                  <c:v>4.5092463699157213</c:v>
                </c:pt>
                <c:pt idx="2">
                  <c:v>4.0498232812302195</c:v>
                </c:pt>
                <c:pt idx="3">
                  <c:v>4.0971988713625436</c:v>
                </c:pt>
                <c:pt idx="4">
                  <c:v>3.769424473085444</c:v>
                </c:pt>
                <c:pt idx="5">
                  <c:v>3.9709043305274685</c:v>
                </c:pt>
                <c:pt idx="6">
                  <c:v>3.1946455279480146</c:v>
                </c:pt>
                <c:pt idx="7">
                  <c:v>3.4163238591731062</c:v>
                </c:pt>
                <c:pt idx="8">
                  <c:v>3.073032090081933</c:v>
                </c:pt>
                <c:pt idx="9">
                  <c:v>2.7744352139777537</c:v>
                </c:pt>
              </c:numCache>
            </c:numRef>
          </c:val>
        </c:ser>
        <c:dLbls>
          <c:showLegendKey val="0"/>
          <c:showVal val="0"/>
          <c:showCatName val="0"/>
          <c:showSerName val="0"/>
          <c:showPercent val="0"/>
          <c:showBubbleSize val="0"/>
        </c:dLbls>
        <c:gapWidth val="150"/>
        <c:axId val="121460992"/>
        <c:axId val="121475072"/>
      </c:barChart>
      <c:catAx>
        <c:axId val="121460992"/>
        <c:scaling>
          <c:orientation val="minMax"/>
        </c:scaling>
        <c:delete val="0"/>
        <c:axPos val="l"/>
        <c:majorTickMark val="in"/>
        <c:minorTickMark val="none"/>
        <c:tickLblPos val="nextTo"/>
        <c:txPr>
          <a:bodyPr/>
          <a:lstStyle/>
          <a:p>
            <a:pPr>
              <a:defRPr sz="1600"/>
            </a:pPr>
            <a:endParaRPr lang="en-US"/>
          </a:p>
        </c:txPr>
        <c:crossAx val="121475072"/>
        <c:crosses val="autoZero"/>
        <c:auto val="1"/>
        <c:lblAlgn val="ctr"/>
        <c:lblOffset val="100"/>
        <c:noMultiLvlLbl val="0"/>
      </c:catAx>
      <c:valAx>
        <c:axId val="121475072"/>
        <c:scaling>
          <c:orientation val="minMax"/>
          <c:max val="5"/>
          <c:min val="1"/>
        </c:scaling>
        <c:delete val="0"/>
        <c:axPos val="b"/>
        <c:majorGridlines>
          <c:spPr>
            <a:ln>
              <a:noFill/>
            </a:ln>
          </c:spPr>
        </c:majorGridlines>
        <c:numFmt formatCode="#,##0" sourceLinked="0"/>
        <c:majorTickMark val="none"/>
        <c:minorTickMark val="none"/>
        <c:tickLblPos val="nextTo"/>
        <c:txPr>
          <a:bodyPr/>
          <a:lstStyle/>
          <a:p>
            <a:pPr>
              <a:defRPr sz="1100"/>
            </a:pPr>
            <a:endParaRPr lang="en-US"/>
          </a:p>
        </c:txPr>
        <c:crossAx val="121460992"/>
        <c:crosses val="autoZero"/>
        <c:crossBetween val="between"/>
      </c:valAx>
    </c:plotArea>
    <c:legend>
      <c:legendPos val="r"/>
      <c:layout>
        <c:manualLayout>
          <c:xMode val="edge"/>
          <c:yMode val="edge"/>
          <c:x val="0.67981031884903298"/>
          <c:y val="6.6807992716296297E-3"/>
          <c:w val="0.30012795275590598"/>
          <c:h val="0.115546257445285"/>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038033440264398"/>
          <c:y val="0.13714284068777299"/>
          <c:w val="0.49635194906192298"/>
          <c:h val="0.75649022794267995"/>
        </c:manualLayout>
      </c:layout>
      <c:barChart>
        <c:barDir val="bar"/>
        <c:grouping val="clustered"/>
        <c:varyColors val="0"/>
        <c:ser>
          <c:idx val="0"/>
          <c:order val="0"/>
          <c:tx>
            <c:strRef>
              <c:f>Sheet1!$B$1</c:f>
              <c:strCache>
                <c:ptCount val="1"/>
                <c:pt idx="0">
                  <c:v>Community Colleges</c:v>
                </c:pt>
              </c:strCache>
            </c:strRef>
          </c:tx>
          <c:invertIfNegative val="0"/>
          <c:cat>
            <c:strRef>
              <c:f>Sheet1!$A$2:$A$11</c:f>
              <c:strCache>
                <c:ptCount val="10"/>
                <c:pt idx="0">
                  <c:v>Web-based videos*</c:v>
                </c:pt>
                <c:pt idx="1">
                  <c:v>Freely available course content beyond your campus*</c:v>
                </c:pt>
                <c:pt idx="2">
                  <c:v>College/university library website*</c:v>
                </c:pt>
                <c:pt idx="3">
                  <c:v>Text message*</c:v>
                </c:pt>
                <c:pt idx="4">
                  <c:v>Online forums or bulletin boards**</c:v>
                </c:pt>
                <c:pt idx="5">
                  <c:v>Online chats, chat events, webinars</c:v>
                </c:pt>
                <c:pt idx="6">
                  <c:v>Presentation software*</c:v>
                </c:pt>
                <c:pt idx="7">
                  <c:v>CMS/LMS**</c:v>
                </c:pt>
                <c:pt idx="8">
                  <c:v>E-books or e-textbooks**</c:v>
                </c:pt>
                <c:pt idx="9">
                  <c:v>E-mail**</c:v>
                </c:pt>
              </c:strCache>
            </c:strRef>
          </c:cat>
          <c:val>
            <c:numRef>
              <c:f>Sheet1!$B$2:$B$11</c:f>
              <c:numCache>
                <c:formatCode>0%</c:formatCode>
                <c:ptCount val="10"/>
                <c:pt idx="0">
                  <c:v>0.20067572844827591</c:v>
                </c:pt>
                <c:pt idx="1">
                  <c:v>0.21123892456896551</c:v>
                </c:pt>
                <c:pt idx="2">
                  <c:v>0.21292194719827578</c:v>
                </c:pt>
                <c:pt idx="3">
                  <c:v>0.23005819612068973</c:v>
                </c:pt>
                <c:pt idx="4">
                  <c:v>0.24922567887931041</c:v>
                </c:pt>
                <c:pt idx="5">
                  <c:v>0.2618706551724137</c:v>
                </c:pt>
                <c:pt idx="6">
                  <c:v>0.28973888362068956</c:v>
                </c:pt>
                <c:pt idx="7">
                  <c:v>0.32842556788793087</c:v>
                </c:pt>
                <c:pt idx="8">
                  <c:v>0.32871546336206892</c:v>
                </c:pt>
                <c:pt idx="9">
                  <c:v>0.39933638362068941</c:v>
                </c:pt>
              </c:numCache>
            </c:numRef>
          </c:val>
        </c:ser>
        <c:ser>
          <c:idx val="1"/>
          <c:order val="1"/>
          <c:tx>
            <c:strRef>
              <c:f>Sheet1!$C$1</c:f>
              <c:strCache>
                <c:ptCount val="1"/>
                <c:pt idx="0">
                  <c:v>All Other U.S. Higher Ed.</c:v>
                </c:pt>
              </c:strCache>
            </c:strRef>
          </c:tx>
          <c:invertIfNegative val="0"/>
          <c:cat>
            <c:strRef>
              <c:f>Sheet1!$A$2:$A$11</c:f>
              <c:strCache>
                <c:ptCount val="10"/>
                <c:pt idx="0">
                  <c:v>Web-based videos*</c:v>
                </c:pt>
                <c:pt idx="1">
                  <c:v>Freely available course content beyond your campus*</c:v>
                </c:pt>
                <c:pt idx="2">
                  <c:v>College/university library website*</c:v>
                </c:pt>
                <c:pt idx="3">
                  <c:v>Text message*</c:v>
                </c:pt>
                <c:pt idx="4">
                  <c:v>Online forums or bulletin boards**</c:v>
                </c:pt>
                <c:pt idx="5">
                  <c:v>Online chats, chat events, webinars</c:v>
                </c:pt>
                <c:pt idx="6">
                  <c:v>Presentation software*</c:v>
                </c:pt>
                <c:pt idx="7">
                  <c:v>CMS/LMS**</c:v>
                </c:pt>
                <c:pt idx="8">
                  <c:v>E-books or e-textbooks**</c:v>
                </c:pt>
                <c:pt idx="9">
                  <c:v>E-mail**</c:v>
                </c:pt>
              </c:strCache>
            </c:strRef>
          </c:cat>
          <c:val>
            <c:numRef>
              <c:f>Sheet1!$C$2:$C$11</c:f>
              <c:numCache>
                <c:formatCode>0%</c:formatCode>
                <c:ptCount val="10"/>
                <c:pt idx="0">
                  <c:v>0.22329125526137122</c:v>
                </c:pt>
                <c:pt idx="1">
                  <c:v>0.238107750848608</c:v>
                </c:pt>
                <c:pt idx="2">
                  <c:v>0.25213538900203647</c:v>
                </c:pt>
                <c:pt idx="3">
                  <c:v>0.15960374813306188</c:v>
                </c:pt>
                <c:pt idx="4">
                  <c:v>0.25057051866938213</c:v>
                </c:pt>
                <c:pt idx="5">
                  <c:v>0.20728478004073303</c:v>
                </c:pt>
                <c:pt idx="6">
                  <c:v>0.33464376714188693</c:v>
                </c:pt>
                <c:pt idx="7">
                  <c:v>0.40282414392396471</c:v>
                </c:pt>
                <c:pt idx="8">
                  <c:v>0.3767031398506453</c:v>
                </c:pt>
                <c:pt idx="9">
                  <c:v>0.48787711269518069</c:v>
                </c:pt>
              </c:numCache>
            </c:numRef>
          </c:val>
        </c:ser>
        <c:dLbls>
          <c:showLegendKey val="0"/>
          <c:showVal val="0"/>
          <c:showCatName val="0"/>
          <c:showSerName val="0"/>
          <c:showPercent val="0"/>
          <c:showBubbleSize val="0"/>
        </c:dLbls>
        <c:gapWidth val="150"/>
        <c:axId val="121727616"/>
        <c:axId val="121745792"/>
      </c:barChart>
      <c:catAx>
        <c:axId val="121727616"/>
        <c:scaling>
          <c:orientation val="minMax"/>
        </c:scaling>
        <c:delete val="0"/>
        <c:axPos val="l"/>
        <c:majorTickMark val="in"/>
        <c:minorTickMark val="none"/>
        <c:tickLblPos val="nextTo"/>
        <c:txPr>
          <a:bodyPr/>
          <a:lstStyle/>
          <a:p>
            <a:pPr>
              <a:defRPr sz="1200"/>
            </a:pPr>
            <a:endParaRPr lang="en-US"/>
          </a:p>
        </c:txPr>
        <c:crossAx val="121745792"/>
        <c:crosses val="autoZero"/>
        <c:auto val="1"/>
        <c:lblAlgn val="ctr"/>
        <c:lblOffset val="100"/>
        <c:noMultiLvlLbl val="0"/>
      </c:catAx>
      <c:valAx>
        <c:axId val="121745792"/>
        <c:scaling>
          <c:orientation val="minMax"/>
        </c:scaling>
        <c:delete val="0"/>
        <c:axPos val="b"/>
        <c:majorGridlines>
          <c:spPr>
            <a:ln>
              <a:noFill/>
            </a:ln>
          </c:spPr>
        </c:majorGridlines>
        <c:numFmt formatCode="0%" sourceLinked="1"/>
        <c:majorTickMark val="none"/>
        <c:minorTickMark val="none"/>
        <c:tickLblPos val="nextTo"/>
        <c:txPr>
          <a:bodyPr/>
          <a:lstStyle/>
          <a:p>
            <a:pPr>
              <a:defRPr sz="1200"/>
            </a:pPr>
            <a:endParaRPr lang="en-US"/>
          </a:p>
        </c:txPr>
        <c:crossAx val="121727616"/>
        <c:crosses val="autoZero"/>
        <c:crossBetween val="between"/>
      </c:valAx>
    </c:plotArea>
    <c:legend>
      <c:legendPos val="r"/>
      <c:layout>
        <c:manualLayout>
          <c:xMode val="edge"/>
          <c:yMode val="edge"/>
          <c:x val="0.69832883736755125"/>
          <c:y val="0.63938816584160141"/>
          <c:w val="0.30012795275590598"/>
          <c:h val="0.120412613973739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224875659429447"/>
          <c:y val="0.115626072593344"/>
          <c:w val="0.51744266272023609"/>
          <c:h val="0.762768989974695"/>
        </c:manualLayout>
      </c:layout>
      <c:barChart>
        <c:barDir val="bar"/>
        <c:grouping val="clustered"/>
        <c:varyColors val="0"/>
        <c:ser>
          <c:idx val="0"/>
          <c:order val="0"/>
          <c:tx>
            <c:strRef>
              <c:f>Sheet1!$B$1</c:f>
              <c:strCache>
                <c:ptCount val="1"/>
                <c:pt idx="0">
                  <c:v>Community Colleges</c:v>
                </c:pt>
              </c:strCache>
            </c:strRef>
          </c:tx>
          <c:invertIfNegative val="0"/>
          <c:cat>
            <c:strRef>
              <c:f>Sheet1!$A$2:$A$7</c:f>
              <c:strCache>
                <c:ptCount val="6"/>
                <c:pt idx="0">
                  <c:v>Offering textbooks for sale online</c:v>
                </c:pt>
                <c:pt idx="1">
                  <c:v>Offering library resources online</c:v>
                </c:pt>
                <c:pt idx="2">
                  <c:v>Making transcripts available online</c:v>
                </c:pt>
                <c:pt idx="3">
                  <c:v>Making financial aid information available online</c:v>
                </c:pt>
                <c:pt idx="4">
                  <c:v>Making grades available online</c:v>
                </c:pt>
                <c:pt idx="5">
                  <c:v>Offering online course registration</c:v>
                </c:pt>
              </c:strCache>
            </c:strRef>
          </c:cat>
          <c:val>
            <c:numRef>
              <c:f>Sheet1!$B$2:$B$7</c:f>
              <c:numCache>
                <c:formatCode>0%</c:formatCode>
                <c:ptCount val="6"/>
                <c:pt idx="0">
                  <c:v>0.67964404894327035</c:v>
                </c:pt>
                <c:pt idx="1">
                  <c:v>0.74777448071216612</c:v>
                </c:pt>
                <c:pt idx="2">
                  <c:v>0.76098059244126659</c:v>
                </c:pt>
                <c:pt idx="3">
                  <c:v>0.72799999999999998</c:v>
                </c:pt>
                <c:pt idx="4">
                  <c:v>0.80824372759856633</c:v>
                </c:pt>
                <c:pt idx="5">
                  <c:v>0.8928247048138056</c:v>
                </c:pt>
              </c:numCache>
            </c:numRef>
          </c:val>
        </c:ser>
        <c:ser>
          <c:idx val="1"/>
          <c:order val="1"/>
          <c:tx>
            <c:strRef>
              <c:f>Sheet1!$C$1</c:f>
              <c:strCache>
                <c:ptCount val="1"/>
                <c:pt idx="0">
                  <c:v>All Other U.S. Higher Ed.</c:v>
                </c:pt>
              </c:strCache>
            </c:strRef>
          </c:tx>
          <c:invertIfNegative val="0"/>
          <c:cat>
            <c:strRef>
              <c:f>Sheet1!$A$2:$A$7</c:f>
              <c:strCache>
                <c:ptCount val="6"/>
                <c:pt idx="0">
                  <c:v>Offering textbooks for sale online</c:v>
                </c:pt>
                <c:pt idx="1">
                  <c:v>Offering library resources online</c:v>
                </c:pt>
                <c:pt idx="2">
                  <c:v>Making transcripts available online</c:v>
                </c:pt>
                <c:pt idx="3">
                  <c:v>Making financial aid information available online</c:v>
                </c:pt>
                <c:pt idx="4">
                  <c:v>Making grades available online</c:v>
                </c:pt>
                <c:pt idx="5">
                  <c:v>Offering online course registration</c:v>
                </c:pt>
              </c:strCache>
            </c:strRef>
          </c:cat>
          <c:val>
            <c:numRef>
              <c:f>Sheet1!$C$2:$C$7</c:f>
              <c:numCache>
                <c:formatCode>0%</c:formatCode>
                <c:ptCount val="6"/>
                <c:pt idx="0">
                  <c:v>0.60979020979020981</c:v>
                </c:pt>
                <c:pt idx="1">
                  <c:v>0.83134796238244513</c:v>
                </c:pt>
                <c:pt idx="2">
                  <c:v>0.81510934393638168</c:v>
                </c:pt>
                <c:pt idx="3">
                  <c:v>0.7417271760991806</c:v>
                </c:pt>
                <c:pt idx="4">
                  <c:v>0.82043530834340994</c:v>
                </c:pt>
                <c:pt idx="5">
                  <c:v>0.87775061124694376</c:v>
                </c:pt>
              </c:numCache>
            </c:numRef>
          </c:val>
        </c:ser>
        <c:dLbls>
          <c:showLegendKey val="0"/>
          <c:showVal val="0"/>
          <c:showCatName val="0"/>
          <c:showSerName val="0"/>
          <c:showPercent val="0"/>
          <c:showBubbleSize val="0"/>
        </c:dLbls>
        <c:gapWidth val="150"/>
        <c:axId val="121807232"/>
        <c:axId val="121808768"/>
      </c:barChart>
      <c:catAx>
        <c:axId val="121807232"/>
        <c:scaling>
          <c:orientation val="minMax"/>
        </c:scaling>
        <c:delete val="0"/>
        <c:axPos val="l"/>
        <c:majorTickMark val="in"/>
        <c:minorTickMark val="none"/>
        <c:tickLblPos val="nextTo"/>
        <c:txPr>
          <a:bodyPr/>
          <a:lstStyle/>
          <a:p>
            <a:pPr>
              <a:defRPr sz="1400"/>
            </a:pPr>
            <a:endParaRPr lang="en-US"/>
          </a:p>
        </c:txPr>
        <c:crossAx val="121808768"/>
        <c:crosses val="autoZero"/>
        <c:auto val="1"/>
        <c:lblAlgn val="ctr"/>
        <c:lblOffset val="100"/>
        <c:noMultiLvlLbl val="0"/>
      </c:catAx>
      <c:valAx>
        <c:axId val="121808768"/>
        <c:scaling>
          <c:orientation val="minMax"/>
        </c:scaling>
        <c:delete val="0"/>
        <c:axPos val="b"/>
        <c:majorGridlines>
          <c:spPr>
            <a:ln>
              <a:noFill/>
            </a:ln>
          </c:spPr>
        </c:majorGridlines>
        <c:numFmt formatCode="0%" sourceLinked="1"/>
        <c:majorTickMark val="in"/>
        <c:minorTickMark val="none"/>
        <c:tickLblPos val="nextTo"/>
        <c:txPr>
          <a:bodyPr/>
          <a:lstStyle/>
          <a:p>
            <a:pPr>
              <a:defRPr sz="1200"/>
            </a:pPr>
            <a:endParaRPr lang="en-US"/>
          </a:p>
        </c:txPr>
        <c:crossAx val="121807232"/>
        <c:crosses val="autoZero"/>
        <c:crossBetween val="between"/>
      </c:valAx>
    </c:plotArea>
    <c:legend>
      <c:legendPos val="r"/>
      <c:layout>
        <c:manualLayout>
          <c:xMode val="edge"/>
          <c:yMode val="edge"/>
          <c:x val="0.69215599786137905"/>
          <c:y val="2.2356589871408122E-2"/>
          <c:w val="0.30012795275590598"/>
          <c:h val="9.932902744215142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675342665500098"/>
          <c:y val="0.10533633280278699"/>
          <c:w val="0.48293793136968999"/>
          <c:h val="0.78829683532295802"/>
        </c:manualLayout>
      </c:layout>
      <c:barChart>
        <c:barDir val="bar"/>
        <c:grouping val="clustered"/>
        <c:varyColors val="0"/>
        <c:ser>
          <c:idx val="0"/>
          <c:order val="0"/>
          <c:tx>
            <c:strRef>
              <c:f>Sheet1!$B$1</c:f>
              <c:strCache>
                <c:ptCount val="1"/>
                <c:pt idx="0">
                  <c:v>Community Colleges</c:v>
                </c:pt>
              </c:strCache>
            </c:strRef>
          </c:tx>
          <c:invertIfNegative val="0"/>
          <c:cat>
            <c:strRef>
              <c:f>Sheet1!$A$2:$A$15</c:f>
              <c:strCache>
                <c:ptCount val="14"/>
                <c:pt idx="0">
                  <c:v>Student tech assistants available to help faculty</c:v>
                </c:pt>
                <c:pt idx="1">
                  <c:v>Special grants or awards for innovative use of tech</c:v>
                </c:pt>
                <c:pt idx="2">
                  <c:v>Faculty teaching/excellence center provides expertise on IT</c:v>
                </c:pt>
                <c:pt idx="3">
                  <c:v>Special facilities for distance education</c:v>
                </c:pt>
                <c:pt idx="4">
                  <c:v>Intensive support for faculty who are heavy users of tech</c:v>
                </c:pt>
                <c:pt idx="5">
                  <c:v>Designated instructional tech center available to all faculty</c:v>
                </c:pt>
                <c:pt idx="6">
                  <c:v>Instructional designers help faculty develop courses and course materials</c:v>
                </c:pt>
                <c:pt idx="7">
                  <c:v>Activities and opportunities for experience sharing</c:v>
                </c:pt>
                <c:pt idx="8">
                  <c:v>Instructional technologistsinstructional designers assist faculty into T&amp;L</c:v>
                </c:pt>
                <c:pt idx="9">
                  <c:v>Special support services for distance education</c:v>
                </c:pt>
                <c:pt idx="10">
                  <c:v>Faculty group training in use of educational tech</c:v>
                </c:pt>
                <c:pt idx="11">
                  <c:v>Course/learning management system operation</c:v>
                </c:pt>
                <c:pt idx="12">
                  <c:v>LMS training and support for faculty</c:v>
                </c:pt>
                <c:pt idx="13">
                  <c:v>Faculty individual training in use of educational tech upon request</c:v>
                </c:pt>
              </c:strCache>
            </c:strRef>
          </c:cat>
          <c:val>
            <c:numRef>
              <c:f>Sheet1!$B$2:$B$15</c:f>
              <c:numCache>
                <c:formatCode>0%</c:formatCode>
                <c:ptCount val="14"/>
                <c:pt idx="0">
                  <c:v>0.3009</c:v>
                </c:pt>
                <c:pt idx="1">
                  <c:v>0.69030000000000002</c:v>
                </c:pt>
                <c:pt idx="2">
                  <c:v>0.7256999999999999</c:v>
                </c:pt>
                <c:pt idx="3">
                  <c:v>0.74340000000000006</c:v>
                </c:pt>
                <c:pt idx="4">
                  <c:v>0.80530000000000002</c:v>
                </c:pt>
                <c:pt idx="5">
                  <c:v>0.82299999999999995</c:v>
                </c:pt>
                <c:pt idx="6">
                  <c:v>0.82299999999999995</c:v>
                </c:pt>
                <c:pt idx="7">
                  <c:v>0.84959999999999991</c:v>
                </c:pt>
                <c:pt idx="8">
                  <c:v>0.89379999999999993</c:v>
                </c:pt>
                <c:pt idx="9">
                  <c:v>0.91150000000000009</c:v>
                </c:pt>
                <c:pt idx="10">
                  <c:v>0.94689999999999996</c:v>
                </c:pt>
                <c:pt idx="11">
                  <c:v>0.96460000000000001</c:v>
                </c:pt>
                <c:pt idx="12">
                  <c:v>0.97349999999999992</c:v>
                </c:pt>
                <c:pt idx="13">
                  <c:v>0.99120000000000008</c:v>
                </c:pt>
              </c:numCache>
            </c:numRef>
          </c:val>
        </c:ser>
        <c:ser>
          <c:idx val="1"/>
          <c:order val="1"/>
          <c:tx>
            <c:strRef>
              <c:f>Sheet1!$C$1</c:f>
              <c:strCache>
                <c:ptCount val="1"/>
                <c:pt idx="0">
                  <c:v>All Other U.S. Higher Ed.</c:v>
                </c:pt>
              </c:strCache>
            </c:strRef>
          </c:tx>
          <c:invertIfNegative val="0"/>
          <c:cat>
            <c:strRef>
              <c:f>Sheet1!$A$2:$A$15</c:f>
              <c:strCache>
                <c:ptCount val="14"/>
                <c:pt idx="0">
                  <c:v>Student tech assistants available to help faculty</c:v>
                </c:pt>
                <c:pt idx="1">
                  <c:v>Special grants or awards for innovative use of tech</c:v>
                </c:pt>
                <c:pt idx="2">
                  <c:v>Faculty teaching/excellence center provides expertise on IT</c:v>
                </c:pt>
                <c:pt idx="3">
                  <c:v>Special facilities for distance education</c:v>
                </c:pt>
                <c:pt idx="4">
                  <c:v>Intensive support for faculty who are heavy users of tech</c:v>
                </c:pt>
                <c:pt idx="5">
                  <c:v>Designated instructional tech center available to all faculty</c:v>
                </c:pt>
                <c:pt idx="6">
                  <c:v>Instructional designers help faculty develop courses and course materials</c:v>
                </c:pt>
                <c:pt idx="7">
                  <c:v>Activities and opportunities for experience sharing</c:v>
                </c:pt>
                <c:pt idx="8">
                  <c:v>Instructional technologistsinstructional designers assist faculty into T&amp;L</c:v>
                </c:pt>
                <c:pt idx="9">
                  <c:v>Special support services for distance education</c:v>
                </c:pt>
                <c:pt idx="10">
                  <c:v>Faculty group training in use of educational tech</c:v>
                </c:pt>
                <c:pt idx="11">
                  <c:v>Course/learning management system operation</c:v>
                </c:pt>
                <c:pt idx="12">
                  <c:v>LMS training and support for faculty</c:v>
                </c:pt>
                <c:pt idx="13">
                  <c:v>Faculty individual training in use of educational tech upon request</c:v>
                </c:pt>
              </c:strCache>
            </c:strRef>
          </c:cat>
          <c:val>
            <c:numRef>
              <c:f>Sheet1!$C$2:$C$15</c:f>
              <c:numCache>
                <c:formatCode>0%</c:formatCode>
                <c:ptCount val="14"/>
                <c:pt idx="0">
                  <c:v>0.67799999999999994</c:v>
                </c:pt>
                <c:pt idx="1">
                  <c:v>0.61960000000000004</c:v>
                </c:pt>
                <c:pt idx="2">
                  <c:v>0.63090000000000002</c:v>
                </c:pt>
                <c:pt idx="3">
                  <c:v>0.60260000000000002</c:v>
                </c:pt>
                <c:pt idx="4">
                  <c:v>0.79659999999999997</c:v>
                </c:pt>
                <c:pt idx="5">
                  <c:v>0.75890000000000002</c:v>
                </c:pt>
                <c:pt idx="6">
                  <c:v>0.79099999999999993</c:v>
                </c:pt>
                <c:pt idx="7">
                  <c:v>0.88319999999999999</c:v>
                </c:pt>
                <c:pt idx="8">
                  <c:v>0.93030000000000002</c:v>
                </c:pt>
                <c:pt idx="9">
                  <c:v>0.71</c:v>
                </c:pt>
                <c:pt idx="10">
                  <c:v>0.94350000000000001</c:v>
                </c:pt>
                <c:pt idx="11">
                  <c:v>0.99060000000000004</c:v>
                </c:pt>
                <c:pt idx="12">
                  <c:v>0.99060000000000004</c:v>
                </c:pt>
                <c:pt idx="13">
                  <c:v>0.99060000000000004</c:v>
                </c:pt>
              </c:numCache>
            </c:numRef>
          </c:val>
        </c:ser>
        <c:dLbls>
          <c:showLegendKey val="0"/>
          <c:showVal val="0"/>
          <c:showCatName val="0"/>
          <c:showSerName val="0"/>
          <c:showPercent val="0"/>
          <c:showBubbleSize val="0"/>
        </c:dLbls>
        <c:gapWidth val="150"/>
        <c:axId val="121849344"/>
        <c:axId val="121850880"/>
      </c:barChart>
      <c:catAx>
        <c:axId val="121849344"/>
        <c:scaling>
          <c:orientation val="minMax"/>
        </c:scaling>
        <c:delete val="0"/>
        <c:axPos val="l"/>
        <c:majorTickMark val="in"/>
        <c:minorTickMark val="none"/>
        <c:tickLblPos val="nextTo"/>
        <c:txPr>
          <a:bodyPr/>
          <a:lstStyle/>
          <a:p>
            <a:pPr>
              <a:defRPr sz="1200"/>
            </a:pPr>
            <a:endParaRPr lang="en-US"/>
          </a:p>
        </c:txPr>
        <c:crossAx val="121850880"/>
        <c:crosses val="autoZero"/>
        <c:auto val="1"/>
        <c:lblAlgn val="ctr"/>
        <c:lblOffset val="100"/>
        <c:noMultiLvlLbl val="0"/>
      </c:catAx>
      <c:valAx>
        <c:axId val="121850880"/>
        <c:scaling>
          <c:orientation val="minMax"/>
          <c:max val="1"/>
        </c:scaling>
        <c:delete val="0"/>
        <c:axPos val="b"/>
        <c:majorGridlines>
          <c:spPr>
            <a:ln>
              <a:noFill/>
            </a:ln>
          </c:spPr>
        </c:majorGridlines>
        <c:numFmt formatCode="0%" sourceLinked="1"/>
        <c:majorTickMark val="in"/>
        <c:minorTickMark val="none"/>
        <c:tickLblPos val="nextTo"/>
        <c:txPr>
          <a:bodyPr/>
          <a:lstStyle/>
          <a:p>
            <a:pPr>
              <a:defRPr sz="1200"/>
            </a:pPr>
            <a:endParaRPr lang="en-US"/>
          </a:p>
        </c:txPr>
        <c:crossAx val="121849344"/>
        <c:crosses val="autoZero"/>
        <c:crossBetween val="between"/>
        <c:majorUnit val="0.2"/>
      </c:valAx>
    </c:plotArea>
    <c:legend>
      <c:legendPos val="r"/>
      <c:layout>
        <c:manualLayout>
          <c:xMode val="edge"/>
          <c:yMode val="edge"/>
          <c:x val="0.66746463983668702"/>
          <c:y val="3.0860764864710781E-2"/>
          <c:w val="0.30012795275590598"/>
          <c:h val="8.650416321251029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950245282815485"/>
          <c:y val="0.11885712859607001"/>
          <c:w val="0.60031171525037796"/>
          <c:h val="0.75953784662462998"/>
        </c:manualLayout>
      </c:layout>
      <c:barChart>
        <c:barDir val="bar"/>
        <c:grouping val="clustered"/>
        <c:varyColors val="0"/>
        <c:ser>
          <c:idx val="0"/>
          <c:order val="0"/>
          <c:tx>
            <c:strRef>
              <c:f>Sheet1!$B$1</c:f>
              <c:strCache>
                <c:ptCount val="1"/>
                <c:pt idx="0">
                  <c:v>Community Colleges</c:v>
                </c:pt>
              </c:strCache>
            </c:strRef>
          </c:tx>
          <c:invertIfNegative val="0"/>
          <c:cat>
            <c:strRef>
              <c:f>Sheet1!$A$2:$A$11</c:f>
              <c:strCache>
                <c:ptCount val="10"/>
                <c:pt idx="0">
                  <c:v>Facebook</c:v>
                </c:pt>
                <c:pt idx="1">
                  <c:v>Learning objects</c:v>
                </c:pt>
                <c:pt idx="2">
                  <c:v>Collaboration tools</c:v>
                </c:pt>
                <c:pt idx="3">
                  <c:v>Interactive learning</c:v>
                </c:pt>
                <c:pt idx="4">
                  <c:v>Distance ed: Local students</c:v>
                </c:pt>
                <c:pt idx="5">
                  <c:v>Information literacy requirement</c:v>
                </c:pt>
                <c:pt idx="6">
                  <c:v>Document management tools</c:v>
                </c:pt>
                <c:pt idx="7">
                  <c:v>Hybrid courses</c:v>
                </c:pt>
                <c:pt idx="8">
                  <c:v>Distance ed: Local instructor</c:v>
                </c:pt>
                <c:pt idx="9">
                  <c:v>E-learning (wholly online courses)</c:v>
                </c:pt>
              </c:strCache>
            </c:strRef>
          </c:cat>
          <c:val>
            <c:numRef>
              <c:f>Sheet1!$B$2:$B$11</c:f>
              <c:numCache>
                <c:formatCode>0%</c:formatCode>
                <c:ptCount val="10"/>
                <c:pt idx="0">
                  <c:v>0.13269999999999998</c:v>
                </c:pt>
                <c:pt idx="1">
                  <c:v>0.19469999999999998</c:v>
                </c:pt>
                <c:pt idx="2">
                  <c:v>0.26789999999999997</c:v>
                </c:pt>
                <c:pt idx="3">
                  <c:v>0.28570000000000001</c:v>
                </c:pt>
                <c:pt idx="4">
                  <c:v>0.33929999999999999</c:v>
                </c:pt>
                <c:pt idx="5">
                  <c:v>0.35710000000000003</c:v>
                </c:pt>
                <c:pt idx="6">
                  <c:v>0.41590000000000005</c:v>
                </c:pt>
                <c:pt idx="7">
                  <c:v>0.6018</c:v>
                </c:pt>
                <c:pt idx="8">
                  <c:v>0.63390000000000002</c:v>
                </c:pt>
                <c:pt idx="9">
                  <c:v>0.63719999999999999</c:v>
                </c:pt>
              </c:numCache>
            </c:numRef>
          </c:val>
        </c:ser>
        <c:ser>
          <c:idx val="1"/>
          <c:order val="1"/>
          <c:tx>
            <c:strRef>
              <c:f>Sheet1!$C$1</c:f>
              <c:strCache>
                <c:ptCount val="1"/>
                <c:pt idx="0">
                  <c:v>All Other U.S. Higher Ed.</c:v>
                </c:pt>
              </c:strCache>
            </c:strRef>
          </c:tx>
          <c:invertIfNegative val="0"/>
          <c:cat>
            <c:strRef>
              <c:f>Sheet1!$A$2:$A$11</c:f>
              <c:strCache>
                <c:ptCount val="10"/>
                <c:pt idx="0">
                  <c:v>Facebook</c:v>
                </c:pt>
                <c:pt idx="1">
                  <c:v>Learning objects</c:v>
                </c:pt>
                <c:pt idx="2">
                  <c:v>Collaboration tools</c:v>
                </c:pt>
                <c:pt idx="3">
                  <c:v>Interactive learning</c:v>
                </c:pt>
                <c:pt idx="4">
                  <c:v>Distance ed: Local students</c:v>
                </c:pt>
                <c:pt idx="5">
                  <c:v>Information literacy requirement</c:v>
                </c:pt>
                <c:pt idx="6">
                  <c:v>Document management tools</c:v>
                </c:pt>
                <c:pt idx="7">
                  <c:v>Hybrid courses</c:v>
                </c:pt>
                <c:pt idx="8">
                  <c:v>Distance ed: Local instructor</c:v>
                </c:pt>
                <c:pt idx="9">
                  <c:v>E-learning (wholly online courses)</c:v>
                </c:pt>
              </c:strCache>
            </c:strRef>
          </c:cat>
          <c:val>
            <c:numRef>
              <c:f>Sheet1!$C$2:$C$11</c:f>
              <c:numCache>
                <c:formatCode>0%</c:formatCode>
                <c:ptCount val="10"/>
                <c:pt idx="0">
                  <c:v>7.1800000000000003E-2</c:v>
                </c:pt>
                <c:pt idx="1">
                  <c:v>0.17010000000000003</c:v>
                </c:pt>
                <c:pt idx="2">
                  <c:v>0.31890000000000002</c:v>
                </c:pt>
                <c:pt idx="3">
                  <c:v>0.2898</c:v>
                </c:pt>
                <c:pt idx="4">
                  <c:v>0.10800000000000001</c:v>
                </c:pt>
                <c:pt idx="5">
                  <c:v>0.27030000000000004</c:v>
                </c:pt>
                <c:pt idx="6">
                  <c:v>0.53790000000000004</c:v>
                </c:pt>
                <c:pt idx="7">
                  <c:v>0.4083</c:v>
                </c:pt>
                <c:pt idx="8">
                  <c:v>0.28250000000000003</c:v>
                </c:pt>
                <c:pt idx="9">
                  <c:v>0.30130000000000001</c:v>
                </c:pt>
              </c:numCache>
            </c:numRef>
          </c:val>
        </c:ser>
        <c:dLbls>
          <c:showLegendKey val="0"/>
          <c:showVal val="0"/>
          <c:showCatName val="0"/>
          <c:showSerName val="0"/>
          <c:showPercent val="0"/>
          <c:showBubbleSize val="0"/>
        </c:dLbls>
        <c:gapWidth val="150"/>
        <c:axId val="122000512"/>
        <c:axId val="122002048"/>
      </c:barChart>
      <c:catAx>
        <c:axId val="122000512"/>
        <c:scaling>
          <c:orientation val="minMax"/>
        </c:scaling>
        <c:delete val="0"/>
        <c:axPos val="l"/>
        <c:majorTickMark val="in"/>
        <c:minorTickMark val="none"/>
        <c:tickLblPos val="nextTo"/>
        <c:txPr>
          <a:bodyPr/>
          <a:lstStyle/>
          <a:p>
            <a:pPr>
              <a:defRPr sz="1400"/>
            </a:pPr>
            <a:endParaRPr lang="en-US"/>
          </a:p>
        </c:txPr>
        <c:crossAx val="122002048"/>
        <c:crosses val="autoZero"/>
        <c:auto val="1"/>
        <c:lblAlgn val="ctr"/>
        <c:lblOffset val="100"/>
        <c:noMultiLvlLbl val="0"/>
      </c:catAx>
      <c:valAx>
        <c:axId val="122002048"/>
        <c:scaling>
          <c:orientation val="minMax"/>
        </c:scaling>
        <c:delete val="0"/>
        <c:axPos val="b"/>
        <c:majorGridlines>
          <c:spPr>
            <a:ln>
              <a:noFill/>
            </a:ln>
          </c:spPr>
        </c:majorGridlines>
        <c:numFmt formatCode="0%" sourceLinked="1"/>
        <c:majorTickMark val="in"/>
        <c:minorTickMark val="none"/>
        <c:tickLblPos val="nextTo"/>
        <c:txPr>
          <a:bodyPr/>
          <a:lstStyle/>
          <a:p>
            <a:pPr>
              <a:defRPr sz="1200"/>
            </a:pPr>
            <a:endParaRPr lang="en-US"/>
          </a:p>
        </c:txPr>
        <c:crossAx val="122000512"/>
        <c:crosses val="autoZero"/>
        <c:crossBetween val="between"/>
      </c:valAx>
    </c:plotArea>
    <c:legend>
      <c:legendPos val="r"/>
      <c:layout>
        <c:manualLayout>
          <c:xMode val="edge"/>
          <c:yMode val="edge"/>
          <c:x val="0.69709412855622199"/>
          <c:y val="9.3670495982117795E-4"/>
          <c:w val="0.30012795275590598"/>
          <c:h val="0.1417459447473929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Students</a:t>
            </a:r>
            <a:endParaRPr lang="en-US" sz="1400" dirty="0"/>
          </a:p>
        </c:rich>
      </c:tx>
      <c:layout>
        <c:manualLayout>
          <c:xMode val="edge"/>
          <c:yMode val="edge"/>
          <c:x val="0.32148872123705002"/>
          <c:y val="0.116189438473127"/>
        </c:manualLayout>
      </c:layout>
      <c:overlay val="0"/>
    </c:title>
    <c:autoTitleDeleted val="0"/>
    <c:plotArea>
      <c:layout/>
      <c:pieChart>
        <c:varyColors val="1"/>
        <c:ser>
          <c:idx val="0"/>
          <c:order val="0"/>
          <c:tx>
            <c:strRef>
              <c:f>Sheet1!$C$1</c:f>
              <c:strCache>
                <c:ptCount val="1"/>
                <c:pt idx="0">
                  <c:v>Have taken a course online</c:v>
                </c:pt>
              </c:strCache>
            </c:strRef>
          </c:tx>
          <c:spPr>
            <a:solidFill>
              <a:schemeClr val="accent1"/>
            </a:solidFill>
          </c:spPr>
          <c:dPt>
            <c:idx val="0"/>
            <c:bubble3D val="0"/>
          </c:dPt>
          <c:dPt>
            <c:idx val="1"/>
            <c:bubble3D val="0"/>
            <c:spPr>
              <a:solidFill>
                <a:schemeClr val="bg1">
                  <a:lumMod val="65000"/>
                </a:schemeClr>
              </a:solidFill>
            </c:spPr>
          </c:dPt>
          <c:dPt>
            <c:idx val="2"/>
            <c:bubble3D val="0"/>
            <c:spPr>
              <a:solidFill>
                <a:schemeClr val="accent2">
                  <a:lumMod val="75000"/>
                </a:schemeClr>
              </a:solidFill>
            </c:spPr>
          </c:dPt>
          <c:dLbls>
            <c:dLbl>
              <c:idx val="0"/>
              <c:layout>
                <c:manualLayout>
                  <c:x val="-0.17631474294405999"/>
                  <c:y val="-9.1231348145116992E-3"/>
                </c:manualLayout>
              </c:layout>
              <c:spPr/>
              <c:txPr>
                <a:bodyPr/>
                <a:lstStyle/>
                <a:p>
                  <a:pPr>
                    <a:defRPr sz="1200">
                      <a:solidFill>
                        <a:schemeClr val="bg1"/>
                      </a:solidFill>
                    </a:defRPr>
                  </a:pPr>
                  <a:endParaRPr lang="en-US"/>
                </a:p>
              </c:txPr>
              <c:showLegendKey val="0"/>
              <c:showVal val="1"/>
              <c:showCatName val="0"/>
              <c:showSerName val="0"/>
              <c:showPercent val="0"/>
              <c:showBubbleSize val="0"/>
            </c:dLbl>
            <c:dLbl>
              <c:idx val="2"/>
              <c:layout>
                <c:manualLayout>
                  <c:x val="2.9564916003604998E-2"/>
                  <c:y val="0.14901345356689899"/>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Sheet1!$C$2:$C$3</c:f>
              <c:numCache>
                <c:formatCode>0%</c:formatCode>
                <c:ptCount val="2"/>
                <c:pt idx="0">
                  <c:v>0.59</c:v>
                </c:pt>
                <c:pt idx="1">
                  <c:v>0.41</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CC Students</a:t>
            </a:r>
            <a:endParaRPr lang="en-US" sz="1400" dirty="0"/>
          </a:p>
        </c:rich>
      </c:tx>
      <c:layout>
        <c:manualLayout>
          <c:xMode val="edge"/>
          <c:yMode val="edge"/>
          <c:x val="0.29817049166524501"/>
          <c:y val="0.104676199521854"/>
        </c:manualLayout>
      </c:layout>
      <c:overlay val="0"/>
    </c:title>
    <c:autoTitleDeleted val="0"/>
    <c:plotArea>
      <c:layout/>
      <c:pieChart>
        <c:varyColors val="1"/>
        <c:ser>
          <c:idx val="0"/>
          <c:order val="0"/>
          <c:tx>
            <c:strRef>
              <c:f>Sheet1!$C$1</c:f>
              <c:strCache>
                <c:ptCount val="1"/>
                <c:pt idx="0">
                  <c:v>Have taken a course online</c:v>
                </c:pt>
              </c:strCache>
            </c:strRef>
          </c:tx>
          <c:spPr>
            <a:solidFill>
              <a:schemeClr val="accent1"/>
            </a:solidFill>
          </c:spPr>
          <c:dPt>
            <c:idx val="0"/>
            <c:bubble3D val="0"/>
          </c:dPt>
          <c:dPt>
            <c:idx val="1"/>
            <c:bubble3D val="0"/>
            <c:spPr>
              <a:solidFill>
                <a:schemeClr val="bg1">
                  <a:lumMod val="65000"/>
                </a:schemeClr>
              </a:solidFill>
            </c:spPr>
          </c:dPt>
          <c:dPt>
            <c:idx val="2"/>
            <c:bubble3D val="0"/>
            <c:spPr>
              <a:solidFill>
                <a:schemeClr val="accent2">
                  <a:lumMod val="75000"/>
                </a:schemeClr>
              </a:solidFill>
            </c:spPr>
          </c:dPt>
          <c:dLbls>
            <c:dLbl>
              <c:idx val="0"/>
              <c:layout>
                <c:manualLayout>
                  <c:x val="-0.16327366718852199"/>
                  <c:y val="-0.15863365317997"/>
                </c:manualLayout>
              </c:layout>
              <c:spPr/>
              <c:txPr>
                <a:bodyPr/>
                <a:lstStyle/>
                <a:p>
                  <a:pPr>
                    <a:defRPr sz="1200">
                      <a:solidFill>
                        <a:schemeClr val="bg1"/>
                      </a:solidFill>
                    </a:defRPr>
                  </a:pPr>
                  <a:endParaRPr lang="en-US"/>
                </a:p>
              </c:txPr>
              <c:showLegendKey val="0"/>
              <c:showVal val="1"/>
              <c:showCatName val="0"/>
              <c:showSerName val="0"/>
              <c:showPercent val="0"/>
              <c:showBubbleSize val="0"/>
            </c:dLbl>
            <c:dLbl>
              <c:idx val="2"/>
              <c:layout>
                <c:manualLayout>
                  <c:x val="7.1228827120594598E-2"/>
                  <c:y val="0.140773335439936"/>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Sheet1!$C$2:$C$3</c:f>
              <c:numCache>
                <c:formatCode>0%</c:formatCode>
                <c:ptCount val="2"/>
                <c:pt idx="0">
                  <c:v>0.7</c:v>
                </c:pt>
                <c:pt idx="1">
                  <c:v>0.3</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Students</a:t>
            </a:r>
            <a:endParaRPr lang="en-US" sz="1400" dirty="0"/>
          </a:p>
        </c:rich>
      </c:tx>
      <c:layout>
        <c:manualLayout>
          <c:xMode val="edge"/>
          <c:yMode val="edge"/>
          <c:x val="0.31780218695663498"/>
          <c:y val="0.12231785337550199"/>
        </c:manualLayout>
      </c:layout>
      <c:overlay val="0"/>
    </c:title>
    <c:autoTitleDeleted val="0"/>
    <c:plotArea>
      <c:layout/>
      <c:pieChart>
        <c:varyColors val="1"/>
        <c:ser>
          <c:idx val="0"/>
          <c:order val="0"/>
          <c:tx>
            <c:strRef>
              <c:f>Sheet1!$B$1</c:f>
              <c:strCache>
                <c:ptCount val="1"/>
                <c:pt idx="0">
                  <c:v>Offer Online</c:v>
                </c:pt>
              </c:strCache>
            </c:strRef>
          </c:tx>
          <c:spPr>
            <a:solidFill>
              <a:schemeClr val="accent1"/>
            </a:solidFill>
          </c:spPr>
          <c:dPt>
            <c:idx val="0"/>
            <c:bubble3D val="0"/>
          </c:dPt>
          <c:dPt>
            <c:idx val="1"/>
            <c:bubble3D val="0"/>
            <c:spPr>
              <a:solidFill>
                <a:schemeClr val="bg1">
                  <a:lumMod val="65000"/>
                </a:schemeClr>
              </a:solidFill>
              <a:ln>
                <a:solidFill>
                  <a:schemeClr val="bg1">
                    <a:lumMod val="65000"/>
                  </a:schemeClr>
                </a:solidFill>
              </a:ln>
            </c:spPr>
          </c:dPt>
          <c:dPt>
            <c:idx val="2"/>
            <c:bubble3D val="0"/>
            <c:spPr>
              <a:solidFill>
                <a:schemeClr val="accent2">
                  <a:lumMod val="75000"/>
                </a:schemeClr>
              </a:solidFill>
            </c:spPr>
          </c:dPt>
          <c:dLbls>
            <c:dLbl>
              <c:idx val="0"/>
              <c:layout>
                <c:manualLayout>
                  <c:x val="-0.14313593442032899"/>
                  <c:y val="-0.16920505290221499"/>
                </c:manualLayout>
              </c:layout>
              <c:spPr/>
              <c:txPr>
                <a:bodyPr/>
                <a:lstStyle/>
                <a:p>
                  <a:pPr>
                    <a:defRPr sz="1200">
                      <a:solidFill>
                        <a:schemeClr val="bg1"/>
                      </a:solidFill>
                    </a:defRPr>
                  </a:pPr>
                  <a:endParaRPr lang="en-US"/>
                </a:p>
              </c:txPr>
              <c:showLegendKey val="0"/>
              <c:showVal val="1"/>
              <c:showCatName val="0"/>
              <c:showSerName val="0"/>
              <c:showPercent val="0"/>
              <c:showBubbleSize val="0"/>
            </c:dLbl>
            <c:dLbl>
              <c:idx val="2"/>
              <c:layout>
                <c:manualLayout>
                  <c:x val="2.9564916003604998E-2"/>
                  <c:y val="0.14901345356689899"/>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Sheet1!$B$2:$B$3</c:f>
              <c:numCache>
                <c:formatCode>0%</c:formatCode>
                <c:ptCount val="2"/>
                <c:pt idx="0">
                  <c:v>0.73</c:v>
                </c:pt>
                <c:pt idx="1">
                  <c:v>0.27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CC Students</a:t>
            </a:r>
            <a:endParaRPr lang="en-US" sz="1400" dirty="0"/>
          </a:p>
        </c:rich>
      </c:tx>
      <c:layout>
        <c:manualLayout>
          <c:xMode val="edge"/>
          <c:yMode val="edge"/>
          <c:x val="0.29817049166524501"/>
          <c:y val="0.11083362302314"/>
        </c:manualLayout>
      </c:layout>
      <c:overlay val="0"/>
    </c:title>
    <c:autoTitleDeleted val="0"/>
    <c:plotArea>
      <c:layout/>
      <c:pieChart>
        <c:varyColors val="1"/>
        <c:ser>
          <c:idx val="0"/>
          <c:order val="0"/>
          <c:tx>
            <c:strRef>
              <c:f>Sheet1!$B$1</c:f>
              <c:strCache>
                <c:ptCount val="1"/>
                <c:pt idx="0">
                  <c:v>Offer online courses</c:v>
                </c:pt>
              </c:strCache>
            </c:strRef>
          </c:tx>
          <c:spPr>
            <a:solidFill>
              <a:schemeClr val="accent1"/>
            </a:solidFill>
          </c:spPr>
          <c:dPt>
            <c:idx val="0"/>
            <c:bubble3D val="0"/>
          </c:dPt>
          <c:dPt>
            <c:idx val="1"/>
            <c:bubble3D val="0"/>
            <c:spPr>
              <a:solidFill>
                <a:schemeClr val="bg1">
                  <a:lumMod val="65000"/>
                </a:schemeClr>
              </a:solidFill>
            </c:spPr>
          </c:dPt>
          <c:dPt>
            <c:idx val="2"/>
            <c:bubble3D val="0"/>
            <c:spPr>
              <a:solidFill>
                <a:schemeClr val="accent2">
                  <a:lumMod val="75000"/>
                </a:schemeClr>
              </a:solidFill>
            </c:spPr>
          </c:dPt>
          <c:dLbls>
            <c:dLbl>
              <c:idx val="0"/>
              <c:layout>
                <c:manualLayout>
                  <c:x val="-0.111402357049927"/>
                  <c:y val="-0.22166724604627899"/>
                </c:manualLayout>
              </c:layout>
              <c:spPr/>
              <c:txPr>
                <a:bodyPr/>
                <a:lstStyle/>
                <a:p>
                  <a:pPr>
                    <a:defRPr sz="1200">
                      <a:solidFill>
                        <a:schemeClr val="bg1"/>
                      </a:solidFill>
                    </a:defRPr>
                  </a:pPr>
                  <a:endParaRPr lang="en-US"/>
                </a:p>
              </c:txPr>
              <c:showLegendKey val="0"/>
              <c:showVal val="1"/>
              <c:showCatName val="0"/>
              <c:showSerName val="0"/>
              <c:showPercent val="0"/>
              <c:showBubbleSize val="0"/>
            </c:dLbl>
            <c:dLbl>
              <c:idx val="1"/>
              <c:layout>
                <c:manualLayout>
                  <c:x val="9.3643895130097701E-2"/>
                  <c:y val="0.15586620645986499"/>
                </c:manualLayout>
              </c:layout>
              <c:showLegendKey val="0"/>
              <c:showVal val="1"/>
              <c:showCatName val="0"/>
              <c:showSerName val="0"/>
              <c:showPercent val="0"/>
              <c:showBubbleSize val="0"/>
            </c:dLbl>
            <c:dLbl>
              <c:idx val="2"/>
              <c:layout>
                <c:manualLayout>
                  <c:x val="7.1228827120594598E-2"/>
                  <c:y val="0.140773335439936"/>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Sheet1!$B$2:$B$3</c:f>
              <c:numCache>
                <c:formatCode>0%</c:formatCode>
                <c:ptCount val="2"/>
                <c:pt idx="0">
                  <c:v>0.89480000000000004</c:v>
                </c:pt>
                <c:pt idx="1">
                  <c:v>0.11</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All Other Higher Education</a:t>
            </a:r>
          </a:p>
        </c:rich>
      </c:tx>
      <c:layout/>
      <c:overlay val="0"/>
    </c:title>
    <c:autoTitleDeleted val="0"/>
    <c:plotArea>
      <c:layout/>
      <c:pieChart>
        <c:varyColors val="1"/>
        <c:ser>
          <c:idx val="0"/>
          <c:order val="0"/>
          <c:tx>
            <c:strRef>
              <c:f>Sheet1!$A$4</c:f>
              <c:strCache>
                <c:ptCount val="1"/>
                <c:pt idx="0">
                  <c:v>All Other Higher Ed.</c:v>
                </c:pt>
              </c:strCache>
            </c:strRef>
          </c:tx>
          <c:dPt>
            <c:idx val="0"/>
            <c:bubble3D val="0"/>
            <c:spPr>
              <a:solidFill>
                <a:srgbClr val="B5CC8E"/>
              </a:solidFill>
            </c:spPr>
          </c:dPt>
          <c:dPt>
            <c:idx val="1"/>
            <c:bubble3D val="0"/>
            <c:spPr>
              <a:solidFill>
                <a:srgbClr val="A32638"/>
              </a:solidFill>
            </c:spPr>
          </c:dPt>
          <c:dLbls>
            <c:txPr>
              <a:bodyPr/>
              <a:lstStyle/>
              <a:p>
                <a:pPr>
                  <a:defRPr sz="1200"/>
                </a:pPr>
                <a:endParaRPr lang="en-US"/>
              </a:p>
            </c:txPr>
            <c:dLblPos val="outEnd"/>
            <c:showLegendKey val="0"/>
            <c:showVal val="0"/>
            <c:showCatName val="1"/>
            <c:showSerName val="0"/>
            <c:showPercent val="1"/>
            <c:showBubbleSize val="0"/>
            <c:showLeaderLines val="1"/>
          </c:dLbls>
          <c:cat>
            <c:strRef>
              <c:f>Sheet1!$B$3:$C$3</c:f>
              <c:strCache>
                <c:ptCount val="2"/>
                <c:pt idx="0">
                  <c:v>No</c:v>
                </c:pt>
                <c:pt idx="1">
                  <c:v>Yes</c:v>
                </c:pt>
              </c:strCache>
            </c:strRef>
          </c:cat>
          <c:val>
            <c:numRef>
              <c:f>Sheet1!$B$4:$C$4</c:f>
              <c:numCache>
                <c:formatCode>0%</c:formatCode>
                <c:ptCount val="2"/>
                <c:pt idx="0">
                  <c:v>0.26860000000000001</c:v>
                </c:pt>
                <c:pt idx="1">
                  <c:v>0.73140000000000005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Students</a:t>
            </a:r>
            <a:endParaRPr lang="en-US" sz="1400" dirty="0"/>
          </a:p>
        </c:rich>
      </c:tx>
      <c:layout>
        <c:manualLayout>
          <c:xMode val="edge"/>
          <c:yMode val="edge"/>
          <c:x val="0.34729459730437301"/>
          <c:y val="5.4905299167066601E-2"/>
        </c:manualLayout>
      </c:layout>
      <c:overlay val="0"/>
    </c:title>
    <c:autoTitleDeleted val="0"/>
    <c:plotArea>
      <c:layout/>
      <c:pieChart>
        <c:varyColors val="1"/>
        <c:ser>
          <c:idx val="0"/>
          <c:order val="0"/>
          <c:tx>
            <c:strRef>
              <c:f>Sheet1!$B$1</c:f>
              <c:strCache>
                <c:ptCount val="1"/>
                <c:pt idx="0">
                  <c:v>All Other US Higher Ed.</c:v>
                </c:pt>
              </c:strCache>
            </c:strRef>
          </c:tx>
          <c:spPr>
            <a:solidFill>
              <a:schemeClr val="accent1"/>
            </a:solidFill>
          </c:spPr>
          <c:dPt>
            <c:idx val="0"/>
            <c:bubble3D val="0"/>
            <c:spPr>
              <a:solidFill>
                <a:schemeClr val="bg1">
                  <a:lumMod val="65000"/>
                </a:schemeClr>
              </a:solidFill>
            </c:spPr>
          </c:dPt>
          <c:dPt>
            <c:idx val="1"/>
            <c:bubble3D val="0"/>
            <c:spPr>
              <a:solidFill>
                <a:schemeClr val="accent5">
                  <a:lumMod val="40000"/>
                  <a:lumOff val="60000"/>
                </a:schemeClr>
              </a:solidFill>
            </c:spPr>
          </c:dPt>
          <c:dPt>
            <c:idx val="2"/>
            <c:bubble3D val="0"/>
            <c:spPr>
              <a:solidFill>
                <a:schemeClr val="accent2">
                  <a:lumMod val="75000"/>
                </a:schemeClr>
              </a:solidFill>
            </c:spPr>
          </c:dPt>
          <c:dLbls>
            <c:dLbl>
              <c:idx val="0"/>
              <c:layout>
                <c:manualLayout>
                  <c:x val="-9.8897523055353195E-2"/>
                  <c:y val="0.180857727159108"/>
                </c:manualLayout>
              </c:layout>
              <c:showLegendKey val="0"/>
              <c:showVal val="1"/>
              <c:showCatName val="0"/>
              <c:showSerName val="0"/>
              <c:showPercent val="0"/>
              <c:showBubbleSize val="0"/>
            </c:dLbl>
            <c:dLbl>
              <c:idx val="2"/>
              <c:layout>
                <c:manualLayout>
                  <c:x val="2.9564916003604998E-2"/>
                  <c:y val="0.14901345356689899"/>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No online components</c:v>
                </c:pt>
                <c:pt idx="1">
                  <c:v>Some online components</c:v>
                </c:pt>
                <c:pt idx="2">
                  <c:v>Completely online</c:v>
                </c:pt>
              </c:strCache>
            </c:strRef>
          </c:cat>
          <c:val>
            <c:numRef>
              <c:f>Sheet1!$B$2:$B$4</c:f>
              <c:numCache>
                <c:formatCode>0%</c:formatCode>
                <c:ptCount val="3"/>
                <c:pt idx="0">
                  <c:v>0.197729988052569</c:v>
                </c:pt>
                <c:pt idx="1">
                  <c:v>0.74432497013142196</c:v>
                </c:pt>
                <c:pt idx="2">
                  <c:v>5.7945041816009499E-2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CC Students</a:t>
            </a:r>
            <a:endParaRPr lang="en-US" sz="1400" dirty="0"/>
          </a:p>
        </c:rich>
      </c:tx>
      <c:overlay val="0"/>
    </c:title>
    <c:autoTitleDeleted val="0"/>
    <c:plotArea>
      <c:layout/>
      <c:pieChart>
        <c:varyColors val="1"/>
        <c:ser>
          <c:idx val="0"/>
          <c:order val="0"/>
          <c:tx>
            <c:strRef>
              <c:f>Sheet1!$B$1</c:f>
              <c:strCache>
                <c:ptCount val="1"/>
                <c:pt idx="0">
                  <c:v>Community Colleges</c:v>
                </c:pt>
              </c:strCache>
            </c:strRef>
          </c:tx>
          <c:spPr>
            <a:solidFill>
              <a:schemeClr val="accent1"/>
            </a:solidFill>
          </c:spPr>
          <c:dPt>
            <c:idx val="0"/>
            <c:bubble3D val="0"/>
            <c:spPr>
              <a:solidFill>
                <a:schemeClr val="bg1">
                  <a:lumMod val="65000"/>
                </a:schemeClr>
              </a:solidFill>
            </c:spPr>
          </c:dPt>
          <c:dPt>
            <c:idx val="1"/>
            <c:bubble3D val="0"/>
            <c:spPr>
              <a:solidFill>
                <a:schemeClr val="accent5">
                  <a:lumMod val="40000"/>
                  <a:lumOff val="60000"/>
                </a:schemeClr>
              </a:solidFill>
            </c:spPr>
          </c:dPt>
          <c:dPt>
            <c:idx val="2"/>
            <c:bubble3D val="0"/>
            <c:spPr>
              <a:solidFill>
                <a:schemeClr val="accent2">
                  <a:lumMod val="75000"/>
                </a:schemeClr>
              </a:solidFill>
            </c:spPr>
          </c:dPt>
          <c:dLbls>
            <c:dLbl>
              <c:idx val="0"/>
              <c:layout>
                <c:manualLayout>
                  <c:x val="-0.10741225627003501"/>
                  <c:y val="0.14959969474694201"/>
                </c:manualLayout>
              </c:layout>
              <c:showLegendKey val="0"/>
              <c:showVal val="1"/>
              <c:showCatName val="0"/>
              <c:showSerName val="0"/>
              <c:showPercent val="0"/>
              <c:showBubbleSize val="0"/>
            </c:dLbl>
            <c:dLbl>
              <c:idx val="2"/>
              <c:layout>
                <c:manualLayout>
                  <c:x val="7.1228827120594598E-2"/>
                  <c:y val="0.140773335439936"/>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No online components</c:v>
                </c:pt>
                <c:pt idx="1">
                  <c:v>Some online components</c:v>
                </c:pt>
                <c:pt idx="2">
                  <c:v>Completely online</c:v>
                </c:pt>
              </c:strCache>
            </c:strRef>
          </c:cat>
          <c:val>
            <c:numRef>
              <c:f>Sheet1!$B$2:$B$4</c:f>
              <c:numCache>
                <c:formatCode>0%</c:formatCode>
                <c:ptCount val="3"/>
                <c:pt idx="0">
                  <c:v>0.20677361853832399</c:v>
                </c:pt>
                <c:pt idx="1">
                  <c:v>0.67914438502673802</c:v>
                </c:pt>
                <c:pt idx="2">
                  <c:v>0.11408199643493799</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2011 IT </a:t>
            </a:r>
            <a:r>
              <a:rPr lang="en-US" dirty="0" smtClean="0"/>
              <a:t>Funding versus Total </a:t>
            </a:r>
            <a:r>
              <a:rPr lang="en-US" dirty="0"/>
              <a:t>FTEs</a:t>
            </a:r>
          </a:p>
        </c:rich>
      </c:tx>
      <c:overlay val="0"/>
    </c:title>
    <c:autoTitleDeleted val="0"/>
    <c:plotArea>
      <c:layout/>
      <c:scatterChart>
        <c:scatterStyle val="lineMarker"/>
        <c:varyColors val="0"/>
        <c:ser>
          <c:idx val="0"/>
          <c:order val="0"/>
          <c:tx>
            <c:strRef>
              <c:f>model!$I$1</c:f>
              <c:strCache>
                <c:ptCount val="1"/>
                <c:pt idx="0">
                  <c:v>AA</c:v>
                </c:pt>
              </c:strCache>
            </c:strRef>
          </c:tx>
          <c:spPr>
            <a:ln w="28575">
              <a:solidFill>
                <a:schemeClr val="accent1"/>
              </a:solidFill>
            </a:ln>
          </c:spPr>
          <c:marker>
            <c:symbol val="none"/>
          </c:marker>
          <c:xVal>
            <c:numRef>
              <c:f>(model!$H$2,model!$H$6)</c:f>
              <c:numCache>
                <c:formatCode>0</c:formatCode>
                <c:ptCount val="2"/>
                <c:pt idx="0">
                  <c:v>1000</c:v>
                </c:pt>
                <c:pt idx="1">
                  <c:v>50000</c:v>
                </c:pt>
              </c:numCache>
            </c:numRef>
          </c:xVal>
          <c:yVal>
            <c:numRef>
              <c:f>(model!$I$2,model!$I$6)</c:f>
              <c:numCache>
                <c:formatCode>_("$"* #,##0_);_("$"* \(#,##0\);_("$"* "-"??_);_(@_)</c:formatCode>
                <c:ptCount val="2"/>
                <c:pt idx="0">
                  <c:v>385078.9800000001</c:v>
                </c:pt>
                <c:pt idx="1">
                  <c:v>32010168.98</c:v>
                </c:pt>
              </c:numCache>
            </c:numRef>
          </c:yVal>
          <c:smooth val="0"/>
        </c:ser>
        <c:ser>
          <c:idx val="1"/>
          <c:order val="1"/>
          <c:tx>
            <c:strRef>
              <c:f>model!$R$1</c:f>
              <c:strCache>
                <c:ptCount val="1"/>
                <c:pt idx="0">
                  <c:v>Aamean</c:v>
                </c:pt>
              </c:strCache>
            </c:strRef>
          </c:tx>
          <c:spPr>
            <a:ln>
              <a:noFill/>
            </a:ln>
          </c:spPr>
          <c:marker>
            <c:symbol val="square"/>
            <c:size val="10"/>
            <c:spPr>
              <a:solidFill>
                <a:schemeClr val="accent1"/>
              </a:solidFill>
              <a:ln>
                <a:solidFill>
                  <a:schemeClr val="accent1"/>
                </a:solidFill>
              </a:ln>
            </c:spPr>
          </c:marker>
          <c:xVal>
            <c:numRef>
              <c:f>model!$H$4</c:f>
              <c:numCache>
                <c:formatCode>0</c:formatCode>
                <c:ptCount val="1"/>
                <c:pt idx="0">
                  <c:v>7245</c:v>
                </c:pt>
              </c:numCache>
            </c:numRef>
          </c:xVal>
          <c:yVal>
            <c:numRef>
              <c:f>model!$R$4</c:f>
              <c:numCache>
                <c:formatCode>_("$"* #,##0_);_("$"* \(#,##0\);_("$"* "-"??_);_(@_)</c:formatCode>
                <c:ptCount val="1"/>
                <c:pt idx="0">
                  <c:v>4312971</c:v>
                </c:pt>
              </c:numCache>
            </c:numRef>
          </c:yVal>
          <c:smooth val="0"/>
        </c:ser>
        <c:ser>
          <c:idx val="2"/>
          <c:order val="2"/>
          <c:tx>
            <c:strRef>
              <c:f>model!$Q$1</c:f>
              <c:strCache>
                <c:ptCount val="1"/>
                <c:pt idx="0">
                  <c:v>DR priv</c:v>
                </c:pt>
              </c:strCache>
            </c:strRef>
          </c:tx>
          <c:marker>
            <c:symbol val="none"/>
          </c:marker>
          <c:xVal>
            <c:numRef>
              <c:f>(model!$H$2,model!$H$6)</c:f>
              <c:numCache>
                <c:formatCode>0</c:formatCode>
                <c:ptCount val="2"/>
                <c:pt idx="0">
                  <c:v>1000</c:v>
                </c:pt>
                <c:pt idx="1">
                  <c:v>50000</c:v>
                </c:pt>
              </c:numCache>
            </c:numRef>
          </c:xVal>
          <c:yVal>
            <c:numRef>
              <c:f>(model!$Q$2,model!$Q$6)</c:f>
              <c:numCache>
                <c:formatCode>_("$"* #,##0_);_("$"* \(#,##0\);_("$"* "-"??_);_(@_)</c:formatCode>
                <c:ptCount val="2"/>
                <c:pt idx="0">
                  <c:v>11577792.68</c:v>
                </c:pt>
                <c:pt idx="1">
                  <c:v>68794602.680000007</c:v>
                </c:pt>
              </c:numCache>
            </c:numRef>
          </c:yVal>
          <c:smooth val="0"/>
        </c:ser>
        <c:ser>
          <c:idx val="3"/>
          <c:order val="3"/>
          <c:tx>
            <c:strRef>
              <c:f>model!$S$1</c:f>
              <c:strCache>
                <c:ptCount val="1"/>
                <c:pt idx="0">
                  <c:v>Drprivmean</c:v>
                </c:pt>
              </c:strCache>
            </c:strRef>
          </c:tx>
          <c:spPr>
            <a:ln>
              <a:noFill/>
            </a:ln>
          </c:spPr>
          <c:marker>
            <c:symbol val="square"/>
            <c:size val="10"/>
            <c:spPr>
              <a:solidFill>
                <a:schemeClr val="tx2"/>
              </a:solidFill>
              <a:ln>
                <a:solidFill>
                  <a:schemeClr val="tx2"/>
                </a:solidFill>
              </a:ln>
            </c:spPr>
          </c:marker>
          <c:xVal>
            <c:numRef>
              <c:f>model!$H$5</c:f>
              <c:numCache>
                <c:formatCode>0</c:formatCode>
                <c:ptCount val="1"/>
                <c:pt idx="0">
                  <c:v>16390</c:v>
                </c:pt>
              </c:numCache>
            </c:numRef>
          </c:xVal>
          <c:yVal>
            <c:numRef>
              <c:f>model!$S$5</c:f>
              <c:numCache>
                <c:formatCode>_("$"* #,##0_);_("$"* \(#,##0\);_("$"* "-"??_);_(@_)</c:formatCode>
                <c:ptCount val="1"/>
                <c:pt idx="0">
                  <c:v>27108099</c:v>
                </c:pt>
              </c:numCache>
            </c:numRef>
          </c:yVal>
          <c:smooth val="0"/>
        </c:ser>
        <c:ser>
          <c:idx val="4"/>
          <c:order val="4"/>
          <c:tx>
            <c:strRef>
              <c:f>model!$J$1</c:f>
              <c:strCache>
                <c:ptCount val="1"/>
                <c:pt idx="0">
                  <c:v>BA Priv/LA</c:v>
                </c:pt>
              </c:strCache>
            </c:strRef>
          </c:tx>
          <c:marker>
            <c:symbol val="none"/>
          </c:marker>
          <c:xVal>
            <c:numRef>
              <c:f>(model!$H$2,model!$H$6)</c:f>
              <c:numCache>
                <c:formatCode>0</c:formatCode>
                <c:ptCount val="2"/>
                <c:pt idx="0">
                  <c:v>1000</c:v>
                </c:pt>
                <c:pt idx="1">
                  <c:v>50000</c:v>
                </c:pt>
              </c:numCache>
            </c:numRef>
          </c:xVal>
          <c:yVal>
            <c:numRef>
              <c:f>(model!$J$2,model!$J$6)</c:f>
              <c:numCache>
                <c:formatCode>_("$"* #,##0_);_("$"* \(#,##0\);_("$"* "-"??_);_(@_)</c:formatCode>
                <c:ptCount val="2"/>
                <c:pt idx="0">
                  <c:v>1746196.88</c:v>
                </c:pt>
                <c:pt idx="1">
                  <c:v>67730086.879999995</c:v>
                </c:pt>
              </c:numCache>
            </c:numRef>
          </c:yVal>
          <c:smooth val="0"/>
        </c:ser>
        <c:ser>
          <c:idx val="5"/>
          <c:order val="5"/>
          <c:tx>
            <c:strRef>
              <c:f>model!$T$1</c:f>
              <c:strCache>
                <c:ptCount val="1"/>
                <c:pt idx="0">
                  <c:v>Bapriv/LA mean</c:v>
                </c:pt>
              </c:strCache>
            </c:strRef>
          </c:tx>
          <c:spPr>
            <a:ln>
              <a:noFill/>
            </a:ln>
          </c:spPr>
          <c:dPt>
            <c:idx val="0"/>
            <c:marker>
              <c:symbol val="square"/>
              <c:size val="10"/>
              <c:spPr>
                <a:solidFill>
                  <a:schemeClr val="accent5"/>
                </a:solidFill>
                <a:ln>
                  <a:solidFill>
                    <a:schemeClr val="accent5"/>
                  </a:solidFill>
                </a:ln>
              </c:spPr>
            </c:marker>
            <c:bubble3D val="0"/>
          </c:dPt>
          <c:xVal>
            <c:numRef>
              <c:f>model!$H$3</c:f>
              <c:numCache>
                <c:formatCode>0</c:formatCode>
                <c:ptCount val="1"/>
                <c:pt idx="0">
                  <c:v>2633</c:v>
                </c:pt>
              </c:numCache>
            </c:numRef>
          </c:xVal>
          <c:yVal>
            <c:numRef>
              <c:f>model!$T$3</c:f>
              <c:numCache>
                <c:formatCode>_("$"* #,##0_);_("$"* \(#,##0\);_("$"* "-"??_);_(@_)</c:formatCode>
                <c:ptCount val="1"/>
                <c:pt idx="0">
                  <c:v>4170645</c:v>
                </c:pt>
              </c:numCache>
            </c:numRef>
          </c:yVal>
          <c:smooth val="0"/>
        </c:ser>
        <c:dLbls>
          <c:showLegendKey val="0"/>
          <c:showVal val="0"/>
          <c:showCatName val="0"/>
          <c:showSerName val="0"/>
          <c:showPercent val="0"/>
          <c:showBubbleSize val="0"/>
        </c:dLbls>
        <c:axId val="123246848"/>
        <c:axId val="123257600"/>
      </c:scatterChart>
      <c:valAx>
        <c:axId val="123246848"/>
        <c:scaling>
          <c:orientation val="minMax"/>
          <c:max val="50000"/>
        </c:scaling>
        <c:delete val="0"/>
        <c:axPos val="b"/>
        <c:title>
          <c:tx>
            <c:rich>
              <a:bodyPr/>
              <a:lstStyle/>
              <a:p>
                <a:pPr>
                  <a:defRPr/>
                </a:pPr>
                <a:r>
                  <a:rPr lang="en-US"/>
                  <a:t>Total FTEs</a:t>
                </a:r>
              </a:p>
            </c:rich>
          </c:tx>
          <c:overlay val="0"/>
        </c:title>
        <c:numFmt formatCode="0" sourceLinked="1"/>
        <c:majorTickMark val="in"/>
        <c:minorTickMark val="none"/>
        <c:tickLblPos val="nextTo"/>
        <c:crossAx val="123257600"/>
        <c:crosses val="autoZero"/>
        <c:crossBetween val="midCat"/>
        <c:dispUnits>
          <c:builtInUnit val="thousands"/>
          <c:dispUnitsLbl/>
        </c:dispUnits>
      </c:valAx>
      <c:valAx>
        <c:axId val="123257600"/>
        <c:scaling>
          <c:orientation val="minMax"/>
        </c:scaling>
        <c:delete val="0"/>
        <c:axPos val="l"/>
        <c:majorGridlines/>
        <c:title>
          <c:tx>
            <c:rich>
              <a:bodyPr rot="-5400000" vert="horz"/>
              <a:lstStyle/>
              <a:p>
                <a:pPr>
                  <a:defRPr/>
                </a:pPr>
                <a:r>
                  <a:rPr lang="en-US" dirty="0"/>
                  <a:t>Central IT </a:t>
                </a:r>
                <a:r>
                  <a:rPr lang="en-US" dirty="0" smtClean="0"/>
                  <a:t>Funding</a:t>
                </a:r>
                <a:endParaRPr lang="en-US" dirty="0"/>
              </a:p>
            </c:rich>
          </c:tx>
          <c:overlay val="0"/>
        </c:title>
        <c:numFmt formatCode="_(&quot;$&quot;* #,##0_);_(&quot;$&quot;* \(#,##0\);_(&quot;$&quot;* &quot;-&quot;??_);_(@_)" sourceLinked="1"/>
        <c:majorTickMark val="in"/>
        <c:minorTickMark val="none"/>
        <c:tickLblPos val="nextTo"/>
        <c:crossAx val="123246848"/>
        <c:crosses val="autoZero"/>
        <c:crossBetween val="midCat"/>
        <c:dispUnits>
          <c:builtInUnit val="millions"/>
          <c:dispUnitsLbl/>
        </c:dispUnits>
      </c:valAx>
    </c:plotArea>
    <c:legend>
      <c:legendPos val="r"/>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439250439298348"/>
          <c:y val="2.2636942941056389E-2"/>
          <c:w val="0.48138786817969931"/>
          <c:h val="0.91536571487820473"/>
        </c:manualLayout>
      </c:layout>
      <c:barChart>
        <c:barDir val="bar"/>
        <c:grouping val="clustered"/>
        <c:varyColors val="0"/>
        <c:ser>
          <c:idx val="0"/>
          <c:order val="0"/>
          <c:tx>
            <c:strRef>
              <c:f>Sheet1!$B$1</c:f>
              <c:strCache>
                <c:ptCount val="1"/>
                <c:pt idx="0">
                  <c:v>Community Colleges</c:v>
                </c:pt>
              </c:strCache>
            </c:strRef>
          </c:tx>
          <c:spPr>
            <a:solidFill>
              <a:schemeClr val="accent1"/>
            </a:solidFill>
            <a:effectLst/>
          </c:spPr>
          <c:invertIfNegative val="0"/>
          <c:cat>
            <c:strRef>
              <c:f>Sheet1!$A$2:$A$25</c:f>
              <c:strCache>
                <c:ptCount val="24"/>
                <c:pt idx="0">
                  <c:v>Require all critical systems to be expeditiously patched or updated</c:v>
                </c:pt>
                <c:pt idx="1">
                  <c:v>Risk Assessments in Central IT systems and infrastructure</c:v>
                </c:pt>
                <c:pt idx="2">
                  <c:v>IT security personnel have authority and ability to disable a network port in the event that a device has been detected to be violating institutional policy or disrupting network services</c:v>
                </c:pt>
                <c:pt idx="3">
                  <c:v>Enterprise directory</c:v>
                </c:pt>
                <c:pt idx="4">
                  <c:v>Require end-user authentication for wired access from all workstations</c:v>
                </c:pt>
                <c:pt idx="5">
                  <c:v>Firewalls around certain high-security servers or networks</c:v>
                </c:pt>
                <c:pt idx="6">
                  <c:v>Have a separate authentication process for guest access to wireless</c:v>
                </c:pt>
                <c:pt idx="7">
                  <c:v>Require end-user authentication for all institutionally-provided wireless access</c:v>
                </c:pt>
                <c:pt idx="8">
                  <c:v>Security system includes an intrusion detection system.</c:v>
                </c:pt>
                <c:pt idx="9">
                  <c:v>Conduct proactive scans to detect known security exposures in all institutionally owned or leased computers connected to our network</c:v>
                </c:pt>
                <c:pt idx="10">
                  <c:v>Personal firewall product deployed on workstations</c:v>
                </c:pt>
                <c:pt idx="11">
                  <c:v>Risk assessments on Instructional systems and data</c:v>
                </c:pt>
                <c:pt idx="12">
                  <c:v>Electronic signatures implemented (broadly or sparsely)</c:v>
                </c:pt>
                <c:pt idx="13">
                  <c:v>Security assessments are required prior to contracting for hosted services</c:v>
                </c:pt>
                <c:pt idx="14">
                  <c:v>Require all institutionally owned portable devices to be encrypted</c:v>
                </c:pt>
                <c:pt idx="15">
                  <c:v>PKI implemented (broadly or sparsely)</c:v>
                </c:pt>
                <c:pt idx="16">
                  <c:v>Require all personally owned computers to be expeditiously patched or updated</c:v>
                </c:pt>
                <c:pt idx="17">
                  <c:v>Requirement that personal firewall product be turned on when connected to the institutional network</c:v>
                </c:pt>
                <c:pt idx="18">
                  <c:v>Conduct proactive scans to detect known security exposures in all personally owned computers connected to our network.</c:v>
                </c:pt>
                <c:pt idx="19">
                  <c:v>Smart Cards implemented (broadly or sparsely)</c:v>
                </c:pt>
                <c:pt idx="20">
                  <c:v>Two-factor authentication implemented (broadly or sparsely)</c:v>
                </c:pt>
                <c:pt idx="21">
                  <c:v>Firewalls deployed by or on behalf of individual departments</c:v>
                </c:pt>
                <c:pt idx="22">
                  <c:v>Tokens implemented (broadly or sparsely)</c:v>
                </c:pt>
                <c:pt idx="23">
                  <c:v>Member of a federation such as InCommon and support inter-domain authentication</c:v>
                </c:pt>
              </c:strCache>
            </c:strRef>
          </c:cat>
          <c:val>
            <c:numRef>
              <c:f>Sheet1!$B$2:$B$25</c:f>
              <c:numCache>
                <c:formatCode>0%</c:formatCode>
                <c:ptCount val="24"/>
                <c:pt idx="0">
                  <c:v>0.8</c:v>
                </c:pt>
                <c:pt idx="1">
                  <c:v>0.78</c:v>
                </c:pt>
                <c:pt idx="2">
                  <c:v>0.77</c:v>
                </c:pt>
                <c:pt idx="3">
                  <c:v>0.72448979591836737</c:v>
                </c:pt>
                <c:pt idx="4">
                  <c:v>0.66326530612244894</c:v>
                </c:pt>
                <c:pt idx="5">
                  <c:v>0.62244897959183676</c:v>
                </c:pt>
                <c:pt idx="6">
                  <c:v>0.59183673469387754</c:v>
                </c:pt>
                <c:pt idx="7">
                  <c:v>0.56122448979591832</c:v>
                </c:pt>
                <c:pt idx="8">
                  <c:v>0.56000000000000005</c:v>
                </c:pt>
                <c:pt idx="9">
                  <c:v>0.47</c:v>
                </c:pt>
                <c:pt idx="10">
                  <c:v>0.35714285714285715</c:v>
                </c:pt>
                <c:pt idx="11">
                  <c:v>0.23</c:v>
                </c:pt>
                <c:pt idx="12">
                  <c:v>0.20618556701030927</c:v>
                </c:pt>
                <c:pt idx="13">
                  <c:v>0.2</c:v>
                </c:pt>
                <c:pt idx="14">
                  <c:v>0.2</c:v>
                </c:pt>
                <c:pt idx="15">
                  <c:v>0.18556701030927836</c:v>
                </c:pt>
                <c:pt idx="16">
                  <c:v>0.17</c:v>
                </c:pt>
                <c:pt idx="17">
                  <c:v>0.1326530612244898</c:v>
                </c:pt>
                <c:pt idx="18">
                  <c:v>0.13</c:v>
                </c:pt>
                <c:pt idx="19">
                  <c:v>0.11340206185567009</c:v>
                </c:pt>
                <c:pt idx="20">
                  <c:v>0.10309278350515463</c:v>
                </c:pt>
                <c:pt idx="21">
                  <c:v>0.10204081632653061</c:v>
                </c:pt>
                <c:pt idx="22">
                  <c:v>3.0927835051546393E-2</c:v>
                </c:pt>
                <c:pt idx="23">
                  <c:v>2.0408163265306121E-2</c:v>
                </c:pt>
              </c:numCache>
            </c:numRef>
          </c:val>
        </c:ser>
        <c:ser>
          <c:idx val="1"/>
          <c:order val="1"/>
          <c:tx>
            <c:strRef>
              <c:f>Sheet1!$C$1</c:f>
              <c:strCache>
                <c:ptCount val="1"/>
                <c:pt idx="0">
                  <c:v>All Other U.S. Higher Ed.</c:v>
                </c:pt>
              </c:strCache>
            </c:strRef>
          </c:tx>
          <c:spPr>
            <a:solidFill>
              <a:srgbClr val="B5CC8E"/>
            </a:solidFill>
            <a:effectLst/>
          </c:spPr>
          <c:invertIfNegative val="0"/>
          <c:cat>
            <c:strRef>
              <c:f>Sheet1!$A$2:$A$25</c:f>
              <c:strCache>
                <c:ptCount val="24"/>
                <c:pt idx="0">
                  <c:v>Require all critical systems to be expeditiously patched or updated</c:v>
                </c:pt>
                <c:pt idx="1">
                  <c:v>Risk Assessments in Central IT systems and infrastructure</c:v>
                </c:pt>
                <c:pt idx="2">
                  <c:v>IT security personnel have authority and ability to disable a network port in the event that a device has been detected to be violating institutional policy or disrupting network services</c:v>
                </c:pt>
                <c:pt idx="3">
                  <c:v>Enterprise directory</c:v>
                </c:pt>
                <c:pt idx="4">
                  <c:v>Require end-user authentication for wired access from all workstations</c:v>
                </c:pt>
                <c:pt idx="5">
                  <c:v>Firewalls around certain high-security servers or networks</c:v>
                </c:pt>
                <c:pt idx="6">
                  <c:v>Have a separate authentication process for guest access to wireless</c:v>
                </c:pt>
                <c:pt idx="7">
                  <c:v>Require end-user authentication for all institutionally-provided wireless access</c:v>
                </c:pt>
                <c:pt idx="8">
                  <c:v>Security system includes an intrusion detection system.</c:v>
                </c:pt>
                <c:pt idx="9">
                  <c:v>Conduct proactive scans to detect known security exposures in all institutionally owned or leased computers connected to our network</c:v>
                </c:pt>
                <c:pt idx="10">
                  <c:v>Personal firewall product deployed on workstations</c:v>
                </c:pt>
                <c:pt idx="11">
                  <c:v>Risk assessments on Instructional systems and data</c:v>
                </c:pt>
                <c:pt idx="12">
                  <c:v>Electronic signatures implemented (broadly or sparsely)</c:v>
                </c:pt>
                <c:pt idx="13">
                  <c:v>Security assessments are required prior to contracting for hosted services</c:v>
                </c:pt>
                <c:pt idx="14">
                  <c:v>Require all institutionally owned portable devices to be encrypted</c:v>
                </c:pt>
                <c:pt idx="15">
                  <c:v>PKI implemented (broadly or sparsely)</c:v>
                </c:pt>
                <c:pt idx="16">
                  <c:v>Require all personally owned computers to be expeditiously patched or updated</c:v>
                </c:pt>
                <c:pt idx="17">
                  <c:v>Requirement that personal firewall product be turned on when connected to the institutional network</c:v>
                </c:pt>
                <c:pt idx="18">
                  <c:v>Conduct proactive scans to detect known security exposures in all personally owned computers connected to our network.</c:v>
                </c:pt>
                <c:pt idx="19">
                  <c:v>Smart Cards implemented (broadly or sparsely)</c:v>
                </c:pt>
                <c:pt idx="20">
                  <c:v>Two-factor authentication implemented (broadly or sparsely)</c:v>
                </c:pt>
                <c:pt idx="21">
                  <c:v>Firewalls deployed by or on behalf of individual departments</c:v>
                </c:pt>
                <c:pt idx="22">
                  <c:v>Tokens implemented (broadly or sparsely)</c:v>
                </c:pt>
                <c:pt idx="23">
                  <c:v>Member of a federation such as InCommon and support inter-domain authentication</c:v>
                </c:pt>
              </c:strCache>
            </c:strRef>
          </c:cat>
          <c:val>
            <c:numRef>
              <c:f>Sheet1!$C$2:$C$25</c:f>
              <c:numCache>
                <c:formatCode>0%</c:formatCode>
                <c:ptCount val="24"/>
                <c:pt idx="0">
                  <c:v>0.86</c:v>
                </c:pt>
                <c:pt idx="1">
                  <c:v>0.63</c:v>
                </c:pt>
                <c:pt idx="2">
                  <c:v>0.86</c:v>
                </c:pt>
                <c:pt idx="3">
                  <c:v>0.84</c:v>
                </c:pt>
                <c:pt idx="4">
                  <c:v>0.5</c:v>
                </c:pt>
                <c:pt idx="5">
                  <c:v>0.75</c:v>
                </c:pt>
                <c:pt idx="6">
                  <c:v>0.7</c:v>
                </c:pt>
                <c:pt idx="7">
                  <c:v>0.75</c:v>
                </c:pt>
                <c:pt idx="8">
                  <c:v>0.65</c:v>
                </c:pt>
                <c:pt idx="9">
                  <c:v>0.41</c:v>
                </c:pt>
                <c:pt idx="10">
                  <c:v>0.51</c:v>
                </c:pt>
                <c:pt idx="11">
                  <c:v>0.19</c:v>
                </c:pt>
                <c:pt idx="12">
                  <c:v>0.3</c:v>
                </c:pt>
                <c:pt idx="13">
                  <c:v>0.33</c:v>
                </c:pt>
                <c:pt idx="14">
                  <c:v>0.11</c:v>
                </c:pt>
                <c:pt idx="15">
                  <c:v>0.33</c:v>
                </c:pt>
                <c:pt idx="16">
                  <c:v>0.37</c:v>
                </c:pt>
                <c:pt idx="17">
                  <c:v>0.2</c:v>
                </c:pt>
                <c:pt idx="18">
                  <c:v>0.2</c:v>
                </c:pt>
                <c:pt idx="19">
                  <c:v>0.20885113084522844</c:v>
                </c:pt>
                <c:pt idx="20">
                  <c:v>0.28000000000000003</c:v>
                </c:pt>
                <c:pt idx="21">
                  <c:v>0.37</c:v>
                </c:pt>
                <c:pt idx="22">
                  <c:v>0.18</c:v>
                </c:pt>
                <c:pt idx="23">
                  <c:v>0.26</c:v>
                </c:pt>
              </c:numCache>
            </c:numRef>
          </c:val>
        </c:ser>
        <c:dLbls>
          <c:showLegendKey val="0"/>
          <c:showVal val="0"/>
          <c:showCatName val="0"/>
          <c:showSerName val="0"/>
          <c:showPercent val="0"/>
          <c:showBubbleSize val="0"/>
        </c:dLbls>
        <c:gapWidth val="150"/>
        <c:axId val="124849536"/>
        <c:axId val="123946112"/>
      </c:barChart>
      <c:catAx>
        <c:axId val="124849536"/>
        <c:scaling>
          <c:orientation val="minMax"/>
        </c:scaling>
        <c:delete val="0"/>
        <c:axPos val="l"/>
        <c:majorTickMark val="in"/>
        <c:minorTickMark val="none"/>
        <c:tickLblPos val="nextTo"/>
        <c:txPr>
          <a:bodyPr/>
          <a:lstStyle/>
          <a:p>
            <a:pPr>
              <a:defRPr sz="1100"/>
            </a:pPr>
            <a:endParaRPr lang="en-US"/>
          </a:p>
        </c:txPr>
        <c:crossAx val="123946112"/>
        <c:crosses val="autoZero"/>
        <c:auto val="1"/>
        <c:lblAlgn val="ctr"/>
        <c:lblOffset val="100"/>
        <c:noMultiLvlLbl val="0"/>
      </c:catAx>
      <c:valAx>
        <c:axId val="123946112"/>
        <c:scaling>
          <c:orientation val="minMax"/>
        </c:scaling>
        <c:delete val="0"/>
        <c:axPos val="b"/>
        <c:majorGridlines>
          <c:spPr>
            <a:ln>
              <a:noFill/>
            </a:ln>
          </c:spPr>
        </c:majorGridlines>
        <c:numFmt formatCode="0%" sourceLinked="1"/>
        <c:majorTickMark val="in"/>
        <c:minorTickMark val="none"/>
        <c:tickLblPos val="nextTo"/>
        <c:txPr>
          <a:bodyPr/>
          <a:lstStyle/>
          <a:p>
            <a:pPr>
              <a:defRPr sz="1200"/>
            </a:pPr>
            <a:endParaRPr lang="en-US"/>
          </a:p>
        </c:txPr>
        <c:crossAx val="124849536"/>
        <c:crosses val="autoZero"/>
        <c:crossBetween val="between"/>
      </c:valAx>
    </c:plotArea>
    <c:legend>
      <c:legendPos val="t"/>
      <c:layout>
        <c:manualLayout>
          <c:xMode val="edge"/>
          <c:yMode val="edge"/>
          <c:x val="0.71350076214220182"/>
          <c:y val="0.32327580720950871"/>
          <c:w val="0.26832549372012271"/>
          <c:h val="9.0342606173193354E-2"/>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Comm.</a:t>
            </a:r>
            <a:r>
              <a:rPr lang="en-US" sz="1400" baseline="0" dirty="0" smtClean="0"/>
              <a:t> Colleges</a:t>
            </a:r>
            <a:endParaRPr lang="en-US" sz="1400" dirty="0"/>
          </a:p>
        </c:rich>
      </c:tx>
      <c:layout>
        <c:manualLayout>
          <c:xMode val="edge"/>
          <c:yMode val="edge"/>
          <c:x val="0.28292334776839101"/>
          <c:y val="4.4922517500327198E-2"/>
        </c:manualLayout>
      </c:layout>
      <c:overlay val="0"/>
    </c:title>
    <c:autoTitleDeleted val="0"/>
    <c:plotArea>
      <c:layout/>
      <c:pieChart>
        <c:varyColors val="1"/>
        <c:ser>
          <c:idx val="0"/>
          <c:order val="0"/>
          <c:tx>
            <c:strRef>
              <c:f>Sheet1!$A$3</c:f>
              <c:strCache>
                <c:ptCount val="1"/>
                <c:pt idx="0">
                  <c:v>Secondary Power source</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layout>
                <c:manualLayout>
                  <c:x val="-0.149524009969217"/>
                  <c:y val="-0.14422604161876701"/>
                </c:manualLayout>
              </c:layout>
              <c:spPr/>
              <c:txPr>
                <a:bodyPr/>
                <a:lstStyle/>
                <a:p>
                  <a:pPr>
                    <a:defRPr sz="1200">
                      <a:solidFill>
                        <a:schemeClr val="bg1"/>
                      </a:solidFill>
                    </a:defRPr>
                  </a:pPr>
                  <a:endParaRPr lang="en-US"/>
                </a:p>
              </c:txPr>
              <c:showLegendKey val="0"/>
              <c:showVal val="0"/>
              <c:showCatName val="1"/>
              <c:showSerName val="0"/>
              <c:showPercent val="1"/>
              <c:showBubbleSize val="0"/>
            </c:dLbl>
            <c:dLbl>
              <c:idx val="1"/>
              <c:layout>
                <c:manualLayout>
                  <c:x val="0.15379032495533601"/>
                  <c:y val="0.10198001006924701"/>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Sheet1!$B$2:$C$2</c:f>
              <c:strCache>
                <c:ptCount val="2"/>
                <c:pt idx="0">
                  <c:v>Yes</c:v>
                </c:pt>
                <c:pt idx="1">
                  <c:v>No</c:v>
                </c:pt>
              </c:strCache>
            </c:strRef>
          </c:cat>
          <c:val>
            <c:numRef>
              <c:f>Sheet1!$B$3:$C$3</c:f>
              <c:numCache>
                <c:formatCode>0%</c:formatCode>
                <c:ptCount val="2"/>
                <c:pt idx="0">
                  <c:v>0.66</c:v>
                </c:pt>
                <c:pt idx="1">
                  <c:v>0.34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Institutions</a:t>
            </a:r>
            <a:endParaRPr lang="en-US" sz="1400" dirty="0"/>
          </a:p>
        </c:rich>
      </c:tx>
      <c:layout>
        <c:manualLayout>
          <c:xMode val="edge"/>
          <c:yMode val="edge"/>
          <c:x val="0.35649049009522699"/>
          <c:y val="4.9913908333696903E-2"/>
        </c:manualLayout>
      </c:layout>
      <c:overlay val="0"/>
    </c:title>
    <c:autoTitleDeleted val="0"/>
    <c:plotArea>
      <c:layout/>
      <c:pieChart>
        <c:varyColors val="1"/>
        <c:ser>
          <c:idx val="0"/>
          <c:order val="0"/>
          <c:tx>
            <c:strRef>
              <c:f>Sheet1!$A$3</c:f>
              <c:strCache>
                <c:ptCount val="1"/>
                <c:pt idx="0">
                  <c:v>Secondary Power source</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layout>
                <c:manualLayout>
                  <c:x val="-0.10047924841799299"/>
                  <c:y val="-0.20911412245257299"/>
                </c:manualLayout>
              </c:layout>
              <c:spPr/>
              <c:txPr>
                <a:bodyPr/>
                <a:lstStyle/>
                <a:p>
                  <a:pPr>
                    <a:defRPr sz="1200">
                      <a:solidFill>
                        <a:schemeClr val="bg1"/>
                      </a:solidFill>
                    </a:defRPr>
                  </a:pPr>
                  <a:endParaRPr lang="en-US"/>
                </a:p>
              </c:txPr>
              <c:showLegendKey val="0"/>
              <c:showVal val="0"/>
              <c:showCatName val="1"/>
              <c:showSerName val="0"/>
              <c:showPercent val="1"/>
              <c:showBubbleSize val="0"/>
            </c:dLbl>
            <c:dLbl>
              <c:idx val="1"/>
              <c:layout>
                <c:manualLayout>
                  <c:x val="0.10781061963904801"/>
                  <c:y val="0.226764780903489"/>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Sheet1!$B$2:$C$2</c:f>
              <c:strCache>
                <c:ptCount val="2"/>
                <c:pt idx="0">
                  <c:v>Yes</c:v>
                </c:pt>
                <c:pt idx="1">
                  <c:v>No</c:v>
                </c:pt>
              </c:strCache>
            </c:strRef>
          </c:cat>
          <c:val>
            <c:numRef>
              <c:f>Sheet1!$B$3:$C$3</c:f>
              <c:numCache>
                <c:formatCode>0%</c:formatCode>
                <c:ptCount val="2"/>
                <c:pt idx="0">
                  <c:v>0.82</c:v>
                </c:pt>
                <c:pt idx="1">
                  <c:v>0.18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Comm. Colleges</a:t>
            </a:r>
            <a:endParaRPr lang="en-US" sz="1400" dirty="0"/>
          </a:p>
        </c:rich>
      </c:tx>
      <c:layout>
        <c:manualLayout>
          <c:xMode val="edge"/>
          <c:yMode val="edge"/>
          <c:x val="0.31970691893180903"/>
          <c:y val="8.4853644167284706E-2"/>
        </c:manualLayout>
      </c:layout>
      <c:overlay val="0"/>
    </c:title>
    <c:autoTitleDeleted val="0"/>
    <c:plotArea>
      <c:layout/>
      <c:pieChart>
        <c:varyColors val="1"/>
        <c:ser>
          <c:idx val="0"/>
          <c:order val="0"/>
          <c:tx>
            <c:strRef>
              <c:f>Sheet1!$A$3</c:f>
              <c:strCache>
                <c:ptCount val="1"/>
                <c:pt idx="0">
                  <c:v>CC</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layout>
                <c:manualLayout>
                  <c:x val="-0.13726281958141101"/>
                  <c:y val="-0.20911412245257299"/>
                </c:manualLayout>
              </c:layout>
              <c:spPr/>
              <c:txPr>
                <a:bodyPr/>
                <a:lstStyle/>
                <a:p>
                  <a:pPr>
                    <a:defRPr sz="1200">
                      <a:solidFill>
                        <a:schemeClr val="bg1"/>
                      </a:solidFill>
                    </a:defRPr>
                  </a:pPr>
                  <a:endParaRPr lang="en-US"/>
                </a:p>
              </c:txPr>
              <c:showLegendKey val="0"/>
              <c:showVal val="0"/>
              <c:showCatName val="1"/>
              <c:showSerName val="0"/>
              <c:showPercent val="1"/>
              <c:showBubbleSize val="0"/>
            </c:dLbl>
            <c:dLbl>
              <c:idx val="1"/>
              <c:layout>
                <c:manualLayout>
                  <c:x val="0.14459443216448201"/>
                  <c:y val="0.186833654236531"/>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Sheet1!$B$2:$C$2</c:f>
              <c:strCache>
                <c:ptCount val="2"/>
                <c:pt idx="0">
                  <c:v>Yes</c:v>
                </c:pt>
                <c:pt idx="1">
                  <c:v>No</c:v>
                </c:pt>
              </c:strCache>
            </c:strRef>
          </c:cat>
          <c:val>
            <c:numRef>
              <c:f>Sheet1!$B$3:$C$3</c:f>
              <c:numCache>
                <c:formatCode>0%</c:formatCode>
                <c:ptCount val="2"/>
                <c:pt idx="0">
                  <c:v>0.72</c:v>
                </c:pt>
                <c:pt idx="1">
                  <c:v>0.28000000000000003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Institutions</a:t>
            </a:r>
            <a:endParaRPr lang="en-US" sz="1400" dirty="0"/>
          </a:p>
        </c:rich>
      </c:tx>
      <c:layout>
        <c:manualLayout>
          <c:xMode val="edge"/>
          <c:yMode val="edge"/>
          <c:x val="0.324764659966779"/>
          <c:y val="9.4836425834024102E-2"/>
        </c:manualLayout>
      </c:layout>
      <c:overlay val="0"/>
    </c:title>
    <c:autoTitleDeleted val="0"/>
    <c:plotArea>
      <c:layout/>
      <c:pieChart>
        <c:varyColors val="1"/>
        <c:ser>
          <c:idx val="0"/>
          <c:order val="0"/>
          <c:tx>
            <c:strRef>
              <c:f>Sheet1!$A$4</c:f>
              <c:strCache>
                <c:ptCount val="1"/>
                <c:pt idx="0">
                  <c:v>NonCC</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layout>
                <c:manualLayout>
                  <c:x val="-5.4493509051317002E-2"/>
                  <c:y val="-0.21410551328594299"/>
                </c:manualLayout>
              </c:layout>
              <c:spPr/>
              <c:txPr>
                <a:bodyPr/>
                <a:lstStyle/>
                <a:p>
                  <a:pPr>
                    <a:defRPr sz="1200">
                      <a:solidFill>
                        <a:schemeClr val="bg1"/>
                      </a:solidFill>
                    </a:defRPr>
                  </a:pPr>
                  <a:endParaRPr lang="en-US"/>
                </a:p>
              </c:txPr>
              <c:showLegendKey val="0"/>
              <c:showVal val="0"/>
              <c:showCatName val="1"/>
              <c:showSerName val="0"/>
              <c:showPercent val="1"/>
              <c:showBubbleSize val="0"/>
            </c:dLbl>
            <c:dLbl>
              <c:idx val="1"/>
              <c:layout>
                <c:manualLayout>
                  <c:x val="4.3439611465081913E-2"/>
                  <c:y val="0.1818422634031617"/>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Sheet1!$B$2:$C$2</c:f>
              <c:strCache>
                <c:ptCount val="2"/>
                <c:pt idx="0">
                  <c:v>Yes</c:v>
                </c:pt>
                <c:pt idx="1">
                  <c:v>No</c:v>
                </c:pt>
              </c:strCache>
            </c:strRef>
          </c:cat>
          <c:val>
            <c:numRef>
              <c:f>Sheet1!$B$4:$C$4</c:f>
              <c:numCache>
                <c:formatCode>0%</c:formatCode>
                <c:ptCount val="2"/>
                <c:pt idx="0">
                  <c:v>0.92</c:v>
                </c:pt>
                <c:pt idx="1">
                  <c:v>0.08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Other Institutions</a:t>
            </a:r>
            <a:endParaRPr lang="en-US" sz="1400" dirty="0"/>
          </a:p>
        </c:rich>
      </c:tx>
      <c:layout>
        <c:manualLayout>
          <c:xMode val="edge"/>
          <c:yMode val="edge"/>
          <c:x val="0.324764659966779"/>
          <c:y val="9.4836425834024102E-2"/>
        </c:manualLayout>
      </c:layout>
      <c:overlay val="0"/>
    </c:title>
    <c:autoTitleDeleted val="0"/>
    <c:plotArea>
      <c:layout>
        <c:manualLayout>
          <c:layoutTarget val="inner"/>
          <c:xMode val="edge"/>
          <c:yMode val="edge"/>
          <c:x val="0.34406082902059598"/>
          <c:y val="0.22760742200165801"/>
          <c:w val="0.37318453525985301"/>
          <c:h val="0.60767668049714296"/>
        </c:manualLayout>
      </c:layout>
      <c:pieChart>
        <c:varyColors val="1"/>
        <c:ser>
          <c:idx val="0"/>
          <c:order val="0"/>
          <c:tx>
            <c:strRef>
              <c:f>Sheet1!$A$4</c:f>
              <c:strCache>
                <c:ptCount val="1"/>
                <c:pt idx="0">
                  <c:v>NonCC</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spPr/>
              <c:txPr>
                <a:bodyPr/>
                <a:lstStyle/>
                <a:p>
                  <a:pPr>
                    <a:defRPr sz="1200">
                      <a:solidFill>
                        <a:schemeClr val="bg1"/>
                      </a:solidFill>
                    </a:defRPr>
                  </a:pPr>
                  <a:endParaRPr lang="en-US"/>
                </a:p>
              </c:txPr>
              <c:dLblPos val="inEnd"/>
              <c:showLegendKey val="0"/>
              <c:showVal val="0"/>
              <c:showCatName val="1"/>
              <c:showSerName val="0"/>
              <c:showPercent val="1"/>
              <c:showBubbleSize val="0"/>
            </c:dLbl>
            <c:txPr>
              <a:bodyPr/>
              <a:lstStyle/>
              <a:p>
                <a:pPr>
                  <a:defRPr sz="1200"/>
                </a:pPr>
                <a:endParaRPr lang="en-US"/>
              </a:p>
            </c:txPr>
            <c:dLblPos val="inEnd"/>
            <c:showLegendKey val="0"/>
            <c:showVal val="0"/>
            <c:showCatName val="1"/>
            <c:showSerName val="0"/>
            <c:showPercent val="1"/>
            <c:showBubbleSize val="0"/>
            <c:showLeaderLines val="1"/>
          </c:dLbls>
          <c:cat>
            <c:strRef>
              <c:f>Sheet1!$B$2:$C$2</c:f>
              <c:strCache>
                <c:ptCount val="2"/>
                <c:pt idx="0">
                  <c:v>Yes</c:v>
                </c:pt>
                <c:pt idx="1">
                  <c:v>No</c:v>
                </c:pt>
              </c:strCache>
            </c:strRef>
          </c:cat>
          <c:val>
            <c:numRef>
              <c:f>Sheet1!$B$4:$C$4</c:f>
              <c:numCache>
                <c:formatCode>0%</c:formatCode>
                <c:ptCount val="2"/>
                <c:pt idx="0">
                  <c:v>0.23</c:v>
                </c:pt>
                <c:pt idx="1">
                  <c:v>0.77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Comm.</a:t>
            </a:r>
            <a:r>
              <a:rPr lang="en-US" sz="1400" baseline="0" dirty="0" smtClean="0"/>
              <a:t> Colleges</a:t>
            </a:r>
            <a:endParaRPr lang="en-US" sz="1400" dirty="0"/>
          </a:p>
        </c:rich>
      </c:tx>
      <c:layout>
        <c:manualLayout>
          <c:xMode val="edge"/>
          <c:yMode val="edge"/>
          <c:x val="0.39220120709971196"/>
          <c:y val="8.9845035000654383E-2"/>
        </c:manualLayout>
      </c:layout>
      <c:overlay val="0"/>
    </c:title>
    <c:autoTitleDeleted val="0"/>
    <c:plotArea>
      <c:layout>
        <c:manualLayout>
          <c:layoutTarget val="inner"/>
          <c:xMode val="edge"/>
          <c:yMode val="edge"/>
          <c:x val="0.34406082902059598"/>
          <c:y val="0.22760742200165801"/>
          <c:w val="0.37318453525985301"/>
          <c:h val="0.60767668049714296"/>
        </c:manualLayout>
      </c:layout>
      <c:pieChart>
        <c:varyColors val="1"/>
        <c:ser>
          <c:idx val="0"/>
          <c:order val="0"/>
          <c:tx>
            <c:strRef>
              <c:f>Sheet1!$A$4</c:f>
              <c:strCache>
                <c:ptCount val="1"/>
                <c:pt idx="0">
                  <c:v>CC</c:v>
                </c:pt>
              </c:strCache>
            </c:strRef>
          </c:tx>
          <c:spPr>
            <a:solidFill>
              <a:schemeClr val="accent6">
                <a:lumMod val="75000"/>
              </a:schemeClr>
            </a:solidFill>
          </c:spPr>
          <c:dPt>
            <c:idx val="0"/>
            <c:bubble3D val="0"/>
            <c:spPr>
              <a:solidFill>
                <a:schemeClr val="accent1"/>
              </a:solidFill>
            </c:spPr>
          </c:dPt>
          <c:dPt>
            <c:idx val="1"/>
            <c:bubble3D val="0"/>
            <c:spPr>
              <a:solidFill>
                <a:schemeClr val="bg1">
                  <a:lumMod val="65000"/>
                </a:schemeClr>
              </a:solidFill>
            </c:spPr>
          </c:dPt>
          <c:dLbls>
            <c:dLbl>
              <c:idx val="0"/>
              <c:spPr/>
              <c:txPr>
                <a:bodyPr/>
                <a:lstStyle/>
                <a:p>
                  <a:pPr>
                    <a:defRPr sz="1200">
                      <a:solidFill>
                        <a:schemeClr val="bg1"/>
                      </a:solidFill>
                    </a:defRPr>
                  </a:pPr>
                  <a:endParaRPr lang="en-US"/>
                </a:p>
              </c:txPr>
              <c:dLblPos val="inEnd"/>
              <c:showLegendKey val="0"/>
              <c:showVal val="0"/>
              <c:showCatName val="1"/>
              <c:showSerName val="0"/>
              <c:showPercent val="1"/>
              <c:showBubbleSize val="0"/>
            </c:dLbl>
            <c:txPr>
              <a:bodyPr/>
              <a:lstStyle/>
              <a:p>
                <a:pPr>
                  <a:defRPr sz="1200"/>
                </a:pPr>
                <a:endParaRPr lang="en-US"/>
              </a:p>
            </c:txPr>
            <c:dLblPos val="inEnd"/>
            <c:showLegendKey val="0"/>
            <c:showVal val="0"/>
            <c:showCatName val="1"/>
            <c:showSerName val="0"/>
            <c:showPercent val="1"/>
            <c:showBubbleSize val="0"/>
            <c:showLeaderLines val="1"/>
          </c:dLbls>
          <c:cat>
            <c:strRef>
              <c:f>Sheet1!$B$2:$C$2</c:f>
              <c:strCache>
                <c:ptCount val="2"/>
                <c:pt idx="0">
                  <c:v>Yes</c:v>
                </c:pt>
                <c:pt idx="1">
                  <c:v>No</c:v>
                </c:pt>
              </c:strCache>
            </c:strRef>
          </c:cat>
          <c:val>
            <c:numRef>
              <c:f>Sheet1!$B$4:$C$4</c:f>
              <c:numCache>
                <c:formatCode>0%</c:formatCode>
                <c:ptCount val="2"/>
                <c:pt idx="0">
                  <c:v>0.21</c:v>
                </c:pt>
                <c:pt idx="1">
                  <c:v>0.79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02692718965706E-2"/>
          <c:y val="4.48613919291872E-2"/>
          <c:w val="0.89388232720909899"/>
          <c:h val="0.72272398161452001"/>
        </c:manualLayout>
      </c:layout>
      <c:barChart>
        <c:barDir val="col"/>
        <c:grouping val="clustered"/>
        <c:varyColors val="0"/>
        <c:ser>
          <c:idx val="0"/>
          <c:order val="0"/>
          <c:tx>
            <c:strRef>
              <c:f>Sheet1!$B$3</c:f>
              <c:strCache>
                <c:ptCount val="1"/>
                <c:pt idx="0">
                  <c:v>Community Colleges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Sheet1!$A$4:$A$6</c:f>
              <c:strCache>
                <c:ptCount val="3"/>
                <c:pt idx="0">
                  <c:v>President's cabinet/senior executive oversight*</c:v>
                </c:pt>
                <c:pt idx="1">
                  <c:v>Faculty advisory committee*</c:v>
                </c:pt>
                <c:pt idx="2">
                  <c:v>Student advisory committee*</c:v>
                </c:pt>
              </c:strCache>
            </c:strRef>
          </c:cat>
          <c:val>
            <c:numRef>
              <c:f>Sheet1!$B$4:$B$6</c:f>
              <c:numCache>
                <c:formatCode>0%</c:formatCode>
                <c:ptCount val="3"/>
                <c:pt idx="0">
                  <c:v>0.88639999999999997</c:v>
                </c:pt>
                <c:pt idx="1">
                  <c:v>0.45450000000000002</c:v>
                </c:pt>
                <c:pt idx="2">
                  <c:v>0.21210000000000001</c:v>
                </c:pt>
              </c:numCache>
            </c:numRef>
          </c:val>
        </c:ser>
        <c:ser>
          <c:idx val="1"/>
          <c:order val="1"/>
          <c:tx>
            <c:strRef>
              <c:f>Sheet1!$C$3</c:f>
              <c:strCache>
                <c:ptCount val="1"/>
                <c:pt idx="0">
                  <c:v>All Other U.S. Higher Education</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Sheet1!$A$4:$A$6</c:f>
              <c:strCache>
                <c:ptCount val="3"/>
                <c:pt idx="0">
                  <c:v>President's cabinet/senior executive oversight*</c:v>
                </c:pt>
                <c:pt idx="1">
                  <c:v>Faculty advisory committee*</c:v>
                </c:pt>
                <c:pt idx="2">
                  <c:v>Student advisory committee*</c:v>
                </c:pt>
              </c:strCache>
            </c:strRef>
          </c:cat>
          <c:val>
            <c:numRef>
              <c:f>Sheet1!$C$4:$C$6</c:f>
              <c:numCache>
                <c:formatCode>0%</c:formatCode>
                <c:ptCount val="3"/>
                <c:pt idx="0">
                  <c:v>0.7762</c:v>
                </c:pt>
                <c:pt idx="1">
                  <c:v>0.67630000000000001</c:v>
                </c:pt>
                <c:pt idx="2">
                  <c:v>0.46050000000000002</c:v>
                </c:pt>
              </c:numCache>
            </c:numRef>
          </c:val>
        </c:ser>
        <c:dLbls>
          <c:showLegendKey val="0"/>
          <c:showVal val="0"/>
          <c:showCatName val="0"/>
          <c:showSerName val="0"/>
          <c:showPercent val="0"/>
          <c:showBubbleSize val="0"/>
        </c:dLbls>
        <c:gapWidth val="150"/>
        <c:axId val="63457152"/>
        <c:axId val="63458688"/>
      </c:barChart>
      <c:catAx>
        <c:axId val="63457152"/>
        <c:scaling>
          <c:orientation val="minMax"/>
        </c:scaling>
        <c:delete val="0"/>
        <c:axPos val="b"/>
        <c:majorTickMark val="in"/>
        <c:minorTickMark val="none"/>
        <c:tickLblPos val="nextTo"/>
        <c:txPr>
          <a:bodyPr/>
          <a:lstStyle/>
          <a:p>
            <a:pPr>
              <a:defRPr sz="1400"/>
            </a:pPr>
            <a:endParaRPr lang="en-US"/>
          </a:p>
        </c:txPr>
        <c:crossAx val="63458688"/>
        <c:crosses val="autoZero"/>
        <c:auto val="1"/>
        <c:lblAlgn val="ctr"/>
        <c:lblOffset val="100"/>
        <c:noMultiLvlLbl val="0"/>
      </c:catAx>
      <c:valAx>
        <c:axId val="63458688"/>
        <c:scaling>
          <c:orientation val="minMax"/>
        </c:scaling>
        <c:delete val="0"/>
        <c:axPos val="l"/>
        <c:numFmt formatCode="0%" sourceLinked="1"/>
        <c:majorTickMark val="in"/>
        <c:minorTickMark val="none"/>
        <c:tickLblPos val="nextTo"/>
        <c:txPr>
          <a:bodyPr/>
          <a:lstStyle/>
          <a:p>
            <a:pPr>
              <a:defRPr sz="1200"/>
            </a:pPr>
            <a:endParaRPr lang="en-US"/>
          </a:p>
        </c:txPr>
        <c:crossAx val="63457152"/>
        <c:crosses val="autoZero"/>
        <c:crossBetween val="between"/>
        <c:majorUnit val="0.2"/>
      </c:valAx>
    </c:plotArea>
    <c:legend>
      <c:legendPos val="r"/>
      <c:layout>
        <c:manualLayout>
          <c:xMode val="edge"/>
          <c:yMode val="edge"/>
          <c:x val="0.69215599786137849"/>
          <c:y val="5.1721589416440214E-2"/>
          <c:w val="0.30012795275590598"/>
          <c:h val="0.155763977743520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517595022844398"/>
          <c:y val="1.9642228626261415E-2"/>
          <c:w val="0.51155633323612304"/>
          <c:h val="0.8824225916119951"/>
        </c:manualLayout>
      </c:layout>
      <c:barChart>
        <c:barDir val="bar"/>
        <c:grouping val="clustered"/>
        <c:varyColors val="0"/>
        <c:ser>
          <c:idx val="0"/>
          <c:order val="0"/>
          <c:tx>
            <c:strRef>
              <c:f>Sheet1!$B$1</c:f>
              <c:strCache>
                <c:ptCount val="1"/>
                <c:pt idx="0">
                  <c:v>Community Colleges</c:v>
                </c:pt>
              </c:strCache>
            </c:strRef>
          </c:tx>
          <c:spPr>
            <a:solidFill>
              <a:schemeClr val="accent1"/>
            </a:solidFill>
          </c:spPr>
          <c:invertIfNegative val="0"/>
          <c:cat>
            <c:strRef>
              <c:f>Sheet1!$A$2:$A$11</c:f>
              <c:strCache>
                <c:ptCount val="10"/>
                <c:pt idx="0">
                  <c:v>Telephone services</c:v>
                </c:pt>
                <c:pt idx="1">
                  <c:v>Info. sys./ERP, project mgmt. implementation**</c:v>
                </c:pt>
                <c:pt idx="2">
                  <c:v>Print services**</c:v>
                </c:pt>
                <c:pt idx="3">
                  <c:v>Info. sys,/ERP, app development**</c:v>
                </c:pt>
                <c:pt idx="4">
                  <c:v>Info. sys/ERP, transaction sys. operation**</c:v>
                </c:pt>
                <c:pt idx="5">
                  <c:v>Distance education</c:v>
                </c:pt>
                <c:pt idx="6">
                  <c:v>Help desk**</c:v>
                </c:pt>
                <c:pt idx="7">
                  <c:v>Library management system**</c:v>
                </c:pt>
                <c:pt idx="8">
                  <c:v>Learning/course management system</c:v>
                </c:pt>
                <c:pt idx="9">
                  <c:v>E-mail for students</c:v>
                </c:pt>
              </c:strCache>
            </c:strRef>
          </c:cat>
          <c:val>
            <c:numRef>
              <c:f>Sheet1!$B$2:$B$11</c:f>
              <c:numCache>
                <c:formatCode>0%</c:formatCode>
                <c:ptCount val="10"/>
                <c:pt idx="0">
                  <c:v>0.1288</c:v>
                </c:pt>
                <c:pt idx="1">
                  <c:v>0.1515</c:v>
                </c:pt>
                <c:pt idx="2">
                  <c:v>0.1515</c:v>
                </c:pt>
                <c:pt idx="3">
                  <c:v>0.15909999999999999</c:v>
                </c:pt>
                <c:pt idx="4">
                  <c:v>0.17420000000000002</c:v>
                </c:pt>
                <c:pt idx="5">
                  <c:v>0.18179999999999999</c:v>
                </c:pt>
                <c:pt idx="6">
                  <c:v>0.21210000000000001</c:v>
                </c:pt>
                <c:pt idx="7">
                  <c:v>0.24239999999999998</c:v>
                </c:pt>
                <c:pt idx="8">
                  <c:v>0.43180000000000002</c:v>
                </c:pt>
                <c:pt idx="9">
                  <c:v>0.51519999999999999</c:v>
                </c:pt>
              </c:numCache>
            </c:numRef>
          </c:val>
        </c:ser>
        <c:ser>
          <c:idx val="1"/>
          <c:order val="1"/>
          <c:tx>
            <c:strRef>
              <c:f>Sheet1!$C$1</c:f>
              <c:strCache>
                <c:ptCount val="1"/>
                <c:pt idx="0">
                  <c:v>All Other U.S. Higher Ed.</c:v>
                </c:pt>
              </c:strCache>
            </c:strRef>
          </c:tx>
          <c:spPr>
            <a:solidFill>
              <a:srgbClr val="B5CC8E"/>
            </a:solidFill>
          </c:spPr>
          <c:invertIfNegative val="0"/>
          <c:cat>
            <c:strRef>
              <c:f>Sheet1!$A$2:$A$11</c:f>
              <c:strCache>
                <c:ptCount val="10"/>
                <c:pt idx="0">
                  <c:v>Telephone services</c:v>
                </c:pt>
                <c:pt idx="1">
                  <c:v>Info. sys./ERP, project mgmt. implementation**</c:v>
                </c:pt>
                <c:pt idx="2">
                  <c:v>Print services**</c:v>
                </c:pt>
                <c:pt idx="3">
                  <c:v>Info. sys,/ERP, app development**</c:v>
                </c:pt>
                <c:pt idx="4">
                  <c:v>Info. sys/ERP, transaction sys. operation**</c:v>
                </c:pt>
                <c:pt idx="5">
                  <c:v>Distance education</c:v>
                </c:pt>
                <c:pt idx="6">
                  <c:v>Help desk**</c:v>
                </c:pt>
                <c:pt idx="7">
                  <c:v>Library management system**</c:v>
                </c:pt>
                <c:pt idx="8">
                  <c:v>Learning/course management system</c:v>
                </c:pt>
                <c:pt idx="9">
                  <c:v>E-mail for students</c:v>
                </c:pt>
              </c:strCache>
            </c:strRef>
          </c:cat>
          <c:val>
            <c:numRef>
              <c:f>Sheet1!$C$2:$C$11</c:f>
              <c:numCache>
                <c:formatCode>0%</c:formatCode>
                <c:ptCount val="10"/>
                <c:pt idx="0">
                  <c:v>0.16750000000000001</c:v>
                </c:pt>
                <c:pt idx="1">
                  <c:v>6.1200000000000004E-2</c:v>
                </c:pt>
                <c:pt idx="2">
                  <c:v>0.1578</c:v>
                </c:pt>
                <c:pt idx="3">
                  <c:v>6.1200000000000004E-2</c:v>
                </c:pt>
                <c:pt idx="4">
                  <c:v>0.14980000000000002</c:v>
                </c:pt>
                <c:pt idx="5">
                  <c:v>6.4399999999999999E-2</c:v>
                </c:pt>
                <c:pt idx="6">
                  <c:v>7.8899999999999998E-2</c:v>
                </c:pt>
                <c:pt idx="7">
                  <c:v>0.14810000000000001</c:v>
                </c:pt>
                <c:pt idx="8">
                  <c:v>0.2576</c:v>
                </c:pt>
                <c:pt idx="9">
                  <c:v>0.45250000000000001</c:v>
                </c:pt>
              </c:numCache>
            </c:numRef>
          </c:val>
        </c:ser>
        <c:dLbls>
          <c:showLegendKey val="0"/>
          <c:showVal val="0"/>
          <c:showCatName val="0"/>
          <c:showSerName val="0"/>
          <c:showPercent val="0"/>
          <c:showBubbleSize val="0"/>
        </c:dLbls>
        <c:gapWidth val="150"/>
        <c:axId val="174531328"/>
        <c:axId val="174532864"/>
      </c:barChart>
      <c:catAx>
        <c:axId val="174531328"/>
        <c:scaling>
          <c:orientation val="minMax"/>
        </c:scaling>
        <c:delete val="0"/>
        <c:axPos val="l"/>
        <c:majorTickMark val="in"/>
        <c:minorTickMark val="none"/>
        <c:tickLblPos val="nextTo"/>
        <c:txPr>
          <a:bodyPr/>
          <a:lstStyle/>
          <a:p>
            <a:pPr>
              <a:defRPr sz="1400"/>
            </a:pPr>
            <a:endParaRPr lang="en-US"/>
          </a:p>
        </c:txPr>
        <c:crossAx val="174532864"/>
        <c:crosses val="autoZero"/>
        <c:auto val="1"/>
        <c:lblAlgn val="ctr"/>
        <c:lblOffset val="100"/>
        <c:noMultiLvlLbl val="0"/>
      </c:catAx>
      <c:valAx>
        <c:axId val="174532864"/>
        <c:scaling>
          <c:orientation val="minMax"/>
        </c:scaling>
        <c:delete val="0"/>
        <c:axPos val="b"/>
        <c:majorGridlines>
          <c:spPr>
            <a:ln>
              <a:noFill/>
            </a:ln>
          </c:spPr>
        </c:majorGridlines>
        <c:numFmt formatCode="0%" sourceLinked="1"/>
        <c:majorTickMark val="in"/>
        <c:minorTickMark val="none"/>
        <c:tickLblPos val="nextTo"/>
        <c:txPr>
          <a:bodyPr/>
          <a:lstStyle/>
          <a:p>
            <a:pPr>
              <a:defRPr sz="1200"/>
            </a:pPr>
            <a:endParaRPr lang="en-US"/>
          </a:p>
        </c:txPr>
        <c:crossAx val="174531328"/>
        <c:crosses val="autoZero"/>
        <c:crossBetween val="between"/>
      </c:valAx>
    </c:plotArea>
    <c:legend>
      <c:legendPos val="r"/>
      <c:layout>
        <c:manualLayout>
          <c:xMode val="edge"/>
          <c:yMode val="edge"/>
          <c:x val="0.68443994847866241"/>
          <c:y val="0.50349284782045278"/>
          <c:w val="0.30012795275590598"/>
          <c:h val="0.11647952049099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074031749407521"/>
          <c:y val="2.9651314194376801E-2"/>
          <c:w val="0.80920234625684195"/>
          <c:h val="0.87218002711900899"/>
        </c:manualLayout>
      </c:layout>
      <c:barChart>
        <c:barDir val="col"/>
        <c:grouping val="clustered"/>
        <c:varyColors val="0"/>
        <c:ser>
          <c:idx val="0"/>
          <c:order val="0"/>
          <c:tx>
            <c:strRef>
              <c:f>Sheet1!$B$1</c:f>
              <c:strCache>
                <c:ptCount val="1"/>
                <c:pt idx="0">
                  <c:v>Column1</c:v>
                </c:pt>
              </c:strCache>
            </c:strRef>
          </c:tx>
          <c:spPr>
            <a:solidFill>
              <a:srgbClr val="B5CC8E"/>
            </a:solidFill>
          </c:spPr>
          <c:invertIfNegative val="0"/>
          <c:dPt>
            <c:idx val="0"/>
            <c:invertIfNegative val="0"/>
            <c:bubble3D val="0"/>
            <c:spPr>
              <a:solidFill>
                <a:srgbClr val="B5CC8E"/>
              </a:solidFill>
              <a:effectLst/>
            </c:spPr>
          </c:dPt>
          <c:dPt>
            <c:idx val="1"/>
            <c:invertIfNegative val="0"/>
            <c:bubble3D val="0"/>
            <c:spPr>
              <a:solidFill>
                <a:srgbClr val="A32638"/>
              </a:solidFill>
              <a:effectLst/>
            </c:spPr>
          </c:dPt>
          <c:dPt>
            <c:idx val="2"/>
            <c:invertIfNegative val="0"/>
            <c:bubble3D val="0"/>
            <c:spPr>
              <a:solidFill>
                <a:srgbClr val="B5CC8E"/>
              </a:solidFill>
              <a:effectLst/>
            </c:spPr>
          </c:dPt>
          <c:dPt>
            <c:idx val="3"/>
            <c:invertIfNegative val="0"/>
            <c:bubble3D val="0"/>
            <c:spPr>
              <a:solidFill>
                <a:srgbClr val="B5CC8E"/>
              </a:solidFill>
              <a:effectLst/>
            </c:spPr>
          </c:dPt>
          <c:dPt>
            <c:idx val="4"/>
            <c:invertIfNegative val="0"/>
            <c:bubble3D val="0"/>
            <c:spPr>
              <a:solidFill>
                <a:srgbClr val="B5CC8E"/>
              </a:solidFill>
              <a:effectLst/>
            </c:spPr>
          </c:dPt>
          <c:dPt>
            <c:idx val="5"/>
            <c:invertIfNegative val="0"/>
            <c:bubble3D val="0"/>
            <c:spPr>
              <a:solidFill>
                <a:srgbClr val="B5CC8E"/>
              </a:solidFill>
              <a:effectLst/>
            </c:spPr>
          </c:dPt>
          <c:dPt>
            <c:idx val="6"/>
            <c:invertIfNegative val="0"/>
            <c:bubble3D val="0"/>
            <c:spPr>
              <a:solidFill>
                <a:srgbClr val="B5CC8E"/>
              </a:solidFill>
              <a:effectLst/>
            </c:spPr>
          </c:dPt>
          <c:cat>
            <c:strRef>
              <c:f>Sheet1!$A$2:$A$8</c:f>
              <c:strCache>
                <c:ptCount val="7"/>
                <c:pt idx="0">
                  <c:v>BA priv</c:v>
                </c:pt>
                <c:pt idx="1">
                  <c:v>AA</c:v>
                </c:pt>
                <c:pt idx="2">
                  <c:v>MA priv</c:v>
                </c:pt>
                <c:pt idx="3">
                  <c:v>BA pub</c:v>
                </c:pt>
                <c:pt idx="4">
                  <c:v>MA pub</c:v>
                </c:pt>
                <c:pt idx="5">
                  <c:v>DR priv</c:v>
                </c:pt>
                <c:pt idx="6">
                  <c:v>DR pub</c:v>
                </c:pt>
              </c:strCache>
            </c:strRef>
          </c:cat>
          <c:val>
            <c:numRef>
              <c:f>Sheet1!$B$2:$B$8</c:f>
              <c:numCache>
                <c:formatCode>0%</c:formatCode>
                <c:ptCount val="7"/>
                <c:pt idx="0">
                  <c:v>0.234848</c:v>
                </c:pt>
                <c:pt idx="1">
                  <c:v>0.38345899999999999</c:v>
                </c:pt>
                <c:pt idx="2">
                  <c:v>0.4</c:v>
                </c:pt>
                <c:pt idx="3">
                  <c:v>0.46491100000000002</c:v>
                </c:pt>
                <c:pt idx="4">
                  <c:v>0.53658499999999998</c:v>
                </c:pt>
                <c:pt idx="5">
                  <c:v>0.58333299999999999</c:v>
                </c:pt>
                <c:pt idx="6">
                  <c:v>0.71794899999999995</c:v>
                </c:pt>
              </c:numCache>
            </c:numRef>
          </c:val>
        </c:ser>
        <c:dLbls>
          <c:showLegendKey val="0"/>
          <c:showVal val="0"/>
          <c:showCatName val="0"/>
          <c:showSerName val="0"/>
          <c:showPercent val="0"/>
          <c:showBubbleSize val="0"/>
        </c:dLbls>
        <c:gapWidth val="150"/>
        <c:axId val="143851520"/>
        <c:axId val="143853056"/>
      </c:barChart>
      <c:catAx>
        <c:axId val="143851520"/>
        <c:scaling>
          <c:orientation val="minMax"/>
        </c:scaling>
        <c:delete val="0"/>
        <c:axPos val="b"/>
        <c:majorTickMark val="in"/>
        <c:minorTickMark val="none"/>
        <c:tickLblPos val="nextTo"/>
        <c:crossAx val="143853056"/>
        <c:crosses val="autoZero"/>
        <c:auto val="1"/>
        <c:lblAlgn val="ctr"/>
        <c:lblOffset val="100"/>
        <c:noMultiLvlLbl val="0"/>
      </c:catAx>
      <c:valAx>
        <c:axId val="143853056"/>
        <c:scaling>
          <c:orientation val="minMax"/>
          <c:max val="1"/>
        </c:scaling>
        <c:delete val="0"/>
        <c:axPos val="l"/>
        <c:majorGridlines>
          <c:spPr>
            <a:ln>
              <a:noFill/>
            </a:ln>
          </c:spPr>
        </c:majorGridlines>
        <c:numFmt formatCode="0%" sourceLinked="0"/>
        <c:majorTickMark val="in"/>
        <c:minorTickMark val="none"/>
        <c:tickLblPos val="nextTo"/>
        <c:crossAx val="143851520"/>
        <c:crosses val="autoZero"/>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Column2</c:v>
                </c:pt>
              </c:strCache>
            </c:strRef>
          </c:tx>
          <c:spPr>
            <a:solidFill>
              <a:srgbClr val="B5CC8E"/>
            </a:solidFill>
          </c:spPr>
          <c:invertIfNegative val="0"/>
          <c:dPt>
            <c:idx val="0"/>
            <c:invertIfNegative val="0"/>
            <c:bubble3D val="0"/>
            <c:spPr>
              <a:solidFill>
                <a:srgbClr val="A32638"/>
              </a:solidFill>
            </c:spPr>
          </c:dPt>
          <c:dPt>
            <c:idx val="1"/>
            <c:invertIfNegative val="0"/>
            <c:bubble3D val="0"/>
          </c:dPt>
          <c:dPt>
            <c:idx val="2"/>
            <c:invertIfNegative val="0"/>
            <c:bubble3D val="0"/>
          </c:dPt>
          <c:dPt>
            <c:idx val="3"/>
            <c:invertIfNegative val="0"/>
            <c:bubble3D val="0"/>
          </c:dPt>
          <c:dPt>
            <c:idx val="4"/>
            <c:invertIfNegative val="0"/>
            <c:bubble3D val="0"/>
            <c:spPr>
              <a:solidFill>
                <a:srgbClr val="B5CC8E">
                  <a:alpha val="35000"/>
                </a:srgbClr>
              </a:solidFill>
              <a:ln>
                <a:noFill/>
              </a:ln>
            </c:spPr>
          </c:dPt>
          <c:dPt>
            <c:idx val="5"/>
            <c:invertIfNegative val="0"/>
            <c:bubble3D val="0"/>
            <c:spPr>
              <a:solidFill>
                <a:srgbClr val="B5CC8E">
                  <a:alpha val="35000"/>
                </a:srgbClr>
              </a:solidFill>
              <a:ln>
                <a:noFill/>
              </a:ln>
            </c:spPr>
          </c:dPt>
          <c:dPt>
            <c:idx val="6"/>
            <c:invertIfNegative val="0"/>
            <c:bubble3D val="0"/>
            <c:spPr>
              <a:solidFill>
                <a:srgbClr val="B5CC8E">
                  <a:alpha val="35000"/>
                </a:srgbClr>
              </a:solidFill>
              <a:ln>
                <a:noFill/>
              </a:ln>
            </c:spPr>
          </c:dPt>
          <c:cat>
            <c:strRef>
              <c:f>Sheet1!$A$2:$A$8</c:f>
              <c:strCache>
                <c:ptCount val="7"/>
                <c:pt idx="0">
                  <c:v>AA</c:v>
                </c:pt>
                <c:pt idx="1">
                  <c:v>DR public</c:v>
                </c:pt>
                <c:pt idx="2">
                  <c:v>BA public</c:v>
                </c:pt>
                <c:pt idx="3">
                  <c:v>MA public</c:v>
                </c:pt>
                <c:pt idx="4">
                  <c:v>MA private</c:v>
                </c:pt>
                <c:pt idx="5">
                  <c:v>BA private</c:v>
                </c:pt>
                <c:pt idx="6">
                  <c:v>DR private</c:v>
                </c:pt>
              </c:strCache>
            </c:strRef>
          </c:cat>
          <c:val>
            <c:numRef>
              <c:f>Sheet1!$B$2:$B$8</c:f>
              <c:numCache>
                <c:formatCode>0%</c:formatCode>
                <c:ptCount val="7"/>
                <c:pt idx="0">
                  <c:v>0.69172900000000004</c:v>
                </c:pt>
                <c:pt idx="1">
                  <c:v>0.77777799999999997</c:v>
                </c:pt>
                <c:pt idx="2">
                  <c:v>0.76387499999999997</c:v>
                </c:pt>
                <c:pt idx="3">
                  <c:v>0.76422800000000002</c:v>
                </c:pt>
                <c:pt idx="4">
                  <c:v>0.491228</c:v>
                </c:pt>
                <c:pt idx="5">
                  <c:v>0.33433099999999999</c:v>
                </c:pt>
                <c:pt idx="6">
                  <c:v>0.29166700000000001</c:v>
                </c:pt>
              </c:numCache>
            </c:numRef>
          </c:val>
        </c:ser>
        <c:dLbls>
          <c:showLegendKey val="0"/>
          <c:showVal val="0"/>
          <c:showCatName val="0"/>
          <c:showSerName val="0"/>
          <c:showPercent val="0"/>
          <c:showBubbleSize val="0"/>
        </c:dLbls>
        <c:gapWidth val="150"/>
        <c:axId val="157151232"/>
        <c:axId val="157152768"/>
      </c:barChart>
      <c:catAx>
        <c:axId val="157151232"/>
        <c:scaling>
          <c:orientation val="minMax"/>
        </c:scaling>
        <c:delete val="0"/>
        <c:axPos val="b"/>
        <c:majorTickMark val="in"/>
        <c:minorTickMark val="none"/>
        <c:tickLblPos val="nextTo"/>
        <c:txPr>
          <a:bodyPr/>
          <a:lstStyle/>
          <a:p>
            <a:pPr>
              <a:defRPr>
                <a:latin typeface="+mn-lt"/>
              </a:defRPr>
            </a:pPr>
            <a:endParaRPr lang="en-US"/>
          </a:p>
        </c:txPr>
        <c:crossAx val="157152768"/>
        <c:crosses val="autoZero"/>
        <c:auto val="1"/>
        <c:lblAlgn val="ctr"/>
        <c:lblOffset val="100"/>
        <c:noMultiLvlLbl val="0"/>
      </c:catAx>
      <c:valAx>
        <c:axId val="157152768"/>
        <c:scaling>
          <c:orientation val="minMax"/>
          <c:max val="1"/>
          <c:min val="0"/>
        </c:scaling>
        <c:delete val="0"/>
        <c:axPos val="l"/>
        <c:majorGridlines>
          <c:spPr>
            <a:ln>
              <a:noFill/>
            </a:ln>
          </c:spPr>
        </c:majorGridlines>
        <c:numFmt formatCode="0%" sourceLinked="1"/>
        <c:majorTickMark val="in"/>
        <c:minorTickMark val="none"/>
        <c:tickLblPos val="nextTo"/>
        <c:txPr>
          <a:bodyPr/>
          <a:lstStyle/>
          <a:p>
            <a:pPr>
              <a:defRPr>
                <a:latin typeface="+mn-lt"/>
              </a:defRPr>
            </a:pPr>
            <a:endParaRPr lang="en-US"/>
          </a:p>
        </c:txPr>
        <c:crossAx val="157151232"/>
        <c:crosses val="autoZero"/>
        <c:crossBetween val="between"/>
      </c:valAx>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Institutional FTEs supported by each IT support FTE</c:v>
                </c:pt>
              </c:strCache>
            </c:strRef>
          </c:tx>
          <c:spPr>
            <a:solidFill>
              <a:schemeClr val="accent1"/>
            </a:solidFill>
          </c:spPr>
          <c:invertIfNegative val="0"/>
          <c:dPt>
            <c:idx val="1"/>
            <c:invertIfNegative val="0"/>
            <c:bubble3D val="0"/>
            <c:spPr>
              <a:solidFill>
                <a:srgbClr val="B5CC8E"/>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txPr>
              <a:bodyPr/>
              <a:lstStyle/>
              <a:p>
                <a:pPr>
                  <a:defRPr sz="1400"/>
                </a:pPr>
                <a:endParaRPr lang="en-US"/>
              </a:p>
            </c:txPr>
            <c:showLegendKey val="0"/>
            <c:showVal val="0"/>
            <c:showCatName val="0"/>
            <c:showSerName val="0"/>
            <c:showPercent val="0"/>
            <c:showBubbleSize val="0"/>
          </c:dLbls>
          <c:cat>
            <c:strRef>
              <c:f>Sheet1!$A$2:$A$3</c:f>
              <c:strCache>
                <c:ptCount val="2"/>
                <c:pt idx="0">
                  <c:v>Community Colleges</c:v>
                </c:pt>
                <c:pt idx="1">
                  <c:v>All Other U.S. Higher Ed.</c:v>
                </c:pt>
              </c:strCache>
            </c:strRef>
          </c:cat>
          <c:val>
            <c:numRef>
              <c:f>Sheet1!$B$2:$B$3</c:f>
              <c:numCache>
                <c:formatCode>General</c:formatCode>
                <c:ptCount val="2"/>
                <c:pt idx="0">
                  <c:v>850</c:v>
                </c:pt>
                <c:pt idx="1">
                  <c:v>626</c:v>
                </c:pt>
              </c:numCache>
            </c:numRef>
          </c:val>
        </c:ser>
        <c:dLbls>
          <c:showLegendKey val="0"/>
          <c:showVal val="0"/>
          <c:showCatName val="0"/>
          <c:showSerName val="0"/>
          <c:showPercent val="0"/>
          <c:showBubbleSize val="0"/>
        </c:dLbls>
        <c:gapWidth val="150"/>
        <c:axId val="157334528"/>
        <c:axId val="157340416"/>
      </c:barChart>
      <c:catAx>
        <c:axId val="157334528"/>
        <c:scaling>
          <c:orientation val="minMax"/>
        </c:scaling>
        <c:delete val="0"/>
        <c:axPos val="b"/>
        <c:majorTickMark val="none"/>
        <c:minorTickMark val="none"/>
        <c:tickLblPos val="nextTo"/>
        <c:crossAx val="157340416"/>
        <c:crosses val="autoZero"/>
        <c:auto val="1"/>
        <c:lblAlgn val="ctr"/>
        <c:lblOffset val="100"/>
        <c:noMultiLvlLbl val="0"/>
      </c:catAx>
      <c:valAx>
        <c:axId val="157340416"/>
        <c:scaling>
          <c:orientation val="minMax"/>
        </c:scaling>
        <c:delete val="0"/>
        <c:axPos val="l"/>
        <c:majorGridlines>
          <c:spPr>
            <a:ln>
              <a:noFill/>
            </a:ln>
          </c:spPr>
        </c:majorGridlines>
        <c:numFmt formatCode="General" sourceLinked="1"/>
        <c:majorTickMark val="in"/>
        <c:minorTickMark val="none"/>
        <c:tickLblPos val="nextTo"/>
        <c:txPr>
          <a:bodyPr/>
          <a:lstStyle/>
          <a:p>
            <a:pPr>
              <a:defRPr sz="1200"/>
            </a:pPr>
            <a:endParaRPr lang="en-US"/>
          </a:p>
        </c:txPr>
        <c:crossAx val="157334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Sheet1!$B$1</c:f>
              <c:strCache>
                <c:ptCount val="1"/>
                <c:pt idx="0">
                  <c:v>mi</c:v>
                </c:pt>
              </c:strCache>
            </c:strRef>
          </c:tx>
          <c:spPr>
            <a:noFill/>
            <a:ln>
              <a:noFill/>
            </a:ln>
            <a:effectLst/>
          </c:spPr>
          <c:invertIfNegative val="0"/>
          <c:cat>
            <c:strRef>
              <c:f>Sheet1!$A$2:$A$11</c:f>
              <c:strCache>
                <c:ptCount val="10"/>
                <c:pt idx="0">
                  <c:v>Contribution of central IT to GHG separately reported</c:v>
                </c:pt>
                <c:pt idx="1">
                  <c:v>Submetering of power for data centers operated by central IT</c:v>
                </c:pt>
                <c:pt idx="2">
                  <c:v>GHG (greenhouse gas) baseline survey</c:v>
                </c:pt>
                <c:pt idx="3">
                  <c:v>Institutional policy on carbon neutrality</c:v>
                </c:pt>
                <c:pt idx="4">
                  <c:v>Central IT facilities or equipment located or relocated to reduce institution's carbon footprint</c:v>
                </c:pt>
                <c:pt idx="5">
                  <c:v>Central IT facilities or equipment located or relocated to reduce energy costs</c:v>
                </c:pt>
                <c:pt idx="6">
                  <c:v>Institution is a signatory to the ACUPCC</c:v>
                </c:pt>
                <c:pt idx="7">
                  <c:v>Institutional policy or plan for sustainability</c:v>
                </c:pt>
                <c:pt idx="8">
                  <c:v>Campus-wide program to minimize energy consumption of desktop technology</c:v>
                </c:pt>
                <c:pt idx="9">
                  <c:v>Central IT program to minimize its energy consumption</c:v>
                </c:pt>
              </c:strCache>
            </c:strRef>
          </c:cat>
          <c:val>
            <c:numRef>
              <c:f>Sheet1!$B$2:$B$11</c:f>
              <c:numCache>
                <c:formatCode>0%</c:formatCode>
                <c:ptCount val="10"/>
                <c:pt idx="0">
                  <c:v>8.771929824561403E-3</c:v>
                </c:pt>
                <c:pt idx="1">
                  <c:v>1.6129032258064516E-2</c:v>
                </c:pt>
                <c:pt idx="2">
                  <c:v>4.8387096774193547E-2</c:v>
                </c:pt>
                <c:pt idx="3">
                  <c:v>6.9230769230769235E-2</c:v>
                </c:pt>
                <c:pt idx="4">
                  <c:v>9.2783505154639179E-2</c:v>
                </c:pt>
                <c:pt idx="5">
                  <c:v>0.16494845360824742</c:v>
                </c:pt>
                <c:pt idx="6">
                  <c:v>0.14754098360655737</c:v>
                </c:pt>
                <c:pt idx="7">
                  <c:v>0.19047619047619047</c:v>
                </c:pt>
                <c:pt idx="8">
                  <c:v>0.30158730158730157</c:v>
                </c:pt>
                <c:pt idx="9">
                  <c:v>0.26984126984126983</c:v>
                </c:pt>
              </c:numCache>
            </c:numRef>
          </c:val>
        </c:ser>
        <c:ser>
          <c:idx val="1"/>
          <c:order val="1"/>
          <c:tx>
            <c:strRef>
              <c:f>Sheet1!$C$1</c:f>
              <c:strCache>
                <c:ptCount val="1"/>
                <c:pt idx="0">
                  <c:v>avg</c:v>
                </c:pt>
              </c:strCache>
            </c:strRef>
          </c:tx>
          <c:spPr>
            <a:solidFill>
              <a:srgbClr val="B5CC8E"/>
            </a:solidFill>
            <a:ln w="25400">
              <a:solidFill>
                <a:schemeClr val="bg1"/>
              </a:solidFill>
            </a:ln>
            <a:effectLst/>
          </c:spPr>
          <c:invertIfNegative val="0"/>
          <c:cat>
            <c:strRef>
              <c:f>Sheet1!$A$2:$A$11</c:f>
              <c:strCache>
                <c:ptCount val="10"/>
                <c:pt idx="0">
                  <c:v>Contribution of central IT to GHG separately reported</c:v>
                </c:pt>
                <c:pt idx="1">
                  <c:v>Submetering of power for data centers operated by central IT</c:v>
                </c:pt>
                <c:pt idx="2">
                  <c:v>GHG (greenhouse gas) baseline survey</c:v>
                </c:pt>
                <c:pt idx="3">
                  <c:v>Institutional policy on carbon neutrality</c:v>
                </c:pt>
                <c:pt idx="4">
                  <c:v>Central IT facilities or equipment located or relocated to reduce institution's carbon footprint</c:v>
                </c:pt>
                <c:pt idx="5">
                  <c:v>Central IT facilities or equipment located or relocated to reduce energy costs</c:v>
                </c:pt>
                <c:pt idx="6">
                  <c:v>Institution is a signatory to the ACUPCC</c:v>
                </c:pt>
                <c:pt idx="7">
                  <c:v>Institutional policy or plan for sustainability</c:v>
                </c:pt>
                <c:pt idx="8">
                  <c:v>Campus-wide program to minimize energy consumption of desktop technology</c:v>
                </c:pt>
                <c:pt idx="9">
                  <c:v>Central IT program to minimize its energy consumption</c:v>
                </c:pt>
              </c:strCache>
            </c:strRef>
          </c:cat>
          <c:val>
            <c:numRef>
              <c:f>Sheet1!$C$2:$C$11</c:f>
              <c:numCache>
                <c:formatCode>0%</c:formatCode>
                <c:ptCount val="10"/>
                <c:pt idx="0">
                  <c:v>1.4796895051926277E-2</c:v>
                </c:pt>
                <c:pt idx="1">
                  <c:v>8.5528617346844124E-2</c:v>
                </c:pt>
                <c:pt idx="2">
                  <c:v>6.0707573048330396E-2</c:v>
                </c:pt>
                <c:pt idx="3">
                  <c:v>5.1300808630868305E-2</c:v>
                </c:pt>
                <c:pt idx="4">
                  <c:v>5.361213026920883E-2</c:v>
                </c:pt>
                <c:pt idx="5">
                  <c:v>5.1751953723881527E-2</c:v>
                </c:pt>
                <c:pt idx="6">
                  <c:v>8.4791541413182181E-2</c:v>
                </c:pt>
                <c:pt idx="7">
                  <c:v>0.10714789079951947</c:v>
                </c:pt>
                <c:pt idx="8">
                  <c:v>8.23115094532888E-2</c:v>
                </c:pt>
                <c:pt idx="9">
                  <c:v>0.12928020822648789</c:v>
                </c:pt>
              </c:numCache>
            </c:numRef>
          </c:val>
        </c:ser>
        <c:ser>
          <c:idx val="2"/>
          <c:order val="2"/>
          <c:tx>
            <c:strRef>
              <c:f>Sheet1!$D$1</c:f>
              <c:strCache>
                <c:ptCount val="1"/>
                <c:pt idx="0">
                  <c:v>max</c:v>
                </c:pt>
              </c:strCache>
            </c:strRef>
          </c:tx>
          <c:spPr>
            <a:solidFill>
              <a:srgbClr val="B5CC8E"/>
            </a:solidFill>
            <a:ln w="25400">
              <a:solidFill>
                <a:schemeClr val="bg1"/>
              </a:solidFill>
            </a:ln>
            <a:effectLst/>
          </c:spPr>
          <c:invertIfNegative val="0"/>
          <c:cat>
            <c:strRef>
              <c:f>Sheet1!$A$2:$A$11</c:f>
              <c:strCache>
                <c:ptCount val="10"/>
                <c:pt idx="0">
                  <c:v>Contribution of central IT to GHG separately reported</c:v>
                </c:pt>
                <c:pt idx="1">
                  <c:v>Submetering of power for data centers operated by central IT</c:v>
                </c:pt>
                <c:pt idx="2">
                  <c:v>GHG (greenhouse gas) baseline survey</c:v>
                </c:pt>
                <c:pt idx="3">
                  <c:v>Institutional policy on carbon neutrality</c:v>
                </c:pt>
                <c:pt idx="4">
                  <c:v>Central IT facilities or equipment located or relocated to reduce institution's carbon footprint</c:v>
                </c:pt>
                <c:pt idx="5">
                  <c:v>Central IT facilities or equipment located or relocated to reduce energy costs</c:v>
                </c:pt>
                <c:pt idx="6">
                  <c:v>Institution is a signatory to the ACUPCC</c:v>
                </c:pt>
                <c:pt idx="7">
                  <c:v>Institutional policy or plan for sustainability</c:v>
                </c:pt>
                <c:pt idx="8">
                  <c:v>Campus-wide program to minimize energy consumption of desktop technology</c:v>
                </c:pt>
                <c:pt idx="9">
                  <c:v>Central IT program to minimize its energy consumption</c:v>
                </c:pt>
              </c:strCache>
            </c:strRef>
          </c:cat>
          <c:val>
            <c:numRef>
              <c:f>Sheet1!$D$2:$D$11</c:f>
              <c:numCache>
                <c:formatCode>0%</c:formatCode>
                <c:ptCount val="10"/>
                <c:pt idx="0">
                  <c:v>3.828684522660511E-2</c:v>
                </c:pt>
                <c:pt idx="1">
                  <c:v>0.1687826019674184</c:v>
                </c:pt>
                <c:pt idx="2">
                  <c:v>0.22423866351080934</c:v>
                </c:pt>
                <c:pt idx="3">
                  <c:v>0.22998388605588824</c:v>
                </c:pt>
                <c:pt idx="4">
                  <c:v>8.6308767091875266E-2</c:v>
                </c:pt>
                <c:pt idx="5">
                  <c:v>0.12507174456660522</c:v>
                </c:pt>
                <c:pt idx="6">
                  <c:v>0.26251283580500273</c:v>
                </c:pt>
                <c:pt idx="7">
                  <c:v>0.2836259187242901</c:v>
                </c:pt>
                <c:pt idx="8">
                  <c:v>4.4672617530838177E-2</c:v>
                </c:pt>
                <c:pt idx="9">
                  <c:v>7.2576635139789458E-2</c:v>
                </c:pt>
              </c:numCache>
            </c:numRef>
          </c:val>
        </c:ser>
        <c:dLbls>
          <c:showLegendKey val="0"/>
          <c:showVal val="0"/>
          <c:showCatName val="0"/>
          <c:showSerName val="0"/>
          <c:showPercent val="0"/>
          <c:showBubbleSize val="0"/>
        </c:dLbls>
        <c:gapWidth val="60"/>
        <c:overlap val="100"/>
        <c:axId val="64086016"/>
        <c:axId val="64087552"/>
      </c:barChart>
      <c:catAx>
        <c:axId val="64086016"/>
        <c:scaling>
          <c:orientation val="minMax"/>
        </c:scaling>
        <c:delete val="0"/>
        <c:axPos val="l"/>
        <c:majorTickMark val="in"/>
        <c:minorTickMark val="none"/>
        <c:tickLblPos val="nextTo"/>
        <c:txPr>
          <a:bodyPr/>
          <a:lstStyle/>
          <a:p>
            <a:pPr algn="r">
              <a:defRPr sz="1200"/>
            </a:pPr>
            <a:endParaRPr lang="en-US"/>
          </a:p>
        </c:txPr>
        <c:crossAx val="64087552"/>
        <c:crosses val="autoZero"/>
        <c:auto val="1"/>
        <c:lblAlgn val="ctr"/>
        <c:lblOffset val="100"/>
        <c:noMultiLvlLbl val="0"/>
      </c:catAx>
      <c:valAx>
        <c:axId val="64087552"/>
        <c:scaling>
          <c:orientation val="minMax"/>
          <c:max val="1"/>
        </c:scaling>
        <c:delete val="0"/>
        <c:axPos val="b"/>
        <c:majorGridlines/>
        <c:numFmt formatCode="0%" sourceLinked="1"/>
        <c:majorTickMark val="in"/>
        <c:minorTickMark val="none"/>
        <c:tickLblPos val="nextTo"/>
        <c:txPr>
          <a:bodyPr/>
          <a:lstStyle/>
          <a:p>
            <a:pPr>
              <a:defRPr sz="1100"/>
            </a:pPr>
            <a:endParaRPr lang="en-US"/>
          </a:p>
        </c:txPr>
        <c:crossAx val="64086016"/>
        <c:crosses val="autoZero"/>
        <c:crossBetween val="between"/>
        <c:majorUnit val="0.2"/>
      </c:valAx>
      <c:spPr>
        <a:noFill/>
        <a:ln w="25400">
          <a:noFill/>
        </a:ln>
      </c:spPr>
    </c:plotArea>
    <c:plotVisOnly val="1"/>
    <c:dispBlanksAs val="gap"/>
    <c:showDLblsOverMax val="0"/>
  </c:chart>
  <c:txPr>
    <a:bodyPr/>
    <a:lstStyle/>
    <a:p>
      <a:pPr>
        <a:defRPr sz="1200">
          <a:latin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182522007223899"/>
          <c:y val="0.18392439975552799"/>
          <c:w val="0.44710088548600802"/>
          <c:h val="0.59153902713703799"/>
        </c:manualLayout>
      </c:layout>
      <c:barChart>
        <c:barDir val="bar"/>
        <c:grouping val="clustered"/>
        <c:varyColors val="0"/>
        <c:ser>
          <c:idx val="0"/>
          <c:order val="0"/>
          <c:tx>
            <c:strRef>
              <c:f>Sheet1!$B$1</c:f>
              <c:strCache>
                <c:ptCount val="1"/>
                <c:pt idx="0">
                  <c:v>Community Colleges</c:v>
                </c:pt>
              </c:strCache>
            </c:strRef>
          </c:tx>
          <c:spPr>
            <a:solidFill>
              <a:srgbClr val="A32638"/>
            </a:solidFill>
            <a:ln>
              <a:solidFill>
                <a:srgbClr val="A32638"/>
              </a:solidFill>
            </a:ln>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Sheet1!$A$2:$A$3</c:f>
              <c:strCache>
                <c:ptCount val="2"/>
                <c:pt idx="0">
                  <c:v>Campus program to min. energy consumption</c:v>
                </c:pt>
                <c:pt idx="1">
                  <c:v>Central IT to min. energy consumption*</c:v>
                </c:pt>
              </c:strCache>
            </c:strRef>
          </c:cat>
          <c:val>
            <c:numRef>
              <c:f>Sheet1!$B$2:$B$3</c:f>
              <c:numCache>
                <c:formatCode>0%</c:formatCode>
                <c:ptCount val="2"/>
                <c:pt idx="0">
                  <c:v>0.43080000000000002</c:v>
                </c:pt>
                <c:pt idx="1">
                  <c:v>0.45379999999999998</c:v>
                </c:pt>
              </c:numCache>
            </c:numRef>
          </c:val>
        </c:ser>
        <c:ser>
          <c:idx val="1"/>
          <c:order val="1"/>
          <c:tx>
            <c:strRef>
              <c:f>Sheet1!$C$1</c:f>
              <c:strCache>
                <c:ptCount val="1"/>
                <c:pt idx="0">
                  <c:v>All Other U.S. Higher Ed.</c:v>
                </c:pt>
              </c:strCache>
            </c:strRef>
          </c:tx>
          <c:spPr>
            <a:solidFill>
              <a:srgbClr val="B5CC8E"/>
            </a:solidFill>
            <a:ln>
              <a:solidFill>
                <a:srgbClr val="B5CC8E"/>
              </a:solidFill>
            </a:ln>
          </c:spPr>
          <c:invertIfNegative val="0"/>
          <c:dLbls>
            <c:txPr>
              <a:bodyPr/>
              <a:lstStyle/>
              <a:p>
                <a:pPr>
                  <a:defRPr sz="1000"/>
                </a:pPr>
                <a:endParaRPr lang="en-US"/>
              </a:p>
            </c:txPr>
            <c:showLegendKey val="0"/>
            <c:showVal val="1"/>
            <c:showCatName val="0"/>
            <c:showSerName val="0"/>
            <c:showPercent val="0"/>
            <c:showBubbleSize val="0"/>
            <c:showLeaderLines val="0"/>
          </c:dLbls>
          <c:cat>
            <c:strRef>
              <c:f>Sheet1!$A$2:$A$3</c:f>
              <c:strCache>
                <c:ptCount val="2"/>
                <c:pt idx="0">
                  <c:v>Campus program to min. energy consumption</c:v>
                </c:pt>
                <c:pt idx="1">
                  <c:v>Central IT to min. energy consumption*</c:v>
                </c:pt>
              </c:strCache>
            </c:strRef>
          </c:cat>
          <c:val>
            <c:numRef>
              <c:f>Sheet1!$C$2:$C$3</c:f>
              <c:numCache>
                <c:formatCode>0%</c:formatCode>
                <c:ptCount val="2"/>
                <c:pt idx="0">
                  <c:v>0.34300000000000003</c:v>
                </c:pt>
                <c:pt idx="1">
                  <c:v>0.3533</c:v>
                </c:pt>
              </c:numCache>
            </c:numRef>
          </c:val>
        </c:ser>
        <c:dLbls>
          <c:showLegendKey val="0"/>
          <c:showVal val="0"/>
          <c:showCatName val="0"/>
          <c:showSerName val="0"/>
          <c:showPercent val="0"/>
          <c:showBubbleSize val="0"/>
        </c:dLbls>
        <c:gapWidth val="150"/>
        <c:axId val="64207104"/>
        <c:axId val="64208896"/>
      </c:barChart>
      <c:catAx>
        <c:axId val="64207104"/>
        <c:scaling>
          <c:orientation val="minMax"/>
        </c:scaling>
        <c:delete val="0"/>
        <c:axPos val="l"/>
        <c:majorTickMark val="in"/>
        <c:minorTickMark val="none"/>
        <c:tickLblPos val="nextTo"/>
        <c:txPr>
          <a:bodyPr/>
          <a:lstStyle/>
          <a:p>
            <a:pPr>
              <a:defRPr sz="1000"/>
            </a:pPr>
            <a:endParaRPr lang="en-US"/>
          </a:p>
        </c:txPr>
        <c:crossAx val="64208896"/>
        <c:crosses val="autoZero"/>
        <c:auto val="1"/>
        <c:lblAlgn val="ctr"/>
        <c:lblOffset val="100"/>
        <c:noMultiLvlLbl val="0"/>
      </c:catAx>
      <c:valAx>
        <c:axId val="64208896"/>
        <c:scaling>
          <c:orientation val="minMax"/>
          <c:max val="0.6"/>
        </c:scaling>
        <c:delete val="0"/>
        <c:axPos val="b"/>
        <c:numFmt formatCode="0%" sourceLinked="1"/>
        <c:majorTickMark val="in"/>
        <c:minorTickMark val="none"/>
        <c:tickLblPos val="nextTo"/>
        <c:txPr>
          <a:bodyPr/>
          <a:lstStyle/>
          <a:p>
            <a:pPr>
              <a:defRPr sz="1000"/>
            </a:pPr>
            <a:endParaRPr lang="en-US"/>
          </a:p>
        </c:txPr>
        <c:crossAx val="64207104"/>
        <c:crosses val="autoZero"/>
        <c:crossBetween val="between"/>
        <c:majorUnit val="0.2"/>
      </c:valAx>
    </c:plotArea>
    <c:legend>
      <c:legendPos val="r"/>
      <c:layout>
        <c:manualLayout>
          <c:xMode val="edge"/>
          <c:yMode val="edge"/>
          <c:x val="0"/>
          <c:y val="2.02800196850394E-2"/>
          <c:w val="1"/>
          <c:h val="0.16392421360916101"/>
        </c:manualLayout>
      </c:layout>
      <c:overlay val="0"/>
      <c:txPr>
        <a:bodyPr/>
        <a:lstStyle/>
        <a:p>
          <a:pPr>
            <a:defRPr sz="1000"/>
          </a:pPr>
          <a:endParaRPr lang="en-US"/>
        </a:p>
      </c:txPr>
    </c:legend>
    <c:plotVisOnly val="1"/>
    <c:dispBlanksAs val="gap"/>
    <c:showDLblsOverMax val="0"/>
  </c:chart>
  <c:spPr>
    <a:solidFill>
      <a:schemeClr val="accent4">
        <a:lumMod val="20000"/>
        <a:lumOff val="80000"/>
      </a:schemeClr>
    </a:solidFill>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CC Students</a:t>
            </a:r>
            <a:endParaRPr lang="en-US" sz="1800" dirty="0"/>
          </a:p>
        </c:rich>
      </c:tx>
      <c:layout>
        <c:manualLayout>
          <c:xMode val="edge"/>
          <c:yMode val="edge"/>
          <c:x val="0.31970691893180903"/>
          <c:y val="8.4853644167284706E-2"/>
        </c:manualLayout>
      </c:layout>
      <c:overlay val="0"/>
    </c:title>
    <c:autoTitleDeleted val="0"/>
    <c:plotArea>
      <c:layout/>
      <c:pieChart>
        <c:varyColors val="1"/>
        <c:ser>
          <c:idx val="0"/>
          <c:order val="0"/>
          <c:tx>
            <c:strRef>
              <c:f>Sheet1!$A$3</c:f>
              <c:strCache>
                <c:ptCount val="1"/>
                <c:pt idx="0">
                  <c:v>Own any mobile computing device</c:v>
                </c:pt>
              </c:strCache>
            </c:strRef>
          </c:tx>
          <c:spPr>
            <a:solidFill>
              <a:schemeClr val="accent6">
                <a:lumMod val="75000"/>
              </a:schemeClr>
            </a:solidFill>
          </c:spPr>
          <c:dPt>
            <c:idx val="0"/>
            <c:bubble3D val="0"/>
            <c:spPr>
              <a:solidFill>
                <a:schemeClr val="accent1"/>
              </a:solidFill>
            </c:spPr>
          </c:dPt>
          <c:dPt>
            <c:idx val="1"/>
            <c:bubble3D val="0"/>
            <c:spPr>
              <a:solidFill>
                <a:srgbClr val="B5CC8E"/>
              </a:solidFill>
            </c:spPr>
          </c:dPt>
          <c:dLbls>
            <c:dLbl>
              <c:idx val="0"/>
              <c:layout>
                <c:manualLayout>
                  <c:x val="-0.31266035488905314"/>
                  <c:y val="-9.9827816667393751E-3"/>
                </c:manualLayout>
              </c:layout>
              <c:dLblPos val="bestFit"/>
              <c:showLegendKey val="0"/>
              <c:showVal val="0"/>
              <c:showCatName val="1"/>
              <c:showSerName val="0"/>
              <c:showPercent val="1"/>
              <c:showBubbleSize val="0"/>
            </c:dLbl>
            <c:dLbl>
              <c:idx val="1"/>
              <c:layout>
                <c:manualLayout>
                  <c:x val="-2.1457083178660508E-2"/>
                  <c:y val="5.4905299167066567E-2"/>
                </c:manualLayout>
              </c:layout>
              <c:dLblPos val="bestFit"/>
              <c:showLegendKey val="0"/>
              <c:showVal val="0"/>
              <c:showCatName val="1"/>
              <c:showSerName val="0"/>
              <c:showPercent val="1"/>
              <c:showBubbleSize val="0"/>
            </c:dLbl>
            <c:txPr>
              <a:bodyPr/>
              <a:lstStyle/>
              <a:p>
                <a:pPr>
                  <a:defRPr sz="1200"/>
                </a:pPr>
                <a:endParaRPr lang="en-US"/>
              </a:p>
            </c:txPr>
            <c:dLblPos val="outEnd"/>
            <c:showLegendKey val="0"/>
            <c:showVal val="0"/>
            <c:showCatName val="1"/>
            <c:showSerName val="0"/>
            <c:showPercent val="1"/>
            <c:showBubbleSize val="0"/>
            <c:showLeaderLines val="1"/>
          </c:dLbls>
          <c:cat>
            <c:strRef>
              <c:f>Sheet1!$B$2:$C$2</c:f>
              <c:strCache>
                <c:ptCount val="2"/>
                <c:pt idx="0">
                  <c:v>Yes</c:v>
                </c:pt>
                <c:pt idx="1">
                  <c:v>No</c:v>
                </c:pt>
              </c:strCache>
            </c:strRef>
          </c:cat>
          <c:val>
            <c:numRef>
              <c:f>Sheet1!$B$3:$C$3</c:f>
              <c:numCache>
                <c:formatCode>0%</c:formatCode>
                <c:ptCount val="2"/>
                <c:pt idx="0">
                  <c:v>0.83</c:v>
                </c:pt>
                <c:pt idx="1">
                  <c:v>0.17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Other Students</a:t>
            </a:r>
            <a:endParaRPr lang="en-US" sz="1800" dirty="0"/>
          </a:p>
        </c:rich>
      </c:tx>
      <c:layout>
        <c:manualLayout>
          <c:xMode val="edge"/>
          <c:yMode val="edge"/>
          <c:x val="0.324764659966779"/>
          <c:y val="9.4836425834024102E-2"/>
        </c:manualLayout>
      </c:layout>
      <c:overlay val="0"/>
    </c:title>
    <c:autoTitleDeleted val="0"/>
    <c:plotArea>
      <c:layout/>
      <c:pieChart>
        <c:varyColors val="1"/>
        <c:ser>
          <c:idx val="0"/>
          <c:order val="0"/>
          <c:tx>
            <c:strRef>
              <c:f>'[Chart in Microsoft PowerPoint]Sheet1'!$A$3</c:f>
              <c:strCache>
                <c:ptCount val="1"/>
                <c:pt idx="0">
                  <c:v>Own any mobile computing device</c:v>
                </c:pt>
              </c:strCache>
            </c:strRef>
          </c:tx>
          <c:spPr>
            <a:solidFill>
              <a:schemeClr val="accent6">
                <a:lumMod val="75000"/>
              </a:schemeClr>
            </a:solidFill>
          </c:spPr>
          <c:dPt>
            <c:idx val="0"/>
            <c:bubble3D val="0"/>
            <c:spPr>
              <a:solidFill>
                <a:schemeClr val="accent1"/>
              </a:solidFill>
            </c:spPr>
          </c:dPt>
          <c:dPt>
            <c:idx val="1"/>
            <c:bubble3D val="0"/>
            <c:spPr>
              <a:solidFill>
                <a:srgbClr val="B5CC8E"/>
              </a:solidFill>
            </c:spPr>
          </c:dPt>
          <c:dLbls>
            <c:dLbl>
              <c:idx val="0"/>
              <c:layout>
                <c:manualLayout>
                  <c:x val="0.16314262033223964"/>
                  <c:y val="-9.4312133285070127E-2"/>
                </c:manualLayout>
              </c:layout>
              <c:showLegendKey val="0"/>
              <c:showVal val="0"/>
              <c:showCatName val="1"/>
              <c:showSerName val="0"/>
              <c:showPercent val="1"/>
              <c:showBubbleSize val="0"/>
            </c:dLbl>
            <c:dLbl>
              <c:idx val="1"/>
              <c:layout>
                <c:manualLayout>
                  <c:x val="-0.13128235156115364"/>
                  <c:y val="0.15688530923631328"/>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0"/>
          </c:dLbls>
          <c:cat>
            <c:strRef>
              <c:f>'[Chart in Microsoft PowerPoint]Sheet1'!$E$2:$F$2</c:f>
              <c:strCache>
                <c:ptCount val="2"/>
                <c:pt idx="0">
                  <c:v>Yes</c:v>
                </c:pt>
                <c:pt idx="1">
                  <c:v>No</c:v>
                </c:pt>
              </c:strCache>
            </c:strRef>
          </c:cat>
          <c:val>
            <c:numRef>
              <c:f>'[Chart in Microsoft PowerPoint]Sheet1'!$E$3:$F$3</c:f>
              <c:numCache>
                <c:formatCode>General</c:formatCode>
                <c:ptCount val="2"/>
                <c:pt idx="0">
                  <c:v>0.95</c:v>
                </c:pt>
                <c:pt idx="1">
                  <c:v>0.05</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CC Students</a:t>
            </a:r>
            <a:endParaRPr lang="en-US" sz="1800" dirty="0"/>
          </a:p>
        </c:rich>
      </c:tx>
      <c:layout>
        <c:manualLayout>
          <c:xMode val="edge"/>
          <c:yMode val="edge"/>
          <c:x val="0.35649049009522699"/>
          <c:y val="4.4922517500327198E-2"/>
        </c:manualLayout>
      </c:layout>
      <c:overlay val="0"/>
    </c:title>
    <c:autoTitleDeleted val="0"/>
    <c:plotArea>
      <c:layout>
        <c:manualLayout>
          <c:layoutTarget val="inner"/>
          <c:xMode val="edge"/>
          <c:yMode val="edge"/>
          <c:x val="0.31543674215344153"/>
          <c:y val="0.27020433749722866"/>
          <c:w val="0.38138770608092287"/>
          <c:h val="0.58681549092359453"/>
        </c:manualLayout>
      </c:layout>
      <c:pieChart>
        <c:varyColors val="1"/>
        <c:ser>
          <c:idx val="0"/>
          <c:order val="0"/>
          <c:tx>
            <c:strRef>
              <c:f>Sheet1!$A$4</c:f>
              <c:strCache>
                <c:ptCount val="1"/>
                <c:pt idx="0">
                  <c:v>Own any computer</c:v>
                </c:pt>
              </c:strCache>
            </c:strRef>
          </c:tx>
          <c:spPr>
            <a:solidFill>
              <a:schemeClr val="accent6">
                <a:lumMod val="75000"/>
              </a:schemeClr>
            </a:solidFill>
          </c:spPr>
          <c:dPt>
            <c:idx val="0"/>
            <c:bubble3D val="0"/>
            <c:spPr>
              <a:solidFill>
                <a:srgbClr val="A32638"/>
              </a:solidFill>
            </c:spPr>
          </c:dPt>
          <c:dPt>
            <c:idx val="1"/>
            <c:bubble3D val="0"/>
            <c:spPr>
              <a:solidFill>
                <a:srgbClr val="B5CC8E"/>
              </a:solidFill>
            </c:spPr>
          </c:dPt>
          <c:dLbls>
            <c:dLbl>
              <c:idx val="0"/>
              <c:layout>
                <c:manualLayout>
                  <c:x val="8.5828332714642033E-2"/>
                  <c:y val="0"/>
                </c:manualLayout>
              </c:layout>
              <c:dLblPos val="bestFit"/>
              <c:showLegendKey val="0"/>
              <c:showVal val="0"/>
              <c:showCatName val="1"/>
              <c:showSerName val="0"/>
              <c:showPercent val="1"/>
              <c:showBubbleSize val="0"/>
            </c:dLbl>
            <c:dLbl>
              <c:idx val="1"/>
              <c:layout>
                <c:manualLayout>
                  <c:x val="-5.5175356745127024E-2"/>
                  <c:y val="4.2447296463727989E-2"/>
                </c:manualLayout>
              </c:layout>
              <c:dLblPos val="bestFit"/>
              <c:showLegendKey val="0"/>
              <c:showVal val="0"/>
              <c:showCatName val="1"/>
              <c:showSerName val="0"/>
              <c:showPercent val="1"/>
              <c:showBubbleSize val="0"/>
            </c:dLbl>
            <c:txPr>
              <a:bodyPr/>
              <a:lstStyle/>
              <a:p>
                <a:pPr>
                  <a:defRPr sz="1200"/>
                </a:pPr>
                <a:endParaRPr lang="en-US"/>
              </a:p>
            </c:txPr>
            <c:dLblPos val="outEnd"/>
            <c:showLegendKey val="0"/>
            <c:showVal val="0"/>
            <c:showCatName val="1"/>
            <c:showSerName val="0"/>
            <c:showPercent val="1"/>
            <c:showBubbleSize val="0"/>
            <c:showLeaderLines val="0"/>
          </c:dLbls>
          <c:cat>
            <c:strRef>
              <c:f>Sheet1!$B$2:$C$2</c:f>
              <c:strCache>
                <c:ptCount val="2"/>
                <c:pt idx="0">
                  <c:v>Yes</c:v>
                </c:pt>
                <c:pt idx="1">
                  <c:v>No</c:v>
                </c:pt>
              </c:strCache>
            </c:strRef>
          </c:cat>
          <c:val>
            <c:numRef>
              <c:f>Sheet1!$B$4:$C$4</c:f>
              <c:numCache>
                <c:formatCode>0%</c:formatCode>
                <c:ptCount val="2"/>
                <c:pt idx="0">
                  <c:v>0.97</c:v>
                </c:pt>
                <c:pt idx="1">
                  <c:v>0.03</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Other Students</a:t>
            </a:r>
            <a:endParaRPr lang="en-US" sz="1800" dirty="0"/>
          </a:p>
        </c:rich>
      </c:tx>
      <c:layout>
        <c:manualLayout>
          <c:xMode val="edge"/>
          <c:yMode val="edge"/>
          <c:x val="0.35649049009522699"/>
          <c:y val="4.9913908333696876E-3"/>
        </c:manualLayout>
      </c:layout>
      <c:overlay val="0"/>
    </c:title>
    <c:autoTitleDeleted val="0"/>
    <c:plotArea>
      <c:layout/>
      <c:pieChart>
        <c:varyColors val="1"/>
        <c:ser>
          <c:idx val="0"/>
          <c:order val="0"/>
          <c:spPr>
            <a:solidFill>
              <a:schemeClr val="accent6">
                <a:lumMod val="75000"/>
              </a:schemeClr>
            </a:solidFill>
          </c:spPr>
          <c:dPt>
            <c:idx val="0"/>
            <c:bubble3D val="0"/>
            <c:spPr>
              <a:solidFill>
                <a:schemeClr val="accent1"/>
              </a:solidFill>
            </c:spPr>
          </c:dPt>
          <c:dPt>
            <c:idx val="1"/>
            <c:bubble3D val="0"/>
            <c:spPr>
              <a:solidFill>
                <a:srgbClr val="B5CC8E"/>
              </a:solidFill>
            </c:spPr>
          </c:dPt>
          <c:dLbls>
            <c:dLbl>
              <c:idx val="0"/>
              <c:layout>
                <c:manualLayout>
                  <c:x val="0.10728541589330254"/>
                  <c:y val="0"/>
                </c:manualLayout>
              </c:layout>
              <c:dLblPos val="bestFit"/>
              <c:showLegendKey val="0"/>
              <c:showVal val="0"/>
              <c:showCatName val="1"/>
              <c:showSerName val="0"/>
              <c:showPercent val="1"/>
              <c:showBubbleSize val="0"/>
            </c:dLbl>
            <c:txPr>
              <a:bodyPr/>
              <a:lstStyle/>
              <a:p>
                <a:pPr>
                  <a:defRPr sz="1100"/>
                </a:pPr>
                <a:endParaRPr lang="en-US"/>
              </a:p>
            </c:txPr>
            <c:dLblPos val="outEnd"/>
            <c:showLegendKey val="0"/>
            <c:showVal val="0"/>
            <c:showCatName val="1"/>
            <c:showSerName val="0"/>
            <c:showPercent val="1"/>
            <c:showBubbleSize val="0"/>
            <c:showLeaderLines val="1"/>
          </c:dLbls>
          <c:cat>
            <c:strRef>
              <c:f>Sheet1!$E$2:$F$2</c:f>
              <c:strCache>
                <c:ptCount val="2"/>
                <c:pt idx="0">
                  <c:v>Yes</c:v>
                </c:pt>
                <c:pt idx="1">
                  <c:v>No</c:v>
                </c:pt>
              </c:strCache>
            </c:strRef>
          </c:cat>
          <c:val>
            <c:numRef>
              <c:f>Sheet1!$E$4:$F$4</c:f>
              <c:numCache>
                <c:formatCode>0%</c:formatCode>
                <c:ptCount val="2"/>
                <c:pt idx="0">
                  <c:v>0.99</c:v>
                </c:pt>
                <c:pt idx="1">
                  <c:v>0.01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F58AA698-AD5D-BC46-BCA3-685AEDD147A3}" type="pres">
      <dgm:prSet presAssocID="{E8705180-979C-194C-9881-AC2C8287468C}" presName="text_3" presStyleLbl="node1" presStyleIdx="2" presStyleCnt="6">
        <dgm:presLayoutVars>
          <dgm:bulletEnabled val="1"/>
        </dgm:presLayoutVars>
      </dgm:prSet>
      <dgm:spPr/>
      <dgm:t>
        <a:bodyPr/>
        <a:lstStyle/>
        <a:p>
          <a:endParaRPr lang="en-US"/>
        </a:p>
      </dgm:t>
    </dgm:pt>
    <dgm:pt modelId="{C3D98B3C-D9AE-FF46-B504-D620F78D0D5C}"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1807CB91-D025-0946-8636-BFBDB878AEF3}" type="pres">
      <dgm:prSet presAssocID="{6743CA19-4184-3849-8083-EEB366E87C4F}" presName="text_4" presStyleLbl="node1" presStyleIdx="3" presStyleCnt="6">
        <dgm:presLayoutVars>
          <dgm:bulletEnabled val="1"/>
        </dgm:presLayoutVars>
      </dgm:prSet>
      <dgm:spPr/>
      <dgm:t>
        <a:bodyPr/>
        <a:lstStyle/>
        <a:p>
          <a:endParaRPr lang="en-US"/>
        </a:p>
      </dgm:t>
    </dgm:pt>
    <dgm:pt modelId="{B02D8167-0160-EA47-AC45-28FC9AB7E6B8}"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Lst>
  <dgm:cxnLst>
    <dgm:cxn modelId="{37BFA6B6-E47B-2845-8350-D9F37226DC2D}" srcId="{A0A97B9C-A50D-974F-85DE-9B03F451FCD8}" destId="{9C9CAE89-5B70-BA4F-A3A9-AB23C1AAE0C0}" srcOrd="1" destOrd="0" parTransId="{D80F9DEE-3510-3449-A8A8-C6001F102F88}" sibTransId="{756A203A-09EA-4042-983A-0518B7D961AD}"/>
    <dgm:cxn modelId="{4BAB7749-9CFE-6D4C-912F-42D53B6F41EF}" type="presOf" srcId="{0AC97823-8CDF-E347-AEE3-A9A130F289EE}" destId="{4A339E10-F8B1-874C-B88B-BB4F0E1CD599}" srcOrd="0" destOrd="0" presId="urn:microsoft.com/office/officeart/2008/layout/VerticalCurvedList"/>
    <dgm:cxn modelId="{5F5B2A3A-52EB-7447-9367-0C84F68175BC}" type="presOf" srcId="{CEA67E05-4791-AE45-A048-AB54AEE15C32}" destId="{EE3190D3-894D-1F45-AB63-2B941996AE3C}"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F24B4B78-B565-4A4F-8F4F-884FB3A85090}" type="presOf" srcId="{502CE45F-9612-954D-9284-AA0E8C628BCB}" destId="{2B8435D0-4ED3-0040-AE51-86B9DBC52BBA}"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902C08C5-CE98-4D44-944C-752B58557BAD}" type="presOf" srcId="{E8705180-979C-194C-9881-AC2C8287468C}" destId="{F58AA698-AD5D-BC46-BCA3-685AEDD147A3}" srcOrd="0" destOrd="0" presId="urn:microsoft.com/office/officeart/2008/layout/VerticalCurvedList"/>
    <dgm:cxn modelId="{8D80E8F2-6145-6347-A766-1AF8D612AB15}" type="presOf" srcId="{67372290-16FA-2644-9F72-C4B45CC98F17}" destId="{ED565C5A-847A-0D4C-954B-3555DF34A916}" srcOrd="0" destOrd="0" presId="urn:microsoft.com/office/officeart/2008/layout/VerticalCurvedList"/>
    <dgm:cxn modelId="{46D97E0C-BDB8-5A4B-AEBC-0E857412F388}" type="presOf" srcId="{A0A97B9C-A50D-974F-85DE-9B03F451FCD8}" destId="{01DB820E-77AD-E642-AD6A-2D8471B46B63}" srcOrd="0" destOrd="0" presId="urn:microsoft.com/office/officeart/2008/layout/VerticalCurvedList"/>
    <dgm:cxn modelId="{E736673B-717E-2348-848D-0ED4DE5BCE8B}" type="presOf" srcId="{6743CA19-4184-3849-8083-EEB366E87C4F}" destId="{1807CB91-D025-0946-8636-BFBDB878AEF3}" srcOrd="0" destOrd="0" presId="urn:microsoft.com/office/officeart/2008/layout/VerticalCurvedList"/>
    <dgm:cxn modelId="{EA33F44C-8C47-1740-98B0-55F8FB0BCD0F}" srcId="{A0A97B9C-A50D-974F-85DE-9B03F451FCD8}" destId="{E8705180-979C-194C-9881-AC2C8287468C}" srcOrd="2" destOrd="0" parTransId="{DD09FAE7-0E9F-CE49-912D-0E3DB71D5778}" sibTransId="{B06309E7-6A70-F443-B700-A297CAD108C3}"/>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3" destOrd="0" parTransId="{F9247CB1-57DE-8643-ADE3-5781E51FA219}" sibTransId="{3D1DAA55-A3B4-D84C-AAD8-344F3FE53228}"/>
    <dgm:cxn modelId="{FAF971C4-4E00-8E4D-BDD9-0D688174C65D}" type="presOf" srcId="{9C9CAE89-5B70-BA4F-A3A9-AB23C1AAE0C0}" destId="{287129D2-ADF4-2748-917B-317E0574E62B}" srcOrd="0" destOrd="0" presId="urn:microsoft.com/office/officeart/2008/layout/VerticalCurvedList"/>
    <dgm:cxn modelId="{47E71004-674F-6E41-AFCF-D4CD18C5ADAB}" type="presParOf" srcId="{01DB820E-77AD-E642-AD6A-2D8471B46B63}" destId="{A59F38BF-2FE7-CA4F-90A2-3F69FB29C978}" srcOrd="0" destOrd="0" presId="urn:microsoft.com/office/officeart/2008/layout/VerticalCurvedList"/>
    <dgm:cxn modelId="{4D139E07-C5B5-D548-8C6C-E27E141B0182}" type="presParOf" srcId="{A59F38BF-2FE7-CA4F-90A2-3F69FB29C978}" destId="{820CA81A-7AD3-B443-AB53-D2D06B64DC22}" srcOrd="0" destOrd="0" presId="urn:microsoft.com/office/officeart/2008/layout/VerticalCurvedList"/>
    <dgm:cxn modelId="{29F6406D-8247-A54C-B7E6-06FA057CADA1}" type="presParOf" srcId="{820CA81A-7AD3-B443-AB53-D2D06B64DC22}" destId="{468C5D4D-BFE1-3D42-9BD3-D8E03A2F79A7}" srcOrd="0" destOrd="0" presId="urn:microsoft.com/office/officeart/2008/layout/VerticalCurvedList"/>
    <dgm:cxn modelId="{DB3FE38A-CB1E-D146-B1F3-CBF730FC9B53}" type="presParOf" srcId="{820CA81A-7AD3-B443-AB53-D2D06B64DC22}" destId="{EE3190D3-894D-1F45-AB63-2B941996AE3C}" srcOrd="1" destOrd="0" presId="urn:microsoft.com/office/officeart/2008/layout/VerticalCurvedList"/>
    <dgm:cxn modelId="{624B05FB-0E11-9945-AE25-DC7272E12322}" type="presParOf" srcId="{820CA81A-7AD3-B443-AB53-D2D06B64DC22}" destId="{F7BDA3CB-2396-5B49-A97B-B2A90FEF8490}" srcOrd="2" destOrd="0" presId="urn:microsoft.com/office/officeart/2008/layout/VerticalCurvedList"/>
    <dgm:cxn modelId="{B43C12CB-7E55-6A4C-873F-CA58F1F8521A}" type="presParOf" srcId="{820CA81A-7AD3-B443-AB53-D2D06B64DC22}" destId="{4AFCE4B5-3849-E045-92A9-A5BE61185E02}" srcOrd="3" destOrd="0" presId="urn:microsoft.com/office/officeart/2008/layout/VerticalCurvedList"/>
    <dgm:cxn modelId="{3CDA6FF4-5A37-AB4C-887A-E4AD96369D5B}" type="presParOf" srcId="{A59F38BF-2FE7-CA4F-90A2-3F69FB29C978}" destId="{2B8435D0-4ED3-0040-AE51-86B9DBC52BBA}" srcOrd="1" destOrd="0" presId="urn:microsoft.com/office/officeart/2008/layout/VerticalCurvedList"/>
    <dgm:cxn modelId="{A67783A9-FC0C-2649-AA31-FC293E6CE474}" type="presParOf" srcId="{A59F38BF-2FE7-CA4F-90A2-3F69FB29C978}" destId="{B7D50751-DC01-DC47-A03E-5F5708573DD0}" srcOrd="2" destOrd="0" presId="urn:microsoft.com/office/officeart/2008/layout/VerticalCurvedList"/>
    <dgm:cxn modelId="{A835E5AE-23F5-7644-9450-96D31877F8C8}" type="presParOf" srcId="{B7D50751-DC01-DC47-A03E-5F5708573DD0}" destId="{2D0A0FDF-B87A-B44A-8756-D258F60490FB}" srcOrd="0" destOrd="0" presId="urn:microsoft.com/office/officeart/2008/layout/VerticalCurvedList"/>
    <dgm:cxn modelId="{9797E16A-B365-CD45-A3B8-99DCFCBB4554}" type="presParOf" srcId="{A59F38BF-2FE7-CA4F-90A2-3F69FB29C978}" destId="{287129D2-ADF4-2748-917B-317E0574E62B}" srcOrd="3" destOrd="0" presId="urn:microsoft.com/office/officeart/2008/layout/VerticalCurvedList"/>
    <dgm:cxn modelId="{7C44F652-F9A7-2844-AEC6-B83FB129750F}" type="presParOf" srcId="{A59F38BF-2FE7-CA4F-90A2-3F69FB29C978}" destId="{FD53AFBD-17B6-4C45-976E-3469BEA495EE}" srcOrd="4" destOrd="0" presId="urn:microsoft.com/office/officeart/2008/layout/VerticalCurvedList"/>
    <dgm:cxn modelId="{31893BCE-7E12-5B4C-88E8-89DF19B58C0B}" type="presParOf" srcId="{FD53AFBD-17B6-4C45-976E-3469BEA495EE}" destId="{D93451C1-F2F9-304D-B2C4-6BAA4ABACC65}" srcOrd="0" destOrd="0" presId="urn:microsoft.com/office/officeart/2008/layout/VerticalCurvedList"/>
    <dgm:cxn modelId="{CDB46938-2309-3745-9B75-F6466D8D6B73}" type="presParOf" srcId="{A59F38BF-2FE7-CA4F-90A2-3F69FB29C978}" destId="{F58AA698-AD5D-BC46-BCA3-685AEDD147A3}" srcOrd="5" destOrd="0" presId="urn:microsoft.com/office/officeart/2008/layout/VerticalCurvedList"/>
    <dgm:cxn modelId="{F17C8361-2A05-114A-8585-02B5530F322B}" type="presParOf" srcId="{A59F38BF-2FE7-CA4F-90A2-3F69FB29C978}" destId="{C3D98B3C-D9AE-FF46-B504-D620F78D0D5C}" srcOrd="6" destOrd="0" presId="urn:microsoft.com/office/officeart/2008/layout/VerticalCurvedList"/>
    <dgm:cxn modelId="{3C373EE0-A56F-6E41-A653-3D8179952A08}" type="presParOf" srcId="{C3D98B3C-D9AE-FF46-B504-D620F78D0D5C}" destId="{E3AD01F4-5923-954F-9B11-BA7A5135B12D}" srcOrd="0" destOrd="0" presId="urn:microsoft.com/office/officeart/2008/layout/VerticalCurvedList"/>
    <dgm:cxn modelId="{5489A838-AA27-244F-A67A-B487B743FE84}" type="presParOf" srcId="{A59F38BF-2FE7-CA4F-90A2-3F69FB29C978}" destId="{1807CB91-D025-0946-8636-BFBDB878AEF3}" srcOrd="7" destOrd="0" presId="urn:microsoft.com/office/officeart/2008/layout/VerticalCurvedList"/>
    <dgm:cxn modelId="{515E0F04-DF90-6F40-9A4F-4BDDC0EB50F8}" type="presParOf" srcId="{A59F38BF-2FE7-CA4F-90A2-3F69FB29C978}" destId="{B02D8167-0160-EA47-AC45-28FC9AB7E6B8}" srcOrd="8" destOrd="0" presId="urn:microsoft.com/office/officeart/2008/layout/VerticalCurvedList"/>
    <dgm:cxn modelId="{026DD9B5-2353-004D-8769-2B02A2A16638}" type="presParOf" srcId="{B02D8167-0160-EA47-AC45-28FC9AB7E6B8}" destId="{0DE21FDF-E214-A346-A638-769DA5FA92D0}" srcOrd="0" destOrd="0" presId="urn:microsoft.com/office/officeart/2008/layout/VerticalCurvedList"/>
    <dgm:cxn modelId="{F5DC75D4-0A03-DB45-ADD1-E03122CCAF2F}" type="presParOf" srcId="{A59F38BF-2FE7-CA4F-90A2-3F69FB29C978}" destId="{ED565C5A-847A-0D4C-954B-3555DF34A916}" srcOrd="9" destOrd="0" presId="urn:microsoft.com/office/officeart/2008/layout/VerticalCurvedList"/>
    <dgm:cxn modelId="{637ED4D7-2D30-7E4A-B0AF-59171D1EC826}" type="presParOf" srcId="{A59F38BF-2FE7-CA4F-90A2-3F69FB29C978}" destId="{DCBAD634-A25C-FB41-8EF6-CCD1DCEF82AA}" srcOrd="10" destOrd="0" presId="urn:microsoft.com/office/officeart/2008/layout/VerticalCurvedList"/>
    <dgm:cxn modelId="{737914A5-9D6D-8D40-9611-4096DD20C10C}" type="presParOf" srcId="{DCBAD634-A25C-FB41-8EF6-CCD1DCEF82AA}" destId="{DEFD0A92-DA35-924B-A41D-B73EA6112009}" srcOrd="0" destOrd="0" presId="urn:microsoft.com/office/officeart/2008/layout/VerticalCurvedList"/>
    <dgm:cxn modelId="{E1296089-086D-8449-9FB1-E359DA351869}" type="presParOf" srcId="{A59F38BF-2FE7-CA4F-90A2-3F69FB29C978}" destId="{4A339E10-F8B1-874C-B88B-BB4F0E1CD599}" srcOrd="11" destOrd="0" presId="urn:microsoft.com/office/officeart/2008/layout/VerticalCurvedList"/>
    <dgm:cxn modelId="{DCDEA1FB-485B-914E-8596-B0B4EDFB852D}" type="presParOf" srcId="{A59F38BF-2FE7-CA4F-90A2-3F69FB29C978}" destId="{4F6E479E-10B4-E140-BB03-DAA0A86C5F1D}" srcOrd="12" destOrd="0" presId="urn:microsoft.com/office/officeart/2008/layout/VerticalCurvedList"/>
    <dgm:cxn modelId="{5A49D949-DDCC-F74D-AEAE-712658E6027C}"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a:gradFill rotWithShape="0">
          <a:gsLst>
            <a:gs pos="0">
              <a:schemeClr val="accent1"/>
            </a:gs>
            <a:gs pos="80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solidFill>
          <a:schemeClr val="accent1"/>
        </a:solidFill>
        <a:ln>
          <a:solidFill>
            <a:schemeClr val="tx1"/>
          </a:solidFill>
        </a:ln>
        <a:effectLst>
          <a:outerShdw blurRad="50800" dist="38100" dir="2700000" algn="tl" rotWithShape="0">
            <a:srgbClr val="000000">
              <a:alpha val="43000"/>
            </a:srgbClr>
          </a:outerShdw>
        </a:effectLst>
      </dgm:spPr>
      <dgm:t>
        <a:bodyPr/>
        <a:lstStyle/>
        <a:p>
          <a:endParaRPr lang="en-US"/>
        </a:p>
      </dgm:t>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8714D3B1-341C-7A4C-B130-EA7D7CB42ECD}" type="presOf" srcId="{0AC97823-8CDF-E347-AEE3-A9A130F289EE}" destId="{4A339E10-F8B1-874C-B88B-BB4F0E1CD599}"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6F418E68-FE43-6140-80B6-8D78F5424934}" srcId="{A0A97B9C-A50D-974F-85DE-9B03F451FCD8}" destId="{0AC97823-8CDF-E347-AEE3-A9A130F289EE}" srcOrd="5" destOrd="0" parTransId="{C9F22342-5593-E047-BEAF-CB06CB4EDFBA}" sibTransId="{936CE9BC-74F2-1247-84D3-FEF57681678B}"/>
    <dgm:cxn modelId="{77B3AB22-7187-6D4F-8C6A-620B1DA21DEC}" type="presOf" srcId="{67372290-16FA-2644-9F72-C4B45CC98F17}" destId="{ED565C5A-847A-0D4C-954B-3555DF34A916}" srcOrd="0" destOrd="0" presId="urn:microsoft.com/office/officeart/2008/layout/VerticalCurvedList"/>
    <dgm:cxn modelId="{01DACE7A-2237-9C4F-BD2C-455304928753}" type="presOf" srcId="{9C9CAE89-5B70-BA4F-A3A9-AB23C1AAE0C0}" destId="{287129D2-ADF4-2748-917B-317E0574E62B}" srcOrd="0" destOrd="0" presId="urn:microsoft.com/office/officeart/2008/layout/VerticalCurvedList"/>
    <dgm:cxn modelId="{E7C7EBFB-A0E3-9544-BF71-6CB21C8A298B}" type="presOf" srcId="{A0A97B9C-A50D-974F-85DE-9B03F451FCD8}" destId="{01DB820E-77AD-E642-AD6A-2D8471B46B63}"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32EEE6BE-4D45-8C4A-9B80-646C04F1656A}" type="presOf" srcId="{502CE45F-9612-954D-9284-AA0E8C628BCB}" destId="{2B8435D0-4ED3-0040-AE51-86B9DBC52BBA}"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CDA8980B-454B-414A-BA37-417B0AEEA640}" type="presOf" srcId="{E8705180-979C-194C-9881-AC2C8287468C}" destId="{8E10CC51-8608-C247-9A50-920E8428CB8B}"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2" destOrd="0" parTransId="{F9247CB1-57DE-8643-ADE3-5781E51FA219}" sibTransId="{3D1DAA55-A3B4-D84C-AAD8-344F3FE53228}"/>
    <dgm:cxn modelId="{50CF08A2-2EE9-CD45-B89F-128E66467C99}" type="presOf" srcId="{CEA67E05-4791-AE45-A048-AB54AEE15C32}" destId="{EE3190D3-894D-1F45-AB63-2B941996AE3C}" srcOrd="0" destOrd="0" presId="urn:microsoft.com/office/officeart/2008/layout/VerticalCurvedList"/>
    <dgm:cxn modelId="{49DC7ECF-A9B3-2A4B-98A9-20496A8A07D0}" type="presOf" srcId="{6743CA19-4184-3849-8083-EEB366E87C4F}" destId="{46EFE1A0-8C0D-8B42-B369-03B2F1428AD4}" srcOrd="0" destOrd="0" presId="urn:microsoft.com/office/officeart/2008/layout/VerticalCurvedList"/>
    <dgm:cxn modelId="{4917E183-307B-244C-9750-544C57A4505B}" type="presParOf" srcId="{01DB820E-77AD-E642-AD6A-2D8471B46B63}" destId="{A59F38BF-2FE7-CA4F-90A2-3F69FB29C978}" srcOrd="0" destOrd="0" presId="urn:microsoft.com/office/officeart/2008/layout/VerticalCurvedList"/>
    <dgm:cxn modelId="{8D8D574F-4350-9F4A-AEBC-4D1B33D31892}" type="presParOf" srcId="{A59F38BF-2FE7-CA4F-90A2-3F69FB29C978}" destId="{820CA81A-7AD3-B443-AB53-D2D06B64DC22}" srcOrd="0" destOrd="0" presId="urn:microsoft.com/office/officeart/2008/layout/VerticalCurvedList"/>
    <dgm:cxn modelId="{ED66E1B8-113F-3343-9DF4-D9022D1C0AD6}" type="presParOf" srcId="{820CA81A-7AD3-B443-AB53-D2D06B64DC22}" destId="{468C5D4D-BFE1-3D42-9BD3-D8E03A2F79A7}" srcOrd="0" destOrd="0" presId="urn:microsoft.com/office/officeart/2008/layout/VerticalCurvedList"/>
    <dgm:cxn modelId="{C6EF91BF-B5F0-C547-896A-CC21D139607E}" type="presParOf" srcId="{820CA81A-7AD3-B443-AB53-D2D06B64DC22}" destId="{EE3190D3-894D-1F45-AB63-2B941996AE3C}" srcOrd="1" destOrd="0" presId="urn:microsoft.com/office/officeart/2008/layout/VerticalCurvedList"/>
    <dgm:cxn modelId="{1A20CD12-3CED-2440-89E2-C718A7CD43C3}" type="presParOf" srcId="{820CA81A-7AD3-B443-AB53-D2D06B64DC22}" destId="{F7BDA3CB-2396-5B49-A97B-B2A90FEF8490}" srcOrd="2" destOrd="0" presId="urn:microsoft.com/office/officeart/2008/layout/VerticalCurvedList"/>
    <dgm:cxn modelId="{092662B3-B97B-AC43-80B5-AB04729AE773}" type="presParOf" srcId="{820CA81A-7AD3-B443-AB53-D2D06B64DC22}" destId="{4AFCE4B5-3849-E045-92A9-A5BE61185E02}" srcOrd="3" destOrd="0" presId="urn:microsoft.com/office/officeart/2008/layout/VerticalCurvedList"/>
    <dgm:cxn modelId="{1EFE327C-57BE-DA48-8E60-6AA858EC28ED}" type="presParOf" srcId="{A59F38BF-2FE7-CA4F-90A2-3F69FB29C978}" destId="{2B8435D0-4ED3-0040-AE51-86B9DBC52BBA}" srcOrd="1" destOrd="0" presId="urn:microsoft.com/office/officeart/2008/layout/VerticalCurvedList"/>
    <dgm:cxn modelId="{DD8F9EDF-E32C-1B4B-A419-FFE5C841CD6B}" type="presParOf" srcId="{A59F38BF-2FE7-CA4F-90A2-3F69FB29C978}" destId="{B7D50751-DC01-DC47-A03E-5F5708573DD0}" srcOrd="2" destOrd="0" presId="urn:microsoft.com/office/officeart/2008/layout/VerticalCurvedList"/>
    <dgm:cxn modelId="{73770239-EF87-104F-9754-B7190C6D92C0}" type="presParOf" srcId="{B7D50751-DC01-DC47-A03E-5F5708573DD0}" destId="{2D0A0FDF-B87A-B44A-8756-D258F60490FB}" srcOrd="0" destOrd="0" presId="urn:microsoft.com/office/officeart/2008/layout/VerticalCurvedList"/>
    <dgm:cxn modelId="{76923B16-BB8E-2E47-87EF-3645BF105EC6}" type="presParOf" srcId="{A59F38BF-2FE7-CA4F-90A2-3F69FB29C978}" destId="{287129D2-ADF4-2748-917B-317E0574E62B}" srcOrd="3" destOrd="0" presId="urn:microsoft.com/office/officeart/2008/layout/VerticalCurvedList"/>
    <dgm:cxn modelId="{15127970-49D8-F549-9751-4A2EC88357DD}" type="presParOf" srcId="{A59F38BF-2FE7-CA4F-90A2-3F69FB29C978}" destId="{FD53AFBD-17B6-4C45-976E-3469BEA495EE}" srcOrd="4" destOrd="0" presId="urn:microsoft.com/office/officeart/2008/layout/VerticalCurvedList"/>
    <dgm:cxn modelId="{8E4BF7E0-FE9C-A040-A215-62034AD81BF8}" type="presParOf" srcId="{FD53AFBD-17B6-4C45-976E-3469BEA495EE}" destId="{D93451C1-F2F9-304D-B2C4-6BAA4ABACC65}" srcOrd="0" destOrd="0" presId="urn:microsoft.com/office/officeart/2008/layout/VerticalCurvedList"/>
    <dgm:cxn modelId="{B596E3FB-4D78-D941-B696-29AC7F5796EF}" type="presParOf" srcId="{A59F38BF-2FE7-CA4F-90A2-3F69FB29C978}" destId="{46EFE1A0-8C0D-8B42-B369-03B2F1428AD4}" srcOrd="5" destOrd="0" presId="urn:microsoft.com/office/officeart/2008/layout/VerticalCurvedList"/>
    <dgm:cxn modelId="{09B1A6C1-E566-1546-A863-5447FA3CBF86}" type="presParOf" srcId="{A59F38BF-2FE7-CA4F-90A2-3F69FB29C978}" destId="{8AF58352-2B50-E543-9F1F-8F4FF4E0F7A2}" srcOrd="6" destOrd="0" presId="urn:microsoft.com/office/officeart/2008/layout/VerticalCurvedList"/>
    <dgm:cxn modelId="{E30217ED-736D-9243-AEFC-B007D76DF434}" type="presParOf" srcId="{8AF58352-2B50-E543-9F1F-8F4FF4E0F7A2}" destId="{0DE21FDF-E214-A346-A638-769DA5FA92D0}" srcOrd="0" destOrd="0" presId="urn:microsoft.com/office/officeart/2008/layout/VerticalCurvedList"/>
    <dgm:cxn modelId="{E3E3338F-E5DC-8649-8E26-1876B22D1FC3}" type="presParOf" srcId="{A59F38BF-2FE7-CA4F-90A2-3F69FB29C978}" destId="{8E10CC51-8608-C247-9A50-920E8428CB8B}" srcOrd="7" destOrd="0" presId="urn:microsoft.com/office/officeart/2008/layout/VerticalCurvedList"/>
    <dgm:cxn modelId="{337170A1-8B95-B546-97CD-6D733B94EE89}" type="presParOf" srcId="{A59F38BF-2FE7-CA4F-90A2-3F69FB29C978}" destId="{15D2F486-8AB9-CF4E-85C7-0BEF1D28DEC7}" srcOrd="8" destOrd="0" presId="urn:microsoft.com/office/officeart/2008/layout/VerticalCurvedList"/>
    <dgm:cxn modelId="{7F5D4249-83FF-3440-949D-81D28935A6FD}" type="presParOf" srcId="{15D2F486-8AB9-CF4E-85C7-0BEF1D28DEC7}" destId="{E3AD01F4-5923-954F-9B11-BA7A5135B12D}" srcOrd="0" destOrd="0" presId="urn:microsoft.com/office/officeart/2008/layout/VerticalCurvedList"/>
    <dgm:cxn modelId="{183A0013-0C43-B749-B511-E15C126F015E}" type="presParOf" srcId="{A59F38BF-2FE7-CA4F-90A2-3F69FB29C978}" destId="{ED565C5A-847A-0D4C-954B-3555DF34A916}" srcOrd="9" destOrd="0" presId="urn:microsoft.com/office/officeart/2008/layout/VerticalCurvedList"/>
    <dgm:cxn modelId="{0C196A60-B4D0-AF4B-94E5-966526AC5898}" type="presParOf" srcId="{A59F38BF-2FE7-CA4F-90A2-3F69FB29C978}" destId="{DCBAD634-A25C-FB41-8EF6-CCD1DCEF82AA}" srcOrd="10" destOrd="0" presId="urn:microsoft.com/office/officeart/2008/layout/VerticalCurvedList"/>
    <dgm:cxn modelId="{166C1C0E-45CA-F74D-9911-7EB5505965C5}" type="presParOf" srcId="{DCBAD634-A25C-FB41-8EF6-CCD1DCEF82AA}" destId="{DEFD0A92-DA35-924B-A41D-B73EA6112009}" srcOrd="0" destOrd="0" presId="urn:microsoft.com/office/officeart/2008/layout/VerticalCurvedList"/>
    <dgm:cxn modelId="{E0AF4036-60AC-4343-A5EB-858DC6A16E76}" type="presParOf" srcId="{A59F38BF-2FE7-CA4F-90A2-3F69FB29C978}" destId="{4A339E10-F8B1-874C-B88B-BB4F0E1CD599}" srcOrd="11" destOrd="0" presId="urn:microsoft.com/office/officeart/2008/layout/VerticalCurvedList"/>
    <dgm:cxn modelId="{1AAFC309-4B5A-974F-BAB4-8F919C3B7BDE}" type="presParOf" srcId="{A59F38BF-2FE7-CA4F-90A2-3F69FB29C978}" destId="{4F6E479E-10B4-E140-BB03-DAA0A86C5F1D}" srcOrd="12" destOrd="0" presId="urn:microsoft.com/office/officeart/2008/layout/VerticalCurvedList"/>
    <dgm:cxn modelId="{7E0BD781-DA63-DB42-9AA3-B03B2E52C8B4}"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a:gradFill rotWithShape="0">
          <a:gsLst>
            <a:gs pos="0">
              <a:schemeClr val="accent1"/>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solidFill>
          <a:schemeClr val="accent1"/>
        </a:solidFill>
        <a:ln>
          <a:solidFill>
            <a:schemeClr val="tx1"/>
          </a:solidFill>
        </a:ln>
        <a:effectLst>
          <a:outerShdw blurRad="50800" dist="38100" dir="2700000" algn="tl" rotWithShape="0">
            <a:srgbClr val="000000">
              <a:alpha val="43000"/>
            </a:srgbClr>
          </a:outerShdw>
        </a:effectLst>
      </dgm:spPr>
      <dgm:t>
        <a:bodyPr/>
        <a:lstStyle/>
        <a:p>
          <a:endParaRPr lang="en-US"/>
        </a:p>
      </dgm:t>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7D61428F-EA47-2C44-B6A4-9EB890008E47}" type="presOf" srcId="{0AC97823-8CDF-E347-AEE3-A9A130F289EE}" destId="{4A339E10-F8B1-874C-B88B-BB4F0E1CD599}"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55E49BAA-1688-324B-8B47-396A4C6980D4}" type="presOf" srcId="{6743CA19-4184-3849-8083-EEB366E87C4F}" destId="{46EFE1A0-8C0D-8B42-B369-03B2F1428AD4}" srcOrd="0" destOrd="0" presId="urn:microsoft.com/office/officeart/2008/layout/VerticalCurvedList"/>
    <dgm:cxn modelId="{8FF045F2-677C-EB46-A229-BAEF3B65CC3A}" type="presOf" srcId="{A0A97B9C-A50D-974F-85DE-9B03F451FCD8}" destId="{01DB820E-77AD-E642-AD6A-2D8471B46B63}"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9932D17D-F75E-0B45-9E64-F37CAF09610E}" type="presOf" srcId="{E8705180-979C-194C-9881-AC2C8287468C}" destId="{8E10CC51-8608-C247-9A50-920E8428CB8B}" srcOrd="0" destOrd="0" presId="urn:microsoft.com/office/officeart/2008/layout/VerticalCurvedList"/>
    <dgm:cxn modelId="{C3F143BD-F428-F845-B0A7-AB6151E2CC8C}" type="presOf" srcId="{67372290-16FA-2644-9F72-C4B45CC98F17}" destId="{ED565C5A-847A-0D4C-954B-3555DF34A916}"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E500D8B5-E2D5-2342-8319-C7C63D29DD9D}" type="presOf" srcId="{502CE45F-9612-954D-9284-AA0E8C628BCB}" destId="{2B8435D0-4ED3-0040-AE51-86B9DBC52BBA}"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2" destOrd="0" parTransId="{F9247CB1-57DE-8643-ADE3-5781E51FA219}" sibTransId="{3D1DAA55-A3B4-D84C-AAD8-344F3FE53228}"/>
    <dgm:cxn modelId="{3BFDBC2B-9A36-024D-A0C8-79EBB1DDA3C2}" type="presOf" srcId="{9C9CAE89-5B70-BA4F-A3A9-AB23C1AAE0C0}" destId="{287129D2-ADF4-2748-917B-317E0574E62B}" srcOrd="0" destOrd="0" presId="urn:microsoft.com/office/officeart/2008/layout/VerticalCurvedList"/>
    <dgm:cxn modelId="{C8F0A008-8B59-5E40-83AF-6BE84C661874}" type="presOf" srcId="{CEA67E05-4791-AE45-A048-AB54AEE15C32}" destId="{EE3190D3-894D-1F45-AB63-2B941996AE3C}" srcOrd="0" destOrd="0" presId="urn:microsoft.com/office/officeart/2008/layout/VerticalCurvedList"/>
    <dgm:cxn modelId="{65D9FC35-48E7-1D40-B208-8DD5AA1CE044}" type="presParOf" srcId="{01DB820E-77AD-E642-AD6A-2D8471B46B63}" destId="{A59F38BF-2FE7-CA4F-90A2-3F69FB29C978}" srcOrd="0" destOrd="0" presId="urn:microsoft.com/office/officeart/2008/layout/VerticalCurvedList"/>
    <dgm:cxn modelId="{4BAC0155-F5E9-A647-BC7A-36FBB2C4BC57}" type="presParOf" srcId="{A59F38BF-2FE7-CA4F-90A2-3F69FB29C978}" destId="{820CA81A-7AD3-B443-AB53-D2D06B64DC22}" srcOrd="0" destOrd="0" presId="urn:microsoft.com/office/officeart/2008/layout/VerticalCurvedList"/>
    <dgm:cxn modelId="{F0FB9325-3EA0-194A-A299-28D8A44EE367}" type="presParOf" srcId="{820CA81A-7AD3-B443-AB53-D2D06B64DC22}" destId="{468C5D4D-BFE1-3D42-9BD3-D8E03A2F79A7}" srcOrd="0" destOrd="0" presId="urn:microsoft.com/office/officeart/2008/layout/VerticalCurvedList"/>
    <dgm:cxn modelId="{62AF3276-DC43-AA49-989D-B40C5C0AFD85}" type="presParOf" srcId="{820CA81A-7AD3-B443-AB53-D2D06B64DC22}" destId="{EE3190D3-894D-1F45-AB63-2B941996AE3C}" srcOrd="1" destOrd="0" presId="urn:microsoft.com/office/officeart/2008/layout/VerticalCurvedList"/>
    <dgm:cxn modelId="{C3898FD4-E3B4-2743-8A4E-C25461892B5E}" type="presParOf" srcId="{820CA81A-7AD3-B443-AB53-D2D06B64DC22}" destId="{F7BDA3CB-2396-5B49-A97B-B2A90FEF8490}" srcOrd="2" destOrd="0" presId="urn:microsoft.com/office/officeart/2008/layout/VerticalCurvedList"/>
    <dgm:cxn modelId="{B0A487BE-4340-CA47-9AA1-62409141ECD5}" type="presParOf" srcId="{820CA81A-7AD3-B443-AB53-D2D06B64DC22}" destId="{4AFCE4B5-3849-E045-92A9-A5BE61185E02}" srcOrd="3" destOrd="0" presId="urn:microsoft.com/office/officeart/2008/layout/VerticalCurvedList"/>
    <dgm:cxn modelId="{80CE5A27-6213-4A4E-899E-AA8C099A58AA}" type="presParOf" srcId="{A59F38BF-2FE7-CA4F-90A2-3F69FB29C978}" destId="{2B8435D0-4ED3-0040-AE51-86B9DBC52BBA}" srcOrd="1" destOrd="0" presId="urn:microsoft.com/office/officeart/2008/layout/VerticalCurvedList"/>
    <dgm:cxn modelId="{5EAD2FB1-B923-424B-8F98-0EA1ECEC348E}" type="presParOf" srcId="{A59F38BF-2FE7-CA4F-90A2-3F69FB29C978}" destId="{B7D50751-DC01-DC47-A03E-5F5708573DD0}" srcOrd="2" destOrd="0" presId="urn:microsoft.com/office/officeart/2008/layout/VerticalCurvedList"/>
    <dgm:cxn modelId="{56930132-3151-A24B-86F6-246D1DE2E343}" type="presParOf" srcId="{B7D50751-DC01-DC47-A03E-5F5708573DD0}" destId="{2D0A0FDF-B87A-B44A-8756-D258F60490FB}" srcOrd="0" destOrd="0" presId="urn:microsoft.com/office/officeart/2008/layout/VerticalCurvedList"/>
    <dgm:cxn modelId="{7AA81EA9-4690-4249-A09A-C07DC7C7D8D9}" type="presParOf" srcId="{A59F38BF-2FE7-CA4F-90A2-3F69FB29C978}" destId="{287129D2-ADF4-2748-917B-317E0574E62B}" srcOrd="3" destOrd="0" presId="urn:microsoft.com/office/officeart/2008/layout/VerticalCurvedList"/>
    <dgm:cxn modelId="{4D21622A-BF0A-F344-ADE6-2D0B46615424}" type="presParOf" srcId="{A59F38BF-2FE7-CA4F-90A2-3F69FB29C978}" destId="{FD53AFBD-17B6-4C45-976E-3469BEA495EE}" srcOrd="4" destOrd="0" presId="urn:microsoft.com/office/officeart/2008/layout/VerticalCurvedList"/>
    <dgm:cxn modelId="{C769E869-AA83-4D46-B239-8BF9D557B73E}" type="presParOf" srcId="{FD53AFBD-17B6-4C45-976E-3469BEA495EE}" destId="{D93451C1-F2F9-304D-B2C4-6BAA4ABACC65}" srcOrd="0" destOrd="0" presId="urn:microsoft.com/office/officeart/2008/layout/VerticalCurvedList"/>
    <dgm:cxn modelId="{AB973027-7C89-1443-B5AD-DA4A1F6B6609}" type="presParOf" srcId="{A59F38BF-2FE7-CA4F-90A2-3F69FB29C978}" destId="{46EFE1A0-8C0D-8B42-B369-03B2F1428AD4}" srcOrd="5" destOrd="0" presId="urn:microsoft.com/office/officeart/2008/layout/VerticalCurvedList"/>
    <dgm:cxn modelId="{347345D9-3289-BB4F-8B0B-B45F61E73591}" type="presParOf" srcId="{A59F38BF-2FE7-CA4F-90A2-3F69FB29C978}" destId="{8AF58352-2B50-E543-9F1F-8F4FF4E0F7A2}" srcOrd="6" destOrd="0" presId="urn:microsoft.com/office/officeart/2008/layout/VerticalCurvedList"/>
    <dgm:cxn modelId="{52D5D186-6FB1-D74A-8953-CE3182B5818D}" type="presParOf" srcId="{8AF58352-2B50-E543-9F1F-8F4FF4E0F7A2}" destId="{0DE21FDF-E214-A346-A638-769DA5FA92D0}" srcOrd="0" destOrd="0" presId="urn:microsoft.com/office/officeart/2008/layout/VerticalCurvedList"/>
    <dgm:cxn modelId="{9EDC8C1A-0EC1-E346-8EB7-D9236D1AFE77}" type="presParOf" srcId="{A59F38BF-2FE7-CA4F-90A2-3F69FB29C978}" destId="{8E10CC51-8608-C247-9A50-920E8428CB8B}" srcOrd="7" destOrd="0" presId="urn:microsoft.com/office/officeart/2008/layout/VerticalCurvedList"/>
    <dgm:cxn modelId="{16F17459-5753-F545-B68B-A22EA501C0F8}" type="presParOf" srcId="{A59F38BF-2FE7-CA4F-90A2-3F69FB29C978}" destId="{15D2F486-8AB9-CF4E-85C7-0BEF1D28DEC7}" srcOrd="8" destOrd="0" presId="urn:microsoft.com/office/officeart/2008/layout/VerticalCurvedList"/>
    <dgm:cxn modelId="{2EEFAC55-812E-EA47-B268-71DB72E1101C}" type="presParOf" srcId="{15D2F486-8AB9-CF4E-85C7-0BEF1D28DEC7}" destId="{E3AD01F4-5923-954F-9B11-BA7A5135B12D}" srcOrd="0" destOrd="0" presId="urn:microsoft.com/office/officeart/2008/layout/VerticalCurvedList"/>
    <dgm:cxn modelId="{E2AAC932-0EA8-ED43-A762-2105A816440A}" type="presParOf" srcId="{A59F38BF-2FE7-CA4F-90A2-3F69FB29C978}" destId="{ED565C5A-847A-0D4C-954B-3555DF34A916}" srcOrd="9" destOrd="0" presId="urn:microsoft.com/office/officeart/2008/layout/VerticalCurvedList"/>
    <dgm:cxn modelId="{65555400-1FAC-334E-815C-286096AA6558}" type="presParOf" srcId="{A59F38BF-2FE7-CA4F-90A2-3F69FB29C978}" destId="{DCBAD634-A25C-FB41-8EF6-CCD1DCEF82AA}" srcOrd="10" destOrd="0" presId="urn:microsoft.com/office/officeart/2008/layout/VerticalCurvedList"/>
    <dgm:cxn modelId="{B4AE2CDA-0C6E-3642-A1D4-2550611798B0}" type="presParOf" srcId="{DCBAD634-A25C-FB41-8EF6-CCD1DCEF82AA}" destId="{DEFD0A92-DA35-924B-A41D-B73EA6112009}" srcOrd="0" destOrd="0" presId="urn:microsoft.com/office/officeart/2008/layout/VerticalCurvedList"/>
    <dgm:cxn modelId="{9695FAAE-DE40-C14E-80F2-F16720091D81}" type="presParOf" srcId="{A59F38BF-2FE7-CA4F-90A2-3F69FB29C978}" destId="{4A339E10-F8B1-874C-B88B-BB4F0E1CD599}" srcOrd="11" destOrd="0" presId="urn:microsoft.com/office/officeart/2008/layout/VerticalCurvedList"/>
    <dgm:cxn modelId="{847D8303-2074-4141-A742-5B7F98C21AAD}" type="presParOf" srcId="{A59F38BF-2FE7-CA4F-90A2-3F69FB29C978}" destId="{4F6E479E-10B4-E140-BB03-DAA0A86C5F1D}" srcOrd="12" destOrd="0" presId="urn:microsoft.com/office/officeart/2008/layout/VerticalCurvedList"/>
    <dgm:cxn modelId="{AEDAF0F9-A007-404B-9E45-1DFF8249560C}"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a:gradFill rotWithShape="0">
          <a:gsLst>
            <a:gs pos="0">
              <a:schemeClr val="accent1"/>
            </a:gs>
            <a:gs pos="79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solidFill>
          <a:schemeClr val="accent1"/>
        </a:solidFill>
        <a:ln>
          <a:solidFill>
            <a:schemeClr val="tx1"/>
          </a:solidFill>
        </a:ln>
        <a:effectLst>
          <a:outerShdw blurRad="50800" dist="38100" dir="2700000" algn="tl" rotWithShape="0">
            <a:srgbClr val="000000">
              <a:alpha val="43000"/>
            </a:srgbClr>
          </a:outerShdw>
        </a:effectLst>
      </dgm:spPr>
      <dgm:t>
        <a:bodyPr/>
        <a:lstStyle/>
        <a:p>
          <a:endParaRPr lang="en-US"/>
        </a:p>
      </dgm:t>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276D2FBB-7AEF-8247-92D6-E4105F3C25F5}" type="presOf" srcId="{A0A97B9C-A50D-974F-85DE-9B03F451FCD8}" destId="{01DB820E-77AD-E642-AD6A-2D8471B46B63}"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78A543B8-503A-4040-97A5-954AE128F165}" type="presOf" srcId="{CEA67E05-4791-AE45-A048-AB54AEE15C32}" destId="{EE3190D3-894D-1F45-AB63-2B941996AE3C}"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BD93D042-2288-0C49-A4AA-BA8F233DFAA0}" type="presOf" srcId="{502CE45F-9612-954D-9284-AA0E8C628BCB}" destId="{2B8435D0-4ED3-0040-AE51-86B9DBC52BBA}" srcOrd="0" destOrd="0" presId="urn:microsoft.com/office/officeart/2008/layout/VerticalCurvedList"/>
    <dgm:cxn modelId="{A2982180-073B-4C44-B9A6-B7AE1A8A8EB3}" type="presOf" srcId="{E8705180-979C-194C-9881-AC2C8287468C}" destId="{8E10CC51-8608-C247-9A50-920E8428CB8B}" srcOrd="0" destOrd="0" presId="urn:microsoft.com/office/officeart/2008/layout/VerticalCurvedList"/>
    <dgm:cxn modelId="{C53BB8DE-E3F6-E740-892B-0754D6B93984}" type="presOf" srcId="{9C9CAE89-5B70-BA4F-A3A9-AB23C1AAE0C0}" destId="{287129D2-ADF4-2748-917B-317E0574E62B}"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F8E6C515-6745-6F44-BE1D-CFF6B96CF1CF}" type="presOf" srcId="{67372290-16FA-2644-9F72-C4B45CC98F17}" destId="{ED565C5A-847A-0D4C-954B-3555DF34A916}"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2" destOrd="0" parTransId="{F9247CB1-57DE-8643-ADE3-5781E51FA219}" sibTransId="{3D1DAA55-A3B4-D84C-AAD8-344F3FE53228}"/>
    <dgm:cxn modelId="{1BD7C14F-31B9-0840-A66B-F8A50DC9FAC1}" type="presOf" srcId="{6743CA19-4184-3849-8083-EEB366E87C4F}" destId="{46EFE1A0-8C0D-8B42-B369-03B2F1428AD4}" srcOrd="0" destOrd="0" presId="urn:microsoft.com/office/officeart/2008/layout/VerticalCurvedList"/>
    <dgm:cxn modelId="{23BDC707-6AE8-F144-A9D7-EB209EC748B7}" type="presOf" srcId="{0AC97823-8CDF-E347-AEE3-A9A130F289EE}" destId="{4A339E10-F8B1-874C-B88B-BB4F0E1CD599}" srcOrd="0" destOrd="0" presId="urn:microsoft.com/office/officeart/2008/layout/VerticalCurvedList"/>
    <dgm:cxn modelId="{F64D3C92-9B1D-A14A-BDDA-0DC1A1E1E634}" type="presParOf" srcId="{01DB820E-77AD-E642-AD6A-2D8471B46B63}" destId="{A59F38BF-2FE7-CA4F-90A2-3F69FB29C978}" srcOrd="0" destOrd="0" presId="urn:microsoft.com/office/officeart/2008/layout/VerticalCurvedList"/>
    <dgm:cxn modelId="{B703D295-239E-4B49-A1C9-D68E4A9DA1D2}" type="presParOf" srcId="{A59F38BF-2FE7-CA4F-90A2-3F69FB29C978}" destId="{820CA81A-7AD3-B443-AB53-D2D06B64DC22}" srcOrd="0" destOrd="0" presId="urn:microsoft.com/office/officeart/2008/layout/VerticalCurvedList"/>
    <dgm:cxn modelId="{44EA76C7-0E99-1F42-B837-CDA98ABB141F}" type="presParOf" srcId="{820CA81A-7AD3-B443-AB53-D2D06B64DC22}" destId="{468C5D4D-BFE1-3D42-9BD3-D8E03A2F79A7}" srcOrd="0" destOrd="0" presId="urn:microsoft.com/office/officeart/2008/layout/VerticalCurvedList"/>
    <dgm:cxn modelId="{4185DC54-B524-3A44-AC72-9A3BA5BCA295}" type="presParOf" srcId="{820CA81A-7AD3-B443-AB53-D2D06B64DC22}" destId="{EE3190D3-894D-1F45-AB63-2B941996AE3C}" srcOrd="1" destOrd="0" presId="urn:microsoft.com/office/officeart/2008/layout/VerticalCurvedList"/>
    <dgm:cxn modelId="{9D900D09-DD11-B140-88AE-BD75C1C237B4}" type="presParOf" srcId="{820CA81A-7AD3-B443-AB53-D2D06B64DC22}" destId="{F7BDA3CB-2396-5B49-A97B-B2A90FEF8490}" srcOrd="2" destOrd="0" presId="urn:microsoft.com/office/officeart/2008/layout/VerticalCurvedList"/>
    <dgm:cxn modelId="{CFD61A9D-A2F8-DD4C-A0DD-2B858EABDC2B}" type="presParOf" srcId="{820CA81A-7AD3-B443-AB53-D2D06B64DC22}" destId="{4AFCE4B5-3849-E045-92A9-A5BE61185E02}" srcOrd="3" destOrd="0" presId="urn:microsoft.com/office/officeart/2008/layout/VerticalCurvedList"/>
    <dgm:cxn modelId="{19DE7972-9D47-BD45-9DFC-C5A3C36D17F6}" type="presParOf" srcId="{A59F38BF-2FE7-CA4F-90A2-3F69FB29C978}" destId="{2B8435D0-4ED3-0040-AE51-86B9DBC52BBA}" srcOrd="1" destOrd="0" presId="urn:microsoft.com/office/officeart/2008/layout/VerticalCurvedList"/>
    <dgm:cxn modelId="{03A04FE1-86E1-0C4F-BAB8-6217B79F03E1}" type="presParOf" srcId="{A59F38BF-2FE7-CA4F-90A2-3F69FB29C978}" destId="{B7D50751-DC01-DC47-A03E-5F5708573DD0}" srcOrd="2" destOrd="0" presId="urn:microsoft.com/office/officeart/2008/layout/VerticalCurvedList"/>
    <dgm:cxn modelId="{4304654A-83A8-AE41-9BC7-F3F325FC3A74}" type="presParOf" srcId="{B7D50751-DC01-DC47-A03E-5F5708573DD0}" destId="{2D0A0FDF-B87A-B44A-8756-D258F60490FB}" srcOrd="0" destOrd="0" presId="urn:microsoft.com/office/officeart/2008/layout/VerticalCurvedList"/>
    <dgm:cxn modelId="{7AB84B3B-675F-DF4A-933E-6A3A75EDBAE7}" type="presParOf" srcId="{A59F38BF-2FE7-CA4F-90A2-3F69FB29C978}" destId="{287129D2-ADF4-2748-917B-317E0574E62B}" srcOrd="3" destOrd="0" presId="urn:microsoft.com/office/officeart/2008/layout/VerticalCurvedList"/>
    <dgm:cxn modelId="{8D434B80-C134-0548-AA62-38C0BE0872D0}" type="presParOf" srcId="{A59F38BF-2FE7-CA4F-90A2-3F69FB29C978}" destId="{FD53AFBD-17B6-4C45-976E-3469BEA495EE}" srcOrd="4" destOrd="0" presId="urn:microsoft.com/office/officeart/2008/layout/VerticalCurvedList"/>
    <dgm:cxn modelId="{6BA25461-EE3F-924F-B69D-0B88CA41B97B}" type="presParOf" srcId="{FD53AFBD-17B6-4C45-976E-3469BEA495EE}" destId="{D93451C1-F2F9-304D-B2C4-6BAA4ABACC65}" srcOrd="0" destOrd="0" presId="urn:microsoft.com/office/officeart/2008/layout/VerticalCurvedList"/>
    <dgm:cxn modelId="{6E7A22D4-1E75-8C4D-9744-2D924C355ECD}" type="presParOf" srcId="{A59F38BF-2FE7-CA4F-90A2-3F69FB29C978}" destId="{46EFE1A0-8C0D-8B42-B369-03B2F1428AD4}" srcOrd="5" destOrd="0" presId="urn:microsoft.com/office/officeart/2008/layout/VerticalCurvedList"/>
    <dgm:cxn modelId="{E0B57C34-8007-E746-A372-6981533ACDF0}" type="presParOf" srcId="{A59F38BF-2FE7-CA4F-90A2-3F69FB29C978}" destId="{8AF58352-2B50-E543-9F1F-8F4FF4E0F7A2}" srcOrd="6" destOrd="0" presId="urn:microsoft.com/office/officeart/2008/layout/VerticalCurvedList"/>
    <dgm:cxn modelId="{F6FEA0E7-4805-A149-AE6C-297395312410}" type="presParOf" srcId="{8AF58352-2B50-E543-9F1F-8F4FF4E0F7A2}" destId="{0DE21FDF-E214-A346-A638-769DA5FA92D0}" srcOrd="0" destOrd="0" presId="urn:microsoft.com/office/officeart/2008/layout/VerticalCurvedList"/>
    <dgm:cxn modelId="{D0653E85-6071-9941-A657-1CE8313E1A99}" type="presParOf" srcId="{A59F38BF-2FE7-CA4F-90A2-3F69FB29C978}" destId="{8E10CC51-8608-C247-9A50-920E8428CB8B}" srcOrd="7" destOrd="0" presId="urn:microsoft.com/office/officeart/2008/layout/VerticalCurvedList"/>
    <dgm:cxn modelId="{8ACB3A5C-15FD-4E40-8621-87D8609BBD83}" type="presParOf" srcId="{A59F38BF-2FE7-CA4F-90A2-3F69FB29C978}" destId="{15D2F486-8AB9-CF4E-85C7-0BEF1D28DEC7}" srcOrd="8" destOrd="0" presId="urn:microsoft.com/office/officeart/2008/layout/VerticalCurvedList"/>
    <dgm:cxn modelId="{C8900BDD-63FE-DE40-9F53-4280B4387458}" type="presParOf" srcId="{15D2F486-8AB9-CF4E-85C7-0BEF1D28DEC7}" destId="{E3AD01F4-5923-954F-9B11-BA7A5135B12D}" srcOrd="0" destOrd="0" presId="urn:microsoft.com/office/officeart/2008/layout/VerticalCurvedList"/>
    <dgm:cxn modelId="{8E0CA20D-362E-2647-91E0-5A6E343B67BF}" type="presParOf" srcId="{A59F38BF-2FE7-CA4F-90A2-3F69FB29C978}" destId="{ED565C5A-847A-0D4C-954B-3555DF34A916}" srcOrd="9" destOrd="0" presId="urn:microsoft.com/office/officeart/2008/layout/VerticalCurvedList"/>
    <dgm:cxn modelId="{99105F7D-87CF-D94A-A8D8-FE1EFC368E6D}" type="presParOf" srcId="{A59F38BF-2FE7-CA4F-90A2-3F69FB29C978}" destId="{DCBAD634-A25C-FB41-8EF6-CCD1DCEF82AA}" srcOrd="10" destOrd="0" presId="urn:microsoft.com/office/officeart/2008/layout/VerticalCurvedList"/>
    <dgm:cxn modelId="{DC804786-787E-754A-BA9D-7BF8B67EE428}" type="presParOf" srcId="{DCBAD634-A25C-FB41-8EF6-CCD1DCEF82AA}" destId="{DEFD0A92-DA35-924B-A41D-B73EA6112009}" srcOrd="0" destOrd="0" presId="urn:microsoft.com/office/officeart/2008/layout/VerticalCurvedList"/>
    <dgm:cxn modelId="{7637C003-D6C4-9F4C-B7A5-E0FCA1C697BB}" type="presParOf" srcId="{A59F38BF-2FE7-CA4F-90A2-3F69FB29C978}" destId="{4A339E10-F8B1-874C-B88B-BB4F0E1CD599}" srcOrd="11" destOrd="0" presId="urn:microsoft.com/office/officeart/2008/layout/VerticalCurvedList"/>
    <dgm:cxn modelId="{A779AAAB-C0CD-5E45-B299-B9EA5130FEBD}" type="presParOf" srcId="{A59F38BF-2FE7-CA4F-90A2-3F69FB29C978}" destId="{4F6E479E-10B4-E140-BB03-DAA0A86C5F1D}" srcOrd="12" destOrd="0" presId="urn:microsoft.com/office/officeart/2008/layout/VerticalCurvedList"/>
    <dgm:cxn modelId="{59F8DBE1-D763-6E43-8062-10A4ECD0E811}"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66553F28-C5C1-4D0F-8622-1385AAFB6330}">
      <dgm:prSet phldrT="[Text]"/>
      <dgm:spPr>
        <a:gradFill rotWithShape="0">
          <a:gsLst>
            <a:gs pos="0">
              <a:schemeClr val="accent1"/>
            </a:gs>
            <a:gs pos="79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Management</a:t>
          </a:r>
          <a:endParaRPr lang="en-US" dirty="0"/>
        </a:p>
      </dgm:t>
    </dgm:pt>
    <dgm:pt modelId="{DE70CC8D-D691-4EFF-8A16-AC38F2BBA647}" type="parTrans" cxnId="{0DAF53A3-34D6-436B-BE13-910FDB8B559C}">
      <dgm:prSet/>
      <dgm:spPr/>
      <dgm:t>
        <a:bodyPr/>
        <a:lstStyle/>
        <a:p>
          <a:endParaRPr lang="en-US"/>
        </a:p>
      </dgm:t>
    </dgm:pt>
    <dgm:pt modelId="{E1E68D71-DF90-4B65-883E-6F804B7C38C3}" type="sibTrans" cxnId="{0DAF53A3-34D6-436B-BE13-910FDB8B559C}">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solidFill>
          <a:schemeClr val="accent1"/>
        </a:solidFill>
        <a:ln>
          <a:solidFill>
            <a:schemeClr val="tx1"/>
          </a:solidFill>
        </a:ln>
        <a:effectLst>
          <a:outerShdw blurRad="50800" dist="38100" dir="2700000" algn="tl" rotWithShape="0">
            <a:srgbClr val="000000">
              <a:alpha val="43000"/>
            </a:srgbClr>
          </a:outerShdw>
        </a:effectLst>
      </dgm:spPr>
      <dgm:t>
        <a:bodyPr/>
        <a:lstStyle/>
        <a:p>
          <a:endParaRPr lang="en-US"/>
        </a:p>
      </dgm:t>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84A61A1B-2CBA-4D6F-84A4-7F82529435F8}" type="pres">
      <dgm:prSet presAssocID="{66553F28-C5C1-4D0F-8622-1385AAFB6330}" presName="text_6" presStyleLbl="node1" presStyleIdx="5" presStyleCnt="6">
        <dgm:presLayoutVars>
          <dgm:bulletEnabled val="1"/>
        </dgm:presLayoutVars>
      </dgm:prSet>
      <dgm:spPr/>
      <dgm:t>
        <a:bodyPr/>
        <a:lstStyle/>
        <a:p>
          <a:endParaRPr lang="en-US"/>
        </a:p>
      </dgm:t>
    </dgm:pt>
    <dgm:pt modelId="{04002F1C-E720-4470-8DD8-92EC67712170}" type="pres">
      <dgm:prSet presAssocID="{66553F28-C5C1-4D0F-8622-1385AAFB6330}" presName="accent_6" presStyleCnt="0"/>
      <dgm:spPr/>
    </dgm:pt>
    <dgm:pt modelId="{857B9EE7-196E-4565-9BFA-01B72258176F}" type="pres">
      <dgm:prSet presAssocID="{66553F28-C5C1-4D0F-8622-1385AAFB6330}" presName="accentRepeatNode" presStyleLbl="solidFgAcc1" presStyleIdx="5" presStyleCnt="6"/>
      <dgm:spPr>
        <a:solidFill>
          <a:schemeClr val="accent1"/>
        </a:solidFill>
      </dgm:spPr>
      <dgm:t>
        <a:bodyPr/>
        <a:lstStyle/>
        <a:p>
          <a:endParaRPr lang="en-US"/>
        </a:p>
      </dgm:t>
    </dgm:pt>
  </dgm:ptLst>
  <dgm:cxnLst>
    <dgm:cxn modelId="{B94569D2-EBCB-485C-AB30-DE85DB9416E1}" type="presOf" srcId="{E8705180-979C-194C-9881-AC2C8287468C}" destId="{8E10CC51-8608-C247-9A50-920E8428CB8B}"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ED0E0CE9-DC06-48CB-9BB1-96A7FD2BD1AE}" type="presOf" srcId="{67372290-16FA-2644-9F72-C4B45CC98F17}" destId="{ED565C5A-847A-0D4C-954B-3555DF34A916}" srcOrd="0" destOrd="0" presId="urn:microsoft.com/office/officeart/2008/layout/VerticalCurvedList"/>
    <dgm:cxn modelId="{8388812F-AC9E-42B4-8ADE-0BE46B853F93}" type="presOf" srcId="{A0A97B9C-A50D-974F-85DE-9B03F451FCD8}" destId="{01DB820E-77AD-E642-AD6A-2D8471B46B63}"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C0AFBBCB-9B43-4434-9436-B3EED5D5151F}" type="presOf" srcId="{66553F28-C5C1-4D0F-8622-1385AAFB6330}" destId="{84A61A1B-2CBA-4D6F-84A4-7F82529435F8}" srcOrd="0" destOrd="0" presId="urn:microsoft.com/office/officeart/2008/layout/VerticalCurvedList"/>
    <dgm:cxn modelId="{0FB43D6A-7544-408D-9CD4-756F95565A7E}" type="presOf" srcId="{CEA67E05-4791-AE45-A048-AB54AEE15C32}" destId="{EE3190D3-894D-1F45-AB63-2B941996AE3C}" srcOrd="0" destOrd="0" presId="urn:microsoft.com/office/officeart/2008/layout/VerticalCurvedList"/>
    <dgm:cxn modelId="{8A67D978-344C-45BF-8674-49AA210796C4}" type="presOf" srcId="{6743CA19-4184-3849-8083-EEB366E87C4F}" destId="{46EFE1A0-8C0D-8B42-B369-03B2F1428AD4}"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2" destOrd="0" parTransId="{F9247CB1-57DE-8643-ADE3-5781E51FA219}" sibTransId="{3D1DAA55-A3B4-D84C-AAD8-344F3FE53228}"/>
    <dgm:cxn modelId="{0DAF53A3-34D6-436B-BE13-910FDB8B559C}" srcId="{A0A97B9C-A50D-974F-85DE-9B03F451FCD8}" destId="{66553F28-C5C1-4D0F-8622-1385AAFB6330}" srcOrd="5" destOrd="0" parTransId="{DE70CC8D-D691-4EFF-8A16-AC38F2BBA647}" sibTransId="{E1E68D71-DF90-4B65-883E-6F804B7C38C3}"/>
    <dgm:cxn modelId="{1B3439F3-1A6E-41B7-B06B-E3765F418432}" type="presOf" srcId="{9C9CAE89-5B70-BA4F-A3A9-AB23C1AAE0C0}" destId="{287129D2-ADF4-2748-917B-317E0574E62B}" srcOrd="0" destOrd="0" presId="urn:microsoft.com/office/officeart/2008/layout/VerticalCurvedList"/>
    <dgm:cxn modelId="{5EA658AD-A550-42C8-B05C-F0C372D9CA20}" type="presOf" srcId="{502CE45F-9612-954D-9284-AA0E8C628BCB}" destId="{2B8435D0-4ED3-0040-AE51-86B9DBC52BBA}" srcOrd="0" destOrd="0" presId="urn:microsoft.com/office/officeart/2008/layout/VerticalCurvedList"/>
    <dgm:cxn modelId="{D3CA216D-6BBB-4956-A0CA-05D2B91E9D05}" type="presParOf" srcId="{01DB820E-77AD-E642-AD6A-2D8471B46B63}" destId="{A59F38BF-2FE7-CA4F-90A2-3F69FB29C978}" srcOrd="0" destOrd="0" presId="urn:microsoft.com/office/officeart/2008/layout/VerticalCurvedList"/>
    <dgm:cxn modelId="{643CB481-B919-437F-81CC-649D7BC76477}" type="presParOf" srcId="{A59F38BF-2FE7-CA4F-90A2-3F69FB29C978}" destId="{820CA81A-7AD3-B443-AB53-D2D06B64DC22}" srcOrd="0" destOrd="0" presId="urn:microsoft.com/office/officeart/2008/layout/VerticalCurvedList"/>
    <dgm:cxn modelId="{5A4D4457-F349-42C0-B598-6BEC0E14E226}" type="presParOf" srcId="{820CA81A-7AD3-B443-AB53-D2D06B64DC22}" destId="{468C5D4D-BFE1-3D42-9BD3-D8E03A2F79A7}" srcOrd="0" destOrd="0" presId="urn:microsoft.com/office/officeart/2008/layout/VerticalCurvedList"/>
    <dgm:cxn modelId="{030C8C33-2731-4834-B32D-F9597596ABCE}" type="presParOf" srcId="{820CA81A-7AD3-B443-AB53-D2D06B64DC22}" destId="{EE3190D3-894D-1F45-AB63-2B941996AE3C}" srcOrd="1" destOrd="0" presId="urn:microsoft.com/office/officeart/2008/layout/VerticalCurvedList"/>
    <dgm:cxn modelId="{35C4C956-FAFA-4356-B819-A4164434F72D}" type="presParOf" srcId="{820CA81A-7AD3-B443-AB53-D2D06B64DC22}" destId="{F7BDA3CB-2396-5B49-A97B-B2A90FEF8490}" srcOrd="2" destOrd="0" presId="urn:microsoft.com/office/officeart/2008/layout/VerticalCurvedList"/>
    <dgm:cxn modelId="{5BD2B40D-1EF1-41D3-95AD-90569BA1C396}" type="presParOf" srcId="{820CA81A-7AD3-B443-AB53-D2D06B64DC22}" destId="{4AFCE4B5-3849-E045-92A9-A5BE61185E02}" srcOrd="3" destOrd="0" presId="urn:microsoft.com/office/officeart/2008/layout/VerticalCurvedList"/>
    <dgm:cxn modelId="{8F1783F1-72CF-4ADA-B9D4-6C41E661A6AC}" type="presParOf" srcId="{A59F38BF-2FE7-CA4F-90A2-3F69FB29C978}" destId="{2B8435D0-4ED3-0040-AE51-86B9DBC52BBA}" srcOrd="1" destOrd="0" presId="urn:microsoft.com/office/officeart/2008/layout/VerticalCurvedList"/>
    <dgm:cxn modelId="{F4C5CC59-4ED7-47F6-A1D2-AA466929D7F8}" type="presParOf" srcId="{A59F38BF-2FE7-CA4F-90A2-3F69FB29C978}" destId="{B7D50751-DC01-DC47-A03E-5F5708573DD0}" srcOrd="2" destOrd="0" presId="urn:microsoft.com/office/officeart/2008/layout/VerticalCurvedList"/>
    <dgm:cxn modelId="{504654CC-F0E6-4A78-A667-84A62FF24F5A}" type="presParOf" srcId="{B7D50751-DC01-DC47-A03E-5F5708573DD0}" destId="{2D0A0FDF-B87A-B44A-8756-D258F60490FB}" srcOrd="0" destOrd="0" presId="urn:microsoft.com/office/officeart/2008/layout/VerticalCurvedList"/>
    <dgm:cxn modelId="{71BD79A9-8D8B-406D-A2E8-AB7309618B88}" type="presParOf" srcId="{A59F38BF-2FE7-CA4F-90A2-3F69FB29C978}" destId="{287129D2-ADF4-2748-917B-317E0574E62B}" srcOrd="3" destOrd="0" presId="urn:microsoft.com/office/officeart/2008/layout/VerticalCurvedList"/>
    <dgm:cxn modelId="{AD9619FC-3292-402E-B508-17CAD7015210}" type="presParOf" srcId="{A59F38BF-2FE7-CA4F-90A2-3F69FB29C978}" destId="{FD53AFBD-17B6-4C45-976E-3469BEA495EE}" srcOrd="4" destOrd="0" presId="urn:microsoft.com/office/officeart/2008/layout/VerticalCurvedList"/>
    <dgm:cxn modelId="{99DD1164-17FE-4D00-A759-2A061340E567}" type="presParOf" srcId="{FD53AFBD-17B6-4C45-976E-3469BEA495EE}" destId="{D93451C1-F2F9-304D-B2C4-6BAA4ABACC65}" srcOrd="0" destOrd="0" presId="urn:microsoft.com/office/officeart/2008/layout/VerticalCurvedList"/>
    <dgm:cxn modelId="{D107D455-7A90-446E-95B6-AFEDED6E7FB2}" type="presParOf" srcId="{A59F38BF-2FE7-CA4F-90A2-3F69FB29C978}" destId="{46EFE1A0-8C0D-8B42-B369-03B2F1428AD4}" srcOrd="5" destOrd="0" presId="urn:microsoft.com/office/officeart/2008/layout/VerticalCurvedList"/>
    <dgm:cxn modelId="{0BF3120A-2E3D-4F0E-9161-E64E7D5C881C}" type="presParOf" srcId="{A59F38BF-2FE7-CA4F-90A2-3F69FB29C978}" destId="{8AF58352-2B50-E543-9F1F-8F4FF4E0F7A2}" srcOrd="6" destOrd="0" presId="urn:microsoft.com/office/officeart/2008/layout/VerticalCurvedList"/>
    <dgm:cxn modelId="{0B64C2C4-A10B-476B-AE1E-39421E7F886D}" type="presParOf" srcId="{8AF58352-2B50-E543-9F1F-8F4FF4E0F7A2}" destId="{0DE21FDF-E214-A346-A638-769DA5FA92D0}" srcOrd="0" destOrd="0" presId="urn:microsoft.com/office/officeart/2008/layout/VerticalCurvedList"/>
    <dgm:cxn modelId="{51D5636D-5C0B-46D6-8D83-ABA9C39913D7}" type="presParOf" srcId="{A59F38BF-2FE7-CA4F-90A2-3F69FB29C978}" destId="{8E10CC51-8608-C247-9A50-920E8428CB8B}" srcOrd="7" destOrd="0" presId="urn:microsoft.com/office/officeart/2008/layout/VerticalCurvedList"/>
    <dgm:cxn modelId="{66C609E0-F8FA-4100-81F4-4C04EF7AA46D}" type="presParOf" srcId="{A59F38BF-2FE7-CA4F-90A2-3F69FB29C978}" destId="{15D2F486-8AB9-CF4E-85C7-0BEF1D28DEC7}" srcOrd="8" destOrd="0" presId="urn:microsoft.com/office/officeart/2008/layout/VerticalCurvedList"/>
    <dgm:cxn modelId="{50833C3A-729B-46B6-80C9-7E50F419DE4B}" type="presParOf" srcId="{15D2F486-8AB9-CF4E-85C7-0BEF1D28DEC7}" destId="{E3AD01F4-5923-954F-9B11-BA7A5135B12D}" srcOrd="0" destOrd="0" presId="urn:microsoft.com/office/officeart/2008/layout/VerticalCurvedList"/>
    <dgm:cxn modelId="{CF7BACA8-748E-48E5-81B7-316B5C712AF0}" type="presParOf" srcId="{A59F38BF-2FE7-CA4F-90A2-3F69FB29C978}" destId="{ED565C5A-847A-0D4C-954B-3555DF34A916}" srcOrd="9" destOrd="0" presId="urn:microsoft.com/office/officeart/2008/layout/VerticalCurvedList"/>
    <dgm:cxn modelId="{0E2B9A40-6B0B-4564-AEB7-BD9664162788}" type="presParOf" srcId="{A59F38BF-2FE7-CA4F-90A2-3F69FB29C978}" destId="{DCBAD634-A25C-FB41-8EF6-CCD1DCEF82AA}" srcOrd="10" destOrd="0" presId="urn:microsoft.com/office/officeart/2008/layout/VerticalCurvedList"/>
    <dgm:cxn modelId="{B8CE709B-D18E-4C02-9292-7B1CAD5394B9}" type="presParOf" srcId="{DCBAD634-A25C-FB41-8EF6-CCD1DCEF82AA}" destId="{DEFD0A92-DA35-924B-A41D-B73EA6112009}" srcOrd="0" destOrd="0" presId="urn:microsoft.com/office/officeart/2008/layout/VerticalCurvedList"/>
    <dgm:cxn modelId="{C8C1DAC0-3E14-481E-8441-629B4C235EAD}" type="presParOf" srcId="{A59F38BF-2FE7-CA4F-90A2-3F69FB29C978}" destId="{84A61A1B-2CBA-4D6F-84A4-7F82529435F8}" srcOrd="11" destOrd="0" presId="urn:microsoft.com/office/officeart/2008/layout/VerticalCurvedList"/>
    <dgm:cxn modelId="{B5B205A5-3CB7-4DB9-A4A5-D003D656A952}" type="presParOf" srcId="{A59F38BF-2FE7-CA4F-90A2-3F69FB29C978}" destId="{04002F1C-E720-4470-8DD8-92EC67712170}" srcOrd="12" destOrd="0" presId="urn:microsoft.com/office/officeart/2008/layout/VerticalCurvedList"/>
    <dgm:cxn modelId="{DC07D991-9E51-433C-9999-17BE8D5C8A8C}" type="presParOf" srcId="{04002F1C-E720-4470-8DD8-92EC67712170}" destId="{857B9EE7-196E-4565-9BFA-01B72258176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a:gradFill rotWithShape="0">
          <a:gsLst>
            <a:gs pos="0">
              <a:schemeClr val="accent1"/>
            </a:gs>
            <a:gs pos="80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gradFill flip="none" rotWithShape="1">
          <a:gsLst>
            <a:gs pos="0">
              <a:schemeClr val="bg1">
                <a:lumMod val="50000"/>
              </a:schemeClr>
            </a:gs>
            <a:gs pos="100000">
              <a:srgbClr val="FFFFFF"/>
            </a:gs>
          </a:gsLst>
          <a:lin ang="0" scaled="1"/>
          <a:tileRect/>
        </a:gradFill>
        <a:effectLst>
          <a:outerShdw blurRad="50800" dist="38100" dir="2700000" algn="tl" rotWithShape="0">
            <a:srgbClr val="000000">
              <a:alpha val="43000"/>
            </a:srgbClr>
          </a:outerShdw>
        </a:effectLst>
      </dgm:spPr>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gradFill flip="none" rotWithShape="1">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8E993747-649F-9B48-B388-85F90D18038B}" type="pres">
      <dgm:prSet presAssocID="{E8705180-979C-194C-9881-AC2C8287468C}" presName="text_3" presStyleLbl="node1" presStyleIdx="2" presStyleCnt="6">
        <dgm:presLayoutVars>
          <dgm:bulletEnabled val="1"/>
        </dgm:presLayoutVars>
      </dgm:prSet>
      <dgm:spPr/>
      <dgm:t>
        <a:bodyPr/>
        <a:lstStyle/>
        <a:p>
          <a:endParaRPr lang="en-US"/>
        </a:p>
      </dgm:t>
    </dgm:pt>
    <dgm:pt modelId="{45750F70-7892-054C-A251-8A8E74A2C3EF}"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4669CD20-C512-C948-8AD4-CDC8A68843B0}" type="pres">
      <dgm:prSet presAssocID="{6743CA19-4184-3849-8083-EEB366E87C4F}" presName="text_4" presStyleLbl="node1" presStyleIdx="3" presStyleCnt="6">
        <dgm:presLayoutVars>
          <dgm:bulletEnabled val="1"/>
        </dgm:presLayoutVars>
      </dgm:prSet>
      <dgm:spPr/>
      <dgm:t>
        <a:bodyPr/>
        <a:lstStyle/>
        <a:p>
          <a:endParaRPr lang="en-US"/>
        </a:p>
      </dgm:t>
    </dgm:pt>
    <dgm:pt modelId="{F7AA29F2-5FFF-A34A-BFC9-D5A999E2C4C2}"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Lst>
  <dgm:cxnLst>
    <dgm:cxn modelId="{2C430EDE-CDE1-3642-82BC-88A3343C72DB}" type="presOf" srcId="{A0A97B9C-A50D-974F-85DE-9B03F451FCD8}" destId="{01DB820E-77AD-E642-AD6A-2D8471B46B63}" srcOrd="0" destOrd="0" presId="urn:microsoft.com/office/officeart/2008/layout/VerticalCurvedList"/>
    <dgm:cxn modelId="{5F3631CA-0570-4B4C-AB62-0CDE319596E6}" srcId="{A0A97B9C-A50D-974F-85DE-9B03F451FCD8}" destId="{6743CA19-4184-3849-8083-EEB366E87C4F}" srcOrd="3" destOrd="0" parTransId="{F9247CB1-57DE-8643-ADE3-5781E51FA219}" sibTransId="{3D1DAA55-A3B4-D84C-AAD8-344F3FE53228}"/>
    <dgm:cxn modelId="{EA33F44C-8C47-1740-98B0-55F8FB0BCD0F}" srcId="{A0A97B9C-A50D-974F-85DE-9B03F451FCD8}" destId="{E8705180-979C-194C-9881-AC2C8287468C}" srcOrd="2" destOrd="0" parTransId="{DD09FAE7-0E9F-CE49-912D-0E3DB71D5778}" sibTransId="{B06309E7-6A70-F443-B700-A297CAD108C3}"/>
    <dgm:cxn modelId="{B2825E01-448D-EA48-A6A8-AFD78C105813}" type="presOf" srcId="{E8705180-979C-194C-9881-AC2C8287468C}" destId="{8E993747-649F-9B48-B388-85F90D18038B}"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4D360816-D8B7-4B48-A51F-4BF7753F154B}" type="presOf" srcId="{9C9CAE89-5B70-BA4F-A3A9-AB23C1AAE0C0}" destId="{287129D2-ADF4-2748-917B-317E0574E62B}" srcOrd="0" destOrd="0" presId="urn:microsoft.com/office/officeart/2008/layout/VerticalCurvedList"/>
    <dgm:cxn modelId="{FA10A16E-5C5F-7D48-A328-B81AE9D1DE08}" type="presOf" srcId="{502CE45F-9612-954D-9284-AA0E8C628BCB}" destId="{2B8435D0-4ED3-0040-AE51-86B9DBC52BBA}" srcOrd="0" destOrd="0" presId="urn:microsoft.com/office/officeart/2008/layout/VerticalCurvedList"/>
    <dgm:cxn modelId="{9B0BCEFA-248C-D649-91FE-3085AD90A4AA}" type="presOf" srcId="{67372290-16FA-2644-9F72-C4B45CC98F17}" destId="{ED565C5A-847A-0D4C-954B-3555DF34A916}" srcOrd="0" destOrd="0" presId="urn:microsoft.com/office/officeart/2008/layout/VerticalCurvedList"/>
    <dgm:cxn modelId="{E4E4350B-9EBE-9B48-A233-47FEB4D303AD}" type="presOf" srcId="{0AC97823-8CDF-E347-AEE3-A9A130F289EE}" destId="{4A339E10-F8B1-874C-B88B-BB4F0E1CD599}"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FEA7EEED-2F99-CA4E-A341-C377A1E58E41}" type="presOf" srcId="{6743CA19-4184-3849-8083-EEB366E87C4F}" destId="{4669CD20-C512-C948-8AD4-CDC8A68843B0}"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82B71982-B072-684C-81F8-7329ED164E09}" srcId="{A0A97B9C-A50D-974F-85DE-9B03F451FCD8}" destId="{502CE45F-9612-954D-9284-AA0E8C628BCB}" srcOrd="0" destOrd="0" parTransId="{B88CDB9D-5B34-8647-8C9B-F9877C72AE13}" sibTransId="{CEA67E05-4791-AE45-A048-AB54AEE15C32}"/>
    <dgm:cxn modelId="{DEEE12FD-8397-1F45-B972-66A5792EABD6}" type="presOf" srcId="{CEA67E05-4791-AE45-A048-AB54AEE15C32}" destId="{EE3190D3-894D-1F45-AB63-2B941996AE3C}" srcOrd="0" destOrd="0" presId="urn:microsoft.com/office/officeart/2008/layout/VerticalCurvedList"/>
    <dgm:cxn modelId="{3614B866-5B81-7A4E-8583-C5F2945C546E}" type="presParOf" srcId="{01DB820E-77AD-E642-AD6A-2D8471B46B63}" destId="{A59F38BF-2FE7-CA4F-90A2-3F69FB29C978}" srcOrd="0" destOrd="0" presId="urn:microsoft.com/office/officeart/2008/layout/VerticalCurvedList"/>
    <dgm:cxn modelId="{CB81873D-14DF-1143-95D3-020A12AABA26}" type="presParOf" srcId="{A59F38BF-2FE7-CA4F-90A2-3F69FB29C978}" destId="{820CA81A-7AD3-B443-AB53-D2D06B64DC22}" srcOrd="0" destOrd="0" presId="urn:microsoft.com/office/officeart/2008/layout/VerticalCurvedList"/>
    <dgm:cxn modelId="{B63170FD-E759-9C48-9FBB-361A651F7EDB}" type="presParOf" srcId="{820CA81A-7AD3-B443-AB53-D2D06B64DC22}" destId="{468C5D4D-BFE1-3D42-9BD3-D8E03A2F79A7}" srcOrd="0" destOrd="0" presId="urn:microsoft.com/office/officeart/2008/layout/VerticalCurvedList"/>
    <dgm:cxn modelId="{AD6DCF12-14B9-E648-86CE-2208A224D401}" type="presParOf" srcId="{820CA81A-7AD3-B443-AB53-D2D06B64DC22}" destId="{EE3190D3-894D-1F45-AB63-2B941996AE3C}" srcOrd="1" destOrd="0" presId="urn:microsoft.com/office/officeart/2008/layout/VerticalCurvedList"/>
    <dgm:cxn modelId="{4B32BBD1-A729-FE4B-BDBB-3C6F8940ED32}" type="presParOf" srcId="{820CA81A-7AD3-B443-AB53-D2D06B64DC22}" destId="{F7BDA3CB-2396-5B49-A97B-B2A90FEF8490}" srcOrd="2" destOrd="0" presId="urn:microsoft.com/office/officeart/2008/layout/VerticalCurvedList"/>
    <dgm:cxn modelId="{616C6D24-7C5C-B04A-A0D9-FB3613DE526F}" type="presParOf" srcId="{820CA81A-7AD3-B443-AB53-D2D06B64DC22}" destId="{4AFCE4B5-3849-E045-92A9-A5BE61185E02}" srcOrd="3" destOrd="0" presId="urn:microsoft.com/office/officeart/2008/layout/VerticalCurvedList"/>
    <dgm:cxn modelId="{4FBB9E05-64D8-2D42-A6BC-8436246E9957}" type="presParOf" srcId="{A59F38BF-2FE7-CA4F-90A2-3F69FB29C978}" destId="{2B8435D0-4ED3-0040-AE51-86B9DBC52BBA}" srcOrd="1" destOrd="0" presId="urn:microsoft.com/office/officeart/2008/layout/VerticalCurvedList"/>
    <dgm:cxn modelId="{1CABF8DA-98DD-974D-BDEA-BAB04CD9D10F}" type="presParOf" srcId="{A59F38BF-2FE7-CA4F-90A2-3F69FB29C978}" destId="{B7D50751-DC01-DC47-A03E-5F5708573DD0}" srcOrd="2" destOrd="0" presId="urn:microsoft.com/office/officeart/2008/layout/VerticalCurvedList"/>
    <dgm:cxn modelId="{83F44821-4CBE-CE42-91B7-13981959E443}" type="presParOf" srcId="{B7D50751-DC01-DC47-A03E-5F5708573DD0}" destId="{2D0A0FDF-B87A-B44A-8756-D258F60490FB}" srcOrd="0" destOrd="0" presId="urn:microsoft.com/office/officeart/2008/layout/VerticalCurvedList"/>
    <dgm:cxn modelId="{671747A4-F626-D946-9308-2DD253CC9E0A}" type="presParOf" srcId="{A59F38BF-2FE7-CA4F-90A2-3F69FB29C978}" destId="{287129D2-ADF4-2748-917B-317E0574E62B}" srcOrd="3" destOrd="0" presId="urn:microsoft.com/office/officeart/2008/layout/VerticalCurvedList"/>
    <dgm:cxn modelId="{DB5F77A6-9EA4-8C45-9102-4C5D6F8309AD}" type="presParOf" srcId="{A59F38BF-2FE7-CA4F-90A2-3F69FB29C978}" destId="{FD53AFBD-17B6-4C45-976E-3469BEA495EE}" srcOrd="4" destOrd="0" presId="urn:microsoft.com/office/officeart/2008/layout/VerticalCurvedList"/>
    <dgm:cxn modelId="{6D2AF27F-6EB1-0A47-BD66-61D62849E586}" type="presParOf" srcId="{FD53AFBD-17B6-4C45-976E-3469BEA495EE}" destId="{D93451C1-F2F9-304D-B2C4-6BAA4ABACC65}" srcOrd="0" destOrd="0" presId="urn:microsoft.com/office/officeart/2008/layout/VerticalCurvedList"/>
    <dgm:cxn modelId="{EE95ADF6-492C-6049-913E-15669DA414B4}" type="presParOf" srcId="{A59F38BF-2FE7-CA4F-90A2-3F69FB29C978}" destId="{8E993747-649F-9B48-B388-85F90D18038B}" srcOrd="5" destOrd="0" presId="urn:microsoft.com/office/officeart/2008/layout/VerticalCurvedList"/>
    <dgm:cxn modelId="{8DFFC596-9FB1-B649-93C6-1C19C181CC3E}" type="presParOf" srcId="{A59F38BF-2FE7-CA4F-90A2-3F69FB29C978}" destId="{45750F70-7892-054C-A251-8A8E74A2C3EF}" srcOrd="6" destOrd="0" presId="urn:microsoft.com/office/officeart/2008/layout/VerticalCurvedList"/>
    <dgm:cxn modelId="{EC876B6E-740F-584B-9303-33FD4CD0D579}" type="presParOf" srcId="{45750F70-7892-054C-A251-8A8E74A2C3EF}" destId="{E3AD01F4-5923-954F-9B11-BA7A5135B12D}" srcOrd="0" destOrd="0" presId="urn:microsoft.com/office/officeart/2008/layout/VerticalCurvedList"/>
    <dgm:cxn modelId="{6854B6CE-9F48-9C4F-B9F7-FE7B92B7CC47}" type="presParOf" srcId="{A59F38BF-2FE7-CA4F-90A2-3F69FB29C978}" destId="{4669CD20-C512-C948-8AD4-CDC8A68843B0}" srcOrd="7" destOrd="0" presId="urn:microsoft.com/office/officeart/2008/layout/VerticalCurvedList"/>
    <dgm:cxn modelId="{ADABFB66-6AA3-5442-A7A8-F999759138AB}" type="presParOf" srcId="{A59F38BF-2FE7-CA4F-90A2-3F69FB29C978}" destId="{F7AA29F2-5FFF-A34A-BFC9-D5A999E2C4C2}" srcOrd="8" destOrd="0" presId="urn:microsoft.com/office/officeart/2008/layout/VerticalCurvedList"/>
    <dgm:cxn modelId="{477264FC-6CCC-A242-B139-0CD926E25249}" type="presParOf" srcId="{F7AA29F2-5FFF-A34A-BFC9-D5A999E2C4C2}" destId="{0DE21FDF-E214-A346-A638-769DA5FA92D0}" srcOrd="0" destOrd="0" presId="urn:microsoft.com/office/officeart/2008/layout/VerticalCurvedList"/>
    <dgm:cxn modelId="{9D8397FC-C9DF-D844-AAF0-4FA102F62EB9}" type="presParOf" srcId="{A59F38BF-2FE7-CA4F-90A2-3F69FB29C978}" destId="{ED565C5A-847A-0D4C-954B-3555DF34A916}" srcOrd="9" destOrd="0" presId="urn:microsoft.com/office/officeart/2008/layout/VerticalCurvedList"/>
    <dgm:cxn modelId="{9D928828-3B26-764A-BF48-CA7C326E681F}" type="presParOf" srcId="{A59F38BF-2FE7-CA4F-90A2-3F69FB29C978}" destId="{DCBAD634-A25C-FB41-8EF6-CCD1DCEF82AA}" srcOrd="10" destOrd="0" presId="urn:microsoft.com/office/officeart/2008/layout/VerticalCurvedList"/>
    <dgm:cxn modelId="{E0305C05-311E-7F45-8371-36C6695238D9}" type="presParOf" srcId="{DCBAD634-A25C-FB41-8EF6-CCD1DCEF82AA}" destId="{DEFD0A92-DA35-924B-A41D-B73EA6112009}" srcOrd="0" destOrd="0" presId="urn:microsoft.com/office/officeart/2008/layout/VerticalCurvedList"/>
    <dgm:cxn modelId="{E275F578-F649-884D-9CFD-D87F94170629}" type="presParOf" srcId="{A59F38BF-2FE7-CA4F-90A2-3F69FB29C978}" destId="{4A339E10-F8B1-874C-B88B-BB4F0E1CD599}" srcOrd="11" destOrd="0" presId="urn:microsoft.com/office/officeart/2008/layout/VerticalCurvedList"/>
    <dgm:cxn modelId="{33AFBAE3-DE12-3147-A8CF-9CAD710319A6}" type="presParOf" srcId="{A59F38BF-2FE7-CA4F-90A2-3F69FB29C978}" destId="{4F6E479E-10B4-E140-BB03-DAA0A86C5F1D}" srcOrd="12" destOrd="0" presId="urn:microsoft.com/office/officeart/2008/layout/VerticalCurvedList"/>
    <dgm:cxn modelId="{31EAAD0E-F41E-6543-B1DD-4BAC189C6E05}"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a:gradFill rotWithShape="0">
          <a:gsLst>
            <a:gs pos="0">
              <a:schemeClr val="accent1"/>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gradFill flip="none" rotWithShape="1">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55F39831-1C89-994B-AC3F-3A776DBE5892}" type="pres">
      <dgm:prSet presAssocID="{E8705180-979C-194C-9881-AC2C8287468C}" presName="text_3" presStyleLbl="node1" presStyleIdx="2" presStyleCnt="6">
        <dgm:presLayoutVars>
          <dgm:bulletEnabled val="1"/>
        </dgm:presLayoutVars>
      </dgm:prSet>
      <dgm:spPr/>
      <dgm:t>
        <a:bodyPr/>
        <a:lstStyle/>
        <a:p>
          <a:endParaRPr lang="en-US"/>
        </a:p>
      </dgm:t>
    </dgm:pt>
    <dgm:pt modelId="{F7670765-189B-B34E-9848-9CAB0A703809}"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897FF6C3-DE15-154D-948B-2A9191BC6015}" type="pres">
      <dgm:prSet presAssocID="{6743CA19-4184-3849-8083-EEB366E87C4F}" presName="text_4" presStyleLbl="node1" presStyleIdx="3" presStyleCnt="6">
        <dgm:presLayoutVars>
          <dgm:bulletEnabled val="1"/>
        </dgm:presLayoutVars>
      </dgm:prSet>
      <dgm:spPr/>
      <dgm:t>
        <a:bodyPr/>
        <a:lstStyle/>
        <a:p>
          <a:endParaRPr lang="en-US"/>
        </a:p>
      </dgm:t>
    </dgm:pt>
    <dgm:pt modelId="{71E7BD81-2D86-CC4C-A707-D7D68D14F492}"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Lst>
  <dgm:cxnLst>
    <dgm:cxn modelId="{37BFA6B6-E47B-2845-8350-D9F37226DC2D}" srcId="{A0A97B9C-A50D-974F-85DE-9B03F451FCD8}" destId="{9C9CAE89-5B70-BA4F-A3A9-AB23C1AAE0C0}" srcOrd="1" destOrd="0" parTransId="{D80F9DEE-3510-3449-A8A8-C6001F102F88}" sibTransId="{756A203A-09EA-4042-983A-0518B7D961AD}"/>
    <dgm:cxn modelId="{8B704CDB-8F5B-DE49-B840-AEC6E6AF2A42}" type="presOf" srcId="{9C9CAE89-5B70-BA4F-A3A9-AB23C1AAE0C0}" destId="{287129D2-ADF4-2748-917B-317E0574E62B}" srcOrd="0" destOrd="0" presId="urn:microsoft.com/office/officeart/2008/layout/VerticalCurvedList"/>
    <dgm:cxn modelId="{4847AF05-0508-2C45-AAFF-8EBF0DEEC58B}" type="presOf" srcId="{502CE45F-9612-954D-9284-AA0E8C628BCB}" destId="{2B8435D0-4ED3-0040-AE51-86B9DBC52BBA}"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67A7EC7A-EF8B-754D-9C85-A20D4D2DB02C}" type="presOf" srcId="{0AC97823-8CDF-E347-AEE3-A9A130F289EE}" destId="{4A339E10-F8B1-874C-B88B-BB4F0E1CD599}" srcOrd="0" destOrd="0" presId="urn:microsoft.com/office/officeart/2008/layout/VerticalCurvedList"/>
    <dgm:cxn modelId="{67C728F9-80D1-1D42-B3FD-5E5680604F32}" type="presOf" srcId="{67372290-16FA-2644-9F72-C4B45CC98F17}" destId="{ED565C5A-847A-0D4C-954B-3555DF34A916}"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F94D9340-2B7F-2746-AF40-825EDC08A190}" type="presOf" srcId="{E8705180-979C-194C-9881-AC2C8287468C}" destId="{55F39831-1C89-994B-AC3F-3A776DBE5892}" srcOrd="0" destOrd="0" presId="urn:microsoft.com/office/officeart/2008/layout/VerticalCurvedList"/>
    <dgm:cxn modelId="{9F4F666F-13C0-EA42-B23B-803275D91317}" type="presOf" srcId="{6743CA19-4184-3849-8083-EEB366E87C4F}" destId="{897FF6C3-DE15-154D-948B-2A9191BC6015}" srcOrd="0" destOrd="0" presId="urn:microsoft.com/office/officeart/2008/layout/VerticalCurvedList"/>
    <dgm:cxn modelId="{A5D10F18-DC5D-6244-8806-BA31B324F540}" type="presOf" srcId="{A0A97B9C-A50D-974F-85DE-9B03F451FCD8}" destId="{01DB820E-77AD-E642-AD6A-2D8471B46B63}" srcOrd="0" destOrd="0" presId="urn:microsoft.com/office/officeart/2008/layout/VerticalCurvedList"/>
    <dgm:cxn modelId="{EA33F44C-8C47-1740-98B0-55F8FB0BCD0F}" srcId="{A0A97B9C-A50D-974F-85DE-9B03F451FCD8}" destId="{E8705180-979C-194C-9881-AC2C8287468C}" srcOrd="2" destOrd="0" parTransId="{DD09FAE7-0E9F-CE49-912D-0E3DB71D5778}" sibTransId="{B06309E7-6A70-F443-B700-A297CAD108C3}"/>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3" destOrd="0" parTransId="{F9247CB1-57DE-8643-ADE3-5781E51FA219}" sibTransId="{3D1DAA55-A3B4-D84C-AAD8-344F3FE53228}"/>
    <dgm:cxn modelId="{59BF2845-468D-0146-A674-702F099CFB0B}" type="presOf" srcId="{CEA67E05-4791-AE45-A048-AB54AEE15C32}" destId="{EE3190D3-894D-1F45-AB63-2B941996AE3C}" srcOrd="0" destOrd="0" presId="urn:microsoft.com/office/officeart/2008/layout/VerticalCurvedList"/>
    <dgm:cxn modelId="{3EF5F3DF-9541-AB4C-B308-EEE3F0578663}" type="presParOf" srcId="{01DB820E-77AD-E642-AD6A-2D8471B46B63}" destId="{A59F38BF-2FE7-CA4F-90A2-3F69FB29C978}" srcOrd="0" destOrd="0" presId="urn:microsoft.com/office/officeart/2008/layout/VerticalCurvedList"/>
    <dgm:cxn modelId="{56575778-D060-2545-9C56-091161E6F1CD}" type="presParOf" srcId="{A59F38BF-2FE7-CA4F-90A2-3F69FB29C978}" destId="{820CA81A-7AD3-B443-AB53-D2D06B64DC22}" srcOrd="0" destOrd="0" presId="urn:microsoft.com/office/officeart/2008/layout/VerticalCurvedList"/>
    <dgm:cxn modelId="{89AC6781-A494-5D46-BFC0-0E7A2DDFBECB}" type="presParOf" srcId="{820CA81A-7AD3-B443-AB53-D2D06B64DC22}" destId="{468C5D4D-BFE1-3D42-9BD3-D8E03A2F79A7}" srcOrd="0" destOrd="0" presId="urn:microsoft.com/office/officeart/2008/layout/VerticalCurvedList"/>
    <dgm:cxn modelId="{C423558F-2465-834D-BF4E-DE6E804F6802}" type="presParOf" srcId="{820CA81A-7AD3-B443-AB53-D2D06B64DC22}" destId="{EE3190D3-894D-1F45-AB63-2B941996AE3C}" srcOrd="1" destOrd="0" presId="urn:microsoft.com/office/officeart/2008/layout/VerticalCurvedList"/>
    <dgm:cxn modelId="{F87CE204-695A-754E-BF35-D4657AD6DC5E}" type="presParOf" srcId="{820CA81A-7AD3-B443-AB53-D2D06B64DC22}" destId="{F7BDA3CB-2396-5B49-A97B-B2A90FEF8490}" srcOrd="2" destOrd="0" presId="urn:microsoft.com/office/officeart/2008/layout/VerticalCurvedList"/>
    <dgm:cxn modelId="{C4939E24-BA32-4C49-886E-852E51C1D7E3}" type="presParOf" srcId="{820CA81A-7AD3-B443-AB53-D2D06B64DC22}" destId="{4AFCE4B5-3849-E045-92A9-A5BE61185E02}" srcOrd="3" destOrd="0" presId="urn:microsoft.com/office/officeart/2008/layout/VerticalCurvedList"/>
    <dgm:cxn modelId="{DEA2F001-A067-5B41-A962-BFDBDB10DDE2}" type="presParOf" srcId="{A59F38BF-2FE7-CA4F-90A2-3F69FB29C978}" destId="{2B8435D0-4ED3-0040-AE51-86B9DBC52BBA}" srcOrd="1" destOrd="0" presId="urn:microsoft.com/office/officeart/2008/layout/VerticalCurvedList"/>
    <dgm:cxn modelId="{359536C2-0860-AE4B-AD1D-518A6A8E74DC}" type="presParOf" srcId="{A59F38BF-2FE7-CA4F-90A2-3F69FB29C978}" destId="{B7D50751-DC01-DC47-A03E-5F5708573DD0}" srcOrd="2" destOrd="0" presId="urn:microsoft.com/office/officeart/2008/layout/VerticalCurvedList"/>
    <dgm:cxn modelId="{4E7B1A5C-4DC7-1741-939C-8848AA4C650E}" type="presParOf" srcId="{B7D50751-DC01-DC47-A03E-5F5708573DD0}" destId="{2D0A0FDF-B87A-B44A-8756-D258F60490FB}" srcOrd="0" destOrd="0" presId="urn:microsoft.com/office/officeart/2008/layout/VerticalCurvedList"/>
    <dgm:cxn modelId="{38AEE484-F1CE-F240-BD0B-ED7A42FCED09}" type="presParOf" srcId="{A59F38BF-2FE7-CA4F-90A2-3F69FB29C978}" destId="{287129D2-ADF4-2748-917B-317E0574E62B}" srcOrd="3" destOrd="0" presId="urn:microsoft.com/office/officeart/2008/layout/VerticalCurvedList"/>
    <dgm:cxn modelId="{1FED88DE-3E2E-1246-8EB9-2EE088264CDB}" type="presParOf" srcId="{A59F38BF-2FE7-CA4F-90A2-3F69FB29C978}" destId="{FD53AFBD-17B6-4C45-976E-3469BEA495EE}" srcOrd="4" destOrd="0" presId="urn:microsoft.com/office/officeart/2008/layout/VerticalCurvedList"/>
    <dgm:cxn modelId="{5EB5BED4-71FF-004B-A806-E7F9E3EDD8BD}" type="presParOf" srcId="{FD53AFBD-17B6-4C45-976E-3469BEA495EE}" destId="{D93451C1-F2F9-304D-B2C4-6BAA4ABACC65}" srcOrd="0" destOrd="0" presId="urn:microsoft.com/office/officeart/2008/layout/VerticalCurvedList"/>
    <dgm:cxn modelId="{14BAFD0C-8E14-B541-AD03-8E09FF432D77}" type="presParOf" srcId="{A59F38BF-2FE7-CA4F-90A2-3F69FB29C978}" destId="{55F39831-1C89-994B-AC3F-3A776DBE5892}" srcOrd="5" destOrd="0" presId="urn:microsoft.com/office/officeart/2008/layout/VerticalCurvedList"/>
    <dgm:cxn modelId="{6A1AC0B1-4156-8C42-B6E9-C8B841307A16}" type="presParOf" srcId="{A59F38BF-2FE7-CA4F-90A2-3F69FB29C978}" destId="{F7670765-189B-B34E-9848-9CAB0A703809}" srcOrd="6" destOrd="0" presId="urn:microsoft.com/office/officeart/2008/layout/VerticalCurvedList"/>
    <dgm:cxn modelId="{681BF635-DD88-874F-A520-C8884147FB6F}" type="presParOf" srcId="{F7670765-189B-B34E-9848-9CAB0A703809}" destId="{E3AD01F4-5923-954F-9B11-BA7A5135B12D}" srcOrd="0" destOrd="0" presId="urn:microsoft.com/office/officeart/2008/layout/VerticalCurvedList"/>
    <dgm:cxn modelId="{85963E1C-E2DC-7443-9C99-D963B1F151F6}" type="presParOf" srcId="{A59F38BF-2FE7-CA4F-90A2-3F69FB29C978}" destId="{897FF6C3-DE15-154D-948B-2A9191BC6015}" srcOrd="7" destOrd="0" presId="urn:microsoft.com/office/officeart/2008/layout/VerticalCurvedList"/>
    <dgm:cxn modelId="{6D6051AE-7DC0-1A4A-A56D-2AE2F5998A0F}" type="presParOf" srcId="{A59F38BF-2FE7-CA4F-90A2-3F69FB29C978}" destId="{71E7BD81-2D86-CC4C-A707-D7D68D14F492}" srcOrd="8" destOrd="0" presId="urn:microsoft.com/office/officeart/2008/layout/VerticalCurvedList"/>
    <dgm:cxn modelId="{14A46885-F485-3946-A6BF-22E20A121F23}" type="presParOf" srcId="{71E7BD81-2D86-CC4C-A707-D7D68D14F492}" destId="{0DE21FDF-E214-A346-A638-769DA5FA92D0}" srcOrd="0" destOrd="0" presId="urn:microsoft.com/office/officeart/2008/layout/VerticalCurvedList"/>
    <dgm:cxn modelId="{FF4031B5-E61D-BD47-AB85-7239599DB6AA}" type="presParOf" srcId="{A59F38BF-2FE7-CA4F-90A2-3F69FB29C978}" destId="{ED565C5A-847A-0D4C-954B-3555DF34A916}" srcOrd="9" destOrd="0" presId="urn:microsoft.com/office/officeart/2008/layout/VerticalCurvedList"/>
    <dgm:cxn modelId="{22FEFEC9-0EC6-8E48-A4C5-4C4E18D0D9BC}" type="presParOf" srcId="{A59F38BF-2FE7-CA4F-90A2-3F69FB29C978}" destId="{DCBAD634-A25C-FB41-8EF6-CCD1DCEF82AA}" srcOrd="10" destOrd="0" presId="urn:microsoft.com/office/officeart/2008/layout/VerticalCurvedList"/>
    <dgm:cxn modelId="{63449A9E-C7A4-254F-A126-2A67C9F2EC82}" type="presParOf" srcId="{DCBAD634-A25C-FB41-8EF6-CCD1DCEF82AA}" destId="{DEFD0A92-DA35-924B-A41D-B73EA6112009}" srcOrd="0" destOrd="0" presId="urn:microsoft.com/office/officeart/2008/layout/VerticalCurvedList"/>
    <dgm:cxn modelId="{438B9878-194E-F841-A1FD-AA56D6288B10}" type="presParOf" srcId="{A59F38BF-2FE7-CA4F-90A2-3F69FB29C978}" destId="{4A339E10-F8B1-874C-B88B-BB4F0E1CD599}" srcOrd="11" destOrd="0" presId="urn:microsoft.com/office/officeart/2008/layout/VerticalCurvedList"/>
    <dgm:cxn modelId="{51BC75AE-ECD9-6A43-A0FF-7E2779D717C7}" type="presParOf" srcId="{A59F38BF-2FE7-CA4F-90A2-3F69FB29C978}" destId="{4F6E479E-10B4-E140-BB03-DAA0A86C5F1D}" srcOrd="12" destOrd="0" presId="urn:microsoft.com/office/officeart/2008/layout/VerticalCurvedList"/>
    <dgm:cxn modelId="{DD020CCF-31F9-A44E-BF4E-EB27FEBE8273}"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a:gradFill rotWithShape="0">
          <a:gsLst>
            <a:gs pos="0">
              <a:schemeClr val="accent1">
                <a:lumMod val="60000"/>
                <a:lumOff val="40000"/>
              </a:schemeClr>
            </a:gs>
            <a:gs pos="80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gradFill flip="none" rotWithShape="1">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9FBA2756-E9C8-9C48-B893-2520E598B357}" type="pres">
      <dgm:prSet presAssocID="{E8705180-979C-194C-9881-AC2C8287468C}" presName="text_3" presStyleLbl="node1" presStyleIdx="2" presStyleCnt="6">
        <dgm:presLayoutVars>
          <dgm:bulletEnabled val="1"/>
        </dgm:presLayoutVars>
      </dgm:prSet>
      <dgm:spPr/>
      <dgm:t>
        <a:bodyPr/>
        <a:lstStyle/>
        <a:p>
          <a:endParaRPr lang="en-US"/>
        </a:p>
      </dgm:t>
    </dgm:pt>
    <dgm:pt modelId="{C21DB8A1-9C4C-EF42-AEEC-9D35B489FB6C}"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103D24B6-E84E-FA45-90D5-A81AFA73EAF5}" type="pres">
      <dgm:prSet presAssocID="{6743CA19-4184-3849-8083-EEB366E87C4F}" presName="text_4" presStyleLbl="node1" presStyleIdx="3" presStyleCnt="6">
        <dgm:presLayoutVars>
          <dgm:bulletEnabled val="1"/>
        </dgm:presLayoutVars>
      </dgm:prSet>
      <dgm:spPr/>
      <dgm:t>
        <a:bodyPr/>
        <a:lstStyle/>
        <a:p>
          <a:endParaRPr lang="en-US"/>
        </a:p>
      </dgm:t>
    </dgm:pt>
    <dgm:pt modelId="{28442EB3-CC58-0D47-9C76-C5A0FB8FA96F}"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flip="none" rotWithShape="0">
          <a:gsLst>
            <a:gs pos="0">
              <a:schemeClr val="bg1">
                <a:lumMod val="65000"/>
              </a:schemeClr>
            </a:gs>
            <a:gs pos="100000">
              <a:srgbClr val="FFFFFF"/>
            </a:gs>
          </a:gsLst>
          <a:lin ang="0" scaled="1"/>
          <a:tileRect/>
        </a:gradFill>
        <a:effectLst>
          <a:outerShdw blurRad="50800" dist="38100" dir="2700000" algn="tl" rotWithShape="0">
            <a:srgbClr val="000000">
              <a:alpha val="43000"/>
            </a:srgbClr>
          </a:outerShdw>
        </a:effectLst>
      </dgm:spPr>
    </dgm:pt>
  </dgm:ptLst>
  <dgm:cxnLst>
    <dgm:cxn modelId="{2B5A837D-895D-784F-B9A0-7C2548701268}" type="presOf" srcId="{CEA67E05-4791-AE45-A048-AB54AEE15C32}" destId="{EE3190D3-894D-1F45-AB63-2B941996AE3C}" srcOrd="0" destOrd="0" presId="urn:microsoft.com/office/officeart/2008/layout/VerticalCurvedList"/>
    <dgm:cxn modelId="{5F3631CA-0570-4B4C-AB62-0CDE319596E6}" srcId="{A0A97B9C-A50D-974F-85DE-9B03F451FCD8}" destId="{6743CA19-4184-3849-8083-EEB366E87C4F}" srcOrd="3" destOrd="0" parTransId="{F9247CB1-57DE-8643-ADE3-5781E51FA219}" sibTransId="{3D1DAA55-A3B4-D84C-AAD8-344F3FE53228}"/>
    <dgm:cxn modelId="{EA33F44C-8C47-1740-98B0-55F8FB0BCD0F}" srcId="{A0A97B9C-A50D-974F-85DE-9B03F451FCD8}" destId="{E8705180-979C-194C-9881-AC2C8287468C}" srcOrd="2" destOrd="0" parTransId="{DD09FAE7-0E9F-CE49-912D-0E3DB71D5778}" sibTransId="{B06309E7-6A70-F443-B700-A297CAD108C3}"/>
    <dgm:cxn modelId="{DD7ABC56-086E-6546-9D5A-92AD1C520DBC}" type="presOf" srcId="{A0A97B9C-A50D-974F-85DE-9B03F451FCD8}" destId="{01DB820E-77AD-E642-AD6A-2D8471B46B63}"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365FD1BC-C1A2-5E45-8D0A-B7F34E2E1155}" type="presOf" srcId="{0AC97823-8CDF-E347-AEE3-A9A130F289EE}" destId="{4A339E10-F8B1-874C-B88B-BB4F0E1CD599}" srcOrd="0" destOrd="0" presId="urn:microsoft.com/office/officeart/2008/layout/VerticalCurvedList"/>
    <dgm:cxn modelId="{E344D74A-8ACE-884A-865E-6D31D214F619}" type="presOf" srcId="{6743CA19-4184-3849-8083-EEB366E87C4F}" destId="{103D24B6-E84E-FA45-90D5-A81AFA73EAF5}" srcOrd="0" destOrd="0" presId="urn:microsoft.com/office/officeart/2008/layout/VerticalCurvedList"/>
    <dgm:cxn modelId="{2773E56F-6EF8-EA45-A621-1C4DCBEFE94F}" type="presOf" srcId="{9C9CAE89-5B70-BA4F-A3A9-AB23C1AAE0C0}" destId="{287129D2-ADF4-2748-917B-317E0574E62B}"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37BFA6B6-E47B-2845-8350-D9F37226DC2D}" srcId="{A0A97B9C-A50D-974F-85DE-9B03F451FCD8}" destId="{9C9CAE89-5B70-BA4F-A3A9-AB23C1AAE0C0}" srcOrd="1" destOrd="0" parTransId="{D80F9DEE-3510-3449-A8A8-C6001F102F88}" sibTransId="{756A203A-09EA-4042-983A-0518B7D961AD}"/>
    <dgm:cxn modelId="{82B71982-B072-684C-81F8-7329ED164E09}" srcId="{A0A97B9C-A50D-974F-85DE-9B03F451FCD8}" destId="{502CE45F-9612-954D-9284-AA0E8C628BCB}" srcOrd="0" destOrd="0" parTransId="{B88CDB9D-5B34-8647-8C9B-F9877C72AE13}" sibTransId="{CEA67E05-4791-AE45-A048-AB54AEE15C32}"/>
    <dgm:cxn modelId="{5EB52831-5426-054C-B794-DBC89E455BBE}" type="presOf" srcId="{67372290-16FA-2644-9F72-C4B45CC98F17}" destId="{ED565C5A-847A-0D4C-954B-3555DF34A916}" srcOrd="0" destOrd="0" presId="urn:microsoft.com/office/officeart/2008/layout/VerticalCurvedList"/>
    <dgm:cxn modelId="{32B6BE93-F7CC-AA47-B72E-9C802A1428C3}" type="presOf" srcId="{502CE45F-9612-954D-9284-AA0E8C628BCB}" destId="{2B8435D0-4ED3-0040-AE51-86B9DBC52BBA}" srcOrd="0" destOrd="0" presId="urn:microsoft.com/office/officeart/2008/layout/VerticalCurvedList"/>
    <dgm:cxn modelId="{FC3C7B7B-9195-5B4C-9DEF-799494432D40}" type="presOf" srcId="{E8705180-979C-194C-9881-AC2C8287468C}" destId="{9FBA2756-E9C8-9C48-B893-2520E598B357}" srcOrd="0" destOrd="0" presId="urn:microsoft.com/office/officeart/2008/layout/VerticalCurvedList"/>
    <dgm:cxn modelId="{5326D39A-6DB7-2046-9F53-B3FBED47B3F5}" type="presParOf" srcId="{01DB820E-77AD-E642-AD6A-2D8471B46B63}" destId="{A59F38BF-2FE7-CA4F-90A2-3F69FB29C978}" srcOrd="0" destOrd="0" presId="urn:microsoft.com/office/officeart/2008/layout/VerticalCurvedList"/>
    <dgm:cxn modelId="{EC720723-C8ED-254F-A090-46EF74AB4815}" type="presParOf" srcId="{A59F38BF-2FE7-CA4F-90A2-3F69FB29C978}" destId="{820CA81A-7AD3-B443-AB53-D2D06B64DC22}" srcOrd="0" destOrd="0" presId="urn:microsoft.com/office/officeart/2008/layout/VerticalCurvedList"/>
    <dgm:cxn modelId="{EDC26DF1-1DF0-5540-B3D5-69E51511EB26}" type="presParOf" srcId="{820CA81A-7AD3-B443-AB53-D2D06B64DC22}" destId="{468C5D4D-BFE1-3D42-9BD3-D8E03A2F79A7}" srcOrd="0" destOrd="0" presId="urn:microsoft.com/office/officeart/2008/layout/VerticalCurvedList"/>
    <dgm:cxn modelId="{C2DC1C35-FAC4-5E4A-86F0-8E8F6D7C4E84}" type="presParOf" srcId="{820CA81A-7AD3-B443-AB53-D2D06B64DC22}" destId="{EE3190D3-894D-1F45-AB63-2B941996AE3C}" srcOrd="1" destOrd="0" presId="urn:microsoft.com/office/officeart/2008/layout/VerticalCurvedList"/>
    <dgm:cxn modelId="{7EA02BDC-F4D2-3849-B9A0-AF68A5BCD18E}" type="presParOf" srcId="{820CA81A-7AD3-B443-AB53-D2D06B64DC22}" destId="{F7BDA3CB-2396-5B49-A97B-B2A90FEF8490}" srcOrd="2" destOrd="0" presId="urn:microsoft.com/office/officeart/2008/layout/VerticalCurvedList"/>
    <dgm:cxn modelId="{15959825-B5CE-FC49-B8A0-445AEF65B788}" type="presParOf" srcId="{820CA81A-7AD3-B443-AB53-D2D06B64DC22}" destId="{4AFCE4B5-3849-E045-92A9-A5BE61185E02}" srcOrd="3" destOrd="0" presId="urn:microsoft.com/office/officeart/2008/layout/VerticalCurvedList"/>
    <dgm:cxn modelId="{E3739ADD-3BF3-F349-94F0-86015377F0E1}" type="presParOf" srcId="{A59F38BF-2FE7-CA4F-90A2-3F69FB29C978}" destId="{2B8435D0-4ED3-0040-AE51-86B9DBC52BBA}" srcOrd="1" destOrd="0" presId="urn:microsoft.com/office/officeart/2008/layout/VerticalCurvedList"/>
    <dgm:cxn modelId="{CC4C09FA-3A65-E740-A202-2DE13284E17E}" type="presParOf" srcId="{A59F38BF-2FE7-CA4F-90A2-3F69FB29C978}" destId="{B7D50751-DC01-DC47-A03E-5F5708573DD0}" srcOrd="2" destOrd="0" presId="urn:microsoft.com/office/officeart/2008/layout/VerticalCurvedList"/>
    <dgm:cxn modelId="{3CBF23DF-7D3C-7942-83C4-5C0E67687B98}" type="presParOf" srcId="{B7D50751-DC01-DC47-A03E-5F5708573DD0}" destId="{2D0A0FDF-B87A-B44A-8756-D258F60490FB}" srcOrd="0" destOrd="0" presId="urn:microsoft.com/office/officeart/2008/layout/VerticalCurvedList"/>
    <dgm:cxn modelId="{C9DC4641-DAF0-DE4B-8A6B-0A882014D687}" type="presParOf" srcId="{A59F38BF-2FE7-CA4F-90A2-3F69FB29C978}" destId="{287129D2-ADF4-2748-917B-317E0574E62B}" srcOrd="3" destOrd="0" presId="urn:microsoft.com/office/officeart/2008/layout/VerticalCurvedList"/>
    <dgm:cxn modelId="{8650B538-B10B-134D-B63E-D3D8108F1150}" type="presParOf" srcId="{A59F38BF-2FE7-CA4F-90A2-3F69FB29C978}" destId="{FD53AFBD-17B6-4C45-976E-3469BEA495EE}" srcOrd="4" destOrd="0" presId="urn:microsoft.com/office/officeart/2008/layout/VerticalCurvedList"/>
    <dgm:cxn modelId="{0C4C19FC-9CFF-2148-9DB2-B18E22D1F222}" type="presParOf" srcId="{FD53AFBD-17B6-4C45-976E-3469BEA495EE}" destId="{D93451C1-F2F9-304D-B2C4-6BAA4ABACC65}" srcOrd="0" destOrd="0" presId="urn:microsoft.com/office/officeart/2008/layout/VerticalCurvedList"/>
    <dgm:cxn modelId="{EC4CF866-1006-994E-8DF0-65EC41CE155B}" type="presParOf" srcId="{A59F38BF-2FE7-CA4F-90A2-3F69FB29C978}" destId="{9FBA2756-E9C8-9C48-B893-2520E598B357}" srcOrd="5" destOrd="0" presId="urn:microsoft.com/office/officeart/2008/layout/VerticalCurvedList"/>
    <dgm:cxn modelId="{C7D29722-92F4-7649-A667-57B8F31BC205}" type="presParOf" srcId="{A59F38BF-2FE7-CA4F-90A2-3F69FB29C978}" destId="{C21DB8A1-9C4C-EF42-AEEC-9D35B489FB6C}" srcOrd="6" destOrd="0" presId="urn:microsoft.com/office/officeart/2008/layout/VerticalCurvedList"/>
    <dgm:cxn modelId="{3530655B-F268-DA46-9778-96D7B3479271}" type="presParOf" srcId="{C21DB8A1-9C4C-EF42-AEEC-9D35B489FB6C}" destId="{E3AD01F4-5923-954F-9B11-BA7A5135B12D}" srcOrd="0" destOrd="0" presId="urn:microsoft.com/office/officeart/2008/layout/VerticalCurvedList"/>
    <dgm:cxn modelId="{E71703E2-4CDC-654D-8885-917C065C43AE}" type="presParOf" srcId="{A59F38BF-2FE7-CA4F-90A2-3F69FB29C978}" destId="{103D24B6-E84E-FA45-90D5-A81AFA73EAF5}" srcOrd="7" destOrd="0" presId="urn:microsoft.com/office/officeart/2008/layout/VerticalCurvedList"/>
    <dgm:cxn modelId="{E081180B-6BBF-264A-8963-29DB3DC3537A}" type="presParOf" srcId="{A59F38BF-2FE7-CA4F-90A2-3F69FB29C978}" destId="{28442EB3-CC58-0D47-9C76-C5A0FB8FA96F}" srcOrd="8" destOrd="0" presId="urn:microsoft.com/office/officeart/2008/layout/VerticalCurvedList"/>
    <dgm:cxn modelId="{EA1A77BE-CCBE-5445-96D2-790C2C83741C}" type="presParOf" srcId="{28442EB3-CC58-0D47-9C76-C5A0FB8FA96F}" destId="{0DE21FDF-E214-A346-A638-769DA5FA92D0}" srcOrd="0" destOrd="0" presId="urn:microsoft.com/office/officeart/2008/layout/VerticalCurvedList"/>
    <dgm:cxn modelId="{207F0398-7281-8149-AB30-3CA09C449300}" type="presParOf" srcId="{A59F38BF-2FE7-CA4F-90A2-3F69FB29C978}" destId="{ED565C5A-847A-0D4C-954B-3555DF34A916}" srcOrd="9" destOrd="0" presId="urn:microsoft.com/office/officeart/2008/layout/VerticalCurvedList"/>
    <dgm:cxn modelId="{0DD1B449-79EA-0443-ABD5-F82865489AAA}" type="presParOf" srcId="{A59F38BF-2FE7-CA4F-90A2-3F69FB29C978}" destId="{DCBAD634-A25C-FB41-8EF6-CCD1DCEF82AA}" srcOrd="10" destOrd="0" presId="urn:microsoft.com/office/officeart/2008/layout/VerticalCurvedList"/>
    <dgm:cxn modelId="{4F8C8D45-BA8B-0642-80E1-017AF3EA27C2}" type="presParOf" srcId="{DCBAD634-A25C-FB41-8EF6-CCD1DCEF82AA}" destId="{DEFD0A92-DA35-924B-A41D-B73EA6112009}" srcOrd="0" destOrd="0" presId="urn:microsoft.com/office/officeart/2008/layout/VerticalCurvedList"/>
    <dgm:cxn modelId="{BF8BE98D-E919-CC4F-9E1D-CE21FE13A0E1}" type="presParOf" srcId="{A59F38BF-2FE7-CA4F-90A2-3F69FB29C978}" destId="{4A339E10-F8B1-874C-B88B-BB4F0E1CD599}" srcOrd="11" destOrd="0" presId="urn:microsoft.com/office/officeart/2008/layout/VerticalCurvedList"/>
    <dgm:cxn modelId="{19A1F98F-89B9-484A-9161-FF53DCBDAE92}" type="presParOf" srcId="{A59F38BF-2FE7-CA4F-90A2-3F69FB29C978}" destId="{4F6E479E-10B4-E140-BB03-DAA0A86C5F1D}" srcOrd="12" destOrd="0" presId="urn:microsoft.com/office/officeart/2008/layout/VerticalCurvedList"/>
    <dgm:cxn modelId="{310ECDB6-51AD-BA44-82C7-67A8B5D72A8E}"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a:gradFill rotWithShape="0">
          <a:gsLst>
            <a:gs pos="0">
              <a:schemeClr val="accent1"/>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809612B7-0097-8842-84E3-E40452812084}" type="pres">
      <dgm:prSet presAssocID="{E8705180-979C-194C-9881-AC2C8287468C}" presName="text_3" presStyleLbl="node1" presStyleIdx="2" presStyleCnt="6">
        <dgm:presLayoutVars>
          <dgm:bulletEnabled val="1"/>
        </dgm:presLayoutVars>
      </dgm:prSet>
      <dgm:spPr/>
      <dgm:t>
        <a:bodyPr/>
        <a:lstStyle/>
        <a:p>
          <a:endParaRPr lang="en-US"/>
        </a:p>
      </dgm:t>
    </dgm:pt>
    <dgm:pt modelId="{B54B8E00-DBD6-B142-AAE0-070206F3A0AF}"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FE43149D-BB45-BC41-9859-601FE9561A58}" type="pres">
      <dgm:prSet presAssocID="{6743CA19-4184-3849-8083-EEB366E87C4F}" presName="text_4" presStyleLbl="node1" presStyleIdx="3" presStyleCnt="6">
        <dgm:presLayoutVars>
          <dgm:bulletEnabled val="1"/>
        </dgm:presLayoutVars>
      </dgm:prSet>
      <dgm:spPr/>
      <dgm:t>
        <a:bodyPr/>
        <a:lstStyle/>
        <a:p>
          <a:endParaRPr lang="en-US"/>
        </a:p>
      </dgm:t>
    </dgm:pt>
    <dgm:pt modelId="{1B4AB6A7-04A7-A14A-8BDB-1AF056F632E5}"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1">
          <a:gsLst>
            <a:gs pos="0">
              <a:schemeClr val="bg1">
                <a:lumMod val="50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37BFA6B6-E47B-2845-8350-D9F37226DC2D}" srcId="{A0A97B9C-A50D-974F-85DE-9B03F451FCD8}" destId="{9C9CAE89-5B70-BA4F-A3A9-AB23C1AAE0C0}" srcOrd="1" destOrd="0" parTransId="{D80F9DEE-3510-3449-A8A8-C6001F102F88}" sibTransId="{756A203A-09EA-4042-983A-0518B7D961AD}"/>
    <dgm:cxn modelId="{934FA3F3-13DA-1E45-B194-8D8A910B8955}" type="presOf" srcId="{67372290-16FA-2644-9F72-C4B45CC98F17}" destId="{ED565C5A-847A-0D4C-954B-3555DF34A916}"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DD66C1AD-8FD3-214C-9456-FA38D1E9135F}" type="presOf" srcId="{A0A97B9C-A50D-974F-85DE-9B03F451FCD8}" destId="{01DB820E-77AD-E642-AD6A-2D8471B46B63}"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A8DCC695-6321-184D-894D-8A9DE38D846A}" type="presOf" srcId="{E8705180-979C-194C-9881-AC2C8287468C}" destId="{809612B7-0097-8842-84E3-E40452812084}" srcOrd="0" destOrd="0" presId="urn:microsoft.com/office/officeart/2008/layout/VerticalCurvedList"/>
    <dgm:cxn modelId="{EA33F44C-8C47-1740-98B0-55F8FB0BCD0F}" srcId="{A0A97B9C-A50D-974F-85DE-9B03F451FCD8}" destId="{E8705180-979C-194C-9881-AC2C8287468C}" srcOrd="2" destOrd="0" parTransId="{DD09FAE7-0E9F-CE49-912D-0E3DB71D5778}" sibTransId="{B06309E7-6A70-F443-B700-A297CAD108C3}"/>
    <dgm:cxn modelId="{1DC60C33-92CB-124A-AF32-A36CAA7BED7C}" type="presOf" srcId="{0AC97823-8CDF-E347-AEE3-A9A130F289EE}" destId="{4A339E10-F8B1-874C-B88B-BB4F0E1CD599}"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3" destOrd="0" parTransId="{F9247CB1-57DE-8643-ADE3-5781E51FA219}" sibTransId="{3D1DAA55-A3B4-D84C-AAD8-344F3FE53228}"/>
    <dgm:cxn modelId="{657EAD53-6718-AB41-AE86-89957D5D91BC}" type="presOf" srcId="{9C9CAE89-5B70-BA4F-A3A9-AB23C1AAE0C0}" destId="{287129D2-ADF4-2748-917B-317E0574E62B}" srcOrd="0" destOrd="0" presId="urn:microsoft.com/office/officeart/2008/layout/VerticalCurvedList"/>
    <dgm:cxn modelId="{2B6A41AF-CFF3-6F4A-91FE-C5E905592C27}" type="presOf" srcId="{6743CA19-4184-3849-8083-EEB366E87C4F}" destId="{FE43149D-BB45-BC41-9859-601FE9561A58}" srcOrd="0" destOrd="0" presId="urn:microsoft.com/office/officeart/2008/layout/VerticalCurvedList"/>
    <dgm:cxn modelId="{7F8B6F78-BC6F-2E47-A059-CC9ABA5ECC27}" type="presOf" srcId="{CEA67E05-4791-AE45-A048-AB54AEE15C32}" destId="{EE3190D3-894D-1F45-AB63-2B941996AE3C}" srcOrd="0" destOrd="0" presId="urn:microsoft.com/office/officeart/2008/layout/VerticalCurvedList"/>
    <dgm:cxn modelId="{8D31E2DE-0334-2848-945D-24BBED7C25B7}" type="presOf" srcId="{502CE45F-9612-954D-9284-AA0E8C628BCB}" destId="{2B8435D0-4ED3-0040-AE51-86B9DBC52BBA}" srcOrd="0" destOrd="0" presId="urn:microsoft.com/office/officeart/2008/layout/VerticalCurvedList"/>
    <dgm:cxn modelId="{ECFAF06C-253D-0442-A2B4-E04E39F94770}" type="presParOf" srcId="{01DB820E-77AD-E642-AD6A-2D8471B46B63}" destId="{A59F38BF-2FE7-CA4F-90A2-3F69FB29C978}" srcOrd="0" destOrd="0" presId="urn:microsoft.com/office/officeart/2008/layout/VerticalCurvedList"/>
    <dgm:cxn modelId="{D3D58166-BB4B-7B48-AA8F-89F38F92EDBC}" type="presParOf" srcId="{A59F38BF-2FE7-CA4F-90A2-3F69FB29C978}" destId="{820CA81A-7AD3-B443-AB53-D2D06B64DC22}" srcOrd="0" destOrd="0" presId="urn:microsoft.com/office/officeart/2008/layout/VerticalCurvedList"/>
    <dgm:cxn modelId="{FC9047F7-AB35-5A44-B177-8E28484A1B74}" type="presParOf" srcId="{820CA81A-7AD3-B443-AB53-D2D06B64DC22}" destId="{468C5D4D-BFE1-3D42-9BD3-D8E03A2F79A7}" srcOrd="0" destOrd="0" presId="urn:microsoft.com/office/officeart/2008/layout/VerticalCurvedList"/>
    <dgm:cxn modelId="{05740410-C8EF-C74A-B961-67AF28A728C3}" type="presParOf" srcId="{820CA81A-7AD3-B443-AB53-D2D06B64DC22}" destId="{EE3190D3-894D-1F45-AB63-2B941996AE3C}" srcOrd="1" destOrd="0" presId="urn:microsoft.com/office/officeart/2008/layout/VerticalCurvedList"/>
    <dgm:cxn modelId="{4745194F-8C2F-494C-9F90-4687A3C9BCBC}" type="presParOf" srcId="{820CA81A-7AD3-B443-AB53-D2D06B64DC22}" destId="{F7BDA3CB-2396-5B49-A97B-B2A90FEF8490}" srcOrd="2" destOrd="0" presId="urn:microsoft.com/office/officeart/2008/layout/VerticalCurvedList"/>
    <dgm:cxn modelId="{295D16A3-7841-664F-98E7-24EF05ED1B19}" type="presParOf" srcId="{820CA81A-7AD3-B443-AB53-D2D06B64DC22}" destId="{4AFCE4B5-3849-E045-92A9-A5BE61185E02}" srcOrd="3" destOrd="0" presId="urn:microsoft.com/office/officeart/2008/layout/VerticalCurvedList"/>
    <dgm:cxn modelId="{DC8C0DF4-2901-FE43-B884-B47BB46AEA89}" type="presParOf" srcId="{A59F38BF-2FE7-CA4F-90A2-3F69FB29C978}" destId="{2B8435D0-4ED3-0040-AE51-86B9DBC52BBA}" srcOrd="1" destOrd="0" presId="urn:microsoft.com/office/officeart/2008/layout/VerticalCurvedList"/>
    <dgm:cxn modelId="{A90D05B9-98B7-A540-AF1C-20D0440A9719}" type="presParOf" srcId="{A59F38BF-2FE7-CA4F-90A2-3F69FB29C978}" destId="{B7D50751-DC01-DC47-A03E-5F5708573DD0}" srcOrd="2" destOrd="0" presId="urn:microsoft.com/office/officeart/2008/layout/VerticalCurvedList"/>
    <dgm:cxn modelId="{BD5BF193-D8B8-6745-8551-A31086D91BF5}" type="presParOf" srcId="{B7D50751-DC01-DC47-A03E-5F5708573DD0}" destId="{2D0A0FDF-B87A-B44A-8756-D258F60490FB}" srcOrd="0" destOrd="0" presId="urn:microsoft.com/office/officeart/2008/layout/VerticalCurvedList"/>
    <dgm:cxn modelId="{AF0C8C26-DB8C-FA4A-8D6F-31B0D014FB54}" type="presParOf" srcId="{A59F38BF-2FE7-CA4F-90A2-3F69FB29C978}" destId="{287129D2-ADF4-2748-917B-317E0574E62B}" srcOrd="3" destOrd="0" presId="urn:microsoft.com/office/officeart/2008/layout/VerticalCurvedList"/>
    <dgm:cxn modelId="{59491245-6E36-3045-9C52-E684E859801A}" type="presParOf" srcId="{A59F38BF-2FE7-CA4F-90A2-3F69FB29C978}" destId="{FD53AFBD-17B6-4C45-976E-3469BEA495EE}" srcOrd="4" destOrd="0" presId="urn:microsoft.com/office/officeart/2008/layout/VerticalCurvedList"/>
    <dgm:cxn modelId="{AE59FF70-C36A-D341-94D9-0700218380B9}" type="presParOf" srcId="{FD53AFBD-17B6-4C45-976E-3469BEA495EE}" destId="{D93451C1-F2F9-304D-B2C4-6BAA4ABACC65}" srcOrd="0" destOrd="0" presId="urn:microsoft.com/office/officeart/2008/layout/VerticalCurvedList"/>
    <dgm:cxn modelId="{DA970A06-4E47-8F4B-9472-48B8117DB5B7}" type="presParOf" srcId="{A59F38BF-2FE7-CA4F-90A2-3F69FB29C978}" destId="{809612B7-0097-8842-84E3-E40452812084}" srcOrd="5" destOrd="0" presId="urn:microsoft.com/office/officeart/2008/layout/VerticalCurvedList"/>
    <dgm:cxn modelId="{298998E3-F8E6-DE4D-96F6-40D2D717E728}" type="presParOf" srcId="{A59F38BF-2FE7-CA4F-90A2-3F69FB29C978}" destId="{B54B8E00-DBD6-B142-AAE0-070206F3A0AF}" srcOrd="6" destOrd="0" presId="urn:microsoft.com/office/officeart/2008/layout/VerticalCurvedList"/>
    <dgm:cxn modelId="{2300F925-C33E-2A40-9C7C-CD92508E2B91}" type="presParOf" srcId="{B54B8E00-DBD6-B142-AAE0-070206F3A0AF}" destId="{E3AD01F4-5923-954F-9B11-BA7A5135B12D}" srcOrd="0" destOrd="0" presId="urn:microsoft.com/office/officeart/2008/layout/VerticalCurvedList"/>
    <dgm:cxn modelId="{A7054FB3-F3EC-2D43-8F19-D7A0F5F2D221}" type="presParOf" srcId="{A59F38BF-2FE7-CA4F-90A2-3F69FB29C978}" destId="{FE43149D-BB45-BC41-9859-601FE9561A58}" srcOrd="7" destOrd="0" presId="urn:microsoft.com/office/officeart/2008/layout/VerticalCurvedList"/>
    <dgm:cxn modelId="{801F2A23-F955-EF45-9FDF-FE82DE3EFCCD}" type="presParOf" srcId="{A59F38BF-2FE7-CA4F-90A2-3F69FB29C978}" destId="{1B4AB6A7-04A7-A14A-8BDB-1AF056F632E5}" srcOrd="8" destOrd="0" presId="urn:microsoft.com/office/officeart/2008/layout/VerticalCurvedList"/>
    <dgm:cxn modelId="{1117A4FE-2EC9-5149-BCEF-7B45E8D631FA}" type="presParOf" srcId="{1B4AB6A7-04A7-A14A-8BDB-1AF056F632E5}" destId="{0DE21FDF-E214-A346-A638-769DA5FA92D0}" srcOrd="0" destOrd="0" presId="urn:microsoft.com/office/officeart/2008/layout/VerticalCurvedList"/>
    <dgm:cxn modelId="{194D6E1B-CFAE-D24E-8BD8-F80CDAA7729F}" type="presParOf" srcId="{A59F38BF-2FE7-CA4F-90A2-3F69FB29C978}" destId="{ED565C5A-847A-0D4C-954B-3555DF34A916}" srcOrd="9" destOrd="0" presId="urn:microsoft.com/office/officeart/2008/layout/VerticalCurvedList"/>
    <dgm:cxn modelId="{F985CCEE-5D1E-A04A-ABC6-B00F285F762E}" type="presParOf" srcId="{A59F38BF-2FE7-CA4F-90A2-3F69FB29C978}" destId="{DCBAD634-A25C-FB41-8EF6-CCD1DCEF82AA}" srcOrd="10" destOrd="0" presId="urn:microsoft.com/office/officeart/2008/layout/VerticalCurvedList"/>
    <dgm:cxn modelId="{F922964E-ADD6-994E-A99F-53C61CCD067C}" type="presParOf" srcId="{DCBAD634-A25C-FB41-8EF6-CCD1DCEF82AA}" destId="{DEFD0A92-DA35-924B-A41D-B73EA6112009}" srcOrd="0" destOrd="0" presId="urn:microsoft.com/office/officeart/2008/layout/VerticalCurvedList"/>
    <dgm:cxn modelId="{2DD4A6B4-11AD-D14F-B050-2F5A9766EEF1}" type="presParOf" srcId="{A59F38BF-2FE7-CA4F-90A2-3F69FB29C978}" destId="{4A339E10-F8B1-874C-B88B-BB4F0E1CD599}" srcOrd="11" destOrd="0" presId="urn:microsoft.com/office/officeart/2008/layout/VerticalCurvedList"/>
    <dgm:cxn modelId="{3E652382-CE4F-2E46-9CB9-5A590B1CB1B0}" type="presParOf" srcId="{A59F38BF-2FE7-CA4F-90A2-3F69FB29C978}" destId="{4F6E479E-10B4-E140-BB03-DAA0A86C5F1D}" srcOrd="12" destOrd="0" presId="urn:microsoft.com/office/officeart/2008/layout/VerticalCurvedList"/>
    <dgm:cxn modelId="{A082C796-98B1-6F43-96C1-A8DFC1F1FC7F}"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a:gradFill rotWithShape="0">
          <a:gsLst>
            <a:gs pos="0">
              <a:schemeClr val="accent1"/>
            </a:gs>
            <a:gs pos="80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gradFill flip="none" rotWithShape="1">
          <a:gsLst>
            <a:gs pos="0">
              <a:schemeClr val="bg1">
                <a:lumMod val="50000"/>
              </a:schemeClr>
            </a:gs>
            <a:gs pos="100000">
              <a:srgbClr val="FFFFFF"/>
            </a:gs>
          </a:gsLst>
          <a:lin ang="0" scaled="1"/>
          <a:tileRect/>
        </a:gradFill>
        <a:effectLst>
          <a:outerShdw blurRad="50800" dist="38100" dir="2700000" algn="tl" rotWithShape="0">
            <a:srgbClr val="000000">
              <a:alpha val="43000"/>
            </a:srgbClr>
          </a:outerShdw>
        </a:effectLst>
      </dgm:spPr>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DE06EEA5-989C-7543-8164-D7616C463BF5}" type="presOf" srcId="{A0A97B9C-A50D-974F-85DE-9B03F451FCD8}" destId="{01DB820E-77AD-E642-AD6A-2D8471B46B63}"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2949EF87-FD92-F54B-A909-81F91BDEB6B7}" type="presOf" srcId="{9C9CAE89-5B70-BA4F-A3A9-AB23C1AAE0C0}" destId="{287129D2-ADF4-2748-917B-317E0574E62B}"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9C7B7B76-D8A9-3748-83AF-FDD171873613}" srcId="{A0A97B9C-A50D-974F-85DE-9B03F451FCD8}" destId="{67372290-16FA-2644-9F72-C4B45CC98F17}" srcOrd="4" destOrd="0" parTransId="{C0D75300-F277-F04B-8956-5C355BA77937}" sibTransId="{CA743178-5A92-0A41-9D15-0AB4177288F8}"/>
    <dgm:cxn modelId="{5C171167-4A57-3746-8140-F1D6D1BACBEF}" type="presOf" srcId="{502CE45F-9612-954D-9284-AA0E8C628BCB}" destId="{2B8435D0-4ED3-0040-AE51-86B9DBC52BBA}"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9C87527E-73D8-CE48-B406-72A77C5D18D2}" type="presOf" srcId="{E8705180-979C-194C-9881-AC2C8287468C}" destId="{8E10CC51-8608-C247-9A50-920E8428CB8B}"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293EE5E2-9502-D54D-B184-4382C04FD2EC}" type="presOf" srcId="{0AC97823-8CDF-E347-AEE3-A9A130F289EE}" destId="{4A339E10-F8B1-874C-B88B-BB4F0E1CD599}" srcOrd="0" destOrd="0" presId="urn:microsoft.com/office/officeart/2008/layout/VerticalCurvedList"/>
    <dgm:cxn modelId="{0CAEC453-81E5-6248-BC55-843A8C947CE6}" type="presOf" srcId="{67372290-16FA-2644-9F72-C4B45CC98F17}" destId="{ED565C5A-847A-0D4C-954B-3555DF34A916}" srcOrd="0" destOrd="0" presId="urn:microsoft.com/office/officeart/2008/layout/VerticalCurvedList"/>
    <dgm:cxn modelId="{5F3631CA-0570-4B4C-AB62-0CDE319596E6}" srcId="{A0A97B9C-A50D-974F-85DE-9B03F451FCD8}" destId="{6743CA19-4184-3849-8083-EEB366E87C4F}" srcOrd="2" destOrd="0" parTransId="{F9247CB1-57DE-8643-ADE3-5781E51FA219}" sibTransId="{3D1DAA55-A3B4-D84C-AAD8-344F3FE53228}"/>
    <dgm:cxn modelId="{C87E8139-DBDD-C541-9E52-0E261B648402}" type="presOf" srcId="{CEA67E05-4791-AE45-A048-AB54AEE15C32}" destId="{EE3190D3-894D-1F45-AB63-2B941996AE3C}" srcOrd="0" destOrd="0" presId="urn:microsoft.com/office/officeart/2008/layout/VerticalCurvedList"/>
    <dgm:cxn modelId="{BC32A653-9579-7E42-B50C-FA2D090611B8}" type="presOf" srcId="{6743CA19-4184-3849-8083-EEB366E87C4F}" destId="{46EFE1A0-8C0D-8B42-B369-03B2F1428AD4}" srcOrd="0" destOrd="0" presId="urn:microsoft.com/office/officeart/2008/layout/VerticalCurvedList"/>
    <dgm:cxn modelId="{3DDAEE9D-1604-5745-BFCE-23E0F04DD60B}" type="presParOf" srcId="{01DB820E-77AD-E642-AD6A-2D8471B46B63}" destId="{A59F38BF-2FE7-CA4F-90A2-3F69FB29C978}" srcOrd="0" destOrd="0" presId="urn:microsoft.com/office/officeart/2008/layout/VerticalCurvedList"/>
    <dgm:cxn modelId="{6116B8D0-4828-F646-83C4-16EF130DCC00}" type="presParOf" srcId="{A59F38BF-2FE7-CA4F-90A2-3F69FB29C978}" destId="{820CA81A-7AD3-B443-AB53-D2D06B64DC22}" srcOrd="0" destOrd="0" presId="urn:microsoft.com/office/officeart/2008/layout/VerticalCurvedList"/>
    <dgm:cxn modelId="{3421FF9F-0693-0649-8D11-A6994260FEC4}" type="presParOf" srcId="{820CA81A-7AD3-B443-AB53-D2D06B64DC22}" destId="{468C5D4D-BFE1-3D42-9BD3-D8E03A2F79A7}" srcOrd="0" destOrd="0" presId="urn:microsoft.com/office/officeart/2008/layout/VerticalCurvedList"/>
    <dgm:cxn modelId="{8A410C48-0C6E-3141-B271-06FF0ECD805A}" type="presParOf" srcId="{820CA81A-7AD3-B443-AB53-D2D06B64DC22}" destId="{EE3190D3-894D-1F45-AB63-2B941996AE3C}" srcOrd="1" destOrd="0" presId="urn:microsoft.com/office/officeart/2008/layout/VerticalCurvedList"/>
    <dgm:cxn modelId="{33948012-2506-F44A-BDCE-60C7D0BF33B1}" type="presParOf" srcId="{820CA81A-7AD3-B443-AB53-D2D06B64DC22}" destId="{F7BDA3CB-2396-5B49-A97B-B2A90FEF8490}" srcOrd="2" destOrd="0" presId="urn:microsoft.com/office/officeart/2008/layout/VerticalCurvedList"/>
    <dgm:cxn modelId="{B678714A-19E9-5142-B791-CF2449A67C6F}" type="presParOf" srcId="{820CA81A-7AD3-B443-AB53-D2D06B64DC22}" destId="{4AFCE4B5-3849-E045-92A9-A5BE61185E02}" srcOrd="3" destOrd="0" presId="urn:microsoft.com/office/officeart/2008/layout/VerticalCurvedList"/>
    <dgm:cxn modelId="{1F5FEDB5-9877-9645-A5D1-B8EDB711E5B6}" type="presParOf" srcId="{A59F38BF-2FE7-CA4F-90A2-3F69FB29C978}" destId="{2B8435D0-4ED3-0040-AE51-86B9DBC52BBA}" srcOrd="1" destOrd="0" presId="urn:microsoft.com/office/officeart/2008/layout/VerticalCurvedList"/>
    <dgm:cxn modelId="{31053BC3-3A9A-2F4A-A26D-51536402AB9E}" type="presParOf" srcId="{A59F38BF-2FE7-CA4F-90A2-3F69FB29C978}" destId="{B7D50751-DC01-DC47-A03E-5F5708573DD0}" srcOrd="2" destOrd="0" presId="urn:microsoft.com/office/officeart/2008/layout/VerticalCurvedList"/>
    <dgm:cxn modelId="{BCB6A834-E54C-5849-8AD0-97A1BBCBC469}" type="presParOf" srcId="{B7D50751-DC01-DC47-A03E-5F5708573DD0}" destId="{2D0A0FDF-B87A-B44A-8756-D258F60490FB}" srcOrd="0" destOrd="0" presId="urn:microsoft.com/office/officeart/2008/layout/VerticalCurvedList"/>
    <dgm:cxn modelId="{AD77EE7A-529C-CF4F-85D5-B6ABC9884333}" type="presParOf" srcId="{A59F38BF-2FE7-CA4F-90A2-3F69FB29C978}" destId="{287129D2-ADF4-2748-917B-317E0574E62B}" srcOrd="3" destOrd="0" presId="urn:microsoft.com/office/officeart/2008/layout/VerticalCurvedList"/>
    <dgm:cxn modelId="{C0587214-9E5A-8A42-8619-F442D88C29FA}" type="presParOf" srcId="{A59F38BF-2FE7-CA4F-90A2-3F69FB29C978}" destId="{FD53AFBD-17B6-4C45-976E-3469BEA495EE}" srcOrd="4" destOrd="0" presId="urn:microsoft.com/office/officeart/2008/layout/VerticalCurvedList"/>
    <dgm:cxn modelId="{CE5D4009-884C-D843-8D64-D8661FC06F07}" type="presParOf" srcId="{FD53AFBD-17B6-4C45-976E-3469BEA495EE}" destId="{D93451C1-F2F9-304D-B2C4-6BAA4ABACC65}" srcOrd="0" destOrd="0" presId="urn:microsoft.com/office/officeart/2008/layout/VerticalCurvedList"/>
    <dgm:cxn modelId="{92278A22-AC5A-FD4D-AE45-95097004CFD1}" type="presParOf" srcId="{A59F38BF-2FE7-CA4F-90A2-3F69FB29C978}" destId="{46EFE1A0-8C0D-8B42-B369-03B2F1428AD4}" srcOrd="5" destOrd="0" presId="urn:microsoft.com/office/officeart/2008/layout/VerticalCurvedList"/>
    <dgm:cxn modelId="{40CBFE1A-8DB1-2D45-BF10-0AE87ACF68AE}" type="presParOf" srcId="{A59F38BF-2FE7-CA4F-90A2-3F69FB29C978}" destId="{8AF58352-2B50-E543-9F1F-8F4FF4E0F7A2}" srcOrd="6" destOrd="0" presId="urn:microsoft.com/office/officeart/2008/layout/VerticalCurvedList"/>
    <dgm:cxn modelId="{46DBEA53-FEF9-2648-AB8E-1B9521A866A1}" type="presParOf" srcId="{8AF58352-2B50-E543-9F1F-8F4FF4E0F7A2}" destId="{0DE21FDF-E214-A346-A638-769DA5FA92D0}" srcOrd="0" destOrd="0" presId="urn:microsoft.com/office/officeart/2008/layout/VerticalCurvedList"/>
    <dgm:cxn modelId="{6A553D0D-5AFA-A046-B662-C1C94C6B71EE}" type="presParOf" srcId="{A59F38BF-2FE7-CA4F-90A2-3F69FB29C978}" destId="{8E10CC51-8608-C247-9A50-920E8428CB8B}" srcOrd="7" destOrd="0" presId="urn:microsoft.com/office/officeart/2008/layout/VerticalCurvedList"/>
    <dgm:cxn modelId="{6CBB8A52-12EC-054D-A4AF-F2FFE06E883B}" type="presParOf" srcId="{A59F38BF-2FE7-CA4F-90A2-3F69FB29C978}" destId="{15D2F486-8AB9-CF4E-85C7-0BEF1D28DEC7}" srcOrd="8" destOrd="0" presId="urn:microsoft.com/office/officeart/2008/layout/VerticalCurvedList"/>
    <dgm:cxn modelId="{8207B02F-D580-244E-889D-B76FC598DFB3}" type="presParOf" srcId="{15D2F486-8AB9-CF4E-85C7-0BEF1D28DEC7}" destId="{E3AD01F4-5923-954F-9B11-BA7A5135B12D}" srcOrd="0" destOrd="0" presId="urn:microsoft.com/office/officeart/2008/layout/VerticalCurvedList"/>
    <dgm:cxn modelId="{208973A4-DE8A-244C-99F0-37A33BC08796}" type="presParOf" srcId="{A59F38BF-2FE7-CA4F-90A2-3F69FB29C978}" destId="{ED565C5A-847A-0D4C-954B-3555DF34A916}" srcOrd="9" destOrd="0" presId="urn:microsoft.com/office/officeart/2008/layout/VerticalCurvedList"/>
    <dgm:cxn modelId="{8CB75FC6-F45B-4C42-9964-1EBA1EBABC75}" type="presParOf" srcId="{A59F38BF-2FE7-CA4F-90A2-3F69FB29C978}" destId="{DCBAD634-A25C-FB41-8EF6-CCD1DCEF82AA}" srcOrd="10" destOrd="0" presId="urn:microsoft.com/office/officeart/2008/layout/VerticalCurvedList"/>
    <dgm:cxn modelId="{AC2A3BFC-B2AB-9244-B8DE-289E7FB922F8}" type="presParOf" srcId="{DCBAD634-A25C-FB41-8EF6-CCD1DCEF82AA}" destId="{DEFD0A92-DA35-924B-A41D-B73EA6112009}" srcOrd="0" destOrd="0" presId="urn:microsoft.com/office/officeart/2008/layout/VerticalCurvedList"/>
    <dgm:cxn modelId="{E8E1252E-D763-B343-8D03-304024A88DD8}" type="presParOf" srcId="{A59F38BF-2FE7-CA4F-90A2-3F69FB29C978}" destId="{4A339E10-F8B1-874C-B88B-BB4F0E1CD599}" srcOrd="11" destOrd="0" presId="urn:microsoft.com/office/officeart/2008/layout/VerticalCurvedList"/>
    <dgm:cxn modelId="{A6E08515-0A78-CF47-AC81-3EE85F5BAADC}" type="presParOf" srcId="{A59F38BF-2FE7-CA4F-90A2-3F69FB29C978}" destId="{4F6E479E-10B4-E140-BB03-DAA0A86C5F1D}" srcOrd="12" destOrd="0" presId="urn:microsoft.com/office/officeart/2008/layout/VerticalCurvedList"/>
    <dgm:cxn modelId="{371A6CB2-6940-9548-93A0-411A357E4614}"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a:gradFill rotWithShape="0">
          <a:gsLst>
            <a:gs pos="0">
              <a:schemeClr val="accent1"/>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809612B7-0097-8842-84E3-E40452812084}" type="pres">
      <dgm:prSet presAssocID="{E8705180-979C-194C-9881-AC2C8287468C}" presName="text_3" presStyleLbl="node1" presStyleIdx="2" presStyleCnt="6">
        <dgm:presLayoutVars>
          <dgm:bulletEnabled val="1"/>
        </dgm:presLayoutVars>
      </dgm:prSet>
      <dgm:spPr/>
      <dgm:t>
        <a:bodyPr/>
        <a:lstStyle/>
        <a:p>
          <a:endParaRPr lang="en-US"/>
        </a:p>
      </dgm:t>
    </dgm:pt>
    <dgm:pt modelId="{B54B8E00-DBD6-B142-AAE0-070206F3A0AF}"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FE43149D-BB45-BC41-9859-601FE9561A58}" type="pres">
      <dgm:prSet presAssocID="{6743CA19-4184-3849-8083-EEB366E87C4F}" presName="text_4" presStyleLbl="node1" presStyleIdx="3" presStyleCnt="6">
        <dgm:presLayoutVars>
          <dgm:bulletEnabled val="1"/>
        </dgm:presLayoutVars>
      </dgm:prSet>
      <dgm:spPr/>
      <dgm:t>
        <a:bodyPr/>
        <a:lstStyle/>
        <a:p>
          <a:endParaRPr lang="en-US"/>
        </a:p>
      </dgm:t>
    </dgm:pt>
    <dgm:pt modelId="{1B4AB6A7-04A7-A14A-8BDB-1AF056F632E5}"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1">
          <a:gsLst>
            <a:gs pos="0">
              <a:schemeClr val="bg1">
                <a:lumMod val="50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37BFA6B6-E47B-2845-8350-D9F37226DC2D}" srcId="{A0A97B9C-A50D-974F-85DE-9B03F451FCD8}" destId="{9C9CAE89-5B70-BA4F-A3A9-AB23C1AAE0C0}" srcOrd="1" destOrd="0" parTransId="{D80F9DEE-3510-3449-A8A8-C6001F102F88}" sibTransId="{756A203A-09EA-4042-983A-0518B7D961AD}"/>
    <dgm:cxn modelId="{6F418E68-FE43-6140-80B6-8D78F5424934}" srcId="{A0A97B9C-A50D-974F-85DE-9B03F451FCD8}" destId="{0AC97823-8CDF-E347-AEE3-A9A130F289EE}" srcOrd="5" destOrd="0" parTransId="{C9F22342-5593-E047-BEAF-CB06CB4EDFBA}" sibTransId="{936CE9BC-74F2-1247-84D3-FEF57681678B}"/>
    <dgm:cxn modelId="{A9FB9E77-61E5-CA48-B68C-E6D950E87AE2}" type="presOf" srcId="{A0A97B9C-A50D-974F-85DE-9B03F451FCD8}" destId="{01DB820E-77AD-E642-AD6A-2D8471B46B63}"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7DDD453D-8CCB-3045-8CF0-138C271127B2}" type="presOf" srcId="{67372290-16FA-2644-9F72-C4B45CC98F17}" destId="{ED565C5A-847A-0D4C-954B-3555DF34A916}" srcOrd="0" destOrd="0" presId="urn:microsoft.com/office/officeart/2008/layout/VerticalCurvedList"/>
    <dgm:cxn modelId="{A72EBB01-B316-2847-A0AC-BEC978BC8D36}" type="presOf" srcId="{CEA67E05-4791-AE45-A048-AB54AEE15C32}" destId="{EE3190D3-894D-1F45-AB63-2B941996AE3C}" srcOrd="0" destOrd="0" presId="urn:microsoft.com/office/officeart/2008/layout/VerticalCurvedList"/>
    <dgm:cxn modelId="{EA33F44C-8C47-1740-98B0-55F8FB0BCD0F}" srcId="{A0A97B9C-A50D-974F-85DE-9B03F451FCD8}" destId="{E8705180-979C-194C-9881-AC2C8287468C}" srcOrd="2" destOrd="0" parTransId="{DD09FAE7-0E9F-CE49-912D-0E3DB71D5778}" sibTransId="{B06309E7-6A70-F443-B700-A297CAD108C3}"/>
    <dgm:cxn modelId="{CCC3C4F1-6E63-684F-BD7F-429E62462717}" type="presOf" srcId="{6743CA19-4184-3849-8083-EEB366E87C4F}" destId="{FE43149D-BB45-BC41-9859-601FE9561A58}" srcOrd="0" destOrd="0" presId="urn:microsoft.com/office/officeart/2008/layout/VerticalCurvedList"/>
    <dgm:cxn modelId="{4E97463C-7149-8C4F-9690-3D18477A23C4}" type="presOf" srcId="{502CE45F-9612-954D-9284-AA0E8C628BCB}" destId="{2B8435D0-4ED3-0040-AE51-86B9DBC52BBA}" srcOrd="0" destOrd="0" presId="urn:microsoft.com/office/officeart/2008/layout/VerticalCurvedList"/>
    <dgm:cxn modelId="{43A0A7AD-EB4A-8C41-A7DD-8069DA8536C7}" type="presOf" srcId="{E8705180-979C-194C-9881-AC2C8287468C}" destId="{809612B7-0097-8842-84E3-E40452812084}"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5ADF2A73-8BBE-6848-969F-576F0F61B5E2}" type="presOf" srcId="{9C9CAE89-5B70-BA4F-A3A9-AB23C1AAE0C0}" destId="{287129D2-ADF4-2748-917B-317E0574E62B}" srcOrd="0" destOrd="0" presId="urn:microsoft.com/office/officeart/2008/layout/VerticalCurvedList"/>
    <dgm:cxn modelId="{5F3631CA-0570-4B4C-AB62-0CDE319596E6}" srcId="{A0A97B9C-A50D-974F-85DE-9B03F451FCD8}" destId="{6743CA19-4184-3849-8083-EEB366E87C4F}" srcOrd="3" destOrd="0" parTransId="{F9247CB1-57DE-8643-ADE3-5781E51FA219}" sibTransId="{3D1DAA55-A3B4-D84C-AAD8-344F3FE53228}"/>
    <dgm:cxn modelId="{28970B50-2E71-E343-BB3A-0292100A78E5}" type="presOf" srcId="{0AC97823-8CDF-E347-AEE3-A9A130F289EE}" destId="{4A339E10-F8B1-874C-B88B-BB4F0E1CD599}" srcOrd="0" destOrd="0" presId="urn:microsoft.com/office/officeart/2008/layout/VerticalCurvedList"/>
    <dgm:cxn modelId="{9EE8A041-BD64-FF46-939D-8FAEF203273C}" type="presParOf" srcId="{01DB820E-77AD-E642-AD6A-2D8471B46B63}" destId="{A59F38BF-2FE7-CA4F-90A2-3F69FB29C978}" srcOrd="0" destOrd="0" presId="urn:microsoft.com/office/officeart/2008/layout/VerticalCurvedList"/>
    <dgm:cxn modelId="{38AB3B51-AE71-2C42-89BF-6B18B47FD7D6}" type="presParOf" srcId="{A59F38BF-2FE7-CA4F-90A2-3F69FB29C978}" destId="{820CA81A-7AD3-B443-AB53-D2D06B64DC22}" srcOrd="0" destOrd="0" presId="urn:microsoft.com/office/officeart/2008/layout/VerticalCurvedList"/>
    <dgm:cxn modelId="{0CE0C12D-B43B-5B4A-B001-27788D5F70BA}" type="presParOf" srcId="{820CA81A-7AD3-B443-AB53-D2D06B64DC22}" destId="{468C5D4D-BFE1-3D42-9BD3-D8E03A2F79A7}" srcOrd="0" destOrd="0" presId="urn:microsoft.com/office/officeart/2008/layout/VerticalCurvedList"/>
    <dgm:cxn modelId="{A6E2E4BA-5EE8-2C46-89C9-4EC8C8220E16}" type="presParOf" srcId="{820CA81A-7AD3-B443-AB53-D2D06B64DC22}" destId="{EE3190D3-894D-1F45-AB63-2B941996AE3C}" srcOrd="1" destOrd="0" presId="urn:microsoft.com/office/officeart/2008/layout/VerticalCurvedList"/>
    <dgm:cxn modelId="{549E632A-FB51-2744-9507-2D629E5F567F}" type="presParOf" srcId="{820CA81A-7AD3-B443-AB53-D2D06B64DC22}" destId="{F7BDA3CB-2396-5B49-A97B-B2A90FEF8490}" srcOrd="2" destOrd="0" presId="urn:microsoft.com/office/officeart/2008/layout/VerticalCurvedList"/>
    <dgm:cxn modelId="{33CF0872-136B-724F-BB01-85AAB18C91F1}" type="presParOf" srcId="{820CA81A-7AD3-B443-AB53-D2D06B64DC22}" destId="{4AFCE4B5-3849-E045-92A9-A5BE61185E02}" srcOrd="3" destOrd="0" presId="urn:microsoft.com/office/officeart/2008/layout/VerticalCurvedList"/>
    <dgm:cxn modelId="{03CFC95E-3D71-C145-85C8-EE200DF19DA0}" type="presParOf" srcId="{A59F38BF-2FE7-CA4F-90A2-3F69FB29C978}" destId="{2B8435D0-4ED3-0040-AE51-86B9DBC52BBA}" srcOrd="1" destOrd="0" presId="urn:microsoft.com/office/officeart/2008/layout/VerticalCurvedList"/>
    <dgm:cxn modelId="{C2D9DF32-F2A7-4246-ADFE-14C139F6972E}" type="presParOf" srcId="{A59F38BF-2FE7-CA4F-90A2-3F69FB29C978}" destId="{B7D50751-DC01-DC47-A03E-5F5708573DD0}" srcOrd="2" destOrd="0" presId="urn:microsoft.com/office/officeart/2008/layout/VerticalCurvedList"/>
    <dgm:cxn modelId="{09B292BA-9656-0A4B-BEAE-23DD8AFC9015}" type="presParOf" srcId="{B7D50751-DC01-DC47-A03E-5F5708573DD0}" destId="{2D0A0FDF-B87A-B44A-8756-D258F60490FB}" srcOrd="0" destOrd="0" presId="urn:microsoft.com/office/officeart/2008/layout/VerticalCurvedList"/>
    <dgm:cxn modelId="{D3BFF40F-18E3-764F-85BE-E66B92ACFC26}" type="presParOf" srcId="{A59F38BF-2FE7-CA4F-90A2-3F69FB29C978}" destId="{287129D2-ADF4-2748-917B-317E0574E62B}" srcOrd="3" destOrd="0" presId="urn:microsoft.com/office/officeart/2008/layout/VerticalCurvedList"/>
    <dgm:cxn modelId="{FE028B3B-C779-EF49-B9F5-3C6412DDAC58}" type="presParOf" srcId="{A59F38BF-2FE7-CA4F-90A2-3F69FB29C978}" destId="{FD53AFBD-17B6-4C45-976E-3469BEA495EE}" srcOrd="4" destOrd="0" presId="urn:microsoft.com/office/officeart/2008/layout/VerticalCurvedList"/>
    <dgm:cxn modelId="{22C2BCDD-3F34-B540-8B52-3AAD1AA2C04A}" type="presParOf" srcId="{FD53AFBD-17B6-4C45-976E-3469BEA495EE}" destId="{D93451C1-F2F9-304D-B2C4-6BAA4ABACC65}" srcOrd="0" destOrd="0" presId="urn:microsoft.com/office/officeart/2008/layout/VerticalCurvedList"/>
    <dgm:cxn modelId="{60D0E6DC-5B71-5849-A9A0-B0604F386346}" type="presParOf" srcId="{A59F38BF-2FE7-CA4F-90A2-3F69FB29C978}" destId="{809612B7-0097-8842-84E3-E40452812084}" srcOrd="5" destOrd="0" presId="urn:microsoft.com/office/officeart/2008/layout/VerticalCurvedList"/>
    <dgm:cxn modelId="{9CEAF502-F62C-CF49-9EDC-B1184C8B00A1}" type="presParOf" srcId="{A59F38BF-2FE7-CA4F-90A2-3F69FB29C978}" destId="{B54B8E00-DBD6-B142-AAE0-070206F3A0AF}" srcOrd="6" destOrd="0" presId="urn:microsoft.com/office/officeart/2008/layout/VerticalCurvedList"/>
    <dgm:cxn modelId="{2D436337-DF0F-BA40-AB49-A8829EE046C4}" type="presParOf" srcId="{B54B8E00-DBD6-B142-AAE0-070206F3A0AF}" destId="{E3AD01F4-5923-954F-9B11-BA7A5135B12D}" srcOrd="0" destOrd="0" presId="urn:microsoft.com/office/officeart/2008/layout/VerticalCurvedList"/>
    <dgm:cxn modelId="{91FF0BE5-E701-8D49-BC6B-F2609BFEFEF1}" type="presParOf" srcId="{A59F38BF-2FE7-CA4F-90A2-3F69FB29C978}" destId="{FE43149D-BB45-BC41-9859-601FE9561A58}" srcOrd="7" destOrd="0" presId="urn:microsoft.com/office/officeart/2008/layout/VerticalCurvedList"/>
    <dgm:cxn modelId="{8A7CF9E7-D049-4E4B-ABDE-BFB837A81B26}" type="presParOf" srcId="{A59F38BF-2FE7-CA4F-90A2-3F69FB29C978}" destId="{1B4AB6A7-04A7-A14A-8BDB-1AF056F632E5}" srcOrd="8" destOrd="0" presId="urn:microsoft.com/office/officeart/2008/layout/VerticalCurvedList"/>
    <dgm:cxn modelId="{D4A3D97C-BAC9-D44C-9871-3EADE0F6DD87}" type="presParOf" srcId="{1B4AB6A7-04A7-A14A-8BDB-1AF056F632E5}" destId="{0DE21FDF-E214-A346-A638-769DA5FA92D0}" srcOrd="0" destOrd="0" presId="urn:microsoft.com/office/officeart/2008/layout/VerticalCurvedList"/>
    <dgm:cxn modelId="{CA8B6E5F-1951-B548-9626-A34D539E8E92}" type="presParOf" srcId="{A59F38BF-2FE7-CA4F-90A2-3F69FB29C978}" destId="{ED565C5A-847A-0D4C-954B-3555DF34A916}" srcOrd="9" destOrd="0" presId="urn:microsoft.com/office/officeart/2008/layout/VerticalCurvedList"/>
    <dgm:cxn modelId="{B6F0F90D-0D34-A841-A0BA-204F4281CEEB}" type="presParOf" srcId="{A59F38BF-2FE7-CA4F-90A2-3F69FB29C978}" destId="{DCBAD634-A25C-FB41-8EF6-CCD1DCEF82AA}" srcOrd="10" destOrd="0" presId="urn:microsoft.com/office/officeart/2008/layout/VerticalCurvedList"/>
    <dgm:cxn modelId="{A1C37998-DC36-9348-BC30-59DE6955FD75}" type="presParOf" srcId="{DCBAD634-A25C-FB41-8EF6-CCD1DCEF82AA}" destId="{DEFD0A92-DA35-924B-A41D-B73EA6112009}" srcOrd="0" destOrd="0" presId="urn:microsoft.com/office/officeart/2008/layout/VerticalCurvedList"/>
    <dgm:cxn modelId="{C3755475-D178-1A4F-9ACF-55DB0A466F4A}" type="presParOf" srcId="{A59F38BF-2FE7-CA4F-90A2-3F69FB29C978}" destId="{4A339E10-F8B1-874C-B88B-BB4F0E1CD599}" srcOrd="11" destOrd="0" presId="urn:microsoft.com/office/officeart/2008/layout/VerticalCurvedList"/>
    <dgm:cxn modelId="{30997271-57A9-E946-9089-553C40844003}" type="presParOf" srcId="{A59F38BF-2FE7-CA4F-90A2-3F69FB29C978}" destId="{4F6E479E-10B4-E140-BB03-DAA0A86C5F1D}" srcOrd="12" destOrd="0" presId="urn:microsoft.com/office/officeart/2008/layout/VerticalCurvedList"/>
    <dgm:cxn modelId="{DCCFF929-0F1C-9A45-902D-1B18C828DE65}"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a:gradFill rotWithShape="0">
          <a:gsLst>
            <a:gs pos="0">
              <a:schemeClr val="accent1"/>
            </a:gs>
            <a:gs pos="80000">
              <a:schemeClr val="accent1">
                <a:lumMod val="20000"/>
                <a:lumOff val="80000"/>
              </a:schemeClr>
            </a:gs>
            <a:gs pos="100000">
              <a:schemeClr val="lt1">
                <a:hueOff val="0"/>
                <a:satOff val="0"/>
                <a:lumOff val="0"/>
                <a:alphaOff val="0"/>
                <a:shade val="94000"/>
                <a:satMod val="135000"/>
              </a:schemeClr>
            </a:gs>
          </a:gsLst>
        </a:gradFill>
      </dgm:spPr>
      <dgm:t>
        <a:bodyPr/>
        <a:lstStyle/>
        <a:p>
          <a:r>
            <a:rPr lang="en-US" dirty="0" smtClean="0"/>
            <a:t>Resource Allocation</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dgm:t>
        <a:bodyPr/>
        <a:lstStyle/>
        <a:p>
          <a:r>
            <a:rPr lang="en-US" dirty="0" smtClean="0"/>
            <a:t>Teaching and Learning</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191AA850-74B7-DE4B-A2E0-850E94C53BF2}" type="pres">
      <dgm:prSet presAssocID="{E8705180-979C-194C-9881-AC2C8287468C}" presName="text_3" presStyleLbl="node1" presStyleIdx="2" presStyleCnt="6">
        <dgm:presLayoutVars>
          <dgm:bulletEnabled val="1"/>
        </dgm:presLayoutVars>
      </dgm:prSet>
      <dgm:spPr/>
      <dgm:t>
        <a:bodyPr/>
        <a:lstStyle/>
        <a:p>
          <a:endParaRPr lang="en-US"/>
        </a:p>
      </dgm:t>
    </dgm:pt>
    <dgm:pt modelId="{000F2D23-5530-8845-906B-67C2A6BD0DB3}" type="pres">
      <dgm:prSet presAssocID="{E8705180-979C-194C-9881-AC2C8287468C}" presName="accent_3" presStyleCnt="0"/>
      <dgm:spPr/>
    </dgm:pt>
    <dgm:pt modelId="{E3AD01F4-5923-954F-9B11-BA7A5135B12D}" type="pres">
      <dgm:prSet presAssocID="{E8705180-979C-194C-9881-AC2C8287468C}" presName="accentRepeatNode" presStyleLbl="solidFgAcc1" presStyleIdx="2"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87B041-7523-944C-A64B-49421D9ABFA7}" type="pres">
      <dgm:prSet presAssocID="{6743CA19-4184-3849-8083-EEB366E87C4F}" presName="text_4" presStyleLbl="node1" presStyleIdx="3" presStyleCnt="6">
        <dgm:presLayoutVars>
          <dgm:bulletEnabled val="1"/>
        </dgm:presLayoutVars>
      </dgm:prSet>
      <dgm:spPr/>
      <dgm:t>
        <a:bodyPr/>
        <a:lstStyle/>
        <a:p>
          <a:endParaRPr lang="en-US"/>
        </a:p>
      </dgm:t>
    </dgm:pt>
    <dgm:pt modelId="{47685FAA-2865-7846-B2FC-2410978E0F4F}" type="pres">
      <dgm:prSet presAssocID="{6743CA19-4184-3849-8083-EEB366E87C4F}" presName="accent_4" presStyleCnt="0"/>
      <dgm:spPr/>
    </dgm:pt>
    <dgm:pt modelId="{0DE21FDF-E214-A346-A638-769DA5FA92D0}" type="pres">
      <dgm:prSet presAssocID="{6743CA19-4184-3849-8083-EEB366E87C4F}" presName="accentRepeatNode" presStyleLbl="solidFgAcc1" presStyleIdx="3" presStyleCnt="6"/>
      <dgm:spPr>
        <a:gradFill flip="none" rotWithShape="1">
          <a:gsLst>
            <a:gs pos="0">
              <a:schemeClr val="bg1">
                <a:lumMod val="50000"/>
              </a:schemeClr>
            </a:gs>
            <a:gs pos="100000">
              <a:srgbClr val="FFFFFF"/>
            </a:gs>
          </a:gsLst>
          <a:lin ang="0" scaled="1"/>
          <a:tileRect/>
        </a:gradFill>
        <a:effectLst>
          <a:outerShdw blurRad="50800" dist="38100" dir="2700000" algn="tl" rotWithShape="0">
            <a:srgbClr val="000000">
              <a:alpha val="43000"/>
            </a:srgbClr>
          </a:outerShdw>
        </a:effectLst>
      </dgm:spPr>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3174F6A2-A5E2-BB4F-8AD9-4A661E8A337D}" type="presOf" srcId="{9C9CAE89-5B70-BA4F-A3A9-AB23C1AAE0C0}" destId="{287129D2-ADF4-2748-917B-317E0574E62B}"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C8097DE4-04D7-2C48-86BA-3D90DE5B47A6}" type="presOf" srcId="{6743CA19-4184-3849-8083-EEB366E87C4F}" destId="{ED87B041-7523-944C-A64B-49421D9ABFA7}"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DF9818A6-D3A5-AD48-9742-1EDED5AFA077}" type="presOf" srcId="{502CE45F-9612-954D-9284-AA0E8C628BCB}" destId="{2B8435D0-4ED3-0040-AE51-86B9DBC52BBA}"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F168FD13-E9C2-9049-A20B-762EBF5E2D78}" type="presOf" srcId="{E8705180-979C-194C-9881-AC2C8287468C}" destId="{191AA850-74B7-DE4B-A2E0-850E94C53BF2}" srcOrd="0" destOrd="0" presId="urn:microsoft.com/office/officeart/2008/layout/VerticalCurvedList"/>
    <dgm:cxn modelId="{F5245EDE-378B-3941-ABC5-FFD81F241B8F}" type="presOf" srcId="{0AC97823-8CDF-E347-AEE3-A9A130F289EE}" destId="{4A339E10-F8B1-874C-B88B-BB4F0E1CD599}" srcOrd="0" destOrd="0" presId="urn:microsoft.com/office/officeart/2008/layout/VerticalCurvedList"/>
    <dgm:cxn modelId="{EA33F44C-8C47-1740-98B0-55F8FB0BCD0F}" srcId="{A0A97B9C-A50D-974F-85DE-9B03F451FCD8}" destId="{E8705180-979C-194C-9881-AC2C8287468C}" srcOrd="2" destOrd="0" parTransId="{DD09FAE7-0E9F-CE49-912D-0E3DB71D5778}" sibTransId="{B06309E7-6A70-F443-B700-A297CAD108C3}"/>
    <dgm:cxn modelId="{7821C152-166A-0A43-9E1C-27FF77DA6EC3}" type="presOf" srcId="{67372290-16FA-2644-9F72-C4B45CC98F17}" destId="{ED565C5A-847A-0D4C-954B-3555DF34A916}"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3" destOrd="0" parTransId="{F9247CB1-57DE-8643-ADE3-5781E51FA219}" sibTransId="{3D1DAA55-A3B4-D84C-AAD8-344F3FE53228}"/>
    <dgm:cxn modelId="{4095DDB1-00A5-4740-9963-D6F0749673DE}" type="presOf" srcId="{A0A97B9C-A50D-974F-85DE-9B03F451FCD8}" destId="{01DB820E-77AD-E642-AD6A-2D8471B46B63}" srcOrd="0" destOrd="0" presId="urn:microsoft.com/office/officeart/2008/layout/VerticalCurvedList"/>
    <dgm:cxn modelId="{F4271DD9-DD00-F24B-AB24-B82F4B7C7E7F}" type="presOf" srcId="{CEA67E05-4791-AE45-A048-AB54AEE15C32}" destId="{EE3190D3-894D-1F45-AB63-2B941996AE3C}" srcOrd="0" destOrd="0" presId="urn:microsoft.com/office/officeart/2008/layout/VerticalCurvedList"/>
    <dgm:cxn modelId="{56322E66-8604-D64F-97AE-D73F882BA884}" type="presParOf" srcId="{01DB820E-77AD-E642-AD6A-2D8471B46B63}" destId="{A59F38BF-2FE7-CA4F-90A2-3F69FB29C978}" srcOrd="0" destOrd="0" presId="urn:microsoft.com/office/officeart/2008/layout/VerticalCurvedList"/>
    <dgm:cxn modelId="{EACC5C60-C24F-7147-8933-6B2B1B3D7FB0}" type="presParOf" srcId="{A59F38BF-2FE7-CA4F-90A2-3F69FB29C978}" destId="{820CA81A-7AD3-B443-AB53-D2D06B64DC22}" srcOrd="0" destOrd="0" presId="urn:microsoft.com/office/officeart/2008/layout/VerticalCurvedList"/>
    <dgm:cxn modelId="{5D51EB99-6B01-C845-A3FD-F1D44785FFF3}" type="presParOf" srcId="{820CA81A-7AD3-B443-AB53-D2D06B64DC22}" destId="{468C5D4D-BFE1-3D42-9BD3-D8E03A2F79A7}" srcOrd="0" destOrd="0" presId="urn:microsoft.com/office/officeart/2008/layout/VerticalCurvedList"/>
    <dgm:cxn modelId="{C7B9E80B-8A25-D34C-875B-ABFCC16A3807}" type="presParOf" srcId="{820CA81A-7AD3-B443-AB53-D2D06B64DC22}" destId="{EE3190D3-894D-1F45-AB63-2B941996AE3C}" srcOrd="1" destOrd="0" presId="urn:microsoft.com/office/officeart/2008/layout/VerticalCurvedList"/>
    <dgm:cxn modelId="{051E14EB-EC52-0047-88ED-C2547314B031}" type="presParOf" srcId="{820CA81A-7AD3-B443-AB53-D2D06B64DC22}" destId="{F7BDA3CB-2396-5B49-A97B-B2A90FEF8490}" srcOrd="2" destOrd="0" presId="urn:microsoft.com/office/officeart/2008/layout/VerticalCurvedList"/>
    <dgm:cxn modelId="{F587BACA-98ED-5748-9BC0-C48FC24ACAA9}" type="presParOf" srcId="{820CA81A-7AD3-B443-AB53-D2D06B64DC22}" destId="{4AFCE4B5-3849-E045-92A9-A5BE61185E02}" srcOrd="3" destOrd="0" presId="urn:microsoft.com/office/officeart/2008/layout/VerticalCurvedList"/>
    <dgm:cxn modelId="{FC088303-1C24-764E-8321-36B82CC2E08C}" type="presParOf" srcId="{A59F38BF-2FE7-CA4F-90A2-3F69FB29C978}" destId="{2B8435D0-4ED3-0040-AE51-86B9DBC52BBA}" srcOrd="1" destOrd="0" presId="urn:microsoft.com/office/officeart/2008/layout/VerticalCurvedList"/>
    <dgm:cxn modelId="{5BBE2E4B-08ED-B645-968B-99D0ED551C09}" type="presParOf" srcId="{A59F38BF-2FE7-CA4F-90A2-3F69FB29C978}" destId="{B7D50751-DC01-DC47-A03E-5F5708573DD0}" srcOrd="2" destOrd="0" presId="urn:microsoft.com/office/officeart/2008/layout/VerticalCurvedList"/>
    <dgm:cxn modelId="{F535DA66-1497-774C-8D7D-2B75057DBD50}" type="presParOf" srcId="{B7D50751-DC01-DC47-A03E-5F5708573DD0}" destId="{2D0A0FDF-B87A-B44A-8756-D258F60490FB}" srcOrd="0" destOrd="0" presId="urn:microsoft.com/office/officeart/2008/layout/VerticalCurvedList"/>
    <dgm:cxn modelId="{35C303CE-82BD-9540-BBD9-A82323542C84}" type="presParOf" srcId="{A59F38BF-2FE7-CA4F-90A2-3F69FB29C978}" destId="{287129D2-ADF4-2748-917B-317E0574E62B}" srcOrd="3" destOrd="0" presId="urn:microsoft.com/office/officeart/2008/layout/VerticalCurvedList"/>
    <dgm:cxn modelId="{2FE9544D-8F40-B64B-9652-1BF79D487AA1}" type="presParOf" srcId="{A59F38BF-2FE7-CA4F-90A2-3F69FB29C978}" destId="{FD53AFBD-17B6-4C45-976E-3469BEA495EE}" srcOrd="4" destOrd="0" presId="urn:microsoft.com/office/officeart/2008/layout/VerticalCurvedList"/>
    <dgm:cxn modelId="{AA4F8C42-21D6-9A46-AA22-CB71AB41DCAD}" type="presParOf" srcId="{FD53AFBD-17B6-4C45-976E-3469BEA495EE}" destId="{D93451C1-F2F9-304D-B2C4-6BAA4ABACC65}" srcOrd="0" destOrd="0" presId="urn:microsoft.com/office/officeart/2008/layout/VerticalCurvedList"/>
    <dgm:cxn modelId="{0EF9EE3F-A8DC-204D-9906-0BE4FB104BE7}" type="presParOf" srcId="{A59F38BF-2FE7-CA4F-90A2-3F69FB29C978}" destId="{191AA850-74B7-DE4B-A2E0-850E94C53BF2}" srcOrd="5" destOrd="0" presId="urn:microsoft.com/office/officeart/2008/layout/VerticalCurvedList"/>
    <dgm:cxn modelId="{AFAD443A-3F27-144A-86E0-336A08948E60}" type="presParOf" srcId="{A59F38BF-2FE7-CA4F-90A2-3F69FB29C978}" destId="{000F2D23-5530-8845-906B-67C2A6BD0DB3}" srcOrd="6" destOrd="0" presId="urn:microsoft.com/office/officeart/2008/layout/VerticalCurvedList"/>
    <dgm:cxn modelId="{F4B8BDD5-0C9C-1947-883A-B8CA2CB80871}" type="presParOf" srcId="{000F2D23-5530-8845-906B-67C2A6BD0DB3}" destId="{E3AD01F4-5923-954F-9B11-BA7A5135B12D}" srcOrd="0" destOrd="0" presId="urn:microsoft.com/office/officeart/2008/layout/VerticalCurvedList"/>
    <dgm:cxn modelId="{CA369C40-D2B1-7C44-8A89-900AE14B182F}" type="presParOf" srcId="{A59F38BF-2FE7-CA4F-90A2-3F69FB29C978}" destId="{ED87B041-7523-944C-A64B-49421D9ABFA7}" srcOrd="7" destOrd="0" presId="urn:microsoft.com/office/officeart/2008/layout/VerticalCurvedList"/>
    <dgm:cxn modelId="{B9447374-5130-BC42-B6BF-4C84140E05D6}" type="presParOf" srcId="{A59F38BF-2FE7-CA4F-90A2-3F69FB29C978}" destId="{47685FAA-2865-7846-B2FC-2410978E0F4F}" srcOrd="8" destOrd="0" presId="urn:microsoft.com/office/officeart/2008/layout/VerticalCurvedList"/>
    <dgm:cxn modelId="{E7C87CF6-1DE4-FF4D-A104-89A54A85EEC5}" type="presParOf" srcId="{47685FAA-2865-7846-B2FC-2410978E0F4F}" destId="{0DE21FDF-E214-A346-A638-769DA5FA92D0}" srcOrd="0" destOrd="0" presId="urn:microsoft.com/office/officeart/2008/layout/VerticalCurvedList"/>
    <dgm:cxn modelId="{68C41ED7-A5A5-024E-A41E-A07C46CF283E}" type="presParOf" srcId="{A59F38BF-2FE7-CA4F-90A2-3F69FB29C978}" destId="{ED565C5A-847A-0D4C-954B-3555DF34A916}" srcOrd="9" destOrd="0" presId="urn:microsoft.com/office/officeart/2008/layout/VerticalCurvedList"/>
    <dgm:cxn modelId="{3F909D6F-89D9-D543-AD5A-65F96409666F}" type="presParOf" srcId="{A59F38BF-2FE7-CA4F-90A2-3F69FB29C978}" destId="{DCBAD634-A25C-FB41-8EF6-CCD1DCEF82AA}" srcOrd="10" destOrd="0" presId="urn:microsoft.com/office/officeart/2008/layout/VerticalCurvedList"/>
    <dgm:cxn modelId="{2F3C1122-4496-2F4B-B249-F230E13463BD}" type="presParOf" srcId="{DCBAD634-A25C-FB41-8EF6-CCD1DCEF82AA}" destId="{DEFD0A92-DA35-924B-A41D-B73EA6112009}" srcOrd="0" destOrd="0" presId="urn:microsoft.com/office/officeart/2008/layout/VerticalCurvedList"/>
    <dgm:cxn modelId="{C059C605-5DE9-6345-931E-0FEE1BB0BBED}" type="presParOf" srcId="{A59F38BF-2FE7-CA4F-90A2-3F69FB29C978}" destId="{4A339E10-F8B1-874C-B88B-BB4F0E1CD599}" srcOrd="11" destOrd="0" presId="urn:microsoft.com/office/officeart/2008/layout/VerticalCurvedList"/>
    <dgm:cxn modelId="{E2597F19-20DD-4E4D-B3A5-739683D56E93}" type="presParOf" srcId="{A59F38BF-2FE7-CA4F-90A2-3F69FB29C978}" destId="{4F6E479E-10B4-E140-BB03-DAA0A86C5F1D}" srcOrd="12" destOrd="0" presId="urn:microsoft.com/office/officeart/2008/layout/VerticalCurvedList"/>
    <dgm:cxn modelId="{B54F5B42-E8D7-EE4C-AE42-0BC6196D6EE9}"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A97B9C-A50D-974F-85DE-9B03F451FCD8}"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502CE45F-9612-954D-9284-AA0E8C628BCB}">
      <dgm:prSet phldrT="[Text]"/>
      <dgm:spPr/>
      <dgm:t>
        <a:bodyPr/>
        <a:lstStyle/>
        <a:p>
          <a:r>
            <a:rPr lang="en-US" dirty="0" smtClean="0"/>
            <a:t>Governance</a:t>
          </a:r>
          <a:endParaRPr lang="en-US" dirty="0"/>
        </a:p>
      </dgm:t>
    </dgm:pt>
    <dgm:pt modelId="{B88CDB9D-5B34-8647-8C9B-F9877C72AE13}" type="parTrans" cxnId="{82B71982-B072-684C-81F8-7329ED164E09}">
      <dgm:prSet/>
      <dgm:spPr/>
      <dgm:t>
        <a:bodyPr/>
        <a:lstStyle/>
        <a:p>
          <a:endParaRPr lang="en-US"/>
        </a:p>
      </dgm:t>
    </dgm:pt>
    <dgm:pt modelId="{CEA67E05-4791-AE45-A048-AB54AEE15C32}" type="sibTrans" cxnId="{82B71982-B072-684C-81F8-7329ED164E09}">
      <dgm:prSet/>
      <dgm:spPr/>
      <dgm:t>
        <a:bodyPr/>
        <a:lstStyle/>
        <a:p>
          <a:endParaRPr lang="en-US"/>
        </a:p>
      </dgm:t>
    </dgm:pt>
    <dgm:pt modelId="{67372290-16FA-2644-9F72-C4B45CC98F17}">
      <dgm:prSet phldrT="[Text]"/>
      <dgm:spPr/>
      <dgm:t>
        <a:bodyPr/>
        <a:lstStyle/>
        <a:p>
          <a:r>
            <a:rPr lang="en-US" dirty="0" smtClean="0"/>
            <a:t>Managing Risk</a:t>
          </a:r>
          <a:endParaRPr lang="en-US" dirty="0"/>
        </a:p>
      </dgm:t>
    </dgm:pt>
    <dgm:pt modelId="{C0D75300-F277-F04B-8956-5C355BA77937}" type="parTrans" cxnId="{9C7B7B76-D8A9-3748-83AF-FDD171873613}">
      <dgm:prSet/>
      <dgm:spPr/>
      <dgm:t>
        <a:bodyPr/>
        <a:lstStyle/>
        <a:p>
          <a:endParaRPr lang="en-US"/>
        </a:p>
      </dgm:t>
    </dgm:pt>
    <dgm:pt modelId="{CA743178-5A92-0A41-9D15-0AB4177288F8}" type="sibTrans" cxnId="{9C7B7B76-D8A9-3748-83AF-FDD171873613}">
      <dgm:prSet/>
      <dgm:spPr/>
      <dgm:t>
        <a:bodyPr/>
        <a:lstStyle/>
        <a:p>
          <a:endParaRPr lang="en-US"/>
        </a:p>
      </dgm:t>
    </dgm:pt>
    <dgm:pt modelId="{9C9CAE89-5B70-BA4F-A3A9-AB23C1AAE0C0}">
      <dgm:prSet phldrT="[Text]"/>
      <dgm:spPr/>
      <dgm:t>
        <a:bodyPr/>
        <a:lstStyle/>
        <a:p>
          <a:r>
            <a:rPr lang="en-US" dirty="0" smtClean="0"/>
            <a:t>Sustainability</a:t>
          </a:r>
          <a:endParaRPr lang="en-US" dirty="0"/>
        </a:p>
      </dgm:t>
    </dgm:pt>
    <dgm:pt modelId="{D80F9DEE-3510-3449-A8A8-C6001F102F88}" type="parTrans" cxnId="{37BFA6B6-E47B-2845-8350-D9F37226DC2D}">
      <dgm:prSet/>
      <dgm:spPr/>
      <dgm:t>
        <a:bodyPr/>
        <a:lstStyle/>
        <a:p>
          <a:endParaRPr lang="en-US"/>
        </a:p>
      </dgm:t>
    </dgm:pt>
    <dgm:pt modelId="{756A203A-09EA-4042-983A-0518B7D961AD}" type="sibTrans" cxnId="{37BFA6B6-E47B-2845-8350-D9F37226DC2D}">
      <dgm:prSet/>
      <dgm:spPr/>
      <dgm:t>
        <a:bodyPr/>
        <a:lstStyle/>
        <a:p>
          <a:endParaRPr lang="en-US"/>
        </a:p>
      </dgm:t>
    </dgm:pt>
    <dgm:pt modelId="{6743CA19-4184-3849-8083-EEB366E87C4F}">
      <dgm:prSet phldrT="[Text]"/>
      <dgm:spPr/>
      <dgm:t>
        <a:bodyPr/>
        <a:lstStyle/>
        <a:p>
          <a:r>
            <a:rPr lang="en-US" dirty="0" smtClean="0"/>
            <a:t>Teaching and Learning</a:t>
          </a:r>
          <a:endParaRPr lang="en-US" dirty="0"/>
        </a:p>
      </dgm:t>
    </dgm:pt>
    <dgm:pt modelId="{F9247CB1-57DE-8643-ADE3-5781E51FA219}" type="parTrans" cxnId="{5F3631CA-0570-4B4C-AB62-0CDE319596E6}">
      <dgm:prSet/>
      <dgm:spPr/>
      <dgm:t>
        <a:bodyPr/>
        <a:lstStyle/>
        <a:p>
          <a:endParaRPr lang="en-US"/>
        </a:p>
      </dgm:t>
    </dgm:pt>
    <dgm:pt modelId="{3D1DAA55-A3B4-D84C-AAD8-344F3FE53228}" type="sibTrans" cxnId="{5F3631CA-0570-4B4C-AB62-0CDE319596E6}">
      <dgm:prSet/>
      <dgm:spPr/>
      <dgm:t>
        <a:bodyPr/>
        <a:lstStyle/>
        <a:p>
          <a:endParaRPr lang="en-US"/>
        </a:p>
      </dgm:t>
    </dgm:pt>
    <dgm:pt modelId="{E8705180-979C-194C-9881-AC2C8287468C}">
      <dgm:prSet phldrT="[Text]"/>
      <dgm:spPr>
        <a:gradFill rotWithShape="0">
          <a:gsLst>
            <a:gs pos="0">
              <a:schemeClr val="accent1"/>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en-US" dirty="0" smtClean="0"/>
            <a:t>Resource Allocation</a:t>
          </a:r>
          <a:endParaRPr lang="en-US" dirty="0"/>
        </a:p>
      </dgm:t>
    </dgm:pt>
    <dgm:pt modelId="{DD09FAE7-0E9F-CE49-912D-0E3DB71D5778}" type="parTrans" cxnId="{EA33F44C-8C47-1740-98B0-55F8FB0BCD0F}">
      <dgm:prSet/>
      <dgm:spPr/>
      <dgm:t>
        <a:bodyPr/>
        <a:lstStyle/>
        <a:p>
          <a:endParaRPr lang="en-US"/>
        </a:p>
      </dgm:t>
    </dgm:pt>
    <dgm:pt modelId="{B06309E7-6A70-F443-B700-A297CAD108C3}" type="sibTrans" cxnId="{EA33F44C-8C47-1740-98B0-55F8FB0BCD0F}">
      <dgm:prSet/>
      <dgm:spPr/>
      <dgm:t>
        <a:bodyPr/>
        <a:lstStyle/>
        <a:p>
          <a:endParaRPr lang="en-US"/>
        </a:p>
      </dgm:t>
    </dgm:pt>
    <dgm:pt modelId="{0AC97823-8CDF-E347-AEE3-A9A130F289EE}">
      <dgm:prSet phldrT="[Text]"/>
      <dgm:spPr/>
      <dgm:t>
        <a:bodyPr/>
        <a:lstStyle/>
        <a:p>
          <a:r>
            <a:rPr lang="en-US" dirty="0" smtClean="0"/>
            <a:t>Management</a:t>
          </a:r>
          <a:endParaRPr lang="en-US" dirty="0"/>
        </a:p>
      </dgm:t>
    </dgm:pt>
    <dgm:pt modelId="{C9F22342-5593-E047-BEAF-CB06CB4EDFBA}" type="parTrans" cxnId="{6F418E68-FE43-6140-80B6-8D78F5424934}">
      <dgm:prSet/>
      <dgm:spPr/>
      <dgm:t>
        <a:bodyPr/>
        <a:lstStyle/>
        <a:p>
          <a:endParaRPr lang="en-US"/>
        </a:p>
      </dgm:t>
    </dgm:pt>
    <dgm:pt modelId="{936CE9BC-74F2-1247-84D3-FEF57681678B}" type="sibTrans" cxnId="{6F418E68-FE43-6140-80B6-8D78F5424934}">
      <dgm:prSet/>
      <dgm:spPr/>
      <dgm:t>
        <a:bodyPr/>
        <a:lstStyle/>
        <a:p>
          <a:endParaRPr lang="en-US"/>
        </a:p>
      </dgm:t>
    </dgm:pt>
    <dgm:pt modelId="{01DB820E-77AD-E642-AD6A-2D8471B46B63}" type="pres">
      <dgm:prSet presAssocID="{A0A97B9C-A50D-974F-85DE-9B03F451FCD8}" presName="Name0" presStyleCnt="0">
        <dgm:presLayoutVars>
          <dgm:chMax val="7"/>
          <dgm:chPref val="7"/>
          <dgm:dir/>
        </dgm:presLayoutVars>
      </dgm:prSet>
      <dgm:spPr/>
      <dgm:t>
        <a:bodyPr/>
        <a:lstStyle/>
        <a:p>
          <a:endParaRPr lang="en-US"/>
        </a:p>
      </dgm:t>
    </dgm:pt>
    <dgm:pt modelId="{A59F38BF-2FE7-CA4F-90A2-3F69FB29C978}" type="pres">
      <dgm:prSet presAssocID="{A0A97B9C-A50D-974F-85DE-9B03F451FCD8}" presName="Name1" presStyleCnt="0"/>
      <dgm:spPr/>
    </dgm:pt>
    <dgm:pt modelId="{820CA81A-7AD3-B443-AB53-D2D06B64DC22}" type="pres">
      <dgm:prSet presAssocID="{A0A97B9C-A50D-974F-85DE-9B03F451FCD8}" presName="cycle" presStyleCnt="0"/>
      <dgm:spPr/>
    </dgm:pt>
    <dgm:pt modelId="{468C5D4D-BFE1-3D42-9BD3-D8E03A2F79A7}" type="pres">
      <dgm:prSet presAssocID="{A0A97B9C-A50D-974F-85DE-9B03F451FCD8}" presName="srcNode" presStyleLbl="node1" presStyleIdx="0" presStyleCnt="6"/>
      <dgm:spPr/>
    </dgm:pt>
    <dgm:pt modelId="{EE3190D3-894D-1F45-AB63-2B941996AE3C}" type="pres">
      <dgm:prSet presAssocID="{A0A97B9C-A50D-974F-85DE-9B03F451FCD8}" presName="conn" presStyleLbl="parChTrans1D2" presStyleIdx="0" presStyleCnt="1"/>
      <dgm:spPr/>
      <dgm:t>
        <a:bodyPr/>
        <a:lstStyle/>
        <a:p>
          <a:endParaRPr lang="en-US"/>
        </a:p>
      </dgm:t>
    </dgm:pt>
    <dgm:pt modelId="{F7BDA3CB-2396-5B49-A97B-B2A90FEF8490}" type="pres">
      <dgm:prSet presAssocID="{A0A97B9C-A50D-974F-85DE-9B03F451FCD8}" presName="extraNode" presStyleLbl="node1" presStyleIdx="0" presStyleCnt="6"/>
      <dgm:spPr/>
    </dgm:pt>
    <dgm:pt modelId="{4AFCE4B5-3849-E045-92A9-A5BE61185E02}" type="pres">
      <dgm:prSet presAssocID="{A0A97B9C-A50D-974F-85DE-9B03F451FCD8}" presName="dstNode" presStyleLbl="node1" presStyleIdx="0" presStyleCnt="6"/>
      <dgm:spPr/>
    </dgm:pt>
    <dgm:pt modelId="{2B8435D0-4ED3-0040-AE51-86B9DBC52BBA}" type="pres">
      <dgm:prSet presAssocID="{502CE45F-9612-954D-9284-AA0E8C628BCB}" presName="text_1" presStyleLbl="node1" presStyleIdx="0" presStyleCnt="6">
        <dgm:presLayoutVars>
          <dgm:bulletEnabled val="1"/>
        </dgm:presLayoutVars>
      </dgm:prSet>
      <dgm:spPr/>
      <dgm:t>
        <a:bodyPr/>
        <a:lstStyle/>
        <a:p>
          <a:endParaRPr lang="en-US"/>
        </a:p>
      </dgm:t>
    </dgm:pt>
    <dgm:pt modelId="{B7D50751-DC01-DC47-A03E-5F5708573DD0}" type="pres">
      <dgm:prSet presAssocID="{502CE45F-9612-954D-9284-AA0E8C628BCB}" presName="accent_1" presStyleCnt="0"/>
      <dgm:spPr/>
    </dgm:pt>
    <dgm:pt modelId="{2D0A0FDF-B87A-B44A-8756-D258F60490FB}" type="pres">
      <dgm:prSet presAssocID="{502CE45F-9612-954D-9284-AA0E8C628BCB}" presName="accentRepeatNode" presStyleLbl="solidFgAcc1" presStyleIdx="0"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287129D2-ADF4-2748-917B-317E0574E62B}" type="pres">
      <dgm:prSet presAssocID="{9C9CAE89-5B70-BA4F-A3A9-AB23C1AAE0C0}" presName="text_2" presStyleLbl="node1" presStyleIdx="1" presStyleCnt="6">
        <dgm:presLayoutVars>
          <dgm:bulletEnabled val="1"/>
        </dgm:presLayoutVars>
      </dgm:prSet>
      <dgm:spPr/>
      <dgm:t>
        <a:bodyPr/>
        <a:lstStyle/>
        <a:p>
          <a:endParaRPr lang="en-US"/>
        </a:p>
      </dgm:t>
    </dgm:pt>
    <dgm:pt modelId="{FD53AFBD-17B6-4C45-976E-3469BEA495EE}" type="pres">
      <dgm:prSet presAssocID="{9C9CAE89-5B70-BA4F-A3A9-AB23C1AAE0C0}" presName="accent_2" presStyleCnt="0"/>
      <dgm:spPr/>
    </dgm:pt>
    <dgm:pt modelId="{D93451C1-F2F9-304D-B2C4-6BAA4ABACC65}" type="pres">
      <dgm:prSet presAssocID="{9C9CAE89-5B70-BA4F-A3A9-AB23C1AAE0C0}" presName="accentRepeatNode" presStyleLbl="solidFgAcc1" presStyleIdx="1"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46EFE1A0-8C0D-8B42-B369-03B2F1428AD4}" type="pres">
      <dgm:prSet presAssocID="{6743CA19-4184-3849-8083-EEB366E87C4F}" presName="text_3" presStyleLbl="node1" presStyleIdx="2" presStyleCnt="6">
        <dgm:presLayoutVars>
          <dgm:bulletEnabled val="1"/>
        </dgm:presLayoutVars>
      </dgm:prSet>
      <dgm:spPr/>
      <dgm:t>
        <a:bodyPr/>
        <a:lstStyle/>
        <a:p>
          <a:endParaRPr lang="en-US"/>
        </a:p>
      </dgm:t>
    </dgm:pt>
    <dgm:pt modelId="{8AF58352-2B50-E543-9F1F-8F4FF4E0F7A2}" type="pres">
      <dgm:prSet presAssocID="{6743CA19-4184-3849-8083-EEB366E87C4F}" presName="accent_3" presStyleCnt="0"/>
      <dgm:spPr/>
    </dgm:pt>
    <dgm:pt modelId="{0DE21FDF-E214-A346-A638-769DA5FA92D0}" type="pres">
      <dgm:prSet presAssocID="{6743CA19-4184-3849-8083-EEB366E87C4F}" presName="accentRepeatNode" presStyleLbl="solidFgAcc1" presStyleIdx="2" presStyleCnt="6"/>
      <dgm:spPr>
        <a:solidFill>
          <a:schemeClr val="accent1"/>
        </a:solidFill>
        <a:ln>
          <a:solidFill>
            <a:schemeClr val="tx1"/>
          </a:solidFill>
        </a:ln>
        <a:effectLst>
          <a:outerShdw blurRad="50800" dist="38100" dir="2700000" algn="tl" rotWithShape="0">
            <a:srgbClr val="000000">
              <a:alpha val="43000"/>
            </a:srgbClr>
          </a:outerShdw>
        </a:effectLst>
      </dgm:spPr>
      <dgm:t>
        <a:bodyPr/>
        <a:lstStyle/>
        <a:p>
          <a:endParaRPr lang="en-US"/>
        </a:p>
      </dgm:t>
    </dgm:pt>
    <dgm:pt modelId="{8E10CC51-8608-C247-9A50-920E8428CB8B}" type="pres">
      <dgm:prSet presAssocID="{E8705180-979C-194C-9881-AC2C8287468C}" presName="text_4" presStyleLbl="node1" presStyleIdx="3" presStyleCnt="6">
        <dgm:presLayoutVars>
          <dgm:bulletEnabled val="1"/>
        </dgm:presLayoutVars>
      </dgm:prSet>
      <dgm:spPr/>
      <dgm:t>
        <a:bodyPr/>
        <a:lstStyle/>
        <a:p>
          <a:endParaRPr lang="en-US"/>
        </a:p>
      </dgm:t>
    </dgm:pt>
    <dgm:pt modelId="{15D2F486-8AB9-CF4E-85C7-0BEF1D28DEC7}" type="pres">
      <dgm:prSet presAssocID="{E8705180-979C-194C-9881-AC2C8287468C}" presName="accent_4" presStyleCnt="0"/>
      <dgm:spPr/>
    </dgm:pt>
    <dgm:pt modelId="{E3AD01F4-5923-954F-9B11-BA7A5135B12D}" type="pres">
      <dgm:prSet presAssocID="{E8705180-979C-194C-9881-AC2C8287468C}" presName="accentRepeatNode" presStyleLbl="solidFgAcc1" presStyleIdx="3" presStyleCnt="6"/>
      <dgm:spPr>
        <a:solidFill>
          <a:schemeClr val="accent1"/>
        </a:solidFill>
        <a:effectLst>
          <a:outerShdw blurRad="50800" dist="38100" dir="2700000" algn="tl" rotWithShape="0">
            <a:srgbClr val="000000">
              <a:alpha val="43000"/>
            </a:srgbClr>
          </a:outerShdw>
        </a:effectLst>
      </dgm:spPr>
      <dgm:t>
        <a:bodyPr/>
        <a:lstStyle/>
        <a:p>
          <a:endParaRPr lang="en-US"/>
        </a:p>
      </dgm:t>
    </dgm:pt>
    <dgm:pt modelId="{ED565C5A-847A-0D4C-954B-3555DF34A916}" type="pres">
      <dgm:prSet presAssocID="{67372290-16FA-2644-9F72-C4B45CC98F17}" presName="text_5" presStyleLbl="node1" presStyleIdx="4" presStyleCnt="6">
        <dgm:presLayoutVars>
          <dgm:bulletEnabled val="1"/>
        </dgm:presLayoutVars>
      </dgm:prSet>
      <dgm:spPr/>
      <dgm:t>
        <a:bodyPr/>
        <a:lstStyle/>
        <a:p>
          <a:endParaRPr lang="en-US"/>
        </a:p>
      </dgm:t>
    </dgm:pt>
    <dgm:pt modelId="{DCBAD634-A25C-FB41-8EF6-CCD1DCEF82AA}" type="pres">
      <dgm:prSet presAssocID="{67372290-16FA-2644-9F72-C4B45CC98F17}" presName="accent_5" presStyleCnt="0"/>
      <dgm:spPr/>
    </dgm:pt>
    <dgm:pt modelId="{DEFD0A92-DA35-924B-A41D-B73EA6112009}" type="pres">
      <dgm:prSet presAssocID="{67372290-16FA-2644-9F72-C4B45CC98F17}" presName="accentRepeatNode" presStyleLbl="solidFgAcc1" presStyleIdx="4"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 modelId="{4A339E10-F8B1-874C-B88B-BB4F0E1CD599}" type="pres">
      <dgm:prSet presAssocID="{0AC97823-8CDF-E347-AEE3-A9A130F289EE}" presName="text_6" presStyleLbl="node1" presStyleIdx="5" presStyleCnt="6">
        <dgm:presLayoutVars>
          <dgm:bulletEnabled val="1"/>
        </dgm:presLayoutVars>
      </dgm:prSet>
      <dgm:spPr/>
      <dgm:t>
        <a:bodyPr/>
        <a:lstStyle/>
        <a:p>
          <a:endParaRPr lang="en-US"/>
        </a:p>
      </dgm:t>
    </dgm:pt>
    <dgm:pt modelId="{4F6E479E-10B4-E140-BB03-DAA0A86C5F1D}" type="pres">
      <dgm:prSet presAssocID="{0AC97823-8CDF-E347-AEE3-A9A130F289EE}" presName="accent_6" presStyleCnt="0"/>
      <dgm:spPr/>
    </dgm:pt>
    <dgm:pt modelId="{4164D920-469D-C24A-BFBE-34A731317E8F}" type="pres">
      <dgm:prSet presAssocID="{0AC97823-8CDF-E347-AEE3-A9A130F289EE}" presName="accentRepeatNode" presStyleLbl="solidFgAcc1" presStyleIdx="5" presStyleCnt="6"/>
      <dgm:spPr>
        <a:gradFill rotWithShape="0">
          <a:gsLst>
            <a:gs pos="0">
              <a:schemeClr val="bg1">
                <a:lumMod val="50000"/>
              </a:schemeClr>
            </a:gs>
            <a:gs pos="100000">
              <a:srgbClr val="FFFFFF"/>
            </a:gs>
          </a:gsLst>
        </a:gradFill>
        <a:effectLst>
          <a:outerShdw blurRad="50800" dist="38100" dir="2700000" algn="tl" rotWithShape="0">
            <a:srgbClr val="000000">
              <a:alpha val="43000"/>
            </a:srgbClr>
          </a:outerShdw>
        </a:effectLst>
      </dgm:spPr>
    </dgm:pt>
  </dgm:ptLst>
  <dgm:cxnLst>
    <dgm:cxn modelId="{294AAB74-E7A5-764D-A7EF-4E63E95E439B}" type="presOf" srcId="{E8705180-979C-194C-9881-AC2C8287468C}" destId="{8E10CC51-8608-C247-9A50-920E8428CB8B}" srcOrd="0" destOrd="0" presId="urn:microsoft.com/office/officeart/2008/layout/VerticalCurvedList"/>
    <dgm:cxn modelId="{37BFA6B6-E47B-2845-8350-D9F37226DC2D}" srcId="{A0A97B9C-A50D-974F-85DE-9B03F451FCD8}" destId="{9C9CAE89-5B70-BA4F-A3A9-AB23C1AAE0C0}" srcOrd="1" destOrd="0" parTransId="{D80F9DEE-3510-3449-A8A8-C6001F102F88}" sibTransId="{756A203A-09EA-4042-983A-0518B7D961AD}"/>
    <dgm:cxn modelId="{29C5F34D-2E72-6A41-B8CE-6588E32E5029}" type="presOf" srcId="{CEA67E05-4791-AE45-A048-AB54AEE15C32}" destId="{EE3190D3-894D-1F45-AB63-2B941996AE3C}" srcOrd="0" destOrd="0" presId="urn:microsoft.com/office/officeart/2008/layout/VerticalCurvedList"/>
    <dgm:cxn modelId="{D57397B3-27B5-BF47-91FB-0D1F0A4FF33A}" type="presOf" srcId="{A0A97B9C-A50D-974F-85DE-9B03F451FCD8}" destId="{01DB820E-77AD-E642-AD6A-2D8471B46B63}" srcOrd="0" destOrd="0" presId="urn:microsoft.com/office/officeart/2008/layout/VerticalCurvedList"/>
    <dgm:cxn modelId="{6F418E68-FE43-6140-80B6-8D78F5424934}" srcId="{A0A97B9C-A50D-974F-85DE-9B03F451FCD8}" destId="{0AC97823-8CDF-E347-AEE3-A9A130F289EE}" srcOrd="5" destOrd="0" parTransId="{C9F22342-5593-E047-BEAF-CB06CB4EDFBA}" sibTransId="{936CE9BC-74F2-1247-84D3-FEF57681678B}"/>
    <dgm:cxn modelId="{A65B8044-D92A-1D44-9F1A-0F877F842616}" type="presOf" srcId="{67372290-16FA-2644-9F72-C4B45CC98F17}" destId="{ED565C5A-847A-0D4C-954B-3555DF34A916}" srcOrd="0" destOrd="0" presId="urn:microsoft.com/office/officeart/2008/layout/VerticalCurvedList"/>
    <dgm:cxn modelId="{9C7B7B76-D8A9-3748-83AF-FDD171873613}" srcId="{A0A97B9C-A50D-974F-85DE-9B03F451FCD8}" destId="{67372290-16FA-2644-9F72-C4B45CC98F17}" srcOrd="4" destOrd="0" parTransId="{C0D75300-F277-F04B-8956-5C355BA77937}" sibTransId="{CA743178-5A92-0A41-9D15-0AB4177288F8}"/>
    <dgm:cxn modelId="{ED3A247F-89E9-3F4E-8AED-FD5EAE26ADE6}" type="presOf" srcId="{6743CA19-4184-3849-8083-EEB366E87C4F}" destId="{46EFE1A0-8C0D-8B42-B369-03B2F1428AD4}" srcOrd="0" destOrd="0" presId="urn:microsoft.com/office/officeart/2008/layout/VerticalCurvedList"/>
    <dgm:cxn modelId="{0E699A71-6007-A94D-A496-7EFBBCE690CD}" type="presOf" srcId="{0AC97823-8CDF-E347-AEE3-A9A130F289EE}" destId="{4A339E10-F8B1-874C-B88B-BB4F0E1CD599}" srcOrd="0" destOrd="0" presId="urn:microsoft.com/office/officeart/2008/layout/VerticalCurvedList"/>
    <dgm:cxn modelId="{EA33F44C-8C47-1740-98B0-55F8FB0BCD0F}" srcId="{A0A97B9C-A50D-974F-85DE-9B03F451FCD8}" destId="{E8705180-979C-194C-9881-AC2C8287468C}" srcOrd="3" destOrd="0" parTransId="{DD09FAE7-0E9F-CE49-912D-0E3DB71D5778}" sibTransId="{B06309E7-6A70-F443-B700-A297CAD108C3}"/>
    <dgm:cxn modelId="{424E409E-E603-BE40-ACF5-0ECA9BC97EC8}" type="presOf" srcId="{9C9CAE89-5B70-BA4F-A3A9-AB23C1AAE0C0}" destId="{287129D2-ADF4-2748-917B-317E0574E62B}" srcOrd="0" destOrd="0" presId="urn:microsoft.com/office/officeart/2008/layout/VerticalCurvedList"/>
    <dgm:cxn modelId="{82B71982-B072-684C-81F8-7329ED164E09}" srcId="{A0A97B9C-A50D-974F-85DE-9B03F451FCD8}" destId="{502CE45F-9612-954D-9284-AA0E8C628BCB}" srcOrd="0" destOrd="0" parTransId="{B88CDB9D-5B34-8647-8C9B-F9877C72AE13}" sibTransId="{CEA67E05-4791-AE45-A048-AB54AEE15C32}"/>
    <dgm:cxn modelId="{5F3631CA-0570-4B4C-AB62-0CDE319596E6}" srcId="{A0A97B9C-A50D-974F-85DE-9B03F451FCD8}" destId="{6743CA19-4184-3849-8083-EEB366E87C4F}" srcOrd="2" destOrd="0" parTransId="{F9247CB1-57DE-8643-ADE3-5781E51FA219}" sibTransId="{3D1DAA55-A3B4-D84C-AAD8-344F3FE53228}"/>
    <dgm:cxn modelId="{824967B0-A921-C64B-A7A9-B2401B71C60C}" type="presOf" srcId="{502CE45F-9612-954D-9284-AA0E8C628BCB}" destId="{2B8435D0-4ED3-0040-AE51-86B9DBC52BBA}" srcOrd="0" destOrd="0" presId="urn:microsoft.com/office/officeart/2008/layout/VerticalCurvedList"/>
    <dgm:cxn modelId="{08E0C023-6DFB-8249-A6CA-E991FE158AB3}" type="presParOf" srcId="{01DB820E-77AD-E642-AD6A-2D8471B46B63}" destId="{A59F38BF-2FE7-CA4F-90A2-3F69FB29C978}" srcOrd="0" destOrd="0" presId="urn:microsoft.com/office/officeart/2008/layout/VerticalCurvedList"/>
    <dgm:cxn modelId="{58CEA35A-A53B-6E47-A100-EEDE245FEED7}" type="presParOf" srcId="{A59F38BF-2FE7-CA4F-90A2-3F69FB29C978}" destId="{820CA81A-7AD3-B443-AB53-D2D06B64DC22}" srcOrd="0" destOrd="0" presId="urn:microsoft.com/office/officeart/2008/layout/VerticalCurvedList"/>
    <dgm:cxn modelId="{38520B5E-1D3D-B54B-8108-845B06CA2DD4}" type="presParOf" srcId="{820CA81A-7AD3-B443-AB53-D2D06B64DC22}" destId="{468C5D4D-BFE1-3D42-9BD3-D8E03A2F79A7}" srcOrd="0" destOrd="0" presId="urn:microsoft.com/office/officeart/2008/layout/VerticalCurvedList"/>
    <dgm:cxn modelId="{C2EB9087-5037-ED4C-B73E-724FE0AFC192}" type="presParOf" srcId="{820CA81A-7AD3-B443-AB53-D2D06B64DC22}" destId="{EE3190D3-894D-1F45-AB63-2B941996AE3C}" srcOrd="1" destOrd="0" presId="urn:microsoft.com/office/officeart/2008/layout/VerticalCurvedList"/>
    <dgm:cxn modelId="{12A6E7F4-5F62-4246-8658-27C597C948B4}" type="presParOf" srcId="{820CA81A-7AD3-B443-AB53-D2D06B64DC22}" destId="{F7BDA3CB-2396-5B49-A97B-B2A90FEF8490}" srcOrd="2" destOrd="0" presId="urn:microsoft.com/office/officeart/2008/layout/VerticalCurvedList"/>
    <dgm:cxn modelId="{802331A4-C343-D34B-B1C4-F695E9F7342E}" type="presParOf" srcId="{820CA81A-7AD3-B443-AB53-D2D06B64DC22}" destId="{4AFCE4B5-3849-E045-92A9-A5BE61185E02}" srcOrd="3" destOrd="0" presId="urn:microsoft.com/office/officeart/2008/layout/VerticalCurvedList"/>
    <dgm:cxn modelId="{D8633587-8F0B-7740-8CA8-3A3CFEEBCA89}" type="presParOf" srcId="{A59F38BF-2FE7-CA4F-90A2-3F69FB29C978}" destId="{2B8435D0-4ED3-0040-AE51-86B9DBC52BBA}" srcOrd="1" destOrd="0" presId="urn:microsoft.com/office/officeart/2008/layout/VerticalCurvedList"/>
    <dgm:cxn modelId="{3C06FA7C-1880-D640-9622-0288A7C99826}" type="presParOf" srcId="{A59F38BF-2FE7-CA4F-90A2-3F69FB29C978}" destId="{B7D50751-DC01-DC47-A03E-5F5708573DD0}" srcOrd="2" destOrd="0" presId="urn:microsoft.com/office/officeart/2008/layout/VerticalCurvedList"/>
    <dgm:cxn modelId="{E1AB241A-37EC-9B4B-851F-190208667C35}" type="presParOf" srcId="{B7D50751-DC01-DC47-A03E-5F5708573DD0}" destId="{2D0A0FDF-B87A-B44A-8756-D258F60490FB}" srcOrd="0" destOrd="0" presId="urn:microsoft.com/office/officeart/2008/layout/VerticalCurvedList"/>
    <dgm:cxn modelId="{0E02C116-D67F-B748-9EE5-24A5CF82670C}" type="presParOf" srcId="{A59F38BF-2FE7-CA4F-90A2-3F69FB29C978}" destId="{287129D2-ADF4-2748-917B-317E0574E62B}" srcOrd="3" destOrd="0" presId="urn:microsoft.com/office/officeart/2008/layout/VerticalCurvedList"/>
    <dgm:cxn modelId="{27F385AA-B995-4247-B000-3CFDD91EB867}" type="presParOf" srcId="{A59F38BF-2FE7-CA4F-90A2-3F69FB29C978}" destId="{FD53AFBD-17B6-4C45-976E-3469BEA495EE}" srcOrd="4" destOrd="0" presId="urn:microsoft.com/office/officeart/2008/layout/VerticalCurvedList"/>
    <dgm:cxn modelId="{9E00D563-4929-B043-8693-C244CDE41274}" type="presParOf" srcId="{FD53AFBD-17B6-4C45-976E-3469BEA495EE}" destId="{D93451C1-F2F9-304D-B2C4-6BAA4ABACC65}" srcOrd="0" destOrd="0" presId="urn:microsoft.com/office/officeart/2008/layout/VerticalCurvedList"/>
    <dgm:cxn modelId="{CE8ADEC1-5973-8D4E-9011-6968AB5D419A}" type="presParOf" srcId="{A59F38BF-2FE7-CA4F-90A2-3F69FB29C978}" destId="{46EFE1A0-8C0D-8B42-B369-03B2F1428AD4}" srcOrd="5" destOrd="0" presId="urn:microsoft.com/office/officeart/2008/layout/VerticalCurvedList"/>
    <dgm:cxn modelId="{E61DB593-D600-8540-850F-3058BAADBE83}" type="presParOf" srcId="{A59F38BF-2FE7-CA4F-90A2-3F69FB29C978}" destId="{8AF58352-2B50-E543-9F1F-8F4FF4E0F7A2}" srcOrd="6" destOrd="0" presId="urn:microsoft.com/office/officeart/2008/layout/VerticalCurvedList"/>
    <dgm:cxn modelId="{A1D373ED-9960-594D-B984-6D7ED80C6C2A}" type="presParOf" srcId="{8AF58352-2B50-E543-9F1F-8F4FF4E0F7A2}" destId="{0DE21FDF-E214-A346-A638-769DA5FA92D0}" srcOrd="0" destOrd="0" presId="urn:microsoft.com/office/officeart/2008/layout/VerticalCurvedList"/>
    <dgm:cxn modelId="{406DC7BB-A458-9D47-9218-EEE8B27FD53F}" type="presParOf" srcId="{A59F38BF-2FE7-CA4F-90A2-3F69FB29C978}" destId="{8E10CC51-8608-C247-9A50-920E8428CB8B}" srcOrd="7" destOrd="0" presId="urn:microsoft.com/office/officeart/2008/layout/VerticalCurvedList"/>
    <dgm:cxn modelId="{A6A4FACF-143F-604F-9F3B-FC51EA4649B2}" type="presParOf" srcId="{A59F38BF-2FE7-CA4F-90A2-3F69FB29C978}" destId="{15D2F486-8AB9-CF4E-85C7-0BEF1D28DEC7}" srcOrd="8" destOrd="0" presId="urn:microsoft.com/office/officeart/2008/layout/VerticalCurvedList"/>
    <dgm:cxn modelId="{C3EE3330-D619-8E4A-B678-541F20895AE0}" type="presParOf" srcId="{15D2F486-8AB9-CF4E-85C7-0BEF1D28DEC7}" destId="{E3AD01F4-5923-954F-9B11-BA7A5135B12D}" srcOrd="0" destOrd="0" presId="urn:microsoft.com/office/officeart/2008/layout/VerticalCurvedList"/>
    <dgm:cxn modelId="{5981B5F5-DCD9-A04B-9038-271BF336C6BE}" type="presParOf" srcId="{A59F38BF-2FE7-CA4F-90A2-3F69FB29C978}" destId="{ED565C5A-847A-0D4C-954B-3555DF34A916}" srcOrd="9" destOrd="0" presId="urn:microsoft.com/office/officeart/2008/layout/VerticalCurvedList"/>
    <dgm:cxn modelId="{20B8FB1D-E345-854C-89D1-5589C8F58737}" type="presParOf" srcId="{A59F38BF-2FE7-CA4F-90A2-3F69FB29C978}" destId="{DCBAD634-A25C-FB41-8EF6-CCD1DCEF82AA}" srcOrd="10" destOrd="0" presId="urn:microsoft.com/office/officeart/2008/layout/VerticalCurvedList"/>
    <dgm:cxn modelId="{37467E91-4B45-424C-8B62-6DC64B2BBD54}" type="presParOf" srcId="{DCBAD634-A25C-FB41-8EF6-CCD1DCEF82AA}" destId="{DEFD0A92-DA35-924B-A41D-B73EA6112009}" srcOrd="0" destOrd="0" presId="urn:microsoft.com/office/officeart/2008/layout/VerticalCurvedList"/>
    <dgm:cxn modelId="{12B23FFF-5997-7848-B3F3-2CF54AD78BB7}" type="presParOf" srcId="{A59F38BF-2FE7-CA4F-90A2-3F69FB29C978}" destId="{4A339E10-F8B1-874C-B88B-BB4F0E1CD599}" srcOrd="11" destOrd="0" presId="urn:microsoft.com/office/officeart/2008/layout/VerticalCurvedList"/>
    <dgm:cxn modelId="{2F978594-F602-0E48-8FDA-839D3288F412}" type="presParOf" srcId="{A59F38BF-2FE7-CA4F-90A2-3F69FB29C978}" destId="{4F6E479E-10B4-E140-BB03-DAA0A86C5F1D}" srcOrd="12" destOrd="0" presId="urn:microsoft.com/office/officeart/2008/layout/VerticalCurvedList"/>
    <dgm:cxn modelId="{1B361780-E6E4-1D4A-BFAD-FF40DE5BB1AC}" type="presParOf" srcId="{4F6E479E-10B4-E140-BB03-DAA0A86C5F1D}" destId="{4164D920-469D-C24A-BFBE-34A731317E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90D3-894D-1F45-AB63-2B941996AE3C}">
      <dsp:nvSpPr>
        <dsp:cNvPr id="0" name=""/>
        <dsp:cNvSpPr/>
      </dsp:nvSpPr>
      <dsp:spPr>
        <a:xfrm>
          <a:off x="-5427711" y="-831103"/>
          <a:ext cx="6462806" cy="6462806"/>
        </a:xfrm>
        <a:prstGeom prst="blockArc">
          <a:avLst>
            <a:gd name="adj1" fmla="val 18900000"/>
            <a:gd name="adj2" fmla="val 2700000"/>
            <a:gd name="adj3" fmla="val 334"/>
          </a:avLst>
        </a:pr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8435D0-4ED3-0040-AE51-86B9DBC52BBA}">
      <dsp:nvSpPr>
        <dsp:cNvPr id="0" name=""/>
        <dsp:cNvSpPr/>
      </dsp:nvSpPr>
      <dsp:spPr>
        <a:xfrm>
          <a:off x="385876" y="252799"/>
          <a:ext cx="5236903"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Governance</a:t>
          </a:r>
          <a:endParaRPr lang="en-US" sz="2600" kern="1200" dirty="0"/>
        </a:p>
      </dsp:txBody>
      <dsp:txXfrm>
        <a:off x="385876" y="252799"/>
        <a:ext cx="5236903" cy="505407"/>
      </dsp:txXfrm>
    </dsp:sp>
    <dsp:sp modelId="{2D0A0FDF-B87A-B44A-8756-D258F60490FB}">
      <dsp:nvSpPr>
        <dsp:cNvPr id="0" name=""/>
        <dsp:cNvSpPr/>
      </dsp:nvSpPr>
      <dsp:spPr>
        <a:xfrm>
          <a:off x="69996" y="189623"/>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287129D2-ADF4-2748-917B-317E0574E62B}">
      <dsp:nvSpPr>
        <dsp:cNvPr id="0" name=""/>
        <dsp:cNvSpPr/>
      </dsp:nvSpPr>
      <dsp:spPr>
        <a:xfrm>
          <a:off x="801608" y="1010814"/>
          <a:ext cx="4821171"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Sustainability</a:t>
          </a:r>
          <a:endParaRPr lang="en-US" sz="2600" kern="1200" dirty="0"/>
        </a:p>
      </dsp:txBody>
      <dsp:txXfrm>
        <a:off x="801608" y="1010814"/>
        <a:ext cx="4821171" cy="505407"/>
      </dsp:txXfrm>
    </dsp:sp>
    <dsp:sp modelId="{D93451C1-F2F9-304D-B2C4-6BAA4ABACC65}">
      <dsp:nvSpPr>
        <dsp:cNvPr id="0" name=""/>
        <dsp:cNvSpPr/>
      </dsp:nvSpPr>
      <dsp:spPr>
        <a:xfrm>
          <a:off x="485728" y="947638"/>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F58AA698-AD5D-BC46-BCA3-685AEDD147A3}">
      <dsp:nvSpPr>
        <dsp:cNvPr id="0" name=""/>
        <dsp:cNvSpPr/>
      </dsp:nvSpPr>
      <dsp:spPr>
        <a:xfrm>
          <a:off x="991711" y="1768829"/>
          <a:ext cx="4631067"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Teaching and Learning</a:t>
          </a:r>
          <a:endParaRPr lang="en-US" sz="2600" kern="1200" dirty="0"/>
        </a:p>
      </dsp:txBody>
      <dsp:txXfrm>
        <a:off x="991711" y="1768829"/>
        <a:ext cx="4631067" cy="505407"/>
      </dsp:txXfrm>
    </dsp:sp>
    <dsp:sp modelId="{E3AD01F4-5923-954F-9B11-BA7A5135B12D}">
      <dsp:nvSpPr>
        <dsp:cNvPr id="0" name=""/>
        <dsp:cNvSpPr/>
      </dsp:nvSpPr>
      <dsp:spPr>
        <a:xfrm>
          <a:off x="675832" y="1705653"/>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1807CB91-D025-0946-8636-BFBDB878AEF3}">
      <dsp:nvSpPr>
        <dsp:cNvPr id="0" name=""/>
        <dsp:cNvSpPr/>
      </dsp:nvSpPr>
      <dsp:spPr>
        <a:xfrm>
          <a:off x="991711" y="2526363"/>
          <a:ext cx="4631067"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Resource Allocation</a:t>
          </a:r>
          <a:endParaRPr lang="en-US" sz="2600" kern="1200" dirty="0"/>
        </a:p>
      </dsp:txBody>
      <dsp:txXfrm>
        <a:off x="991711" y="2526363"/>
        <a:ext cx="4631067" cy="505407"/>
      </dsp:txXfrm>
    </dsp:sp>
    <dsp:sp modelId="{0DE21FDF-E214-A346-A638-769DA5FA92D0}">
      <dsp:nvSpPr>
        <dsp:cNvPr id="0" name=""/>
        <dsp:cNvSpPr/>
      </dsp:nvSpPr>
      <dsp:spPr>
        <a:xfrm>
          <a:off x="675832" y="2463187"/>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ED565C5A-847A-0D4C-954B-3555DF34A916}">
      <dsp:nvSpPr>
        <dsp:cNvPr id="0" name=""/>
        <dsp:cNvSpPr/>
      </dsp:nvSpPr>
      <dsp:spPr>
        <a:xfrm>
          <a:off x="801608" y="3284378"/>
          <a:ext cx="4821171"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Managing Risk</a:t>
          </a:r>
          <a:endParaRPr lang="en-US" sz="2600" kern="1200" dirty="0"/>
        </a:p>
      </dsp:txBody>
      <dsp:txXfrm>
        <a:off x="801608" y="3284378"/>
        <a:ext cx="4821171" cy="505407"/>
      </dsp:txXfrm>
    </dsp:sp>
    <dsp:sp modelId="{DEFD0A92-DA35-924B-A41D-B73EA6112009}">
      <dsp:nvSpPr>
        <dsp:cNvPr id="0" name=""/>
        <dsp:cNvSpPr/>
      </dsp:nvSpPr>
      <dsp:spPr>
        <a:xfrm>
          <a:off x="485728" y="3221202"/>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4A339E10-F8B1-874C-B88B-BB4F0E1CD599}">
      <dsp:nvSpPr>
        <dsp:cNvPr id="0" name=""/>
        <dsp:cNvSpPr/>
      </dsp:nvSpPr>
      <dsp:spPr>
        <a:xfrm>
          <a:off x="385876" y="4042393"/>
          <a:ext cx="5236903"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Management</a:t>
          </a:r>
          <a:endParaRPr lang="en-US" sz="2600" kern="1200" dirty="0"/>
        </a:p>
      </dsp:txBody>
      <dsp:txXfrm>
        <a:off x="385876" y="4042393"/>
        <a:ext cx="5236903" cy="505407"/>
      </dsp:txXfrm>
    </dsp:sp>
    <dsp:sp modelId="{4164D920-469D-C24A-BFBE-34A731317E8F}">
      <dsp:nvSpPr>
        <dsp:cNvPr id="0" name=""/>
        <dsp:cNvSpPr/>
      </dsp:nvSpPr>
      <dsp:spPr>
        <a:xfrm>
          <a:off x="69996" y="3979217"/>
          <a:ext cx="631758" cy="631758"/>
        </a:xfrm>
        <a:prstGeom prst="ellipse">
          <a:avLst/>
        </a:prstGeom>
        <a:solidFill>
          <a:schemeClr val="accent1"/>
        </a:soli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90D3-894D-1F45-AB63-2B941996AE3C}">
      <dsp:nvSpPr>
        <dsp:cNvPr id="0" name=""/>
        <dsp:cNvSpPr/>
      </dsp:nvSpPr>
      <dsp:spPr>
        <a:xfrm>
          <a:off x="-5427711" y="-831103"/>
          <a:ext cx="6462806" cy="6462806"/>
        </a:xfrm>
        <a:prstGeom prst="blockArc">
          <a:avLst>
            <a:gd name="adj1" fmla="val 18900000"/>
            <a:gd name="adj2" fmla="val 2700000"/>
            <a:gd name="adj3" fmla="val 334"/>
          </a:avLst>
        </a:pr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8435D0-4ED3-0040-AE51-86B9DBC52BBA}">
      <dsp:nvSpPr>
        <dsp:cNvPr id="0" name=""/>
        <dsp:cNvSpPr/>
      </dsp:nvSpPr>
      <dsp:spPr>
        <a:xfrm>
          <a:off x="385876" y="252799"/>
          <a:ext cx="5236903" cy="505407"/>
        </a:xfrm>
        <a:prstGeom prst="rect">
          <a:avLst/>
        </a:prstGeom>
        <a:gradFill rotWithShape="0">
          <a:gsLst>
            <a:gs pos="0">
              <a:schemeClr val="accent1"/>
            </a:gs>
            <a:gs pos="80000">
              <a:schemeClr val="accent1">
                <a:lumMod val="20000"/>
                <a:lumOff val="8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Governance</a:t>
          </a:r>
          <a:endParaRPr lang="en-US" sz="2600" kern="1200" dirty="0"/>
        </a:p>
      </dsp:txBody>
      <dsp:txXfrm>
        <a:off x="385876" y="252799"/>
        <a:ext cx="5236903" cy="505407"/>
      </dsp:txXfrm>
    </dsp:sp>
    <dsp:sp modelId="{2D0A0FDF-B87A-B44A-8756-D258F60490FB}">
      <dsp:nvSpPr>
        <dsp:cNvPr id="0" name=""/>
        <dsp:cNvSpPr/>
      </dsp:nvSpPr>
      <dsp:spPr>
        <a:xfrm>
          <a:off x="69996" y="189623"/>
          <a:ext cx="631758" cy="631758"/>
        </a:xfrm>
        <a:prstGeom prst="ellipse">
          <a:avLst/>
        </a:prstGeom>
        <a:gradFill flip="none" rotWithShape="1">
          <a:gsLst>
            <a:gs pos="0">
              <a:schemeClr val="bg1">
                <a:lumMod val="50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287129D2-ADF4-2748-917B-317E0574E62B}">
      <dsp:nvSpPr>
        <dsp:cNvPr id="0" name=""/>
        <dsp:cNvSpPr/>
      </dsp:nvSpPr>
      <dsp:spPr>
        <a:xfrm>
          <a:off x="801608" y="1010814"/>
          <a:ext cx="4821171"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Sustainability</a:t>
          </a:r>
          <a:endParaRPr lang="en-US" sz="2600" kern="1200" dirty="0"/>
        </a:p>
      </dsp:txBody>
      <dsp:txXfrm>
        <a:off x="801608" y="1010814"/>
        <a:ext cx="4821171" cy="505407"/>
      </dsp:txXfrm>
    </dsp:sp>
    <dsp:sp modelId="{D93451C1-F2F9-304D-B2C4-6BAA4ABACC65}">
      <dsp:nvSpPr>
        <dsp:cNvPr id="0" name=""/>
        <dsp:cNvSpPr/>
      </dsp:nvSpPr>
      <dsp:spPr>
        <a:xfrm>
          <a:off x="485728" y="947638"/>
          <a:ext cx="631758" cy="631758"/>
        </a:xfrm>
        <a:prstGeom prst="ellipse">
          <a:avLst/>
        </a:prstGeom>
        <a:gradFill flip="none" rotWithShape="1">
          <a:gsLst>
            <a:gs pos="0">
              <a:schemeClr val="bg1">
                <a:lumMod val="65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8E993747-649F-9B48-B388-85F90D18038B}">
      <dsp:nvSpPr>
        <dsp:cNvPr id="0" name=""/>
        <dsp:cNvSpPr/>
      </dsp:nvSpPr>
      <dsp:spPr>
        <a:xfrm>
          <a:off x="991711" y="1768829"/>
          <a:ext cx="4631067"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Teaching and Learning</a:t>
          </a:r>
          <a:endParaRPr lang="en-US" sz="2600" kern="1200" dirty="0"/>
        </a:p>
      </dsp:txBody>
      <dsp:txXfrm>
        <a:off x="991711" y="1768829"/>
        <a:ext cx="4631067" cy="505407"/>
      </dsp:txXfrm>
    </dsp:sp>
    <dsp:sp modelId="{E3AD01F4-5923-954F-9B11-BA7A5135B12D}">
      <dsp:nvSpPr>
        <dsp:cNvPr id="0" name=""/>
        <dsp:cNvSpPr/>
      </dsp:nvSpPr>
      <dsp:spPr>
        <a:xfrm>
          <a:off x="675832" y="1705653"/>
          <a:ext cx="631758" cy="631758"/>
        </a:xfrm>
        <a:prstGeom prst="ellipse">
          <a:avLst/>
        </a:prstGeom>
        <a:gradFill flip="none" rotWithShape="0">
          <a:gsLst>
            <a:gs pos="0">
              <a:schemeClr val="bg1">
                <a:lumMod val="65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4669CD20-C512-C948-8AD4-CDC8A68843B0}">
      <dsp:nvSpPr>
        <dsp:cNvPr id="0" name=""/>
        <dsp:cNvSpPr/>
      </dsp:nvSpPr>
      <dsp:spPr>
        <a:xfrm>
          <a:off x="991711" y="2526363"/>
          <a:ext cx="4631067"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Resource Allocation</a:t>
          </a:r>
          <a:endParaRPr lang="en-US" sz="2600" kern="1200" dirty="0"/>
        </a:p>
      </dsp:txBody>
      <dsp:txXfrm>
        <a:off x="991711" y="2526363"/>
        <a:ext cx="4631067" cy="505407"/>
      </dsp:txXfrm>
    </dsp:sp>
    <dsp:sp modelId="{0DE21FDF-E214-A346-A638-769DA5FA92D0}">
      <dsp:nvSpPr>
        <dsp:cNvPr id="0" name=""/>
        <dsp:cNvSpPr/>
      </dsp:nvSpPr>
      <dsp:spPr>
        <a:xfrm>
          <a:off x="675832" y="2463187"/>
          <a:ext cx="631758" cy="631758"/>
        </a:xfrm>
        <a:prstGeom prst="ellipse">
          <a:avLst/>
        </a:prstGeom>
        <a:gradFill flip="none" rotWithShape="0">
          <a:gsLst>
            <a:gs pos="0">
              <a:schemeClr val="bg1">
                <a:lumMod val="65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ED565C5A-847A-0D4C-954B-3555DF34A916}">
      <dsp:nvSpPr>
        <dsp:cNvPr id="0" name=""/>
        <dsp:cNvSpPr/>
      </dsp:nvSpPr>
      <dsp:spPr>
        <a:xfrm>
          <a:off x="801608" y="3284378"/>
          <a:ext cx="4821171"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Managing Risk</a:t>
          </a:r>
          <a:endParaRPr lang="en-US" sz="2600" kern="1200" dirty="0"/>
        </a:p>
      </dsp:txBody>
      <dsp:txXfrm>
        <a:off x="801608" y="3284378"/>
        <a:ext cx="4821171" cy="505407"/>
      </dsp:txXfrm>
    </dsp:sp>
    <dsp:sp modelId="{DEFD0A92-DA35-924B-A41D-B73EA6112009}">
      <dsp:nvSpPr>
        <dsp:cNvPr id="0" name=""/>
        <dsp:cNvSpPr/>
      </dsp:nvSpPr>
      <dsp:spPr>
        <a:xfrm>
          <a:off x="485728" y="3221202"/>
          <a:ext cx="631758" cy="631758"/>
        </a:xfrm>
        <a:prstGeom prst="ellipse">
          <a:avLst/>
        </a:prstGeom>
        <a:gradFill flip="none" rotWithShape="0">
          <a:gsLst>
            <a:gs pos="0">
              <a:schemeClr val="bg1">
                <a:lumMod val="65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 modelId="{4A339E10-F8B1-874C-B88B-BB4F0E1CD599}">
      <dsp:nvSpPr>
        <dsp:cNvPr id="0" name=""/>
        <dsp:cNvSpPr/>
      </dsp:nvSpPr>
      <dsp:spPr>
        <a:xfrm>
          <a:off x="385876" y="4042393"/>
          <a:ext cx="5236903" cy="50540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11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Management</a:t>
          </a:r>
          <a:endParaRPr lang="en-US" sz="2600" kern="1200" dirty="0"/>
        </a:p>
      </dsp:txBody>
      <dsp:txXfrm>
        <a:off x="385876" y="4042393"/>
        <a:ext cx="5236903" cy="505407"/>
      </dsp:txXfrm>
    </dsp:sp>
    <dsp:sp modelId="{4164D920-469D-C24A-BFBE-34A731317E8F}">
      <dsp:nvSpPr>
        <dsp:cNvPr id="0" name=""/>
        <dsp:cNvSpPr/>
      </dsp:nvSpPr>
      <dsp:spPr>
        <a:xfrm>
          <a:off x="69996" y="3979217"/>
          <a:ext cx="631758" cy="631758"/>
        </a:xfrm>
        <a:prstGeom prst="ellipse">
          <a:avLst/>
        </a:prstGeom>
        <a:gradFill flip="none" rotWithShape="0">
          <a:gsLst>
            <a:gs pos="0">
              <a:schemeClr val="bg1">
                <a:lumMod val="65000"/>
              </a:schemeClr>
            </a:gs>
            <a:gs pos="100000">
              <a:srgbClr val="FFFFFF"/>
            </a:gs>
          </a:gsLst>
          <a:lin ang="0" scaled="1"/>
          <a:tileRect/>
        </a:gradFill>
        <a:ln w="9525" cap="flat" cmpd="sng" algn="ctr">
          <a:solidFill>
            <a:schemeClr val="dk1">
              <a:hueOff val="0"/>
              <a:satOff val="0"/>
              <a:lumOff val="0"/>
              <a:alphaOff val="0"/>
            </a:schemeClr>
          </a:solidFill>
          <a:prstDash val="solid"/>
        </a:ln>
        <a:effectLst>
          <a:outerShdw blurRad="50800" dist="38100" dir="2700000" algn="tl" rotWithShape="0">
            <a:srgbClr val="000000">
              <a:alpha val="43000"/>
            </a:srgbClr>
          </a:outerShdw>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0.40827</cdr:x>
      <cdr:y>0.89462</cdr:y>
    </cdr:from>
    <cdr:to>
      <cdr:x>1</cdr:x>
      <cdr:y>0.99802</cdr:y>
    </cdr:to>
    <cdr:sp macro="" textlink="">
      <cdr:nvSpPr>
        <cdr:cNvPr id="2" name="TextBox 1"/>
        <cdr:cNvSpPr txBox="1"/>
      </cdr:nvSpPr>
      <cdr:spPr>
        <a:xfrm xmlns:a="http://schemas.openxmlformats.org/drawingml/2006/main">
          <a:off x="3359899" y="3955927"/>
          <a:ext cx="4869701" cy="45722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Not at all				             Extremely Valuable				              Valuable</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0.02409</cdr:x>
      <cdr:y>0.23581</cdr:y>
    </cdr:from>
    <cdr:to>
      <cdr:x>0.06715</cdr:x>
      <cdr:y>0.59944</cdr:y>
    </cdr:to>
    <cdr:sp macro="" textlink="">
      <cdr:nvSpPr>
        <cdr:cNvPr id="2" name="TextBox 1"/>
        <cdr:cNvSpPr txBox="1"/>
      </cdr:nvSpPr>
      <cdr:spPr>
        <a:xfrm xmlns:a="http://schemas.openxmlformats.org/drawingml/2006/main" rot="16200000">
          <a:off x="-545006" y="1953463"/>
          <a:ext cx="1858867" cy="362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Percentage of Institutions</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3EC072D8-60E4-42CE-A286-CE2561623E04}" type="datetimeFigureOut">
              <a:rPr lang="en-US" smtClean="0"/>
              <a:t>7/17/2012</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CD13E214-06F0-45F0-A95F-2796B9A86604}" type="slidenum">
              <a:rPr lang="en-US" smtClean="0"/>
              <a:t>‹#›</a:t>
            </a:fld>
            <a:endParaRPr lang="en-US"/>
          </a:p>
        </p:txBody>
      </p:sp>
    </p:spTree>
    <p:extLst>
      <p:ext uri="{BB962C8B-B14F-4D97-AF65-F5344CB8AC3E}">
        <p14:creationId xmlns:p14="http://schemas.microsoft.com/office/powerpoint/2010/main" val="155813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4" tIns="47022" rIns="94044" bIns="47022" rtlCol="0"/>
          <a:lstStyle>
            <a:lvl1pPr algn="r">
              <a:defRPr sz="1200"/>
            </a:lvl1pPr>
          </a:lstStyle>
          <a:p>
            <a:fld id="{A31850BE-C8EB-4898-904C-1C129B47BE05}" type="datetimeFigureOut">
              <a:rPr lang="en-US" smtClean="0"/>
              <a:t>7/17/2012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4" tIns="47022" rIns="94044" bIns="47022"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4" tIns="47022" rIns="94044" bIns="470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4" tIns="47022" rIns="94044" bIns="47022" rtlCol="0" anchor="b"/>
          <a:lstStyle>
            <a:lvl1pPr algn="r">
              <a:defRPr sz="1200"/>
            </a:lvl1pPr>
          </a:lstStyle>
          <a:p>
            <a:fld id="{A8BC7F15-F77B-48E1-BEED-77173FACEC55}" type="slidenum">
              <a:rPr lang="en-US" smtClean="0"/>
              <a:t>‹#›</a:t>
            </a:fld>
            <a:endParaRPr lang="en-US"/>
          </a:p>
        </p:txBody>
      </p:sp>
    </p:spTree>
    <p:extLst>
      <p:ext uri="{BB962C8B-B14F-4D97-AF65-F5344CB8AC3E}">
        <p14:creationId xmlns:p14="http://schemas.microsoft.com/office/powerpoint/2010/main" val="318444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BC7F15-F77B-48E1-BEED-77173FACEC55}" type="slidenum">
              <a:rPr lang="en-US" smtClean="0"/>
              <a:t>3</a:t>
            </a:fld>
            <a:endParaRPr lang="en-US"/>
          </a:p>
        </p:txBody>
      </p:sp>
    </p:spTree>
    <p:extLst>
      <p:ext uri="{BB962C8B-B14F-4D97-AF65-F5344CB8AC3E}">
        <p14:creationId xmlns:p14="http://schemas.microsoft.com/office/powerpoint/2010/main" val="140840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terms of the technical activities students value when it comes to their academic success, community college students rated more items lower than their non-community college counterparts. CC students find the most value in word processors, e-mail, college library website, presentation software, and spreadsheets (Q7). This top-five list looks basically the same for non-community colleges students, with CMS/</a:t>
            </a:r>
            <a:r>
              <a:rPr lang="en-US" sz="1200" kern="1200" dirty="0" err="1" smtClean="0">
                <a:solidFill>
                  <a:schemeClr val="tx1"/>
                </a:solidFill>
                <a:effectLst/>
                <a:latin typeface="+mn-lt"/>
                <a:ea typeface="+mn-ea"/>
                <a:cs typeface="+mn-cs"/>
              </a:rPr>
              <a:t>LMS</a:t>
            </a:r>
            <a:r>
              <a:rPr lang="en-US" sz="1200" kern="1200" dirty="0" smtClean="0">
                <a:solidFill>
                  <a:schemeClr val="tx1"/>
                </a:solidFill>
                <a:effectLst/>
                <a:latin typeface="+mn-lt"/>
                <a:ea typeface="+mn-ea"/>
                <a:cs typeface="+mn-cs"/>
              </a:rPr>
              <a:t> replacing spreadsheets as the fifth highest item.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Noteworthy</a:t>
            </a:r>
            <a:r>
              <a:rPr lang="en-US" sz="1200" kern="1200" baseline="0" dirty="0" smtClean="0">
                <a:solidFill>
                  <a:schemeClr val="tx1"/>
                </a:solidFill>
                <a:effectLst/>
                <a:latin typeface="+mn-lt"/>
                <a:ea typeface="+mn-ea"/>
                <a:cs typeface="+mn-cs"/>
              </a:rPr>
              <a:t> areas are CC students interests in e-books or e-textbooks, text messaging, and online forums or bulletin boards—these are less traditional methods of T&amp;L when compared to the basics.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19</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asked what technologies students wished instructors used more often, community college and non-community college students demonstrated areas of congruence and incongruence. For example, e-mail hit the top of the list for both types of student, yet significantly fewer community college students reported e-mail on their wish list than other students. Effect sizes were small (less than .10 in all cases of significance).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looking at students’ “wish list” data as a proxy for measuring the extent to which student expectations are met, community college students technology use needs are met more so than non-community college students (i.e., fewer community college students want instructors to use more technology than non-community college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21</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colleges take the lead in delivering some basic online services to students. Nearly 9 out of 10 CC students rated this as good or excellent (Q16). Doctoral institutions outpace all others in offering library resources online, CCs outpace all others in offering textbooks online, doctoral institutions outpace CCs and MAs in making transcripts available, doctoral institutions outpace BAs for making grades available online, CCs and DRs outpace MAs in offering online course registration, and DRs outpace CCs and MAs in making financial aid info available online (all statements significant for at least .05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level).</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22</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CCs generally track with or offer more IT services to support teaching and learning when compared to other types of institutions. CCs outpace other institutions in the areas of distance education and online learning. CCs lag behind other institutions in providing student technology assistance in supporting faculty technology use.</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23</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24</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college students are particularly underrepresented when it comes to owning a mobile computing device—83% of community college students own one, as compared to 95% of non-community college students. This difference persists for all age categories and is true for students from households earning less than $100,000 per year. With the industry push to mainstream mobile technologies into the teaching and learning paradigm, as well as to utilize these devices for information and transactional purposes, community college students may find themselves disadvantaged in this arena. (Q1)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 percent of CCs have</a:t>
            </a:r>
            <a:r>
              <a:rPr lang="en-US" sz="1200" kern="1200" baseline="0" dirty="0" smtClean="0">
                <a:solidFill>
                  <a:schemeClr val="tx1"/>
                </a:solidFill>
                <a:effectLst/>
                <a:latin typeface="+mn-lt"/>
                <a:ea typeface="+mn-ea"/>
                <a:cs typeface="+mn-cs"/>
              </a:rPr>
              <a:t> a student computer policy; 49% of other institutions have a student computer policy requiring students to own or lease a computer.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25</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slope of the line shows expenditures per total FTE. The slope is essentially the same for AAs and everyone except BA LA and DR Private.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fixed costs vary from year to year and by Carnegie class, but the expenditures per total FTE is about $645 for all schools EXCEPT DRs ($1168) and BA LAs ($1347). This estimate is stable from 2009, 2010 and 2011. (no </a:t>
            </a:r>
            <a:r>
              <a:rPr lang="en-US" sz="1200" kern="1200" dirty="0" err="1" smtClean="0">
                <a:solidFill>
                  <a:schemeClr val="tx1"/>
                </a:solidFill>
                <a:effectLst/>
                <a:latin typeface="+mn-lt"/>
                <a:ea typeface="+mn-ea"/>
                <a:cs typeface="+mn-cs"/>
              </a:rPr>
              <a:t>signif</a:t>
            </a:r>
            <a:r>
              <a:rPr lang="en-US" sz="1200" kern="1200" dirty="0" smtClean="0">
                <a:solidFill>
                  <a:schemeClr val="tx1"/>
                </a:solidFill>
                <a:effectLst/>
                <a:latin typeface="+mn-lt"/>
                <a:ea typeface="+mn-ea"/>
                <a:cs typeface="+mn-cs"/>
              </a:rPr>
              <a:t> interaction with year). </a:t>
            </a:r>
          </a:p>
          <a:p>
            <a:r>
              <a:rPr lang="en-US" sz="1200" kern="1200" dirty="0" smtClean="0">
                <a:solidFill>
                  <a:schemeClr val="tx1"/>
                </a:solidFill>
                <a:effectLst/>
                <a:latin typeface="+mn-lt"/>
                <a:ea typeface="+mn-ea"/>
                <a:cs typeface="+mn-cs"/>
              </a:rPr>
              <a:t>Remember also that this Resource Allocation does not take in to account distributed IT expenditures.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difference in fixed costs across the Carnegie classes, particularly by pub/private.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28</a:t>
            </a:fld>
            <a:endParaRPr lang="en-US"/>
          </a:p>
        </p:txBody>
      </p:sp>
    </p:spTree>
    <p:extLst>
      <p:ext uri="{BB962C8B-B14F-4D97-AF65-F5344CB8AC3E}">
        <p14:creationId xmlns:p14="http://schemas.microsoft.com/office/powerpoint/2010/main" val="774131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slope of the line shows expenditures per total FTE. The slope is essentially the same for AAs and everyone except BA LA and DR Private.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fixed costs vary from year to year and by Carnegie class, but the expenditures per total FTE is about $645 for all schools EXCEPT DRs ($1168) and BA LAs ($1347). This estimate is stable from 2009, 2010 and 2011. (no </a:t>
            </a:r>
            <a:r>
              <a:rPr lang="en-US" sz="1200" kern="1200" dirty="0" err="1" smtClean="0">
                <a:solidFill>
                  <a:schemeClr val="tx1"/>
                </a:solidFill>
                <a:effectLst/>
                <a:latin typeface="+mn-lt"/>
                <a:ea typeface="+mn-ea"/>
                <a:cs typeface="+mn-cs"/>
              </a:rPr>
              <a:t>signif</a:t>
            </a:r>
            <a:r>
              <a:rPr lang="en-US" sz="1200" kern="1200" dirty="0" smtClean="0">
                <a:solidFill>
                  <a:schemeClr val="tx1"/>
                </a:solidFill>
                <a:effectLst/>
                <a:latin typeface="+mn-lt"/>
                <a:ea typeface="+mn-ea"/>
                <a:cs typeface="+mn-cs"/>
              </a:rPr>
              <a:t> interaction with year). </a:t>
            </a:r>
          </a:p>
          <a:p>
            <a:r>
              <a:rPr lang="en-US" sz="1200" kern="1200" dirty="0" smtClean="0">
                <a:solidFill>
                  <a:schemeClr val="tx1"/>
                </a:solidFill>
                <a:effectLst/>
                <a:latin typeface="+mn-lt"/>
                <a:ea typeface="+mn-ea"/>
                <a:cs typeface="+mn-cs"/>
              </a:rPr>
              <a:t>Remember also that this Resource Allocation does not take in to account distributed IT expenditures.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difference in fixed costs across the Carnegie classes, particularly by pub/private.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29</a:t>
            </a:fld>
            <a:endParaRPr lang="en-US"/>
          </a:p>
        </p:txBody>
      </p:sp>
    </p:spTree>
    <p:extLst>
      <p:ext uri="{BB962C8B-B14F-4D97-AF65-F5344CB8AC3E}">
        <p14:creationId xmlns:p14="http://schemas.microsoft.com/office/powerpoint/2010/main" val="77413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Information Security Activities</a:t>
            </a:r>
          </a:p>
          <a:p>
            <a:r>
              <a:rPr lang="en-US" sz="1200" kern="1200" dirty="0" smtClean="0">
                <a:solidFill>
                  <a:schemeClr val="tx1"/>
                </a:solidFill>
                <a:effectLst/>
                <a:latin typeface="+mn-lt"/>
                <a:ea typeface="+mn-ea"/>
                <a:cs typeface="+mn-cs"/>
              </a:rPr>
              <a:t>To meet its responsibilities, information security engages in a number of activities. Of 40 information security activities listed in the survey, community colleges employ an average of 14. These practices vary based on institutional type. Community colleges are more likely (by 10 percentage points or more) to require encryption of all institutionally owned portable devices, require end-user authentication for wired access from all workstations, and conduct risk assessments in central IT systems and infrastructure. They are less likely (by 10 percentage points or more) to engage in 12 activities. </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32</a:t>
            </a:fld>
            <a:endParaRPr lang="en-US"/>
          </a:p>
        </p:txBody>
      </p:sp>
    </p:spTree>
    <p:extLst>
      <p:ext uri="{BB962C8B-B14F-4D97-AF65-F5344CB8AC3E}">
        <p14:creationId xmlns:p14="http://schemas.microsoft.com/office/powerpoint/2010/main" val="67500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college students are particularly underrepresented when it comes to owning a mobile computing device – 83% of community college students own one as compared to 95% of non-community college students. This difference persists for all age categories, and is true for students from households earning less than $100,000 per year. With the industry push to mainstream mobile technologies into the teaching and learning paradigm, as well as to utilize these devices for information and transactional purposes, community college students may find themselves disadvantaged in this arena. (Q1)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of CCs have</a:t>
            </a:r>
            <a:r>
              <a:rPr lang="en-US" sz="1200" kern="1200" baseline="0" dirty="0" smtClean="0">
                <a:solidFill>
                  <a:schemeClr val="tx1"/>
                </a:solidFill>
                <a:effectLst/>
                <a:latin typeface="+mn-lt"/>
                <a:ea typeface="+mn-ea"/>
                <a:cs typeface="+mn-cs"/>
              </a:rPr>
              <a:t> a student computer policy; 49% of other institutions have a student computer policy requiring students to own or lease a computer.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33</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these difficult economic times, outsourcing is on the minds of many as a potential cost-reduction strategy. The Core Data survey asked both about outsourcing IT services and outsourcing IT functions. Outsourcing seems still to be more the topic of conversation than action.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4.5% of community colleges are outsourcing three or more functions, and 5.3% reported that ”all or nearly all” of their IT staff were provided through an outsourcing arrangement with an external supplier. (The latter are not exactly the same institutions as the former.) But community colleges are, nonetheless, three times as likely as other institutions to have outsourced three or more functions and twice as likely to have outsourced all or nearly all IT staff. </a:t>
            </a:r>
          </a:p>
        </p:txBody>
      </p:sp>
      <p:sp>
        <p:nvSpPr>
          <p:cNvPr id="4" name="Slide Number Placeholder 3"/>
          <p:cNvSpPr>
            <a:spLocks noGrp="1"/>
          </p:cNvSpPr>
          <p:nvPr>
            <p:ph type="sldNum" sz="quarter" idx="10"/>
          </p:nvPr>
        </p:nvSpPr>
        <p:spPr/>
        <p:txBody>
          <a:bodyPr/>
          <a:lstStyle/>
          <a:p>
            <a:fld id="{A8BC7F15-F77B-48E1-BEED-77173FACEC55}" type="slidenum">
              <a:rPr lang="en-US" smtClean="0"/>
              <a:t>36</a:t>
            </a:fld>
            <a:endParaRPr lang="en-US"/>
          </a:p>
        </p:txBody>
      </p:sp>
    </p:spTree>
    <p:extLst>
      <p:ext uri="{BB962C8B-B14F-4D97-AF65-F5344CB8AC3E}">
        <p14:creationId xmlns:p14="http://schemas.microsoft.com/office/powerpoint/2010/main" val="187295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39</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41</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42</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43</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5</a:t>
            </a:fld>
            <a:endParaRPr lang="en-US"/>
          </a:p>
        </p:txBody>
      </p:sp>
    </p:spTree>
    <p:extLst>
      <p:ext uri="{BB962C8B-B14F-4D97-AF65-F5344CB8AC3E}">
        <p14:creationId xmlns:p14="http://schemas.microsoft.com/office/powerpoint/2010/main" val="146432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 more often incorporate IT into institutional</a:t>
            </a:r>
            <a:r>
              <a:rPr lang="en-US" baseline="0" dirty="0" smtClean="0"/>
              <a:t> strategic plan.</a:t>
            </a:r>
          </a:p>
          <a:p>
            <a:r>
              <a:rPr lang="en-US" baseline="0" dirty="0" smtClean="0"/>
              <a:t>2011 CDS: M1Q13 (q112)</a:t>
            </a:r>
          </a:p>
          <a:p>
            <a:endParaRPr lang="en-US" baseline="0" dirty="0" smtClean="0"/>
          </a:p>
          <a:p>
            <a:r>
              <a:rPr lang="en-US" baseline="0" dirty="0" smtClean="0"/>
              <a:t>Sig. diff: p=.0027; V=-.1128</a:t>
            </a:r>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8</a:t>
            </a:fld>
            <a:endParaRPr lang="en-US"/>
          </a:p>
        </p:txBody>
      </p:sp>
    </p:spTree>
    <p:extLst>
      <p:ext uri="{BB962C8B-B14F-4D97-AF65-F5344CB8AC3E}">
        <p14:creationId xmlns:p14="http://schemas.microsoft.com/office/powerpoint/2010/main" val="364212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community college IT departments receive advice from the president’s cabinet or above (a trustee or regents committee), a general IT services committee, and a separate committee for administrative information systems. This differs from other types of colleges and universities.</a:t>
            </a:r>
          </a:p>
          <a:p>
            <a:r>
              <a:rPr lang="nn-NO" sz="1200" b="0" i="0" u="none" strike="noStrike" kern="1200" dirty="0" smtClean="0">
                <a:solidFill>
                  <a:schemeClr val="tx1"/>
                </a:solidFill>
                <a:effectLst/>
                <a:latin typeface="+mn-lt"/>
                <a:ea typeface="+mn-ea"/>
                <a:cs typeface="+mn-cs"/>
              </a:rPr>
              <a:t>Execs p=.0044, V=-.1039;</a:t>
            </a:r>
            <a:r>
              <a:rPr lang="nn-NO" sz="1200" b="0" i="0" u="none" strike="noStrike" kern="1200" baseline="0" dirty="0" smtClean="0">
                <a:solidFill>
                  <a:schemeClr val="tx1"/>
                </a:solidFill>
                <a:effectLst/>
                <a:latin typeface="+mn-lt"/>
                <a:ea typeface="+mn-ea"/>
                <a:cs typeface="+mn-cs"/>
              </a:rPr>
              <a:t> Faculty </a:t>
            </a:r>
            <a:r>
              <a:rPr lang="nn-NO" sz="1200" b="0" i="0" u="none" strike="noStrike" kern="1200" dirty="0" smtClean="0">
                <a:solidFill>
                  <a:schemeClr val="tx1"/>
                </a:solidFill>
                <a:effectLst/>
                <a:latin typeface="+mn-lt"/>
                <a:ea typeface="+mn-ea"/>
                <a:cs typeface="+mn-cs"/>
              </a:rPr>
              <a:t>p&lt;.0001, V=.1754; Student</a:t>
            </a:r>
            <a:r>
              <a:rPr lang="nn-NO" dirty="0" smtClean="0"/>
              <a:t> </a:t>
            </a:r>
            <a:r>
              <a:rPr lang="nn-NO" sz="1200" b="0" i="0" u="none" strike="noStrike" kern="1200" dirty="0" smtClean="0">
                <a:solidFill>
                  <a:schemeClr val="tx1"/>
                </a:solidFill>
                <a:effectLst/>
                <a:latin typeface="+mn-lt"/>
                <a:ea typeface="+mn-ea"/>
                <a:cs typeface="+mn-cs"/>
              </a:rPr>
              <a:t>p&lt;.0001, V=.1916</a:t>
            </a:r>
            <a:r>
              <a:rPr lang="nn-NO" dirty="0" smtClean="0"/>
              <a:t> </a:t>
            </a:r>
          </a:p>
          <a:p>
            <a:endParaRPr lang="nn-NO" dirty="0" smtClean="0"/>
          </a:p>
          <a:p>
            <a:r>
              <a:rPr lang="en-US" sz="1200" kern="1200" dirty="0" smtClean="0">
                <a:solidFill>
                  <a:schemeClr val="tx1"/>
                </a:solidFill>
                <a:effectLst/>
                <a:latin typeface="+mn-lt"/>
                <a:ea typeface="+mn-ea"/>
                <a:cs typeface="+mn-cs"/>
              </a:rPr>
              <a:t>Most colleges and universities involve their students in IT governance, except for community colleges where nearly half do not. The most common type of student involvement is through IT-related advisory groups that exist outside of central IT. Where students are involved in a central IT advisory committee, they are much more likely to be included as voting members than non-voting members. Public institutions are more likely than private to include students on central IT advisory committees. </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9</a:t>
            </a:fld>
            <a:endParaRPr lang="en-US"/>
          </a:p>
        </p:txBody>
      </p:sp>
    </p:spTree>
    <p:extLst>
      <p:ext uri="{BB962C8B-B14F-4D97-AF65-F5344CB8AC3E}">
        <p14:creationId xmlns:p14="http://schemas.microsoft.com/office/powerpoint/2010/main" val="280798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all the attention paid to the value of sustainability, IT is just beginning initiatives that will deliver environmental benefits. Of 11 potential initiatives, deployment ranges from 2% of colleges separately reporting the central IT contribution to greenhouse gasses to 45% with a campus-wide program to minimize energy consumption of desktop technology. Community colleges are among the leaders in campus-wide programs to minimize energy consumption of desktop technology and programs to minimize IT’s energy consumption (deployed in 42%) but are lagging in most other others.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colleges exceed the aggregated sum of all other institutions in the number of central IT programs to minimize energy consumption and in campus-wide programs to minimize energy consumption of desktop technology.</a:t>
            </a:r>
          </a:p>
        </p:txBody>
      </p:sp>
      <p:sp>
        <p:nvSpPr>
          <p:cNvPr id="4" name="Slide Number Placeholder 3"/>
          <p:cNvSpPr>
            <a:spLocks noGrp="1"/>
          </p:cNvSpPr>
          <p:nvPr>
            <p:ph type="sldNum" sz="quarter" idx="10"/>
          </p:nvPr>
        </p:nvSpPr>
        <p:spPr/>
        <p:txBody>
          <a:bodyPr/>
          <a:lstStyle/>
          <a:p>
            <a:fld id="{A8BC7F15-F77B-48E1-BEED-77173FACEC55}" type="slidenum">
              <a:rPr lang="en-US" smtClean="0"/>
              <a:t>13</a:t>
            </a:fld>
            <a:endParaRPr lang="en-US"/>
          </a:p>
        </p:txBody>
      </p:sp>
    </p:spTree>
    <p:extLst>
      <p:ext uri="{BB962C8B-B14F-4D97-AF65-F5344CB8AC3E}">
        <p14:creationId xmlns:p14="http://schemas.microsoft.com/office/powerpoint/2010/main" val="388838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four respondents to the 2011 ECAR Student Study (23.8%) were community college students. Community college students bring with them an average of 11 “technology devices” to college, the same number as students from other types of institutions. The nature of technology each type of student brings to campus differs, however. Community college students are more likely to say they own stationary devices (e.g., desktop computers, stationary gaming devices, HDTV), while non-community college students bring more mobile devices (e.g., laptop computers, USB </a:t>
            </a:r>
            <a:r>
              <a:rPr lang="en-US" sz="1200" kern="1200" dirty="0" err="1" smtClean="0">
                <a:solidFill>
                  <a:schemeClr val="tx1"/>
                </a:solidFill>
                <a:effectLst/>
                <a:latin typeface="+mn-lt"/>
                <a:ea typeface="+mn-ea"/>
                <a:cs typeface="+mn-cs"/>
              </a:rPr>
              <a:t>thumbdrives</a:t>
            </a:r>
            <a:r>
              <a:rPr lang="en-US" sz="1200" kern="1200" dirty="0" smtClean="0">
                <a:solidFill>
                  <a:schemeClr val="tx1"/>
                </a:solidFill>
                <a:effectLst/>
                <a:latin typeface="+mn-lt"/>
                <a:ea typeface="+mn-ea"/>
                <a:cs typeface="+mn-cs"/>
              </a:rPr>
              <a:t>, iPods). Though there were statistically significant differences in the area of comparing devices student own, the effect sizes were small (rarely exceeding .20).</a:t>
            </a:r>
            <a:r>
              <a:rPr lang="en-US" sz="1200" kern="1200" baseline="0" dirty="0" smtClean="0">
                <a:solidFill>
                  <a:schemeClr val="tx1"/>
                </a:solidFill>
                <a:effectLst/>
                <a:latin typeface="+mn-lt"/>
                <a:ea typeface="+mn-ea"/>
                <a:cs typeface="+mn-cs"/>
              </a:rPr>
              <a:t> Still,</a:t>
            </a:r>
            <a:r>
              <a:rPr lang="en-US" sz="1200" kern="1200" dirty="0" smtClean="0">
                <a:solidFill>
                  <a:schemeClr val="tx1"/>
                </a:solidFill>
                <a:effectLst/>
                <a:latin typeface="+mn-lt"/>
                <a:ea typeface="+mn-ea"/>
                <a:cs typeface="+mn-cs"/>
              </a:rPr>
              <a:t> the data indicate a practical difference for things like small and mobile devices.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looking at how family income impacts device ownership, most significant differences persist for students with a family income of less than $100,000,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indicating that socioeconomic status levels the playing field for device ownership. Younger students (less than age 25) don’t fare as well as older students (age 25 and over) when it comes to device ownership equity—most significant differences persist for students less than 25 years of age.  Effect sizes for both age and income analysis were small (rarely exceeding .20).</a:t>
            </a: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16</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college students are particularly underrepresented when it comes to owning a mobile computing device—83% of community college students own one, as compared to 95% of non-community college students. This difference persists for all age categories and is true for students from households earning less than $100,000 per year. With the industry push to mainstream mobile technologies into the teaching and learning paradigm, as well as to utilize these devices for information and transactional purposes, community college students may find themselves disadvantaged in this arena. (Q1)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 percent of CCs have</a:t>
            </a:r>
            <a:r>
              <a:rPr lang="en-US" sz="1200" kern="1200" baseline="0" dirty="0" smtClean="0">
                <a:solidFill>
                  <a:schemeClr val="tx1"/>
                </a:solidFill>
                <a:effectLst/>
                <a:latin typeface="+mn-lt"/>
                <a:ea typeface="+mn-ea"/>
                <a:cs typeface="+mn-cs"/>
              </a:rPr>
              <a:t> a student computer policy; 49% of other institutions have a student computer policy requiring students to own or lease a computer.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17</a:t>
            </a:fld>
            <a:endParaRPr lang="en-US"/>
          </a:p>
        </p:txBody>
      </p:sp>
    </p:spTree>
    <p:extLst>
      <p:ext uri="{BB962C8B-B14F-4D97-AF65-F5344CB8AC3E}">
        <p14:creationId xmlns:p14="http://schemas.microsoft.com/office/powerpoint/2010/main" val="157367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college students are particularly underrepresented when it comes to owning a mobile computing device—83% of community college students own one, as compared to 95% of non-community college students. This difference persists for all age categories and is true for students from households earning less than $100,000 per year. With the industry push to mainstream mobile technologies into the teaching and learning paradigm, as well as to utilize these devices for information and transactional purposes, community college students may find themselves disadvantaged in this arena. (Q1)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 percent of CCs have</a:t>
            </a:r>
            <a:r>
              <a:rPr lang="en-US" sz="1200" kern="1200" baseline="0" dirty="0" smtClean="0">
                <a:solidFill>
                  <a:schemeClr val="tx1"/>
                </a:solidFill>
                <a:effectLst/>
                <a:latin typeface="+mn-lt"/>
                <a:ea typeface="+mn-ea"/>
                <a:cs typeface="+mn-cs"/>
              </a:rPr>
              <a:t> a student computer policy; 49% of other institutions have a student computer policy requiring students to own or lease a computer.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BC7F15-F77B-48E1-BEED-77173FACEC55}" type="slidenum">
              <a:rPr lang="en-US" smtClean="0"/>
              <a:t>18</a:t>
            </a:fld>
            <a:endParaRPr lang="en-US"/>
          </a:p>
        </p:txBody>
      </p:sp>
    </p:spTree>
    <p:extLst>
      <p:ext uri="{BB962C8B-B14F-4D97-AF65-F5344CB8AC3E}">
        <p14:creationId xmlns:p14="http://schemas.microsoft.com/office/powerpoint/2010/main" val="1573671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1" descr="cyber.jpg"/>
          <p:cNvPicPr>
            <a:picLocks noChangeAspect="1"/>
          </p:cNvPicPr>
          <p:nvPr userDrawn="1"/>
        </p:nvPicPr>
        <p:blipFill>
          <a:blip r:embed="rId2"/>
          <a:srcRect r="52750"/>
          <a:stretch>
            <a:fillRect/>
          </a:stretch>
        </p:blipFill>
        <p:spPr bwMode="auto">
          <a:xfrm>
            <a:off x="2927879" y="896408"/>
            <a:ext cx="3316287" cy="4127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299C75B8-58D2-4B10-B5BF-66E5F0001427}" type="datetime1">
              <a:rPr lang="en-US" smtClean="0"/>
              <a:t>7/17/2012</a:t>
            </a:fld>
            <a:endParaRPr lang="en-US"/>
          </a:p>
        </p:txBody>
      </p:sp>
      <p:sp>
        <p:nvSpPr>
          <p:cNvPr id="9" name="Footer Placeholder 8"/>
          <p:cNvSpPr>
            <a:spLocks noGrp="1"/>
          </p:cNvSpPr>
          <p:nvPr>
            <p:ph type="ftr" sz="quarter" idx="11"/>
          </p:nvPr>
        </p:nvSpPr>
        <p:spPr/>
        <p:txBody>
          <a:bodyPr/>
          <a:lstStyle>
            <a:lvl1pPr>
              <a:defRPr>
                <a:latin typeface="Arial" pitchFamily="34" charset="0"/>
                <a:cs typeface="Arial" pitchFamily="34" charset="0"/>
              </a:defRPr>
            </a:lvl1pPr>
          </a:lstStyle>
          <a:p>
            <a:r>
              <a:rPr lang="en-US" dirty="0" smtClean="0"/>
              <a:t>©2012 EDUCAUSE</a:t>
            </a:r>
            <a:endParaRPr lang="en-US" dirty="0"/>
          </a:p>
        </p:txBody>
      </p:sp>
      <p:sp>
        <p:nvSpPr>
          <p:cNvPr id="10" name="Slide Number Placeholder 9"/>
          <p:cNvSpPr>
            <a:spLocks noGrp="1"/>
          </p:cNvSpPr>
          <p:nvPr>
            <p:ph type="sldNum" sz="quarter" idx="12"/>
          </p:nvPr>
        </p:nvSpPr>
        <p:spPr/>
        <p:txBody>
          <a:bodyPr/>
          <a:lstStyle/>
          <a:p>
            <a:fld id="{09E5805D-992F-49FF-BE10-978F9F2FB302}" type="slidenum">
              <a:rPr lang="en-US" smtClean="0"/>
              <a:t>‹#›</a:t>
            </a:fld>
            <a:endParaRPr lang="en-US"/>
          </a:p>
        </p:txBody>
      </p:sp>
    </p:spTree>
    <p:extLst>
      <p:ext uri="{BB962C8B-B14F-4D97-AF65-F5344CB8AC3E}">
        <p14:creationId xmlns:p14="http://schemas.microsoft.com/office/powerpoint/2010/main" val="290944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480EB-E324-408A-BEBB-D1BEB5348527}" type="datetime1">
              <a:rPr lang="en-US" smtClean="0"/>
              <a:t>7/17/2012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7135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85D4D-4638-4C36-B768-66A1252A150F}" type="datetime1">
              <a:rPr lang="en-US" smtClean="0"/>
              <a:t>7/17/2012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0022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4F885-16E0-4A20-9B11-ABBC8F5FE788}" type="datetime1">
              <a:rPr lang="en-US" smtClean="0"/>
              <a:t>7/17/2012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3963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2BE87-215B-4A1B-A36C-F1A2A621DC58}" type="datetime1">
              <a:rPr lang="en-US" smtClean="0"/>
              <a:t>7/17/2012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80680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1D067-01F1-4422-8642-4F3C5FCCD69B}" type="datetime1">
              <a:rPr lang="en-US" smtClean="0"/>
              <a:t>7/17/2012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599219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3B1D8-E68B-4F5E-8A6C-F33714FF17AF}" type="datetime1">
              <a:rPr lang="en-US" smtClean="0"/>
              <a:t>7/17/2012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14366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00C7B-4D19-4071-B096-5680F87BC829}" type="datetime1">
              <a:rPr lang="en-US" smtClean="0"/>
              <a:t>7/17/2012</a:t>
            </a:fld>
            <a:endParaRPr lang="en-US"/>
          </a:p>
        </p:txBody>
      </p:sp>
      <p:sp>
        <p:nvSpPr>
          <p:cNvPr id="8" name="Footer Placeholder 7"/>
          <p:cNvSpPr>
            <a:spLocks noGrp="1"/>
          </p:cNvSpPr>
          <p:nvPr>
            <p:ph type="ftr" sz="quarter" idx="11"/>
          </p:nvPr>
        </p:nvSpPr>
        <p:spPr/>
        <p:txBody>
          <a:bodyPr/>
          <a:lstStyle/>
          <a:p>
            <a:r>
              <a:rPr lang="en-US" smtClean="0"/>
              <a:t>©2012 EDUCAUSE</a:t>
            </a:r>
            <a:endParaRPr lang="en-US"/>
          </a:p>
        </p:txBody>
      </p:sp>
      <p:sp>
        <p:nvSpPr>
          <p:cNvPr id="9" name="Slide Number Placeholder 8"/>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1281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5BC0D-0B96-4C07-8802-5AB097A7526E}" type="datetime1">
              <a:rPr lang="en-US" smtClean="0"/>
              <a:t>7/17/2012</a:t>
            </a:fld>
            <a:endParaRPr lang="en-US"/>
          </a:p>
        </p:txBody>
      </p:sp>
      <p:sp>
        <p:nvSpPr>
          <p:cNvPr id="4" name="Footer Placeholder 3"/>
          <p:cNvSpPr>
            <a:spLocks noGrp="1"/>
          </p:cNvSpPr>
          <p:nvPr>
            <p:ph type="ftr" sz="quarter" idx="11"/>
          </p:nvPr>
        </p:nvSpPr>
        <p:spPr/>
        <p:txBody>
          <a:bodyPr/>
          <a:lstStyle/>
          <a:p>
            <a:r>
              <a:rPr lang="en-US" smtClean="0"/>
              <a:t>©2012 EDUCAUSE</a:t>
            </a:r>
            <a:endParaRPr lang="en-US"/>
          </a:p>
        </p:txBody>
      </p:sp>
      <p:sp>
        <p:nvSpPr>
          <p:cNvPr id="5" name="Slide Number Placeholder 4"/>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370880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2F156-3CDB-49F5-9D18-59254283AE7B}" type="datetime1">
              <a:rPr lang="en-US" smtClean="0"/>
              <a:t>7/17/2012</a:t>
            </a:fld>
            <a:endParaRPr lang="en-US"/>
          </a:p>
        </p:txBody>
      </p:sp>
      <p:sp>
        <p:nvSpPr>
          <p:cNvPr id="3" name="Footer Placeholder 2"/>
          <p:cNvSpPr>
            <a:spLocks noGrp="1"/>
          </p:cNvSpPr>
          <p:nvPr>
            <p:ph type="ftr" sz="quarter" idx="11"/>
          </p:nvPr>
        </p:nvSpPr>
        <p:spPr/>
        <p:txBody>
          <a:bodyPr/>
          <a:lstStyle/>
          <a:p>
            <a:r>
              <a:rPr lang="en-US" smtClean="0"/>
              <a:t>©2012 EDUCAUSE</a:t>
            </a:r>
            <a:endParaRPr lang="en-US"/>
          </a:p>
        </p:txBody>
      </p:sp>
      <p:sp>
        <p:nvSpPr>
          <p:cNvPr id="4" name="Slide Number Placeholder 3"/>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272632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E60C9-3864-4576-8923-A265FA300328}" type="datetime1">
              <a:rPr lang="en-US" smtClean="0"/>
              <a:t>7/17/2012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38185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46CAB-0979-4EE0-A896-1C7D1B4068B4}" type="datetime1">
              <a:rPr lang="en-US" smtClean="0"/>
              <a:t>7/17/2012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793839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63ED4-1745-4B67-B44D-91EF8FB63289}" type="datetime1">
              <a:rPr lang="en-US" smtClean="0"/>
              <a:t>7/17/2012</a:t>
            </a:fld>
            <a:endParaRPr lang="en-US"/>
          </a:p>
        </p:txBody>
      </p:sp>
      <p:sp>
        <p:nvSpPr>
          <p:cNvPr id="6" name="Footer Placeholder 5"/>
          <p:cNvSpPr>
            <a:spLocks noGrp="1"/>
          </p:cNvSpPr>
          <p:nvPr>
            <p:ph type="ftr" sz="quarter" idx="11"/>
          </p:nvPr>
        </p:nvSpPr>
        <p:spPr/>
        <p:txBody>
          <a:bodyPr/>
          <a:lstStyle/>
          <a:p>
            <a:r>
              <a:rPr lang="en-US" smtClean="0"/>
              <a:t>©2012 EDUCAUSE</a:t>
            </a:r>
            <a:endParaRPr lang="en-US"/>
          </a:p>
        </p:txBody>
      </p:sp>
      <p:sp>
        <p:nvSpPr>
          <p:cNvPr id="7" name="Slide Number Placeholder 6"/>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406763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1484B-C0ED-487C-A272-35FB9D8B2275}" type="datetime1">
              <a:rPr lang="en-US" smtClean="0"/>
              <a:t>7/17/2012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401241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9D8E5-C4D3-4154-AC29-046936FE6CC2}" type="datetime1">
              <a:rPr lang="en-US" smtClean="0"/>
              <a:t>7/17/2012</a:t>
            </a:fld>
            <a:endParaRPr lang="en-US"/>
          </a:p>
        </p:txBody>
      </p:sp>
      <p:sp>
        <p:nvSpPr>
          <p:cNvPr id="5" name="Footer Placeholder 4"/>
          <p:cNvSpPr>
            <a:spLocks noGrp="1"/>
          </p:cNvSpPr>
          <p:nvPr>
            <p:ph type="ftr" sz="quarter" idx="11"/>
          </p:nvPr>
        </p:nvSpPr>
        <p:spPr/>
        <p:txBody>
          <a:bodyPr/>
          <a:lstStyle/>
          <a:p>
            <a:r>
              <a:rPr lang="en-US" smtClean="0"/>
              <a:t>©2012 EDUCAUSE</a:t>
            </a:r>
            <a:endParaRPr lang="en-US"/>
          </a:p>
        </p:txBody>
      </p:sp>
      <p:sp>
        <p:nvSpPr>
          <p:cNvPr id="6" name="Slide Number Placeholder 5"/>
          <p:cNvSpPr>
            <a:spLocks noGrp="1"/>
          </p:cNvSpPr>
          <p:nvPr>
            <p:ph type="sldNum" sz="quarter" idx="12"/>
          </p:nvPr>
        </p:nvSpPr>
        <p:spPr/>
        <p:txBody>
          <a:bodyPr/>
          <a:lstStyle/>
          <a:p>
            <a:fld id="{2E846865-D011-46AB-8CC7-F4E4D65A2E5C}" type="slidenum">
              <a:rPr lang="en-US" smtClean="0"/>
              <a:t>‹#›</a:t>
            </a:fld>
            <a:endParaRPr lang="en-US"/>
          </a:p>
        </p:txBody>
      </p:sp>
    </p:spTree>
    <p:extLst>
      <p:ext uri="{BB962C8B-B14F-4D97-AF65-F5344CB8AC3E}">
        <p14:creationId xmlns:p14="http://schemas.microsoft.com/office/powerpoint/2010/main" val="176744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5D09C-44FA-446E-BEE5-7BBEF460236F}" type="datetime1">
              <a:rPr lang="en-US" smtClean="0"/>
              <a:t>7/17/2012</a:t>
            </a:fld>
            <a:endParaRPr lang="en-US"/>
          </a:p>
        </p:txBody>
      </p:sp>
      <p:sp>
        <p:nvSpPr>
          <p:cNvPr id="5" name="Footer Placeholder 4"/>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9E5805D-992F-49FF-BE10-978F9F2FB302}" type="slidenum">
              <a:rPr lang="en-US" smtClean="0"/>
              <a:t>‹#›</a:t>
            </a:fld>
            <a:endParaRPr lang="en-US"/>
          </a:p>
        </p:txBody>
      </p:sp>
      <p:pic>
        <p:nvPicPr>
          <p:cNvPr id="7"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27421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4E040-A8EE-48D3-AD9F-48FF46494854}" type="datetime1">
              <a:rPr lang="en-US" smtClean="0"/>
              <a:t>7/17/2012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9749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D51FE-0B6D-4B1B-BDC9-3F30F3B625CF}" type="datetime1">
              <a:rPr lang="en-US" smtClean="0"/>
              <a:t>7/17/2012</a:t>
            </a:fld>
            <a:endParaRPr lang="en-US"/>
          </a:p>
        </p:txBody>
      </p:sp>
      <p:sp>
        <p:nvSpPr>
          <p:cNvPr id="8" name="Footer Placeholder 7"/>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09E5805D-992F-49FF-BE10-978F9F2FB302}" type="slidenum">
              <a:rPr lang="en-US" smtClean="0"/>
              <a:t>‹#›</a:t>
            </a:fld>
            <a:endParaRPr lang="en-US"/>
          </a:p>
        </p:txBody>
      </p:sp>
      <p:pic>
        <p:nvPicPr>
          <p:cNvPr id="10"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328288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CA9BF-0C26-4358-83AA-9685EC4C816A}" type="datetime1">
              <a:rPr lang="en-US" smtClean="0"/>
              <a:t>7/17/2012</a:t>
            </a:fld>
            <a:endParaRPr lang="en-US"/>
          </a:p>
        </p:txBody>
      </p:sp>
      <p:sp>
        <p:nvSpPr>
          <p:cNvPr id="4" name="Footer Placeholder 3"/>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a:t>
            </a:fld>
            <a:endParaRPr lang="en-US"/>
          </a:p>
        </p:txBody>
      </p:sp>
      <p:pic>
        <p:nvPicPr>
          <p:cNvPr id="6"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133761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C822-E691-4469-AB21-0947D274362D}" type="datetime1">
              <a:rPr lang="en-US" smtClean="0"/>
              <a:t>7/17/2012</a:t>
            </a:fld>
            <a:endParaRPr lang="en-US"/>
          </a:p>
        </p:txBody>
      </p:sp>
      <p:sp>
        <p:nvSpPr>
          <p:cNvPr id="3" name="Footer Placeholder 2"/>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9E5805D-992F-49FF-BE10-978F9F2FB302}" type="slidenum">
              <a:rPr lang="en-US" smtClean="0"/>
              <a:t>‹#›</a:t>
            </a:fld>
            <a:endParaRPr lang="en-US"/>
          </a:p>
        </p:txBody>
      </p:sp>
      <p:pic>
        <p:nvPicPr>
          <p:cNvPr id="5"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248000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C4EF4-22C1-4D49-A7EF-6DAEC51407DF}" type="datetime1">
              <a:rPr lang="en-US" smtClean="0"/>
              <a:t>7/17/2012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9069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FDF14-C547-4919-A7EC-04AC4AF4620E}" type="datetime1">
              <a:rPr lang="en-US" smtClean="0"/>
              <a:t>7/17/2012</a:t>
            </a:fld>
            <a:endParaRPr lang="en-US"/>
          </a:p>
        </p:txBody>
      </p:sp>
      <p:sp>
        <p:nvSpPr>
          <p:cNvPr id="6" name="Footer Placeholder 5"/>
          <p:cNvSpPr>
            <a:spLocks noGrp="1"/>
          </p:cNvSpPr>
          <p:nvPr>
            <p:ph type="ftr" sz="quarter" idx="11"/>
          </p:nvPr>
        </p:nvSpPr>
        <p:spPr/>
        <p:txBody>
          <a:bodyPr/>
          <a:lstStyle>
            <a:lvl1pPr>
              <a:defRPr sz="1200"/>
            </a:lvl1p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9E5805D-992F-49FF-BE10-978F9F2FB302}" type="slidenum">
              <a:rPr lang="en-US" smtClean="0"/>
              <a:t>‹#›</a:t>
            </a:fld>
            <a:endParaRPr lang="en-US"/>
          </a:p>
        </p:txBody>
      </p:sp>
      <p:pic>
        <p:nvPicPr>
          <p:cNvPr id="8" name="Picture 21" descr="cyber.jpg"/>
          <p:cNvPicPr>
            <a:picLocks noChangeAspect="1"/>
          </p:cNvPicPr>
          <p:nvPr userDrawn="1"/>
        </p:nvPicPr>
        <p:blipFill>
          <a:blip r:embed="rId2"/>
          <a:srcRect r="52750"/>
          <a:stretch>
            <a:fillRect/>
          </a:stretch>
        </p:blipFill>
        <p:spPr bwMode="auto">
          <a:xfrm>
            <a:off x="512763" y="6286500"/>
            <a:ext cx="2498725" cy="311150"/>
          </a:xfrm>
          <a:prstGeom prst="rect">
            <a:avLst/>
          </a:prstGeom>
          <a:noFill/>
          <a:ln w="9525">
            <a:noFill/>
            <a:miter lim="800000"/>
            <a:headEnd/>
            <a:tailEnd/>
          </a:ln>
        </p:spPr>
      </p:pic>
    </p:spTree>
    <p:extLst>
      <p:ext uri="{BB962C8B-B14F-4D97-AF65-F5344CB8AC3E}">
        <p14:creationId xmlns:p14="http://schemas.microsoft.com/office/powerpoint/2010/main" val="42204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B5A4-485A-4290-A265-831EFCE0F3BB}" type="datetime1">
              <a:rPr lang="en-US" smtClean="0"/>
              <a:t>7/17/2012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dirty="0" smtClean="0"/>
              <a:t>©2012 EDUCAUSE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5805D-992F-49FF-BE10-978F9F2FB302}" type="slidenum">
              <a:rPr lang="en-US" smtClean="0"/>
              <a:t>‹#›</a:t>
            </a:fld>
            <a:endParaRPr lang="en-US"/>
          </a:p>
        </p:txBody>
      </p:sp>
    </p:spTree>
    <p:extLst>
      <p:ext uri="{BB962C8B-B14F-4D97-AF65-F5344CB8AC3E}">
        <p14:creationId xmlns:p14="http://schemas.microsoft.com/office/powerpoint/2010/main" val="416755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115C2-5B95-4A46-AB11-07C26934A15E}" type="datetime1">
              <a:rPr lang="en-US" smtClean="0"/>
              <a:t>7/17/2012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en-US" dirty="0" smtClean="0"/>
              <a:t>©2012 EDUCAUSE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46865-D011-46AB-8CC7-F4E4D65A2E5C}" type="slidenum">
              <a:rPr lang="en-US" smtClean="0"/>
              <a:t>‹#›</a:t>
            </a:fld>
            <a:endParaRPr lang="en-US"/>
          </a:p>
        </p:txBody>
      </p:sp>
    </p:spTree>
    <p:extLst>
      <p:ext uri="{BB962C8B-B14F-4D97-AF65-F5344CB8AC3E}">
        <p14:creationId xmlns:p14="http://schemas.microsoft.com/office/powerpoint/2010/main" val="480044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use.edu/cd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ducause.edu/ecar"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dahlstrom@educause.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0266" y="1544299"/>
            <a:ext cx="8068733" cy="2500829"/>
          </a:xfrm>
        </p:spPr>
        <p:txBody>
          <a:bodyPr>
            <a:noAutofit/>
          </a:bodyPr>
          <a:lstStyle/>
          <a:p>
            <a:r>
              <a:rPr lang="en-US" dirty="0" smtClean="0"/>
              <a:t>Information Technology</a:t>
            </a:r>
            <a:br>
              <a:rPr lang="en-US" dirty="0" smtClean="0"/>
            </a:br>
            <a:r>
              <a:rPr lang="en-US" dirty="0" smtClean="0"/>
              <a:t>Services in Community  Colleges: </a:t>
            </a:r>
            <a:r>
              <a:rPr lang="en-US" i="1" dirty="0" smtClean="0"/>
              <a:t>Strengths, Opportunities, and Challenges</a:t>
            </a:r>
            <a:endParaRPr lang="en-US" i="1" dirty="0"/>
          </a:p>
        </p:txBody>
      </p:sp>
      <p:sp>
        <p:nvSpPr>
          <p:cNvPr id="7" name="Subtitle 6"/>
          <p:cNvSpPr>
            <a:spLocks noGrp="1"/>
          </p:cNvSpPr>
          <p:nvPr>
            <p:ph type="subTitle" idx="1"/>
          </p:nvPr>
        </p:nvSpPr>
        <p:spPr>
          <a:xfrm>
            <a:off x="623322" y="4648200"/>
            <a:ext cx="8385212" cy="1741996"/>
          </a:xfrm>
        </p:spPr>
        <p:txBody>
          <a:bodyPr>
            <a:normAutofit fontScale="92500"/>
          </a:bodyPr>
          <a:lstStyle/>
          <a:p>
            <a:r>
              <a:rPr lang="en-US" sz="2200" b="1" dirty="0"/>
              <a:t>Eden Dahlstrom</a:t>
            </a:r>
            <a:r>
              <a:rPr lang="en-US" sz="2200" dirty="0"/>
              <a:t>, Senior Research Analyst, EDUCAUSE</a:t>
            </a:r>
          </a:p>
          <a:p>
            <a:r>
              <a:rPr lang="en-US" sz="2200" b="1" dirty="0" smtClean="0"/>
              <a:t>Pam Arroway</a:t>
            </a:r>
            <a:r>
              <a:rPr lang="en-US" sz="2200" dirty="0" smtClean="0"/>
              <a:t>, Senior Statistician, EDUCAUSE</a:t>
            </a:r>
            <a:endParaRPr lang="en-US" sz="2200" dirty="0"/>
          </a:p>
          <a:p>
            <a:r>
              <a:rPr lang="en-US" sz="2200" b="1" dirty="0" smtClean="0"/>
              <a:t>Susan </a:t>
            </a:r>
            <a:r>
              <a:rPr lang="en-US" sz="2200" b="1" dirty="0"/>
              <a:t>Grajek</a:t>
            </a:r>
            <a:r>
              <a:rPr lang="en-US" sz="2200" dirty="0"/>
              <a:t>, </a:t>
            </a:r>
            <a:r>
              <a:rPr lang="en-US" sz="2200" dirty="0" smtClean="0"/>
              <a:t>Vice </a:t>
            </a:r>
            <a:r>
              <a:rPr lang="en-US" sz="2200" dirty="0"/>
              <a:t>President for Data, Research &amp; Analytics, </a:t>
            </a:r>
            <a:r>
              <a:rPr lang="en-US" sz="2200" dirty="0" smtClean="0"/>
              <a:t>EDUCAUSE</a:t>
            </a:r>
            <a:endParaRPr lang="en-US" sz="2200" dirty="0"/>
          </a:p>
          <a:p>
            <a:r>
              <a:rPr lang="en-US" sz="2200" b="1" dirty="0" smtClean="0"/>
              <a:t>Joy </a:t>
            </a:r>
            <a:r>
              <a:rPr lang="en-US" sz="2200" b="1" dirty="0"/>
              <a:t>Hatch</a:t>
            </a:r>
            <a:r>
              <a:rPr lang="en-US" sz="2200" dirty="0"/>
              <a:t>, Vice Chancellor for Technology</a:t>
            </a:r>
            <a:r>
              <a:rPr lang="en-US" sz="2200" dirty="0" smtClean="0"/>
              <a:t>, Virginia </a:t>
            </a:r>
            <a:r>
              <a:rPr lang="en-US" sz="2200" dirty="0"/>
              <a:t>Community </a:t>
            </a:r>
            <a:r>
              <a:rPr lang="en-US" sz="2200" dirty="0" smtClean="0"/>
              <a:t>College System</a:t>
            </a:r>
            <a:endParaRPr lang="en-US" sz="2200" dirty="0"/>
          </a:p>
        </p:txBody>
      </p:sp>
      <p:sp>
        <p:nvSpPr>
          <p:cNvPr id="4" name="Footer Placeholder 3"/>
          <p:cNvSpPr>
            <a:spLocks noGrp="1"/>
          </p:cNvSpPr>
          <p:nvPr>
            <p:ph type="ftr" sz="quarter" idx="11"/>
          </p:nvPr>
        </p:nvSpPr>
        <p:spPr>
          <a:xfrm>
            <a:off x="3124200" y="6356350"/>
            <a:ext cx="2895600" cy="365125"/>
          </a:xfrm>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356350"/>
            <a:ext cx="2133600" cy="365125"/>
          </a:xfrm>
        </p:spPr>
        <p:txBody>
          <a:bodyPr/>
          <a:lstStyle/>
          <a:p>
            <a:fld id="{09E5805D-992F-49FF-BE10-978F9F2FB302}" type="slidenum">
              <a:rPr lang="en-US" smtClean="0"/>
              <a:t>1</a:t>
            </a:fld>
            <a:endParaRPr lang="en-US" dirty="0"/>
          </a:p>
        </p:txBody>
      </p:sp>
    </p:spTree>
    <p:extLst>
      <p:ext uri="{BB962C8B-B14F-4D97-AF65-F5344CB8AC3E}">
        <p14:creationId xmlns:p14="http://schemas.microsoft.com/office/powerpoint/2010/main" val="88680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96863"/>
            <a:ext cx="8229600" cy="868362"/>
          </a:xfrm>
        </p:spPr>
        <p:txBody>
          <a:bodyPr>
            <a:normAutofit fontScale="90000"/>
          </a:bodyPr>
          <a:lstStyle/>
          <a:p>
            <a:r>
              <a:rPr lang="en-US" dirty="0" smtClean="0"/>
              <a:t>Governance: Community Colleges Have Their Acts Together </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10</a:t>
            </a:fld>
            <a:endParaRPr lang="en-US"/>
          </a:p>
        </p:txBody>
      </p:sp>
      <p:graphicFrame>
        <p:nvGraphicFramePr>
          <p:cNvPr id="7" name="Diagram 6"/>
          <p:cNvGraphicFramePr/>
          <p:nvPr>
            <p:extLst>
              <p:ext uri="{D42A27DB-BD31-4B8C-83A1-F6EECF244321}">
                <p14:modId xmlns:p14="http://schemas.microsoft.com/office/powerpoint/2010/main" val="3486734834"/>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481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Sustainability</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11</a:t>
            </a:fld>
            <a:endParaRPr lang="en-US"/>
          </a:p>
        </p:txBody>
      </p:sp>
      <p:graphicFrame>
        <p:nvGraphicFramePr>
          <p:cNvPr id="7" name="Diagram 6"/>
          <p:cNvGraphicFramePr/>
          <p:nvPr>
            <p:extLst>
              <p:ext uri="{D42A27DB-BD31-4B8C-83A1-F6EECF244321}">
                <p14:modId xmlns:p14="http://schemas.microsoft.com/office/powerpoint/2010/main" val="595955917"/>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490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1931939" y="2166414"/>
            <a:ext cx="914401" cy="3886200"/>
          </a:xfrm>
          <a:prstGeom prst="rect">
            <a:avLst/>
          </a:prstGeom>
          <a:solidFill>
            <a:schemeClr val="accent5">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grpSp>
        <p:nvGrpSpPr>
          <p:cNvPr id="41997" name="Group 63"/>
          <p:cNvGrpSpPr>
            <a:grpSpLocks/>
          </p:cNvGrpSpPr>
          <p:nvPr/>
        </p:nvGrpSpPr>
        <p:grpSpPr bwMode="auto">
          <a:xfrm>
            <a:off x="1233027" y="2244847"/>
            <a:ext cx="542925" cy="542925"/>
            <a:chOff x="1411834" y="2532046"/>
            <a:chExt cx="657225" cy="657225"/>
          </a:xfrm>
          <a:gradFill>
            <a:gsLst>
              <a:gs pos="0">
                <a:schemeClr val="accent5">
                  <a:lumMod val="50000"/>
                </a:schemeClr>
              </a:gs>
              <a:gs pos="100000">
                <a:schemeClr val="accent5"/>
              </a:gs>
            </a:gsLst>
          </a:gradFill>
        </p:grpSpPr>
        <p:sp>
          <p:nvSpPr>
            <p:cNvPr id="65" name="Donut 64"/>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66" name="Pie 65"/>
            <p:cNvSpPr/>
            <p:nvPr/>
          </p:nvSpPr>
          <p:spPr>
            <a:xfrm>
              <a:off x="1540589" y="2660801"/>
              <a:ext cx="399716" cy="399716"/>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nvGrpSpPr>
          <p:cNvPr id="41998" name="Group 66"/>
          <p:cNvGrpSpPr>
            <a:grpSpLocks/>
          </p:cNvGrpSpPr>
          <p:nvPr/>
        </p:nvGrpSpPr>
        <p:grpSpPr bwMode="auto">
          <a:xfrm>
            <a:off x="2093766" y="1494426"/>
            <a:ext cx="542925" cy="542925"/>
            <a:chOff x="1333500" y="2514599"/>
            <a:chExt cx="657225" cy="657225"/>
          </a:xfrm>
        </p:grpSpPr>
        <p:sp>
          <p:nvSpPr>
            <p:cNvPr id="68" name="Donut 67"/>
            <p:cNvSpPr/>
            <p:nvPr/>
          </p:nvSpPr>
          <p:spPr>
            <a:xfrm>
              <a:off x="1333500" y="2514599"/>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69" name="Pie 68"/>
            <p:cNvSpPr/>
            <p:nvPr/>
          </p:nvSpPr>
          <p:spPr>
            <a:xfrm>
              <a:off x="1462254" y="2643353"/>
              <a:ext cx="399716" cy="399716"/>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nvGrpSpPr>
          <p:cNvPr id="3" name="Group 2"/>
          <p:cNvGrpSpPr/>
          <p:nvPr/>
        </p:nvGrpSpPr>
        <p:grpSpPr>
          <a:xfrm>
            <a:off x="4256174" y="1239392"/>
            <a:ext cx="4527622" cy="1527643"/>
            <a:chOff x="4881562" y="2176263"/>
            <a:chExt cx="4306921" cy="1527643"/>
          </a:xfrm>
        </p:grpSpPr>
        <p:sp>
          <p:nvSpPr>
            <p:cNvPr id="111" name="Rounded Rectangle 110"/>
            <p:cNvSpPr>
              <a:spLocks noChangeArrowheads="1"/>
            </p:cNvSpPr>
            <p:nvPr/>
          </p:nvSpPr>
          <p:spPr bwMode="auto">
            <a:xfrm>
              <a:off x="5353049" y="2199021"/>
              <a:ext cx="3835434" cy="1382832"/>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91" name="TextBox 17"/>
            <p:cNvSpPr txBox="1">
              <a:spLocks noChangeArrowheads="1"/>
            </p:cNvSpPr>
            <p:nvPr/>
          </p:nvSpPr>
          <p:spPr bwMode="auto">
            <a:xfrm>
              <a:off x="5465789" y="2380467"/>
              <a:ext cx="37226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600" dirty="0">
                  <a:solidFill>
                    <a:srgbClr val="595959"/>
                  </a:solidFill>
                  <a:latin typeface="Arial"/>
                  <a:cs typeface="Arial"/>
                </a:rPr>
                <a:t>Central IT program </a:t>
              </a:r>
              <a:r>
                <a:rPr lang="en-US" sz="1600" dirty="0" smtClean="0">
                  <a:solidFill>
                    <a:srgbClr val="595959"/>
                  </a:solidFill>
                  <a:latin typeface="Arial"/>
                  <a:cs typeface="Arial"/>
                </a:rPr>
                <a:t>to minimize energy consumption</a:t>
              </a:r>
            </a:p>
            <a:p>
              <a:pPr marL="182880" indent="-182880" eaLnBrk="1" hangingPunct="1">
                <a:buFont typeface="Arial" charset="0"/>
                <a:buChar char="•"/>
              </a:pPr>
              <a:r>
                <a:rPr lang="en-US" sz="1600" dirty="0" smtClean="0">
                  <a:solidFill>
                    <a:srgbClr val="595959"/>
                  </a:solidFill>
                  <a:latin typeface="Arial"/>
                  <a:cs typeface="Arial"/>
                </a:rPr>
                <a:t>Campus</a:t>
              </a:r>
              <a:r>
                <a:rPr lang="en-US" sz="1600" dirty="0">
                  <a:solidFill>
                    <a:srgbClr val="595959"/>
                  </a:solidFill>
                  <a:latin typeface="Arial"/>
                  <a:cs typeface="Arial"/>
                </a:rPr>
                <a:t>-wide </a:t>
              </a:r>
              <a:r>
                <a:rPr lang="en-US" sz="1600" dirty="0" smtClean="0">
                  <a:solidFill>
                    <a:srgbClr val="595959"/>
                  </a:solidFill>
                  <a:latin typeface="Arial"/>
                  <a:cs typeface="Arial"/>
                </a:rPr>
                <a:t>desktop consumption program to minimize energy consumption</a:t>
              </a:r>
              <a:endParaRPr lang="en-US" sz="1600" dirty="0">
                <a:solidFill>
                  <a:srgbClr val="595959"/>
                </a:solidFill>
                <a:latin typeface="Arial"/>
                <a:cs typeface="Arial"/>
              </a:endParaRPr>
            </a:p>
          </p:txBody>
        </p:sp>
        <p:sp>
          <p:nvSpPr>
            <p:cNvPr id="41992" name="TextBox 18"/>
            <p:cNvSpPr txBox="1">
              <a:spLocks noChangeArrowheads="1"/>
            </p:cNvSpPr>
            <p:nvPr/>
          </p:nvSpPr>
          <p:spPr bwMode="auto">
            <a:xfrm>
              <a:off x="5571540" y="2176263"/>
              <a:ext cx="2498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b="1" noProof="1" smtClean="0">
                  <a:solidFill>
                    <a:srgbClr val="080808"/>
                  </a:solidFill>
                  <a:latin typeface="Arial"/>
                  <a:cs typeface="Arial"/>
                </a:rPr>
                <a:t>MODERATELY COMMON</a:t>
              </a:r>
              <a:endParaRPr sz="1400" b="1" noProof="1">
                <a:solidFill>
                  <a:srgbClr val="080808"/>
                </a:solidFill>
                <a:latin typeface="Arial"/>
                <a:cs typeface="Arial"/>
              </a:endParaRPr>
            </a:p>
          </p:txBody>
        </p:sp>
        <p:grpSp>
          <p:nvGrpSpPr>
            <p:cNvPr id="42000" name="Group 75"/>
            <p:cNvGrpSpPr>
              <a:grpSpLocks/>
            </p:cNvGrpSpPr>
            <p:nvPr/>
          </p:nvGrpSpPr>
          <p:grpSpPr bwMode="auto">
            <a:xfrm>
              <a:off x="4881562" y="2244465"/>
              <a:ext cx="384175" cy="384175"/>
              <a:chOff x="1205855" y="1809991"/>
              <a:chExt cx="657225" cy="657225"/>
            </a:xfrm>
          </p:grpSpPr>
          <p:sp>
            <p:nvSpPr>
              <p:cNvPr id="77" name="Donut 76"/>
              <p:cNvSpPr/>
              <p:nvPr/>
            </p:nvSpPr>
            <p:spPr>
              <a:xfrm>
                <a:off x="1205855" y="1809991"/>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78" name="Pie 77"/>
              <p:cNvSpPr/>
              <p:nvPr/>
            </p:nvSpPr>
            <p:spPr>
              <a:xfrm>
                <a:off x="1333499" y="1937633"/>
                <a:ext cx="401939" cy="401939"/>
              </a:xfrm>
              <a:prstGeom prst="pie">
                <a:avLst>
                  <a:gd name="adj1" fmla="val 16252264"/>
                  <a:gd name="adj2" fmla="val 9062718"/>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grpSp>
        <p:nvGrpSpPr>
          <p:cNvPr id="9" name="Group 8"/>
          <p:cNvGrpSpPr/>
          <p:nvPr/>
        </p:nvGrpSpPr>
        <p:grpSpPr>
          <a:xfrm>
            <a:off x="4248077" y="668006"/>
            <a:ext cx="4524373" cy="516863"/>
            <a:chOff x="4398961" y="872618"/>
            <a:chExt cx="4524373" cy="516863"/>
          </a:xfrm>
        </p:grpSpPr>
        <p:sp>
          <p:nvSpPr>
            <p:cNvPr id="88" name="Rounded Rectangle 87"/>
            <p:cNvSpPr>
              <a:spLocks noChangeArrowheads="1"/>
            </p:cNvSpPr>
            <p:nvPr/>
          </p:nvSpPr>
          <p:spPr bwMode="auto">
            <a:xfrm>
              <a:off x="4903473" y="872618"/>
              <a:ext cx="4019861" cy="47503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94" name="TextBox 17"/>
            <p:cNvSpPr txBox="1">
              <a:spLocks noChangeArrowheads="1"/>
            </p:cNvSpPr>
            <p:nvPr/>
          </p:nvSpPr>
          <p:spPr bwMode="auto">
            <a:xfrm>
              <a:off x="5070248" y="1127871"/>
              <a:ext cx="36892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endParaRPr lang="en-US" sz="1100" dirty="0">
                <a:solidFill>
                  <a:srgbClr val="595959"/>
                </a:solidFill>
                <a:latin typeface="Arial"/>
                <a:cs typeface="Arial"/>
              </a:endParaRPr>
            </a:p>
          </p:txBody>
        </p:sp>
        <p:sp>
          <p:nvSpPr>
            <p:cNvPr id="41995" name="TextBox 18"/>
            <p:cNvSpPr txBox="1">
              <a:spLocks noChangeArrowheads="1"/>
            </p:cNvSpPr>
            <p:nvPr/>
          </p:nvSpPr>
          <p:spPr bwMode="auto">
            <a:xfrm>
              <a:off x="5121048" y="926307"/>
              <a:ext cx="2201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b="1" noProof="1" smtClean="0">
                  <a:solidFill>
                    <a:srgbClr val="080808"/>
                  </a:solidFill>
                  <a:latin typeface="Arial"/>
                  <a:cs typeface="Arial"/>
                </a:rPr>
                <a:t>FREQUENT</a:t>
              </a:r>
              <a:endParaRPr sz="1400" b="1" noProof="1">
                <a:solidFill>
                  <a:srgbClr val="080808"/>
                </a:solidFill>
                <a:latin typeface="Arial"/>
                <a:cs typeface="Arial"/>
              </a:endParaRPr>
            </a:p>
          </p:txBody>
        </p:sp>
        <p:grpSp>
          <p:nvGrpSpPr>
            <p:cNvPr id="42002" name="Group 90"/>
            <p:cNvGrpSpPr>
              <a:grpSpLocks/>
            </p:cNvGrpSpPr>
            <p:nvPr/>
          </p:nvGrpSpPr>
          <p:grpSpPr bwMode="auto">
            <a:xfrm>
              <a:off x="4398961" y="926308"/>
              <a:ext cx="384175" cy="384175"/>
              <a:chOff x="7438631" y="-5381068"/>
              <a:chExt cx="657225" cy="657225"/>
            </a:xfrm>
          </p:grpSpPr>
          <p:sp>
            <p:nvSpPr>
              <p:cNvPr id="93" name="Donut 92"/>
              <p:cNvSpPr/>
              <p:nvPr/>
            </p:nvSpPr>
            <p:spPr>
              <a:xfrm>
                <a:off x="7438631" y="-5381068"/>
                <a:ext cx="657225" cy="657225"/>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94" name="Pie 93"/>
              <p:cNvSpPr/>
              <p:nvPr/>
            </p:nvSpPr>
            <p:spPr>
              <a:xfrm>
                <a:off x="7566275" y="-5253428"/>
                <a:ext cx="401939" cy="401939"/>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grpSp>
        <p:nvGrpSpPr>
          <p:cNvPr id="10" name="Group 9"/>
          <p:cNvGrpSpPr/>
          <p:nvPr/>
        </p:nvGrpSpPr>
        <p:grpSpPr>
          <a:xfrm>
            <a:off x="4329726" y="4666964"/>
            <a:ext cx="4558778" cy="2071819"/>
            <a:chOff x="4449761" y="4725447"/>
            <a:chExt cx="4558778" cy="2071819"/>
          </a:xfrm>
        </p:grpSpPr>
        <p:grpSp>
          <p:nvGrpSpPr>
            <p:cNvPr id="42001" name="Group 81"/>
            <p:cNvGrpSpPr>
              <a:grpSpLocks/>
            </p:cNvGrpSpPr>
            <p:nvPr/>
          </p:nvGrpSpPr>
          <p:grpSpPr bwMode="auto">
            <a:xfrm>
              <a:off x="4449761" y="4780358"/>
              <a:ext cx="384175" cy="384175"/>
              <a:chOff x="1271034" y="2514599"/>
              <a:chExt cx="657225" cy="657225"/>
            </a:xfrm>
          </p:grpSpPr>
          <p:sp>
            <p:nvSpPr>
              <p:cNvPr id="83" name="Donut 82"/>
              <p:cNvSpPr/>
              <p:nvPr/>
            </p:nvSpPr>
            <p:spPr>
              <a:xfrm>
                <a:off x="1271034" y="2514599"/>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84" name="Pie 83"/>
              <p:cNvSpPr/>
              <p:nvPr/>
            </p:nvSpPr>
            <p:spPr>
              <a:xfrm>
                <a:off x="1398678" y="2642243"/>
                <a:ext cx="401939" cy="401939"/>
              </a:xfrm>
              <a:prstGeom prst="pie">
                <a:avLst>
                  <a:gd name="adj1" fmla="val 16252264"/>
                  <a:gd name="adj2" fmla="val 19369872"/>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sp>
          <p:nvSpPr>
            <p:cNvPr id="118" name="Rounded Rectangle 117"/>
            <p:cNvSpPr>
              <a:spLocks noChangeArrowheads="1"/>
            </p:cNvSpPr>
            <p:nvPr/>
          </p:nvSpPr>
          <p:spPr bwMode="auto">
            <a:xfrm>
              <a:off x="4887911" y="4725447"/>
              <a:ext cx="4031727" cy="2071819"/>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41989" name="TextBox 18"/>
            <p:cNvSpPr txBox="1">
              <a:spLocks noChangeArrowheads="1"/>
            </p:cNvSpPr>
            <p:nvPr/>
          </p:nvSpPr>
          <p:spPr bwMode="auto">
            <a:xfrm>
              <a:off x="5133973" y="4757084"/>
              <a:ext cx="294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b="1" noProof="1" smtClean="0">
                  <a:solidFill>
                    <a:srgbClr val="080808"/>
                  </a:solidFill>
                  <a:latin typeface="Arial"/>
                  <a:cs typeface="Arial"/>
                </a:rPr>
                <a:t>RARELY CONSIDERED</a:t>
              </a:r>
              <a:endParaRPr sz="1400" b="1" noProof="1">
                <a:solidFill>
                  <a:srgbClr val="080808"/>
                </a:solidFill>
                <a:latin typeface="Arial"/>
                <a:cs typeface="Arial"/>
              </a:endParaRPr>
            </a:p>
          </p:txBody>
        </p:sp>
        <p:sp>
          <p:nvSpPr>
            <p:cNvPr id="41988" name="TextBox 17"/>
            <p:cNvSpPr txBox="1">
              <a:spLocks noChangeArrowheads="1"/>
            </p:cNvSpPr>
            <p:nvPr/>
          </p:nvSpPr>
          <p:spPr bwMode="auto">
            <a:xfrm>
              <a:off x="5100635" y="4965443"/>
              <a:ext cx="39079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600" dirty="0">
                  <a:solidFill>
                    <a:srgbClr val="595959"/>
                  </a:solidFill>
                  <a:latin typeface="Arial"/>
                  <a:cs typeface="Arial"/>
                </a:rPr>
                <a:t>Central IT </a:t>
              </a:r>
              <a:r>
                <a:rPr lang="en-US" sz="1600" dirty="0" smtClean="0">
                  <a:solidFill>
                    <a:srgbClr val="595959"/>
                  </a:solidFill>
                  <a:latin typeface="Arial"/>
                  <a:cs typeface="Arial"/>
                </a:rPr>
                <a:t>facilities/equipment </a:t>
              </a:r>
              <a:r>
                <a:rPr lang="en-US" sz="1600" dirty="0">
                  <a:solidFill>
                    <a:srgbClr val="595959"/>
                  </a:solidFill>
                  <a:latin typeface="Arial"/>
                  <a:cs typeface="Arial"/>
                </a:rPr>
                <a:t>located </a:t>
              </a:r>
              <a:r>
                <a:rPr lang="en-US" sz="1600" dirty="0" smtClean="0">
                  <a:solidFill>
                    <a:srgbClr val="595959"/>
                  </a:solidFill>
                  <a:latin typeface="Arial"/>
                  <a:cs typeface="Arial"/>
                </a:rPr>
                <a:t>to </a:t>
              </a:r>
              <a:r>
                <a:rPr lang="en-US" sz="1600" dirty="0">
                  <a:solidFill>
                    <a:srgbClr val="595959"/>
                  </a:solidFill>
                  <a:latin typeface="Arial"/>
                  <a:cs typeface="Arial"/>
                </a:rPr>
                <a:t>reduce </a:t>
              </a:r>
              <a:r>
                <a:rPr lang="en-US" sz="1600" dirty="0" smtClean="0">
                  <a:solidFill>
                    <a:srgbClr val="595959"/>
                  </a:solidFill>
                  <a:latin typeface="Arial"/>
                  <a:cs typeface="Arial"/>
                </a:rPr>
                <a:t>carbon </a:t>
              </a:r>
              <a:r>
                <a:rPr lang="en-US" sz="1600" dirty="0">
                  <a:solidFill>
                    <a:srgbClr val="595959"/>
                  </a:solidFill>
                  <a:latin typeface="Arial"/>
                  <a:cs typeface="Arial"/>
                </a:rPr>
                <a:t>footprint</a:t>
              </a:r>
            </a:p>
            <a:p>
              <a:pPr marL="182880" indent="-182880" eaLnBrk="1" hangingPunct="1">
                <a:buFont typeface="Arial" charset="0"/>
                <a:buChar char="•"/>
              </a:pPr>
              <a:r>
                <a:rPr lang="en-US" sz="1600" dirty="0">
                  <a:solidFill>
                    <a:srgbClr val="595959"/>
                  </a:solidFill>
                  <a:latin typeface="Arial"/>
                  <a:cs typeface="Arial"/>
                </a:rPr>
                <a:t>GHG (greenhouse gas) baseline survey</a:t>
              </a:r>
            </a:p>
            <a:p>
              <a:pPr marL="182880" indent="-182880" eaLnBrk="1" hangingPunct="1">
                <a:buFont typeface="Arial" charset="0"/>
                <a:buChar char="•"/>
              </a:pPr>
              <a:r>
                <a:rPr lang="en-US" sz="1600" dirty="0" err="1" smtClean="0">
                  <a:solidFill>
                    <a:srgbClr val="595959"/>
                  </a:solidFill>
                  <a:latin typeface="Arial"/>
                  <a:cs typeface="Arial"/>
                </a:rPr>
                <a:t>Submetering</a:t>
              </a:r>
              <a:r>
                <a:rPr lang="en-US" sz="1600" dirty="0" smtClean="0">
                  <a:solidFill>
                    <a:srgbClr val="595959"/>
                  </a:solidFill>
                  <a:latin typeface="Arial"/>
                  <a:cs typeface="Arial"/>
                </a:rPr>
                <a:t> </a:t>
              </a:r>
              <a:r>
                <a:rPr lang="en-US" sz="1600" dirty="0">
                  <a:solidFill>
                    <a:srgbClr val="595959"/>
                  </a:solidFill>
                  <a:latin typeface="Arial"/>
                  <a:cs typeface="Arial"/>
                </a:rPr>
                <a:t>of power for data </a:t>
              </a:r>
              <a:r>
                <a:rPr lang="en-US" sz="1600" dirty="0" smtClean="0">
                  <a:solidFill>
                    <a:srgbClr val="595959"/>
                  </a:solidFill>
                  <a:latin typeface="Arial"/>
                  <a:cs typeface="Arial"/>
                </a:rPr>
                <a:t>centers</a:t>
              </a:r>
              <a:endParaRPr lang="en-US" sz="1600" dirty="0">
                <a:solidFill>
                  <a:srgbClr val="595959"/>
                </a:solidFill>
                <a:latin typeface="Arial"/>
                <a:cs typeface="Arial"/>
              </a:endParaRPr>
            </a:p>
            <a:p>
              <a:pPr marL="182880" indent="-182880" eaLnBrk="1" hangingPunct="1">
                <a:buFont typeface="Arial" charset="0"/>
                <a:buChar char="•"/>
              </a:pPr>
              <a:r>
                <a:rPr lang="en-US" sz="1600" dirty="0">
                  <a:solidFill>
                    <a:srgbClr val="595959"/>
                  </a:solidFill>
                  <a:latin typeface="Arial"/>
                  <a:cs typeface="Arial"/>
                </a:rPr>
                <a:t>Contribution of central IT to GHG separately </a:t>
              </a:r>
              <a:r>
                <a:rPr lang="en-US" sz="1600" dirty="0" smtClean="0">
                  <a:solidFill>
                    <a:srgbClr val="595959"/>
                  </a:solidFill>
                  <a:latin typeface="Arial"/>
                  <a:cs typeface="Arial"/>
                </a:rPr>
                <a:t>reported</a:t>
              </a:r>
              <a:endParaRPr lang="en-US" sz="1600" dirty="0">
                <a:solidFill>
                  <a:srgbClr val="595959"/>
                </a:solidFill>
                <a:latin typeface="Arial"/>
                <a:cs typeface="Arial"/>
              </a:endParaRPr>
            </a:p>
          </p:txBody>
        </p:sp>
      </p:grpSp>
      <p:grpSp>
        <p:nvGrpSpPr>
          <p:cNvPr id="2" name="Group 1"/>
          <p:cNvGrpSpPr/>
          <p:nvPr/>
        </p:nvGrpSpPr>
        <p:grpSpPr>
          <a:xfrm>
            <a:off x="90718" y="865841"/>
            <a:ext cx="3670023" cy="5219879"/>
            <a:chOff x="234096" y="934464"/>
            <a:chExt cx="3103283" cy="5082366"/>
          </a:xfrm>
        </p:grpSpPr>
        <p:grpSp>
          <p:nvGrpSpPr>
            <p:cNvPr id="41996" name="Group 62"/>
            <p:cNvGrpSpPr>
              <a:grpSpLocks/>
            </p:cNvGrpSpPr>
            <p:nvPr/>
          </p:nvGrpSpPr>
          <p:grpSpPr bwMode="auto">
            <a:xfrm>
              <a:off x="234096" y="1565275"/>
              <a:ext cx="3103283" cy="4451555"/>
              <a:chOff x="1585868" y="1917382"/>
              <a:chExt cx="1946800" cy="3769236"/>
            </a:xfrm>
          </p:grpSpPr>
          <p:grpSp>
            <p:nvGrpSpPr>
              <p:cNvPr id="42017" name="Group 49"/>
              <p:cNvGrpSpPr>
                <a:grpSpLocks/>
              </p:cNvGrpSpPr>
              <p:nvPr/>
            </p:nvGrpSpPr>
            <p:grpSpPr bwMode="auto">
              <a:xfrm>
                <a:off x="1585868" y="1917383"/>
                <a:ext cx="1946800" cy="3769235"/>
                <a:chOff x="2637428" y="2273999"/>
                <a:chExt cx="1946800" cy="3769235"/>
              </a:xfrm>
            </p:grpSpPr>
            <p:sp>
              <p:nvSpPr>
                <p:cNvPr id="53" name="Rectangle 52"/>
                <p:cNvSpPr/>
                <p:nvPr/>
              </p:nvSpPr>
              <p:spPr>
                <a:xfrm>
                  <a:off x="2637428" y="3942861"/>
                  <a:ext cx="485053" cy="2073079"/>
                </a:xfrm>
                <a:prstGeom prst="rect">
                  <a:avLst/>
                </a:prstGeom>
                <a:solidFill>
                  <a:schemeClr val="accent6">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sp>
              <p:nvSpPr>
                <p:cNvPr id="52" name="Rectangle 51"/>
                <p:cNvSpPr/>
                <p:nvPr/>
              </p:nvSpPr>
              <p:spPr>
                <a:xfrm>
                  <a:off x="3122481" y="3377475"/>
                  <a:ext cx="491641" cy="2638465"/>
                </a:xfrm>
                <a:prstGeom prst="rect">
                  <a:avLst/>
                </a:prstGeom>
                <a:solidFill>
                  <a:schemeClr val="accent6">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sp>
              <p:nvSpPr>
                <p:cNvPr id="51" name="Rectangle 50"/>
                <p:cNvSpPr/>
                <p:nvPr/>
              </p:nvSpPr>
              <p:spPr>
                <a:xfrm>
                  <a:off x="4099175" y="2273999"/>
                  <a:ext cx="485053" cy="3769235"/>
                </a:xfrm>
                <a:prstGeom prst="rect">
                  <a:avLst/>
                </a:prstGeom>
                <a:solidFill>
                  <a:schemeClr val="accent5">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a typeface="ＭＳ Ｐゴシック" pitchFamily="-109" charset="-128"/>
                    <a:cs typeface="Arial"/>
                  </a:endParaRPr>
                </a:p>
              </p:txBody>
            </p:sp>
          </p:grpSp>
          <p:grpSp>
            <p:nvGrpSpPr>
              <p:cNvPr id="42018" name="Group 53"/>
              <p:cNvGrpSpPr>
                <a:grpSpLocks/>
              </p:cNvGrpSpPr>
              <p:nvPr/>
            </p:nvGrpSpPr>
            <p:grpSpPr bwMode="auto">
              <a:xfrm>
                <a:off x="1694974" y="3551284"/>
                <a:ext cx="261221" cy="1109460"/>
                <a:chOff x="806032" y="4831825"/>
                <a:chExt cx="261221" cy="1109460"/>
              </a:xfrm>
            </p:grpSpPr>
            <p:sp>
              <p:nvSpPr>
                <p:cNvPr id="42026" name="Rektangel 91"/>
                <p:cNvSpPr>
                  <a:spLocks noChangeArrowheads="1"/>
                </p:cNvSpPr>
                <p:nvPr/>
              </p:nvSpPr>
              <p:spPr bwMode="auto">
                <a:xfrm rot="16200000">
                  <a:off x="467364" y="5170493"/>
                  <a:ext cx="938558" cy="26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Rarely Considered</a:t>
                  </a:r>
                  <a:endParaRPr sz="1300" b="1" noProof="1">
                    <a:solidFill>
                      <a:srgbClr val="080808"/>
                    </a:solidFill>
                    <a:latin typeface="Arial"/>
                    <a:cs typeface="Arial"/>
                  </a:endParaRPr>
                </a:p>
              </p:txBody>
            </p:sp>
            <p:sp>
              <p:nvSpPr>
                <p:cNvPr id="42027" name="Isosceles Triangle 55"/>
                <p:cNvSpPr>
                  <a:spLocks noChangeArrowheads="1"/>
                </p:cNvSpPr>
                <p:nvPr/>
              </p:nvSpPr>
              <p:spPr bwMode="auto">
                <a:xfrm rot="10800000">
                  <a:off x="822343" y="579999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grpSp>
            <p:nvGrpSpPr>
              <p:cNvPr id="42019" name="Group 56"/>
              <p:cNvGrpSpPr>
                <a:grpSpLocks/>
              </p:cNvGrpSpPr>
              <p:nvPr/>
            </p:nvGrpSpPr>
            <p:grpSpPr bwMode="auto">
              <a:xfrm>
                <a:off x="2175506" y="2815498"/>
                <a:ext cx="261221" cy="1458213"/>
                <a:chOff x="639730" y="4772314"/>
                <a:chExt cx="261221" cy="1458213"/>
              </a:xfrm>
            </p:grpSpPr>
            <p:sp>
              <p:nvSpPr>
                <p:cNvPr id="42024" name="Rektangel 91"/>
                <p:cNvSpPr>
                  <a:spLocks noChangeArrowheads="1"/>
                </p:cNvSpPr>
                <p:nvPr/>
              </p:nvSpPr>
              <p:spPr bwMode="auto">
                <a:xfrm rot="16200000">
                  <a:off x="126686" y="5285358"/>
                  <a:ext cx="1287310" cy="26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300" b="1" noProof="1" smtClean="0">
                      <a:solidFill>
                        <a:srgbClr val="080808"/>
                      </a:solidFill>
                      <a:latin typeface="Arial"/>
                      <a:cs typeface="Arial"/>
                    </a:rPr>
                    <a:t>Deployed by Some</a:t>
                  </a:r>
                  <a:endParaRPr sz="1300" b="1" noProof="1">
                    <a:solidFill>
                      <a:srgbClr val="080808"/>
                    </a:solidFill>
                    <a:latin typeface="Arial"/>
                    <a:cs typeface="Arial"/>
                  </a:endParaRPr>
                </a:p>
              </p:txBody>
            </p:sp>
            <p:sp>
              <p:nvSpPr>
                <p:cNvPr id="42025" name="Isosceles Triangle 58"/>
                <p:cNvSpPr>
                  <a:spLocks noChangeArrowheads="1"/>
                </p:cNvSpPr>
                <p:nvPr/>
              </p:nvSpPr>
              <p:spPr bwMode="auto">
                <a:xfrm rot="10800000">
                  <a:off x="656041" y="6089240"/>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grpSp>
            <p:nvGrpSpPr>
              <p:cNvPr id="42020" name="Group 59"/>
              <p:cNvGrpSpPr>
                <a:grpSpLocks/>
              </p:cNvGrpSpPr>
              <p:nvPr/>
            </p:nvGrpSpPr>
            <p:grpSpPr bwMode="auto">
              <a:xfrm>
                <a:off x="3174076" y="1917382"/>
                <a:ext cx="228600" cy="1355917"/>
                <a:chOff x="991466" y="4598098"/>
                <a:chExt cx="228600" cy="1355917"/>
              </a:xfrm>
            </p:grpSpPr>
            <p:sp>
              <p:nvSpPr>
                <p:cNvPr id="42022" name="Rektangel 91"/>
                <p:cNvSpPr>
                  <a:spLocks noChangeArrowheads="1"/>
                </p:cNvSpPr>
                <p:nvPr/>
              </p:nvSpPr>
              <p:spPr bwMode="auto">
                <a:xfrm rot="16200000">
                  <a:off x="521267" y="5113054"/>
                  <a:ext cx="1185011" cy="15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Frequent</a:t>
                  </a:r>
                  <a:endParaRPr sz="1300" b="1" noProof="1">
                    <a:solidFill>
                      <a:srgbClr val="080808"/>
                    </a:solidFill>
                    <a:latin typeface="Arial"/>
                    <a:cs typeface="Arial"/>
                  </a:endParaRPr>
                </a:p>
              </p:txBody>
            </p:sp>
            <p:sp>
              <p:nvSpPr>
                <p:cNvPr id="42023" name="Isosceles Triangle 61"/>
                <p:cNvSpPr>
                  <a:spLocks noChangeArrowheads="1"/>
                </p:cNvSpPr>
                <p:nvPr/>
              </p:nvSpPr>
              <p:spPr bwMode="auto">
                <a:xfrm rot="10800000">
                  <a:off x="991466" y="5812728"/>
                  <a:ext cx="228600" cy="141287"/>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sp>
            <p:nvSpPr>
              <p:cNvPr id="7211" name="Freeform 9"/>
              <p:cNvSpPr>
                <a:spLocks/>
              </p:cNvSpPr>
              <p:nvPr/>
            </p:nvSpPr>
            <p:spPr bwMode="auto">
              <a:xfrm>
                <a:off x="1585868" y="3086301"/>
                <a:ext cx="1946800" cy="2595439"/>
              </a:xfrm>
              <a:custGeom>
                <a:avLst/>
                <a:gdLst>
                  <a:gd name="T0" fmla="*/ 0 w 508"/>
                  <a:gd name="T1" fmla="*/ 523 h 721"/>
                  <a:gd name="T2" fmla="*/ 0 w 508"/>
                  <a:gd name="T3" fmla="*/ 721 h 721"/>
                  <a:gd name="T4" fmla="*/ 508 w 508"/>
                  <a:gd name="T5" fmla="*/ 721 h 721"/>
                  <a:gd name="T6" fmla="*/ 508 w 508"/>
                  <a:gd name="T7" fmla="*/ 0 h 721"/>
                  <a:gd name="T8" fmla="*/ 150 w 508"/>
                  <a:gd name="T9" fmla="*/ 402 h 721"/>
                  <a:gd name="T10" fmla="*/ 0 w 508"/>
                  <a:gd name="T11" fmla="*/ 523 h 721"/>
                  <a:gd name="T12" fmla="*/ 0 60000 65536"/>
                  <a:gd name="T13" fmla="*/ 0 60000 65536"/>
                  <a:gd name="T14" fmla="*/ 0 60000 65536"/>
                  <a:gd name="T15" fmla="*/ 0 60000 65536"/>
                  <a:gd name="T16" fmla="*/ 0 60000 65536"/>
                  <a:gd name="T17" fmla="*/ 0 60000 65536"/>
                  <a:gd name="T18" fmla="*/ 0 w 508"/>
                  <a:gd name="T19" fmla="*/ 0 h 721"/>
                  <a:gd name="T20" fmla="*/ 508 w 508"/>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508" h="721">
                    <a:moveTo>
                      <a:pt x="0" y="523"/>
                    </a:moveTo>
                    <a:cubicBezTo>
                      <a:pt x="0" y="721"/>
                      <a:pt x="0" y="721"/>
                      <a:pt x="0" y="721"/>
                    </a:cubicBezTo>
                    <a:cubicBezTo>
                      <a:pt x="508" y="721"/>
                      <a:pt x="508" y="721"/>
                      <a:pt x="508" y="721"/>
                    </a:cubicBezTo>
                    <a:cubicBezTo>
                      <a:pt x="508" y="0"/>
                      <a:pt x="508" y="0"/>
                      <a:pt x="508" y="0"/>
                    </a:cubicBezTo>
                    <a:cubicBezTo>
                      <a:pt x="429" y="92"/>
                      <a:pt x="330" y="222"/>
                      <a:pt x="150" y="402"/>
                    </a:cubicBezTo>
                    <a:cubicBezTo>
                      <a:pt x="103" y="448"/>
                      <a:pt x="52" y="489"/>
                      <a:pt x="0" y="523"/>
                    </a:cubicBezTo>
                    <a:close/>
                  </a:path>
                </a:pathLst>
              </a:custGeom>
              <a:gradFill rotWithShape="0">
                <a:gsLst>
                  <a:gs pos="0">
                    <a:schemeClr val="accent3">
                      <a:lumMod val="75000"/>
                    </a:schemeClr>
                  </a:gs>
                  <a:gs pos="91000">
                    <a:schemeClr val="accent3">
                      <a:lumMod val="50000"/>
                    </a:schemeClr>
                  </a:gs>
                  <a:gs pos="100000">
                    <a:schemeClr val="accent3">
                      <a:lumMod val="50000"/>
                    </a:schemeClr>
                  </a:gs>
                </a:gsLst>
                <a:lin ang="1800000"/>
              </a:gradFill>
              <a:ln w="9">
                <a:noFill/>
                <a:miter lim="800000"/>
                <a:headEnd/>
                <a:tailEnd/>
              </a:ln>
              <a:effectLst>
                <a:reflection stA="50000" endPos="11000" dist="12700" dir="5400000" sy="-100000" algn="bl" rotWithShape="0"/>
              </a:effectLst>
            </p:spPr>
            <p:txBody>
              <a:bodyPr/>
              <a:lstStyle/>
              <a:p>
                <a:pPr>
                  <a:defRPr/>
                </a:pPr>
                <a:endParaRPr lang="en-US" dirty="0">
                  <a:latin typeface="Arial"/>
                  <a:ea typeface="ＭＳ Ｐゴシック" pitchFamily="-109" charset="-128"/>
                  <a:cs typeface="Arial"/>
                </a:endParaRPr>
              </a:p>
            </p:txBody>
          </p:sp>
        </p:grpSp>
        <p:grpSp>
          <p:nvGrpSpPr>
            <p:cNvPr id="41999" name="Group 69"/>
            <p:cNvGrpSpPr>
              <a:grpSpLocks/>
            </p:cNvGrpSpPr>
            <p:nvPr/>
          </p:nvGrpSpPr>
          <p:grpSpPr bwMode="auto">
            <a:xfrm>
              <a:off x="2668371" y="934464"/>
              <a:ext cx="456185" cy="525284"/>
              <a:chOff x="1511947" y="2498530"/>
              <a:chExt cx="552224" cy="635870"/>
            </a:xfrm>
          </p:grpSpPr>
          <p:sp>
            <p:nvSpPr>
              <p:cNvPr id="71" name="Donut 70"/>
              <p:cNvSpPr/>
              <p:nvPr/>
            </p:nvSpPr>
            <p:spPr>
              <a:xfrm>
                <a:off x="1511947" y="2498530"/>
                <a:ext cx="552224" cy="635870"/>
              </a:xfrm>
              <a:prstGeom prst="donut">
                <a:avLst>
                  <a:gd name="adj" fmla="val 14855"/>
                </a:avLst>
              </a:prstGeom>
              <a:gradFill flip="none" rotWithShape="1">
                <a:gsLst>
                  <a:gs pos="0">
                    <a:schemeClr val="accent5">
                      <a:lumMod val="50000"/>
                    </a:schemeClr>
                  </a:gs>
                  <a:gs pos="100000">
                    <a:schemeClr val="accent5"/>
                  </a:gs>
                </a:gsLst>
                <a:path path="circle">
                  <a:fillToRect l="100000" t="100000"/>
                </a:path>
                <a:tileRect r="-100000" b="-10000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72" name="Pie 71"/>
              <p:cNvSpPr/>
              <p:nvPr/>
            </p:nvSpPr>
            <p:spPr>
              <a:xfrm>
                <a:off x="1615991" y="2618317"/>
                <a:ext cx="336950" cy="387988"/>
              </a:xfrm>
              <a:prstGeom prst="pie">
                <a:avLst>
                  <a:gd name="adj1" fmla="val 16252264"/>
                  <a:gd name="adj2" fmla="val 16161732"/>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sp>
        <p:nvSpPr>
          <p:cNvPr id="63" name="Rektangel 91"/>
          <p:cNvSpPr>
            <a:spLocks noChangeArrowheads="1"/>
          </p:cNvSpPr>
          <p:nvPr/>
        </p:nvSpPr>
        <p:spPr bwMode="auto">
          <a:xfrm rot="16200000">
            <a:off x="1717615" y="2605991"/>
            <a:ext cx="14373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01688">
              <a:spcBef>
                <a:spcPct val="20000"/>
              </a:spcBef>
            </a:pPr>
            <a:r>
              <a:rPr lang="en-US" sz="1300" b="1" noProof="1" smtClean="0">
                <a:solidFill>
                  <a:srgbClr val="080808"/>
                </a:solidFill>
                <a:latin typeface="Arial"/>
                <a:cs typeface="Arial"/>
              </a:rPr>
              <a:t>Moderately Common</a:t>
            </a:r>
            <a:endParaRPr sz="1300" b="1" noProof="1">
              <a:solidFill>
                <a:srgbClr val="080808"/>
              </a:solidFill>
              <a:latin typeface="Arial"/>
              <a:cs typeface="Arial"/>
            </a:endParaRPr>
          </a:p>
        </p:txBody>
      </p:sp>
      <p:sp>
        <p:nvSpPr>
          <p:cNvPr id="64" name="Isosceles Triangle 61"/>
          <p:cNvSpPr>
            <a:spLocks noChangeArrowheads="1"/>
          </p:cNvSpPr>
          <p:nvPr/>
        </p:nvSpPr>
        <p:spPr bwMode="auto">
          <a:xfrm rot="10800000">
            <a:off x="2205744" y="3606835"/>
            <a:ext cx="430947" cy="171378"/>
          </a:xfrm>
          <a:prstGeom prst="triangle">
            <a:avLst>
              <a:gd name="adj" fmla="val 50000"/>
            </a:avLst>
          </a:prstGeom>
          <a:solidFill>
            <a:schemeClr val="bg1"/>
          </a:solidFill>
          <a:ln>
            <a:noFill/>
          </a:ln>
          <a:extLst>
            <a:ext uri="{91240B29-F687-4F45-9708-019B960494DF}">
              <a14:hiddenLine xmlns:a14="http://schemas.microsoft.com/office/drawing/2010/main" w="5">
                <a:solidFill>
                  <a:srgbClr val="000000"/>
                </a:solidFill>
                <a:miter lim="800000"/>
                <a:headEnd/>
                <a:tailEnd/>
              </a14:hiddenLine>
            </a:ext>
          </a:extLst>
        </p:spPr>
        <p:txBody>
          <a:bodyPr/>
          <a:lstStyle/>
          <a:p>
            <a:endParaRPr lang="en-US">
              <a:latin typeface="Arial"/>
              <a:cs typeface="Arial"/>
            </a:endParaRPr>
          </a:p>
        </p:txBody>
      </p:sp>
      <p:grpSp>
        <p:nvGrpSpPr>
          <p:cNvPr id="67" name="Group 63"/>
          <p:cNvGrpSpPr>
            <a:grpSpLocks/>
          </p:cNvGrpSpPr>
          <p:nvPr/>
        </p:nvGrpSpPr>
        <p:grpSpPr bwMode="auto">
          <a:xfrm>
            <a:off x="215171" y="2907662"/>
            <a:ext cx="542925" cy="542925"/>
            <a:chOff x="1411834" y="2532046"/>
            <a:chExt cx="657225" cy="657225"/>
          </a:xfrm>
          <a:gradFill>
            <a:gsLst>
              <a:gs pos="0">
                <a:schemeClr val="accent5">
                  <a:lumMod val="50000"/>
                </a:schemeClr>
              </a:gs>
              <a:gs pos="100000">
                <a:schemeClr val="accent5"/>
              </a:gs>
            </a:gsLst>
          </a:gradFill>
        </p:grpSpPr>
        <p:sp>
          <p:nvSpPr>
            <p:cNvPr id="70" name="Donut 69"/>
            <p:cNvSpPr/>
            <p:nvPr/>
          </p:nvSpPr>
          <p:spPr>
            <a:xfrm>
              <a:off x="1411834" y="2532046"/>
              <a:ext cx="657225" cy="657225"/>
            </a:xfrm>
            <a:prstGeom prst="donut">
              <a:avLst>
                <a:gd name="adj" fmla="val 14855"/>
              </a:avLst>
            </a:prstGeom>
            <a:grp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73" name="Pie 72"/>
            <p:cNvSpPr/>
            <p:nvPr/>
          </p:nvSpPr>
          <p:spPr>
            <a:xfrm>
              <a:off x="1540589" y="2660801"/>
              <a:ext cx="399716" cy="399716"/>
            </a:xfrm>
            <a:prstGeom prst="pie">
              <a:avLst>
                <a:gd name="adj1" fmla="val 16252264"/>
                <a:gd name="adj2" fmla="val 18866768"/>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grpSp>
        <p:nvGrpSpPr>
          <p:cNvPr id="74" name="Group 73"/>
          <p:cNvGrpSpPr/>
          <p:nvPr/>
        </p:nvGrpSpPr>
        <p:grpSpPr>
          <a:xfrm>
            <a:off x="4285145" y="2748095"/>
            <a:ext cx="4524374" cy="2055878"/>
            <a:chOff x="4449761" y="4725447"/>
            <a:chExt cx="4280605" cy="2055878"/>
          </a:xfrm>
        </p:grpSpPr>
        <p:grpSp>
          <p:nvGrpSpPr>
            <p:cNvPr id="75" name="Group 81"/>
            <p:cNvGrpSpPr>
              <a:grpSpLocks/>
            </p:cNvGrpSpPr>
            <p:nvPr/>
          </p:nvGrpSpPr>
          <p:grpSpPr bwMode="auto">
            <a:xfrm>
              <a:off x="4449761" y="4780358"/>
              <a:ext cx="384175" cy="384175"/>
              <a:chOff x="1271034" y="2514599"/>
              <a:chExt cx="657225" cy="657225"/>
            </a:xfrm>
          </p:grpSpPr>
          <p:sp>
            <p:nvSpPr>
              <p:cNvPr id="81" name="Donut 80"/>
              <p:cNvSpPr/>
              <p:nvPr/>
            </p:nvSpPr>
            <p:spPr>
              <a:xfrm>
                <a:off x="1271034" y="2514599"/>
                <a:ext cx="657225" cy="657225"/>
              </a:xfrm>
              <a:prstGeom prst="donut">
                <a:avLst>
                  <a:gd name="adj" fmla="val 14855"/>
                </a:avLst>
              </a:prstGeom>
              <a:gradFill>
                <a:gsLst>
                  <a:gs pos="0">
                    <a:schemeClr val="accent5">
                      <a:lumMod val="50000"/>
                    </a:schemeClr>
                  </a:gs>
                  <a:gs pos="100000">
                    <a:schemeClr val="accent5"/>
                  </a:gs>
                </a:gsLst>
                <a:lin ang="1800000" scaled="0"/>
              </a:gra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sp>
            <p:nvSpPr>
              <p:cNvPr id="82" name="Pie 81"/>
              <p:cNvSpPr/>
              <p:nvPr/>
            </p:nvSpPr>
            <p:spPr>
              <a:xfrm>
                <a:off x="1398677" y="2642243"/>
                <a:ext cx="401939" cy="401939"/>
              </a:xfrm>
              <a:prstGeom prst="pie">
                <a:avLst>
                  <a:gd name="adj1" fmla="val 16252264"/>
                  <a:gd name="adj2" fmla="val 2393927"/>
                </a:avLst>
              </a:prstGeom>
              <a:solidFill>
                <a:schemeClr val="accent6">
                  <a:lumMod val="50000"/>
                </a:schemeClr>
              </a:solidFill>
              <a:ln w="9" cap="flat">
                <a:noFill/>
                <a:prstDash val="solid"/>
                <a:miter lim="800000"/>
                <a:headEnd/>
                <a:tailEnd/>
              </a:ln>
            </p:spPr>
            <p:txBody>
              <a:bodyPr/>
              <a:lstStyle/>
              <a:p>
                <a:pPr>
                  <a:defRPr/>
                </a:pPr>
                <a:endParaRPr lang="en-US">
                  <a:latin typeface="Arial"/>
                  <a:ea typeface="ＭＳ Ｐゴシック" pitchFamily="-109" charset="-128"/>
                  <a:cs typeface="Arial"/>
                </a:endParaRPr>
              </a:p>
            </p:txBody>
          </p:sp>
        </p:grpSp>
        <p:sp>
          <p:nvSpPr>
            <p:cNvPr id="76" name="Rounded Rectangle 75"/>
            <p:cNvSpPr>
              <a:spLocks noChangeArrowheads="1"/>
            </p:cNvSpPr>
            <p:nvPr/>
          </p:nvSpPr>
          <p:spPr bwMode="auto">
            <a:xfrm>
              <a:off x="4887912" y="4725447"/>
              <a:ext cx="3842454" cy="1837214"/>
            </a:xfrm>
            <a:prstGeom prst="roundRect">
              <a:avLst>
                <a:gd name="adj" fmla="val 6884"/>
              </a:avLst>
            </a:prstGeom>
            <a:gradFill rotWithShape="1">
              <a:gsLst>
                <a:gs pos="0">
                  <a:srgbClr val="FFFFFF"/>
                </a:gs>
                <a:gs pos="100000">
                  <a:srgbClr val="F2F2F2"/>
                </a:gs>
              </a:gsLst>
              <a:lin ang="5400000"/>
            </a:gradFill>
            <a:ln w="6350">
              <a:solidFill>
                <a:srgbClr val="D9D9D9"/>
              </a:solidFill>
              <a:round/>
              <a:headEnd/>
              <a:tailEnd/>
            </a:ln>
            <a:effectLst>
              <a:outerShdw dist="25401" dir="2700000" rotWithShape="0">
                <a:srgbClr val="A6A6A6">
                  <a:alpha val="42998"/>
                </a:srgbClr>
              </a:outerShdw>
            </a:effectLst>
          </p:spPr>
          <p:txBody>
            <a:bodyPr anchor="ctr"/>
            <a:lstStyle/>
            <a:p>
              <a:pPr algn="ctr">
                <a:defRPr/>
              </a:pPr>
              <a:endParaRPr lang="en-US">
                <a:solidFill>
                  <a:srgbClr val="FFFFFF"/>
                </a:solidFill>
                <a:latin typeface="Arial"/>
                <a:ea typeface="ＭＳ Ｐゴシック" pitchFamily="-109" charset="-128"/>
                <a:cs typeface="Arial"/>
              </a:endParaRPr>
            </a:p>
          </p:txBody>
        </p:sp>
        <p:sp>
          <p:nvSpPr>
            <p:cNvPr id="79" name="TextBox 18"/>
            <p:cNvSpPr txBox="1">
              <a:spLocks noChangeArrowheads="1"/>
            </p:cNvSpPr>
            <p:nvPr/>
          </p:nvSpPr>
          <p:spPr bwMode="auto">
            <a:xfrm>
              <a:off x="5146674" y="4731684"/>
              <a:ext cx="2433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sz="2400">
                  <a:solidFill>
                    <a:schemeClr val="tx1"/>
                  </a:solidFill>
                  <a:latin typeface="Arial" charset="0"/>
                  <a:ea typeface="ＭＳ Ｐゴシック" charset="0"/>
                  <a:cs typeface="ＭＳ Ｐゴシック" charset="0"/>
                </a:defRPr>
              </a:lvl1pPr>
              <a:lvl2pPr marL="742950" indent="-285750" defTabSz="801688" eaLnBrk="0" hangingPunct="0">
                <a:defRPr sz="2400">
                  <a:solidFill>
                    <a:schemeClr val="tx1"/>
                  </a:solidFill>
                  <a:latin typeface="Arial" charset="0"/>
                  <a:ea typeface="ＭＳ Ｐゴシック" charset="0"/>
                </a:defRPr>
              </a:lvl2pPr>
              <a:lvl3pPr marL="1143000" indent="-228600" defTabSz="801688" eaLnBrk="0" hangingPunct="0">
                <a:defRPr sz="2400">
                  <a:solidFill>
                    <a:schemeClr val="tx1"/>
                  </a:solidFill>
                  <a:latin typeface="Arial" charset="0"/>
                  <a:ea typeface="ＭＳ Ｐゴシック" charset="0"/>
                </a:defRPr>
              </a:lvl3pPr>
              <a:lvl4pPr marL="1600200" indent="-228600" defTabSz="801688" eaLnBrk="0" hangingPunct="0">
                <a:defRPr sz="2400">
                  <a:solidFill>
                    <a:schemeClr val="tx1"/>
                  </a:solidFill>
                  <a:latin typeface="Arial" charset="0"/>
                  <a:ea typeface="ＭＳ Ｐゴシック" charset="0"/>
                </a:defRPr>
              </a:lvl4pPr>
              <a:lvl5pPr marL="2057400" indent="-228600" defTabSz="801688" eaLnBrk="0" hangingPunct="0">
                <a:defRPr sz="2400">
                  <a:solidFill>
                    <a:schemeClr val="tx1"/>
                  </a:solidFill>
                  <a:latin typeface="Arial" charset="0"/>
                  <a:ea typeface="ＭＳ Ｐゴシック" charset="0"/>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b="1" noProof="1" smtClean="0">
                  <a:solidFill>
                    <a:srgbClr val="080808"/>
                  </a:solidFill>
                  <a:latin typeface="Arial"/>
                  <a:cs typeface="Arial"/>
                </a:rPr>
                <a:t>DEPLOYED BY SOME</a:t>
              </a:r>
              <a:endParaRPr sz="1400" b="1" noProof="1">
                <a:solidFill>
                  <a:srgbClr val="080808"/>
                </a:solidFill>
                <a:latin typeface="Arial"/>
                <a:cs typeface="Arial"/>
              </a:endParaRPr>
            </a:p>
          </p:txBody>
        </p:sp>
        <p:sp>
          <p:nvSpPr>
            <p:cNvPr id="80" name="TextBox 17"/>
            <p:cNvSpPr txBox="1">
              <a:spLocks noChangeArrowheads="1"/>
            </p:cNvSpPr>
            <p:nvPr/>
          </p:nvSpPr>
          <p:spPr bwMode="auto">
            <a:xfrm>
              <a:off x="5100636" y="4965443"/>
              <a:ext cx="35276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880" indent="-182880" eaLnBrk="1" hangingPunct="1">
                <a:buFont typeface="Arial" charset="0"/>
                <a:buChar char="•"/>
              </a:pPr>
              <a:r>
                <a:rPr lang="en-US" sz="1600" dirty="0">
                  <a:solidFill>
                    <a:srgbClr val="595959"/>
                  </a:solidFill>
                  <a:latin typeface="Arial"/>
                  <a:cs typeface="Arial"/>
                </a:rPr>
                <a:t>Institutional </a:t>
              </a:r>
              <a:r>
                <a:rPr lang="en-US" sz="1600" dirty="0" smtClean="0">
                  <a:solidFill>
                    <a:srgbClr val="595959"/>
                  </a:solidFill>
                  <a:latin typeface="Arial"/>
                  <a:cs typeface="Arial"/>
                </a:rPr>
                <a:t>sustainability policy/plan</a:t>
              </a:r>
              <a:endParaRPr lang="en-US" sz="1600" dirty="0">
                <a:solidFill>
                  <a:srgbClr val="595959"/>
                </a:solidFill>
                <a:latin typeface="Arial"/>
                <a:cs typeface="Arial"/>
              </a:endParaRPr>
            </a:p>
            <a:p>
              <a:pPr marL="182880" indent="-182880" eaLnBrk="1" hangingPunct="1">
                <a:buFont typeface="Arial" charset="0"/>
                <a:buChar char="•"/>
              </a:pPr>
              <a:r>
                <a:rPr lang="en-US" sz="1600" dirty="0">
                  <a:solidFill>
                    <a:srgbClr val="595959"/>
                  </a:solidFill>
                  <a:latin typeface="Arial"/>
                  <a:cs typeface="Arial"/>
                </a:rPr>
                <a:t>S</a:t>
              </a:r>
              <a:r>
                <a:rPr lang="en-US" sz="1600" dirty="0" smtClean="0">
                  <a:solidFill>
                    <a:srgbClr val="595959"/>
                  </a:solidFill>
                  <a:latin typeface="Arial"/>
                  <a:cs typeface="Arial"/>
                </a:rPr>
                <a:t>ignatory </a:t>
              </a:r>
              <a:r>
                <a:rPr lang="en-US" sz="1600" dirty="0">
                  <a:solidFill>
                    <a:srgbClr val="595959"/>
                  </a:solidFill>
                  <a:latin typeface="Arial"/>
                  <a:cs typeface="Arial"/>
                </a:rPr>
                <a:t>to the ACUPCC </a:t>
              </a:r>
              <a:endParaRPr lang="en-US" sz="1600" dirty="0" smtClean="0">
                <a:solidFill>
                  <a:srgbClr val="595959"/>
                </a:solidFill>
                <a:latin typeface="Arial"/>
                <a:cs typeface="Arial"/>
              </a:endParaRPr>
            </a:p>
            <a:p>
              <a:pPr marL="182880" indent="-182880" eaLnBrk="1" hangingPunct="1">
                <a:buFont typeface="Arial" charset="0"/>
                <a:buChar char="•"/>
              </a:pPr>
              <a:r>
                <a:rPr lang="en-US" sz="1600" dirty="0" smtClean="0">
                  <a:solidFill>
                    <a:srgbClr val="595959"/>
                  </a:solidFill>
                  <a:latin typeface="Arial"/>
                  <a:cs typeface="Arial"/>
                </a:rPr>
                <a:t>Central </a:t>
              </a:r>
              <a:r>
                <a:rPr lang="en-US" sz="1600" dirty="0">
                  <a:solidFill>
                    <a:srgbClr val="595959"/>
                  </a:solidFill>
                  <a:latin typeface="Arial"/>
                  <a:cs typeface="Arial"/>
                </a:rPr>
                <a:t>IT </a:t>
              </a:r>
              <a:r>
                <a:rPr lang="en-US" sz="1600" dirty="0" smtClean="0">
                  <a:solidFill>
                    <a:srgbClr val="595959"/>
                  </a:solidFill>
                  <a:latin typeface="Arial"/>
                  <a:cs typeface="Arial"/>
                </a:rPr>
                <a:t>facilities/equipment </a:t>
              </a:r>
              <a:r>
                <a:rPr lang="en-US" sz="1600" dirty="0">
                  <a:solidFill>
                    <a:srgbClr val="595959"/>
                  </a:solidFill>
                  <a:latin typeface="Arial"/>
                  <a:cs typeface="Arial"/>
                </a:rPr>
                <a:t>located </a:t>
              </a:r>
              <a:r>
                <a:rPr lang="en-US" sz="1600" dirty="0" smtClean="0">
                  <a:solidFill>
                    <a:srgbClr val="595959"/>
                  </a:solidFill>
                  <a:latin typeface="Arial"/>
                  <a:cs typeface="Arial"/>
                </a:rPr>
                <a:t>to </a:t>
              </a:r>
              <a:r>
                <a:rPr lang="en-US" sz="1600" dirty="0">
                  <a:solidFill>
                    <a:srgbClr val="595959"/>
                  </a:solidFill>
                  <a:latin typeface="Arial"/>
                  <a:cs typeface="Arial"/>
                </a:rPr>
                <a:t>reduce energy costs</a:t>
              </a:r>
            </a:p>
            <a:p>
              <a:pPr marL="182880" indent="-182880" eaLnBrk="1" hangingPunct="1">
                <a:buFont typeface="Arial" charset="0"/>
                <a:buChar char="•"/>
              </a:pPr>
              <a:r>
                <a:rPr lang="en-US" sz="1600" dirty="0">
                  <a:solidFill>
                    <a:srgbClr val="595959"/>
                  </a:solidFill>
                  <a:latin typeface="Arial"/>
                  <a:cs typeface="Arial"/>
                </a:rPr>
                <a:t>Institutional policy on carbon neutrality</a:t>
              </a:r>
            </a:p>
          </p:txBody>
        </p:sp>
      </p:grpSp>
      <p:sp>
        <p:nvSpPr>
          <p:cNvPr id="85" name="Title 1"/>
          <p:cNvSpPr txBox="1">
            <a:spLocks/>
          </p:cNvSpPr>
          <p:nvPr/>
        </p:nvSpPr>
        <p:spPr>
          <a:xfrm>
            <a:off x="444500" y="0"/>
            <a:ext cx="8229600" cy="825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Progress by Community Colleges</a:t>
            </a:r>
            <a:endParaRPr lang="en-US" dirty="0"/>
          </a:p>
        </p:txBody>
      </p:sp>
    </p:spTree>
    <p:extLst>
      <p:ext uri="{BB962C8B-B14F-4D97-AF65-F5344CB8AC3E}">
        <p14:creationId xmlns:p14="http://schemas.microsoft.com/office/powerpoint/2010/main" val="815390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p:cNvGraphicFramePr>
          <p:nvPr>
            <p:extLst>
              <p:ext uri="{D42A27DB-BD31-4B8C-83A1-F6EECF244321}">
                <p14:modId xmlns:p14="http://schemas.microsoft.com/office/powerpoint/2010/main" val="3656842526"/>
              </p:ext>
            </p:extLst>
          </p:nvPr>
        </p:nvGraphicFramePr>
        <p:xfrm>
          <a:off x="285749" y="1015731"/>
          <a:ext cx="7996001" cy="55654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0"/>
            <a:ext cx="9144000" cy="1143000"/>
          </a:xfrm>
        </p:spPr>
        <p:txBody>
          <a:bodyPr>
            <a:normAutofit fontScale="90000"/>
          </a:bodyPr>
          <a:lstStyle/>
          <a:p>
            <a:r>
              <a:rPr lang="en-US" b="1" u="sng" dirty="0"/>
              <a:t>Leading </a:t>
            </a:r>
            <a:r>
              <a:rPr lang="en-US" b="1" u="sng" dirty="0" smtClean="0"/>
              <a:t>Higher Education </a:t>
            </a:r>
            <a:r>
              <a:rPr lang="en-US" dirty="0" smtClean="0"/>
              <a:t>Efforts to Minimize Energy Consumption</a:t>
            </a:r>
            <a:endParaRPr lang="en-US" dirty="0"/>
          </a:p>
        </p:txBody>
      </p:sp>
      <p:sp>
        <p:nvSpPr>
          <p:cNvPr id="5" name="Slide Number Placeholder 4"/>
          <p:cNvSpPr>
            <a:spLocks noGrp="1"/>
          </p:cNvSpPr>
          <p:nvPr>
            <p:ph type="sldNum" sz="quarter" idx="12"/>
          </p:nvPr>
        </p:nvSpPr>
        <p:spPr>
          <a:xfrm>
            <a:off x="6261100" y="6500385"/>
            <a:ext cx="2133600" cy="365125"/>
          </a:xfrm>
        </p:spPr>
        <p:txBody>
          <a:bodyPr/>
          <a:lstStyle/>
          <a:p>
            <a:fld id="{09E5805D-992F-49FF-BE10-978F9F2FB302}" type="slidenum">
              <a:rPr lang="en-US" smtClean="0"/>
              <a:t>13</a:t>
            </a:fld>
            <a:endParaRPr lang="en-US"/>
          </a:p>
        </p:txBody>
      </p:sp>
      <p:sp>
        <p:nvSpPr>
          <p:cNvPr id="8" name="TextBox 7"/>
          <p:cNvSpPr txBox="1"/>
          <p:nvPr/>
        </p:nvSpPr>
        <p:spPr>
          <a:xfrm>
            <a:off x="206148" y="6627168"/>
            <a:ext cx="2790496" cy="230832"/>
          </a:xfrm>
          <a:prstGeom prst="rect">
            <a:avLst/>
          </a:prstGeom>
          <a:noFill/>
        </p:spPr>
        <p:txBody>
          <a:bodyPr wrap="square" rtlCol="0">
            <a:spAutoFit/>
          </a:bodyPr>
          <a:lstStyle/>
          <a:p>
            <a:r>
              <a:rPr lang="en-US" sz="900" dirty="0" smtClean="0"/>
              <a:t>2011 CDS – M1Q17 (q116)</a:t>
            </a:r>
            <a:endParaRPr lang="en-US" sz="900" dirty="0"/>
          </a:p>
        </p:txBody>
      </p:sp>
      <p:sp>
        <p:nvSpPr>
          <p:cNvPr id="13" name="TextBox 12"/>
          <p:cNvSpPr txBox="1"/>
          <p:nvPr/>
        </p:nvSpPr>
        <p:spPr>
          <a:xfrm>
            <a:off x="3187101" y="6581001"/>
            <a:ext cx="5816600" cy="276999"/>
          </a:xfrm>
          <a:prstGeom prst="rect">
            <a:avLst/>
          </a:prstGeom>
          <a:noFill/>
        </p:spPr>
        <p:txBody>
          <a:bodyPr wrap="square" rtlCol="0">
            <a:spAutoFit/>
          </a:bodyPr>
          <a:lstStyle/>
          <a:p>
            <a:r>
              <a:rPr lang="en-US" sz="1200" dirty="0" smtClean="0">
                <a:latin typeface="Arial"/>
                <a:cs typeface="Arial"/>
              </a:rPr>
              <a:t>The break in the bar represents the U.S. higher education median.</a:t>
            </a:r>
            <a:endParaRPr lang="en-US" sz="1200" dirty="0">
              <a:latin typeface="Arial"/>
              <a:cs typeface="Arial"/>
            </a:endParaRPr>
          </a:p>
        </p:txBody>
      </p:sp>
      <p:grpSp>
        <p:nvGrpSpPr>
          <p:cNvPr id="14" name="Group 13"/>
          <p:cNvGrpSpPr/>
          <p:nvPr/>
        </p:nvGrpSpPr>
        <p:grpSpPr>
          <a:xfrm>
            <a:off x="7178656" y="4624393"/>
            <a:ext cx="1129429" cy="1440536"/>
            <a:chOff x="7443286" y="1757726"/>
            <a:chExt cx="1634062" cy="1946393"/>
          </a:xfrm>
        </p:grpSpPr>
        <p:sp>
          <p:nvSpPr>
            <p:cNvPr id="15" name="TextBox 14"/>
            <p:cNvSpPr txBox="1"/>
            <p:nvPr/>
          </p:nvSpPr>
          <p:spPr>
            <a:xfrm>
              <a:off x="7854906" y="2240726"/>
              <a:ext cx="736600" cy="311891"/>
            </a:xfrm>
            <a:prstGeom prst="rect">
              <a:avLst/>
            </a:prstGeom>
            <a:noFill/>
          </p:spPr>
          <p:txBody>
            <a:bodyPr wrap="square" rtlCol="0">
              <a:spAutoFit/>
            </a:bodyPr>
            <a:lstStyle/>
            <a:p>
              <a:r>
                <a:rPr lang="en-US" sz="900" dirty="0" smtClean="0">
                  <a:latin typeface="Arial"/>
                  <a:cs typeface="Arial"/>
                </a:rPr>
                <a:t>DR</a:t>
              </a:r>
              <a:endParaRPr lang="en-US" sz="900" dirty="0">
                <a:latin typeface="Arial"/>
                <a:cs typeface="Arial"/>
              </a:endParaRPr>
            </a:p>
          </p:txBody>
        </p:sp>
        <p:sp>
          <p:nvSpPr>
            <p:cNvPr id="16" name="TextBox 15"/>
            <p:cNvSpPr txBox="1"/>
            <p:nvPr/>
          </p:nvSpPr>
          <p:spPr>
            <a:xfrm>
              <a:off x="7854906" y="2564543"/>
              <a:ext cx="736600" cy="311891"/>
            </a:xfrm>
            <a:prstGeom prst="rect">
              <a:avLst/>
            </a:prstGeom>
            <a:noFill/>
          </p:spPr>
          <p:txBody>
            <a:bodyPr wrap="square" rtlCol="0">
              <a:spAutoFit/>
            </a:bodyPr>
            <a:lstStyle/>
            <a:p>
              <a:r>
                <a:rPr lang="en-US" sz="900" dirty="0" smtClean="0">
                  <a:latin typeface="Arial"/>
                  <a:cs typeface="Arial"/>
                </a:rPr>
                <a:t>MA</a:t>
              </a:r>
              <a:endParaRPr lang="en-US" sz="900" dirty="0">
                <a:latin typeface="Arial"/>
                <a:cs typeface="Arial"/>
              </a:endParaRPr>
            </a:p>
          </p:txBody>
        </p:sp>
        <p:sp>
          <p:nvSpPr>
            <p:cNvPr id="17" name="TextBox 16"/>
            <p:cNvSpPr txBox="1"/>
            <p:nvPr/>
          </p:nvSpPr>
          <p:spPr>
            <a:xfrm>
              <a:off x="7854906" y="2819827"/>
              <a:ext cx="965200" cy="311891"/>
            </a:xfrm>
            <a:prstGeom prst="rect">
              <a:avLst/>
            </a:prstGeom>
            <a:noFill/>
          </p:spPr>
          <p:txBody>
            <a:bodyPr wrap="square" rtlCol="0">
              <a:spAutoFit/>
            </a:bodyPr>
            <a:lstStyle/>
            <a:p>
              <a:r>
                <a:rPr lang="en-US" sz="900" dirty="0" smtClean="0">
                  <a:latin typeface="Arial"/>
                  <a:cs typeface="Arial"/>
                </a:rPr>
                <a:t>BA LA</a:t>
              </a:r>
              <a:endParaRPr lang="en-US" sz="900" dirty="0">
                <a:latin typeface="Arial"/>
                <a:cs typeface="Arial"/>
              </a:endParaRPr>
            </a:p>
          </p:txBody>
        </p:sp>
        <p:sp>
          <p:nvSpPr>
            <p:cNvPr id="18" name="TextBox 17"/>
            <p:cNvSpPr txBox="1"/>
            <p:nvPr/>
          </p:nvSpPr>
          <p:spPr>
            <a:xfrm>
              <a:off x="7854906" y="3101800"/>
              <a:ext cx="965200" cy="311891"/>
            </a:xfrm>
            <a:prstGeom prst="rect">
              <a:avLst/>
            </a:prstGeom>
            <a:noFill/>
          </p:spPr>
          <p:txBody>
            <a:bodyPr wrap="square" rtlCol="0">
              <a:spAutoFit/>
            </a:bodyPr>
            <a:lstStyle/>
            <a:p>
              <a:r>
                <a:rPr lang="en-US" sz="900" dirty="0" smtClean="0">
                  <a:latin typeface="Arial"/>
                  <a:cs typeface="Arial"/>
                </a:rPr>
                <a:t>BA other</a:t>
              </a:r>
              <a:endParaRPr lang="en-US" sz="900" dirty="0">
                <a:latin typeface="Arial"/>
                <a:cs typeface="Arial"/>
              </a:endParaRPr>
            </a:p>
          </p:txBody>
        </p:sp>
        <p:sp>
          <p:nvSpPr>
            <p:cNvPr id="19" name="TextBox 18"/>
            <p:cNvSpPr txBox="1"/>
            <p:nvPr/>
          </p:nvSpPr>
          <p:spPr>
            <a:xfrm>
              <a:off x="7854906" y="3392228"/>
              <a:ext cx="736600" cy="311891"/>
            </a:xfrm>
            <a:prstGeom prst="rect">
              <a:avLst/>
            </a:prstGeom>
            <a:noFill/>
          </p:spPr>
          <p:txBody>
            <a:bodyPr wrap="square" rtlCol="0">
              <a:spAutoFit/>
            </a:bodyPr>
            <a:lstStyle/>
            <a:p>
              <a:r>
                <a:rPr lang="en-US" sz="900" dirty="0" smtClean="0">
                  <a:latin typeface="Arial"/>
                  <a:cs typeface="Arial"/>
                </a:rPr>
                <a:t>AA</a:t>
              </a:r>
              <a:endParaRPr lang="en-US" sz="900" dirty="0">
                <a:latin typeface="Arial"/>
                <a:cs typeface="Arial"/>
              </a:endParaRPr>
            </a:p>
          </p:txBody>
        </p:sp>
        <p:sp>
          <p:nvSpPr>
            <p:cNvPr id="20" name="TextBox 19"/>
            <p:cNvSpPr txBox="1"/>
            <p:nvPr/>
          </p:nvSpPr>
          <p:spPr>
            <a:xfrm>
              <a:off x="7443286" y="1757726"/>
              <a:ext cx="1634062" cy="540612"/>
            </a:xfrm>
            <a:prstGeom prst="rect">
              <a:avLst/>
            </a:prstGeom>
            <a:noFill/>
          </p:spPr>
          <p:txBody>
            <a:bodyPr wrap="square" rtlCol="0">
              <a:spAutoFit/>
            </a:bodyPr>
            <a:lstStyle/>
            <a:p>
              <a:pPr algn="ctr"/>
              <a:r>
                <a:rPr lang="en-US" sz="1000" dirty="0" smtClean="0">
                  <a:latin typeface="Arial"/>
                  <a:cs typeface="Arial"/>
                </a:rPr>
                <a:t>Institutional Type Averages</a:t>
              </a:r>
              <a:endParaRPr lang="en-US" sz="1000" dirty="0">
                <a:latin typeface="Arial"/>
                <a:cs typeface="Arial"/>
              </a:endParaRPr>
            </a:p>
          </p:txBody>
        </p:sp>
        <p:sp>
          <p:nvSpPr>
            <p:cNvPr id="21" name="Oval 20"/>
            <p:cNvSpPr>
              <a:spLocks noChangeAspect="1"/>
            </p:cNvSpPr>
            <p:nvPr/>
          </p:nvSpPr>
          <p:spPr>
            <a:xfrm>
              <a:off x="7720588" y="2328478"/>
              <a:ext cx="128013" cy="128013"/>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2" name="Oval 21"/>
            <p:cNvSpPr>
              <a:spLocks noChangeAspect="1"/>
            </p:cNvSpPr>
            <p:nvPr/>
          </p:nvSpPr>
          <p:spPr>
            <a:xfrm>
              <a:off x="7720588" y="2655747"/>
              <a:ext cx="128013" cy="128013"/>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3" name="Oval 22"/>
            <p:cNvSpPr>
              <a:spLocks noChangeAspect="1"/>
            </p:cNvSpPr>
            <p:nvPr/>
          </p:nvSpPr>
          <p:spPr>
            <a:xfrm>
              <a:off x="7720588" y="2940903"/>
              <a:ext cx="128013" cy="128013"/>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4" name="Oval 23"/>
            <p:cNvSpPr>
              <a:spLocks noChangeAspect="1"/>
            </p:cNvSpPr>
            <p:nvPr/>
          </p:nvSpPr>
          <p:spPr>
            <a:xfrm>
              <a:off x="7720588" y="3493888"/>
              <a:ext cx="128013" cy="128013"/>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sp>
          <p:nvSpPr>
            <p:cNvPr id="25" name="Oval 24"/>
            <p:cNvSpPr>
              <a:spLocks noChangeAspect="1"/>
            </p:cNvSpPr>
            <p:nvPr/>
          </p:nvSpPr>
          <p:spPr>
            <a:xfrm>
              <a:off x="7720588" y="3201920"/>
              <a:ext cx="128013" cy="128013"/>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latin typeface="Arial"/>
                <a:cs typeface="Arial"/>
              </a:endParaRPr>
            </a:p>
          </p:txBody>
        </p:sp>
      </p:grpSp>
      <p:grpSp>
        <p:nvGrpSpPr>
          <p:cNvPr id="26" name="Group 25"/>
          <p:cNvGrpSpPr>
            <a:grpSpLocks noChangeAspect="1"/>
          </p:cNvGrpSpPr>
          <p:nvPr/>
        </p:nvGrpSpPr>
        <p:grpSpPr>
          <a:xfrm>
            <a:off x="5205233" y="1800670"/>
            <a:ext cx="636035" cy="154220"/>
            <a:chOff x="177637" y="3494695"/>
            <a:chExt cx="527979" cy="128016"/>
          </a:xfrm>
        </p:grpSpPr>
        <p:sp>
          <p:nvSpPr>
            <p:cNvPr id="27" name="Oval 26"/>
            <p:cNvSpPr>
              <a:spLocks noChangeAspect="1"/>
            </p:cNvSpPr>
            <p:nvPr/>
          </p:nvSpPr>
          <p:spPr>
            <a:xfrm>
              <a:off x="243148" y="3494699"/>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577603" y="3494695"/>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a:spLocks noChangeAspect="1"/>
            </p:cNvSpPr>
            <p:nvPr/>
          </p:nvSpPr>
          <p:spPr>
            <a:xfrm>
              <a:off x="177637" y="3494699"/>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a:spLocks noChangeAspect="1"/>
            </p:cNvSpPr>
            <p:nvPr/>
          </p:nvSpPr>
          <p:spPr>
            <a:xfrm>
              <a:off x="534931" y="3494697"/>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451094" y="3494697"/>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a:grpSpLocks noChangeAspect="1"/>
          </p:cNvGrpSpPr>
          <p:nvPr/>
        </p:nvGrpSpPr>
        <p:grpSpPr>
          <a:xfrm>
            <a:off x="4802791" y="2344541"/>
            <a:ext cx="1650667" cy="154218"/>
            <a:chOff x="-98663" y="3221712"/>
            <a:chExt cx="1370235" cy="128014"/>
          </a:xfrm>
        </p:grpSpPr>
        <p:sp>
          <p:nvSpPr>
            <p:cNvPr id="33" name="Oval 32"/>
            <p:cNvSpPr>
              <a:spLocks noChangeAspect="1"/>
            </p:cNvSpPr>
            <p:nvPr/>
          </p:nvSpPr>
          <p:spPr>
            <a:xfrm>
              <a:off x="1143559" y="3221712"/>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a:spLocks noChangeAspect="1"/>
            </p:cNvSpPr>
            <p:nvPr/>
          </p:nvSpPr>
          <p:spPr>
            <a:xfrm>
              <a:off x="202281" y="3221712"/>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a:spLocks noChangeAspect="1"/>
            </p:cNvSpPr>
            <p:nvPr/>
          </p:nvSpPr>
          <p:spPr>
            <a:xfrm>
              <a:off x="923138" y="3221712"/>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a:spLocks noChangeAspect="1"/>
            </p:cNvSpPr>
            <p:nvPr/>
          </p:nvSpPr>
          <p:spPr>
            <a:xfrm>
              <a:off x="-98663" y="3221712"/>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a:off x="77050" y="3221712"/>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8" name="Group 37"/>
          <p:cNvGrpSpPr>
            <a:grpSpLocks noChangeAspect="1"/>
          </p:cNvGrpSpPr>
          <p:nvPr/>
        </p:nvGrpSpPr>
        <p:grpSpPr>
          <a:xfrm>
            <a:off x="4629528" y="2877965"/>
            <a:ext cx="1449407" cy="154218"/>
            <a:chOff x="305872" y="3297016"/>
            <a:chExt cx="1203168" cy="128014"/>
          </a:xfrm>
        </p:grpSpPr>
        <p:sp>
          <p:nvSpPr>
            <p:cNvPr id="39" name="Oval 38"/>
            <p:cNvSpPr>
              <a:spLocks noChangeAspect="1"/>
            </p:cNvSpPr>
            <p:nvPr/>
          </p:nvSpPr>
          <p:spPr>
            <a:xfrm>
              <a:off x="1059020" y="3297016"/>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a:spLocks noChangeAspect="1"/>
            </p:cNvSpPr>
            <p:nvPr/>
          </p:nvSpPr>
          <p:spPr>
            <a:xfrm>
              <a:off x="610509" y="3297018"/>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1381027" y="3297016"/>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a:spLocks noChangeAspect="1"/>
            </p:cNvSpPr>
            <p:nvPr/>
          </p:nvSpPr>
          <p:spPr>
            <a:xfrm>
              <a:off x="305872" y="3297018"/>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a:spLocks noChangeAspect="1"/>
            </p:cNvSpPr>
            <p:nvPr/>
          </p:nvSpPr>
          <p:spPr>
            <a:xfrm>
              <a:off x="369879" y="3297018"/>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4" name="Group 43"/>
          <p:cNvGrpSpPr>
            <a:grpSpLocks noChangeAspect="1"/>
          </p:cNvGrpSpPr>
          <p:nvPr/>
        </p:nvGrpSpPr>
        <p:grpSpPr>
          <a:xfrm>
            <a:off x="4712985" y="3381001"/>
            <a:ext cx="774279" cy="154218"/>
            <a:chOff x="737079" y="3419390"/>
            <a:chExt cx="642737" cy="128014"/>
          </a:xfrm>
        </p:grpSpPr>
        <p:sp>
          <p:nvSpPr>
            <p:cNvPr id="45" name="Oval 44"/>
            <p:cNvSpPr>
              <a:spLocks noChangeAspect="1"/>
            </p:cNvSpPr>
            <p:nvPr/>
          </p:nvSpPr>
          <p:spPr>
            <a:xfrm>
              <a:off x="1251803" y="3419390"/>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a:spLocks noChangeAspect="1"/>
            </p:cNvSpPr>
            <p:nvPr/>
          </p:nvSpPr>
          <p:spPr>
            <a:xfrm>
              <a:off x="977709" y="3419392"/>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a:spLocks noChangeAspect="1"/>
            </p:cNvSpPr>
            <p:nvPr/>
          </p:nvSpPr>
          <p:spPr>
            <a:xfrm>
              <a:off x="737079" y="3419390"/>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a:spLocks noChangeAspect="1"/>
            </p:cNvSpPr>
            <p:nvPr/>
          </p:nvSpPr>
          <p:spPr>
            <a:xfrm>
              <a:off x="912792" y="3419392"/>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a:spLocks noChangeAspect="1"/>
            </p:cNvSpPr>
            <p:nvPr/>
          </p:nvSpPr>
          <p:spPr>
            <a:xfrm>
              <a:off x="801085" y="3419392"/>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p:cNvGrpSpPr>
            <a:grpSpLocks noChangeAspect="1"/>
          </p:cNvGrpSpPr>
          <p:nvPr/>
        </p:nvGrpSpPr>
        <p:grpSpPr>
          <a:xfrm>
            <a:off x="4312373" y="4382502"/>
            <a:ext cx="1223237" cy="154220"/>
            <a:chOff x="223559" y="3494697"/>
            <a:chExt cx="1015421" cy="128016"/>
          </a:xfrm>
        </p:grpSpPr>
        <p:sp>
          <p:nvSpPr>
            <p:cNvPr id="51" name="Oval 50"/>
            <p:cNvSpPr>
              <a:spLocks noChangeAspect="1"/>
            </p:cNvSpPr>
            <p:nvPr/>
          </p:nvSpPr>
          <p:spPr>
            <a:xfrm>
              <a:off x="841989" y="3494699"/>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a:spLocks noChangeAspect="1"/>
            </p:cNvSpPr>
            <p:nvPr/>
          </p:nvSpPr>
          <p:spPr>
            <a:xfrm>
              <a:off x="448229" y="3494699"/>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a:spLocks noChangeAspect="1"/>
            </p:cNvSpPr>
            <p:nvPr/>
          </p:nvSpPr>
          <p:spPr>
            <a:xfrm>
              <a:off x="1110967" y="3494697"/>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a:spLocks noChangeAspect="1"/>
            </p:cNvSpPr>
            <p:nvPr/>
          </p:nvSpPr>
          <p:spPr>
            <a:xfrm>
              <a:off x="287565" y="3494699"/>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a:off x="223559" y="3494699"/>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a:grpSpLocks noChangeAspect="1"/>
          </p:cNvGrpSpPr>
          <p:nvPr/>
        </p:nvGrpSpPr>
        <p:grpSpPr>
          <a:xfrm>
            <a:off x="4235267" y="4896534"/>
            <a:ext cx="1245648" cy="154224"/>
            <a:chOff x="217779" y="3421230"/>
            <a:chExt cx="1034025" cy="128019"/>
          </a:xfrm>
        </p:grpSpPr>
        <p:sp>
          <p:nvSpPr>
            <p:cNvPr id="57" name="Oval 56"/>
            <p:cNvSpPr>
              <a:spLocks noChangeAspect="1"/>
            </p:cNvSpPr>
            <p:nvPr/>
          </p:nvSpPr>
          <p:spPr>
            <a:xfrm>
              <a:off x="1123791" y="3421235"/>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a:spLocks noChangeAspect="1"/>
            </p:cNvSpPr>
            <p:nvPr/>
          </p:nvSpPr>
          <p:spPr>
            <a:xfrm>
              <a:off x="442449" y="3421232"/>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900216" y="3421230"/>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a:spLocks noChangeAspect="1"/>
            </p:cNvSpPr>
            <p:nvPr/>
          </p:nvSpPr>
          <p:spPr>
            <a:xfrm>
              <a:off x="217779" y="3421232"/>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a:spLocks noChangeAspect="1"/>
            </p:cNvSpPr>
            <p:nvPr/>
          </p:nvSpPr>
          <p:spPr>
            <a:xfrm>
              <a:off x="281785" y="3421234"/>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2" name="Group 61"/>
          <p:cNvGrpSpPr>
            <a:grpSpLocks noChangeAspect="1"/>
          </p:cNvGrpSpPr>
          <p:nvPr/>
        </p:nvGrpSpPr>
        <p:grpSpPr>
          <a:xfrm>
            <a:off x="4139390" y="5337296"/>
            <a:ext cx="1091243" cy="345432"/>
            <a:chOff x="261234" y="3480088"/>
            <a:chExt cx="905852" cy="286738"/>
          </a:xfrm>
        </p:grpSpPr>
        <p:sp>
          <p:nvSpPr>
            <p:cNvPr id="63" name="Oval 62"/>
            <p:cNvSpPr>
              <a:spLocks noChangeAspect="1"/>
            </p:cNvSpPr>
            <p:nvPr/>
          </p:nvSpPr>
          <p:spPr>
            <a:xfrm>
              <a:off x="1039073" y="3544094"/>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a:spLocks noChangeAspect="1"/>
            </p:cNvSpPr>
            <p:nvPr/>
          </p:nvSpPr>
          <p:spPr>
            <a:xfrm>
              <a:off x="453293" y="3544093"/>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524827" y="3638812"/>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a:spLocks noChangeAspect="1"/>
            </p:cNvSpPr>
            <p:nvPr/>
          </p:nvSpPr>
          <p:spPr>
            <a:xfrm>
              <a:off x="261234" y="3544096"/>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a:spLocks noChangeAspect="1"/>
            </p:cNvSpPr>
            <p:nvPr/>
          </p:nvSpPr>
          <p:spPr>
            <a:xfrm>
              <a:off x="517300" y="3480088"/>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4" name="Group 73"/>
          <p:cNvGrpSpPr>
            <a:grpSpLocks noChangeAspect="1"/>
          </p:cNvGrpSpPr>
          <p:nvPr/>
        </p:nvGrpSpPr>
        <p:grpSpPr>
          <a:xfrm>
            <a:off x="4074707" y="5843895"/>
            <a:ext cx="356831" cy="314404"/>
            <a:chOff x="2888180" y="3238531"/>
            <a:chExt cx="296209" cy="260982"/>
          </a:xfrm>
        </p:grpSpPr>
        <p:sp>
          <p:nvSpPr>
            <p:cNvPr id="75" name="Oval 74"/>
            <p:cNvSpPr>
              <a:spLocks noChangeAspect="1"/>
            </p:cNvSpPr>
            <p:nvPr/>
          </p:nvSpPr>
          <p:spPr>
            <a:xfrm>
              <a:off x="3056376" y="3302536"/>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a:spLocks noChangeAspect="1"/>
            </p:cNvSpPr>
            <p:nvPr/>
          </p:nvSpPr>
          <p:spPr>
            <a:xfrm>
              <a:off x="2984796" y="3307494"/>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Oval 76"/>
            <p:cNvSpPr>
              <a:spLocks noChangeAspect="1"/>
            </p:cNvSpPr>
            <p:nvPr/>
          </p:nvSpPr>
          <p:spPr>
            <a:xfrm>
              <a:off x="2888180" y="3307492"/>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Oval 77"/>
            <p:cNvSpPr>
              <a:spLocks noChangeAspect="1"/>
            </p:cNvSpPr>
            <p:nvPr/>
          </p:nvSpPr>
          <p:spPr>
            <a:xfrm>
              <a:off x="2928363" y="3238531"/>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2928363" y="3371501"/>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0" name="Group 79"/>
          <p:cNvGrpSpPr>
            <a:grpSpLocks noChangeAspect="1"/>
          </p:cNvGrpSpPr>
          <p:nvPr/>
        </p:nvGrpSpPr>
        <p:grpSpPr>
          <a:xfrm>
            <a:off x="4395829" y="3815622"/>
            <a:ext cx="714404" cy="308431"/>
            <a:chOff x="148183" y="3265509"/>
            <a:chExt cx="593034" cy="256024"/>
          </a:xfrm>
        </p:grpSpPr>
        <p:sp>
          <p:nvSpPr>
            <p:cNvPr id="81" name="Oval 80"/>
            <p:cNvSpPr>
              <a:spLocks noChangeAspect="1"/>
            </p:cNvSpPr>
            <p:nvPr/>
          </p:nvSpPr>
          <p:spPr>
            <a:xfrm>
              <a:off x="613204" y="3325257"/>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1457" y="3393521"/>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Oval 82"/>
            <p:cNvSpPr>
              <a:spLocks noChangeAspect="1"/>
            </p:cNvSpPr>
            <p:nvPr/>
          </p:nvSpPr>
          <p:spPr>
            <a:xfrm>
              <a:off x="148183" y="3325257"/>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Oval 83"/>
            <p:cNvSpPr>
              <a:spLocks noChangeAspect="1"/>
            </p:cNvSpPr>
            <p:nvPr/>
          </p:nvSpPr>
          <p:spPr>
            <a:xfrm>
              <a:off x="404209" y="3265509"/>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a:spLocks noChangeAspect="1"/>
            </p:cNvSpPr>
            <p:nvPr/>
          </p:nvSpPr>
          <p:spPr>
            <a:xfrm>
              <a:off x="276196" y="3325259"/>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a:grpSpLocks noChangeAspect="1"/>
          </p:cNvGrpSpPr>
          <p:nvPr/>
        </p:nvGrpSpPr>
        <p:grpSpPr>
          <a:xfrm>
            <a:off x="5079266" y="1317453"/>
            <a:ext cx="929047" cy="154220"/>
            <a:chOff x="-205520" y="3391150"/>
            <a:chExt cx="771211" cy="128016"/>
          </a:xfrm>
        </p:grpSpPr>
        <p:sp>
          <p:nvSpPr>
            <p:cNvPr id="87" name="Oval 86"/>
            <p:cNvSpPr>
              <a:spLocks noChangeAspect="1"/>
            </p:cNvSpPr>
            <p:nvPr/>
          </p:nvSpPr>
          <p:spPr>
            <a:xfrm>
              <a:off x="437678" y="3391150"/>
              <a:ext cx="128013" cy="128014"/>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a:spLocks noChangeAspect="1"/>
            </p:cNvSpPr>
            <p:nvPr/>
          </p:nvSpPr>
          <p:spPr>
            <a:xfrm>
              <a:off x="-77506" y="3391152"/>
              <a:ext cx="128013" cy="128012"/>
            </a:xfrm>
            <a:prstGeom prst="ellipse">
              <a:avLst/>
            </a:prstGeom>
            <a:solidFill>
              <a:schemeClr val="bg1">
                <a:lumMod val="75000"/>
              </a:scheme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204701" y="3391152"/>
              <a:ext cx="128013" cy="128014"/>
            </a:xfrm>
            <a:prstGeom prst="ellipse">
              <a:avLst/>
            </a:prstGeom>
            <a:solidFill>
              <a:schemeClr val="bg1">
                <a:lumMod val="6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a:spLocks noChangeAspect="1"/>
            </p:cNvSpPr>
            <p:nvPr/>
          </p:nvSpPr>
          <p:spPr>
            <a:xfrm>
              <a:off x="-205520" y="3391152"/>
              <a:ext cx="128013" cy="128012"/>
            </a:xfrm>
            <a:prstGeom prst="ellipse">
              <a:avLst/>
            </a:prstGeom>
            <a:solidFill>
              <a:schemeClr val="bg1">
                <a:lumMod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368862" y="3391150"/>
              <a:ext cx="128013" cy="12801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5957801" y="1145220"/>
            <a:ext cx="4165956" cy="1856570"/>
            <a:chOff x="5974953" y="926794"/>
            <a:chExt cx="4165956" cy="1856570"/>
          </a:xfrm>
        </p:grpSpPr>
        <p:sp>
          <p:nvSpPr>
            <p:cNvPr id="9" name="TextBox 8"/>
            <p:cNvSpPr txBox="1"/>
            <p:nvPr/>
          </p:nvSpPr>
          <p:spPr>
            <a:xfrm>
              <a:off x="6893213" y="2537143"/>
              <a:ext cx="3247696" cy="246221"/>
            </a:xfrm>
            <a:prstGeom prst="rect">
              <a:avLst/>
            </a:prstGeom>
            <a:noFill/>
          </p:spPr>
          <p:txBody>
            <a:bodyPr wrap="square" rtlCol="0">
              <a:spAutoFit/>
            </a:bodyPr>
            <a:lstStyle/>
            <a:p>
              <a:r>
                <a:rPr lang="en-US" sz="1000" i="1" dirty="0" smtClean="0"/>
                <a:t>*significant at the .05 level</a:t>
              </a:r>
            </a:p>
          </p:txBody>
        </p:sp>
        <p:sp>
          <p:nvSpPr>
            <p:cNvPr id="7" name="Right Brace 6"/>
            <p:cNvSpPr/>
            <p:nvPr/>
          </p:nvSpPr>
          <p:spPr>
            <a:xfrm>
              <a:off x="5974953" y="1022062"/>
              <a:ext cx="182880" cy="871869"/>
            </a:xfrm>
            <a:prstGeom prst="rightBrac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aphicFrame>
          <p:nvGraphicFramePr>
            <p:cNvPr id="93" name="Chart 92"/>
            <p:cNvGraphicFramePr/>
            <p:nvPr>
              <p:extLst>
                <p:ext uri="{D42A27DB-BD31-4B8C-83A1-F6EECF244321}">
                  <p14:modId xmlns:p14="http://schemas.microsoft.com/office/powerpoint/2010/main" val="1170525489"/>
                </p:ext>
              </p:extLst>
            </p:nvPr>
          </p:nvGraphicFramePr>
          <p:xfrm>
            <a:off x="6527132" y="926794"/>
            <a:ext cx="2616868" cy="161163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00" name="Group 99"/>
          <p:cNvGrpSpPr/>
          <p:nvPr/>
        </p:nvGrpSpPr>
        <p:grpSpPr>
          <a:xfrm>
            <a:off x="9525" y="2656381"/>
            <a:ext cx="393700" cy="2538848"/>
            <a:chOff x="88900" y="2846508"/>
            <a:chExt cx="393700" cy="2255426"/>
          </a:xfrm>
        </p:grpSpPr>
        <p:pic>
          <p:nvPicPr>
            <p:cNvPr id="10" name="Picture 9"/>
            <p:cNvPicPr>
              <a:picLocks noChangeAspect="1"/>
            </p:cNvPicPr>
            <p:nvPr/>
          </p:nvPicPr>
          <p:blipFill>
            <a:blip r:embed="rId5"/>
            <a:stretch>
              <a:fillRect/>
            </a:stretch>
          </p:blipFill>
          <p:spPr>
            <a:xfrm>
              <a:off x="88900" y="3293388"/>
              <a:ext cx="393700" cy="393700"/>
            </a:xfrm>
            <a:prstGeom prst="rect">
              <a:avLst/>
            </a:prstGeom>
          </p:spPr>
        </p:pic>
        <p:pic>
          <p:nvPicPr>
            <p:cNvPr id="96" name="Picture 95"/>
            <p:cNvPicPr>
              <a:picLocks noChangeAspect="1"/>
            </p:cNvPicPr>
            <p:nvPr/>
          </p:nvPicPr>
          <p:blipFill>
            <a:blip r:embed="rId5"/>
            <a:stretch>
              <a:fillRect/>
            </a:stretch>
          </p:blipFill>
          <p:spPr>
            <a:xfrm>
              <a:off x="88900" y="2846508"/>
              <a:ext cx="393700" cy="393700"/>
            </a:xfrm>
            <a:prstGeom prst="rect">
              <a:avLst/>
            </a:prstGeom>
          </p:spPr>
        </p:pic>
        <p:pic>
          <p:nvPicPr>
            <p:cNvPr id="97" name="Picture 96"/>
            <p:cNvPicPr>
              <a:picLocks noChangeAspect="1"/>
            </p:cNvPicPr>
            <p:nvPr/>
          </p:nvPicPr>
          <p:blipFill>
            <a:blip r:embed="rId5"/>
            <a:stretch>
              <a:fillRect/>
            </a:stretch>
          </p:blipFill>
          <p:spPr>
            <a:xfrm>
              <a:off x="88900" y="4251586"/>
              <a:ext cx="393700" cy="393700"/>
            </a:xfrm>
            <a:prstGeom prst="rect">
              <a:avLst/>
            </a:prstGeom>
          </p:spPr>
        </p:pic>
        <p:pic>
          <p:nvPicPr>
            <p:cNvPr id="98" name="Picture 97"/>
            <p:cNvPicPr>
              <a:picLocks noChangeAspect="1"/>
            </p:cNvPicPr>
            <p:nvPr/>
          </p:nvPicPr>
          <p:blipFill>
            <a:blip r:embed="rId5"/>
            <a:stretch>
              <a:fillRect/>
            </a:stretch>
          </p:blipFill>
          <p:spPr>
            <a:xfrm>
              <a:off x="88900" y="4708234"/>
              <a:ext cx="393700" cy="393700"/>
            </a:xfrm>
            <a:prstGeom prst="rect">
              <a:avLst/>
            </a:prstGeom>
          </p:spPr>
        </p:pic>
      </p:grpSp>
    </p:spTree>
    <p:extLst>
      <p:ext uri="{BB962C8B-B14F-4D97-AF65-F5344CB8AC3E}">
        <p14:creationId xmlns:p14="http://schemas.microsoft.com/office/powerpoint/2010/main" val="19784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Sustainability: Making Progress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14</a:t>
            </a:fld>
            <a:endParaRPr lang="en-US"/>
          </a:p>
        </p:txBody>
      </p:sp>
      <p:graphicFrame>
        <p:nvGraphicFramePr>
          <p:cNvPr id="7" name="Diagram 6"/>
          <p:cNvGraphicFramePr/>
          <p:nvPr>
            <p:extLst>
              <p:ext uri="{D42A27DB-BD31-4B8C-83A1-F6EECF244321}">
                <p14:modId xmlns:p14="http://schemas.microsoft.com/office/powerpoint/2010/main" val="2092447955"/>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461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Teaching and Learning</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15</a:t>
            </a:fld>
            <a:endParaRPr lang="en-US"/>
          </a:p>
        </p:txBody>
      </p:sp>
      <p:graphicFrame>
        <p:nvGraphicFramePr>
          <p:cNvPr id="7" name="Diagram 6"/>
          <p:cNvGraphicFramePr/>
          <p:nvPr>
            <p:extLst>
              <p:ext uri="{D42A27DB-BD31-4B8C-83A1-F6EECF244321}">
                <p14:modId xmlns:p14="http://schemas.microsoft.com/office/powerpoint/2010/main" val="2960243424"/>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940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Device Ownership and Use</a:t>
            </a:r>
            <a:endParaRPr lang="en-US" dirty="0"/>
          </a:p>
        </p:txBody>
      </p:sp>
      <p:sp>
        <p:nvSpPr>
          <p:cNvPr id="3" name="Content Placeholder 2"/>
          <p:cNvSpPr>
            <a:spLocks noGrp="1"/>
          </p:cNvSpPr>
          <p:nvPr>
            <p:ph idx="1"/>
          </p:nvPr>
        </p:nvSpPr>
        <p:spPr>
          <a:xfrm>
            <a:off x="693683" y="1923558"/>
            <a:ext cx="8229600" cy="4167628"/>
          </a:xfrm>
        </p:spPr>
        <p:txBody>
          <a:bodyPr>
            <a:normAutofit/>
          </a:bodyPr>
          <a:lstStyle/>
          <a:p>
            <a:pPr>
              <a:buClr>
                <a:srgbClr val="A32638"/>
              </a:buClr>
              <a:buFont typeface="Wingdings" pitchFamily="2" charset="2"/>
              <a:buChar char="§"/>
            </a:pPr>
            <a:endParaRPr lang="en-US" sz="2800" dirty="0"/>
          </a:p>
        </p:txBody>
      </p:sp>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9E5805D-992F-49FF-BE10-978F9F2FB302}" type="slidenum">
              <a:rPr lang="en-US" smtClean="0"/>
              <a:t>16</a:t>
            </a:fld>
            <a:endParaRPr lang="en-US"/>
          </a:p>
        </p:txBody>
      </p:sp>
      <p:sp>
        <p:nvSpPr>
          <p:cNvPr id="110" name="Title 1"/>
          <p:cNvSpPr txBox="1">
            <a:spLocks/>
          </p:cNvSpPr>
          <p:nvPr/>
        </p:nvSpPr>
        <p:spPr bwMode="auto">
          <a:xfrm>
            <a:off x="784290" y="236557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…they prefer small, mobile ones.</a:t>
            </a:r>
            <a:endParaRPr lang="en-US" dirty="0" smtClean="0">
              <a:solidFill>
                <a:schemeClr val="bg1"/>
              </a:solidFill>
              <a:latin typeface="Arial" charset="0"/>
              <a:ea typeface="ＭＳ Ｐゴシック" pitchFamily="96" charset="-128"/>
            </a:endParaRPr>
          </a:p>
        </p:txBody>
      </p:sp>
      <p:sp>
        <p:nvSpPr>
          <p:cNvPr id="111" name="Footer Placeholder 4"/>
          <p:cNvSpPr txBox="1">
            <a:spLocks/>
          </p:cNvSpPr>
          <p:nvPr/>
        </p:nvSpPr>
        <p:spPr>
          <a:xfrm>
            <a:off x="3124200" y="64809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©2012 EDUCAUSE</a:t>
            </a:r>
            <a:endParaRPr lang="en-US" dirty="0"/>
          </a:p>
        </p:txBody>
      </p:sp>
      <p:sp>
        <p:nvSpPr>
          <p:cNvPr id="112" name="Slide Number Placeholder 5"/>
          <p:cNvSpPr txBox="1">
            <a:spLocks/>
          </p:cNvSpPr>
          <p:nvPr/>
        </p:nvSpPr>
        <p:spPr>
          <a:xfrm>
            <a:off x="6553200" y="648092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B21EF6-A51D-4BDF-92F7-55E6C4F413CE}" type="slidenum">
              <a:rPr lang="en-US" smtClean="0"/>
              <a:pPr/>
              <a:t>16</a:t>
            </a:fld>
            <a:endParaRPr lang="en-US"/>
          </a:p>
        </p:txBody>
      </p:sp>
      <p:pic>
        <p:nvPicPr>
          <p:cNvPr id="113" name="Picture 112" descr="Dorm2_desktop.jpg"/>
          <p:cNvPicPr>
            <a:picLocks noChangeAspect="1"/>
          </p:cNvPicPr>
          <p:nvPr/>
        </p:nvPicPr>
        <p:blipFill>
          <a:blip r:embed="rId3"/>
          <a:srcRect l="3042" r="18108"/>
          <a:stretch>
            <a:fillRect/>
          </a:stretch>
        </p:blipFill>
        <p:spPr>
          <a:xfrm>
            <a:off x="-8275" y="1173936"/>
            <a:ext cx="6733309" cy="5692921"/>
          </a:xfrm>
          <a:prstGeom prst="rect">
            <a:avLst/>
          </a:prstGeom>
        </p:spPr>
      </p:pic>
      <p:cxnSp>
        <p:nvCxnSpPr>
          <p:cNvPr id="114" name="Straight Connector 113"/>
          <p:cNvCxnSpPr/>
          <p:nvPr/>
        </p:nvCxnSpPr>
        <p:spPr>
          <a:xfrm flipV="1">
            <a:off x="-8275" y="1153444"/>
            <a:ext cx="9144000" cy="1902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735425" y="1173764"/>
            <a:ext cx="2400300" cy="570261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6" name="Table 115"/>
          <p:cNvGraphicFramePr>
            <a:graphicFrameLocks noGrp="1"/>
          </p:cNvGraphicFramePr>
          <p:nvPr>
            <p:extLst>
              <p:ext uri="{D42A27DB-BD31-4B8C-83A1-F6EECF244321}">
                <p14:modId xmlns:p14="http://schemas.microsoft.com/office/powerpoint/2010/main" val="1549744953"/>
              </p:ext>
            </p:extLst>
          </p:nvPr>
        </p:nvGraphicFramePr>
        <p:xfrm>
          <a:off x="7044922" y="1176306"/>
          <a:ext cx="2022878" cy="3744617"/>
        </p:xfrm>
        <a:graphic>
          <a:graphicData uri="http://schemas.openxmlformats.org/drawingml/2006/table">
            <a:tbl>
              <a:tblPr/>
              <a:tblGrid>
                <a:gridCol w="879878"/>
                <a:gridCol w="457200"/>
                <a:gridCol w="685800"/>
              </a:tblGrid>
              <a:tr h="638357">
                <a:tc>
                  <a:txBody>
                    <a:bodyPr/>
                    <a:lstStyle/>
                    <a:p>
                      <a:pPr algn="l" fontAlgn="ctr">
                        <a:lnSpc>
                          <a:spcPct val="100000"/>
                        </a:lnSpc>
                      </a:pPr>
                      <a:r>
                        <a:rPr lang="en-US" sz="1000" b="1" i="0" u="none" strike="noStrike" dirty="0" smtClean="0">
                          <a:solidFill>
                            <a:schemeClr val="accent2">
                              <a:lumMod val="50000"/>
                            </a:schemeClr>
                          </a:solidFill>
                          <a:latin typeface="Arial"/>
                        </a:rPr>
                        <a:t>Technology</a:t>
                      </a:r>
                      <a:endParaRPr lang="en-US" sz="10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800" b="1" i="0" u="none" strike="noStrike" dirty="0" smtClean="0">
                          <a:solidFill>
                            <a:schemeClr val="accent2">
                              <a:lumMod val="50000"/>
                            </a:schemeClr>
                          </a:solidFill>
                          <a:latin typeface="Arial"/>
                        </a:rPr>
                        <a:t>CC Students</a:t>
                      </a:r>
                      <a:endParaRPr lang="en-US" sz="8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800" b="1" i="0" u="none" strike="noStrike" dirty="0" smtClean="0">
                          <a:solidFill>
                            <a:schemeClr val="accent2">
                              <a:lumMod val="50000"/>
                            </a:schemeClr>
                          </a:solidFill>
                          <a:latin typeface="Arial"/>
                        </a:rPr>
                        <a:t>Other Students</a:t>
                      </a:r>
                      <a:endParaRPr lang="en-US" sz="8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Wi-Fi**</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t>65%</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t>71%</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Laptop/netbook**</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smtClean="0"/>
                        <a:t>80%</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smtClean="0"/>
                        <a:t>92%</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Smartphone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54%</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54%</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USB </a:t>
                      </a:r>
                      <a:r>
                        <a:rPr lang="en-US" sz="900" dirty="0" err="1" smtClean="0"/>
                        <a:t>Thbdrive</a:t>
                      </a:r>
                      <a:r>
                        <a:rPr lang="en-US" sz="900" dirty="0" smtClean="0"/>
                        <a:t>**</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74%</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Digital Camera</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57%</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Printer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81%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82%</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Desktop  Comp.**</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64%</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46%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iPod**</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47%</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err="1" smtClean="0"/>
                        <a:t>iPad</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7%</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Handheld Gaming Device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39%</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38%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E-Reader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11%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12%</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DVD Player**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79%</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72%</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17" name="Group 143"/>
          <p:cNvGrpSpPr/>
          <p:nvPr/>
        </p:nvGrpSpPr>
        <p:grpSpPr>
          <a:xfrm>
            <a:off x="1808838" y="5050593"/>
            <a:ext cx="461240" cy="307777"/>
            <a:chOff x="3260726" y="5110348"/>
            <a:chExt cx="461240" cy="307777"/>
          </a:xfrm>
        </p:grpSpPr>
        <p:sp>
          <p:nvSpPr>
            <p:cNvPr id="118" name="Rectangle 11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p:cNvSpPr txBox="1"/>
            <p:nvPr/>
          </p:nvSpPr>
          <p:spPr>
            <a:xfrm>
              <a:off x="3260726" y="5110348"/>
              <a:ext cx="461240" cy="307777"/>
            </a:xfrm>
            <a:prstGeom prst="rect">
              <a:avLst/>
            </a:prstGeom>
            <a:noFill/>
          </p:spPr>
          <p:txBody>
            <a:bodyPr wrap="square" rtlCol="0">
              <a:spAutoFit/>
            </a:bodyPr>
            <a:lstStyle/>
            <a:p>
              <a:r>
                <a:rPr lang="en-US" sz="1400" dirty="0" smtClean="0">
                  <a:solidFill>
                    <a:schemeClr val="bg2"/>
                  </a:solidFill>
                  <a:latin typeface="Fabrica" pitchFamily="50" charset="0"/>
                </a:rPr>
                <a:t>12</a:t>
              </a:r>
            </a:p>
          </p:txBody>
        </p:sp>
      </p:grpSp>
      <p:grpSp>
        <p:nvGrpSpPr>
          <p:cNvPr id="120" name="Group 144"/>
          <p:cNvGrpSpPr/>
          <p:nvPr/>
        </p:nvGrpSpPr>
        <p:grpSpPr>
          <a:xfrm>
            <a:off x="6202025" y="4419139"/>
            <a:ext cx="342900" cy="307777"/>
            <a:chOff x="3342986" y="5122717"/>
            <a:chExt cx="342900" cy="307777"/>
          </a:xfrm>
        </p:grpSpPr>
        <p:sp>
          <p:nvSpPr>
            <p:cNvPr id="121" name="Rectangle 12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extBox 121"/>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8</a:t>
              </a:r>
            </a:p>
          </p:txBody>
        </p:sp>
      </p:grpSp>
      <p:grpSp>
        <p:nvGrpSpPr>
          <p:cNvPr id="123" name="Group 147"/>
          <p:cNvGrpSpPr/>
          <p:nvPr/>
        </p:nvGrpSpPr>
        <p:grpSpPr>
          <a:xfrm>
            <a:off x="2909156" y="4896705"/>
            <a:ext cx="342900" cy="307777"/>
            <a:chOff x="3342986" y="5122717"/>
            <a:chExt cx="342900" cy="307777"/>
          </a:xfrm>
        </p:grpSpPr>
        <p:sp>
          <p:nvSpPr>
            <p:cNvPr id="124" name="Rectangle 123"/>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2</a:t>
              </a:r>
            </a:p>
          </p:txBody>
        </p:sp>
      </p:grpSp>
      <p:grpSp>
        <p:nvGrpSpPr>
          <p:cNvPr id="126" name="Group 150"/>
          <p:cNvGrpSpPr/>
          <p:nvPr/>
        </p:nvGrpSpPr>
        <p:grpSpPr>
          <a:xfrm>
            <a:off x="771981" y="5114795"/>
            <a:ext cx="342900" cy="307777"/>
            <a:chOff x="3342986" y="5122717"/>
            <a:chExt cx="342900" cy="307777"/>
          </a:xfrm>
        </p:grpSpPr>
        <p:sp>
          <p:nvSpPr>
            <p:cNvPr id="127" name="Rectangle 12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p:cNvSpPr txBox="1"/>
            <p:nvPr/>
          </p:nvSpPr>
          <p:spPr>
            <a:xfrm>
              <a:off x="3342986" y="5122717"/>
              <a:ext cx="342900" cy="307777"/>
            </a:xfrm>
            <a:prstGeom prst="rect">
              <a:avLst/>
            </a:prstGeom>
            <a:noFill/>
          </p:spPr>
          <p:txBody>
            <a:bodyPr wrap="square" rtlCol="0">
              <a:spAutoFit/>
            </a:bodyPr>
            <a:lstStyle/>
            <a:p>
              <a:r>
                <a:rPr lang="en-US" sz="1400" dirty="0">
                  <a:solidFill>
                    <a:schemeClr val="bg2"/>
                  </a:solidFill>
                  <a:latin typeface="Fabrica" pitchFamily="50" charset="0"/>
                </a:rPr>
                <a:t>2</a:t>
              </a:r>
              <a:endParaRPr lang="en-US" sz="1400" dirty="0" smtClean="0">
                <a:solidFill>
                  <a:schemeClr val="bg2"/>
                </a:solidFill>
                <a:latin typeface="Fabrica" pitchFamily="50" charset="0"/>
              </a:endParaRPr>
            </a:p>
          </p:txBody>
        </p:sp>
      </p:grpSp>
      <p:grpSp>
        <p:nvGrpSpPr>
          <p:cNvPr id="129" name="Group 153"/>
          <p:cNvGrpSpPr/>
          <p:nvPr/>
        </p:nvGrpSpPr>
        <p:grpSpPr>
          <a:xfrm>
            <a:off x="1030896" y="5494899"/>
            <a:ext cx="342900" cy="307777"/>
            <a:chOff x="3342986" y="5122717"/>
            <a:chExt cx="342900" cy="307777"/>
          </a:xfrm>
        </p:grpSpPr>
        <p:sp>
          <p:nvSpPr>
            <p:cNvPr id="130" name="Rectangle 129"/>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extBox 130"/>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4</a:t>
              </a:r>
            </a:p>
          </p:txBody>
        </p:sp>
      </p:grpSp>
      <p:grpSp>
        <p:nvGrpSpPr>
          <p:cNvPr id="132" name="Group 157"/>
          <p:cNvGrpSpPr/>
          <p:nvPr/>
        </p:nvGrpSpPr>
        <p:grpSpPr>
          <a:xfrm>
            <a:off x="1405801" y="5106272"/>
            <a:ext cx="342900" cy="312290"/>
            <a:chOff x="4776112" y="4660166"/>
            <a:chExt cx="342900" cy="312290"/>
          </a:xfrm>
        </p:grpSpPr>
        <p:sp>
          <p:nvSpPr>
            <p:cNvPr id="133" name="Rectangle 132"/>
            <p:cNvSpPr/>
            <p:nvPr/>
          </p:nvSpPr>
          <p:spPr>
            <a:xfrm>
              <a:off x="4776112" y="4723074"/>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p:cNvSpPr txBox="1"/>
            <p:nvPr/>
          </p:nvSpPr>
          <p:spPr>
            <a:xfrm>
              <a:off x="4776112" y="4660166"/>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5</a:t>
              </a:r>
            </a:p>
          </p:txBody>
        </p:sp>
      </p:grpSp>
      <p:grpSp>
        <p:nvGrpSpPr>
          <p:cNvPr id="135" name="Group 181"/>
          <p:cNvGrpSpPr/>
          <p:nvPr/>
        </p:nvGrpSpPr>
        <p:grpSpPr>
          <a:xfrm>
            <a:off x="2039458" y="4702914"/>
            <a:ext cx="342900" cy="307777"/>
            <a:chOff x="3342986" y="5122717"/>
            <a:chExt cx="342900" cy="307777"/>
          </a:xfrm>
        </p:grpSpPr>
        <p:sp>
          <p:nvSpPr>
            <p:cNvPr id="136" name="Rectangle 13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nvSpPr>
          <p:spPr>
            <a:xfrm>
              <a:off x="3342986" y="5122717"/>
              <a:ext cx="342900" cy="307777"/>
            </a:xfrm>
            <a:prstGeom prst="rect">
              <a:avLst/>
            </a:prstGeom>
            <a:noFill/>
          </p:spPr>
          <p:txBody>
            <a:bodyPr wrap="square" rtlCol="0">
              <a:spAutoFit/>
            </a:bodyPr>
            <a:lstStyle/>
            <a:p>
              <a:r>
                <a:rPr lang="en-US" sz="1400" dirty="0">
                  <a:solidFill>
                    <a:schemeClr val="bg2"/>
                  </a:solidFill>
                  <a:latin typeface="Fabrica" pitchFamily="50" charset="0"/>
                </a:rPr>
                <a:t>6</a:t>
              </a:r>
              <a:endParaRPr lang="en-US" sz="1400" dirty="0" smtClean="0">
                <a:solidFill>
                  <a:schemeClr val="bg2"/>
                </a:solidFill>
                <a:latin typeface="Fabrica" pitchFamily="50" charset="0"/>
              </a:endParaRPr>
            </a:p>
          </p:txBody>
        </p:sp>
      </p:grpSp>
      <p:grpSp>
        <p:nvGrpSpPr>
          <p:cNvPr id="138" name="Group 194"/>
          <p:cNvGrpSpPr/>
          <p:nvPr/>
        </p:nvGrpSpPr>
        <p:grpSpPr>
          <a:xfrm>
            <a:off x="0" y="5329630"/>
            <a:ext cx="465139" cy="307777"/>
            <a:chOff x="1742645" y="4946289"/>
            <a:chExt cx="465139" cy="307777"/>
          </a:xfrm>
        </p:grpSpPr>
        <p:sp>
          <p:nvSpPr>
            <p:cNvPr id="139" name="Rectangle 138"/>
            <p:cNvSpPr/>
            <p:nvPr/>
          </p:nvSpPr>
          <p:spPr>
            <a:xfrm>
              <a:off x="1850523" y="4975486"/>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TextBox 139"/>
            <p:cNvSpPr txBox="1"/>
            <p:nvPr/>
          </p:nvSpPr>
          <p:spPr>
            <a:xfrm>
              <a:off x="1742645" y="4946289"/>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10</a:t>
              </a:r>
            </a:p>
          </p:txBody>
        </p:sp>
      </p:grpSp>
      <p:grpSp>
        <p:nvGrpSpPr>
          <p:cNvPr id="141" name="Group 197"/>
          <p:cNvGrpSpPr/>
          <p:nvPr/>
        </p:nvGrpSpPr>
        <p:grpSpPr>
          <a:xfrm>
            <a:off x="1945799" y="5515682"/>
            <a:ext cx="465139" cy="307777"/>
            <a:chOff x="3304885" y="5122717"/>
            <a:chExt cx="465139" cy="307777"/>
          </a:xfrm>
        </p:grpSpPr>
        <p:sp>
          <p:nvSpPr>
            <p:cNvPr id="142" name="Rectangle 14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11</a:t>
              </a:r>
            </a:p>
          </p:txBody>
        </p:sp>
      </p:grpSp>
      <p:sp>
        <p:nvSpPr>
          <p:cNvPr id="144" name="Rectangle 143"/>
          <p:cNvSpPr/>
          <p:nvPr/>
        </p:nvSpPr>
        <p:spPr>
          <a:xfrm>
            <a:off x="3619020" y="4527027"/>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248"/>
          <p:cNvGrpSpPr/>
          <p:nvPr/>
        </p:nvGrpSpPr>
        <p:grpSpPr>
          <a:xfrm>
            <a:off x="357259" y="5699349"/>
            <a:ext cx="465139" cy="307777"/>
            <a:chOff x="3295360" y="5122717"/>
            <a:chExt cx="465139" cy="307777"/>
          </a:xfrm>
        </p:grpSpPr>
        <p:sp>
          <p:nvSpPr>
            <p:cNvPr id="146" name="Rectangle 14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3</a:t>
              </a:r>
            </a:p>
          </p:txBody>
        </p:sp>
      </p:grpSp>
      <p:grpSp>
        <p:nvGrpSpPr>
          <p:cNvPr id="148" name="Group 252"/>
          <p:cNvGrpSpPr/>
          <p:nvPr/>
        </p:nvGrpSpPr>
        <p:grpSpPr>
          <a:xfrm>
            <a:off x="4852983" y="5847402"/>
            <a:ext cx="388938" cy="307777"/>
            <a:chOff x="3295361" y="5122717"/>
            <a:chExt cx="388938" cy="307777"/>
          </a:xfrm>
        </p:grpSpPr>
        <p:sp>
          <p:nvSpPr>
            <p:cNvPr id="149" name="Rectangle 148"/>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3295361"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a:t>
              </a:r>
            </a:p>
          </p:txBody>
        </p:sp>
      </p:grpSp>
      <p:grpSp>
        <p:nvGrpSpPr>
          <p:cNvPr id="151" name="Group 256"/>
          <p:cNvGrpSpPr/>
          <p:nvPr/>
        </p:nvGrpSpPr>
        <p:grpSpPr>
          <a:xfrm>
            <a:off x="6259175" y="6463830"/>
            <a:ext cx="388938" cy="307777"/>
            <a:chOff x="3285836" y="5122717"/>
            <a:chExt cx="388938" cy="307777"/>
          </a:xfrm>
        </p:grpSpPr>
        <p:sp>
          <p:nvSpPr>
            <p:cNvPr id="152" name="Rectangle 15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p:cNvSpPr txBox="1"/>
            <p:nvPr/>
          </p:nvSpPr>
          <p:spPr>
            <a:xfrm>
              <a:off x="3285836"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9</a:t>
              </a:r>
            </a:p>
          </p:txBody>
        </p:sp>
      </p:grpSp>
      <p:grpSp>
        <p:nvGrpSpPr>
          <p:cNvPr id="154" name="Group 263"/>
          <p:cNvGrpSpPr/>
          <p:nvPr/>
        </p:nvGrpSpPr>
        <p:grpSpPr>
          <a:xfrm>
            <a:off x="6735982" y="1823364"/>
            <a:ext cx="268045" cy="246221"/>
            <a:chOff x="6782357" y="2076445"/>
            <a:chExt cx="268045" cy="246221"/>
          </a:xfrm>
        </p:grpSpPr>
        <p:sp>
          <p:nvSpPr>
            <p:cNvPr id="155" name="Rectangle 15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Box 155"/>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1</a:t>
              </a:r>
            </a:p>
          </p:txBody>
        </p:sp>
      </p:grpSp>
      <p:grpSp>
        <p:nvGrpSpPr>
          <p:cNvPr id="157" name="Group 264"/>
          <p:cNvGrpSpPr/>
          <p:nvPr/>
        </p:nvGrpSpPr>
        <p:grpSpPr>
          <a:xfrm>
            <a:off x="6735982" y="2059584"/>
            <a:ext cx="268045" cy="246221"/>
            <a:chOff x="6782357" y="2076445"/>
            <a:chExt cx="268045" cy="246221"/>
          </a:xfrm>
        </p:grpSpPr>
        <p:sp>
          <p:nvSpPr>
            <p:cNvPr id="158" name="Rectangle 157"/>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2</a:t>
              </a:r>
            </a:p>
          </p:txBody>
        </p:sp>
      </p:grpSp>
      <p:grpSp>
        <p:nvGrpSpPr>
          <p:cNvPr id="160" name="Group 267"/>
          <p:cNvGrpSpPr/>
          <p:nvPr/>
        </p:nvGrpSpPr>
        <p:grpSpPr>
          <a:xfrm>
            <a:off x="6735982" y="2333904"/>
            <a:ext cx="268045" cy="246221"/>
            <a:chOff x="6782357" y="2076445"/>
            <a:chExt cx="268045" cy="246221"/>
          </a:xfrm>
        </p:grpSpPr>
        <p:sp>
          <p:nvSpPr>
            <p:cNvPr id="161" name="Rectangle 16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3</a:t>
              </a:r>
            </a:p>
          </p:txBody>
        </p:sp>
      </p:grpSp>
      <p:grpSp>
        <p:nvGrpSpPr>
          <p:cNvPr id="163" name="Group 270"/>
          <p:cNvGrpSpPr/>
          <p:nvPr/>
        </p:nvGrpSpPr>
        <p:grpSpPr>
          <a:xfrm>
            <a:off x="6735982" y="2577744"/>
            <a:ext cx="268045" cy="246221"/>
            <a:chOff x="6782357" y="2076445"/>
            <a:chExt cx="268045" cy="246221"/>
          </a:xfrm>
        </p:grpSpPr>
        <p:sp>
          <p:nvSpPr>
            <p:cNvPr id="164" name="Rectangle 16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extBox 164"/>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4</a:t>
              </a:r>
            </a:p>
          </p:txBody>
        </p:sp>
      </p:grpSp>
      <p:grpSp>
        <p:nvGrpSpPr>
          <p:cNvPr id="166" name="Group 273"/>
          <p:cNvGrpSpPr/>
          <p:nvPr/>
        </p:nvGrpSpPr>
        <p:grpSpPr>
          <a:xfrm>
            <a:off x="6735982" y="2852064"/>
            <a:ext cx="268045" cy="246221"/>
            <a:chOff x="6782357" y="2076445"/>
            <a:chExt cx="268045" cy="246221"/>
          </a:xfrm>
        </p:grpSpPr>
        <p:sp>
          <p:nvSpPr>
            <p:cNvPr id="167" name="Rectangle 16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5</a:t>
              </a:r>
            </a:p>
          </p:txBody>
        </p:sp>
      </p:grpSp>
      <p:grpSp>
        <p:nvGrpSpPr>
          <p:cNvPr id="169" name="Group 276"/>
          <p:cNvGrpSpPr/>
          <p:nvPr/>
        </p:nvGrpSpPr>
        <p:grpSpPr>
          <a:xfrm>
            <a:off x="6735982" y="3088284"/>
            <a:ext cx="268045" cy="246221"/>
            <a:chOff x="6782357" y="2076445"/>
            <a:chExt cx="268045" cy="246221"/>
          </a:xfrm>
        </p:grpSpPr>
        <p:sp>
          <p:nvSpPr>
            <p:cNvPr id="170" name="Rectangle 16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6</a:t>
              </a:r>
            </a:p>
          </p:txBody>
        </p:sp>
      </p:grpSp>
      <p:grpSp>
        <p:nvGrpSpPr>
          <p:cNvPr id="172" name="Group 279"/>
          <p:cNvGrpSpPr/>
          <p:nvPr/>
        </p:nvGrpSpPr>
        <p:grpSpPr>
          <a:xfrm>
            <a:off x="6735982" y="3385464"/>
            <a:ext cx="268045" cy="246221"/>
            <a:chOff x="6782357" y="2076445"/>
            <a:chExt cx="268045" cy="246221"/>
          </a:xfrm>
        </p:grpSpPr>
        <p:sp>
          <p:nvSpPr>
            <p:cNvPr id="173" name="Rectangle 17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7</a:t>
              </a:r>
            </a:p>
          </p:txBody>
        </p:sp>
      </p:grpSp>
      <p:grpSp>
        <p:nvGrpSpPr>
          <p:cNvPr id="175" name="Group 282"/>
          <p:cNvGrpSpPr/>
          <p:nvPr/>
        </p:nvGrpSpPr>
        <p:grpSpPr>
          <a:xfrm>
            <a:off x="6735982" y="3644544"/>
            <a:ext cx="268045" cy="246221"/>
            <a:chOff x="6782357" y="2076445"/>
            <a:chExt cx="268045" cy="246221"/>
          </a:xfrm>
        </p:grpSpPr>
        <p:sp>
          <p:nvSpPr>
            <p:cNvPr id="176" name="Rectangle 17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8</a:t>
              </a:r>
            </a:p>
          </p:txBody>
        </p:sp>
      </p:grpSp>
      <p:grpSp>
        <p:nvGrpSpPr>
          <p:cNvPr id="178" name="Group 285"/>
          <p:cNvGrpSpPr/>
          <p:nvPr/>
        </p:nvGrpSpPr>
        <p:grpSpPr>
          <a:xfrm>
            <a:off x="6735982" y="3850284"/>
            <a:ext cx="268045" cy="246221"/>
            <a:chOff x="6782357" y="2076445"/>
            <a:chExt cx="268045" cy="246221"/>
          </a:xfrm>
        </p:grpSpPr>
        <p:sp>
          <p:nvSpPr>
            <p:cNvPr id="179" name="Rectangle 178"/>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9</a:t>
              </a:r>
            </a:p>
          </p:txBody>
        </p:sp>
      </p:grpSp>
      <p:grpSp>
        <p:nvGrpSpPr>
          <p:cNvPr id="181" name="Group 288"/>
          <p:cNvGrpSpPr/>
          <p:nvPr/>
        </p:nvGrpSpPr>
        <p:grpSpPr>
          <a:xfrm>
            <a:off x="6710582" y="4137944"/>
            <a:ext cx="327103" cy="215444"/>
            <a:chOff x="6756957" y="2089145"/>
            <a:chExt cx="327103" cy="215444"/>
          </a:xfrm>
        </p:grpSpPr>
        <p:sp>
          <p:nvSpPr>
            <p:cNvPr id="182" name="Rectangle 181"/>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10</a:t>
              </a:r>
            </a:p>
          </p:txBody>
        </p:sp>
      </p:grpSp>
      <p:grpSp>
        <p:nvGrpSpPr>
          <p:cNvPr id="184" name="Group 312"/>
          <p:cNvGrpSpPr/>
          <p:nvPr/>
        </p:nvGrpSpPr>
        <p:grpSpPr>
          <a:xfrm>
            <a:off x="6710582" y="4423694"/>
            <a:ext cx="327103" cy="215444"/>
            <a:chOff x="6756957" y="2089145"/>
            <a:chExt cx="327103" cy="215444"/>
          </a:xfrm>
        </p:grpSpPr>
        <p:sp>
          <p:nvSpPr>
            <p:cNvPr id="185" name="Rectangle 18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11</a:t>
              </a:r>
            </a:p>
          </p:txBody>
        </p:sp>
      </p:grpSp>
      <p:pic>
        <p:nvPicPr>
          <p:cNvPr id="187" name="Picture 186" descr="xbox-controller[1].png"/>
          <p:cNvPicPr>
            <a:picLocks noChangeAspect="1"/>
          </p:cNvPicPr>
          <p:nvPr/>
        </p:nvPicPr>
        <p:blipFill>
          <a:blip r:embed="rId4" cstate="print">
            <a:lum contrast="-20000"/>
          </a:blip>
          <a:stretch>
            <a:fillRect/>
          </a:stretch>
        </p:blipFill>
        <p:spPr>
          <a:xfrm rot="1687204">
            <a:off x="2871203" y="2032284"/>
            <a:ext cx="418806" cy="342582"/>
          </a:xfrm>
          <a:prstGeom prst="rect">
            <a:avLst/>
          </a:prstGeom>
        </p:spPr>
      </p:pic>
      <p:sp>
        <p:nvSpPr>
          <p:cNvPr id="188" name="TextBox 187"/>
          <p:cNvSpPr txBox="1"/>
          <p:nvPr/>
        </p:nvSpPr>
        <p:spPr>
          <a:xfrm>
            <a:off x="144125" y="1288382"/>
            <a:ext cx="1941513" cy="584775"/>
          </a:xfrm>
          <a:prstGeom prst="rect">
            <a:avLst/>
          </a:prstGeom>
          <a:noFill/>
        </p:spPr>
        <p:txBody>
          <a:bodyPr wrap="square" rtlCol="0">
            <a:spAutoFit/>
          </a:bodyPr>
          <a:lstStyle/>
          <a:p>
            <a:r>
              <a:rPr lang="en-US" sz="1600" dirty="0" smtClean="0">
                <a:solidFill>
                  <a:schemeClr val="bg1"/>
                </a:solidFill>
              </a:rPr>
              <a:t>Technology Ownership</a:t>
            </a:r>
          </a:p>
        </p:txBody>
      </p:sp>
      <p:sp>
        <p:nvSpPr>
          <p:cNvPr id="189" name="Slide Number Placeholder 224"/>
          <p:cNvSpPr txBox="1">
            <a:spLocks/>
          </p:cNvSpPr>
          <p:nvPr/>
        </p:nvSpPr>
        <p:spPr>
          <a:xfrm>
            <a:off x="6544925" y="649379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A6A6A6"/>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nvGrpSpPr>
          <p:cNvPr id="190" name="Group 312"/>
          <p:cNvGrpSpPr/>
          <p:nvPr/>
        </p:nvGrpSpPr>
        <p:grpSpPr>
          <a:xfrm>
            <a:off x="6711482" y="4687224"/>
            <a:ext cx="327103" cy="215444"/>
            <a:chOff x="6756957" y="2089145"/>
            <a:chExt cx="327103" cy="215444"/>
          </a:xfrm>
        </p:grpSpPr>
        <p:sp>
          <p:nvSpPr>
            <p:cNvPr id="191" name="Rectangle 19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TextBox 191"/>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12</a:t>
              </a:r>
            </a:p>
          </p:txBody>
        </p:sp>
      </p:grpSp>
      <p:pic>
        <p:nvPicPr>
          <p:cNvPr id="193" name="Picture 3" descr="C:\Users\edahlstrom\AppData\Local\Microsoft\Windows\Temporary Internet Files\Content.IE5\P0L2ZS1M\MC90043262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880" y="5572450"/>
            <a:ext cx="352759" cy="35275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6" descr="C:\Users\edahlstrom\AppData\Local\Microsoft\Windows\Temporary Internet Files\Content.IE5\ZE970BSU\MC90043163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9563">
            <a:off x="5799439" y="4697690"/>
            <a:ext cx="970603" cy="970603"/>
          </a:xfrm>
          <a:prstGeom prst="rect">
            <a:avLst/>
          </a:prstGeom>
          <a:noFill/>
          <a:extLst>
            <a:ext uri="{909E8E84-426E-40DD-AFC4-6F175D3DCCD1}">
              <a14:hiddenFill xmlns:a14="http://schemas.microsoft.com/office/drawing/2010/main">
                <a:solidFill>
                  <a:srgbClr val="FFFFFF"/>
                </a:solidFill>
              </a14:hiddenFill>
            </a:ext>
          </a:extLst>
        </p:spPr>
      </p:pic>
      <p:grpSp>
        <p:nvGrpSpPr>
          <p:cNvPr id="195" name="Group 184"/>
          <p:cNvGrpSpPr/>
          <p:nvPr/>
        </p:nvGrpSpPr>
        <p:grpSpPr>
          <a:xfrm>
            <a:off x="6407116" y="5197272"/>
            <a:ext cx="342900" cy="307777"/>
            <a:chOff x="3342986" y="5122717"/>
            <a:chExt cx="342900" cy="307777"/>
          </a:xfrm>
        </p:grpSpPr>
        <p:sp>
          <p:nvSpPr>
            <p:cNvPr id="196" name="Rectangle 19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TextBox 196"/>
            <p:cNvSpPr txBox="1"/>
            <p:nvPr/>
          </p:nvSpPr>
          <p:spPr>
            <a:xfrm>
              <a:off x="3342986" y="5122717"/>
              <a:ext cx="342900" cy="307777"/>
            </a:xfrm>
            <a:prstGeom prst="rect">
              <a:avLst/>
            </a:prstGeom>
            <a:noFill/>
          </p:spPr>
          <p:txBody>
            <a:bodyPr wrap="square" rtlCol="0">
              <a:spAutoFit/>
            </a:bodyPr>
            <a:lstStyle/>
            <a:p>
              <a:r>
                <a:rPr lang="en-US" sz="1400" dirty="0">
                  <a:solidFill>
                    <a:schemeClr val="bg2"/>
                  </a:solidFill>
                  <a:latin typeface="Fabrica" pitchFamily="50" charset="0"/>
                </a:rPr>
                <a:t>6</a:t>
              </a:r>
              <a:endParaRPr lang="en-US" sz="1400" dirty="0" smtClean="0">
                <a:solidFill>
                  <a:schemeClr val="bg2"/>
                </a:solidFill>
                <a:latin typeface="Fabrica" pitchFamily="50" charset="0"/>
              </a:endParaRPr>
            </a:p>
          </p:txBody>
        </p:sp>
      </p:grpSp>
      <p:sp>
        <p:nvSpPr>
          <p:cNvPr id="198" name="TextBox 197"/>
          <p:cNvSpPr txBox="1"/>
          <p:nvPr/>
        </p:nvSpPr>
        <p:spPr>
          <a:xfrm>
            <a:off x="6795443" y="5135040"/>
            <a:ext cx="2106704" cy="369332"/>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Students own an average of 11 devices asked about</a:t>
            </a:r>
          </a:p>
        </p:txBody>
      </p:sp>
      <p:sp>
        <p:nvSpPr>
          <p:cNvPr id="199" name="TextBox 198"/>
          <p:cNvSpPr txBox="1"/>
          <p:nvPr/>
        </p:nvSpPr>
        <p:spPr>
          <a:xfrm>
            <a:off x="6795443" y="5648787"/>
            <a:ext cx="2106704" cy="369332"/>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 = significant diff. at .05 level</a:t>
            </a:r>
          </a:p>
          <a:p>
            <a:r>
              <a:rPr lang="en-US" sz="900" dirty="0" smtClean="0">
                <a:latin typeface="Century Gothic" pitchFamily="34" charset="0"/>
              </a:rPr>
              <a:t>** = significant diff. at .01 level</a:t>
            </a:r>
          </a:p>
        </p:txBody>
      </p:sp>
      <p:sp>
        <p:nvSpPr>
          <p:cNvPr id="200" name="TextBox 199"/>
          <p:cNvSpPr txBox="1"/>
          <p:nvPr/>
        </p:nvSpPr>
        <p:spPr>
          <a:xfrm>
            <a:off x="6796343" y="6155179"/>
            <a:ext cx="2106704" cy="646331"/>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Significant differences persist  for all age categories and students from households earning less than $100,000 per year.</a:t>
            </a:r>
          </a:p>
        </p:txBody>
      </p:sp>
      <p:sp>
        <p:nvSpPr>
          <p:cNvPr id="202" name="TextBox 201"/>
          <p:cNvSpPr txBox="1"/>
          <p:nvPr/>
        </p:nvSpPr>
        <p:spPr>
          <a:xfrm>
            <a:off x="3618540" y="4475398"/>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7</a:t>
            </a:r>
          </a:p>
        </p:txBody>
      </p:sp>
      <p:sp>
        <p:nvSpPr>
          <p:cNvPr id="204" name="TextBox 203"/>
          <p:cNvSpPr txBox="1"/>
          <p:nvPr/>
        </p:nvSpPr>
        <p:spPr>
          <a:xfrm>
            <a:off x="107878" y="6578816"/>
            <a:ext cx="2790496" cy="230832"/>
          </a:xfrm>
          <a:prstGeom prst="rect">
            <a:avLst/>
          </a:prstGeom>
          <a:noFill/>
        </p:spPr>
        <p:txBody>
          <a:bodyPr wrap="square" rtlCol="0">
            <a:spAutoFit/>
          </a:bodyPr>
          <a:lstStyle/>
          <a:p>
            <a:r>
              <a:rPr lang="en-US" sz="900" dirty="0" smtClean="0"/>
              <a:t>2011 SS – Q1 – device ownership</a:t>
            </a:r>
            <a:endParaRPr lang="en-US" sz="900" dirty="0"/>
          </a:p>
        </p:txBody>
      </p:sp>
      <p:sp>
        <p:nvSpPr>
          <p:cNvPr id="205" name="Rounded Rectangle 204"/>
          <p:cNvSpPr/>
          <p:nvPr/>
        </p:nvSpPr>
        <p:spPr>
          <a:xfrm>
            <a:off x="6735982" y="2069585"/>
            <a:ext cx="2167065" cy="236220"/>
          </a:xfrm>
          <a:prstGeom prst="round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6750016" y="3374612"/>
            <a:ext cx="2183212" cy="257073"/>
          </a:xfrm>
          <a:prstGeom prst="round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4199859" y="3186831"/>
            <a:ext cx="2154871" cy="580823"/>
          </a:xfrm>
          <a:prstGeom prst="round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4274288" y="3169556"/>
            <a:ext cx="2257643" cy="646331"/>
          </a:xfrm>
          <a:prstGeom prst="rect">
            <a:avLst/>
          </a:prstGeom>
          <a:noFill/>
        </p:spPr>
        <p:txBody>
          <a:bodyPr wrap="square" rtlCol="0">
            <a:spAutoFit/>
          </a:bodyPr>
          <a:lstStyle/>
          <a:p>
            <a:r>
              <a:rPr lang="en-US" dirty="0" smtClean="0">
                <a:solidFill>
                  <a:schemeClr val="bg2">
                    <a:lumMod val="85000"/>
                  </a:schemeClr>
                </a:solidFill>
              </a:rPr>
              <a:t>Types of Computers</a:t>
            </a:r>
          </a:p>
          <a:p>
            <a:r>
              <a:rPr lang="en-US" dirty="0" smtClean="0">
                <a:solidFill>
                  <a:schemeClr val="bg2">
                    <a:lumMod val="85000"/>
                  </a:schemeClr>
                </a:solidFill>
              </a:rPr>
              <a:t>Differ</a:t>
            </a:r>
            <a:endParaRPr lang="en-US" dirty="0">
              <a:solidFill>
                <a:schemeClr val="bg2">
                  <a:lumMod val="85000"/>
                </a:schemeClr>
              </a:solidFill>
            </a:endParaRPr>
          </a:p>
        </p:txBody>
      </p:sp>
    </p:spTree>
    <p:extLst>
      <p:ext uri="{BB962C8B-B14F-4D97-AF65-F5344CB8AC3E}">
        <p14:creationId xmlns:p14="http://schemas.microsoft.com/office/powerpoint/2010/main" val="362903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500"/>
                                        <p:tgtEl>
                                          <p:spTgt spid="2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fade">
                                      <p:cBhvr>
                                        <p:cTn id="13" dur="500"/>
                                        <p:tgtEl>
                                          <p:spTgt spid="2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64" y="429257"/>
            <a:ext cx="8229600" cy="1542417"/>
          </a:xfrm>
        </p:spPr>
        <p:txBody>
          <a:bodyPr>
            <a:normAutofit fontScale="90000"/>
          </a:bodyPr>
          <a:lstStyle/>
          <a:p>
            <a:r>
              <a:rPr lang="en-US" dirty="0"/>
              <a:t>Nearly </a:t>
            </a:r>
            <a:r>
              <a:rPr lang="en-US" dirty="0" smtClean="0"/>
              <a:t>All Students Own a Computer, But Community College Students Aren’t as Mobile-Capable</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17</a:t>
            </a:fld>
            <a:endParaRPr lang="en-US"/>
          </a:p>
        </p:txBody>
      </p:sp>
      <p:sp>
        <p:nvSpPr>
          <p:cNvPr id="8" name="TextBox 7"/>
          <p:cNvSpPr txBox="1"/>
          <p:nvPr/>
        </p:nvSpPr>
        <p:spPr>
          <a:xfrm>
            <a:off x="5580994" y="6323213"/>
            <a:ext cx="2790496" cy="230832"/>
          </a:xfrm>
          <a:prstGeom prst="rect">
            <a:avLst/>
          </a:prstGeom>
          <a:noFill/>
        </p:spPr>
        <p:txBody>
          <a:bodyPr wrap="square" rtlCol="0">
            <a:spAutoFit/>
          </a:bodyPr>
          <a:lstStyle/>
          <a:p>
            <a:r>
              <a:rPr lang="en-US" sz="900" dirty="0" smtClean="0"/>
              <a:t>2011 SS – Q1 – device ownership</a:t>
            </a:r>
          </a:p>
        </p:txBody>
      </p:sp>
      <p:graphicFrame>
        <p:nvGraphicFramePr>
          <p:cNvPr id="12" name="Chart 11"/>
          <p:cNvGraphicFramePr/>
          <p:nvPr>
            <p:extLst>
              <p:ext uri="{D42A27DB-BD31-4B8C-83A1-F6EECF244321}">
                <p14:modId xmlns:p14="http://schemas.microsoft.com/office/powerpoint/2010/main" val="4005961288"/>
              </p:ext>
            </p:extLst>
          </p:nvPr>
        </p:nvGraphicFramePr>
        <p:xfrm>
          <a:off x="4031520" y="3394153"/>
          <a:ext cx="4143154" cy="2544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54"/>
          <p:cNvGraphicFramePr/>
          <p:nvPr>
            <p:extLst>
              <p:ext uri="{D42A27DB-BD31-4B8C-83A1-F6EECF244321}">
                <p14:modId xmlns:p14="http://schemas.microsoft.com/office/powerpoint/2010/main" val="2503759345"/>
              </p:ext>
            </p:extLst>
          </p:nvPr>
        </p:nvGraphicFramePr>
        <p:xfrm>
          <a:off x="5864697" y="3386027"/>
          <a:ext cx="4143154" cy="2544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p:cNvGraphicFramePr/>
          <p:nvPr>
            <p:extLst>
              <p:ext uri="{D42A27DB-BD31-4B8C-83A1-F6EECF244321}">
                <p14:modId xmlns:p14="http://schemas.microsoft.com/office/powerpoint/2010/main" val="927402879"/>
              </p:ext>
            </p:extLst>
          </p:nvPr>
        </p:nvGraphicFramePr>
        <p:xfrm>
          <a:off x="-878834" y="3429986"/>
          <a:ext cx="4143154" cy="2692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p:cNvGraphicFramePr/>
          <p:nvPr>
            <p:extLst>
              <p:ext uri="{D42A27DB-BD31-4B8C-83A1-F6EECF244321}">
                <p14:modId xmlns:p14="http://schemas.microsoft.com/office/powerpoint/2010/main" val="2065517929"/>
              </p:ext>
            </p:extLst>
          </p:nvPr>
        </p:nvGraphicFramePr>
        <p:xfrm>
          <a:off x="1017303" y="3475458"/>
          <a:ext cx="4143154" cy="254438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509264" y="2782256"/>
            <a:ext cx="3381154" cy="646331"/>
          </a:xfrm>
          <a:prstGeom prst="rect">
            <a:avLst/>
          </a:prstGeom>
          <a:solidFill>
            <a:schemeClr val="tx1"/>
          </a:solidFill>
        </p:spPr>
        <p:txBody>
          <a:bodyPr wrap="square" rtlCol="0">
            <a:spAutoFit/>
          </a:bodyPr>
          <a:lstStyle/>
          <a:p>
            <a:pPr algn="ctr"/>
            <a:r>
              <a:rPr lang="en-US" dirty="0" smtClean="0">
                <a:solidFill>
                  <a:schemeClr val="bg2"/>
                </a:solidFill>
              </a:rPr>
              <a:t>Any Computer </a:t>
            </a:r>
          </a:p>
          <a:p>
            <a:pPr algn="ctr"/>
            <a:r>
              <a:rPr lang="en-US" dirty="0" smtClean="0">
                <a:solidFill>
                  <a:schemeClr val="bg2"/>
                </a:solidFill>
              </a:rPr>
              <a:t>Ownership</a:t>
            </a:r>
            <a:endParaRPr lang="en-US" dirty="0">
              <a:solidFill>
                <a:schemeClr val="bg2"/>
              </a:solidFill>
            </a:endParaRPr>
          </a:p>
        </p:txBody>
      </p:sp>
      <p:sp>
        <p:nvSpPr>
          <p:cNvPr id="59" name="TextBox 58"/>
          <p:cNvSpPr txBox="1"/>
          <p:nvPr/>
        </p:nvSpPr>
        <p:spPr>
          <a:xfrm>
            <a:off x="5160457" y="2783655"/>
            <a:ext cx="3381154" cy="646331"/>
          </a:xfrm>
          <a:prstGeom prst="rect">
            <a:avLst/>
          </a:prstGeom>
          <a:solidFill>
            <a:schemeClr val="tx1"/>
          </a:solidFill>
        </p:spPr>
        <p:txBody>
          <a:bodyPr wrap="square" rtlCol="0">
            <a:spAutoFit/>
          </a:bodyPr>
          <a:lstStyle/>
          <a:p>
            <a:pPr algn="ctr"/>
            <a:r>
              <a:rPr lang="en-US" dirty="0" smtClean="0">
                <a:solidFill>
                  <a:schemeClr val="bg2"/>
                </a:solidFill>
              </a:rPr>
              <a:t>Mobile Computing Device* Ownership</a:t>
            </a:r>
            <a:endParaRPr lang="en-US" dirty="0">
              <a:solidFill>
                <a:schemeClr val="bg2"/>
              </a:solidFill>
            </a:endParaRPr>
          </a:p>
        </p:txBody>
      </p:sp>
      <p:sp>
        <p:nvSpPr>
          <p:cNvPr id="60" name="TextBox 59"/>
          <p:cNvSpPr txBox="1"/>
          <p:nvPr/>
        </p:nvSpPr>
        <p:spPr>
          <a:xfrm>
            <a:off x="6445776" y="5789007"/>
            <a:ext cx="2790496" cy="230832"/>
          </a:xfrm>
          <a:prstGeom prst="rect">
            <a:avLst/>
          </a:prstGeom>
          <a:noFill/>
        </p:spPr>
        <p:txBody>
          <a:bodyPr wrap="square" rtlCol="0">
            <a:spAutoFit/>
          </a:bodyPr>
          <a:lstStyle/>
          <a:p>
            <a:r>
              <a:rPr lang="en-US" sz="900" dirty="0" smtClean="0"/>
              <a:t>* Includes laptops, netbooks, and tablets</a:t>
            </a:r>
            <a:endParaRPr lang="en-US" sz="900" dirty="0"/>
          </a:p>
        </p:txBody>
      </p:sp>
    </p:spTree>
    <p:extLst>
      <p:ext uri="{BB962C8B-B14F-4D97-AF65-F5344CB8AC3E}">
        <p14:creationId xmlns:p14="http://schemas.microsoft.com/office/powerpoint/2010/main" val="928911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7" y="253575"/>
            <a:ext cx="8229600" cy="1143000"/>
          </a:xfrm>
        </p:spPr>
        <p:txBody>
          <a:bodyPr>
            <a:normAutofit fontScale="90000"/>
          </a:bodyPr>
          <a:lstStyle/>
          <a:p>
            <a:r>
              <a:rPr lang="en-US" dirty="0" smtClean="0"/>
              <a:t>… and so, Community Colleges Meet Their Students’ Needs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18</a:t>
            </a:fld>
            <a:endParaRPr lang="en-US"/>
          </a:p>
        </p:txBody>
      </p:sp>
      <p:sp>
        <p:nvSpPr>
          <p:cNvPr id="8" name="TextBox 7"/>
          <p:cNvSpPr txBox="1"/>
          <p:nvPr/>
        </p:nvSpPr>
        <p:spPr>
          <a:xfrm>
            <a:off x="5580994" y="6323213"/>
            <a:ext cx="2790496" cy="230832"/>
          </a:xfrm>
          <a:prstGeom prst="rect">
            <a:avLst/>
          </a:prstGeom>
          <a:noFill/>
        </p:spPr>
        <p:txBody>
          <a:bodyPr wrap="square" rtlCol="0">
            <a:spAutoFit/>
          </a:bodyPr>
          <a:lstStyle/>
          <a:p>
            <a:r>
              <a:rPr lang="en-US" sz="900" dirty="0" smtClean="0"/>
              <a:t>2011 CDS – M2Q8 – q158</a:t>
            </a:r>
            <a:endParaRPr lang="en-US" sz="900" dirty="0"/>
          </a:p>
        </p:txBody>
      </p:sp>
      <p:graphicFrame>
        <p:nvGraphicFramePr>
          <p:cNvPr id="3" name="Chart 2"/>
          <p:cNvGraphicFramePr/>
          <p:nvPr>
            <p:extLst>
              <p:ext uri="{D42A27DB-BD31-4B8C-83A1-F6EECF244321}">
                <p14:modId xmlns:p14="http://schemas.microsoft.com/office/powerpoint/2010/main" val="2797086387"/>
              </p:ext>
            </p:extLst>
          </p:nvPr>
        </p:nvGraphicFramePr>
        <p:xfrm>
          <a:off x="467833" y="1531972"/>
          <a:ext cx="8282761" cy="4791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409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6" y="198541"/>
            <a:ext cx="8678334" cy="1143000"/>
          </a:xfrm>
        </p:spPr>
        <p:txBody>
          <a:bodyPr>
            <a:normAutofit fontScale="90000"/>
          </a:bodyPr>
          <a:lstStyle/>
          <a:p>
            <a:r>
              <a:rPr lang="en-US" dirty="0" smtClean="0"/>
              <a:t>Maslow's Law Applies to IT:  </a:t>
            </a:r>
            <a:br>
              <a:rPr lang="en-US" dirty="0" smtClean="0"/>
            </a:br>
            <a:r>
              <a:rPr lang="en-US" dirty="0" smtClean="0"/>
              <a:t>Students Value the Basics for Academics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5089891"/>
              </p:ext>
            </p:extLst>
          </p:nvPr>
        </p:nvGraphicFramePr>
        <p:xfrm>
          <a:off x="693738" y="1669312"/>
          <a:ext cx="8229600" cy="442192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19</a:t>
            </a:fld>
            <a:endParaRPr lang="en-US"/>
          </a:p>
        </p:txBody>
      </p:sp>
      <p:sp>
        <p:nvSpPr>
          <p:cNvPr id="8" name="TextBox 7"/>
          <p:cNvSpPr txBox="1"/>
          <p:nvPr/>
        </p:nvSpPr>
        <p:spPr>
          <a:xfrm>
            <a:off x="5580994" y="6323213"/>
            <a:ext cx="2790496" cy="230832"/>
          </a:xfrm>
          <a:prstGeom prst="rect">
            <a:avLst/>
          </a:prstGeom>
          <a:noFill/>
        </p:spPr>
        <p:txBody>
          <a:bodyPr wrap="square" rtlCol="0">
            <a:spAutoFit/>
          </a:bodyPr>
          <a:lstStyle/>
          <a:p>
            <a:r>
              <a:rPr lang="en-US" sz="900" dirty="0" smtClean="0"/>
              <a:t>2011 SS – Q7 – activities  valued</a:t>
            </a:r>
          </a:p>
        </p:txBody>
      </p:sp>
      <p:sp>
        <p:nvSpPr>
          <p:cNvPr id="9" name="TextBox 8"/>
          <p:cNvSpPr txBox="1"/>
          <p:nvPr/>
        </p:nvSpPr>
        <p:spPr>
          <a:xfrm>
            <a:off x="1013592" y="5682356"/>
            <a:ext cx="2291583" cy="400110"/>
          </a:xfrm>
          <a:prstGeom prst="rect">
            <a:avLst/>
          </a:prstGeom>
          <a:noFill/>
        </p:spPr>
        <p:txBody>
          <a:bodyPr wrap="square" rtlCol="0">
            <a:spAutoFit/>
          </a:bodyPr>
          <a:lstStyle/>
          <a:p>
            <a:r>
              <a:rPr lang="en-US" sz="1000" i="1" dirty="0" smtClean="0"/>
              <a:t>* significant at the .05 level</a:t>
            </a:r>
          </a:p>
          <a:p>
            <a:r>
              <a:rPr lang="en-US" sz="1000" i="1" dirty="0" smtClean="0"/>
              <a:t>** significant at the .01 level</a:t>
            </a:r>
          </a:p>
        </p:txBody>
      </p:sp>
      <p:sp>
        <p:nvSpPr>
          <p:cNvPr id="10" name="Oval 9"/>
          <p:cNvSpPr/>
          <p:nvPr/>
        </p:nvSpPr>
        <p:spPr>
          <a:xfrm rot="5400000">
            <a:off x="5071532" y="914406"/>
            <a:ext cx="372535" cy="5486400"/>
          </a:xfrm>
          <a:prstGeom prst="ellipse">
            <a:avLst/>
          </a:prstGeom>
          <a:noFill/>
          <a:ln w="38100">
            <a:solidFill>
              <a:srgbClr val="F2B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6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p:cNvSpPr>
          <p:nvPr>
            <p:ph type="title"/>
          </p:nvPr>
        </p:nvSpPr>
        <p:spPr/>
        <p:txBody>
          <a:bodyPr/>
          <a:lstStyle/>
          <a:p>
            <a:r>
              <a:rPr lang="en-US" dirty="0" smtClean="0"/>
              <a:t>EDUCAUSE</a:t>
            </a:r>
          </a:p>
        </p:txBody>
      </p:sp>
      <p:pic>
        <p:nvPicPr>
          <p:cNvPr id="2" name="Picture 2" descr="C:\Users\doblinger\AppData\Local\Microsoft\Windows\Temporary Internet Files\Content.Outlook\IMI0CXKM\fourColumnGraphic_ForDia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01" y="1430594"/>
            <a:ext cx="7688137" cy="4748981"/>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273049" y="216686"/>
            <a:ext cx="1930400" cy="1032933"/>
          </a:xfrm>
          <a:prstGeom prst="borderCallout1">
            <a:avLst>
              <a:gd name="adj1" fmla="val 99666"/>
              <a:gd name="adj2" fmla="val 100000"/>
              <a:gd name="adj3" fmla="val 224006"/>
              <a:gd name="adj4" fmla="val 140681"/>
            </a:avLst>
          </a:prstGeom>
          <a:solidFill>
            <a:srgbClr val="F2B017"/>
          </a:solidFill>
          <a:ln w="25400">
            <a:solidFill>
              <a:srgbClr val="F2B01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Data from these sources were used to create the CC report card.</a:t>
            </a:r>
            <a:endParaRPr lang="en-US" dirty="0">
              <a:solidFill>
                <a:srgbClr val="000000"/>
              </a:solidFill>
            </a:endParaRPr>
          </a:p>
        </p:txBody>
      </p:sp>
      <p:sp>
        <p:nvSpPr>
          <p:cNvPr id="6" name="Oval 5"/>
          <p:cNvSpPr/>
          <p:nvPr/>
        </p:nvSpPr>
        <p:spPr>
          <a:xfrm>
            <a:off x="2489200" y="2302933"/>
            <a:ext cx="2260600" cy="2607739"/>
          </a:xfrm>
          <a:prstGeom prst="ellipse">
            <a:avLst/>
          </a:prstGeom>
          <a:noFill/>
          <a:ln w="38100">
            <a:solidFill>
              <a:srgbClr val="F2B01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6553200" y="6356350"/>
            <a:ext cx="2133600" cy="365125"/>
          </a:xfrm>
        </p:spPr>
        <p:txBody>
          <a:bodyPr/>
          <a:lstStyle/>
          <a:p>
            <a:fld id="{09E5805D-992F-49FF-BE10-978F9F2FB302}" type="slidenum">
              <a:rPr lang="en-US" smtClean="0"/>
              <a:t>2</a:t>
            </a:fld>
            <a:endParaRPr lang="en-US" dirty="0"/>
          </a:p>
        </p:txBody>
      </p:sp>
    </p:spTree>
    <p:extLst>
      <p:ext uri="{BB962C8B-B14F-4D97-AF65-F5344CB8AC3E}">
        <p14:creationId xmlns:p14="http://schemas.microsoft.com/office/powerpoint/2010/main" val="251987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latin typeface="Arial" pitchFamily="34" charset="0"/>
                <a:cs typeface="Arial" pitchFamily="34" charset="0"/>
              </a:rPr>
              <a:t>©2012 EDUCAUSE</a:t>
            </a:r>
            <a:endParaRPr lang="en-US" dirty="0">
              <a:latin typeface="Arial" pitchFamily="34" charset="0"/>
              <a:cs typeface="Arial" pitchFamily="34" charset="0"/>
            </a:endParaRPr>
          </a:p>
        </p:txBody>
      </p:sp>
      <p:pic>
        <p:nvPicPr>
          <p:cNvPr id="7" name="Picture 6" descr="effective_value_scatter_ste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6" y="0"/>
            <a:ext cx="9144000" cy="6858000"/>
          </a:xfrm>
          <a:prstGeom prst="rect">
            <a:avLst/>
          </a:prstGeom>
          <a:solidFill>
            <a:schemeClr val="bg1"/>
          </a:solidFill>
        </p:spPr>
      </p:pic>
      <p:sp>
        <p:nvSpPr>
          <p:cNvPr id="10" name="Title 1"/>
          <p:cNvSpPr txBox="1">
            <a:spLocks/>
          </p:cNvSpPr>
          <p:nvPr/>
        </p:nvSpPr>
        <p:spPr>
          <a:xfrm>
            <a:off x="6903508" y="110894"/>
            <a:ext cx="2269067" cy="41277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Community college instructors excel in using </a:t>
            </a:r>
            <a:r>
              <a:rPr lang="en-US" sz="3200" u="sng" dirty="0" smtClean="0"/>
              <a:t>technology</a:t>
            </a:r>
            <a:r>
              <a:rPr lang="en-US" sz="3200" dirty="0" smtClean="0"/>
              <a:t> their students value…</a:t>
            </a:r>
            <a:endParaRPr lang="en-US" sz="3200" dirty="0"/>
          </a:p>
        </p:txBody>
      </p:sp>
      <p:grpSp>
        <p:nvGrpSpPr>
          <p:cNvPr id="11" name="Group 10"/>
          <p:cNvGrpSpPr/>
          <p:nvPr/>
        </p:nvGrpSpPr>
        <p:grpSpPr>
          <a:xfrm>
            <a:off x="745066" y="1676400"/>
            <a:ext cx="4137319" cy="3801534"/>
            <a:chOff x="745066" y="1676400"/>
            <a:chExt cx="4137319" cy="3801534"/>
          </a:xfrm>
        </p:grpSpPr>
        <p:cxnSp>
          <p:nvCxnSpPr>
            <p:cNvPr id="12" name="Straight Arrow Connector 11"/>
            <p:cNvCxnSpPr/>
            <p:nvPr/>
          </p:nvCxnSpPr>
          <p:spPr>
            <a:xfrm flipV="1">
              <a:off x="745066" y="1676400"/>
              <a:ext cx="4004734" cy="3801534"/>
            </a:xfrm>
            <a:prstGeom prst="straightConnector1">
              <a:avLst/>
            </a:prstGeom>
            <a:ln>
              <a:solidFill>
                <a:srgbClr val="F2B017"/>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rot="18958725">
              <a:off x="2450699" y="2230559"/>
              <a:ext cx="2431686" cy="369332"/>
            </a:xfrm>
            <a:prstGeom prst="rect">
              <a:avLst/>
            </a:prstGeom>
            <a:noFill/>
          </p:spPr>
          <p:txBody>
            <a:bodyPr wrap="square" rtlCol="0">
              <a:spAutoFit/>
            </a:bodyPr>
            <a:lstStyle/>
            <a:p>
              <a:r>
                <a:rPr lang="en-US" dirty="0" smtClean="0"/>
                <a:t>Delivering higher value</a:t>
              </a:r>
              <a:endParaRPr lang="en-US" dirty="0"/>
            </a:p>
          </p:txBody>
        </p:sp>
      </p:gr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E5805D-992F-49FF-BE10-978F9F2FB302}" type="slidenum">
              <a:rPr lang="en-US" smtClean="0"/>
              <a:pPr/>
              <a:t>20</a:t>
            </a:fld>
            <a:endParaRPr lang="en-US" dirty="0"/>
          </a:p>
        </p:txBody>
      </p:sp>
    </p:spTree>
    <p:extLst>
      <p:ext uri="{BB962C8B-B14F-4D97-AF65-F5344CB8AC3E}">
        <p14:creationId xmlns:p14="http://schemas.microsoft.com/office/powerpoint/2010/main" val="8460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91"/>
            <a:ext cx="8229600" cy="976209"/>
          </a:xfrm>
        </p:spPr>
        <p:txBody>
          <a:bodyPr>
            <a:normAutofit fontScale="90000"/>
          </a:bodyPr>
          <a:lstStyle/>
          <a:p>
            <a:r>
              <a:rPr lang="en-US" dirty="0" smtClean="0"/>
              <a:t>… and IT services their students value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687845"/>
              </p:ext>
            </p:extLst>
          </p:nvPr>
        </p:nvGraphicFramePr>
        <p:xfrm>
          <a:off x="685800" y="1412916"/>
          <a:ext cx="8229600" cy="471024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21</a:t>
            </a:fld>
            <a:endParaRPr lang="en-US"/>
          </a:p>
        </p:txBody>
      </p:sp>
      <p:sp>
        <p:nvSpPr>
          <p:cNvPr id="8" name="TextBox 7"/>
          <p:cNvSpPr txBox="1"/>
          <p:nvPr/>
        </p:nvSpPr>
        <p:spPr>
          <a:xfrm>
            <a:off x="5580994" y="6323213"/>
            <a:ext cx="2790496" cy="230832"/>
          </a:xfrm>
          <a:prstGeom prst="rect">
            <a:avLst/>
          </a:prstGeom>
          <a:noFill/>
        </p:spPr>
        <p:txBody>
          <a:bodyPr wrap="square" rtlCol="0">
            <a:spAutoFit/>
          </a:bodyPr>
          <a:lstStyle/>
          <a:p>
            <a:r>
              <a:rPr lang="en-US" sz="900" dirty="0" smtClean="0"/>
              <a:t>2011 SS – Q8 – wish list</a:t>
            </a:r>
          </a:p>
        </p:txBody>
      </p:sp>
      <p:sp>
        <p:nvSpPr>
          <p:cNvPr id="9" name="TextBox 8"/>
          <p:cNvSpPr txBox="1"/>
          <p:nvPr/>
        </p:nvSpPr>
        <p:spPr>
          <a:xfrm>
            <a:off x="2604267" y="5923103"/>
            <a:ext cx="3247696" cy="400110"/>
          </a:xfrm>
          <a:prstGeom prst="rect">
            <a:avLst/>
          </a:prstGeom>
          <a:noFill/>
        </p:spPr>
        <p:txBody>
          <a:bodyPr wrap="square" rtlCol="0">
            <a:spAutoFit/>
          </a:bodyPr>
          <a:lstStyle/>
          <a:p>
            <a:r>
              <a:rPr lang="en-US" sz="1000" i="1" dirty="0" smtClean="0"/>
              <a:t>* significant at the .05 level</a:t>
            </a:r>
          </a:p>
          <a:p>
            <a:r>
              <a:rPr lang="en-US" sz="1000" i="1" dirty="0" smtClean="0"/>
              <a:t>** significant at the .01 level</a:t>
            </a:r>
          </a:p>
        </p:txBody>
      </p:sp>
      <p:sp>
        <p:nvSpPr>
          <p:cNvPr id="3" name="TextBox 2"/>
          <p:cNvSpPr txBox="1"/>
          <p:nvPr/>
        </p:nvSpPr>
        <p:spPr>
          <a:xfrm>
            <a:off x="2371725" y="1193800"/>
            <a:ext cx="4857750" cy="707886"/>
          </a:xfrm>
          <a:prstGeom prst="rect">
            <a:avLst/>
          </a:prstGeom>
          <a:noFill/>
        </p:spPr>
        <p:txBody>
          <a:bodyPr wrap="square" rtlCol="0">
            <a:spAutoFit/>
          </a:bodyPr>
          <a:lstStyle/>
          <a:p>
            <a:pPr algn="ctr"/>
            <a:r>
              <a:rPr lang="en-US" sz="2000" b="1" dirty="0" smtClean="0"/>
              <a:t>IT Services Students Wished Their Instructors Used More Often</a:t>
            </a:r>
            <a:endParaRPr lang="en-US" sz="2000" b="1" dirty="0"/>
          </a:p>
        </p:txBody>
      </p:sp>
    </p:spTree>
    <p:extLst>
      <p:ext uri="{BB962C8B-B14F-4D97-AF65-F5344CB8AC3E}">
        <p14:creationId xmlns:p14="http://schemas.microsoft.com/office/powerpoint/2010/main" val="99052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6207"/>
            <a:ext cx="8924925" cy="1224917"/>
          </a:xfrm>
        </p:spPr>
        <p:txBody>
          <a:bodyPr>
            <a:noAutofit/>
          </a:bodyPr>
          <a:lstStyle/>
          <a:p>
            <a:pPr>
              <a:lnSpc>
                <a:spcPts val="3600"/>
              </a:lnSpc>
            </a:pPr>
            <a:r>
              <a:rPr lang="en-US" sz="3600" dirty="0" smtClean="0"/>
              <a:t>Community College Students Give Institutions Higher Marks for Some Technology</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7124891"/>
              </p:ext>
            </p:extLst>
          </p:nvPr>
        </p:nvGraphicFramePr>
        <p:xfrm>
          <a:off x="278101" y="1343026"/>
          <a:ext cx="8747145" cy="497869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22</a:t>
            </a:fld>
            <a:endParaRPr lang="en-US"/>
          </a:p>
        </p:txBody>
      </p:sp>
      <p:sp>
        <p:nvSpPr>
          <p:cNvPr id="8" name="TextBox 7"/>
          <p:cNvSpPr txBox="1"/>
          <p:nvPr/>
        </p:nvSpPr>
        <p:spPr>
          <a:xfrm>
            <a:off x="4591051" y="6047683"/>
            <a:ext cx="4314824" cy="276999"/>
          </a:xfrm>
          <a:prstGeom prst="rect">
            <a:avLst/>
          </a:prstGeom>
          <a:noFill/>
        </p:spPr>
        <p:txBody>
          <a:bodyPr wrap="square" rtlCol="0">
            <a:spAutoFit/>
          </a:bodyPr>
          <a:lstStyle/>
          <a:p>
            <a:r>
              <a:rPr lang="en-US" sz="1200" dirty="0" smtClean="0"/>
              <a:t>Percentage of Students Rating Service “Good” or “Excellent”</a:t>
            </a:r>
          </a:p>
        </p:txBody>
      </p:sp>
      <p:sp>
        <p:nvSpPr>
          <p:cNvPr id="7" name="TextBox 6"/>
          <p:cNvSpPr txBox="1"/>
          <p:nvPr/>
        </p:nvSpPr>
        <p:spPr>
          <a:xfrm>
            <a:off x="5733394" y="6475613"/>
            <a:ext cx="2790496" cy="230832"/>
          </a:xfrm>
          <a:prstGeom prst="rect">
            <a:avLst/>
          </a:prstGeom>
          <a:noFill/>
        </p:spPr>
        <p:txBody>
          <a:bodyPr wrap="square" rtlCol="0">
            <a:spAutoFit/>
          </a:bodyPr>
          <a:lstStyle/>
          <a:p>
            <a:r>
              <a:rPr lang="en-US" sz="900" dirty="0" smtClean="0"/>
              <a:t>2011 SS – Q16 – online services</a:t>
            </a:r>
          </a:p>
        </p:txBody>
      </p:sp>
    </p:spTree>
    <p:extLst>
      <p:ext uri="{BB962C8B-B14F-4D97-AF65-F5344CB8AC3E}">
        <p14:creationId xmlns:p14="http://schemas.microsoft.com/office/powerpoint/2010/main" val="16187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31727971"/>
              </p:ext>
            </p:extLst>
          </p:nvPr>
        </p:nvGraphicFramePr>
        <p:xfrm>
          <a:off x="0" y="1134244"/>
          <a:ext cx="9144000" cy="53498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23</a:t>
            </a:fld>
            <a:endParaRPr lang="en-US"/>
          </a:p>
        </p:txBody>
      </p:sp>
      <p:sp>
        <p:nvSpPr>
          <p:cNvPr id="8" name="TextBox 7"/>
          <p:cNvSpPr txBox="1"/>
          <p:nvPr/>
        </p:nvSpPr>
        <p:spPr>
          <a:xfrm>
            <a:off x="3180985" y="6484079"/>
            <a:ext cx="1819640" cy="230832"/>
          </a:xfrm>
          <a:prstGeom prst="rect">
            <a:avLst/>
          </a:prstGeom>
          <a:noFill/>
        </p:spPr>
        <p:txBody>
          <a:bodyPr wrap="square" rtlCol="0">
            <a:spAutoFit/>
          </a:bodyPr>
          <a:lstStyle/>
          <a:p>
            <a:r>
              <a:rPr lang="en-US" sz="900" dirty="0" smtClean="0"/>
              <a:t>2011 CDS – M3Q1 – Q174</a:t>
            </a:r>
          </a:p>
        </p:txBody>
      </p:sp>
      <p:grpSp>
        <p:nvGrpSpPr>
          <p:cNvPr id="17" name="Group 16"/>
          <p:cNvGrpSpPr/>
          <p:nvPr/>
        </p:nvGrpSpPr>
        <p:grpSpPr>
          <a:xfrm>
            <a:off x="511175" y="3126317"/>
            <a:ext cx="3666066" cy="2413000"/>
            <a:chOff x="567267" y="3530600"/>
            <a:chExt cx="3666066" cy="2413000"/>
          </a:xfrm>
        </p:grpSpPr>
        <p:cxnSp>
          <p:nvCxnSpPr>
            <p:cNvPr id="7" name="Straight Connector 6"/>
            <p:cNvCxnSpPr/>
            <p:nvPr/>
          </p:nvCxnSpPr>
          <p:spPr>
            <a:xfrm>
              <a:off x="1075266" y="5943600"/>
              <a:ext cx="31496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67267" y="5638800"/>
              <a:ext cx="3657599" cy="846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11867" y="5350933"/>
              <a:ext cx="2421465" cy="1693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567267" y="4741333"/>
              <a:ext cx="3657599" cy="84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29267" y="3530600"/>
              <a:ext cx="2904066" cy="8467"/>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5270500" y="6310525"/>
            <a:ext cx="3082925" cy="276999"/>
          </a:xfrm>
          <a:prstGeom prst="rect">
            <a:avLst/>
          </a:prstGeom>
          <a:noFill/>
        </p:spPr>
        <p:txBody>
          <a:bodyPr wrap="square" rtlCol="0">
            <a:spAutoFit/>
          </a:bodyPr>
          <a:lstStyle/>
          <a:p>
            <a:r>
              <a:rPr lang="en-US" sz="1200" dirty="0" smtClean="0"/>
              <a:t>Percentage of Institutions Providing Service</a:t>
            </a:r>
          </a:p>
        </p:txBody>
      </p:sp>
      <p:sp>
        <p:nvSpPr>
          <p:cNvPr id="2" name="Title 1"/>
          <p:cNvSpPr>
            <a:spLocks noGrp="1"/>
          </p:cNvSpPr>
          <p:nvPr>
            <p:ph type="title"/>
          </p:nvPr>
        </p:nvSpPr>
        <p:spPr>
          <a:xfrm>
            <a:off x="431800" y="71540"/>
            <a:ext cx="8229600" cy="1452459"/>
          </a:xfrm>
        </p:spPr>
        <p:txBody>
          <a:bodyPr>
            <a:noAutofit/>
          </a:bodyPr>
          <a:lstStyle/>
          <a:p>
            <a:pPr>
              <a:lnSpc>
                <a:spcPts val="3600"/>
              </a:lnSpc>
            </a:pPr>
            <a:r>
              <a:rPr lang="en-US" sz="3600" dirty="0" smtClean="0"/>
              <a:t>Community Colleges Are More Likely to Provide Many Teaching and Learning Technology Services</a:t>
            </a:r>
            <a:endParaRPr lang="en-US" sz="3600" dirty="0"/>
          </a:p>
        </p:txBody>
      </p:sp>
    </p:spTree>
    <p:extLst>
      <p:ext uri="{BB962C8B-B14F-4D97-AF65-F5344CB8AC3E}">
        <p14:creationId xmlns:p14="http://schemas.microsoft.com/office/powerpoint/2010/main" val="27319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08"/>
            <a:ext cx="8229600" cy="1143000"/>
          </a:xfrm>
        </p:spPr>
        <p:txBody>
          <a:bodyPr>
            <a:noAutofit/>
          </a:bodyPr>
          <a:lstStyle/>
          <a:p>
            <a:pPr>
              <a:lnSpc>
                <a:spcPts val="3600"/>
              </a:lnSpc>
            </a:pPr>
            <a:r>
              <a:rPr lang="en-US" sz="3600" dirty="0" smtClean="0"/>
              <a:t>Community Colleges Outpace Others in Deployment of Learning Technologies </a:t>
            </a:r>
            <a:br>
              <a:rPr lang="en-US" sz="3600" dirty="0" smtClean="0"/>
            </a:br>
            <a:r>
              <a:rPr lang="en-US" sz="3600" dirty="0" smtClean="0"/>
              <a:t>and Practices</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143703"/>
              </p:ext>
            </p:extLst>
          </p:nvPr>
        </p:nvGraphicFramePr>
        <p:xfrm>
          <a:off x="203200" y="1658679"/>
          <a:ext cx="8720138" cy="443255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24</a:t>
            </a:fld>
            <a:endParaRPr lang="en-US"/>
          </a:p>
        </p:txBody>
      </p:sp>
      <p:sp>
        <p:nvSpPr>
          <p:cNvPr id="8" name="TextBox 7"/>
          <p:cNvSpPr txBox="1"/>
          <p:nvPr/>
        </p:nvSpPr>
        <p:spPr>
          <a:xfrm>
            <a:off x="5580994" y="6323213"/>
            <a:ext cx="2790496" cy="230832"/>
          </a:xfrm>
          <a:prstGeom prst="rect">
            <a:avLst/>
          </a:prstGeom>
          <a:noFill/>
        </p:spPr>
        <p:txBody>
          <a:bodyPr wrap="square" rtlCol="0">
            <a:spAutoFit/>
          </a:bodyPr>
          <a:lstStyle/>
          <a:p>
            <a:r>
              <a:rPr lang="en-US" sz="900" dirty="0" smtClean="0"/>
              <a:t>2011 CDS – M3Q4 – Q177</a:t>
            </a:r>
          </a:p>
        </p:txBody>
      </p:sp>
      <p:sp>
        <p:nvSpPr>
          <p:cNvPr id="9" name="TextBox 8"/>
          <p:cNvSpPr txBox="1"/>
          <p:nvPr/>
        </p:nvSpPr>
        <p:spPr>
          <a:xfrm>
            <a:off x="3924301" y="5935246"/>
            <a:ext cx="4702174" cy="276999"/>
          </a:xfrm>
          <a:prstGeom prst="rect">
            <a:avLst/>
          </a:prstGeom>
          <a:noFill/>
        </p:spPr>
        <p:txBody>
          <a:bodyPr wrap="square" rtlCol="0">
            <a:spAutoFit/>
          </a:bodyPr>
          <a:lstStyle/>
          <a:p>
            <a:r>
              <a:rPr lang="en-US" sz="1200" dirty="0" smtClean="0"/>
              <a:t>Percentage of Institutions That Have Deployed This Broadly</a:t>
            </a:r>
          </a:p>
        </p:txBody>
      </p:sp>
    </p:spTree>
    <p:extLst>
      <p:ext uri="{BB962C8B-B14F-4D97-AF65-F5344CB8AC3E}">
        <p14:creationId xmlns:p14="http://schemas.microsoft.com/office/powerpoint/2010/main" val="3519896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0"/>
            <a:ext cx="8509000" cy="1143000"/>
          </a:xfrm>
        </p:spPr>
        <p:txBody>
          <a:bodyPr>
            <a:normAutofit fontScale="90000"/>
          </a:bodyPr>
          <a:lstStyle/>
          <a:p>
            <a:r>
              <a:rPr lang="en-US" spc="-20" dirty="0" smtClean="0"/>
              <a:t>Students Prefer Online Learning Options, and Community Colleges Deliver</a:t>
            </a:r>
            <a:endParaRPr lang="en-US" spc="-20" dirty="0"/>
          </a:p>
        </p:txBody>
      </p:sp>
      <p:sp>
        <p:nvSpPr>
          <p:cNvPr id="5" name="Slide Number Placeholder 4"/>
          <p:cNvSpPr>
            <a:spLocks noGrp="1"/>
          </p:cNvSpPr>
          <p:nvPr>
            <p:ph type="sldNum" sz="quarter" idx="12"/>
          </p:nvPr>
        </p:nvSpPr>
        <p:spPr/>
        <p:txBody>
          <a:bodyPr/>
          <a:lstStyle/>
          <a:p>
            <a:fld id="{09E5805D-992F-49FF-BE10-978F9F2FB302}" type="slidenum">
              <a:rPr lang="en-US" smtClean="0"/>
              <a:t>25</a:t>
            </a:fld>
            <a:endParaRPr lang="en-US"/>
          </a:p>
        </p:txBody>
      </p:sp>
      <p:sp>
        <p:nvSpPr>
          <p:cNvPr id="14" name="TextBox 13"/>
          <p:cNvSpPr txBox="1"/>
          <p:nvPr/>
        </p:nvSpPr>
        <p:spPr>
          <a:xfrm>
            <a:off x="3330978" y="6369780"/>
            <a:ext cx="2790496" cy="230832"/>
          </a:xfrm>
          <a:prstGeom prst="rect">
            <a:avLst/>
          </a:prstGeom>
          <a:noFill/>
        </p:spPr>
        <p:txBody>
          <a:bodyPr wrap="square" rtlCol="0">
            <a:spAutoFit/>
          </a:bodyPr>
          <a:lstStyle/>
          <a:p>
            <a:r>
              <a:rPr lang="en-US" sz="900" dirty="0" smtClean="0"/>
              <a:t>2011 SS – Q18, 18c, 18d – online learning</a:t>
            </a:r>
          </a:p>
        </p:txBody>
      </p:sp>
      <p:grpSp>
        <p:nvGrpSpPr>
          <p:cNvPr id="11" name="Group 10"/>
          <p:cNvGrpSpPr/>
          <p:nvPr/>
        </p:nvGrpSpPr>
        <p:grpSpPr>
          <a:xfrm>
            <a:off x="4457304" y="3710177"/>
            <a:ext cx="4711854" cy="2550436"/>
            <a:chOff x="4849946" y="1580810"/>
            <a:chExt cx="4711854" cy="2550436"/>
          </a:xfrm>
        </p:grpSpPr>
        <p:graphicFrame>
          <p:nvGraphicFramePr>
            <p:cNvPr id="20" name="Chart 19"/>
            <p:cNvGraphicFramePr/>
            <p:nvPr>
              <p:extLst>
                <p:ext uri="{D42A27DB-BD31-4B8C-83A1-F6EECF244321}">
                  <p14:modId xmlns:p14="http://schemas.microsoft.com/office/powerpoint/2010/main" val="3472657780"/>
                </p:ext>
              </p:extLst>
            </p:nvPr>
          </p:nvGraphicFramePr>
          <p:xfrm>
            <a:off x="6116830" y="2056537"/>
            <a:ext cx="3444970" cy="2072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extLst>
                <p:ext uri="{D42A27DB-BD31-4B8C-83A1-F6EECF244321}">
                  <p14:modId xmlns:p14="http://schemas.microsoft.com/office/powerpoint/2010/main" val="3538883761"/>
                </p:ext>
              </p:extLst>
            </p:nvPr>
          </p:nvGraphicFramePr>
          <p:xfrm>
            <a:off x="4849946" y="2068695"/>
            <a:ext cx="3182877" cy="206255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648160" y="1580810"/>
              <a:ext cx="3381154" cy="646331"/>
            </a:xfrm>
            <a:prstGeom prst="rect">
              <a:avLst/>
            </a:prstGeom>
            <a:solidFill>
              <a:schemeClr val="tx1"/>
            </a:solidFill>
          </p:spPr>
          <p:txBody>
            <a:bodyPr wrap="square" rtlCol="0">
              <a:spAutoFit/>
            </a:bodyPr>
            <a:lstStyle/>
            <a:p>
              <a:pPr algn="ctr"/>
              <a:r>
                <a:rPr lang="en-US" dirty="0" smtClean="0">
                  <a:solidFill>
                    <a:schemeClr val="bg2"/>
                  </a:solidFill>
                </a:rPr>
                <a:t>Students Have Taken</a:t>
              </a:r>
            </a:p>
            <a:p>
              <a:pPr algn="ctr"/>
              <a:r>
                <a:rPr lang="en-US" dirty="0">
                  <a:solidFill>
                    <a:schemeClr val="bg2"/>
                  </a:solidFill>
                </a:rPr>
                <a:t>a</a:t>
              </a:r>
              <a:r>
                <a:rPr lang="en-US" dirty="0" smtClean="0">
                  <a:solidFill>
                    <a:schemeClr val="bg2"/>
                  </a:solidFill>
                </a:rPr>
                <a:t>n Online Course</a:t>
              </a:r>
              <a:endParaRPr lang="en-US" dirty="0">
                <a:solidFill>
                  <a:schemeClr val="bg2"/>
                </a:solidFill>
              </a:endParaRPr>
            </a:p>
          </p:txBody>
        </p:sp>
      </p:grpSp>
      <p:grpSp>
        <p:nvGrpSpPr>
          <p:cNvPr id="10" name="Group 9"/>
          <p:cNvGrpSpPr/>
          <p:nvPr/>
        </p:nvGrpSpPr>
        <p:grpSpPr>
          <a:xfrm>
            <a:off x="57302" y="3757802"/>
            <a:ext cx="4811799" cy="2524090"/>
            <a:chOff x="-423332" y="1603165"/>
            <a:chExt cx="4811799" cy="2524090"/>
          </a:xfrm>
        </p:grpSpPr>
        <p:sp>
          <p:nvSpPr>
            <p:cNvPr id="59" name="TextBox 58"/>
            <p:cNvSpPr txBox="1"/>
            <p:nvPr/>
          </p:nvSpPr>
          <p:spPr>
            <a:xfrm>
              <a:off x="145829" y="1603165"/>
              <a:ext cx="3381154" cy="646331"/>
            </a:xfrm>
            <a:prstGeom prst="rect">
              <a:avLst/>
            </a:prstGeom>
            <a:solidFill>
              <a:schemeClr val="tx1"/>
            </a:solidFill>
          </p:spPr>
          <p:txBody>
            <a:bodyPr wrap="square" rtlCol="0">
              <a:spAutoFit/>
            </a:bodyPr>
            <a:lstStyle/>
            <a:p>
              <a:pPr algn="ctr"/>
              <a:r>
                <a:rPr lang="en-US" dirty="0" smtClean="0">
                  <a:solidFill>
                    <a:schemeClr val="bg2"/>
                  </a:solidFill>
                </a:rPr>
                <a:t>Institution Offers </a:t>
              </a:r>
            </a:p>
            <a:p>
              <a:pPr algn="ctr"/>
              <a:r>
                <a:rPr lang="en-US" dirty="0" smtClean="0">
                  <a:solidFill>
                    <a:schemeClr val="bg2"/>
                  </a:solidFill>
                </a:rPr>
                <a:t>Entirely Online Courses</a:t>
              </a:r>
              <a:endParaRPr lang="en-US" dirty="0">
                <a:solidFill>
                  <a:schemeClr val="bg2"/>
                </a:solidFill>
              </a:endParaRPr>
            </a:p>
          </p:txBody>
        </p:sp>
        <p:graphicFrame>
          <p:nvGraphicFramePr>
            <p:cNvPr id="22" name="Chart 21"/>
            <p:cNvGraphicFramePr/>
            <p:nvPr>
              <p:extLst>
                <p:ext uri="{D42A27DB-BD31-4B8C-83A1-F6EECF244321}">
                  <p14:modId xmlns:p14="http://schemas.microsoft.com/office/powerpoint/2010/main" val="3600937764"/>
                </p:ext>
              </p:extLst>
            </p:nvPr>
          </p:nvGraphicFramePr>
          <p:xfrm>
            <a:off x="820359" y="2038007"/>
            <a:ext cx="3444970" cy="2072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p:nvPr>
              <p:extLst>
                <p:ext uri="{D42A27DB-BD31-4B8C-83A1-F6EECF244321}">
                  <p14:modId xmlns:p14="http://schemas.microsoft.com/office/powerpoint/2010/main" val="2245279924"/>
                </p:ext>
              </p:extLst>
            </p:nvPr>
          </p:nvGraphicFramePr>
          <p:xfrm>
            <a:off x="-423332" y="2064704"/>
            <a:ext cx="3022268" cy="2062551"/>
          </p:xfrm>
          <a:graphic>
            <a:graphicData uri="http://schemas.openxmlformats.org/drawingml/2006/chart">
              <c:chart xmlns:c="http://schemas.openxmlformats.org/drawingml/2006/chart" xmlns:r="http://schemas.openxmlformats.org/officeDocument/2006/relationships" r:id="rId6"/>
            </a:graphicData>
          </a:graphic>
        </p:graphicFrame>
        <p:grpSp>
          <p:nvGrpSpPr>
            <p:cNvPr id="26" name="Group 25"/>
            <p:cNvGrpSpPr/>
            <p:nvPr/>
          </p:nvGrpSpPr>
          <p:grpSpPr>
            <a:xfrm>
              <a:off x="3558733" y="2826404"/>
              <a:ext cx="829734" cy="523220"/>
              <a:chOff x="7419533" y="4511271"/>
              <a:chExt cx="829734" cy="523220"/>
            </a:xfrm>
          </p:grpSpPr>
          <p:sp>
            <p:nvSpPr>
              <p:cNvPr id="27" name="TextBox 26"/>
              <p:cNvSpPr txBox="1"/>
              <p:nvPr/>
            </p:nvSpPr>
            <p:spPr>
              <a:xfrm>
                <a:off x="7580400" y="4511271"/>
                <a:ext cx="668867" cy="523220"/>
              </a:xfrm>
              <a:prstGeom prst="rect">
                <a:avLst/>
              </a:prstGeom>
              <a:noFill/>
            </p:spPr>
            <p:txBody>
              <a:bodyPr wrap="square" rtlCol="0">
                <a:spAutoFit/>
              </a:bodyPr>
              <a:lstStyle/>
              <a:p>
                <a:r>
                  <a:rPr lang="en-US" sz="1400" dirty="0" smtClean="0"/>
                  <a:t>Yes</a:t>
                </a:r>
              </a:p>
              <a:p>
                <a:r>
                  <a:rPr lang="en-US" sz="1400" dirty="0" smtClean="0"/>
                  <a:t>No</a:t>
                </a:r>
                <a:endParaRPr lang="en-US" sz="1400" dirty="0"/>
              </a:p>
            </p:txBody>
          </p:sp>
          <p:sp>
            <p:nvSpPr>
              <p:cNvPr id="28" name="Rectangle 27"/>
              <p:cNvSpPr/>
              <p:nvPr/>
            </p:nvSpPr>
            <p:spPr>
              <a:xfrm>
                <a:off x="7419533" y="4533899"/>
                <a:ext cx="160867" cy="160867"/>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19533" y="4829175"/>
                <a:ext cx="160867" cy="160867"/>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1996479" y="1211394"/>
            <a:ext cx="6631053" cy="2591599"/>
            <a:chOff x="2191212" y="3822398"/>
            <a:chExt cx="6631053" cy="2591599"/>
          </a:xfrm>
        </p:grpSpPr>
        <p:graphicFrame>
          <p:nvGraphicFramePr>
            <p:cNvPr id="57" name="Chart 56"/>
            <p:cNvGraphicFramePr/>
            <p:nvPr>
              <p:extLst>
                <p:ext uri="{D42A27DB-BD31-4B8C-83A1-F6EECF244321}">
                  <p14:modId xmlns:p14="http://schemas.microsoft.com/office/powerpoint/2010/main" val="3518958548"/>
                </p:ext>
              </p:extLst>
            </p:nvPr>
          </p:nvGraphicFramePr>
          <p:xfrm>
            <a:off x="3374820" y="4332064"/>
            <a:ext cx="3444970" cy="207231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Chart 55"/>
            <p:cNvGraphicFramePr/>
            <p:nvPr>
              <p:extLst>
                <p:ext uri="{D42A27DB-BD31-4B8C-83A1-F6EECF244321}">
                  <p14:modId xmlns:p14="http://schemas.microsoft.com/office/powerpoint/2010/main" val="1505848116"/>
                </p:ext>
              </p:extLst>
            </p:nvPr>
          </p:nvGraphicFramePr>
          <p:xfrm>
            <a:off x="2191212" y="4351446"/>
            <a:ext cx="3182877" cy="2062551"/>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p:cNvSpPr txBox="1"/>
            <p:nvPr/>
          </p:nvSpPr>
          <p:spPr>
            <a:xfrm>
              <a:off x="2934643" y="3822398"/>
              <a:ext cx="3161358" cy="646331"/>
            </a:xfrm>
            <a:prstGeom prst="rect">
              <a:avLst/>
            </a:prstGeom>
            <a:solidFill>
              <a:schemeClr val="tx1"/>
            </a:solidFill>
          </p:spPr>
          <p:txBody>
            <a:bodyPr wrap="square" rtlCol="0">
              <a:spAutoFit/>
            </a:bodyPr>
            <a:lstStyle/>
            <a:p>
              <a:pPr algn="ctr"/>
              <a:r>
                <a:rPr lang="en-US" dirty="0" smtClean="0">
                  <a:solidFill>
                    <a:schemeClr val="bg2"/>
                  </a:solidFill>
                </a:rPr>
                <a:t>Preferred Learning </a:t>
              </a:r>
            </a:p>
            <a:p>
              <a:pPr algn="ctr"/>
              <a:r>
                <a:rPr lang="en-US" dirty="0" smtClean="0">
                  <a:solidFill>
                    <a:schemeClr val="bg2"/>
                  </a:solidFill>
                </a:rPr>
                <a:t>Environment</a:t>
              </a:r>
              <a:endParaRPr lang="en-US" dirty="0">
                <a:solidFill>
                  <a:schemeClr val="bg2"/>
                </a:solidFill>
              </a:endParaRPr>
            </a:p>
          </p:txBody>
        </p:sp>
        <p:grpSp>
          <p:nvGrpSpPr>
            <p:cNvPr id="8" name="Group 7"/>
            <p:cNvGrpSpPr/>
            <p:nvPr/>
          </p:nvGrpSpPr>
          <p:grpSpPr>
            <a:xfrm>
              <a:off x="6011335" y="5056769"/>
              <a:ext cx="2810930" cy="738664"/>
              <a:chOff x="7239001" y="5412369"/>
              <a:chExt cx="2810930" cy="738664"/>
            </a:xfrm>
          </p:grpSpPr>
          <p:grpSp>
            <p:nvGrpSpPr>
              <p:cNvPr id="7" name="Group 6"/>
              <p:cNvGrpSpPr/>
              <p:nvPr/>
            </p:nvGrpSpPr>
            <p:grpSpPr>
              <a:xfrm>
                <a:off x="7239001" y="5412369"/>
                <a:ext cx="2810930" cy="738664"/>
                <a:chOff x="8205259" y="4539244"/>
                <a:chExt cx="2810930" cy="738664"/>
              </a:xfrm>
            </p:grpSpPr>
            <p:sp>
              <p:nvSpPr>
                <p:cNvPr id="3" name="TextBox 2"/>
                <p:cNvSpPr txBox="1"/>
                <p:nvPr/>
              </p:nvSpPr>
              <p:spPr>
                <a:xfrm>
                  <a:off x="8356598" y="4539244"/>
                  <a:ext cx="2659591" cy="738664"/>
                </a:xfrm>
                <a:prstGeom prst="rect">
                  <a:avLst/>
                </a:prstGeom>
                <a:noFill/>
              </p:spPr>
              <p:txBody>
                <a:bodyPr wrap="square" rtlCol="0">
                  <a:spAutoFit/>
                </a:bodyPr>
                <a:lstStyle/>
                <a:p>
                  <a:r>
                    <a:rPr lang="en-US" sz="1400" dirty="0" smtClean="0"/>
                    <a:t>No online components</a:t>
                  </a:r>
                </a:p>
                <a:p>
                  <a:r>
                    <a:rPr lang="en-US" sz="1400" dirty="0" smtClean="0"/>
                    <a:t>Some online components</a:t>
                  </a:r>
                </a:p>
                <a:p>
                  <a:r>
                    <a:rPr lang="en-US" sz="1400" dirty="0" smtClean="0"/>
                    <a:t>Completely online</a:t>
                  </a:r>
                  <a:endParaRPr lang="en-US" sz="1400" dirty="0"/>
                </a:p>
              </p:txBody>
            </p:sp>
            <p:sp>
              <p:nvSpPr>
                <p:cNvPr id="6" name="Rectangle 5"/>
                <p:cNvSpPr/>
                <p:nvPr/>
              </p:nvSpPr>
              <p:spPr>
                <a:xfrm>
                  <a:off x="8205259" y="4602692"/>
                  <a:ext cx="160867" cy="160867"/>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205259" y="4837642"/>
                  <a:ext cx="160867" cy="160867"/>
                </a:xfrm>
                <a:prstGeom prst="rect">
                  <a:avLst/>
                </a:prstGeom>
                <a:solidFill>
                  <a:schemeClr val="accent5">
                    <a:lumMod val="40000"/>
                    <a:lumOff val="6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p:cNvSpPr/>
              <p:nvPr/>
            </p:nvSpPr>
            <p:spPr>
              <a:xfrm>
                <a:off x="7247467" y="5951008"/>
                <a:ext cx="160867" cy="160867"/>
              </a:xfrm>
              <a:prstGeom prst="rect">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097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normAutofit fontScale="90000"/>
          </a:bodyPr>
          <a:lstStyle/>
          <a:p>
            <a:r>
              <a:rPr lang="en-US" dirty="0" smtClean="0"/>
              <a:t>Teaching and Learning: </a:t>
            </a:r>
            <a:br>
              <a:rPr lang="en-US" dirty="0" smtClean="0"/>
            </a:br>
            <a:r>
              <a:rPr lang="en-US" dirty="0" smtClean="0"/>
              <a:t>Go to the head of the class!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26</a:t>
            </a:fld>
            <a:endParaRPr lang="en-US"/>
          </a:p>
        </p:txBody>
      </p:sp>
      <p:graphicFrame>
        <p:nvGraphicFramePr>
          <p:cNvPr id="7" name="Diagram 6"/>
          <p:cNvGraphicFramePr/>
          <p:nvPr>
            <p:extLst>
              <p:ext uri="{D42A27DB-BD31-4B8C-83A1-F6EECF244321}">
                <p14:modId xmlns:p14="http://schemas.microsoft.com/office/powerpoint/2010/main" val="1977342435"/>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356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Resource Allocation</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27</a:t>
            </a:fld>
            <a:endParaRPr lang="en-US"/>
          </a:p>
        </p:txBody>
      </p:sp>
      <p:graphicFrame>
        <p:nvGraphicFramePr>
          <p:cNvPr id="7" name="Diagram 6"/>
          <p:cNvGraphicFramePr/>
          <p:nvPr>
            <p:extLst>
              <p:ext uri="{D42A27DB-BD31-4B8C-83A1-F6EECF244321}">
                <p14:modId xmlns:p14="http://schemas.microsoft.com/office/powerpoint/2010/main" val="3140058613"/>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30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765"/>
            <a:ext cx="9135155" cy="1143000"/>
          </a:xfrm>
        </p:spPr>
        <p:txBody>
          <a:bodyPr>
            <a:normAutofit fontScale="90000"/>
          </a:bodyPr>
          <a:lstStyle/>
          <a:p>
            <a:r>
              <a:rPr lang="en-US" dirty="0" smtClean="0"/>
              <a:t>Most of the Variability in IT Expenditures “Explained” by Institutional Size</a:t>
            </a:r>
            <a:br>
              <a:rPr lang="en-US" dirty="0" smtClean="0"/>
            </a:b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28</a:t>
            </a:fld>
            <a:endParaRPr lang="en-US"/>
          </a:p>
        </p:txBody>
      </p:sp>
      <p:grpSp>
        <p:nvGrpSpPr>
          <p:cNvPr id="7" name="Group 6"/>
          <p:cNvGrpSpPr/>
          <p:nvPr/>
        </p:nvGrpSpPr>
        <p:grpSpPr>
          <a:xfrm>
            <a:off x="0" y="1139825"/>
            <a:ext cx="9144000" cy="5461000"/>
            <a:chOff x="0" y="1397000"/>
            <a:chExt cx="9144000" cy="5461000"/>
          </a:xfrm>
        </p:grpSpPr>
        <p:graphicFrame>
          <p:nvGraphicFramePr>
            <p:cNvPr id="11" name="Chart 10"/>
            <p:cNvGraphicFramePr>
              <a:graphicFrameLocks/>
            </p:cNvGraphicFramePr>
            <p:nvPr>
              <p:extLst>
                <p:ext uri="{D42A27DB-BD31-4B8C-83A1-F6EECF244321}">
                  <p14:modId xmlns:p14="http://schemas.microsoft.com/office/powerpoint/2010/main" val="1951774224"/>
                </p:ext>
              </p:extLst>
            </p:nvPr>
          </p:nvGraphicFramePr>
          <p:xfrm>
            <a:off x="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962900" y="4933950"/>
              <a:ext cx="73152" cy="73152"/>
            </a:xfrm>
            <a:prstGeom prst="rect">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7635834" y="1097037"/>
            <a:ext cx="1499321" cy="2308324"/>
          </a:xfrm>
          <a:prstGeom prst="rect">
            <a:avLst/>
          </a:prstGeom>
          <a:solidFill>
            <a:srgbClr val="F2B017"/>
          </a:solidFill>
          <a:effectLst>
            <a:outerShdw blurRad="50800" dist="38100" dir="2700000" algn="tl" rotWithShape="0">
              <a:srgbClr val="000000">
                <a:alpha val="43000"/>
              </a:srgbClr>
            </a:outerShdw>
          </a:effectLst>
        </p:spPr>
        <p:txBody>
          <a:bodyPr wrap="square" rtlCol="0">
            <a:spAutoFit/>
          </a:bodyPr>
          <a:lstStyle/>
          <a:p>
            <a:r>
              <a:rPr lang="en-US" dirty="0" smtClean="0"/>
              <a:t>Starting at about 800 FTEs and $250K, expenditures increases by about $645/FTE.</a:t>
            </a:r>
            <a:endParaRPr lang="en-US" dirty="0"/>
          </a:p>
        </p:txBody>
      </p:sp>
      <p:sp>
        <p:nvSpPr>
          <p:cNvPr id="14" name="TextBox 13"/>
          <p:cNvSpPr txBox="1"/>
          <p:nvPr/>
        </p:nvSpPr>
        <p:spPr>
          <a:xfrm>
            <a:off x="7635833" y="5249333"/>
            <a:ext cx="1499321" cy="1200329"/>
          </a:xfrm>
          <a:prstGeom prst="rect">
            <a:avLst/>
          </a:prstGeom>
          <a:solidFill>
            <a:srgbClr val="F2B017"/>
          </a:solidFill>
          <a:effectLst>
            <a:outerShdw blurRad="50800" dist="38100" dir="2700000" algn="tl" rotWithShape="0">
              <a:srgbClr val="000000">
                <a:alpha val="43000"/>
              </a:srgbClr>
            </a:outerShdw>
          </a:effectLst>
        </p:spPr>
        <p:txBody>
          <a:bodyPr wrap="square" rtlCol="0">
            <a:spAutoFit/>
          </a:bodyPr>
          <a:lstStyle/>
          <a:p>
            <a:r>
              <a:rPr lang="en-US" dirty="0" smtClean="0"/>
              <a:t>This model explains 74% of the variability.</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180" y="3599190"/>
            <a:ext cx="13239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75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74638"/>
            <a:ext cx="8420100" cy="1143000"/>
          </a:xfrm>
        </p:spPr>
        <p:txBody>
          <a:bodyPr>
            <a:normAutofit fontScale="90000"/>
          </a:bodyPr>
          <a:lstStyle/>
          <a:p>
            <a:r>
              <a:rPr lang="en-US" dirty="0" smtClean="0"/>
              <a:t>A Simplified Look at IT Resource Allocation Per FTE</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29</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736" y="1672042"/>
            <a:ext cx="5224586" cy="459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23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03445"/>
            <a:ext cx="8239125" cy="3075706"/>
          </a:xfrm>
        </p:spPr>
        <p:txBody>
          <a:bodyPr>
            <a:normAutofit fontScale="92500" lnSpcReduction="10000"/>
          </a:bodyPr>
          <a:lstStyle/>
          <a:p>
            <a:pPr>
              <a:buClr>
                <a:srgbClr val="A32638"/>
              </a:buClr>
              <a:buFont typeface="Wingdings" pitchFamily="2" charset="2"/>
              <a:buChar char="§"/>
            </a:pPr>
            <a:r>
              <a:rPr lang="en-US" sz="2800" dirty="0" smtClean="0">
                <a:sym typeface="Wingdings"/>
              </a:rPr>
              <a:t>Core Data Service (CDS) survey, 2011</a:t>
            </a:r>
          </a:p>
          <a:p>
            <a:pPr lvl="1">
              <a:buClr>
                <a:srgbClr val="A32638"/>
              </a:buClr>
              <a:buFont typeface="Wingdings" pitchFamily="2" charset="2"/>
              <a:buChar char="§"/>
            </a:pPr>
            <a:r>
              <a:rPr lang="en-US" sz="2400" dirty="0" smtClean="0">
                <a:sym typeface="Wingdings"/>
              </a:rPr>
              <a:t>133 community colleges responded to CDS</a:t>
            </a:r>
          </a:p>
          <a:p>
            <a:pPr lvl="1">
              <a:buClr>
                <a:srgbClr val="A32638"/>
              </a:buClr>
              <a:buFont typeface="Wingdings" pitchFamily="2" charset="2"/>
              <a:buChar char="§"/>
            </a:pPr>
            <a:r>
              <a:rPr lang="en-US" sz="2400" dirty="0" smtClean="0">
                <a:sym typeface="Wingdings"/>
                <a:hlinkClick r:id="rId3"/>
              </a:rPr>
              <a:t>www.educause.edu/cds</a:t>
            </a:r>
            <a:r>
              <a:rPr lang="en-US" sz="2400" dirty="0" smtClean="0">
                <a:sym typeface="Wingdings"/>
              </a:rPr>
              <a:t>	</a:t>
            </a:r>
          </a:p>
          <a:p>
            <a:pPr>
              <a:buClr>
                <a:srgbClr val="A32638"/>
              </a:buClr>
              <a:buFont typeface="Wingdings" pitchFamily="2" charset="2"/>
              <a:buChar char="§"/>
            </a:pPr>
            <a:r>
              <a:rPr lang="en-US" sz="2800" i="1" dirty="0" smtClean="0">
                <a:sym typeface="Wingdings"/>
              </a:rPr>
              <a:t>ECAR National Study of Undergraduate Students and Information Technology, 2011</a:t>
            </a:r>
          </a:p>
          <a:p>
            <a:pPr lvl="1">
              <a:buClr>
                <a:srgbClr val="A32638"/>
              </a:buClr>
              <a:buFont typeface="Wingdings" pitchFamily="2" charset="2"/>
              <a:buChar char="§"/>
            </a:pPr>
            <a:r>
              <a:rPr lang="en-US" sz="2400" dirty="0" smtClean="0">
                <a:sym typeface="Wingdings"/>
              </a:rPr>
              <a:t>1,122 community college students from 398 different institutions</a:t>
            </a:r>
          </a:p>
          <a:p>
            <a:pPr lvl="1">
              <a:buClr>
                <a:srgbClr val="A32638"/>
              </a:buClr>
              <a:buFont typeface="Wingdings" pitchFamily="2" charset="2"/>
              <a:buChar char="§"/>
            </a:pPr>
            <a:r>
              <a:rPr lang="en-US" sz="2400" dirty="0" smtClean="0">
                <a:sym typeface="Wingdings"/>
                <a:hlinkClick r:id="rId4"/>
              </a:rPr>
              <a:t>www.educause.edu/ecar</a:t>
            </a:r>
            <a:r>
              <a:rPr lang="en-US" sz="2400" dirty="0" smtClean="0">
                <a:sym typeface="Wingdings"/>
              </a:rPr>
              <a:t> </a:t>
            </a:r>
          </a:p>
          <a:p>
            <a:pPr lvl="1">
              <a:buClr>
                <a:srgbClr val="A32638"/>
              </a:buClr>
              <a:buFont typeface="Wingdings" pitchFamily="2" charset="2"/>
              <a:buChar char="§"/>
            </a:pPr>
            <a:endParaRPr lang="en-US" sz="2400" dirty="0">
              <a:sym typeface="Wingdings"/>
            </a:endParaRPr>
          </a:p>
          <a:p>
            <a:pPr>
              <a:buClr>
                <a:srgbClr val="A32638"/>
              </a:buClr>
              <a:buFont typeface="Wingdings" pitchFamily="2" charset="2"/>
              <a:buChar char="§"/>
            </a:pPr>
            <a:endParaRPr lang="en-US" sz="2800" dirty="0">
              <a:sym typeface="Wingdings"/>
            </a:endParaRPr>
          </a:p>
        </p:txBody>
      </p:sp>
      <p:sp>
        <p:nvSpPr>
          <p:cNvPr id="2" name="Title 1"/>
          <p:cNvSpPr>
            <a:spLocks noGrp="1"/>
          </p:cNvSpPr>
          <p:nvPr>
            <p:ph type="title"/>
          </p:nvPr>
        </p:nvSpPr>
        <p:spPr/>
        <p:txBody>
          <a:bodyPr>
            <a:normAutofit fontScale="90000"/>
          </a:bodyPr>
          <a:lstStyle/>
          <a:p>
            <a:r>
              <a:rPr lang="en-US" dirty="0" smtClean="0"/>
              <a:t>Secondary Data Analysis:</a:t>
            </a:r>
            <a:br>
              <a:rPr lang="en-US" dirty="0" smtClean="0"/>
            </a:br>
            <a:r>
              <a:rPr lang="en-US" dirty="0" smtClean="0"/>
              <a:t>Data Sources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a:t>
            </a:fld>
            <a:endParaRPr lang="en-US"/>
          </a:p>
        </p:txBody>
      </p:sp>
    </p:spTree>
    <p:extLst>
      <p:ext uri="{BB962C8B-B14F-4D97-AF65-F5344CB8AC3E}">
        <p14:creationId xmlns:p14="http://schemas.microsoft.com/office/powerpoint/2010/main" val="3284545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normAutofit fontScale="90000"/>
          </a:bodyPr>
          <a:lstStyle/>
          <a:p>
            <a:r>
              <a:rPr lang="en-US" dirty="0" smtClean="0"/>
              <a:t>Resource Allocation: Closest to the Mission</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30</a:t>
            </a:fld>
            <a:endParaRPr lang="en-US"/>
          </a:p>
        </p:txBody>
      </p:sp>
      <p:graphicFrame>
        <p:nvGraphicFramePr>
          <p:cNvPr id="7" name="Diagram 6"/>
          <p:cNvGraphicFramePr/>
          <p:nvPr>
            <p:extLst>
              <p:ext uri="{D42A27DB-BD31-4B8C-83A1-F6EECF244321}">
                <p14:modId xmlns:p14="http://schemas.microsoft.com/office/powerpoint/2010/main" val="3576090621"/>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75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normAutofit/>
          </a:bodyPr>
          <a:lstStyle/>
          <a:p>
            <a:r>
              <a:rPr lang="en-US" dirty="0" smtClean="0"/>
              <a:t>Managing Risk</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31</a:t>
            </a:fld>
            <a:endParaRPr lang="en-US"/>
          </a:p>
        </p:txBody>
      </p:sp>
      <p:graphicFrame>
        <p:nvGraphicFramePr>
          <p:cNvPr id="7" name="Diagram 6"/>
          <p:cNvGraphicFramePr/>
          <p:nvPr>
            <p:extLst>
              <p:ext uri="{D42A27DB-BD31-4B8C-83A1-F6EECF244321}">
                <p14:modId xmlns:p14="http://schemas.microsoft.com/office/powerpoint/2010/main" val="866187536"/>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483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885295"/>
          </a:xfrm>
        </p:spPr>
        <p:txBody>
          <a:bodyPr>
            <a:normAutofit/>
          </a:bodyPr>
          <a:lstStyle/>
          <a:p>
            <a:r>
              <a:rPr lang="en-US" dirty="0" smtClean="0"/>
              <a:t>Lagging in Many Security Areas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3308392"/>
              </p:ext>
            </p:extLst>
          </p:nvPr>
        </p:nvGraphicFramePr>
        <p:xfrm>
          <a:off x="84667" y="782894"/>
          <a:ext cx="9059333" cy="589280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32</a:t>
            </a:fld>
            <a:endParaRPr lang="en-US"/>
          </a:p>
        </p:txBody>
      </p:sp>
      <p:sp>
        <p:nvSpPr>
          <p:cNvPr id="8" name="TextBox 7"/>
          <p:cNvSpPr txBox="1"/>
          <p:nvPr/>
        </p:nvSpPr>
        <p:spPr>
          <a:xfrm>
            <a:off x="673502" y="6539899"/>
            <a:ext cx="2790496" cy="230832"/>
          </a:xfrm>
          <a:prstGeom prst="rect">
            <a:avLst/>
          </a:prstGeom>
          <a:noFill/>
        </p:spPr>
        <p:txBody>
          <a:bodyPr wrap="square" rtlCol="0">
            <a:spAutoFit/>
          </a:bodyPr>
          <a:lstStyle/>
          <a:p>
            <a:r>
              <a:rPr lang="en-US" sz="900" dirty="0" smtClean="0"/>
              <a:t>2011 CDS – M7Q7-9 (q233-236)</a:t>
            </a:r>
            <a:endParaRPr lang="en-US" sz="900" dirty="0"/>
          </a:p>
        </p:txBody>
      </p:sp>
      <p:grpSp>
        <p:nvGrpSpPr>
          <p:cNvPr id="4" name="Group 3"/>
          <p:cNvGrpSpPr/>
          <p:nvPr/>
        </p:nvGrpSpPr>
        <p:grpSpPr>
          <a:xfrm>
            <a:off x="254000" y="3152775"/>
            <a:ext cx="4064000" cy="2911475"/>
            <a:chOff x="254000" y="3598335"/>
            <a:chExt cx="4064000" cy="2675466"/>
          </a:xfrm>
        </p:grpSpPr>
        <p:grpSp>
          <p:nvGrpSpPr>
            <p:cNvPr id="19" name="Group 18"/>
            <p:cNvGrpSpPr/>
            <p:nvPr/>
          </p:nvGrpSpPr>
          <p:grpSpPr>
            <a:xfrm>
              <a:off x="254000" y="4207935"/>
              <a:ext cx="4064000" cy="2065866"/>
              <a:chOff x="254000" y="4351867"/>
              <a:chExt cx="4064000" cy="2065866"/>
            </a:xfrm>
          </p:grpSpPr>
          <p:cxnSp>
            <p:nvCxnSpPr>
              <p:cNvPr id="11" name="Straight Connector 10"/>
              <p:cNvCxnSpPr/>
              <p:nvPr/>
            </p:nvCxnSpPr>
            <p:spPr>
              <a:xfrm flipV="1">
                <a:off x="575733" y="4775200"/>
                <a:ext cx="3733800" cy="846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83733" y="6417733"/>
                <a:ext cx="323426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54000" y="5791201"/>
                <a:ext cx="4064000" cy="846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375834" y="4351867"/>
                <a:ext cx="2937933" cy="16932"/>
              </a:xfrm>
              <a:prstGeom prst="line">
                <a:avLst/>
              </a:prstGeom>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flipV="1">
              <a:off x="575733" y="3598335"/>
              <a:ext cx="3738034" cy="2539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0006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
            <a:ext cx="8229600" cy="1143000"/>
          </a:xfrm>
        </p:spPr>
        <p:txBody>
          <a:bodyPr>
            <a:normAutofit/>
          </a:bodyPr>
          <a:lstStyle/>
          <a:p>
            <a:pPr>
              <a:lnSpc>
                <a:spcPts val="3800"/>
              </a:lnSpc>
            </a:pPr>
            <a:r>
              <a:rPr lang="en-US" dirty="0" smtClean="0"/>
              <a:t>Restoring Power and Disaster Recovery Plans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33</a:t>
            </a:fld>
            <a:endParaRPr lang="en-US"/>
          </a:p>
        </p:txBody>
      </p:sp>
      <p:sp>
        <p:nvSpPr>
          <p:cNvPr id="8" name="TextBox 7"/>
          <p:cNvSpPr txBox="1"/>
          <p:nvPr/>
        </p:nvSpPr>
        <p:spPr>
          <a:xfrm>
            <a:off x="6209644" y="6581233"/>
            <a:ext cx="2790496" cy="230832"/>
          </a:xfrm>
          <a:prstGeom prst="rect">
            <a:avLst/>
          </a:prstGeom>
          <a:noFill/>
        </p:spPr>
        <p:txBody>
          <a:bodyPr wrap="square" rtlCol="0">
            <a:spAutoFit/>
          </a:bodyPr>
          <a:lstStyle/>
          <a:p>
            <a:r>
              <a:rPr lang="en-US" sz="900" dirty="0"/>
              <a:t>2011 CDS – M5Q1, Q7 - (q200, q208)</a:t>
            </a:r>
          </a:p>
        </p:txBody>
      </p:sp>
      <p:grpSp>
        <p:nvGrpSpPr>
          <p:cNvPr id="6" name="Group 5"/>
          <p:cNvGrpSpPr/>
          <p:nvPr/>
        </p:nvGrpSpPr>
        <p:grpSpPr>
          <a:xfrm>
            <a:off x="-700748" y="1229681"/>
            <a:ext cx="5946930" cy="3100052"/>
            <a:chOff x="-700748" y="1229681"/>
            <a:chExt cx="5946930" cy="3100052"/>
          </a:xfrm>
        </p:grpSpPr>
        <p:graphicFrame>
          <p:nvGraphicFramePr>
            <p:cNvPr id="56" name="Chart 55"/>
            <p:cNvGraphicFramePr/>
            <p:nvPr>
              <p:extLst>
                <p:ext uri="{D42A27DB-BD31-4B8C-83A1-F6EECF244321}">
                  <p14:modId xmlns:p14="http://schemas.microsoft.com/office/powerpoint/2010/main" val="1738189508"/>
                </p:ext>
              </p:extLst>
            </p:nvPr>
          </p:nvGraphicFramePr>
          <p:xfrm>
            <a:off x="-700748" y="1752249"/>
            <a:ext cx="4143154" cy="2544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p:cNvGraphicFramePr/>
            <p:nvPr>
              <p:extLst>
                <p:ext uri="{D42A27DB-BD31-4B8C-83A1-F6EECF244321}">
                  <p14:modId xmlns:p14="http://schemas.microsoft.com/office/powerpoint/2010/main" val="675079985"/>
                </p:ext>
              </p:extLst>
            </p:nvPr>
          </p:nvGraphicFramePr>
          <p:xfrm>
            <a:off x="1103028" y="1785352"/>
            <a:ext cx="4143154" cy="254438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84692" y="1229681"/>
              <a:ext cx="3381154" cy="646331"/>
            </a:xfrm>
            <a:prstGeom prst="rect">
              <a:avLst/>
            </a:prstGeom>
            <a:solidFill>
              <a:schemeClr val="tx1"/>
            </a:solidFill>
          </p:spPr>
          <p:txBody>
            <a:bodyPr wrap="square" rtlCol="0">
              <a:spAutoFit/>
            </a:bodyPr>
            <a:lstStyle/>
            <a:p>
              <a:pPr algn="ctr"/>
              <a:r>
                <a:rPr lang="en-US" dirty="0" smtClean="0">
                  <a:solidFill>
                    <a:schemeClr val="bg2"/>
                  </a:solidFill>
                </a:rPr>
                <a:t>Secondary </a:t>
              </a:r>
            </a:p>
            <a:p>
              <a:pPr algn="ctr"/>
              <a:r>
                <a:rPr lang="en-US" dirty="0" smtClean="0">
                  <a:solidFill>
                    <a:schemeClr val="bg2"/>
                  </a:solidFill>
                </a:rPr>
                <a:t>Power Source</a:t>
              </a:r>
              <a:endParaRPr lang="en-US" dirty="0">
                <a:solidFill>
                  <a:schemeClr val="bg2"/>
                </a:solidFill>
              </a:endParaRPr>
            </a:p>
          </p:txBody>
        </p:sp>
      </p:grpSp>
      <p:grpSp>
        <p:nvGrpSpPr>
          <p:cNvPr id="3" name="Group 2"/>
          <p:cNvGrpSpPr/>
          <p:nvPr/>
        </p:nvGrpSpPr>
        <p:grpSpPr>
          <a:xfrm>
            <a:off x="3890418" y="1220156"/>
            <a:ext cx="5934509" cy="2983116"/>
            <a:chOff x="3890418" y="1229681"/>
            <a:chExt cx="5934509" cy="2983116"/>
          </a:xfrm>
        </p:grpSpPr>
        <p:graphicFrame>
          <p:nvGraphicFramePr>
            <p:cNvPr id="12" name="Chart 11"/>
            <p:cNvGraphicFramePr/>
            <p:nvPr>
              <p:extLst>
                <p:ext uri="{D42A27DB-BD31-4B8C-83A1-F6EECF244321}">
                  <p14:modId xmlns:p14="http://schemas.microsoft.com/office/powerpoint/2010/main" val="1680117183"/>
                </p:ext>
              </p:extLst>
            </p:nvPr>
          </p:nvGraphicFramePr>
          <p:xfrm>
            <a:off x="3890418" y="1668416"/>
            <a:ext cx="4143154" cy="2544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p:cNvGraphicFramePr/>
            <p:nvPr>
              <p:extLst>
                <p:ext uri="{D42A27DB-BD31-4B8C-83A1-F6EECF244321}">
                  <p14:modId xmlns:p14="http://schemas.microsoft.com/office/powerpoint/2010/main" val="1141136895"/>
                </p:ext>
              </p:extLst>
            </p:nvPr>
          </p:nvGraphicFramePr>
          <p:xfrm>
            <a:off x="5681773" y="1650492"/>
            <a:ext cx="4143154" cy="2544381"/>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Box 58"/>
            <p:cNvSpPr txBox="1"/>
            <p:nvPr/>
          </p:nvSpPr>
          <p:spPr>
            <a:xfrm>
              <a:off x="5160457" y="1229681"/>
              <a:ext cx="3381154" cy="646331"/>
            </a:xfrm>
            <a:prstGeom prst="rect">
              <a:avLst/>
            </a:prstGeom>
            <a:solidFill>
              <a:schemeClr val="tx1"/>
            </a:solidFill>
          </p:spPr>
          <p:txBody>
            <a:bodyPr wrap="square" rtlCol="0">
              <a:spAutoFit/>
            </a:bodyPr>
            <a:lstStyle/>
            <a:p>
              <a:pPr algn="ctr"/>
              <a:r>
                <a:rPr lang="en-US" dirty="0" smtClean="0">
                  <a:solidFill>
                    <a:schemeClr val="bg2"/>
                  </a:solidFill>
                </a:rPr>
                <a:t>Disaster Recovery </a:t>
              </a:r>
            </a:p>
            <a:p>
              <a:pPr algn="ctr"/>
              <a:r>
                <a:rPr lang="en-US" dirty="0" smtClean="0">
                  <a:solidFill>
                    <a:schemeClr val="bg2"/>
                  </a:solidFill>
                </a:rPr>
                <a:t>Plans</a:t>
              </a:r>
              <a:endParaRPr lang="en-US" dirty="0">
                <a:solidFill>
                  <a:schemeClr val="bg2"/>
                </a:solidFill>
              </a:endParaRPr>
            </a:p>
          </p:txBody>
        </p:sp>
      </p:grpSp>
      <p:grpSp>
        <p:nvGrpSpPr>
          <p:cNvPr id="7" name="Group 6"/>
          <p:cNvGrpSpPr/>
          <p:nvPr/>
        </p:nvGrpSpPr>
        <p:grpSpPr>
          <a:xfrm>
            <a:off x="1704425" y="4161870"/>
            <a:ext cx="6124354" cy="2965193"/>
            <a:chOff x="1704424" y="4077204"/>
            <a:chExt cx="6124354" cy="2965193"/>
          </a:xfrm>
        </p:grpSpPr>
        <p:graphicFrame>
          <p:nvGraphicFramePr>
            <p:cNvPr id="15" name="Chart 14"/>
            <p:cNvGraphicFramePr/>
            <p:nvPr>
              <p:extLst>
                <p:ext uri="{D42A27DB-BD31-4B8C-83A1-F6EECF244321}">
                  <p14:modId xmlns:p14="http://schemas.microsoft.com/office/powerpoint/2010/main" val="1054832575"/>
                </p:ext>
              </p:extLst>
            </p:nvPr>
          </p:nvGraphicFramePr>
          <p:xfrm>
            <a:off x="3685624" y="4498015"/>
            <a:ext cx="4143154" cy="2544381"/>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3164308" y="4077204"/>
              <a:ext cx="3381154" cy="646331"/>
            </a:xfrm>
            <a:prstGeom prst="rect">
              <a:avLst/>
            </a:prstGeom>
            <a:solidFill>
              <a:schemeClr val="tx1"/>
            </a:solidFill>
          </p:spPr>
          <p:txBody>
            <a:bodyPr wrap="square" rtlCol="0">
              <a:spAutoFit/>
            </a:bodyPr>
            <a:lstStyle/>
            <a:p>
              <a:pPr algn="ctr"/>
              <a:r>
                <a:rPr lang="en-US" dirty="0" smtClean="0">
                  <a:solidFill>
                    <a:schemeClr val="bg2"/>
                  </a:solidFill>
                </a:rPr>
                <a:t>Disaster Recovery </a:t>
              </a:r>
            </a:p>
            <a:p>
              <a:pPr algn="ctr"/>
              <a:r>
                <a:rPr lang="en-US" dirty="0" smtClean="0">
                  <a:solidFill>
                    <a:schemeClr val="bg2"/>
                  </a:solidFill>
                </a:rPr>
                <a:t>Plans Was Recently Tested</a:t>
              </a:r>
              <a:endParaRPr lang="en-US" dirty="0">
                <a:solidFill>
                  <a:schemeClr val="bg2"/>
                </a:solidFill>
              </a:endParaRPr>
            </a:p>
          </p:txBody>
        </p:sp>
        <p:graphicFrame>
          <p:nvGraphicFramePr>
            <p:cNvPr id="17" name="Chart 16"/>
            <p:cNvGraphicFramePr/>
            <p:nvPr>
              <p:extLst>
                <p:ext uri="{D42A27DB-BD31-4B8C-83A1-F6EECF244321}">
                  <p14:modId xmlns:p14="http://schemas.microsoft.com/office/powerpoint/2010/main" val="3176069823"/>
                </p:ext>
              </p:extLst>
            </p:nvPr>
          </p:nvGraphicFramePr>
          <p:xfrm>
            <a:off x="1704424" y="4498016"/>
            <a:ext cx="4143154" cy="2544381"/>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6560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normAutofit/>
          </a:bodyPr>
          <a:lstStyle/>
          <a:p>
            <a:r>
              <a:rPr lang="en-US" dirty="0" smtClean="0"/>
              <a:t>Managing Risk: Vulnerable</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34</a:t>
            </a:fld>
            <a:endParaRPr lang="en-US"/>
          </a:p>
        </p:txBody>
      </p:sp>
      <p:graphicFrame>
        <p:nvGraphicFramePr>
          <p:cNvPr id="7" name="Diagram 6"/>
          <p:cNvGraphicFramePr/>
          <p:nvPr>
            <p:extLst>
              <p:ext uri="{D42A27DB-BD31-4B8C-83A1-F6EECF244321}">
                <p14:modId xmlns:p14="http://schemas.microsoft.com/office/powerpoint/2010/main" val="1126481066"/>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193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normAutofit/>
          </a:bodyPr>
          <a:lstStyle/>
          <a:p>
            <a:r>
              <a:rPr lang="en-US" dirty="0" smtClean="0"/>
              <a:t>Management</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35</a:t>
            </a:fld>
            <a:endParaRPr lang="en-US"/>
          </a:p>
        </p:txBody>
      </p:sp>
      <p:graphicFrame>
        <p:nvGraphicFramePr>
          <p:cNvPr id="7" name="Diagram 6"/>
          <p:cNvGraphicFramePr/>
          <p:nvPr>
            <p:extLst>
              <p:ext uri="{D42A27DB-BD31-4B8C-83A1-F6EECF244321}">
                <p14:modId xmlns:p14="http://schemas.microsoft.com/office/powerpoint/2010/main" val="2820229161"/>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164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638"/>
            <a:ext cx="8763000" cy="1143000"/>
          </a:xfrm>
        </p:spPr>
        <p:txBody>
          <a:bodyPr>
            <a:normAutofit fontScale="90000"/>
          </a:bodyPr>
          <a:lstStyle/>
          <a:p>
            <a:r>
              <a:rPr lang="en-US" spc="-20" dirty="0" smtClean="0"/>
              <a:t>Outsourcing Still Uncommon, But Community Colleges Lead in Most Areas</a:t>
            </a:r>
            <a:endParaRPr lang="en-US" spc="-2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0409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36</a:t>
            </a:fld>
            <a:endParaRPr lang="en-US"/>
          </a:p>
        </p:txBody>
      </p:sp>
      <p:sp>
        <p:nvSpPr>
          <p:cNvPr id="7" name="TextBox 6"/>
          <p:cNvSpPr txBox="1"/>
          <p:nvPr/>
        </p:nvSpPr>
        <p:spPr>
          <a:xfrm>
            <a:off x="5580994" y="6323213"/>
            <a:ext cx="2790496" cy="230832"/>
          </a:xfrm>
          <a:prstGeom prst="rect">
            <a:avLst/>
          </a:prstGeom>
          <a:noFill/>
        </p:spPr>
        <p:txBody>
          <a:bodyPr wrap="square" rtlCol="0">
            <a:spAutoFit/>
          </a:bodyPr>
          <a:lstStyle/>
          <a:p>
            <a:r>
              <a:rPr lang="en-US" sz="900" dirty="0" smtClean="0"/>
              <a:t>2011 CDS – M1Q51 (q146)</a:t>
            </a:r>
            <a:endParaRPr lang="en-US" sz="900" dirty="0"/>
          </a:p>
        </p:txBody>
      </p:sp>
      <p:sp>
        <p:nvSpPr>
          <p:cNvPr id="8" name="TextBox 7"/>
          <p:cNvSpPr txBox="1"/>
          <p:nvPr/>
        </p:nvSpPr>
        <p:spPr>
          <a:xfrm>
            <a:off x="346842" y="5796656"/>
            <a:ext cx="3247696" cy="400110"/>
          </a:xfrm>
          <a:prstGeom prst="rect">
            <a:avLst/>
          </a:prstGeom>
          <a:noFill/>
        </p:spPr>
        <p:txBody>
          <a:bodyPr wrap="square" rtlCol="0">
            <a:spAutoFit/>
          </a:bodyPr>
          <a:lstStyle/>
          <a:p>
            <a:r>
              <a:rPr lang="en-US" sz="1000" i="1" dirty="0" smtClean="0"/>
              <a:t>* significant at the .05 level</a:t>
            </a:r>
          </a:p>
          <a:p>
            <a:r>
              <a:rPr lang="en-US" sz="1000" i="1" dirty="0" smtClean="0"/>
              <a:t>** significant at the .01 level</a:t>
            </a:r>
          </a:p>
        </p:txBody>
      </p:sp>
    </p:spTree>
    <p:extLst>
      <p:ext uri="{BB962C8B-B14F-4D97-AF65-F5344CB8AC3E}">
        <p14:creationId xmlns:p14="http://schemas.microsoft.com/office/powerpoint/2010/main" val="4272469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70467" y="363008"/>
            <a:ext cx="7772400" cy="873125"/>
          </a:xfrm>
        </p:spPr>
        <p:txBody>
          <a:bodyPr>
            <a:noAutofit/>
          </a:bodyPr>
          <a:lstStyle/>
          <a:p>
            <a:r>
              <a:rPr lang="en-US" sz="4000" dirty="0" smtClean="0">
                <a:latin typeface="+mn-lt"/>
                <a:cs typeface="Arial"/>
              </a:rPr>
              <a:t>Community Colleges Not Likely to Use Service Level Agreements</a:t>
            </a:r>
            <a:endParaRPr lang="en-US" sz="4000" dirty="0">
              <a:latin typeface="+mn-lt"/>
              <a:cs typeface="Arial"/>
            </a:endParaRPr>
          </a:p>
        </p:txBody>
      </p:sp>
      <p:graphicFrame>
        <p:nvGraphicFramePr>
          <p:cNvPr id="4" name="Chart 3"/>
          <p:cNvGraphicFramePr/>
          <p:nvPr>
            <p:extLst>
              <p:ext uri="{D42A27DB-BD31-4B8C-83A1-F6EECF244321}">
                <p14:modId xmlns:p14="http://schemas.microsoft.com/office/powerpoint/2010/main" val="2202260038"/>
              </p:ext>
            </p:extLst>
          </p:nvPr>
        </p:nvGraphicFramePr>
        <p:xfrm>
          <a:off x="238125" y="1337734"/>
          <a:ext cx="8616107" cy="494876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6553200" y="6356350"/>
            <a:ext cx="2133600" cy="365125"/>
          </a:xfrm>
        </p:spPr>
        <p:txBody>
          <a:bodyPr/>
          <a:lstStyle/>
          <a:p>
            <a:fld id="{09E5805D-992F-49FF-BE10-978F9F2FB302}" type="slidenum">
              <a:rPr lang="en-US" smtClean="0"/>
              <a:t>37</a:t>
            </a:fld>
            <a:endParaRPr lang="en-US" dirty="0"/>
          </a:p>
        </p:txBody>
      </p:sp>
    </p:spTree>
    <p:extLst>
      <p:ext uri="{BB962C8B-B14F-4D97-AF65-F5344CB8AC3E}">
        <p14:creationId xmlns:p14="http://schemas.microsoft.com/office/powerpoint/2010/main" val="508635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cs typeface="Arial"/>
              </a:rPr>
              <a:t>Majority of Community Colleges Charge a Student Technology Fee</a:t>
            </a:r>
            <a:endParaRPr lang="en-US" sz="4000" dirty="0">
              <a:cs typeface="Aria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12679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a:xfrm>
            <a:off x="6553200" y="6356350"/>
            <a:ext cx="2133600" cy="365125"/>
          </a:xfrm>
        </p:spPr>
        <p:txBody>
          <a:bodyPr/>
          <a:lstStyle/>
          <a:p>
            <a:fld id="{09E5805D-992F-49FF-BE10-978F9F2FB302}" type="slidenum">
              <a:rPr lang="en-US" smtClean="0"/>
              <a:t>38</a:t>
            </a:fld>
            <a:endParaRPr lang="en-US" dirty="0"/>
          </a:p>
        </p:txBody>
      </p:sp>
    </p:spTree>
    <p:extLst>
      <p:ext uri="{BB962C8B-B14F-4D97-AF65-F5344CB8AC3E}">
        <p14:creationId xmlns:p14="http://schemas.microsoft.com/office/powerpoint/2010/main" val="3644531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7638"/>
            <a:ext cx="9058274" cy="1143000"/>
          </a:xfrm>
        </p:spPr>
        <p:txBody>
          <a:bodyPr>
            <a:normAutofit fontScale="90000"/>
          </a:bodyPr>
          <a:lstStyle/>
          <a:p>
            <a:r>
              <a:rPr lang="en-US" dirty="0" smtClean="0"/>
              <a:t>Community Colleges Serve More Students per IT Support Staff Than Others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39</a:t>
            </a:fld>
            <a:endParaRPr lang="en-US"/>
          </a:p>
        </p:txBody>
      </p:sp>
      <p:sp>
        <p:nvSpPr>
          <p:cNvPr id="7" name="TextBox 6"/>
          <p:cNvSpPr txBox="1"/>
          <p:nvPr/>
        </p:nvSpPr>
        <p:spPr>
          <a:xfrm>
            <a:off x="500994" y="6035346"/>
            <a:ext cx="2790496" cy="230832"/>
          </a:xfrm>
          <a:prstGeom prst="rect">
            <a:avLst/>
          </a:prstGeom>
          <a:noFill/>
        </p:spPr>
        <p:txBody>
          <a:bodyPr wrap="square" rtlCol="0">
            <a:spAutoFit/>
          </a:bodyPr>
          <a:lstStyle/>
          <a:p>
            <a:r>
              <a:rPr lang="en-US" sz="900" dirty="0" smtClean="0"/>
              <a:t>2011 CDS – M1Q28 (q124)</a:t>
            </a:r>
            <a:endParaRPr lang="en-US" sz="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27068825"/>
              </p:ext>
            </p:extLst>
          </p:nvPr>
        </p:nvGraphicFramePr>
        <p:xfrm>
          <a:off x="457200" y="1422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424891" y="5928368"/>
            <a:ext cx="4572000" cy="523220"/>
          </a:xfrm>
          <a:prstGeom prst="rect">
            <a:avLst/>
          </a:prstGeom>
        </p:spPr>
        <p:txBody>
          <a:bodyPr>
            <a:spAutoFit/>
          </a:bodyPr>
          <a:lstStyle/>
          <a:p>
            <a:r>
              <a:rPr lang="en-US" sz="1400" i="1" dirty="0" smtClean="0"/>
              <a:t>Includes </a:t>
            </a:r>
            <a:r>
              <a:rPr lang="en-US" sz="1400" i="1" dirty="0"/>
              <a:t>help desk, desktop computing, user support, training, computer store, </a:t>
            </a:r>
            <a:r>
              <a:rPr lang="en-US" sz="1400" i="1" dirty="0" smtClean="0"/>
              <a:t>and “other</a:t>
            </a:r>
            <a:r>
              <a:rPr lang="en-US" sz="1400" i="1" dirty="0"/>
              <a:t>” support services staff.</a:t>
            </a:r>
            <a:endParaRPr lang="en-US" sz="1400" dirty="0"/>
          </a:p>
        </p:txBody>
      </p:sp>
    </p:spTree>
    <p:extLst>
      <p:ext uri="{BB962C8B-B14F-4D97-AF65-F5344CB8AC3E}">
        <p14:creationId xmlns:p14="http://schemas.microsoft.com/office/powerpoint/2010/main" val="2362982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13771"/>
            <a:ext cx="8229600" cy="1143000"/>
          </a:xfrm>
        </p:spPr>
        <p:txBody>
          <a:bodyPr>
            <a:normAutofit/>
          </a:bodyPr>
          <a:lstStyle/>
          <a:p>
            <a:r>
              <a:rPr lang="en-US" dirty="0" smtClean="0"/>
              <a:t>Questions to Ask</a:t>
            </a:r>
            <a:endParaRPr lang="en-US" dirty="0"/>
          </a:p>
        </p:txBody>
      </p:sp>
      <p:sp>
        <p:nvSpPr>
          <p:cNvPr id="3" name="Content Placeholder 2"/>
          <p:cNvSpPr>
            <a:spLocks noGrp="1"/>
          </p:cNvSpPr>
          <p:nvPr>
            <p:ph idx="1"/>
          </p:nvPr>
        </p:nvSpPr>
        <p:spPr>
          <a:xfrm>
            <a:off x="457200" y="1151468"/>
            <a:ext cx="8229600" cy="4974696"/>
          </a:xfrm>
        </p:spPr>
        <p:txBody>
          <a:bodyPr>
            <a:normAutofit fontScale="92500" lnSpcReduction="10000"/>
          </a:bodyPr>
          <a:lstStyle/>
          <a:p>
            <a:pPr marL="514350" lvl="0" indent="-514350">
              <a:buFont typeface="+mj-lt"/>
              <a:buAutoNum type="arabicPeriod"/>
            </a:pPr>
            <a:r>
              <a:rPr lang="en-US" dirty="0"/>
              <a:t>What do you know about the technologies your students own and how well IT services are meeting their needs?</a:t>
            </a:r>
          </a:p>
          <a:p>
            <a:pPr marL="514350" lvl="0" indent="-514350">
              <a:buFont typeface="+mj-lt"/>
              <a:buAutoNum type="arabicPeriod"/>
            </a:pPr>
            <a:r>
              <a:rPr lang="en-US" dirty="0"/>
              <a:t>What support do you currently provide to help faculty use technology in teaching?</a:t>
            </a:r>
          </a:p>
          <a:p>
            <a:pPr marL="514350" lvl="0" indent="-514350">
              <a:buFont typeface="+mj-lt"/>
              <a:buAutoNum type="arabicPeriod"/>
            </a:pPr>
            <a:r>
              <a:rPr lang="en-US" dirty="0"/>
              <a:t>How many students, faculty, and staff does each IT support FTE service? What is your IT cost per FTE?</a:t>
            </a:r>
          </a:p>
          <a:p>
            <a:pPr marL="514350" lvl="0" indent="-514350">
              <a:buFont typeface="+mj-lt"/>
              <a:buAutoNum type="arabicPeriod"/>
            </a:pPr>
            <a:r>
              <a:rPr lang="en-US" dirty="0"/>
              <a:t>Does your institution’s strategic plan include IT? Do faculty and students have a voice in IT planning</a:t>
            </a:r>
            <a:r>
              <a:rPr lang="en-US" dirty="0" smtClean="0"/>
              <a:t>?</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4</a:t>
            </a:fld>
            <a:endParaRPr lang="en-US"/>
          </a:p>
        </p:txBody>
      </p:sp>
    </p:spTree>
    <p:extLst>
      <p:ext uri="{BB962C8B-B14F-4D97-AF65-F5344CB8AC3E}">
        <p14:creationId xmlns:p14="http://schemas.microsoft.com/office/powerpoint/2010/main" val="42229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9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9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9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9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39713"/>
            <a:ext cx="8229600" cy="868362"/>
          </a:xfrm>
        </p:spPr>
        <p:txBody>
          <a:bodyPr>
            <a:normAutofit/>
          </a:bodyPr>
          <a:lstStyle/>
          <a:p>
            <a:r>
              <a:rPr lang="en-US" dirty="0" smtClean="0"/>
              <a:t>Management: A Positive Review </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40</a:t>
            </a:fld>
            <a:endParaRPr lang="en-US"/>
          </a:p>
        </p:txBody>
      </p:sp>
      <p:graphicFrame>
        <p:nvGraphicFramePr>
          <p:cNvPr id="7" name="Diagram 6"/>
          <p:cNvGraphicFramePr/>
          <p:nvPr>
            <p:extLst>
              <p:ext uri="{D42A27DB-BD31-4B8C-83A1-F6EECF244321}">
                <p14:modId xmlns:p14="http://schemas.microsoft.com/office/powerpoint/2010/main" val="3015329308"/>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237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13771"/>
            <a:ext cx="8229600" cy="1143000"/>
          </a:xfrm>
        </p:spPr>
        <p:txBody>
          <a:bodyPr>
            <a:normAutofit/>
          </a:bodyPr>
          <a:lstStyle/>
          <a:p>
            <a:r>
              <a:rPr lang="en-US" dirty="0" smtClean="0"/>
              <a:t>ECAR Recommends</a:t>
            </a:r>
            <a:endParaRPr lang="en-US" dirty="0"/>
          </a:p>
        </p:txBody>
      </p:sp>
      <p:sp>
        <p:nvSpPr>
          <p:cNvPr id="3" name="Content Placeholder 2"/>
          <p:cNvSpPr>
            <a:spLocks noGrp="1"/>
          </p:cNvSpPr>
          <p:nvPr>
            <p:ph idx="1"/>
          </p:nvPr>
        </p:nvSpPr>
        <p:spPr>
          <a:xfrm>
            <a:off x="457200" y="1151468"/>
            <a:ext cx="8229600" cy="4974696"/>
          </a:xfrm>
        </p:spPr>
        <p:txBody>
          <a:bodyPr>
            <a:normAutofit fontScale="92500" lnSpcReduction="10000"/>
          </a:bodyPr>
          <a:lstStyle/>
          <a:p>
            <a:pPr lvl="0"/>
            <a:r>
              <a:rPr lang="en-US" dirty="0" smtClean="0"/>
              <a:t>IT Governance</a:t>
            </a:r>
          </a:p>
          <a:p>
            <a:pPr lvl="1"/>
            <a:r>
              <a:rPr lang="en-US" dirty="0"/>
              <a:t>Include IT in institutional strategic plans, have representation on the president’s cabinet or higher, and include faculty and student representatives in the IT advisory </a:t>
            </a:r>
            <a:r>
              <a:rPr lang="en-US" dirty="0" smtClean="0"/>
              <a:t>process.</a:t>
            </a:r>
          </a:p>
          <a:p>
            <a:r>
              <a:rPr lang="en-US" dirty="0" smtClean="0"/>
              <a:t>IT Sustainability</a:t>
            </a:r>
          </a:p>
          <a:p>
            <a:pPr lvl="1"/>
            <a:r>
              <a:rPr lang="en-US" dirty="0"/>
              <a:t>Continue to be leaders in sustainability practices that involve central IT programs to minimize energy consumption; work toward improving sustainability practices in other </a:t>
            </a:r>
            <a:r>
              <a:rPr lang="en-US" dirty="0" smtClean="0"/>
              <a:t>areas, </a:t>
            </a:r>
            <a:r>
              <a:rPr lang="en-US" dirty="0"/>
              <a:t>such as establishment of policies on carbon neutrality and </a:t>
            </a:r>
            <a:r>
              <a:rPr lang="en-US" dirty="0" err="1" smtClean="0"/>
              <a:t>submetering</a:t>
            </a:r>
            <a:r>
              <a:rPr lang="en-US" dirty="0" smtClean="0"/>
              <a:t> </a:t>
            </a:r>
            <a:r>
              <a:rPr lang="en-US" dirty="0"/>
              <a:t>of power for data centers.</a:t>
            </a:r>
          </a:p>
          <a:p>
            <a:pPr lvl="1"/>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41</a:t>
            </a:fld>
            <a:endParaRPr lang="en-US"/>
          </a:p>
        </p:txBody>
      </p:sp>
    </p:spTree>
    <p:extLst>
      <p:ext uri="{BB962C8B-B14F-4D97-AF65-F5344CB8AC3E}">
        <p14:creationId xmlns:p14="http://schemas.microsoft.com/office/powerpoint/2010/main" val="37830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9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9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900"/>
                                        <p:tgtEl>
                                          <p:spTgt spid="3">
                                            <p:txEl>
                                              <p:pRg st="2" end="2"/>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9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13771"/>
            <a:ext cx="8229600" cy="1143000"/>
          </a:xfrm>
        </p:spPr>
        <p:txBody>
          <a:bodyPr>
            <a:normAutofit/>
          </a:bodyPr>
          <a:lstStyle/>
          <a:p>
            <a:r>
              <a:rPr lang="en-US" dirty="0" smtClean="0"/>
              <a:t>ECAR Recommends</a:t>
            </a:r>
            <a:endParaRPr lang="en-US" dirty="0"/>
          </a:p>
        </p:txBody>
      </p:sp>
      <p:sp>
        <p:nvSpPr>
          <p:cNvPr id="3" name="Content Placeholder 2"/>
          <p:cNvSpPr>
            <a:spLocks noGrp="1"/>
          </p:cNvSpPr>
          <p:nvPr>
            <p:ph idx="1"/>
          </p:nvPr>
        </p:nvSpPr>
        <p:spPr>
          <a:xfrm>
            <a:off x="457200" y="1151468"/>
            <a:ext cx="8229600" cy="4974696"/>
          </a:xfrm>
        </p:spPr>
        <p:txBody>
          <a:bodyPr>
            <a:normAutofit fontScale="92500" lnSpcReduction="20000"/>
          </a:bodyPr>
          <a:lstStyle/>
          <a:p>
            <a:pPr lvl="0"/>
            <a:r>
              <a:rPr lang="en-US" dirty="0" smtClean="0"/>
              <a:t>IT Teaching and Learning</a:t>
            </a:r>
          </a:p>
          <a:p>
            <a:pPr lvl="1"/>
            <a:r>
              <a:rPr lang="en-US" dirty="0"/>
              <a:t>Recognize that fewer community college students own mobile devices and assess your institution’s efforts to meet student needs for computer </a:t>
            </a:r>
            <a:r>
              <a:rPr lang="en-US" dirty="0" smtClean="0"/>
              <a:t>access.</a:t>
            </a:r>
            <a:endParaRPr lang="en-US" dirty="0"/>
          </a:p>
          <a:p>
            <a:pPr lvl="1"/>
            <a:r>
              <a:rPr lang="en-US" dirty="0"/>
              <a:t>Identify the technology that students value for their academic success, make that technology available, and support faculty use of that technology.</a:t>
            </a:r>
          </a:p>
          <a:p>
            <a:pPr lvl="1"/>
            <a:r>
              <a:rPr lang="en-US" dirty="0"/>
              <a:t>Assess the status and availability of student-facing services, applications, and websites and be prepared to meet students’ evolving </a:t>
            </a:r>
            <a:r>
              <a:rPr lang="en-US" dirty="0" smtClean="0"/>
              <a:t>expectations for access</a:t>
            </a:r>
            <a:endParaRPr lang="en-US" dirty="0"/>
          </a:p>
          <a:p>
            <a:pPr lvl="1"/>
            <a:r>
              <a:rPr lang="en-US" dirty="0"/>
              <a:t>Continue to be leaders in the domain of distance education; pinpoint areas in which there is room to improve through regular </a:t>
            </a:r>
            <a:r>
              <a:rPr lang="en-US" dirty="0" smtClean="0"/>
              <a:t>benchmarking.</a:t>
            </a:r>
            <a:endParaRPr lang="en-US" dirty="0"/>
          </a:p>
          <a:p>
            <a:pPr lvl="1"/>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42</a:t>
            </a:fld>
            <a:endParaRPr lang="en-US"/>
          </a:p>
        </p:txBody>
      </p:sp>
    </p:spTree>
    <p:extLst>
      <p:ext uri="{BB962C8B-B14F-4D97-AF65-F5344CB8AC3E}">
        <p14:creationId xmlns:p14="http://schemas.microsoft.com/office/powerpoint/2010/main" val="27689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9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13771"/>
            <a:ext cx="8229600" cy="1143000"/>
          </a:xfrm>
        </p:spPr>
        <p:txBody>
          <a:bodyPr>
            <a:normAutofit/>
          </a:bodyPr>
          <a:lstStyle/>
          <a:p>
            <a:r>
              <a:rPr lang="en-US" dirty="0" smtClean="0"/>
              <a:t>ECAR Recommends</a:t>
            </a:r>
            <a:endParaRPr lang="en-US" dirty="0"/>
          </a:p>
        </p:txBody>
      </p:sp>
      <p:sp>
        <p:nvSpPr>
          <p:cNvPr id="3" name="Content Placeholder 2"/>
          <p:cNvSpPr>
            <a:spLocks noGrp="1"/>
          </p:cNvSpPr>
          <p:nvPr>
            <p:ph idx="1"/>
          </p:nvPr>
        </p:nvSpPr>
        <p:spPr>
          <a:xfrm>
            <a:off x="457200" y="1151468"/>
            <a:ext cx="8229600" cy="4974696"/>
          </a:xfrm>
        </p:spPr>
        <p:txBody>
          <a:bodyPr>
            <a:normAutofit fontScale="92500" lnSpcReduction="20000"/>
          </a:bodyPr>
          <a:lstStyle/>
          <a:p>
            <a:pPr lvl="0"/>
            <a:r>
              <a:rPr lang="en-US" dirty="0" smtClean="0"/>
              <a:t>IT Resource Allocation</a:t>
            </a:r>
          </a:p>
          <a:p>
            <a:pPr lvl="1"/>
            <a:r>
              <a:rPr lang="en-US" dirty="0"/>
              <a:t>Consider how your institution measures up to the overall </a:t>
            </a:r>
            <a:r>
              <a:rPr lang="en-US" dirty="0" smtClean="0"/>
              <a:t>average </a:t>
            </a:r>
            <a:r>
              <a:rPr lang="en-US" dirty="0"/>
              <a:t>of $645 </a:t>
            </a:r>
            <a:r>
              <a:rPr lang="en-US" dirty="0" smtClean="0"/>
              <a:t>in IT expenditures per </a:t>
            </a:r>
            <a:r>
              <a:rPr lang="en-US" dirty="0"/>
              <a:t>total FTE, and consider whether your institution is under or over this mark by design or by chance</a:t>
            </a:r>
            <a:r>
              <a:rPr lang="en-US" dirty="0" smtClean="0"/>
              <a:t>.</a:t>
            </a:r>
          </a:p>
          <a:p>
            <a:r>
              <a:rPr lang="en-US" dirty="0" smtClean="0"/>
              <a:t>IT Risk</a:t>
            </a:r>
          </a:p>
          <a:p>
            <a:pPr lvl="1"/>
            <a:r>
              <a:rPr lang="en-US" dirty="0"/>
              <a:t>Consider how well data are protected at your institution, whether there is a current and achievable disaster recovery plan in place, and the frequency of testing that plan</a:t>
            </a:r>
            <a:r>
              <a:rPr lang="en-US" dirty="0" smtClean="0"/>
              <a:t>.</a:t>
            </a:r>
          </a:p>
          <a:p>
            <a:r>
              <a:rPr lang="en-US" dirty="0" smtClean="0"/>
              <a:t>Management </a:t>
            </a:r>
          </a:p>
          <a:p>
            <a:pPr lvl="1"/>
            <a:r>
              <a:rPr lang="en-US" dirty="0" smtClean="0"/>
              <a:t>Consider </a:t>
            </a:r>
            <a:r>
              <a:rPr lang="en-US" dirty="0"/>
              <a:t>opportunities to outsource IT functions and services with external suppliers.</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43</a:t>
            </a:fld>
            <a:endParaRPr lang="en-US"/>
          </a:p>
        </p:txBody>
      </p:sp>
    </p:spTree>
    <p:extLst>
      <p:ext uri="{BB962C8B-B14F-4D97-AF65-F5344CB8AC3E}">
        <p14:creationId xmlns:p14="http://schemas.microsoft.com/office/powerpoint/2010/main" val="18423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9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fld id="{09E5805D-992F-49FF-BE10-978F9F2FB302}" type="slidenum">
              <a:rPr lang="en-US" smtClean="0"/>
              <a:t>44</a:t>
            </a:fld>
            <a:endParaRPr lang="en-US" dirty="0"/>
          </a:p>
        </p:txBody>
      </p:sp>
      <p:sp>
        <p:nvSpPr>
          <p:cNvPr id="9" name="Content Placeholder 2"/>
          <p:cNvSpPr txBox="1">
            <a:spLocks/>
          </p:cNvSpPr>
          <p:nvPr/>
        </p:nvSpPr>
        <p:spPr>
          <a:xfrm>
            <a:off x="2321406" y="4665835"/>
            <a:ext cx="4801735" cy="19849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A32638"/>
              </a:buClr>
            </a:pPr>
            <a:endParaRPr lang="en-US" dirty="0" smtClean="0"/>
          </a:p>
          <a:p>
            <a:pPr>
              <a:buClr>
                <a:srgbClr val="A32638"/>
              </a:buClr>
            </a:pPr>
            <a:r>
              <a:rPr lang="en-US" dirty="0" smtClean="0"/>
              <a:t>Eden Dahlstrom</a:t>
            </a:r>
          </a:p>
          <a:p>
            <a:pPr>
              <a:buClr>
                <a:srgbClr val="A32638"/>
              </a:buClr>
            </a:pPr>
            <a:r>
              <a:rPr lang="en-US" dirty="0" smtClean="0">
                <a:hlinkClick r:id="rId3"/>
              </a:rPr>
              <a:t>edahlstrom@educause.edu</a:t>
            </a:r>
            <a:endParaRPr lang="en-US" dirty="0" smtClean="0"/>
          </a:p>
          <a:p>
            <a:pPr>
              <a:buClr>
                <a:srgbClr val="A32638"/>
              </a:buClr>
            </a:pPr>
            <a:endParaRPr lang="en-US" dirty="0" smtClean="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684" y="1570986"/>
            <a:ext cx="5899178" cy="429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3" y="113771"/>
            <a:ext cx="8229600" cy="1143000"/>
          </a:xfrm>
        </p:spPr>
        <p:txBody>
          <a:bodyPr>
            <a:normAutofit/>
          </a:bodyPr>
          <a:lstStyle/>
          <a:p>
            <a:r>
              <a:rPr lang="en-US" dirty="0" smtClean="0"/>
              <a:t>Questions to Ask</a:t>
            </a:r>
            <a:endParaRPr lang="en-US" dirty="0"/>
          </a:p>
        </p:txBody>
      </p:sp>
      <p:sp>
        <p:nvSpPr>
          <p:cNvPr id="3" name="Content Placeholder 2"/>
          <p:cNvSpPr>
            <a:spLocks noGrp="1"/>
          </p:cNvSpPr>
          <p:nvPr>
            <p:ph idx="1"/>
          </p:nvPr>
        </p:nvSpPr>
        <p:spPr>
          <a:xfrm>
            <a:off x="457200" y="1151468"/>
            <a:ext cx="8229600" cy="4974696"/>
          </a:xfrm>
        </p:spPr>
        <p:txBody>
          <a:bodyPr>
            <a:normAutofit/>
          </a:bodyPr>
          <a:lstStyle/>
          <a:p>
            <a:pPr marL="514350" lvl="0" indent="-514350">
              <a:buFont typeface="+mj-lt"/>
              <a:buAutoNum type="arabicPeriod" startAt="5"/>
            </a:pPr>
            <a:r>
              <a:rPr lang="en-US" dirty="0" smtClean="0"/>
              <a:t>Do </a:t>
            </a:r>
            <a:r>
              <a:rPr lang="en-US" dirty="0"/>
              <a:t>you have a program to minimize IT energy consumption, and, if so, how comprehensive is this program?</a:t>
            </a:r>
          </a:p>
          <a:p>
            <a:pPr marL="514350" lvl="0" indent="-514350">
              <a:buFont typeface="+mj-lt"/>
              <a:buAutoNum type="arabicPeriod" startAt="5"/>
            </a:pPr>
            <a:r>
              <a:rPr lang="en-US" dirty="0"/>
              <a:t>How safe are your data centers?</a:t>
            </a:r>
          </a:p>
          <a:p>
            <a:pPr marL="514350" lvl="0" indent="-514350">
              <a:buFont typeface="+mj-lt"/>
              <a:buAutoNum type="arabicPeriod" startAt="5"/>
            </a:pPr>
            <a:r>
              <a:rPr lang="en-US" dirty="0"/>
              <a:t>Do you have a disaster recovery plan, and, if so, when was the last time it was rehearsed?</a:t>
            </a:r>
          </a:p>
          <a:p>
            <a:pPr marL="514350" lvl="0" indent="-514350">
              <a:buFont typeface="+mj-lt"/>
              <a:buAutoNum type="arabicPeriod" startAt="5"/>
            </a:pPr>
            <a:r>
              <a:rPr lang="en-US" dirty="0"/>
              <a:t>Do you participate in CDS and the student technology surveys to give your institution access to benchmarking data about IT?</a:t>
            </a:r>
          </a:p>
        </p:txBody>
      </p:sp>
      <p:sp>
        <p:nvSpPr>
          <p:cNvPr id="5" name="Slide Number Placeholder 4"/>
          <p:cNvSpPr>
            <a:spLocks noGrp="1"/>
          </p:cNvSpPr>
          <p:nvPr>
            <p:ph type="sldNum" sz="quarter" idx="12"/>
          </p:nvPr>
        </p:nvSpPr>
        <p:spPr/>
        <p:txBody>
          <a:bodyPr/>
          <a:lstStyle/>
          <a:p>
            <a:fld id="{09E5805D-992F-49FF-BE10-978F9F2FB302}" type="slidenum">
              <a:rPr lang="en-US" smtClean="0"/>
              <a:t>5</a:t>
            </a:fld>
            <a:endParaRPr lang="en-US"/>
          </a:p>
        </p:txBody>
      </p:sp>
    </p:spTree>
    <p:extLst>
      <p:ext uri="{BB962C8B-B14F-4D97-AF65-F5344CB8AC3E}">
        <p14:creationId xmlns:p14="http://schemas.microsoft.com/office/powerpoint/2010/main" val="23978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9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9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9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9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IT Service Areas</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6</a:t>
            </a:fld>
            <a:endParaRPr lang="en-US"/>
          </a:p>
        </p:txBody>
      </p:sp>
      <p:graphicFrame>
        <p:nvGraphicFramePr>
          <p:cNvPr id="7" name="Diagram 6"/>
          <p:cNvGraphicFramePr/>
          <p:nvPr>
            <p:extLst>
              <p:ext uri="{D42A27DB-BD31-4B8C-83A1-F6EECF244321}">
                <p14:modId xmlns:p14="http://schemas.microsoft.com/office/powerpoint/2010/main" val="4045499887"/>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56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6838"/>
            <a:ext cx="8229600" cy="868362"/>
          </a:xfrm>
        </p:spPr>
        <p:txBody>
          <a:bodyPr/>
          <a:lstStyle/>
          <a:p>
            <a:r>
              <a:rPr lang="en-US" dirty="0" smtClean="0"/>
              <a:t>Governance</a:t>
            </a:r>
            <a:endParaRPr lang="en-US" dirty="0"/>
          </a:p>
        </p:txBody>
      </p:sp>
      <p:sp>
        <p:nvSpPr>
          <p:cNvPr id="5" name="Slide Number Placeholder 4"/>
          <p:cNvSpPr>
            <a:spLocks noGrp="1"/>
          </p:cNvSpPr>
          <p:nvPr>
            <p:ph type="sldNum" sz="quarter" idx="12"/>
          </p:nvPr>
        </p:nvSpPr>
        <p:spPr/>
        <p:txBody>
          <a:bodyPr/>
          <a:lstStyle/>
          <a:p>
            <a:fld id="{09E5805D-992F-49FF-BE10-978F9F2FB302}" type="slidenum">
              <a:rPr lang="en-US" smtClean="0"/>
              <a:t>7</a:t>
            </a:fld>
            <a:endParaRPr lang="en-US"/>
          </a:p>
        </p:txBody>
      </p:sp>
      <p:graphicFrame>
        <p:nvGraphicFramePr>
          <p:cNvPr id="7" name="Diagram 6"/>
          <p:cNvGraphicFramePr/>
          <p:nvPr>
            <p:extLst>
              <p:ext uri="{D42A27DB-BD31-4B8C-83A1-F6EECF244321}">
                <p14:modId xmlns:p14="http://schemas.microsoft.com/office/powerpoint/2010/main" val="1122344363"/>
              </p:ext>
            </p:extLst>
          </p:nvPr>
        </p:nvGraphicFramePr>
        <p:xfrm>
          <a:off x="1727200" y="1346200"/>
          <a:ext cx="568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20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Strategic Plan Includes IT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43225661"/>
              </p:ext>
            </p:extLst>
          </p:nvPr>
        </p:nvGraphicFramePr>
        <p:xfrm>
          <a:off x="435935" y="1605516"/>
          <a:ext cx="3859619" cy="364877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8</a:t>
            </a:fld>
            <a:endParaRPr lang="en-US"/>
          </a:p>
        </p:txBody>
      </p:sp>
      <p:sp>
        <p:nvSpPr>
          <p:cNvPr id="8" name="TextBox 7"/>
          <p:cNvSpPr txBox="1"/>
          <p:nvPr/>
        </p:nvSpPr>
        <p:spPr>
          <a:xfrm>
            <a:off x="5833241" y="6132786"/>
            <a:ext cx="2790497" cy="246221"/>
          </a:xfrm>
          <a:prstGeom prst="rect">
            <a:avLst/>
          </a:prstGeom>
          <a:noFill/>
        </p:spPr>
        <p:txBody>
          <a:bodyPr wrap="square" rtlCol="0">
            <a:spAutoFit/>
          </a:bodyPr>
          <a:lstStyle/>
          <a:p>
            <a:r>
              <a:rPr lang="en-US" sz="1000" dirty="0" smtClean="0"/>
              <a:t>2011 CDS: M1Q13 (q112)</a:t>
            </a:r>
            <a:endParaRPr lang="en-US" sz="1000" dirty="0"/>
          </a:p>
        </p:txBody>
      </p:sp>
      <p:graphicFrame>
        <p:nvGraphicFramePr>
          <p:cNvPr id="12" name="Content Placeholder 8"/>
          <p:cNvGraphicFramePr>
            <a:graphicFrameLocks/>
          </p:cNvGraphicFramePr>
          <p:nvPr>
            <p:extLst>
              <p:ext uri="{D42A27DB-BD31-4B8C-83A1-F6EECF244321}">
                <p14:modId xmlns:p14="http://schemas.microsoft.com/office/powerpoint/2010/main" val="3153791035"/>
              </p:ext>
            </p:extLst>
          </p:nvPr>
        </p:nvGraphicFramePr>
        <p:xfrm>
          <a:off x="4596810" y="1609153"/>
          <a:ext cx="3859619" cy="3648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05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Likely to Involve Senior Executives in IT Governance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137240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09E5805D-992F-49FF-BE10-978F9F2FB302}" type="slidenum">
              <a:rPr lang="en-US" smtClean="0"/>
              <a:t>9</a:t>
            </a:fld>
            <a:endParaRPr lang="en-US"/>
          </a:p>
        </p:txBody>
      </p:sp>
      <p:sp>
        <p:nvSpPr>
          <p:cNvPr id="12" name="TextBox 11"/>
          <p:cNvSpPr txBox="1"/>
          <p:nvPr/>
        </p:nvSpPr>
        <p:spPr>
          <a:xfrm>
            <a:off x="5833241" y="6132786"/>
            <a:ext cx="2790497" cy="246221"/>
          </a:xfrm>
          <a:prstGeom prst="rect">
            <a:avLst/>
          </a:prstGeom>
          <a:noFill/>
        </p:spPr>
        <p:txBody>
          <a:bodyPr wrap="square" rtlCol="0">
            <a:spAutoFit/>
          </a:bodyPr>
          <a:lstStyle/>
          <a:p>
            <a:r>
              <a:rPr lang="en-US" sz="1000" dirty="0" smtClean="0"/>
              <a:t>2011 CDS: M1Q15 (q114)</a:t>
            </a:r>
            <a:endParaRPr lang="en-US" sz="1000" dirty="0"/>
          </a:p>
        </p:txBody>
      </p:sp>
      <p:sp>
        <p:nvSpPr>
          <p:cNvPr id="14" name="TextBox 13"/>
          <p:cNvSpPr txBox="1"/>
          <p:nvPr/>
        </p:nvSpPr>
        <p:spPr>
          <a:xfrm>
            <a:off x="346842" y="5796656"/>
            <a:ext cx="3247696" cy="400110"/>
          </a:xfrm>
          <a:prstGeom prst="rect">
            <a:avLst/>
          </a:prstGeom>
          <a:noFill/>
        </p:spPr>
        <p:txBody>
          <a:bodyPr wrap="square" rtlCol="0">
            <a:spAutoFit/>
          </a:bodyPr>
          <a:lstStyle/>
          <a:p>
            <a:endParaRPr lang="en-US" sz="1000" i="1" dirty="0" smtClean="0"/>
          </a:p>
          <a:p>
            <a:r>
              <a:rPr lang="en-US" sz="1000" i="1" dirty="0" smtClean="0"/>
              <a:t>* significant at the .01 level</a:t>
            </a:r>
          </a:p>
        </p:txBody>
      </p:sp>
    </p:spTree>
    <p:extLst>
      <p:ext uri="{BB962C8B-B14F-4D97-AF65-F5344CB8AC3E}">
        <p14:creationId xmlns:p14="http://schemas.microsoft.com/office/powerpoint/2010/main" val="81640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AR 2">
    <a:dk1>
      <a:sysClr val="windowText" lastClr="000000"/>
    </a:dk1>
    <a:lt1>
      <a:sysClr val="window" lastClr="FFFFFF"/>
    </a:lt1>
    <a:dk2>
      <a:srgbClr val="1F497D"/>
    </a:dk2>
    <a:lt2>
      <a:srgbClr val="AE9363"/>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CAR 1">
    <a:dk1>
      <a:sysClr val="windowText" lastClr="000000"/>
    </a:dk1>
    <a:lt1>
      <a:sysClr val="window" lastClr="FFFFFF"/>
    </a:lt1>
    <a:dk2>
      <a:srgbClr val="1F497D"/>
    </a:dk2>
    <a:lt2>
      <a:srgbClr val="EEECE1"/>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61470</TotalTime>
  <Words>3494</Words>
  <Application>Microsoft Office PowerPoint</Application>
  <PresentationFormat>On-screen Show (4:3)</PresentationFormat>
  <Paragraphs>456</Paragraphs>
  <Slides>44</Slides>
  <Notes>25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Custom Design</vt:lpstr>
      <vt:lpstr>Information Technology Services in Community  Colleges: Strengths, Opportunities, and Challenges</vt:lpstr>
      <vt:lpstr>EDUCAUSE</vt:lpstr>
      <vt:lpstr>Secondary Data Analysis: Data Sources</vt:lpstr>
      <vt:lpstr>Questions to Ask</vt:lpstr>
      <vt:lpstr>Questions to Ask</vt:lpstr>
      <vt:lpstr>IT Service Areas</vt:lpstr>
      <vt:lpstr>Governance</vt:lpstr>
      <vt:lpstr>Institutional Strategic Plan Includes IT</vt:lpstr>
      <vt:lpstr>More Likely to Involve Senior Executives in IT Governance </vt:lpstr>
      <vt:lpstr>Governance: Community Colleges Have Their Acts Together </vt:lpstr>
      <vt:lpstr>Sustainability</vt:lpstr>
      <vt:lpstr>PowerPoint Presentation</vt:lpstr>
      <vt:lpstr>Leading Higher Education Efforts to Minimize Energy Consumption</vt:lpstr>
      <vt:lpstr>Sustainability: Making Progress</vt:lpstr>
      <vt:lpstr>Teaching and Learning</vt:lpstr>
      <vt:lpstr>Device Ownership and Use</vt:lpstr>
      <vt:lpstr>Nearly All Students Own a Computer, But Community College Students Aren’t as Mobile-Capable</vt:lpstr>
      <vt:lpstr>… and so, Community Colleges Meet Their Students’ Needs</vt:lpstr>
      <vt:lpstr>Maslow's Law Applies to IT:   Students Value the Basics for Academics</vt:lpstr>
      <vt:lpstr>PowerPoint Presentation</vt:lpstr>
      <vt:lpstr>… and IT services their students value</vt:lpstr>
      <vt:lpstr>Community College Students Give Institutions Higher Marks for Some Technology</vt:lpstr>
      <vt:lpstr>Community Colleges Are More Likely to Provide Many Teaching and Learning Technology Services</vt:lpstr>
      <vt:lpstr>Community Colleges Outpace Others in Deployment of Learning Technologies  and Practices</vt:lpstr>
      <vt:lpstr>Students Prefer Online Learning Options, and Community Colleges Deliver</vt:lpstr>
      <vt:lpstr>Teaching and Learning:  Go to the head of the class!</vt:lpstr>
      <vt:lpstr>Resource Allocation</vt:lpstr>
      <vt:lpstr>Most of the Variability in IT Expenditures “Explained” by Institutional Size </vt:lpstr>
      <vt:lpstr>A Simplified Look at IT Resource Allocation Per FTE</vt:lpstr>
      <vt:lpstr>Resource Allocation: Closest to the Mission</vt:lpstr>
      <vt:lpstr>Managing Risk</vt:lpstr>
      <vt:lpstr>Lagging in Many Security Areas</vt:lpstr>
      <vt:lpstr>Restoring Power and Disaster Recovery Plans</vt:lpstr>
      <vt:lpstr>Managing Risk: Vulnerable</vt:lpstr>
      <vt:lpstr>Management</vt:lpstr>
      <vt:lpstr>Outsourcing Still Uncommon, But Community Colleges Lead in Most Areas</vt:lpstr>
      <vt:lpstr>Community Colleges Not Likely to Use Service Level Agreements</vt:lpstr>
      <vt:lpstr>Majority of Community Colleges Charge a Student Technology Fee</vt:lpstr>
      <vt:lpstr>Community Colleges Serve More Students per IT Support Staff Than Others</vt:lpstr>
      <vt:lpstr>Management: A Positive Review </vt:lpstr>
      <vt:lpstr>ECAR Recommends</vt:lpstr>
      <vt:lpstr>ECAR Recommends</vt:lpstr>
      <vt:lpstr>ECAR Recommends</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msheehan</dc:creator>
  <cp:lastModifiedBy>Eden Dahlstrom</cp:lastModifiedBy>
  <cp:revision>1809</cp:revision>
  <cp:lastPrinted>2012-02-16T00:34:18Z</cp:lastPrinted>
  <dcterms:created xsi:type="dcterms:W3CDTF">2011-09-06T17:51:17Z</dcterms:created>
  <dcterms:modified xsi:type="dcterms:W3CDTF">2012-07-17T18:35:43Z</dcterms:modified>
</cp:coreProperties>
</file>