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2" r:id="rId2"/>
  </p:sldMasterIdLst>
  <p:notesMasterIdLst>
    <p:notesMasterId r:id="rId16"/>
  </p:notesMasterIdLst>
  <p:handoutMasterIdLst>
    <p:handoutMasterId r:id="rId17"/>
  </p:handoutMasterIdLst>
  <p:sldIdLst>
    <p:sldId id="256" r:id="rId3"/>
    <p:sldId id="257" r:id="rId4"/>
    <p:sldId id="270" r:id="rId5"/>
    <p:sldId id="26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7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6F2B"/>
    <a:srgbClr val="E06E2A"/>
    <a:srgbClr val="0A4469"/>
    <a:srgbClr val="AB0618"/>
    <a:srgbClr val="AB3C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629" y="-58"/>
      </p:cViewPr>
      <p:guideLst>
        <p:guide orient="horz" pos="1776"/>
        <p:guide pos="55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F6E35213-F590-4FA7-BB33-A3B66BF180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7523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0810E61C-54F5-43E2-AE37-3F55ED2571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7895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We’re deciding and building now</a:t>
            </a:r>
            <a:r>
              <a:rPr lang="en-US" baseline="0" dirty="0" smtClean="0"/>
              <a:t> for a future that is just emerging. We have to work with our best guesses.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I will ask you to participate, via short answer polls, during this session. I’m going to try to include responses into this discussion. which means I don’t know what’s about to happen.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Even without audience participation I’m not always completely sure what’s going to happen, so this is my predicted outline for this talk.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10E61C-54F5-43E2-AE37-3F55ED2571B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62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As we build for the connected age, it is imperative to remember that the trends of globalization, demographic shifts, and technology will increasingly level the playing field as capital gets more mobile.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Remember this: http://</a:t>
            </a:r>
            <a:r>
              <a:rPr lang="en-US" baseline="0" dirty="0" err="1" smtClean="0"/>
              <a:t>www.era.lib.ed.ac.uk</a:t>
            </a:r>
            <a:r>
              <a:rPr lang="en-US" baseline="0" dirty="0" smtClean="0"/>
              <a:t>/</a:t>
            </a:r>
            <a:r>
              <a:rPr lang="en-US" baseline="0" dirty="0" err="1" smtClean="0"/>
              <a:t>bitstream</a:t>
            </a:r>
            <a:r>
              <a:rPr lang="en-US" baseline="0" dirty="0" smtClean="0"/>
              <a:t>/1842/6683/1/Edinburgh%20MOOCs%20Report%202013%20%231.pdf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It’s our job to build so that the tide can lift all boats. It won’t unless we set out to ensure that it happens.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10E61C-54F5-43E2-AE37-3F55ED2571B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62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baseline="0" dirty="0" smtClean="0"/>
              <a:t>My goal is to approach this question from a design perspective: start by imagining and exploring the use, the designing so we can build for it.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That means we need to start with some thought explorations.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background</a:t>
            </a:r>
          </a:p>
          <a:p>
            <a:pPr marL="228600" indent="-228600">
              <a:buAutoNum type="arabicPeriod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10E61C-54F5-43E2-AE37-3F55ED2571B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62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baseline="0" dirty="0" smtClean="0"/>
              <a:t>Where you stand depends upon where you sit…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10E61C-54F5-43E2-AE37-3F55ED2571B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62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10E61C-54F5-43E2-AE37-3F55ED2571B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62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baseline="0" dirty="0" smtClean="0"/>
              <a:t>The stuff that technology does really, really well for institutions….institutions need to own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Rabidly resist demands to support multiple overlapping toolsets because (in spit of the heat) the precise choice of toolset is rarely the defining factor in quality.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10E61C-54F5-43E2-AE37-3F55ED2571B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62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The stuff that technology does really, really well for individuals and networks—individuals need to own.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“Management” is a pretty lousy framework for the messy, human activity of learning. Gardner Campbell: “Understanding Augmentation Networks”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The dance: cede control but relentlessly pursue ease of use by working to limit scope.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assessment tools: </a:t>
            </a:r>
            <a:r>
              <a:rPr lang="en-US" baseline="0" dirty="0" err="1" smtClean="0"/>
              <a:t>eports</a:t>
            </a:r>
            <a:r>
              <a:rPr lang="en-US" baseline="0" dirty="0" smtClean="0"/>
              <a:t> can be good examples on both sides—Browning and Cambridge are both eloquent speakers to this.</a:t>
            </a:r>
          </a:p>
          <a:p>
            <a:pPr marL="228600" indent="-228600">
              <a:buAutoNum type="arabicPeriod"/>
            </a:pP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Challenge: pressure is to pave the </a:t>
            </a:r>
            <a:r>
              <a:rPr lang="en-US" baseline="0" dirty="0" err="1" smtClean="0"/>
              <a:t>cowpath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10E61C-54F5-43E2-AE37-3F55ED2571B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62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The stuff that technology does really, really well for individuals and networks—individuals need to own.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“Management” is a pretty lousy framework for the messy, human activity of learning. Gardner Campbell: “Understanding Augmentation Networks”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The dance: cede control but relentlessly pursue ease of use by working to limit scope.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assessment tools: </a:t>
            </a:r>
            <a:r>
              <a:rPr lang="en-US" baseline="0" dirty="0" err="1" smtClean="0"/>
              <a:t>eports</a:t>
            </a:r>
            <a:r>
              <a:rPr lang="en-US" baseline="0" dirty="0" smtClean="0"/>
              <a:t> can be good examples on both sides—Browning and Cambridge are both eloquent speakers to this.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Challenge: pressure is to pave the </a:t>
            </a:r>
            <a:r>
              <a:rPr lang="en-US" baseline="0" dirty="0" err="1" smtClean="0"/>
              <a:t>cowpath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10E61C-54F5-43E2-AE37-3F55ED2571B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62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In 2010 Paul Butler, an intern at Facebook, mapped connections around the world and displayed them beautifully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10E61C-54F5-43E2-AE37-3F55ED2571B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62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10E61C-54F5-43E2-AE37-3F55ED2571B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62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a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MSF3090_Powerpoint-1_1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 userDrawn="1"/>
        </p:nvSpPr>
        <p:spPr>
          <a:xfrm>
            <a:off x="8077200" y="6477000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65DF0F6-B3E4-744B-B085-CA7B2C6281BC}" type="slidenum">
              <a:rPr lang="en-US" sz="1200" smtClean="0"/>
              <a:pPr algn="r"/>
              <a:t>‹#›</a:t>
            </a:fld>
            <a:endParaRPr lang="en-US" sz="120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MSF3090_Powerpoint-1_7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47800" y="2133600"/>
            <a:ext cx="6858000" cy="1524000"/>
          </a:xfrm>
        </p:spPr>
        <p:txBody>
          <a:bodyPr anchor="t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55974093.jpg"/>
          <p:cNvPicPr>
            <a:picLocks noChangeAspect="1"/>
          </p:cNvPicPr>
          <p:nvPr userDrawn="1"/>
        </p:nvPicPr>
        <p:blipFill>
          <a:blip r:embed="rId2"/>
          <a:srcRect b="12414"/>
          <a:stretch>
            <a:fillRect/>
          </a:stretch>
        </p:blipFill>
        <p:spPr bwMode="auto">
          <a:xfrm>
            <a:off x="0" y="-1"/>
            <a:ext cx="9144000" cy="533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MSF3090_Powerpoint-1_8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3810000"/>
            <a:ext cx="7848600" cy="762000"/>
          </a:xfrm>
        </p:spPr>
        <p:txBody>
          <a:bodyPr/>
          <a:lstStyle>
            <a:lvl1pPr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4648200"/>
            <a:ext cx="6400800" cy="381000"/>
          </a:xfrm>
        </p:spPr>
        <p:txBody>
          <a:bodyPr anchor="ctr"/>
          <a:lstStyle>
            <a:lvl1pPr marL="0" indent="0">
              <a:buFontTx/>
              <a:buNone/>
              <a:defRPr sz="1500">
                <a:solidFill>
                  <a:srgbClr val="E06E2A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SF3090_Powerpoint-1_2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3048000"/>
            <a:ext cx="7848600" cy="76200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3810000"/>
            <a:ext cx="6400800" cy="381000"/>
          </a:xfrm>
        </p:spPr>
        <p:txBody>
          <a:bodyPr anchor="ctr"/>
          <a:lstStyle>
            <a:lvl1pPr marL="0" indent="0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8001000" y="6477000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65DF0F6-B3E4-744B-B085-CA7B2C6281BC}" type="slidenum">
              <a:rPr lang="en-US" sz="1200" smtClean="0"/>
              <a:t>‹#›</a:t>
            </a:fld>
            <a:endParaRPr lang="en-US" sz="1200" dirty="0" smtClean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MSF3090_Powerpoint-1_7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47800" y="2133600"/>
            <a:ext cx="6858000" cy="1524000"/>
          </a:xfrm>
        </p:spPr>
        <p:txBody>
          <a:bodyPr anchor="t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a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MSF3090_Powerpoint-1_1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55974093.jpg"/>
          <p:cNvPicPr>
            <a:picLocks noChangeAspect="1"/>
          </p:cNvPicPr>
          <p:nvPr userDrawn="1"/>
        </p:nvPicPr>
        <p:blipFill>
          <a:blip r:embed="rId2"/>
          <a:srcRect t="15041" b="41090"/>
          <a:stretch>
            <a:fillRect/>
          </a:stretch>
        </p:blipFill>
        <p:spPr bwMode="auto">
          <a:xfrm>
            <a:off x="0" y="0"/>
            <a:ext cx="9144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MSF3090_Powerpoint-1_8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3810000"/>
            <a:ext cx="7848600" cy="762000"/>
          </a:xfrm>
        </p:spPr>
        <p:txBody>
          <a:bodyPr/>
          <a:lstStyle>
            <a:lvl1pPr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4572000"/>
            <a:ext cx="6400800" cy="381000"/>
          </a:xfrm>
        </p:spPr>
        <p:txBody>
          <a:bodyPr anchor="ctr"/>
          <a:lstStyle>
            <a:lvl1pPr marL="0" indent="0">
              <a:buFontTx/>
              <a:buNone/>
              <a:defRPr sz="1500">
                <a:solidFill>
                  <a:srgbClr val="E06E2A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MSF3090_Powerpoint-1_2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3048000"/>
            <a:ext cx="7848600" cy="76200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3810000"/>
            <a:ext cx="6400800" cy="381000"/>
          </a:xfrm>
        </p:spPr>
        <p:txBody>
          <a:bodyPr anchor="ctr"/>
          <a:lstStyle>
            <a:lvl1pPr marL="0" indent="0"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MSF3090_Powerpoint-orangeban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44488"/>
            <a:ext cx="9144000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1752600"/>
            <a:ext cx="716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2895600"/>
            <a:ext cx="7162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4200" y="454025"/>
            <a:ext cx="5867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en-US" sz="2400" b="1" baseline="0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+mn-cs"/>
              </a:rPr>
              <a:t>IT Architecture for the Connected Age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62" r:id="rId4"/>
    <p:sldLayoutId id="2147483763" r:id="rId5"/>
    <p:sldLayoutId id="2147483770" r:id="rId6"/>
  </p:sldLayoutIdLst>
  <p:txStyles>
    <p:titleStyle>
      <a:lvl1pPr algn="l" rtl="0" fontAlgn="base">
        <a:spcBef>
          <a:spcPct val="0"/>
        </a:spcBef>
        <a:spcAft>
          <a:spcPct val="0"/>
        </a:spcAft>
        <a:defRPr sz="3500">
          <a:solidFill>
            <a:srgbClr val="0A4469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500">
          <a:solidFill>
            <a:srgbClr val="0A4469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sz="3500">
          <a:solidFill>
            <a:srgbClr val="0A4469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sz="3500">
          <a:solidFill>
            <a:srgbClr val="0A4469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sz="3500">
          <a:solidFill>
            <a:srgbClr val="0A4469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>
          <a:solidFill>
            <a:srgbClr val="AB0618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>
          <a:solidFill>
            <a:srgbClr val="AB0618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>
          <a:solidFill>
            <a:srgbClr val="AB0618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>
          <a:solidFill>
            <a:srgbClr val="AB0618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227013" indent="-227013" algn="l" rtl="0" fontAlgn="base">
        <a:spcBef>
          <a:spcPct val="20000"/>
        </a:spcBef>
        <a:spcAft>
          <a:spcPct val="0"/>
        </a:spcAft>
        <a:buChar char="•"/>
        <a:defRPr sz="2200">
          <a:solidFill>
            <a:srgbClr val="7F7F7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7F7F7F"/>
          </a:solidFill>
          <a:latin typeface="+mn-lt"/>
          <a:ea typeface="+mn-ea"/>
          <a:cs typeface="ＭＳ Ｐゴシック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7F7F7F"/>
          </a:solidFill>
          <a:latin typeface="+mn-lt"/>
          <a:ea typeface="+mn-ea"/>
          <a:cs typeface="ＭＳ Ｐゴシック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rgbClr val="7F7F7F"/>
          </a:solidFill>
          <a:latin typeface="+mn-lt"/>
          <a:ea typeface="+mn-ea"/>
          <a:cs typeface="ＭＳ Ｐゴシック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7F7F7F"/>
          </a:solidFill>
          <a:latin typeface="+mn-lt"/>
          <a:ea typeface="+mn-ea"/>
          <a:cs typeface="ＭＳ Ｐゴシック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MSF3090_Powerpoint-blueban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344488"/>
            <a:ext cx="9144000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1752600"/>
            <a:ext cx="716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2895600"/>
            <a:ext cx="7162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53000" y="454025"/>
            <a:ext cx="40386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1400" dirty="0" err="1">
                <a:solidFill>
                  <a:schemeClr val="bg1"/>
                </a:solidFill>
                <a:latin typeface="Arial" charset="0"/>
                <a:ea typeface="ＭＳ Ｐゴシック" charset="-128"/>
                <a:cs typeface="+mn-cs"/>
              </a:rPr>
              <a:t>Lorem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-128"/>
                <a:cs typeface="+mn-cs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charset="0"/>
                <a:ea typeface="ＭＳ Ｐゴシック" charset="-128"/>
                <a:cs typeface="+mn-cs"/>
              </a:rPr>
              <a:t>ipsum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-128"/>
                <a:cs typeface="+mn-cs"/>
              </a:rPr>
              <a:t> dolor sit.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64" r:id="rId4"/>
    <p:sldLayoutId id="2147483765" r:id="rId5"/>
    <p:sldLayoutId id="2147483766" r:id="rId6"/>
    <p:sldLayoutId id="2147483774" r:id="rId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500">
          <a:solidFill>
            <a:srgbClr val="E06F2B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500">
          <a:solidFill>
            <a:srgbClr val="E06F2B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500">
          <a:solidFill>
            <a:srgbClr val="E06F2B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500">
          <a:solidFill>
            <a:srgbClr val="E06F2B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500">
          <a:solidFill>
            <a:srgbClr val="E06F2B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500">
          <a:solidFill>
            <a:srgbClr val="AB0618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500">
          <a:solidFill>
            <a:srgbClr val="AB0618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500">
          <a:solidFill>
            <a:srgbClr val="AB0618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500">
          <a:solidFill>
            <a:srgbClr val="AB0618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2270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7F7F7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7F7F7F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7F7F7F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7F7F7F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7F7F7F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752600"/>
            <a:ext cx="8229600" cy="1143000"/>
          </a:xfrm>
        </p:spPr>
        <p:txBody>
          <a:bodyPr/>
          <a:lstStyle/>
          <a:p>
            <a:pPr algn="ctr"/>
            <a:r>
              <a:rPr lang="en-US" sz="2800" b="1" dirty="0" smtClean="0"/>
              <a:t>Choices, 2b: What to help others own?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895600"/>
            <a:ext cx="7924800" cy="34290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Assessment practices 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Authentic, 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direct, formative assessment; student-owned assessment. Beware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of tools that impose practices!)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Information, 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inquiry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606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752600"/>
            <a:ext cx="8229600" cy="609600"/>
          </a:xfrm>
        </p:spPr>
        <p:txBody>
          <a:bodyPr/>
          <a:lstStyle/>
          <a:p>
            <a:pPr algn="ctr"/>
            <a:r>
              <a:rPr lang="en-US" sz="2800" b="1" dirty="0" smtClean="0"/>
              <a:t>A cautionary tale</a:t>
            </a:r>
            <a:endParaRPr lang="en-US" sz="2800" b="1" dirty="0"/>
          </a:p>
        </p:txBody>
      </p:sp>
      <p:pic>
        <p:nvPicPr>
          <p:cNvPr id="5" name="Content Placeholder 4" descr="facebook map of the world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" b="1925"/>
          <a:stretch>
            <a:fillRect/>
          </a:stretch>
        </p:blipFill>
        <p:spPr>
          <a:xfrm>
            <a:off x="1066800" y="2971800"/>
            <a:ext cx="7162800" cy="3429000"/>
          </a:xfrm>
        </p:spPr>
      </p:pic>
      <p:sp>
        <p:nvSpPr>
          <p:cNvPr id="6" name="Rectangle 5"/>
          <p:cNvSpPr/>
          <p:nvPr/>
        </p:nvSpPr>
        <p:spPr>
          <a:xfrm>
            <a:off x="152400" y="2362200"/>
            <a:ext cx="883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“</a:t>
            </a:r>
            <a:r>
              <a:rPr lang="en-US" dirty="0"/>
              <a:t>The </a:t>
            </a:r>
            <a:r>
              <a:rPr lang="en-US" dirty="0" smtClean="0"/>
              <a:t>blob…turned </a:t>
            </a:r>
            <a:r>
              <a:rPr lang="en-US" dirty="0"/>
              <a:t>into a surprisingly detailed map of the world”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66800" y="6477000"/>
            <a:ext cx="7620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www.facebook.com</a:t>
            </a:r>
            <a:r>
              <a:rPr lang="en-US" sz="1200" dirty="0"/>
              <a:t>/notes/</a:t>
            </a:r>
            <a:r>
              <a:rPr lang="en-US" sz="1200" dirty="0" err="1"/>
              <a:t>facebook</a:t>
            </a:r>
            <a:r>
              <a:rPr lang="en-US" sz="1200" dirty="0"/>
              <a:t>-engineering/visualizing-friendships/469716398919 </a:t>
            </a:r>
          </a:p>
        </p:txBody>
      </p:sp>
    </p:spTree>
    <p:extLst>
      <p:ext uri="{BB962C8B-B14F-4D97-AF65-F5344CB8AC3E}">
        <p14:creationId xmlns:p14="http://schemas.microsoft.com/office/powerpoint/2010/main" val="1301809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600200"/>
            <a:ext cx="6629400" cy="49950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95400" y="6581001"/>
            <a:ext cx="5943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ngm.nationalgeographic.com</a:t>
            </a:r>
            <a:r>
              <a:rPr lang="en-US" sz="1200" dirty="0"/>
              <a:t>/2011/03/age-of-man/map-interactive</a:t>
            </a:r>
          </a:p>
        </p:txBody>
      </p:sp>
    </p:spTree>
    <p:extLst>
      <p:ext uri="{BB962C8B-B14F-4D97-AF65-F5344CB8AC3E}">
        <p14:creationId xmlns:p14="http://schemas.microsoft.com/office/powerpoint/2010/main" val="2311661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acebook map of the world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" b="1925"/>
          <a:stretch>
            <a:fillRect/>
          </a:stretch>
        </p:blipFill>
        <p:spPr>
          <a:xfrm>
            <a:off x="152400" y="1828800"/>
            <a:ext cx="4297680" cy="2057400"/>
          </a:xfrm>
        </p:spPr>
      </p:pic>
      <p:pic>
        <p:nvPicPr>
          <p:cNvPr id="4" name="Picture 3" descr="worldmapper 001_land_area-ea-cart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8"/>
          <a:stretch/>
        </p:blipFill>
        <p:spPr>
          <a:xfrm>
            <a:off x="4572000" y="1828800"/>
            <a:ext cx="4383024" cy="2054602"/>
          </a:xfrm>
          <a:prstGeom prst="rect">
            <a:avLst/>
          </a:prstGeom>
        </p:spPr>
      </p:pic>
      <p:pic>
        <p:nvPicPr>
          <p:cNvPr id="7" name="Picture 6" descr="worldmapper 169_absolute_wealth-ea-cart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67200"/>
            <a:ext cx="4267200" cy="2133600"/>
          </a:xfrm>
          <a:prstGeom prst="rect">
            <a:avLst/>
          </a:prstGeom>
        </p:spPr>
      </p:pic>
      <p:pic>
        <p:nvPicPr>
          <p:cNvPr id="8" name="Picture 7" descr="worldmapper 002_total_population-ea-cart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29100"/>
            <a:ext cx="4343400" cy="2171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" y="6361743"/>
            <a:ext cx="2107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worldmapper.org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77000" y="38100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/>
              <a:t>land area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6477000" y="63246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/>
              <a:t>population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95600" y="63246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/>
              <a:t>wealth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02077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752600"/>
            <a:ext cx="8229600" cy="1143000"/>
          </a:xfrm>
        </p:spPr>
        <p:txBody>
          <a:bodyPr/>
          <a:lstStyle/>
          <a:p>
            <a:pPr algn="ctr"/>
            <a:r>
              <a:rPr lang="en-US" sz="2800" b="1" dirty="0" smtClean="0"/>
              <a:t>Prediction is hard, especially about the future. 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895600"/>
            <a:ext cx="7924800" cy="36576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 University for the Connected Age</a:t>
            </a:r>
          </a:p>
          <a:p>
            <a:pPr>
              <a:lnSpc>
                <a:spcPct val="120000"/>
              </a:lnSpc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Services Demanded for the Connected Age</a:t>
            </a:r>
          </a:p>
          <a:p>
            <a:pPr>
              <a:lnSpc>
                <a:spcPct val="120000"/>
              </a:lnSpc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One Perspective</a:t>
            </a:r>
          </a:p>
          <a:p>
            <a:pPr>
              <a:lnSpc>
                <a:spcPct val="120000"/>
              </a:lnSpc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Design Principles</a:t>
            </a:r>
          </a:p>
          <a:p>
            <a:pPr>
              <a:lnSpc>
                <a:spcPct val="120000"/>
              </a:lnSpc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Design Choices and Baby Steps</a:t>
            </a:r>
          </a:p>
          <a:p>
            <a:pPr>
              <a:lnSpc>
                <a:spcPct val="120000"/>
              </a:lnSpc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 word of caution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3800" y="1066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chemeClr val="bg1"/>
                </a:solidFill>
              </a:rPr>
              <a:t>Ethan Benatan, Marylhurst University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0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" y="1622699"/>
            <a:ext cx="9169400" cy="523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656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2280"/>
            <a:ext cx="9213948" cy="529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778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6096000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One perspective….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140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752600"/>
            <a:ext cx="5867400" cy="1143000"/>
          </a:xfrm>
        </p:spPr>
        <p:txBody>
          <a:bodyPr/>
          <a:lstStyle/>
          <a:p>
            <a:r>
              <a:rPr lang="en-US" sz="2800" b="1" dirty="0" smtClean="0"/>
              <a:t>The view from here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895600"/>
            <a:ext cx="7924800" cy="34290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Private, not-for-profit</a:t>
            </a:r>
          </a:p>
          <a:p>
            <a:pPr>
              <a:lnSpc>
                <a:spcPct val="120000"/>
              </a:lnSpc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Small, regional</a:t>
            </a:r>
          </a:p>
          <a:p>
            <a:pPr>
              <a:lnSpc>
                <a:spcPct val="120000"/>
              </a:lnSpc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Adult-focused, commuter</a:t>
            </a:r>
          </a:p>
          <a:p>
            <a:pPr>
              <a:lnSpc>
                <a:spcPct val="120000"/>
              </a:lnSpc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Half online, half grad</a:t>
            </a:r>
          </a:p>
          <a:p>
            <a:pPr>
              <a:lnSpc>
                <a:spcPct val="120000"/>
              </a:lnSpc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Mission: social justice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3" descr="chair on rock steffen 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362200"/>
            <a:ext cx="2541240" cy="381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86600" y="6096000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flickr</a:t>
            </a:r>
            <a:r>
              <a:rPr lang="en-US" sz="1200" dirty="0" smtClean="0"/>
              <a:t>: Steffen O.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6026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752600"/>
            <a:ext cx="8229600" cy="1143000"/>
          </a:xfrm>
        </p:spPr>
        <p:txBody>
          <a:bodyPr/>
          <a:lstStyle/>
          <a:p>
            <a:pPr algn="ctr"/>
            <a:r>
              <a:rPr lang="en-US" sz="2800" b="1" dirty="0" smtClean="0"/>
              <a:t>Principles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895600"/>
            <a:ext cx="7924800" cy="34290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Support the 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self-directed learner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(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heutagogy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Make learning visible 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wherever it happens</a:t>
            </a: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Learn from </a:t>
            </a:r>
            <a:r>
              <a:rPr lang="en-US" sz="28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consumerization</a:t>
            </a:r>
            <a:r>
              <a:rPr lang="en-US" sz="2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BYOx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?)</a:t>
            </a:r>
            <a:endParaRPr lang="en-US" sz="2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Power 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connections</a:t>
            </a:r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Deliver 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value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641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752600"/>
            <a:ext cx="8229600" cy="1143000"/>
          </a:xfrm>
        </p:spPr>
        <p:txBody>
          <a:bodyPr/>
          <a:lstStyle/>
          <a:p>
            <a:pPr algn="ctr"/>
            <a:r>
              <a:rPr lang="en-US" sz="2800" b="1" dirty="0" smtClean="0"/>
              <a:t>Choices, 1: What to own?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895600"/>
            <a:ext cx="7924800" cy="34290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For scale, risk, and convenience: IAM, security</a:t>
            </a:r>
          </a:p>
          <a:p>
            <a:pPr>
              <a:lnSpc>
                <a:spcPct val="120000"/>
              </a:lnSpc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For efficiency &amp; effectiveness: back office systems</a:t>
            </a:r>
          </a:p>
          <a:p>
            <a:pPr>
              <a:lnSpc>
                <a:spcPct val="120000"/>
              </a:lnSpc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Support for one simple, powerful, general toolset for communication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&amp; collaboration</a:t>
            </a:r>
          </a:p>
          <a:p>
            <a:pPr>
              <a:lnSpc>
                <a:spcPct val="120000"/>
              </a:lnSpc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Passion &amp; expertise for teaching and learning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821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752600"/>
            <a:ext cx="8229600" cy="1143000"/>
          </a:xfrm>
        </p:spPr>
        <p:txBody>
          <a:bodyPr/>
          <a:lstStyle/>
          <a:p>
            <a:pPr algn="ctr"/>
            <a:r>
              <a:rPr lang="en-US" sz="2800" b="1" dirty="0" smtClean="0"/>
              <a:t>Choices, 2: What to help others own?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895600"/>
            <a:ext cx="7924800" cy="34290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 learning environment…it’s a dance!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Designing, building, working for Post-LMS)</a:t>
            </a:r>
          </a:p>
          <a:p>
            <a:pPr>
              <a:lnSpc>
                <a:spcPct val="120000"/>
              </a:lnSpc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Student content and presentation</a:t>
            </a:r>
            <a:b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(Student-owned prior and concurrent learning, reflection, meaning-making)</a:t>
            </a:r>
          </a:p>
        </p:txBody>
      </p:sp>
    </p:spTree>
    <p:extLst>
      <p:ext uri="{BB962C8B-B14F-4D97-AF65-F5344CB8AC3E}">
        <p14:creationId xmlns:p14="http://schemas.microsoft.com/office/powerpoint/2010/main" val="1631512635"/>
      </p:ext>
    </p:extLst>
  </p:cSld>
  <p:clrMapOvr>
    <a:masterClrMapping/>
  </p:clrMapOvr>
</p:sld>
</file>

<file path=ppt/theme/theme1.xml><?xml version="1.0" encoding="utf-8"?>
<a:theme xmlns:a="http://schemas.openxmlformats.org/drawingml/2006/main" name="MUN3339_Powerpoint-1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 - Blu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MUN3339_Powerpoint-1</Template>
  <TotalTime>444</TotalTime>
  <Words>656</Words>
  <Application>Microsoft Office PowerPoint</Application>
  <PresentationFormat>On-screen Show (4:3)</PresentationFormat>
  <Paragraphs>75</Paragraphs>
  <Slides>13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MUN3339_Powerpoint-1</vt:lpstr>
      <vt:lpstr>Blank Presentation - Blue</vt:lpstr>
      <vt:lpstr>PowerPoint Presentation</vt:lpstr>
      <vt:lpstr>Prediction is hard, especially about the future. </vt:lpstr>
      <vt:lpstr>PowerPoint Presentation</vt:lpstr>
      <vt:lpstr>PowerPoint Presentation</vt:lpstr>
      <vt:lpstr>PowerPoint Presentation</vt:lpstr>
      <vt:lpstr>The view from here</vt:lpstr>
      <vt:lpstr>Principles</vt:lpstr>
      <vt:lpstr>Choices, 1: What to own?</vt:lpstr>
      <vt:lpstr>Choices, 2: What to help others own?</vt:lpstr>
      <vt:lpstr>Choices, 2b: What to help others own?</vt:lpstr>
      <vt:lpstr>A cautionary tale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Shirley Skidmore</dc:creator>
  <cp:lastModifiedBy>Colleen Keller</cp:lastModifiedBy>
  <cp:revision>40</cp:revision>
  <dcterms:created xsi:type="dcterms:W3CDTF">2011-03-01T22:56:24Z</dcterms:created>
  <dcterms:modified xsi:type="dcterms:W3CDTF">2013-08-01T15:30:36Z</dcterms:modified>
</cp:coreProperties>
</file>