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45" r:id="rId1"/>
  </p:sldMasterIdLst>
  <p:notesMasterIdLst>
    <p:notesMasterId r:id="rId50"/>
  </p:notesMasterIdLst>
  <p:sldIdLst>
    <p:sldId id="270" r:id="rId2"/>
    <p:sldId id="274" r:id="rId3"/>
    <p:sldId id="282" r:id="rId4"/>
    <p:sldId id="283" r:id="rId5"/>
    <p:sldId id="263" r:id="rId6"/>
    <p:sldId id="284" r:id="rId7"/>
    <p:sldId id="296" r:id="rId8"/>
    <p:sldId id="295" r:id="rId9"/>
    <p:sldId id="301" r:id="rId10"/>
    <p:sldId id="300" r:id="rId11"/>
    <p:sldId id="268" r:id="rId12"/>
    <p:sldId id="292" r:id="rId13"/>
    <p:sldId id="277" r:id="rId14"/>
    <p:sldId id="334" r:id="rId15"/>
    <p:sldId id="346" r:id="rId16"/>
    <p:sldId id="347" r:id="rId17"/>
    <p:sldId id="348" r:id="rId18"/>
    <p:sldId id="349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50" r:id="rId27"/>
    <p:sldId id="351" r:id="rId28"/>
    <p:sldId id="352" r:id="rId29"/>
    <p:sldId id="353" r:id="rId30"/>
    <p:sldId id="361" r:id="rId31"/>
    <p:sldId id="362" r:id="rId32"/>
    <p:sldId id="363" r:id="rId33"/>
    <p:sldId id="364" r:id="rId34"/>
    <p:sldId id="365" r:id="rId35"/>
    <p:sldId id="328" r:id="rId36"/>
    <p:sldId id="331" r:id="rId37"/>
    <p:sldId id="332" r:id="rId38"/>
    <p:sldId id="333" r:id="rId39"/>
    <p:sldId id="336" r:id="rId40"/>
    <p:sldId id="366" r:id="rId41"/>
    <p:sldId id="367" r:id="rId42"/>
    <p:sldId id="368" r:id="rId43"/>
    <p:sldId id="339" r:id="rId44"/>
    <p:sldId id="341" r:id="rId45"/>
    <p:sldId id="345" r:id="rId46"/>
    <p:sldId id="340" r:id="rId47"/>
    <p:sldId id="273" r:id="rId48"/>
    <p:sldId id="34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C57C5F1B-280B-444B-AA0D-9CEE6BE1BBA5}">
          <p14:sldIdLst>
            <p14:sldId id="270"/>
            <p14:sldId id="274"/>
            <p14:sldId id="282"/>
            <p14:sldId id="283"/>
          </p14:sldIdLst>
        </p14:section>
        <p14:section name="Dividers" id="{4D810FCF-0ADD-0345-AFBF-9AC0BF5CA536}">
          <p14:sldIdLst>
            <p14:sldId id="263"/>
            <p14:sldId id="284"/>
            <p14:sldId id="296"/>
            <p14:sldId id="295"/>
            <p14:sldId id="301"/>
            <p14:sldId id="300"/>
            <p14:sldId id="268"/>
            <p14:sldId id="292"/>
            <p14:sldId id="277"/>
            <p14:sldId id="334"/>
            <p14:sldId id="346"/>
            <p14:sldId id="347"/>
            <p14:sldId id="348"/>
            <p14:sldId id="349"/>
            <p14:sldId id="354"/>
            <p14:sldId id="355"/>
            <p14:sldId id="356"/>
            <p14:sldId id="357"/>
            <p14:sldId id="358"/>
            <p14:sldId id="359"/>
            <p14:sldId id="360"/>
            <p14:sldId id="350"/>
            <p14:sldId id="351"/>
            <p14:sldId id="352"/>
            <p14:sldId id="353"/>
            <p14:sldId id="361"/>
            <p14:sldId id="362"/>
            <p14:sldId id="363"/>
            <p14:sldId id="364"/>
            <p14:sldId id="365"/>
            <p14:sldId id="328"/>
            <p14:sldId id="331"/>
            <p14:sldId id="332"/>
            <p14:sldId id="333"/>
            <p14:sldId id="336"/>
            <p14:sldId id="366"/>
            <p14:sldId id="367"/>
            <p14:sldId id="368"/>
          </p14:sldIdLst>
        </p14:section>
        <p14:section name="Interaction" id="{F2C0CFF2-7594-C04A-9910-F1426A27AF3C}">
          <p14:sldIdLst>
            <p14:sldId id="339"/>
            <p14:sldId id="341"/>
            <p14:sldId id="345"/>
            <p14:sldId id="340"/>
            <p14:sldId id="273"/>
            <p14:sldId id="344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ti Czarnecki" initials="" lastIdx="0" clrIdx="0"/>
  <p:cmAuthor id="1" name="D. Christopher Brooks" initials="" lastIdx="3" clrIdx="1"/>
  <p:cmAuthor id="2" name="Eden Dahlstrom" initials="ED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9" autoAdjust="0"/>
    <p:restoredTop sz="88245" autoAdjust="0"/>
  </p:normalViewPr>
  <p:slideViewPr>
    <p:cSldViewPr>
      <p:cViewPr>
        <p:scale>
          <a:sx n="100" d="100"/>
          <a:sy n="100" d="100"/>
        </p:scale>
        <p:origin x="1037" y="7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E4D-C2F1-B544-9DE2-BBECDFB45BB2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87D51-52A1-EF40-B672-9B4EC8500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0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78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48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74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56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65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08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91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3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02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99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71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27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93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48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48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2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85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09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9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395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4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p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0"/>
            <a:ext cx="7391400" cy="4525963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2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1"/>
            <a:ext cx="73914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19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Pol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Poll Question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Poll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259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Discussion Q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Question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31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Evalu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838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Evaluation Slide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1"/>
            <a:ext cx="73914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2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15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2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92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39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idx="12"/>
          </p:nvPr>
        </p:nvSpPr>
        <p:spPr>
          <a:xfrm>
            <a:off x="3657599" y="5867400"/>
            <a:ext cx="4495801" cy="5007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latin typeface="Arial"/>
                <a:cs typeface="Arial"/>
              </a:defRPr>
            </a:lvl1pPr>
          </a:lstStyle>
          <a:p>
            <a:pPr lvl="0"/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02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25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7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1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57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6" r:id="rId11"/>
    <p:sldLayoutId id="2147484857" r:id="rId12"/>
    <p:sldLayoutId id="2147484858" r:id="rId13"/>
    <p:sldLayoutId id="2147484859" r:id="rId14"/>
    <p:sldLayoutId id="2147484860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hyperlink" Target="http://classhack.com/post/76426209140/fave-updat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hyperlink" Target="https://www.flickr.com/photos/jameskm03/2711755476/in/photolist-6dLdwX-hg5Hp2-hUQjFB-6vfneJ-csnEdA-58CsqL-nhGjn7-7b6reQ-5NNyzj-7x8Cg-6dM2p-6dJja-nrDXVV-TCgs-6QrHhT-nyWzsL-x2GYt-9VykdP-aKQ15V-aiqKLs-2xnYty-4CdpT8-8v8BxH-e2csN-227Jk-4yQQLW-7vdKpR-bDDNm-6VnSap-8YXDQK-3KKdMS-67DvFR-8R2k8B-tECQ3-7a3oAE-5RoyVU-yw77c-3ewK5-9LS5T1-9FEZSo-daQAso-4Fpkz7-8NPAPM-k1XGt-caVAj9-bFV2YD-816wLh-jGD71V-tFEW-dNiTBz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hyperlink" Target="https://www.flickr.com/photos/wilderdom/87704517/in/photolist-dNdNkk-aKzvE4-9uRbw6-cv8ft-5zuCMB-efoWfy-zEuNT-9pRbAX-7nqB2t-e4rtrf-67tGXJ-4XaZuB-t1UBo-4pYNoQ-7meKMm-9hsheb-8ET9gK-6rtuia-9jbeZy-2ZdABF-7RTKLd-5zAruA-dZE3LC-4qAha1-8qq2tS-bGisT4-Ry1qd-9FRu7x-arQ9ML-FPvFb-dqBXrD-7JoDj-7aaDP9-dV2F84-8KvuR-4v572g-7bGfVq-7ENXBZ-9FUKfq-rKp7X-eMk1Wr-57bNYg-75YF6L-kR3Lhv-dGFJ4M-atLYS-o1eK7M-mAG5C-7vUb5p-9gWgTb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pcbrass/4522073004/in/photolist-7TANKW-JsPkF-nu17ys-5vZe-5erZ8R-cmgmS-7FC6VR-5xh1aD-FHiwh-b8TeRP-dHmpqy-hxDgsj-9fr1yu-66DJ3E-9Vrr1T-zoGg5-7TkXA9-ep2i-j5x4wq-eVhEfF-8oeCeE-dbvUVG-7RsgvC-4TaQMq-gDYtZX-eNtv47-jahqpB-7D9pP9-ww2E9-hRuEbL-bhrzLn-A9Ecx-8MBtb1-dhMwXk-4h9NMC-fzdTui-6KjxAf-7Rp1X6-fwnkH9-dBssZh-4A9vDQ-7uVPBk-hBLdG3-fN6ZZ4-53BKaX-5jYMhS-5RyCL-r41EV-kbVUEz-6Qt9Bq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use.edu/ecar/about-ecar/technology-research-academic-community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hyperlink" Target="https://www.flickr.com/photos/mrsdkrebs/6400358699/in/photolist-dNdNkk-aKzvE4-9uRbw6-cv8ft-5zuCMB-efoWfy-zEuNT-9pRbAX-7nqB2t-e4rtrf-67tGXJ-4XaZuB-t1UBo-4pYNoQ-7meKMm-9hsheb-8ET9gK-6rtuia-9jbeZy-2ZdABF-7RTKLd-5zAruA-dZE3LC-4qAha1-8qq2tS-bGisT4-Ry1qd-9FRu7x-arQ9ML-FPvFb-dqBXrD-7JoDj-7aaDP9-dV2F84-8KvuR-4v572g-7bGfVq-7ENXBZ-9FUKfq-rKp7X-eMk1Wr-57bNYg-75YF6L-kR3Lhv-dGFJ4M-atLYS-o1eK7M-mAG5C-7vUb5p-9gWgTb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hack.com/post/57024983820/byod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5" Type="http://schemas.openxmlformats.org/officeDocument/2006/relationships/image" Target="../media/image36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hyperlink" Target="https://www.flickr.com/photos/courosa/2922421696/in/photolist-4mf5Fb-4aA52-7Z53SC-3fACaa-ayD9o8-5sfb9Y-86JKXv-4xPqJo-dS9Je-4xPqGY-4xKdGx-4TQZ33-eWp5oB-4jmUh-45obrR-azj5bZ-aFy1dF-omuFWN-dS9Jg-9HPaKr-bbYeNM-bVtj7T-4LDBaz-cMkRJo-4Z3zrj-d5eEvG-dX43zg-dRHCFW-zZ9uS-aJxM16-aJAFR6-i9bu-oKyDZj-6rterd-8SpyuW-cMkQ6y-9RTeA4-6azshj-5kczs-5ZAtvh-8Sy5WN-o6WpS-5up2wN-2nobXW-cwcW8Q-o6Wso-zUGkj-4ANrnu-chf4im-nKr4R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use.edu/ecar/about-ecar/technology-research-academic-community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hyperlink" Target="mailto:jreeves@educause.edu" TargetMode="External"/><Relationship Id="rId3" Type="http://schemas.openxmlformats.org/officeDocument/2006/relationships/hyperlink" Target="mailto:study@educause.edu" TargetMode="External"/><Relationship Id="rId7" Type="http://schemas.openxmlformats.org/officeDocument/2006/relationships/image" Target="../media/image84.png"/><Relationship Id="rId12" Type="http://schemas.openxmlformats.org/officeDocument/2006/relationships/hyperlink" Target="mailto:edahlstrom@educause.edu" TargetMode="External"/><Relationship Id="rId2" Type="http://schemas.openxmlformats.org/officeDocument/2006/relationships/hyperlink" Target="http://www.educause.edu/ecar/about-ecar/technology-research-academic-community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11" Type="http://schemas.openxmlformats.org/officeDocument/2006/relationships/image" Target="../media/image17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hyperlink" Target="https://www.flickr.com/photos/aidan_jones/1234618279/in/photolist-7PexSw-4tLqpG-fsuE2m-cHfAqj-2wdxA-5hQPMB-6yC3FL-aNo1YM-c7NG6S-4NgZvV-NiMrm-657XPK-bUAS41-8wyXJR-2SUcG-cPbD2C-faRfEy-dzPwSP-qC66U-4KRChz-MuvKM-34n54H-9xu5a-abv5Z1-iv2uj-crqqwU-8Uv42a-bPXFDV-4tRSPK-4HMXhy-37yA2S-2T6K14-4UnUJA-6NPnQM-f9B5JG-3taKxG-ppKgs-5xZjzq-gk69HU-4yAYSu-absfqF-zqRCb-4o1GHr-6bd8G8-34n5et-6mcdBk-8uSUdw-nQUM7m-d9bYtm-9sufU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hyperlink" Target="https://www.flickr.com/photos/mcleod/8399337241/in/photolist-dNdNkk-aKzvE4-9uRbw6-cv8ft-5zuCMB-efoWfy-zEuNT-9pRbAX-7nqB2t-e4rtrf-67tGXJ-4XaZuB-t1UBo-4pYNoQ-7meKMm-9hsheb-8ET9gK-6rtuia-9jbeZy-2ZdABF-7RTKLd-5zAruA-dZE3LC-4qAha1-8qq2tS-bGisT4-Ry1qd-9FRu7x-arQ9ML-FPvFb-dqBXrD-7JoDj-7aaDP9-dV2F84-8KvuR-4v572g-7bGfVq-7ENXBZ-9FUKfq-rKp7X-eMk1Wr-57bNYg-75YF6L-kR3Lhv-dGFJ4M-atLYS-o1eK7M-mAG5C-7vUb5p-9gWgTb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76200" y="0"/>
            <a:ext cx="93726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EDUCAUSE Technology Research in the Academic Community: </a:t>
            </a:r>
            <a:endParaRPr lang="en-US" sz="4800" b="1" dirty="0" smtClean="0"/>
          </a:p>
          <a:p>
            <a:pPr algn="ctr"/>
            <a:endParaRPr lang="en-US" sz="2800" b="1" i="1" dirty="0" smtClean="0"/>
          </a:p>
          <a:p>
            <a:pPr algn="ctr"/>
            <a:endParaRPr lang="en-US" sz="2800" b="1" i="1" dirty="0"/>
          </a:p>
          <a:p>
            <a:pPr algn="ctr"/>
            <a:endParaRPr lang="en-US" sz="2800" b="1" i="1" dirty="0" smtClean="0"/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 smtClean="0"/>
              <a:t>What Matters Most to Your Students and Faculty?</a:t>
            </a:r>
            <a:endParaRPr lang="en-US" sz="28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200400" y="5410200"/>
            <a:ext cx="2362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Arial" panose="020B0604020202020204" pitchFamily="34" charset="0"/>
              </a:rPr>
              <a:t>Wednesday, Oct. 1, 2014</a:t>
            </a:r>
          </a:p>
          <a:p>
            <a:pPr algn="ctr"/>
            <a:r>
              <a:rPr lang="en-US" sz="1400" dirty="0" smtClean="0">
                <a:cs typeface="Arial" panose="020B0604020202020204" pitchFamily="34" charset="0"/>
              </a:rPr>
              <a:t>2:40 PM – 3:30 PM</a:t>
            </a:r>
          </a:p>
          <a:p>
            <a:pPr algn="ctr"/>
            <a:endParaRPr lang="en-US" sz="1400" dirty="0" smtClean="0"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cs typeface="Arial" panose="020B0604020202020204" pitchFamily="34" charset="0"/>
              </a:rPr>
              <a:t>#EDU14</a:t>
            </a:r>
          </a:p>
          <a:p>
            <a:pPr algn="ctr"/>
            <a:r>
              <a:rPr lang="en-US" sz="1400" dirty="0" smtClean="0">
                <a:cs typeface="Arial" panose="020B0604020202020204" pitchFamily="34" charset="0"/>
              </a:rPr>
              <a:t>#ECAR</a:t>
            </a:r>
          </a:p>
          <a:p>
            <a:pPr algn="ctr"/>
            <a:r>
              <a:rPr lang="en-US" sz="1400" dirty="0" smtClean="0">
                <a:cs typeface="Arial" panose="020B0604020202020204" pitchFamily="34" charset="0"/>
              </a:rPr>
              <a:t>@</a:t>
            </a:r>
            <a:r>
              <a:rPr lang="en-US" sz="1400" dirty="0" err="1" smtClean="0">
                <a:cs typeface="Arial" panose="020B0604020202020204" pitchFamily="34" charset="0"/>
              </a:rPr>
              <a:t>datadeeva</a:t>
            </a:r>
            <a:r>
              <a:rPr lang="en-US" sz="1400" dirty="0" smtClean="0">
                <a:cs typeface="Arial" panose="020B0604020202020204" pitchFamily="34" charset="0"/>
              </a:rPr>
              <a:t> @</a:t>
            </a:r>
            <a:r>
              <a:rPr lang="en-US" sz="1400" dirty="0" err="1" smtClean="0">
                <a:cs typeface="Arial" panose="020B0604020202020204" pitchFamily="34" charset="0"/>
              </a:rPr>
              <a:t>dcbphd</a:t>
            </a:r>
            <a:endParaRPr lang="en-US" sz="1400" dirty="0" smtClean="0">
              <a:cs typeface="Arial" panose="020B0604020202020204" pitchFamily="34" charset="0"/>
            </a:endParaRPr>
          </a:p>
          <a:p>
            <a:pPr algn="ctr"/>
            <a:endParaRPr lang="en-US" sz="1400" dirty="0" smtClean="0"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6232847"/>
            <a:ext cx="270160" cy="26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9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152400" y="228600"/>
            <a:ext cx="7010400" cy="914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74261"/>
            <a:ext cx="8158162" cy="66261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Why do *we* do this research?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6250" y="1236871"/>
            <a:ext cx="8058150" cy="37421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Provides data that can: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Calibrate user experiences with institutional priorities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Benchmark with others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Benchmark with self-improvement goals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Institutions use these insights to: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Improve </a:t>
            </a:r>
            <a:r>
              <a:rPr lang="en-US" sz="2000" dirty="0"/>
              <a:t>IT </a:t>
            </a:r>
            <a:r>
              <a:rPr lang="en-US" sz="2000" dirty="0" smtClean="0"/>
              <a:t>services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Increase </a:t>
            </a:r>
            <a:r>
              <a:rPr lang="en-US" sz="2000" dirty="0"/>
              <a:t>technology-enabled </a:t>
            </a:r>
            <a:r>
              <a:rPr lang="en-US" sz="2000" dirty="0" smtClean="0"/>
              <a:t>productivity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Prioritize </a:t>
            </a:r>
            <a:r>
              <a:rPr lang="en-US" sz="2000" dirty="0"/>
              <a:t>strategic contributions of </a:t>
            </a:r>
            <a:r>
              <a:rPr lang="en-US" sz="2000" dirty="0" smtClean="0"/>
              <a:t>IT to </a:t>
            </a:r>
            <a:r>
              <a:rPr lang="en-US" sz="2000" dirty="0"/>
              <a:t>higher </a:t>
            </a:r>
            <a:r>
              <a:rPr lang="en-US" sz="2000" dirty="0" smtClean="0"/>
              <a:t>education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Plan </a:t>
            </a:r>
            <a:r>
              <a:rPr lang="en-US" sz="2000" dirty="0"/>
              <a:t>for </a:t>
            </a:r>
            <a:r>
              <a:rPr lang="en-US" sz="2000" dirty="0" smtClean="0"/>
              <a:t>tech </a:t>
            </a:r>
            <a:r>
              <a:rPr lang="en-US" sz="2000" dirty="0"/>
              <a:t>shifts among the various constituencies of the academic </a:t>
            </a:r>
            <a:r>
              <a:rPr lang="en-US" sz="2000" dirty="0" smtClean="0"/>
              <a:t>community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Become </a:t>
            </a:r>
            <a:r>
              <a:rPr lang="en-US" sz="2000" dirty="0"/>
              <a:t>more technologically competitive among peer institutions, and find out what it might take to compete at the next level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95850" y="6029325"/>
            <a:ext cx="4171950" cy="66261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…we do it for *you*!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 rot="19699518">
            <a:off x="5950159" y="1957841"/>
            <a:ext cx="29679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Srsly</a:t>
            </a:r>
            <a:r>
              <a:rPr lang="en-US" sz="6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?!</a:t>
            </a:r>
            <a:endParaRPr lang="en-US" sz="6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0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Findings – What matters most…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5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304800" y="685800"/>
            <a:ext cx="8534400" cy="7318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rPr>
              <a:t>Busting the faculty </a:t>
            </a:r>
            <a:r>
              <a:rPr lang="en-US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rPr>
              <a:t>ed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rPr>
              <a:t> tech stereotypes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3929922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000" y="5486400"/>
            <a:ext cx="35654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Graphics cred: Kyle Bowen aka, Class Hack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classhack.com/post/76426209140/fave-updated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905000"/>
            <a:ext cx="3927595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29400" y="-1371600"/>
            <a:ext cx="16002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Christopher’s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47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381000"/>
            <a:ext cx="8153400" cy="731838"/>
          </a:xfrm>
        </p:spPr>
        <p:txBody>
          <a:bodyPr/>
          <a:lstStyle/>
          <a:p>
            <a:r>
              <a:rPr lang="en-US" sz="3000" dirty="0" smtClean="0"/>
              <a:t>Faculty &amp; students’ tech inclinations - results</a:t>
            </a:r>
            <a:endParaRPr lang="en-US" sz="3000" dirty="0"/>
          </a:p>
        </p:txBody>
      </p:sp>
      <p:grpSp>
        <p:nvGrpSpPr>
          <p:cNvPr id="2" name="Group 1"/>
          <p:cNvGrpSpPr/>
          <p:nvPr/>
        </p:nvGrpSpPr>
        <p:grpSpPr>
          <a:xfrm>
            <a:off x="409575" y="1647825"/>
            <a:ext cx="7562850" cy="2009775"/>
            <a:chOff x="247650" y="1676400"/>
            <a:chExt cx="7562850" cy="2009775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50" y="1676400"/>
              <a:ext cx="63436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24600" y="2209800"/>
              <a:ext cx="1485900" cy="147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44447" y="3962400"/>
            <a:ext cx="7693106" cy="2438400"/>
            <a:chOff x="504825" y="3886200"/>
            <a:chExt cx="8143874" cy="2581275"/>
          </a:xfrm>
        </p:grpSpPr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924" y="3886200"/>
              <a:ext cx="6962775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25" y="5286375"/>
              <a:ext cx="2009775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450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457200"/>
            <a:ext cx="8153400" cy="731838"/>
          </a:xfrm>
        </p:spPr>
        <p:txBody>
          <a:bodyPr/>
          <a:lstStyle/>
          <a:p>
            <a:r>
              <a:rPr lang="en-US" dirty="0" smtClean="0"/>
              <a:t>Faculty and students’ tech inclinations</a:t>
            </a:r>
            <a:endParaRPr lang="en-US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5257800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1" y="1464469"/>
            <a:ext cx="2981325" cy="2695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3" y="4495800"/>
            <a:ext cx="2362201" cy="17419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4637983"/>
            <a:ext cx="2776539" cy="15997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042906"/>
            <a:ext cx="2776539" cy="1538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93344"/>
            <a:ext cx="600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70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685800" y="685800"/>
            <a:ext cx="8077200" cy="7318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rPr>
              <a:t>Tech support and help desk experiences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5334000" cy="459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6219825"/>
            <a:ext cx="27336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230416">
            <a:off x="533101" y="2442057"/>
            <a:ext cx="84587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 TRUE!</a:t>
            </a:r>
            <a:endParaRPr lang="en-US" sz="1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-1447800"/>
            <a:ext cx="16002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DCB’s section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743200" y="1066800"/>
            <a:ext cx="2286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80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533400" y="457200"/>
            <a:ext cx="8077200" cy="7318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rPr>
              <a:t>Faculty seek technology help from…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798405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29200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67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533400" y="228600"/>
            <a:ext cx="8077200" cy="7318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rPr>
              <a:t>Faculty help desk ratings, by modality</a:t>
            </a:r>
          </a:p>
          <a:p>
            <a:pPr algn="l"/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7914046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53000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0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45" y="0"/>
            <a:ext cx="59987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5214550"/>
            <a:ext cx="20097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3276600" cy="731838"/>
          </a:xfrm>
        </p:spPr>
        <p:txBody>
          <a:bodyPr/>
          <a:lstStyle/>
          <a:p>
            <a:r>
              <a:rPr lang="en-US" dirty="0" smtClean="0"/>
              <a:t>Student help </a:t>
            </a:r>
            <a:br>
              <a:rPr lang="en-US" dirty="0" smtClean="0"/>
            </a:br>
            <a:r>
              <a:rPr lang="en-US" dirty="0" smtClean="0"/>
              <a:t>desk use and</a:t>
            </a:r>
            <a:br>
              <a:rPr lang="en-US" dirty="0" smtClean="0"/>
            </a:br>
            <a:r>
              <a:rPr lang="en-US" dirty="0" smtClean="0"/>
              <a:t>ratings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962400" y="0"/>
            <a:ext cx="4724400" cy="2133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685800" y="381000"/>
            <a:ext cx="8077200" cy="7318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rPr>
              <a:t>Technology and the learning environment for the contemporary student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600200"/>
            <a:ext cx="3733800" cy="500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172200"/>
            <a:ext cx="3518098" cy="58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62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27855" y="2786235"/>
            <a:ext cx="48777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D. Christopher Brooks</a:t>
            </a:r>
          </a:p>
          <a:p>
            <a:pPr algn="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Senior Researcher</a:t>
            </a:r>
          </a:p>
          <a:p>
            <a:pPr algn="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dcbphd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7855" y="5213003"/>
            <a:ext cx="4877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Eden Dahlstrom</a:t>
            </a:r>
          </a:p>
          <a:p>
            <a:pPr algn="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 of Research</a:t>
            </a:r>
          </a:p>
          <a:p>
            <a:pPr algn="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datadeeva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60277"/>
            <a:ext cx="2004916" cy="2036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95863"/>
            <a:ext cx="2004916" cy="181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0"/>
            <a:ext cx="270160" cy="26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248400"/>
            <a:ext cx="270160" cy="26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66494"/>
            <a:ext cx="2008094" cy="1896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57973" y="637707"/>
            <a:ext cx="3782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Jacqueline Bichsel</a:t>
            </a:r>
          </a:p>
          <a:p>
            <a:pPr algn="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Senior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632"/>
            <a:ext cx="1781175" cy="171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162800" y="-1143000"/>
            <a:ext cx="16002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Eden’s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5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76600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228600"/>
            <a:ext cx="8153400" cy="731838"/>
          </a:xfrm>
        </p:spPr>
        <p:txBody>
          <a:bodyPr/>
          <a:lstStyle/>
          <a:p>
            <a:r>
              <a:rPr lang="en-US" dirty="0" smtClean="0"/>
              <a:t>Faculty opinion about online learning,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	 based on online teaching experience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286000" y="1494697"/>
            <a:ext cx="5943600" cy="5134703"/>
            <a:chOff x="228600" y="1609940"/>
            <a:chExt cx="5943600" cy="5134703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609940"/>
              <a:ext cx="5029200" cy="4638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6197944"/>
              <a:ext cx="5943600" cy="546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138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31838"/>
          </a:xfrm>
        </p:spPr>
        <p:txBody>
          <a:bodyPr/>
          <a:lstStyle/>
          <a:p>
            <a:r>
              <a:rPr lang="en-US" dirty="0" smtClean="0"/>
              <a:t>Learning environments in which students say they learn most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24025"/>
            <a:ext cx="7782611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86375"/>
            <a:ext cx="20097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41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MOOC…what’s a MOOC?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922977"/>
            <a:ext cx="3581400" cy="4325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47825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86400"/>
            <a:ext cx="20097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86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6700" y="28575"/>
            <a:ext cx="8153400" cy="731838"/>
          </a:xfrm>
        </p:spPr>
        <p:txBody>
          <a:bodyPr/>
          <a:lstStyle/>
          <a:p>
            <a:r>
              <a:rPr lang="en-US" dirty="0" smtClean="0"/>
              <a:t>Faculty perception of MOOCs’ value to HE</a:t>
            </a:r>
            <a:endParaRPr lang="en-U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69711"/>
            <a:ext cx="7924800" cy="611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81600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96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2895600" cy="731838"/>
          </a:xfrm>
        </p:spPr>
        <p:txBody>
          <a:bodyPr/>
          <a:lstStyle/>
          <a:p>
            <a:r>
              <a:rPr lang="en-US" dirty="0" smtClean="0"/>
              <a:t>Students’ experience with MOOCs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417" y="-30814"/>
            <a:ext cx="5496583" cy="696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86375"/>
            <a:ext cx="20097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17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731838"/>
          </a:xfrm>
        </p:spPr>
        <p:txBody>
          <a:bodyPr/>
          <a:lstStyle/>
          <a:p>
            <a:r>
              <a:rPr lang="en-US" sz="2800" dirty="0" smtClean="0"/>
              <a:t>Students value the traditional undergraduate degree</a:t>
            </a:r>
            <a:endParaRPr lang="en-US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562850" cy="416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86375"/>
            <a:ext cx="20097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68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685800" y="685800"/>
            <a:ext cx="8077200" cy="7318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rPr>
              <a:t>Not another brick in the wall -- learning analytics, dashboards, and big data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17990"/>
            <a:ext cx="6172200" cy="460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6" y="5220360"/>
            <a:ext cx="1628774" cy="51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0" y="-1447800"/>
            <a:ext cx="16002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Christopher’s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79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31838"/>
          </a:xfrm>
        </p:spPr>
        <p:txBody>
          <a:bodyPr/>
          <a:lstStyle/>
          <a:p>
            <a:r>
              <a:rPr lang="en-US" dirty="0" smtClean="0"/>
              <a:t>Interest level in early alert and intervention notifications to students:</a:t>
            </a:r>
            <a:endParaRPr lang="en-US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1200" y="2028825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1600200"/>
            <a:ext cx="2514601" cy="518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0"/>
            <a:ext cx="20097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0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31838"/>
          </a:xfrm>
        </p:spPr>
        <p:txBody>
          <a:bodyPr/>
          <a:lstStyle/>
          <a:p>
            <a:r>
              <a:rPr lang="en-US" dirty="0" smtClean="0"/>
              <a:t>Student opinions about data collection for analytics</a:t>
            </a:r>
            <a:endParaRPr lang="en-US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81600"/>
            <a:ext cx="20097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86000"/>
            <a:ext cx="84010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8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228600"/>
            <a:ext cx="8153400" cy="731838"/>
          </a:xfrm>
        </p:spPr>
        <p:txBody>
          <a:bodyPr/>
          <a:lstStyle/>
          <a:p>
            <a:r>
              <a:rPr lang="en-US" dirty="0" smtClean="0"/>
              <a:t>Interest level in early alert and intervention notifications to students:</a:t>
            </a:r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56" y="1700212"/>
            <a:ext cx="7689489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7500" y="2257425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91100"/>
            <a:ext cx="20097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44821" y="6172200"/>
            <a:ext cx="3971924" cy="47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very or extremely interested. </a:t>
            </a:r>
          </a:p>
          <a:p>
            <a:pPr algn="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Almost all are at least moderately interested. 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3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>
          <a:xfrm>
            <a:off x="152400" y="228600"/>
            <a:ext cx="7010400" cy="914400"/>
          </a:xfrm>
        </p:spPr>
        <p:txBody>
          <a:bodyPr/>
          <a:lstStyle/>
          <a:p>
            <a:r>
              <a:rPr lang="en-US" dirty="0" smtClean="0"/>
              <a:t>Research Hub: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199"/>
            <a:ext cx="8451696" cy="34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0" y="4572000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www.educause.edu/ecar/about-ecar/technology-research-academic-community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00200" y="4572000"/>
            <a:ext cx="4114800" cy="477053"/>
          </a:xfrm>
          <a:prstGeom prst="roundRect">
            <a:avLst/>
          </a:prstGeom>
          <a:solidFill>
            <a:srgbClr val="FFFF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685800" y="685800"/>
            <a:ext cx="8077200" cy="7318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rPr>
              <a:t>The potential of the LMS as the “next generation learning environment”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1773318"/>
            <a:ext cx="6791325" cy="508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1295400" cy="49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9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4114800" cy="731838"/>
          </a:xfrm>
        </p:spPr>
        <p:txBody>
          <a:bodyPr/>
          <a:lstStyle/>
          <a:p>
            <a:r>
              <a:rPr lang="en-US" dirty="0" smtClean="0"/>
              <a:t>Faculty Perceptions of the LMS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6328"/>
            <a:ext cx="3230880" cy="3017520"/>
          </a:xfrm>
          <a:prstGeom prst="rect">
            <a:avLst/>
          </a:prstGeom>
          <a:noFill/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46120"/>
            <a:ext cx="27432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35442"/>
            <a:ext cx="2743200" cy="3363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96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391400" cy="731838"/>
          </a:xfrm>
        </p:spPr>
        <p:txBody>
          <a:bodyPr/>
          <a:lstStyle/>
          <a:p>
            <a:r>
              <a:rPr lang="en-US" dirty="0" smtClean="0"/>
              <a:t>How faculty use the LMS…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2" y="990600"/>
            <a:ext cx="7293368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200" y="457200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52400" y="2743200"/>
            <a:ext cx="8382000" cy="3838575"/>
            <a:chOff x="152400" y="2743200"/>
            <a:chExt cx="8382000" cy="3838575"/>
          </a:xfrm>
        </p:grpSpPr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825" y="2743200"/>
              <a:ext cx="5743575" cy="383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3" y="5334000"/>
              <a:ext cx="2009775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itle 1"/>
            <p:cNvSpPr txBox="1">
              <a:spLocks/>
            </p:cNvSpPr>
            <p:nvPr/>
          </p:nvSpPr>
          <p:spPr>
            <a:xfrm>
              <a:off x="152400" y="2743200"/>
              <a:ext cx="2819400" cy="2667000"/>
            </a:xfrm>
            <a:prstGeom prst="rect">
              <a:avLst/>
            </a:prstGeom>
          </p:spPr>
          <p:txBody>
            <a:bodyPr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+mj-ea"/>
                  <a:cs typeface="+mj-cs"/>
                </a:defRPr>
              </a:lvl1pPr>
            </a:lstStyle>
            <a:p>
              <a:r>
                <a:rPr lang="en-US" dirty="0" smtClean="0"/>
                <a:t>…and extent that students want their instructors to use it more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6332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31838"/>
          </a:xfrm>
        </p:spPr>
        <p:txBody>
          <a:bodyPr/>
          <a:lstStyle/>
          <a:p>
            <a:r>
              <a:rPr lang="en-US" dirty="0" smtClean="0"/>
              <a:t>Faculty satisfaction with the LMS: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6475"/>
            <a:ext cx="8610600" cy="369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19600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1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76200"/>
            <a:ext cx="8153400" cy="731838"/>
          </a:xfrm>
        </p:spPr>
        <p:txBody>
          <a:bodyPr/>
          <a:lstStyle/>
          <a:p>
            <a:r>
              <a:rPr lang="en-US" dirty="0" smtClean="0"/>
              <a:t>Student satisfaction with the LMS: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48200" y="6191249"/>
            <a:ext cx="4200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Percentage satisfied or very satisfied.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27933"/>
            <a:ext cx="7732632" cy="526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5462200"/>
            <a:ext cx="20097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82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457200" y="304800"/>
            <a:ext cx="8077200" cy="7318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rPr>
              <a:t>Consumerization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rPr>
              <a:t> of technology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59" y="1168149"/>
            <a:ext cx="6195482" cy="4521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39436" y="6417588"/>
            <a:ext cx="36235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Graphics cred: Kyle Bowen aka, Class Hack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classhack.com/post/57024983820/byod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400" y="5715000"/>
            <a:ext cx="62840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“…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and knowing is half the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battle!”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-1447800"/>
            <a:ext cx="16002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Eden’s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391400" cy="731838"/>
          </a:xfrm>
        </p:spPr>
        <p:txBody>
          <a:bodyPr/>
          <a:lstStyle/>
          <a:p>
            <a:r>
              <a:rPr lang="en-US" dirty="0" smtClean="0"/>
              <a:t>In-class BYOD experiences</a:t>
            </a:r>
            <a:endParaRPr lang="en-US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622503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0796" y="1471613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80" y="3657600"/>
            <a:ext cx="3603450" cy="64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04825" y="4511144"/>
            <a:ext cx="7980145" cy="2270656"/>
            <a:chOff x="504825" y="4511144"/>
            <a:chExt cx="7980145" cy="2270656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25" y="5055922"/>
              <a:ext cx="2009775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6974" y="4511144"/>
              <a:ext cx="6017996" cy="2270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80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students say they would use mobile devices in class</a:t>
            </a:r>
            <a:endParaRPr lang="en-US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24631"/>
            <a:ext cx="7813197" cy="430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5457437"/>
            <a:ext cx="20097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04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7848600" cy="731838"/>
          </a:xfrm>
        </p:spPr>
        <p:txBody>
          <a:bodyPr/>
          <a:lstStyle/>
          <a:p>
            <a:r>
              <a:rPr lang="en-US" dirty="0" smtClean="0"/>
              <a:t>What do faculty say about in-class BYOD?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6" y="2392680"/>
            <a:ext cx="7970696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00600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04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37969"/>
            <a:ext cx="6330709" cy="552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5214550"/>
            <a:ext cx="20097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228600"/>
            <a:ext cx="8388109" cy="731838"/>
          </a:xfrm>
        </p:spPr>
        <p:txBody>
          <a:bodyPr/>
          <a:lstStyle/>
          <a:p>
            <a:r>
              <a:rPr lang="en-US" dirty="0" smtClean="0"/>
              <a:t>What do students say about the importance and use of devices for academics?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7" y="0"/>
            <a:ext cx="7911193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158162" cy="66261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Thanks to our sponsors for the 2014 ECAR Student Study: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5600" y="6324600"/>
            <a:ext cx="4293705" cy="2322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BSDirect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02" y="3810000"/>
            <a:ext cx="4502603" cy="15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83" y="1828800"/>
            <a:ext cx="6283231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220406"/>
            <a:ext cx="2524125" cy="60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381000"/>
            <a:ext cx="7391400" cy="7318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Reconciling student “wishes” for technology and faculty willingness to incorporate technology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95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5214550"/>
            <a:ext cx="20097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298" y="1"/>
            <a:ext cx="63541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2743200" cy="3581400"/>
          </a:xfrm>
        </p:spPr>
        <p:txBody>
          <a:bodyPr/>
          <a:lstStyle/>
          <a:p>
            <a:r>
              <a:rPr lang="en-US" dirty="0" smtClean="0"/>
              <a:t>Extent of tech use and perceived needs for better 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3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391400" cy="731838"/>
          </a:xfrm>
        </p:spPr>
        <p:txBody>
          <a:bodyPr/>
          <a:lstStyle/>
          <a:p>
            <a:r>
              <a:rPr lang="en-US" dirty="0" smtClean="0"/>
              <a:t>Motivating faculty to integrate tech more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57200" y="1143000"/>
            <a:ext cx="4171950" cy="5279598"/>
            <a:chOff x="2952750" y="1454577"/>
            <a:chExt cx="4171950" cy="5279598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38800" y="5257800"/>
              <a:ext cx="1485900" cy="147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750" y="1454577"/>
              <a:ext cx="2609850" cy="52795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148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00600" y="1123840"/>
            <a:ext cx="3810000" cy="498598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Top 4 motivators in getting faculty to use more technology</a:t>
            </a:r>
          </a:p>
          <a:p>
            <a:pPr algn="ctr"/>
            <a:endParaRPr lang="en-US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Evidence that students would benefit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Release time to redesign courses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Confidence that technology would work as planned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better understanding of T&amp;L-relevant technologies</a:t>
            </a:r>
            <a:endParaRPr lang="en-US" b="1" spc="50" dirty="0" smtClean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en-US" b="1" spc="50" dirty="0" smtClean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en-US" b="1" spc="50" dirty="0" smtClean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en-US" b="1" spc="50" dirty="0" smtClean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47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Get involved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>
          <a:xfrm>
            <a:off x="152400" y="228600"/>
            <a:ext cx="7010400" cy="914400"/>
          </a:xfrm>
        </p:spPr>
        <p:txBody>
          <a:bodyPr/>
          <a:lstStyle/>
          <a:p>
            <a:r>
              <a:rPr lang="en-US" dirty="0" smtClean="0"/>
              <a:t>Resources and opportunities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199"/>
            <a:ext cx="8451696" cy="34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0" y="4572000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www.educause.edu/ecar/about-ecar/technology-research-academic-community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0" y="1066800"/>
            <a:ext cx="16002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Eden’s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17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099" y="-908794"/>
            <a:ext cx="7543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158162" cy="66261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Thanks (again) to our sponsors for the 2014 ECAR Student Study: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81000" y="5181600"/>
            <a:ext cx="5093805" cy="2322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62200" y="4296217"/>
            <a:ext cx="8158162" cy="66261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And thank you ECAR subscribers!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958606"/>
            <a:ext cx="1781175" cy="171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BSDirect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90800"/>
            <a:ext cx="4152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more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9851" y="1923027"/>
            <a:ext cx="415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Participation Website: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www.educause.edu/ecar/about-ecar/technology-research-academic-community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544" y="3074903"/>
            <a:ext cx="2682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study@educause.edu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544" y="4110286"/>
            <a:ext cx="2682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Twitter updates from Eden: @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DataDeeva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44" y="3589687"/>
            <a:ext cx="540319" cy="52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44" y="2607401"/>
            <a:ext cx="471398" cy="46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1" y="1370938"/>
            <a:ext cx="517851" cy="55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475511" y="1276051"/>
            <a:ext cx="3035169" cy="8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5735" y="5209960"/>
            <a:ext cx="274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Know who you are connecting with:</a:t>
            </a:r>
          </a:p>
          <a:p>
            <a:endParaRPr lang="en-US" sz="12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30" y="4659119"/>
            <a:ext cx="48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16" y="5482173"/>
            <a:ext cx="598335" cy="74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984" y="5379705"/>
            <a:ext cx="631380" cy="64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017" y="6205222"/>
            <a:ext cx="631379" cy="57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984" y="4601323"/>
            <a:ext cx="632380" cy="5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15000" y="6206080"/>
            <a:ext cx="2743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Eden Dahlstrom</a:t>
            </a:r>
          </a:p>
          <a:p>
            <a:r>
              <a:rPr lang="en-US" sz="1200" dirty="0" smtClean="0">
                <a:hlinkClick r:id="rId12"/>
              </a:rPr>
              <a:t>edahlstrom@educause.edu</a:t>
            </a:r>
            <a:r>
              <a:rPr lang="en-US" sz="1200" dirty="0" smtClean="0"/>
              <a:t> </a:t>
            </a:r>
          </a:p>
          <a:p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716364" y="5391579"/>
            <a:ext cx="2743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D. Christopher Brooks</a:t>
            </a:r>
          </a:p>
          <a:p>
            <a:r>
              <a:rPr lang="en-US" sz="1200" dirty="0" smtClean="0">
                <a:hlinkClick r:id="rId12"/>
              </a:rPr>
              <a:t>cbrooks@educause.edu</a:t>
            </a:r>
            <a:r>
              <a:rPr lang="en-US" sz="1200" dirty="0" smtClean="0"/>
              <a:t> </a:t>
            </a:r>
          </a:p>
          <a:p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715000" y="4601323"/>
            <a:ext cx="2743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Jackie Bichsel</a:t>
            </a:r>
          </a:p>
          <a:p>
            <a:r>
              <a:rPr lang="en-US" sz="1200" dirty="0" smtClean="0">
                <a:hlinkClick r:id="rId12"/>
              </a:rPr>
              <a:t>jbichsel@educause.edu</a:t>
            </a:r>
            <a:r>
              <a:rPr lang="en-US" sz="1200" dirty="0" smtClean="0"/>
              <a:t> </a:t>
            </a:r>
          </a:p>
          <a:p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2117564" y="5518813"/>
            <a:ext cx="2337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</a:rPr>
              <a:t>Jamie Reeves, Research Assistant</a:t>
            </a:r>
          </a:p>
          <a:p>
            <a:r>
              <a:rPr lang="en-US" sz="1200" dirty="0">
                <a:latin typeface="+mj-lt"/>
                <a:hlinkClick r:id="rId13"/>
              </a:rPr>
              <a:t>jreeves@educause.edu</a:t>
            </a:r>
            <a:r>
              <a:rPr lang="en-US" sz="1200" dirty="0">
                <a:latin typeface="+mj-lt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914400"/>
            <a:ext cx="373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Sign up for the 2015 student study or faculty study!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Participation is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you’ll receive powerful institution-specific data and benchmarking data about your students’ and faculty’s tech experiences and expectations.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2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Us Improve and Grow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6858000" cy="43434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2800" dirty="0" smtClean="0"/>
              <a:t>Thank you for participating </a:t>
            </a:r>
          </a:p>
          <a:p>
            <a:pPr algn="ctr"/>
            <a:r>
              <a:rPr lang="en-US" sz="2800" dirty="0" smtClean="0"/>
              <a:t>in today’s session.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We’re very interested in your feedback.  Please take </a:t>
            </a:r>
          </a:p>
          <a:p>
            <a:pPr algn="ctr"/>
            <a:r>
              <a:rPr lang="en-US" dirty="0" smtClean="0"/>
              <a:t>a minute to fill out the session evaluation found within </a:t>
            </a:r>
          </a:p>
          <a:p>
            <a:pPr algn="ctr"/>
            <a:r>
              <a:rPr lang="en-US" dirty="0" smtClean="0"/>
              <a:t>the conference mobile app, or the online agenda. 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55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History, Background, and Context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34200" y="-990600"/>
            <a:ext cx="16002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Eden’s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7" y="1722396"/>
            <a:ext cx="6100763" cy="513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2971800"/>
            <a:ext cx="2667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institutional perspectives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457200"/>
            <a:ext cx="8158162" cy="66261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What is EDUCAUSE’s Technology Research Academic Community?</a:t>
            </a:r>
          </a:p>
        </p:txBody>
      </p:sp>
    </p:spTree>
    <p:extLst>
      <p:ext uri="{BB962C8B-B14F-4D97-AF65-F5344CB8AC3E}">
        <p14:creationId xmlns:p14="http://schemas.microsoft.com/office/powerpoint/2010/main" val="46283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57200" y="574261"/>
            <a:ext cx="8158162" cy="66261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What is EDUCAUSE’s Technology Research Academic Community?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1354931" y="1905000"/>
            <a:ext cx="6434138" cy="2200275"/>
          </a:xfrm>
          <a:prstGeom prst="rect">
            <a:avLst/>
          </a:prstGeom>
          <a:noFill/>
        </p:spPr>
        <p:txBody>
          <a:bodyPr vert="horz"/>
          <a:lstStyle>
            <a:lvl1pPr marL="342900" indent="-342900" algn="l" defTabSz="457200" rtl="0" eaLnBrk="1" latinLnBrk="0" hangingPunct="1">
              <a:lnSpc>
                <a:spcPts val="4000"/>
              </a:lnSpc>
              <a:spcBef>
                <a:spcPct val="20000"/>
              </a:spcBef>
              <a:buClr>
                <a:srgbClr val="B7002B"/>
              </a:buClr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lnSpc>
                <a:spcPts val="4000"/>
              </a:lnSpc>
              <a:spcBef>
                <a:spcPct val="20000"/>
              </a:spcBef>
              <a:buClr>
                <a:srgbClr val="B7002B"/>
              </a:buClr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lnSpc>
                <a:spcPts val="4000"/>
              </a:lnSpc>
              <a:spcBef>
                <a:spcPct val="20000"/>
              </a:spcBef>
              <a:buClr>
                <a:srgbClr val="B7002B"/>
              </a:buClr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lnSpc>
                <a:spcPts val="4000"/>
              </a:lnSpc>
              <a:spcBef>
                <a:spcPct val="20000"/>
              </a:spcBef>
              <a:buClr>
                <a:srgbClr val="B7002B"/>
              </a:buClr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lnSpc>
                <a:spcPts val="4000"/>
              </a:lnSpc>
              <a:spcBef>
                <a:spcPct val="20000"/>
              </a:spcBef>
              <a:buClr>
                <a:srgbClr val="B7002B"/>
              </a:buClr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 smtClean="0">
                <a:solidFill>
                  <a:schemeClr val="tx1"/>
                </a:solidFill>
              </a:rPr>
              <a:t>A series of ECAR studies that research technology experiences and expectations among students, faculty, and other populations of the academic community.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6550" y="6465332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#partnership  #collaboration  #mutualbenefit  #symbiotic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13412" y="4248156"/>
            <a:ext cx="6917176" cy="1628762"/>
            <a:chOff x="1608744" y="4248156"/>
            <a:chExt cx="6917176" cy="1628762"/>
          </a:xfrm>
        </p:grpSpPr>
        <p:sp>
          <p:nvSpPr>
            <p:cNvPr id="50" name="Rectangle 49"/>
            <p:cNvSpPr/>
            <p:nvPr/>
          </p:nvSpPr>
          <p:spPr>
            <a:xfrm>
              <a:off x="6348376" y="4305306"/>
              <a:ext cx="2177544" cy="15597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744" y="4305306"/>
              <a:ext cx="1636494" cy="15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3617270" y="4248156"/>
              <a:ext cx="2209801" cy="16168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4565" y="4480400"/>
              <a:ext cx="1925165" cy="120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3" name="Picture 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935" y="4371967"/>
              <a:ext cx="1817046" cy="1369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5827071" y="4572000"/>
              <a:ext cx="744064" cy="30480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accent5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8"/>
            <p:cNvCxnSpPr/>
            <p:nvPr/>
          </p:nvCxnSpPr>
          <p:spPr>
            <a:xfrm>
              <a:off x="5827071" y="5181600"/>
              <a:ext cx="744064" cy="30480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accent5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8"/>
            <p:cNvCxnSpPr/>
            <p:nvPr/>
          </p:nvCxnSpPr>
          <p:spPr>
            <a:xfrm>
              <a:off x="3245238" y="4932764"/>
              <a:ext cx="744064" cy="30480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accent5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80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152400" y="228600"/>
            <a:ext cx="7010400" cy="914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74261"/>
            <a:ext cx="8158162" cy="66261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Research Process: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6725" y="1376952"/>
            <a:ext cx="3495675" cy="48035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ECAR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Conceptualizes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Operationalizes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Invites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Facilitates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Incentivizes 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Returns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Analyzes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Reports</a:t>
            </a:r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6762" y="1319798"/>
            <a:ext cx="3824288" cy="3249404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marL="342900" indent="-342900" algn="l" defTabSz="457200" rtl="0" eaLnBrk="1" latinLnBrk="0" hangingPunct="1">
              <a:lnSpc>
                <a:spcPts val="4000"/>
              </a:lnSpc>
              <a:spcBef>
                <a:spcPct val="20000"/>
              </a:spcBef>
              <a:buClr>
                <a:srgbClr val="B7002B"/>
              </a:buClr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lnSpc>
                <a:spcPts val="4000"/>
              </a:lnSpc>
              <a:spcBef>
                <a:spcPct val="20000"/>
              </a:spcBef>
              <a:buClr>
                <a:srgbClr val="B7002B"/>
              </a:buClr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lnSpc>
                <a:spcPts val="4000"/>
              </a:lnSpc>
              <a:spcBef>
                <a:spcPct val="20000"/>
              </a:spcBef>
              <a:buClr>
                <a:srgbClr val="B7002B"/>
              </a:buClr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lnSpc>
                <a:spcPts val="4000"/>
              </a:lnSpc>
              <a:spcBef>
                <a:spcPct val="20000"/>
              </a:spcBef>
              <a:buClr>
                <a:srgbClr val="B7002B"/>
              </a:buClr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lnSpc>
                <a:spcPts val="4000"/>
              </a:lnSpc>
              <a:spcBef>
                <a:spcPct val="20000"/>
              </a:spcBef>
              <a:buClr>
                <a:srgbClr val="B7002B"/>
              </a:buClr>
              <a:buFont typeface="Wingdings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Institutions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Volunteer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Implement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Remind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Utilize</a:t>
            </a:r>
          </a:p>
          <a:p>
            <a:endParaRPr lang="en-US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620" y="3246068"/>
            <a:ext cx="919164" cy="88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809754"/>
            <a:ext cx="1273969" cy="88881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9599722" y="4362918"/>
            <a:ext cx="1475472" cy="9754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479" y="4454222"/>
            <a:ext cx="1261958" cy="79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05" y="4353393"/>
            <a:ext cx="3372801" cy="246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868" y="6180519"/>
            <a:ext cx="1643062" cy="5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4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152400" y="228600"/>
            <a:ext cx="7010400" cy="914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74261"/>
            <a:ext cx="8158162" cy="66261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Why do *we* do this research?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320373"/>
            <a:ext cx="6219825" cy="465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91225"/>
            <a:ext cx="25146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3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11134</TotalTime>
  <Words>769</Words>
  <Application>Microsoft Office PowerPoint</Application>
  <PresentationFormat>On-screen Show (4:3)</PresentationFormat>
  <Paragraphs>170</Paragraphs>
  <Slides>48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9_Default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Faculty &amp; students’ tech inclinations - results</vt:lpstr>
      <vt:lpstr>Faculty and students’ tech inclinations</vt:lpstr>
      <vt:lpstr>PowerPoint Presentation</vt:lpstr>
      <vt:lpstr>PowerPoint Presentation</vt:lpstr>
      <vt:lpstr>PowerPoint Presentation</vt:lpstr>
      <vt:lpstr>Student help  desk use and ratings</vt:lpstr>
      <vt:lpstr>PowerPoint Presentation</vt:lpstr>
      <vt:lpstr>Faculty opinion about online learning,        based on online teaching experience</vt:lpstr>
      <vt:lpstr>Learning environments in which students say they learn most</vt:lpstr>
      <vt:lpstr>MOOC…what’s a MOOC?</vt:lpstr>
      <vt:lpstr>Faculty perception of MOOCs’ value to HE</vt:lpstr>
      <vt:lpstr>Students’ experience with MOOCs</vt:lpstr>
      <vt:lpstr>Students value the traditional undergraduate degree</vt:lpstr>
      <vt:lpstr>PowerPoint Presentation</vt:lpstr>
      <vt:lpstr>Interest level in early alert and intervention notifications to students:</vt:lpstr>
      <vt:lpstr>Student opinions about data collection for analytics</vt:lpstr>
      <vt:lpstr>Interest level in early alert and intervention notifications to students:</vt:lpstr>
      <vt:lpstr>PowerPoint Presentation</vt:lpstr>
      <vt:lpstr>Faculty Perceptions of the LMS</vt:lpstr>
      <vt:lpstr>How faculty use the LMS…</vt:lpstr>
      <vt:lpstr>Faculty satisfaction with the LMS:</vt:lpstr>
      <vt:lpstr>Student satisfaction with the LMS:</vt:lpstr>
      <vt:lpstr>PowerPoint Presentation</vt:lpstr>
      <vt:lpstr>In-class BYOD experiences</vt:lpstr>
      <vt:lpstr>How students say they would use mobile devices in class</vt:lpstr>
      <vt:lpstr>What do faculty say about in-class BYOD?</vt:lpstr>
      <vt:lpstr>What do students say about the importance and use of devices for academics?</vt:lpstr>
      <vt:lpstr>PowerPoint Presentation</vt:lpstr>
      <vt:lpstr>Extent of tech use and perceived needs for better skills</vt:lpstr>
      <vt:lpstr>Motivating faculty to integrate tech more</vt:lpstr>
      <vt:lpstr>PowerPoint Presentation</vt:lpstr>
      <vt:lpstr>PowerPoint Presentation</vt:lpstr>
      <vt:lpstr>PowerPoint Presentation</vt:lpstr>
      <vt:lpstr>Learn more</vt:lpstr>
      <vt:lpstr>Q&amp;A</vt:lpstr>
      <vt:lpstr>Help Us Improve and Grow</vt:lpstr>
    </vt:vector>
  </TitlesOfParts>
  <Company>EDUCAUSE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Burrows</dc:creator>
  <cp:lastModifiedBy>Colleen Keller</cp:lastModifiedBy>
  <cp:revision>164</cp:revision>
  <dcterms:created xsi:type="dcterms:W3CDTF">2012-08-08T18:23:13Z</dcterms:created>
  <dcterms:modified xsi:type="dcterms:W3CDTF">2014-10-23T22:29:34Z</dcterms:modified>
</cp:coreProperties>
</file>