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charts/chart3.xml" ContentType="application/vnd.openxmlformats-officedocument.drawingml.chart+xml"/>
  <Override PartName="/ppt/notesSlides/notesSlide11.xml" ContentType="application/vnd.openxmlformats-officedocument.presentationml.notesSlide+xml"/>
  <Override PartName="/ppt/charts/chart4.xml" ContentType="application/vnd.openxmlformats-officedocument.drawingml.chart+xml"/>
  <Override PartName="/ppt/notesSlides/notesSlide12.xml" ContentType="application/vnd.openxmlformats-officedocument.presentationml.notesSlide+xml"/>
  <Override PartName="/ppt/charts/chart5.xml" ContentType="application/vnd.openxmlformats-officedocument.drawingml.chart+xml"/>
  <Override PartName="/ppt/notesSlides/notesSlide13.xml" ContentType="application/vnd.openxmlformats-officedocument.presentationml.notesSlide+xml"/>
  <Override PartName="/ppt/charts/chart6.xml" ContentType="application/vnd.openxmlformats-officedocument.drawingml.chart+xml"/>
  <Override PartName="/ppt/notesSlides/notesSlide14.xml" ContentType="application/vnd.openxmlformats-officedocument.presentationml.notesSlide+xml"/>
  <Override PartName="/ppt/charts/chart7.xml" ContentType="application/vnd.openxmlformats-officedocument.drawingml.chart+xml"/>
  <Override PartName="/ppt/notesSlides/notesSlide15.xml" ContentType="application/vnd.openxmlformats-officedocument.presentationml.notesSlide+xml"/>
  <Override PartName="/ppt/charts/chart8.xml" ContentType="application/vnd.openxmlformats-officedocument.drawingml.chart+xml"/>
  <Override PartName="/ppt/notesSlides/notesSlide16.xml" ContentType="application/vnd.openxmlformats-officedocument.presentationml.notesSlide+xml"/>
  <Override PartName="/ppt/charts/chart9.xml" ContentType="application/vnd.openxmlformats-officedocument.drawingml.chart+xml"/>
  <Override PartName="/ppt/notesSlides/notesSlide17.xml" ContentType="application/vnd.openxmlformats-officedocument.presentationml.notesSlide+xml"/>
  <Override PartName="/ppt/charts/chart10.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1.xml" ContentType="application/vnd.openxmlformats-officedocument.drawingml.chart+xml"/>
  <Override PartName="/ppt/notesSlides/notesSlide20.xml" ContentType="application/vnd.openxmlformats-officedocument.presentationml.notesSlide+xml"/>
  <Override PartName="/ppt/charts/chart12.xml" ContentType="application/vnd.openxmlformats-officedocument.drawingml.chart+xml"/>
  <Override PartName="/ppt/notesSlides/notesSlide21.xml" ContentType="application/vnd.openxmlformats-officedocument.presentationml.notesSlide+xml"/>
  <Override PartName="/ppt/charts/chart13.xml" ContentType="application/vnd.openxmlformats-officedocument.drawingml.chart+xml"/>
  <Override PartName="/ppt/notesSlides/notesSlide22.xml" ContentType="application/vnd.openxmlformats-officedocument.presentationml.notesSlide+xml"/>
  <Override PartName="/ppt/charts/chart14.xml" ContentType="application/vnd.openxmlformats-officedocument.drawingml.chart+xml"/>
  <Override PartName="/ppt/notesSlides/notesSlide23.xml" ContentType="application/vnd.openxmlformats-officedocument.presentationml.notesSlide+xml"/>
  <Override PartName="/ppt/charts/chart15.xml" ContentType="application/vnd.openxmlformats-officedocument.drawingml.chart+xml"/>
  <Override PartName="/ppt/notesSlides/notesSlide24.xml" ContentType="application/vnd.openxmlformats-officedocument.presentationml.notesSlide+xml"/>
  <Override PartName="/ppt/charts/chart16.xml" ContentType="application/vnd.openxmlformats-officedocument.drawingml.chart+xml"/>
  <Override PartName="/ppt/notesSlides/notesSlide25.xml" ContentType="application/vnd.openxmlformats-officedocument.presentationml.notesSlide+xml"/>
  <Override PartName="/ppt/charts/chart17.xml" ContentType="application/vnd.openxmlformats-officedocument.drawingml.chart+xml"/>
  <Override PartName="/ppt/notesSlides/notesSlide26.xml" ContentType="application/vnd.openxmlformats-officedocument.presentationml.notesSlide+xml"/>
  <Override PartName="/ppt/charts/chart18.xml" ContentType="application/vnd.openxmlformats-officedocument.drawingml.chart+xml"/>
  <Override PartName="/ppt/notesSlides/notesSlide27.xml" ContentType="application/vnd.openxmlformats-officedocument.presentationml.notesSlide+xml"/>
  <Override PartName="/ppt/charts/chart19.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20.xml" ContentType="application/vnd.openxmlformats-officedocument.drawingml.chart+xml"/>
  <Override PartName="/ppt/notesSlides/notesSlide31.xml" ContentType="application/vnd.openxmlformats-officedocument.presentationml.notesSlide+xml"/>
  <Override PartName="/ppt/charts/chart21.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2.xml" ContentType="application/vnd.openxmlformats-officedocument.drawingml.chart+xml"/>
  <Override PartName="/ppt/notesSlides/notesSlide34.xml" ContentType="application/vnd.openxmlformats-officedocument.presentationml.notesSlide+xml"/>
  <Override PartName="/ppt/charts/chart23.xml" ContentType="application/vnd.openxmlformats-officedocument.drawingml.chart+xml"/>
  <Override PartName="/ppt/notesSlides/notesSlide35.xml" ContentType="application/vnd.openxmlformats-officedocument.presentationml.notesSlide+xml"/>
  <Override PartName="/ppt/charts/chart24.xml" ContentType="application/vnd.openxmlformats-officedocument.drawingml.chart+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25.xml" ContentType="application/vnd.openxmlformats-officedocument.drawingml.chart+xml"/>
  <Override PartName="/ppt/notesSlides/notesSlide38.xml" ContentType="application/vnd.openxmlformats-officedocument.presentationml.notesSlide+xml"/>
  <Override PartName="/ppt/charts/chart26.xml" ContentType="application/vnd.openxmlformats-officedocument.drawingml.chart+xml"/>
  <Override PartName="/ppt/notesSlides/notesSlide39.xml" ContentType="application/vnd.openxmlformats-officedocument.presentationml.notesSlide+xml"/>
  <Override PartName="/ppt/charts/chart27.xml" ContentType="application/vnd.openxmlformats-officedocument.drawingml.chart+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1"/>
  </p:sldMasterIdLst>
  <p:notesMasterIdLst>
    <p:notesMasterId r:id="rId54"/>
  </p:notesMasterIdLst>
  <p:handoutMasterIdLst>
    <p:handoutMasterId r:id="rId55"/>
  </p:handoutMasterIdLst>
  <p:sldIdLst>
    <p:sldId id="257" r:id="rId2"/>
    <p:sldId id="258" r:id="rId3"/>
    <p:sldId id="412" r:id="rId4"/>
    <p:sldId id="411" r:id="rId5"/>
    <p:sldId id="376" r:id="rId6"/>
    <p:sldId id="407" r:id="rId7"/>
    <p:sldId id="410" r:id="rId8"/>
    <p:sldId id="406" r:id="rId9"/>
    <p:sldId id="409" r:id="rId10"/>
    <p:sldId id="344" r:id="rId11"/>
    <p:sldId id="408" r:id="rId12"/>
    <p:sldId id="297" r:id="rId13"/>
    <p:sldId id="356" r:id="rId14"/>
    <p:sldId id="357" r:id="rId15"/>
    <p:sldId id="301" r:id="rId16"/>
    <p:sldId id="302" r:id="rId17"/>
    <p:sldId id="379" r:id="rId18"/>
    <p:sldId id="328" r:id="rId19"/>
    <p:sldId id="381" r:id="rId20"/>
    <p:sldId id="382" r:id="rId21"/>
    <p:sldId id="362" r:id="rId22"/>
    <p:sldId id="329" r:id="rId23"/>
    <p:sldId id="366" r:id="rId24"/>
    <p:sldId id="370" r:id="rId25"/>
    <p:sldId id="371" r:id="rId26"/>
    <p:sldId id="374" r:id="rId27"/>
    <p:sldId id="383" r:id="rId28"/>
    <p:sldId id="384" r:id="rId29"/>
    <p:sldId id="385" r:id="rId30"/>
    <p:sldId id="359" r:id="rId31"/>
    <p:sldId id="358" r:id="rId32"/>
    <p:sldId id="386" r:id="rId33"/>
    <p:sldId id="405" r:id="rId34"/>
    <p:sldId id="388" r:id="rId35"/>
    <p:sldId id="390" r:id="rId36"/>
    <p:sldId id="391" r:id="rId37"/>
    <p:sldId id="393" r:id="rId38"/>
    <p:sldId id="394" r:id="rId39"/>
    <p:sldId id="395" r:id="rId40"/>
    <p:sldId id="397" r:id="rId41"/>
    <p:sldId id="396" r:id="rId42"/>
    <p:sldId id="398" r:id="rId43"/>
    <p:sldId id="399" r:id="rId44"/>
    <p:sldId id="402" r:id="rId45"/>
    <p:sldId id="400" r:id="rId46"/>
    <p:sldId id="401" r:id="rId47"/>
    <p:sldId id="403" r:id="rId48"/>
    <p:sldId id="404" r:id="rId49"/>
    <p:sldId id="292" r:id="rId50"/>
    <p:sldId id="293" r:id="rId51"/>
    <p:sldId id="294" r:id="rId52"/>
    <p:sldId id="295"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10DF6BAB-E33A-564F-B00E-E75EDB04FFC4}">
          <p14:sldIdLst>
            <p14:sldId id="257"/>
            <p14:sldId id="258"/>
            <p14:sldId id="412"/>
            <p14:sldId id="411"/>
            <p14:sldId id="376"/>
            <p14:sldId id="407"/>
            <p14:sldId id="410"/>
            <p14:sldId id="406"/>
            <p14:sldId id="409"/>
            <p14:sldId id="344"/>
          </p14:sldIdLst>
        </p14:section>
        <p14:section name="IT Financials" id="{ACC9731D-4AC5-CE47-B31D-9C07B21E7910}">
          <p14:sldIdLst>
            <p14:sldId id="408"/>
            <p14:sldId id="297"/>
            <p14:sldId id="356"/>
            <p14:sldId id="357"/>
            <p14:sldId id="301"/>
            <p14:sldId id="302"/>
            <p14:sldId id="379"/>
            <p14:sldId id="328"/>
            <p14:sldId id="381"/>
            <p14:sldId id="382"/>
            <p14:sldId id="362"/>
          </p14:sldIdLst>
        </p14:section>
        <p14:section name="IT Staffing" id="{36DC3BA3-86F7-454B-869E-B6AC2FEF26EA}">
          <p14:sldIdLst>
            <p14:sldId id="329"/>
            <p14:sldId id="366"/>
            <p14:sldId id="370"/>
            <p14:sldId id="371"/>
            <p14:sldId id="374"/>
            <p14:sldId id="383"/>
            <p14:sldId id="384"/>
            <p14:sldId id="385"/>
            <p14:sldId id="359"/>
            <p14:sldId id="358"/>
          </p14:sldIdLst>
        </p14:section>
        <p14:section name="IT Services" id="{E3E894CF-6134-944F-9075-7CAE02D54FC9}">
          <p14:sldIdLst>
            <p14:sldId id="386"/>
            <p14:sldId id="405"/>
            <p14:sldId id="388"/>
            <p14:sldId id="390"/>
            <p14:sldId id="391"/>
            <p14:sldId id="393"/>
            <p14:sldId id="394"/>
            <p14:sldId id="395"/>
            <p14:sldId id="397"/>
            <p14:sldId id="396"/>
            <p14:sldId id="398"/>
            <p14:sldId id="399"/>
            <p14:sldId id="402"/>
            <p14:sldId id="400"/>
            <p14:sldId id="401"/>
            <p14:sldId id="403"/>
            <p14:sldId id="404"/>
          </p14:sldIdLst>
        </p14:section>
        <p14:section name="Methodology" id="{274F78B9-4F2A-0D4B-8CE5-5FE59042935E}">
          <p14:sldIdLst>
            <p14:sldId id="292"/>
            <p14:sldId id="293"/>
            <p14:sldId id="294"/>
            <p14:sldId id="295"/>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m Arroway" initials="PA" lastIdx="35" clrIdx="0"/>
  <p:cmAuthor id="1" name="Leah Lang" initials="" lastIdx="6" clrIdx="1"/>
  <p:cmAuthor id="2" name="Susan Grajek" initials="SG" lastIdx="13" clrIdx="2"/>
  <p:cmAuthor id="3" name="Gregory Dobbin" initials="GD" lastIdx="1"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5" autoAdjust="0"/>
    <p:restoredTop sz="82121" autoAdjust="0"/>
  </p:normalViewPr>
  <p:slideViewPr>
    <p:cSldViewPr>
      <p:cViewPr varScale="1">
        <p:scale>
          <a:sx n="56" d="100"/>
          <a:sy n="56" d="100"/>
        </p:scale>
        <p:origin x="-1291" y="-72"/>
      </p:cViewPr>
      <p:guideLst>
        <p:guide orient="horz" pos="2160"/>
        <p:guide pos="2880"/>
      </p:guideLst>
    </p:cSldViewPr>
  </p:slideViewPr>
  <p:notesTextViewPr>
    <p:cViewPr>
      <p:scale>
        <a:sx n="1" d="1"/>
        <a:sy n="1" d="1"/>
      </p:scale>
      <p:origin x="0" y="0"/>
    </p:cViewPr>
  </p:notesTextViewPr>
  <p:sorterViewPr>
    <p:cViewPr>
      <p:scale>
        <a:sx n="100" d="100"/>
        <a:sy n="100" d="100"/>
      </p:scale>
      <p:origin x="0" y="64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scatterChart>
        <c:scatterStyle val="lineMarker"/>
        <c:varyColors val="0"/>
        <c:ser>
          <c:idx val="0"/>
          <c:order val="0"/>
          <c:tx>
            <c:strRef>
              <c:f>Sheet1!$A$2</c:f>
              <c:strCache>
                <c:ptCount val="1"/>
                <c:pt idx="0">
                  <c:v>My institution</c:v>
                </c:pt>
              </c:strCache>
            </c:strRef>
          </c:tx>
          <c:spPr>
            <a:ln w="47625">
              <a:noFill/>
            </a:ln>
          </c:spPr>
          <c:marker>
            <c:symbol val="triangle"/>
            <c:size val="14"/>
          </c:marker>
          <c:dLbls>
            <c:dLblPos val="t"/>
            <c:showLegendKey val="0"/>
            <c:showVal val="1"/>
            <c:showCatName val="1"/>
            <c:showSerName val="1"/>
            <c:showPercent val="0"/>
            <c:showBubbleSize val="0"/>
            <c:separator>
</c:separator>
            <c:showLeaderLines val="0"/>
          </c:dLbls>
          <c:xVal>
            <c:numRef>
              <c:f>Sheet1!$B$2</c:f>
              <c:numCache>
                <c:formatCode>"$"#,##0</c:formatCode>
                <c:ptCount val="1"/>
                <c:pt idx="0">
                  <c:v>0</c:v>
                </c:pt>
              </c:numCache>
            </c:numRef>
          </c:xVal>
          <c:yVal>
            <c:numRef>
              <c:f>Sheet1!$C$2</c:f>
              <c:numCache>
                <c:formatCode>0.0%</c:formatCode>
                <c:ptCount val="1"/>
                <c:pt idx="0">
                  <c:v>0</c:v>
                </c:pt>
              </c:numCache>
            </c:numRef>
          </c:yVal>
          <c:smooth val="0"/>
        </c:ser>
        <c:ser>
          <c:idx val="1"/>
          <c:order val="1"/>
          <c:tx>
            <c:strRef>
              <c:f>Sheet1!$A$3</c:f>
              <c:strCache>
                <c:ptCount val="1"/>
                <c:pt idx="0">
                  <c:v>AA</c:v>
                </c:pt>
              </c:strCache>
            </c:strRef>
          </c:tx>
          <c:spPr>
            <a:ln w="47625">
              <a:noFill/>
            </a:ln>
          </c:spPr>
          <c:marker>
            <c:symbol val="square"/>
            <c:size val="14"/>
            <c:spPr>
              <a:solidFill>
                <a:schemeClr val="accent2"/>
              </a:solidFill>
            </c:spPr>
          </c:marker>
          <c:dLbls>
            <c:dLblPos val="t"/>
            <c:showLegendKey val="0"/>
            <c:showVal val="1"/>
            <c:showCatName val="1"/>
            <c:showSerName val="1"/>
            <c:showPercent val="0"/>
            <c:showBubbleSize val="0"/>
            <c:separator>
</c:separator>
            <c:showLeaderLines val="0"/>
          </c:dLbls>
          <c:xVal>
            <c:numRef>
              <c:f>Sheet1!$B$3</c:f>
              <c:numCache>
                <c:formatCode>"$"#,##0_);[Red]\("$"#,##0\)</c:formatCode>
                <c:ptCount val="1"/>
                <c:pt idx="0">
                  <c:v>599</c:v>
                </c:pt>
              </c:numCache>
            </c:numRef>
          </c:xVal>
          <c:yVal>
            <c:numRef>
              <c:f>Sheet1!$C$3</c:f>
              <c:numCache>
                <c:formatCode>0.0%</c:formatCode>
                <c:ptCount val="1"/>
                <c:pt idx="0">
                  <c:v>5.8999999999999997E-2</c:v>
                </c:pt>
              </c:numCache>
            </c:numRef>
          </c:yVal>
          <c:smooth val="0"/>
        </c:ser>
        <c:ser>
          <c:idx val="2"/>
          <c:order val="2"/>
          <c:tx>
            <c:strRef>
              <c:f>Sheet1!$A$4</c:f>
              <c:strCache>
                <c:ptCount val="1"/>
                <c:pt idx="0">
                  <c:v>BA</c:v>
                </c:pt>
              </c:strCache>
            </c:strRef>
          </c:tx>
          <c:spPr>
            <a:ln w="47625">
              <a:noFill/>
            </a:ln>
          </c:spPr>
          <c:marker>
            <c:symbol val="square"/>
            <c:size val="14"/>
            <c:spPr>
              <a:solidFill>
                <a:schemeClr val="accent3"/>
              </a:solidFill>
            </c:spPr>
          </c:marker>
          <c:dLbls>
            <c:dLblPos val="t"/>
            <c:showLegendKey val="0"/>
            <c:showVal val="1"/>
            <c:showCatName val="1"/>
            <c:showSerName val="1"/>
            <c:showPercent val="0"/>
            <c:showBubbleSize val="0"/>
            <c:separator>
</c:separator>
            <c:showLeaderLines val="0"/>
          </c:dLbls>
          <c:xVal>
            <c:numRef>
              <c:f>Sheet1!$B$4</c:f>
              <c:numCache>
                <c:formatCode>"$"#,##0_);[Red]\("$"#,##0\)</c:formatCode>
                <c:ptCount val="1"/>
                <c:pt idx="0">
                  <c:v>1129</c:v>
                </c:pt>
              </c:numCache>
            </c:numRef>
          </c:xVal>
          <c:yVal>
            <c:numRef>
              <c:f>Sheet1!$C$4</c:f>
              <c:numCache>
                <c:formatCode>0.0%</c:formatCode>
                <c:ptCount val="1"/>
                <c:pt idx="0">
                  <c:v>4.3999999999999997E-2</c:v>
                </c:pt>
              </c:numCache>
            </c:numRef>
          </c:yVal>
          <c:smooth val="0"/>
        </c:ser>
        <c:ser>
          <c:idx val="3"/>
          <c:order val="3"/>
          <c:tx>
            <c:strRef>
              <c:f>Sheet1!$A$5</c:f>
              <c:strCache>
                <c:ptCount val="1"/>
                <c:pt idx="0">
                  <c:v>MA public</c:v>
                </c:pt>
              </c:strCache>
            </c:strRef>
          </c:tx>
          <c:spPr>
            <a:ln w="47625">
              <a:noFill/>
            </a:ln>
          </c:spPr>
          <c:marker>
            <c:symbol val="circle"/>
            <c:size val="14"/>
            <c:spPr>
              <a:solidFill>
                <a:schemeClr val="accent5"/>
              </a:solidFill>
              <a:ln>
                <a:solidFill>
                  <a:schemeClr val="accent5"/>
                </a:solidFill>
              </a:ln>
            </c:spPr>
          </c:marker>
          <c:dLbls>
            <c:dLblPos val="t"/>
            <c:showLegendKey val="0"/>
            <c:showVal val="1"/>
            <c:showCatName val="1"/>
            <c:showSerName val="1"/>
            <c:showPercent val="0"/>
            <c:showBubbleSize val="0"/>
            <c:separator>
</c:separator>
            <c:showLeaderLines val="0"/>
          </c:dLbls>
          <c:xVal>
            <c:numRef>
              <c:f>Sheet1!$B$5</c:f>
              <c:numCache>
                <c:formatCode>"$"#,##0_);[Red]\("$"#,##0\)</c:formatCode>
                <c:ptCount val="1"/>
                <c:pt idx="0">
                  <c:v>768</c:v>
                </c:pt>
              </c:numCache>
            </c:numRef>
          </c:xVal>
          <c:yVal>
            <c:numRef>
              <c:f>Sheet1!$C$5</c:f>
              <c:numCache>
                <c:formatCode>0.0%</c:formatCode>
                <c:ptCount val="1"/>
                <c:pt idx="0">
                  <c:v>4.3999999999999997E-2</c:v>
                </c:pt>
              </c:numCache>
            </c:numRef>
          </c:yVal>
          <c:smooth val="0"/>
        </c:ser>
        <c:ser>
          <c:idx val="4"/>
          <c:order val="4"/>
          <c:tx>
            <c:strRef>
              <c:f>Sheet1!$A$6</c:f>
              <c:strCache>
                <c:ptCount val="1"/>
                <c:pt idx="0">
                  <c:v>MA private</c:v>
                </c:pt>
              </c:strCache>
            </c:strRef>
          </c:tx>
          <c:spPr>
            <a:ln w="47625">
              <a:noFill/>
            </a:ln>
          </c:spPr>
          <c:marker>
            <c:symbol val="circle"/>
            <c:size val="14"/>
            <c:spPr>
              <a:solidFill>
                <a:schemeClr val="accent5">
                  <a:lumMod val="40000"/>
                  <a:lumOff val="60000"/>
                </a:schemeClr>
              </a:solidFill>
              <a:ln>
                <a:solidFill>
                  <a:schemeClr val="accent5"/>
                </a:solidFill>
              </a:ln>
            </c:spPr>
          </c:marker>
          <c:dLbls>
            <c:dLblPos val="t"/>
            <c:showLegendKey val="0"/>
            <c:showVal val="1"/>
            <c:showCatName val="1"/>
            <c:showSerName val="1"/>
            <c:showPercent val="0"/>
            <c:showBubbleSize val="0"/>
            <c:separator>
</c:separator>
            <c:showLeaderLines val="0"/>
          </c:dLbls>
          <c:xVal>
            <c:numRef>
              <c:f>Sheet1!$B$6</c:f>
              <c:numCache>
                <c:formatCode>"$"#,##0_);[Red]\("$"#,##0\)</c:formatCode>
                <c:ptCount val="1"/>
                <c:pt idx="0">
                  <c:v>979</c:v>
                </c:pt>
              </c:numCache>
            </c:numRef>
          </c:xVal>
          <c:yVal>
            <c:numRef>
              <c:f>Sheet1!$C$6</c:f>
              <c:numCache>
                <c:formatCode>0.0%</c:formatCode>
                <c:ptCount val="1"/>
                <c:pt idx="0">
                  <c:v>4.7E-2</c:v>
                </c:pt>
              </c:numCache>
            </c:numRef>
          </c:yVal>
          <c:smooth val="0"/>
        </c:ser>
        <c:ser>
          <c:idx val="5"/>
          <c:order val="5"/>
          <c:tx>
            <c:strRef>
              <c:f>Sheet1!$A$7</c:f>
              <c:strCache>
                <c:ptCount val="1"/>
                <c:pt idx="0">
                  <c:v>DR public</c:v>
                </c:pt>
              </c:strCache>
            </c:strRef>
          </c:tx>
          <c:spPr>
            <a:ln w="47625">
              <a:noFill/>
            </a:ln>
          </c:spPr>
          <c:marker>
            <c:symbol val="circle"/>
            <c:size val="14"/>
          </c:marker>
          <c:dLbls>
            <c:dLblPos val="t"/>
            <c:showLegendKey val="0"/>
            <c:showVal val="1"/>
            <c:showCatName val="1"/>
            <c:showSerName val="1"/>
            <c:showPercent val="0"/>
            <c:showBubbleSize val="0"/>
            <c:separator>
</c:separator>
            <c:showLeaderLines val="0"/>
          </c:dLbls>
          <c:xVal>
            <c:numRef>
              <c:f>Sheet1!$B$7</c:f>
              <c:numCache>
                <c:formatCode>"$"#,##0_);[Red]\("$"#,##0\)</c:formatCode>
                <c:ptCount val="1"/>
                <c:pt idx="0">
                  <c:v>941</c:v>
                </c:pt>
              </c:numCache>
            </c:numRef>
          </c:xVal>
          <c:yVal>
            <c:numRef>
              <c:f>Sheet1!$C$7</c:f>
              <c:numCache>
                <c:formatCode>0.0%</c:formatCode>
                <c:ptCount val="1"/>
                <c:pt idx="0">
                  <c:v>3.2000000000000001E-2</c:v>
                </c:pt>
              </c:numCache>
            </c:numRef>
          </c:yVal>
          <c:smooth val="0"/>
        </c:ser>
        <c:ser>
          <c:idx val="6"/>
          <c:order val="6"/>
          <c:tx>
            <c:strRef>
              <c:f>Sheet1!$A$8</c:f>
              <c:strCache>
                <c:ptCount val="1"/>
                <c:pt idx="0">
                  <c:v>DR private</c:v>
                </c:pt>
              </c:strCache>
            </c:strRef>
          </c:tx>
          <c:spPr>
            <a:ln w="47625">
              <a:noFill/>
            </a:ln>
          </c:spPr>
          <c:marker>
            <c:symbol val="circle"/>
            <c:size val="14"/>
            <c:spPr>
              <a:solidFill>
                <a:schemeClr val="accent6">
                  <a:lumMod val="40000"/>
                  <a:lumOff val="60000"/>
                </a:schemeClr>
              </a:solidFill>
              <a:ln>
                <a:solidFill>
                  <a:schemeClr val="accent6"/>
                </a:solidFill>
              </a:ln>
            </c:spPr>
          </c:marker>
          <c:dLbls>
            <c:dLbl>
              <c:idx val="0"/>
              <c:layout>
                <c:manualLayout>
                  <c:x val="-5.6372549019607802E-2"/>
                  <c:y val="-0.112732466581212"/>
                </c:manualLayout>
              </c:layout>
              <c:dLblPos val="r"/>
              <c:showLegendKey val="0"/>
              <c:showVal val="1"/>
              <c:showCatName val="1"/>
              <c:showSerName val="1"/>
              <c:showPercent val="0"/>
              <c:showBubbleSize val="0"/>
              <c:separator>
</c:separator>
            </c:dLbl>
            <c:dLblPos val="t"/>
            <c:showLegendKey val="0"/>
            <c:showVal val="1"/>
            <c:showCatName val="1"/>
            <c:showSerName val="1"/>
            <c:showPercent val="0"/>
            <c:showBubbleSize val="0"/>
            <c:separator>
</c:separator>
            <c:showLeaderLines val="0"/>
          </c:dLbls>
          <c:xVal>
            <c:numRef>
              <c:f>Sheet1!$B$8</c:f>
              <c:numCache>
                <c:formatCode>"$"#,##0_);[Red]\("$"#,##0\)</c:formatCode>
                <c:ptCount val="1"/>
                <c:pt idx="0">
                  <c:v>1629</c:v>
                </c:pt>
              </c:numCache>
            </c:numRef>
          </c:xVal>
          <c:yVal>
            <c:numRef>
              <c:f>Sheet1!$C$8</c:f>
              <c:numCache>
                <c:formatCode>0.0%</c:formatCode>
                <c:ptCount val="1"/>
                <c:pt idx="0">
                  <c:v>3.6999999999999998E-2</c:v>
                </c:pt>
              </c:numCache>
            </c:numRef>
          </c:yVal>
          <c:smooth val="0"/>
        </c:ser>
        <c:dLbls>
          <c:showLegendKey val="0"/>
          <c:showVal val="0"/>
          <c:showCatName val="0"/>
          <c:showSerName val="0"/>
          <c:showPercent val="0"/>
          <c:showBubbleSize val="0"/>
        </c:dLbls>
        <c:axId val="100639872"/>
        <c:axId val="100641792"/>
      </c:scatterChart>
      <c:valAx>
        <c:axId val="100639872"/>
        <c:scaling>
          <c:orientation val="minMax"/>
        </c:scaling>
        <c:delete val="0"/>
        <c:axPos val="b"/>
        <c:majorGridlines/>
        <c:title>
          <c:tx>
            <c:rich>
              <a:bodyPr/>
              <a:lstStyle/>
              <a:p>
                <a:pPr>
                  <a:defRPr/>
                </a:pPr>
                <a:r>
                  <a:rPr lang="en-US" dirty="0"/>
                  <a:t>Median total central IT spending per institutional FTE (students, faculty, and staff</a:t>
                </a:r>
                <a:r>
                  <a:rPr lang="en-US" dirty="0" smtClean="0"/>
                  <a:t>) </a:t>
                </a:r>
                <a:endParaRPr lang="en-US" dirty="0"/>
              </a:p>
              <a:p>
                <a:pPr>
                  <a:defRPr/>
                </a:pPr>
                <a:r>
                  <a:rPr lang="en-US" dirty="0" smtClean="0"/>
                  <a:t>(all </a:t>
                </a:r>
                <a:r>
                  <a:rPr lang="en-US" dirty="0" err="1" smtClean="0"/>
                  <a:t>nonspecialized</a:t>
                </a:r>
                <a:r>
                  <a:rPr lang="en-US" baseline="0" dirty="0" smtClean="0"/>
                  <a:t> </a:t>
                </a:r>
                <a:r>
                  <a:rPr lang="en-US" dirty="0" smtClean="0"/>
                  <a:t>U.S</a:t>
                </a:r>
                <a:r>
                  <a:rPr lang="en-US" dirty="0"/>
                  <a:t>. median = $906)</a:t>
                </a:r>
              </a:p>
            </c:rich>
          </c:tx>
          <c:layout/>
          <c:overlay val="0"/>
        </c:title>
        <c:numFmt formatCode="&quot;$&quot;#,##0" sourceLinked="1"/>
        <c:majorTickMark val="out"/>
        <c:minorTickMark val="none"/>
        <c:tickLblPos val="nextTo"/>
        <c:crossAx val="100641792"/>
        <c:crosses val="autoZero"/>
        <c:crossBetween val="midCat"/>
        <c:majorUnit val="906"/>
      </c:valAx>
      <c:valAx>
        <c:axId val="100641792"/>
        <c:scaling>
          <c:orientation val="minMax"/>
        </c:scaling>
        <c:delete val="0"/>
        <c:axPos val="l"/>
        <c:majorGridlines/>
        <c:title>
          <c:tx>
            <c:rich>
              <a:bodyPr rot="-5400000" vert="horz"/>
              <a:lstStyle/>
              <a:p>
                <a:pPr>
                  <a:defRPr/>
                </a:pPr>
                <a:r>
                  <a:rPr lang="en-US" dirty="0"/>
                  <a:t>Median total central IT spending as </a:t>
                </a:r>
                <a:r>
                  <a:rPr lang="en-US" dirty="0" smtClean="0"/>
                  <a:t>a percentage </a:t>
                </a:r>
                <a:r>
                  <a:rPr lang="en-US" dirty="0"/>
                  <a:t>of institutional expenses </a:t>
                </a:r>
                <a:r>
                  <a:rPr lang="en-US" dirty="0" smtClean="0"/>
                  <a:t>(all </a:t>
                </a:r>
                <a:r>
                  <a:rPr lang="en-US" dirty="0" err="1" smtClean="0"/>
                  <a:t>nonspecialized</a:t>
                </a:r>
                <a:r>
                  <a:rPr lang="en-US" dirty="0" smtClean="0"/>
                  <a:t> </a:t>
                </a:r>
                <a:r>
                  <a:rPr lang="en-US" dirty="0"/>
                  <a:t>U.S. median = 4.2%)</a:t>
                </a:r>
              </a:p>
            </c:rich>
          </c:tx>
          <c:layout/>
          <c:overlay val="0"/>
        </c:title>
        <c:numFmt formatCode="0.0%" sourceLinked="1"/>
        <c:majorTickMark val="out"/>
        <c:minorTickMark val="none"/>
        <c:tickLblPos val="nextTo"/>
        <c:crossAx val="100639872"/>
        <c:crosses val="autoZero"/>
        <c:crossBetween val="midCat"/>
        <c:majorUnit val="4.2000000000000003E-2"/>
      </c:valAx>
    </c:plotArea>
    <c:plotVisOnly val="1"/>
    <c:dispBlanksAs val="gap"/>
    <c:showDLblsOverMax val="0"/>
  </c:chart>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clustered"/>
        <c:varyColors val="0"/>
        <c:ser>
          <c:idx val="0"/>
          <c:order val="0"/>
          <c:tx>
            <c:strRef>
              <c:f>Sheet1!$B$1</c:f>
              <c:strCache>
                <c:ptCount val="1"/>
                <c:pt idx="0">
                  <c:v>Central IT outsourcing spending as a percentage of total central IT spending</c:v>
                </c:pt>
              </c:strCache>
            </c:strRef>
          </c:tx>
          <c:invertIfNegative val="0"/>
          <c:dPt>
            <c:idx val="0"/>
            <c:invertIfNegative val="0"/>
            <c:bubble3D val="0"/>
            <c:spPr>
              <a:solidFill>
                <a:schemeClr val="accent6">
                  <a:lumMod val="40000"/>
                  <a:lumOff val="60000"/>
                </a:schemeClr>
              </a:solidFill>
            </c:spPr>
          </c:dPt>
          <c:dPt>
            <c:idx val="1"/>
            <c:invertIfNegative val="0"/>
            <c:bubble3D val="0"/>
            <c:spPr>
              <a:solidFill>
                <a:schemeClr val="accent6"/>
              </a:solidFill>
            </c:spPr>
          </c:dPt>
          <c:dPt>
            <c:idx val="2"/>
            <c:invertIfNegative val="0"/>
            <c:bubble3D val="0"/>
            <c:spPr>
              <a:solidFill>
                <a:schemeClr val="accent5">
                  <a:lumMod val="40000"/>
                  <a:lumOff val="60000"/>
                </a:schemeClr>
              </a:solidFill>
            </c:spPr>
          </c:dPt>
          <c:dPt>
            <c:idx val="3"/>
            <c:invertIfNegative val="0"/>
            <c:bubble3D val="0"/>
            <c:spPr>
              <a:solidFill>
                <a:schemeClr val="accent5"/>
              </a:solidFill>
            </c:spPr>
          </c:dPt>
          <c:dPt>
            <c:idx val="4"/>
            <c:invertIfNegative val="0"/>
            <c:bubble3D val="0"/>
            <c:spPr>
              <a:solidFill>
                <a:schemeClr val="accent3"/>
              </a:solidFill>
            </c:spPr>
          </c:dPt>
          <c:dPt>
            <c:idx val="5"/>
            <c:invertIfNegative val="0"/>
            <c:bubble3D val="0"/>
            <c:spPr>
              <a:solidFill>
                <a:schemeClr val="accent2"/>
              </a:solidFill>
            </c:spPr>
          </c:dPt>
          <c:dPt>
            <c:idx val="7"/>
            <c:invertIfNegative val="0"/>
            <c:bubble3D val="0"/>
            <c:spPr>
              <a:solidFill>
                <a:schemeClr val="bg1">
                  <a:lumMod val="75000"/>
                </a:schemeClr>
              </a:solidFill>
            </c:spPr>
          </c:dPt>
          <c:dLbls>
            <c:showLegendKey val="0"/>
            <c:showVal val="1"/>
            <c:showCatName val="0"/>
            <c:showSerName val="0"/>
            <c:showPercent val="0"/>
            <c:showBubbleSize val="0"/>
            <c:showLeaderLines val="0"/>
          </c:dLbls>
          <c:cat>
            <c:strRef>
              <c:f>Sheet1!$A$2:$A$10</c:f>
              <c:strCache>
                <c:ptCount val="9"/>
                <c:pt idx="0">
                  <c:v>DR private</c:v>
                </c:pt>
                <c:pt idx="1">
                  <c:v>DR public</c:v>
                </c:pt>
                <c:pt idx="2">
                  <c:v>MA private</c:v>
                </c:pt>
                <c:pt idx="3">
                  <c:v>MA public</c:v>
                </c:pt>
                <c:pt idx="4">
                  <c:v>BA</c:v>
                </c:pt>
                <c:pt idx="5">
                  <c:v>AA</c:v>
                </c:pt>
                <c:pt idx="7">
                  <c:v>All nonspecialized U.S.</c:v>
                </c:pt>
                <c:pt idx="8">
                  <c:v>My institution</c:v>
                </c:pt>
              </c:strCache>
            </c:strRef>
          </c:cat>
          <c:val>
            <c:numRef>
              <c:f>Sheet1!$B$2:$B$10</c:f>
              <c:numCache>
                <c:formatCode>0%</c:formatCode>
                <c:ptCount val="9"/>
                <c:pt idx="0">
                  <c:v>0.02</c:v>
                </c:pt>
                <c:pt idx="1">
                  <c:v>0.02</c:v>
                </c:pt>
                <c:pt idx="2">
                  <c:v>0.03</c:v>
                </c:pt>
                <c:pt idx="3">
                  <c:v>0.01</c:v>
                </c:pt>
                <c:pt idx="4">
                  <c:v>0.01</c:v>
                </c:pt>
                <c:pt idx="5">
                  <c:v>0.01</c:v>
                </c:pt>
                <c:pt idx="7">
                  <c:v>0.02</c:v>
                </c:pt>
              </c:numCache>
            </c:numRef>
          </c:val>
        </c:ser>
        <c:dLbls>
          <c:showLegendKey val="0"/>
          <c:showVal val="0"/>
          <c:showCatName val="0"/>
          <c:showSerName val="0"/>
          <c:showPercent val="0"/>
          <c:showBubbleSize val="0"/>
        </c:dLbls>
        <c:gapWidth val="150"/>
        <c:axId val="101243904"/>
        <c:axId val="101245696"/>
      </c:barChart>
      <c:catAx>
        <c:axId val="101243904"/>
        <c:scaling>
          <c:orientation val="minMax"/>
        </c:scaling>
        <c:delete val="0"/>
        <c:axPos val="l"/>
        <c:majorTickMark val="out"/>
        <c:minorTickMark val="none"/>
        <c:tickLblPos val="nextTo"/>
        <c:crossAx val="101245696"/>
        <c:crosses val="autoZero"/>
        <c:auto val="1"/>
        <c:lblAlgn val="ctr"/>
        <c:lblOffset val="100"/>
        <c:noMultiLvlLbl val="0"/>
      </c:catAx>
      <c:valAx>
        <c:axId val="101245696"/>
        <c:scaling>
          <c:orientation val="minMax"/>
        </c:scaling>
        <c:delete val="0"/>
        <c:axPos val="b"/>
        <c:majorGridlines/>
        <c:title>
          <c:tx>
            <c:rich>
              <a:bodyPr rot="0" vert="horz"/>
              <a:lstStyle/>
              <a:p>
                <a:pPr>
                  <a:defRPr/>
                </a:pPr>
                <a:r>
                  <a:rPr lang="en-US"/>
                  <a:t>Median central IT outsourcing spending as a percentage of total central IT spending </a:t>
                </a:r>
              </a:p>
            </c:rich>
          </c:tx>
          <c:layout>
            <c:manualLayout>
              <c:xMode val="edge"/>
              <c:yMode val="edge"/>
              <c:x val="0.242526301859326"/>
              <c:y val="0.94232576451199401"/>
            </c:manualLayout>
          </c:layout>
          <c:overlay val="0"/>
        </c:title>
        <c:numFmt formatCode="0%" sourceLinked="1"/>
        <c:majorTickMark val="out"/>
        <c:minorTickMark val="none"/>
        <c:tickLblPos val="nextTo"/>
        <c:crossAx val="101243904"/>
        <c:crosses val="autoZero"/>
        <c:crossBetween val="between"/>
        <c:majorUnit val="0.01"/>
      </c:valAx>
    </c:plotArea>
    <c:plotVisOnly val="1"/>
    <c:dispBlanksAs val="gap"/>
    <c:showDLblsOverMax val="0"/>
  </c:chart>
  <c:txPr>
    <a:bodyPr/>
    <a:lstStyle/>
    <a:p>
      <a:pPr>
        <a:defRPr sz="12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clustered"/>
        <c:varyColors val="0"/>
        <c:ser>
          <c:idx val="0"/>
          <c:order val="0"/>
          <c:tx>
            <c:strRef>
              <c:f>Sheet1!$B$1</c:f>
              <c:strCache>
                <c:ptCount val="1"/>
                <c:pt idx="0">
                  <c:v>Central IT FTEs per 1,000 institutional FTEs</c:v>
                </c:pt>
              </c:strCache>
            </c:strRef>
          </c:tx>
          <c:spPr>
            <a:solidFill>
              <a:srgbClr val="4F81BD"/>
            </a:solidFill>
          </c:spPr>
          <c:invertIfNegative val="0"/>
          <c:dPt>
            <c:idx val="0"/>
            <c:invertIfNegative val="0"/>
            <c:bubble3D val="0"/>
            <c:spPr>
              <a:solidFill>
                <a:schemeClr val="accent6">
                  <a:lumMod val="40000"/>
                  <a:lumOff val="60000"/>
                </a:schemeClr>
              </a:solidFill>
            </c:spPr>
          </c:dPt>
          <c:dPt>
            <c:idx val="1"/>
            <c:invertIfNegative val="0"/>
            <c:bubble3D val="0"/>
            <c:spPr>
              <a:solidFill>
                <a:schemeClr val="accent6"/>
              </a:solidFill>
            </c:spPr>
          </c:dPt>
          <c:dPt>
            <c:idx val="2"/>
            <c:invertIfNegative val="0"/>
            <c:bubble3D val="0"/>
            <c:spPr>
              <a:solidFill>
                <a:schemeClr val="accent5">
                  <a:lumMod val="40000"/>
                  <a:lumOff val="60000"/>
                </a:schemeClr>
              </a:solidFill>
            </c:spPr>
          </c:dPt>
          <c:dPt>
            <c:idx val="3"/>
            <c:invertIfNegative val="0"/>
            <c:bubble3D val="0"/>
            <c:spPr>
              <a:solidFill>
                <a:schemeClr val="accent5"/>
              </a:solidFill>
            </c:spPr>
          </c:dPt>
          <c:dPt>
            <c:idx val="4"/>
            <c:invertIfNegative val="0"/>
            <c:bubble3D val="0"/>
            <c:spPr>
              <a:solidFill>
                <a:schemeClr val="accent3"/>
              </a:solidFill>
            </c:spPr>
          </c:dPt>
          <c:dPt>
            <c:idx val="5"/>
            <c:invertIfNegative val="0"/>
            <c:bubble3D val="0"/>
            <c:spPr>
              <a:solidFill>
                <a:schemeClr val="accent2"/>
              </a:solidFill>
            </c:spPr>
          </c:dPt>
          <c:dPt>
            <c:idx val="7"/>
            <c:invertIfNegative val="0"/>
            <c:bubble3D val="0"/>
            <c:spPr>
              <a:solidFill>
                <a:schemeClr val="bg1">
                  <a:lumMod val="75000"/>
                </a:schemeClr>
              </a:solidFill>
            </c:spPr>
          </c:dPt>
          <c:dLbls>
            <c:showLegendKey val="0"/>
            <c:showVal val="1"/>
            <c:showCatName val="0"/>
            <c:showSerName val="0"/>
            <c:showPercent val="0"/>
            <c:showBubbleSize val="0"/>
            <c:showLeaderLines val="0"/>
          </c:dLbls>
          <c:cat>
            <c:strRef>
              <c:f>Sheet1!$A$2:$A$10</c:f>
              <c:strCache>
                <c:ptCount val="9"/>
                <c:pt idx="0">
                  <c:v>DR private</c:v>
                </c:pt>
                <c:pt idx="1">
                  <c:v>DR public</c:v>
                </c:pt>
                <c:pt idx="2">
                  <c:v>MA private</c:v>
                </c:pt>
                <c:pt idx="3">
                  <c:v>MA public</c:v>
                </c:pt>
                <c:pt idx="4">
                  <c:v>BA</c:v>
                </c:pt>
                <c:pt idx="5">
                  <c:v>AA</c:v>
                </c:pt>
                <c:pt idx="7">
                  <c:v>All nonspecialized U.S.</c:v>
                </c:pt>
                <c:pt idx="8">
                  <c:v>My institution</c:v>
                </c:pt>
              </c:strCache>
            </c:strRef>
          </c:cat>
          <c:val>
            <c:numRef>
              <c:f>Sheet1!$B$2:$B$10</c:f>
              <c:numCache>
                <c:formatCode>0.0</c:formatCode>
                <c:ptCount val="9"/>
                <c:pt idx="0">
                  <c:v>9.7000000000000011</c:v>
                </c:pt>
                <c:pt idx="1">
                  <c:v>7.1</c:v>
                </c:pt>
                <c:pt idx="2">
                  <c:v>8.6</c:v>
                </c:pt>
                <c:pt idx="3">
                  <c:v>7.2</c:v>
                </c:pt>
                <c:pt idx="4">
                  <c:v>10.3</c:v>
                </c:pt>
                <c:pt idx="5">
                  <c:v>4.7</c:v>
                </c:pt>
                <c:pt idx="7">
                  <c:v>7.7</c:v>
                </c:pt>
                <c:pt idx="8">
                  <c:v>0</c:v>
                </c:pt>
              </c:numCache>
            </c:numRef>
          </c:val>
        </c:ser>
        <c:dLbls>
          <c:showLegendKey val="0"/>
          <c:showVal val="0"/>
          <c:showCatName val="0"/>
          <c:showSerName val="0"/>
          <c:showPercent val="0"/>
          <c:showBubbleSize val="0"/>
        </c:dLbls>
        <c:gapWidth val="150"/>
        <c:axId val="101380864"/>
        <c:axId val="101382400"/>
      </c:barChart>
      <c:catAx>
        <c:axId val="101380864"/>
        <c:scaling>
          <c:orientation val="minMax"/>
        </c:scaling>
        <c:delete val="0"/>
        <c:axPos val="l"/>
        <c:majorTickMark val="out"/>
        <c:minorTickMark val="none"/>
        <c:tickLblPos val="nextTo"/>
        <c:crossAx val="101382400"/>
        <c:crosses val="autoZero"/>
        <c:auto val="1"/>
        <c:lblAlgn val="ctr"/>
        <c:lblOffset val="100"/>
        <c:noMultiLvlLbl val="0"/>
      </c:catAx>
      <c:valAx>
        <c:axId val="101382400"/>
        <c:scaling>
          <c:orientation val="minMax"/>
        </c:scaling>
        <c:delete val="0"/>
        <c:axPos val="b"/>
        <c:majorGridlines/>
        <c:title>
          <c:tx>
            <c:rich>
              <a:bodyPr rot="0" vert="horz"/>
              <a:lstStyle/>
              <a:p>
                <a:pPr>
                  <a:defRPr/>
                </a:pPr>
                <a:r>
                  <a:rPr lang="en-US"/>
                  <a:t>Median central IT FTEs per 1,000 institutional FTEs</a:t>
                </a:r>
              </a:p>
            </c:rich>
          </c:tx>
          <c:layout/>
          <c:overlay val="0"/>
        </c:title>
        <c:numFmt formatCode="0" sourceLinked="0"/>
        <c:majorTickMark val="out"/>
        <c:minorTickMark val="none"/>
        <c:tickLblPos val="nextTo"/>
        <c:crossAx val="1013808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Sheet1!$B$1</c:f>
              <c:strCache>
                <c:ptCount val="1"/>
                <c:pt idx="0">
                  <c:v>My institution</c:v>
                </c:pt>
              </c:strCache>
            </c:strRef>
          </c:tx>
          <c:spPr>
            <a:ln>
              <a:solidFill>
                <a:schemeClr val="accent1"/>
              </a:solidFill>
            </a:ln>
          </c:spPr>
          <c:marker>
            <c:symbol val="none"/>
          </c:marker>
          <c:cat>
            <c:strRef>
              <c:f>Sheet1!$A$2:$A$5</c:f>
              <c:strCache>
                <c:ptCount val="4"/>
                <c:pt idx="0">
                  <c:v>FY2010/11</c:v>
                </c:pt>
                <c:pt idx="1">
                  <c:v>FY2011/12</c:v>
                </c:pt>
                <c:pt idx="2">
                  <c:v>FY2012/13</c:v>
                </c:pt>
                <c:pt idx="3">
                  <c:v>FY2013/14</c:v>
                </c:pt>
              </c:strCache>
            </c:strRef>
          </c:cat>
          <c:val>
            <c:numRef>
              <c:f>Sheet1!$B$2:$B$5</c:f>
              <c:numCache>
                <c:formatCode>General</c:formatCode>
                <c:ptCount val="4"/>
              </c:numCache>
            </c:numRef>
          </c:val>
          <c:smooth val="0"/>
        </c:ser>
        <c:ser>
          <c:idx val="7"/>
          <c:order val="1"/>
          <c:tx>
            <c:strRef>
              <c:f>Sheet1!$I$1</c:f>
              <c:strCache>
                <c:ptCount val="1"/>
                <c:pt idx="0">
                  <c:v>All nonspecialized U.S.</c:v>
                </c:pt>
              </c:strCache>
            </c:strRef>
          </c:tx>
          <c:spPr>
            <a:ln>
              <a:solidFill>
                <a:schemeClr val="bg1">
                  <a:lumMod val="75000"/>
                </a:schemeClr>
              </a:solidFill>
            </a:ln>
          </c:spPr>
          <c:marker>
            <c:symbol val="none"/>
          </c:marker>
          <c:cat>
            <c:strRef>
              <c:f>Sheet1!$A$2:$A$5</c:f>
              <c:strCache>
                <c:ptCount val="4"/>
                <c:pt idx="0">
                  <c:v>FY2010/11</c:v>
                </c:pt>
                <c:pt idx="1">
                  <c:v>FY2011/12</c:v>
                </c:pt>
                <c:pt idx="2">
                  <c:v>FY2012/13</c:v>
                </c:pt>
                <c:pt idx="3">
                  <c:v>FY2013/14</c:v>
                </c:pt>
              </c:strCache>
            </c:strRef>
          </c:cat>
          <c:val>
            <c:numRef>
              <c:f>Sheet1!$I$2:$I$5</c:f>
              <c:numCache>
                <c:formatCode>0.0</c:formatCode>
                <c:ptCount val="4"/>
                <c:pt idx="0">
                  <c:v>7.7</c:v>
                </c:pt>
                <c:pt idx="1">
                  <c:v>7.6</c:v>
                </c:pt>
                <c:pt idx="2">
                  <c:v>7.5</c:v>
                </c:pt>
                <c:pt idx="3">
                  <c:v>7.7</c:v>
                </c:pt>
              </c:numCache>
            </c:numRef>
          </c:val>
          <c:smooth val="0"/>
        </c:ser>
        <c:ser>
          <c:idx val="1"/>
          <c:order val="2"/>
          <c:tx>
            <c:strRef>
              <c:f>Sheet1!$C$1</c:f>
              <c:strCache>
                <c:ptCount val="1"/>
                <c:pt idx="0">
                  <c:v>AA</c:v>
                </c:pt>
              </c:strCache>
            </c:strRef>
          </c:tx>
          <c:spPr>
            <a:ln>
              <a:solidFill>
                <a:schemeClr val="accent2"/>
              </a:solidFill>
            </a:ln>
          </c:spPr>
          <c:marker>
            <c:symbol val="none"/>
          </c:marker>
          <c:cat>
            <c:strRef>
              <c:f>Sheet1!$A$2:$A$5</c:f>
              <c:strCache>
                <c:ptCount val="4"/>
                <c:pt idx="0">
                  <c:v>FY2010/11</c:v>
                </c:pt>
                <c:pt idx="1">
                  <c:v>FY2011/12</c:v>
                </c:pt>
                <c:pt idx="2">
                  <c:v>FY2012/13</c:v>
                </c:pt>
                <c:pt idx="3">
                  <c:v>FY2013/14</c:v>
                </c:pt>
              </c:strCache>
            </c:strRef>
          </c:cat>
          <c:val>
            <c:numRef>
              <c:f>Sheet1!$C$2:$C$5</c:f>
              <c:numCache>
                <c:formatCode>0.0</c:formatCode>
                <c:ptCount val="4"/>
                <c:pt idx="0">
                  <c:v>4.5</c:v>
                </c:pt>
                <c:pt idx="1">
                  <c:v>4.5999999999999996</c:v>
                </c:pt>
                <c:pt idx="2">
                  <c:v>4.8</c:v>
                </c:pt>
                <c:pt idx="3">
                  <c:v>4.7</c:v>
                </c:pt>
              </c:numCache>
            </c:numRef>
          </c:val>
          <c:smooth val="0"/>
        </c:ser>
        <c:ser>
          <c:idx val="2"/>
          <c:order val="3"/>
          <c:tx>
            <c:strRef>
              <c:f>Sheet1!$D$1</c:f>
              <c:strCache>
                <c:ptCount val="1"/>
                <c:pt idx="0">
                  <c:v>BA</c:v>
                </c:pt>
              </c:strCache>
            </c:strRef>
          </c:tx>
          <c:marker>
            <c:symbol val="none"/>
          </c:marker>
          <c:cat>
            <c:strRef>
              <c:f>Sheet1!$A$2:$A$5</c:f>
              <c:strCache>
                <c:ptCount val="4"/>
                <c:pt idx="0">
                  <c:v>FY2010/11</c:v>
                </c:pt>
                <c:pt idx="1">
                  <c:v>FY2011/12</c:v>
                </c:pt>
                <c:pt idx="2">
                  <c:v>FY2012/13</c:v>
                </c:pt>
                <c:pt idx="3">
                  <c:v>FY2013/14</c:v>
                </c:pt>
              </c:strCache>
            </c:strRef>
          </c:cat>
          <c:val>
            <c:numRef>
              <c:f>Sheet1!$D$2:$D$5</c:f>
              <c:numCache>
                <c:formatCode>0.0</c:formatCode>
                <c:ptCount val="4"/>
                <c:pt idx="0">
                  <c:v>10.7</c:v>
                </c:pt>
                <c:pt idx="1">
                  <c:v>11.1</c:v>
                </c:pt>
                <c:pt idx="2">
                  <c:v>10</c:v>
                </c:pt>
                <c:pt idx="3">
                  <c:v>10.3</c:v>
                </c:pt>
              </c:numCache>
            </c:numRef>
          </c:val>
          <c:smooth val="0"/>
        </c:ser>
        <c:ser>
          <c:idx val="3"/>
          <c:order val="4"/>
          <c:tx>
            <c:strRef>
              <c:f>Sheet1!$E$1</c:f>
              <c:strCache>
                <c:ptCount val="1"/>
                <c:pt idx="0">
                  <c:v>MA public</c:v>
                </c:pt>
              </c:strCache>
            </c:strRef>
          </c:tx>
          <c:spPr>
            <a:ln>
              <a:solidFill>
                <a:schemeClr val="accent5"/>
              </a:solidFill>
            </a:ln>
          </c:spPr>
          <c:marker>
            <c:symbol val="none"/>
          </c:marker>
          <c:cat>
            <c:strRef>
              <c:f>Sheet1!$A$2:$A$5</c:f>
              <c:strCache>
                <c:ptCount val="4"/>
                <c:pt idx="0">
                  <c:v>FY2010/11</c:v>
                </c:pt>
                <c:pt idx="1">
                  <c:v>FY2011/12</c:v>
                </c:pt>
                <c:pt idx="2">
                  <c:v>FY2012/13</c:v>
                </c:pt>
                <c:pt idx="3">
                  <c:v>FY2013/14</c:v>
                </c:pt>
              </c:strCache>
            </c:strRef>
          </c:cat>
          <c:val>
            <c:numRef>
              <c:f>Sheet1!$E$2:$E$5</c:f>
              <c:numCache>
                <c:formatCode>0.0</c:formatCode>
                <c:ptCount val="4"/>
                <c:pt idx="0">
                  <c:v>7.1</c:v>
                </c:pt>
                <c:pt idx="1">
                  <c:v>6.6</c:v>
                </c:pt>
                <c:pt idx="2">
                  <c:v>6.9</c:v>
                </c:pt>
                <c:pt idx="3">
                  <c:v>7.2</c:v>
                </c:pt>
              </c:numCache>
            </c:numRef>
          </c:val>
          <c:smooth val="0"/>
        </c:ser>
        <c:ser>
          <c:idx val="4"/>
          <c:order val="5"/>
          <c:tx>
            <c:strRef>
              <c:f>Sheet1!$F$1</c:f>
              <c:strCache>
                <c:ptCount val="1"/>
                <c:pt idx="0">
                  <c:v>MA private</c:v>
                </c:pt>
              </c:strCache>
            </c:strRef>
          </c:tx>
          <c:spPr>
            <a:ln>
              <a:solidFill>
                <a:schemeClr val="accent5">
                  <a:lumMod val="40000"/>
                  <a:lumOff val="60000"/>
                </a:schemeClr>
              </a:solidFill>
            </a:ln>
          </c:spPr>
          <c:marker>
            <c:symbol val="none"/>
          </c:marker>
          <c:cat>
            <c:strRef>
              <c:f>Sheet1!$A$2:$A$5</c:f>
              <c:strCache>
                <c:ptCount val="4"/>
                <c:pt idx="0">
                  <c:v>FY2010/11</c:v>
                </c:pt>
                <c:pt idx="1">
                  <c:v>FY2011/12</c:v>
                </c:pt>
                <c:pt idx="2">
                  <c:v>FY2012/13</c:v>
                </c:pt>
                <c:pt idx="3">
                  <c:v>FY2013/14</c:v>
                </c:pt>
              </c:strCache>
            </c:strRef>
          </c:cat>
          <c:val>
            <c:numRef>
              <c:f>Sheet1!$F$2:$F$5</c:f>
              <c:numCache>
                <c:formatCode>0.0</c:formatCode>
                <c:ptCount val="4"/>
                <c:pt idx="0">
                  <c:v>8.8000000000000007</c:v>
                </c:pt>
                <c:pt idx="1">
                  <c:v>8.4</c:v>
                </c:pt>
                <c:pt idx="2">
                  <c:v>8.1999999999999993</c:v>
                </c:pt>
                <c:pt idx="3">
                  <c:v>8.6</c:v>
                </c:pt>
              </c:numCache>
            </c:numRef>
          </c:val>
          <c:smooth val="0"/>
        </c:ser>
        <c:ser>
          <c:idx val="5"/>
          <c:order val="6"/>
          <c:tx>
            <c:strRef>
              <c:f>Sheet1!$G$1</c:f>
              <c:strCache>
                <c:ptCount val="1"/>
                <c:pt idx="0">
                  <c:v>DR public</c:v>
                </c:pt>
              </c:strCache>
            </c:strRef>
          </c:tx>
          <c:spPr>
            <a:ln>
              <a:solidFill>
                <a:schemeClr val="accent6"/>
              </a:solidFill>
            </a:ln>
          </c:spPr>
          <c:marker>
            <c:symbol val="none"/>
          </c:marker>
          <c:cat>
            <c:strRef>
              <c:f>Sheet1!$A$2:$A$5</c:f>
              <c:strCache>
                <c:ptCount val="4"/>
                <c:pt idx="0">
                  <c:v>FY2010/11</c:v>
                </c:pt>
                <c:pt idx="1">
                  <c:v>FY2011/12</c:v>
                </c:pt>
                <c:pt idx="2">
                  <c:v>FY2012/13</c:v>
                </c:pt>
                <c:pt idx="3">
                  <c:v>FY2013/14</c:v>
                </c:pt>
              </c:strCache>
            </c:strRef>
          </c:cat>
          <c:val>
            <c:numRef>
              <c:f>Sheet1!$G$2:$G$5</c:f>
              <c:numCache>
                <c:formatCode>0.0</c:formatCode>
                <c:ptCount val="4"/>
                <c:pt idx="0">
                  <c:v>7.2</c:v>
                </c:pt>
                <c:pt idx="1">
                  <c:v>6.8</c:v>
                </c:pt>
                <c:pt idx="2">
                  <c:v>7</c:v>
                </c:pt>
                <c:pt idx="3">
                  <c:v>7.1</c:v>
                </c:pt>
              </c:numCache>
            </c:numRef>
          </c:val>
          <c:smooth val="0"/>
        </c:ser>
        <c:ser>
          <c:idx val="6"/>
          <c:order val="7"/>
          <c:tx>
            <c:strRef>
              <c:f>Sheet1!$H$1</c:f>
              <c:strCache>
                <c:ptCount val="1"/>
                <c:pt idx="0">
                  <c:v>DR private</c:v>
                </c:pt>
              </c:strCache>
            </c:strRef>
          </c:tx>
          <c:spPr>
            <a:ln>
              <a:solidFill>
                <a:schemeClr val="accent6">
                  <a:lumMod val="40000"/>
                  <a:lumOff val="60000"/>
                </a:schemeClr>
              </a:solidFill>
            </a:ln>
          </c:spPr>
          <c:marker>
            <c:symbol val="none"/>
          </c:marker>
          <c:cat>
            <c:strRef>
              <c:f>Sheet1!$A$2:$A$5</c:f>
              <c:strCache>
                <c:ptCount val="4"/>
                <c:pt idx="0">
                  <c:v>FY2010/11</c:v>
                </c:pt>
                <c:pt idx="1">
                  <c:v>FY2011/12</c:v>
                </c:pt>
                <c:pt idx="2">
                  <c:v>FY2012/13</c:v>
                </c:pt>
                <c:pt idx="3">
                  <c:v>FY2013/14</c:v>
                </c:pt>
              </c:strCache>
            </c:strRef>
          </c:cat>
          <c:val>
            <c:numRef>
              <c:f>Sheet1!$H$2:$H$5</c:f>
              <c:numCache>
                <c:formatCode>0.0</c:formatCode>
                <c:ptCount val="4"/>
                <c:pt idx="0">
                  <c:v>9.6</c:v>
                </c:pt>
                <c:pt idx="1">
                  <c:v>9.8000000000000007</c:v>
                </c:pt>
                <c:pt idx="2">
                  <c:v>9.9</c:v>
                </c:pt>
                <c:pt idx="3">
                  <c:v>9.6999999999999993</c:v>
                </c:pt>
              </c:numCache>
            </c:numRef>
          </c:val>
          <c:smooth val="0"/>
        </c:ser>
        <c:dLbls>
          <c:showLegendKey val="0"/>
          <c:showVal val="0"/>
          <c:showCatName val="0"/>
          <c:showSerName val="0"/>
          <c:showPercent val="0"/>
          <c:showBubbleSize val="0"/>
        </c:dLbls>
        <c:marker val="1"/>
        <c:smooth val="0"/>
        <c:axId val="101517184"/>
        <c:axId val="101527552"/>
      </c:lineChart>
      <c:catAx>
        <c:axId val="101517184"/>
        <c:scaling>
          <c:orientation val="minMax"/>
        </c:scaling>
        <c:delete val="0"/>
        <c:axPos val="b"/>
        <c:title>
          <c:tx>
            <c:rich>
              <a:bodyPr/>
              <a:lstStyle/>
              <a:p>
                <a:pPr>
                  <a:defRPr/>
                </a:pPr>
                <a:r>
                  <a:rPr lang="en-US" dirty="0"/>
                  <a:t>Fiscal </a:t>
                </a:r>
                <a:r>
                  <a:rPr lang="en-US" dirty="0" smtClean="0"/>
                  <a:t>year</a:t>
                </a:r>
                <a:endParaRPr lang="en-US" dirty="0"/>
              </a:p>
            </c:rich>
          </c:tx>
          <c:layout/>
          <c:overlay val="0"/>
        </c:title>
        <c:numFmt formatCode="General" sourceLinked="1"/>
        <c:majorTickMark val="out"/>
        <c:minorTickMark val="none"/>
        <c:tickLblPos val="nextTo"/>
        <c:crossAx val="101527552"/>
        <c:crosses val="autoZero"/>
        <c:auto val="1"/>
        <c:lblAlgn val="ctr"/>
        <c:lblOffset val="100"/>
        <c:noMultiLvlLbl val="0"/>
      </c:catAx>
      <c:valAx>
        <c:axId val="101527552"/>
        <c:scaling>
          <c:orientation val="minMax"/>
        </c:scaling>
        <c:delete val="0"/>
        <c:axPos val="l"/>
        <c:majorGridlines/>
        <c:title>
          <c:tx>
            <c:rich>
              <a:bodyPr rot="-5400000" vert="horz"/>
              <a:lstStyle/>
              <a:p>
                <a:pPr>
                  <a:defRPr/>
                </a:pPr>
                <a:r>
                  <a:rPr lang="en-US"/>
                  <a:t>Median central IT FTEs per 1,000 institutional FTEs</a:t>
                </a:r>
              </a:p>
            </c:rich>
          </c:tx>
          <c:layout/>
          <c:overlay val="0"/>
        </c:title>
        <c:numFmt formatCode="0" sourceLinked="0"/>
        <c:majorTickMark val="out"/>
        <c:minorTickMark val="none"/>
        <c:tickLblPos val="nextTo"/>
        <c:crossAx val="101517184"/>
        <c:crosses val="autoZero"/>
        <c:crossBetween val="between"/>
      </c:valAx>
    </c:plotArea>
    <c:legend>
      <c:legendPos val="r"/>
      <c:layout/>
      <c:overlay val="0"/>
    </c:legend>
    <c:plotVisOnly val="1"/>
    <c:dispBlanksAs val="gap"/>
    <c:showDLblsOverMax val="0"/>
  </c:chart>
  <c:txPr>
    <a:bodyPr/>
    <a:lstStyle/>
    <a:p>
      <a:pPr>
        <a:defRPr sz="12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clustered"/>
        <c:varyColors val="0"/>
        <c:ser>
          <c:idx val="0"/>
          <c:order val="0"/>
          <c:tx>
            <c:strRef>
              <c:f>Sheet1!$B$1</c:f>
              <c:strCache>
                <c:ptCount val="1"/>
                <c:pt idx="0">
                  <c:v>Student workers as a percentage of total central IT FTE</c:v>
                </c:pt>
              </c:strCache>
            </c:strRef>
          </c:tx>
          <c:invertIfNegative val="0"/>
          <c:dPt>
            <c:idx val="0"/>
            <c:invertIfNegative val="0"/>
            <c:bubble3D val="0"/>
            <c:spPr>
              <a:solidFill>
                <a:schemeClr val="accent6">
                  <a:lumMod val="40000"/>
                  <a:lumOff val="60000"/>
                </a:schemeClr>
              </a:solidFill>
            </c:spPr>
          </c:dPt>
          <c:dPt>
            <c:idx val="1"/>
            <c:invertIfNegative val="0"/>
            <c:bubble3D val="0"/>
            <c:spPr>
              <a:solidFill>
                <a:schemeClr val="accent6"/>
              </a:solidFill>
            </c:spPr>
          </c:dPt>
          <c:dPt>
            <c:idx val="2"/>
            <c:invertIfNegative val="0"/>
            <c:bubble3D val="0"/>
            <c:spPr>
              <a:solidFill>
                <a:schemeClr val="accent5">
                  <a:lumMod val="40000"/>
                  <a:lumOff val="60000"/>
                </a:schemeClr>
              </a:solidFill>
            </c:spPr>
          </c:dPt>
          <c:dPt>
            <c:idx val="3"/>
            <c:invertIfNegative val="0"/>
            <c:bubble3D val="0"/>
            <c:spPr>
              <a:solidFill>
                <a:schemeClr val="accent5"/>
              </a:solidFill>
            </c:spPr>
          </c:dPt>
          <c:dPt>
            <c:idx val="4"/>
            <c:invertIfNegative val="0"/>
            <c:bubble3D val="0"/>
            <c:spPr>
              <a:solidFill>
                <a:schemeClr val="accent3"/>
              </a:solidFill>
            </c:spPr>
          </c:dPt>
          <c:dPt>
            <c:idx val="5"/>
            <c:invertIfNegative val="0"/>
            <c:bubble3D val="0"/>
            <c:spPr>
              <a:solidFill>
                <a:schemeClr val="accent2"/>
              </a:solidFill>
            </c:spPr>
          </c:dPt>
          <c:dPt>
            <c:idx val="7"/>
            <c:invertIfNegative val="0"/>
            <c:bubble3D val="0"/>
            <c:spPr>
              <a:solidFill>
                <a:schemeClr val="bg1">
                  <a:lumMod val="75000"/>
                </a:schemeClr>
              </a:solidFill>
            </c:spPr>
          </c:dPt>
          <c:dPt>
            <c:idx val="8"/>
            <c:invertIfNegative val="0"/>
            <c:bubble3D val="0"/>
            <c:spPr>
              <a:solidFill>
                <a:schemeClr val="accent1"/>
              </a:solidFill>
            </c:spPr>
          </c:dPt>
          <c:dLbls>
            <c:showLegendKey val="0"/>
            <c:showVal val="1"/>
            <c:showCatName val="0"/>
            <c:showSerName val="0"/>
            <c:showPercent val="0"/>
            <c:showBubbleSize val="0"/>
            <c:showLeaderLines val="0"/>
          </c:dLbls>
          <c:cat>
            <c:strRef>
              <c:f>Sheet1!$A$2:$A$10</c:f>
              <c:strCache>
                <c:ptCount val="9"/>
                <c:pt idx="0">
                  <c:v>DR private</c:v>
                </c:pt>
                <c:pt idx="1">
                  <c:v>DR public</c:v>
                </c:pt>
                <c:pt idx="2">
                  <c:v>MA private</c:v>
                </c:pt>
                <c:pt idx="3">
                  <c:v>MA public</c:v>
                </c:pt>
                <c:pt idx="4">
                  <c:v>BA</c:v>
                </c:pt>
                <c:pt idx="5">
                  <c:v>AA</c:v>
                </c:pt>
                <c:pt idx="7">
                  <c:v>All nonspecialized U.S.</c:v>
                </c:pt>
                <c:pt idx="8">
                  <c:v>My onstitution</c:v>
                </c:pt>
              </c:strCache>
            </c:strRef>
          </c:cat>
          <c:val>
            <c:numRef>
              <c:f>Sheet1!$B$2:$B$10</c:f>
              <c:numCache>
                <c:formatCode>0%</c:formatCode>
                <c:ptCount val="9"/>
                <c:pt idx="0">
                  <c:v>0.12</c:v>
                </c:pt>
                <c:pt idx="1">
                  <c:v>0.17</c:v>
                </c:pt>
                <c:pt idx="2">
                  <c:v>0.22</c:v>
                </c:pt>
                <c:pt idx="3">
                  <c:v>0.24</c:v>
                </c:pt>
                <c:pt idx="4">
                  <c:v>0.2</c:v>
                </c:pt>
                <c:pt idx="5">
                  <c:v>7.0000000000000007E-2</c:v>
                </c:pt>
                <c:pt idx="7">
                  <c:v>0.17</c:v>
                </c:pt>
                <c:pt idx="8">
                  <c:v>0</c:v>
                </c:pt>
              </c:numCache>
            </c:numRef>
          </c:val>
        </c:ser>
        <c:dLbls>
          <c:showLegendKey val="0"/>
          <c:showVal val="0"/>
          <c:showCatName val="0"/>
          <c:showSerName val="0"/>
          <c:showPercent val="0"/>
          <c:showBubbleSize val="0"/>
        </c:dLbls>
        <c:gapWidth val="150"/>
        <c:axId val="101611392"/>
        <c:axId val="101612928"/>
      </c:barChart>
      <c:catAx>
        <c:axId val="101611392"/>
        <c:scaling>
          <c:orientation val="minMax"/>
        </c:scaling>
        <c:delete val="0"/>
        <c:axPos val="l"/>
        <c:majorTickMark val="out"/>
        <c:minorTickMark val="none"/>
        <c:tickLblPos val="nextTo"/>
        <c:crossAx val="101612928"/>
        <c:crosses val="autoZero"/>
        <c:auto val="1"/>
        <c:lblAlgn val="ctr"/>
        <c:lblOffset val="100"/>
        <c:noMultiLvlLbl val="0"/>
      </c:catAx>
      <c:valAx>
        <c:axId val="101612928"/>
        <c:scaling>
          <c:orientation val="minMax"/>
        </c:scaling>
        <c:delete val="0"/>
        <c:axPos val="b"/>
        <c:majorGridlines/>
        <c:title>
          <c:tx>
            <c:rich>
              <a:bodyPr rot="0" vert="horz"/>
              <a:lstStyle/>
              <a:p>
                <a:pPr>
                  <a:defRPr/>
                </a:pPr>
                <a:r>
                  <a:rPr lang="en-US"/>
                  <a:t>Median student workers as a percentage of total central IT FTE </a:t>
                </a:r>
              </a:p>
            </c:rich>
          </c:tx>
          <c:layout/>
          <c:overlay val="0"/>
        </c:title>
        <c:numFmt formatCode="0%" sourceLinked="1"/>
        <c:majorTickMark val="out"/>
        <c:minorTickMark val="none"/>
        <c:tickLblPos val="nextTo"/>
        <c:crossAx val="101611392"/>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Sheet1!$B$1</c:f>
              <c:strCache>
                <c:ptCount val="1"/>
                <c:pt idx="0">
                  <c:v>My institution</c:v>
                </c:pt>
              </c:strCache>
            </c:strRef>
          </c:tx>
          <c:spPr>
            <a:ln>
              <a:solidFill>
                <a:schemeClr val="accent1"/>
              </a:solidFill>
            </a:ln>
          </c:spPr>
          <c:marker>
            <c:symbol val="none"/>
          </c:marker>
          <c:cat>
            <c:strRef>
              <c:f>Sheet1!$A$2:$A$5</c:f>
              <c:strCache>
                <c:ptCount val="4"/>
                <c:pt idx="0">
                  <c:v>FY2010/11</c:v>
                </c:pt>
                <c:pt idx="1">
                  <c:v>FY2011/12</c:v>
                </c:pt>
                <c:pt idx="2">
                  <c:v>FY2012/13</c:v>
                </c:pt>
                <c:pt idx="3">
                  <c:v>FY2013/14</c:v>
                </c:pt>
              </c:strCache>
            </c:strRef>
          </c:cat>
          <c:val>
            <c:numRef>
              <c:f>Sheet1!$B$2:$B$5</c:f>
              <c:numCache>
                <c:formatCode>General</c:formatCode>
                <c:ptCount val="4"/>
              </c:numCache>
            </c:numRef>
          </c:val>
          <c:smooth val="0"/>
        </c:ser>
        <c:ser>
          <c:idx val="7"/>
          <c:order val="1"/>
          <c:tx>
            <c:strRef>
              <c:f>Sheet1!$I$1</c:f>
              <c:strCache>
                <c:ptCount val="1"/>
                <c:pt idx="0">
                  <c:v>All nonspecialized U.S.</c:v>
                </c:pt>
              </c:strCache>
            </c:strRef>
          </c:tx>
          <c:spPr>
            <a:ln>
              <a:solidFill>
                <a:schemeClr val="bg1">
                  <a:lumMod val="75000"/>
                </a:schemeClr>
              </a:solidFill>
            </a:ln>
          </c:spPr>
          <c:marker>
            <c:symbol val="none"/>
          </c:marker>
          <c:cat>
            <c:strRef>
              <c:f>Sheet1!$A$2:$A$5</c:f>
              <c:strCache>
                <c:ptCount val="4"/>
                <c:pt idx="0">
                  <c:v>FY2010/11</c:v>
                </c:pt>
                <c:pt idx="1">
                  <c:v>FY2011/12</c:v>
                </c:pt>
                <c:pt idx="2">
                  <c:v>FY2012/13</c:v>
                </c:pt>
                <c:pt idx="3">
                  <c:v>FY2013/14</c:v>
                </c:pt>
              </c:strCache>
            </c:strRef>
          </c:cat>
          <c:val>
            <c:numRef>
              <c:f>Sheet1!$I$2:$I$5</c:f>
              <c:numCache>
                <c:formatCode>0%</c:formatCode>
                <c:ptCount val="4"/>
                <c:pt idx="0">
                  <c:v>0.19</c:v>
                </c:pt>
                <c:pt idx="1">
                  <c:v>0.18</c:v>
                </c:pt>
                <c:pt idx="2">
                  <c:v>0.18</c:v>
                </c:pt>
                <c:pt idx="3">
                  <c:v>0.17</c:v>
                </c:pt>
              </c:numCache>
            </c:numRef>
          </c:val>
          <c:smooth val="0"/>
        </c:ser>
        <c:ser>
          <c:idx val="1"/>
          <c:order val="2"/>
          <c:tx>
            <c:strRef>
              <c:f>Sheet1!$C$1</c:f>
              <c:strCache>
                <c:ptCount val="1"/>
                <c:pt idx="0">
                  <c:v>AA</c:v>
                </c:pt>
              </c:strCache>
            </c:strRef>
          </c:tx>
          <c:spPr>
            <a:ln>
              <a:solidFill>
                <a:schemeClr val="accent2"/>
              </a:solidFill>
            </a:ln>
          </c:spPr>
          <c:marker>
            <c:symbol val="none"/>
          </c:marker>
          <c:cat>
            <c:strRef>
              <c:f>Sheet1!$A$2:$A$5</c:f>
              <c:strCache>
                <c:ptCount val="4"/>
                <c:pt idx="0">
                  <c:v>FY2010/11</c:v>
                </c:pt>
                <c:pt idx="1">
                  <c:v>FY2011/12</c:v>
                </c:pt>
                <c:pt idx="2">
                  <c:v>FY2012/13</c:v>
                </c:pt>
                <c:pt idx="3">
                  <c:v>FY2013/14</c:v>
                </c:pt>
              </c:strCache>
            </c:strRef>
          </c:cat>
          <c:val>
            <c:numRef>
              <c:f>Sheet1!$C$2:$C$5</c:f>
              <c:numCache>
                <c:formatCode>0%</c:formatCode>
                <c:ptCount val="4"/>
                <c:pt idx="0">
                  <c:v>0.06</c:v>
                </c:pt>
                <c:pt idx="1">
                  <c:v>7.0000000000000007E-2</c:v>
                </c:pt>
                <c:pt idx="2">
                  <c:v>7.0000000000000007E-2</c:v>
                </c:pt>
                <c:pt idx="3">
                  <c:v>7.0000000000000007E-2</c:v>
                </c:pt>
              </c:numCache>
            </c:numRef>
          </c:val>
          <c:smooth val="0"/>
        </c:ser>
        <c:ser>
          <c:idx val="2"/>
          <c:order val="3"/>
          <c:tx>
            <c:strRef>
              <c:f>Sheet1!$D$1</c:f>
              <c:strCache>
                <c:ptCount val="1"/>
                <c:pt idx="0">
                  <c:v>BA</c:v>
                </c:pt>
              </c:strCache>
            </c:strRef>
          </c:tx>
          <c:spPr>
            <a:ln>
              <a:solidFill>
                <a:schemeClr val="accent3"/>
              </a:solidFill>
            </a:ln>
          </c:spPr>
          <c:marker>
            <c:symbol val="none"/>
          </c:marker>
          <c:cat>
            <c:strRef>
              <c:f>Sheet1!$A$2:$A$5</c:f>
              <c:strCache>
                <c:ptCount val="4"/>
                <c:pt idx="0">
                  <c:v>FY2010/11</c:v>
                </c:pt>
                <c:pt idx="1">
                  <c:v>FY2011/12</c:v>
                </c:pt>
                <c:pt idx="2">
                  <c:v>FY2012/13</c:v>
                </c:pt>
                <c:pt idx="3">
                  <c:v>FY2013/14</c:v>
                </c:pt>
              </c:strCache>
            </c:strRef>
          </c:cat>
          <c:val>
            <c:numRef>
              <c:f>Sheet1!$D$2:$D$5</c:f>
              <c:numCache>
                <c:formatCode>0%</c:formatCode>
                <c:ptCount val="4"/>
                <c:pt idx="0">
                  <c:v>0.21</c:v>
                </c:pt>
                <c:pt idx="1">
                  <c:v>0.21</c:v>
                </c:pt>
                <c:pt idx="2">
                  <c:v>0.2</c:v>
                </c:pt>
                <c:pt idx="3">
                  <c:v>0.2</c:v>
                </c:pt>
              </c:numCache>
            </c:numRef>
          </c:val>
          <c:smooth val="0"/>
        </c:ser>
        <c:ser>
          <c:idx val="3"/>
          <c:order val="4"/>
          <c:tx>
            <c:strRef>
              <c:f>Sheet1!$E$1</c:f>
              <c:strCache>
                <c:ptCount val="1"/>
                <c:pt idx="0">
                  <c:v>MA public</c:v>
                </c:pt>
              </c:strCache>
            </c:strRef>
          </c:tx>
          <c:spPr>
            <a:ln>
              <a:solidFill>
                <a:schemeClr val="accent5"/>
              </a:solidFill>
            </a:ln>
          </c:spPr>
          <c:marker>
            <c:symbol val="none"/>
          </c:marker>
          <c:cat>
            <c:strRef>
              <c:f>Sheet1!$A$2:$A$5</c:f>
              <c:strCache>
                <c:ptCount val="4"/>
                <c:pt idx="0">
                  <c:v>FY2010/11</c:v>
                </c:pt>
                <c:pt idx="1">
                  <c:v>FY2011/12</c:v>
                </c:pt>
                <c:pt idx="2">
                  <c:v>FY2012/13</c:v>
                </c:pt>
                <c:pt idx="3">
                  <c:v>FY2013/14</c:v>
                </c:pt>
              </c:strCache>
            </c:strRef>
          </c:cat>
          <c:val>
            <c:numRef>
              <c:f>Sheet1!$E$2:$E$5</c:f>
              <c:numCache>
                <c:formatCode>0%</c:formatCode>
                <c:ptCount val="4"/>
                <c:pt idx="0">
                  <c:v>0.26</c:v>
                </c:pt>
                <c:pt idx="1">
                  <c:v>0.25</c:v>
                </c:pt>
                <c:pt idx="2">
                  <c:v>0.24</c:v>
                </c:pt>
                <c:pt idx="3">
                  <c:v>0.24</c:v>
                </c:pt>
              </c:numCache>
            </c:numRef>
          </c:val>
          <c:smooth val="0"/>
        </c:ser>
        <c:ser>
          <c:idx val="4"/>
          <c:order val="5"/>
          <c:tx>
            <c:strRef>
              <c:f>Sheet1!$F$1</c:f>
              <c:strCache>
                <c:ptCount val="1"/>
                <c:pt idx="0">
                  <c:v>MA private</c:v>
                </c:pt>
              </c:strCache>
            </c:strRef>
          </c:tx>
          <c:spPr>
            <a:ln>
              <a:solidFill>
                <a:schemeClr val="accent5">
                  <a:lumMod val="40000"/>
                  <a:lumOff val="60000"/>
                </a:schemeClr>
              </a:solidFill>
            </a:ln>
          </c:spPr>
          <c:marker>
            <c:symbol val="none"/>
          </c:marker>
          <c:cat>
            <c:strRef>
              <c:f>Sheet1!$A$2:$A$5</c:f>
              <c:strCache>
                <c:ptCount val="4"/>
                <c:pt idx="0">
                  <c:v>FY2010/11</c:v>
                </c:pt>
                <c:pt idx="1">
                  <c:v>FY2011/12</c:v>
                </c:pt>
                <c:pt idx="2">
                  <c:v>FY2012/13</c:v>
                </c:pt>
                <c:pt idx="3">
                  <c:v>FY2013/14</c:v>
                </c:pt>
              </c:strCache>
            </c:strRef>
          </c:cat>
          <c:val>
            <c:numRef>
              <c:f>Sheet1!$F$2:$F$5</c:f>
              <c:numCache>
                <c:formatCode>0%</c:formatCode>
                <c:ptCount val="4"/>
                <c:pt idx="0">
                  <c:v>0.24</c:v>
                </c:pt>
                <c:pt idx="1">
                  <c:v>0.2</c:v>
                </c:pt>
                <c:pt idx="2">
                  <c:v>0.22</c:v>
                </c:pt>
                <c:pt idx="3">
                  <c:v>0.22</c:v>
                </c:pt>
              </c:numCache>
            </c:numRef>
          </c:val>
          <c:smooth val="0"/>
        </c:ser>
        <c:ser>
          <c:idx val="5"/>
          <c:order val="6"/>
          <c:tx>
            <c:strRef>
              <c:f>Sheet1!$G$1</c:f>
              <c:strCache>
                <c:ptCount val="1"/>
                <c:pt idx="0">
                  <c:v>DR public</c:v>
                </c:pt>
              </c:strCache>
            </c:strRef>
          </c:tx>
          <c:spPr>
            <a:ln>
              <a:solidFill>
                <a:schemeClr val="accent6"/>
              </a:solidFill>
            </a:ln>
          </c:spPr>
          <c:marker>
            <c:symbol val="none"/>
          </c:marker>
          <c:cat>
            <c:strRef>
              <c:f>Sheet1!$A$2:$A$5</c:f>
              <c:strCache>
                <c:ptCount val="4"/>
                <c:pt idx="0">
                  <c:v>FY2010/11</c:v>
                </c:pt>
                <c:pt idx="1">
                  <c:v>FY2011/12</c:v>
                </c:pt>
                <c:pt idx="2">
                  <c:v>FY2012/13</c:v>
                </c:pt>
                <c:pt idx="3">
                  <c:v>FY2013/14</c:v>
                </c:pt>
              </c:strCache>
            </c:strRef>
          </c:cat>
          <c:val>
            <c:numRef>
              <c:f>Sheet1!$G$2:$G$5</c:f>
              <c:numCache>
                <c:formatCode>0%</c:formatCode>
                <c:ptCount val="4"/>
                <c:pt idx="0">
                  <c:v>0.18</c:v>
                </c:pt>
                <c:pt idx="1">
                  <c:v>0.17</c:v>
                </c:pt>
                <c:pt idx="2">
                  <c:v>0.17</c:v>
                </c:pt>
                <c:pt idx="3">
                  <c:v>0.17</c:v>
                </c:pt>
              </c:numCache>
            </c:numRef>
          </c:val>
          <c:smooth val="0"/>
        </c:ser>
        <c:ser>
          <c:idx val="6"/>
          <c:order val="7"/>
          <c:tx>
            <c:strRef>
              <c:f>Sheet1!$H$1</c:f>
              <c:strCache>
                <c:ptCount val="1"/>
                <c:pt idx="0">
                  <c:v>DR private</c:v>
                </c:pt>
              </c:strCache>
            </c:strRef>
          </c:tx>
          <c:spPr>
            <a:ln>
              <a:solidFill>
                <a:schemeClr val="accent6">
                  <a:lumMod val="40000"/>
                  <a:lumOff val="60000"/>
                </a:schemeClr>
              </a:solidFill>
            </a:ln>
          </c:spPr>
          <c:marker>
            <c:symbol val="none"/>
          </c:marker>
          <c:cat>
            <c:strRef>
              <c:f>Sheet1!$A$2:$A$5</c:f>
              <c:strCache>
                <c:ptCount val="4"/>
                <c:pt idx="0">
                  <c:v>FY2010/11</c:v>
                </c:pt>
                <c:pt idx="1">
                  <c:v>FY2011/12</c:v>
                </c:pt>
                <c:pt idx="2">
                  <c:v>FY2012/13</c:v>
                </c:pt>
                <c:pt idx="3">
                  <c:v>FY2013/14</c:v>
                </c:pt>
              </c:strCache>
            </c:strRef>
          </c:cat>
          <c:val>
            <c:numRef>
              <c:f>Sheet1!$H$2:$H$5</c:f>
              <c:numCache>
                <c:formatCode>0%</c:formatCode>
                <c:ptCount val="4"/>
                <c:pt idx="0">
                  <c:v>0.15</c:v>
                </c:pt>
                <c:pt idx="1">
                  <c:v>0.15</c:v>
                </c:pt>
                <c:pt idx="2">
                  <c:v>0.13</c:v>
                </c:pt>
                <c:pt idx="3">
                  <c:v>0.12</c:v>
                </c:pt>
              </c:numCache>
            </c:numRef>
          </c:val>
          <c:smooth val="0"/>
        </c:ser>
        <c:dLbls>
          <c:showLegendKey val="0"/>
          <c:showVal val="0"/>
          <c:showCatName val="0"/>
          <c:showSerName val="0"/>
          <c:showPercent val="0"/>
          <c:showBubbleSize val="0"/>
        </c:dLbls>
        <c:marker val="1"/>
        <c:smooth val="0"/>
        <c:axId val="101686272"/>
        <c:axId val="101692544"/>
      </c:lineChart>
      <c:catAx>
        <c:axId val="101686272"/>
        <c:scaling>
          <c:orientation val="minMax"/>
        </c:scaling>
        <c:delete val="0"/>
        <c:axPos val="b"/>
        <c:title>
          <c:tx>
            <c:rich>
              <a:bodyPr/>
              <a:lstStyle/>
              <a:p>
                <a:pPr>
                  <a:defRPr/>
                </a:pPr>
                <a:r>
                  <a:rPr lang="en-US" dirty="0"/>
                  <a:t>Fiscal </a:t>
                </a:r>
                <a:r>
                  <a:rPr lang="en-US" dirty="0" smtClean="0"/>
                  <a:t>year</a:t>
                </a:r>
                <a:endParaRPr lang="en-US" dirty="0"/>
              </a:p>
            </c:rich>
          </c:tx>
          <c:layout/>
          <c:overlay val="0"/>
        </c:title>
        <c:numFmt formatCode="General" sourceLinked="1"/>
        <c:majorTickMark val="out"/>
        <c:minorTickMark val="none"/>
        <c:tickLblPos val="nextTo"/>
        <c:crossAx val="101692544"/>
        <c:crosses val="autoZero"/>
        <c:auto val="1"/>
        <c:lblAlgn val="ctr"/>
        <c:lblOffset val="100"/>
        <c:noMultiLvlLbl val="0"/>
      </c:catAx>
      <c:valAx>
        <c:axId val="101692544"/>
        <c:scaling>
          <c:orientation val="minMax"/>
        </c:scaling>
        <c:delete val="0"/>
        <c:axPos val="l"/>
        <c:majorGridlines/>
        <c:title>
          <c:tx>
            <c:rich>
              <a:bodyPr rot="-5400000" vert="horz"/>
              <a:lstStyle/>
              <a:p>
                <a:pPr>
                  <a:defRPr/>
                </a:pPr>
                <a:r>
                  <a:rPr lang="en-US"/>
                  <a:t>Median student workers as a percentage of total central IT FTE</a:t>
                </a:r>
              </a:p>
            </c:rich>
          </c:tx>
          <c:layout/>
          <c:overlay val="0"/>
        </c:title>
        <c:numFmt formatCode="#,##0.00" sourceLinked="0"/>
        <c:majorTickMark val="out"/>
        <c:minorTickMark val="none"/>
        <c:tickLblPos val="nextTo"/>
        <c:crossAx val="101686272"/>
        <c:crosses val="autoZero"/>
        <c:crossBetween val="between"/>
      </c:valAx>
    </c:plotArea>
    <c:legend>
      <c:legendPos val="r"/>
      <c:layout/>
      <c:overlay val="0"/>
    </c:legend>
    <c:plotVisOnly val="1"/>
    <c:dispBlanksAs val="gap"/>
    <c:showDLblsOverMax val="0"/>
  </c:chart>
  <c:txPr>
    <a:bodyPr/>
    <a:lstStyle/>
    <a:p>
      <a:pPr>
        <a:defRPr sz="12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stacked"/>
        <c:varyColors val="0"/>
        <c:ser>
          <c:idx val="1"/>
          <c:order val="0"/>
          <c:tx>
            <c:strRef>
              <c:f>Sheet1!$C$1</c:f>
              <c:strCache>
                <c:ptCount val="1"/>
                <c:pt idx="0">
                  <c:v>Central IT compensation spending as a percentage of total central IT spending</c:v>
                </c:pt>
              </c:strCache>
            </c:strRef>
          </c:tx>
          <c:spPr>
            <a:noFill/>
            <a:ln>
              <a:noFill/>
            </a:ln>
            <a:effectLst/>
          </c:spPr>
          <c:invertIfNegative val="0"/>
          <c:dPt>
            <c:idx val="0"/>
            <c:invertIfNegative val="0"/>
            <c:bubble3D val="0"/>
            <c:spPr>
              <a:solidFill>
                <a:srgbClr val="FCD5B5"/>
              </a:solidFill>
              <a:ln>
                <a:noFill/>
              </a:ln>
              <a:effectLst/>
            </c:spPr>
          </c:dPt>
          <c:dPt>
            <c:idx val="1"/>
            <c:invertIfNegative val="0"/>
            <c:bubble3D val="0"/>
            <c:spPr>
              <a:solidFill>
                <a:srgbClr val="F79646"/>
              </a:solidFill>
              <a:ln>
                <a:noFill/>
              </a:ln>
              <a:effectLst/>
            </c:spPr>
          </c:dPt>
          <c:dPt>
            <c:idx val="2"/>
            <c:invertIfNegative val="0"/>
            <c:bubble3D val="0"/>
            <c:spPr>
              <a:solidFill>
                <a:srgbClr val="B7DEE8"/>
              </a:solidFill>
              <a:ln>
                <a:noFill/>
              </a:ln>
              <a:effectLst/>
            </c:spPr>
          </c:dPt>
          <c:dPt>
            <c:idx val="3"/>
            <c:invertIfNegative val="0"/>
            <c:bubble3D val="0"/>
            <c:spPr>
              <a:solidFill>
                <a:srgbClr val="4BACC6"/>
              </a:solidFill>
              <a:ln>
                <a:noFill/>
              </a:ln>
              <a:effectLst/>
            </c:spPr>
          </c:dPt>
          <c:dPt>
            <c:idx val="4"/>
            <c:invertIfNegative val="0"/>
            <c:bubble3D val="0"/>
            <c:spPr>
              <a:solidFill>
                <a:srgbClr val="9BBB59"/>
              </a:solidFill>
              <a:ln>
                <a:noFill/>
              </a:ln>
              <a:effectLst/>
            </c:spPr>
          </c:dPt>
          <c:dPt>
            <c:idx val="5"/>
            <c:invertIfNegative val="0"/>
            <c:bubble3D val="0"/>
            <c:spPr>
              <a:solidFill>
                <a:srgbClr val="C0504D"/>
              </a:solidFill>
              <a:ln>
                <a:noFill/>
              </a:ln>
              <a:effectLst/>
            </c:spPr>
          </c:dPt>
          <c:dPt>
            <c:idx val="6"/>
            <c:invertIfNegative val="0"/>
            <c:bubble3D val="0"/>
            <c:spPr>
              <a:solidFill>
                <a:srgbClr val="BFBFBF"/>
              </a:solidFill>
              <a:ln>
                <a:noFill/>
              </a:ln>
              <a:effectLst/>
            </c:spPr>
          </c:dPt>
          <c:dPt>
            <c:idx val="7"/>
            <c:invertIfNegative val="0"/>
            <c:bubble3D val="0"/>
            <c:spPr>
              <a:solidFill>
                <a:srgbClr val="4F81BD"/>
              </a:solidFill>
              <a:ln>
                <a:noFill/>
              </a:ln>
              <a:effectLst/>
            </c:spPr>
          </c:dPt>
          <c:dPt>
            <c:idx val="8"/>
            <c:invertIfNegative val="0"/>
            <c:bubble3D val="0"/>
            <c:spPr>
              <a:solidFill>
                <a:schemeClr val="accent6">
                  <a:lumMod val="40000"/>
                  <a:lumOff val="60000"/>
                </a:schemeClr>
              </a:solidFill>
              <a:ln>
                <a:noFill/>
              </a:ln>
              <a:effectLst/>
            </c:spPr>
          </c:dPt>
          <c:dPt>
            <c:idx val="9"/>
            <c:invertIfNegative val="0"/>
            <c:bubble3D val="0"/>
            <c:spPr>
              <a:solidFill>
                <a:schemeClr val="accent6"/>
              </a:solidFill>
              <a:ln>
                <a:noFill/>
              </a:ln>
              <a:effectLst/>
            </c:spPr>
          </c:dPt>
          <c:dPt>
            <c:idx val="10"/>
            <c:invertIfNegative val="0"/>
            <c:bubble3D val="0"/>
            <c:spPr>
              <a:solidFill>
                <a:schemeClr val="accent5">
                  <a:lumMod val="40000"/>
                  <a:lumOff val="60000"/>
                </a:schemeClr>
              </a:solidFill>
              <a:ln>
                <a:noFill/>
              </a:ln>
              <a:effectLst/>
            </c:spPr>
          </c:dPt>
          <c:dPt>
            <c:idx val="11"/>
            <c:invertIfNegative val="0"/>
            <c:bubble3D val="0"/>
            <c:spPr>
              <a:solidFill>
                <a:schemeClr val="accent5"/>
              </a:solidFill>
              <a:ln>
                <a:noFill/>
              </a:ln>
              <a:effectLst/>
            </c:spPr>
          </c:dPt>
          <c:dPt>
            <c:idx val="12"/>
            <c:invertIfNegative val="0"/>
            <c:bubble3D val="0"/>
            <c:spPr>
              <a:solidFill>
                <a:schemeClr val="accent3"/>
              </a:solidFill>
              <a:ln>
                <a:noFill/>
              </a:ln>
              <a:effectLst/>
            </c:spPr>
          </c:dPt>
          <c:dPt>
            <c:idx val="13"/>
            <c:invertIfNegative val="0"/>
            <c:bubble3D val="0"/>
            <c:spPr>
              <a:solidFill>
                <a:schemeClr val="accent2"/>
              </a:solidFill>
              <a:ln>
                <a:noFill/>
              </a:ln>
              <a:effectLst/>
            </c:spPr>
          </c:dPt>
          <c:dPt>
            <c:idx val="14"/>
            <c:invertIfNegative val="0"/>
            <c:bubble3D val="0"/>
            <c:spPr>
              <a:solidFill>
                <a:schemeClr val="bg1">
                  <a:lumMod val="75000"/>
                </a:schemeClr>
              </a:solidFill>
              <a:ln>
                <a:noFill/>
              </a:ln>
              <a:effectLst/>
            </c:spPr>
          </c:dPt>
          <c:dPt>
            <c:idx val="15"/>
            <c:invertIfNegative val="0"/>
            <c:bubble3D val="0"/>
            <c:spPr>
              <a:solidFill>
                <a:schemeClr val="accent1"/>
              </a:solidFill>
              <a:ln>
                <a:noFill/>
              </a:ln>
              <a:effectLst/>
            </c:spPr>
          </c:dPt>
          <c:dLbls>
            <c:dLbl>
              <c:idx val="7"/>
              <c:layout>
                <c:manualLayout>
                  <c:x val="1.9598010774968901E-2"/>
                  <c:y val="-6.4935064935064896E-3"/>
                </c:manualLayout>
              </c:layout>
              <c:dLblPos val="ctr"/>
              <c:showLegendKey val="0"/>
              <c:showVal val="1"/>
              <c:showCatName val="0"/>
              <c:showSerName val="0"/>
              <c:showPercent val="0"/>
              <c:showBubbleSize val="0"/>
            </c:dLbl>
            <c:dLbl>
              <c:idx val="15"/>
              <c:layout>
                <c:manualLayout>
                  <c:x val="1.9598010774968901E-2"/>
                  <c:y val="-4.3290043290043299E-3"/>
                </c:manualLayout>
              </c:layout>
              <c:dLblPos val="ctr"/>
              <c:showLegendKey val="0"/>
              <c:showVal val="1"/>
              <c:showCatName val="0"/>
              <c:showSerName val="0"/>
              <c:showPercent val="0"/>
              <c:showBubbleSize val="0"/>
            </c:dLbl>
            <c:dLblPos val="inEnd"/>
            <c:showLegendKey val="0"/>
            <c:showVal val="1"/>
            <c:showCatName val="0"/>
            <c:showSerName val="0"/>
            <c:showPercent val="0"/>
            <c:showBubbleSize val="0"/>
            <c:showLeaderLines val="0"/>
          </c:dLbls>
          <c:cat>
            <c:multiLvlStrRef>
              <c:f>Sheet1!$A$2:$B$17</c:f>
              <c:multiLvlStrCache>
                <c:ptCount val="16"/>
                <c:lvl>
                  <c:pt idx="0">
                    <c:v>DR private</c:v>
                  </c:pt>
                  <c:pt idx="1">
                    <c:v>DR public</c:v>
                  </c:pt>
                  <c:pt idx="2">
                    <c:v>MA private</c:v>
                  </c:pt>
                  <c:pt idx="3">
                    <c:v>MA public</c:v>
                  </c:pt>
                  <c:pt idx="4">
                    <c:v>BA</c:v>
                  </c:pt>
                  <c:pt idx="5">
                    <c:v>AA</c:v>
                  </c:pt>
                  <c:pt idx="6">
                    <c:v>All nonspecialized U.S.</c:v>
                  </c:pt>
                  <c:pt idx="7">
                    <c:v>My institution</c:v>
                  </c:pt>
                  <c:pt idx="8">
                    <c:v>DR private</c:v>
                  </c:pt>
                  <c:pt idx="9">
                    <c:v>DR public</c:v>
                  </c:pt>
                  <c:pt idx="10">
                    <c:v>MA private</c:v>
                  </c:pt>
                  <c:pt idx="11">
                    <c:v>MA public</c:v>
                  </c:pt>
                  <c:pt idx="12">
                    <c:v>BA</c:v>
                  </c:pt>
                  <c:pt idx="13">
                    <c:v>AA</c:v>
                  </c:pt>
                  <c:pt idx="14">
                    <c:v>All nonspecialized U.S.</c:v>
                  </c:pt>
                  <c:pt idx="15">
                    <c:v>My institution</c:v>
                  </c:pt>
                </c:lvl>
                <c:lvl>
                  <c:pt idx="0">
                    <c:v>Information systems</c:v>
                  </c:pt>
                  <c:pt idx="8">
                    <c:v>IT support services</c:v>
                  </c:pt>
                </c:lvl>
              </c:multiLvlStrCache>
            </c:multiLvlStrRef>
          </c:cat>
          <c:val>
            <c:numRef>
              <c:f>Sheet1!$C$2:$C$17</c:f>
              <c:numCache>
                <c:formatCode>0.0</c:formatCode>
                <c:ptCount val="16"/>
                <c:pt idx="0">
                  <c:v>1.8</c:v>
                </c:pt>
                <c:pt idx="1">
                  <c:v>1.2</c:v>
                </c:pt>
                <c:pt idx="2">
                  <c:v>1.3</c:v>
                </c:pt>
                <c:pt idx="3">
                  <c:v>0.9</c:v>
                </c:pt>
                <c:pt idx="4">
                  <c:v>1.7</c:v>
                </c:pt>
                <c:pt idx="5">
                  <c:v>0.6</c:v>
                </c:pt>
                <c:pt idx="6">
                  <c:v>1.2</c:v>
                </c:pt>
                <c:pt idx="7">
                  <c:v>0</c:v>
                </c:pt>
                <c:pt idx="8">
                  <c:v>2.4</c:v>
                </c:pt>
                <c:pt idx="9">
                  <c:v>1.5</c:v>
                </c:pt>
                <c:pt idx="10">
                  <c:v>2.6</c:v>
                </c:pt>
                <c:pt idx="11">
                  <c:v>2.2000000000000002</c:v>
                </c:pt>
                <c:pt idx="12">
                  <c:v>3.4</c:v>
                </c:pt>
                <c:pt idx="13">
                  <c:v>1.5</c:v>
                </c:pt>
                <c:pt idx="14">
                  <c:v>2.2000000000000002</c:v>
                </c:pt>
                <c:pt idx="15">
                  <c:v>0</c:v>
                </c:pt>
              </c:numCache>
            </c:numRef>
          </c:val>
        </c:ser>
        <c:dLbls>
          <c:showLegendKey val="0"/>
          <c:showVal val="0"/>
          <c:showCatName val="0"/>
          <c:showSerName val="0"/>
          <c:showPercent val="0"/>
          <c:showBubbleSize val="0"/>
        </c:dLbls>
        <c:gapWidth val="150"/>
        <c:overlap val="100"/>
        <c:axId val="102115968"/>
        <c:axId val="102117760"/>
      </c:barChart>
      <c:catAx>
        <c:axId val="102115968"/>
        <c:scaling>
          <c:orientation val="minMax"/>
        </c:scaling>
        <c:delete val="0"/>
        <c:axPos val="l"/>
        <c:majorGridlines/>
        <c:numFmt formatCode="General" sourceLinked="1"/>
        <c:majorTickMark val="out"/>
        <c:minorTickMark val="none"/>
        <c:tickLblPos val="nextTo"/>
        <c:crossAx val="102117760"/>
        <c:crosses val="autoZero"/>
        <c:auto val="0"/>
        <c:lblAlgn val="ctr"/>
        <c:lblOffset val="100"/>
        <c:noMultiLvlLbl val="0"/>
      </c:catAx>
      <c:valAx>
        <c:axId val="102117760"/>
        <c:scaling>
          <c:orientation val="minMax"/>
          <c:min val="0"/>
        </c:scaling>
        <c:delete val="0"/>
        <c:axPos val="b"/>
        <c:title>
          <c:tx>
            <c:rich>
              <a:bodyPr/>
              <a:lstStyle/>
              <a:p>
                <a:pPr>
                  <a:defRPr/>
                </a:pPr>
                <a:r>
                  <a:rPr lang="en-US"/>
                  <a:t>Median central IT domain area FTEs per 1,000 institutional FTEs</a:t>
                </a:r>
              </a:p>
            </c:rich>
          </c:tx>
          <c:layout/>
          <c:overlay val="0"/>
        </c:title>
        <c:numFmt formatCode="0.0" sourceLinked="1"/>
        <c:majorTickMark val="out"/>
        <c:minorTickMark val="none"/>
        <c:tickLblPos val="nextTo"/>
        <c:crossAx val="102115968"/>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stacked"/>
        <c:varyColors val="0"/>
        <c:ser>
          <c:idx val="1"/>
          <c:order val="0"/>
          <c:tx>
            <c:strRef>
              <c:f>Sheet1!$C$1</c:f>
              <c:strCache>
                <c:ptCount val="1"/>
                <c:pt idx="0">
                  <c:v>Central IT compensation spending as a percentage of total central IT spending</c:v>
                </c:pt>
              </c:strCache>
            </c:strRef>
          </c:tx>
          <c:spPr>
            <a:noFill/>
            <a:ln>
              <a:noFill/>
            </a:ln>
            <a:effectLst/>
          </c:spPr>
          <c:invertIfNegative val="0"/>
          <c:dPt>
            <c:idx val="0"/>
            <c:invertIfNegative val="0"/>
            <c:bubble3D val="0"/>
            <c:spPr>
              <a:solidFill>
                <a:srgbClr val="FCD5B5"/>
              </a:solidFill>
              <a:ln>
                <a:noFill/>
              </a:ln>
              <a:effectLst/>
            </c:spPr>
          </c:dPt>
          <c:dPt>
            <c:idx val="1"/>
            <c:invertIfNegative val="0"/>
            <c:bubble3D val="0"/>
            <c:spPr>
              <a:solidFill>
                <a:srgbClr val="F79646"/>
              </a:solidFill>
              <a:ln>
                <a:noFill/>
              </a:ln>
              <a:effectLst/>
            </c:spPr>
          </c:dPt>
          <c:dPt>
            <c:idx val="2"/>
            <c:invertIfNegative val="0"/>
            <c:bubble3D val="0"/>
            <c:spPr>
              <a:solidFill>
                <a:srgbClr val="B7DEE8"/>
              </a:solidFill>
              <a:ln>
                <a:noFill/>
              </a:ln>
              <a:effectLst/>
            </c:spPr>
          </c:dPt>
          <c:dPt>
            <c:idx val="3"/>
            <c:invertIfNegative val="0"/>
            <c:bubble3D val="0"/>
            <c:spPr>
              <a:solidFill>
                <a:srgbClr val="4BACC6"/>
              </a:solidFill>
              <a:ln>
                <a:noFill/>
              </a:ln>
              <a:effectLst/>
            </c:spPr>
          </c:dPt>
          <c:dPt>
            <c:idx val="4"/>
            <c:invertIfNegative val="0"/>
            <c:bubble3D val="0"/>
            <c:spPr>
              <a:solidFill>
                <a:srgbClr val="9BBB59"/>
              </a:solidFill>
              <a:ln>
                <a:noFill/>
              </a:ln>
              <a:effectLst/>
            </c:spPr>
          </c:dPt>
          <c:dPt>
            <c:idx val="5"/>
            <c:invertIfNegative val="0"/>
            <c:bubble3D val="0"/>
            <c:spPr>
              <a:solidFill>
                <a:srgbClr val="C0504D"/>
              </a:solidFill>
              <a:ln>
                <a:noFill/>
              </a:ln>
              <a:effectLst/>
            </c:spPr>
          </c:dPt>
          <c:dPt>
            <c:idx val="6"/>
            <c:invertIfNegative val="0"/>
            <c:bubble3D val="0"/>
            <c:spPr>
              <a:solidFill>
                <a:srgbClr val="BFBFBF"/>
              </a:solidFill>
              <a:ln>
                <a:noFill/>
              </a:ln>
              <a:effectLst/>
            </c:spPr>
          </c:dPt>
          <c:dPt>
            <c:idx val="7"/>
            <c:invertIfNegative val="0"/>
            <c:bubble3D val="0"/>
            <c:spPr>
              <a:solidFill>
                <a:srgbClr val="4F81BD"/>
              </a:solidFill>
              <a:ln>
                <a:noFill/>
              </a:ln>
              <a:effectLst/>
            </c:spPr>
          </c:dPt>
          <c:dPt>
            <c:idx val="8"/>
            <c:invertIfNegative val="0"/>
            <c:bubble3D val="0"/>
            <c:spPr>
              <a:solidFill>
                <a:schemeClr val="accent6">
                  <a:lumMod val="40000"/>
                  <a:lumOff val="60000"/>
                </a:schemeClr>
              </a:solidFill>
              <a:ln>
                <a:noFill/>
              </a:ln>
              <a:effectLst/>
            </c:spPr>
          </c:dPt>
          <c:dPt>
            <c:idx val="9"/>
            <c:invertIfNegative val="0"/>
            <c:bubble3D val="0"/>
            <c:spPr>
              <a:solidFill>
                <a:schemeClr val="accent6"/>
              </a:solidFill>
              <a:ln>
                <a:noFill/>
              </a:ln>
              <a:effectLst/>
            </c:spPr>
          </c:dPt>
          <c:dPt>
            <c:idx val="10"/>
            <c:invertIfNegative val="0"/>
            <c:bubble3D val="0"/>
            <c:spPr>
              <a:solidFill>
                <a:schemeClr val="accent5">
                  <a:lumMod val="40000"/>
                  <a:lumOff val="60000"/>
                </a:schemeClr>
              </a:solidFill>
              <a:ln>
                <a:noFill/>
              </a:ln>
              <a:effectLst/>
            </c:spPr>
          </c:dPt>
          <c:dPt>
            <c:idx val="11"/>
            <c:invertIfNegative val="0"/>
            <c:bubble3D val="0"/>
            <c:spPr>
              <a:solidFill>
                <a:schemeClr val="accent5"/>
              </a:solidFill>
              <a:ln>
                <a:noFill/>
              </a:ln>
              <a:effectLst/>
            </c:spPr>
          </c:dPt>
          <c:dPt>
            <c:idx val="12"/>
            <c:invertIfNegative val="0"/>
            <c:bubble3D val="0"/>
            <c:spPr>
              <a:solidFill>
                <a:schemeClr val="accent3"/>
              </a:solidFill>
              <a:ln>
                <a:noFill/>
              </a:ln>
              <a:effectLst/>
            </c:spPr>
          </c:dPt>
          <c:dPt>
            <c:idx val="13"/>
            <c:invertIfNegative val="0"/>
            <c:bubble3D val="0"/>
            <c:spPr>
              <a:solidFill>
                <a:schemeClr val="accent2"/>
              </a:solidFill>
              <a:ln>
                <a:noFill/>
              </a:ln>
              <a:effectLst/>
            </c:spPr>
          </c:dPt>
          <c:dPt>
            <c:idx val="14"/>
            <c:invertIfNegative val="0"/>
            <c:bubble3D val="0"/>
            <c:spPr>
              <a:solidFill>
                <a:schemeClr val="bg1">
                  <a:lumMod val="75000"/>
                </a:schemeClr>
              </a:solidFill>
              <a:ln>
                <a:noFill/>
              </a:ln>
              <a:effectLst/>
            </c:spPr>
          </c:dPt>
          <c:dPt>
            <c:idx val="15"/>
            <c:invertIfNegative val="0"/>
            <c:bubble3D val="0"/>
            <c:spPr>
              <a:solidFill>
                <a:schemeClr val="accent1"/>
              </a:solidFill>
              <a:ln>
                <a:noFill/>
              </a:ln>
              <a:effectLst/>
            </c:spPr>
          </c:dPt>
          <c:dLbls>
            <c:dLbl>
              <c:idx val="7"/>
              <c:layout>
                <c:manualLayout>
                  <c:x val="2.1059999079062499E-2"/>
                  <c:y val="-6.4935064935064896E-3"/>
                </c:manualLayout>
              </c:layout>
              <c:dLblPos val="ctr"/>
              <c:showLegendKey val="0"/>
              <c:showVal val="1"/>
              <c:showCatName val="0"/>
              <c:showSerName val="0"/>
              <c:showPercent val="0"/>
              <c:showBubbleSize val="0"/>
            </c:dLbl>
            <c:dLbl>
              <c:idx val="15"/>
              <c:layout>
                <c:manualLayout>
                  <c:x val="2.1059999079062499E-2"/>
                  <c:y val="-4.3290043290043299E-3"/>
                </c:manualLayout>
              </c:layout>
              <c:dLblPos val="ctr"/>
              <c:showLegendKey val="0"/>
              <c:showVal val="1"/>
              <c:showCatName val="0"/>
              <c:showSerName val="0"/>
              <c:showPercent val="0"/>
              <c:showBubbleSize val="0"/>
            </c:dLbl>
            <c:dLblPos val="inEnd"/>
            <c:showLegendKey val="0"/>
            <c:showVal val="1"/>
            <c:showCatName val="0"/>
            <c:showSerName val="0"/>
            <c:showPercent val="0"/>
            <c:showBubbleSize val="0"/>
            <c:showLeaderLines val="0"/>
          </c:dLbls>
          <c:cat>
            <c:multiLvlStrRef>
              <c:f>Sheet1!$A$2:$B$17</c:f>
              <c:multiLvlStrCache>
                <c:ptCount val="16"/>
                <c:lvl>
                  <c:pt idx="0">
                    <c:v>DR private</c:v>
                  </c:pt>
                  <c:pt idx="1">
                    <c:v>DR public</c:v>
                  </c:pt>
                  <c:pt idx="2">
                    <c:v>MA private</c:v>
                  </c:pt>
                  <c:pt idx="3">
                    <c:v>MA public</c:v>
                  </c:pt>
                  <c:pt idx="4">
                    <c:v>BA</c:v>
                  </c:pt>
                  <c:pt idx="5">
                    <c:v>AA</c:v>
                  </c:pt>
                  <c:pt idx="6">
                    <c:v>All nonspecialized U.S.</c:v>
                  </c:pt>
                  <c:pt idx="7">
                    <c:v>My institution</c:v>
                  </c:pt>
                  <c:pt idx="8">
                    <c:v>DR private</c:v>
                  </c:pt>
                  <c:pt idx="9">
                    <c:v>DR public</c:v>
                  </c:pt>
                  <c:pt idx="10">
                    <c:v>MA private</c:v>
                  </c:pt>
                  <c:pt idx="11">
                    <c:v>MA public</c:v>
                  </c:pt>
                  <c:pt idx="12">
                    <c:v>BA</c:v>
                  </c:pt>
                  <c:pt idx="13">
                    <c:v>AA</c:v>
                  </c:pt>
                  <c:pt idx="14">
                    <c:v>All nonspecialized U.S.</c:v>
                  </c:pt>
                  <c:pt idx="15">
                    <c:v>My institution</c:v>
                  </c:pt>
                </c:lvl>
                <c:lvl>
                  <c:pt idx="0">
                    <c:v>Communications infrastructure</c:v>
                  </c:pt>
                  <c:pt idx="8">
                    <c:v>Educational technology services</c:v>
                  </c:pt>
                </c:lvl>
              </c:multiLvlStrCache>
            </c:multiLvlStrRef>
          </c:cat>
          <c:val>
            <c:numRef>
              <c:f>Sheet1!$C$2:$C$17</c:f>
              <c:numCache>
                <c:formatCode>0.0</c:formatCode>
                <c:ptCount val="16"/>
                <c:pt idx="0">
                  <c:v>0.9</c:v>
                </c:pt>
                <c:pt idx="1">
                  <c:v>0.8</c:v>
                </c:pt>
                <c:pt idx="2">
                  <c:v>0.5</c:v>
                </c:pt>
                <c:pt idx="3">
                  <c:v>0.5</c:v>
                </c:pt>
                <c:pt idx="4">
                  <c:v>0.7</c:v>
                </c:pt>
                <c:pt idx="5">
                  <c:v>0.2</c:v>
                </c:pt>
                <c:pt idx="6">
                  <c:v>0.6</c:v>
                </c:pt>
                <c:pt idx="7">
                  <c:v>0</c:v>
                </c:pt>
                <c:pt idx="8">
                  <c:v>0.9</c:v>
                </c:pt>
                <c:pt idx="9">
                  <c:v>1</c:v>
                </c:pt>
                <c:pt idx="10">
                  <c:v>1</c:v>
                </c:pt>
                <c:pt idx="11">
                  <c:v>1.2</c:v>
                </c:pt>
                <c:pt idx="12">
                  <c:v>1.2</c:v>
                </c:pt>
                <c:pt idx="13">
                  <c:v>0.5</c:v>
                </c:pt>
                <c:pt idx="14">
                  <c:v>1</c:v>
                </c:pt>
                <c:pt idx="15">
                  <c:v>0</c:v>
                </c:pt>
              </c:numCache>
            </c:numRef>
          </c:val>
        </c:ser>
        <c:dLbls>
          <c:showLegendKey val="0"/>
          <c:showVal val="0"/>
          <c:showCatName val="0"/>
          <c:showSerName val="0"/>
          <c:showPercent val="0"/>
          <c:showBubbleSize val="0"/>
        </c:dLbls>
        <c:gapWidth val="150"/>
        <c:overlap val="100"/>
        <c:axId val="102196736"/>
        <c:axId val="102198272"/>
      </c:barChart>
      <c:catAx>
        <c:axId val="102196736"/>
        <c:scaling>
          <c:orientation val="minMax"/>
        </c:scaling>
        <c:delete val="0"/>
        <c:axPos val="l"/>
        <c:majorGridlines/>
        <c:numFmt formatCode="General" sourceLinked="1"/>
        <c:majorTickMark val="out"/>
        <c:minorTickMark val="none"/>
        <c:tickLblPos val="nextTo"/>
        <c:crossAx val="102198272"/>
        <c:crosses val="autoZero"/>
        <c:auto val="0"/>
        <c:lblAlgn val="ctr"/>
        <c:lblOffset val="100"/>
        <c:noMultiLvlLbl val="0"/>
      </c:catAx>
      <c:valAx>
        <c:axId val="102198272"/>
        <c:scaling>
          <c:orientation val="minMax"/>
          <c:max val="4"/>
          <c:min val="0"/>
        </c:scaling>
        <c:delete val="0"/>
        <c:axPos val="b"/>
        <c:title>
          <c:tx>
            <c:rich>
              <a:bodyPr/>
              <a:lstStyle/>
              <a:p>
                <a:pPr>
                  <a:defRPr/>
                </a:pPr>
                <a:r>
                  <a:rPr lang="en-US"/>
                  <a:t>Median central IT domain area FTEs per 1,000 institutional FTEs</a:t>
                </a:r>
              </a:p>
            </c:rich>
          </c:tx>
          <c:layout/>
          <c:overlay val="0"/>
        </c:title>
        <c:numFmt formatCode="0.0" sourceLinked="1"/>
        <c:majorTickMark val="out"/>
        <c:minorTickMark val="none"/>
        <c:tickLblPos val="nextTo"/>
        <c:crossAx val="102196736"/>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stacked"/>
        <c:varyColors val="0"/>
        <c:ser>
          <c:idx val="1"/>
          <c:order val="0"/>
          <c:tx>
            <c:strRef>
              <c:f>Sheet1!$C$1</c:f>
              <c:strCache>
                <c:ptCount val="1"/>
                <c:pt idx="0">
                  <c:v>Central IT compensation spending as a percentage of total central IT spending</c:v>
                </c:pt>
              </c:strCache>
            </c:strRef>
          </c:tx>
          <c:spPr>
            <a:noFill/>
            <a:ln>
              <a:noFill/>
            </a:ln>
            <a:effectLst/>
          </c:spPr>
          <c:invertIfNegative val="0"/>
          <c:dPt>
            <c:idx val="0"/>
            <c:invertIfNegative val="0"/>
            <c:bubble3D val="0"/>
            <c:spPr>
              <a:solidFill>
                <a:srgbClr val="FCD5B5"/>
              </a:solidFill>
              <a:ln>
                <a:noFill/>
              </a:ln>
              <a:effectLst/>
            </c:spPr>
          </c:dPt>
          <c:dPt>
            <c:idx val="1"/>
            <c:invertIfNegative val="0"/>
            <c:bubble3D val="0"/>
            <c:spPr>
              <a:solidFill>
                <a:srgbClr val="F79646"/>
              </a:solidFill>
              <a:ln>
                <a:noFill/>
              </a:ln>
              <a:effectLst/>
            </c:spPr>
          </c:dPt>
          <c:dPt>
            <c:idx val="2"/>
            <c:invertIfNegative val="0"/>
            <c:bubble3D val="0"/>
            <c:spPr>
              <a:solidFill>
                <a:srgbClr val="B7DEE8"/>
              </a:solidFill>
              <a:ln>
                <a:noFill/>
              </a:ln>
              <a:effectLst/>
            </c:spPr>
          </c:dPt>
          <c:dPt>
            <c:idx val="3"/>
            <c:invertIfNegative val="0"/>
            <c:bubble3D val="0"/>
            <c:spPr>
              <a:solidFill>
                <a:srgbClr val="4BACC6"/>
              </a:solidFill>
              <a:ln>
                <a:noFill/>
              </a:ln>
              <a:effectLst/>
            </c:spPr>
          </c:dPt>
          <c:dPt>
            <c:idx val="4"/>
            <c:invertIfNegative val="0"/>
            <c:bubble3D val="0"/>
            <c:spPr>
              <a:solidFill>
                <a:srgbClr val="9BBB59"/>
              </a:solidFill>
              <a:ln>
                <a:noFill/>
              </a:ln>
              <a:effectLst/>
            </c:spPr>
          </c:dPt>
          <c:dPt>
            <c:idx val="5"/>
            <c:invertIfNegative val="0"/>
            <c:bubble3D val="0"/>
            <c:spPr>
              <a:solidFill>
                <a:srgbClr val="C0504D"/>
              </a:solidFill>
              <a:ln>
                <a:noFill/>
              </a:ln>
              <a:effectLst/>
            </c:spPr>
          </c:dPt>
          <c:dPt>
            <c:idx val="6"/>
            <c:invertIfNegative val="0"/>
            <c:bubble3D val="0"/>
            <c:spPr>
              <a:solidFill>
                <a:srgbClr val="BFBFBF"/>
              </a:solidFill>
              <a:ln>
                <a:noFill/>
              </a:ln>
              <a:effectLst/>
            </c:spPr>
          </c:dPt>
          <c:dPt>
            <c:idx val="7"/>
            <c:invertIfNegative val="0"/>
            <c:bubble3D val="0"/>
            <c:spPr>
              <a:solidFill>
                <a:srgbClr val="4F81BD"/>
              </a:solidFill>
              <a:ln>
                <a:noFill/>
              </a:ln>
              <a:effectLst/>
            </c:spPr>
          </c:dPt>
          <c:dPt>
            <c:idx val="8"/>
            <c:invertIfNegative val="0"/>
            <c:bubble3D val="0"/>
            <c:spPr>
              <a:solidFill>
                <a:schemeClr val="accent6">
                  <a:lumMod val="40000"/>
                  <a:lumOff val="60000"/>
                </a:schemeClr>
              </a:solidFill>
              <a:ln>
                <a:noFill/>
              </a:ln>
              <a:effectLst/>
            </c:spPr>
          </c:dPt>
          <c:dPt>
            <c:idx val="9"/>
            <c:invertIfNegative val="0"/>
            <c:bubble3D val="0"/>
            <c:spPr>
              <a:solidFill>
                <a:schemeClr val="accent6"/>
              </a:solidFill>
              <a:ln>
                <a:noFill/>
              </a:ln>
              <a:effectLst/>
            </c:spPr>
          </c:dPt>
          <c:dPt>
            <c:idx val="10"/>
            <c:invertIfNegative val="0"/>
            <c:bubble3D val="0"/>
            <c:spPr>
              <a:solidFill>
                <a:schemeClr val="accent5">
                  <a:lumMod val="40000"/>
                  <a:lumOff val="60000"/>
                </a:schemeClr>
              </a:solidFill>
              <a:ln>
                <a:noFill/>
              </a:ln>
              <a:effectLst/>
            </c:spPr>
          </c:dPt>
          <c:dPt>
            <c:idx val="11"/>
            <c:invertIfNegative val="0"/>
            <c:bubble3D val="0"/>
            <c:spPr>
              <a:solidFill>
                <a:schemeClr val="accent5"/>
              </a:solidFill>
              <a:ln>
                <a:noFill/>
              </a:ln>
              <a:effectLst/>
            </c:spPr>
          </c:dPt>
          <c:dPt>
            <c:idx val="12"/>
            <c:invertIfNegative val="0"/>
            <c:bubble3D val="0"/>
            <c:spPr>
              <a:solidFill>
                <a:schemeClr val="accent3"/>
              </a:solidFill>
              <a:ln>
                <a:noFill/>
              </a:ln>
              <a:effectLst/>
            </c:spPr>
          </c:dPt>
          <c:dPt>
            <c:idx val="13"/>
            <c:invertIfNegative val="0"/>
            <c:bubble3D val="0"/>
            <c:spPr>
              <a:solidFill>
                <a:schemeClr val="accent2"/>
              </a:solidFill>
              <a:ln>
                <a:noFill/>
              </a:ln>
              <a:effectLst/>
            </c:spPr>
          </c:dPt>
          <c:dPt>
            <c:idx val="14"/>
            <c:invertIfNegative val="0"/>
            <c:bubble3D val="0"/>
            <c:spPr>
              <a:solidFill>
                <a:schemeClr val="bg1">
                  <a:lumMod val="75000"/>
                </a:schemeClr>
              </a:solidFill>
              <a:ln>
                <a:noFill/>
              </a:ln>
              <a:effectLst/>
            </c:spPr>
          </c:dPt>
          <c:dPt>
            <c:idx val="15"/>
            <c:invertIfNegative val="0"/>
            <c:bubble3D val="0"/>
            <c:spPr>
              <a:solidFill>
                <a:schemeClr val="accent1"/>
              </a:solidFill>
              <a:ln>
                <a:noFill/>
              </a:ln>
              <a:effectLst/>
            </c:spPr>
          </c:dPt>
          <c:dLbls>
            <c:dLbl>
              <c:idx val="2"/>
              <c:layout>
                <c:manualLayout>
                  <c:x val="2.8969586038587299E-2"/>
                  <c:y val="-4.3290043290043299E-3"/>
                </c:manualLayout>
              </c:layout>
              <c:dLblPos val="ctr"/>
              <c:showLegendKey val="0"/>
              <c:showVal val="1"/>
              <c:showCatName val="0"/>
              <c:showSerName val="0"/>
              <c:showPercent val="0"/>
              <c:showBubbleSize val="0"/>
            </c:dLbl>
            <c:dLbl>
              <c:idx val="3"/>
              <c:layout>
                <c:manualLayout>
                  <c:x val="2.75075977344937E-2"/>
                  <c:y val="-2.1645021645020899E-3"/>
                </c:manualLayout>
              </c:layout>
              <c:dLblPos val="ctr"/>
              <c:showLegendKey val="0"/>
              <c:showVal val="1"/>
              <c:showCatName val="0"/>
              <c:showSerName val="0"/>
              <c:showPercent val="0"/>
              <c:showBubbleSize val="0"/>
            </c:dLbl>
            <c:dLbl>
              <c:idx val="4"/>
              <c:layout>
                <c:manualLayout>
                  <c:x val="2.75075977344937E-2"/>
                  <c:y val="0"/>
                </c:manualLayout>
              </c:layout>
              <c:dLblPos val="ctr"/>
              <c:showLegendKey val="0"/>
              <c:showVal val="1"/>
              <c:showCatName val="0"/>
              <c:showSerName val="0"/>
              <c:showPercent val="0"/>
              <c:showBubbleSize val="0"/>
            </c:dLbl>
            <c:dLbl>
              <c:idx val="5"/>
              <c:layout>
                <c:manualLayout>
                  <c:x val="2.75075977344937E-2"/>
                  <c:y val="0"/>
                </c:manualLayout>
              </c:layout>
              <c:dLblPos val="ctr"/>
              <c:showLegendKey val="0"/>
              <c:showVal val="1"/>
              <c:showCatName val="0"/>
              <c:showSerName val="0"/>
              <c:showPercent val="0"/>
              <c:showBubbleSize val="0"/>
            </c:dLbl>
            <c:dLbl>
              <c:idx val="6"/>
              <c:layout>
                <c:manualLayout>
                  <c:x val="2.75075977344937E-2"/>
                  <c:y val="2.1645021645021602E-3"/>
                </c:manualLayout>
              </c:layout>
              <c:dLblPos val="ctr"/>
              <c:showLegendKey val="0"/>
              <c:showVal val="1"/>
              <c:showCatName val="0"/>
              <c:showSerName val="0"/>
              <c:showPercent val="0"/>
              <c:showBubbleSize val="0"/>
            </c:dLbl>
            <c:dLbl>
              <c:idx val="7"/>
              <c:layout>
                <c:manualLayout>
                  <c:x val="2.1059999079062499E-2"/>
                  <c:y val="-6.4935064935064896E-3"/>
                </c:manualLayout>
              </c:layout>
              <c:dLblPos val="ctr"/>
              <c:showLegendKey val="0"/>
              <c:showVal val="1"/>
              <c:showCatName val="0"/>
              <c:showSerName val="0"/>
              <c:showPercent val="0"/>
              <c:showBubbleSize val="0"/>
            </c:dLbl>
            <c:dLbl>
              <c:idx val="11"/>
              <c:layout>
                <c:manualLayout>
                  <c:x val="2.75075977344937E-2"/>
                  <c:y val="0"/>
                </c:manualLayout>
              </c:layout>
              <c:dLblPos val="ctr"/>
              <c:showLegendKey val="0"/>
              <c:showVal val="1"/>
              <c:showCatName val="0"/>
              <c:showSerName val="0"/>
              <c:showPercent val="0"/>
              <c:showBubbleSize val="0"/>
            </c:dLbl>
            <c:dLbl>
              <c:idx val="13"/>
              <c:layout>
                <c:manualLayout>
                  <c:x val="2.75075977344937E-2"/>
                  <c:y val="-8.6580086580086597E-3"/>
                </c:manualLayout>
              </c:layout>
              <c:dLblPos val="ctr"/>
              <c:showLegendKey val="0"/>
              <c:showVal val="1"/>
              <c:showCatName val="0"/>
              <c:showSerName val="0"/>
              <c:showPercent val="0"/>
              <c:showBubbleSize val="0"/>
            </c:dLbl>
            <c:dLbl>
              <c:idx val="15"/>
              <c:layout>
                <c:manualLayout>
                  <c:x val="2.1059999079062499E-2"/>
                  <c:y val="-4.3290043290043299E-3"/>
                </c:manualLayout>
              </c:layout>
              <c:dLblPos val="ctr"/>
              <c:showLegendKey val="0"/>
              <c:showVal val="1"/>
              <c:showCatName val="0"/>
              <c:showSerName val="0"/>
              <c:showPercent val="0"/>
              <c:showBubbleSize val="0"/>
            </c:dLbl>
            <c:dLblPos val="inEnd"/>
            <c:showLegendKey val="0"/>
            <c:showVal val="1"/>
            <c:showCatName val="0"/>
            <c:showSerName val="0"/>
            <c:showPercent val="0"/>
            <c:showBubbleSize val="0"/>
            <c:showLeaderLines val="0"/>
          </c:dLbls>
          <c:cat>
            <c:multiLvlStrRef>
              <c:f>Sheet1!$A$2:$B$17</c:f>
              <c:multiLvlStrCache>
                <c:ptCount val="16"/>
                <c:lvl>
                  <c:pt idx="0">
                    <c:v>DR private</c:v>
                  </c:pt>
                  <c:pt idx="1">
                    <c:v>DR public</c:v>
                  </c:pt>
                  <c:pt idx="2">
                    <c:v>MA private</c:v>
                  </c:pt>
                  <c:pt idx="3">
                    <c:v>MA public</c:v>
                  </c:pt>
                  <c:pt idx="4">
                    <c:v>BA</c:v>
                  </c:pt>
                  <c:pt idx="5">
                    <c:v>AA</c:v>
                  </c:pt>
                  <c:pt idx="6">
                    <c:v>All nonspecialized U.S.</c:v>
                  </c:pt>
                  <c:pt idx="7">
                    <c:v>My institution</c:v>
                  </c:pt>
                  <c:pt idx="8">
                    <c:v>DR private</c:v>
                  </c:pt>
                  <c:pt idx="9">
                    <c:v>DR public</c:v>
                  </c:pt>
                  <c:pt idx="10">
                    <c:v>MA private</c:v>
                  </c:pt>
                  <c:pt idx="11">
                    <c:v>MA public</c:v>
                  </c:pt>
                  <c:pt idx="12">
                    <c:v>BA</c:v>
                  </c:pt>
                  <c:pt idx="13">
                    <c:v>AA</c:v>
                  </c:pt>
                  <c:pt idx="14">
                    <c:v>All nonspecialized U.S.</c:v>
                  </c:pt>
                  <c:pt idx="15">
                    <c:v>My institution</c:v>
                  </c:pt>
                </c:lvl>
                <c:lvl>
                  <c:pt idx="0">
                    <c:v>Information security</c:v>
                  </c:pt>
                  <c:pt idx="8">
                    <c:v>Data center</c:v>
                  </c:pt>
                </c:lvl>
              </c:multiLvlStrCache>
            </c:multiLvlStrRef>
          </c:cat>
          <c:val>
            <c:numRef>
              <c:f>Sheet1!$C$2:$C$17</c:f>
              <c:numCache>
                <c:formatCode>0.0</c:formatCode>
                <c:ptCount val="16"/>
                <c:pt idx="0">
                  <c:v>0.2</c:v>
                </c:pt>
                <c:pt idx="1">
                  <c:v>0.2</c:v>
                </c:pt>
                <c:pt idx="2">
                  <c:v>0.1</c:v>
                </c:pt>
                <c:pt idx="3">
                  <c:v>0.1</c:v>
                </c:pt>
                <c:pt idx="4">
                  <c:v>0.1</c:v>
                </c:pt>
                <c:pt idx="5">
                  <c:v>0.1</c:v>
                </c:pt>
                <c:pt idx="6">
                  <c:v>0.1</c:v>
                </c:pt>
                <c:pt idx="7">
                  <c:v>0</c:v>
                </c:pt>
                <c:pt idx="8">
                  <c:v>0.2</c:v>
                </c:pt>
                <c:pt idx="9">
                  <c:v>0.2</c:v>
                </c:pt>
                <c:pt idx="10">
                  <c:v>0.2</c:v>
                </c:pt>
                <c:pt idx="11">
                  <c:v>0.1</c:v>
                </c:pt>
                <c:pt idx="12">
                  <c:v>0.2</c:v>
                </c:pt>
                <c:pt idx="13">
                  <c:v>0.1</c:v>
                </c:pt>
                <c:pt idx="14">
                  <c:v>0.2</c:v>
                </c:pt>
                <c:pt idx="15">
                  <c:v>0</c:v>
                </c:pt>
              </c:numCache>
            </c:numRef>
          </c:val>
        </c:ser>
        <c:dLbls>
          <c:showLegendKey val="0"/>
          <c:showVal val="0"/>
          <c:showCatName val="0"/>
          <c:showSerName val="0"/>
          <c:showPercent val="0"/>
          <c:showBubbleSize val="0"/>
        </c:dLbls>
        <c:gapWidth val="150"/>
        <c:overlap val="100"/>
        <c:axId val="101941632"/>
        <c:axId val="101943168"/>
      </c:barChart>
      <c:catAx>
        <c:axId val="101941632"/>
        <c:scaling>
          <c:orientation val="minMax"/>
        </c:scaling>
        <c:delete val="0"/>
        <c:axPos val="l"/>
        <c:majorGridlines/>
        <c:numFmt formatCode="General" sourceLinked="1"/>
        <c:majorTickMark val="out"/>
        <c:minorTickMark val="none"/>
        <c:tickLblPos val="nextTo"/>
        <c:crossAx val="101943168"/>
        <c:crosses val="autoZero"/>
        <c:auto val="0"/>
        <c:lblAlgn val="ctr"/>
        <c:lblOffset val="100"/>
        <c:noMultiLvlLbl val="0"/>
      </c:catAx>
      <c:valAx>
        <c:axId val="101943168"/>
        <c:scaling>
          <c:orientation val="minMax"/>
          <c:max val="4"/>
          <c:min val="0"/>
        </c:scaling>
        <c:delete val="0"/>
        <c:axPos val="b"/>
        <c:title>
          <c:tx>
            <c:rich>
              <a:bodyPr/>
              <a:lstStyle/>
              <a:p>
                <a:pPr>
                  <a:defRPr/>
                </a:pPr>
                <a:r>
                  <a:rPr lang="en-US"/>
                  <a:t>Median central IT domain area FTEs per 1,000 institutional FTEs</a:t>
                </a:r>
              </a:p>
            </c:rich>
          </c:tx>
          <c:layout/>
          <c:overlay val="0"/>
        </c:title>
        <c:numFmt formatCode="0.0" sourceLinked="1"/>
        <c:majorTickMark val="out"/>
        <c:minorTickMark val="none"/>
        <c:tickLblPos val="nextTo"/>
        <c:crossAx val="101941632"/>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clustered"/>
        <c:varyColors val="0"/>
        <c:ser>
          <c:idx val="0"/>
          <c:order val="0"/>
          <c:tx>
            <c:strRef>
              <c:f>Sheet1!$B$1</c:f>
              <c:strCache>
                <c:ptCount val="1"/>
                <c:pt idx="0">
                  <c:v>Central IT training spending per central IT staff FTE</c:v>
                </c:pt>
              </c:strCache>
            </c:strRef>
          </c:tx>
          <c:invertIfNegative val="0"/>
          <c:dPt>
            <c:idx val="0"/>
            <c:invertIfNegative val="0"/>
            <c:bubble3D val="0"/>
            <c:spPr>
              <a:solidFill>
                <a:schemeClr val="accent6">
                  <a:lumMod val="40000"/>
                  <a:lumOff val="60000"/>
                </a:schemeClr>
              </a:solidFill>
            </c:spPr>
          </c:dPt>
          <c:dPt>
            <c:idx val="1"/>
            <c:invertIfNegative val="0"/>
            <c:bubble3D val="0"/>
            <c:spPr>
              <a:solidFill>
                <a:schemeClr val="accent6"/>
              </a:solidFill>
            </c:spPr>
          </c:dPt>
          <c:dPt>
            <c:idx val="2"/>
            <c:invertIfNegative val="0"/>
            <c:bubble3D val="0"/>
            <c:spPr>
              <a:solidFill>
                <a:schemeClr val="accent5">
                  <a:lumMod val="40000"/>
                  <a:lumOff val="60000"/>
                </a:schemeClr>
              </a:solidFill>
            </c:spPr>
          </c:dPt>
          <c:dPt>
            <c:idx val="3"/>
            <c:invertIfNegative val="0"/>
            <c:bubble3D val="0"/>
            <c:spPr>
              <a:solidFill>
                <a:schemeClr val="accent5"/>
              </a:solidFill>
            </c:spPr>
          </c:dPt>
          <c:dPt>
            <c:idx val="4"/>
            <c:invertIfNegative val="0"/>
            <c:bubble3D val="0"/>
            <c:spPr>
              <a:solidFill>
                <a:schemeClr val="accent3"/>
              </a:solidFill>
            </c:spPr>
          </c:dPt>
          <c:dPt>
            <c:idx val="5"/>
            <c:invertIfNegative val="0"/>
            <c:bubble3D val="0"/>
            <c:spPr>
              <a:solidFill>
                <a:schemeClr val="accent2"/>
              </a:solidFill>
            </c:spPr>
          </c:dPt>
          <c:dPt>
            <c:idx val="7"/>
            <c:invertIfNegative val="0"/>
            <c:bubble3D val="0"/>
            <c:spPr>
              <a:solidFill>
                <a:schemeClr val="bg1">
                  <a:lumMod val="75000"/>
                </a:schemeClr>
              </a:solidFill>
            </c:spPr>
          </c:dPt>
          <c:dPt>
            <c:idx val="8"/>
            <c:invertIfNegative val="0"/>
            <c:bubble3D val="0"/>
            <c:spPr>
              <a:solidFill>
                <a:schemeClr val="accent1"/>
              </a:solidFill>
            </c:spPr>
          </c:dPt>
          <c:dLbls>
            <c:showLegendKey val="0"/>
            <c:showVal val="1"/>
            <c:showCatName val="0"/>
            <c:showSerName val="0"/>
            <c:showPercent val="0"/>
            <c:showBubbleSize val="0"/>
            <c:showLeaderLines val="0"/>
          </c:dLbls>
          <c:cat>
            <c:strRef>
              <c:f>Sheet1!$A$2:$A$10</c:f>
              <c:strCache>
                <c:ptCount val="9"/>
                <c:pt idx="0">
                  <c:v>DR private</c:v>
                </c:pt>
                <c:pt idx="1">
                  <c:v>DR public</c:v>
                </c:pt>
                <c:pt idx="2">
                  <c:v>MA private</c:v>
                </c:pt>
                <c:pt idx="3">
                  <c:v>MA public</c:v>
                </c:pt>
                <c:pt idx="4">
                  <c:v>BA</c:v>
                </c:pt>
                <c:pt idx="5">
                  <c:v>AA</c:v>
                </c:pt>
                <c:pt idx="7">
                  <c:v>All nonspecialized U.S.</c:v>
                </c:pt>
                <c:pt idx="8">
                  <c:v>My institution</c:v>
                </c:pt>
              </c:strCache>
            </c:strRef>
          </c:cat>
          <c:val>
            <c:numRef>
              <c:f>Sheet1!$B$2:$B$10</c:f>
              <c:numCache>
                <c:formatCode>"$"#,##0_);[Red]\("$"#,##0\)</c:formatCode>
                <c:ptCount val="9"/>
                <c:pt idx="0">
                  <c:v>1371</c:v>
                </c:pt>
                <c:pt idx="1">
                  <c:v>1095</c:v>
                </c:pt>
                <c:pt idx="2">
                  <c:v>1091</c:v>
                </c:pt>
                <c:pt idx="3">
                  <c:v>1168</c:v>
                </c:pt>
                <c:pt idx="4">
                  <c:v>1190</c:v>
                </c:pt>
                <c:pt idx="5">
                  <c:v>620</c:v>
                </c:pt>
                <c:pt idx="7">
                  <c:v>1076</c:v>
                </c:pt>
                <c:pt idx="8" formatCode="_(&quot;$&quot;* #,##0.00_);_(&quot;$&quot;* \(#,##0.00\);_(&quot;$&quot;* &quot;-&quot;??_);_(@_)">
                  <c:v>0</c:v>
                </c:pt>
              </c:numCache>
            </c:numRef>
          </c:val>
        </c:ser>
        <c:dLbls>
          <c:showLegendKey val="0"/>
          <c:showVal val="0"/>
          <c:showCatName val="0"/>
          <c:showSerName val="0"/>
          <c:showPercent val="0"/>
          <c:showBubbleSize val="0"/>
        </c:dLbls>
        <c:gapWidth val="150"/>
        <c:axId val="101981568"/>
        <c:axId val="101995648"/>
      </c:barChart>
      <c:catAx>
        <c:axId val="101981568"/>
        <c:scaling>
          <c:orientation val="minMax"/>
        </c:scaling>
        <c:delete val="0"/>
        <c:axPos val="l"/>
        <c:majorTickMark val="out"/>
        <c:minorTickMark val="none"/>
        <c:tickLblPos val="nextTo"/>
        <c:crossAx val="101995648"/>
        <c:crosses val="autoZero"/>
        <c:auto val="1"/>
        <c:lblAlgn val="ctr"/>
        <c:lblOffset val="100"/>
        <c:noMultiLvlLbl val="0"/>
      </c:catAx>
      <c:valAx>
        <c:axId val="101995648"/>
        <c:scaling>
          <c:orientation val="minMax"/>
          <c:max val="1400"/>
        </c:scaling>
        <c:delete val="0"/>
        <c:axPos val="b"/>
        <c:majorGridlines/>
        <c:title>
          <c:tx>
            <c:rich>
              <a:bodyPr rot="0" vert="horz"/>
              <a:lstStyle/>
              <a:p>
                <a:pPr>
                  <a:defRPr/>
                </a:pPr>
                <a:r>
                  <a:rPr lang="en-US"/>
                  <a:t>Median central IT training spending per central IT staff FTE</a:t>
                </a:r>
              </a:p>
            </c:rich>
          </c:tx>
          <c:layout/>
          <c:overlay val="0"/>
        </c:title>
        <c:numFmt formatCode="&quot;$&quot;#,##0_);[Red]\(&quot;$&quot;#,##0\)" sourceLinked="1"/>
        <c:majorTickMark val="out"/>
        <c:minorTickMark val="none"/>
        <c:tickLblPos val="nextTo"/>
        <c:crossAx val="101981568"/>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16220034995626"/>
          <c:y val="2.8139359292417201E-2"/>
          <c:w val="0.65165409011373598"/>
          <c:h val="0.85218764606479003"/>
        </c:manualLayout>
      </c:layout>
      <c:lineChart>
        <c:grouping val="standard"/>
        <c:varyColors val="0"/>
        <c:ser>
          <c:idx val="0"/>
          <c:order val="0"/>
          <c:tx>
            <c:strRef>
              <c:f>Sheet1!$B$1</c:f>
              <c:strCache>
                <c:ptCount val="1"/>
                <c:pt idx="0">
                  <c:v>My institution</c:v>
                </c:pt>
              </c:strCache>
            </c:strRef>
          </c:tx>
          <c:spPr>
            <a:ln>
              <a:solidFill>
                <a:schemeClr val="accent1"/>
              </a:solidFill>
            </a:ln>
          </c:spPr>
          <c:marker>
            <c:symbol val="none"/>
          </c:marker>
          <c:cat>
            <c:strRef>
              <c:f>Sheet1!$A$2:$A$5</c:f>
              <c:strCache>
                <c:ptCount val="4"/>
                <c:pt idx="0">
                  <c:v>RY2009/10</c:v>
                </c:pt>
                <c:pt idx="1">
                  <c:v>FY2010/11</c:v>
                </c:pt>
                <c:pt idx="2">
                  <c:v>FY2012/13</c:v>
                </c:pt>
                <c:pt idx="3">
                  <c:v>FY2013/14</c:v>
                </c:pt>
              </c:strCache>
            </c:strRef>
          </c:cat>
          <c:val>
            <c:numRef>
              <c:f>Sheet1!$B$2:$B$5</c:f>
              <c:numCache>
                <c:formatCode>General</c:formatCode>
                <c:ptCount val="4"/>
              </c:numCache>
            </c:numRef>
          </c:val>
          <c:smooth val="0"/>
        </c:ser>
        <c:ser>
          <c:idx val="7"/>
          <c:order val="1"/>
          <c:tx>
            <c:strRef>
              <c:f>Sheet1!$I$1</c:f>
              <c:strCache>
                <c:ptCount val="1"/>
                <c:pt idx="0">
                  <c:v>All nonspecialized U.S.</c:v>
                </c:pt>
              </c:strCache>
            </c:strRef>
          </c:tx>
          <c:spPr>
            <a:ln>
              <a:solidFill>
                <a:schemeClr val="bg1">
                  <a:lumMod val="75000"/>
                </a:schemeClr>
              </a:solidFill>
            </a:ln>
          </c:spPr>
          <c:marker>
            <c:symbol val="none"/>
          </c:marker>
          <c:dPt>
            <c:idx val="2"/>
            <c:bubble3D val="0"/>
            <c:spPr>
              <a:ln>
                <a:solidFill>
                  <a:schemeClr val="bg1">
                    <a:lumMod val="75000"/>
                  </a:schemeClr>
                </a:solidFill>
                <a:prstDash val="sysDash"/>
              </a:ln>
            </c:spPr>
          </c:dPt>
          <c:cat>
            <c:strRef>
              <c:f>Sheet1!$A$2:$A$5</c:f>
              <c:strCache>
                <c:ptCount val="4"/>
                <c:pt idx="0">
                  <c:v>RY2009/10</c:v>
                </c:pt>
                <c:pt idx="1">
                  <c:v>FY2010/11</c:v>
                </c:pt>
                <c:pt idx="2">
                  <c:v>FY2012/13</c:v>
                </c:pt>
                <c:pt idx="3">
                  <c:v>FY2013/14</c:v>
                </c:pt>
              </c:strCache>
            </c:strRef>
          </c:cat>
          <c:val>
            <c:numRef>
              <c:f>Sheet1!$I$2:$I$5</c:f>
              <c:numCache>
                <c:formatCode>"$"#,##0_);[Red]\("$"#,##0\)</c:formatCode>
                <c:ptCount val="4"/>
                <c:pt idx="0">
                  <c:v>873</c:v>
                </c:pt>
                <c:pt idx="1">
                  <c:v>1000</c:v>
                </c:pt>
                <c:pt idx="2">
                  <c:v>1054</c:v>
                </c:pt>
                <c:pt idx="3">
                  <c:v>1076</c:v>
                </c:pt>
              </c:numCache>
            </c:numRef>
          </c:val>
          <c:smooth val="0"/>
        </c:ser>
        <c:ser>
          <c:idx val="1"/>
          <c:order val="2"/>
          <c:tx>
            <c:strRef>
              <c:f>Sheet1!$C$1</c:f>
              <c:strCache>
                <c:ptCount val="1"/>
                <c:pt idx="0">
                  <c:v>AA</c:v>
                </c:pt>
              </c:strCache>
            </c:strRef>
          </c:tx>
          <c:spPr>
            <a:ln>
              <a:solidFill>
                <a:schemeClr val="accent2"/>
              </a:solidFill>
            </a:ln>
          </c:spPr>
          <c:marker>
            <c:symbol val="none"/>
          </c:marker>
          <c:dPt>
            <c:idx val="2"/>
            <c:bubble3D val="0"/>
            <c:spPr>
              <a:ln>
                <a:solidFill>
                  <a:schemeClr val="accent2"/>
                </a:solidFill>
                <a:prstDash val="sysDash"/>
              </a:ln>
            </c:spPr>
          </c:dPt>
          <c:cat>
            <c:strRef>
              <c:f>Sheet1!$A$2:$A$5</c:f>
              <c:strCache>
                <c:ptCount val="4"/>
                <c:pt idx="0">
                  <c:v>RY2009/10</c:v>
                </c:pt>
                <c:pt idx="1">
                  <c:v>FY2010/11</c:v>
                </c:pt>
                <c:pt idx="2">
                  <c:v>FY2012/13</c:v>
                </c:pt>
                <c:pt idx="3">
                  <c:v>FY2013/14</c:v>
                </c:pt>
              </c:strCache>
            </c:strRef>
          </c:cat>
          <c:val>
            <c:numRef>
              <c:f>Sheet1!$C$2:$C$5</c:f>
              <c:numCache>
                <c:formatCode>"$"#,##0_);[Red]\("$"#,##0\)</c:formatCode>
                <c:ptCount val="4"/>
                <c:pt idx="0">
                  <c:v>782</c:v>
                </c:pt>
                <c:pt idx="1">
                  <c:v>711</c:v>
                </c:pt>
                <c:pt idx="2">
                  <c:v>769</c:v>
                </c:pt>
                <c:pt idx="3">
                  <c:v>620</c:v>
                </c:pt>
              </c:numCache>
            </c:numRef>
          </c:val>
          <c:smooth val="0"/>
        </c:ser>
        <c:ser>
          <c:idx val="2"/>
          <c:order val="3"/>
          <c:tx>
            <c:strRef>
              <c:f>Sheet1!$D$1</c:f>
              <c:strCache>
                <c:ptCount val="1"/>
                <c:pt idx="0">
                  <c:v>BA</c:v>
                </c:pt>
              </c:strCache>
            </c:strRef>
          </c:tx>
          <c:spPr>
            <a:ln>
              <a:solidFill>
                <a:schemeClr val="accent3"/>
              </a:solidFill>
            </a:ln>
          </c:spPr>
          <c:marker>
            <c:symbol val="none"/>
          </c:marker>
          <c:dPt>
            <c:idx val="2"/>
            <c:bubble3D val="0"/>
            <c:spPr>
              <a:ln>
                <a:solidFill>
                  <a:schemeClr val="accent3"/>
                </a:solidFill>
                <a:prstDash val="sysDash"/>
              </a:ln>
            </c:spPr>
          </c:dPt>
          <c:cat>
            <c:strRef>
              <c:f>Sheet1!$A$2:$A$5</c:f>
              <c:strCache>
                <c:ptCount val="4"/>
                <c:pt idx="0">
                  <c:v>RY2009/10</c:v>
                </c:pt>
                <c:pt idx="1">
                  <c:v>FY2010/11</c:v>
                </c:pt>
                <c:pt idx="2">
                  <c:v>FY2012/13</c:v>
                </c:pt>
                <c:pt idx="3">
                  <c:v>FY2013/14</c:v>
                </c:pt>
              </c:strCache>
            </c:strRef>
          </c:cat>
          <c:val>
            <c:numRef>
              <c:f>Sheet1!$D$2:$D$5</c:f>
              <c:numCache>
                <c:formatCode>"$"#,##0_);[Red]\("$"#,##0\)</c:formatCode>
                <c:ptCount val="4"/>
                <c:pt idx="0">
                  <c:v>872</c:v>
                </c:pt>
                <c:pt idx="1">
                  <c:v>1210</c:v>
                </c:pt>
                <c:pt idx="2">
                  <c:v>1146</c:v>
                </c:pt>
                <c:pt idx="3">
                  <c:v>1190</c:v>
                </c:pt>
              </c:numCache>
            </c:numRef>
          </c:val>
          <c:smooth val="0"/>
        </c:ser>
        <c:ser>
          <c:idx val="3"/>
          <c:order val="4"/>
          <c:tx>
            <c:strRef>
              <c:f>Sheet1!$E$1</c:f>
              <c:strCache>
                <c:ptCount val="1"/>
                <c:pt idx="0">
                  <c:v>MA public</c:v>
                </c:pt>
              </c:strCache>
            </c:strRef>
          </c:tx>
          <c:spPr>
            <a:ln>
              <a:solidFill>
                <a:schemeClr val="accent5"/>
              </a:solidFill>
            </a:ln>
          </c:spPr>
          <c:marker>
            <c:symbol val="none"/>
          </c:marker>
          <c:dPt>
            <c:idx val="2"/>
            <c:bubble3D val="0"/>
            <c:spPr>
              <a:ln>
                <a:solidFill>
                  <a:schemeClr val="accent5"/>
                </a:solidFill>
                <a:prstDash val="sysDash"/>
              </a:ln>
            </c:spPr>
          </c:dPt>
          <c:cat>
            <c:strRef>
              <c:f>Sheet1!$A$2:$A$5</c:f>
              <c:strCache>
                <c:ptCount val="4"/>
                <c:pt idx="0">
                  <c:v>RY2009/10</c:v>
                </c:pt>
                <c:pt idx="1">
                  <c:v>FY2010/11</c:v>
                </c:pt>
                <c:pt idx="2">
                  <c:v>FY2012/13</c:v>
                </c:pt>
                <c:pt idx="3">
                  <c:v>FY2013/14</c:v>
                </c:pt>
              </c:strCache>
            </c:strRef>
          </c:cat>
          <c:val>
            <c:numRef>
              <c:f>Sheet1!$E$2:$E$5</c:f>
              <c:numCache>
                <c:formatCode>"$"#,##0_);[Red]\("$"#,##0\)</c:formatCode>
                <c:ptCount val="4"/>
                <c:pt idx="0">
                  <c:v>853</c:v>
                </c:pt>
                <c:pt idx="1">
                  <c:v>928</c:v>
                </c:pt>
                <c:pt idx="2">
                  <c:v>972</c:v>
                </c:pt>
                <c:pt idx="3">
                  <c:v>1168</c:v>
                </c:pt>
              </c:numCache>
            </c:numRef>
          </c:val>
          <c:smooth val="0"/>
        </c:ser>
        <c:ser>
          <c:idx val="4"/>
          <c:order val="5"/>
          <c:tx>
            <c:strRef>
              <c:f>Sheet1!$F$1</c:f>
              <c:strCache>
                <c:ptCount val="1"/>
                <c:pt idx="0">
                  <c:v>MA private</c:v>
                </c:pt>
              </c:strCache>
            </c:strRef>
          </c:tx>
          <c:spPr>
            <a:ln>
              <a:solidFill>
                <a:schemeClr val="accent5">
                  <a:lumMod val="40000"/>
                  <a:lumOff val="60000"/>
                </a:schemeClr>
              </a:solidFill>
            </a:ln>
          </c:spPr>
          <c:marker>
            <c:symbol val="none"/>
          </c:marker>
          <c:dPt>
            <c:idx val="2"/>
            <c:bubble3D val="0"/>
            <c:spPr>
              <a:ln>
                <a:solidFill>
                  <a:schemeClr val="accent5">
                    <a:lumMod val="40000"/>
                    <a:lumOff val="60000"/>
                  </a:schemeClr>
                </a:solidFill>
                <a:prstDash val="sysDash"/>
              </a:ln>
            </c:spPr>
          </c:dPt>
          <c:cat>
            <c:strRef>
              <c:f>Sheet1!$A$2:$A$5</c:f>
              <c:strCache>
                <c:ptCount val="4"/>
                <c:pt idx="0">
                  <c:v>RY2009/10</c:v>
                </c:pt>
                <c:pt idx="1">
                  <c:v>FY2010/11</c:v>
                </c:pt>
                <c:pt idx="2">
                  <c:v>FY2012/13</c:v>
                </c:pt>
                <c:pt idx="3">
                  <c:v>FY2013/14</c:v>
                </c:pt>
              </c:strCache>
            </c:strRef>
          </c:cat>
          <c:val>
            <c:numRef>
              <c:f>Sheet1!$F$2:$F$5</c:f>
              <c:numCache>
                <c:formatCode>"$"#,##0_);[Red]\("$"#,##0\)</c:formatCode>
                <c:ptCount val="4"/>
                <c:pt idx="0">
                  <c:v>949</c:v>
                </c:pt>
                <c:pt idx="1">
                  <c:v>1250</c:v>
                </c:pt>
                <c:pt idx="2">
                  <c:v>1042</c:v>
                </c:pt>
                <c:pt idx="3">
                  <c:v>1091</c:v>
                </c:pt>
              </c:numCache>
            </c:numRef>
          </c:val>
          <c:smooth val="0"/>
        </c:ser>
        <c:ser>
          <c:idx val="5"/>
          <c:order val="6"/>
          <c:tx>
            <c:strRef>
              <c:f>Sheet1!$G$1</c:f>
              <c:strCache>
                <c:ptCount val="1"/>
                <c:pt idx="0">
                  <c:v>DR public</c:v>
                </c:pt>
              </c:strCache>
            </c:strRef>
          </c:tx>
          <c:spPr>
            <a:ln>
              <a:solidFill>
                <a:schemeClr val="accent6"/>
              </a:solidFill>
            </a:ln>
          </c:spPr>
          <c:marker>
            <c:symbol val="none"/>
          </c:marker>
          <c:dPt>
            <c:idx val="2"/>
            <c:bubble3D val="0"/>
            <c:spPr>
              <a:ln>
                <a:solidFill>
                  <a:schemeClr val="accent6"/>
                </a:solidFill>
                <a:prstDash val="sysDash"/>
              </a:ln>
            </c:spPr>
          </c:dPt>
          <c:cat>
            <c:strRef>
              <c:f>Sheet1!$A$2:$A$5</c:f>
              <c:strCache>
                <c:ptCount val="4"/>
                <c:pt idx="0">
                  <c:v>RY2009/10</c:v>
                </c:pt>
                <c:pt idx="1">
                  <c:v>FY2010/11</c:v>
                </c:pt>
                <c:pt idx="2">
                  <c:v>FY2012/13</c:v>
                </c:pt>
                <c:pt idx="3">
                  <c:v>FY2013/14</c:v>
                </c:pt>
              </c:strCache>
            </c:strRef>
          </c:cat>
          <c:val>
            <c:numRef>
              <c:f>Sheet1!$G$2:$G$5</c:f>
              <c:numCache>
                <c:formatCode>"$"#,##0_);[Red]\("$"#,##0\)</c:formatCode>
                <c:ptCount val="4"/>
                <c:pt idx="0">
                  <c:v>871</c:v>
                </c:pt>
                <c:pt idx="1">
                  <c:v>974</c:v>
                </c:pt>
                <c:pt idx="2">
                  <c:v>1186</c:v>
                </c:pt>
                <c:pt idx="3">
                  <c:v>1095</c:v>
                </c:pt>
              </c:numCache>
            </c:numRef>
          </c:val>
          <c:smooth val="0"/>
        </c:ser>
        <c:ser>
          <c:idx val="6"/>
          <c:order val="7"/>
          <c:tx>
            <c:strRef>
              <c:f>Sheet1!$H$1</c:f>
              <c:strCache>
                <c:ptCount val="1"/>
                <c:pt idx="0">
                  <c:v>DR private</c:v>
                </c:pt>
              </c:strCache>
            </c:strRef>
          </c:tx>
          <c:spPr>
            <a:ln>
              <a:solidFill>
                <a:schemeClr val="accent6">
                  <a:lumMod val="40000"/>
                  <a:lumOff val="60000"/>
                </a:schemeClr>
              </a:solidFill>
            </a:ln>
          </c:spPr>
          <c:marker>
            <c:symbol val="none"/>
          </c:marker>
          <c:dPt>
            <c:idx val="2"/>
            <c:bubble3D val="0"/>
            <c:spPr>
              <a:ln>
                <a:solidFill>
                  <a:schemeClr val="accent6">
                    <a:lumMod val="40000"/>
                    <a:lumOff val="60000"/>
                  </a:schemeClr>
                </a:solidFill>
                <a:prstDash val="sysDash"/>
              </a:ln>
            </c:spPr>
          </c:dPt>
          <c:cat>
            <c:strRef>
              <c:f>Sheet1!$A$2:$A$5</c:f>
              <c:strCache>
                <c:ptCount val="4"/>
                <c:pt idx="0">
                  <c:v>RY2009/10</c:v>
                </c:pt>
                <c:pt idx="1">
                  <c:v>FY2010/11</c:v>
                </c:pt>
                <c:pt idx="2">
                  <c:v>FY2012/13</c:v>
                </c:pt>
                <c:pt idx="3">
                  <c:v>FY2013/14</c:v>
                </c:pt>
              </c:strCache>
            </c:strRef>
          </c:cat>
          <c:val>
            <c:numRef>
              <c:f>Sheet1!$H$2:$H$5</c:f>
              <c:numCache>
                <c:formatCode>"$"#,##0_);[Red]\("$"#,##0\)</c:formatCode>
                <c:ptCount val="4"/>
                <c:pt idx="0">
                  <c:v>1209</c:v>
                </c:pt>
                <c:pt idx="1">
                  <c:v>1383</c:v>
                </c:pt>
                <c:pt idx="2">
                  <c:v>1351</c:v>
                </c:pt>
                <c:pt idx="3">
                  <c:v>1371</c:v>
                </c:pt>
              </c:numCache>
            </c:numRef>
          </c:val>
          <c:smooth val="0"/>
        </c:ser>
        <c:dLbls>
          <c:showLegendKey val="0"/>
          <c:showVal val="0"/>
          <c:showCatName val="0"/>
          <c:showSerName val="0"/>
          <c:showPercent val="0"/>
          <c:showBubbleSize val="0"/>
        </c:dLbls>
        <c:marker val="1"/>
        <c:smooth val="0"/>
        <c:axId val="102096256"/>
        <c:axId val="103548416"/>
      </c:lineChart>
      <c:catAx>
        <c:axId val="102096256"/>
        <c:scaling>
          <c:orientation val="minMax"/>
        </c:scaling>
        <c:delete val="0"/>
        <c:axPos val="b"/>
        <c:title>
          <c:tx>
            <c:rich>
              <a:bodyPr/>
              <a:lstStyle/>
              <a:p>
                <a:pPr>
                  <a:defRPr/>
                </a:pPr>
                <a:r>
                  <a:rPr lang="en-US" dirty="0"/>
                  <a:t>Fiscal </a:t>
                </a:r>
                <a:r>
                  <a:rPr lang="en-US" dirty="0" smtClean="0"/>
                  <a:t>year*</a:t>
                </a:r>
                <a:endParaRPr lang="en-US" dirty="0"/>
              </a:p>
            </c:rich>
          </c:tx>
          <c:layout>
            <c:manualLayout>
              <c:xMode val="edge"/>
              <c:yMode val="edge"/>
              <c:x val="0.39950885826771698"/>
              <c:y val="0.93230593607305901"/>
            </c:manualLayout>
          </c:layout>
          <c:overlay val="0"/>
        </c:title>
        <c:numFmt formatCode="General" sourceLinked="1"/>
        <c:majorTickMark val="out"/>
        <c:minorTickMark val="none"/>
        <c:tickLblPos val="nextTo"/>
        <c:crossAx val="103548416"/>
        <c:crosses val="autoZero"/>
        <c:auto val="1"/>
        <c:lblAlgn val="ctr"/>
        <c:lblOffset val="100"/>
        <c:noMultiLvlLbl val="0"/>
      </c:catAx>
      <c:valAx>
        <c:axId val="103548416"/>
        <c:scaling>
          <c:orientation val="minMax"/>
        </c:scaling>
        <c:delete val="0"/>
        <c:axPos val="l"/>
        <c:majorGridlines/>
        <c:title>
          <c:tx>
            <c:rich>
              <a:bodyPr rot="-5400000" vert="horz"/>
              <a:lstStyle/>
              <a:p>
                <a:pPr>
                  <a:defRPr/>
                </a:pPr>
                <a:r>
                  <a:rPr lang="en-US"/>
                  <a:t>Median central IT training spending per central IT staff FTE</a:t>
                </a:r>
              </a:p>
            </c:rich>
          </c:tx>
          <c:layout>
            <c:manualLayout>
              <c:xMode val="edge"/>
              <c:yMode val="edge"/>
              <c:x val="1.94444444444444E-2"/>
              <c:y val="0.118850717290476"/>
            </c:manualLayout>
          </c:layout>
          <c:overlay val="0"/>
        </c:title>
        <c:numFmt formatCode="&quot;$&quot;#,##0" sourceLinked="0"/>
        <c:majorTickMark val="out"/>
        <c:minorTickMark val="none"/>
        <c:tickLblPos val="nextTo"/>
        <c:crossAx val="102096256"/>
        <c:crosses val="autoZero"/>
        <c:crossBetween val="between"/>
      </c:valAx>
    </c:plotArea>
    <c:legend>
      <c:legendPos val="r"/>
      <c:layout/>
      <c:overlay val="0"/>
    </c:legend>
    <c:plotVisOnly val="1"/>
    <c:dispBlanksAs val="gap"/>
    <c:showDLblsOverMax val="0"/>
  </c:chart>
  <c:txPr>
    <a:bodyPr/>
    <a:lstStyle/>
    <a:p>
      <a:pPr>
        <a:defRPr sz="12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Sheet1!$B$1</c:f>
              <c:strCache>
                <c:ptCount val="1"/>
                <c:pt idx="0">
                  <c:v>My institution</c:v>
                </c:pt>
              </c:strCache>
            </c:strRef>
          </c:tx>
          <c:marker>
            <c:symbol val="none"/>
          </c:marker>
          <c:cat>
            <c:strRef>
              <c:f>Sheet1!$A$2:$A$5</c:f>
              <c:strCache>
                <c:ptCount val="4"/>
                <c:pt idx="0">
                  <c:v>RY2009/10</c:v>
                </c:pt>
                <c:pt idx="1">
                  <c:v>FY2010/11</c:v>
                </c:pt>
                <c:pt idx="2">
                  <c:v>FY2012/13</c:v>
                </c:pt>
                <c:pt idx="3">
                  <c:v>FY2013/14</c:v>
                </c:pt>
              </c:strCache>
            </c:strRef>
          </c:cat>
          <c:val>
            <c:numRef>
              <c:f>Sheet1!$B$2:$B$5</c:f>
              <c:numCache>
                <c:formatCode>General</c:formatCode>
                <c:ptCount val="4"/>
              </c:numCache>
            </c:numRef>
          </c:val>
          <c:smooth val="0"/>
        </c:ser>
        <c:ser>
          <c:idx val="7"/>
          <c:order val="1"/>
          <c:tx>
            <c:strRef>
              <c:f>Sheet1!$I$1</c:f>
              <c:strCache>
                <c:ptCount val="1"/>
                <c:pt idx="0">
                  <c:v>All nonspecialized U.S.</c:v>
                </c:pt>
              </c:strCache>
            </c:strRef>
          </c:tx>
          <c:spPr>
            <a:ln>
              <a:solidFill>
                <a:schemeClr val="bg1">
                  <a:lumMod val="75000"/>
                </a:schemeClr>
              </a:solidFill>
            </a:ln>
          </c:spPr>
          <c:marker>
            <c:symbol val="none"/>
          </c:marker>
          <c:dPt>
            <c:idx val="2"/>
            <c:bubble3D val="0"/>
            <c:spPr>
              <a:ln>
                <a:solidFill>
                  <a:schemeClr val="bg1">
                    <a:lumMod val="75000"/>
                  </a:schemeClr>
                </a:solidFill>
                <a:prstDash val="sysDash"/>
              </a:ln>
            </c:spPr>
          </c:dPt>
          <c:cat>
            <c:strRef>
              <c:f>Sheet1!$A$2:$A$5</c:f>
              <c:strCache>
                <c:ptCount val="4"/>
                <c:pt idx="0">
                  <c:v>RY2009/10</c:v>
                </c:pt>
                <c:pt idx="1">
                  <c:v>FY2010/11</c:v>
                </c:pt>
                <c:pt idx="2">
                  <c:v>FY2012/13</c:v>
                </c:pt>
                <c:pt idx="3">
                  <c:v>FY2013/14</c:v>
                </c:pt>
              </c:strCache>
            </c:strRef>
          </c:cat>
          <c:val>
            <c:numRef>
              <c:f>Sheet1!$I$2:$I$5</c:f>
              <c:numCache>
                <c:formatCode>"$"#,##0_);[Red]\("$"#,##0\)</c:formatCode>
                <c:ptCount val="4"/>
                <c:pt idx="0">
                  <c:v>815</c:v>
                </c:pt>
                <c:pt idx="1">
                  <c:v>854</c:v>
                </c:pt>
                <c:pt idx="2">
                  <c:v>875</c:v>
                </c:pt>
                <c:pt idx="3">
                  <c:v>906</c:v>
                </c:pt>
              </c:numCache>
            </c:numRef>
          </c:val>
          <c:smooth val="0"/>
        </c:ser>
        <c:ser>
          <c:idx val="1"/>
          <c:order val="2"/>
          <c:tx>
            <c:strRef>
              <c:f>Sheet1!$C$1</c:f>
              <c:strCache>
                <c:ptCount val="1"/>
                <c:pt idx="0">
                  <c:v>AA</c:v>
                </c:pt>
              </c:strCache>
            </c:strRef>
          </c:tx>
          <c:spPr>
            <a:ln>
              <a:solidFill>
                <a:schemeClr val="accent2"/>
              </a:solidFill>
            </a:ln>
          </c:spPr>
          <c:marker>
            <c:symbol val="none"/>
          </c:marker>
          <c:dPt>
            <c:idx val="2"/>
            <c:bubble3D val="0"/>
            <c:spPr>
              <a:ln>
                <a:solidFill>
                  <a:schemeClr val="accent2"/>
                </a:solidFill>
                <a:prstDash val="sysDash"/>
              </a:ln>
            </c:spPr>
          </c:dPt>
          <c:cat>
            <c:strRef>
              <c:f>Sheet1!$A$2:$A$5</c:f>
              <c:strCache>
                <c:ptCount val="4"/>
                <c:pt idx="0">
                  <c:v>RY2009/10</c:v>
                </c:pt>
                <c:pt idx="1">
                  <c:v>FY2010/11</c:v>
                </c:pt>
                <c:pt idx="2">
                  <c:v>FY2012/13</c:v>
                </c:pt>
                <c:pt idx="3">
                  <c:v>FY2013/14</c:v>
                </c:pt>
              </c:strCache>
            </c:strRef>
          </c:cat>
          <c:val>
            <c:numRef>
              <c:f>Sheet1!$C$2:$C$5</c:f>
              <c:numCache>
                <c:formatCode>"$"#,##0_);[Red]\("$"#,##0\)</c:formatCode>
                <c:ptCount val="4"/>
                <c:pt idx="0">
                  <c:v>506</c:v>
                </c:pt>
                <c:pt idx="1">
                  <c:v>516</c:v>
                </c:pt>
                <c:pt idx="2">
                  <c:v>544</c:v>
                </c:pt>
                <c:pt idx="3">
                  <c:v>599</c:v>
                </c:pt>
              </c:numCache>
            </c:numRef>
          </c:val>
          <c:smooth val="0"/>
        </c:ser>
        <c:ser>
          <c:idx val="2"/>
          <c:order val="3"/>
          <c:tx>
            <c:strRef>
              <c:f>Sheet1!$D$1</c:f>
              <c:strCache>
                <c:ptCount val="1"/>
                <c:pt idx="0">
                  <c:v>BA</c:v>
                </c:pt>
              </c:strCache>
            </c:strRef>
          </c:tx>
          <c:spPr>
            <a:ln>
              <a:solidFill>
                <a:schemeClr val="accent3"/>
              </a:solidFill>
            </a:ln>
          </c:spPr>
          <c:marker>
            <c:symbol val="none"/>
          </c:marker>
          <c:dPt>
            <c:idx val="2"/>
            <c:bubble3D val="0"/>
            <c:spPr>
              <a:ln>
                <a:solidFill>
                  <a:schemeClr val="accent3"/>
                </a:solidFill>
                <a:prstDash val="sysDash"/>
              </a:ln>
            </c:spPr>
          </c:dPt>
          <c:cat>
            <c:strRef>
              <c:f>Sheet1!$A$2:$A$5</c:f>
              <c:strCache>
                <c:ptCount val="4"/>
                <c:pt idx="0">
                  <c:v>RY2009/10</c:v>
                </c:pt>
                <c:pt idx="1">
                  <c:v>FY2010/11</c:v>
                </c:pt>
                <c:pt idx="2">
                  <c:v>FY2012/13</c:v>
                </c:pt>
                <c:pt idx="3">
                  <c:v>FY2013/14</c:v>
                </c:pt>
              </c:strCache>
            </c:strRef>
          </c:cat>
          <c:val>
            <c:numRef>
              <c:f>Sheet1!$D$2:$D$5</c:f>
              <c:numCache>
                <c:formatCode>"$"#,##0_);[Red]\("$"#,##0\)</c:formatCode>
                <c:ptCount val="4"/>
                <c:pt idx="0">
                  <c:v>1123</c:v>
                </c:pt>
                <c:pt idx="1">
                  <c:v>1135</c:v>
                </c:pt>
                <c:pt idx="2">
                  <c:v>1166</c:v>
                </c:pt>
                <c:pt idx="3">
                  <c:v>1129</c:v>
                </c:pt>
              </c:numCache>
            </c:numRef>
          </c:val>
          <c:smooth val="0"/>
        </c:ser>
        <c:ser>
          <c:idx val="3"/>
          <c:order val="4"/>
          <c:tx>
            <c:strRef>
              <c:f>Sheet1!$E$1</c:f>
              <c:strCache>
                <c:ptCount val="1"/>
                <c:pt idx="0">
                  <c:v>MA public</c:v>
                </c:pt>
              </c:strCache>
            </c:strRef>
          </c:tx>
          <c:spPr>
            <a:ln>
              <a:solidFill>
                <a:schemeClr val="accent5"/>
              </a:solidFill>
            </a:ln>
          </c:spPr>
          <c:marker>
            <c:symbol val="none"/>
          </c:marker>
          <c:dPt>
            <c:idx val="2"/>
            <c:bubble3D val="0"/>
            <c:spPr>
              <a:ln>
                <a:solidFill>
                  <a:schemeClr val="accent5"/>
                </a:solidFill>
                <a:prstDash val="sysDash"/>
              </a:ln>
            </c:spPr>
          </c:dPt>
          <c:cat>
            <c:strRef>
              <c:f>Sheet1!$A$2:$A$5</c:f>
              <c:strCache>
                <c:ptCount val="4"/>
                <c:pt idx="0">
                  <c:v>RY2009/10</c:v>
                </c:pt>
                <c:pt idx="1">
                  <c:v>FY2010/11</c:v>
                </c:pt>
                <c:pt idx="2">
                  <c:v>FY2012/13</c:v>
                </c:pt>
                <c:pt idx="3">
                  <c:v>FY2013/14</c:v>
                </c:pt>
              </c:strCache>
            </c:strRef>
          </c:cat>
          <c:val>
            <c:numRef>
              <c:f>Sheet1!$E$2:$E$5</c:f>
              <c:numCache>
                <c:formatCode>"$"#,##0_);[Red]\("$"#,##0\)</c:formatCode>
                <c:ptCount val="4"/>
                <c:pt idx="0">
                  <c:v>686</c:v>
                </c:pt>
                <c:pt idx="1">
                  <c:v>717</c:v>
                </c:pt>
                <c:pt idx="2">
                  <c:v>715</c:v>
                </c:pt>
                <c:pt idx="3">
                  <c:v>768</c:v>
                </c:pt>
              </c:numCache>
            </c:numRef>
          </c:val>
          <c:smooth val="0"/>
        </c:ser>
        <c:ser>
          <c:idx val="4"/>
          <c:order val="5"/>
          <c:tx>
            <c:strRef>
              <c:f>Sheet1!$F$1</c:f>
              <c:strCache>
                <c:ptCount val="1"/>
                <c:pt idx="0">
                  <c:v>MA private</c:v>
                </c:pt>
              </c:strCache>
            </c:strRef>
          </c:tx>
          <c:spPr>
            <a:ln>
              <a:solidFill>
                <a:schemeClr val="accent5">
                  <a:lumMod val="40000"/>
                  <a:lumOff val="60000"/>
                </a:schemeClr>
              </a:solidFill>
            </a:ln>
          </c:spPr>
          <c:marker>
            <c:symbol val="none"/>
          </c:marker>
          <c:dPt>
            <c:idx val="2"/>
            <c:bubble3D val="0"/>
            <c:spPr>
              <a:ln>
                <a:solidFill>
                  <a:schemeClr val="accent5">
                    <a:lumMod val="40000"/>
                    <a:lumOff val="60000"/>
                  </a:schemeClr>
                </a:solidFill>
                <a:prstDash val="sysDash"/>
              </a:ln>
            </c:spPr>
          </c:dPt>
          <c:cat>
            <c:strRef>
              <c:f>Sheet1!$A$2:$A$5</c:f>
              <c:strCache>
                <c:ptCount val="4"/>
                <c:pt idx="0">
                  <c:v>RY2009/10</c:v>
                </c:pt>
                <c:pt idx="1">
                  <c:v>FY2010/11</c:v>
                </c:pt>
                <c:pt idx="2">
                  <c:v>FY2012/13</c:v>
                </c:pt>
                <c:pt idx="3">
                  <c:v>FY2013/14</c:v>
                </c:pt>
              </c:strCache>
            </c:strRef>
          </c:cat>
          <c:val>
            <c:numRef>
              <c:f>Sheet1!$F$2:$F$5</c:f>
              <c:numCache>
                <c:formatCode>"$"#,##0_);[Red]\("$"#,##0\)</c:formatCode>
                <c:ptCount val="4"/>
                <c:pt idx="0">
                  <c:v>917</c:v>
                </c:pt>
                <c:pt idx="1">
                  <c:v>931</c:v>
                </c:pt>
                <c:pt idx="2">
                  <c:v>968</c:v>
                </c:pt>
                <c:pt idx="3">
                  <c:v>979</c:v>
                </c:pt>
              </c:numCache>
            </c:numRef>
          </c:val>
          <c:smooth val="0"/>
        </c:ser>
        <c:ser>
          <c:idx val="5"/>
          <c:order val="6"/>
          <c:tx>
            <c:strRef>
              <c:f>Sheet1!$G$1</c:f>
              <c:strCache>
                <c:ptCount val="1"/>
                <c:pt idx="0">
                  <c:v>DR public</c:v>
                </c:pt>
              </c:strCache>
            </c:strRef>
          </c:tx>
          <c:spPr>
            <a:ln>
              <a:solidFill>
                <a:schemeClr val="accent6"/>
              </a:solidFill>
            </a:ln>
          </c:spPr>
          <c:marker>
            <c:symbol val="none"/>
          </c:marker>
          <c:dPt>
            <c:idx val="2"/>
            <c:bubble3D val="0"/>
            <c:spPr>
              <a:ln>
                <a:solidFill>
                  <a:schemeClr val="accent6"/>
                </a:solidFill>
                <a:prstDash val="sysDash"/>
              </a:ln>
            </c:spPr>
          </c:dPt>
          <c:cat>
            <c:strRef>
              <c:f>Sheet1!$A$2:$A$5</c:f>
              <c:strCache>
                <c:ptCount val="4"/>
                <c:pt idx="0">
                  <c:v>RY2009/10</c:v>
                </c:pt>
                <c:pt idx="1">
                  <c:v>FY2010/11</c:v>
                </c:pt>
                <c:pt idx="2">
                  <c:v>FY2012/13</c:v>
                </c:pt>
                <c:pt idx="3">
                  <c:v>FY2013/14</c:v>
                </c:pt>
              </c:strCache>
            </c:strRef>
          </c:cat>
          <c:val>
            <c:numRef>
              <c:f>Sheet1!$G$2:$G$5</c:f>
              <c:numCache>
                <c:formatCode>"$"#,##0_);[Red]\("$"#,##0\)</c:formatCode>
                <c:ptCount val="4"/>
                <c:pt idx="0">
                  <c:v>850</c:v>
                </c:pt>
                <c:pt idx="1">
                  <c:v>835</c:v>
                </c:pt>
                <c:pt idx="2">
                  <c:v>872</c:v>
                </c:pt>
                <c:pt idx="3">
                  <c:v>941</c:v>
                </c:pt>
              </c:numCache>
            </c:numRef>
          </c:val>
          <c:smooth val="0"/>
        </c:ser>
        <c:ser>
          <c:idx val="6"/>
          <c:order val="7"/>
          <c:tx>
            <c:strRef>
              <c:f>Sheet1!$H$1</c:f>
              <c:strCache>
                <c:ptCount val="1"/>
                <c:pt idx="0">
                  <c:v>DR private</c:v>
                </c:pt>
              </c:strCache>
            </c:strRef>
          </c:tx>
          <c:spPr>
            <a:ln>
              <a:solidFill>
                <a:schemeClr val="accent6">
                  <a:lumMod val="40000"/>
                  <a:lumOff val="60000"/>
                </a:schemeClr>
              </a:solidFill>
            </a:ln>
          </c:spPr>
          <c:marker>
            <c:symbol val="none"/>
          </c:marker>
          <c:dPt>
            <c:idx val="2"/>
            <c:bubble3D val="0"/>
            <c:spPr>
              <a:ln>
                <a:solidFill>
                  <a:schemeClr val="accent6">
                    <a:lumMod val="40000"/>
                    <a:lumOff val="60000"/>
                  </a:schemeClr>
                </a:solidFill>
                <a:prstDash val="sysDash"/>
              </a:ln>
            </c:spPr>
          </c:dPt>
          <c:cat>
            <c:strRef>
              <c:f>Sheet1!$A$2:$A$5</c:f>
              <c:strCache>
                <c:ptCount val="4"/>
                <c:pt idx="0">
                  <c:v>RY2009/10</c:v>
                </c:pt>
                <c:pt idx="1">
                  <c:v>FY2010/11</c:v>
                </c:pt>
                <c:pt idx="2">
                  <c:v>FY2012/13</c:v>
                </c:pt>
                <c:pt idx="3">
                  <c:v>FY2013/14</c:v>
                </c:pt>
              </c:strCache>
            </c:strRef>
          </c:cat>
          <c:val>
            <c:numRef>
              <c:f>Sheet1!$H$2:$H$5</c:f>
              <c:numCache>
                <c:formatCode>"$"#,##0_);[Red]\("$"#,##0\)</c:formatCode>
                <c:ptCount val="4"/>
                <c:pt idx="0">
                  <c:v>1342</c:v>
                </c:pt>
                <c:pt idx="1">
                  <c:v>1298</c:v>
                </c:pt>
                <c:pt idx="2">
                  <c:v>1472</c:v>
                </c:pt>
                <c:pt idx="3">
                  <c:v>1629</c:v>
                </c:pt>
              </c:numCache>
            </c:numRef>
          </c:val>
          <c:smooth val="0"/>
        </c:ser>
        <c:dLbls>
          <c:showLegendKey val="0"/>
          <c:showVal val="0"/>
          <c:showCatName val="0"/>
          <c:showSerName val="0"/>
          <c:showPercent val="0"/>
          <c:showBubbleSize val="0"/>
        </c:dLbls>
        <c:marker val="1"/>
        <c:smooth val="0"/>
        <c:axId val="100669312"/>
        <c:axId val="100675584"/>
      </c:lineChart>
      <c:catAx>
        <c:axId val="100669312"/>
        <c:scaling>
          <c:orientation val="minMax"/>
        </c:scaling>
        <c:delete val="0"/>
        <c:axPos val="b"/>
        <c:title>
          <c:tx>
            <c:rich>
              <a:bodyPr/>
              <a:lstStyle/>
              <a:p>
                <a:pPr>
                  <a:defRPr/>
                </a:pPr>
                <a:r>
                  <a:rPr lang="en-US" dirty="0"/>
                  <a:t>Fiscal </a:t>
                </a:r>
                <a:r>
                  <a:rPr lang="en-US" dirty="0" smtClean="0"/>
                  <a:t>year*</a:t>
                </a:r>
                <a:endParaRPr lang="en-US" dirty="0"/>
              </a:p>
            </c:rich>
          </c:tx>
          <c:layout/>
          <c:overlay val="0"/>
        </c:title>
        <c:numFmt formatCode="General" sourceLinked="1"/>
        <c:majorTickMark val="out"/>
        <c:minorTickMark val="none"/>
        <c:tickLblPos val="nextTo"/>
        <c:crossAx val="100675584"/>
        <c:crosses val="autoZero"/>
        <c:auto val="1"/>
        <c:lblAlgn val="ctr"/>
        <c:lblOffset val="100"/>
        <c:noMultiLvlLbl val="0"/>
      </c:catAx>
      <c:valAx>
        <c:axId val="100675584"/>
        <c:scaling>
          <c:orientation val="minMax"/>
        </c:scaling>
        <c:delete val="0"/>
        <c:axPos val="l"/>
        <c:majorGridlines/>
        <c:title>
          <c:tx>
            <c:rich>
              <a:bodyPr rot="-5400000" vert="horz"/>
              <a:lstStyle/>
              <a:p>
                <a:pPr>
                  <a:defRPr/>
                </a:pPr>
                <a:r>
                  <a:rPr lang="en-US"/>
                  <a:t>Median total central IT spending per institutional FTE (students, faculty, and staff) </a:t>
                </a:r>
              </a:p>
            </c:rich>
          </c:tx>
          <c:layout/>
          <c:overlay val="0"/>
        </c:title>
        <c:numFmt formatCode="#,##0" sourceLinked="0"/>
        <c:majorTickMark val="out"/>
        <c:minorTickMark val="none"/>
        <c:tickLblPos val="nextTo"/>
        <c:crossAx val="100669312"/>
        <c:crosses val="autoZero"/>
        <c:crossBetween val="between"/>
      </c:valAx>
    </c:plotArea>
    <c:legend>
      <c:legendPos val="r"/>
      <c:layout/>
      <c:overlay val="0"/>
    </c:legend>
    <c:plotVisOnly val="1"/>
    <c:dispBlanksAs val="gap"/>
    <c:showDLblsOverMax val="0"/>
  </c:chart>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stacked"/>
        <c:varyColors val="0"/>
        <c:ser>
          <c:idx val="1"/>
          <c:order val="0"/>
          <c:tx>
            <c:strRef>
              <c:f>Sheet1!$C$1</c:f>
              <c:strCache>
                <c:ptCount val="1"/>
                <c:pt idx="0">
                  <c:v>Central IT compensation spending as a percentage of total central IT spending2</c:v>
                </c:pt>
              </c:strCache>
            </c:strRef>
          </c:tx>
          <c:spPr>
            <a:noFill/>
            <a:ln>
              <a:noFill/>
            </a:ln>
            <a:effectLst/>
          </c:spPr>
          <c:invertIfNegative val="0"/>
          <c:dPt>
            <c:idx val="0"/>
            <c:invertIfNegative val="0"/>
            <c:bubble3D val="0"/>
            <c:spPr>
              <a:solidFill>
                <a:srgbClr val="FCD5B5"/>
              </a:solidFill>
              <a:ln>
                <a:noFill/>
              </a:ln>
              <a:effectLst/>
            </c:spPr>
          </c:dPt>
          <c:dPt>
            <c:idx val="1"/>
            <c:invertIfNegative val="0"/>
            <c:bubble3D val="0"/>
            <c:spPr>
              <a:solidFill>
                <a:srgbClr val="F79646"/>
              </a:solidFill>
              <a:ln>
                <a:noFill/>
              </a:ln>
              <a:effectLst/>
            </c:spPr>
          </c:dPt>
          <c:dPt>
            <c:idx val="2"/>
            <c:invertIfNegative val="0"/>
            <c:bubble3D val="0"/>
            <c:spPr>
              <a:solidFill>
                <a:srgbClr val="B7DEE8"/>
              </a:solidFill>
              <a:ln>
                <a:noFill/>
              </a:ln>
              <a:effectLst/>
            </c:spPr>
          </c:dPt>
          <c:dPt>
            <c:idx val="3"/>
            <c:invertIfNegative val="0"/>
            <c:bubble3D val="0"/>
            <c:spPr>
              <a:solidFill>
                <a:schemeClr val="accent5"/>
              </a:solidFill>
              <a:ln>
                <a:noFill/>
              </a:ln>
              <a:effectLst/>
            </c:spPr>
          </c:dPt>
          <c:dPt>
            <c:idx val="4"/>
            <c:invertIfNegative val="0"/>
            <c:bubble3D val="0"/>
            <c:spPr>
              <a:solidFill>
                <a:srgbClr val="9BBB59"/>
              </a:solidFill>
              <a:ln>
                <a:noFill/>
              </a:ln>
              <a:effectLst/>
            </c:spPr>
          </c:dPt>
          <c:dPt>
            <c:idx val="5"/>
            <c:invertIfNegative val="0"/>
            <c:bubble3D val="0"/>
            <c:spPr>
              <a:solidFill>
                <a:srgbClr val="C0504D"/>
              </a:solidFill>
              <a:ln>
                <a:noFill/>
              </a:ln>
              <a:effectLst/>
            </c:spPr>
          </c:dPt>
          <c:dPt>
            <c:idx val="6"/>
            <c:invertIfNegative val="0"/>
            <c:bubble3D val="0"/>
            <c:spPr>
              <a:solidFill>
                <a:srgbClr val="BFBFBF"/>
              </a:solidFill>
              <a:ln>
                <a:noFill/>
              </a:ln>
              <a:effectLst/>
            </c:spPr>
          </c:dPt>
          <c:dPt>
            <c:idx val="7"/>
            <c:invertIfNegative val="0"/>
            <c:bubble3D val="0"/>
            <c:spPr>
              <a:solidFill>
                <a:schemeClr val="accent1"/>
              </a:solidFill>
              <a:ln>
                <a:noFill/>
              </a:ln>
              <a:effectLst/>
            </c:spPr>
          </c:dPt>
          <c:dPt>
            <c:idx val="8"/>
            <c:invertIfNegative val="0"/>
            <c:bubble3D val="0"/>
            <c:spPr>
              <a:solidFill>
                <a:schemeClr val="accent6">
                  <a:lumMod val="40000"/>
                  <a:lumOff val="60000"/>
                </a:schemeClr>
              </a:solidFill>
              <a:ln>
                <a:noFill/>
              </a:ln>
              <a:effectLst/>
            </c:spPr>
          </c:dPt>
          <c:dPt>
            <c:idx val="9"/>
            <c:invertIfNegative val="0"/>
            <c:bubble3D val="0"/>
            <c:spPr>
              <a:solidFill>
                <a:schemeClr val="accent6"/>
              </a:solidFill>
              <a:ln>
                <a:noFill/>
              </a:ln>
              <a:effectLst/>
            </c:spPr>
          </c:dPt>
          <c:dPt>
            <c:idx val="10"/>
            <c:invertIfNegative val="0"/>
            <c:bubble3D val="0"/>
            <c:spPr>
              <a:solidFill>
                <a:schemeClr val="accent5">
                  <a:lumMod val="40000"/>
                  <a:lumOff val="60000"/>
                </a:schemeClr>
              </a:solidFill>
              <a:ln>
                <a:noFill/>
              </a:ln>
              <a:effectLst/>
            </c:spPr>
          </c:dPt>
          <c:dPt>
            <c:idx val="11"/>
            <c:invertIfNegative val="0"/>
            <c:bubble3D val="0"/>
            <c:spPr>
              <a:solidFill>
                <a:schemeClr val="accent5"/>
              </a:solidFill>
              <a:ln>
                <a:noFill/>
              </a:ln>
              <a:effectLst/>
            </c:spPr>
          </c:dPt>
          <c:dPt>
            <c:idx val="12"/>
            <c:invertIfNegative val="0"/>
            <c:bubble3D val="0"/>
            <c:spPr>
              <a:solidFill>
                <a:schemeClr val="accent3"/>
              </a:solidFill>
              <a:ln>
                <a:noFill/>
              </a:ln>
              <a:effectLst/>
            </c:spPr>
          </c:dPt>
          <c:dPt>
            <c:idx val="13"/>
            <c:invertIfNegative val="0"/>
            <c:bubble3D val="0"/>
            <c:spPr>
              <a:solidFill>
                <a:schemeClr val="accent2"/>
              </a:solidFill>
              <a:ln>
                <a:noFill/>
              </a:ln>
              <a:effectLst/>
            </c:spPr>
          </c:dPt>
          <c:dPt>
            <c:idx val="14"/>
            <c:invertIfNegative val="0"/>
            <c:bubble3D val="0"/>
            <c:spPr>
              <a:solidFill>
                <a:schemeClr val="bg1">
                  <a:lumMod val="75000"/>
                </a:schemeClr>
              </a:solidFill>
              <a:ln>
                <a:noFill/>
              </a:ln>
              <a:effectLst/>
            </c:spPr>
          </c:dPt>
          <c:dPt>
            <c:idx val="15"/>
            <c:invertIfNegative val="0"/>
            <c:bubble3D val="0"/>
            <c:spPr>
              <a:solidFill>
                <a:srgbClr val="4F81BD"/>
              </a:solidFill>
              <a:ln>
                <a:noFill/>
              </a:ln>
              <a:effectLst/>
            </c:spPr>
          </c:dPt>
          <c:dLbls>
            <c:dLbl>
              <c:idx val="7"/>
              <c:layout>
                <c:manualLayout>
                  <c:x val="1.7061403508771899E-2"/>
                  <c:y val="-6.4935064935064896E-3"/>
                </c:manualLayout>
              </c:layout>
              <c:dLblPos val="ctr"/>
              <c:showLegendKey val="0"/>
              <c:showVal val="1"/>
              <c:showCatName val="0"/>
              <c:showSerName val="0"/>
              <c:showPercent val="0"/>
              <c:showBubbleSize val="0"/>
            </c:dLbl>
            <c:dLbl>
              <c:idx val="15"/>
              <c:layout>
                <c:manualLayout>
                  <c:x val="1.7061403508771899E-2"/>
                  <c:y val="-4.3290043290043299E-3"/>
                </c:manualLayout>
              </c:layout>
              <c:dLblPos val="ctr"/>
              <c:showLegendKey val="0"/>
              <c:showVal val="1"/>
              <c:showCatName val="0"/>
              <c:showSerName val="0"/>
              <c:showPercent val="0"/>
              <c:showBubbleSize val="0"/>
            </c:dLbl>
            <c:dLblPos val="inEnd"/>
            <c:showLegendKey val="0"/>
            <c:showVal val="1"/>
            <c:showCatName val="0"/>
            <c:showSerName val="0"/>
            <c:showPercent val="0"/>
            <c:showBubbleSize val="0"/>
            <c:showLeaderLines val="0"/>
          </c:dLbls>
          <c:cat>
            <c:multiLvlStrRef>
              <c:f>Sheet1!$A$2:$B$17</c:f>
              <c:multiLvlStrCache>
                <c:ptCount val="16"/>
                <c:lvl>
                  <c:pt idx="0">
                    <c:v>DR private</c:v>
                  </c:pt>
                  <c:pt idx="1">
                    <c:v>DR public</c:v>
                  </c:pt>
                  <c:pt idx="2">
                    <c:v>MA private</c:v>
                  </c:pt>
                  <c:pt idx="3">
                    <c:v>MA public</c:v>
                  </c:pt>
                  <c:pt idx="4">
                    <c:v>BA</c:v>
                  </c:pt>
                  <c:pt idx="5">
                    <c:v>AA</c:v>
                  </c:pt>
                  <c:pt idx="6">
                    <c:v>All nonspecialized U.S.</c:v>
                  </c:pt>
                  <c:pt idx="7">
                    <c:v>My institution</c:v>
                  </c:pt>
                  <c:pt idx="8">
                    <c:v>DR private</c:v>
                  </c:pt>
                  <c:pt idx="9">
                    <c:v>DR public</c:v>
                  </c:pt>
                  <c:pt idx="10">
                    <c:v>MA private</c:v>
                  </c:pt>
                  <c:pt idx="11">
                    <c:v>MA public</c:v>
                  </c:pt>
                  <c:pt idx="12">
                    <c:v>BA</c:v>
                  </c:pt>
                  <c:pt idx="13">
                    <c:v>AA</c:v>
                  </c:pt>
                  <c:pt idx="14">
                    <c:v>All nonspecialized U.S.</c:v>
                  </c:pt>
                  <c:pt idx="15">
                    <c:v>My institution</c:v>
                  </c:pt>
                </c:lvl>
                <c:lvl>
                  <c:pt idx="0">
                    <c:v>Institutions offering self-service options for central IT help desk services</c:v>
                  </c:pt>
                  <c:pt idx="8">
                    <c:v>Institutions offering tier 2/level 2 service or higher for central IT help desk</c:v>
                  </c:pt>
                </c:lvl>
              </c:multiLvlStrCache>
            </c:multiLvlStrRef>
          </c:cat>
          <c:val>
            <c:numRef>
              <c:f>Sheet1!$C$2:$C$17</c:f>
              <c:numCache>
                <c:formatCode>0%</c:formatCode>
                <c:ptCount val="16"/>
                <c:pt idx="0">
                  <c:v>0.98</c:v>
                </c:pt>
                <c:pt idx="1">
                  <c:v>0.97</c:v>
                </c:pt>
                <c:pt idx="2">
                  <c:v>0.8</c:v>
                </c:pt>
                <c:pt idx="3">
                  <c:v>0.98</c:v>
                </c:pt>
                <c:pt idx="4">
                  <c:v>0.86</c:v>
                </c:pt>
                <c:pt idx="5">
                  <c:v>0.78</c:v>
                </c:pt>
                <c:pt idx="6">
                  <c:v>0.89</c:v>
                </c:pt>
                <c:pt idx="7">
                  <c:v>0</c:v>
                </c:pt>
                <c:pt idx="8">
                  <c:v>0.82</c:v>
                </c:pt>
                <c:pt idx="9">
                  <c:v>0.78</c:v>
                </c:pt>
                <c:pt idx="10">
                  <c:v>0.72</c:v>
                </c:pt>
                <c:pt idx="11">
                  <c:v>0.82</c:v>
                </c:pt>
                <c:pt idx="12">
                  <c:v>0.8</c:v>
                </c:pt>
                <c:pt idx="13">
                  <c:v>0.6</c:v>
                </c:pt>
                <c:pt idx="14">
                  <c:v>0.75</c:v>
                </c:pt>
                <c:pt idx="15">
                  <c:v>0</c:v>
                </c:pt>
              </c:numCache>
            </c:numRef>
          </c:val>
        </c:ser>
        <c:dLbls>
          <c:showLegendKey val="0"/>
          <c:showVal val="0"/>
          <c:showCatName val="0"/>
          <c:showSerName val="0"/>
          <c:showPercent val="0"/>
          <c:showBubbleSize val="0"/>
        </c:dLbls>
        <c:gapWidth val="150"/>
        <c:overlap val="100"/>
        <c:axId val="103539456"/>
        <c:axId val="103540992"/>
      </c:barChart>
      <c:catAx>
        <c:axId val="103539456"/>
        <c:scaling>
          <c:orientation val="minMax"/>
        </c:scaling>
        <c:delete val="0"/>
        <c:axPos val="l"/>
        <c:majorGridlines/>
        <c:numFmt formatCode="General" sourceLinked="1"/>
        <c:majorTickMark val="out"/>
        <c:minorTickMark val="none"/>
        <c:tickLblPos val="nextTo"/>
        <c:crossAx val="103540992"/>
        <c:crosses val="autoZero"/>
        <c:auto val="0"/>
        <c:lblAlgn val="ctr"/>
        <c:lblOffset val="100"/>
        <c:noMultiLvlLbl val="0"/>
      </c:catAx>
      <c:valAx>
        <c:axId val="103540992"/>
        <c:scaling>
          <c:orientation val="minMax"/>
          <c:max val="1"/>
          <c:min val="0"/>
        </c:scaling>
        <c:delete val="0"/>
        <c:axPos val="b"/>
        <c:title>
          <c:tx>
            <c:rich>
              <a:bodyPr/>
              <a:lstStyle/>
              <a:p>
                <a:pPr>
                  <a:defRPr/>
                </a:pPr>
                <a:r>
                  <a:rPr lang="en-US"/>
                  <a:t>Median percentage</a:t>
                </a:r>
              </a:p>
            </c:rich>
          </c:tx>
          <c:layout/>
          <c:overlay val="0"/>
        </c:title>
        <c:numFmt formatCode="0%" sourceLinked="1"/>
        <c:majorTickMark val="out"/>
        <c:minorTickMark val="none"/>
        <c:tickLblPos val="nextTo"/>
        <c:crossAx val="103539456"/>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stacked"/>
        <c:varyColors val="0"/>
        <c:ser>
          <c:idx val="1"/>
          <c:order val="0"/>
          <c:tx>
            <c:strRef>
              <c:f>Sheet1!$C$1</c:f>
              <c:strCache>
                <c:ptCount val="1"/>
                <c:pt idx="0">
                  <c:v>Central IT compensation spending as a percentage of total central IT spending</c:v>
                </c:pt>
              </c:strCache>
            </c:strRef>
          </c:tx>
          <c:spPr>
            <a:noFill/>
            <a:ln>
              <a:noFill/>
            </a:ln>
            <a:effectLst/>
          </c:spPr>
          <c:invertIfNegative val="0"/>
          <c:dPt>
            <c:idx val="0"/>
            <c:invertIfNegative val="0"/>
            <c:bubble3D val="0"/>
            <c:spPr>
              <a:solidFill>
                <a:schemeClr val="accent6">
                  <a:lumMod val="40000"/>
                  <a:lumOff val="60000"/>
                </a:schemeClr>
              </a:solidFill>
              <a:ln>
                <a:noFill/>
              </a:ln>
              <a:effectLst/>
            </c:spPr>
          </c:dPt>
          <c:dPt>
            <c:idx val="1"/>
            <c:invertIfNegative val="0"/>
            <c:bubble3D val="0"/>
            <c:spPr>
              <a:solidFill>
                <a:schemeClr val="accent6"/>
              </a:solidFill>
              <a:ln>
                <a:noFill/>
              </a:ln>
              <a:effectLst/>
            </c:spPr>
          </c:dPt>
          <c:dPt>
            <c:idx val="2"/>
            <c:invertIfNegative val="0"/>
            <c:bubble3D val="0"/>
            <c:spPr>
              <a:solidFill>
                <a:schemeClr val="accent5">
                  <a:lumMod val="40000"/>
                  <a:lumOff val="60000"/>
                </a:schemeClr>
              </a:solidFill>
              <a:ln>
                <a:noFill/>
              </a:ln>
              <a:effectLst/>
            </c:spPr>
          </c:dPt>
          <c:dPt>
            <c:idx val="3"/>
            <c:invertIfNegative val="0"/>
            <c:bubble3D val="0"/>
            <c:spPr>
              <a:solidFill>
                <a:schemeClr val="accent5"/>
              </a:solidFill>
              <a:ln>
                <a:noFill/>
              </a:ln>
              <a:effectLst/>
            </c:spPr>
          </c:dPt>
          <c:dPt>
            <c:idx val="4"/>
            <c:invertIfNegative val="0"/>
            <c:bubble3D val="0"/>
            <c:spPr>
              <a:solidFill>
                <a:schemeClr val="accent3"/>
              </a:solidFill>
              <a:ln>
                <a:noFill/>
              </a:ln>
              <a:effectLst/>
            </c:spPr>
          </c:dPt>
          <c:dPt>
            <c:idx val="6"/>
            <c:invertIfNegative val="0"/>
            <c:bubble3D val="0"/>
            <c:spPr>
              <a:solidFill>
                <a:schemeClr val="bg1">
                  <a:lumMod val="75000"/>
                </a:schemeClr>
              </a:solidFill>
              <a:ln>
                <a:noFill/>
              </a:ln>
              <a:effectLst/>
            </c:spPr>
          </c:dPt>
          <c:dPt>
            <c:idx val="7"/>
            <c:invertIfNegative val="0"/>
            <c:bubble3D val="0"/>
            <c:spPr>
              <a:solidFill>
                <a:schemeClr val="accent1"/>
              </a:solidFill>
              <a:ln>
                <a:noFill/>
              </a:ln>
              <a:effectLst/>
            </c:spPr>
          </c:dPt>
          <c:dPt>
            <c:idx val="8"/>
            <c:invertIfNegative val="0"/>
            <c:bubble3D val="0"/>
            <c:spPr>
              <a:solidFill>
                <a:schemeClr val="accent6">
                  <a:lumMod val="40000"/>
                  <a:lumOff val="60000"/>
                </a:schemeClr>
              </a:solidFill>
              <a:ln>
                <a:noFill/>
              </a:ln>
              <a:effectLst/>
            </c:spPr>
          </c:dPt>
          <c:dPt>
            <c:idx val="9"/>
            <c:invertIfNegative val="0"/>
            <c:bubble3D val="0"/>
            <c:spPr>
              <a:solidFill>
                <a:schemeClr val="accent6"/>
              </a:solidFill>
              <a:ln>
                <a:noFill/>
              </a:ln>
              <a:effectLst/>
            </c:spPr>
          </c:dPt>
          <c:dPt>
            <c:idx val="10"/>
            <c:invertIfNegative val="0"/>
            <c:bubble3D val="0"/>
            <c:spPr>
              <a:solidFill>
                <a:schemeClr val="accent5">
                  <a:lumMod val="40000"/>
                  <a:lumOff val="60000"/>
                </a:schemeClr>
              </a:solidFill>
              <a:ln>
                <a:noFill/>
              </a:ln>
              <a:effectLst/>
            </c:spPr>
          </c:dPt>
          <c:dPt>
            <c:idx val="11"/>
            <c:invertIfNegative val="0"/>
            <c:bubble3D val="0"/>
            <c:spPr>
              <a:solidFill>
                <a:schemeClr val="accent5"/>
              </a:solidFill>
              <a:ln>
                <a:noFill/>
              </a:ln>
              <a:effectLst/>
            </c:spPr>
          </c:dPt>
          <c:dPt>
            <c:idx val="12"/>
            <c:invertIfNegative val="0"/>
            <c:bubble3D val="0"/>
            <c:spPr>
              <a:solidFill>
                <a:schemeClr val="accent3"/>
              </a:solidFill>
              <a:ln>
                <a:noFill/>
              </a:ln>
              <a:effectLst/>
            </c:spPr>
          </c:dPt>
          <c:dPt>
            <c:idx val="13"/>
            <c:invertIfNegative val="0"/>
            <c:bubble3D val="0"/>
            <c:spPr>
              <a:solidFill>
                <a:schemeClr val="accent2"/>
              </a:solidFill>
              <a:ln>
                <a:noFill/>
              </a:ln>
              <a:effectLst/>
            </c:spPr>
          </c:dPt>
          <c:dPt>
            <c:idx val="14"/>
            <c:invertIfNegative val="0"/>
            <c:bubble3D val="0"/>
            <c:spPr>
              <a:solidFill>
                <a:schemeClr val="bg1">
                  <a:lumMod val="75000"/>
                </a:schemeClr>
              </a:solidFill>
              <a:ln>
                <a:noFill/>
              </a:ln>
              <a:effectLst/>
            </c:spPr>
          </c:dPt>
          <c:dPt>
            <c:idx val="15"/>
            <c:invertIfNegative val="0"/>
            <c:bubble3D val="0"/>
            <c:spPr>
              <a:solidFill>
                <a:schemeClr val="accent1"/>
              </a:solidFill>
              <a:ln>
                <a:noFill/>
              </a:ln>
              <a:effectLst/>
            </c:spPr>
          </c:dPt>
          <c:dPt>
            <c:idx val="16"/>
            <c:invertIfNegative val="0"/>
            <c:bubble3D val="0"/>
            <c:spPr>
              <a:solidFill>
                <a:schemeClr val="accent6">
                  <a:lumMod val="40000"/>
                  <a:lumOff val="60000"/>
                </a:schemeClr>
              </a:solidFill>
              <a:ln>
                <a:noFill/>
              </a:ln>
              <a:effectLst/>
            </c:spPr>
          </c:dPt>
          <c:dPt>
            <c:idx val="17"/>
            <c:invertIfNegative val="0"/>
            <c:bubble3D val="0"/>
            <c:spPr>
              <a:solidFill>
                <a:schemeClr val="accent6"/>
              </a:solidFill>
              <a:ln>
                <a:noFill/>
              </a:ln>
              <a:effectLst/>
            </c:spPr>
          </c:dPt>
          <c:dPt>
            <c:idx val="18"/>
            <c:invertIfNegative val="0"/>
            <c:bubble3D val="0"/>
            <c:spPr>
              <a:solidFill>
                <a:schemeClr val="accent5">
                  <a:lumMod val="40000"/>
                  <a:lumOff val="60000"/>
                </a:schemeClr>
              </a:solidFill>
              <a:ln>
                <a:noFill/>
              </a:ln>
              <a:effectLst/>
            </c:spPr>
          </c:dPt>
          <c:dPt>
            <c:idx val="19"/>
            <c:invertIfNegative val="0"/>
            <c:bubble3D val="0"/>
            <c:spPr>
              <a:solidFill>
                <a:schemeClr val="accent5"/>
              </a:solidFill>
              <a:ln>
                <a:noFill/>
              </a:ln>
              <a:effectLst/>
            </c:spPr>
          </c:dPt>
          <c:dPt>
            <c:idx val="20"/>
            <c:invertIfNegative val="0"/>
            <c:bubble3D val="0"/>
            <c:spPr>
              <a:solidFill>
                <a:schemeClr val="accent3"/>
              </a:solidFill>
              <a:ln>
                <a:noFill/>
              </a:ln>
              <a:effectLst/>
            </c:spPr>
          </c:dPt>
          <c:dPt>
            <c:idx val="21"/>
            <c:invertIfNegative val="0"/>
            <c:bubble3D val="0"/>
            <c:spPr>
              <a:solidFill>
                <a:schemeClr val="accent2"/>
              </a:solidFill>
              <a:ln>
                <a:noFill/>
              </a:ln>
              <a:effectLst/>
            </c:spPr>
          </c:dPt>
          <c:dPt>
            <c:idx val="22"/>
            <c:invertIfNegative val="0"/>
            <c:bubble3D val="0"/>
            <c:spPr>
              <a:solidFill>
                <a:schemeClr val="bg1">
                  <a:lumMod val="75000"/>
                </a:schemeClr>
              </a:solidFill>
              <a:ln>
                <a:noFill/>
              </a:ln>
              <a:effectLst/>
            </c:spPr>
          </c:dPt>
          <c:dPt>
            <c:idx val="23"/>
            <c:invertIfNegative val="0"/>
            <c:bubble3D val="0"/>
            <c:spPr>
              <a:solidFill>
                <a:schemeClr val="accent1"/>
              </a:solidFill>
              <a:ln>
                <a:noFill/>
              </a:ln>
              <a:effectLst/>
            </c:spPr>
          </c:dPt>
          <c:dLbls>
            <c:dLbl>
              <c:idx val="5"/>
              <c:delete val="1"/>
            </c:dLbl>
            <c:dLbl>
              <c:idx val="7"/>
              <c:layout>
                <c:manualLayout>
                  <c:x val="2.1059999079062499E-2"/>
                  <c:y val="-4.3290043290044097E-3"/>
                </c:manualLayout>
              </c:layout>
              <c:dLblPos val="ctr"/>
              <c:showLegendKey val="0"/>
              <c:showVal val="1"/>
              <c:showCatName val="0"/>
              <c:showSerName val="0"/>
              <c:showPercent val="0"/>
              <c:showBubbleSize val="0"/>
            </c:dLbl>
            <c:dLbl>
              <c:idx val="15"/>
              <c:layout>
                <c:manualLayout>
                  <c:x val="2.1059999079062499E-2"/>
                  <c:y val="0"/>
                </c:manualLayout>
              </c:layout>
              <c:dLblPos val="ctr"/>
              <c:showLegendKey val="0"/>
              <c:showVal val="1"/>
              <c:showCatName val="0"/>
              <c:showSerName val="0"/>
              <c:showPercent val="0"/>
              <c:showBubbleSize val="0"/>
            </c:dLbl>
            <c:dLbl>
              <c:idx val="23"/>
              <c:layout>
                <c:manualLayout>
                  <c:x val="2.1059999079062499E-2"/>
                  <c:y val="2.1645021645021602E-3"/>
                </c:manualLayout>
              </c:layout>
              <c:dLblPos val="ctr"/>
              <c:showLegendKey val="0"/>
              <c:showVal val="1"/>
              <c:showCatName val="0"/>
              <c:showSerName val="0"/>
              <c:showPercent val="0"/>
              <c:showBubbleSize val="0"/>
            </c:dLbl>
            <c:dLblPos val="inEnd"/>
            <c:showLegendKey val="0"/>
            <c:showVal val="1"/>
            <c:showCatName val="0"/>
            <c:showSerName val="0"/>
            <c:showPercent val="0"/>
            <c:showBubbleSize val="0"/>
            <c:showLeaderLines val="0"/>
          </c:dLbls>
          <c:cat>
            <c:multiLvlStrRef>
              <c:f>Sheet1!$A$2:$B$25</c:f>
              <c:multiLvlStrCache>
                <c:ptCount val="24"/>
                <c:lvl>
                  <c:pt idx="0">
                    <c:v>DR private</c:v>
                  </c:pt>
                  <c:pt idx="1">
                    <c:v>DR public</c:v>
                  </c:pt>
                  <c:pt idx="2">
                    <c:v>MA private</c:v>
                  </c:pt>
                  <c:pt idx="3">
                    <c:v>MA public</c:v>
                  </c:pt>
                  <c:pt idx="4">
                    <c:v>BA</c:v>
                  </c:pt>
                  <c:pt idx="5">
                    <c:v>AA</c:v>
                  </c:pt>
                  <c:pt idx="6">
                    <c:v>All nonspecialized U.S.</c:v>
                  </c:pt>
                  <c:pt idx="7">
                    <c:v>My institution</c:v>
                  </c:pt>
                  <c:pt idx="8">
                    <c:v>DR private</c:v>
                  </c:pt>
                  <c:pt idx="9">
                    <c:v>DR public</c:v>
                  </c:pt>
                  <c:pt idx="10">
                    <c:v>MA private</c:v>
                  </c:pt>
                  <c:pt idx="11">
                    <c:v>MA public</c:v>
                  </c:pt>
                  <c:pt idx="12">
                    <c:v>BA</c:v>
                  </c:pt>
                  <c:pt idx="13">
                    <c:v>AA</c:v>
                  </c:pt>
                  <c:pt idx="14">
                    <c:v>All nonspecialized U.S.</c:v>
                  </c:pt>
                  <c:pt idx="15">
                    <c:v>My institution</c:v>
                  </c:pt>
                  <c:pt idx="16">
                    <c:v>DR private</c:v>
                  </c:pt>
                  <c:pt idx="17">
                    <c:v>DR public</c:v>
                  </c:pt>
                  <c:pt idx="18">
                    <c:v>MA private</c:v>
                  </c:pt>
                  <c:pt idx="19">
                    <c:v>MA public</c:v>
                  </c:pt>
                  <c:pt idx="20">
                    <c:v>BA</c:v>
                  </c:pt>
                  <c:pt idx="21">
                    <c:v>AA</c:v>
                  </c:pt>
                  <c:pt idx="22">
                    <c:v>All nonspecialized U.S.</c:v>
                  </c:pt>
                  <c:pt idx="23">
                    <c:v>My institution</c:v>
                  </c:pt>
                </c:lvl>
                <c:lvl>
                  <c:pt idx="0">
                    <c:v>Walk-in</c:v>
                  </c:pt>
                  <c:pt idx="8">
                    <c:v>E-mail</c:v>
                  </c:pt>
                  <c:pt idx="16">
                    <c:v>Phone</c:v>
                  </c:pt>
                </c:lvl>
              </c:multiLvlStrCache>
            </c:multiLvlStrRef>
          </c:cat>
          <c:val>
            <c:numRef>
              <c:f>Sheet1!$C$2:$C$25</c:f>
              <c:numCache>
                <c:formatCode>0.0</c:formatCode>
                <c:ptCount val="24"/>
                <c:pt idx="0">
                  <c:v>0.3</c:v>
                </c:pt>
                <c:pt idx="1">
                  <c:v>0.1</c:v>
                </c:pt>
                <c:pt idx="2">
                  <c:v>0.2</c:v>
                </c:pt>
                <c:pt idx="3">
                  <c:v>0.2</c:v>
                </c:pt>
                <c:pt idx="4">
                  <c:v>0.3</c:v>
                </c:pt>
                <c:pt idx="5">
                  <c:v>0</c:v>
                </c:pt>
                <c:pt idx="6">
                  <c:v>0.2</c:v>
                </c:pt>
                <c:pt idx="7">
                  <c:v>0</c:v>
                </c:pt>
                <c:pt idx="8">
                  <c:v>0.7</c:v>
                </c:pt>
                <c:pt idx="9">
                  <c:v>0.3</c:v>
                </c:pt>
                <c:pt idx="10">
                  <c:v>0.7</c:v>
                </c:pt>
                <c:pt idx="11">
                  <c:v>0.4</c:v>
                </c:pt>
                <c:pt idx="12">
                  <c:v>0.6</c:v>
                </c:pt>
                <c:pt idx="13">
                  <c:v>0.4</c:v>
                </c:pt>
                <c:pt idx="14">
                  <c:v>0.5</c:v>
                </c:pt>
                <c:pt idx="15">
                  <c:v>0</c:v>
                </c:pt>
                <c:pt idx="16">
                  <c:v>1.2</c:v>
                </c:pt>
                <c:pt idx="17">
                  <c:v>0.9</c:v>
                </c:pt>
                <c:pt idx="18">
                  <c:v>0.8</c:v>
                </c:pt>
                <c:pt idx="19">
                  <c:v>0.9</c:v>
                </c:pt>
                <c:pt idx="20">
                  <c:v>0.8</c:v>
                </c:pt>
                <c:pt idx="21">
                  <c:v>0.9</c:v>
                </c:pt>
                <c:pt idx="22">
                  <c:v>0.9</c:v>
                </c:pt>
                <c:pt idx="23">
                  <c:v>0</c:v>
                </c:pt>
              </c:numCache>
            </c:numRef>
          </c:val>
        </c:ser>
        <c:dLbls>
          <c:showLegendKey val="0"/>
          <c:showVal val="0"/>
          <c:showCatName val="0"/>
          <c:showSerName val="0"/>
          <c:showPercent val="0"/>
          <c:showBubbleSize val="0"/>
        </c:dLbls>
        <c:gapWidth val="150"/>
        <c:overlap val="100"/>
        <c:axId val="103962496"/>
        <c:axId val="103964032"/>
      </c:barChart>
      <c:catAx>
        <c:axId val="103962496"/>
        <c:scaling>
          <c:orientation val="minMax"/>
        </c:scaling>
        <c:delete val="0"/>
        <c:axPos val="l"/>
        <c:majorGridlines/>
        <c:numFmt formatCode="General" sourceLinked="1"/>
        <c:majorTickMark val="out"/>
        <c:minorTickMark val="none"/>
        <c:tickLblPos val="nextTo"/>
        <c:crossAx val="103964032"/>
        <c:crosses val="autoZero"/>
        <c:auto val="0"/>
        <c:lblAlgn val="ctr"/>
        <c:lblOffset val="100"/>
        <c:noMultiLvlLbl val="0"/>
      </c:catAx>
      <c:valAx>
        <c:axId val="103964032"/>
        <c:scaling>
          <c:orientation val="minMax"/>
          <c:min val="0"/>
        </c:scaling>
        <c:delete val="0"/>
        <c:axPos val="b"/>
        <c:title>
          <c:tx>
            <c:rich>
              <a:bodyPr/>
              <a:lstStyle/>
              <a:p>
                <a:pPr>
                  <a:defRPr/>
                </a:pPr>
                <a:r>
                  <a:rPr lang="en-US" dirty="0"/>
                  <a:t>Median annual number of tickets per institutional FTE among institutions </a:t>
                </a:r>
                <a:r>
                  <a:rPr lang="en-US" dirty="0" smtClean="0"/>
                  <a:t/>
                </a:r>
                <a:br>
                  <a:rPr lang="en-US" dirty="0" smtClean="0"/>
                </a:br>
                <a:r>
                  <a:rPr lang="en-US" dirty="0" smtClean="0"/>
                  <a:t>with </a:t>
                </a:r>
                <a:r>
                  <a:rPr lang="en-US" dirty="0"/>
                  <a:t>a central IT help desk that offers each mode </a:t>
                </a:r>
              </a:p>
            </c:rich>
          </c:tx>
          <c:layout>
            <c:manualLayout>
              <c:xMode val="edge"/>
              <c:yMode val="edge"/>
              <c:x val="0.31512789519731099"/>
              <c:y val="0.90844155844155905"/>
            </c:manualLayout>
          </c:layout>
          <c:overlay val="0"/>
        </c:title>
        <c:numFmt formatCode="0.0" sourceLinked="1"/>
        <c:majorTickMark val="out"/>
        <c:minorTickMark val="none"/>
        <c:tickLblPos val="nextTo"/>
        <c:crossAx val="103962496"/>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stacked"/>
        <c:varyColors val="0"/>
        <c:ser>
          <c:idx val="1"/>
          <c:order val="0"/>
          <c:tx>
            <c:strRef>
              <c:f>Sheet1!$C$1</c:f>
              <c:strCache>
                <c:ptCount val="1"/>
                <c:pt idx="0">
                  <c:v>Central IT compensation spending as a percentage of total central IT spending</c:v>
                </c:pt>
              </c:strCache>
            </c:strRef>
          </c:tx>
          <c:spPr>
            <a:noFill/>
            <a:ln>
              <a:noFill/>
            </a:ln>
            <a:effectLst/>
          </c:spPr>
          <c:invertIfNegative val="0"/>
          <c:dPt>
            <c:idx val="0"/>
            <c:invertIfNegative val="0"/>
            <c:bubble3D val="0"/>
            <c:spPr>
              <a:solidFill>
                <a:schemeClr val="accent6">
                  <a:lumMod val="40000"/>
                  <a:lumOff val="60000"/>
                </a:schemeClr>
              </a:solidFill>
              <a:ln>
                <a:noFill/>
              </a:ln>
              <a:effectLst/>
            </c:spPr>
          </c:dPt>
          <c:dPt>
            <c:idx val="1"/>
            <c:invertIfNegative val="0"/>
            <c:bubble3D val="0"/>
            <c:spPr>
              <a:solidFill>
                <a:schemeClr val="accent6"/>
              </a:solidFill>
              <a:ln>
                <a:noFill/>
              </a:ln>
              <a:effectLst/>
            </c:spPr>
          </c:dPt>
          <c:dPt>
            <c:idx val="2"/>
            <c:invertIfNegative val="0"/>
            <c:bubble3D val="0"/>
            <c:spPr>
              <a:solidFill>
                <a:schemeClr val="accent5">
                  <a:lumMod val="40000"/>
                  <a:lumOff val="60000"/>
                </a:schemeClr>
              </a:solidFill>
              <a:ln>
                <a:noFill/>
              </a:ln>
              <a:effectLst/>
            </c:spPr>
          </c:dPt>
          <c:dPt>
            <c:idx val="3"/>
            <c:invertIfNegative val="0"/>
            <c:bubble3D val="0"/>
            <c:spPr>
              <a:solidFill>
                <a:schemeClr val="accent5"/>
              </a:solidFill>
              <a:ln>
                <a:noFill/>
              </a:ln>
              <a:effectLst/>
            </c:spPr>
          </c:dPt>
          <c:dPt>
            <c:idx val="4"/>
            <c:invertIfNegative val="0"/>
            <c:bubble3D val="0"/>
            <c:spPr>
              <a:solidFill>
                <a:schemeClr val="accent3"/>
              </a:solidFill>
              <a:ln>
                <a:noFill/>
              </a:ln>
              <a:effectLst/>
            </c:spPr>
          </c:dPt>
          <c:dPt>
            <c:idx val="5"/>
            <c:invertIfNegative val="0"/>
            <c:bubble3D val="0"/>
            <c:spPr>
              <a:solidFill>
                <a:schemeClr val="accent2"/>
              </a:solidFill>
              <a:ln>
                <a:noFill/>
              </a:ln>
              <a:effectLst/>
            </c:spPr>
          </c:dPt>
          <c:dPt>
            <c:idx val="6"/>
            <c:invertIfNegative val="0"/>
            <c:bubble3D val="0"/>
            <c:spPr>
              <a:solidFill>
                <a:schemeClr val="bg1">
                  <a:lumMod val="75000"/>
                </a:schemeClr>
              </a:solidFill>
              <a:ln>
                <a:noFill/>
              </a:ln>
              <a:effectLst/>
            </c:spPr>
          </c:dPt>
          <c:dPt>
            <c:idx val="7"/>
            <c:invertIfNegative val="0"/>
            <c:bubble3D val="0"/>
            <c:spPr>
              <a:solidFill>
                <a:schemeClr val="accent1"/>
              </a:solidFill>
              <a:ln>
                <a:noFill/>
              </a:ln>
              <a:effectLst/>
            </c:spPr>
          </c:dPt>
          <c:dPt>
            <c:idx val="8"/>
            <c:invertIfNegative val="0"/>
            <c:bubble3D val="0"/>
            <c:spPr>
              <a:solidFill>
                <a:schemeClr val="accent6">
                  <a:lumMod val="40000"/>
                  <a:lumOff val="60000"/>
                </a:schemeClr>
              </a:solidFill>
              <a:ln>
                <a:noFill/>
              </a:ln>
              <a:effectLst/>
            </c:spPr>
          </c:dPt>
          <c:dPt>
            <c:idx val="9"/>
            <c:invertIfNegative val="0"/>
            <c:bubble3D val="0"/>
            <c:spPr>
              <a:solidFill>
                <a:schemeClr val="accent6"/>
              </a:solidFill>
              <a:ln>
                <a:noFill/>
              </a:ln>
              <a:effectLst/>
            </c:spPr>
          </c:dPt>
          <c:dPt>
            <c:idx val="10"/>
            <c:invertIfNegative val="0"/>
            <c:bubble3D val="0"/>
            <c:spPr>
              <a:solidFill>
                <a:schemeClr val="accent5">
                  <a:lumMod val="40000"/>
                  <a:lumOff val="60000"/>
                </a:schemeClr>
              </a:solidFill>
              <a:ln>
                <a:noFill/>
              </a:ln>
              <a:effectLst/>
            </c:spPr>
          </c:dPt>
          <c:dPt>
            <c:idx val="11"/>
            <c:invertIfNegative val="0"/>
            <c:bubble3D val="0"/>
            <c:spPr>
              <a:solidFill>
                <a:schemeClr val="accent5"/>
              </a:solidFill>
              <a:ln>
                <a:noFill/>
              </a:ln>
              <a:effectLst/>
            </c:spPr>
          </c:dPt>
          <c:dPt>
            <c:idx val="12"/>
            <c:invertIfNegative val="0"/>
            <c:bubble3D val="0"/>
            <c:spPr>
              <a:solidFill>
                <a:schemeClr val="accent3"/>
              </a:solidFill>
              <a:ln>
                <a:noFill/>
              </a:ln>
              <a:effectLst/>
            </c:spPr>
          </c:dPt>
          <c:dPt>
            <c:idx val="13"/>
            <c:invertIfNegative val="0"/>
            <c:bubble3D val="0"/>
            <c:spPr>
              <a:solidFill>
                <a:schemeClr val="accent2"/>
              </a:solidFill>
              <a:ln>
                <a:noFill/>
              </a:ln>
              <a:effectLst/>
            </c:spPr>
          </c:dPt>
          <c:dPt>
            <c:idx val="14"/>
            <c:invertIfNegative val="0"/>
            <c:bubble3D val="0"/>
            <c:spPr>
              <a:solidFill>
                <a:schemeClr val="bg1">
                  <a:lumMod val="75000"/>
                </a:schemeClr>
              </a:solidFill>
              <a:ln>
                <a:noFill/>
              </a:ln>
              <a:effectLst/>
            </c:spPr>
          </c:dPt>
          <c:dPt>
            <c:idx val="15"/>
            <c:invertIfNegative val="0"/>
            <c:bubble3D val="0"/>
            <c:spPr>
              <a:solidFill>
                <a:schemeClr val="accent1"/>
              </a:solidFill>
              <a:ln>
                <a:noFill/>
              </a:ln>
              <a:effectLst/>
            </c:spPr>
          </c:dPt>
          <c:dPt>
            <c:idx val="16"/>
            <c:invertIfNegative val="0"/>
            <c:bubble3D val="0"/>
            <c:spPr>
              <a:solidFill>
                <a:schemeClr val="accent6">
                  <a:lumMod val="40000"/>
                  <a:lumOff val="60000"/>
                </a:schemeClr>
              </a:solidFill>
              <a:ln>
                <a:noFill/>
              </a:ln>
              <a:effectLst/>
            </c:spPr>
          </c:dPt>
          <c:dPt>
            <c:idx val="17"/>
            <c:invertIfNegative val="0"/>
            <c:bubble3D val="0"/>
            <c:spPr>
              <a:solidFill>
                <a:schemeClr val="accent6"/>
              </a:solidFill>
              <a:ln>
                <a:noFill/>
              </a:ln>
              <a:effectLst/>
            </c:spPr>
          </c:dPt>
          <c:dPt>
            <c:idx val="18"/>
            <c:invertIfNegative val="0"/>
            <c:bubble3D val="0"/>
            <c:spPr>
              <a:solidFill>
                <a:schemeClr val="accent5">
                  <a:lumMod val="40000"/>
                  <a:lumOff val="60000"/>
                </a:schemeClr>
              </a:solidFill>
              <a:ln>
                <a:noFill/>
              </a:ln>
              <a:effectLst/>
            </c:spPr>
          </c:dPt>
          <c:dPt>
            <c:idx val="19"/>
            <c:invertIfNegative val="0"/>
            <c:bubble3D val="0"/>
            <c:spPr>
              <a:solidFill>
                <a:schemeClr val="accent5"/>
              </a:solidFill>
              <a:ln>
                <a:noFill/>
              </a:ln>
              <a:effectLst/>
            </c:spPr>
          </c:dPt>
          <c:dPt>
            <c:idx val="20"/>
            <c:invertIfNegative val="0"/>
            <c:bubble3D val="0"/>
            <c:spPr>
              <a:solidFill>
                <a:schemeClr val="accent3"/>
              </a:solidFill>
              <a:ln>
                <a:noFill/>
              </a:ln>
              <a:effectLst/>
            </c:spPr>
          </c:dPt>
          <c:dPt>
            <c:idx val="21"/>
            <c:invertIfNegative val="0"/>
            <c:bubble3D val="0"/>
            <c:spPr>
              <a:solidFill>
                <a:schemeClr val="accent2"/>
              </a:solidFill>
              <a:ln>
                <a:noFill/>
              </a:ln>
              <a:effectLst/>
            </c:spPr>
          </c:dPt>
          <c:dPt>
            <c:idx val="22"/>
            <c:invertIfNegative val="0"/>
            <c:bubble3D val="0"/>
            <c:spPr>
              <a:solidFill>
                <a:schemeClr val="bg1">
                  <a:lumMod val="75000"/>
                </a:schemeClr>
              </a:solidFill>
              <a:ln>
                <a:noFill/>
              </a:ln>
              <a:effectLst/>
            </c:spPr>
          </c:dPt>
          <c:dPt>
            <c:idx val="23"/>
            <c:invertIfNegative val="0"/>
            <c:bubble3D val="0"/>
            <c:spPr>
              <a:solidFill>
                <a:schemeClr val="accent1"/>
              </a:solidFill>
              <a:ln>
                <a:noFill/>
              </a:ln>
              <a:effectLst/>
            </c:spPr>
          </c:dPt>
          <c:dLbls>
            <c:dLbl>
              <c:idx val="7"/>
              <c:layout>
                <c:manualLayout>
                  <c:x val="1.6674034166781801E-2"/>
                  <c:y val="4.4444444444444401E-3"/>
                </c:manualLayout>
              </c:layout>
              <c:dLblPos val="ctr"/>
              <c:showLegendKey val="0"/>
              <c:showVal val="1"/>
              <c:showCatName val="0"/>
              <c:showSerName val="0"/>
              <c:showPercent val="0"/>
              <c:showBubbleSize val="0"/>
            </c:dLbl>
            <c:dLbl>
              <c:idx val="8"/>
              <c:delete val="1"/>
            </c:dLbl>
            <c:dLbl>
              <c:idx val="15"/>
              <c:layout>
                <c:manualLayout>
                  <c:x val="1.6674034166781801E-2"/>
                  <c:y val="-2.2222222222222201E-3"/>
                </c:manualLayout>
              </c:layout>
              <c:dLblPos val="ctr"/>
              <c:showLegendKey val="0"/>
              <c:showVal val="1"/>
              <c:showCatName val="0"/>
              <c:showSerName val="0"/>
              <c:showPercent val="0"/>
              <c:showBubbleSize val="0"/>
            </c:dLbl>
            <c:dLbl>
              <c:idx val="16"/>
              <c:delete val="1"/>
            </c:dLbl>
            <c:dLbl>
              <c:idx val="18"/>
              <c:layout>
                <c:manualLayout>
                  <c:x val="2.3043468250679201E-2"/>
                  <c:y val="0"/>
                </c:manualLayout>
              </c:layout>
              <c:dLblPos val="ctr"/>
              <c:showLegendKey val="0"/>
              <c:showVal val="1"/>
              <c:showCatName val="0"/>
              <c:showSerName val="0"/>
              <c:showPercent val="0"/>
              <c:showBubbleSize val="0"/>
            </c:dLbl>
            <c:dLbl>
              <c:idx val="20"/>
              <c:layout>
                <c:manualLayout>
                  <c:x val="1.32298429801538E-2"/>
                  <c:y val="2.2222222222222201E-3"/>
                </c:manualLayout>
              </c:layout>
              <c:dLblPos val="ctr"/>
              <c:showLegendKey val="0"/>
              <c:showVal val="1"/>
              <c:showCatName val="0"/>
              <c:showSerName val="0"/>
              <c:showPercent val="0"/>
              <c:showBubbleSize val="0"/>
            </c:dLbl>
            <c:dLbl>
              <c:idx val="23"/>
              <c:layout>
                <c:manualLayout>
                  <c:x val="1.6674034166781801E-2"/>
                  <c:y val="2.2222222222222201E-3"/>
                </c:manualLayout>
              </c:layout>
              <c:dLblPos val="ctr"/>
              <c:showLegendKey val="0"/>
              <c:showVal val="1"/>
              <c:showCatName val="0"/>
              <c:showSerName val="0"/>
              <c:showPercent val="0"/>
              <c:showBubbleSize val="0"/>
            </c:dLbl>
            <c:dLblPos val="inEnd"/>
            <c:showLegendKey val="0"/>
            <c:showVal val="1"/>
            <c:showCatName val="0"/>
            <c:showSerName val="0"/>
            <c:showPercent val="0"/>
            <c:showBubbleSize val="0"/>
            <c:showLeaderLines val="0"/>
          </c:dLbls>
          <c:cat>
            <c:multiLvlStrRef>
              <c:f>Sheet1!$A$2:$B$25</c:f>
              <c:multiLvlStrCache>
                <c:ptCount val="24"/>
                <c:lvl>
                  <c:pt idx="0">
                    <c:v>DR private</c:v>
                  </c:pt>
                  <c:pt idx="1">
                    <c:v>DR public</c:v>
                  </c:pt>
                  <c:pt idx="2">
                    <c:v>MA private</c:v>
                  </c:pt>
                  <c:pt idx="3">
                    <c:v>MA public</c:v>
                  </c:pt>
                  <c:pt idx="4">
                    <c:v>BA</c:v>
                  </c:pt>
                  <c:pt idx="5">
                    <c:v>AA</c:v>
                  </c:pt>
                  <c:pt idx="6">
                    <c:v>All nonspecialized U.S.</c:v>
                  </c:pt>
                  <c:pt idx="7">
                    <c:v>My institution</c:v>
                  </c:pt>
                  <c:pt idx="8">
                    <c:v>DR private *</c:v>
                  </c:pt>
                  <c:pt idx="9">
                    <c:v>DR public</c:v>
                  </c:pt>
                  <c:pt idx="10">
                    <c:v>MA private</c:v>
                  </c:pt>
                  <c:pt idx="11">
                    <c:v>MA public</c:v>
                  </c:pt>
                  <c:pt idx="12">
                    <c:v>BA</c:v>
                  </c:pt>
                  <c:pt idx="13">
                    <c:v>AA</c:v>
                  </c:pt>
                  <c:pt idx="14">
                    <c:v>All nonspecialized U.S.</c:v>
                  </c:pt>
                  <c:pt idx="15">
                    <c:v>My institution</c:v>
                  </c:pt>
                  <c:pt idx="16">
                    <c:v>DR private *</c:v>
                  </c:pt>
                  <c:pt idx="17">
                    <c:v>DR public</c:v>
                  </c:pt>
                  <c:pt idx="18">
                    <c:v>MA private</c:v>
                  </c:pt>
                  <c:pt idx="19">
                    <c:v>MA public</c:v>
                  </c:pt>
                  <c:pt idx="20">
                    <c:v>BA</c:v>
                  </c:pt>
                  <c:pt idx="21">
                    <c:v>AA</c:v>
                  </c:pt>
                  <c:pt idx="22">
                    <c:v>All nonspecialized U.S.</c:v>
                  </c:pt>
                  <c:pt idx="23">
                    <c:v>My institution</c:v>
                  </c:pt>
                </c:lvl>
                <c:lvl>
                  <c:pt idx="0">
                    <c:v>Student FTE per laptop/tablet provided by central IT for checkout or loan</c:v>
                  </c:pt>
                  <c:pt idx="8">
                    <c:v>Student FTE per virtual lab/cluster workstation provided by central IT </c:v>
                  </c:pt>
                  <c:pt idx="16">
                    <c:v>Student FTE per lab/cluster workstations provided by central IT</c:v>
                  </c:pt>
                </c:lvl>
              </c:multiLvlStrCache>
            </c:multiLvlStrRef>
          </c:cat>
          <c:val>
            <c:numRef>
              <c:f>Sheet1!$C$2:$C$25</c:f>
              <c:numCache>
                <c:formatCode>General</c:formatCode>
                <c:ptCount val="24"/>
                <c:pt idx="0">
                  <c:v>147</c:v>
                </c:pt>
                <c:pt idx="1">
                  <c:v>335</c:v>
                </c:pt>
                <c:pt idx="2">
                  <c:v>181</c:v>
                </c:pt>
                <c:pt idx="3">
                  <c:v>217</c:v>
                </c:pt>
                <c:pt idx="4">
                  <c:v>76</c:v>
                </c:pt>
                <c:pt idx="5">
                  <c:v>183</c:v>
                </c:pt>
                <c:pt idx="6">
                  <c:v>184</c:v>
                </c:pt>
                <c:pt idx="7" formatCode="0.0">
                  <c:v>0</c:v>
                </c:pt>
                <c:pt idx="8">
                  <c:v>0</c:v>
                </c:pt>
                <c:pt idx="9">
                  <c:v>192</c:v>
                </c:pt>
                <c:pt idx="10">
                  <c:v>25</c:v>
                </c:pt>
                <c:pt idx="11">
                  <c:v>118</c:v>
                </c:pt>
                <c:pt idx="12">
                  <c:v>53</c:v>
                </c:pt>
                <c:pt idx="13">
                  <c:v>51</c:v>
                </c:pt>
                <c:pt idx="14">
                  <c:v>101</c:v>
                </c:pt>
                <c:pt idx="15" formatCode="0.0">
                  <c:v>0</c:v>
                </c:pt>
                <c:pt idx="16">
                  <c:v>0</c:v>
                </c:pt>
                <c:pt idx="17">
                  <c:v>41</c:v>
                </c:pt>
                <c:pt idx="18">
                  <c:v>10</c:v>
                </c:pt>
                <c:pt idx="19">
                  <c:v>19</c:v>
                </c:pt>
                <c:pt idx="20">
                  <c:v>7</c:v>
                </c:pt>
                <c:pt idx="21">
                  <c:v>14</c:v>
                </c:pt>
                <c:pt idx="22">
                  <c:v>18</c:v>
                </c:pt>
                <c:pt idx="23" formatCode="0.0">
                  <c:v>0</c:v>
                </c:pt>
              </c:numCache>
            </c:numRef>
          </c:val>
        </c:ser>
        <c:dLbls>
          <c:showLegendKey val="0"/>
          <c:showVal val="0"/>
          <c:showCatName val="0"/>
          <c:showSerName val="0"/>
          <c:showPercent val="0"/>
          <c:showBubbleSize val="0"/>
        </c:dLbls>
        <c:gapWidth val="150"/>
        <c:overlap val="100"/>
        <c:axId val="100948608"/>
        <c:axId val="100954496"/>
      </c:barChart>
      <c:catAx>
        <c:axId val="100948608"/>
        <c:scaling>
          <c:orientation val="minMax"/>
        </c:scaling>
        <c:delete val="0"/>
        <c:axPos val="l"/>
        <c:majorGridlines/>
        <c:numFmt formatCode="General" sourceLinked="1"/>
        <c:majorTickMark val="out"/>
        <c:minorTickMark val="none"/>
        <c:tickLblPos val="nextTo"/>
        <c:crossAx val="100954496"/>
        <c:crosses val="autoZero"/>
        <c:auto val="0"/>
        <c:lblAlgn val="ctr"/>
        <c:lblOffset val="100"/>
        <c:noMultiLvlLbl val="0"/>
      </c:catAx>
      <c:valAx>
        <c:axId val="100954496"/>
        <c:scaling>
          <c:orientation val="minMax"/>
          <c:min val="0"/>
        </c:scaling>
        <c:delete val="0"/>
        <c:axPos val="b"/>
        <c:title>
          <c:tx>
            <c:rich>
              <a:bodyPr/>
              <a:lstStyle/>
              <a:p>
                <a:pPr>
                  <a:defRPr/>
                </a:pPr>
                <a:r>
                  <a:rPr lang="en-US"/>
                  <a:t>Median student FTEs per shared workstation provided by central IT</a:t>
                </a:r>
              </a:p>
            </c:rich>
          </c:tx>
          <c:layout/>
          <c:overlay val="0"/>
        </c:title>
        <c:numFmt formatCode="General" sourceLinked="1"/>
        <c:majorTickMark val="out"/>
        <c:minorTickMark val="none"/>
        <c:tickLblPos val="nextTo"/>
        <c:crossAx val="100948608"/>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stacked"/>
        <c:varyColors val="0"/>
        <c:ser>
          <c:idx val="1"/>
          <c:order val="0"/>
          <c:tx>
            <c:strRef>
              <c:f>Sheet1!$C$1</c:f>
              <c:strCache>
                <c:ptCount val="1"/>
                <c:pt idx="0">
                  <c:v>Central IT compensation spending as a percentage of total central IT spending2</c:v>
                </c:pt>
              </c:strCache>
            </c:strRef>
          </c:tx>
          <c:spPr>
            <a:noFill/>
            <a:ln>
              <a:noFill/>
            </a:ln>
            <a:effectLst/>
          </c:spPr>
          <c:invertIfNegative val="0"/>
          <c:dPt>
            <c:idx val="0"/>
            <c:invertIfNegative val="0"/>
            <c:bubble3D val="0"/>
            <c:spPr>
              <a:solidFill>
                <a:srgbClr val="FCD5B5"/>
              </a:solidFill>
              <a:ln>
                <a:noFill/>
              </a:ln>
              <a:effectLst/>
            </c:spPr>
          </c:dPt>
          <c:dPt>
            <c:idx val="1"/>
            <c:invertIfNegative val="0"/>
            <c:bubble3D val="0"/>
            <c:spPr>
              <a:solidFill>
                <a:srgbClr val="F79646"/>
              </a:solidFill>
              <a:ln>
                <a:noFill/>
              </a:ln>
              <a:effectLst/>
            </c:spPr>
          </c:dPt>
          <c:dPt>
            <c:idx val="2"/>
            <c:invertIfNegative val="0"/>
            <c:bubble3D val="0"/>
            <c:spPr>
              <a:solidFill>
                <a:srgbClr val="B7DEE8"/>
              </a:solidFill>
              <a:ln>
                <a:noFill/>
              </a:ln>
              <a:effectLst/>
            </c:spPr>
          </c:dPt>
          <c:dPt>
            <c:idx val="3"/>
            <c:invertIfNegative val="0"/>
            <c:bubble3D val="0"/>
            <c:spPr>
              <a:solidFill>
                <a:schemeClr val="accent5"/>
              </a:solidFill>
              <a:ln>
                <a:noFill/>
              </a:ln>
              <a:effectLst/>
            </c:spPr>
          </c:dPt>
          <c:dPt>
            <c:idx val="4"/>
            <c:invertIfNegative val="0"/>
            <c:bubble3D val="0"/>
            <c:spPr>
              <a:solidFill>
                <a:srgbClr val="9BBB59"/>
              </a:solidFill>
              <a:ln>
                <a:noFill/>
              </a:ln>
              <a:effectLst/>
            </c:spPr>
          </c:dPt>
          <c:dPt>
            <c:idx val="5"/>
            <c:invertIfNegative val="0"/>
            <c:bubble3D val="0"/>
            <c:spPr>
              <a:solidFill>
                <a:srgbClr val="C0504D"/>
              </a:solidFill>
              <a:ln>
                <a:noFill/>
              </a:ln>
              <a:effectLst/>
            </c:spPr>
          </c:dPt>
          <c:dPt>
            <c:idx val="6"/>
            <c:invertIfNegative val="0"/>
            <c:bubble3D val="0"/>
            <c:spPr>
              <a:solidFill>
                <a:srgbClr val="BFBFBF"/>
              </a:solidFill>
              <a:ln>
                <a:noFill/>
              </a:ln>
              <a:effectLst/>
            </c:spPr>
          </c:dPt>
          <c:dPt>
            <c:idx val="7"/>
            <c:invertIfNegative val="0"/>
            <c:bubble3D val="0"/>
            <c:spPr>
              <a:solidFill>
                <a:schemeClr val="accent1"/>
              </a:solidFill>
              <a:ln>
                <a:noFill/>
              </a:ln>
              <a:effectLst/>
            </c:spPr>
          </c:dPt>
          <c:dPt>
            <c:idx val="8"/>
            <c:invertIfNegative val="0"/>
            <c:bubble3D val="0"/>
            <c:spPr>
              <a:solidFill>
                <a:schemeClr val="accent6">
                  <a:lumMod val="40000"/>
                  <a:lumOff val="60000"/>
                </a:schemeClr>
              </a:solidFill>
              <a:ln>
                <a:noFill/>
              </a:ln>
              <a:effectLst/>
            </c:spPr>
          </c:dPt>
          <c:dPt>
            <c:idx val="9"/>
            <c:invertIfNegative val="0"/>
            <c:bubble3D val="0"/>
            <c:spPr>
              <a:solidFill>
                <a:schemeClr val="accent6"/>
              </a:solidFill>
              <a:ln>
                <a:noFill/>
              </a:ln>
              <a:effectLst/>
            </c:spPr>
          </c:dPt>
          <c:dPt>
            <c:idx val="10"/>
            <c:invertIfNegative val="0"/>
            <c:bubble3D val="0"/>
            <c:spPr>
              <a:solidFill>
                <a:schemeClr val="accent5">
                  <a:lumMod val="40000"/>
                  <a:lumOff val="60000"/>
                </a:schemeClr>
              </a:solidFill>
              <a:ln>
                <a:noFill/>
              </a:ln>
              <a:effectLst/>
            </c:spPr>
          </c:dPt>
          <c:dPt>
            <c:idx val="11"/>
            <c:invertIfNegative val="0"/>
            <c:bubble3D val="0"/>
            <c:spPr>
              <a:solidFill>
                <a:schemeClr val="accent5"/>
              </a:solidFill>
              <a:ln>
                <a:noFill/>
              </a:ln>
              <a:effectLst/>
            </c:spPr>
          </c:dPt>
          <c:dPt>
            <c:idx val="12"/>
            <c:invertIfNegative val="0"/>
            <c:bubble3D val="0"/>
            <c:spPr>
              <a:solidFill>
                <a:schemeClr val="accent3"/>
              </a:solidFill>
              <a:ln>
                <a:noFill/>
              </a:ln>
              <a:effectLst/>
            </c:spPr>
          </c:dPt>
          <c:dPt>
            <c:idx val="13"/>
            <c:invertIfNegative val="0"/>
            <c:bubble3D val="0"/>
            <c:spPr>
              <a:solidFill>
                <a:schemeClr val="accent2"/>
              </a:solidFill>
              <a:ln>
                <a:noFill/>
              </a:ln>
              <a:effectLst/>
            </c:spPr>
          </c:dPt>
          <c:dPt>
            <c:idx val="14"/>
            <c:invertIfNegative val="0"/>
            <c:bubble3D val="0"/>
            <c:spPr>
              <a:solidFill>
                <a:schemeClr val="bg1">
                  <a:lumMod val="75000"/>
                </a:schemeClr>
              </a:solidFill>
              <a:ln>
                <a:noFill/>
              </a:ln>
              <a:effectLst/>
            </c:spPr>
          </c:dPt>
          <c:dPt>
            <c:idx val="15"/>
            <c:invertIfNegative val="0"/>
            <c:bubble3D val="0"/>
            <c:spPr>
              <a:solidFill>
                <a:srgbClr val="4F81BD"/>
              </a:solidFill>
              <a:ln>
                <a:noFill/>
              </a:ln>
              <a:effectLst/>
            </c:spPr>
          </c:dPt>
          <c:dLbls>
            <c:dLbl>
              <c:idx val="7"/>
              <c:layout>
                <c:manualLayout>
                  <c:x val="1.5599415204678399E-2"/>
                  <c:y val="-6.4935064935064896E-3"/>
                </c:manualLayout>
              </c:layout>
              <c:dLblPos val="ctr"/>
              <c:showLegendKey val="0"/>
              <c:showVal val="1"/>
              <c:showCatName val="0"/>
              <c:showSerName val="0"/>
              <c:showPercent val="0"/>
              <c:showBubbleSize val="0"/>
            </c:dLbl>
            <c:dLbl>
              <c:idx val="15"/>
              <c:layout>
                <c:manualLayout>
                  <c:x val="1.5599415204678399E-2"/>
                  <c:y val="-4.3290043290043299E-3"/>
                </c:manualLayout>
              </c:layout>
              <c:dLblPos val="ctr"/>
              <c:showLegendKey val="0"/>
              <c:showVal val="1"/>
              <c:showCatName val="0"/>
              <c:showSerName val="0"/>
              <c:showPercent val="0"/>
              <c:showBubbleSize val="0"/>
            </c:dLbl>
            <c:dLblPos val="inEnd"/>
            <c:showLegendKey val="0"/>
            <c:showVal val="1"/>
            <c:showCatName val="0"/>
            <c:showSerName val="0"/>
            <c:showPercent val="0"/>
            <c:showBubbleSize val="0"/>
            <c:showLeaderLines val="0"/>
          </c:dLbls>
          <c:cat>
            <c:multiLvlStrRef>
              <c:f>Sheet1!$A$2:$B$17</c:f>
              <c:multiLvlStrCache>
                <c:ptCount val="16"/>
                <c:lvl>
                  <c:pt idx="0">
                    <c:v>DR private</c:v>
                  </c:pt>
                  <c:pt idx="1">
                    <c:v>DR public</c:v>
                  </c:pt>
                  <c:pt idx="2">
                    <c:v>MA private</c:v>
                  </c:pt>
                  <c:pt idx="3">
                    <c:v>MA public</c:v>
                  </c:pt>
                  <c:pt idx="4">
                    <c:v>BA</c:v>
                  </c:pt>
                  <c:pt idx="5">
                    <c:v>AA</c:v>
                  </c:pt>
                  <c:pt idx="6">
                    <c:v>All nonspecialized U.S.</c:v>
                  </c:pt>
                  <c:pt idx="7">
                    <c:v>My institution</c:v>
                  </c:pt>
                  <c:pt idx="8">
                    <c:v>DR private</c:v>
                  </c:pt>
                  <c:pt idx="9">
                    <c:v>DR public</c:v>
                  </c:pt>
                  <c:pt idx="10">
                    <c:v>MA private</c:v>
                  </c:pt>
                  <c:pt idx="11">
                    <c:v>MA public</c:v>
                  </c:pt>
                  <c:pt idx="12">
                    <c:v>BA</c:v>
                  </c:pt>
                  <c:pt idx="13">
                    <c:v>AA</c:v>
                  </c:pt>
                  <c:pt idx="14">
                    <c:v>All nonspecialized U.S.</c:v>
                  </c:pt>
                  <c:pt idx="15">
                    <c:v>My institution</c:v>
                  </c:pt>
                </c:lvl>
                <c:lvl>
                  <c:pt idx="0">
                    <c:v>Institutions hosting or participating in cross-institutional data center services </c:v>
                  </c:pt>
                  <c:pt idx="8">
                    <c:v>Institutions using commercial data center services</c:v>
                  </c:pt>
                </c:lvl>
              </c:multiLvlStrCache>
            </c:multiLvlStrRef>
          </c:cat>
          <c:val>
            <c:numRef>
              <c:f>Sheet1!$C$2:$C$17</c:f>
              <c:numCache>
                <c:formatCode>0%</c:formatCode>
                <c:ptCount val="16"/>
                <c:pt idx="0">
                  <c:v>0.48</c:v>
                </c:pt>
                <c:pt idx="1">
                  <c:v>0.77</c:v>
                </c:pt>
                <c:pt idx="2">
                  <c:v>0.17</c:v>
                </c:pt>
                <c:pt idx="3">
                  <c:v>0.73</c:v>
                </c:pt>
                <c:pt idx="4">
                  <c:v>0.26</c:v>
                </c:pt>
                <c:pt idx="5">
                  <c:v>0.47</c:v>
                </c:pt>
                <c:pt idx="6">
                  <c:v>0.5</c:v>
                </c:pt>
                <c:pt idx="7">
                  <c:v>0</c:v>
                </c:pt>
                <c:pt idx="8">
                  <c:v>0.4</c:v>
                </c:pt>
                <c:pt idx="9">
                  <c:v>0.23</c:v>
                </c:pt>
                <c:pt idx="10">
                  <c:v>0.3</c:v>
                </c:pt>
                <c:pt idx="11">
                  <c:v>0.31</c:v>
                </c:pt>
                <c:pt idx="12">
                  <c:v>0.3</c:v>
                </c:pt>
                <c:pt idx="13">
                  <c:v>0.16</c:v>
                </c:pt>
                <c:pt idx="14">
                  <c:v>0.27</c:v>
                </c:pt>
                <c:pt idx="15">
                  <c:v>0</c:v>
                </c:pt>
              </c:numCache>
            </c:numRef>
          </c:val>
        </c:ser>
        <c:dLbls>
          <c:showLegendKey val="0"/>
          <c:showVal val="0"/>
          <c:showCatName val="0"/>
          <c:showSerName val="0"/>
          <c:showPercent val="0"/>
          <c:showBubbleSize val="0"/>
        </c:dLbls>
        <c:gapWidth val="150"/>
        <c:overlap val="100"/>
        <c:axId val="101037952"/>
        <c:axId val="101039488"/>
      </c:barChart>
      <c:catAx>
        <c:axId val="101037952"/>
        <c:scaling>
          <c:orientation val="minMax"/>
        </c:scaling>
        <c:delete val="0"/>
        <c:axPos val="l"/>
        <c:majorGridlines/>
        <c:numFmt formatCode="General" sourceLinked="1"/>
        <c:majorTickMark val="out"/>
        <c:minorTickMark val="none"/>
        <c:tickLblPos val="nextTo"/>
        <c:crossAx val="101039488"/>
        <c:crosses val="autoZero"/>
        <c:auto val="0"/>
        <c:lblAlgn val="ctr"/>
        <c:lblOffset val="100"/>
        <c:noMultiLvlLbl val="0"/>
      </c:catAx>
      <c:valAx>
        <c:axId val="101039488"/>
        <c:scaling>
          <c:orientation val="minMax"/>
          <c:min val="0"/>
        </c:scaling>
        <c:delete val="0"/>
        <c:axPos val="b"/>
        <c:title>
          <c:tx>
            <c:rich>
              <a:bodyPr/>
              <a:lstStyle/>
              <a:p>
                <a:pPr>
                  <a:defRPr/>
                </a:pPr>
                <a:r>
                  <a:rPr lang="en-US"/>
                  <a:t>Median percentage</a:t>
                </a:r>
              </a:p>
            </c:rich>
          </c:tx>
          <c:layout/>
          <c:overlay val="0"/>
        </c:title>
        <c:numFmt formatCode="0%" sourceLinked="1"/>
        <c:majorTickMark val="out"/>
        <c:minorTickMark val="none"/>
        <c:tickLblPos val="nextTo"/>
        <c:crossAx val="101037952"/>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stacked"/>
        <c:varyColors val="0"/>
        <c:ser>
          <c:idx val="1"/>
          <c:order val="0"/>
          <c:tx>
            <c:strRef>
              <c:f>Sheet1!$C$1</c:f>
              <c:strCache>
                <c:ptCount val="1"/>
                <c:pt idx="0">
                  <c:v>Central IT compensation spending as a percentage of total central IT spending2</c:v>
                </c:pt>
              </c:strCache>
            </c:strRef>
          </c:tx>
          <c:spPr>
            <a:noFill/>
            <a:ln>
              <a:noFill/>
            </a:ln>
            <a:effectLst/>
          </c:spPr>
          <c:invertIfNegative val="0"/>
          <c:dPt>
            <c:idx val="0"/>
            <c:invertIfNegative val="0"/>
            <c:bubble3D val="0"/>
            <c:spPr>
              <a:solidFill>
                <a:srgbClr val="FCD5B5"/>
              </a:solidFill>
              <a:ln>
                <a:noFill/>
              </a:ln>
              <a:effectLst/>
            </c:spPr>
          </c:dPt>
          <c:dPt>
            <c:idx val="1"/>
            <c:invertIfNegative val="0"/>
            <c:bubble3D val="0"/>
            <c:spPr>
              <a:solidFill>
                <a:srgbClr val="F79646"/>
              </a:solidFill>
              <a:ln>
                <a:noFill/>
              </a:ln>
              <a:effectLst/>
            </c:spPr>
          </c:dPt>
          <c:dPt>
            <c:idx val="2"/>
            <c:invertIfNegative val="0"/>
            <c:bubble3D val="0"/>
            <c:spPr>
              <a:solidFill>
                <a:srgbClr val="B7DEE8"/>
              </a:solidFill>
              <a:ln>
                <a:noFill/>
              </a:ln>
              <a:effectLst/>
            </c:spPr>
          </c:dPt>
          <c:dPt>
            <c:idx val="3"/>
            <c:invertIfNegative val="0"/>
            <c:bubble3D val="0"/>
            <c:spPr>
              <a:solidFill>
                <a:schemeClr val="accent5"/>
              </a:solidFill>
              <a:ln>
                <a:noFill/>
              </a:ln>
              <a:effectLst/>
            </c:spPr>
          </c:dPt>
          <c:dPt>
            <c:idx val="4"/>
            <c:invertIfNegative val="0"/>
            <c:bubble3D val="0"/>
            <c:spPr>
              <a:solidFill>
                <a:srgbClr val="9BBB59"/>
              </a:solidFill>
              <a:ln>
                <a:noFill/>
              </a:ln>
              <a:effectLst/>
            </c:spPr>
          </c:dPt>
          <c:dPt>
            <c:idx val="5"/>
            <c:invertIfNegative val="0"/>
            <c:bubble3D val="0"/>
            <c:spPr>
              <a:solidFill>
                <a:srgbClr val="C0504D"/>
              </a:solidFill>
              <a:ln>
                <a:noFill/>
              </a:ln>
              <a:effectLst/>
            </c:spPr>
          </c:dPt>
          <c:dPt>
            <c:idx val="6"/>
            <c:invertIfNegative val="0"/>
            <c:bubble3D val="0"/>
            <c:spPr>
              <a:solidFill>
                <a:srgbClr val="BFBFBF"/>
              </a:solidFill>
              <a:ln>
                <a:noFill/>
              </a:ln>
              <a:effectLst/>
            </c:spPr>
          </c:dPt>
          <c:dPt>
            <c:idx val="7"/>
            <c:invertIfNegative val="0"/>
            <c:bubble3D val="0"/>
            <c:spPr>
              <a:solidFill>
                <a:schemeClr val="accent1"/>
              </a:solidFill>
              <a:ln>
                <a:noFill/>
              </a:ln>
              <a:effectLst/>
            </c:spPr>
          </c:dPt>
          <c:dPt>
            <c:idx val="8"/>
            <c:invertIfNegative val="0"/>
            <c:bubble3D val="0"/>
            <c:spPr>
              <a:solidFill>
                <a:schemeClr val="accent6">
                  <a:lumMod val="40000"/>
                  <a:lumOff val="60000"/>
                </a:schemeClr>
              </a:solidFill>
              <a:ln>
                <a:noFill/>
              </a:ln>
              <a:effectLst/>
            </c:spPr>
          </c:dPt>
          <c:dPt>
            <c:idx val="9"/>
            <c:invertIfNegative val="0"/>
            <c:bubble3D val="0"/>
            <c:spPr>
              <a:solidFill>
                <a:schemeClr val="accent6"/>
              </a:solidFill>
              <a:ln>
                <a:noFill/>
              </a:ln>
              <a:effectLst/>
            </c:spPr>
          </c:dPt>
          <c:dPt>
            <c:idx val="10"/>
            <c:invertIfNegative val="0"/>
            <c:bubble3D val="0"/>
            <c:spPr>
              <a:solidFill>
                <a:schemeClr val="accent5">
                  <a:lumMod val="40000"/>
                  <a:lumOff val="60000"/>
                </a:schemeClr>
              </a:solidFill>
              <a:ln>
                <a:noFill/>
              </a:ln>
              <a:effectLst/>
            </c:spPr>
          </c:dPt>
          <c:dPt>
            <c:idx val="11"/>
            <c:invertIfNegative val="0"/>
            <c:bubble3D val="0"/>
            <c:spPr>
              <a:solidFill>
                <a:schemeClr val="accent5"/>
              </a:solidFill>
              <a:ln>
                <a:noFill/>
              </a:ln>
              <a:effectLst/>
            </c:spPr>
          </c:dPt>
          <c:dPt>
            <c:idx val="12"/>
            <c:invertIfNegative val="0"/>
            <c:bubble3D val="0"/>
            <c:spPr>
              <a:solidFill>
                <a:schemeClr val="accent3"/>
              </a:solidFill>
              <a:ln>
                <a:noFill/>
              </a:ln>
              <a:effectLst/>
            </c:spPr>
          </c:dPt>
          <c:dPt>
            <c:idx val="13"/>
            <c:invertIfNegative val="0"/>
            <c:bubble3D val="0"/>
            <c:spPr>
              <a:solidFill>
                <a:schemeClr val="accent2"/>
              </a:solidFill>
              <a:ln>
                <a:noFill/>
              </a:ln>
              <a:effectLst/>
            </c:spPr>
          </c:dPt>
          <c:dPt>
            <c:idx val="14"/>
            <c:invertIfNegative val="0"/>
            <c:bubble3D val="0"/>
            <c:spPr>
              <a:solidFill>
                <a:schemeClr val="bg1">
                  <a:lumMod val="75000"/>
                </a:schemeClr>
              </a:solidFill>
              <a:ln>
                <a:noFill/>
              </a:ln>
              <a:effectLst/>
            </c:spPr>
          </c:dPt>
          <c:dPt>
            <c:idx val="15"/>
            <c:invertIfNegative val="0"/>
            <c:bubble3D val="0"/>
            <c:spPr>
              <a:solidFill>
                <a:srgbClr val="4F81BD"/>
              </a:solidFill>
              <a:ln>
                <a:noFill/>
              </a:ln>
              <a:effectLst/>
            </c:spPr>
          </c:dPt>
          <c:dPt>
            <c:idx val="16"/>
            <c:invertIfNegative val="0"/>
            <c:bubble3D val="0"/>
            <c:spPr>
              <a:solidFill>
                <a:schemeClr val="accent6">
                  <a:lumMod val="40000"/>
                  <a:lumOff val="60000"/>
                </a:schemeClr>
              </a:solidFill>
              <a:ln>
                <a:noFill/>
              </a:ln>
              <a:effectLst/>
            </c:spPr>
          </c:dPt>
          <c:dPt>
            <c:idx val="17"/>
            <c:invertIfNegative val="0"/>
            <c:bubble3D val="0"/>
            <c:spPr>
              <a:solidFill>
                <a:schemeClr val="accent6"/>
              </a:solidFill>
              <a:ln>
                <a:noFill/>
              </a:ln>
              <a:effectLst/>
            </c:spPr>
          </c:dPt>
          <c:dPt>
            <c:idx val="18"/>
            <c:invertIfNegative val="0"/>
            <c:bubble3D val="0"/>
            <c:spPr>
              <a:solidFill>
                <a:schemeClr val="accent5">
                  <a:lumMod val="40000"/>
                  <a:lumOff val="60000"/>
                </a:schemeClr>
              </a:solidFill>
              <a:ln>
                <a:noFill/>
              </a:ln>
              <a:effectLst/>
            </c:spPr>
          </c:dPt>
          <c:dPt>
            <c:idx val="19"/>
            <c:invertIfNegative val="0"/>
            <c:bubble3D val="0"/>
            <c:spPr>
              <a:solidFill>
                <a:schemeClr val="accent5"/>
              </a:solidFill>
              <a:ln>
                <a:noFill/>
              </a:ln>
              <a:effectLst/>
            </c:spPr>
          </c:dPt>
          <c:dPt>
            <c:idx val="20"/>
            <c:invertIfNegative val="0"/>
            <c:bubble3D val="0"/>
            <c:spPr>
              <a:solidFill>
                <a:schemeClr val="accent3"/>
              </a:solidFill>
              <a:ln>
                <a:noFill/>
              </a:ln>
              <a:effectLst/>
            </c:spPr>
          </c:dPt>
          <c:dPt>
            <c:idx val="21"/>
            <c:invertIfNegative val="0"/>
            <c:bubble3D val="0"/>
            <c:spPr>
              <a:solidFill>
                <a:schemeClr val="accent2"/>
              </a:solidFill>
              <a:ln>
                <a:noFill/>
              </a:ln>
              <a:effectLst/>
            </c:spPr>
          </c:dPt>
          <c:dPt>
            <c:idx val="22"/>
            <c:invertIfNegative val="0"/>
            <c:bubble3D val="0"/>
            <c:spPr>
              <a:solidFill>
                <a:schemeClr val="bg1">
                  <a:lumMod val="75000"/>
                </a:schemeClr>
              </a:solidFill>
              <a:ln>
                <a:noFill/>
              </a:ln>
              <a:effectLst/>
            </c:spPr>
          </c:dPt>
          <c:dPt>
            <c:idx val="23"/>
            <c:invertIfNegative val="0"/>
            <c:bubble3D val="0"/>
            <c:spPr>
              <a:solidFill>
                <a:schemeClr val="accent1"/>
              </a:solidFill>
              <a:ln>
                <a:noFill/>
              </a:ln>
              <a:effectLst/>
            </c:spPr>
          </c:dPt>
          <c:dLbls>
            <c:dLbl>
              <c:idx val="7"/>
              <c:layout>
                <c:manualLayout>
                  <c:x val="1.5599415204678399E-2"/>
                  <c:y val="2.05761316872428E-3"/>
                </c:manualLayout>
              </c:layout>
              <c:dLblPos val="ctr"/>
              <c:showLegendKey val="0"/>
              <c:showVal val="1"/>
              <c:showCatName val="0"/>
              <c:showSerName val="0"/>
              <c:showPercent val="0"/>
              <c:showBubbleSize val="0"/>
            </c:dLbl>
            <c:dLbl>
              <c:idx val="15"/>
              <c:layout>
                <c:manualLayout>
                  <c:x val="1.5599415204678399E-2"/>
                  <c:y val="-2.05761316872428E-3"/>
                </c:manualLayout>
              </c:layout>
              <c:dLblPos val="ctr"/>
              <c:showLegendKey val="0"/>
              <c:showVal val="1"/>
              <c:showCatName val="0"/>
              <c:showSerName val="0"/>
              <c:showPercent val="0"/>
              <c:showBubbleSize val="0"/>
            </c:dLbl>
            <c:dLbl>
              <c:idx val="23"/>
              <c:layout>
                <c:manualLayout>
                  <c:x val="1.7061403508771899E-2"/>
                  <c:y val="2.05761316872428E-3"/>
                </c:manualLayout>
              </c:layout>
              <c:dLblPos val="ctr"/>
              <c:showLegendKey val="0"/>
              <c:showVal val="1"/>
              <c:showCatName val="0"/>
              <c:showSerName val="0"/>
              <c:showPercent val="0"/>
              <c:showBubbleSize val="0"/>
            </c:dLbl>
            <c:dLblPos val="inEnd"/>
            <c:showLegendKey val="0"/>
            <c:showVal val="1"/>
            <c:showCatName val="0"/>
            <c:showSerName val="0"/>
            <c:showPercent val="0"/>
            <c:showBubbleSize val="0"/>
            <c:showLeaderLines val="0"/>
          </c:dLbls>
          <c:cat>
            <c:multiLvlStrRef>
              <c:f>Sheet1!$A$2:$B$25</c:f>
              <c:multiLvlStrCache>
                <c:ptCount val="24"/>
                <c:lvl>
                  <c:pt idx="0">
                    <c:v>DR private</c:v>
                  </c:pt>
                  <c:pt idx="1">
                    <c:v>DR public</c:v>
                  </c:pt>
                  <c:pt idx="2">
                    <c:v>MA private</c:v>
                  </c:pt>
                  <c:pt idx="3">
                    <c:v>MA public</c:v>
                  </c:pt>
                  <c:pt idx="4">
                    <c:v>BA</c:v>
                  </c:pt>
                  <c:pt idx="5">
                    <c:v>AA</c:v>
                  </c:pt>
                  <c:pt idx="6">
                    <c:v>All nonspecialized U.S.</c:v>
                  </c:pt>
                  <c:pt idx="7">
                    <c:v>My institution</c:v>
                  </c:pt>
                  <c:pt idx="8">
                    <c:v>DR private</c:v>
                  </c:pt>
                  <c:pt idx="9">
                    <c:v>DR public</c:v>
                  </c:pt>
                  <c:pt idx="10">
                    <c:v>MA private</c:v>
                  </c:pt>
                  <c:pt idx="11">
                    <c:v>MA public</c:v>
                  </c:pt>
                  <c:pt idx="12">
                    <c:v>BA</c:v>
                  </c:pt>
                  <c:pt idx="13">
                    <c:v>AA</c:v>
                  </c:pt>
                  <c:pt idx="14">
                    <c:v>All nonspecialized U.S.</c:v>
                  </c:pt>
                  <c:pt idx="15">
                    <c:v>My institution</c:v>
                  </c:pt>
                  <c:pt idx="16">
                    <c:v>DR private</c:v>
                  </c:pt>
                  <c:pt idx="17">
                    <c:v>DR public</c:v>
                  </c:pt>
                  <c:pt idx="18">
                    <c:v>MA private</c:v>
                  </c:pt>
                  <c:pt idx="19">
                    <c:v>MA public</c:v>
                  </c:pt>
                  <c:pt idx="20">
                    <c:v>BA</c:v>
                  </c:pt>
                  <c:pt idx="21">
                    <c:v>AA</c:v>
                  </c:pt>
                  <c:pt idx="22">
                    <c:v>All nonspecialized U.S.</c:v>
                  </c:pt>
                  <c:pt idx="23">
                    <c:v>My institution</c:v>
                  </c:pt>
                </c:lvl>
                <c:lvl>
                  <c:pt idx="0">
                    <c:v>Institutions using IaaS to provide data center services</c:v>
                  </c:pt>
                  <c:pt idx="8">
                    <c:v>Institutions using PaaS to provide data center services</c:v>
                  </c:pt>
                  <c:pt idx="16">
                    <c:v>Institutions using SaaS to provide data center services</c:v>
                  </c:pt>
                </c:lvl>
              </c:multiLvlStrCache>
            </c:multiLvlStrRef>
          </c:cat>
          <c:val>
            <c:numRef>
              <c:f>Sheet1!$C$2:$C$25</c:f>
              <c:numCache>
                <c:formatCode>0%</c:formatCode>
                <c:ptCount val="24"/>
                <c:pt idx="0">
                  <c:v>0.45</c:v>
                </c:pt>
                <c:pt idx="1">
                  <c:v>0.31</c:v>
                </c:pt>
                <c:pt idx="2">
                  <c:v>0.3</c:v>
                </c:pt>
                <c:pt idx="3">
                  <c:v>0.31</c:v>
                </c:pt>
                <c:pt idx="4">
                  <c:v>0.28000000000000003</c:v>
                </c:pt>
                <c:pt idx="5">
                  <c:v>0.11</c:v>
                </c:pt>
                <c:pt idx="6">
                  <c:v>0.28000000000000003</c:v>
                </c:pt>
                <c:pt idx="7">
                  <c:v>0</c:v>
                </c:pt>
                <c:pt idx="8">
                  <c:v>0.24</c:v>
                </c:pt>
                <c:pt idx="9">
                  <c:v>0.26</c:v>
                </c:pt>
                <c:pt idx="10">
                  <c:v>0.14000000000000001</c:v>
                </c:pt>
                <c:pt idx="11">
                  <c:v>0.16</c:v>
                </c:pt>
                <c:pt idx="12">
                  <c:v>0.25</c:v>
                </c:pt>
                <c:pt idx="13">
                  <c:v>0.13</c:v>
                </c:pt>
                <c:pt idx="14">
                  <c:v>0.2</c:v>
                </c:pt>
                <c:pt idx="15">
                  <c:v>0</c:v>
                </c:pt>
                <c:pt idx="16">
                  <c:v>0.78</c:v>
                </c:pt>
                <c:pt idx="17">
                  <c:v>0.74</c:v>
                </c:pt>
                <c:pt idx="18">
                  <c:v>0.74</c:v>
                </c:pt>
                <c:pt idx="19">
                  <c:v>0.68</c:v>
                </c:pt>
                <c:pt idx="20">
                  <c:v>0.59</c:v>
                </c:pt>
                <c:pt idx="21">
                  <c:v>0.6</c:v>
                </c:pt>
                <c:pt idx="22">
                  <c:v>0.68</c:v>
                </c:pt>
                <c:pt idx="23">
                  <c:v>0</c:v>
                </c:pt>
              </c:numCache>
            </c:numRef>
          </c:val>
        </c:ser>
        <c:dLbls>
          <c:showLegendKey val="0"/>
          <c:showVal val="0"/>
          <c:showCatName val="0"/>
          <c:showSerName val="0"/>
          <c:showPercent val="0"/>
          <c:showBubbleSize val="0"/>
        </c:dLbls>
        <c:gapWidth val="150"/>
        <c:overlap val="100"/>
        <c:axId val="104652800"/>
        <c:axId val="104654336"/>
      </c:barChart>
      <c:catAx>
        <c:axId val="104652800"/>
        <c:scaling>
          <c:orientation val="minMax"/>
        </c:scaling>
        <c:delete val="0"/>
        <c:axPos val="l"/>
        <c:majorGridlines/>
        <c:numFmt formatCode="General" sourceLinked="1"/>
        <c:majorTickMark val="out"/>
        <c:minorTickMark val="none"/>
        <c:tickLblPos val="nextTo"/>
        <c:crossAx val="104654336"/>
        <c:crosses val="autoZero"/>
        <c:auto val="0"/>
        <c:lblAlgn val="ctr"/>
        <c:lblOffset val="100"/>
        <c:noMultiLvlLbl val="0"/>
      </c:catAx>
      <c:valAx>
        <c:axId val="104654336"/>
        <c:scaling>
          <c:orientation val="minMax"/>
          <c:min val="0"/>
        </c:scaling>
        <c:delete val="0"/>
        <c:axPos val="b"/>
        <c:title>
          <c:tx>
            <c:rich>
              <a:bodyPr/>
              <a:lstStyle/>
              <a:p>
                <a:pPr>
                  <a:defRPr/>
                </a:pPr>
                <a:r>
                  <a:rPr lang="en-US"/>
                  <a:t>Median percentage</a:t>
                </a:r>
              </a:p>
            </c:rich>
          </c:tx>
          <c:layout/>
          <c:overlay val="0"/>
        </c:title>
        <c:numFmt formatCode="0%" sourceLinked="1"/>
        <c:majorTickMark val="out"/>
        <c:minorTickMark val="none"/>
        <c:tickLblPos val="nextTo"/>
        <c:crossAx val="104652800"/>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stacked"/>
        <c:varyColors val="0"/>
        <c:ser>
          <c:idx val="1"/>
          <c:order val="0"/>
          <c:tx>
            <c:strRef>
              <c:f>Sheet1!$C$1</c:f>
              <c:strCache>
                <c:ptCount val="1"/>
                <c:pt idx="0">
                  <c:v>Central IT compensation spending as a percentage of total central IT spending2</c:v>
                </c:pt>
              </c:strCache>
            </c:strRef>
          </c:tx>
          <c:spPr>
            <a:noFill/>
            <a:ln>
              <a:noFill/>
            </a:ln>
            <a:effectLst/>
          </c:spPr>
          <c:invertIfNegative val="0"/>
          <c:dPt>
            <c:idx val="0"/>
            <c:invertIfNegative val="0"/>
            <c:bubble3D val="0"/>
            <c:spPr>
              <a:solidFill>
                <a:srgbClr val="FCD5B5"/>
              </a:solidFill>
              <a:ln>
                <a:noFill/>
              </a:ln>
              <a:effectLst/>
            </c:spPr>
          </c:dPt>
          <c:dPt>
            <c:idx val="1"/>
            <c:invertIfNegative val="0"/>
            <c:bubble3D val="0"/>
            <c:spPr>
              <a:solidFill>
                <a:srgbClr val="F79646"/>
              </a:solidFill>
              <a:ln>
                <a:noFill/>
              </a:ln>
              <a:effectLst/>
            </c:spPr>
          </c:dPt>
          <c:dPt>
            <c:idx val="2"/>
            <c:invertIfNegative val="0"/>
            <c:bubble3D val="0"/>
            <c:spPr>
              <a:solidFill>
                <a:srgbClr val="B7DEE8"/>
              </a:solidFill>
              <a:ln>
                <a:noFill/>
              </a:ln>
              <a:effectLst/>
            </c:spPr>
          </c:dPt>
          <c:dPt>
            <c:idx val="3"/>
            <c:invertIfNegative val="0"/>
            <c:bubble3D val="0"/>
            <c:spPr>
              <a:solidFill>
                <a:schemeClr val="accent5"/>
              </a:solidFill>
              <a:ln>
                <a:noFill/>
              </a:ln>
              <a:effectLst/>
            </c:spPr>
          </c:dPt>
          <c:dPt>
            <c:idx val="4"/>
            <c:invertIfNegative val="0"/>
            <c:bubble3D val="0"/>
            <c:spPr>
              <a:solidFill>
                <a:srgbClr val="9BBB59"/>
              </a:solidFill>
              <a:ln>
                <a:noFill/>
              </a:ln>
              <a:effectLst/>
            </c:spPr>
          </c:dPt>
          <c:dPt>
            <c:idx val="5"/>
            <c:invertIfNegative val="0"/>
            <c:bubble3D val="0"/>
            <c:spPr>
              <a:solidFill>
                <a:srgbClr val="C0504D"/>
              </a:solidFill>
              <a:ln>
                <a:noFill/>
              </a:ln>
              <a:effectLst/>
            </c:spPr>
          </c:dPt>
          <c:dPt>
            <c:idx val="6"/>
            <c:invertIfNegative val="0"/>
            <c:bubble3D val="0"/>
            <c:spPr>
              <a:solidFill>
                <a:srgbClr val="BFBFBF"/>
              </a:solidFill>
              <a:ln>
                <a:noFill/>
              </a:ln>
              <a:effectLst/>
            </c:spPr>
          </c:dPt>
          <c:dPt>
            <c:idx val="7"/>
            <c:invertIfNegative val="0"/>
            <c:bubble3D val="0"/>
            <c:spPr>
              <a:solidFill>
                <a:schemeClr val="accent1"/>
              </a:solidFill>
              <a:ln>
                <a:noFill/>
              </a:ln>
              <a:effectLst/>
            </c:spPr>
          </c:dPt>
          <c:dPt>
            <c:idx val="8"/>
            <c:invertIfNegative val="0"/>
            <c:bubble3D val="0"/>
            <c:spPr>
              <a:solidFill>
                <a:schemeClr val="accent6">
                  <a:lumMod val="40000"/>
                  <a:lumOff val="60000"/>
                </a:schemeClr>
              </a:solidFill>
              <a:ln>
                <a:noFill/>
              </a:ln>
              <a:effectLst/>
            </c:spPr>
          </c:dPt>
          <c:dPt>
            <c:idx val="9"/>
            <c:invertIfNegative val="0"/>
            <c:bubble3D val="0"/>
            <c:spPr>
              <a:solidFill>
                <a:schemeClr val="accent6"/>
              </a:solidFill>
              <a:ln>
                <a:noFill/>
              </a:ln>
              <a:effectLst/>
            </c:spPr>
          </c:dPt>
          <c:dPt>
            <c:idx val="10"/>
            <c:invertIfNegative val="0"/>
            <c:bubble3D val="0"/>
            <c:spPr>
              <a:solidFill>
                <a:schemeClr val="accent5">
                  <a:lumMod val="40000"/>
                  <a:lumOff val="60000"/>
                </a:schemeClr>
              </a:solidFill>
              <a:ln>
                <a:noFill/>
              </a:ln>
              <a:effectLst/>
            </c:spPr>
          </c:dPt>
          <c:dPt>
            <c:idx val="11"/>
            <c:invertIfNegative val="0"/>
            <c:bubble3D val="0"/>
            <c:spPr>
              <a:solidFill>
                <a:schemeClr val="accent5"/>
              </a:solidFill>
              <a:ln>
                <a:noFill/>
              </a:ln>
              <a:effectLst/>
            </c:spPr>
          </c:dPt>
          <c:dPt>
            <c:idx val="12"/>
            <c:invertIfNegative val="0"/>
            <c:bubble3D val="0"/>
            <c:spPr>
              <a:solidFill>
                <a:schemeClr val="accent3"/>
              </a:solidFill>
              <a:ln>
                <a:noFill/>
              </a:ln>
              <a:effectLst/>
            </c:spPr>
          </c:dPt>
          <c:dPt>
            <c:idx val="13"/>
            <c:invertIfNegative val="0"/>
            <c:bubble3D val="0"/>
            <c:spPr>
              <a:solidFill>
                <a:schemeClr val="accent2"/>
              </a:solidFill>
              <a:ln>
                <a:noFill/>
              </a:ln>
              <a:effectLst/>
            </c:spPr>
          </c:dPt>
          <c:dPt>
            <c:idx val="14"/>
            <c:invertIfNegative val="0"/>
            <c:bubble3D val="0"/>
            <c:spPr>
              <a:solidFill>
                <a:schemeClr val="bg1">
                  <a:lumMod val="75000"/>
                </a:schemeClr>
              </a:solidFill>
              <a:ln>
                <a:noFill/>
              </a:ln>
              <a:effectLst/>
            </c:spPr>
          </c:dPt>
          <c:dPt>
            <c:idx val="15"/>
            <c:invertIfNegative val="0"/>
            <c:bubble3D val="0"/>
            <c:spPr>
              <a:solidFill>
                <a:srgbClr val="4F81BD"/>
              </a:solidFill>
              <a:ln>
                <a:noFill/>
              </a:ln>
              <a:effectLst/>
            </c:spPr>
          </c:dPt>
          <c:dLbls>
            <c:dLbl>
              <c:idx val="0"/>
              <c:layout>
                <c:manualLayout>
                  <c:x val="2.1447253303863299E-2"/>
                  <c:y val="2.1645021645021602E-3"/>
                </c:manualLayout>
              </c:layout>
              <c:dLblPos val="ctr"/>
              <c:showLegendKey val="0"/>
              <c:showVal val="1"/>
              <c:showCatName val="0"/>
              <c:showSerName val="0"/>
              <c:showPercent val="0"/>
              <c:showBubbleSize val="0"/>
            </c:dLbl>
            <c:dLbl>
              <c:idx val="1"/>
              <c:layout>
                <c:manualLayout>
                  <c:x val="2.14473684210526E-2"/>
                  <c:y val="-6.4935064935064896E-3"/>
                </c:manualLayout>
              </c:layout>
              <c:dLblPos val="ctr"/>
              <c:showLegendKey val="0"/>
              <c:showVal val="1"/>
              <c:showCatName val="0"/>
              <c:showSerName val="0"/>
              <c:showPercent val="0"/>
              <c:showBubbleSize val="0"/>
            </c:dLbl>
            <c:dLbl>
              <c:idx val="2"/>
              <c:layout>
                <c:manualLayout>
                  <c:x val="2.14473684210526E-2"/>
                  <c:y val="-4.3290043290043299E-3"/>
                </c:manualLayout>
              </c:layout>
              <c:dLblPos val="ctr"/>
              <c:showLegendKey val="0"/>
              <c:showVal val="1"/>
              <c:showCatName val="0"/>
              <c:showSerName val="0"/>
              <c:showPercent val="0"/>
              <c:showBubbleSize val="0"/>
            </c:dLbl>
            <c:dLbl>
              <c:idx val="6"/>
              <c:layout>
                <c:manualLayout>
                  <c:x val="3.10165998986969E-2"/>
                  <c:y val="-8.6580086580086597E-3"/>
                </c:manualLayout>
              </c:layout>
              <c:dLblPos val="ctr"/>
              <c:showLegendKey val="0"/>
              <c:showVal val="1"/>
              <c:showCatName val="0"/>
              <c:showSerName val="0"/>
              <c:showPercent val="0"/>
              <c:showBubbleSize val="0"/>
            </c:dLbl>
            <c:dLbl>
              <c:idx val="7"/>
              <c:layout>
                <c:manualLayout>
                  <c:x val="2.14473684210526E-2"/>
                  <c:y val="-6.4935064935064896E-3"/>
                </c:manualLayout>
              </c:layout>
              <c:dLblPos val="ctr"/>
              <c:showLegendKey val="0"/>
              <c:showVal val="1"/>
              <c:showCatName val="0"/>
              <c:showSerName val="0"/>
              <c:showPercent val="0"/>
              <c:showBubbleSize val="0"/>
            </c:dLbl>
            <c:dLbl>
              <c:idx val="15"/>
              <c:layout>
                <c:manualLayout>
                  <c:x val="2.14473684210526E-2"/>
                  <c:y val="-4.3290043290043299E-3"/>
                </c:manualLayout>
              </c:layout>
              <c:dLblPos val="ctr"/>
              <c:showLegendKey val="0"/>
              <c:showVal val="1"/>
              <c:showCatName val="0"/>
              <c:showSerName val="0"/>
              <c:showPercent val="0"/>
              <c:showBubbleSize val="0"/>
            </c:dLbl>
            <c:dLblPos val="inEnd"/>
            <c:showLegendKey val="0"/>
            <c:showVal val="1"/>
            <c:showCatName val="0"/>
            <c:showSerName val="0"/>
            <c:showPercent val="0"/>
            <c:showBubbleSize val="0"/>
            <c:showLeaderLines val="0"/>
          </c:dLbls>
          <c:cat>
            <c:multiLvlStrRef>
              <c:f>Sheet1!$A$2:$B$17</c:f>
              <c:multiLvlStrCache>
                <c:ptCount val="16"/>
                <c:lvl>
                  <c:pt idx="0">
                    <c:v>DR private</c:v>
                  </c:pt>
                  <c:pt idx="1">
                    <c:v>DR public</c:v>
                  </c:pt>
                  <c:pt idx="2">
                    <c:v>MA private</c:v>
                  </c:pt>
                  <c:pt idx="3">
                    <c:v>MA public</c:v>
                  </c:pt>
                  <c:pt idx="4">
                    <c:v>BA</c:v>
                  </c:pt>
                  <c:pt idx="5">
                    <c:v>AA</c:v>
                  </c:pt>
                  <c:pt idx="6">
                    <c:v>All nonspecialized U.S.</c:v>
                  </c:pt>
                  <c:pt idx="7">
                    <c:v>My institution</c:v>
                  </c:pt>
                  <c:pt idx="8">
                    <c:v>DR private</c:v>
                  </c:pt>
                  <c:pt idx="9">
                    <c:v>DR public</c:v>
                  </c:pt>
                  <c:pt idx="10">
                    <c:v>MA private</c:v>
                  </c:pt>
                  <c:pt idx="11">
                    <c:v>MA public</c:v>
                  </c:pt>
                  <c:pt idx="12">
                    <c:v>BA</c:v>
                  </c:pt>
                  <c:pt idx="13">
                    <c:v>AA</c:v>
                  </c:pt>
                  <c:pt idx="14">
                    <c:v>All nonspecialized U.S.</c:v>
                  </c:pt>
                  <c:pt idx="15">
                    <c:v>My institution</c:v>
                  </c:pt>
                </c:lvl>
                <c:lvl>
                  <c:pt idx="0">
                    <c:v>Access points that are 802.11ac</c:v>
                  </c:pt>
                  <c:pt idx="8">
                    <c:v>Access points that are 802.11n</c:v>
                  </c:pt>
                </c:lvl>
              </c:multiLvlStrCache>
            </c:multiLvlStrRef>
          </c:cat>
          <c:val>
            <c:numRef>
              <c:f>Sheet1!$C$2:$C$17</c:f>
              <c:numCache>
                <c:formatCode>0%</c:formatCode>
                <c:ptCount val="16"/>
                <c:pt idx="0">
                  <c:v>0</c:v>
                </c:pt>
                <c:pt idx="1">
                  <c:v>0</c:v>
                </c:pt>
                <c:pt idx="2">
                  <c:v>0</c:v>
                </c:pt>
                <c:pt idx="3">
                  <c:v>0.02</c:v>
                </c:pt>
                <c:pt idx="4">
                  <c:v>0.02</c:v>
                </c:pt>
                <c:pt idx="5">
                  <c:v>0.04</c:v>
                </c:pt>
                <c:pt idx="6">
                  <c:v>0.01</c:v>
                </c:pt>
                <c:pt idx="7">
                  <c:v>0</c:v>
                </c:pt>
                <c:pt idx="8">
                  <c:v>0.14000000000000001</c:v>
                </c:pt>
                <c:pt idx="9">
                  <c:v>0.12</c:v>
                </c:pt>
                <c:pt idx="10">
                  <c:v>0.42</c:v>
                </c:pt>
                <c:pt idx="11">
                  <c:v>0.24</c:v>
                </c:pt>
                <c:pt idx="12">
                  <c:v>0.26</c:v>
                </c:pt>
                <c:pt idx="13">
                  <c:v>0.17</c:v>
                </c:pt>
                <c:pt idx="14">
                  <c:v>0.23</c:v>
                </c:pt>
                <c:pt idx="15">
                  <c:v>0</c:v>
                </c:pt>
              </c:numCache>
            </c:numRef>
          </c:val>
        </c:ser>
        <c:dLbls>
          <c:showLegendKey val="0"/>
          <c:showVal val="0"/>
          <c:showCatName val="0"/>
          <c:showSerName val="0"/>
          <c:showPercent val="0"/>
          <c:showBubbleSize val="0"/>
        </c:dLbls>
        <c:gapWidth val="150"/>
        <c:overlap val="100"/>
        <c:axId val="104450304"/>
        <c:axId val="104456192"/>
      </c:barChart>
      <c:catAx>
        <c:axId val="104450304"/>
        <c:scaling>
          <c:orientation val="minMax"/>
        </c:scaling>
        <c:delete val="0"/>
        <c:axPos val="l"/>
        <c:majorGridlines/>
        <c:numFmt formatCode="General" sourceLinked="1"/>
        <c:majorTickMark val="out"/>
        <c:minorTickMark val="none"/>
        <c:tickLblPos val="nextTo"/>
        <c:crossAx val="104456192"/>
        <c:crosses val="autoZero"/>
        <c:auto val="0"/>
        <c:lblAlgn val="ctr"/>
        <c:lblOffset val="100"/>
        <c:noMultiLvlLbl val="0"/>
      </c:catAx>
      <c:valAx>
        <c:axId val="104456192"/>
        <c:scaling>
          <c:orientation val="minMax"/>
          <c:min val="0"/>
        </c:scaling>
        <c:delete val="0"/>
        <c:axPos val="b"/>
        <c:title>
          <c:tx>
            <c:rich>
              <a:bodyPr/>
              <a:lstStyle/>
              <a:p>
                <a:pPr>
                  <a:defRPr/>
                </a:pPr>
                <a:r>
                  <a:rPr lang="en-US"/>
                  <a:t>Median percentage</a:t>
                </a:r>
              </a:p>
            </c:rich>
          </c:tx>
          <c:layout/>
          <c:overlay val="0"/>
        </c:title>
        <c:numFmt formatCode="0%" sourceLinked="1"/>
        <c:majorTickMark val="out"/>
        <c:minorTickMark val="none"/>
        <c:tickLblPos val="nextTo"/>
        <c:crossAx val="10445030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stacked"/>
        <c:varyColors val="0"/>
        <c:ser>
          <c:idx val="1"/>
          <c:order val="0"/>
          <c:tx>
            <c:strRef>
              <c:f>Sheet1!$C$1</c:f>
              <c:strCache>
                <c:ptCount val="1"/>
                <c:pt idx="0">
                  <c:v>Central IT compensation spending as a percentage of total central IT spending2</c:v>
                </c:pt>
              </c:strCache>
            </c:strRef>
          </c:tx>
          <c:spPr>
            <a:noFill/>
            <a:ln>
              <a:noFill/>
            </a:ln>
            <a:effectLst/>
          </c:spPr>
          <c:invertIfNegative val="0"/>
          <c:dPt>
            <c:idx val="0"/>
            <c:invertIfNegative val="0"/>
            <c:bubble3D val="0"/>
            <c:spPr>
              <a:solidFill>
                <a:srgbClr val="FCD5B5"/>
              </a:solidFill>
              <a:ln>
                <a:noFill/>
              </a:ln>
              <a:effectLst/>
            </c:spPr>
          </c:dPt>
          <c:dPt>
            <c:idx val="1"/>
            <c:invertIfNegative val="0"/>
            <c:bubble3D val="0"/>
            <c:spPr>
              <a:solidFill>
                <a:srgbClr val="F79646"/>
              </a:solidFill>
              <a:ln>
                <a:noFill/>
              </a:ln>
              <a:effectLst/>
            </c:spPr>
          </c:dPt>
          <c:dPt>
            <c:idx val="2"/>
            <c:invertIfNegative val="0"/>
            <c:bubble3D val="0"/>
            <c:spPr>
              <a:solidFill>
                <a:srgbClr val="B7DEE8"/>
              </a:solidFill>
              <a:ln>
                <a:noFill/>
              </a:ln>
              <a:effectLst/>
            </c:spPr>
          </c:dPt>
          <c:dPt>
            <c:idx val="3"/>
            <c:invertIfNegative val="0"/>
            <c:bubble3D val="0"/>
            <c:spPr>
              <a:solidFill>
                <a:schemeClr val="accent5"/>
              </a:solidFill>
              <a:ln>
                <a:noFill/>
              </a:ln>
              <a:effectLst/>
            </c:spPr>
          </c:dPt>
          <c:dPt>
            <c:idx val="4"/>
            <c:invertIfNegative val="0"/>
            <c:bubble3D val="0"/>
            <c:spPr>
              <a:solidFill>
                <a:srgbClr val="9BBB59"/>
              </a:solidFill>
              <a:ln>
                <a:noFill/>
              </a:ln>
              <a:effectLst/>
            </c:spPr>
          </c:dPt>
          <c:dPt>
            <c:idx val="5"/>
            <c:invertIfNegative val="0"/>
            <c:bubble3D val="0"/>
            <c:spPr>
              <a:solidFill>
                <a:srgbClr val="C0504D"/>
              </a:solidFill>
              <a:ln>
                <a:noFill/>
              </a:ln>
              <a:effectLst/>
            </c:spPr>
          </c:dPt>
          <c:dPt>
            <c:idx val="6"/>
            <c:invertIfNegative val="0"/>
            <c:bubble3D val="0"/>
            <c:spPr>
              <a:solidFill>
                <a:srgbClr val="BFBFBF"/>
              </a:solidFill>
              <a:ln>
                <a:noFill/>
              </a:ln>
              <a:effectLst/>
            </c:spPr>
          </c:dPt>
          <c:dPt>
            <c:idx val="7"/>
            <c:invertIfNegative val="0"/>
            <c:bubble3D val="0"/>
            <c:spPr>
              <a:solidFill>
                <a:schemeClr val="accent1"/>
              </a:solidFill>
              <a:ln>
                <a:noFill/>
              </a:ln>
              <a:effectLst/>
            </c:spPr>
          </c:dPt>
          <c:dPt>
            <c:idx val="8"/>
            <c:invertIfNegative val="0"/>
            <c:bubble3D val="0"/>
            <c:spPr>
              <a:solidFill>
                <a:schemeClr val="accent6">
                  <a:lumMod val="40000"/>
                  <a:lumOff val="60000"/>
                </a:schemeClr>
              </a:solidFill>
              <a:ln>
                <a:noFill/>
              </a:ln>
              <a:effectLst/>
            </c:spPr>
          </c:dPt>
          <c:dPt>
            <c:idx val="9"/>
            <c:invertIfNegative val="0"/>
            <c:bubble3D val="0"/>
            <c:spPr>
              <a:solidFill>
                <a:schemeClr val="accent6"/>
              </a:solidFill>
              <a:ln>
                <a:noFill/>
              </a:ln>
              <a:effectLst/>
            </c:spPr>
          </c:dPt>
          <c:dPt>
            <c:idx val="10"/>
            <c:invertIfNegative val="0"/>
            <c:bubble3D val="0"/>
            <c:spPr>
              <a:solidFill>
                <a:schemeClr val="accent5">
                  <a:lumMod val="40000"/>
                  <a:lumOff val="60000"/>
                </a:schemeClr>
              </a:solidFill>
              <a:ln>
                <a:noFill/>
              </a:ln>
              <a:effectLst/>
            </c:spPr>
          </c:dPt>
          <c:dPt>
            <c:idx val="11"/>
            <c:invertIfNegative val="0"/>
            <c:bubble3D val="0"/>
            <c:spPr>
              <a:solidFill>
                <a:schemeClr val="accent5"/>
              </a:solidFill>
              <a:ln>
                <a:noFill/>
              </a:ln>
              <a:effectLst/>
            </c:spPr>
          </c:dPt>
          <c:dPt>
            <c:idx val="12"/>
            <c:invertIfNegative val="0"/>
            <c:bubble3D val="0"/>
            <c:spPr>
              <a:solidFill>
                <a:schemeClr val="accent3"/>
              </a:solidFill>
              <a:ln>
                <a:noFill/>
              </a:ln>
              <a:effectLst/>
            </c:spPr>
          </c:dPt>
          <c:dPt>
            <c:idx val="13"/>
            <c:invertIfNegative val="0"/>
            <c:bubble3D val="0"/>
            <c:spPr>
              <a:solidFill>
                <a:schemeClr val="accent2"/>
              </a:solidFill>
              <a:ln>
                <a:noFill/>
              </a:ln>
              <a:effectLst/>
            </c:spPr>
          </c:dPt>
          <c:dPt>
            <c:idx val="14"/>
            <c:invertIfNegative val="0"/>
            <c:bubble3D val="0"/>
            <c:spPr>
              <a:solidFill>
                <a:schemeClr val="bg1">
                  <a:lumMod val="75000"/>
                </a:schemeClr>
              </a:solidFill>
              <a:ln>
                <a:noFill/>
              </a:ln>
              <a:effectLst/>
            </c:spPr>
          </c:dPt>
          <c:dPt>
            <c:idx val="15"/>
            <c:invertIfNegative val="0"/>
            <c:bubble3D val="0"/>
            <c:spPr>
              <a:solidFill>
                <a:srgbClr val="4F81BD"/>
              </a:solidFill>
              <a:ln>
                <a:noFill/>
              </a:ln>
              <a:effectLst/>
            </c:spPr>
          </c:dPt>
          <c:dLbls>
            <c:dLbl>
              <c:idx val="7"/>
              <c:layout>
                <c:manualLayout>
                  <c:x val="1.8523391812865501E-2"/>
                  <c:y val="-6.4935064935064896E-3"/>
                </c:manualLayout>
              </c:layout>
              <c:dLblPos val="ctr"/>
              <c:showLegendKey val="0"/>
              <c:showVal val="1"/>
              <c:showCatName val="0"/>
              <c:showSerName val="0"/>
              <c:showPercent val="0"/>
              <c:showBubbleSize val="0"/>
            </c:dLbl>
            <c:dLbl>
              <c:idx val="15"/>
              <c:layout>
                <c:manualLayout>
                  <c:x val="1.7061403508771899E-2"/>
                  <c:y val="-4.3290043290043299E-3"/>
                </c:manualLayout>
              </c:layout>
              <c:dLblPos val="ctr"/>
              <c:showLegendKey val="0"/>
              <c:showVal val="1"/>
              <c:showCatName val="0"/>
              <c:showSerName val="0"/>
              <c:showPercent val="0"/>
              <c:showBubbleSize val="0"/>
            </c:dLbl>
            <c:dLblPos val="inEnd"/>
            <c:showLegendKey val="0"/>
            <c:showVal val="1"/>
            <c:showCatName val="0"/>
            <c:showSerName val="0"/>
            <c:showPercent val="0"/>
            <c:showBubbleSize val="0"/>
            <c:showLeaderLines val="0"/>
          </c:dLbls>
          <c:cat>
            <c:multiLvlStrRef>
              <c:f>Sheet1!$A$2:$B$17</c:f>
              <c:multiLvlStrCache>
                <c:ptCount val="16"/>
                <c:lvl>
                  <c:pt idx="0">
                    <c:v>DR private</c:v>
                  </c:pt>
                  <c:pt idx="1">
                    <c:v>DR public</c:v>
                  </c:pt>
                  <c:pt idx="2">
                    <c:v>MA private</c:v>
                  </c:pt>
                  <c:pt idx="3">
                    <c:v>MA public</c:v>
                  </c:pt>
                  <c:pt idx="4">
                    <c:v>BA</c:v>
                  </c:pt>
                  <c:pt idx="5">
                    <c:v>AA</c:v>
                  </c:pt>
                  <c:pt idx="6">
                    <c:v>All nonspecialized U.S.</c:v>
                  </c:pt>
                  <c:pt idx="7">
                    <c:v>My institution</c:v>
                  </c:pt>
                  <c:pt idx="8">
                    <c:v>DR private</c:v>
                  </c:pt>
                  <c:pt idx="9">
                    <c:v>DR public</c:v>
                  </c:pt>
                  <c:pt idx="10">
                    <c:v>MA private</c:v>
                  </c:pt>
                  <c:pt idx="11">
                    <c:v>MA public</c:v>
                  </c:pt>
                  <c:pt idx="12">
                    <c:v>BA</c:v>
                  </c:pt>
                  <c:pt idx="13">
                    <c:v>AA</c:v>
                  </c:pt>
                  <c:pt idx="14">
                    <c:v>All nonspecialized U.S.</c:v>
                  </c:pt>
                  <c:pt idx="15">
                    <c:v>My institution</c:v>
                  </c:pt>
                </c:lvl>
                <c:lvl>
                  <c:pt idx="0">
                    <c:v>Institutions with mandatory information security training for students</c:v>
                  </c:pt>
                  <c:pt idx="8">
                    <c:v>Institutions with mandatory information security training for faculty or staff</c:v>
                  </c:pt>
                </c:lvl>
              </c:multiLvlStrCache>
            </c:multiLvlStrRef>
          </c:cat>
          <c:val>
            <c:numRef>
              <c:f>Sheet1!$C$2:$C$17</c:f>
              <c:numCache>
                <c:formatCode>0%</c:formatCode>
                <c:ptCount val="16"/>
                <c:pt idx="0">
                  <c:v>0.37</c:v>
                </c:pt>
                <c:pt idx="1">
                  <c:v>0.23</c:v>
                </c:pt>
                <c:pt idx="2">
                  <c:v>0.28999999999999998</c:v>
                </c:pt>
                <c:pt idx="3">
                  <c:v>0.28000000000000003</c:v>
                </c:pt>
                <c:pt idx="4">
                  <c:v>0.23</c:v>
                </c:pt>
                <c:pt idx="5">
                  <c:v>0.38</c:v>
                </c:pt>
                <c:pt idx="6">
                  <c:v>0.28999999999999998</c:v>
                </c:pt>
                <c:pt idx="7">
                  <c:v>0</c:v>
                </c:pt>
                <c:pt idx="8">
                  <c:v>0.61</c:v>
                </c:pt>
                <c:pt idx="9">
                  <c:v>0.6</c:v>
                </c:pt>
                <c:pt idx="10">
                  <c:v>0.42</c:v>
                </c:pt>
                <c:pt idx="11">
                  <c:v>0.65</c:v>
                </c:pt>
                <c:pt idx="12">
                  <c:v>0.45</c:v>
                </c:pt>
                <c:pt idx="13">
                  <c:v>0.72</c:v>
                </c:pt>
                <c:pt idx="14">
                  <c:v>0.56999999999999995</c:v>
                </c:pt>
                <c:pt idx="15">
                  <c:v>0</c:v>
                </c:pt>
              </c:numCache>
            </c:numRef>
          </c:val>
        </c:ser>
        <c:dLbls>
          <c:showLegendKey val="0"/>
          <c:showVal val="0"/>
          <c:showCatName val="0"/>
          <c:showSerName val="0"/>
          <c:showPercent val="0"/>
          <c:showBubbleSize val="0"/>
        </c:dLbls>
        <c:gapWidth val="150"/>
        <c:overlap val="100"/>
        <c:axId val="105022208"/>
        <c:axId val="105023744"/>
      </c:barChart>
      <c:catAx>
        <c:axId val="105022208"/>
        <c:scaling>
          <c:orientation val="minMax"/>
        </c:scaling>
        <c:delete val="0"/>
        <c:axPos val="l"/>
        <c:majorGridlines/>
        <c:numFmt formatCode="General" sourceLinked="1"/>
        <c:majorTickMark val="out"/>
        <c:minorTickMark val="none"/>
        <c:tickLblPos val="nextTo"/>
        <c:crossAx val="105023744"/>
        <c:crosses val="autoZero"/>
        <c:auto val="0"/>
        <c:lblAlgn val="ctr"/>
        <c:lblOffset val="100"/>
        <c:noMultiLvlLbl val="0"/>
      </c:catAx>
      <c:valAx>
        <c:axId val="105023744"/>
        <c:scaling>
          <c:orientation val="minMax"/>
          <c:min val="0"/>
        </c:scaling>
        <c:delete val="0"/>
        <c:axPos val="b"/>
        <c:title>
          <c:tx>
            <c:rich>
              <a:bodyPr/>
              <a:lstStyle/>
              <a:p>
                <a:pPr>
                  <a:defRPr/>
                </a:pPr>
                <a:r>
                  <a:rPr lang="en-US"/>
                  <a:t>Median percentage</a:t>
                </a:r>
              </a:p>
            </c:rich>
          </c:tx>
          <c:layout/>
          <c:overlay val="0"/>
        </c:title>
        <c:numFmt formatCode="0%" sourceLinked="1"/>
        <c:majorTickMark val="out"/>
        <c:minorTickMark val="none"/>
        <c:tickLblPos val="nextTo"/>
        <c:crossAx val="105022208"/>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stacked"/>
        <c:varyColors val="0"/>
        <c:ser>
          <c:idx val="1"/>
          <c:order val="0"/>
          <c:tx>
            <c:strRef>
              <c:f>Sheet1!$C$1</c:f>
              <c:strCache>
                <c:ptCount val="1"/>
                <c:pt idx="0">
                  <c:v>Central IT compensation spending as a percentage of total central IT spending2</c:v>
                </c:pt>
              </c:strCache>
            </c:strRef>
          </c:tx>
          <c:spPr>
            <a:noFill/>
            <a:ln>
              <a:noFill/>
            </a:ln>
            <a:effectLst/>
          </c:spPr>
          <c:invertIfNegative val="0"/>
          <c:dPt>
            <c:idx val="0"/>
            <c:invertIfNegative val="0"/>
            <c:bubble3D val="0"/>
            <c:spPr>
              <a:solidFill>
                <a:srgbClr val="FCD5B5"/>
              </a:solidFill>
              <a:ln>
                <a:noFill/>
              </a:ln>
              <a:effectLst/>
            </c:spPr>
          </c:dPt>
          <c:dPt>
            <c:idx val="1"/>
            <c:invertIfNegative val="0"/>
            <c:bubble3D val="0"/>
            <c:spPr>
              <a:solidFill>
                <a:srgbClr val="F79646"/>
              </a:solidFill>
              <a:ln>
                <a:noFill/>
              </a:ln>
              <a:effectLst/>
            </c:spPr>
          </c:dPt>
          <c:dPt>
            <c:idx val="2"/>
            <c:invertIfNegative val="0"/>
            <c:bubble3D val="0"/>
            <c:spPr>
              <a:solidFill>
                <a:srgbClr val="B7DEE8"/>
              </a:solidFill>
              <a:ln>
                <a:noFill/>
              </a:ln>
              <a:effectLst/>
            </c:spPr>
          </c:dPt>
          <c:dPt>
            <c:idx val="3"/>
            <c:invertIfNegative val="0"/>
            <c:bubble3D val="0"/>
            <c:spPr>
              <a:solidFill>
                <a:schemeClr val="accent5"/>
              </a:solidFill>
              <a:ln>
                <a:noFill/>
              </a:ln>
              <a:effectLst/>
            </c:spPr>
          </c:dPt>
          <c:dPt>
            <c:idx val="4"/>
            <c:invertIfNegative val="0"/>
            <c:bubble3D val="0"/>
            <c:spPr>
              <a:solidFill>
                <a:srgbClr val="9BBB59"/>
              </a:solidFill>
              <a:ln>
                <a:noFill/>
              </a:ln>
              <a:effectLst/>
            </c:spPr>
          </c:dPt>
          <c:dPt>
            <c:idx val="5"/>
            <c:invertIfNegative val="0"/>
            <c:bubble3D val="0"/>
            <c:spPr>
              <a:solidFill>
                <a:srgbClr val="C0504D"/>
              </a:solidFill>
              <a:ln>
                <a:noFill/>
              </a:ln>
              <a:effectLst/>
            </c:spPr>
          </c:dPt>
          <c:dPt>
            <c:idx val="6"/>
            <c:invertIfNegative val="0"/>
            <c:bubble3D val="0"/>
            <c:spPr>
              <a:solidFill>
                <a:srgbClr val="BFBFBF"/>
              </a:solidFill>
              <a:ln>
                <a:noFill/>
              </a:ln>
              <a:effectLst/>
            </c:spPr>
          </c:dPt>
          <c:dPt>
            <c:idx val="7"/>
            <c:invertIfNegative val="0"/>
            <c:bubble3D val="0"/>
            <c:spPr>
              <a:solidFill>
                <a:schemeClr val="accent1"/>
              </a:solidFill>
              <a:ln>
                <a:noFill/>
              </a:ln>
              <a:effectLst/>
            </c:spPr>
          </c:dPt>
          <c:dPt>
            <c:idx val="8"/>
            <c:invertIfNegative val="0"/>
            <c:bubble3D val="0"/>
            <c:spPr>
              <a:solidFill>
                <a:schemeClr val="accent6">
                  <a:lumMod val="40000"/>
                  <a:lumOff val="60000"/>
                </a:schemeClr>
              </a:solidFill>
              <a:ln>
                <a:noFill/>
              </a:ln>
              <a:effectLst/>
            </c:spPr>
          </c:dPt>
          <c:dPt>
            <c:idx val="9"/>
            <c:invertIfNegative val="0"/>
            <c:bubble3D val="0"/>
            <c:spPr>
              <a:solidFill>
                <a:schemeClr val="accent6"/>
              </a:solidFill>
              <a:ln>
                <a:noFill/>
              </a:ln>
              <a:effectLst/>
            </c:spPr>
          </c:dPt>
          <c:dPt>
            <c:idx val="10"/>
            <c:invertIfNegative val="0"/>
            <c:bubble3D val="0"/>
            <c:spPr>
              <a:solidFill>
                <a:schemeClr val="accent5">
                  <a:lumMod val="40000"/>
                  <a:lumOff val="60000"/>
                </a:schemeClr>
              </a:solidFill>
              <a:ln>
                <a:noFill/>
              </a:ln>
              <a:effectLst/>
            </c:spPr>
          </c:dPt>
          <c:dPt>
            <c:idx val="11"/>
            <c:invertIfNegative val="0"/>
            <c:bubble3D val="0"/>
            <c:spPr>
              <a:solidFill>
                <a:schemeClr val="accent5"/>
              </a:solidFill>
              <a:ln>
                <a:noFill/>
              </a:ln>
              <a:effectLst/>
            </c:spPr>
          </c:dPt>
          <c:dPt>
            <c:idx val="12"/>
            <c:invertIfNegative val="0"/>
            <c:bubble3D val="0"/>
            <c:spPr>
              <a:solidFill>
                <a:schemeClr val="accent3"/>
              </a:solidFill>
              <a:ln>
                <a:noFill/>
              </a:ln>
              <a:effectLst/>
            </c:spPr>
          </c:dPt>
          <c:dPt>
            <c:idx val="13"/>
            <c:invertIfNegative val="0"/>
            <c:bubble3D val="0"/>
            <c:spPr>
              <a:solidFill>
                <a:schemeClr val="accent2"/>
              </a:solidFill>
              <a:ln>
                <a:noFill/>
              </a:ln>
              <a:effectLst/>
            </c:spPr>
          </c:dPt>
          <c:dPt>
            <c:idx val="14"/>
            <c:invertIfNegative val="0"/>
            <c:bubble3D val="0"/>
            <c:spPr>
              <a:solidFill>
                <a:schemeClr val="bg1">
                  <a:lumMod val="75000"/>
                </a:schemeClr>
              </a:solidFill>
              <a:ln>
                <a:noFill/>
              </a:ln>
              <a:effectLst/>
            </c:spPr>
          </c:dPt>
          <c:dPt>
            <c:idx val="15"/>
            <c:invertIfNegative val="0"/>
            <c:bubble3D val="0"/>
            <c:spPr>
              <a:solidFill>
                <a:srgbClr val="4F81BD"/>
              </a:solidFill>
              <a:ln>
                <a:noFill/>
              </a:ln>
              <a:effectLst/>
            </c:spPr>
          </c:dPt>
          <c:dLbls>
            <c:dLbl>
              <c:idx val="7"/>
              <c:layout>
                <c:manualLayout>
                  <c:x val="2.14473684210526E-2"/>
                  <c:y val="-6.4935064935064896E-3"/>
                </c:manualLayout>
              </c:layout>
              <c:dLblPos val="ctr"/>
              <c:showLegendKey val="0"/>
              <c:showVal val="1"/>
              <c:showCatName val="0"/>
              <c:showSerName val="0"/>
              <c:showPercent val="0"/>
              <c:showBubbleSize val="0"/>
            </c:dLbl>
            <c:dLblPos val="inEnd"/>
            <c:showLegendKey val="0"/>
            <c:showVal val="1"/>
            <c:showCatName val="0"/>
            <c:showSerName val="0"/>
            <c:showPercent val="0"/>
            <c:showBubbleSize val="0"/>
            <c:showLeaderLines val="0"/>
          </c:dLbls>
          <c:cat>
            <c:multiLvlStrRef>
              <c:f>Sheet1!$A$2:$B$9</c:f>
              <c:multiLvlStrCache>
                <c:ptCount val="8"/>
                <c:lvl>
                  <c:pt idx="0">
                    <c:v>DR private</c:v>
                  </c:pt>
                  <c:pt idx="1">
                    <c:v>DR public</c:v>
                  </c:pt>
                  <c:pt idx="2">
                    <c:v>MA private</c:v>
                  </c:pt>
                  <c:pt idx="3">
                    <c:v>MA public</c:v>
                  </c:pt>
                  <c:pt idx="4">
                    <c:v>BA</c:v>
                  </c:pt>
                  <c:pt idx="5">
                    <c:v>AA</c:v>
                  </c:pt>
                  <c:pt idx="6">
                    <c:v>All nonspecialized U.S.</c:v>
                  </c:pt>
                  <c:pt idx="7">
                    <c:v>My institution</c:v>
                  </c:pt>
                </c:lvl>
                <c:lvl>
                  <c:pt idx="0">
                    <c:v>Institutions that have conducted any sort of IT security risk assessment</c:v>
                  </c:pt>
                </c:lvl>
              </c:multiLvlStrCache>
            </c:multiLvlStrRef>
          </c:cat>
          <c:val>
            <c:numRef>
              <c:f>Sheet1!$C$2:$C$9</c:f>
              <c:numCache>
                <c:formatCode>0%</c:formatCode>
                <c:ptCount val="8"/>
                <c:pt idx="0">
                  <c:v>0.78</c:v>
                </c:pt>
                <c:pt idx="1">
                  <c:v>0.86</c:v>
                </c:pt>
                <c:pt idx="2">
                  <c:v>0.64</c:v>
                </c:pt>
                <c:pt idx="3">
                  <c:v>0.81</c:v>
                </c:pt>
                <c:pt idx="4">
                  <c:v>0.73</c:v>
                </c:pt>
                <c:pt idx="5">
                  <c:v>0.83</c:v>
                </c:pt>
                <c:pt idx="6">
                  <c:v>0.78</c:v>
                </c:pt>
                <c:pt idx="7">
                  <c:v>0</c:v>
                </c:pt>
              </c:numCache>
            </c:numRef>
          </c:val>
        </c:ser>
        <c:dLbls>
          <c:showLegendKey val="0"/>
          <c:showVal val="0"/>
          <c:showCatName val="0"/>
          <c:showSerName val="0"/>
          <c:showPercent val="0"/>
          <c:showBubbleSize val="0"/>
        </c:dLbls>
        <c:gapWidth val="150"/>
        <c:overlap val="100"/>
        <c:axId val="104966784"/>
        <c:axId val="104984960"/>
      </c:barChart>
      <c:catAx>
        <c:axId val="104966784"/>
        <c:scaling>
          <c:orientation val="minMax"/>
        </c:scaling>
        <c:delete val="0"/>
        <c:axPos val="l"/>
        <c:majorGridlines/>
        <c:numFmt formatCode="General" sourceLinked="1"/>
        <c:majorTickMark val="out"/>
        <c:minorTickMark val="none"/>
        <c:tickLblPos val="nextTo"/>
        <c:crossAx val="104984960"/>
        <c:crosses val="autoZero"/>
        <c:auto val="0"/>
        <c:lblAlgn val="ctr"/>
        <c:lblOffset val="100"/>
        <c:noMultiLvlLbl val="0"/>
      </c:catAx>
      <c:valAx>
        <c:axId val="104984960"/>
        <c:scaling>
          <c:orientation val="minMax"/>
          <c:min val="0"/>
        </c:scaling>
        <c:delete val="0"/>
        <c:axPos val="b"/>
        <c:title>
          <c:tx>
            <c:rich>
              <a:bodyPr/>
              <a:lstStyle/>
              <a:p>
                <a:pPr>
                  <a:defRPr/>
                </a:pPr>
                <a:r>
                  <a:rPr lang="en-US"/>
                  <a:t>Median percentage</a:t>
                </a:r>
              </a:p>
            </c:rich>
          </c:tx>
          <c:layout/>
          <c:overlay val="0"/>
        </c:title>
        <c:numFmt formatCode="0%" sourceLinked="1"/>
        <c:majorTickMark val="out"/>
        <c:minorTickMark val="none"/>
        <c:tickLblPos val="nextTo"/>
        <c:crossAx val="10496678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Sheet1!$B$1</c:f>
              <c:strCache>
                <c:ptCount val="1"/>
                <c:pt idx="0">
                  <c:v>My institution</c:v>
                </c:pt>
              </c:strCache>
            </c:strRef>
          </c:tx>
          <c:marker>
            <c:symbol val="none"/>
          </c:marker>
          <c:cat>
            <c:strRef>
              <c:f>Sheet1!$A$2:$A$5</c:f>
              <c:strCache>
                <c:ptCount val="4"/>
                <c:pt idx="0">
                  <c:v>RY2009/10</c:v>
                </c:pt>
                <c:pt idx="1">
                  <c:v>FY2010/11</c:v>
                </c:pt>
                <c:pt idx="2">
                  <c:v>FY2012/13</c:v>
                </c:pt>
                <c:pt idx="3">
                  <c:v>FY2013/14</c:v>
                </c:pt>
              </c:strCache>
            </c:strRef>
          </c:cat>
          <c:val>
            <c:numRef>
              <c:f>Sheet1!$B$2:$B$5</c:f>
              <c:numCache>
                <c:formatCode>General</c:formatCode>
                <c:ptCount val="4"/>
              </c:numCache>
            </c:numRef>
          </c:val>
          <c:smooth val="0"/>
        </c:ser>
        <c:ser>
          <c:idx val="7"/>
          <c:order val="1"/>
          <c:tx>
            <c:strRef>
              <c:f>Sheet1!$I$1</c:f>
              <c:strCache>
                <c:ptCount val="1"/>
                <c:pt idx="0">
                  <c:v>All nonspecialized U.S.</c:v>
                </c:pt>
              </c:strCache>
            </c:strRef>
          </c:tx>
          <c:spPr>
            <a:ln>
              <a:solidFill>
                <a:schemeClr val="bg1">
                  <a:lumMod val="75000"/>
                </a:schemeClr>
              </a:solidFill>
            </a:ln>
          </c:spPr>
          <c:marker>
            <c:symbol val="none"/>
          </c:marker>
          <c:dPt>
            <c:idx val="2"/>
            <c:bubble3D val="0"/>
            <c:spPr>
              <a:ln>
                <a:solidFill>
                  <a:schemeClr val="bg1">
                    <a:lumMod val="75000"/>
                  </a:schemeClr>
                </a:solidFill>
                <a:prstDash val="sysDash"/>
              </a:ln>
            </c:spPr>
          </c:dPt>
          <c:cat>
            <c:strRef>
              <c:f>Sheet1!$A$2:$A$5</c:f>
              <c:strCache>
                <c:ptCount val="4"/>
                <c:pt idx="0">
                  <c:v>RY2009/10</c:v>
                </c:pt>
                <c:pt idx="1">
                  <c:v>FY2010/11</c:v>
                </c:pt>
                <c:pt idx="2">
                  <c:v>FY2012/13</c:v>
                </c:pt>
                <c:pt idx="3">
                  <c:v>FY2013/14</c:v>
                </c:pt>
              </c:strCache>
            </c:strRef>
          </c:cat>
          <c:val>
            <c:numRef>
              <c:f>Sheet1!$I$2:$I$5</c:f>
              <c:numCache>
                <c:formatCode>0.0%</c:formatCode>
                <c:ptCount val="4"/>
                <c:pt idx="0">
                  <c:v>4.2999999999999997E-2</c:v>
                </c:pt>
                <c:pt idx="1">
                  <c:v>4.2000000000000003E-2</c:v>
                </c:pt>
                <c:pt idx="2">
                  <c:v>4.1000000000000002E-2</c:v>
                </c:pt>
                <c:pt idx="3">
                  <c:v>4.2000000000000003E-2</c:v>
                </c:pt>
              </c:numCache>
            </c:numRef>
          </c:val>
          <c:smooth val="0"/>
        </c:ser>
        <c:ser>
          <c:idx val="1"/>
          <c:order val="2"/>
          <c:tx>
            <c:strRef>
              <c:f>Sheet1!$C$1</c:f>
              <c:strCache>
                <c:ptCount val="1"/>
                <c:pt idx="0">
                  <c:v>AA</c:v>
                </c:pt>
              </c:strCache>
            </c:strRef>
          </c:tx>
          <c:spPr>
            <a:ln>
              <a:solidFill>
                <a:schemeClr val="accent2"/>
              </a:solidFill>
            </a:ln>
          </c:spPr>
          <c:marker>
            <c:symbol val="none"/>
          </c:marker>
          <c:dPt>
            <c:idx val="2"/>
            <c:bubble3D val="0"/>
            <c:spPr>
              <a:ln>
                <a:solidFill>
                  <a:srgbClr val="C0504D"/>
                </a:solidFill>
                <a:prstDash val="sysDash"/>
              </a:ln>
            </c:spPr>
          </c:dPt>
          <c:cat>
            <c:strRef>
              <c:f>Sheet1!$A$2:$A$5</c:f>
              <c:strCache>
                <c:ptCount val="4"/>
                <c:pt idx="0">
                  <c:v>RY2009/10</c:v>
                </c:pt>
                <c:pt idx="1">
                  <c:v>FY2010/11</c:v>
                </c:pt>
                <c:pt idx="2">
                  <c:v>FY2012/13</c:v>
                </c:pt>
                <c:pt idx="3">
                  <c:v>FY2013/14</c:v>
                </c:pt>
              </c:strCache>
            </c:strRef>
          </c:cat>
          <c:val>
            <c:numRef>
              <c:f>Sheet1!$C$2:$C$5</c:f>
              <c:numCache>
                <c:formatCode>0.0%</c:formatCode>
                <c:ptCount val="4"/>
                <c:pt idx="0">
                  <c:v>5.3999999999999999E-2</c:v>
                </c:pt>
                <c:pt idx="1">
                  <c:v>5.5E-2</c:v>
                </c:pt>
                <c:pt idx="2">
                  <c:v>5.6000000000000001E-2</c:v>
                </c:pt>
                <c:pt idx="3">
                  <c:v>5.8999999999999997E-2</c:v>
                </c:pt>
              </c:numCache>
            </c:numRef>
          </c:val>
          <c:smooth val="0"/>
        </c:ser>
        <c:ser>
          <c:idx val="2"/>
          <c:order val="3"/>
          <c:tx>
            <c:strRef>
              <c:f>Sheet1!$D$1</c:f>
              <c:strCache>
                <c:ptCount val="1"/>
                <c:pt idx="0">
                  <c:v>BA</c:v>
                </c:pt>
              </c:strCache>
            </c:strRef>
          </c:tx>
          <c:spPr>
            <a:ln>
              <a:solidFill>
                <a:schemeClr val="accent3"/>
              </a:solidFill>
            </a:ln>
          </c:spPr>
          <c:marker>
            <c:symbol val="none"/>
          </c:marker>
          <c:dPt>
            <c:idx val="2"/>
            <c:bubble3D val="0"/>
            <c:spPr>
              <a:ln>
                <a:solidFill>
                  <a:schemeClr val="accent3"/>
                </a:solidFill>
                <a:prstDash val="sysDash"/>
              </a:ln>
            </c:spPr>
          </c:dPt>
          <c:cat>
            <c:strRef>
              <c:f>Sheet1!$A$2:$A$5</c:f>
              <c:strCache>
                <c:ptCount val="4"/>
                <c:pt idx="0">
                  <c:v>RY2009/10</c:v>
                </c:pt>
                <c:pt idx="1">
                  <c:v>FY2010/11</c:v>
                </c:pt>
                <c:pt idx="2">
                  <c:v>FY2012/13</c:v>
                </c:pt>
                <c:pt idx="3">
                  <c:v>FY2013/14</c:v>
                </c:pt>
              </c:strCache>
            </c:strRef>
          </c:cat>
          <c:val>
            <c:numRef>
              <c:f>Sheet1!$D$2:$D$5</c:f>
              <c:numCache>
                <c:formatCode>0.0%</c:formatCode>
                <c:ptCount val="4"/>
                <c:pt idx="0">
                  <c:v>4.2999999999999997E-2</c:v>
                </c:pt>
                <c:pt idx="1">
                  <c:v>4.3999999999999997E-2</c:v>
                </c:pt>
                <c:pt idx="2">
                  <c:v>4.2999999999999997E-2</c:v>
                </c:pt>
                <c:pt idx="3">
                  <c:v>4.3999999999999997E-2</c:v>
                </c:pt>
              </c:numCache>
            </c:numRef>
          </c:val>
          <c:smooth val="0"/>
        </c:ser>
        <c:ser>
          <c:idx val="3"/>
          <c:order val="4"/>
          <c:tx>
            <c:strRef>
              <c:f>Sheet1!$E$1</c:f>
              <c:strCache>
                <c:ptCount val="1"/>
                <c:pt idx="0">
                  <c:v>MA public</c:v>
                </c:pt>
              </c:strCache>
            </c:strRef>
          </c:tx>
          <c:spPr>
            <a:ln>
              <a:solidFill>
                <a:schemeClr val="accent5"/>
              </a:solidFill>
            </a:ln>
          </c:spPr>
          <c:marker>
            <c:symbol val="none"/>
          </c:marker>
          <c:dPt>
            <c:idx val="2"/>
            <c:bubble3D val="0"/>
            <c:spPr>
              <a:ln>
                <a:solidFill>
                  <a:schemeClr val="accent5"/>
                </a:solidFill>
                <a:prstDash val="sysDash"/>
              </a:ln>
            </c:spPr>
          </c:dPt>
          <c:cat>
            <c:strRef>
              <c:f>Sheet1!$A$2:$A$5</c:f>
              <c:strCache>
                <c:ptCount val="4"/>
                <c:pt idx="0">
                  <c:v>RY2009/10</c:v>
                </c:pt>
                <c:pt idx="1">
                  <c:v>FY2010/11</c:v>
                </c:pt>
                <c:pt idx="2">
                  <c:v>FY2012/13</c:v>
                </c:pt>
                <c:pt idx="3">
                  <c:v>FY2013/14</c:v>
                </c:pt>
              </c:strCache>
            </c:strRef>
          </c:cat>
          <c:val>
            <c:numRef>
              <c:f>Sheet1!$E$2:$E$5</c:f>
              <c:numCache>
                <c:formatCode>0.0%</c:formatCode>
                <c:ptCount val="4"/>
                <c:pt idx="0">
                  <c:v>4.3999999999999997E-2</c:v>
                </c:pt>
                <c:pt idx="1">
                  <c:v>4.2999999999999997E-2</c:v>
                </c:pt>
                <c:pt idx="2">
                  <c:v>4.2999999999999997E-2</c:v>
                </c:pt>
                <c:pt idx="3">
                  <c:v>4.3999999999999997E-2</c:v>
                </c:pt>
              </c:numCache>
            </c:numRef>
          </c:val>
          <c:smooth val="0"/>
        </c:ser>
        <c:ser>
          <c:idx val="4"/>
          <c:order val="5"/>
          <c:tx>
            <c:strRef>
              <c:f>Sheet1!$F$1</c:f>
              <c:strCache>
                <c:ptCount val="1"/>
                <c:pt idx="0">
                  <c:v>MA private</c:v>
                </c:pt>
              </c:strCache>
            </c:strRef>
          </c:tx>
          <c:spPr>
            <a:ln>
              <a:solidFill>
                <a:schemeClr val="accent5">
                  <a:lumMod val="40000"/>
                  <a:lumOff val="60000"/>
                </a:schemeClr>
              </a:solidFill>
            </a:ln>
          </c:spPr>
          <c:marker>
            <c:symbol val="none"/>
          </c:marker>
          <c:dPt>
            <c:idx val="2"/>
            <c:bubble3D val="0"/>
            <c:spPr>
              <a:ln>
                <a:solidFill>
                  <a:schemeClr val="accent5">
                    <a:lumMod val="40000"/>
                    <a:lumOff val="60000"/>
                  </a:schemeClr>
                </a:solidFill>
                <a:prstDash val="sysDash"/>
              </a:ln>
            </c:spPr>
          </c:dPt>
          <c:cat>
            <c:strRef>
              <c:f>Sheet1!$A$2:$A$5</c:f>
              <c:strCache>
                <c:ptCount val="4"/>
                <c:pt idx="0">
                  <c:v>RY2009/10</c:v>
                </c:pt>
                <c:pt idx="1">
                  <c:v>FY2010/11</c:v>
                </c:pt>
                <c:pt idx="2">
                  <c:v>FY2012/13</c:v>
                </c:pt>
                <c:pt idx="3">
                  <c:v>FY2013/14</c:v>
                </c:pt>
              </c:strCache>
            </c:strRef>
          </c:cat>
          <c:val>
            <c:numRef>
              <c:f>Sheet1!$F$2:$F$5</c:f>
              <c:numCache>
                <c:formatCode>0.0%</c:formatCode>
                <c:ptCount val="4"/>
                <c:pt idx="0">
                  <c:v>4.9000000000000002E-2</c:v>
                </c:pt>
                <c:pt idx="1">
                  <c:v>4.5999999999999999E-2</c:v>
                </c:pt>
                <c:pt idx="2">
                  <c:v>4.8000000000000001E-2</c:v>
                </c:pt>
                <c:pt idx="3">
                  <c:v>4.7E-2</c:v>
                </c:pt>
              </c:numCache>
            </c:numRef>
          </c:val>
          <c:smooth val="0"/>
        </c:ser>
        <c:ser>
          <c:idx val="5"/>
          <c:order val="6"/>
          <c:tx>
            <c:strRef>
              <c:f>Sheet1!$G$1</c:f>
              <c:strCache>
                <c:ptCount val="1"/>
                <c:pt idx="0">
                  <c:v>DR public</c:v>
                </c:pt>
              </c:strCache>
            </c:strRef>
          </c:tx>
          <c:spPr>
            <a:ln>
              <a:solidFill>
                <a:schemeClr val="accent6"/>
              </a:solidFill>
            </a:ln>
          </c:spPr>
          <c:marker>
            <c:symbol val="none"/>
          </c:marker>
          <c:dPt>
            <c:idx val="2"/>
            <c:bubble3D val="0"/>
            <c:spPr>
              <a:ln>
                <a:solidFill>
                  <a:schemeClr val="accent6"/>
                </a:solidFill>
                <a:prstDash val="sysDash"/>
              </a:ln>
            </c:spPr>
          </c:dPt>
          <c:cat>
            <c:strRef>
              <c:f>Sheet1!$A$2:$A$5</c:f>
              <c:strCache>
                <c:ptCount val="4"/>
                <c:pt idx="0">
                  <c:v>RY2009/10</c:v>
                </c:pt>
                <c:pt idx="1">
                  <c:v>FY2010/11</c:v>
                </c:pt>
                <c:pt idx="2">
                  <c:v>FY2012/13</c:v>
                </c:pt>
                <c:pt idx="3">
                  <c:v>FY2013/14</c:v>
                </c:pt>
              </c:strCache>
            </c:strRef>
          </c:cat>
          <c:val>
            <c:numRef>
              <c:f>Sheet1!$G$2:$G$5</c:f>
              <c:numCache>
                <c:formatCode>0.0%</c:formatCode>
                <c:ptCount val="4"/>
                <c:pt idx="0">
                  <c:v>3.3000000000000002E-2</c:v>
                </c:pt>
                <c:pt idx="1">
                  <c:v>3.3000000000000002E-2</c:v>
                </c:pt>
                <c:pt idx="2">
                  <c:v>0.03</c:v>
                </c:pt>
                <c:pt idx="3">
                  <c:v>3.2000000000000001E-2</c:v>
                </c:pt>
              </c:numCache>
            </c:numRef>
          </c:val>
          <c:smooth val="0"/>
        </c:ser>
        <c:ser>
          <c:idx val="6"/>
          <c:order val="7"/>
          <c:tx>
            <c:strRef>
              <c:f>Sheet1!$H$1</c:f>
              <c:strCache>
                <c:ptCount val="1"/>
                <c:pt idx="0">
                  <c:v>DR private</c:v>
                </c:pt>
              </c:strCache>
            </c:strRef>
          </c:tx>
          <c:spPr>
            <a:ln>
              <a:solidFill>
                <a:schemeClr val="accent6">
                  <a:lumMod val="40000"/>
                  <a:lumOff val="60000"/>
                </a:schemeClr>
              </a:solidFill>
            </a:ln>
          </c:spPr>
          <c:marker>
            <c:symbol val="none"/>
          </c:marker>
          <c:dPt>
            <c:idx val="2"/>
            <c:bubble3D val="0"/>
            <c:spPr>
              <a:ln>
                <a:solidFill>
                  <a:schemeClr val="accent6">
                    <a:lumMod val="40000"/>
                    <a:lumOff val="60000"/>
                  </a:schemeClr>
                </a:solidFill>
                <a:prstDash val="sysDash"/>
              </a:ln>
            </c:spPr>
          </c:dPt>
          <c:cat>
            <c:strRef>
              <c:f>Sheet1!$A$2:$A$5</c:f>
              <c:strCache>
                <c:ptCount val="4"/>
                <c:pt idx="0">
                  <c:v>RY2009/10</c:v>
                </c:pt>
                <c:pt idx="1">
                  <c:v>FY2010/11</c:v>
                </c:pt>
                <c:pt idx="2">
                  <c:v>FY2012/13</c:v>
                </c:pt>
                <c:pt idx="3">
                  <c:v>FY2013/14</c:v>
                </c:pt>
              </c:strCache>
            </c:strRef>
          </c:cat>
          <c:val>
            <c:numRef>
              <c:f>Sheet1!$H$2:$H$5</c:f>
              <c:numCache>
                <c:formatCode>0.0%</c:formatCode>
                <c:ptCount val="4"/>
                <c:pt idx="0">
                  <c:v>3.7999999999999999E-2</c:v>
                </c:pt>
                <c:pt idx="1">
                  <c:v>3.7999999999999999E-2</c:v>
                </c:pt>
                <c:pt idx="2">
                  <c:v>3.5000000000000003E-2</c:v>
                </c:pt>
                <c:pt idx="3">
                  <c:v>3.6999999999999998E-2</c:v>
                </c:pt>
              </c:numCache>
            </c:numRef>
          </c:val>
          <c:smooth val="0"/>
        </c:ser>
        <c:dLbls>
          <c:showLegendKey val="0"/>
          <c:showVal val="0"/>
          <c:showCatName val="0"/>
          <c:showSerName val="0"/>
          <c:showPercent val="0"/>
          <c:showBubbleSize val="0"/>
        </c:dLbls>
        <c:marker val="1"/>
        <c:smooth val="0"/>
        <c:axId val="100851072"/>
        <c:axId val="100857344"/>
      </c:lineChart>
      <c:catAx>
        <c:axId val="100851072"/>
        <c:scaling>
          <c:orientation val="minMax"/>
        </c:scaling>
        <c:delete val="0"/>
        <c:axPos val="b"/>
        <c:title>
          <c:tx>
            <c:rich>
              <a:bodyPr/>
              <a:lstStyle/>
              <a:p>
                <a:pPr>
                  <a:defRPr/>
                </a:pPr>
                <a:r>
                  <a:rPr lang="en-US" dirty="0"/>
                  <a:t>Fiscal </a:t>
                </a:r>
                <a:r>
                  <a:rPr lang="en-US" dirty="0" smtClean="0"/>
                  <a:t>year*</a:t>
                </a:r>
                <a:endParaRPr lang="en-US" dirty="0"/>
              </a:p>
            </c:rich>
          </c:tx>
          <c:layout/>
          <c:overlay val="0"/>
        </c:title>
        <c:numFmt formatCode="General" sourceLinked="1"/>
        <c:majorTickMark val="out"/>
        <c:minorTickMark val="none"/>
        <c:tickLblPos val="nextTo"/>
        <c:crossAx val="100857344"/>
        <c:crosses val="autoZero"/>
        <c:auto val="1"/>
        <c:lblAlgn val="ctr"/>
        <c:lblOffset val="100"/>
        <c:noMultiLvlLbl val="0"/>
      </c:catAx>
      <c:valAx>
        <c:axId val="100857344"/>
        <c:scaling>
          <c:orientation val="minMax"/>
        </c:scaling>
        <c:delete val="0"/>
        <c:axPos val="l"/>
        <c:majorGridlines/>
        <c:title>
          <c:tx>
            <c:rich>
              <a:bodyPr rot="-5400000" vert="horz"/>
              <a:lstStyle/>
              <a:p>
                <a:pPr>
                  <a:defRPr/>
                </a:pPr>
                <a:r>
                  <a:rPr lang="en-US" dirty="0"/>
                  <a:t>Median total central IT spending as </a:t>
                </a:r>
                <a:r>
                  <a:rPr lang="en-US" dirty="0" smtClean="0"/>
                  <a:t>a percentage </a:t>
                </a:r>
                <a:r>
                  <a:rPr lang="en-US" dirty="0"/>
                  <a:t>of institutional expenses </a:t>
                </a:r>
              </a:p>
            </c:rich>
          </c:tx>
          <c:layout/>
          <c:overlay val="0"/>
        </c:title>
        <c:numFmt formatCode="General" sourceLinked="1"/>
        <c:majorTickMark val="out"/>
        <c:minorTickMark val="none"/>
        <c:tickLblPos val="nextTo"/>
        <c:crossAx val="100851072"/>
        <c:crosses val="autoZero"/>
        <c:crossBetween val="between"/>
      </c:valAx>
    </c:plotArea>
    <c:legend>
      <c:legendPos val="r"/>
      <c:layout/>
      <c:overlay val="0"/>
    </c:legend>
    <c:plotVisOnly val="1"/>
    <c:dispBlanksAs val="gap"/>
    <c:showDLblsOverMax val="0"/>
  </c:chart>
  <c:txPr>
    <a:bodyPr/>
    <a:lstStyle/>
    <a:p>
      <a:pPr>
        <a:defRPr sz="12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92946800767551"/>
          <c:y val="2.32558139534884E-2"/>
          <c:w val="0.77500143364432394"/>
          <c:h val="0.85251913568943405"/>
        </c:manualLayout>
      </c:layout>
      <c:barChart>
        <c:barDir val="bar"/>
        <c:grouping val="clustered"/>
        <c:varyColors val="0"/>
        <c:ser>
          <c:idx val="0"/>
          <c:order val="0"/>
          <c:tx>
            <c:strRef>
              <c:f>Sheet1!$B$1</c:f>
              <c:strCache>
                <c:ptCount val="1"/>
                <c:pt idx="0">
                  <c:v>Total central IT spending as percentage change from previous year</c:v>
                </c:pt>
              </c:strCache>
            </c:strRef>
          </c:tx>
          <c:invertIfNegative val="0"/>
          <c:dPt>
            <c:idx val="0"/>
            <c:invertIfNegative val="0"/>
            <c:bubble3D val="0"/>
            <c:spPr>
              <a:solidFill>
                <a:schemeClr val="accent6">
                  <a:lumMod val="40000"/>
                  <a:lumOff val="60000"/>
                </a:schemeClr>
              </a:solidFill>
            </c:spPr>
          </c:dPt>
          <c:dPt>
            <c:idx val="1"/>
            <c:invertIfNegative val="0"/>
            <c:bubble3D val="0"/>
            <c:spPr>
              <a:solidFill>
                <a:schemeClr val="accent6"/>
              </a:solidFill>
            </c:spPr>
          </c:dPt>
          <c:dPt>
            <c:idx val="2"/>
            <c:invertIfNegative val="0"/>
            <c:bubble3D val="0"/>
            <c:spPr>
              <a:solidFill>
                <a:schemeClr val="accent5">
                  <a:lumMod val="40000"/>
                  <a:lumOff val="60000"/>
                </a:schemeClr>
              </a:solidFill>
            </c:spPr>
          </c:dPt>
          <c:dPt>
            <c:idx val="3"/>
            <c:invertIfNegative val="0"/>
            <c:bubble3D val="0"/>
            <c:spPr>
              <a:solidFill>
                <a:schemeClr val="accent5"/>
              </a:solidFill>
            </c:spPr>
          </c:dPt>
          <c:dPt>
            <c:idx val="4"/>
            <c:invertIfNegative val="0"/>
            <c:bubble3D val="0"/>
            <c:spPr>
              <a:solidFill>
                <a:schemeClr val="accent3"/>
              </a:solidFill>
            </c:spPr>
          </c:dPt>
          <c:dPt>
            <c:idx val="5"/>
            <c:invertIfNegative val="0"/>
            <c:bubble3D val="0"/>
            <c:spPr>
              <a:solidFill>
                <a:schemeClr val="accent2"/>
              </a:solidFill>
            </c:spPr>
          </c:dPt>
          <c:dPt>
            <c:idx val="7"/>
            <c:invertIfNegative val="0"/>
            <c:bubble3D val="0"/>
            <c:spPr>
              <a:solidFill>
                <a:schemeClr val="bg1">
                  <a:lumMod val="75000"/>
                </a:schemeClr>
              </a:solidFill>
            </c:spPr>
          </c:dPt>
          <c:dLbls>
            <c:showLegendKey val="0"/>
            <c:showVal val="1"/>
            <c:showCatName val="0"/>
            <c:showSerName val="0"/>
            <c:showPercent val="0"/>
            <c:showBubbleSize val="0"/>
            <c:showLeaderLines val="0"/>
          </c:dLbls>
          <c:cat>
            <c:strRef>
              <c:f>Sheet1!$A$2:$A$10</c:f>
              <c:strCache>
                <c:ptCount val="9"/>
                <c:pt idx="0">
                  <c:v>DR private</c:v>
                </c:pt>
                <c:pt idx="1">
                  <c:v>DR public</c:v>
                </c:pt>
                <c:pt idx="2">
                  <c:v>MA private</c:v>
                </c:pt>
                <c:pt idx="3">
                  <c:v>MA public</c:v>
                </c:pt>
                <c:pt idx="4">
                  <c:v>BA</c:v>
                </c:pt>
                <c:pt idx="5">
                  <c:v>AA</c:v>
                </c:pt>
                <c:pt idx="7">
                  <c:v>All nonspecialized U.S.</c:v>
                </c:pt>
                <c:pt idx="8">
                  <c:v>My institution</c:v>
                </c:pt>
              </c:strCache>
            </c:strRef>
          </c:cat>
          <c:val>
            <c:numRef>
              <c:f>Sheet1!$B$2:$B$10</c:f>
              <c:numCache>
                <c:formatCode>0.0%</c:formatCode>
                <c:ptCount val="9"/>
                <c:pt idx="0">
                  <c:v>3.4000000000000002E-2</c:v>
                </c:pt>
                <c:pt idx="1">
                  <c:v>1.7000000000000001E-2</c:v>
                </c:pt>
                <c:pt idx="2">
                  <c:v>0</c:v>
                </c:pt>
                <c:pt idx="3">
                  <c:v>1.6E-2</c:v>
                </c:pt>
                <c:pt idx="4">
                  <c:v>6.0000000000000001E-3</c:v>
                </c:pt>
                <c:pt idx="5">
                  <c:v>0</c:v>
                </c:pt>
                <c:pt idx="7">
                  <c:v>3.0000000000000001E-3</c:v>
                </c:pt>
                <c:pt idx="8" formatCode="0%">
                  <c:v>0</c:v>
                </c:pt>
              </c:numCache>
            </c:numRef>
          </c:val>
        </c:ser>
        <c:dLbls>
          <c:showLegendKey val="0"/>
          <c:showVal val="0"/>
          <c:showCatName val="0"/>
          <c:showSerName val="0"/>
          <c:showPercent val="0"/>
          <c:showBubbleSize val="0"/>
        </c:dLbls>
        <c:gapWidth val="150"/>
        <c:axId val="100401536"/>
        <c:axId val="100403072"/>
      </c:barChart>
      <c:catAx>
        <c:axId val="100401536"/>
        <c:scaling>
          <c:orientation val="minMax"/>
        </c:scaling>
        <c:delete val="0"/>
        <c:axPos val="l"/>
        <c:majorTickMark val="out"/>
        <c:minorTickMark val="none"/>
        <c:tickLblPos val="nextTo"/>
        <c:crossAx val="100403072"/>
        <c:crosses val="autoZero"/>
        <c:auto val="1"/>
        <c:lblAlgn val="ctr"/>
        <c:lblOffset val="100"/>
        <c:noMultiLvlLbl val="0"/>
      </c:catAx>
      <c:valAx>
        <c:axId val="100403072"/>
        <c:scaling>
          <c:orientation val="minMax"/>
          <c:max val="0.05"/>
        </c:scaling>
        <c:delete val="0"/>
        <c:axPos val="b"/>
        <c:majorGridlines/>
        <c:title>
          <c:tx>
            <c:rich>
              <a:bodyPr rot="0" vert="horz"/>
              <a:lstStyle/>
              <a:p>
                <a:pPr>
                  <a:defRPr/>
                </a:pPr>
                <a:r>
                  <a:rPr lang="en-US" dirty="0"/>
                  <a:t>Median total central IT spending as </a:t>
                </a:r>
                <a:r>
                  <a:rPr lang="en-US" dirty="0" smtClean="0"/>
                  <a:t>a percentage </a:t>
                </a:r>
                <a:r>
                  <a:rPr lang="en-US" dirty="0"/>
                  <a:t>change from previous year </a:t>
                </a:r>
              </a:p>
            </c:rich>
          </c:tx>
          <c:layout>
            <c:manualLayout>
              <c:xMode val="edge"/>
              <c:yMode val="edge"/>
              <c:x val="0.31991177573391599"/>
              <c:y val="0.94732558139534895"/>
            </c:manualLayout>
          </c:layout>
          <c:overlay val="0"/>
        </c:title>
        <c:numFmt formatCode="0.0%" sourceLinked="1"/>
        <c:majorTickMark val="out"/>
        <c:minorTickMark val="none"/>
        <c:tickLblPos val="nextTo"/>
        <c:crossAx val="100401536"/>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07265748031496"/>
          <c:y val="2.8138528138528102E-2"/>
          <c:w val="0.75411275153105894"/>
          <c:h val="0.84093823499335296"/>
        </c:manualLayout>
      </c:layout>
      <c:barChart>
        <c:barDir val="bar"/>
        <c:grouping val="stacked"/>
        <c:varyColors val="0"/>
        <c:ser>
          <c:idx val="1"/>
          <c:order val="0"/>
          <c:tx>
            <c:strRef>
              <c:f>Sheet1!$C$1</c:f>
              <c:strCache>
                <c:ptCount val="1"/>
                <c:pt idx="0">
                  <c:v>Central IT compensation spending as a percentage of total central IT spending</c:v>
                </c:pt>
              </c:strCache>
            </c:strRef>
          </c:tx>
          <c:spPr>
            <a:noFill/>
            <a:ln>
              <a:noFill/>
            </a:ln>
            <a:effectLst/>
          </c:spPr>
          <c:invertIfNegative val="0"/>
          <c:dLbls>
            <c:dLbl>
              <c:idx val="21"/>
              <c:layout>
                <c:manualLayout>
                  <c:x val="3.2875000000000001E-2"/>
                  <c:y val="0"/>
                </c:manualLayout>
              </c:layout>
              <c:dLblPos val="ctr"/>
              <c:showLegendKey val="0"/>
              <c:showVal val="1"/>
              <c:showCatName val="0"/>
              <c:showSerName val="0"/>
              <c:showPercent val="0"/>
              <c:showBubbleSize val="0"/>
            </c:dLbl>
            <c:dLbl>
              <c:idx val="22"/>
              <c:layout>
                <c:manualLayout>
                  <c:x val="3.2875000000000001E-2"/>
                  <c:y val="-4.3290043290043299E-3"/>
                </c:manualLayout>
              </c:layout>
              <c:dLblPos val="ctr"/>
              <c:showLegendKey val="0"/>
              <c:showVal val="1"/>
              <c:showCatName val="0"/>
              <c:showSerName val="0"/>
              <c:showPercent val="0"/>
              <c:showBubbleSize val="0"/>
            </c:dLbl>
            <c:dLbl>
              <c:idx val="23"/>
              <c:layout>
                <c:manualLayout>
                  <c:x val="3.2875000000000001E-2"/>
                  <c:y val="2.1645021645021602E-3"/>
                </c:manualLayout>
              </c:layout>
              <c:dLblPos val="ctr"/>
              <c:showLegendKey val="0"/>
              <c:showVal val="1"/>
              <c:showCatName val="0"/>
              <c:showSerName val="0"/>
              <c:showPercent val="0"/>
              <c:showBubbleSize val="0"/>
            </c:dLbl>
            <c:dLblPos val="inEnd"/>
            <c:showLegendKey val="0"/>
            <c:showVal val="1"/>
            <c:showCatName val="0"/>
            <c:showSerName val="0"/>
            <c:showPercent val="0"/>
            <c:showBubbleSize val="0"/>
            <c:showLeaderLines val="0"/>
          </c:dLbls>
          <c:cat>
            <c:multiLvlStrRef>
              <c:f>Sheet1!$A$2:$B$25</c:f>
              <c:multiLvlStrCache>
                <c:ptCount val="24"/>
                <c:lvl>
                  <c:pt idx="0">
                    <c:v>Capital</c:v>
                  </c:pt>
                  <c:pt idx="1">
                    <c:v>Noncompensation</c:v>
                  </c:pt>
                  <c:pt idx="2">
                    <c:v>Compensation</c:v>
                  </c:pt>
                  <c:pt idx="3">
                    <c:v>Capital</c:v>
                  </c:pt>
                  <c:pt idx="4">
                    <c:v>Noncompensation</c:v>
                  </c:pt>
                  <c:pt idx="5">
                    <c:v>Compensation</c:v>
                  </c:pt>
                  <c:pt idx="6">
                    <c:v>Capital</c:v>
                  </c:pt>
                  <c:pt idx="7">
                    <c:v>Noncompensation</c:v>
                  </c:pt>
                  <c:pt idx="8">
                    <c:v>Compensation</c:v>
                  </c:pt>
                  <c:pt idx="9">
                    <c:v>Capital</c:v>
                  </c:pt>
                  <c:pt idx="10">
                    <c:v>Noncompensation</c:v>
                  </c:pt>
                  <c:pt idx="11">
                    <c:v>Compensation</c:v>
                  </c:pt>
                  <c:pt idx="12">
                    <c:v>Capital</c:v>
                  </c:pt>
                  <c:pt idx="13">
                    <c:v>Noncompensation</c:v>
                  </c:pt>
                  <c:pt idx="14">
                    <c:v>Compensation</c:v>
                  </c:pt>
                  <c:pt idx="15">
                    <c:v>Capital</c:v>
                  </c:pt>
                  <c:pt idx="16">
                    <c:v>Noncompensation</c:v>
                  </c:pt>
                  <c:pt idx="17">
                    <c:v>Compensation</c:v>
                  </c:pt>
                  <c:pt idx="18">
                    <c:v>Capital</c:v>
                  </c:pt>
                  <c:pt idx="19">
                    <c:v>Noncompensation</c:v>
                  </c:pt>
                  <c:pt idx="20">
                    <c:v>Compensation</c:v>
                  </c:pt>
                  <c:pt idx="21">
                    <c:v>Capital</c:v>
                  </c:pt>
                  <c:pt idx="22">
                    <c:v>Noncompensation</c:v>
                  </c:pt>
                  <c:pt idx="23">
                    <c:v>Compensation</c:v>
                  </c:pt>
                </c:lvl>
                <c:lvl>
                  <c:pt idx="0">
                    <c:v>DR private</c:v>
                  </c:pt>
                  <c:pt idx="3">
                    <c:v>DR public</c:v>
                  </c:pt>
                  <c:pt idx="6">
                    <c:v>MA private</c:v>
                  </c:pt>
                  <c:pt idx="9">
                    <c:v>MA public</c:v>
                  </c:pt>
                  <c:pt idx="12">
                    <c:v>BA</c:v>
                  </c:pt>
                  <c:pt idx="15">
                    <c:v>AA</c:v>
                  </c:pt>
                  <c:pt idx="18">
                    <c:v>All nonspecialized U.S.</c:v>
                  </c:pt>
                  <c:pt idx="21">
                    <c:v>My institution</c:v>
                  </c:pt>
                </c:lvl>
              </c:multiLvlStrCache>
            </c:multiLvlStrRef>
          </c:cat>
          <c:val>
            <c:numRef>
              <c:f>Sheet1!$C$2:$C$25</c:f>
              <c:numCache>
                <c:formatCode>0%</c:formatCode>
                <c:ptCount val="24"/>
                <c:pt idx="0">
                  <c:v>0.1188</c:v>
                </c:pt>
                <c:pt idx="1">
                  <c:v>0.25197000000000003</c:v>
                </c:pt>
                <c:pt idx="2">
                  <c:v>0.59189999999999998</c:v>
                </c:pt>
                <c:pt idx="3">
                  <c:v>5.7910000000000003E-2</c:v>
                </c:pt>
                <c:pt idx="4">
                  <c:v>0.35278999999999999</c:v>
                </c:pt>
                <c:pt idx="5">
                  <c:v>0.56000000000000005</c:v>
                </c:pt>
                <c:pt idx="6">
                  <c:v>0.1</c:v>
                </c:pt>
                <c:pt idx="7">
                  <c:v>0.35</c:v>
                </c:pt>
                <c:pt idx="8">
                  <c:v>0.51</c:v>
                </c:pt>
                <c:pt idx="9">
                  <c:v>7.0000000000000007E-2</c:v>
                </c:pt>
                <c:pt idx="10">
                  <c:v>0.32</c:v>
                </c:pt>
                <c:pt idx="11">
                  <c:v>0.56000000000000005</c:v>
                </c:pt>
                <c:pt idx="12">
                  <c:v>0.11</c:v>
                </c:pt>
                <c:pt idx="13">
                  <c:v>0.32</c:v>
                </c:pt>
                <c:pt idx="14">
                  <c:v>0.54</c:v>
                </c:pt>
                <c:pt idx="15">
                  <c:v>0.1</c:v>
                </c:pt>
                <c:pt idx="16">
                  <c:v>0.35</c:v>
                </c:pt>
                <c:pt idx="17">
                  <c:v>0.5</c:v>
                </c:pt>
                <c:pt idx="18">
                  <c:v>0.09</c:v>
                </c:pt>
                <c:pt idx="19">
                  <c:v>0.34</c:v>
                </c:pt>
                <c:pt idx="20">
                  <c:v>0.54</c:v>
                </c:pt>
                <c:pt idx="21">
                  <c:v>0</c:v>
                </c:pt>
                <c:pt idx="22">
                  <c:v>0</c:v>
                </c:pt>
                <c:pt idx="23">
                  <c:v>0</c:v>
                </c:pt>
              </c:numCache>
            </c:numRef>
          </c:val>
        </c:ser>
        <c:ser>
          <c:idx val="2"/>
          <c:order val="1"/>
          <c:tx>
            <c:strRef>
              <c:f>Sheet1!$D$1</c:f>
              <c:strCache>
                <c:ptCount val="1"/>
                <c:pt idx="0">
                  <c:v>Graph marker</c:v>
                </c:pt>
              </c:strCache>
            </c:strRef>
          </c:tx>
          <c:spPr>
            <a:solidFill>
              <a:schemeClr val="tx1"/>
            </a:solidFill>
          </c:spPr>
          <c:invertIfNegative val="0"/>
          <c:dPt>
            <c:idx val="0"/>
            <c:invertIfNegative val="0"/>
            <c:bubble3D val="0"/>
            <c:spPr>
              <a:solidFill>
                <a:schemeClr val="accent6">
                  <a:lumMod val="40000"/>
                  <a:lumOff val="60000"/>
                </a:schemeClr>
              </a:solidFill>
            </c:spPr>
          </c:dPt>
          <c:dPt>
            <c:idx val="1"/>
            <c:invertIfNegative val="0"/>
            <c:bubble3D val="0"/>
            <c:spPr>
              <a:solidFill>
                <a:srgbClr val="FCD5B5"/>
              </a:solidFill>
            </c:spPr>
          </c:dPt>
          <c:dPt>
            <c:idx val="2"/>
            <c:invertIfNegative val="0"/>
            <c:bubble3D val="0"/>
            <c:spPr>
              <a:solidFill>
                <a:srgbClr val="FCD5B5"/>
              </a:solidFill>
            </c:spPr>
          </c:dPt>
          <c:dPt>
            <c:idx val="3"/>
            <c:invertIfNegative val="0"/>
            <c:bubble3D val="0"/>
            <c:spPr>
              <a:solidFill>
                <a:srgbClr val="F79646"/>
              </a:solidFill>
            </c:spPr>
          </c:dPt>
          <c:dPt>
            <c:idx val="4"/>
            <c:invertIfNegative val="0"/>
            <c:bubble3D val="0"/>
            <c:spPr>
              <a:solidFill>
                <a:srgbClr val="F79646"/>
              </a:solidFill>
            </c:spPr>
          </c:dPt>
          <c:dPt>
            <c:idx val="5"/>
            <c:invertIfNegative val="0"/>
            <c:bubble3D val="0"/>
            <c:spPr>
              <a:solidFill>
                <a:schemeClr val="accent6"/>
              </a:solidFill>
            </c:spPr>
          </c:dPt>
          <c:dPt>
            <c:idx val="6"/>
            <c:invertIfNegative val="0"/>
            <c:bubble3D val="0"/>
            <c:spPr>
              <a:solidFill>
                <a:srgbClr val="B7DEE8"/>
              </a:solidFill>
            </c:spPr>
          </c:dPt>
          <c:dPt>
            <c:idx val="7"/>
            <c:invertIfNegative val="0"/>
            <c:bubble3D val="0"/>
            <c:spPr>
              <a:solidFill>
                <a:srgbClr val="B7DEE8"/>
              </a:solidFill>
            </c:spPr>
          </c:dPt>
          <c:dPt>
            <c:idx val="8"/>
            <c:invertIfNegative val="0"/>
            <c:bubble3D val="0"/>
            <c:spPr>
              <a:solidFill>
                <a:schemeClr val="accent5">
                  <a:lumMod val="40000"/>
                  <a:lumOff val="60000"/>
                </a:schemeClr>
              </a:solidFill>
            </c:spPr>
          </c:dPt>
          <c:dPt>
            <c:idx val="9"/>
            <c:invertIfNegative val="0"/>
            <c:bubble3D val="0"/>
            <c:spPr>
              <a:solidFill>
                <a:srgbClr val="4BACC6"/>
              </a:solidFill>
            </c:spPr>
          </c:dPt>
          <c:dPt>
            <c:idx val="10"/>
            <c:invertIfNegative val="0"/>
            <c:bubble3D val="0"/>
            <c:spPr>
              <a:solidFill>
                <a:srgbClr val="4BACC6"/>
              </a:solidFill>
            </c:spPr>
          </c:dPt>
          <c:dPt>
            <c:idx val="11"/>
            <c:invertIfNegative val="0"/>
            <c:bubble3D val="0"/>
            <c:spPr>
              <a:solidFill>
                <a:schemeClr val="accent5"/>
              </a:solidFill>
            </c:spPr>
          </c:dPt>
          <c:dPt>
            <c:idx val="12"/>
            <c:invertIfNegative val="0"/>
            <c:bubble3D val="0"/>
            <c:spPr>
              <a:solidFill>
                <a:srgbClr val="9BBB59"/>
              </a:solidFill>
            </c:spPr>
          </c:dPt>
          <c:dPt>
            <c:idx val="13"/>
            <c:invertIfNegative val="0"/>
            <c:bubble3D val="0"/>
            <c:spPr>
              <a:solidFill>
                <a:srgbClr val="9BBB59"/>
              </a:solidFill>
            </c:spPr>
          </c:dPt>
          <c:dPt>
            <c:idx val="14"/>
            <c:invertIfNegative val="0"/>
            <c:bubble3D val="0"/>
            <c:spPr>
              <a:solidFill>
                <a:schemeClr val="accent3"/>
              </a:solidFill>
            </c:spPr>
          </c:dPt>
          <c:dPt>
            <c:idx val="15"/>
            <c:invertIfNegative val="0"/>
            <c:bubble3D val="0"/>
            <c:spPr>
              <a:solidFill>
                <a:srgbClr val="C0504D"/>
              </a:solidFill>
            </c:spPr>
          </c:dPt>
          <c:dPt>
            <c:idx val="16"/>
            <c:invertIfNegative val="0"/>
            <c:bubble3D val="0"/>
            <c:spPr>
              <a:solidFill>
                <a:srgbClr val="C0504D"/>
              </a:solidFill>
            </c:spPr>
          </c:dPt>
          <c:dPt>
            <c:idx val="17"/>
            <c:invertIfNegative val="0"/>
            <c:bubble3D val="0"/>
            <c:spPr>
              <a:solidFill>
                <a:schemeClr val="accent2"/>
              </a:solidFill>
            </c:spPr>
          </c:dPt>
          <c:dPt>
            <c:idx val="18"/>
            <c:invertIfNegative val="0"/>
            <c:bubble3D val="0"/>
            <c:spPr>
              <a:solidFill>
                <a:schemeClr val="bg1">
                  <a:lumMod val="75000"/>
                </a:schemeClr>
              </a:solidFill>
            </c:spPr>
          </c:dPt>
          <c:dPt>
            <c:idx val="19"/>
            <c:invertIfNegative val="0"/>
            <c:bubble3D val="0"/>
            <c:spPr>
              <a:solidFill>
                <a:srgbClr val="BFBFBF"/>
              </a:solidFill>
            </c:spPr>
          </c:dPt>
          <c:dPt>
            <c:idx val="20"/>
            <c:invertIfNegative val="0"/>
            <c:bubble3D val="0"/>
            <c:spPr>
              <a:solidFill>
                <a:srgbClr val="BFBFBF"/>
              </a:solidFill>
            </c:spPr>
          </c:dPt>
          <c:dPt>
            <c:idx val="21"/>
            <c:invertIfNegative val="0"/>
            <c:bubble3D val="0"/>
            <c:spPr>
              <a:solidFill>
                <a:srgbClr val="4F81BD"/>
              </a:solidFill>
            </c:spPr>
          </c:dPt>
          <c:dPt>
            <c:idx val="22"/>
            <c:invertIfNegative val="0"/>
            <c:bubble3D val="0"/>
            <c:spPr>
              <a:solidFill>
                <a:schemeClr val="accent1"/>
              </a:solidFill>
            </c:spPr>
          </c:dPt>
          <c:dPt>
            <c:idx val="23"/>
            <c:invertIfNegative val="0"/>
            <c:bubble3D val="0"/>
            <c:spPr>
              <a:solidFill>
                <a:srgbClr val="4F81BD"/>
              </a:solidFill>
            </c:spPr>
          </c:dPt>
          <c:cat>
            <c:multiLvlStrRef>
              <c:f>Sheet1!$A$2:$B$25</c:f>
              <c:multiLvlStrCache>
                <c:ptCount val="24"/>
                <c:lvl>
                  <c:pt idx="0">
                    <c:v>Capital</c:v>
                  </c:pt>
                  <c:pt idx="1">
                    <c:v>Noncompensation</c:v>
                  </c:pt>
                  <c:pt idx="2">
                    <c:v>Compensation</c:v>
                  </c:pt>
                  <c:pt idx="3">
                    <c:v>Capital</c:v>
                  </c:pt>
                  <c:pt idx="4">
                    <c:v>Noncompensation</c:v>
                  </c:pt>
                  <c:pt idx="5">
                    <c:v>Compensation</c:v>
                  </c:pt>
                  <c:pt idx="6">
                    <c:v>Capital</c:v>
                  </c:pt>
                  <c:pt idx="7">
                    <c:v>Noncompensation</c:v>
                  </c:pt>
                  <c:pt idx="8">
                    <c:v>Compensation</c:v>
                  </c:pt>
                  <c:pt idx="9">
                    <c:v>Capital</c:v>
                  </c:pt>
                  <c:pt idx="10">
                    <c:v>Noncompensation</c:v>
                  </c:pt>
                  <c:pt idx="11">
                    <c:v>Compensation</c:v>
                  </c:pt>
                  <c:pt idx="12">
                    <c:v>Capital</c:v>
                  </c:pt>
                  <c:pt idx="13">
                    <c:v>Noncompensation</c:v>
                  </c:pt>
                  <c:pt idx="14">
                    <c:v>Compensation</c:v>
                  </c:pt>
                  <c:pt idx="15">
                    <c:v>Capital</c:v>
                  </c:pt>
                  <c:pt idx="16">
                    <c:v>Noncompensation</c:v>
                  </c:pt>
                  <c:pt idx="17">
                    <c:v>Compensation</c:v>
                  </c:pt>
                  <c:pt idx="18">
                    <c:v>Capital</c:v>
                  </c:pt>
                  <c:pt idx="19">
                    <c:v>Noncompensation</c:v>
                  </c:pt>
                  <c:pt idx="20">
                    <c:v>Compensation</c:v>
                  </c:pt>
                  <c:pt idx="21">
                    <c:v>Capital</c:v>
                  </c:pt>
                  <c:pt idx="22">
                    <c:v>Noncompensation</c:v>
                  </c:pt>
                  <c:pt idx="23">
                    <c:v>Compensation</c:v>
                  </c:pt>
                </c:lvl>
                <c:lvl>
                  <c:pt idx="0">
                    <c:v>DR private</c:v>
                  </c:pt>
                  <c:pt idx="3">
                    <c:v>DR public</c:v>
                  </c:pt>
                  <c:pt idx="6">
                    <c:v>MA private</c:v>
                  </c:pt>
                  <c:pt idx="9">
                    <c:v>MA public</c:v>
                  </c:pt>
                  <c:pt idx="12">
                    <c:v>BA</c:v>
                  </c:pt>
                  <c:pt idx="15">
                    <c:v>AA</c:v>
                  </c:pt>
                  <c:pt idx="18">
                    <c:v>All nonspecialized U.S.</c:v>
                  </c:pt>
                  <c:pt idx="21">
                    <c:v>My institution</c:v>
                  </c:pt>
                </c:lvl>
              </c:multiLvlStrCache>
            </c:multiLvlStrRef>
          </c:cat>
          <c:val>
            <c:numRef>
              <c:f>Sheet1!$D$2:$D$25</c:f>
              <c:numCache>
                <c:formatCode>0%</c:formatCode>
                <c:ptCount val="24"/>
                <c:pt idx="0">
                  <c:v>0.01</c:v>
                </c:pt>
                <c:pt idx="1">
                  <c:v>0.01</c:v>
                </c:pt>
                <c:pt idx="2">
                  <c:v>0.01</c:v>
                </c:pt>
                <c:pt idx="3">
                  <c:v>0.01</c:v>
                </c:pt>
                <c:pt idx="4">
                  <c:v>0.01</c:v>
                </c:pt>
                <c:pt idx="5">
                  <c:v>0.01</c:v>
                </c:pt>
                <c:pt idx="6">
                  <c:v>0.01</c:v>
                </c:pt>
                <c:pt idx="7">
                  <c:v>0.01</c:v>
                </c:pt>
                <c:pt idx="8">
                  <c:v>0.01</c:v>
                </c:pt>
                <c:pt idx="9">
                  <c:v>0.01</c:v>
                </c:pt>
                <c:pt idx="10">
                  <c:v>0.01</c:v>
                </c:pt>
                <c:pt idx="11">
                  <c:v>0.01</c:v>
                </c:pt>
                <c:pt idx="12">
                  <c:v>0.01</c:v>
                </c:pt>
                <c:pt idx="13">
                  <c:v>0.01</c:v>
                </c:pt>
                <c:pt idx="14">
                  <c:v>0.01</c:v>
                </c:pt>
                <c:pt idx="15">
                  <c:v>0.01</c:v>
                </c:pt>
                <c:pt idx="16">
                  <c:v>0.01</c:v>
                </c:pt>
                <c:pt idx="17">
                  <c:v>0.01</c:v>
                </c:pt>
                <c:pt idx="18">
                  <c:v>0.01</c:v>
                </c:pt>
                <c:pt idx="19">
                  <c:v>0.01</c:v>
                </c:pt>
                <c:pt idx="20">
                  <c:v>0.01</c:v>
                </c:pt>
                <c:pt idx="21">
                  <c:v>0.01</c:v>
                </c:pt>
                <c:pt idx="22">
                  <c:v>0.01</c:v>
                </c:pt>
                <c:pt idx="23">
                  <c:v>0.01</c:v>
                </c:pt>
              </c:numCache>
            </c:numRef>
          </c:val>
        </c:ser>
        <c:dLbls>
          <c:showLegendKey val="0"/>
          <c:showVal val="0"/>
          <c:showCatName val="0"/>
          <c:showSerName val="0"/>
          <c:showPercent val="0"/>
          <c:showBubbleSize val="0"/>
        </c:dLbls>
        <c:gapWidth val="150"/>
        <c:overlap val="100"/>
        <c:axId val="99798400"/>
        <c:axId val="99808384"/>
      </c:barChart>
      <c:catAx>
        <c:axId val="99798400"/>
        <c:scaling>
          <c:orientation val="minMax"/>
        </c:scaling>
        <c:delete val="0"/>
        <c:axPos val="l"/>
        <c:majorGridlines/>
        <c:numFmt formatCode="General" sourceLinked="1"/>
        <c:majorTickMark val="out"/>
        <c:minorTickMark val="none"/>
        <c:tickLblPos val="nextTo"/>
        <c:txPr>
          <a:bodyPr/>
          <a:lstStyle/>
          <a:p>
            <a:pPr>
              <a:defRPr sz="1100"/>
            </a:pPr>
            <a:endParaRPr lang="en-US"/>
          </a:p>
        </c:txPr>
        <c:crossAx val="99808384"/>
        <c:crosses val="autoZero"/>
        <c:auto val="0"/>
        <c:lblAlgn val="ctr"/>
        <c:lblOffset val="100"/>
        <c:noMultiLvlLbl val="0"/>
      </c:catAx>
      <c:valAx>
        <c:axId val="99808384"/>
        <c:scaling>
          <c:orientation val="minMax"/>
          <c:max val="1"/>
        </c:scaling>
        <c:delete val="0"/>
        <c:axPos val="b"/>
        <c:title>
          <c:tx>
            <c:rich>
              <a:bodyPr/>
              <a:lstStyle/>
              <a:p>
                <a:pPr>
                  <a:defRPr/>
                </a:pPr>
                <a:r>
                  <a:rPr lang="en-US" dirty="0"/>
                  <a:t>Median central IT compensation, noncompensation, and capital </a:t>
                </a:r>
                <a:r>
                  <a:rPr lang="en-US" dirty="0" smtClean="0"/>
                  <a:t/>
                </a:r>
                <a:br>
                  <a:rPr lang="en-US" dirty="0" smtClean="0"/>
                </a:br>
                <a:r>
                  <a:rPr lang="en-US" dirty="0" smtClean="0"/>
                  <a:t>spending </a:t>
                </a:r>
                <a:r>
                  <a:rPr lang="en-US" dirty="0"/>
                  <a:t>as a percentage of total central IT spending </a:t>
                </a:r>
              </a:p>
            </c:rich>
          </c:tx>
          <c:layout>
            <c:manualLayout>
              <c:xMode val="edge"/>
              <c:yMode val="edge"/>
              <c:x val="0.31533070866141699"/>
              <c:y val="0.93008658008657996"/>
            </c:manualLayout>
          </c:layout>
          <c:overlay val="0"/>
        </c:title>
        <c:numFmt formatCode="0%" sourceLinked="1"/>
        <c:majorTickMark val="out"/>
        <c:minorTickMark val="none"/>
        <c:tickLblPos val="nextTo"/>
        <c:crossAx val="99798400"/>
        <c:crosses val="autoZero"/>
        <c:crossBetween val="between"/>
        <c:majorUnit val="0.2"/>
      </c:valAx>
    </c:plotArea>
    <c:plotVisOnly val="1"/>
    <c:dispBlanksAs val="gap"/>
    <c:showDLblsOverMax val="0"/>
  </c:chart>
  <c:txPr>
    <a:bodyPr/>
    <a:lstStyle/>
    <a:p>
      <a:pPr>
        <a:defRPr sz="12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stacked"/>
        <c:varyColors val="0"/>
        <c:ser>
          <c:idx val="1"/>
          <c:order val="0"/>
          <c:tx>
            <c:strRef>
              <c:f>Sheet1!$C$1</c:f>
              <c:strCache>
                <c:ptCount val="1"/>
                <c:pt idx="0">
                  <c:v>Central IT compensation spending as a percentage of total central IT spending</c:v>
                </c:pt>
              </c:strCache>
            </c:strRef>
          </c:tx>
          <c:spPr>
            <a:noFill/>
            <a:ln>
              <a:noFill/>
            </a:ln>
            <a:effectLst/>
          </c:spPr>
          <c:invertIfNegative val="0"/>
          <c:dLbls>
            <c:dLbl>
              <c:idx val="21"/>
              <c:layout>
                <c:manualLayout>
                  <c:x val="3.1486111111111097E-2"/>
                  <c:y val="-2.1645021645021602E-3"/>
                </c:manualLayout>
              </c:layout>
              <c:dLblPos val="ctr"/>
              <c:showLegendKey val="0"/>
              <c:showVal val="1"/>
              <c:showCatName val="0"/>
              <c:showSerName val="0"/>
              <c:showPercent val="0"/>
              <c:showBubbleSize val="0"/>
            </c:dLbl>
            <c:dLbl>
              <c:idx val="22"/>
              <c:layout>
                <c:manualLayout>
                  <c:x val="3.1486111111111097E-2"/>
                  <c:y val="4.3290043290043299E-3"/>
                </c:manualLayout>
              </c:layout>
              <c:dLblPos val="ctr"/>
              <c:showLegendKey val="0"/>
              <c:showVal val="1"/>
              <c:showCatName val="0"/>
              <c:showSerName val="0"/>
              <c:showPercent val="0"/>
              <c:showBubbleSize val="0"/>
            </c:dLbl>
            <c:dLbl>
              <c:idx val="23"/>
              <c:layout>
                <c:manualLayout>
                  <c:x val="3.1486111111111097E-2"/>
                  <c:y val="2.1645021645021602E-3"/>
                </c:manualLayout>
              </c:layout>
              <c:dLblPos val="ctr"/>
              <c:showLegendKey val="0"/>
              <c:showVal val="1"/>
              <c:showCatName val="0"/>
              <c:showSerName val="0"/>
              <c:showPercent val="0"/>
              <c:showBubbleSize val="0"/>
            </c:dLbl>
            <c:dLblPos val="inEnd"/>
            <c:showLegendKey val="0"/>
            <c:showVal val="1"/>
            <c:showCatName val="0"/>
            <c:showSerName val="0"/>
            <c:showPercent val="0"/>
            <c:showBubbleSize val="0"/>
            <c:showLeaderLines val="0"/>
          </c:dLbls>
          <c:cat>
            <c:multiLvlStrRef>
              <c:f>Sheet1!$A$2:$B$25</c:f>
              <c:multiLvlStrCache>
                <c:ptCount val="24"/>
                <c:lvl>
                  <c:pt idx="0">
                    <c:v>Transform</c:v>
                  </c:pt>
                  <c:pt idx="1">
                    <c:v>Grow</c:v>
                  </c:pt>
                  <c:pt idx="2">
                    <c:v>Run</c:v>
                  </c:pt>
                  <c:pt idx="3">
                    <c:v>Transform</c:v>
                  </c:pt>
                  <c:pt idx="4">
                    <c:v>Grow</c:v>
                  </c:pt>
                  <c:pt idx="5">
                    <c:v>Run</c:v>
                  </c:pt>
                  <c:pt idx="6">
                    <c:v>Transform</c:v>
                  </c:pt>
                  <c:pt idx="7">
                    <c:v>Grow</c:v>
                  </c:pt>
                  <c:pt idx="8">
                    <c:v>Run</c:v>
                  </c:pt>
                  <c:pt idx="9">
                    <c:v>Transform</c:v>
                  </c:pt>
                  <c:pt idx="10">
                    <c:v>Grow</c:v>
                  </c:pt>
                  <c:pt idx="11">
                    <c:v>Run</c:v>
                  </c:pt>
                  <c:pt idx="12">
                    <c:v>Transform</c:v>
                  </c:pt>
                  <c:pt idx="13">
                    <c:v>Grow</c:v>
                  </c:pt>
                  <c:pt idx="14">
                    <c:v>Run</c:v>
                  </c:pt>
                  <c:pt idx="15">
                    <c:v>Transform</c:v>
                  </c:pt>
                  <c:pt idx="16">
                    <c:v>Grow</c:v>
                  </c:pt>
                  <c:pt idx="17">
                    <c:v>Run</c:v>
                  </c:pt>
                  <c:pt idx="18">
                    <c:v>Transform</c:v>
                  </c:pt>
                  <c:pt idx="19">
                    <c:v>Grow</c:v>
                  </c:pt>
                  <c:pt idx="20">
                    <c:v>Run</c:v>
                  </c:pt>
                  <c:pt idx="21">
                    <c:v>Transform</c:v>
                  </c:pt>
                  <c:pt idx="22">
                    <c:v>Grow</c:v>
                  </c:pt>
                  <c:pt idx="23">
                    <c:v>Run</c:v>
                  </c:pt>
                </c:lvl>
                <c:lvl>
                  <c:pt idx="0">
                    <c:v>DR private</c:v>
                  </c:pt>
                  <c:pt idx="3">
                    <c:v>DR public</c:v>
                  </c:pt>
                  <c:pt idx="6">
                    <c:v>MA private</c:v>
                  </c:pt>
                  <c:pt idx="9">
                    <c:v>MA public</c:v>
                  </c:pt>
                  <c:pt idx="12">
                    <c:v>BA</c:v>
                  </c:pt>
                  <c:pt idx="15">
                    <c:v>AA</c:v>
                  </c:pt>
                  <c:pt idx="18">
                    <c:v>All nonspecialized U.S.</c:v>
                  </c:pt>
                  <c:pt idx="21">
                    <c:v>My institution</c:v>
                  </c:pt>
                </c:lvl>
              </c:multiLvlStrCache>
            </c:multiLvlStrRef>
          </c:cat>
          <c:val>
            <c:numRef>
              <c:f>Sheet1!$C$2:$C$25</c:f>
              <c:numCache>
                <c:formatCode>0%</c:formatCode>
                <c:ptCount val="24"/>
                <c:pt idx="0">
                  <c:v>7.0000000000000007E-2</c:v>
                </c:pt>
                <c:pt idx="1">
                  <c:v>0.13</c:v>
                </c:pt>
                <c:pt idx="2">
                  <c:v>0.8</c:v>
                </c:pt>
                <c:pt idx="3">
                  <c:v>0.06</c:v>
                </c:pt>
                <c:pt idx="4">
                  <c:v>0.13</c:v>
                </c:pt>
                <c:pt idx="5">
                  <c:v>0.8</c:v>
                </c:pt>
                <c:pt idx="6">
                  <c:v>0.09</c:v>
                </c:pt>
                <c:pt idx="7">
                  <c:v>0.16</c:v>
                </c:pt>
                <c:pt idx="8">
                  <c:v>0.77</c:v>
                </c:pt>
                <c:pt idx="9">
                  <c:v>7.0000000000000007E-2</c:v>
                </c:pt>
                <c:pt idx="10">
                  <c:v>0.11</c:v>
                </c:pt>
                <c:pt idx="11">
                  <c:v>0.79</c:v>
                </c:pt>
                <c:pt idx="12">
                  <c:v>0.05</c:v>
                </c:pt>
                <c:pt idx="13">
                  <c:v>0.12</c:v>
                </c:pt>
                <c:pt idx="14">
                  <c:v>0.8</c:v>
                </c:pt>
                <c:pt idx="15">
                  <c:v>0.05</c:v>
                </c:pt>
                <c:pt idx="16">
                  <c:v>0.15</c:v>
                </c:pt>
                <c:pt idx="17">
                  <c:v>0.79</c:v>
                </c:pt>
                <c:pt idx="18">
                  <c:v>0.06</c:v>
                </c:pt>
                <c:pt idx="19">
                  <c:v>0.13</c:v>
                </c:pt>
                <c:pt idx="20">
                  <c:v>0.79</c:v>
                </c:pt>
                <c:pt idx="21">
                  <c:v>0</c:v>
                </c:pt>
                <c:pt idx="22">
                  <c:v>0</c:v>
                </c:pt>
                <c:pt idx="23">
                  <c:v>0</c:v>
                </c:pt>
              </c:numCache>
            </c:numRef>
          </c:val>
        </c:ser>
        <c:ser>
          <c:idx val="2"/>
          <c:order val="1"/>
          <c:tx>
            <c:strRef>
              <c:f>Sheet1!$D$1</c:f>
              <c:strCache>
                <c:ptCount val="1"/>
                <c:pt idx="0">
                  <c:v>Graph marker</c:v>
                </c:pt>
              </c:strCache>
            </c:strRef>
          </c:tx>
          <c:spPr>
            <a:solidFill>
              <a:schemeClr val="tx1"/>
            </a:solidFill>
          </c:spPr>
          <c:invertIfNegative val="0"/>
          <c:dPt>
            <c:idx val="0"/>
            <c:invertIfNegative val="0"/>
            <c:bubble3D val="0"/>
            <c:spPr>
              <a:solidFill>
                <a:schemeClr val="accent6">
                  <a:lumMod val="40000"/>
                  <a:lumOff val="60000"/>
                </a:schemeClr>
              </a:solidFill>
            </c:spPr>
          </c:dPt>
          <c:dPt>
            <c:idx val="1"/>
            <c:invertIfNegative val="0"/>
            <c:bubble3D val="0"/>
            <c:spPr>
              <a:solidFill>
                <a:srgbClr val="FCD5B5"/>
              </a:solidFill>
            </c:spPr>
          </c:dPt>
          <c:dPt>
            <c:idx val="2"/>
            <c:invertIfNegative val="0"/>
            <c:bubble3D val="0"/>
            <c:spPr>
              <a:solidFill>
                <a:srgbClr val="FCD5B5"/>
              </a:solidFill>
            </c:spPr>
          </c:dPt>
          <c:dPt>
            <c:idx val="3"/>
            <c:invertIfNegative val="0"/>
            <c:bubble3D val="0"/>
            <c:spPr>
              <a:solidFill>
                <a:srgbClr val="F79646"/>
              </a:solidFill>
            </c:spPr>
          </c:dPt>
          <c:dPt>
            <c:idx val="4"/>
            <c:invertIfNegative val="0"/>
            <c:bubble3D val="0"/>
            <c:spPr>
              <a:solidFill>
                <a:srgbClr val="F79646"/>
              </a:solidFill>
            </c:spPr>
          </c:dPt>
          <c:dPt>
            <c:idx val="5"/>
            <c:invertIfNegative val="0"/>
            <c:bubble3D val="0"/>
            <c:spPr>
              <a:solidFill>
                <a:schemeClr val="accent6"/>
              </a:solidFill>
            </c:spPr>
          </c:dPt>
          <c:dPt>
            <c:idx val="6"/>
            <c:invertIfNegative val="0"/>
            <c:bubble3D val="0"/>
            <c:spPr>
              <a:solidFill>
                <a:srgbClr val="B7DEE8"/>
              </a:solidFill>
            </c:spPr>
          </c:dPt>
          <c:dPt>
            <c:idx val="7"/>
            <c:invertIfNegative val="0"/>
            <c:bubble3D val="0"/>
            <c:spPr>
              <a:solidFill>
                <a:srgbClr val="B7DEE8"/>
              </a:solidFill>
            </c:spPr>
          </c:dPt>
          <c:dPt>
            <c:idx val="8"/>
            <c:invertIfNegative val="0"/>
            <c:bubble3D val="0"/>
            <c:spPr>
              <a:solidFill>
                <a:schemeClr val="accent5">
                  <a:lumMod val="40000"/>
                  <a:lumOff val="60000"/>
                </a:schemeClr>
              </a:solidFill>
            </c:spPr>
          </c:dPt>
          <c:dPt>
            <c:idx val="9"/>
            <c:invertIfNegative val="0"/>
            <c:bubble3D val="0"/>
            <c:spPr>
              <a:solidFill>
                <a:srgbClr val="4BACC6"/>
              </a:solidFill>
            </c:spPr>
          </c:dPt>
          <c:dPt>
            <c:idx val="10"/>
            <c:invertIfNegative val="0"/>
            <c:bubble3D val="0"/>
            <c:spPr>
              <a:solidFill>
                <a:srgbClr val="4BACC6"/>
              </a:solidFill>
            </c:spPr>
          </c:dPt>
          <c:dPt>
            <c:idx val="11"/>
            <c:invertIfNegative val="0"/>
            <c:bubble3D val="0"/>
            <c:spPr>
              <a:solidFill>
                <a:schemeClr val="accent5"/>
              </a:solidFill>
            </c:spPr>
          </c:dPt>
          <c:dPt>
            <c:idx val="12"/>
            <c:invertIfNegative val="0"/>
            <c:bubble3D val="0"/>
            <c:spPr>
              <a:solidFill>
                <a:srgbClr val="9BBB59"/>
              </a:solidFill>
            </c:spPr>
          </c:dPt>
          <c:dPt>
            <c:idx val="13"/>
            <c:invertIfNegative val="0"/>
            <c:bubble3D val="0"/>
            <c:spPr>
              <a:solidFill>
                <a:srgbClr val="9BBB59"/>
              </a:solidFill>
            </c:spPr>
          </c:dPt>
          <c:dPt>
            <c:idx val="14"/>
            <c:invertIfNegative val="0"/>
            <c:bubble3D val="0"/>
            <c:spPr>
              <a:solidFill>
                <a:schemeClr val="accent3"/>
              </a:solidFill>
            </c:spPr>
          </c:dPt>
          <c:dPt>
            <c:idx val="15"/>
            <c:invertIfNegative val="0"/>
            <c:bubble3D val="0"/>
            <c:spPr>
              <a:solidFill>
                <a:srgbClr val="C0504D"/>
              </a:solidFill>
            </c:spPr>
          </c:dPt>
          <c:dPt>
            <c:idx val="16"/>
            <c:invertIfNegative val="0"/>
            <c:bubble3D val="0"/>
            <c:spPr>
              <a:solidFill>
                <a:srgbClr val="C0504D"/>
              </a:solidFill>
            </c:spPr>
          </c:dPt>
          <c:dPt>
            <c:idx val="17"/>
            <c:invertIfNegative val="0"/>
            <c:bubble3D val="0"/>
            <c:spPr>
              <a:solidFill>
                <a:schemeClr val="accent2"/>
              </a:solidFill>
            </c:spPr>
          </c:dPt>
          <c:dPt>
            <c:idx val="18"/>
            <c:invertIfNegative val="0"/>
            <c:bubble3D val="0"/>
            <c:spPr>
              <a:solidFill>
                <a:schemeClr val="bg1">
                  <a:lumMod val="75000"/>
                </a:schemeClr>
              </a:solidFill>
            </c:spPr>
          </c:dPt>
          <c:dPt>
            <c:idx val="19"/>
            <c:invertIfNegative val="0"/>
            <c:bubble3D val="0"/>
            <c:spPr>
              <a:solidFill>
                <a:srgbClr val="BFBFBF"/>
              </a:solidFill>
            </c:spPr>
          </c:dPt>
          <c:dPt>
            <c:idx val="20"/>
            <c:invertIfNegative val="0"/>
            <c:bubble3D val="0"/>
            <c:spPr>
              <a:solidFill>
                <a:srgbClr val="BFBFBF"/>
              </a:solidFill>
            </c:spPr>
          </c:dPt>
          <c:dPt>
            <c:idx val="21"/>
            <c:invertIfNegative val="0"/>
            <c:bubble3D val="0"/>
            <c:spPr>
              <a:solidFill>
                <a:srgbClr val="4F81BD"/>
              </a:solidFill>
            </c:spPr>
          </c:dPt>
          <c:dPt>
            <c:idx val="22"/>
            <c:invertIfNegative val="0"/>
            <c:bubble3D val="0"/>
            <c:spPr>
              <a:solidFill>
                <a:schemeClr val="accent1"/>
              </a:solidFill>
            </c:spPr>
          </c:dPt>
          <c:dPt>
            <c:idx val="23"/>
            <c:invertIfNegative val="0"/>
            <c:bubble3D val="0"/>
            <c:spPr>
              <a:solidFill>
                <a:srgbClr val="4F81BD"/>
              </a:solidFill>
            </c:spPr>
          </c:dPt>
          <c:cat>
            <c:multiLvlStrRef>
              <c:f>Sheet1!$A$2:$B$25</c:f>
              <c:multiLvlStrCache>
                <c:ptCount val="24"/>
                <c:lvl>
                  <c:pt idx="0">
                    <c:v>Transform</c:v>
                  </c:pt>
                  <c:pt idx="1">
                    <c:v>Grow</c:v>
                  </c:pt>
                  <c:pt idx="2">
                    <c:v>Run</c:v>
                  </c:pt>
                  <c:pt idx="3">
                    <c:v>Transform</c:v>
                  </c:pt>
                  <c:pt idx="4">
                    <c:v>Grow</c:v>
                  </c:pt>
                  <c:pt idx="5">
                    <c:v>Run</c:v>
                  </c:pt>
                  <c:pt idx="6">
                    <c:v>Transform</c:v>
                  </c:pt>
                  <c:pt idx="7">
                    <c:v>Grow</c:v>
                  </c:pt>
                  <c:pt idx="8">
                    <c:v>Run</c:v>
                  </c:pt>
                  <c:pt idx="9">
                    <c:v>Transform</c:v>
                  </c:pt>
                  <c:pt idx="10">
                    <c:v>Grow</c:v>
                  </c:pt>
                  <c:pt idx="11">
                    <c:v>Run</c:v>
                  </c:pt>
                  <c:pt idx="12">
                    <c:v>Transform</c:v>
                  </c:pt>
                  <c:pt idx="13">
                    <c:v>Grow</c:v>
                  </c:pt>
                  <c:pt idx="14">
                    <c:v>Run</c:v>
                  </c:pt>
                  <c:pt idx="15">
                    <c:v>Transform</c:v>
                  </c:pt>
                  <c:pt idx="16">
                    <c:v>Grow</c:v>
                  </c:pt>
                  <c:pt idx="17">
                    <c:v>Run</c:v>
                  </c:pt>
                  <c:pt idx="18">
                    <c:v>Transform</c:v>
                  </c:pt>
                  <c:pt idx="19">
                    <c:v>Grow</c:v>
                  </c:pt>
                  <c:pt idx="20">
                    <c:v>Run</c:v>
                  </c:pt>
                  <c:pt idx="21">
                    <c:v>Transform</c:v>
                  </c:pt>
                  <c:pt idx="22">
                    <c:v>Grow</c:v>
                  </c:pt>
                  <c:pt idx="23">
                    <c:v>Run</c:v>
                  </c:pt>
                </c:lvl>
                <c:lvl>
                  <c:pt idx="0">
                    <c:v>DR private</c:v>
                  </c:pt>
                  <c:pt idx="3">
                    <c:v>DR public</c:v>
                  </c:pt>
                  <c:pt idx="6">
                    <c:v>MA private</c:v>
                  </c:pt>
                  <c:pt idx="9">
                    <c:v>MA public</c:v>
                  </c:pt>
                  <c:pt idx="12">
                    <c:v>BA</c:v>
                  </c:pt>
                  <c:pt idx="15">
                    <c:v>AA</c:v>
                  </c:pt>
                  <c:pt idx="18">
                    <c:v>All nonspecialized U.S.</c:v>
                  </c:pt>
                  <c:pt idx="21">
                    <c:v>My institution</c:v>
                  </c:pt>
                </c:lvl>
              </c:multiLvlStrCache>
            </c:multiLvlStrRef>
          </c:cat>
          <c:val>
            <c:numRef>
              <c:f>Sheet1!$D$2:$D$25</c:f>
              <c:numCache>
                <c:formatCode>0%</c:formatCode>
                <c:ptCount val="24"/>
                <c:pt idx="0">
                  <c:v>0.01</c:v>
                </c:pt>
                <c:pt idx="1">
                  <c:v>0.01</c:v>
                </c:pt>
                <c:pt idx="2">
                  <c:v>0.01</c:v>
                </c:pt>
                <c:pt idx="3">
                  <c:v>0.01</c:v>
                </c:pt>
                <c:pt idx="4">
                  <c:v>0.01</c:v>
                </c:pt>
                <c:pt idx="5">
                  <c:v>0.01</c:v>
                </c:pt>
                <c:pt idx="6">
                  <c:v>0.01</c:v>
                </c:pt>
                <c:pt idx="7">
                  <c:v>0.01</c:v>
                </c:pt>
                <c:pt idx="8">
                  <c:v>0.01</c:v>
                </c:pt>
                <c:pt idx="9">
                  <c:v>0.01</c:v>
                </c:pt>
                <c:pt idx="10">
                  <c:v>0.01</c:v>
                </c:pt>
                <c:pt idx="11">
                  <c:v>0.01</c:v>
                </c:pt>
                <c:pt idx="12">
                  <c:v>0.01</c:v>
                </c:pt>
                <c:pt idx="13">
                  <c:v>0.01</c:v>
                </c:pt>
                <c:pt idx="14">
                  <c:v>0.01</c:v>
                </c:pt>
                <c:pt idx="15">
                  <c:v>0.01</c:v>
                </c:pt>
                <c:pt idx="16">
                  <c:v>0.01</c:v>
                </c:pt>
                <c:pt idx="17">
                  <c:v>0.01</c:v>
                </c:pt>
                <c:pt idx="18">
                  <c:v>0.01</c:v>
                </c:pt>
                <c:pt idx="19">
                  <c:v>0.01</c:v>
                </c:pt>
                <c:pt idx="20">
                  <c:v>0.01</c:v>
                </c:pt>
                <c:pt idx="21">
                  <c:v>0.01</c:v>
                </c:pt>
                <c:pt idx="22">
                  <c:v>0.01</c:v>
                </c:pt>
                <c:pt idx="23">
                  <c:v>0.01</c:v>
                </c:pt>
              </c:numCache>
            </c:numRef>
          </c:val>
        </c:ser>
        <c:dLbls>
          <c:showLegendKey val="0"/>
          <c:showVal val="0"/>
          <c:showCatName val="0"/>
          <c:showSerName val="0"/>
          <c:showPercent val="0"/>
          <c:showBubbleSize val="0"/>
        </c:dLbls>
        <c:gapWidth val="150"/>
        <c:overlap val="100"/>
        <c:axId val="99886976"/>
        <c:axId val="99888512"/>
      </c:barChart>
      <c:catAx>
        <c:axId val="99886976"/>
        <c:scaling>
          <c:orientation val="minMax"/>
        </c:scaling>
        <c:delete val="0"/>
        <c:axPos val="l"/>
        <c:majorGridlines/>
        <c:numFmt formatCode="General" sourceLinked="1"/>
        <c:majorTickMark val="out"/>
        <c:minorTickMark val="none"/>
        <c:tickLblPos val="nextTo"/>
        <c:txPr>
          <a:bodyPr/>
          <a:lstStyle/>
          <a:p>
            <a:pPr>
              <a:defRPr sz="1100"/>
            </a:pPr>
            <a:endParaRPr lang="en-US"/>
          </a:p>
        </c:txPr>
        <c:crossAx val="99888512"/>
        <c:crosses val="autoZero"/>
        <c:auto val="0"/>
        <c:lblAlgn val="ctr"/>
        <c:lblOffset val="100"/>
        <c:noMultiLvlLbl val="0"/>
      </c:catAx>
      <c:valAx>
        <c:axId val="99888512"/>
        <c:scaling>
          <c:orientation val="minMax"/>
          <c:max val="1"/>
        </c:scaling>
        <c:delete val="0"/>
        <c:axPos val="b"/>
        <c:title>
          <c:tx>
            <c:rich>
              <a:bodyPr/>
              <a:lstStyle/>
              <a:p>
                <a:pPr>
                  <a:defRPr/>
                </a:pPr>
                <a:r>
                  <a:rPr lang="en-US"/>
                  <a:t>Median percentage of central IT spending on running, growing, and transforming the institution </a:t>
                </a:r>
              </a:p>
            </c:rich>
          </c:tx>
          <c:layout>
            <c:manualLayout>
              <c:xMode val="edge"/>
              <c:yMode val="edge"/>
              <c:x val="0.22428018372703401"/>
              <c:y val="0.94718614718614702"/>
            </c:manualLayout>
          </c:layout>
          <c:overlay val="0"/>
        </c:title>
        <c:numFmt formatCode="0%" sourceLinked="1"/>
        <c:majorTickMark val="out"/>
        <c:minorTickMark val="none"/>
        <c:tickLblPos val="nextTo"/>
        <c:crossAx val="99886976"/>
        <c:crosses val="autoZero"/>
        <c:crossBetween val="between"/>
        <c:majorUnit val="0.2"/>
      </c:valAx>
    </c:plotArea>
    <c:plotVisOnly val="1"/>
    <c:dispBlanksAs val="gap"/>
    <c:showDLblsOverMax val="0"/>
  </c:chart>
  <c:txPr>
    <a:bodyPr/>
    <a:lstStyle/>
    <a:p>
      <a:pPr>
        <a:defRPr sz="12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stacked"/>
        <c:varyColors val="0"/>
        <c:ser>
          <c:idx val="1"/>
          <c:order val="0"/>
          <c:tx>
            <c:strRef>
              <c:f>Sheet1!$C$1</c:f>
              <c:strCache>
                <c:ptCount val="1"/>
                <c:pt idx="0">
                  <c:v>Central IT compensation spending as a percentage of total central IT spending</c:v>
                </c:pt>
              </c:strCache>
            </c:strRef>
          </c:tx>
          <c:spPr>
            <a:noFill/>
            <a:ln>
              <a:noFill/>
            </a:ln>
            <a:effectLst/>
          </c:spPr>
          <c:invertIfNegative val="0"/>
          <c:dPt>
            <c:idx val="0"/>
            <c:invertIfNegative val="0"/>
            <c:bubble3D val="0"/>
            <c:spPr>
              <a:solidFill>
                <a:schemeClr val="accent6">
                  <a:lumMod val="40000"/>
                  <a:lumOff val="60000"/>
                </a:schemeClr>
              </a:solidFill>
              <a:ln>
                <a:noFill/>
              </a:ln>
              <a:effectLst/>
            </c:spPr>
          </c:dPt>
          <c:dPt>
            <c:idx val="1"/>
            <c:invertIfNegative val="0"/>
            <c:bubble3D val="0"/>
            <c:spPr>
              <a:solidFill>
                <a:schemeClr val="accent6"/>
              </a:solidFill>
              <a:ln>
                <a:noFill/>
              </a:ln>
              <a:effectLst/>
            </c:spPr>
          </c:dPt>
          <c:dPt>
            <c:idx val="2"/>
            <c:invertIfNegative val="0"/>
            <c:bubble3D val="0"/>
            <c:spPr>
              <a:solidFill>
                <a:schemeClr val="accent5">
                  <a:lumMod val="40000"/>
                  <a:lumOff val="60000"/>
                </a:schemeClr>
              </a:solidFill>
              <a:ln>
                <a:noFill/>
              </a:ln>
              <a:effectLst/>
            </c:spPr>
          </c:dPt>
          <c:dPt>
            <c:idx val="3"/>
            <c:invertIfNegative val="0"/>
            <c:bubble3D val="0"/>
            <c:spPr>
              <a:solidFill>
                <a:schemeClr val="accent5"/>
              </a:solidFill>
              <a:ln>
                <a:noFill/>
              </a:ln>
              <a:effectLst/>
            </c:spPr>
          </c:dPt>
          <c:dPt>
            <c:idx val="4"/>
            <c:invertIfNegative val="0"/>
            <c:bubble3D val="0"/>
            <c:spPr>
              <a:solidFill>
                <a:srgbClr val="9BBB59"/>
              </a:solidFill>
              <a:ln>
                <a:noFill/>
              </a:ln>
              <a:effectLst/>
            </c:spPr>
          </c:dPt>
          <c:dPt>
            <c:idx val="5"/>
            <c:invertIfNegative val="0"/>
            <c:bubble3D val="0"/>
            <c:spPr>
              <a:solidFill>
                <a:srgbClr val="C0504D"/>
              </a:solidFill>
              <a:ln>
                <a:noFill/>
              </a:ln>
              <a:effectLst/>
            </c:spPr>
          </c:dPt>
          <c:dPt>
            <c:idx val="6"/>
            <c:invertIfNegative val="0"/>
            <c:bubble3D val="0"/>
            <c:spPr>
              <a:solidFill>
                <a:srgbClr val="BFBFBF"/>
              </a:solidFill>
              <a:ln>
                <a:noFill/>
              </a:ln>
              <a:effectLst/>
            </c:spPr>
          </c:dPt>
          <c:dPt>
            <c:idx val="7"/>
            <c:invertIfNegative val="0"/>
            <c:bubble3D val="0"/>
            <c:spPr>
              <a:solidFill>
                <a:schemeClr val="accent1"/>
              </a:solidFill>
              <a:ln>
                <a:noFill/>
              </a:ln>
              <a:effectLst/>
            </c:spPr>
          </c:dPt>
          <c:dPt>
            <c:idx val="8"/>
            <c:invertIfNegative val="0"/>
            <c:bubble3D val="0"/>
            <c:spPr>
              <a:solidFill>
                <a:schemeClr val="accent6">
                  <a:lumMod val="40000"/>
                  <a:lumOff val="60000"/>
                </a:schemeClr>
              </a:solidFill>
              <a:ln>
                <a:noFill/>
              </a:ln>
              <a:effectLst/>
            </c:spPr>
          </c:dPt>
          <c:dPt>
            <c:idx val="9"/>
            <c:invertIfNegative val="0"/>
            <c:bubble3D val="0"/>
            <c:spPr>
              <a:solidFill>
                <a:schemeClr val="accent6"/>
              </a:solidFill>
              <a:ln>
                <a:noFill/>
              </a:ln>
              <a:effectLst/>
            </c:spPr>
          </c:dPt>
          <c:dPt>
            <c:idx val="10"/>
            <c:invertIfNegative val="0"/>
            <c:bubble3D val="0"/>
            <c:spPr>
              <a:solidFill>
                <a:schemeClr val="accent5">
                  <a:lumMod val="40000"/>
                  <a:lumOff val="60000"/>
                </a:schemeClr>
              </a:solidFill>
              <a:ln>
                <a:noFill/>
              </a:ln>
              <a:effectLst/>
            </c:spPr>
          </c:dPt>
          <c:dPt>
            <c:idx val="11"/>
            <c:invertIfNegative val="0"/>
            <c:bubble3D val="0"/>
            <c:spPr>
              <a:solidFill>
                <a:schemeClr val="accent5"/>
              </a:solidFill>
              <a:ln>
                <a:noFill/>
              </a:ln>
              <a:effectLst/>
            </c:spPr>
          </c:dPt>
          <c:dPt>
            <c:idx val="12"/>
            <c:invertIfNegative val="0"/>
            <c:bubble3D val="0"/>
            <c:spPr>
              <a:solidFill>
                <a:schemeClr val="accent3"/>
              </a:solidFill>
              <a:ln>
                <a:noFill/>
              </a:ln>
              <a:effectLst/>
            </c:spPr>
          </c:dPt>
          <c:dPt>
            <c:idx val="13"/>
            <c:invertIfNegative val="0"/>
            <c:bubble3D val="0"/>
            <c:spPr>
              <a:solidFill>
                <a:schemeClr val="accent2"/>
              </a:solidFill>
              <a:ln>
                <a:noFill/>
              </a:ln>
              <a:effectLst/>
            </c:spPr>
          </c:dPt>
          <c:dPt>
            <c:idx val="14"/>
            <c:invertIfNegative val="0"/>
            <c:bubble3D val="0"/>
            <c:spPr>
              <a:solidFill>
                <a:schemeClr val="bg1">
                  <a:lumMod val="75000"/>
                </a:schemeClr>
              </a:solidFill>
              <a:ln>
                <a:noFill/>
              </a:ln>
              <a:effectLst/>
            </c:spPr>
          </c:dPt>
          <c:dPt>
            <c:idx val="15"/>
            <c:invertIfNegative val="0"/>
            <c:bubble3D val="0"/>
            <c:spPr>
              <a:solidFill>
                <a:srgbClr val="4F81BD"/>
              </a:solidFill>
              <a:ln>
                <a:noFill/>
              </a:ln>
              <a:effectLst/>
            </c:spPr>
          </c:dPt>
          <c:dLbls>
            <c:dLbl>
              <c:idx val="7"/>
              <c:layout>
                <c:manualLayout>
                  <c:x val="1.6239351659989899E-2"/>
                  <c:y val="-4.3290043290043299E-3"/>
                </c:manualLayout>
              </c:layout>
              <c:dLblPos val="ctr"/>
              <c:showLegendKey val="0"/>
              <c:showVal val="1"/>
              <c:showCatName val="0"/>
              <c:showSerName val="0"/>
              <c:showPercent val="0"/>
              <c:showBubbleSize val="0"/>
            </c:dLbl>
            <c:dLbl>
              <c:idx val="15"/>
              <c:layout>
                <c:manualLayout>
                  <c:x val="1.6239351659989899E-2"/>
                  <c:y val="2.1645021645021602E-3"/>
                </c:manualLayout>
              </c:layout>
              <c:dLblPos val="ctr"/>
              <c:showLegendKey val="0"/>
              <c:showVal val="1"/>
              <c:showCatName val="0"/>
              <c:showSerName val="0"/>
              <c:showPercent val="0"/>
              <c:showBubbleSize val="0"/>
            </c:dLbl>
            <c:dLblPos val="inEnd"/>
            <c:showLegendKey val="0"/>
            <c:showVal val="1"/>
            <c:showCatName val="0"/>
            <c:showSerName val="0"/>
            <c:showPercent val="0"/>
            <c:showBubbleSize val="0"/>
            <c:showLeaderLines val="0"/>
          </c:dLbls>
          <c:cat>
            <c:multiLvlStrRef>
              <c:f>Sheet1!$A$2:$B$17</c:f>
              <c:multiLvlStrCache>
                <c:ptCount val="16"/>
                <c:lvl>
                  <c:pt idx="0">
                    <c:v>DR private</c:v>
                  </c:pt>
                  <c:pt idx="1">
                    <c:v>DR public</c:v>
                  </c:pt>
                  <c:pt idx="2">
                    <c:v>MA private</c:v>
                  </c:pt>
                  <c:pt idx="3">
                    <c:v>MA public</c:v>
                  </c:pt>
                  <c:pt idx="4">
                    <c:v>BA</c:v>
                  </c:pt>
                  <c:pt idx="5">
                    <c:v>AA</c:v>
                  </c:pt>
                  <c:pt idx="6">
                    <c:v>All nonspecialized U.S.</c:v>
                  </c:pt>
                  <c:pt idx="7">
                    <c:v>My institution</c:v>
                  </c:pt>
                  <c:pt idx="8">
                    <c:v>DR private</c:v>
                  </c:pt>
                  <c:pt idx="9">
                    <c:v>DR public</c:v>
                  </c:pt>
                  <c:pt idx="10">
                    <c:v>MA private</c:v>
                  </c:pt>
                  <c:pt idx="11">
                    <c:v>MA public</c:v>
                  </c:pt>
                  <c:pt idx="12">
                    <c:v>BA</c:v>
                  </c:pt>
                  <c:pt idx="13">
                    <c:v>AA</c:v>
                  </c:pt>
                  <c:pt idx="14">
                    <c:v>All nonspecialized U.S.</c:v>
                  </c:pt>
                  <c:pt idx="15">
                    <c:v>My institution</c:v>
                  </c:pt>
                </c:lvl>
                <c:lvl>
                  <c:pt idx="0">
                    <c:v>IT support services</c:v>
                  </c:pt>
                  <c:pt idx="8">
                    <c:v>Information systems</c:v>
                  </c:pt>
                </c:lvl>
              </c:multiLvlStrCache>
            </c:multiLvlStrRef>
          </c:cat>
          <c:val>
            <c:numRef>
              <c:f>Sheet1!$C$2:$C$17</c:f>
              <c:numCache>
                <c:formatCode>0%</c:formatCode>
                <c:ptCount val="16"/>
                <c:pt idx="0">
                  <c:v>0.13</c:v>
                </c:pt>
                <c:pt idx="1">
                  <c:v>0.13</c:v>
                </c:pt>
                <c:pt idx="2">
                  <c:v>0.17</c:v>
                </c:pt>
                <c:pt idx="3">
                  <c:v>0.14000000000000001</c:v>
                </c:pt>
                <c:pt idx="4">
                  <c:v>0.18</c:v>
                </c:pt>
                <c:pt idx="5">
                  <c:v>0.19</c:v>
                </c:pt>
                <c:pt idx="6">
                  <c:v>0.15</c:v>
                </c:pt>
                <c:pt idx="7">
                  <c:v>0</c:v>
                </c:pt>
                <c:pt idx="8">
                  <c:v>0.2</c:v>
                </c:pt>
                <c:pt idx="9">
                  <c:v>0.17</c:v>
                </c:pt>
                <c:pt idx="10">
                  <c:v>0.19</c:v>
                </c:pt>
                <c:pt idx="11">
                  <c:v>0.18</c:v>
                </c:pt>
                <c:pt idx="12">
                  <c:v>0.18</c:v>
                </c:pt>
                <c:pt idx="13">
                  <c:v>0.09</c:v>
                </c:pt>
                <c:pt idx="14">
                  <c:v>0.18</c:v>
                </c:pt>
                <c:pt idx="15">
                  <c:v>0</c:v>
                </c:pt>
              </c:numCache>
            </c:numRef>
          </c:val>
        </c:ser>
        <c:dLbls>
          <c:showLegendKey val="0"/>
          <c:showVal val="0"/>
          <c:showCatName val="0"/>
          <c:showSerName val="0"/>
          <c:showPercent val="0"/>
          <c:showBubbleSize val="0"/>
        </c:dLbls>
        <c:gapWidth val="150"/>
        <c:overlap val="100"/>
        <c:axId val="100470784"/>
        <c:axId val="100472320"/>
      </c:barChart>
      <c:catAx>
        <c:axId val="100470784"/>
        <c:scaling>
          <c:orientation val="minMax"/>
        </c:scaling>
        <c:delete val="0"/>
        <c:axPos val="l"/>
        <c:majorGridlines/>
        <c:numFmt formatCode="General" sourceLinked="1"/>
        <c:majorTickMark val="out"/>
        <c:minorTickMark val="none"/>
        <c:tickLblPos val="nextTo"/>
        <c:crossAx val="100472320"/>
        <c:crosses val="autoZero"/>
        <c:auto val="0"/>
        <c:lblAlgn val="ctr"/>
        <c:lblOffset val="100"/>
        <c:noMultiLvlLbl val="0"/>
      </c:catAx>
      <c:valAx>
        <c:axId val="100472320"/>
        <c:scaling>
          <c:orientation val="minMax"/>
          <c:max val="0.25"/>
          <c:min val="0"/>
        </c:scaling>
        <c:delete val="0"/>
        <c:axPos val="b"/>
        <c:title>
          <c:tx>
            <c:rich>
              <a:bodyPr/>
              <a:lstStyle/>
              <a:p>
                <a:pPr>
                  <a:defRPr/>
                </a:pPr>
                <a:r>
                  <a:rPr lang="en-US" dirty="0"/>
                  <a:t>Median IT </a:t>
                </a:r>
                <a:r>
                  <a:rPr lang="en-US" dirty="0" smtClean="0"/>
                  <a:t>domain </a:t>
                </a:r>
                <a:r>
                  <a:rPr lang="en-US" dirty="0"/>
                  <a:t>area spending as a percentage of central IT spending </a:t>
                </a:r>
              </a:p>
            </c:rich>
          </c:tx>
          <c:layout/>
          <c:overlay val="0"/>
        </c:title>
        <c:numFmt formatCode="0%" sourceLinked="1"/>
        <c:majorTickMark val="out"/>
        <c:minorTickMark val="none"/>
        <c:tickLblPos val="nextTo"/>
        <c:crossAx val="10047078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stacked"/>
        <c:varyColors val="0"/>
        <c:ser>
          <c:idx val="1"/>
          <c:order val="0"/>
          <c:tx>
            <c:strRef>
              <c:f>Sheet1!$C$1</c:f>
              <c:strCache>
                <c:ptCount val="1"/>
                <c:pt idx="0">
                  <c:v>Central IT compensation spending as a percentage of total central IT spending</c:v>
                </c:pt>
              </c:strCache>
            </c:strRef>
          </c:tx>
          <c:spPr>
            <a:noFill/>
            <a:ln>
              <a:noFill/>
            </a:ln>
            <a:effectLst/>
          </c:spPr>
          <c:invertIfNegative val="0"/>
          <c:dPt>
            <c:idx val="0"/>
            <c:invertIfNegative val="0"/>
            <c:bubble3D val="0"/>
            <c:spPr>
              <a:solidFill>
                <a:srgbClr val="FCD5B5"/>
              </a:solidFill>
              <a:ln>
                <a:noFill/>
              </a:ln>
              <a:effectLst/>
            </c:spPr>
          </c:dPt>
          <c:dPt>
            <c:idx val="1"/>
            <c:invertIfNegative val="0"/>
            <c:bubble3D val="0"/>
            <c:spPr>
              <a:solidFill>
                <a:srgbClr val="F79646"/>
              </a:solidFill>
              <a:ln>
                <a:noFill/>
              </a:ln>
              <a:effectLst/>
            </c:spPr>
          </c:dPt>
          <c:dPt>
            <c:idx val="2"/>
            <c:invertIfNegative val="0"/>
            <c:bubble3D val="0"/>
            <c:spPr>
              <a:solidFill>
                <a:srgbClr val="B7DEE8"/>
              </a:solidFill>
              <a:ln>
                <a:noFill/>
              </a:ln>
              <a:effectLst/>
            </c:spPr>
          </c:dPt>
          <c:dPt>
            <c:idx val="3"/>
            <c:invertIfNegative val="0"/>
            <c:bubble3D val="0"/>
            <c:spPr>
              <a:solidFill>
                <a:srgbClr val="4BACC6"/>
              </a:solidFill>
              <a:ln>
                <a:noFill/>
              </a:ln>
              <a:effectLst/>
            </c:spPr>
          </c:dPt>
          <c:dPt>
            <c:idx val="4"/>
            <c:invertIfNegative val="0"/>
            <c:bubble3D val="0"/>
            <c:spPr>
              <a:solidFill>
                <a:srgbClr val="9BBB59"/>
              </a:solidFill>
              <a:ln>
                <a:noFill/>
              </a:ln>
              <a:effectLst/>
            </c:spPr>
          </c:dPt>
          <c:dPt>
            <c:idx val="5"/>
            <c:invertIfNegative val="0"/>
            <c:bubble3D val="0"/>
            <c:spPr>
              <a:solidFill>
                <a:srgbClr val="C0504D"/>
              </a:solidFill>
              <a:ln>
                <a:noFill/>
              </a:ln>
              <a:effectLst/>
            </c:spPr>
          </c:dPt>
          <c:dPt>
            <c:idx val="6"/>
            <c:invertIfNegative val="0"/>
            <c:bubble3D val="0"/>
            <c:spPr>
              <a:solidFill>
                <a:srgbClr val="BFBFBF"/>
              </a:solidFill>
              <a:ln>
                <a:noFill/>
              </a:ln>
              <a:effectLst/>
            </c:spPr>
          </c:dPt>
          <c:dPt>
            <c:idx val="7"/>
            <c:invertIfNegative val="0"/>
            <c:bubble3D val="0"/>
            <c:spPr>
              <a:solidFill>
                <a:srgbClr val="4F81BD"/>
              </a:solidFill>
              <a:ln>
                <a:noFill/>
              </a:ln>
              <a:effectLst/>
            </c:spPr>
          </c:dPt>
          <c:dPt>
            <c:idx val="8"/>
            <c:invertIfNegative val="0"/>
            <c:bubble3D val="0"/>
            <c:spPr>
              <a:solidFill>
                <a:schemeClr val="accent6">
                  <a:lumMod val="40000"/>
                  <a:lumOff val="60000"/>
                </a:schemeClr>
              </a:solidFill>
              <a:ln>
                <a:noFill/>
              </a:ln>
              <a:effectLst/>
            </c:spPr>
          </c:dPt>
          <c:dPt>
            <c:idx val="9"/>
            <c:invertIfNegative val="0"/>
            <c:bubble3D val="0"/>
            <c:spPr>
              <a:solidFill>
                <a:schemeClr val="accent6"/>
              </a:solidFill>
              <a:ln>
                <a:noFill/>
              </a:ln>
              <a:effectLst/>
            </c:spPr>
          </c:dPt>
          <c:dPt>
            <c:idx val="10"/>
            <c:invertIfNegative val="0"/>
            <c:bubble3D val="0"/>
            <c:spPr>
              <a:solidFill>
                <a:schemeClr val="accent5">
                  <a:lumMod val="40000"/>
                  <a:lumOff val="60000"/>
                </a:schemeClr>
              </a:solidFill>
              <a:ln>
                <a:noFill/>
              </a:ln>
              <a:effectLst/>
            </c:spPr>
          </c:dPt>
          <c:dPt>
            <c:idx val="11"/>
            <c:invertIfNegative val="0"/>
            <c:bubble3D val="0"/>
            <c:spPr>
              <a:solidFill>
                <a:schemeClr val="accent5"/>
              </a:solidFill>
              <a:ln>
                <a:noFill/>
              </a:ln>
              <a:effectLst/>
            </c:spPr>
          </c:dPt>
          <c:dPt>
            <c:idx val="12"/>
            <c:invertIfNegative val="0"/>
            <c:bubble3D val="0"/>
            <c:spPr>
              <a:solidFill>
                <a:schemeClr val="accent3"/>
              </a:solidFill>
              <a:ln>
                <a:noFill/>
              </a:ln>
              <a:effectLst/>
            </c:spPr>
          </c:dPt>
          <c:dPt>
            <c:idx val="13"/>
            <c:invertIfNegative val="0"/>
            <c:bubble3D val="0"/>
            <c:spPr>
              <a:solidFill>
                <a:schemeClr val="accent2"/>
              </a:solidFill>
              <a:ln>
                <a:noFill/>
              </a:ln>
              <a:effectLst/>
            </c:spPr>
          </c:dPt>
          <c:dPt>
            <c:idx val="14"/>
            <c:invertIfNegative val="0"/>
            <c:bubble3D val="0"/>
            <c:spPr>
              <a:solidFill>
                <a:schemeClr val="bg1">
                  <a:lumMod val="75000"/>
                </a:schemeClr>
              </a:solidFill>
              <a:ln>
                <a:noFill/>
              </a:ln>
              <a:effectLst/>
            </c:spPr>
          </c:dPt>
          <c:dPt>
            <c:idx val="15"/>
            <c:invertIfNegative val="0"/>
            <c:bubble3D val="0"/>
            <c:spPr>
              <a:solidFill>
                <a:srgbClr val="4F81BD"/>
              </a:solidFill>
              <a:ln>
                <a:noFill/>
              </a:ln>
              <a:effectLst/>
            </c:spPr>
          </c:dPt>
          <c:dLbls>
            <c:dLbl>
              <c:idx val="7"/>
              <c:layout>
                <c:manualLayout>
                  <c:x val="1.99852649997697E-2"/>
                  <c:y val="-6.4935064935064896E-3"/>
                </c:manualLayout>
              </c:layout>
              <c:dLblPos val="ctr"/>
              <c:showLegendKey val="0"/>
              <c:showVal val="1"/>
              <c:showCatName val="0"/>
              <c:showSerName val="0"/>
              <c:showPercent val="0"/>
              <c:showBubbleSize val="0"/>
            </c:dLbl>
            <c:dLbl>
              <c:idx val="15"/>
              <c:layout>
                <c:manualLayout>
                  <c:x val="1.99852649997697E-2"/>
                  <c:y val="-4.3290043290043299E-3"/>
                </c:manualLayout>
              </c:layout>
              <c:dLblPos val="ctr"/>
              <c:showLegendKey val="0"/>
              <c:showVal val="1"/>
              <c:showCatName val="0"/>
              <c:showSerName val="0"/>
              <c:showPercent val="0"/>
              <c:showBubbleSize val="0"/>
            </c:dLbl>
            <c:dLblPos val="inEnd"/>
            <c:showLegendKey val="0"/>
            <c:showVal val="1"/>
            <c:showCatName val="0"/>
            <c:showSerName val="0"/>
            <c:showPercent val="0"/>
            <c:showBubbleSize val="0"/>
            <c:showLeaderLines val="0"/>
          </c:dLbls>
          <c:cat>
            <c:multiLvlStrRef>
              <c:f>Sheet1!$A$2:$B$17</c:f>
              <c:multiLvlStrCache>
                <c:ptCount val="16"/>
                <c:lvl>
                  <c:pt idx="0">
                    <c:v>DR private</c:v>
                  </c:pt>
                  <c:pt idx="1">
                    <c:v>DR public</c:v>
                  </c:pt>
                  <c:pt idx="2">
                    <c:v>MA private</c:v>
                  </c:pt>
                  <c:pt idx="3">
                    <c:v>MA public</c:v>
                  </c:pt>
                  <c:pt idx="4">
                    <c:v>BA</c:v>
                  </c:pt>
                  <c:pt idx="5">
                    <c:v>AA</c:v>
                  </c:pt>
                  <c:pt idx="6">
                    <c:v>All nonspecialized U.S.</c:v>
                  </c:pt>
                  <c:pt idx="7">
                    <c:v>My institution</c:v>
                  </c:pt>
                  <c:pt idx="8">
                    <c:v>DR private</c:v>
                  </c:pt>
                  <c:pt idx="9">
                    <c:v>DR public</c:v>
                  </c:pt>
                  <c:pt idx="10">
                    <c:v>MA private</c:v>
                  </c:pt>
                  <c:pt idx="11">
                    <c:v>MA public</c:v>
                  </c:pt>
                  <c:pt idx="12">
                    <c:v>BA</c:v>
                  </c:pt>
                  <c:pt idx="13">
                    <c:v>AA</c:v>
                  </c:pt>
                  <c:pt idx="14">
                    <c:v>All nonspecialized U.S.</c:v>
                  </c:pt>
                  <c:pt idx="15">
                    <c:v>My institution</c:v>
                  </c:pt>
                </c:lvl>
                <c:lvl>
                  <c:pt idx="0">
                    <c:v>Educational technology services</c:v>
                  </c:pt>
                  <c:pt idx="8">
                    <c:v>Communications infrastructure</c:v>
                  </c:pt>
                </c:lvl>
              </c:multiLvlStrCache>
            </c:multiLvlStrRef>
          </c:cat>
          <c:val>
            <c:numRef>
              <c:f>Sheet1!$C$2:$C$17</c:f>
              <c:numCache>
                <c:formatCode>0%</c:formatCode>
                <c:ptCount val="16"/>
                <c:pt idx="0">
                  <c:v>0.09</c:v>
                </c:pt>
                <c:pt idx="1">
                  <c:v>0.1</c:v>
                </c:pt>
                <c:pt idx="2">
                  <c:v>0.1</c:v>
                </c:pt>
                <c:pt idx="3">
                  <c:v>0.11</c:v>
                </c:pt>
                <c:pt idx="4">
                  <c:v>0.11</c:v>
                </c:pt>
                <c:pt idx="5">
                  <c:v>0.11</c:v>
                </c:pt>
                <c:pt idx="6">
                  <c:v>0.1</c:v>
                </c:pt>
                <c:pt idx="7">
                  <c:v>0</c:v>
                </c:pt>
                <c:pt idx="8">
                  <c:v>0.13</c:v>
                </c:pt>
                <c:pt idx="9">
                  <c:v>0.23</c:v>
                </c:pt>
                <c:pt idx="10">
                  <c:v>0.12</c:v>
                </c:pt>
                <c:pt idx="11">
                  <c:v>0.11</c:v>
                </c:pt>
                <c:pt idx="12">
                  <c:v>0.13</c:v>
                </c:pt>
                <c:pt idx="13">
                  <c:v>7.0000000000000007E-2</c:v>
                </c:pt>
                <c:pt idx="14">
                  <c:v>0.13</c:v>
                </c:pt>
                <c:pt idx="15">
                  <c:v>0</c:v>
                </c:pt>
              </c:numCache>
            </c:numRef>
          </c:val>
        </c:ser>
        <c:dLbls>
          <c:showLegendKey val="0"/>
          <c:showVal val="0"/>
          <c:showCatName val="0"/>
          <c:showSerName val="0"/>
          <c:showPercent val="0"/>
          <c:showBubbleSize val="0"/>
        </c:dLbls>
        <c:gapWidth val="150"/>
        <c:overlap val="100"/>
        <c:axId val="101394688"/>
        <c:axId val="101396480"/>
      </c:barChart>
      <c:catAx>
        <c:axId val="101394688"/>
        <c:scaling>
          <c:orientation val="minMax"/>
        </c:scaling>
        <c:delete val="0"/>
        <c:axPos val="l"/>
        <c:majorGridlines/>
        <c:numFmt formatCode="General" sourceLinked="1"/>
        <c:majorTickMark val="out"/>
        <c:minorTickMark val="none"/>
        <c:tickLblPos val="nextTo"/>
        <c:crossAx val="101396480"/>
        <c:crosses val="autoZero"/>
        <c:auto val="0"/>
        <c:lblAlgn val="ctr"/>
        <c:lblOffset val="100"/>
        <c:noMultiLvlLbl val="0"/>
      </c:catAx>
      <c:valAx>
        <c:axId val="101396480"/>
        <c:scaling>
          <c:orientation val="minMax"/>
          <c:max val="0.25"/>
          <c:min val="0"/>
        </c:scaling>
        <c:delete val="0"/>
        <c:axPos val="b"/>
        <c:title>
          <c:tx>
            <c:rich>
              <a:bodyPr/>
              <a:lstStyle/>
              <a:p>
                <a:pPr>
                  <a:defRPr/>
                </a:pPr>
                <a:r>
                  <a:rPr lang="en-US" dirty="0"/>
                  <a:t>Median IT </a:t>
                </a:r>
                <a:r>
                  <a:rPr lang="en-US" dirty="0" smtClean="0"/>
                  <a:t>domain </a:t>
                </a:r>
                <a:r>
                  <a:rPr lang="en-US" dirty="0"/>
                  <a:t>area spending as a percentage of central IT spending </a:t>
                </a:r>
              </a:p>
            </c:rich>
          </c:tx>
          <c:layout/>
          <c:overlay val="0"/>
        </c:title>
        <c:numFmt formatCode="0%" sourceLinked="1"/>
        <c:majorTickMark val="out"/>
        <c:minorTickMark val="none"/>
        <c:tickLblPos val="nextTo"/>
        <c:crossAx val="101394688"/>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stacked"/>
        <c:varyColors val="0"/>
        <c:ser>
          <c:idx val="1"/>
          <c:order val="0"/>
          <c:tx>
            <c:strRef>
              <c:f>Sheet1!$C$1</c:f>
              <c:strCache>
                <c:ptCount val="1"/>
                <c:pt idx="0">
                  <c:v>Central IT compensation spending as a percentage of total central IT spending</c:v>
                </c:pt>
              </c:strCache>
            </c:strRef>
          </c:tx>
          <c:spPr>
            <a:noFill/>
            <a:ln>
              <a:noFill/>
            </a:ln>
            <a:effectLst/>
          </c:spPr>
          <c:invertIfNegative val="0"/>
          <c:dPt>
            <c:idx val="0"/>
            <c:invertIfNegative val="0"/>
            <c:bubble3D val="0"/>
            <c:spPr>
              <a:solidFill>
                <a:srgbClr val="FCD5B5"/>
              </a:solidFill>
              <a:ln>
                <a:noFill/>
              </a:ln>
              <a:effectLst/>
            </c:spPr>
          </c:dPt>
          <c:dPt>
            <c:idx val="1"/>
            <c:invertIfNegative val="0"/>
            <c:bubble3D val="0"/>
            <c:spPr>
              <a:solidFill>
                <a:schemeClr val="accent6"/>
              </a:solidFill>
              <a:ln>
                <a:noFill/>
              </a:ln>
              <a:effectLst/>
            </c:spPr>
          </c:dPt>
          <c:dPt>
            <c:idx val="2"/>
            <c:invertIfNegative val="0"/>
            <c:bubble3D val="0"/>
            <c:spPr>
              <a:solidFill>
                <a:srgbClr val="B7DEE8"/>
              </a:solidFill>
              <a:ln>
                <a:noFill/>
              </a:ln>
              <a:effectLst/>
            </c:spPr>
          </c:dPt>
          <c:dPt>
            <c:idx val="3"/>
            <c:invertIfNegative val="0"/>
            <c:bubble3D val="0"/>
            <c:spPr>
              <a:solidFill>
                <a:srgbClr val="4BACC6"/>
              </a:solidFill>
              <a:ln>
                <a:noFill/>
              </a:ln>
              <a:effectLst/>
            </c:spPr>
          </c:dPt>
          <c:dPt>
            <c:idx val="4"/>
            <c:invertIfNegative val="0"/>
            <c:bubble3D val="0"/>
            <c:spPr>
              <a:solidFill>
                <a:srgbClr val="9BBB59"/>
              </a:solidFill>
              <a:ln>
                <a:noFill/>
              </a:ln>
              <a:effectLst/>
            </c:spPr>
          </c:dPt>
          <c:dPt>
            <c:idx val="5"/>
            <c:invertIfNegative val="0"/>
            <c:bubble3D val="0"/>
            <c:spPr>
              <a:solidFill>
                <a:srgbClr val="C0504D"/>
              </a:solidFill>
              <a:ln>
                <a:noFill/>
              </a:ln>
              <a:effectLst/>
            </c:spPr>
          </c:dPt>
          <c:dPt>
            <c:idx val="6"/>
            <c:invertIfNegative val="0"/>
            <c:bubble3D val="0"/>
            <c:spPr>
              <a:solidFill>
                <a:srgbClr val="BFBFBF"/>
              </a:solidFill>
              <a:ln>
                <a:noFill/>
              </a:ln>
              <a:effectLst/>
            </c:spPr>
          </c:dPt>
          <c:dPt>
            <c:idx val="7"/>
            <c:invertIfNegative val="0"/>
            <c:bubble3D val="0"/>
            <c:spPr>
              <a:solidFill>
                <a:schemeClr val="accent1"/>
              </a:solidFill>
              <a:ln>
                <a:noFill/>
              </a:ln>
              <a:effectLst/>
            </c:spPr>
          </c:dPt>
          <c:dPt>
            <c:idx val="8"/>
            <c:invertIfNegative val="0"/>
            <c:bubble3D val="0"/>
            <c:spPr>
              <a:solidFill>
                <a:schemeClr val="accent6">
                  <a:lumMod val="40000"/>
                  <a:lumOff val="60000"/>
                </a:schemeClr>
              </a:solidFill>
              <a:ln>
                <a:noFill/>
              </a:ln>
              <a:effectLst/>
            </c:spPr>
          </c:dPt>
          <c:dPt>
            <c:idx val="9"/>
            <c:invertIfNegative val="0"/>
            <c:bubble3D val="0"/>
            <c:spPr>
              <a:solidFill>
                <a:srgbClr val="F79646"/>
              </a:solidFill>
              <a:ln>
                <a:noFill/>
              </a:ln>
              <a:effectLst/>
            </c:spPr>
          </c:dPt>
          <c:dPt>
            <c:idx val="10"/>
            <c:invertIfNegative val="0"/>
            <c:bubble3D val="0"/>
            <c:spPr>
              <a:solidFill>
                <a:schemeClr val="accent5">
                  <a:lumMod val="40000"/>
                  <a:lumOff val="60000"/>
                </a:schemeClr>
              </a:solidFill>
              <a:ln>
                <a:noFill/>
              </a:ln>
              <a:effectLst/>
            </c:spPr>
          </c:dPt>
          <c:dPt>
            <c:idx val="11"/>
            <c:invertIfNegative val="0"/>
            <c:bubble3D val="0"/>
            <c:spPr>
              <a:solidFill>
                <a:schemeClr val="accent5"/>
              </a:solidFill>
              <a:ln>
                <a:noFill/>
              </a:ln>
              <a:effectLst/>
            </c:spPr>
          </c:dPt>
          <c:dPt>
            <c:idx val="12"/>
            <c:invertIfNegative val="0"/>
            <c:bubble3D val="0"/>
            <c:spPr>
              <a:solidFill>
                <a:schemeClr val="accent3"/>
              </a:solidFill>
              <a:ln>
                <a:noFill/>
              </a:ln>
              <a:effectLst/>
            </c:spPr>
          </c:dPt>
          <c:dPt>
            <c:idx val="13"/>
            <c:invertIfNegative val="0"/>
            <c:bubble3D val="0"/>
            <c:spPr>
              <a:solidFill>
                <a:schemeClr val="accent2"/>
              </a:solidFill>
              <a:ln>
                <a:noFill/>
              </a:ln>
              <a:effectLst/>
            </c:spPr>
          </c:dPt>
          <c:dPt>
            <c:idx val="14"/>
            <c:invertIfNegative val="0"/>
            <c:bubble3D val="0"/>
            <c:spPr>
              <a:solidFill>
                <a:schemeClr val="bg1">
                  <a:lumMod val="75000"/>
                </a:schemeClr>
              </a:solidFill>
              <a:ln>
                <a:noFill/>
              </a:ln>
              <a:effectLst/>
            </c:spPr>
          </c:dPt>
          <c:dPt>
            <c:idx val="15"/>
            <c:invertIfNegative val="0"/>
            <c:bubble3D val="0"/>
            <c:spPr>
              <a:solidFill>
                <a:srgbClr val="4F81BD"/>
              </a:solidFill>
              <a:ln>
                <a:noFill/>
              </a:ln>
              <a:effectLst/>
            </c:spPr>
          </c:dPt>
          <c:dLbls>
            <c:dLbl>
              <c:idx val="7"/>
              <c:layout>
                <c:manualLayout>
                  <c:x val="2.2909356725146199E-2"/>
                  <c:y val="4.3290043290043299E-3"/>
                </c:manualLayout>
              </c:layout>
              <c:dLblPos val="ctr"/>
              <c:showLegendKey val="0"/>
              <c:showVal val="1"/>
              <c:showCatName val="0"/>
              <c:showSerName val="0"/>
              <c:showPercent val="0"/>
              <c:showBubbleSize val="0"/>
            </c:dLbl>
            <c:dLbl>
              <c:idx val="15"/>
              <c:layout>
                <c:manualLayout>
                  <c:x val="2.14473684210526E-2"/>
                  <c:y val="-4.3290043290043299E-3"/>
                </c:manualLayout>
              </c:layout>
              <c:dLblPos val="ctr"/>
              <c:showLegendKey val="0"/>
              <c:showVal val="1"/>
              <c:showCatName val="0"/>
              <c:showSerName val="0"/>
              <c:showPercent val="0"/>
              <c:showBubbleSize val="0"/>
            </c:dLbl>
            <c:dLblPos val="inEnd"/>
            <c:showLegendKey val="0"/>
            <c:showVal val="1"/>
            <c:showCatName val="0"/>
            <c:showSerName val="0"/>
            <c:showPercent val="0"/>
            <c:showBubbleSize val="0"/>
            <c:showLeaderLines val="0"/>
          </c:dLbls>
          <c:cat>
            <c:multiLvlStrRef>
              <c:f>Sheet1!$A$2:$B$17</c:f>
              <c:multiLvlStrCache>
                <c:ptCount val="16"/>
                <c:lvl>
                  <c:pt idx="0">
                    <c:v>DR private</c:v>
                  </c:pt>
                  <c:pt idx="1">
                    <c:v>DR public</c:v>
                  </c:pt>
                  <c:pt idx="2">
                    <c:v>MA private</c:v>
                  </c:pt>
                  <c:pt idx="3">
                    <c:v>MA public</c:v>
                  </c:pt>
                  <c:pt idx="4">
                    <c:v>BA</c:v>
                  </c:pt>
                  <c:pt idx="5">
                    <c:v>AA</c:v>
                  </c:pt>
                  <c:pt idx="6">
                    <c:v>All nonspecialized U.S.</c:v>
                  </c:pt>
                  <c:pt idx="7">
                    <c:v>My institution</c:v>
                  </c:pt>
                  <c:pt idx="8">
                    <c:v>DR private</c:v>
                  </c:pt>
                  <c:pt idx="9">
                    <c:v>DR public</c:v>
                  </c:pt>
                  <c:pt idx="10">
                    <c:v>MA private</c:v>
                  </c:pt>
                  <c:pt idx="11">
                    <c:v>MA public</c:v>
                  </c:pt>
                  <c:pt idx="12">
                    <c:v>BA</c:v>
                  </c:pt>
                  <c:pt idx="13">
                    <c:v>AA</c:v>
                  </c:pt>
                  <c:pt idx="14">
                    <c:v>All nonspecialized U.S.</c:v>
                  </c:pt>
                  <c:pt idx="15">
                    <c:v>My institution</c:v>
                  </c:pt>
                </c:lvl>
                <c:lvl>
                  <c:pt idx="0">
                    <c:v>Information security</c:v>
                  </c:pt>
                  <c:pt idx="8">
                    <c:v>Data center</c:v>
                  </c:pt>
                </c:lvl>
              </c:multiLvlStrCache>
            </c:multiLvlStrRef>
          </c:cat>
          <c:val>
            <c:numRef>
              <c:f>Sheet1!$C$2:$C$17</c:f>
              <c:numCache>
                <c:formatCode>0%</c:formatCode>
                <c:ptCount val="16"/>
                <c:pt idx="0">
                  <c:v>0.02</c:v>
                </c:pt>
                <c:pt idx="1">
                  <c:v>0.03</c:v>
                </c:pt>
                <c:pt idx="2">
                  <c:v>0.01</c:v>
                </c:pt>
                <c:pt idx="3">
                  <c:v>0.02</c:v>
                </c:pt>
                <c:pt idx="4">
                  <c:v>0.01</c:v>
                </c:pt>
                <c:pt idx="5">
                  <c:v>0.01</c:v>
                </c:pt>
                <c:pt idx="6">
                  <c:v>0.02</c:v>
                </c:pt>
                <c:pt idx="7">
                  <c:v>0</c:v>
                </c:pt>
                <c:pt idx="8">
                  <c:v>0.05</c:v>
                </c:pt>
                <c:pt idx="9">
                  <c:v>0.04</c:v>
                </c:pt>
                <c:pt idx="10">
                  <c:v>0.04</c:v>
                </c:pt>
                <c:pt idx="11">
                  <c:v>0.04</c:v>
                </c:pt>
                <c:pt idx="12">
                  <c:v>0.02</c:v>
                </c:pt>
                <c:pt idx="13">
                  <c:v>0.05</c:v>
                </c:pt>
                <c:pt idx="14">
                  <c:v>0.04</c:v>
                </c:pt>
                <c:pt idx="15">
                  <c:v>0</c:v>
                </c:pt>
              </c:numCache>
            </c:numRef>
          </c:val>
        </c:ser>
        <c:dLbls>
          <c:showLegendKey val="0"/>
          <c:showVal val="0"/>
          <c:showCatName val="0"/>
          <c:showSerName val="0"/>
          <c:showPercent val="0"/>
          <c:showBubbleSize val="0"/>
        </c:dLbls>
        <c:gapWidth val="150"/>
        <c:overlap val="100"/>
        <c:axId val="101171968"/>
        <c:axId val="101173504"/>
      </c:barChart>
      <c:catAx>
        <c:axId val="101171968"/>
        <c:scaling>
          <c:orientation val="minMax"/>
        </c:scaling>
        <c:delete val="0"/>
        <c:axPos val="l"/>
        <c:majorGridlines/>
        <c:numFmt formatCode="General" sourceLinked="1"/>
        <c:majorTickMark val="out"/>
        <c:minorTickMark val="none"/>
        <c:tickLblPos val="nextTo"/>
        <c:crossAx val="101173504"/>
        <c:crosses val="autoZero"/>
        <c:auto val="0"/>
        <c:lblAlgn val="ctr"/>
        <c:lblOffset val="100"/>
        <c:noMultiLvlLbl val="0"/>
      </c:catAx>
      <c:valAx>
        <c:axId val="101173504"/>
        <c:scaling>
          <c:orientation val="minMax"/>
          <c:max val="0.25"/>
          <c:min val="0"/>
        </c:scaling>
        <c:delete val="0"/>
        <c:axPos val="b"/>
        <c:title>
          <c:tx>
            <c:rich>
              <a:bodyPr/>
              <a:lstStyle/>
              <a:p>
                <a:pPr>
                  <a:defRPr/>
                </a:pPr>
                <a:r>
                  <a:rPr lang="en-US" dirty="0"/>
                  <a:t>Median IT </a:t>
                </a:r>
                <a:r>
                  <a:rPr lang="en-US" dirty="0" smtClean="0"/>
                  <a:t>domain </a:t>
                </a:r>
                <a:r>
                  <a:rPr lang="en-US" dirty="0"/>
                  <a:t>area spending as a percentage of central IT spending </a:t>
                </a:r>
              </a:p>
            </c:rich>
          </c:tx>
          <c:layout/>
          <c:overlay val="0"/>
        </c:title>
        <c:numFmt formatCode="0%" sourceLinked="1"/>
        <c:majorTickMark val="out"/>
        <c:minorTickMark val="none"/>
        <c:tickLblPos val="nextTo"/>
        <c:crossAx val="101171968"/>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76F155B-1CBC-D04F-AC14-C0EE0B071565}" type="datetimeFigureOut">
              <a:rPr lang="en-US" smtClean="0"/>
              <a:t>2/25/2015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99FAA80-D7C6-B04D-9D90-B7BCB63AADAE}" type="slidenum">
              <a:rPr lang="en-US" smtClean="0"/>
              <a:t>‹#›</a:t>
            </a:fld>
            <a:endParaRPr lang="en-US"/>
          </a:p>
        </p:txBody>
      </p:sp>
    </p:spTree>
    <p:extLst>
      <p:ext uri="{BB962C8B-B14F-4D97-AF65-F5344CB8AC3E}">
        <p14:creationId xmlns:p14="http://schemas.microsoft.com/office/powerpoint/2010/main" val="5226731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1541FD-939F-8847-9C18-4EF92E70C3CE}" type="datetimeFigureOut">
              <a:rPr lang="en-US" smtClean="0"/>
              <a:t>2/25/2015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E6E752-9152-914E-9C79-69F5FADFC4B1}" type="slidenum">
              <a:rPr lang="en-US" smtClean="0"/>
              <a:t>‹#›</a:t>
            </a:fld>
            <a:endParaRPr lang="en-US"/>
          </a:p>
        </p:txBody>
      </p:sp>
    </p:spTree>
    <p:extLst>
      <p:ext uri="{BB962C8B-B14F-4D97-AF65-F5344CB8AC3E}">
        <p14:creationId xmlns:p14="http://schemas.microsoft.com/office/powerpoint/2010/main" val="269884429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educause.edu/research-and-publications/research/core-data-service/about-core-data-service/it-domain-definition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educause.edu/research-and-publications/research/core-data-service/about-core-data-service/it-domain-definition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educause.edu/research-and-publications/research/core-data-service/about-core-data-service/it-domain-definition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educause.edu/research-and-publications/research/core-data-service/about-core-data-service/it-domain-definitions"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educause.edu/research-and-publications/research/core-data-service/about-core-data-service/it-domain-definitions"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educause.edu/research-and-publications/research/core-data-service/about-core-data-service/it-domain-definitions"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p>
        </p:txBody>
      </p:sp>
      <p:sp>
        <p:nvSpPr>
          <p:cNvPr id="4" name="Slide Number Placeholder 3"/>
          <p:cNvSpPr>
            <a:spLocks noGrp="1"/>
          </p:cNvSpPr>
          <p:nvPr>
            <p:ph type="sldNum" sz="quarter" idx="10"/>
          </p:nvPr>
        </p:nvSpPr>
        <p:spPr/>
        <p:txBody>
          <a:bodyPr/>
          <a:lstStyle/>
          <a:p>
            <a:fld id="{8EE6E752-9152-914E-9C79-69F5FADFC4B1}" type="slidenum">
              <a:rPr lang="en-US" smtClean="0"/>
              <a:t>3</a:t>
            </a:fld>
            <a:endParaRPr lang="en-US"/>
          </a:p>
        </p:txBody>
      </p:sp>
    </p:spTree>
    <p:extLst>
      <p:ext uri="{BB962C8B-B14F-4D97-AF65-F5344CB8AC3E}">
        <p14:creationId xmlns:p14="http://schemas.microsoft.com/office/powerpoint/2010/main" val="2424593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Why this metric</a:t>
            </a:r>
            <a:r>
              <a:rPr lang="en-US" sz="1200" b="1" kern="1200" baseline="0" dirty="0" smtClean="0">
                <a:solidFill>
                  <a:schemeClr val="tx1"/>
                </a:solidFill>
                <a:effectLst/>
                <a:latin typeface="+mn-lt"/>
                <a:ea typeface="+mn-ea"/>
                <a:cs typeface="+mn-cs"/>
              </a:rPr>
              <a:t> is important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Total central IT spending as a percentage of institutional expenses can be used to evaluate the role IT plays in terms of institutional spending patterns. A five-year</a:t>
            </a:r>
            <a:r>
              <a:rPr lang="en-US" sz="1200" kern="1200" baseline="0" dirty="0" smtClean="0">
                <a:solidFill>
                  <a:schemeClr val="tx1"/>
                </a:solidFill>
                <a:effectLst/>
                <a:latin typeface="+mn-lt"/>
                <a:ea typeface="+mn-ea"/>
                <a:cs typeface="+mn-cs"/>
              </a:rPr>
              <a:t> trend shows how this role has changed over time.</a:t>
            </a:r>
            <a:endParaRPr lang="en-US" sz="1200" kern="1200" dirty="0" smtClean="0">
              <a:solidFill>
                <a:schemeClr val="tx1"/>
              </a:solidFill>
              <a:effectLst/>
              <a:latin typeface="+mn-lt"/>
              <a:ea typeface="+mn-ea"/>
              <a:cs typeface="+mn-cs"/>
            </a:endParaRP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About the data: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In</a:t>
            </a:r>
            <a:r>
              <a:rPr lang="en-US" sz="1200" b="0" kern="1200" baseline="0" dirty="0" smtClean="0">
                <a:solidFill>
                  <a:schemeClr val="tx1"/>
                </a:solidFill>
                <a:effectLst/>
                <a:latin typeface="+mn-lt"/>
                <a:ea typeface="+mn-ea"/>
                <a:cs typeface="+mn-cs"/>
              </a:rPr>
              <a:t> CDS Reporting, this metric can be benchmarked on the Core Metrics dashboard.</a:t>
            </a:r>
            <a:endParaRPr lang="en-US" sz="1200" b="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u="none" dirty="0" smtClean="0"/>
          </a:p>
          <a:p>
            <a:r>
              <a:rPr lang="en-US" sz="1200" i="1" dirty="0" smtClean="0">
                <a:solidFill>
                  <a:srgbClr val="000000"/>
                </a:solidFill>
                <a:ea typeface="Lucida Grande"/>
              </a:rPr>
              <a:t>Total central IT spending as a percentage of institutional expenses</a:t>
            </a:r>
            <a:r>
              <a:rPr lang="en-US" dirty="0" smtClean="0"/>
              <a:t> </a:t>
            </a:r>
          </a:p>
          <a:p>
            <a:endParaRPr lang="en-US" dirty="0" smtClean="0"/>
          </a:p>
          <a:p>
            <a:pPr lvl="1"/>
            <a:r>
              <a:rPr lang="en-US" dirty="0" smtClean="0"/>
              <a:t>This</a:t>
            </a:r>
            <a:r>
              <a:rPr lang="en-US" baseline="0" dirty="0" smtClean="0"/>
              <a:t> metric </a:t>
            </a:r>
            <a:r>
              <a:rPr lang="en-US" dirty="0" smtClean="0"/>
              <a:t>is calculated as central IT spending divided by institutional expenses.</a:t>
            </a:r>
          </a:p>
          <a:p>
            <a:pPr lvl="1"/>
            <a:endParaRPr lang="en-US" dirty="0" smtClean="0"/>
          </a:p>
          <a:p>
            <a:pPr lvl="1"/>
            <a:r>
              <a:rPr lang="en-US" dirty="0" smtClean="0"/>
              <a:t>The value for institutional expenses is determined using IPEDS data. Using the finance (F1, F2, and F3) tables, institutional expenses is calculated as F1D02 for public institutions, F2B02 for private not-for-profit institutions, and F3E07 for private for-profit institutions. For more information about IPEDS data please visit http://nces.ed.gov/ipeds/. </a:t>
            </a:r>
          </a:p>
          <a:p>
            <a:pPr lvl="1"/>
            <a:endParaRPr lang="en-US" dirty="0" smtClean="0"/>
          </a:p>
          <a:p>
            <a:pPr lvl="1"/>
            <a:r>
              <a:rPr lang="en-US" dirty="0" smtClean="0"/>
              <a:t>CDS data for this metric are aligned with IPEDS data in the following way:</a:t>
            </a:r>
          </a:p>
          <a:p>
            <a:pPr lvl="1"/>
            <a:endParaRPr lang="en-US" dirty="0" smtClean="0"/>
          </a:p>
          <a:p>
            <a:pPr lvl="2"/>
            <a:r>
              <a:rPr lang="en-US" dirty="0" smtClean="0"/>
              <a:t>From CDS 2014*: FY2013/14 CDS data on expenditures / FY2011/12 IPEDS data</a:t>
            </a:r>
          </a:p>
          <a:p>
            <a:pPr lvl="2"/>
            <a:r>
              <a:rPr lang="en-US" dirty="0" smtClean="0"/>
              <a:t>In 2014, central IT expenditures comes from Module 1, Question 18. </a:t>
            </a:r>
          </a:p>
          <a:p>
            <a:pPr lvl="2"/>
            <a:endParaRPr lang="en-US" dirty="0" smtClean="0"/>
          </a:p>
          <a:p>
            <a:pPr lvl="2"/>
            <a:r>
              <a:rPr lang="en-US" dirty="0" smtClean="0"/>
              <a:t>From CDS 2013**: FY2012/13 CDS data on expenditures / FY2011/12 IPEDS data</a:t>
            </a:r>
          </a:p>
          <a:p>
            <a:pPr lvl="2"/>
            <a:r>
              <a:rPr lang="en-US" dirty="0" smtClean="0"/>
              <a:t>In 2013, central IT expenditures comes from Module 1, Question 13.</a:t>
            </a:r>
          </a:p>
          <a:p>
            <a:pPr lvl="2"/>
            <a:endParaRPr lang="en-US" dirty="0" smtClean="0"/>
          </a:p>
          <a:p>
            <a:pPr lvl="2"/>
            <a:r>
              <a:rPr lang="en-US" dirty="0" smtClean="0"/>
              <a:t>From CDS 2012***: FY2010/11 CDS data on funding / FY2010/11 IPEDS data</a:t>
            </a:r>
          </a:p>
          <a:p>
            <a:pPr lvl="2"/>
            <a:r>
              <a:rPr lang="en-US" dirty="0" smtClean="0"/>
              <a:t>In 2012, central IT funding comes from Module 1, Question 16.</a:t>
            </a:r>
          </a:p>
          <a:p>
            <a:pPr lvl="2"/>
            <a:endParaRPr lang="en-US" dirty="0" smtClean="0"/>
          </a:p>
          <a:p>
            <a:pPr lvl="2"/>
            <a:r>
              <a:rPr lang="en-US" dirty="0" smtClean="0"/>
              <a:t>From CDS 2011***: FY2009/10 CDS data on funding / FY2009/10 IPEDS data</a:t>
            </a:r>
          </a:p>
          <a:p>
            <a:pPr lvl="2"/>
            <a:r>
              <a:rPr lang="en-US" dirty="0" smtClean="0"/>
              <a:t>In 2011, central IT funding comes from Module 1, Question 28.</a:t>
            </a:r>
          </a:p>
          <a:p>
            <a:pPr lvl="2"/>
            <a:endParaRPr lang="en-US" dirty="0" smtClean="0"/>
          </a:p>
          <a:p>
            <a:pPr lvl="2"/>
            <a:r>
              <a:rPr lang="en-US" u="none" dirty="0" smtClean="0"/>
              <a:t>* This ratio is best calculated using Fall 2014 </a:t>
            </a:r>
            <a:r>
              <a:rPr lang="en-US" u="none" dirty="0" err="1" smtClean="0"/>
              <a:t>IPEDS</a:t>
            </a:r>
            <a:r>
              <a:rPr lang="en-US" u="none" dirty="0" smtClean="0"/>
              <a:t> data; however, these data are not currently available.</a:t>
            </a:r>
          </a:p>
          <a:p>
            <a:pPr marL="914400" marR="0" lvl="2" indent="0" algn="l" defTabSz="457200" rtl="0" eaLnBrk="1" fontAlgn="auto" latinLnBrk="0" hangingPunct="1">
              <a:lnSpc>
                <a:spcPct val="100000"/>
              </a:lnSpc>
              <a:spcBef>
                <a:spcPts val="0"/>
              </a:spcBef>
              <a:spcAft>
                <a:spcPts val="0"/>
              </a:spcAft>
              <a:buClrTx/>
              <a:buSzTx/>
              <a:buFontTx/>
              <a:buNone/>
              <a:tabLst/>
              <a:defRPr/>
            </a:pPr>
            <a:r>
              <a:rPr lang="en-US" u="none" dirty="0" smtClean="0"/>
              <a:t>** This ratio is best calculated using Fall 2013 </a:t>
            </a:r>
            <a:r>
              <a:rPr lang="en-US" u="none" dirty="0" err="1" smtClean="0"/>
              <a:t>IPEDS</a:t>
            </a:r>
            <a:r>
              <a:rPr lang="en-US" u="none" dirty="0" smtClean="0"/>
              <a:t> data; however, these data are not currently available.</a:t>
            </a:r>
          </a:p>
          <a:p>
            <a:pPr lvl="2"/>
            <a:r>
              <a:rPr lang="en-US" dirty="0" smtClean="0"/>
              <a:t>*** Prior to 2013, the survey asked only for central IT funding, not expenditures. Funding is substituted for expenditures in CDS 2012 and 2011. FY2011/12 data were not collected in CDS on either expenditures or funding.</a:t>
            </a:r>
          </a:p>
          <a:p>
            <a:pPr lvl="1"/>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EE6E752-9152-914E-9C79-69F5FADFC4B1}" type="slidenum">
              <a:rPr lang="en-US" smtClean="0"/>
              <a:t>14</a:t>
            </a:fld>
            <a:endParaRPr lang="en-US"/>
          </a:p>
        </p:txBody>
      </p:sp>
    </p:spTree>
    <p:extLst>
      <p:ext uri="{BB962C8B-B14F-4D97-AF65-F5344CB8AC3E}">
        <p14:creationId xmlns:p14="http://schemas.microsoft.com/office/powerpoint/2010/main" val="2277384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Why this metric</a:t>
            </a:r>
            <a:r>
              <a:rPr lang="en-US" sz="1200" b="1" kern="1200" baseline="0" dirty="0" smtClean="0">
                <a:solidFill>
                  <a:schemeClr val="tx1"/>
                </a:solidFill>
                <a:effectLst/>
                <a:latin typeface="+mn-lt"/>
                <a:ea typeface="+mn-ea"/>
                <a:cs typeface="+mn-cs"/>
              </a:rPr>
              <a:t> is important</a:t>
            </a:r>
            <a:r>
              <a:rPr lang="en-US" sz="1200" kern="1200" baseline="0" dirty="0" smtClean="0">
                <a:solidFill>
                  <a:schemeClr val="tx1"/>
                </a:solidFill>
                <a:effectLst/>
                <a:latin typeface="+mn-lt"/>
                <a:ea typeface="+mn-ea"/>
                <a:cs typeface="+mn-cs"/>
              </a:rPr>
              <a:t>: Total central IT spending as a percentage change from the previous fiscal year helps put context around the directional movement of annual IT spending and budget levels.</a:t>
            </a:r>
          </a:p>
          <a:p>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About the data: </a:t>
            </a:r>
            <a:endParaRPr lang="en-US" u="none"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In</a:t>
            </a:r>
            <a:r>
              <a:rPr lang="en-US" sz="1200" b="0" kern="1200" baseline="0" dirty="0" smtClean="0">
                <a:solidFill>
                  <a:schemeClr val="tx1"/>
                </a:solidFill>
                <a:effectLst/>
                <a:latin typeface="+mn-lt"/>
                <a:ea typeface="+mn-ea"/>
                <a:cs typeface="+mn-cs"/>
              </a:rPr>
              <a:t> CDS Reporting, this metric can be benchmarked on the Core Metrics dashboard.</a:t>
            </a:r>
            <a:endParaRPr lang="en-US" sz="1200" b="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EE6E752-9152-914E-9C79-69F5FADFC4B1}" type="slidenum">
              <a:rPr lang="en-US" smtClean="0"/>
              <a:t>15</a:t>
            </a:fld>
            <a:endParaRPr lang="en-US"/>
          </a:p>
        </p:txBody>
      </p:sp>
    </p:spTree>
    <p:extLst>
      <p:ext uri="{BB962C8B-B14F-4D97-AF65-F5344CB8AC3E}">
        <p14:creationId xmlns:p14="http://schemas.microsoft.com/office/powerpoint/2010/main" val="1397508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Why this metric</a:t>
            </a:r>
            <a:r>
              <a:rPr lang="en-US" sz="1200" b="1" kern="1200" baseline="0" dirty="0" smtClean="0">
                <a:solidFill>
                  <a:schemeClr val="tx1"/>
                </a:solidFill>
                <a:effectLst/>
                <a:latin typeface="+mn-lt"/>
                <a:ea typeface="+mn-ea"/>
                <a:cs typeface="+mn-cs"/>
              </a:rPr>
              <a:t> is important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IT spending can be divided into three primary categories: compensation, </a:t>
            </a:r>
            <a:r>
              <a:rPr lang="en-US" sz="1200" kern="1200" dirty="0" err="1" smtClean="0">
                <a:solidFill>
                  <a:schemeClr val="tx1"/>
                </a:solidFill>
                <a:effectLst/>
                <a:latin typeface="+mn-lt"/>
                <a:ea typeface="+mn-ea"/>
                <a:cs typeface="+mn-cs"/>
              </a:rPr>
              <a:t>noncompensation</a:t>
            </a:r>
            <a:r>
              <a:rPr lang="en-US" sz="1200" kern="1200" dirty="0" smtClean="0">
                <a:solidFill>
                  <a:schemeClr val="tx1"/>
                </a:solidFill>
                <a:effectLst/>
                <a:latin typeface="+mn-lt"/>
                <a:ea typeface="+mn-ea"/>
                <a:cs typeface="+mn-cs"/>
              </a:rPr>
              <a:t> operating expenditures, and capital expenditures. </a:t>
            </a:r>
            <a:r>
              <a:rPr lang="en-US" sz="1200" kern="1200" dirty="0" err="1" smtClean="0">
                <a:solidFill>
                  <a:schemeClr val="tx1"/>
                </a:solidFill>
                <a:effectLst/>
                <a:latin typeface="+mn-lt"/>
                <a:ea typeface="+mn-ea"/>
                <a:cs typeface="+mn-cs"/>
              </a:rPr>
              <a:t>Noncompensation</a:t>
            </a:r>
            <a:r>
              <a:rPr lang="en-US" sz="1200" kern="1200" dirty="0" smtClean="0">
                <a:solidFill>
                  <a:schemeClr val="tx1"/>
                </a:solidFill>
                <a:effectLst/>
                <a:latin typeface="+mn-lt"/>
                <a:ea typeface="+mn-ea"/>
                <a:cs typeface="+mn-cs"/>
              </a:rPr>
              <a:t> operating expenditures typically represent the resources it takes to maintain a base level of operation for the organization. Capital expenditures are significant, one-time investments (e.g., infrastructure upgrades or developing new services). Due to the intermittent nature of capital expenditures, a year-over-year comparison of capital and operating expenditures provides insight into IT’s focus during a given time period. For example, institutions that show increased capital expenditures in a particular year compared to that of previous years exhibit an investment in either growing or upgrading their IT operations.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About the data: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In</a:t>
            </a:r>
            <a:r>
              <a:rPr lang="en-US" sz="1200" b="0" kern="1200" baseline="0" dirty="0" smtClean="0">
                <a:solidFill>
                  <a:schemeClr val="tx1"/>
                </a:solidFill>
                <a:effectLst/>
                <a:latin typeface="+mn-lt"/>
                <a:ea typeface="+mn-ea"/>
                <a:cs typeface="+mn-cs"/>
              </a:rPr>
              <a:t> CDS Reporting, this metric can be benchmarked on the Core Metrics dashboard.</a:t>
            </a:r>
            <a:endParaRPr lang="en-US" sz="1200" b="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u="none" dirty="0" smtClean="0"/>
          </a:p>
          <a:p>
            <a:r>
              <a:rPr lang="en-US" dirty="0" smtClean="0"/>
              <a:t>These ratios are calculated as central IT operating (or capital) expenses divided by total central IT expenses. Questions on IT expenditures were new to CDS in 2013.</a:t>
            </a:r>
          </a:p>
          <a:p>
            <a:r>
              <a:rPr lang="en-US" dirty="0" smtClean="0"/>
              <a:t>In 2014, central IT expenses come from Module 1, Question 18. Central IT compensation expenses come from Module 1, Question 25.</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EE6E752-9152-914E-9C79-69F5FADFC4B1}" type="slidenum">
              <a:rPr lang="en-US" smtClean="0"/>
              <a:t>16</a:t>
            </a:fld>
            <a:endParaRPr lang="en-US"/>
          </a:p>
        </p:txBody>
      </p:sp>
    </p:spTree>
    <p:extLst>
      <p:ext uri="{BB962C8B-B14F-4D97-AF65-F5344CB8AC3E}">
        <p14:creationId xmlns:p14="http://schemas.microsoft.com/office/powerpoint/2010/main" val="18827268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Why this metric</a:t>
            </a:r>
            <a:r>
              <a:rPr lang="en-US" sz="1200" b="1" kern="1200" baseline="0" dirty="0" smtClean="0">
                <a:solidFill>
                  <a:schemeClr val="tx1"/>
                </a:solidFill>
                <a:effectLst/>
                <a:latin typeface="+mn-lt"/>
                <a:ea typeface="+mn-ea"/>
                <a:cs typeface="+mn-cs"/>
              </a:rPr>
              <a:t> is important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CDS run/grow/transform expenditure breakdown provides a view into institutional vision and the role of IT in achieving that vision. Run (or ongoing operations) spending is a necessity, while expenditures for grow (spending to accommodate incremental growth and improvements) and transform (spending to plan and implement transformative change) serve to improve an institution in ways that may result in competitive differentiation. </a:t>
            </a:r>
          </a:p>
          <a:p>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About the data: </a:t>
            </a:r>
            <a:endParaRPr lang="en-US" u="none"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In</a:t>
            </a:r>
            <a:r>
              <a:rPr lang="en-US" sz="1200" b="0" kern="1200" baseline="0" dirty="0" smtClean="0">
                <a:solidFill>
                  <a:schemeClr val="tx1"/>
                </a:solidFill>
                <a:effectLst/>
                <a:latin typeface="+mn-lt"/>
                <a:ea typeface="+mn-ea"/>
                <a:cs typeface="+mn-cs"/>
              </a:rPr>
              <a:t> CDS Reporting, IT expenditures by run, grow, and transform can be found on the M1: IT Expenditures dashboard.</a:t>
            </a:r>
            <a:endParaRPr lang="en-US" sz="1200" kern="1200" dirty="0" smtClean="0">
              <a:solidFill>
                <a:schemeClr val="tx1"/>
              </a:solidFill>
              <a:effectLst/>
              <a:latin typeface="+mn-lt"/>
              <a:ea typeface="+mn-ea"/>
              <a:cs typeface="+mn-cs"/>
            </a:endParaRPr>
          </a:p>
          <a:p>
            <a:endParaRPr lang="en-US" dirty="0" smtClean="0"/>
          </a:p>
          <a:p>
            <a:r>
              <a:rPr lang="en-US" dirty="0" smtClean="0"/>
              <a:t>In 2014, this was Module 1, Question 22.</a:t>
            </a:r>
            <a:endParaRPr lang="en-US" dirty="0"/>
          </a:p>
        </p:txBody>
      </p:sp>
      <p:sp>
        <p:nvSpPr>
          <p:cNvPr id="4" name="Slide Number Placeholder 3"/>
          <p:cNvSpPr>
            <a:spLocks noGrp="1"/>
          </p:cNvSpPr>
          <p:nvPr>
            <p:ph type="sldNum" sz="quarter" idx="10"/>
          </p:nvPr>
        </p:nvSpPr>
        <p:spPr/>
        <p:txBody>
          <a:bodyPr/>
          <a:lstStyle/>
          <a:p>
            <a:fld id="{8EE6E752-9152-914E-9C79-69F5FADFC4B1}" type="slidenum">
              <a:rPr lang="en-US" smtClean="0"/>
              <a:t>17</a:t>
            </a:fld>
            <a:endParaRPr lang="en-US"/>
          </a:p>
        </p:txBody>
      </p:sp>
    </p:spTree>
    <p:extLst>
      <p:ext uri="{BB962C8B-B14F-4D97-AF65-F5344CB8AC3E}">
        <p14:creationId xmlns:p14="http://schemas.microsoft.com/office/powerpoint/2010/main" val="1882726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Why this metric</a:t>
            </a:r>
            <a:r>
              <a:rPr lang="en-US" sz="1200" b="1" kern="1200" baseline="0" dirty="0" smtClean="0">
                <a:solidFill>
                  <a:schemeClr val="tx1"/>
                </a:solidFill>
                <a:effectLst/>
                <a:latin typeface="+mn-lt"/>
                <a:ea typeface="+mn-ea"/>
                <a:cs typeface="+mn-cs"/>
              </a:rPr>
              <a:t> is important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10</a:t>
            </a:r>
            <a:r>
              <a:rPr lang="en-US" sz="1200" kern="1200" baseline="0" dirty="0" smtClean="0">
                <a:solidFill>
                  <a:schemeClr val="tx1"/>
                </a:solidFill>
                <a:effectLst/>
                <a:latin typeface="+mn-lt"/>
                <a:ea typeface="+mn-ea"/>
                <a:cs typeface="+mn-cs"/>
              </a:rPr>
              <a:t> CDS IT </a:t>
            </a:r>
            <a:r>
              <a:rPr lang="en-US" sz="1200" kern="1200" dirty="0" smtClean="0">
                <a:solidFill>
                  <a:schemeClr val="tx1"/>
                </a:solidFill>
                <a:effectLst/>
                <a:latin typeface="+mn-lt"/>
                <a:ea typeface="+mn-ea"/>
                <a:cs typeface="+mn-cs"/>
              </a:rPr>
              <a:t>domain areas cover the breadth of IT services provided by an institution. In order to understand the investment priority across these domains, expenditure and staffing data were collected according to this breakdown structure. IT domain areas are further defined at the Core Data Service website, </a:t>
            </a:r>
            <a:r>
              <a:rPr lang="en-US" sz="1200" u="sng" kern="1200" dirty="0" smtClean="0">
                <a:solidFill>
                  <a:schemeClr val="tx1"/>
                </a:solidFill>
                <a:effectLst/>
                <a:latin typeface="+mn-lt"/>
                <a:ea typeface="+mn-ea"/>
                <a:cs typeface="+mn-cs"/>
                <a:hlinkClick r:id="rId3"/>
              </a:rPr>
              <a:t>http://www.educause.edu/research-and-publications/research/core-data-service/about-core-data-service/it-domain-definitions</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About the data: </a:t>
            </a:r>
            <a:endParaRPr lang="en-US" u="none"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In</a:t>
            </a:r>
            <a:r>
              <a:rPr lang="en-US" sz="1200" b="0" kern="1200" baseline="0" dirty="0" smtClean="0">
                <a:solidFill>
                  <a:schemeClr val="tx1"/>
                </a:solidFill>
                <a:effectLst/>
                <a:latin typeface="+mn-lt"/>
                <a:ea typeface="+mn-ea"/>
                <a:cs typeface="+mn-cs"/>
              </a:rPr>
              <a:t> CDS Reporting, IT expenditures by domain can be found on the M1: IT Expenditures dashboard.</a:t>
            </a:r>
            <a:endParaRPr lang="en-US" sz="1200" kern="1200" dirty="0" smtClean="0">
              <a:solidFill>
                <a:schemeClr val="tx1"/>
              </a:solidFill>
              <a:effectLst/>
              <a:latin typeface="+mn-lt"/>
              <a:ea typeface="+mn-ea"/>
              <a:cs typeface="+mn-cs"/>
            </a:endParaRPr>
          </a:p>
          <a:p>
            <a:endParaRPr lang="en-US" dirty="0" smtClean="0"/>
          </a:p>
          <a:p>
            <a:r>
              <a:rPr lang="en-US" dirty="0" smtClean="0"/>
              <a:t>In 2014, this was Module 1, Question 20</a:t>
            </a:r>
            <a:endParaRPr lang="en-US" dirty="0"/>
          </a:p>
        </p:txBody>
      </p:sp>
      <p:sp>
        <p:nvSpPr>
          <p:cNvPr id="4" name="Slide Number Placeholder 3"/>
          <p:cNvSpPr>
            <a:spLocks noGrp="1"/>
          </p:cNvSpPr>
          <p:nvPr>
            <p:ph type="sldNum" sz="quarter" idx="10"/>
          </p:nvPr>
        </p:nvSpPr>
        <p:spPr/>
        <p:txBody>
          <a:bodyPr/>
          <a:lstStyle/>
          <a:p>
            <a:fld id="{8EE6E752-9152-914E-9C79-69F5FADFC4B1}" type="slidenum">
              <a:rPr lang="en-US" smtClean="0"/>
              <a:t>18</a:t>
            </a:fld>
            <a:endParaRPr lang="en-US"/>
          </a:p>
        </p:txBody>
      </p:sp>
    </p:spTree>
    <p:extLst>
      <p:ext uri="{BB962C8B-B14F-4D97-AF65-F5344CB8AC3E}">
        <p14:creationId xmlns:p14="http://schemas.microsoft.com/office/powerpoint/2010/main" val="2423039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Why this metric</a:t>
            </a:r>
            <a:r>
              <a:rPr lang="en-US" sz="1200" b="1" kern="1200" baseline="0" dirty="0" smtClean="0">
                <a:solidFill>
                  <a:schemeClr val="tx1"/>
                </a:solidFill>
                <a:effectLst/>
                <a:latin typeface="+mn-lt"/>
                <a:ea typeface="+mn-ea"/>
                <a:cs typeface="+mn-cs"/>
              </a:rPr>
              <a:t> is important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10</a:t>
            </a:r>
            <a:r>
              <a:rPr lang="en-US" sz="1200" kern="1200" baseline="0" dirty="0" smtClean="0">
                <a:solidFill>
                  <a:schemeClr val="tx1"/>
                </a:solidFill>
                <a:effectLst/>
                <a:latin typeface="+mn-lt"/>
                <a:ea typeface="+mn-ea"/>
                <a:cs typeface="+mn-cs"/>
              </a:rPr>
              <a:t> CDS IT </a:t>
            </a:r>
            <a:r>
              <a:rPr lang="en-US" sz="1200" kern="1200" dirty="0" smtClean="0">
                <a:solidFill>
                  <a:schemeClr val="tx1"/>
                </a:solidFill>
                <a:effectLst/>
                <a:latin typeface="+mn-lt"/>
                <a:ea typeface="+mn-ea"/>
                <a:cs typeface="+mn-cs"/>
              </a:rPr>
              <a:t>domain areas cover the breadth of IT services provided by an institution. In order to understand the investment priority across these domains, expenditure and staffing data were collected according to this breakdown structure. IT domain areas are further defined at the Core Data Service website, </a:t>
            </a:r>
            <a:r>
              <a:rPr lang="en-US" sz="1200" u="sng" kern="1200" dirty="0" smtClean="0">
                <a:solidFill>
                  <a:schemeClr val="tx1"/>
                </a:solidFill>
                <a:effectLst/>
                <a:latin typeface="+mn-lt"/>
                <a:ea typeface="+mn-ea"/>
                <a:cs typeface="+mn-cs"/>
                <a:hlinkClick r:id="rId3"/>
              </a:rPr>
              <a:t>http://www.educause.edu/research-and-publications/research/core-data-service/about-core-data-service/it-domain-definitions</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About the data: </a:t>
            </a:r>
            <a:endParaRPr lang="en-US" u="none"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In</a:t>
            </a:r>
            <a:r>
              <a:rPr lang="en-US" sz="1200" b="0" kern="1200" baseline="0" dirty="0" smtClean="0">
                <a:solidFill>
                  <a:schemeClr val="tx1"/>
                </a:solidFill>
                <a:effectLst/>
                <a:latin typeface="+mn-lt"/>
                <a:ea typeface="+mn-ea"/>
                <a:cs typeface="+mn-cs"/>
              </a:rPr>
              <a:t> CDS Reporting, IT expenditures by domain can be found on the M1: IT Expenditures dashboard.</a:t>
            </a:r>
            <a:endParaRPr lang="en-US" sz="1200" kern="1200" dirty="0" smtClean="0">
              <a:solidFill>
                <a:schemeClr val="tx1"/>
              </a:solidFill>
              <a:effectLst/>
              <a:latin typeface="+mn-lt"/>
              <a:ea typeface="+mn-ea"/>
              <a:cs typeface="+mn-cs"/>
            </a:endParaRPr>
          </a:p>
          <a:p>
            <a:endParaRPr lang="en-US" dirty="0" smtClean="0"/>
          </a:p>
          <a:p>
            <a:r>
              <a:rPr lang="en-US" dirty="0" smtClean="0"/>
              <a:t>In 2014, this was Module 1, Question 20</a:t>
            </a:r>
            <a:endParaRPr lang="en-US" dirty="0"/>
          </a:p>
        </p:txBody>
      </p:sp>
      <p:sp>
        <p:nvSpPr>
          <p:cNvPr id="4" name="Slide Number Placeholder 3"/>
          <p:cNvSpPr>
            <a:spLocks noGrp="1"/>
          </p:cNvSpPr>
          <p:nvPr>
            <p:ph type="sldNum" sz="quarter" idx="10"/>
          </p:nvPr>
        </p:nvSpPr>
        <p:spPr/>
        <p:txBody>
          <a:bodyPr/>
          <a:lstStyle/>
          <a:p>
            <a:fld id="{8EE6E752-9152-914E-9C79-69F5FADFC4B1}" type="slidenum">
              <a:rPr lang="en-US" smtClean="0"/>
              <a:t>19</a:t>
            </a:fld>
            <a:endParaRPr lang="en-US"/>
          </a:p>
        </p:txBody>
      </p:sp>
    </p:spTree>
    <p:extLst>
      <p:ext uri="{BB962C8B-B14F-4D97-AF65-F5344CB8AC3E}">
        <p14:creationId xmlns:p14="http://schemas.microsoft.com/office/powerpoint/2010/main" val="24230398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Why this metric</a:t>
            </a:r>
            <a:r>
              <a:rPr lang="en-US" sz="1200" b="1" kern="1200" baseline="0" dirty="0" smtClean="0">
                <a:solidFill>
                  <a:schemeClr val="tx1"/>
                </a:solidFill>
                <a:effectLst/>
                <a:latin typeface="+mn-lt"/>
                <a:ea typeface="+mn-ea"/>
                <a:cs typeface="+mn-cs"/>
              </a:rPr>
              <a:t> is important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10</a:t>
            </a:r>
            <a:r>
              <a:rPr lang="en-US" sz="1200" kern="1200" baseline="0" dirty="0" smtClean="0">
                <a:solidFill>
                  <a:schemeClr val="tx1"/>
                </a:solidFill>
                <a:effectLst/>
                <a:latin typeface="+mn-lt"/>
                <a:ea typeface="+mn-ea"/>
                <a:cs typeface="+mn-cs"/>
              </a:rPr>
              <a:t> CDS IT </a:t>
            </a:r>
            <a:r>
              <a:rPr lang="en-US" sz="1200" kern="1200" dirty="0" smtClean="0">
                <a:solidFill>
                  <a:schemeClr val="tx1"/>
                </a:solidFill>
                <a:effectLst/>
                <a:latin typeface="+mn-lt"/>
                <a:ea typeface="+mn-ea"/>
                <a:cs typeface="+mn-cs"/>
              </a:rPr>
              <a:t>domain areas cover the breadth of IT services provided by an institution. In order to understand the investment priority across these domains, expenditure and staffing data were collected according to this breakdown structure. IT domain areas are further defined at the Core Data Service website, </a:t>
            </a:r>
            <a:r>
              <a:rPr lang="en-US" sz="1200" u="sng" kern="1200" dirty="0" smtClean="0">
                <a:solidFill>
                  <a:schemeClr val="tx1"/>
                </a:solidFill>
                <a:effectLst/>
                <a:latin typeface="+mn-lt"/>
                <a:ea typeface="+mn-ea"/>
                <a:cs typeface="+mn-cs"/>
                <a:hlinkClick r:id="rId3"/>
              </a:rPr>
              <a:t>http://www.educause.edu/research-and-publications/research/core-data-service/about-core-data-service/it-domain-definitions</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About the data: </a:t>
            </a:r>
            <a:endParaRPr lang="en-US" u="none"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In</a:t>
            </a:r>
            <a:r>
              <a:rPr lang="en-US" sz="1200" b="0" kern="1200" baseline="0" dirty="0" smtClean="0">
                <a:solidFill>
                  <a:schemeClr val="tx1"/>
                </a:solidFill>
                <a:effectLst/>
                <a:latin typeface="+mn-lt"/>
                <a:ea typeface="+mn-ea"/>
                <a:cs typeface="+mn-cs"/>
              </a:rPr>
              <a:t> CDS Reporting, IT expenditures by domain can be found on the M1: IT Expenditures dashboard.</a:t>
            </a:r>
            <a:endParaRPr lang="en-US" sz="1200" kern="1200" dirty="0" smtClean="0">
              <a:solidFill>
                <a:schemeClr val="tx1"/>
              </a:solidFill>
              <a:effectLst/>
              <a:latin typeface="+mn-lt"/>
              <a:ea typeface="+mn-ea"/>
              <a:cs typeface="+mn-cs"/>
            </a:endParaRPr>
          </a:p>
          <a:p>
            <a:endParaRPr lang="en-US" dirty="0" smtClean="0"/>
          </a:p>
          <a:p>
            <a:r>
              <a:rPr lang="en-US" dirty="0" smtClean="0"/>
              <a:t>In 2014, this was Module 1, Question 20</a:t>
            </a:r>
            <a:endParaRPr lang="en-US" dirty="0"/>
          </a:p>
        </p:txBody>
      </p:sp>
      <p:sp>
        <p:nvSpPr>
          <p:cNvPr id="4" name="Slide Number Placeholder 3"/>
          <p:cNvSpPr>
            <a:spLocks noGrp="1"/>
          </p:cNvSpPr>
          <p:nvPr>
            <p:ph type="sldNum" sz="quarter" idx="10"/>
          </p:nvPr>
        </p:nvSpPr>
        <p:spPr/>
        <p:txBody>
          <a:bodyPr/>
          <a:lstStyle/>
          <a:p>
            <a:fld id="{8EE6E752-9152-914E-9C79-69F5FADFC4B1}" type="slidenum">
              <a:rPr lang="en-US" smtClean="0"/>
              <a:t>20</a:t>
            </a:fld>
            <a:endParaRPr lang="en-US"/>
          </a:p>
        </p:txBody>
      </p:sp>
    </p:spTree>
    <p:extLst>
      <p:ext uri="{BB962C8B-B14F-4D97-AF65-F5344CB8AC3E}">
        <p14:creationId xmlns:p14="http://schemas.microsoft.com/office/powerpoint/2010/main" val="24230398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Why this metric</a:t>
            </a:r>
            <a:r>
              <a:rPr lang="en-US" sz="1200" b="1" kern="1200" baseline="0" dirty="0" smtClean="0">
                <a:solidFill>
                  <a:schemeClr val="tx1"/>
                </a:solidFill>
                <a:effectLst/>
                <a:latin typeface="+mn-lt"/>
                <a:ea typeface="+mn-ea"/>
                <a:cs typeface="+mn-cs"/>
              </a:rPr>
              <a:t> is important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As institutions look to reduce costs, they are leveraging economies of scale with centralization, collaboration, and outsourcing. The percentage of total central</a:t>
            </a:r>
            <a:r>
              <a:rPr lang="en-US" sz="1200" kern="1200" baseline="0" dirty="0" smtClean="0">
                <a:solidFill>
                  <a:schemeClr val="tx1"/>
                </a:solidFill>
                <a:effectLst/>
                <a:latin typeface="+mn-lt"/>
                <a:ea typeface="+mn-ea"/>
                <a:cs typeface="+mn-cs"/>
              </a:rPr>
              <a:t> IT spending that goes toward outsourcing services is an indicator of how much institutions are relying on this service-sourcing strategy.  </a:t>
            </a:r>
          </a:p>
          <a:p>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About the data: </a:t>
            </a:r>
            <a:endParaRPr lang="en-US" u="none"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In</a:t>
            </a:r>
            <a:r>
              <a:rPr lang="en-US" sz="1200" b="0" kern="1200" baseline="0" dirty="0" smtClean="0">
                <a:solidFill>
                  <a:schemeClr val="tx1"/>
                </a:solidFill>
                <a:effectLst/>
                <a:latin typeface="+mn-lt"/>
                <a:ea typeface="+mn-ea"/>
                <a:cs typeface="+mn-cs"/>
              </a:rPr>
              <a:t> CDS Reporting, this metric can be benchmarked on the Core Metrics dashboard.</a:t>
            </a:r>
            <a:endParaRPr lang="en-US" sz="1200" b="0" kern="1200" dirty="0" smtClean="0">
              <a:solidFill>
                <a:schemeClr val="tx1"/>
              </a:solidFill>
              <a:effectLst/>
              <a:latin typeface="+mn-lt"/>
              <a:ea typeface="+mn-ea"/>
              <a:cs typeface="+mn-cs"/>
            </a:endParaRPr>
          </a:p>
          <a:p>
            <a:endParaRPr lang="en-US" dirty="0" smtClean="0"/>
          </a:p>
          <a:p>
            <a:r>
              <a:rPr lang="en-US" dirty="0" smtClean="0"/>
              <a:t>This ratio is calculated as outsourcing expenses divided by total central IT expenses. Questions on outsourcing were new to CDS in 2013.</a:t>
            </a:r>
          </a:p>
          <a:p>
            <a:r>
              <a:rPr lang="en-US" dirty="0" smtClean="0"/>
              <a:t>In 2014, central IT expenses come from Module 1, Question 18; outsourcing expenses come from Module 1, Questions 23 and 24. </a:t>
            </a:r>
            <a:endParaRPr lang="en-US" dirty="0"/>
          </a:p>
        </p:txBody>
      </p:sp>
      <p:sp>
        <p:nvSpPr>
          <p:cNvPr id="4" name="Slide Number Placeholder 3"/>
          <p:cNvSpPr>
            <a:spLocks noGrp="1"/>
          </p:cNvSpPr>
          <p:nvPr>
            <p:ph type="sldNum" sz="quarter" idx="10"/>
          </p:nvPr>
        </p:nvSpPr>
        <p:spPr/>
        <p:txBody>
          <a:bodyPr/>
          <a:lstStyle/>
          <a:p>
            <a:fld id="{8EE6E752-9152-914E-9C79-69F5FADFC4B1}" type="slidenum">
              <a:rPr lang="en-US" smtClean="0"/>
              <a:t>21</a:t>
            </a:fld>
            <a:endParaRPr lang="en-US"/>
          </a:p>
        </p:txBody>
      </p:sp>
    </p:spTree>
    <p:extLst>
      <p:ext uri="{BB962C8B-B14F-4D97-AF65-F5344CB8AC3E}">
        <p14:creationId xmlns:p14="http://schemas.microsoft.com/office/powerpoint/2010/main" val="13975081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E6E752-9152-914E-9C79-69F5FADFC4B1}" type="slidenum">
              <a:rPr lang="en-US" smtClean="0"/>
              <a:t>22</a:t>
            </a:fld>
            <a:endParaRPr lang="en-US"/>
          </a:p>
        </p:txBody>
      </p:sp>
    </p:spTree>
    <p:extLst>
      <p:ext uri="{BB962C8B-B14F-4D97-AF65-F5344CB8AC3E}">
        <p14:creationId xmlns:p14="http://schemas.microsoft.com/office/powerpoint/2010/main" val="19129256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Why this metric</a:t>
            </a:r>
            <a:r>
              <a:rPr lang="en-US" sz="1200" b="1" kern="1200" baseline="0" dirty="0" smtClean="0">
                <a:solidFill>
                  <a:schemeClr val="tx1"/>
                </a:solidFill>
                <a:effectLst/>
                <a:latin typeface="+mn-lt"/>
                <a:ea typeface="+mn-ea"/>
                <a:cs typeface="+mn-cs"/>
              </a:rPr>
              <a:t> is important</a:t>
            </a:r>
            <a:r>
              <a:rPr lang="en-US" sz="1200" kern="1200" baseline="0" dirty="0" smtClean="0">
                <a:solidFill>
                  <a:schemeClr val="tx1"/>
                </a:solidFill>
                <a:effectLst/>
                <a:latin typeface="+mn-lt"/>
                <a:ea typeface="+mn-ea"/>
                <a:cs typeface="+mn-cs"/>
              </a:rPr>
              <a:t>: Central IT FTEs per 1,000 institutional FTEs provides a view into the level of IT support an institution’s people receive. </a:t>
            </a:r>
            <a:r>
              <a:rPr lang="en-US" sz="1200" kern="1200" dirty="0" smtClean="0">
                <a:solidFill>
                  <a:schemeClr val="tx1"/>
                </a:solidFill>
                <a:effectLst/>
                <a:latin typeface="+mn-lt"/>
                <a:ea typeface="+mn-ea"/>
                <a:cs typeface="+mn-cs"/>
              </a:rPr>
              <a:t>This metric can be used to quickly estimate a benchmark for total central IT staff FTE. For example, in FY2013/14, U.S. institutions had a median of 7.7 central IT staff FTEs per 1,000 institutional FTE. Thus, an institution with 10,000 institutional FTEs would have had roughly 77 central IT staff members. </a:t>
            </a:r>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About the data: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In</a:t>
            </a:r>
            <a:r>
              <a:rPr lang="en-US" sz="1200" b="0" kern="1200" baseline="0" dirty="0" smtClean="0">
                <a:solidFill>
                  <a:schemeClr val="tx1"/>
                </a:solidFill>
                <a:effectLst/>
                <a:latin typeface="+mn-lt"/>
                <a:ea typeface="+mn-ea"/>
                <a:cs typeface="+mn-cs"/>
              </a:rPr>
              <a:t> CDS Reporting, this metric can be benchmarked on the Core Metrics dashboard.</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u="none"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i="1" dirty="0" smtClean="0">
                <a:solidFill>
                  <a:srgbClr val="000000"/>
                </a:solidFill>
                <a:ea typeface="Lucida Grande"/>
              </a:rPr>
              <a:t>Central IT FTEs per 1,000 institutional FTEs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1" kern="1200" dirty="0" smtClean="0">
              <a:solidFill>
                <a:schemeClr val="tx1"/>
              </a:solidFill>
              <a:effectLst/>
              <a:latin typeface="+mn-lt"/>
              <a:ea typeface="+mn-ea"/>
              <a:cs typeface="+mn-cs"/>
            </a:endParaRPr>
          </a:p>
          <a:p>
            <a:pPr lvl="1"/>
            <a:r>
              <a:rPr lang="en-US" dirty="0" smtClean="0"/>
              <a:t>This metric is calculated as central IT FTEs divided by total employees plus enrolled student FTEs.</a:t>
            </a:r>
          </a:p>
          <a:p>
            <a:pPr lvl="1"/>
            <a:r>
              <a:rPr lang="en-US" dirty="0" smtClean="0"/>
              <a:t/>
            </a:r>
            <a:br>
              <a:rPr lang="en-US" dirty="0" smtClean="0"/>
            </a:br>
            <a:r>
              <a:rPr lang="en-US" dirty="0" smtClean="0"/>
              <a:t>The values for total employees and student FTE are determined using IPEDS data. Using the employees by assigned position (EAP) tables, total employees is calculated as EAPTOT where EAPRECTP=1100. Student FTE is calculated as full-time students plus one-third part-time students. Full- and part-time student enrollments are determined from the Fall Enrollment (EF) tables. For more information about IPEDS data please visit http://nces.ed.gov/ipeds/.</a:t>
            </a:r>
          </a:p>
          <a:p>
            <a:pPr lvl="1"/>
            <a:r>
              <a:rPr lang="en-US" dirty="0" smtClean="0"/>
              <a:t/>
            </a:r>
            <a:br>
              <a:rPr lang="en-US" dirty="0" smtClean="0"/>
            </a:br>
            <a:r>
              <a:rPr lang="en-US" dirty="0" smtClean="0"/>
              <a:t>CDS data are aligned with IPEDS data in the following way:</a:t>
            </a:r>
          </a:p>
          <a:p>
            <a:pPr lvl="2"/>
            <a:r>
              <a:rPr lang="en-US" dirty="0" smtClean="0"/>
              <a:t/>
            </a:r>
            <a:br>
              <a:rPr lang="en-US" dirty="0" smtClean="0"/>
            </a:br>
            <a:r>
              <a:rPr lang="en-US" dirty="0" smtClean="0"/>
              <a:t>From CDS 2014*: FY2013/14 CDS data on staff / Fall 2012 IPEDS data</a:t>
            </a:r>
          </a:p>
          <a:p>
            <a:pPr lvl="2"/>
            <a:r>
              <a:rPr lang="en-US" dirty="0" smtClean="0"/>
              <a:t>In 2014, central IT FTEs comes from Module 1, Question 28. </a:t>
            </a:r>
          </a:p>
          <a:p>
            <a:pPr lvl="2"/>
            <a:r>
              <a:rPr lang="en-US" dirty="0" smtClean="0"/>
              <a:t> </a:t>
            </a:r>
            <a:br>
              <a:rPr lang="en-US" dirty="0" smtClean="0"/>
            </a:br>
            <a:r>
              <a:rPr lang="en-US" dirty="0" smtClean="0"/>
              <a:t>* This ratio is best calculated using Fall 2013 </a:t>
            </a:r>
            <a:r>
              <a:rPr lang="en-US" dirty="0" err="1" smtClean="0"/>
              <a:t>IPEDS</a:t>
            </a:r>
            <a:r>
              <a:rPr lang="en-US" dirty="0" smtClean="0"/>
              <a:t> data; however, these data are not currently available.</a:t>
            </a:r>
          </a:p>
          <a:p>
            <a:pPr marL="457200" marR="0" lvl="1" indent="0" algn="l" defTabSz="457200" rtl="0" eaLnBrk="1" fontAlgn="auto" latinLnBrk="0" hangingPunct="1">
              <a:lnSpc>
                <a:spcPct val="100000"/>
              </a:lnSpc>
              <a:spcBef>
                <a:spcPts val="0"/>
              </a:spcBef>
              <a:spcAft>
                <a:spcPts val="0"/>
              </a:spcAft>
              <a:buClrTx/>
              <a:buSzTx/>
              <a:buFontTx/>
              <a:buNone/>
              <a:tabLst/>
              <a:defRPr/>
            </a:pPr>
            <a:endParaRPr lang="en-US" u="none" dirty="0" smtClean="0"/>
          </a:p>
        </p:txBody>
      </p:sp>
      <p:sp>
        <p:nvSpPr>
          <p:cNvPr id="4" name="Slide Number Placeholder 3"/>
          <p:cNvSpPr>
            <a:spLocks noGrp="1"/>
          </p:cNvSpPr>
          <p:nvPr>
            <p:ph type="sldNum" sz="quarter" idx="10"/>
          </p:nvPr>
        </p:nvSpPr>
        <p:spPr/>
        <p:txBody>
          <a:bodyPr/>
          <a:lstStyle/>
          <a:p>
            <a:fld id="{8EE6E752-9152-914E-9C79-69F5FADFC4B1}" type="slidenum">
              <a:rPr lang="en-US" smtClean="0"/>
              <a:t>23</a:t>
            </a:fld>
            <a:endParaRPr lang="en-US"/>
          </a:p>
        </p:txBody>
      </p:sp>
    </p:spTree>
    <p:extLst>
      <p:ext uri="{BB962C8B-B14F-4D97-AF65-F5344CB8AC3E}">
        <p14:creationId xmlns:p14="http://schemas.microsoft.com/office/powerpoint/2010/main" val="1397508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E6E752-9152-914E-9C79-69F5FADFC4B1}" type="slidenum">
              <a:rPr lang="en-US" smtClean="0"/>
              <a:t>4</a:t>
            </a:fld>
            <a:endParaRPr lang="en-US"/>
          </a:p>
        </p:txBody>
      </p:sp>
    </p:spTree>
    <p:extLst>
      <p:ext uri="{BB962C8B-B14F-4D97-AF65-F5344CB8AC3E}">
        <p14:creationId xmlns:p14="http://schemas.microsoft.com/office/powerpoint/2010/main" val="24245938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Why this metric</a:t>
            </a:r>
            <a:r>
              <a:rPr lang="en-US" sz="1200" b="1" kern="1200" baseline="0" dirty="0" smtClean="0">
                <a:solidFill>
                  <a:schemeClr val="tx1"/>
                </a:solidFill>
                <a:effectLst/>
                <a:latin typeface="+mn-lt"/>
                <a:ea typeface="+mn-ea"/>
                <a:cs typeface="+mn-cs"/>
              </a:rPr>
              <a:t> is important</a:t>
            </a:r>
            <a:r>
              <a:rPr lang="en-US" sz="1200" kern="1200" baseline="0" dirty="0" smtClean="0">
                <a:solidFill>
                  <a:schemeClr val="tx1"/>
                </a:solidFill>
                <a:effectLst/>
                <a:latin typeface="+mn-lt"/>
                <a:ea typeface="+mn-ea"/>
                <a:cs typeface="+mn-cs"/>
              </a:rPr>
              <a:t>: Central IT FTEs per 1,000 institutional FTEs provides a view into the level of IT support an institution’s people receive. </a:t>
            </a:r>
            <a:r>
              <a:rPr lang="en-US" sz="1200" kern="1200" dirty="0" smtClean="0">
                <a:solidFill>
                  <a:schemeClr val="tx1"/>
                </a:solidFill>
                <a:effectLst/>
                <a:latin typeface="+mn-lt"/>
                <a:ea typeface="+mn-ea"/>
                <a:cs typeface="+mn-cs"/>
              </a:rPr>
              <a:t>This metric can be used to quickly estimate a benchmark for total central IT staff FTE. For example, in FY2013/14, U.S. institutions had a median of 7.7 central IT staff FTEs per 1,000 institutional FTE. Thus, an institution with 10,000 institutional FTEs would have had roughly 77 central IT staff members. </a:t>
            </a:r>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About the data: </a:t>
            </a:r>
            <a:endParaRPr lang="en-US" u="none"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In</a:t>
            </a:r>
            <a:r>
              <a:rPr lang="en-US" sz="1200" b="0" kern="1200" baseline="0" dirty="0" smtClean="0">
                <a:solidFill>
                  <a:schemeClr val="tx1"/>
                </a:solidFill>
                <a:effectLst/>
                <a:latin typeface="+mn-lt"/>
                <a:ea typeface="+mn-ea"/>
                <a:cs typeface="+mn-cs"/>
              </a:rPr>
              <a:t> CDS Reporting, this metric can be benchmarked on the Core Metrics dashboard.</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i="1" dirty="0" smtClean="0">
                <a:solidFill>
                  <a:srgbClr val="000000"/>
                </a:solidFill>
                <a:ea typeface="Lucida Grande"/>
              </a:rPr>
              <a:t>Central IT FTEs per 1,000 institutional FTEs</a:t>
            </a:r>
            <a:endParaRPr lang="en-US" sz="1200" b="0" i="1" kern="1200" dirty="0" smtClean="0">
              <a:solidFill>
                <a:schemeClr val="tx1"/>
              </a:solidFill>
              <a:effectLst/>
              <a:latin typeface="+mn-lt"/>
              <a:ea typeface="+mn-ea"/>
              <a:cs typeface="+mn-cs"/>
            </a:endParaRPr>
          </a:p>
          <a:p>
            <a:endParaRPr lang="en-US" dirty="0" smtClean="0"/>
          </a:p>
          <a:p>
            <a:pPr lvl="1"/>
            <a:r>
              <a:rPr lang="en-US" dirty="0" smtClean="0"/>
              <a:t>This metric is calculated as central IT FTEs divided by total employees plus enrolled student FTEs.</a:t>
            </a:r>
          </a:p>
          <a:p>
            <a:pPr lvl="1"/>
            <a:r>
              <a:rPr lang="en-US" dirty="0" smtClean="0"/>
              <a:t/>
            </a:r>
            <a:br>
              <a:rPr lang="en-US" dirty="0" smtClean="0"/>
            </a:br>
            <a:r>
              <a:rPr lang="en-US" dirty="0" smtClean="0"/>
              <a:t>The values for total employees and student FTE are determined using IPEDS data. Using the employees by assigned position (EAP) tables, total employees is calculated as EAPTOT where EAPRECTP=1100. Student FTE is calculated as full-time students plus one-third part-time students. Full- and part-time student enrollments are determined from the Fall Enrollment (EF) tables. For more information about IPEDS data please visit http://nces.ed.gov/ipeds/.</a:t>
            </a:r>
          </a:p>
          <a:p>
            <a:pPr lvl="1"/>
            <a:r>
              <a:rPr lang="en-US" dirty="0" smtClean="0"/>
              <a:t/>
            </a:r>
            <a:br>
              <a:rPr lang="en-US" dirty="0" smtClean="0"/>
            </a:br>
            <a:r>
              <a:rPr lang="en-US" dirty="0" smtClean="0"/>
              <a:t>CDS data are aligned with IPEDS data in the following way:</a:t>
            </a:r>
          </a:p>
          <a:p>
            <a:pPr lvl="2"/>
            <a:r>
              <a:rPr lang="en-US" dirty="0" smtClean="0"/>
              <a:t/>
            </a:r>
            <a:br>
              <a:rPr lang="en-US" dirty="0" smtClean="0"/>
            </a:br>
            <a:r>
              <a:rPr lang="en-US" u="none" dirty="0" smtClean="0"/>
              <a:t>From CDS 2014*: FY2013/14 CDS data on staff / Fall 2012 IPEDS data </a:t>
            </a:r>
          </a:p>
          <a:p>
            <a:pPr lvl="2"/>
            <a:r>
              <a:rPr lang="en-US" u="none" dirty="0" smtClean="0"/>
              <a:t>In 2014, central IT FTEs comes from Module 1, Question 28. </a:t>
            </a:r>
          </a:p>
          <a:p>
            <a:endParaRPr lang="en-US" dirty="0" smtClean="0"/>
          </a:p>
          <a:p>
            <a:pPr lvl="2"/>
            <a:r>
              <a:rPr lang="en-US" dirty="0" smtClean="0"/>
              <a:t>From CDS 2013: FY2012/13 CDS data on staff / Fall 2012 IPEDS data</a:t>
            </a:r>
          </a:p>
          <a:p>
            <a:pPr lvl="2"/>
            <a:r>
              <a:rPr lang="en-US" dirty="0" smtClean="0"/>
              <a:t>In 2013, central IT FTEs comes from Module 1, Question 24. </a:t>
            </a:r>
          </a:p>
          <a:p>
            <a:pPr lvl="2"/>
            <a:r>
              <a:rPr lang="en-US" dirty="0" smtClean="0"/>
              <a:t/>
            </a:r>
            <a:br>
              <a:rPr lang="en-US" dirty="0" smtClean="0"/>
            </a:br>
            <a:r>
              <a:rPr lang="en-US" dirty="0" smtClean="0"/>
              <a:t>From CDS 2012: FY2011/12 CDS data on staff / Fall 2011 IPEDS data</a:t>
            </a:r>
          </a:p>
          <a:p>
            <a:pPr lvl="2"/>
            <a:r>
              <a:rPr lang="en-US" dirty="0" smtClean="0"/>
              <a:t>In 2012, central IT FTEs comes from Module 1, Question 22. </a:t>
            </a:r>
          </a:p>
          <a:p>
            <a:pPr lvl="2"/>
            <a:r>
              <a:rPr lang="en-US" dirty="0" smtClean="0"/>
              <a:t/>
            </a:r>
            <a:br>
              <a:rPr lang="en-US" dirty="0" smtClean="0"/>
            </a:br>
            <a:r>
              <a:rPr lang="en-US" dirty="0" smtClean="0"/>
              <a:t>From CDS 2011: FY2010/11 CDS data on staff / Fall 2010 IPEDS data</a:t>
            </a:r>
          </a:p>
          <a:p>
            <a:pPr lvl="2"/>
            <a:r>
              <a:rPr lang="en-US" dirty="0" smtClean="0"/>
              <a:t>In 2011, central IT FTEs comes from Module 1, Question 7.</a:t>
            </a:r>
          </a:p>
          <a:p>
            <a:pPr lvl="2"/>
            <a:r>
              <a:rPr lang="en-US" dirty="0" smtClean="0"/>
              <a:t> </a:t>
            </a:r>
            <a:br>
              <a:rPr lang="en-US" dirty="0" smtClean="0"/>
            </a:br>
            <a:r>
              <a:rPr lang="en-US" dirty="0" smtClean="0"/>
              <a:t>* This ratio is best calculated using Fall 2013 </a:t>
            </a:r>
            <a:r>
              <a:rPr lang="en-US" dirty="0" err="1" smtClean="0"/>
              <a:t>IPEDS</a:t>
            </a:r>
            <a:r>
              <a:rPr lang="en-US" dirty="0" smtClean="0"/>
              <a:t> data; however, these data are not currently available.</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EE6E752-9152-914E-9C79-69F5FADFC4B1}" type="slidenum">
              <a:rPr lang="en-US" smtClean="0"/>
              <a:t>24</a:t>
            </a:fld>
            <a:endParaRPr lang="en-US"/>
          </a:p>
        </p:txBody>
      </p:sp>
    </p:spTree>
    <p:extLst>
      <p:ext uri="{BB962C8B-B14F-4D97-AF65-F5344CB8AC3E}">
        <p14:creationId xmlns:p14="http://schemas.microsoft.com/office/powerpoint/2010/main" val="22773849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Why this metric</a:t>
            </a:r>
            <a:r>
              <a:rPr lang="en-US" sz="1200" b="1" kern="1200" baseline="0" dirty="0" smtClean="0">
                <a:solidFill>
                  <a:schemeClr val="tx1"/>
                </a:solidFill>
                <a:effectLst/>
                <a:latin typeface="+mn-lt"/>
                <a:ea typeface="+mn-ea"/>
                <a:cs typeface="+mn-cs"/>
              </a:rPr>
              <a:t> is important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On-campus employment provides students with a valuable opportunity to gain hands-on job experience before they hit the real world. For on-campus employers, this means an opportunity to increase capacity via a captive workforce that’s willing to trade time for experience and modest pay. Student workers as a percentage of total</a:t>
            </a:r>
            <a:r>
              <a:rPr lang="en-US" sz="1200" kern="1200" baseline="0" dirty="0" smtClean="0">
                <a:solidFill>
                  <a:schemeClr val="tx1"/>
                </a:solidFill>
                <a:effectLst/>
                <a:latin typeface="+mn-lt"/>
                <a:ea typeface="+mn-ea"/>
                <a:cs typeface="+mn-cs"/>
              </a:rPr>
              <a:t> central IT FTE is a measure of the extent to which central IT relies on this workforce.</a:t>
            </a:r>
          </a:p>
          <a:p>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About the data: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In</a:t>
            </a:r>
            <a:r>
              <a:rPr lang="en-US" sz="1200" b="0" kern="1200" baseline="0" dirty="0" smtClean="0">
                <a:solidFill>
                  <a:schemeClr val="tx1"/>
                </a:solidFill>
                <a:effectLst/>
                <a:latin typeface="+mn-lt"/>
                <a:ea typeface="+mn-ea"/>
                <a:cs typeface="+mn-cs"/>
              </a:rPr>
              <a:t> CDS Reporting, this metric can be benchmarked on the Core Metrics dashboard.</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effectLst/>
              <a:latin typeface="+mn-lt"/>
              <a:ea typeface="+mn-ea"/>
              <a:cs typeface="+mn-cs"/>
            </a:endParaRPr>
          </a:p>
          <a:p>
            <a:r>
              <a:rPr lang="en-US" dirty="0" smtClean="0"/>
              <a:t>This ratio is calculated as central IT student worker FTEs divided by central IT staff and student worker FTE.</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2014, central IT staff comes from Module 1, Question 28.</a:t>
            </a:r>
          </a:p>
          <a:p>
            <a:pPr marL="0" marR="0" indent="0" algn="l" defTabSz="457200" rtl="0" eaLnBrk="1" fontAlgn="auto" latinLnBrk="0" hangingPunct="1">
              <a:lnSpc>
                <a:spcPct val="100000"/>
              </a:lnSpc>
              <a:spcBef>
                <a:spcPts val="0"/>
              </a:spcBef>
              <a:spcAft>
                <a:spcPts val="0"/>
              </a:spcAft>
              <a:buClrTx/>
              <a:buSzTx/>
              <a:buFontTx/>
              <a:buNone/>
              <a:tabLst/>
              <a:defRPr/>
            </a:pPr>
            <a:endParaRPr lang="en-US" u="none" dirty="0" smtClean="0"/>
          </a:p>
        </p:txBody>
      </p:sp>
      <p:sp>
        <p:nvSpPr>
          <p:cNvPr id="4" name="Slide Number Placeholder 3"/>
          <p:cNvSpPr>
            <a:spLocks noGrp="1"/>
          </p:cNvSpPr>
          <p:nvPr>
            <p:ph type="sldNum" sz="quarter" idx="10"/>
          </p:nvPr>
        </p:nvSpPr>
        <p:spPr/>
        <p:txBody>
          <a:bodyPr/>
          <a:lstStyle/>
          <a:p>
            <a:fld id="{8EE6E752-9152-914E-9C79-69F5FADFC4B1}" type="slidenum">
              <a:rPr lang="en-US" smtClean="0"/>
              <a:t>25</a:t>
            </a:fld>
            <a:endParaRPr lang="en-US"/>
          </a:p>
        </p:txBody>
      </p:sp>
    </p:spTree>
    <p:extLst>
      <p:ext uri="{BB962C8B-B14F-4D97-AF65-F5344CB8AC3E}">
        <p14:creationId xmlns:p14="http://schemas.microsoft.com/office/powerpoint/2010/main" val="13975081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Why this metric</a:t>
            </a:r>
            <a:r>
              <a:rPr lang="en-US" sz="1200" b="1" kern="1200" baseline="0" dirty="0" smtClean="0">
                <a:solidFill>
                  <a:schemeClr val="tx1"/>
                </a:solidFill>
                <a:effectLst/>
                <a:latin typeface="+mn-lt"/>
                <a:ea typeface="+mn-ea"/>
                <a:cs typeface="+mn-cs"/>
              </a:rPr>
              <a:t> is important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On-campus employment provides students with a valuable opportunity to gain hands-on job experience before they hit the real world. For on-campus employers, this means an opportunity to increase capacity via a captive workforce that’s willing to trade time for experience and modest pay. Student workers as a percentage of total</a:t>
            </a:r>
            <a:r>
              <a:rPr lang="en-US" sz="1200" kern="1200" baseline="0" dirty="0" smtClean="0">
                <a:solidFill>
                  <a:schemeClr val="tx1"/>
                </a:solidFill>
                <a:effectLst/>
                <a:latin typeface="+mn-lt"/>
                <a:ea typeface="+mn-ea"/>
                <a:cs typeface="+mn-cs"/>
              </a:rPr>
              <a:t> central IT FTE is a measure of the extent to which central IT relies on this workforce.</a:t>
            </a:r>
          </a:p>
          <a:p>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About the data: </a:t>
            </a:r>
            <a:endParaRPr lang="en-US" u="none"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In</a:t>
            </a:r>
            <a:r>
              <a:rPr lang="en-US" sz="1200" b="0" kern="1200" baseline="0" dirty="0" smtClean="0">
                <a:solidFill>
                  <a:schemeClr val="tx1"/>
                </a:solidFill>
                <a:effectLst/>
                <a:latin typeface="+mn-lt"/>
                <a:ea typeface="+mn-ea"/>
                <a:cs typeface="+mn-cs"/>
              </a:rPr>
              <a:t> CDS Reporting, this metric can be benchmarked on the Core Metrics dashboard.</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effectLst/>
              <a:latin typeface="+mn-lt"/>
              <a:ea typeface="+mn-ea"/>
              <a:cs typeface="+mn-cs"/>
            </a:endParaRPr>
          </a:p>
          <a:p>
            <a:r>
              <a:rPr lang="en-US" dirty="0" smtClean="0"/>
              <a:t>This ratio is calculated as central IT student worker FTEs divided by central IT staff and student worker FTE.</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2014, central IT staff comes from Module 1, Question 28.</a:t>
            </a:r>
          </a:p>
          <a:p>
            <a:r>
              <a:rPr lang="en-US" dirty="0" smtClean="0"/>
              <a:t>In 2013, central IT staff comes from Module 1, Question 24.</a:t>
            </a:r>
          </a:p>
          <a:p>
            <a:r>
              <a:rPr lang="en-US" dirty="0" smtClean="0"/>
              <a:t>In 2012, central IT staff comes from Module 1, Question 22.</a:t>
            </a:r>
          </a:p>
          <a:p>
            <a:r>
              <a:rPr lang="en-US" dirty="0" smtClean="0"/>
              <a:t>In 2011, central IT staff comes from Module 1, Question 7.</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EE6E752-9152-914E-9C79-69F5FADFC4B1}" type="slidenum">
              <a:rPr lang="en-US" smtClean="0"/>
              <a:t>26</a:t>
            </a:fld>
            <a:endParaRPr lang="en-US"/>
          </a:p>
        </p:txBody>
      </p:sp>
    </p:spTree>
    <p:extLst>
      <p:ext uri="{BB962C8B-B14F-4D97-AF65-F5344CB8AC3E}">
        <p14:creationId xmlns:p14="http://schemas.microsoft.com/office/powerpoint/2010/main" val="22773849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Why this metric</a:t>
            </a:r>
            <a:r>
              <a:rPr lang="en-US" sz="1200" b="1" kern="1200" baseline="0" dirty="0" smtClean="0">
                <a:solidFill>
                  <a:schemeClr val="tx1"/>
                </a:solidFill>
                <a:effectLst/>
                <a:latin typeface="+mn-lt"/>
                <a:ea typeface="+mn-ea"/>
                <a:cs typeface="+mn-cs"/>
              </a:rPr>
              <a:t> is important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10</a:t>
            </a:r>
            <a:r>
              <a:rPr lang="en-US" sz="1200" kern="1200" baseline="0" dirty="0" smtClean="0">
                <a:solidFill>
                  <a:schemeClr val="tx1"/>
                </a:solidFill>
                <a:effectLst/>
                <a:latin typeface="+mn-lt"/>
                <a:ea typeface="+mn-ea"/>
                <a:cs typeface="+mn-cs"/>
              </a:rPr>
              <a:t> CDS IT </a:t>
            </a:r>
            <a:r>
              <a:rPr lang="en-US" sz="1200" kern="1200" dirty="0" smtClean="0">
                <a:solidFill>
                  <a:schemeClr val="tx1"/>
                </a:solidFill>
                <a:effectLst/>
                <a:latin typeface="+mn-lt"/>
                <a:ea typeface="+mn-ea"/>
                <a:cs typeface="+mn-cs"/>
              </a:rPr>
              <a:t>domain areas cover the breadth of IT services provided by an institution. In order to understand the investment priority across these domains, expenditure and staffing data were collected according to this breakdown structure. IT domain areas are further defined at the Core Data Service website, </a:t>
            </a:r>
            <a:r>
              <a:rPr lang="en-US" sz="1200" u="sng" kern="1200" dirty="0" smtClean="0">
                <a:solidFill>
                  <a:schemeClr val="tx1"/>
                </a:solidFill>
                <a:effectLst/>
                <a:latin typeface="+mn-lt"/>
                <a:ea typeface="+mn-ea"/>
                <a:cs typeface="+mn-cs"/>
                <a:hlinkClick r:id="rId3"/>
              </a:rPr>
              <a:t>http://www.educause.edu/research-and-publications/research/core-data-service/about-core-data-service/it-domain-definitions</a:t>
            </a:r>
            <a:r>
              <a:rPr lang="en-US" sz="1200" kern="1200" dirty="0" smtClean="0">
                <a:solidFill>
                  <a:schemeClr val="tx1"/>
                </a:solidFill>
                <a:effectLst/>
                <a:latin typeface="+mn-lt"/>
                <a:ea typeface="+mn-ea"/>
                <a:cs typeface="+mn-cs"/>
              </a:rPr>
              <a:t>.</a:t>
            </a:r>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About the data: </a:t>
            </a:r>
            <a:endParaRPr lang="en-US" u="none"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i="1" dirty="0" smtClean="0">
                <a:solidFill>
                  <a:srgbClr val="000000"/>
                </a:solidFill>
                <a:ea typeface="Lucida Grande"/>
              </a:rPr>
              <a:t>Central IT FTEs per 1,000 institutional FTEs</a:t>
            </a:r>
            <a:endParaRPr lang="en-US" sz="1200" b="0" i="1" kern="1200" dirty="0" smtClean="0">
              <a:solidFill>
                <a:schemeClr val="tx1"/>
              </a:solidFill>
              <a:effectLst/>
              <a:latin typeface="+mn-lt"/>
              <a:ea typeface="+mn-ea"/>
              <a:cs typeface="+mn-cs"/>
            </a:endParaRPr>
          </a:p>
          <a:p>
            <a:endParaRPr lang="en-US" dirty="0" smtClean="0"/>
          </a:p>
          <a:p>
            <a:pPr lvl="1"/>
            <a:r>
              <a:rPr lang="en-US" dirty="0" smtClean="0"/>
              <a:t>This metric is calculated as central IT FTEs by IT domain area divided by total employees plus enrolled student FTEs.</a:t>
            </a:r>
          </a:p>
          <a:p>
            <a:pPr lvl="1"/>
            <a:r>
              <a:rPr lang="en-US" dirty="0" smtClean="0"/>
              <a:t/>
            </a:r>
            <a:br>
              <a:rPr lang="en-US" dirty="0" smtClean="0"/>
            </a:br>
            <a:r>
              <a:rPr lang="en-US" dirty="0" smtClean="0"/>
              <a:t>The values for total employees and student FTE are determined using IPEDS data. Using the employees by assigned position (EAP) tables, total employees is calculated as EAPTOT where EAPRECTP=1100. Student FTE is calculated as full-time students plus one-third part-time students. Full- and part-time student enrollments are determined from the Fall Enrollment (EF) tables. For more information about IPEDS data please visit http://nces.ed.gov/ipeds/.</a:t>
            </a:r>
          </a:p>
          <a:p>
            <a:pPr lvl="1"/>
            <a:r>
              <a:rPr lang="en-US" dirty="0" smtClean="0"/>
              <a:t/>
            </a:r>
            <a:br>
              <a:rPr lang="en-US" dirty="0" smtClean="0"/>
            </a:br>
            <a:r>
              <a:rPr lang="en-US" dirty="0" smtClean="0"/>
              <a:t>CDS data are aligned with IPEDS data in the following way:</a:t>
            </a:r>
          </a:p>
          <a:p>
            <a:pPr lvl="2"/>
            <a:r>
              <a:rPr lang="en-US" dirty="0" smtClean="0"/>
              <a:t/>
            </a:r>
            <a:br>
              <a:rPr lang="en-US" dirty="0" smtClean="0"/>
            </a:br>
            <a:r>
              <a:rPr lang="en-US" u="none" dirty="0" smtClean="0"/>
              <a:t>From CDS 2014*: FY2013/14 CDS data on central IT FTEs</a:t>
            </a:r>
            <a:r>
              <a:rPr lang="en-US" u="none" baseline="0" dirty="0" smtClean="0"/>
              <a:t> by IT domain </a:t>
            </a:r>
            <a:r>
              <a:rPr lang="en-US" u="none" dirty="0" smtClean="0"/>
              <a:t>/ Fall 2012 IPEDS data </a:t>
            </a:r>
          </a:p>
          <a:p>
            <a:pPr lvl="2"/>
            <a:r>
              <a:rPr lang="en-US" u="none" dirty="0" smtClean="0"/>
              <a:t>In 2014, central IT FTEs</a:t>
            </a:r>
            <a:r>
              <a:rPr lang="en-US" u="none" baseline="0" dirty="0" smtClean="0"/>
              <a:t> by IT domain </a:t>
            </a:r>
            <a:r>
              <a:rPr lang="en-US" u="none" dirty="0" smtClean="0"/>
              <a:t>comes from Module 1, Question 28. </a:t>
            </a:r>
          </a:p>
          <a:p>
            <a:pPr lvl="2"/>
            <a:endParaRPr lang="en-US" u="none" dirty="0" smtClean="0"/>
          </a:p>
          <a:p>
            <a:pPr marL="914400" marR="0" lvl="4" indent="0" algn="l" defTabSz="457200" rtl="0" eaLnBrk="1" fontAlgn="auto" latinLnBrk="0" hangingPunct="1">
              <a:lnSpc>
                <a:spcPct val="100000"/>
              </a:lnSpc>
              <a:spcBef>
                <a:spcPts val="0"/>
              </a:spcBef>
              <a:spcAft>
                <a:spcPts val="0"/>
              </a:spcAft>
              <a:buClrTx/>
              <a:buSzTx/>
              <a:buFontTx/>
              <a:buNone/>
              <a:tabLst/>
              <a:defRPr/>
            </a:pPr>
            <a:r>
              <a:rPr lang="en-US" dirty="0" smtClean="0"/>
              <a:t>* This ratio is best calculated using Fall 2013 </a:t>
            </a:r>
            <a:r>
              <a:rPr lang="en-US" dirty="0" err="1" smtClean="0"/>
              <a:t>IPEDS</a:t>
            </a:r>
            <a:r>
              <a:rPr lang="en-US" dirty="0" smtClean="0"/>
              <a:t> data; however, these data are not currently available.</a:t>
            </a:r>
          </a:p>
          <a:p>
            <a:endParaRPr lang="en-US" dirty="0"/>
          </a:p>
        </p:txBody>
      </p:sp>
      <p:sp>
        <p:nvSpPr>
          <p:cNvPr id="4" name="Slide Number Placeholder 3"/>
          <p:cNvSpPr>
            <a:spLocks noGrp="1"/>
          </p:cNvSpPr>
          <p:nvPr>
            <p:ph type="sldNum" sz="quarter" idx="10"/>
          </p:nvPr>
        </p:nvSpPr>
        <p:spPr/>
        <p:txBody>
          <a:bodyPr/>
          <a:lstStyle/>
          <a:p>
            <a:fld id="{8EE6E752-9152-914E-9C79-69F5FADFC4B1}" type="slidenum">
              <a:rPr lang="en-US" smtClean="0"/>
              <a:t>27</a:t>
            </a:fld>
            <a:endParaRPr lang="en-US"/>
          </a:p>
        </p:txBody>
      </p:sp>
    </p:spTree>
    <p:extLst>
      <p:ext uri="{BB962C8B-B14F-4D97-AF65-F5344CB8AC3E}">
        <p14:creationId xmlns:p14="http://schemas.microsoft.com/office/powerpoint/2010/main" val="24230398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Why this metric</a:t>
            </a:r>
            <a:r>
              <a:rPr lang="en-US" sz="1200" b="1" kern="1200" baseline="0" dirty="0" smtClean="0">
                <a:solidFill>
                  <a:schemeClr val="tx1"/>
                </a:solidFill>
                <a:effectLst/>
                <a:latin typeface="+mn-lt"/>
                <a:ea typeface="+mn-ea"/>
                <a:cs typeface="+mn-cs"/>
              </a:rPr>
              <a:t> is important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10</a:t>
            </a:r>
            <a:r>
              <a:rPr lang="en-US" sz="1200" kern="1200" baseline="0" dirty="0" smtClean="0">
                <a:solidFill>
                  <a:schemeClr val="tx1"/>
                </a:solidFill>
                <a:effectLst/>
                <a:latin typeface="+mn-lt"/>
                <a:ea typeface="+mn-ea"/>
                <a:cs typeface="+mn-cs"/>
              </a:rPr>
              <a:t> CDS IT </a:t>
            </a:r>
            <a:r>
              <a:rPr lang="en-US" sz="1200" kern="1200" dirty="0" smtClean="0">
                <a:solidFill>
                  <a:schemeClr val="tx1"/>
                </a:solidFill>
                <a:effectLst/>
                <a:latin typeface="+mn-lt"/>
                <a:ea typeface="+mn-ea"/>
                <a:cs typeface="+mn-cs"/>
              </a:rPr>
              <a:t>domain areas cover the breadth of IT services provided by an institution. In order to understand the investment priority across these domains, expenditure and staffing data were collected according to this breakdown structure. IT domain areas are further defined at the Core Data Service website, </a:t>
            </a:r>
            <a:r>
              <a:rPr lang="en-US" sz="1200" u="sng" kern="1200" dirty="0" smtClean="0">
                <a:solidFill>
                  <a:schemeClr val="tx1"/>
                </a:solidFill>
                <a:effectLst/>
                <a:latin typeface="+mn-lt"/>
                <a:ea typeface="+mn-ea"/>
                <a:cs typeface="+mn-cs"/>
                <a:hlinkClick r:id="rId3"/>
              </a:rPr>
              <a:t>http://www.educause.edu/research-and-publications/research/core-data-service/about-core-data-service/it-domain-definitions</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About the data: </a:t>
            </a:r>
            <a:endParaRPr lang="en-US" u="none"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i="1" dirty="0" smtClean="0">
                <a:solidFill>
                  <a:srgbClr val="000000"/>
                </a:solidFill>
                <a:ea typeface="Lucida Grande"/>
              </a:rPr>
              <a:t>Central IT FTEs per 1,000 institutional FTEs</a:t>
            </a:r>
            <a:endParaRPr lang="en-US" sz="1200" b="0" i="1" kern="1200" dirty="0" smtClean="0">
              <a:solidFill>
                <a:schemeClr val="tx1"/>
              </a:solidFill>
              <a:effectLst/>
              <a:latin typeface="+mn-lt"/>
              <a:ea typeface="+mn-ea"/>
              <a:cs typeface="+mn-cs"/>
            </a:endParaRPr>
          </a:p>
          <a:p>
            <a:endParaRPr lang="en-US" dirty="0" smtClean="0"/>
          </a:p>
          <a:p>
            <a:pPr lvl="1"/>
            <a:r>
              <a:rPr lang="en-US" dirty="0" smtClean="0"/>
              <a:t>This metric is calculated as central IT FTEs by IT domain area divided by total employees plus enrolled student FTEs.</a:t>
            </a:r>
          </a:p>
          <a:p>
            <a:pPr lvl="1"/>
            <a:r>
              <a:rPr lang="en-US" dirty="0" smtClean="0"/>
              <a:t/>
            </a:r>
            <a:br>
              <a:rPr lang="en-US" dirty="0" smtClean="0"/>
            </a:br>
            <a:r>
              <a:rPr lang="en-US" dirty="0" smtClean="0"/>
              <a:t>The values for total employees and student FTE are determined using IPEDS data. Using the employees by assigned position (EAP) tables, total employees is calculated as EAPTOT where EAPRECTP=1100. Student FTE is calculated as full-time students plus one-third part-time students. Full- and part-time student enrollments are determined from the Fall Enrollment (EF) tables. For more information about IPEDS data please visit http://nces.ed.gov/ipeds/.</a:t>
            </a:r>
          </a:p>
          <a:p>
            <a:pPr lvl="1"/>
            <a:r>
              <a:rPr lang="en-US" dirty="0" smtClean="0"/>
              <a:t/>
            </a:r>
            <a:br>
              <a:rPr lang="en-US" dirty="0" smtClean="0"/>
            </a:br>
            <a:r>
              <a:rPr lang="en-US" dirty="0" smtClean="0"/>
              <a:t>CDS data are aligned with IPEDS data in the following way:</a:t>
            </a:r>
          </a:p>
          <a:p>
            <a:pPr lvl="2"/>
            <a:r>
              <a:rPr lang="en-US" dirty="0" smtClean="0"/>
              <a:t/>
            </a:r>
            <a:br>
              <a:rPr lang="en-US" dirty="0" smtClean="0"/>
            </a:br>
            <a:r>
              <a:rPr lang="en-US" u="none" dirty="0" smtClean="0"/>
              <a:t>From CDS 2014*: FY2013/14 CDS data on central IT FTEs</a:t>
            </a:r>
            <a:r>
              <a:rPr lang="en-US" u="none" baseline="0" dirty="0" smtClean="0"/>
              <a:t> by IT domain </a:t>
            </a:r>
            <a:r>
              <a:rPr lang="en-US" u="none" dirty="0" smtClean="0"/>
              <a:t>/ Fall 2012 IPEDS data </a:t>
            </a:r>
          </a:p>
          <a:p>
            <a:pPr lvl="2"/>
            <a:r>
              <a:rPr lang="en-US" u="none" dirty="0" smtClean="0"/>
              <a:t>In 2014, central IT FTEs</a:t>
            </a:r>
            <a:r>
              <a:rPr lang="en-US" u="none" baseline="0" dirty="0" smtClean="0"/>
              <a:t> by IT domain </a:t>
            </a:r>
            <a:r>
              <a:rPr lang="en-US" u="none" dirty="0" smtClean="0"/>
              <a:t>comes from Module 1, Question 28. </a:t>
            </a:r>
          </a:p>
          <a:p>
            <a:endParaRPr lang="en-US" dirty="0" smtClean="0"/>
          </a:p>
          <a:p>
            <a:pPr marL="914400" marR="0" lvl="4" indent="0" algn="l" defTabSz="457200" rtl="0" eaLnBrk="1" fontAlgn="auto" latinLnBrk="0" hangingPunct="1">
              <a:lnSpc>
                <a:spcPct val="100000"/>
              </a:lnSpc>
              <a:spcBef>
                <a:spcPts val="0"/>
              </a:spcBef>
              <a:spcAft>
                <a:spcPts val="0"/>
              </a:spcAft>
              <a:buClrTx/>
              <a:buSzTx/>
              <a:buFontTx/>
              <a:buNone/>
              <a:tabLst/>
              <a:defRPr/>
            </a:pPr>
            <a:r>
              <a:rPr lang="en-US" dirty="0" smtClean="0"/>
              <a:t>* This ratio is best calculated using Fall 2013 </a:t>
            </a:r>
            <a:r>
              <a:rPr lang="en-US" dirty="0" err="1" smtClean="0"/>
              <a:t>IPEDS</a:t>
            </a:r>
            <a:r>
              <a:rPr lang="en-US" dirty="0" smtClean="0"/>
              <a:t> data; however, these data are not currently available.</a:t>
            </a:r>
          </a:p>
          <a:p>
            <a:endParaRPr lang="en-US" dirty="0"/>
          </a:p>
        </p:txBody>
      </p:sp>
      <p:sp>
        <p:nvSpPr>
          <p:cNvPr id="4" name="Slide Number Placeholder 3"/>
          <p:cNvSpPr>
            <a:spLocks noGrp="1"/>
          </p:cNvSpPr>
          <p:nvPr>
            <p:ph type="sldNum" sz="quarter" idx="10"/>
          </p:nvPr>
        </p:nvSpPr>
        <p:spPr/>
        <p:txBody>
          <a:bodyPr/>
          <a:lstStyle/>
          <a:p>
            <a:fld id="{8EE6E752-9152-914E-9C79-69F5FADFC4B1}" type="slidenum">
              <a:rPr lang="en-US" smtClean="0"/>
              <a:t>28</a:t>
            </a:fld>
            <a:endParaRPr lang="en-US"/>
          </a:p>
        </p:txBody>
      </p:sp>
    </p:spTree>
    <p:extLst>
      <p:ext uri="{BB962C8B-B14F-4D97-AF65-F5344CB8AC3E}">
        <p14:creationId xmlns:p14="http://schemas.microsoft.com/office/powerpoint/2010/main" val="24230398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Why this metric</a:t>
            </a:r>
            <a:r>
              <a:rPr lang="en-US" sz="1200" b="1" kern="1200" baseline="0" dirty="0" smtClean="0">
                <a:solidFill>
                  <a:schemeClr val="tx1"/>
                </a:solidFill>
                <a:effectLst/>
                <a:latin typeface="+mn-lt"/>
                <a:ea typeface="+mn-ea"/>
                <a:cs typeface="+mn-cs"/>
              </a:rPr>
              <a:t> is important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10</a:t>
            </a:r>
            <a:r>
              <a:rPr lang="en-US" sz="1200" kern="1200" baseline="0" dirty="0" smtClean="0">
                <a:solidFill>
                  <a:schemeClr val="tx1"/>
                </a:solidFill>
                <a:effectLst/>
                <a:latin typeface="+mn-lt"/>
                <a:ea typeface="+mn-ea"/>
                <a:cs typeface="+mn-cs"/>
              </a:rPr>
              <a:t> CDS IT </a:t>
            </a:r>
            <a:r>
              <a:rPr lang="en-US" sz="1200" kern="1200" dirty="0" smtClean="0">
                <a:solidFill>
                  <a:schemeClr val="tx1"/>
                </a:solidFill>
                <a:effectLst/>
                <a:latin typeface="+mn-lt"/>
                <a:ea typeface="+mn-ea"/>
                <a:cs typeface="+mn-cs"/>
              </a:rPr>
              <a:t>domain areas cover the breadth of IT services provided by an institution. In order to understand the investment priority across these domains, expenditure and staffing data were collected according to this breakdown structure. IT domain areas are further defined at the Core Data Service website, </a:t>
            </a:r>
            <a:r>
              <a:rPr lang="en-US" sz="1200" u="sng" kern="1200" dirty="0" smtClean="0">
                <a:solidFill>
                  <a:schemeClr val="tx1"/>
                </a:solidFill>
                <a:effectLst/>
                <a:latin typeface="+mn-lt"/>
                <a:ea typeface="+mn-ea"/>
                <a:cs typeface="+mn-cs"/>
                <a:hlinkClick r:id="rId3"/>
              </a:rPr>
              <a:t>http://www.educause.edu/research-and-publications/research/core-data-service/about-core-data-service/it-domain-definitions</a:t>
            </a:r>
            <a:r>
              <a:rPr lang="en-US" sz="1200" kern="1200" dirty="0" smtClean="0">
                <a:solidFill>
                  <a:schemeClr val="tx1"/>
                </a:solidFill>
                <a:effectLst/>
                <a:latin typeface="+mn-lt"/>
                <a:ea typeface="+mn-ea"/>
                <a:cs typeface="+mn-cs"/>
              </a:rPr>
              <a:t>.</a:t>
            </a:r>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About the data: </a:t>
            </a:r>
            <a:endParaRPr lang="en-US" u="none"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i="1" dirty="0" smtClean="0">
                <a:solidFill>
                  <a:srgbClr val="000000"/>
                </a:solidFill>
                <a:ea typeface="Lucida Grande"/>
              </a:rPr>
              <a:t>Central IT FTEs per 1,000 institutional FTEs</a:t>
            </a:r>
            <a:endParaRPr lang="en-US" sz="1200" b="0" i="1" kern="1200" dirty="0" smtClean="0">
              <a:solidFill>
                <a:schemeClr val="tx1"/>
              </a:solidFill>
              <a:effectLst/>
              <a:latin typeface="+mn-lt"/>
              <a:ea typeface="+mn-ea"/>
              <a:cs typeface="+mn-cs"/>
            </a:endParaRPr>
          </a:p>
          <a:p>
            <a:endParaRPr lang="en-US" dirty="0" smtClean="0"/>
          </a:p>
          <a:p>
            <a:pPr lvl="1"/>
            <a:r>
              <a:rPr lang="en-US" dirty="0" smtClean="0"/>
              <a:t>This metric is calculated as central IT FTEs by IT domain area divided by total employees plus enrolled student FTEs.</a:t>
            </a:r>
          </a:p>
          <a:p>
            <a:pPr lvl="1"/>
            <a:r>
              <a:rPr lang="en-US" dirty="0" smtClean="0"/>
              <a:t/>
            </a:r>
            <a:br>
              <a:rPr lang="en-US" dirty="0" smtClean="0"/>
            </a:br>
            <a:r>
              <a:rPr lang="en-US" dirty="0" smtClean="0"/>
              <a:t>The values for total employees and student FTE are determined using IPEDS data. Using the employees by assigned position (EAP) tables, total employees is calculated as EAPTOT where EAPRECTP=1100. Student FTE is calculated as full-time students plus one-third part-time students. Full- and part-time student enrollments are determined from the Fall Enrollment (EF) tables. For more information about IPEDS data please visit http://nces.ed.gov/ipeds/.</a:t>
            </a:r>
          </a:p>
          <a:p>
            <a:pPr lvl="1"/>
            <a:r>
              <a:rPr lang="en-US" dirty="0" smtClean="0"/>
              <a:t/>
            </a:r>
            <a:br>
              <a:rPr lang="en-US" dirty="0" smtClean="0"/>
            </a:br>
            <a:r>
              <a:rPr lang="en-US" dirty="0" smtClean="0"/>
              <a:t>CDS data are aligned with IPEDS data in the following way:</a:t>
            </a:r>
          </a:p>
          <a:p>
            <a:pPr lvl="2"/>
            <a:r>
              <a:rPr lang="en-US" dirty="0" smtClean="0"/>
              <a:t/>
            </a:r>
            <a:br>
              <a:rPr lang="en-US" dirty="0" smtClean="0"/>
            </a:br>
            <a:r>
              <a:rPr lang="en-US" u="none" dirty="0" smtClean="0"/>
              <a:t>From CDS 2014*: FY2013/14 CDS data on central IT FTEs</a:t>
            </a:r>
            <a:r>
              <a:rPr lang="en-US" u="none" baseline="0" dirty="0" smtClean="0"/>
              <a:t> by IT domain </a:t>
            </a:r>
            <a:r>
              <a:rPr lang="en-US" u="none" dirty="0" smtClean="0"/>
              <a:t>/ Fall 2012 IPEDS data </a:t>
            </a:r>
          </a:p>
          <a:p>
            <a:pPr lvl="2"/>
            <a:r>
              <a:rPr lang="en-US" u="none" dirty="0" smtClean="0"/>
              <a:t>In 2014, central IT FTEs</a:t>
            </a:r>
            <a:r>
              <a:rPr lang="en-US" u="none" baseline="0" dirty="0" smtClean="0"/>
              <a:t> by IT domain </a:t>
            </a:r>
            <a:r>
              <a:rPr lang="en-US" u="none" dirty="0" smtClean="0"/>
              <a:t>comes from Module 1, Question 28. </a:t>
            </a:r>
          </a:p>
          <a:p>
            <a:endParaRPr lang="en-US" dirty="0" smtClean="0"/>
          </a:p>
          <a:p>
            <a:pPr marL="914400" marR="0" lvl="4" indent="0" algn="l" defTabSz="457200" rtl="0" eaLnBrk="1" fontAlgn="auto" latinLnBrk="0" hangingPunct="1">
              <a:lnSpc>
                <a:spcPct val="100000"/>
              </a:lnSpc>
              <a:spcBef>
                <a:spcPts val="0"/>
              </a:spcBef>
              <a:spcAft>
                <a:spcPts val="0"/>
              </a:spcAft>
              <a:buClrTx/>
              <a:buSzTx/>
              <a:buFontTx/>
              <a:buNone/>
              <a:tabLst/>
              <a:defRPr/>
            </a:pPr>
            <a:r>
              <a:rPr lang="en-US" dirty="0" smtClean="0"/>
              <a:t>* This ratio is best calculated using Fall 2013 </a:t>
            </a:r>
            <a:r>
              <a:rPr lang="en-US" dirty="0" err="1" smtClean="0"/>
              <a:t>IPEDS</a:t>
            </a:r>
            <a:r>
              <a:rPr lang="en-US" dirty="0" smtClean="0"/>
              <a:t> data; however, these data are not currently available.</a:t>
            </a:r>
          </a:p>
          <a:p>
            <a:endParaRPr lang="en-US" dirty="0"/>
          </a:p>
        </p:txBody>
      </p:sp>
      <p:sp>
        <p:nvSpPr>
          <p:cNvPr id="4" name="Slide Number Placeholder 3"/>
          <p:cNvSpPr>
            <a:spLocks noGrp="1"/>
          </p:cNvSpPr>
          <p:nvPr>
            <p:ph type="sldNum" sz="quarter" idx="10"/>
          </p:nvPr>
        </p:nvSpPr>
        <p:spPr/>
        <p:txBody>
          <a:bodyPr/>
          <a:lstStyle/>
          <a:p>
            <a:fld id="{8EE6E752-9152-914E-9C79-69F5FADFC4B1}" type="slidenum">
              <a:rPr lang="en-US" smtClean="0"/>
              <a:t>29</a:t>
            </a:fld>
            <a:endParaRPr lang="en-US"/>
          </a:p>
        </p:txBody>
      </p:sp>
    </p:spTree>
    <p:extLst>
      <p:ext uri="{BB962C8B-B14F-4D97-AF65-F5344CB8AC3E}">
        <p14:creationId xmlns:p14="http://schemas.microsoft.com/office/powerpoint/2010/main" val="24230398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Why this metric</a:t>
            </a:r>
            <a:r>
              <a:rPr lang="en-US" sz="1200" b="1" kern="1200" baseline="0" dirty="0" smtClean="0">
                <a:solidFill>
                  <a:schemeClr val="tx1"/>
                </a:solidFill>
                <a:effectLst/>
                <a:latin typeface="+mn-lt"/>
                <a:ea typeface="+mn-ea"/>
                <a:cs typeface="+mn-cs"/>
              </a:rPr>
              <a:t> is important</a:t>
            </a:r>
            <a:r>
              <a:rPr lang="en-US" sz="1200" kern="1200" baseline="0" dirty="0" smtClean="0">
                <a:solidFill>
                  <a:schemeClr val="tx1"/>
                </a:solidFill>
                <a:effectLst/>
                <a:latin typeface="+mn-lt"/>
                <a:ea typeface="+mn-ea"/>
                <a:cs typeface="+mn-cs"/>
              </a:rPr>
              <a:t>: </a:t>
            </a:r>
            <a:r>
              <a:rPr lang="en-US" sz="1200" dirty="0" smtClean="0"/>
              <a:t>Hiring and retaining qualified staff, and updating the knowledge and skills of existing technology staff, is the #1 Top 10 IT Issue in 2015. Central IT training spending per central IT staff FTE can help you evaluate</a:t>
            </a:r>
            <a:r>
              <a:rPr lang="en-US" sz="1200" baseline="0" dirty="0" smtClean="0"/>
              <a:t> your training spending and budget for updating skill sets of existing staff.</a:t>
            </a:r>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About the data: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In</a:t>
            </a:r>
            <a:r>
              <a:rPr lang="en-US" sz="1200" b="0" kern="1200" baseline="0" dirty="0" smtClean="0">
                <a:solidFill>
                  <a:schemeClr val="tx1"/>
                </a:solidFill>
                <a:effectLst/>
                <a:latin typeface="+mn-lt"/>
                <a:ea typeface="+mn-ea"/>
                <a:cs typeface="+mn-cs"/>
              </a:rPr>
              <a:t> CDS Reporting, this metric can be benchmarked on the Core Metrics dashboard.</a:t>
            </a:r>
          </a:p>
          <a:p>
            <a:endParaRPr lang="en-US" sz="1200" kern="1200" dirty="0" smtClean="0">
              <a:solidFill>
                <a:schemeClr val="tx1"/>
              </a:solidFill>
              <a:effectLst/>
              <a:latin typeface="+mn-lt"/>
              <a:ea typeface="+mn-ea"/>
              <a:cs typeface="+mn-cs"/>
            </a:endParaRPr>
          </a:p>
          <a:p>
            <a:r>
              <a:rPr lang="en-US" dirty="0" smtClean="0"/>
              <a:t>This ratio is calculated as training, travel, or conference expenses divided by total central IT staff FTE.</a:t>
            </a:r>
          </a:p>
          <a:p>
            <a:r>
              <a:rPr lang="en-US" dirty="0" smtClean="0"/>
              <a:t>In 2014, FY2013/14 training expenses come from Module 1, Question 19a, and FY2013/14 central IT staff FTE come from Module 1, Question 28. </a:t>
            </a:r>
          </a:p>
        </p:txBody>
      </p:sp>
      <p:sp>
        <p:nvSpPr>
          <p:cNvPr id="4" name="Slide Number Placeholder 3"/>
          <p:cNvSpPr>
            <a:spLocks noGrp="1"/>
          </p:cNvSpPr>
          <p:nvPr>
            <p:ph type="sldNum" sz="quarter" idx="10"/>
          </p:nvPr>
        </p:nvSpPr>
        <p:spPr/>
        <p:txBody>
          <a:bodyPr/>
          <a:lstStyle/>
          <a:p>
            <a:fld id="{8EE6E752-9152-914E-9C79-69F5FADFC4B1}" type="slidenum">
              <a:rPr lang="en-US" smtClean="0"/>
              <a:t>30</a:t>
            </a:fld>
            <a:endParaRPr lang="en-US"/>
          </a:p>
        </p:txBody>
      </p:sp>
    </p:spTree>
    <p:extLst>
      <p:ext uri="{BB962C8B-B14F-4D97-AF65-F5344CB8AC3E}">
        <p14:creationId xmlns:p14="http://schemas.microsoft.com/office/powerpoint/2010/main" val="13975081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Why this metric</a:t>
            </a:r>
            <a:r>
              <a:rPr lang="en-US" sz="1200" b="1" kern="1200" baseline="0" dirty="0" smtClean="0">
                <a:solidFill>
                  <a:schemeClr val="tx1"/>
                </a:solidFill>
                <a:effectLst/>
                <a:latin typeface="+mn-lt"/>
                <a:ea typeface="+mn-ea"/>
                <a:cs typeface="+mn-cs"/>
              </a:rPr>
              <a:t> is important</a:t>
            </a:r>
            <a:r>
              <a:rPr lang="en-US" sz="1200" kern="1200" baseline="0" dirty="0" smtClean="0">
                <a:solidFill>
                  <a:schemeClr val="tx1"/>
                </a:solidFill>
                <a:effectLst/>
                <a:latin typeface="+mn-lt"/>
                <a:ea typeface="+mn-ea"/>
                <a:cs typeface="+mn-cs"/>
              </a:rPr>
              <a:t>: </a:t>
            </a:r>
            <a:r>
              <a:rPr lang="en-US" sz="1200" dirty="0" smtClean="0"/>
              <a:t>Hiring and retaining qualified staff, and updating the knowledge and skills of existing technology staff, is the #1 Top 10 IT Issue in 2015. Central IT training spending per central IT staff FTE can help you evaluate</a:t>
            </a:r>
            <a:r>
              <a:rPr lang="en-US" sz="1200" baseline="0" dirty="0" smtClean="0"/>
              <a:t> your training spending and budget for updating skillsets of existing staff.</a:t>
            </a:r>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About the data: </a:t>
            </a:r>
            <a:endParaRPr lang="en-US" u="none"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In</a:t>
            </a:r>
            <a:r>
              <a:rPr lang="en-US" sz="1200" b="0" kern="1200" baseline="0" dirty="0" smtClean="0">
                <a:solidFill>
                  <a:schemeClr val="tx1"/>
                </a:solidFill>
                <a:effectLst/>
                <a:latin typeface="+mn-lt"/>
                <a:ea typeface="+mn-ea"/>
                <a:cs typeface="+mn-cs"/>
              </a:rPr>
              <a:t> CDS Reporting, this metric can be benchmarked on the Core Metrics dashboard.</a:t>
            </a:r>
          </a:p>
          <a:p>
            <a:endParaRPr lang="en-US" sz="1200" kern="1200" dirty="0" smtClean="0">
              <a:solidFill>
                <a:schemeClr val="tx1"/>
              </a:solidFill>
              <a:effectLst/>
              <a:latin typeface="+mn-lt"/>
              <a:ea typeface="+mn-ea"/>
              <a:cs typeface="+mn-cs"/>
            </a:endParaRPr>
          </a:p>
          <a:p>
            <a:r>
              <a:rPr lang="en-US" dirty="0" smtClean="0"/>
              <a:t>This ratio is calculated as training, travel, or conference expenses divided by total central IT staff FTE.</a:t>
            </a:r>
          </a:p>
          <a:p>
            <a:r>
              <a:rPr lang="en-US" dirty="0" smtClean="0"/>
              <a:t>In 2014, FY2013/14 training expenses come from Module 1, Question 19a and FY2013/14 central IT staff FTE come from Module 1, Question 28. </a:t>
            </a:r>
          </a:p>
          <a:p>
            <a:r>
              <a:rPr lang="en-US" dirty="0" smtClean="0"/>
              <a:t>In 2013, FY2012/13 training expenses come from Module 1, Question 15 and FY2012/13 central IT staff FTE come from Module 1, Question 24.</a:t>
            </a:r>
          </a:p>
          <a:p>
            <a:r>
              <a:rPr lang="en-US" dirty="0" smtClean="0"/>
              <a:t>In 2012*, FY2010/11 training expenses come from Module 1, Question 30 and FY2011/12 central IT staff FTE comes from Module 1, Question 22. </a:t>
            </a:r>
          </a:p>
          <a:p>
            <a:r>
              <a:rPr lang="en-US" dirty="0" smtClean="0"/>
              <a:t>In 2011*, FY2009/10 training expenses come from Module 1, Question 38 and FY2010/11 central IT staff FTE comes from Module 1, Question 7. </a:t>
            </a:r>
          </a:p>
          <a:p>
            <a:r>
              <a:rPr lang="en-US" dirty="0" smtClean="0"/>
              <a:t> </a:t>
            </a:r>
          </a:p>
          <a:p>
            <a:r>
              <a:rPr lang="en-US" dirty="0" smtClean="0"/>
              <a:t>*Prior</a:t>
            </a:r>
            <a:r>
              <a:rPr lang="en-US" baseline="0" dirty="0" smtClean="0"/>
              <a:t> to 2013, the survey asked about expenditure and staffing data for different fiscal years. </a:t>
            </a:r>
            <a:r>
              <a:rPr lang="en-US" dirty="0" smtClean="0"/>
              <a:t>FY2011/12 data were not collected in CDS on either expenditures or funding. </a:t>
            </a:r>
          </a:p>
        </p:txBody>
      </p:sp>
      <p:sp>
        <p:nvSpPr>
          <p:cNvPr id="4" name="Slide Number Placeholder 3"/>
          <p:cNvSpPr>
            <a:spLocks noGrp="1"/>
          </p:cNvSpPr>
          <p:nvPr>
            <p:ph type="sldNum" sz="quarter" idx="10"/>
          </p:nvPr>
        </p:nvSpPr>
        <p:spPr/>
        <p:txBody>
          <a:bodyPr/>
          <a:lstStyle/>
          <a:p>
            <a:fld id="{8EE6E752-9152-914E-9C79-69F5FADFC4B1}" type="slidenum">
              <a:rPr lang="en-US" smtClean="0"/>
              <a:t>31</a:t>
            </a:fld>
            <a:endParaRPr lang="en-US"/>
          </a:p>
        </p:txBody>
      </p:sp>
    </p:spTree>
    <p:extLst>
      <p:ext uri="{BB962C8B-B14F-4D97-AF65-F5344CB8AC3E}">
        <p14:creationId xmlns:p14="http://schemas.microsoft.com/office/powerpoint/2010/main" val="22773849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E6E752-9152-914E-9C79-69F5FADFC4B1}" type="slidenum">
              <a:rPr lang="en-US" smtClean="0"/>
              <a:t>32</a:t>
            </a:fld>
            <a:endParaRPr lang="en-US"/>
          </a:p>
        </p:txBody>
      </p:sp>
    </p:spTree>
    <p:extLst>
      <p:ext uri="{BB962C8B-B14F-4D97-AF65-F5344CB8AC3E}">
        <p14:creationId xmlns:p14="http://schemas.microsoft.com/office/powerpoint/2010/main" val="19129256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E6E752-9152-914E-9C79-69F5FADFC4B1}" type="slidenum">
              <a:rPr lang="en-US" smtClean="0"/>
              <a:t>33</a:t>
            </a:fld>
            <a:endParaRPr lang="en-US"/>
          </a:p>
        </p:txBody>
      </p:sp>
    </p:spTree>
    <p:extLst>
      <p:ext uri="{BB962C8B-B14F-4D97-AF65-F5344CB8AC3E}">
        <p14:creationId xmlns:p14="http://schemas.microsoft.com/office/powerpoint/2010/main" val="1912925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The value for institutional expenses is determined using IPEDS data. Using the finance (F1, F2, and F3) tables, institutional expenses are calculated as F1D02 for public institutions, F2B02 for private not-for-profit institutions, and F3E07 for private for-profit institutions. </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The values for total employees and student FTE are determined using IPEDS data. Using the employees by assigned position (EAP) tables, total employees is calculated as EAPTOT where EAPRECTP=1100. Student FTE is calculated as full-time students plus one-third part-time students. Full- and part-time student enrollments are determined from the Fall Enrollment (EF) tables. </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For more information about IPEDS data please visit http://nces.ed.gov/ipeds/.</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EE6E752-9152-914E-9C79-69F5FADFC4B1}" type="slidenum">
              <a:rPr lang="en-US" smtClean="0"/>
              <a:t>5</a:t>
            </a:fld>
            <a:endParaRPr lang="en-US"/>
          </a:p>
        </p:txBody>
      </p:sp>
    </p:spTree>
    <p:extLst>
      <p:ext uri="{BB962C8B-B14F-4D97-AF65-F5344CB8AC3E}">
        <p14:creationId xmlns:p14="http://schemas.microsoft.com/office/powerpoint/2010/main" val="22461714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Why this metric</a:t>
            </a:r>
            <a:r>
              <a:rPr lang="en-US" sz="1200" b="1" kern="1200" baseline="0" dirty="0" smtClean="0">
                <a:solidFill>
                  <a:schemeClr val="tx1"/>
                </a:solidFill>
                <a:effectLst/>
                <a:latin typeface="+mn-lt"/>
                <a:ea typeface="+mn-ea"/>
                <a:cs typeface="+mn-cs"/>
              </a:rPr>
              <a:t> is important</a:t>
            </a:r>
            <a:r>
              <a:rPr lang="en-US" sz="1200" kern="1200" baseline="0" dirty="0" smtClean="0">
                <a:solidFill>
                  <a:schemeClr val="tx1"/>
                </a:solidFill>
                <a:effectLst/>
                <a:latin typeface="+mn-lt"/>
                <a:ea typeface="+mn-ea"/>
                <a:cs typeface="+mn-cs"/>
              </a:rPr>
              <a:t>: Metrics on IT service delivery can be used to help you consider how your IT domain area spending and staffing compares in the context of level and types of services provided within that domain. </a:t>
            </a:r>
          </a:p>
          <a:p>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About the data: </a:t>
            </a:r>
            <a:endParaRPr lang="en-US" u="none"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2014, institutions offering tier 2/level 2 service or higher for central IT help desk are those with option 2, 3, or 4 selected for Module 2, Question 7.</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2014, institutions offering self-service options for central IT help desk services</a:t>
            </a:r>
            <a:r>
              <a:rPr lang="en-US" baseline="0" dirty="0" smtClean="0"/>
              <a:t> are those with any option selected for Module </a:t>
            </a:r>
            <a:r>
              <a:rPr lang="en-US" sz="1200" b="0" i="0" u="none" strike="noStrike" kern="1200" dirty="0" smtClean="0">
                <a:solidFill>
                  <a:schemeClr val="tx1"/>
                </a:solidFill>
                <a:effectLst/>
                <a:latin typeface="+mn-lt"/>
                <a:ea typeface="+mn-ea"/>
                <a:cs typeface="+mn-cs"/>
              </a:rPr>
              <a:t>2, Question 12 (except “not</a:t>
            </a:r>
            <a:r>
              <a:rPr lang="en-US" sz="1200" b="0" i="0" u="none" strike="noStrike" kern="1200" baseline="0" dirty="0" smtClean="0">
                <a:solidFill>
                  <a:schemeClr val="tx1"/>
                </a:solidFill>
                <a:effectLst/>
                <a:latin typeface="+mn-lt"/>
                <a:ea typeface="+mn-ea"/>
                <a:cs typeface="+mn-cs"/>
              </a:rPr>
              <a:t> applicable”</a:t>
            </a:r>
            <a:r>
              <a:rPr lang="en-US" sz="1200" b="0" i="0" u="none" strike="noStrike" kern="1200" dirty="0" smtClean="0">
                <a:solidFill>
                  <a:schemeClr val="tx1"/>
                </a:solidFill>
                <a:effectLst/>
                <a:latin typeface="+mn-lt"/>
                <a:ea typeface="+mn-ea"/>
                <a:cs typeface="+mn-cs"/>
              </a:rPr>
              <a:t>) OR with option 2 or 3 selected from Module 2</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Question 14a</a:t>
            </a:r>
            <a:r>
              <a:rPr lang="en-US" dirty="0" smtClean="0"/>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To complete this</a:t>
            </a:r>
            <a:r>
              <a:rPr lang="en-US" baseline="0" dirty="0" smtClean="0"/>
              <a:t> slide, i</a:t>
            </a:r>
            <a:r>
              <a:rPr lang="en-US" dirty="0" smtClean="0"/>
              <a:t>ndicate that your institution has each service by entering 100% in the associated spreadsheet.</a:t>
            </a:r>
            <a:endParaRPr lang="en-US" dirty="0"/>
          </a:p>
        </p:txBody>
      </p:sp>
      <p:sp>
        <p:nvSpPr>
          <p:cNvPr id="4" name="Slide Number Placeholder 3"/>
          <p:cNvSpPr>
            <a:spLocks noGrp="1"/>
          </p:cNvSpPr>
          <p:nvPr>
            <p:ph type="sldNum" sz="quarter" idx="10"/>
          </p:nvPr>
        </p:nvSpPr>
        <p:spPr/>
        <p:txBody>
          <a:bodyPr/>
          <a:lstStyle/>
          <a:p>
            <a:fld id="{8EE6E752-9152-914E-9C79-69F5FADFC4B1}" type="slidenum">
              <a:rPr lang="en-US" smtClean="0"/>
              <a:t>34</a:t>
            </a:fld>
            <a:endParaRPr lang="en-US"/>
          </a:p>
        </p:txBody>
      </p:sp>
    </p:spTree>
    <p:extLst>
      <p:ext uri="{BB962C8B-B14F-4D97-AF65-F5344CB8AC3E}">
        <p14:creationId xmlns:p14="http://schemas.microsoft.com/office/powerpoint/2010/main" val="24230398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Why this metric</a:t>
            </a:r>
            <a:r>
              <a:rPr lang="en-US" sz="1200" b="1" kern="1200" baseline="0" dirty="0" smtClean="0">
                <a:solidFill>
                  <a:schemeClr val="tx1"/>
                </a:solidFill>
                <a:effectLst/>
                <a:latin typeface="+mn-lt"/>
                <a:ea typeface="+mn-ea"/>
                <a:cs typeface="+mn-cs"/>
              </a:rPr>
              <a:t> is important</a:t>
            </a:r>
            <a:r>
              <a:rPr lang="en-US" sz="1200" kern="1200" baseline="0" dirty="0" smtClean="0">
                <a:solidFill>
                  <a:schemeClr val="tx1"/>
                </a:solidFill>
                <a:effectLst/>
                <a:latin typeface="+mn-lt"/>
                <a:ea typeface="+mn-ea"/>
                <a:cs typeface="+mn-cs"/>
              </a:rPr>
              <a:t>: Annual number of tickets per institutional FTE is an efficiency metric that can help you benchmark the amount of help desk support your population needs each year.</a:t>
            </a:r>
          </a:p>
          <a:p>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About the data: </a:t>
            </a:r>
            <a:endParaRPr lang="en-US" u="none"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metric is calculated as number of tickets received</a:t>
            </a:r>
            <a:r>
              <a:rPr lang="en-US" baseline="0" dirty="0" smtClean="0"/>
              <a:t> via phone, e-mail, or walk-in service among institutions offering that mode of support, </a:t>
            </a:r>
            <a:r>
              <a:rPr lang="en-US" dirty="0" smtClean="0"/>
              <a:t>divided by total employees plus enrolled student FTEs.</a:t>
            </a:r>
          </a:p>
          <a:p>
            <a:pPr lvl="1"/>
            <a:r>
              <a:rPr lang="en-US" dirty="0" smtClean="0"/>
              <a:t/>
            </a:r>
            <a:br>
              <a:rPr lang="en-US" dirty="0" smtClean="0"/>
            </a:br>
            <a:r>
              <a:rPr lang="en-US" dirty="0" smtClean="0"/>
              <a:t>The values for total employees and student FTE are determined using IPEDS data. Using the employees by assigned position (EAP) tables, total employees is calculated as EAPTOT where EAPRECTP=1100. Student FTE is calculated as full-time students plus one-third part-time students. Full- and part-time student enrollments are determined from the Fall Enrollment (EF) tables. For more information about IPEDS data please visit http://nces.ed.gov/ipeds/.</a:t>
            </a:r>
          </a:p>
          <a:p>
            <a:pPr lvl="1"/>
            <a:r>
              <a:rPr lang="en-US" dirty="0" smtClean="0"/>
              <a:t/>
            </a:r>
            <a:br>
              <a:rPr lang="en-US" dirty="0" smtClean="0"/>
            </a:br>
            <a:r>
              <a:rPr lang="en-US" dirty="0" smtClean="0"/>
              <a:t>CDS data are aligned with IPEDS data in the following way:</a:t>
            </a:r>
          </a:p>
          <a:p>
            <a:pPr lvl="2"/>
            <a:r>
              <a:rPr lang="en-US" dirty="0" smtClean="0"/>
              <a:t/>
            </a:r>
            <a:br>
              <a:rPr lang="en-US" dirty="0" smtClean="0"/>
            </a:br>
            <a:r>
              <a:rPr lang="en-US" u="none" dirty="0" smtClean="0"/>
              <a:t>From CDS 2014*: number of tickets received via phone, e-mail or walk-in service / Fall 2012 IPEDS data </a:t>
            </a:r>
          </a:p>
          <a:p>
            <a:pPr lvl="2"/>
            <a:r>
              <a:rPr lang="en-US" u="none" dirty="0" smtClean="0"/>
              <a:t>In 2014, number of tickets received via phone, e-mail or walk-in service</a:t>
            </a:r>
            <a:r>
              <a:rPr lang="en-US" u="none" baseline="0" dirty="0" smtClean="0"/>
              <a:t> </a:t>
            </a:r>
            <a:r>
              <a:rPr lang="en-US" u="none" dirty="0" smtClean="0"/>
              <a:t>comes from Module 2, Question 11. </a:t>
            </a:r>
          </a:p>
          <a:p>
            <a:pPr lvl="2"/>
            <a:endParaRPr lang="en-US" u="none"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	* This ratio is best calculated using Fall 2013 </a:t>
            </a:r>
            <a:r>
              <a:rPr lang="en-US" dirty="0" err="1" smtClean="0"/>
              <a:t>IPEDS</a:t>
            </a:r>
            <a:r>
              <a:rPr lang="en-US" dirty="0" smtClean="0"/>
              <a:t> data; however, these data are not currently available.</a:t>
            </a:r>
          </a:p>
          <a:p>
            <a:pPr lvl="0"/>
            <a:endParaRPr lang="en-US" dirty="0"/>
          </a:p>
        </p:txBody>
      </p:sp>
      <p:sp>
        <p:nvSpPr>
          <p:cNvPr id="4" name="Slide Number Placeholder 3"/>
          <p:cNvSpPr>
            <a:spLocks noGrp="1"/>
          </p:cNvSpPr>
          <p:nvPr>
            <p:ph type="sldNum" sz="quarter" idx="10"/>
          </p:nvPr>
        </p:nvSpPr>
        <p:spPr/>
        <p:txBody>
          <a:bodyPr/>
          <a:lstStyle/>
          <a:p>
            <a:fld id="{8EE6E752-9152-914E-9C79-69F5FADFC4B1}" type="slidenum">
              <a:rPr lang="en-US" smtClean="0"/>
              <a:t>35</a:t>
            </a:fld>
            <a:endParaRPr lang="en-US"/>
          </a:p>
        </p:txBody>
      </p:sp>
    </p:spTree>
    <p:extLst>
      <p:ext uri="{BB962C8B-B14F-4D97-AF65-F5344CB8AC3E}">
        <p14:creationId xmlns:p14="http://schemas.microsoft.com/office/powerpoint/2010/main" val="24230398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Why this metric</a:t>
            </a:r>
            <a:r>
              <a:rPr lang="en-US" sz="1200" b="1" kern="1200" baseline="0" dirty="0" smtClean="0">
                <a:solidFill>
                  <a:schemeClr val="tx1"/>
                </a:solidFill>
                <a:effectLst/>
                <a:latin typeface="+mn-lt"/>
                <a:ea typeface="+mn-ea"/>
                <a:cs typeface="+mn-cs"/>
              </a:rPr>
              <a:t> is important</a:t>
            </a:r>
            <a:r>
              <a:rPr lang="en-US" sz="1200" kern="1200" baseline="0" dirty="0" smtClean="0">
                <a:solidFill>
                  <a:schemeClr val="tx1"/>
                </a:solidFill>
                <a:effectLst/>
                <a:latin typeface="+mn-lt"/>
                <a:ea typeface="+mn-ea"/>
                <a:cs typeface="+mn-cs"/>
              </a:rPr>
              <a:t>: Metrics on IT service delivery can be used to help you consider how your IT domain area spending and staffing compare in the context of level and types of services provided within that domain. </a:t>
            </a:r>
          </a:p>
          <a:p>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About the data: </a:t>
            </a:r>
            <a:endParaRPr lang="en-US" u="none"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2014, institutions offering teaching and learning support</a:t>
            </a:r>
            <a:r>
              <a:rPr lang="en-US" baseline="0" dirty="0" smtClean="0"/>
              <a:t> services are those with any option other than “this service was not provided” selected</a:t>
            </a:r>
            <a:r>
              <a:rPr lang="en-US" dirty="0" smtClean="0"/>
              <a:t> for Module 3, Question 1.</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complete this slide, indicate whether or</a:t>
            </a:r>
            <a:r>
              <a:rPr lang="en-US" baseline="0" dirty="0" smtClean="0"/>
              <a:t> not your institution has each service with the appropriate icon.</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8EE6E752-9152-914E-9C79-69F5FADFC4B1}" type="slidenum">
              <a:rPr lang="en-US" smtClean="0"/>
              <a:t>36</a:t>
            </a:fld>
            <a:endParaRPr lang="en-US"/>
          </a:p>
        </p:txBody>
      </p:sp>
    </p:spTree>
    <p:extLst>
      <p:ext uri="{BB962C8B-B14F-4D97-AF65-F5344CB8AC3E}">
        <p14:creationId xmlns:p14="http://schemas.microsoft.com/office/powerpoint/2010/main" val="24230398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Why this metric</a:t>
            </a:r>
            <a:r>
              <a:rPr lang="en-US" sz="1200" b="1" kern="1200" baseline="0" dirty="0" smtClean="0">
                <a:solidFill>
                  <a:schemeClr val="tx1"/>
                </a:solidFill>
                <a:effectLst/>
                <a:latin typeface="+mn-lt"/>
                <a:ea typeface="+mn-ea"/>
                <a:cs typeface="+mn-cs"/>
              </a:rPr>
              <a:t> is important</a:t>
            </a:r>
            <a:r>
              <a:rPr lang="en-US" sz="1200" kern="1200" baseline="0" dirty="0" smtClean="0">
                <a:solidFill>
                  <a:schemeClr val="tx1"/>
                </a:solidFill>
                <a:effectLst/>
                <a:latin typeface="+mn-lt"/>
                <a:ea typeface="+mn-ea"/>
                <a:cs typeface="+mn-cs"/>
              </a:rPr>
              <a:t>: Student FTE per shared workstation provided by central IT is an indicator of the amount of shared technology resources available to students at your institution. Lower numbers are an indication of more resources available. </a:t>
            </a:r>
          </a:p>
          <a:p>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About the data: </a:t>
            </a:r>
            <a:endParaRPr lang="en-US" u="none"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metric is calculated as number of shared workstations provided by central IT</a:t>
            </a:r>
            <a:r>
              <a:rPr lang="en-US" baseline="0" dirty="0" smtClean="0"/>
              <a:t> </a:t>
            </a:r>
            <a:r>
              <a:rPr lang="en-US" dirty="0" smtClean="0"/>
              <a:t>divided by enrolled student FTEs.</a:t>
            </a:r>
          </a:p>
          <a:p>
            <a:pPr lvl="1"/>
            <a:r>
              <a:rPr lang="en-US" dirty="0" smtClean="0"/>
              <a:t/>
            </a:r>
            <a:br>
              <a:rPr lang="en-US" dirty="0" smtClean="0"/>
            </a:br>
            <a:r>
              <a:rPr lang="en-US" dirty="0" smtClean="0"/>
              <a:t>The value student FTE is determined using IPEDS data. Student FTE is calculated as full-time students plus one-third part-time students. Full- and part-time student enrollments are determined from the Fall Enrollment (EF) tables. For more information about IPEDS data please visit http://nces.ed.gov/ipeds/.</a:t>
            </a:r>
          </a:p>
          <a:p>
            <a:pPr lvl="1"/>
            <a:r>
              <a:rPr lang="en-US" dirty="0" smtClean="0"/>
              <a:t/>
            </a:r>
            <a:br>
              <a:rPr lang="en-US" dirty="0" smtClean="0"/>
            </a:br>
            <a:r>
              <a:rPr lang="en-US" dirty="0" smtClean="0"/>
              <a:t>CDS data are aligned with IPEDS data in the following way:</a:t>
            </a:r>
          </a:p>
          <a:p>
            <a:pPr lvl="2"/>
            <a:r>
              <a:rPr lang="en-US" dirty="0" smtClean="0"/>
              <a:t/>
            </a:r>
            <a:br>
              <a:rPr lang="en-US" dirty="0" smtClean="0"/>
            </a:br>
            <a:r>
              <a:rPr lang="en-US" u="none" dirty="0" smtClean="0"/>
              <a:t>From CDS 2014*: number of shared workstations</a:t>
            </a:r>
            <a:r>
              <a:rPr lang="en-US" u="none" baseline="0" dirty="0" smtClean="0"/>
              <a:t> provided by central IT </a:t>
            </a:r>
            <a:r>
              <a:rPr lang="en-US" u="none" dirty="0" smtClean="0"/>
              <a:t>/ Fall 2012 IPEDS data </a:t>
            </a:r>
          </a:p>
          <a:p>
            <a:pPr lvl="2"/>
            <a:r>
              <a:rPr lang="en-US" u="none" dirty="0" smtClean="0"/>
              <a:t>In 2014, number of lab/cluster workstations provided by central IT comes from Module 3, Question 6b, row a and b. </a:t>
            </a:r>
          </a:p>
          <a:p>
            <a:pPr marL="914400" marR="0" lvl="2" indent="0" algn="l" defTabSz="457200" rtl="0" eaLnBrk="1" fontAlgn="auto" latinLnBrk="0" hangingPunct="1">
              <a:lnSpc>
                <a:spcPct val="100000"/>
              </a:lnSpc>
              <a:spcBef>
                <a:spcPts val="0"/>
              </a:spcBef>
              <a:spcAft>
                <a:spcPts val="0"/>
              </a:spcAft>
              <a:buClrTx/>
              <a:buSzTx/>
              <a:buFontTx/>
              <a:buNone/>
              <a:tabLst/>
              <a:defRPr/>
            </a:pPr>
            <a:r>
              <a:rPr lang="en-US" u="none" dirty="0" smtClean="0"/>
              <a:t>In 2014, number of virtual lab/cluster workstations provided by central IT comes from Module 3, Question 6b, row c. </a:t>
            </a:r>
          </a:p>
          <a:p>
            <a:pPr marL="914400" marR="0" lvl="2" indent="0" algn="l" defTabSz="457200" rtl="0" eaLnBrk="1" fontAlgn="auto" latinLnBrk="0" hangingPunct="1">
              <a:lnSpc>
                <a:spcPct val="100000"/>
              </a:lnSpc>
              <a:spcBef>
                <a:spcPts val="0"/>
              </a:spcBef>
              <a:spcAft>
                <a:spcPts val="0"/>
              </a:spcAft>
              <a:buClrTx/>
              <a:buSzTx/>
              <a:buFontTx/>
              <a:buNone/>
              <a:tabLst/>
              <a:defRPr/>
            </a:pPr>
            <a:r>
              <a:rPr lang="en-US" u="none" dirty="0" smtClean="0"/>
              <a:t>In 2014, number of laptop/tablets provided by central IT for checkout</a:t>
            </a:r>
            <a:r>
              <a:rPr lang="en-US" u="none" baseline="0" dirty="0" smtClean="0"/>
              <a:t> or loan</a:t>
            </a:r>
            <a:r>
              <a:rPr lang="en-US" u="none" dirty="0" smtClean="0"/>
              <a:t> comes from Module 3, Question 6b, row e. </a:t>
            </a:r>
          </a:p>
          <a:p>
            <a:pPr lvl="2"/>
            <a:endParaRPr lang="en-US" u="none"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	* This ratio is best calculated using Fall 2013 </a:t>
            </a:r>
            <a:r>
              <a:rPr lang="en-US" dirty="0" err="1" smtClean="0"/>
              <a:t>IPEDS</a:t>
            </a:r>
            <a:r>
              <a:rPr lang="en-US" dirty="0" smtClean="0"/>
              <a:t> data; however, these data are not currently available.</a:t>
            </a:r>
          </a:p>
          <a:p>
            <a:pPr lvl="0"/>
            <a:endParaRPr lang="en-US" dirty="0" smtClean="0"/>
          </a:p>
          <a:p>
            <a:endParaRPr lang="en-US" dirty="0"/>
          </a:p>
        </p:txBody>
      </p:sp>
      <p:sp>
        <p:nvSpPr>
          <p:cNvPr id="4" name="Slide Number Placeholder 3"/>
          <p:cNvSpPr>
            <a:spLocks noGrp="1"/>
          </p:cNvSpPr>
          <p:nvPr>
            <p:ph type="sldNum" sz="quarter" idx="10"/>
          </p:nvPr>
        </p:nvSpPr>
        <p:spPr/>
        <p:txBody>
          <a:bodyPr/>
          <a:lstStyle/>
          <a:p>
            <a:fld id="{8EE6E752-9152-914E-9C79-69F5FADFC4B1}" type="slidenum">
              <a:rPr lang="en-US" smtClean="0"/>
              <a:t>37</a:t>
            </a:fld>
            <a:endParaRPr lang="en-US"/>
          </a:p>
        </p:txBody>
      </p:sp>
    </p:spTree>
    <p:extLst>
      <p:ext uri="{BB962C8B-B14F-4D97-AF65-F5344CB8AC3E}">
        <p14:creationId xmlns:p14="http://schemas.microsoft.com/office/powerpoint/2010/main" val="24230398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Why this metric</a:t>
            </a:r>
            <a:r>
              <a:rPr lang="en-US" sz="1200" b="1" kern="1200" baseline="0" dirty="0" smtClean="0">
                <a:solidFill>
                  <a:schemeClr val="tx1"/>
                </a:solidFill>
                <a:effectLst/>
                <a:latin typeface="+mn-lt"/>
                <a:ea typeface="+mn-ea"/>
                <a:cs typeface="+mn-cs"/>
              </a:rPr>
              <a:t> is important</a:t>
            </a:r>
            <a:r>
              <a:rPr lang="en-US" sz="1200" kern="1200" baseline="0" dirty="0" smtClean="0">
                <a:solidFill>
                  <a:schemeClr val="tx1"/>
                </a:solidFill>
                <a:effectLst/>
                <a:latin typeface="+mn-lt"/>
                <a:ea typeface="+mn-ea"/>
                <a:cs typeface="+mn-cs"/>
              </a:rPr>
              <a:t>: Metrics on IT service delivery can be used to help you consider how your IT domain area spending and staffing compare in the context of level and types of services provided within that domain. </a:t>
            </a:r>
          </a:p>
          <a:p>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About the data: </a:t>
            </a:r>
            <a:endParaRPr lang="en-US" u="none"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2014, institutions using commercial</a:t>
            </a:r>
            <a:r>
              <a:rPr lang="en-US" baseline="0" dirty="0" smtClean="0"/>
              <a:t> data center services are those with option 4 selected</a:t>
            </a:r>
            <a:r>
              <a:rPr lang="en-US" dirty="0" smtClean="0"/>
              <a:t> for Module 5, Question 1.</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2014, institutions hosting or participating in cross-institutional data center services </a:t>
            </a:r>
            <a:r>
              <a:rPr lang="en-US" baseline="0" dirty="0" smtClean="0"/>
              <a:t>are those with option 2, 3, 5, or 6 selected</a:t>
            </a:r>
            <a:r>
              <a:rPr lang="en-US" dirty="0" smtClean="0"/>
              <a:t> for Module 5, Question 1.</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To complete this</a:t>
            </a:r>
            <a:r>
              <a:rPr lang="en-US" baseline="0" dirty="0" smtClean="0"/>
              <a:t> slide, i</a:t>
            </a:r>
            <a:r>
              <a:rPr lang="en-US" dirty="0" smtClean="0"/>
              <a:t>ndicate that your institution uses outsourcing or shared</a:t>
            </a:r>
            <a:r>
              <a:rPr lang="en-US" baseline="0" dirty="0" smtClean="0"/>
              <a:t> data center services</a:t>
            </a:r>
            <a:r>
              <a:rPr lang="en-US" dirty="0" smtClean="0"/>
              <a:t> by entering 100% in the associated spreadsheet.</a:t>
            </a:r>
          </a:p>
          <a:p>
            <a:endParaRPr lang="en-US" dirty="0"/>
          </a:p>
        </p:txBody>
      </p:sp>
      <p:sp>
        <p:nvSpPr>
          <p:cNvPr id="4" name="Slide Number Placeholder 3"/>
          <p:cNvSpPr>
            <a:spLocks noGrp="1"/>
          </p:cNvSpPr>
          <p:nvPr>
            <p:ph type="sldNum" sz="quarter" idx="10"/>
          </p:nvPr>
        </p:nvSpPr>
        <p:spPr/>
        <p:txBody>
          <a:bodyPr/>
          <a:lstStyle/>
          <a:p>
            <a:fld id="{8EE6E752-9152-914E-9C79-69F5FADFC4B1}" type="slidenum">
              <a:rPr lang="en-US" smtClean="0"/>
              <a:t>38</a:t>
            </a:fld>
            <a:endParaRPr lang="en-US"/>
          </a:p>
        </p:txBody>
      </p:sp>
    </p:spTree>
    <p:extLst>
      <p:ext uri="{BB962C8B-B14F-4D97-AF65-F5344CB8AC3E}">
        <p14:creationId xmlns:p14="http://schemas.microsoft.com/office/powerpoint/2010/main" val="24230398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Why this metric</a:t>
            </a:r>
            <a:r>
              <a:rPr lang="en-US" sz="1200" b="1" kern="1200" baseline="0" dirty="0" smtClean="0">
                <a:solidFill>
                  <a:schemeClr val="tx1"/>
                </a:solidFill>
                <a:effectLst/>
                <a:latin typeface="+mn-lt"/>
                <a:ea typeface="+mn-ea"/>
                <a:cs typeface="+mn-cs"/>
              </a:rPr>
              <a:t> is important</a:t>
            </a:r>
            <a:r>
              <a:rPr lang="en-US" sz="1200" kern="1200" baseline="0" dirty="0" smtClean="0">
                <a:solidFill>
                  <a:schemeClr val="tx1"/>
                </a:solidFill>
                <a:effectLst/>
                <a:latin typeface="+mn-lt"/>
                <a:ea typeface="+mn-ea"/>
                <a:cs typeface="+mn-cs"/>
              </a:rPr>
              <a:t>: Metrics on IT service delivery can be used to help you consider how your IT domain area spending and staffing compare in the context of level and types of services provided within that domain. Outsourcing services through SaaS, </a:t>
            </a:r>
            <a:r>
              <a:rPr lang="en-US" sz="1200" kern="1200" baseline="0" dirty="0" err="1" smtClean="0">
                <a:solidFill>
                  <a:schemeClr val="tx1"/>
                </a:solidFill>
                <a:effectLst/>
                <a:latin typeface="+mn-lt"/>
                <a:ea typeface="+mn-ea"/>
                <a:cs typeface="+mn-cs"/>
              </a:rPr>
              <a:t>PaaS</a:t>
            </a:r>
            <a:r>
              <a:rPr lang="en-US" sz="1200" kern="1200" baseline="0" dirty="0" smtClean="0">
                <a:solidFill>
                  <a:schemeClr val="tx1"/>
                </a:solidFill>
                <a:effectLst/>
                <a:latin typeface="+mn-lt"/>
                <a:ea typeface="+mn-ea"/>
                <a:cs typeface="+mn-cs"/>
              </a:rPr>
              <a:t>, or </a:t>
            </a:r>
            <a:r>
              <a:rPr lang="en-US" sz="1200" kern="1200" baseline="0" dirty="0" err="1" smtClean="0">
                <a:solidFill>
                  <a:schemeClr val="tx1"/>
                </a:solidFill>
                <a:effectLst/>
                <a:latin typeface="+mn-lt"/>
                <a:ea typeface="+mn-ea"/>
                <a:cs typeface="+mn-cs"/>
              </a:rPr>
              <a:t>IaaS</a:t>
            </a:r>
            <a:r>
              <a:rPr lang="en-US" sz="1200" kern="1200" baseline="0" dirty="0" smtClean="0">
                <a:solidFill>
                  <a:schemeClr val="tx1"/>
                </a:solidFill>
                <a:effectLst/>
                <a:latin typeface="+mn-lt"/>
                <a:ea typeface="+mn-ea"/>
                <a:cs typeface="+mn-cs"/>
              </a:rPr>
              <a:t> can be a way to gain efficiency in service delivery.</a:t>
            </a:r>
          </a:p>
          <a:p>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About the data: </a:t>
            </a:r>
            <a:endParaRPr lang="en-US" u="none"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2014, institutions using </a:t>
            </a:r>
            <a:r>
              <a:rPr lang="en-US" dirty="0" err="1" smtClean="0"/>
              <a:t>SaaS</a:t>
            </a:r>
            <a:r>
              <a:rPr lang="en-US" dirty="0" smtClean="0"/>
              <a:t> to provide data center services</a:t>
            </a:r>
            <a:r>
              <a:rPr lang="en-US" baseline="0" dirty="0" smtClean="0"/>
              <a:t> are those with any row selected in column 1 for</a:t>
            </a:r>
            <a:r>
              <a:rPr lang="en-US" dirty="0" smtClean="0"/>
              <a:t> Module 5, Question 11.</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2014, institutions using </a:t>
            </a:r>
            <a:r>
              <a:rPr lang="en-US" dirty="0" err="1" smtClean="0"/>
              <a:t>PaaS</a:t>
            </a:r>
            <a:r>
              <a:rPr lang="en-US" dirty="0" smtClean="0"/>
              <a:t> to provide data center services</a:t>
            </a:r>
            <a:r>
              <a:rPr lang="en-US" baseline="0" dirty="0" smtClean="0"/>
              <a:t> are those with any row selected in column 2 for</a:t>
            </a:r>
            <a:r>
              <a:rPr lang="en-US" dirty="0" smtClean="0"/>
              <a:t> Module 5, Question 11.</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2014, institutions using </a:t>
            </a:r>
            <a:r>
              <a:rPr lang="en-US" dirty="0" err="1" smtClean="0"/>
              <a:t>IaaS</a:t>
            </a:r>
            <a:r>
              <a:rPr lang="en-US" dirty="0" smtClean="0"/>
              <a:t> to provide data center services</a:t>
            </a:r>
            <a:r>
              <a:rPr lang="en-US" baseline="0" dirty="0" smtClean="0"/>
              <a:t> are those with any row selected in column 3 for</a:t>
            </a:r>
            <a:r>
              <a:rPr lang="en-US" dirty="0" smtClean="0"/>
              <a:t> Module 5, Question 11.</a:t>
            </a:r>
          </a:p>
          <a:p>
            <a:endParaRPr lang="en-US" dirty="0" smtClean="0"/>
          </a:p>
          <a:p>
            <a:r>
              <a:rPr lang="en-US" dirty="0" smtClean="0"/>
              <a:t>To complete this</a:t>
            </a:r>
            <a:r>
              <a:rPr lang="en-US" baseline="0" dirty="0" smtClean="0"/>
              <a:t> slide, i</a:t>
            </a:r>
            <a:r>
              <a:rPr lang="en-US" dirty="0" smtClean="0"/>
              <a:t>ndicate that your institution uses SaaS,</a:t>
            </a:r>
            <a:r>
              <a:rPr lang="en-US" baseline="0" dirty="0" smtClean="0"/>
              <a:t> </a:t>
            </a:r>
            <a:r>
              <a:rPr lang="en-US" baseline="0" dirty="0" err="1" smtClean="0"/>
              <a:t>PaaS</a:t>
            </a:r>
            <a:r>
              <a:rPr lang="en-US" baseline="0" dirty="0" smtClean="0"/>
              <a:t>, or </a:t>
            </a:r>
            <a:r>
              <a:rPr lang="en-US" baseline="0" dirty="0" err="1" smtClean="0"/>
              <a:t>IaaS</a:t>
            </a:r>
            <a:r>
              <a:rPr lang="en-US" baseline="0" dirty="0" smtClean="0"/>
              <a:t> in data centers </a:t>
            </a:r>
            <a:r>
              <a:rPr lang="en-US" dirty="0" smtClean="0"/>
              <a:t>by entering 100% in the associated spreadsheet.</a:t>
            </a:r>
          </a:p>
          <a:p>
            <a:endParaRPr lang="en-US" dirty="0"/>
          </a:p>
        </p:txBody>
      </p:sp>
      <p:sp>
        <p:nvSpPr>
          <p:cNvPr id="4" name="Slide Number Placeholder 3"/>
          <p:cNvSpPr>
            <a:spLocks noGrp="1"/>
          </p:cNvSpPr>
          <p:nvPr>
            <p:ph type="sldNum" sz="quarter" idx="10"/>
          </p:nvPr>
        </p:nvSpPr>
        <p:spPr/>
        <p:txBody>
          <a:bodyPr/>
          <a:lstStyle/>
          <a:p>
            <a:fld id="{8EE6E752-9152-914E-9C79-69F5FADFC4B1}" type="slidenum">
              <a:rPr lang="en-US" smtClean="0"/>
              <a:t>39</a:t>
            </a:fld>
            <a:endParaRPr lang="en-US"/>
          </a:p>
        </p:txBody>
      </p:sp>
    </p:spTree>
    <p:extLst>
      <p:ext uri="{BB962C8B-B14F-4D97-AF65-F5344CB8AC3E}">
        <p14:creationId xmlns:p14="http://schemas.microsoft.com/office/powerpoint/2010/main" val="24230398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Why this metric</a:t>
            </a:r>
            <a:r>
              <a:rPr lang="en-US" sz="1200" b="1" kern="1200" baseline="0" dirty="0" smtClean="0">
                <a:solidFill>
                  <a:schemeClr val="tx1"/>
                </a:solidFill>
                <a:effectLst/>
                <a:latin typeface="+mn-lt"/>
                <a:ea typeface="+mn-ea"/>
                <a:cs typeface="+mn-cs"/>
              </a:rPr>
              <a:t> is important</a:t>
            </a:r>
            <a:r>
              <a:rPr lang="en-US" sz="1200" kern="1200" baseline="0" dirty="0" smtClean="0">
                <a:solidFill>
                  <a:schemeClr val="tx1"/>
                </a:solidFill>
                <a:effectLst/>
                <a:latin typeface="+mn-lt"/>
                <a:ea typeface="+mn-ea"/>
                <a:cs typeface="+mn-cs"/>
              </a:rPr>
              <a:t>: Metrics on IT service delivery can be used to help you consider how your IT domain area spending and staffing compare in the context of level and types of services provided within that domain. </a:t>
            </a:r>
          </a:p>
          <a:p>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About the data: </a:t>
            </a:r>
            <a:endParaRPr lang="en-US" u="none"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2014, institutions deploying communications infrastructure technologies soon are those with column 2 or 3 </a:t>
            </a:r>
            <a:r>
              <a:rPr lang="en-US" baseline="0" dirty="0" smtClean="0"/>
              <a:t>selected</a:t>
            </a:r>
            <a:r>
              <a:rPr lang="en-US" dirty="0" smtClean="0"/>
              <a:t> for Module 6, Question 3.</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complete this slide, indicate whether or not your in</a:t>
            </a:r>
            <a:r>
              <a:rPr lang="en-US" baseline="0" dirty="0" smtClean="0"/>
              <a:t>stitution has each technology with the appropriate icon.</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Deployment is defined as follows:</a:t>
            </a:r>
          </a:p>
          <a:p>
            <a:pPr lvl="1"/>
            <a:r>
              <a:rPr lang="en-US" sz="1200" b="0" i="1" u="none" strike="noStrike" kern="1200" baseline="0" dirty="0" smtClean="0">
                <a:solidFill>
                  <a:schemeClr val="tx1"/>
                </a:solidFill>
                <a:latin typeface="+mn-lt"/>
                <a:ea typeface="+mn-ea"/>
                <a:cs typeface="+mn-cs"/>
              </a:rPr>
              <a:t>No Deployment</a:t>
            </a:r>
            <a:r>
              <a:rPr lang="en-US" sz="1200" b="0" i="0" u="none" strike="noStrike" kern="1200" baseline="0" dirty="0" smtClean="0">
                <a:solidFill>
                  <a:schemeClr val="tx1"/>
                </a:solidFill>
                <a:latin typeface="+mn-lt"/>
                <a:ea typeface="+mn-ea"/>
                <a:cs typeface="+mn-cs"/>
              </a:rPr>
              <a:t>. None of this technology is in place. While possibly considering or experimenting, no work is under way or committed for deployment of this technology.</a:t>
            </a:r>
          </a:p>
          <a:p>
            <a:pPr lvl="1"/>
            <a:endParaRPr lang="en-US" dirty="0" smtClean="0"/>
          </a:p>
          <a:p>
            <a:pPr lvl="1"/>
            <a:r>
              <a:rPr lang="en-US" sz="1200" b="0" i="1" u="none" strike="noStrike" kern="1200" baseline="0" dirty="0" smtClean="0">
                <a:solidFill>
                  <a:schemeClr val="tx1"/>
                </a:solidFill>
                <a:latin typeface="+mn-lt"/>
                <a:ea typeface="+mn-ea"/>
                <a:cs typeface="+mn-cs"/>
              </a:rPr>
              <a:t>Expected Deployment:</a:t>
            </a:r>
            <a:r>
              <a:rPr lang="en-US" sz="1200" b="0" i="0" u="none" strike="noStrike" kern="1200" baseline="0" dirty="0" smtClean="0">
                <a:solidFill>
                  <a:schemeClr val="tx1"/>
                </a:solidFill>
                <a:latin typeface="+mn-lt"/>
                <a:ea typeface="+mn-ea"/>
                <a:cs typeface="+mn-cs"/>
              </a:rPr>
              <a:t> Meaningful evaluation of this technology is under way, including development of a plan for deployment. Although it is not available to users, staff and partners are evaluating options with an expectation of deployment within a defined timeframe. Evaluation involves at least multiple person-weeks of staff time developing options and a proposal for required funding.</a:t>
            </a:r>
          </a:p>
          <a:p>
            <a:pPr lvl="1"/>
            <a:endParaRPr lang="en-US" sz="1200" b="0" i="0" u="none" strike="noStrike" kern="1200" baseline="0" dirty="0" smtClean="0">
              <a:solidFill>
                <a:schemeClr val="tx1"/>
              </a:solidFill>
              <a:latin typeface="+mn-lt"/>
              <a:ea typeface="+mn-ea"/>
              <a:cs typeface="+mn-cs"/>
            </a:endParaRPr>
          </a:p>
          <a:p>
            <a:pPr lvl="1"/>
            <a:r>
              <a:rPr lang="en-US" sz="1200" b="0" i="1" u="none" strike="noStrike" kern="1200" baseline="0" dirty="0" smtClean="0">
                <a:solidFill>
                  <a:schemeClr val="tx1"/>
                </a:solidFill>
                <a:latin typeface="+mn-lt"/>
                <a:ea typeface="+mn-ea"/>
                <a:cs typeface="+mn-cs"/>
              </a:rPr>
              <a:t>Initial Deployment: </a:t>
            </a:r>
            <a:r>
              <a:rPr lang="en-US" sz="1200" b="0" i="0" u="none" strike="noStrike" kern="1200" baseline="0" dirty="0" smtClean="0">
                <a:solidFill>
                  <a:schemeClr val="tx1"/>
                </a:solidFill>
                <a:latin typeface="+mn-lt"/>
                <a:ea typeface="+mn-ea"/>
                <a:cs typeface="+mn-cs"/>
              </a:rPr>
              <a:t>Although no users currently have production access to this technology, a deployment plan is in place and staff are investing significant time and resources (multiple person-weeks of effort) in executing that plan to deploy this technology.</a:t>
            </a:r>
            <a:endParaRPr lang="en-US" dirty="0" smtClean="0"/>
          </a:p>
          <a:p>
            <a:endParaRPr lang="en-US" sz="1200" b="0" i="0" u="none" strike="noStrike" kern="1200" baseline="0" dirty="0" smtClean="0">
              <a:solidFill>
                <a:schemeClr val="tx1"/>
              </a:solidFill>
              <a:latin typeface="+mn-lt"/>
              <a:ea typeface="+mn-ea"/>
              <a:cs typeface="+mn-cs"/>
            </a:endParaRPr>
          </a:p>
          <a:p>
            <a:pPr lvl="1"/>
            <a:r>
              <a:rPr lang="en-US" sz="1200" b="0" i="1" u="none" strike="noStrike" kern="1200" baseline="0" dirty="0" smtClean="0">
                <a:solidFill>
                  <a:schemeClr val="tx1"/>
                </a:solidFill>
                <a:latin typeface="+mn-lt"/>
                <a:ea typeface="+mn-ea"/>
                <a:cs typeface="+mn-cs"/>
              </a:rPr>
              <a:t>Targeted Deployment</a:t>
            </a:r>
            <a:r>
              <a:rPr lang="en-US" sz="1200" b="0" i="0" u="none" strike="noStrike" kern="1200" baseline="0" dirty="0" smtClean="0">
                <a:solidFill>
                  <a:schemeClr val="tx1"/>
                </a:solidFill>
                <a:latin typeface="+mn-lt"/>
                <a:ea typeface="+mn-ea"/>
                <a:cs typeface="+mn-cs"/>
              </a:rPr>
              <a:t>. Full, production-quality technical capability is in place, including ongoing maintenance, funding, etc., with</a:t>
            </a:r>
          </a:p>
          <a:p>
            <a:pPr lvl="1"/>
            <a:r>
              <a:rPr lang="en-US" sz="1200" b="0" i="0" u="none" strike="noStrike" kern="1200" baseline="0" dirty="0" smtClean="0">
                <a:solidFill>
                  <a:schemeClr val="tx1"/>
                </a:solidFill>
                <a:latin typeface="+mn-lt"/>
                <a:ea typeface="+mn-ea"/>
                <a:cs typeface="+mn-cs"/>
              </a:rPr>
              <a:t>potential access by selected users, but not institution-wide.</a:t>
            </a:r>
          </a:p>
          <a:p>
            <a:pPr lvl="1"/>
            <a:endParaRPr lang="en-US" sz="1200" b="0" i="0" u="none" strike="noStrike" kern="1200" baseline="0" dirty="0" smtClean="0">
              <a:solidFill>
                <a:schemeClr val="tx1"/>
              </a:solidFill>
              <a:latin typeface="+mn-lt"/>
              <a:ea typeface="+mn-ea"/>
              <a:cs typeface="+mn-cs"/>
            </a:endParaRPr>
          </a:p>
          <a:p>
            <a:pPr lvl="1"/>
            <a:r>
              <a:rPr lang="en-US" sz="1200" b="0" i="1" u="none" strike="noStrike" kern="1200" baseline="0" dirty="0" smtClean="0">
                <a:solidFill>
                  <a:schemeClr val="tx1"/>
                </a:solidFill>
                <a:latin typeface="+mn-lt"/>
                <a:ea typeface="+mn-ea"/>
                <a:cs typeface="+mn-cs"/>
              </a:rPr>
              <a:t>Institution-Wide Deployment</a:t>
            </a:r>
            <a:r>
              <a:rPr lang="en-US" sz="1200" b="0" i="0" u="none" strike="noStrike" kern="1200" baseline="0" dirty="0" smtClean="0">
                <a:solidFill>
                  <a:schemeClr val="tx1"/>
                </a:solidFill>
                <a:latin typeface="+mn-lt"/>
                <a:ea typeface="+mn-ea"/>
                <a:cs typeface="+mn-cs"/>
              </a:rPr>
              <a:t>. Full, production-quality technical capability is in place, including ongoing maintenance, funding, etc., with</a:t>
            </a:r>
          </a:p>
          <a:p>
            <a:pPr lvl="1"/>
            <a:r>
              <a:rPr lang="en-US" sz="1200" b="0" i="0" u="none" strike="noStrike" kern="1200" baseline="0" dirty="0" smtClean="0">
                <a:solidFill>
                  <a:schemeClr val="tx1"/>
                </a:solidFill>
                <a:latin typeface="+mn-lt"/>
                <a:ea typeface="+mn-ea"/>
                <a:cs typeface="+mn-cs"/>
              </a:rPr>
              <a:t>deployment supporting potential access institution-wide.</a:t>
            </a:r>
            <a:endParaRPr lang="en-US" dirty="0"/>
          </a:p>
        </p:txBody>
      </p:sp>
      <p:sp>
        <p:nvSpPr>
          <p:cNvPr id="4" name="Slide Number Placeholder 3"/>
          <p:cNvSpPr>
            <a:spLocks noGrp="1"/>
          </p:cNvSpPr>
          <p:nvPr>
            <p:ph type="sldNum" sz="quarter" idx="10"/>
          </p:nvPr>
        </p:nvSpPr>
        <p:spPr/>
        <p:txBody>
          <a:bodyPr/>
          <a:lstStyle/>
          <a:p>
            <a:fld id="{8EE6E752-9152-914E-9C79-69F5FADFC4B1}" type="slidenum">
              <a:rPr lang="en-US" smtClean="0"/>
              <a:t>40</a:t>
            </a:fld>
            <a:endParaRPr lang="en-US"/>
          </a:p>
        </p:txBody>
      </p:sp>
    </p:spTree>
    <p:extLst>
      <p:ext uri="{BB962C8B-B14F-4D97-AF65-F5344CB8AC3E}">
        <p14:creationId xmlns:p14="http://schemas.microsoft.com/office/powerpoint/2010/main" val="24230398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Why this metric</a:t>
            </a:r>
            <a:r>
              <a:rPr lang="en-US" sz="1200" b="1" kern="1200" baseline="0" dirty="0" smtClean="0">
                <a:solidFill>
                  <a:schemeClr val="tx1"/>
                </a:solidFill>
                <a:effectLst/>
                <a:latin typeface="+mn-lt"/>
                <a:ea typeface="+mn-ea"/>
                <a:cs typeface="+mn-cs"/>
              </a:rPr>
              <a:t> is important</a:t>
            </a:r>
            <a:r>
              <a:rPr lang="en-US" sz="1200" kern="1200" baseline="0" dirty="0" smtClean="0">
                <a:solidFill>
                  <a:schemeClr val="tx1"/>
                </a:solidFill>
                <a:effectLst/>
                <a:latin typeface="+mn-lt"/>
                <a:ea typeface="+mn-ea"/>
                <a:cs typeface="+mn-cs"/>
              </a:rPr>
              <a:t>: Proportion of wireless network access points using 802.11ac or 802.11n standard as compared to 802.11a/b/g can be an indicator of network scope and quality.</a:t>
            </a:r>
          </a:p>
          <a:p>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About the data: </a:t>
            </a:r>
            <a:endParaRPr lang="en-US" u="none"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2014, percentage of access points that are 802.11n</a:t>
            </a:r>
            <a:r>
              <a:rPr lang="en-US" baseline="0" dirty="0" smtClean="0"/>
              <a:t> is calculated by the total of column 2 </a:t>
            </a:r>
            <a:r>
              <a:rPr lang="en-US" dirty="0" smtClean="0"/>
              <a:t>for Module 6, Question 8 divided</a:t>
            </a:r>
            <a:r>
              <a:rPr lang="en-US" baseline="0" dirty="0" smtClean="0"/>
              <a:t> by the total number of access points reported for Module 6, Question 8</a:t>
            </a:r>
            <a:r>
              <a:rPr lang="en-US"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2014, percentage of access points that are 802.11ac</a:t>
            </a:r>
            <a:r>
              <a:rPr lang="en-US" baseline="0" dirty="0" smtClean="0"/>
              <a:t> is calculated by the total of column 3 </a:t>
            </a:r>
            <a:r>
              <a:rPr lang="en-US" dirty="0" smtClean="0"/>
              <a:t>for Module 6, Question 8 divided</a:t>
            </a:r>
            <a:r>
              <a:rPr lang="en-US" baseline="0" dirty="0" smtClean="0"/>
              <a:t> by the total number of access points reported for Module 6, Question 8</a:t>
            </a:r>
            <a:r>
              <a:rPr lang="en-US" dirty="0" smtClean="0"/>
              <a:t>.</a:t>
            </a:r>
          </a:p>
          <a:p>
            <a:endParaRPr lang="en-US" dirty="0"/>
          </a:p>
        </p:txBody>
      </p:sp>
      <p:sp>
        <p:nvSpPr>
          <p:cNvPr id="4" name="Slide Number Placeholder 3"/>
          <p:cNvSpPr>
            <a:spLocks noGrp="1"/>
          </p:cNvSpPr>
          <p:nvPr>
            <p:ph type="sldNum" sz="quarter" idx="10"/>
          </p:nvPr>
        </p:nvSpPr>
        <p:spPr/>
        <p:txBody>
          <a:bodyPr/>
          <a:lstStyle/>
          <a:p>
            <a:fld id="{8EE6E752-9152-914E-9C79-69F5FADFC4B1}" type="slidenum">
              <a:rPr lang="en-US" smtClean="0"/>
              <a:t>41</a:t>
            </a:fld>
            <a:endParaRPr lang="en-US"/>
          </a:p>
        </p:txBody>
      </p:sp>
    </p:spTree>
    <p:extLst>
      <p:ext uri="{BB962C8B-B14F-4D97-AF65-F5344CB8AC3E}">
        <p14:creationId xmlns:p14="http://schemas.microsoft.com/office/powerpoint/2010/main" val="24230398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Why this metric</a:t>
            </a:r>
            <a:r>
              <a:rPr lang="en-US" sz="1200" b="1" kern="1200" baseline="0" dirty="0" smtClean="0">
                <a:solidFill>
                  <a:schemeClr val="tx1"/>
                </a:solidFill>
                <a:effectLst/>
                <a:latin typeface="+mn-lt"/>
                <a:ea typeface="+mn-ea"/>
                <a:cs typeface="+mn-cs"/>
              </a:rPr>
              <a:t> is important</a:t>
            </a:r>
            <a:r>
              <a:rPr lang="en-US" sz="1200" kern="1200" baseline="0" dirty="0" smtClean="0">
                <a:solidFill>
                  <a:schemeClr val="tx1"/>
                </a:solidFill>
                <a:effectLst/>
                <a:latin typeface="+mn-lt"/>
                <a:ea typeface="+mn-ea"/>
                <a:cs typeface="+mn-cs"/>
              </a:rPr>
              <a:t>: Metrics on IT service delivery can be used to help you consider how your IT domain area spending and staffing compare in the context of level and types of services provided within that domain. </a:t>
            </a:r>
          </a:p>
          <a:p>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About the data: </a:t>
            </a:r>
            <a:endParaRPr lang="en-US" u="none"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2014, institutions</a:t>
            </a:r>
            <a:r>
              <a:rPr lang="en-US" baseline="0" dirty="0" smtClean="0"/>
              <a:t> with mandatory information security training for faculty or staff are those with any option selected in column 1, 3, 4, or 5 for Module 7, Question 10</a:t>
            </a:r>
            <a:r>
              <a:rPr lang="en-US"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2014, institutions</a:t>
            </a:r>
            <a:r>
              <a:rPr lang="en-US" baseline="0" dirty="0" smtClean="0"/>
              <a:t> with mandatory information security training for students are those with any option selected in column 2 for Module 7, Question 10</a:t>
            </a:r>
            <a:r>
              <a:rPr lang="en-US" dirty="0" smtClean="0"/>
              <a:t>.</a:t>
            </a:r>
          </a:p>
          <a:p>
            <a:endParaRPr lang="en-US" dirty="0" smtClean="0"/>
          </a:p>
          <a:p>
            <a:r>
              <a:rPr lang="en-US" dirty="0" smtClean="0"/>
              <a:t>To complete this</a:t>
            </a:r>
            <a:r>
              <a:rPr lang="en-US" baseline="0" dirty="0" smtClean="0"/>
              <a:t> slide, </a:t>
            </a:r>
            <a:r>
              <a:rPr lang="en-US" dirty="0" smtClean="0"/>
              <a:t>indicate that your institution has each service by entering 100% in the associated spreadsheet.</a:t>
            </a:r>
          </a:p>
          <a:p>
            <a:endParaRPr lang="en-US" dirty="0"/>
          </a:p>
        </p:txBody>
      </p:sp>
      <p:sp>
        <p:nvSpPr>
          <p:cNvPr id="4" name="Slide Number Placeholder 3"/>
          <p:cNvSpPr>
            <a:spLocks noGrp="1"/>
          </p:cNvSpPr>
          <p:nvPr>
            <p:ph type="sldNum" sz="quarter" idx="10"/>
          </p:nvPr>
        </p:nvSpPr>
        <p:spPr/>
        <p:txBody>
          <a:bodyPr/>
          <a:lstStyle/>
          <a:p>
            <a:fld id="{8EE6E752-9152-914E-9C79-69F5FADFC4B1}" type="slidenum">
              <a:rPr lang="en-US" smtClean="0"/>
              <a:t>42</a:t>
            </a:fld>
            <a:endParaRPr lang="en-US"/>
          </a:p>
        </p:txBody>
      </p:sp>
    </p:spTree>
    <p:extLst>
      <p:ext uri="{BB962C8B-B14F-4D97-AF65-F5344CB8AC3E}">
        <p14:creationId xmlns:p14="http://schemas.microsoft.com/office/powerpoint/2010/main" val="24230398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Why this metric</a:t>
            </a:r>
            <a:r>
              <a:rPr lang="en-US" sz="1200" b="1" kern="1200" baseline="0" dirty="0" smtClean="0">
                <a:solidFill>
                  <a:schemeClr val="tx1"/>
                </a:solidFill>
                <a:effectLst/>
                <a:latin typeface="+mn-lt"/>
                <a:ea typeface="+mn-ea"/>
                <a:cs typeface="+mn-cs"/>
              </a:rPr>
              <a:t> is important</a:t>
            </a:r>
            <a:r>
              <a:rPr lang="en-US" sz="1200" kern="1200" baseline="0" dirty="0" smtClean="0">
                <a:solidFill>
                  <a:schemeClr val="tx1"/>
                </a:solidFill>
                <a:effectLst/>
                <a:latin typeface="+mn-lt"/>
                <a:ea typeface="+mn-ea"/>
                <a:cs typeface="+mn-cs"/>
              </a:rPr>
              <a:t>: Metrics on IT service delivery can be used to help you consider how your IT domain area spending and staffing compare in the context of level and types of services provided within that domain. Assessing IT security risk is also an indicator of healthy information security practice.</a:t>
            </a:r>
          </a:p>
          <a:p>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About the data: </a:t>
            </a:r>
            <a:endParaRPr lang="en-US" u="none"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2014, institutions</a:t>
            </a:r>
            <a:r>
              <a:rPr lang="en-US" baseline="0" dirty="0" smtClean="0"/>
              <a:t> that have conducted any sort of IT security risk assessment are those with any option (except “no risk assessments have been undertaken”) for Module 7, Question 8</a:t>
            </a:r>
            <a:r>
              <a:rPr lang="en-US" dirty="0" smtClean="0"/>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To complete this</a:t>
            </a:r>
            <a:r>
              <a:rPr lang="en-US" baseline="0" dirty="0" smtClean="0"/>
              <a:t> slide, i</a:t>
            </a:r>
            <a:r>
              <a:rPr lang="en-US" dirty="0" smtClean="0"/>
              <a:t>ndicate that your institution has conducted a risk assessment</a:t>
            </a:r>
            <a:r>
              <a:rPr lang="en-US" baseline="0" dirty="0" smtClean="0"/>
              <a:t> </a:t>
            </a:r>
            <a:r>
              <a:rPr lang="en-US" dirty="0" smtClean="0"/>
              <a:t>by entering 100% in the associated spreadsheet.</a:t>
            </a:r>
          </a:p>
          <a:p>
            <a:endParaRPr lang="en-US" dirty="0"/>
          </a:p>
        </p:txBody>
      </p:sp>
      <p:sp>
        <p:nvSpPr>
          <p:cNvPr id="4" name="Slide Number Placeholder 3"/>
          <p:cNvSpPr>
            <a:spLocks noGrp="1"/>
          </p:cNvSpPr>
          <p:nvPr>
            <p:ph type="sldNum" sz="quarter" idx="10"/>
          </p:nvPr>
        </p:nvSpPr>
        <p:spPr/>
        <p:txBody>
          <a:bodyPr/>
          <a:lstStyle/>
          <a:p>
            <a:fld id="{8EE6E752-9152-914E-9C79-69F5FADFC4B1}" type="slidenum">
              <a:rPr lang="en-US" smtClean="0"/>
              <a:t>43</a:t>
            </a:fld>
            <a:endParaRPr lang="en-US"/>
          </a:p>
        </p:txBody>
      </p:sp>
    </p:spTree>
    <p:extLst>
      <p:ext uri="{BB962C8B-B14F-4D97-AF65-F5344CB8AC3E}">
        <p14:creationId xmlns:p14="http://schemas.microsoft.com/office/powerpoint/2010/main" val="2423039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E6E752-9152-914E-9C79-69F5FADFC4B1}" type="slidenum">
              <a:rPr lang="en-US" smtClean="0"/>
              <a:t>6</a:t>
            </a:fld>
            <a:endParaRPr lang="en-US"/>
          </a:p>
        </p:txBody>
      </p:sp>
    </p:spTree>
    <p:extLst>
      <p:ext uri="{BB962C8B-B14F-4D97-AF65-F5344CB8AC3E}">
        <p14:creationId xmlns:p14="http://schemas.microsoft.com/office/powerpoint/2010/main" val="22461714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Why this metric</a:t>
            </a:r>
            <a:r>
              <a:rPr lang="en-US" sz="1200" b="1" kern="1200" baseline="0" dirty="0" smtClean="0">
                <a:solidFill>
                  <a:schemeClr val="tx1"/>
                </a:solidFill>
                <a:effectLst/>
                <a:latin typeface="+mn-lt"/>
                <a:ea typeface="+mn-ea"/>
                <a:cs typeface="+mn-cs"/>
              </a:rPr>
              <a:t> is important</a:t>
            </a:r>
            <a:r>
              <a:rPr lang="en-US" sz="1200" kern="1200" baseline="0" dirty="0" smtClean="0">
                <a:solidFill>
                  <a:schemeClr val="tx1"/>
                </a:solidFill>
                <a:effectLst/>
                <a:latin typeface="+mn-lt"/>
                <a:ea typeface="+mn-ea"/>
                <a:cs typeface="+mn-cs"/>
              </a:rPr>
              <a:t>: Alternative management strategies for information systems and applications are being used to gain efficiency, scalability, flexibility, and effectiveness. Keep an eye on which strategies your peers are using and consider whether they would be right for your institution.</a:t>
            </a:r>
          </a:p>
          <a:p>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About the data: </a:t>
            </a:r>
            <a:endParaRPr lang="en-US" u="none"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2014, institutions using a vendor-managed</a:t>
            </a:r>
            <a:r>
              <a:rPr lang="en-US" baseline="0" dirty="0" smtClean="0"/>
              <a:t> </a:t>
            </a:r>
            <a:r>
              <a:rPr lang="en-US" baseline="0" dirty="0" err="1" smtClean="0"/>
              <a:t>SaaS</a:t>
            </a:r>
            <a:r>
              <a:rPr lang="en-US" baseline="0" dirty="0" smtClean="0"/>
              <a:t> management strategy are those with column 4 selected</a:t>
            </a:r>
            <a:r>
              <a:rPr lang="en-US" dirty="0" smtClean="0"/>
              <a:t> for Module 8, Question 3b.</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complete this slide, indicate whether or not your in</a:t>
            </a:r>
            <a:r>
              <a:rPr lang="en-US" baseline="0" dirty="0" smtClean="0"/>
              <a:t>stitution uses </a:t>
            </a:r>
            <a:r>
              <a:rPr lang="en-US" baseline="0" dirty="0" err="1" smtClean="0"/>
              <a:t>SaaS</a:t>
            </a:r>
            <a:r>
              <a:rPr lang="en-US" baseline="0" dirty="0" smtClean="0"/>
              <a:t> for each system with the appropriate icon.</a:t>
            </a:r>
            <a:endParaRPr lang="en-US" dirty="0" smtClean="0"/>
          </a:p>
        </p:txBody>
      </p:sp>
      <p:sp>
        <p:nvSpPr>
          <p:cNvPr id="4" name="Slide Number Placeholder 3"/>
          <p:cNvSpPr>
            <a:spLocks noGrp="1"/>
          </p:cNvSpPr>
          <p:nvPr>
            <p:ph type="sldNum" sz="quarter" idx="10"/>
          </p:nvPr>
        </p:nvSpPr>
        <p:spPr/>
        <p:txBody>
          <a:bodyPr/>
          <a:lstStyle/>
          <a:p>
            <a:fld id="{8EE6E752-9152-914E-9C79-69F5FADFC4B1}" type="slidenum">
              <a:rPr lang="en-US" smtClean="0"/>
              <a:t>44</a:t>
            </a:fld>
            <a:endParaRPr lang="en-US"/>
          </a:p>
        </p:txBody>
      </p:sp>
    </p:spTree>
    <p:extLst>
      <p:ext uri="{BB962C8B-B14F-4D97-AF65-F5344CB8AC3E}">
        <p14:creationId xmlns:p14="http://schemas.microsoft.com/office/powerpoint/2010/main" val="24230398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Why this metric</a:t>
            </a:r>
            <a:r>
              <a:rPr lang="en-US" sz="1200" b="1" kern="1200" baseline="0" dirty="0" smtClean="0">
                <a:solidFill>
                  <a:schemeClr val="tx1"/>
                </a:solidFill>
                <a:effectLst/>
                <a:latin typeface="+mn-lt"/>
                <a:ea typeface="+mn-ea"/>
                <a:cs typeface="+mn-cs"/>
              </a:rPr>
              <a:t> is important</a:t>
            </a:r>
            <a:r>
              <a:rPr lang="en-US" sz="1200" kern="1200" baseline="0" dirty="0" smtClean="0">
                <a:solidFill>
                  <a:schemeClr val="tx1"/>
                </a:solidFill>
                <a:effectLst/>
                <a:latin typeface="+mn-lt"/>
                <a:ea typeface="+mn-ea"/>
                <a:cs typeface="+mn-cs"/>
              </a:rPr>
              <a:t>: Alternative management strategies for information systems and applications are being used to gain efficiency, scalability, flexibility, and effectiveness. Keep an eye on which strategies your peers are using and consider whether they would be right for your institution.</a:t>
            </a:r>
          </a:p>
          <a:p>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About the data: </a:t>
            </a:r>
            <a:endParaRPr lang="en-US" u="none"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2014, institutions using a vendor-managed</a:t>
            </a:r>
            <a:r>
              <a:rPr lang="en-US" baseline="0" dirty="0" smtClean="0"/>
              <a:t> </a:t>
            </a:r>
            <a:r>
              <a:rPr lang="en-US" baseline="0" dirty="0" err="1" smtClean="0"/>
              <a:t>PaaS</a:t>
            </a:r>
            <a:r>
              <a:rPr lang="en-US" baseline="0" dirty="0" smtClean="0"/>
              <a:t> management strategy are those with column 3 selected</a:t>
            </a:r>
            <a:r>
              <a:rPr lang="en-US" dirty="0" smtClean="0"/>
              <a:t> for Module 8, Question 3b.</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complete this slide, indicate whether or not your in</a:t>
            </a:r>
            <a:r>
              <a:rPr lang="en-US" baseline="0" dirty="0" smtClean="0"/>
              <a:t>stitution uses </a:t>
            </a:r>
            <a:r>
              <a:rPr lang="en-US" baseline="0" dirty="0" err="1" smtClean="0"/>
              <a:t>PaaS</a:t>
            </a:r>
            <a:r>
              <a:rPr lang="en-US" baseline="0" dirty="0" smtClean="0"/>
              <a:t> for each system with the appropriate icon.</a:t>
            </a:r>
            <a:endParaRPr lang="en-US" dirty="0" smtClean="0"/>
          </a:p>
          <a:p>
            <a:endParaRPr lang="en-US" dirty="0"/>
          </a:p>
        </p:txBody>
      </p:sp>
      <p:sp>
        <p:nvSpPr>
          <p:cNvPr id="4" name="Slide Number Placeholder 3"/>
          <p:cNvSpPr>
            <a:spLocks noGrp="1"/>
          </p:cNvSpPr>
          <p:nvPr>
            <p:ph type="sldNum" sz="quarter" idx="10"/>
          </p:nvPr>
        </p:nvSpPr>
        <p:spPr/>
        <p:txBody>
          <a:bodyPr/>
          <a:lstStyle/>
          <a:p>
            <a:fld id="{8EE6E752-9152-914E-9C79-69F5FADFC4B1}" type="slidenum">
              <a:rPr lang="en-US" smtClean="0"/>
              <a:t>45</a:t>
            </a:fld>
            <a:endParaRPr lang="en-US"/>
          </a:p>
        </p:txBody>
      </p:sp>
    </p:spTree>
    <p:extLst>
      <p:ext uri="{BB962C8B-B14F-4D97-AF65-F5344CB8AC3E}">
        <p14:creationId xmlns:p14="http://schemas.microsoft.com/office/powerpoint/2010/main" val="24230398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Why this metric</a:t>
            </a:r>
            <a:r>
              <a:rPr lang="en-US" sz="1200" b="1" kern="1200" baseline="0" dirty="0" smtClean="0">
                <a:solidFill>
                  <a:schemeClr val="tx1"/>
                </a:solidFill>
                <a:effectLst/>
                <a:latin typeface="+mn-lt"/>
                <a:ea typeface="+mn-ea"/>
                <a:cs typeface="+mn-cs"/>
              </a:rPr>
              <a:t> is important</a:t>
            </a:r>
            <a:r>
              <a:rPr lang="en-US" sz="1200" kern="1200" baseline="0" dirty="0" smtClean="0">
                <a:solidFill>
                  <a:schemeClr val="tx1"/>
                </a:solidFill>
                <a:effectLst/>
                <a:latin typeface="+mn-lt"/>
                <a:ea typeface="+mn-ea"/>
                <a:cs typeface="+mn-cs"/>
              </a:rPr>
              <a:t>: Alternative management strategies for information systems and applications are being used to gain efficiency, scalability, flexibility, and effectiveness. Keep an eye on which strategies your peers are using and consider whether they would be right for your institution.</a:t>
            </a:r>
          </a:p>
          <a:p>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About the data: </a:t>
            </a:r>
            <a:endParaRPr lang="en-US" u="none"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2014, institutions using a vendor-hosted </a:t>
            </a:r>
            <a:r>
              <a:rPr lang="en-US" dirty="0" err="1" smtClean="0"/>
              <a:t>I</a:t>
            </a:r>
            <a:r>
              <a:rPr lang="en-US" baseline="0" dirty="0" err="1" smtClean="0"/>
              <a:t>aaS</a:t>
            </a:r>
            <a:r>
              <a:rPr lang="en-US" baseline="0" dirty="0" smtClean="0"/>
              <a:t> management strategy are those with column 2 selected</a:t>
            </a:r>
            <a:r>
              <a:rPr lang="en-US" dirty="0" smtClean="0"/>
              <a:t> for Module 8, Question 3b.</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complete this slide, indicate whether or not your in</a:t>
            </a:r>
            <a:r>
              <a:rPr lang="en-US" baseline="0" dirty="0" smtClean="0"/>
              <a:t>stitution uses </a:t>
            </a:r>
            <a:r>
              <a:rPr lang="en-US" baseline="0" dirty="0" err="1" smtClean="0"/>
              <a:t>IaaS</a:t>
            </a:r>
            <a:r>
              <a:rPr lang="en-US" baseline="0" dirty="0" smtClean="0"/>
              <a:t> for each system with the appropriate icon.</a:t>
            </a:r>
            <a:endParaRPr lang="en-US" dirty="0" smtClean="0"/>
          </a:p>
          <a:p>
            <a:endParaRPr lang="en-US" dirty="0"/>
          </a:p>
        </p:txBody>
      </p:sp>
      <p:sp>
        <p:nvSpPr>
          <p:cNvPr id="4" name="Slide Number Placeholder 3"/>
          <p:cNvSpPr>
            <a:spLocks noGrp="1"/>
          </p:cNvSpPr>
          <p:nvPr>
            <p:ph type="sldNum" sz="quarter" idx="10"/>
          </p:nvPr>
        </p:nvSpPr>
        <p:spPr/>
        <p:txBody>
          <a:bodyPr/>
          <a:lstStyle/>
          <a:p>
            <a:fld id="{8EE6E752-9152-914E-9C79-69F5FADFC4B1}" type="slidenum">
              <a:rPr lang="en-US" smtClean="0"/>
              <a:t>46</a:t>
            </a:fld>
            <a:endParaRPr lang="en-US"/>
          </a:p>
        </p:txBody>
      </p:sp>
    </p:spTree>
    <p:extLst>
      <p:ext uri="{BB962C8B-B14F-4D97-AF65-F5344CB8AC3E}">
        <p14:creationId xmlns:p14="http://schemas.microsoft.com/office/powerpoint/2010/main" val="24230398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Why this metric</a:t>
            </a:r>
            <a:r>
              <a:rPr lang="en-US" sz="1200" b="1" kern="1200" baseline="0" dirty="0" smtClean="0">
                <a:solidFill>
                  <a:schemeClr val="tx1"/>
                </a:solidFill>
                <a:effectLst/>
                <a:latin typeface="+mn-lt"/>
                <a:ea typeface="+mn-ea"/>
                <a:cs typeface="+mn-cs"/>
              </a:rPr>
              <a:t> is important</a:t>
            </a:r>
            <a:r>
              <a:rPr lang="en-US" sz="1200"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Identify systems your peers are replacing within the next three years to evaluate whether your institution is ready for a replacement as well. Also, find peers who have recently replaced systems and learn from their experience</a:t>
            </a:r>
            <a:r>
              <a:rPr lang="en-US" sz="1200" b="0" i="0" u="none" strike="noStrike" kern="1200" baseline="0" dirty="0" smtClean="0">
                <a:solidFill>
                  <a:schemeClr val="tx1"/>
                </a:solidFill>
                <a:effectLst/>
                <a:latin typeface="+mn-lt"/>
                <a:ea typeface="+mn-ea"/>
                <a:cs typeface="+mn-cs"/>
              </a:rPr>
              <a:t> before embarking on your own replacement.</a:t>
            </a:r>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About the data: </a:t>
            </a:r>
            <a:endParaRPr lang="en-US" u="none"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2014, institutions planning to replace in</a:t>
            </a:r>
            <a:r>
              <a:rPr lang="en-US" baseline="0" dirty="0" smtClean="0"/>
              <a:t> the next three years are those with “yes” selected</a:t>
            </a:r>
            <a:r>
              <a:rPr lang="en-US" dirty="0" smtClean="0"/>
              <a:t> for Module 8, Question 3a.</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complete this slide, indicate whether or not your in</a:t>
            </a:r>
            <a:r>
              <a:rPr lang="en-US" baseline="0" dirty="0" smtClean="0"/>
              <a:t>stitution has replaced each system or has plans to replace each system with the appropriate icon.</a:t>
            </a:r>
            <a:endParaRPr lang="en-US" dirty="0" smtClean="0"/>
          </a:p>
          <a:p>
            <a:endParaRPr lang="en-US" dirty="0"/>
          </a:p>
        </p:txBody>
      </p:sp>
      <p:sp>
        <p:nvSpPr>
          <p:cNvPr id="4" name="Slide Number Placeholder 3"/>
          <p:cNvSpPr>
            <a:spLocks noGrp="1"/>
          </p:cNvSpPr>
          <p:nvPr>
            <p:ph type="sldNum" sz="quarter" idx="10"/>
          </p:nvPr>
        </p:nvSpPr>
        <p:spPr/>
        <p:txBody>
          <a:bodyPr/>
          <a:lstStyle/>
          <a:p>
            <a:fld id="{8EE6E752-9152-914E-9C79-69F5FADFC4B1}" type="slidenum">
              <a:rPr lang="en-US" smtClean="0"/>
              <a:t>47</a:t>
            </a:fld>
            <a:endParaRPr lang="en-US"/>
          </a:p>
        </p:txBody>
      </p:sp>
    </p:spTree>
    <p:extLst>
      <p:ext uri="{BB962C8B-B14F-4D97-AF65-F5344CB8AC3E}">
        <p14:creationId xmlns:p14="http://schemas.microsoft.com/office/powerpoint/2010/main" val="24230398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fontAlgn="b"/>
            <a:r>
              <a:rPr lang="en-US" sz="1200" b="1" kern="1200" dirty="0" smtClean="0">
                <a:solidFill>
                  <a:schemeClr val="tx1"/>
                </a:solidFill>
                <a:effectLst/>
                <a:latin typeface="+mn-lt"/>
                <a:ea typeface="+mn-ea"/>
                <a:cs typeface="+mn-cs"/>
              </a:rPr>
              <a:t>Why this metric</a:t>
            </a:r>
            <a:r>
              <a:rPr lang="en-US" sz="1200" b="1" kern="1200" baseline="0" dirty="0" smtClean="0">
                <a:solidFill>
                  <a:schemeClr val="tx1"/>
                </a:solidFill>
                <a:effectLst/>
                <a:latin typeface="+mn-lt"/>
                <a:ea typeface="+mn-ea"/>
                <a:cs typeface="+mn-cs"/>
              </a:rPr>
              <a:t> is important</a:t>
            </a:r>
            <a:r>
              <a:rPr lang="en-US" sz="1200" kern="1200" baseline="0" dirty="0" smtClean="0">
                <a:solidFill>
                  <a:schemeClr val="tx1"/>
                </a:solidFill>
                <a:effectLst/>
                <a:latin typeface="+mn-lt"/>
                <a:ea typeface="+mn-ea"/>
                <a:cs typeface="+mn-cs"/>
              </a:rPr>
              <a:t>: </a:t>
            </a:r>
            <a:r>
              <a:rPr lang="en-US" sz="1200" u="none" strike="noStrike" dirty="0" smtClean="0">
                <a:effectLst/>
                <a:latin typeface="+mn-lt"/>
              </a:rPr>
              <a:t>Providing user support in the new normal—mobile, online education, cloud, and BYOD environments is #7</a:t>
            </a:r>
            <a:r>
              <a:rPr lang="en-US" sz="1200" u="none" strike="noStrike" baseline="0" dirty="0" smtClean="0">
                <a:effectLst/>
                <a:latin typeface="+mn-lt"/>
              </a:rPr>
              <a:t> on the 2015 Top IT Issues list. Determine whether your mobile offerings are in line with what users at other institutions are experiencing.</a:t>
            </a:r>
            <a:endParaRPr lang="en-US" sz="1200" b="0" i="0" u="none" strike="noStrike" dirty="0" smtClean="0">
              <a:solidFill>
                <a:schemeClr val="tx1"/>
              </a:solidFill>
              <a:effectLst/>
              <a:latin typeface="+mn-lt"/>
              <a:cs typeface="Arial"/>
            </a:endParaRPr>
          </a:p>
          <a:p>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About the data: </a:t>
            </a:r>
            <a:endParaRPr lang="en-US" u="none"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2014, institutions with mobile-friendly applications</a:t>
            </a:r>
            <a:r>
              <a:rPr lang="en-US" baseline="0" dirty="0" smtClean="0"/>
              <a:t> are those with columns 6, 7, or 8 selected</a:t>
            </a:r>
            <a:r>
              <a:rPr lang="en-US" dirty="0" smtClean="0"/>
              <a:t> for Module 8, Question 3b.</a:t>
            </a:r>
          </a:p>
          <a:p>
            <a:endParaRPr lang="en-US" dirty="0" smtClean="0"/>
          </a:p>
          <a:p>
            <a:r>
              <a:rPr lang="en-US" dirty="0" smtClean="0"/>
              <a:t>To complete</a:t>
            </a:r>
            <a:r>
              <a:rPr lang="en-US" baseline="0" dirty="0" smtClean="0"/>
              <a:t> this slide, indicate whether or not each system is mobile friendly at your institution using the appropriate icon.</a:t>
            </a:r>
            <a:endParaRPr lang="en-US" dirty="0"/>
          </a:p>
        </p:txBody>
      </p:sp>
      <p:sp>
        <p:nvSpPr>
          <p:cNvPr id="4" name="Slide Number Placeholder 3"/>
          <p:cNvSpPr>
            <a:spLocks noGrp="1"/>
          </p:cNvSpPr>
          <p:nvPr>
            <p:ph type="sldNum" sz="quarter" idx="10"/>
          </p:nvPr>
        </p:nvSpPr>
        <p:spPr/>
        <p:txBody>
          <a:bodyPr/>
          <a:lstStyle/>
          <a:p>
            <a:fld id="{8EE6E752-9152-914E-9C79-69F5FADFC4B1}" type="slidenum">
              <a:rPr lang="en-US" smtClean="0"/>
              <a:t>48</a:t>
            </a:fld>
            <a:endParaRPr lang="en-US"/>
          </a:p>
        </p:txBody>
      </p:sp>
    </p:spTree>
    <p:extLst>
      <p:ext uri="{BB962C8B-B14F-4D97-AF65-F5344CB8AC3E}">
        <p14:creationId xmlns:p14="http://schemas.microsoft.com/office/powerpoint/2010/main" val="24230398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E6E752-9152-914E-9C79-69F5FADFC4B1}" type="slidenum">
              <a:rPr lang="en-US" smtClean="0"/>
              <a:t>52</a:t>
            </a:fld>
            <a:endParaRPr lang="en-US"/>
          </a:p>
        </p:txBody>
      </p:sp>
    </p:spTree>
    <p:extLst>
      <p:ext uri="{BB962C8B-B14F-4D97-AF65-F5344CB8AC3E}">
        <p14:creationId xmlns:p14="http://schemas.microsoft.com/office/powerpoint/2010/main" val="4001564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For more on benchmarking, view</a:t>
            </a:r>
            <a:r>
              <a:rPr lang="en-US" baseline="0" dirty="0" smtClean="0"/>
              <a:t> the video at </a:t>
            </a:r>
            <a:r>
              <a:rPr lang="pt-BR" dirty="0" smtClean="0"/>
              <a:t>http://vimeo.com/56927071.</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EE6E752-9152-914E-9C79-69F5FADFC4B1}" type="slidenum">
              <a:rPr lang="en-US" smtClean="0"/>
              <a:t>7</a:t>
            </a:fld>
            <a:endParaRPr lang="en-US"/>
          </a:p>
        </p:txBody>
      </p:sp>
    </p:spTree>
    <p:extLst>
      <p:ext uri="{BB962C8B-B14F-4D97-AF65-F5344CB8AC3E}">
        <p14:creationId xmlns:p14="http://schemas.microsoft.com/office/powerpoint/2010/main" val="1291131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For more on benchmarking, view</a:t>
            </a:r>
            <a:r>
              <a:rPr lang="en-US" baseline="0" dirty="0" smtClean="0"/>
              <a:t> the video at </a:t>
            </a:r>
            <a:r>
              <a:rPr lang="pt-BR" dirty="0" smtClean="0"/>
              <a:t>http://vimeo.com/56927071.</a:t>
            </a:r>
            <a:endParaRPr lang="en-US" dirty="0" smtClean="0"/>
          </a:p>
          <a:p>
            <a:endParaRPr lang="en-US" dirty="0" smtClean="0"/>
          </a:p>
          <a:p>
            <a:pPr marL="0" indent="0">
              <a:buNone/>
            </a:pPr>
            <a:r>
              <a:rPr lang="en-US" sz="1200" dirty="0" smtClean="0">
                <a:solidFill>
                  <a:schemeClr val="tx1"/>
                </a:solidFill>
              </a:rPr>
              <a:t>For a successful benchmarking study, follow these steps:</a:t>
            </a:r>
          </a:p>
          <a:p>
            <a:pPr>
              <a:buFont typeface="+mj-lt"/>
              <a:buAutoNum type="arabicPeriod"/>
            </a:pPr>
            <a:r>
              <a:rPr lang="en-US" sz="1200" b="1" dirty="0" smtClean="0">
                <a:solidFill>
                  <a:schemeClr val="tx1"/>
                </a:solidFill>
              </a:rPr>
              <a:t> Identify your goals</a:t>
            </a:r>
            <a:r>
              <a:rPr lang="en-US" sz="1200" dirty="0" smtClean="0">
                <a:solidFill>
                  <a:schemeClr val="tx1"/>
                </a:solidFill>
              </a:rPr>
              <a:t>. What are your benchmarking needs? What is the goal of this exercise?</a:t>
            </a:r>
          </a:p>
          <a:p>
            <a:pPr>
              <a:buFont typeface="+mj-lt"/>
              <a:buAutoNum type="arabicPeriod"/>
            </a:pPr>
            <a:r>
              <a:rPr lang="en-US" sz="1200" b="1" dirty="0" smtClean="0">
                <a:solidFill>
                  <a:schemeClr val="tx1"/>
                </a:solidFill>
              </a:rPr>
              <a:t> Identify your audience</a:t>
            </a:r>
            <a:r>
              <a:rPr lang="en-US" sz="1200" dirty="0" smtClean="0">
                <a:solidFill>
                  <a:schemeClr val="tx1"/>
                </a:solidFill>
              </a:rPr>
              <a:t>. Are you gathering data for leadership, users, or services owners?</a:t>
            </a:r>
          </a:p>
          <a:p>
            <a:pPr>
              <a:buFont typeface="+mj-lt"/>
              <a:buAutoNum type="arabicPeriod"/>
            </a:pPr>
            <a:r>
              <a:rPr lang="en-US" sz="1200" b="1" dirty="0" smtClean="0">
                <a:solidFill>
                  <a:schemeClr val="tx1"/>
                </a:solidFill>
              </a:rPr>
              <a:t> Identify data sources</a:t>
            </a:r>
            <a:r>
              <a:rPr lang="en-US" sz="1200" dirty="0" smtClean="0">
                <a:solidFill>
                  <a:schemeClr val="tx1"/>
                </a:solidFill>
              </a:rPr>
              <a:t>. What data are available to you today? Do you have the data you need to meet your benchmarking needs? Which groups will you compare against?  </a:t>
            </a:r>
          </a:p>
          <a:p>
            <a:pPr>
              <a:buFont typeface="+mj-lt"/>
              <a:buAutoNum type="arabicPeriod"/>
            </a:pPr>
            <a:r>
              <a:rPr lang="en-US" sz="1200" b="1" dirty="0" smtClean="0">
                <a:solidFill>
                  <a:schemeClr val="tx1"/>
                </a:solidFill>
              </a:rPr>
              <a:t> Evaluate data quality. </a:t>
            </a:r>
            <a:r>
              <a:rPr lang="en-US" sz="1200" dirty="0" smtClean="0">
                <a:solidFill>
                  <a:schemeClr val="tx1"/>
                </a:solidFill>
              </a:rPr>
              <a:t>Once you have data, determine whether it contains any errors. Also, consider whether your data need to be reformatted or cleaned.</a:t>
            </a:r>
          </a:p>
          <a:p>
            <a:pPr>
              <a:buFont typeface="+mj-lt"/>
              <a:buAutoNum type="arabicPeriod"/>
            </a:pPr>
            <a:r>
              <a:rPr lang="en-US" sz="1200" b="1" dirty="0" smtClean="0">
                <a:solidFill>
                  <a:schemeClr val="tx1"/>
                </a:solidFill>
              </a:rPr>
              <a:t> Develop a plan for reporting</a:t>
            </a:r>
            <a:r>
              <a:rPr lang="en-US" sz="1200" dirty="0" smtClean="0">
                <a:solidFill>
                  <a:schemeClr val="tx1"/>
                </a:solidFill>
              </a:rPr>
              <a:t>. When reporting results, consider how the information will be shared and whether you are reporting the data at the right frequency, in the right formats, and to the right people.</a:t>
            </a:r>
          </a:p>
          <a:p>
            <a:pPr>
              <a:buFont typeface="+mj-lt"/>
              <a:buAutoNum type="arabicPeriod"/>
            </a:pPr>
            <a:r>
              <a:rPr lang="en-US" sz="1200" b="1" dirty="0" smtClean="0">
                <a:solidFill>
                  <a:schemeClr val="tx1"/>
                </a:solidFill>
              </a:rPr>
              <a:t> Consider possible outcomes</a:t>
            </a:r>
            <a:r>
              <a:rPr lang="en-US" sz="1200" dirty="0" smtClean="0">
                <a:solidFill>
                  <a:schemeClr val="tx1"/>
                </a:solidFill>
              </a:rPr>
              <a:t>. Will any action take place upon reporting the results? If you have performance targets, will you take action when those targets aren’t met?</a:t>
            </a:r>
          </a:p>
          <a:p>
            <a:pPr>
              <a:buFont typeface="+mj-lt"/>
              <a:buAutoNum type="arabicPeriod"/>
            </a:pPr>
            <a:r>
              <a:rPr lang="en-US" sz="1200" b="1" dirty="0" smtClean="0">
                <a:solidFill>
                  <a:schemeClr val="tx1"/>
                </a:solidFill>
              </a:rPr>
              <a:t> Improve</a:t>
            </a:r>
            <a:r>
              <a:rPr lang="en-US" sz="1200" dirty="0" smtClean="0">
                <a:solidFill>
                  <a:schemeClr val="tx1"/>
                </a:solidFill>
              </a:rPr>
              <a:t>. Finally, in the name of continuous improvement, always explore options for improving upon any or all elements of a benchmarking effort. </a:t>
            </a:r>
          </a:p>
          <a:p>
            <a:endParaRPr lang="en-US" dirty="0"/>
          </a:p>
        </p:txBody>
      </p:sp>
      <p:sp>
        <p:nvSpPr>
          <p:cNvPr id="4" name="Slide Number Placeholder 3"/>
          <p:cNvSpPr>
            <a:spLocks noGrp="1"/>
          </p:cNvSpPr>
          <p:nvPr>
            <p:ph type="sldNum" sz="quarter" idx="10"/>
          </p:nvPr>
        </p:nvSpPr>
        <p:spPr/>
        <p:txBody>
          <a:bodyPr/>
          <a:lstStyle/>
          <a:p>
            <a:fld id="{8EE6E752-9152-914E-9C79-69F5FADFC4B1}" type="slidenum">
              <a:rPr lang="en-US" smtClean="0"/>
              <a:t>8</a:t>
            </a:fld>
            <a:endParaRPr lang="en-US"/>
          </a:p>
        </p:txBody>
      </p:sp>
    </p:spTree>
    <p:extLst>
      <p:ext uri="{BB962C8B-B14F-4D97-AF65-F5344CB8AC3E}">
        <p14:creationId xmlns:p14="http://schemas.microsoft.com/office/powerpoint/2010/main" val="1291131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8EE6E752-9152-914E-9C79-69F5FADFC4B1}" type="slidenum">
              <a:rPr lang="en-US" smtClean="0"/>
              <a:t>11</a:t>
            </a:fld>
            <a:endParaRPr lang="en-US"/>
          </a:p>
        </p:txBody>
      </p:sp>
    </p:spTree>
    <p:extLst>
      <p:ext uri="{BB962C8B-B14F-4D97-AF65-F5344CB8AC3E}">
        <p14:creationId xmlns:p14="http://schemas.microsoft.com/office/powerpoint/2010/main" val="1912925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Why this metric</a:t>
            </a:r>
            <a:r>
              <a:rPr lang="en-US" sz="1200" b="1" kern="1200" baseline="0" dirty="0" smtClean="0">
                <a:solidFill>
                  <a:schemeClr val="tx1"/>
                </a:solidFill>
                <a:effectLst/>
                <a:latin typeface="+mn-lt"/>
                <a:ea typeface="+mn-ea"/>
                <a:cs typeface="+mn-cs"/>
              </a:rPr>
              <a:t> is important: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Given the variety of institutional missions, strategies, and priorities, no single metric provides a comprehensive benchmark of IT’s value to an institution. For example, total central IT spending as a percentage of institutional expenses can be used to evaluate the role IT plays in terms of institutional spending patterns. Alternatively, total central IT spending per institutional FTE (students and employees) can be used to estimate the amount of IT support individuals at an institution receive.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About the data: </a:t>
            </a:r>
          </a:p>
          <a:p>
            <a:r>
              <a:rPr lang="en-US" sz="1200" b="0" kern="1200" dirty="0" smtClean="0">
                <a:solidFill>
                  <a:schemeClr val="tx1"/>
                </a:solidFill>
                <a:effectLst/>
                <a:latin typeface="+mn-lt"/>
                <a:ea typeface="+mn-ea"/>
                <a:cs typeface="+mn-cs"/>
              </a:rPr>
              <a:t>In</a:t>
            </a:r>
            <a:r>
              <a:rPr lang="en-US" sz="1200" b="0" kern="1200" baseline="0" dirty="0" smtClean="0">
                <a:solidFill>
                  <a:schemeClr val="tx1"/>
                </a:solidFill>
                <a:effectLst/>
                <a:latin typeface="+mn-lt"/>
                <a:ea typeface="+mn-ea"/>
                <a:cs typeface="+mn-cs"/>
              </a:rPr>
              <a:t> CDS Reporting, this metric can be benchmarked on the Core Metrics dashboard.</a:t>
            </a:r>
            <a:endParaRPr lang="en-US" sz="1200" b="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i="1" u="none" dirty="0" smtClean="0"/>
              <a:t>Total central IT spending per institutional FTE (students, faculty, and staff)</a:t>
            </a:r>
          </a:p>
          <a:p>
            <a:endParaRPr lang="en-US" u="none" dirty="0" smtClean="0"/>
          </a:p>
          <a:p>
            <a:pPr lvl="1"/>
            <a:r>
              <a:rPr lang="en-US" u="none" dirty="0" smtClean="0"/>
              <a:t>This metric i</a:t>
            </a:r>
            <a:r>
              <a:rPr lang="en-US" dirty="0" smtClean="0"/>
              <a:t>s calculated as central IT expenditures divided by total employees plus enrolled student FTEs.</a:t>
            </a:r>
          </a:p>
          <a:p>
            <a:pPr lvl="1"/>
            <a:endParaRPr lang="en-US" dirty="0" smtClean="0"/>
          </a:p>
          <a:p>
            <a:pPr lvl="1"/>
            <a:r>
              <a:rPr lang="en-US" dirty="0" smtClean="0"/>
              <a:t>The values for total employees and student FTE are determined using IPEDS data. Using the employees by assigned position (EAP) tables, total employees is calculated as EAPTOT where EAPRECTP=1100. Student FTE is calculated as full-time students plus one-third part-time students. Full- and part-time student enrollments are determined from the Fall Enrollment (EF) tables. For more information about IPEDS data please visit http://nces.ed.gov/ipeds/.</a:t>
            </a:r>
          </a:p>
          <a:p>
            <a:pPr lvl="1"/>
            <a:endParaRPr lang="en-US" u="none" dirty="0" smtClean="0"/>
          </a:p>
          <a:p>
            <a:pPr lvl="1"/>
            <a:r>
              <a:rPr lang="en-US" u="none" dirty="0" smtClean="0"/>
              <a:t>CDS data</a:t>
            </a:r>
            <a:r>
              <a:rPr lang="en-US" u="none" baseline="0" dirty="0" smtClean="0"/>
              <a:t> for this metric </a:t>
            </a:r>
            <a:r>
              <a:rPr lang="en-US" u="none" dirty="0" smtClean="0"/>
              <a:t>are aligned with IPEDS data in the following way:</a:t>
            </a:r>
          </a:p>
          <a:p>
            <a:pPr lvl="1"/>
            <a:endParaRPr lang="en-US" u="none" dirty="0" smtClean="0"/>
          </a:p>
          <a:p>
            <a:pPr lvl="2"/>
            <a:r>
              <a:rPr lang="en-US" u="none" dirty="0" smtClean="0"/>
              <a:t>From CDS 2014*: FY2013/14 CDS data on expenditures / Fall 2012 IPEDS data </a:t>
            </a:r>
          </a:p>
          <a:p>
            <a:pPr lvl="2"/>
            <a:r>
              <a:rPr lang="en-US" u="none" dirty="0" smtClean="0"/>
              <a:t>In 2014, central IT expenditures comes from Module 1, Question 18. </a:t>
            </a:r>
          </a:p>
          <a:p>
            <a:pPr lvl="2"/>
            <a:endParaRPr lang="en-US" u="none" dirty="0" smtClean="0"/>
          </a:p>
          <a:p>
            <a:pPr lvl="2"/>
            <a:r>
              <a:rPr lang="en-US" u="none" dirty="0" smtClean="0"/>
              <a:t>* This ratio is best calculated using Fall 2014 </a:t>
            </a:r>
            <a:r>
              <a:rPr lang="en-US" u="none" dirty="0" err="1" smtClean="0"/>
              <a:t>IPEDS</a:t>
            </a:r>
            <a:r>
              <a:rPr lang="en-US" u="none" dirty="0" smtClean="0"/>
              <a:t> data; however, these data are not currently available.</a:t>
            </a:r>
          </a:p>
          <a:p>
            <a:endParaRPr lang="en-US" sz="1200" kern="1200" dirty="0" smtClean="0">
              <a:solidFill>
                <a:schemeClr val="tx1"/>
              </a:solidFill>
              <a:effectLst/>
              <a:latin typeface="+mn-lt"/>
              <a:ea typeface="+mn-ea"/>
              <a:cs typeface="+mn-cs"/>
            </a:endParaRPr>
          </a:p>
          <a:p>
            <a:r>
              <a:rPr lang="en-US" sz="1200" i="1" dirty="0" smtClean="0">
                <a:solidFill>
                  <a:srgbClr val="000000"/>
                </a:solidFill>
                <a:ea typeface="Lucida Grande"/>
              </a:rPr>
              <a:t>Total central IT spending as a percentage of institutional expenses</a:t>
            </a:r>
            <a:r>
              <a:rPr lang="en-US" dirty="0" smtClean="0"/>
              <a:t> </a:t>
            </a:r>
          </a:p>
          <a:p>
            <a:endParaRPr lang="en-US" dirty="0" smtClean="0"/>
          </a:p>
          <a:p>
            <a:pPr lvl="1"/>
            <a:r>
              <a:rPr lang="en-US" dirty="0" smtClean="0"/>
              <a:t>This</a:t>
            </a:r>
            <a:r>
              <a:rPr lang="en-US" baseline="0" dirty="0" smtClean="0"/>
              <a:t> metric </a:t>
            </a:r>
            <a:r>
              <a:rPr lang="en-US" dirty="0" smtClean="0"/>
              <a:t>is calculated as central IT spending divided by institutional expenses.</a:t>
            </a:r>
          </a:p>
          <a:p>
            <a:pPr lvl="1"/>
            <a:endParaRPr lang="en-US" dirty="0" smtClean="0"/>
          </a:p>
          <a:p>
            <a:pPr lvl="1"/>
            <a:r>
              <a:rPr lang="en-US" dirty="0" smtClean="0"/>
              <a:t>The value for institutional expenses is determined using IPEDS data. Using the finance (F1, F2, and F3) tables, institutional expenses is calculated as F1D02 for public institutions, F2B02 for private not-for-profit institutions, and F3E07 for private for-profit institutions. For more information about IPEDS data please visit http://nces.ed.gov/ipeds/. </a:t>
            </a:r>
          </a:p>
          <a:p>
            <a:pPr lvl="1"/>
            <a:endParaRPr lang="en-US" dirty="0" smtClean="0"/>
          </a:p>
          <a:p>
            <a:pPr lvl="1"/>
            <a:r>
              <a:rPr lang="en-US" dirty="0" smtClean="0"/>
              <a:t>CDS data for this metric are aligned with IPEDS data in the following way:</a:t>
            </a:r>
          </a:p>
          <a:p>
            <a:pPr lvl="1"/>
            <a:endParaRPr lang="en-US" dirty="0" smtClean="0"/>
          </a:p>
          <a:p>
            <a:pPr lvl="2"/>
            <a:r>
              <a:rPr lang="en-US" dirty="0" smtClean="0"/>
              <a:t>From CDS 2014*: FY2013/14 CDS data on expenditures / FY2011/12 IPEDS data</a:t>
            </a:r>
          </a:p>
          <a:p>
            <a:pPr lvl="2"/>
            <a:r>
              <a:rPr lang="en-US" dirty="0" smtClean="0"/>
              <a:t>In 2014, central IT expenditures comes from Module 1, Question 18.</a:t>
            </a:r>
          </a:p>
          <a:p>
            <a:pPr lvl="2"/>
            <a:endParaRPr lang="en-US" dirty="0" smtClean="0"/>
          </a:p>
          <a:p>
            <a:pPr lvl="2"/>
            <a:r>
              <a:rPr lang="en-US" dirty="0" smtClean="0"/>
              <a:t>* This ratio is best calculated using FY2013/14 IPEDS data; however, these data are not currently available.</a:t>
            </a:r>
          </a:p>
          <a:p>
            <a:pPr lvl="1"/>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EE6E752-9152-914E-9C79-69F5FADFC4B1}" type="slidenum">
              <a:rPr lang="en-US" smtClean="0"/>
              <a:t>12</a:t>
            </a:fld>
            <a:endParaRPr lang="en-US"/>
          </a:p>
        </p:txBody>
      </p:sp>
    </p:spTree>
    <p:extLst>
      <p:ext uri="{BB962C8B-B14F-4D97-AF65-F5344CB8AC3E}">
        <p14:creationId xmlns:p14="http://schemas.microsoft.com/office/powerpoint/2010/main" val="2277384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Why this metric</a:t>
            </a:r>
            <a:r>
              <a:rPr lang="en-US" sz="1200" b="1" kern="1200" baseline="0" dirty="0" smtClean="0">
                <a:solidFill>
                  <a:schemeClr val="tx1"/>
                </a:solidFill>
                <a:effectLst/>
                <a:latin typeface="+mn-lt"/>
                <a:ea typeface="+mn-ea"/>
                <a:cs typeface="+mn-cs"/>
              </a:rPr>
              <a:t> is important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Total central IT spending per institutional FTE (students and employees) can be used to estimate the amount of IT support individuals at an institution receive. A five-year</a:t>
            </a:r>
            <a:r>
              <a:rPr lang="en-US" sz="1200" kern="1200" baseline="0" dirty="0" smtClean="0">
                <a:solidFill>
                  <a:schemeClr val="tx1"/>
                </a:solidFill>
                <a:effectLst/>
                <a:latin typeface="+mn-lt"/>
                <a:ea typeface="+mn-ea"/>
                <a:cs typeface="+mn-cs"/>
              </a:rPr>
              <a:t> trend shows how this support has changed over time.</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About the data: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In</a:t>
            </a:r>
            <a:r>
              <a:rPr lang="en-US" sz="1200" b="0" kern="1200" baseline="0" dirty="0" smtClean="0">
                <a:solidFill>
                  <a:schemeClr val="tx1"/>
                </a:solidFill>
                <a:effectLst/>
                <a:latin typeface="+mn-lt"/>
                <a:ea typeface="+mn-ea"/>
                <a:cs typeface="+mn-cs"/>
              </a:rPr>
              <a:t> CDS Reporting, this metric can be benchmarked on the Core Metrics dashboard.</a:t>
            </a:r>
            <a:endParaRPr lang="en-US" sz="1200" b="0" kern="1200" dirty="0" smtClean="0">
              <a:solidFill>
                <a:schemeClr val="tx1"/>
              </a:solidFill>
              <a:effectLst/>
              <a:latin typeface="+mn-lt"/>
              <a:ea typeface="+mn-ea"/>
              <a:cs typeface="+mn-cs"/>
            </a:endParaRPr>
          </a:p>
          <a:p>
            <a:endParaRPr lang="en-US" u="none" dirty="0" smtClean="0"/>
          </a:p>
          <a:p>
            <a:r>
              <a:rPr lang="en-US" i="1" u="none" dirty="0" smtClean="0"/>
              <a:t>Total central IT spending per institutional FTE (students, faculty, and staff)</a:t>
            </a:r>
          </a:p>
          <a:p>
            <a:endParaRPr lang="en-US" u="none" dirty="0" smtClean="0"/>
          </a:p>
          <a:p>
            <a:pPr lvl="1"/>
            <a:r>
              <a:rPr lang="en-US" u="none" dirty="0" smtClean="0"/>
              <a:t>This metric i</a:t>
            </a:r>
            <a:r>
              <a:rPr lang="en-US" dirty="0" smtClean="0"/>
              <a:t>s calculated as central IT expenditures divided by total employees plus enrolled student FTEs.</a:t>
            </a:r>
          </a:p>
          <a:p>
            <a:pPr lvl="1"/>
            <a:endParaRPr lang="en-US" dirty="0" smtClean="0"/>
          </a:p>
          <a:p>
            <a:pPr lvl="1"/>
            <a:r>
              <a:rPr lang="en-US" dirty="0" smtClean="0"/>
              <a:t>The values for total employees and student FTE are determined using IPEDS data. Using the employees by assigned position (EAP) tables, total employees is calculated as EAPTOT where EAPRECTP=1100. Student FTE is calculated as full-time students plus one-third part-time students. Full- and part-time student enrollments are determined from the Fall Enrollment (EF) tables. For more information about IPEDS data please visit http://nces.ed.gov/ipeds/.</a:t>
            </a:r>
          </a:p>
          <a:p>
            <a:pPr lvl="1"/>
            <a:endParaRPr lang="en-US" u="none" dirty="0" smtClean="0"/>
          </a:p>
          <a:p>
            <a:pPr lvl="1"/>
            <a:r>
              <a:rPr lang="en-US" u="none" dirty="0" smtClean="0"/>
              <a:t>CDS data</a:t>
            </a:r>
            <a:r>
              <a:rPr lang="en-US" u="none" baseline="0" dirty="0" smtClean="0"/>
              <a:t> for this metric </a:t>
            </a:r>
            <a:r>
              <a:rPr lang="en-US" u="none" dirty="0" smtClean="0"/>
              <a:t>are aligned with IPEDS data in the following way:</a:t>
            </a:r>
          </a:p>
          <a:p>
            <a:pPr lvl="1"/>
            <a:endParaRPr lang="en-US" u="none" dirty="0" smtClean="0"/>
          </a:p>
          <a:p>
            <a:pPr lvl="2"/>
            <a:r>
              <a:rPr lang="en-US" u="none" dirty="0" smtClean="0"/>
              <a:t>From CDS 2014*: FY2013/14 CDS data on expenditures / Fall 2012 IPEDS data </a:t>
            </a:r>
          </a:p>
          <a:p>
            <a:pPr lvl="2"/>
            <a:r>
              <a:rPr lang="en-US" u="none" dirty="0" smtClean="0"/>
              <a:t>In 2014, central IT expenditures comes from Module 1, Question 18. </a:t>
            </a:r>
          </a:p>
          <a:p>
            <a:pPr lvl="2"/>
            <a:endParaRPr lang="en-US" u="none" dirty="0" smtClean="0"/>
          </a:p>
          <a:p>
            <a:pPr lvl="2"/>
            <a:r>
              <a:rPr lang="en-US" u="none" dirty="0" smtClean="0"/>
              <a:t>From CDS 2013**: FY2012/13 CDS data on expenditures / Fall 2012 IPEDS data </a:t>
            </a:r>
          </a:p>
          <a:p>
            <a:pPr lvl="2"/>
            <a:r>
              <a:rPr lang="en-US" u="none" dirty="0" smtClean="0"/>
              <a:t>In 2013, central IT expenditures comes from Module 1, Question 13. </a:t>
            </a:r>
          </a:p>
          <a:p>
            <a:pPr lvl="2"/>
            <a:endParaRPr lang="en-US" u="none" dirty="0" smtClean="0"/>
          </a:p>
          <a:p>
            <a:pPr lvl="2"/>
            <a:r>
              <a:rPr lang="en-US" u="none" dirty="0" smtClean="0"/>
              <a:t>From CDS 2012***: FY2010/11 CDS data on funding / Fall 2010 IPEDS data</a:t>
            </a:r>
          </a:p>
          <a:p>
            <a:pPr lvl="2"/>
            <a:r>
              <a:rPr lang="en-US" u="none" dirty="0" smtClean="0"/>
              <a:t>In 2012, central IT funding comes from Module 1, Question 16.</a:t>
            </a:r>
          </a:p>
          <a:p>
            <a:pPr lvl="2"/>
            <a:endParaRPr lang="en-US" u="none" dirty="0" smtClean="0"/>
          </a:p>
          <a:p>
            <a:pPr lvl="2"/>
            <a:r>
              <a:rPr lang="en-US" u="none" dirty="0" smtClean="0"/>
              <a:t>From CDS 2011***: FY2009/10 CDS data on funding / Fall 2009 IPEDS data</a:t>
            </a:r>
          </a:p>
          <a:p>
            <a:pPr lvl="2"/>
            <a:r>
              <a:rPr lang="en-US" u="none" dirty="0" smtClean="0"/>
              <a:t>In 2011, central IT funding comes from Module 1, Question 28. </a:t>
            </a:r>
          </a:p>
          <a:p>
            <a:pPr lvl="2"/>
            <a:endParaRPr lang="en-US" u="none" dirty="0" smtClean="0"/>
          </a:p>
          <a:p>
            <a:pPr lvl="2"/>
            <a:r>
              <a:rPr lang="en-US" u="none" dirty="0" smtClean="0"/>
              <a:t>* This ratio is best calculated using Fall 2014 </a:t>
            </a:r>
            <a:r>
              <a:rPr lang="en-US" u="none" dirty="0" err="1" smtClean="0"/>
              <a:t>IPEDS</a:t>
            </a:r>
            <a:r>
              <a:rPr lang="en-US" u="none" dirty="0" smtClean="0"/>
              <a:t> data; however, these data are not currently available.</a:t>
            </a:r>
          </a:p>
          <a:p>
            <a:pPr marL="914400" marR="0" lvl="2" indent="0" algn="l" defTabSz="457200" rtl="0" eaLnBrk="1" fontAlgn="auto" latinLnBrk="0" hangingPunct="1">
              <a:lnSpc>
                <a:spcPct val="100000"/>
              </a:lnSpc>
              <a:spcBef>
                <a:spcPts val="0"/>
              </a:spcBef>
              <a:spcAft>
                <a:spcPts val="0"/>
              </a:spcAft>
              <a:buClrTx/>
              <a:buSzTx/>
              <a:buFontTx/>
              <a:buNone/>
              <a:tabLst/>
              <a:defRPr/>
            </a:pPr>
            <a:r>
              <a:rPr lang="en-US" u="none" dirty="0" smtClean="0"/>
              <a:t>** This ratio is best calculated using Fall 2013 </a:t>
            </a:r>
            <a:r>
              <a:rPr lang="en-US" u="none" dirty="0" err="1" smtClean="0"/>
              <a:t>IPEDS</a:t>
            </a:r>
            <a:r>
              <a:rPr lang="en-US" u="none" dirty="0" smtClean="0"/>
              <a:t> data; however, these data are not currently available.</a:t>
            </a:r>
          </a:p>
          <a:p>
            <a:pPr lvl="2"/>
            <a:r>
              <a:rPr lang="en-US" u="none" dirty="0" smtClean="0"/>
              <a:t>*** Prior to 2013, the survey asked only for central IT funding, not expenditures. Funding is substituted for expenditures in CDS 2012 and 2011. FY2011/12 data were not collected in CDS on either expenditures or funding. </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EE6E752-9152-914E-9C79-69F5FADFC4B1}" type="slidenum">
              <a:rPr lang="en-US" smtClean="0"/>
              <a:t>13</a:t>
            </a:fld>
            <a:endParaRPr lang="en-US"/>
          </a:p>
        </p:txBody>
      </p:sp>
    </p:spTree>
    <p:extLst>
      <p:ext uri="{BB962C8B-B14F-4D97-AF65-F5344CB8AC3E}">
        <p14:creationId xmlns:p14="http://schemas.microsoft.com/office/powerpoint/2010/main" val="22773849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EDU Title B">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370676"/>
            <a:ext cx="7866612" cy="905924"/>
          </a:xfrm>
          <a:prstGeom prst="rect">
            <a:avLst/>
          </a:prstGeom>
        </p:spPr>
        <p:txBody>
          <a:bodyPr anchor="t"/>
          <a:lstStyle>
            <a:lvl1pPr algn="l">
              <a:defRPr sz="4000" b="0" cap="none">
                <a:solidFill>
                  <a:schemeClr val="tx1">
                    <a:lumMod val="75000"/>
                    <a:lumOff val="25000"/>
                  </a:schemeClr>
                </a:solidFill>
                <a:latin typeface="Arial"/>
                <a:cs typeface="Arial"/>
              </a:defRPr>
            </a:lvl1pPr>
          </a:lstStyle>
          <a:p>
            <a:r>
              <a:rPr lang="en-US" dirty="0" smtClean="0"/>
              <a:t>Presentation Title</a:t>
            </a:r>
            <a:endParaRPr lang="en-US" dirty="0"/>
          </a:p>
        </p:txBody>
      </p:sp>
      <p:sp>
        <p:nvSpPr>
          <p:cNvPr id="12" name="Text Placeholder 2"/>
          <p:cNvSpPr>
            <a:spLocks noGrp="1"/>
          </p:cNvSpPr>
          <p:nvPr>
            <p:ph type="body" idx="12" hasCustomPrompt="1"/>
          </p:nvPr>
        </p:nvSpPr>
        <p:spPr>
          <a:xfrm>
            <a:off x="609600" y="5500255"/>
            <a:ext cx="8096595" cy="500732"/>
          </a:xfrm>
          <a:prstGeom prst="rect">
            <a:avLst/>
          </a:prstGeom>
        </p:spPr>
        <p:txBody>
          <a:bodyPr anchor="t"/>
          <a:lstStyle>
            <a:lvl1pPr marL="0" indent="0" algn="r">
              <a:buNone/>
              <a:defRPr sz="18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Month Day, Year</a:t>
            </a:r>
          </a:p>
        </p:txBody>
      </p:sp>
      <p:sp>
        <p:nvSpPr>
          <p:cNvPr id="3" name="Text Placeholder 2"/>
          <p:cNvSpPr>
            <a:spLocks noGrp="1"/>
          </p:cNvSpPr>
          <p:nvPr>
            <p:ph type="body" idx="1" hasCustomPrompt="1"/>
          </p:nvPr>
        </p:nvSpPr>
        <p:spPr>
          <a:xfrm>
            <a:off x="609600" y="3276600"/>
            <a:ext cx="7866611" cy="500732"/>
          </a:xfrm>
          <a:prstGeom prst="rect">
            <a:avLst/>
          </a:prstGeom>
        </p:spPr>
        <p:txBody>
          <a:bodyPr anchor="t"/>
          <a:lstStyle>
            <a:lvl1pPr marL="0" indent="0" algn="l">
              <a:buNone/>
              <a:defRPr sz="24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Speaker Name</a:t>
            </a:r>
          </a:p>
        </p:txBody>
      </p:sp>
    </p:spTree>
    <p:extLst>
      <p:ext uri="{BB962C8B-B14F-4D97-AF65-F5344CB8AC3E}">
        <p14:creationId xmlns:p14="http://schemas.microsoft.com/office/powerpoint/2010/main" val="31609951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EDU Agenda">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4000" b="0" cap="none">
                <a:solidFill>
                  <a:schemeClr val="tx1">
                    <a:lumMod val="75000"/>
                    <a:lumOff val="25000"/>
                  </a:schemeClr>
                </a:solidFill>
                <a:latin typeface="Arial"/>
                <a:cs typeface="Arial"/>
              </a:defRPr>
            </a:lvl1pPr>
          </a:lstStyle>
          <a:p>
            <a:r>
              <a:rPr lang="en-US" dirty="0" smtClean="0"/>
              <a:t>Agenda</a:t>
            </a:r>
            <a:endParaRPr lang="en-US" dirty="0"/>
          </a:p>
        </p:txBody>
      </p:sp>
      <p:sp>
        <p:nvSpPr>
          <p:cNvPr id="8" name="Text Placeholder 2"/>
          <p:cNvSpPr>
            <a:spLocks noGrp="1"/>
          </p:cNvSpPr>
          <p:nvPr>
            <p:ph type="body" idx="10" hasCustomPrompt="1"/>
          </p:nvPr>
        </p:nvSpPr>
        <p:spPr>
          <a:xfrm>
            <a:off x="1676400" y="1219200"/>
            <a:ext cx="6952211" cy="4673600"/>
          </a:xfrm>
          <a:prstGeom prst="rect">
            <a:avLst/>
          </a:prstGeom>
        </p:spPr>
        <p:txBody>
          <a:bodyPr anchor="t"/>
          <a:lstStyle>
            <a:lvl1pPr marL="0" indent="0" algn="l">
              <a:lnSpc>
                <a:spcPct val="200000"/>
              </a:lnSpc>
              <a:buNone/>
              <a:defRPr sz="24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First Level</a:t>
            </a:r>
          </a:p>
          <a:p>
            <a:pPr lvl="0"/>
            <a:r>
              <a:rPr lang="en-US" dirty="0" smtClean="0"/>
              <a:t>Second level</a:t>
            </a:r>
          </a:p>
          <a:p>
            <a:pPr lvl="0"/>
            <a:r>
              <a:rPr lang="en-US" dirty="0" smtClean="0"/>
              <a:t>Third level</a:t>
            </a:r>
          </a:p>
          <a:p>
            <a:pPr lvl="0"/>
            <a:r>
              <a:rPr lang="en-US" dirty="0" smtClean="0"/>
              <a:t>Fourth level</a:t>
            </a:r>
          </a:p>
          <a:p>
            <a:pPr lvl="0"/>
            <a:r>
              <a:rPr lang="en-US" dirty="0" smtClean="0"/>
              <a:t>Fifth level</a:t>
            </a:r>
          </a:p>
        </p:txBody>
      </p:sp>
      <p:sp>
        <p:nvSpPr>
          <p:cNvPr id="5" name="Slide Number Placeholder 1"/>
          <p:cNvSpPr>
            <a:spLocks noGrp="1"/>
          </p:cNvSpPr>
          <p:nvPr>
            <p:ph type="sldNum" sz="quarter" idx="4"/>
          </p:nvPr>
        </p:nvSpPr>
        <p:spPr>
          <a:xfrm>
            <a:off x="0" y="6477001"/>
            <a:ext cx="990600" cy="381000"/>
          </a:xfrm>
          <a:prstGeom prst="rect">
            <a:avLst/>
          </a:prstGeom>
        </p:spPr>
        <p:txBody>
          <a:bodyPr vert="horz" lIns="91440" tIns="45720" rIns="91440" bIns="45720" rtlCol="0" anchor="ctr"/>
          <a:lstStyle>
            <a:lvl1pPr algn="l">
              <a:defRPr sz="1200">
                <a:solidFill>
                  <a:schemeClr val="tx1">
                    <a:tint val="75000"/>
                  </a:schemeClr>
                </a:solidFill>
              </a:defRPr>
            </a:lvl1pPr>
          </a:lstStyle>
          <a:p>
            <a:fld id="{57E31C96-9645-D544-B01F-A6D62502A709}" type="slidenum">
              <a:rPr lang="en-US" smtClean="0"/>
              <a:pPr/>
              <a:t>‹#›</a:t>
            </a:fld>
            <a:endParaRPr lang="en-US"/>
          </a:p>
        </p:txBody>
      </p:sp>
    </p:spTree>
    <p:extLst>
      <p:ext uri="{BB962C8B-B14F-4D97-AF65-F5344CB8AC3E}">
        <p14:creationId xmlns:p14="http://schemas.microsoft.com/office/powerpoint/2010/main" val="166041673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EDU Sec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9" name="Text Placeholder 2"/>
          <p:cNvSpPr>
            <a:spLocks noGrp="1"/>
          </p:cNvSpPr>
          <p:nvPr>
            <p:ph type="body" idx="11" hasCustomPrompt="1"/>
          </p:nvPr>
        </p:nvSpPr>
        <p:spPr>
          <a:xfrm>
            <a:off x="665018" y="3385468"/>
            <a:ext cx="8021782" cy="500732"/>
          </a:xfrm>
          <a:prstGeom prst="rect">
            <a:avLst/>
          </a:prstGeom>
        </p:spPr>
        <p:txBody>
          <a:bodyPr anchor="t"/>
          <a:lstStyle>
            <a:lvl1pPr marL="0" indent="0" algn="l">
              <a:buNone/>
              <a:defRPr sz="18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Presentation Title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627663"/>
            <a:ext cx="9143999" cy="739681"/>
          </a:xfrm>
          <a:prstGeom prst="rect">
            <a:avLst/>
          </a:prstGeom>
        </p:spPr>
      </p:pic>
      <p:sp>
        <p:nvSpPr>
          <p:cNvPr id="13" name="Text Placeholder 2"/>
          <p:cNvSpPr>
            <a:spLocks noGrp="1"/>
          </p:cNvSpPr>
          <p:nvPr>
            <p:ph type="body" idx="13" hasCustomPrompt="1"/>
          </p:nvPr>
        </p:nvSpPr>
        <p:spPr>
          <a:xfrm>
            <a:off x="600595" y="2667000"/>
            <a:ext cx="7942810" cy="914400"/>
          </a:xfrm>
          <a:prstGeom prst="rect">
            <a:avLst/>
          </a:prstGeom>
        </p:spPr>
        <p:txBody>
          <a:bodyPr anchor="t">
            <a:noAutofit/>
          </a:bodyPr>
          <a:lstStyle>
            <a:lvl1pPr marL="0" indent="0" algn="l">
              <a:buNone/>
              <a:defRPr sz="3600" baseline="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smtClean="0">
                <a:solidFill>
                  <a:schemeClr val="bg1"/>
                </a:solidFill>
              </a:rPr>
              <a:t>Section Title</a:t>
            </a:r>
            <a:endParaRPr lang="en-US" dirty="0">
              <a:solidFill>
                <a:schemeClr val="bg1"/>
              </a:solidFill>
            </a:endParaRPr>
          </a:p>
        </p:txBody>
      </p:sp>
      <p:sp>
        <p:nvSpPr>
          <p:cNvPr id="5" name="Slide Number Placeholder 1"/>
          <p:cNvSpPr>
            <a:spLocks noGrp="1"/>
          </p:cNvSpPr>
          <p:nvPr>
            <p:ph type="sldNum" sz="quarter" idx="4"/>
          </p:nvPr>
        </p:nvSpPr>
        <p:spPr>
          <a:xfrm>
            <a:off x="0" y="6477001"/>
            <a:ext cx="990600" cy="381000"/>
          </a:xfrm>
          <a:prstGeom prst="rect">
            <a:avLst/>
          </a:prstGeom>
        </p:spPr>
        <p:txBody>
          <a:bodyPr vert="horz" lIns="91440" tIns="45720" rIns="91440" bIns="45720" rtlCol="0" anchor="ctr"/>
          <a:lstStyle>
            <a:lvl1pPr algn="l">
              <a:defRPr sz="1200">
                <a:solidFill>
                  <a:schemeClr val="tx1">
                    <a:tint val="75000"/>
                  </a:schemeClr>
                </a:solidFill>
              </a:defRPr>
            </a:lvl1pPr>
          </a:lstStyle>
          <a:p>
            <a:fld id="{57E31C96-9645-D544-B01F-A6D62502A709}" type="slidenum">
              <a:rPr lang="en-US" smtClean="0"/>
              <a:pPr/>
              <a:t>‹#›</a:t>
            </a:fld>
            <a:endParaRPr lang="en-US"/>
          </a:p>
        </p:txBody>
      </p:sp>
    </p:spTree>
    <p:extLst>
      <p:ext uri="{BB962C8B-B14F-4D97-AF65-F5344CB8AC3E}">
        <p14:creationId xmlns:p14="http://schemas.microsoft.com/office/powerpoint/2010/main" val="299732832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EDU Body A">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9" name="Content Placeholder 2"/>
          <p:cNvSpPr>
            <a:spLocks noGrp="1"/>
          </p:cNvSpPr>
          <p:nvPr>
            <p:ph idx="1" hasCustomPrompt="1"/>
          </p:nvPr>
        </p:nvSpPr>
        <p:spPr>
          <a:xfrm>
            <a:off x="606829" y="1371599"/>
            <a:ext cx="80799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
          <p:cNvSpPr>
            <a:spLocks noGrp="1"/>
          </p:cNvSpPr>
          <p:nvPr>
            <p:ph type="sldNum" sz="quarter" idx="4"/>
          </p:nvPr>
        </p:nvSpPr>
        <p:spPr>
          <a:xfrm>
            <a:off x="0" y="6477001"/>
            <a:ext cx="990600" cy="381000"/>
          </a:xfrm>
          <a:prstGeom prst="rect">
            <a:avLst/>
          </a:prstGeom>
        </p:spPr>
        <p:txBody>
          <a:bodyPr vert="horz" lIns="91440" tIns="45720" rIns="91440" bIns="45720" rtlCol="0" anchor="ctr"/>
          <a:lstStyle>
            <a:lvl1pPr algn="l">
              <a:defRPr sz="1200">
                <a:solidFill>
                  <a:schemeClr val="tx1">
                    <a:tint val="75000"/>
                  </a:schemeClr>
                </a:solidFill>
              </a:defRPr>
            </a:lvl1pPr>
          </a:lstStyle>
          <a:p>
            <a:fld id="{57E31C96-9645-D544-B01F-A6D62502A709}" type="slidenum">
              <a:rPr lang="en-US" smtClean="0"/>
              <a:pPr/>
              <a:t>‹#›</a:t>
            </a:fld>
            <a:endParaRPr lang="en-US"/>
          </a:p>
        </p:txBody>
      </p:sp>
    </p:spTree>
    <p:extLst>
      <p:ext uri="{BB962C8B-B14F-4D97-AF65-F5344CB8AC3E}">
        <p14:creationId xmlns:p14="http://schemas.microsoft.com/office/powerpoint/2010/main" val="210077853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EDU Body A">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9" name="Content Placeholder 2"/>
          <p:cNvSpPr>
            <a:spLocks noGrp="1"/>
          </p:cNvSpPr>
          <p:nvPr>
            <p:ph idx="1" hasCustomPrompt="1"/>
          </p:nvPr>
        </p:nvSpPr>
        <p:spPr>
          <a:xfrm>
            <a:off x="606829" y="1371599"/>
            <a:ext cx="80799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
          <p:cNvSpPr>
            <a:spLocks noGrp="1"/>
          </p:cNvSpPr>
          <p:nvPr>
            <p:ph type="sldNum" sz="quarter" idx="4"/>
          </p:nvPr>
        </p:nvSpPr>
        <p:spPr>
          <a:xfrm>
            <a:off x="0" y="6477001"/>
            <a:ext cx="990600" cy="381000"/>
          </a:xfrm>
          <a:prstGeom prst="rect">
            <a:avLst/>
          </a:prstGeom>
        </p:spPr>
        <p:txBody>
          <a:bodyPr vert="horz" lIns="91440" tIns="45720" rIns="91440" bIns="45720" rtlCol="0" anchor="ctr"/>
          <a:lstStyle>
            <a:lvl1pPr algn="l">
              <a:defRPr sz="1200">
                <a:solidFill>
                  <a:schemeClr val="tx1">
                    <a:tint val="75000"/>
                  </a:schemeClr>
                </a:solidFill>
              </a:defRPr>
            </a:lvl1pPr>
          </a:lstStyle>
          <a:p>
            <a:fld id="{57E31C96-9645-D544-B01F-A6D62502A709}" type="slidenum">
              <a:rPr lang="en-US" smtClean="0"/>
              <a:pPr/>
              <a:t>‹#›</a:t>
            </a:fld>
            <a:endParaRPr lang="en-US"/>
          </a:p>
        </p:txBody>
      </p:sp>
    </p:spTree>
    <p:extLst>
      <p:ext uri="{BB962C8B-B14F-4D97-AF65-F5344CB8AC3E}">
        <p14:creationId xmlns:p14="http://schemas.microsoft.com/office/powerpoint/2010/main" val="123183712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EDU Sta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0" y="1371600"/>
            <a:ext cx="3644514" cy="1885406"/>
          </a:xfrm>
          <a:prstGeom prst="rect">
            <a:avLst/>
          </a:prstGeom>
        </p:spPr>
        <p:txBody>
          <a:bodyPr anchor="t">
            <a:noAutofit/>
          </a:bodyPr>
          <a:lstStyle>
            <a:lvl1pPr algn="ctr">
              <a:defRPr sz="13500" b="1" cap="none">
                <a:solidFill>
                  <a:schemeClr val="bg1"/>
                </a:solidFill>
                <a:latin typeface="Arial"/>
                <a:cs typeface="Arial"/>
              </a:defRPr>
            </a:lvl1pPr>
          </a:lstStyle>
          <a:p>
            <a:r>
              <a:rPr lang="en-US" dirty="0" smtClean="0"/>
              <a:t>Stat</a:t>
            </a:r>
            <a:endParaRPr lang="en-US" dirty="0"/>
          </a:p>
        </p:txBody>
      </p:sp>
      <p:sp>
        <p:nvSpPr>
          <p:cNvPr id="9" name="Content Placeholder 2"/>
          <p:cNvSpPr>
            <a:spLocks noGrp="1"/>
          </p:cNvSpPr>
          <p:nvPr>
            <p:ph idx="1" hasCustomPrompt="1"/>
          </p:nvPr>
        </p:nvSpPr>
        <p:spPr>
          <a:xfrm>
            <a:off x="609600" y="3429000"/>
            <a:ext cx="3644514" cy="3485606"/>
          </a:xfrm>
          <a:prstGeom prst="rect">
            <a:avLst/>
          </a:prstGeom>
        </p:spPr>
        <p:txBody>
          <a:bodyPr>
            <a:noAutofit/>
          </a:bodyPr>
          <a:lstStyle>
            <a:lvl1pPr marL="0" indent="0" algn="l">
              <a:buClr>
                <a:srgbClr val="C00000"/>
              </a:buClr>
              <a:buFontTx/>
              <a:buNone/>
              <a:defRPr sz="3600" baseline="0">
                <a:solidFill>
                  <a:schemeClr val="bg1"/>
                </a:solidFill>
                <a:latin typeface="Arial"/>
                <a:cs typeface="Arial"/>
              </a:defRPr>
            </a:lvl1pPr>
            <a:lvl2pPr marL="457200" indent="0" algn="ctr">
              <a:buClr>
                <a:srgbClr val="C00000"/>
              </a:buClr>
              <a:buFontTx/>
              <a:buNone/>
              <a:defRPr sz="1800">
                <a:solidFill>
                  <a:schemeClr val="tx1">
                    <a:lumMod val="75000"/>
                    <a:lumOff val="25000"/>
                  </a:schemeClr>
                </a:solidFill>
                <a:latin typeface="Arial"/>
                <a:cs typeface="Arial"/>
              </a:defRPr>
            </a:lvl2pPr>
            <a:lvl3pPr marL="1257300" indent="-342900">
              <a:buClr>
                <a:srgbClr val="C00000"/>
              </a:buClr>
              <a:buFont typeface="Wingdings" pitchFamily="2" charset="2"/>
              <a:buChar char="§"/>
              <a:defRPr sz="2400">
                <a:solidFill>
                  <a:schemeClr val="tx1">
                    <a:lumMod val="75000"/>
                    <a:lumOff val="25000"/>
                  </a:schemeClr>
                </a:solidFill>
                <a:latin typeface="Arial"/>
                <a:cs typeface="Arial"/>
              </a:defRPr>
            </a:lvl3pPr>
            <a:lvl4pPr marL="1714500" indent="-342900">
              <a:buClr>
                <a:srgbClr val="C00000"/>
              </a:buClr>
              <a:buFont typeface="Wingdings" pitchFamily="2" charset="2"/>
              <a:buChar char="§"/>
              <a:defRPr sz="2100">
                <a:solidFill>
                  <a:schemeClr val="tx1">
                    <a:lumMod val="75000"/>
                    <a:lumOff val="25000"/>
                  </a:schemeClr>
                </a:solidFill>
                <a:latin typeface="Arial"/>
                <a:cs typeface="Arial"/>
              </a:defRPr>
            </a:lvl4pPr>
            <a:lvl5pPr marL="2171700" indent="-342900">
              <a:buClr>
                <a:srgbClr val="C00000"/>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Stat description</a:t>
            </a:r>
          </a:p>
        </p:txBody>
      </p:sp>
      <p:sp>
        <p:nvSpPr>
          <p:cNvPr id="5" name="Slide Number Placeholder 1"/>
          <p:cNvSpPr>
            <a:spLocks noGrp="1"/>
          </p:cNvSpPr>
          <p:nvPr>
            <p:ph type="sldNum" sz="quarter" idx="4"/>
          </p:nvPr>
        </p:nvSpPr>
        <p:spPr>
          <a:xfrm>
            <a:off x="0" y="6477001"/>
            <a:ext cx="990600" cy="381000"/>
          </a:xfrm>
          <a:prstGeom prst="rect">
            <a:avLst/>
          </a:prstGeom>
        </p:spPr>
        <p:txBody>
          <a:bodyPr vert="horz" lIns="91440" tIns="45720" rIns="91440" bIns="45720" rtlCol="0" anchor="ctr"/>
          <a:lstStyle>
            <a:lvl1pPr algn="l">
              <a:defRPr sz="1200">
                <a:solidFill>
                  <a:schemeClr val="tx1">
                    <a:tint val="75000"/>
                  </a:schemeClr>
                </a:solidFill>
              </a:defRPr>
            </a:lvl1pPr>
          </a:lstStyle>
          <a:p>
            <a:fld id="{57E31C96-9645-D544-B01F-A6D62502A709}" type="slidenum">
              <a:rPr lang="en-US" smtClean="0"/>
              <a:pPr/>
              <a:t>‹#›</a:t>
            </a:fld>
            <a:endParaRPr lang="en-US"/>
          </a:p>
        </p:txBody>
      </p:sp>
    </p:spTree>
    <p:extLst>
      <p:ext uri="{BB962C8B-B14F-4D97-AF65-F5344CB8AC3E}">
        <p14:creationId xmlns:p14="http://schemas.microsoft.com/office/powerpoint/2010/main" val="146572866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EDU Quot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0" hasCustomPrompt="1"/>
          </p:nvPr>
        </p:nvSpPr>
        <p:spPr>
          <a:xfrm>
            <a:off x="609600" y="2362200"/>
            <a:ext cx="5791200" cy="2971800"/>
          </a:xfrm>
          <a:prstGeom prst="rect">
            <a:avLst/>
          </a:prstGeom>
        </p:spPr>
        <p:txBody>
          <a:bodyPr>
            <a:noAutofit/>
          </a:bodyPr>
          <a:lstStyle>
            <a:lvl1pPr marL="0" indent="0" algn="l">
              <a:buClr>
                <a:srgbClr val="C00000"/>
              </a:buClr>
              <a:buFontTx/>
              <a:buNone/>
              <a:defRPr sz="3600" baseline="0">
                <a:solidFill>
                  <a:schemeClr val="bg1"/>
                </a:solidFill>
                <a:latin typeface="Arial"/>
                <a:cs typeface="Arial"/>
              </a:defRPr>
            </a:lvl1pPr>
            <a:lvl2pPr marL="457200" indent="0" algn="ctr">
              <a:buClr>
                <a:srgbClr val="C00000"/>
              </a:buClr>
              <a:buFontTx/>
              <a:buNone/>
              <a:defRPr sz="1800">
                <a:solidFill>
                  <a:schemeClr val="tx1">
                    <a:lumMod val="75000"/>
                    <a:lumOff val="25000"/>
                  </a:schemeClr>
                </a:solidFill>
                <a:latin typeface="Arial"/>
                <a:cs typeface="Arial"/>
              </a:defRPr>
            </a:lvl2pPr>
            <a:lvl3pPr marL="1257300" indent="-342900">
              <a:buClr>
                <a:srgbClr val="C00000"/>
              </a:buClr>
              <a:buFont typeface="Wingdings" pitchFamily="2" charset="2"/>
              <a:buChar char="§"/>
              <a:defRPr sz="2400">
                <a:solidFill>
                  <a:schemeClr val="tx1">
                    <a:lumMod val="75000"/>
                    <a:lumOff val="25000"/>
                  </a:schemeClr>
                </a:solidFill>
                <a:latin typeface="Arial"/>
                <a:cs typeface="Arial"/>
              </a:defRPr>
            </a:lvl3pPr>
            <a:lvl4pPr marL="1714500" indent="-342900">
              <a:buClr>
                <a:srgbClr val="C00000"/>
              </a:buClr>
              <a:buFont typeface="Wingdings" pitchFamily="2" charset="2"/>
              <a:buChar char="§"/>
              <a:defRPr sz="2100">
                <a:solidFill>
                  <a:schemeClr val="tx1">
                    <a:lumMod val="75000"/>
                    <a:lumOff val="25000"/>
                  </a:schemeClr>
                </a:solidFill>
                <a:latin typeface="Arial"/>
                <a:cs typeface="Arial"/>
              </a:defRPr>
            </a:lvl4pPr>
            <a:lvl5pPr marL="2171700" indent="-342900">
              <a:buClr>
                <a:srgbClr val="C00000"/>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Quote</a:t>
            </a:r>
          </a:p>
        </p:txBody>
      </p:sp>
      <p:sp>
        <p:nvSpPr>
          <p:cNvPr id="3" name="Slide Number Placeholder 1"/>
          <p:cNvSpPr>
            <a:spLocks noGrp="1"/>
          </p:cNvSpPr>
          <p:nvPr>
            <p:ph type="sldNum" sz="quarter" idx="4"/>
          </p:nvPr>
        </p:nvSpPr>
        <p:spPr>
          <a:xfrm>
            <a:off x="0" y="6477001"/>
            <a:ext cx="990600" cy="381000"/>
          </a:xfrm>
          <a:prstGeom prst="rect">
            <a:avLst/>
          </a:prstGeom>
        </p:spPr>
        <p:txBody>
          <a:bodyPr vert="horz" lIns="91440" tIns="45720" rIns="91440" bIns="45720" rtlCol="0" anchor="ctr"/>
          <a:lstStyle>
            <a:lvl1pPr algn="l">
              <a:defRPr sz="1200">
                <a:solidFill>
                  <a:schemeClr val="tx1">
                    <a:tint val="75000"/>
                  </a:schemeClr>
                </a:solidFill>
              </a:defRPr>
            </a:lvl1pPr>
          </a:lstStyle>
          <a:p>
            <a:fld id="{57E31C96-9645-D544-B01F-A6D62502A709}" type="slidenum">
              <a:rPr lang="en-US" smtClean="0"/>
              <a:pPr/>
              <a:t>‹#›</a:t>
            </a:fld>
            <a:endParaRPr lang="en-US"/>
          </a:p>
        </p:txBody>
      </p:sp>
    </p:spTree>
    <p:extLst>
      <p:ext uri="{BB962C8B-B14F-4D97-AF65-F5344CB8AC3E}">
        <p14:creationId xmlns:p14="http://schemas.microsoft.com/office/powerpoint/2010/main" val="170324196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EDU En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09599" y="2370676"/>
            <a:ext cx="7866612" cy="905924"/>
          </a:xfrm>
          <a:prstGeom prst="rect">
            <a:avLst/>
          </a:prstGeom>
        </p:spPr>
        <p:txBody>
          <a:bodyPr anchor="t"/>
          <a:lstStyle>
            <a:lvl1pPr algn="l">
              <a:defRPr sz="4000" b="0" cap="none" baseline="0">
                <a:solidFill>
                  <a:schemeClr val="tx1">
                    <a:lumMod val="75000"/>
                    <a:lumOff val="25000"/>
                  </a:schemeClr>
                </a:solidFill>
                <a:latin typeface="Arial"/>
                <a:cs typeface="Arial"/>
              </a:defRPr>
            </a:lvl1pPr>
          </a:lstStyle>
          <a:p>
            <a:r>
              <a:rPr lang="en-US" dirty="0" smtClean="0"/>
              <a:t>End Title</a:t>
            </a:r>
            <a:endParaRPr lang="en-US" dirty="0"/>
          </a:p>
        </p:txBody>
      </p:sp>
      <p:sp>
        <p:nvSpPr>
          <p:cNvPr id="13" name="Text Placeholder 2"/>
          <p:cNvSpPr>
            <a:spLocks noGrp="1"/>
          </p:cNvSpPr>
          <p:nvPr>
            <p:ph type="body" idx="1" hasCustomPrompt="1"/>
          </p:nvPr>
        </p:nvSpPr>
        <p:spPr>
          <a:xfrm>
            <a:off x="609600" y="3276600"/>
            <a:ext cx="7866611" cy="457200"/>
          </a:xfrm>
          <a:prstGeom prst="rect">
            <a:avLst/>
          </a:prstGeom>
        </p:spPr>
        <p:txBody>
          <a:bodyPr anchor="t"/>
          <a:lstStyle>
            <a:lvl1pPr marL="0" indent="0" algn="l">
              <a:buNone/>
              <a:defRPr sz="24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Authors</a:t>
            </a:r>
          </a:p>
        </p:txBody>
      </p:sp>
      <p:sp>
        <p:nvSpPr>
          <p:cNvPr id="4" name="Slide Number Placeholder 1"/>
          <p:cNvSpPr>
            <a:spLocks noGrp="1"/>
          </p:cNvSpPr>
          <p:nvPr>
            <p:ph type="sldNum" sz="quarter" idx="4"/>
          </p:nvPr>
        </p:nvSpPr>
        <p:spPr>
          <a:xfrm>
            <a:off x="0" y="6477001"/>
            <a:ext cx="990600" cy="381000"/>
          </a:xfrm>
          <a:prstGeom prst="rect">
            <a:avLst/>
          </a:prstGeom>
        </p:spPr>
        <p:txBody>
          <a:bodyPr vert="horz" lIns="91440" tIns="45720" rIns="91440" bIns="45720" rtlCol="0" anchor="ctr"/>
          <a:lstStyle>
            <a:lvl1pPr algn="l">
              <a:defRPr sz="1200">
                <a:solidFill>
                  <a:schemeClr val="tx1">
                    <a:tint val="75000"/>
                  </a:schemeClr>
                </a:solidFill>
              </a:defRPr>
            </a:lvl1pPr>
          </a:lstStyle>
          <a:p>
            <a:fld id="{57E31C96-9645-D544-B01F-A6D62502A709}" type="slidenum">
              <a:rPr lang="en-US" smtClean="0"/>
              <a:pPr/>
              <a:t>‹#›</a:t>
            </a:fld>
            <a:endParaRPr lang="en-US"/>
          </a:p>
        </p:txBody>
      </p:sp>
    </p:spTree>
    <p:extLst>
      <p:ext uri="{BB962C8B-B14F-4D97-AF65-F5344CB8AC3E}">
        <p14:creationId xmlns:p14="http://schemas.microsoft.com/office/powerpoint/2010/main" val="343779294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199" y="6370307"/>
            <a:ext cx="4114801" cy="365125"/>
          </a:xfrm>
          <a:prstGeom prst="rect">
            <a:avLst/>
          </a:prstGeom>
        </p:spPr>
        <p:txBody>
          <a:bodyPr/>
          <a:lstStyle>
            <a:lvl1pPr>
              <a:defRPr sz="1200"/>
            </a:lvl1pPr>
          </a:lstStyle>
          <a:p>
            <a:endParaRPr lang="en-US" dirty="0"/>
          </a:p>
        </p:txBody>
      </p:sp>
      <p:sp>
        <p:nvSpPr>
          <p:cNvPr id="5" name="Slide Number Placeholder 3"/>
          <p:cNvSpPr>
            <a:spLocks noGrp="1"/>
          </p:cNvSpPr>
          <p:nvPr>
            <p:ph type="sldNum" sz="quarter" idx="4"/>
          </p:nvPr>
        </p:nvSpPr>
        <p:spPr>
          <a:xfrm>
            <a:off x="4839913" y="632547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C139E3-1A70-2C46-B4B4-0B06D0788945}" type="slidenum">
              <a:rPr lang="en-US" smtClean="0"/>
              <a:t>‹#›</a:t>
            </a:fld>
            <a:endParaRPr lang="en-US"/>
          </a:p>
        </p:txBody>
      </p:sp>
      <p:sp>
        <p:nvSpPr>
          <p:cNvPr id="6" name="Slide Number Placeholder 1"/>
          <p:cNvSpPr txBox="1">
            <a:spLocks/>
          </p:cNvSpPr>
          <p:nvPr userDrawn="1"/>
        </p:nvSpPr>
        <p:spPr>
          <a:xfrm>
            <a:off x="0" y="6477001"/>
            <a:ext cx="990600" cy="381000"/>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7E31C96-9645-D544-B01F-A6D62502A709}" type="slidenum">
              <a:rPr lang="en-US" smtClean="0"/>
              <a:pPr/>
              <a:t>‹#›</a:t>
            </a:fld>
            <a:endParaRPr lang="en-US"/>
          </a:p>
        </p:txBody>
      </p:sp>
    </p:spTree>
    <p:extLst>
      <p:ext uri="{BB962C8B-B14F-4D97-AF65-F5344CB8AC3E}">
        <p14:creationId xmlns:p14="http://schemas.microsoft.com/office/powerpoint/2010/main" val="32419579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199" y="6356350"/>
            <a:ext cx="4398109" cy="365125"/>
          </a:xfrm>
          <a:prstGeom prst="rect">
            <a:avLst/>
          </a:prstGeom>
        </p:spPr>
        <p:txBody>
          <a:bodyPr/>
          <a:lstStyle>
            <a:lvl1pPr>
              <a:defRPr sz="1200"/>
            </a:lvl1pPr>
          </a:lstStyle>
          <a:p>
            <a:endParaRPr lang="en-US" dirty="0" smtClean="0"/>
          </a:p>
        </p:txBody>
      </p:sp>
      <p:sp>
        <p:nvSpPr>
          <p:cNvPr id="5" name="Title 1"/>
          <p:cNvSpPr>
            <a:spLocks noGrp="1"/>
          </p:cNvSpPr>
          <p:nvPr>
            <p:ph type="title" hasCustomPrompt="1"/>
          </p:nvPr>
        </p:nvSpPr>
        <p:spPr>
          <a:xfrm>
            <a:off x="457200" y="274639"/>
            <a:ext cx="8229600" cy="467346"/>
          </a:xfrm>
          <a:prstGeom prst="rect">
            <a:avLst/>
          </a:prstGeom>
        </p:spPr>
        <p:txBody>
          <a:bodyPr>
            <a:normAutofit/>
          </a:bodyPr>
          <a:lstStyle>
            <a:lvl1pPr algn="l">
              <a:defRPr sz="2000" b="1"/>
            </a:lvl1pPr>
          </a:lstStyle>
          <a:p>
            <a:r>
              <a:rPr lang="en-US"/>
              <a:t>Report page title</a:t>
            </a:r>
          </a:p>
        </p:txBody>
      </p:sp>
      <p:sp>
        <p:nvSpPr>
          <p:cNvPr id="7" name="Text Placeholder 3"/>
          <p:cNvSpPr>
            <a:spLocks noGrp="1"/>
          </p:cNvSpPr>
          <p:nvPr>
            <p:ph type="body" sz="half" idx="2" hasCustomPrompt="1"/>
          </p:nvPr>
        </p:nvSpPr>
        <p:spPr>
          <a:xfrm>
            <a:off x="457200" y="846138"/>
            <a:ext cx="8229600" cy="804862"/>
          </a:xfrm>
          <a:prstGeom prst="rect">
            <a:avLst/>
          </a:prstGeom>
        </p:spPr>
        <p:txBody>
          <a:bodyPr>
            <a:normAutofit/>
          </a:bodyPr>
          <a:lstStyle>
            <a:lvl1pPr marL="0" indent="0">
              <a:buNone/>
              <a:defRPr sz="12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text</a:t>
            </a:r>
          </a:p>
        </p:txBody>
      </p:sp>
      <p:sp>
        <p:nvSpPr>
          <p:cNvPr id="6" name="Slide Number Placeholder 3"/>
          <p:cNvSpPr>
            <a:spLocks noGrp="1"/>
          </p:cNvSpPr>
          <p:nvPr>
            <p:ph type="sldNum" sz="quarter" idx="4"/>
          </p:nvPr>
        </p:nvSpPr>
        <p:spPr>
          <a:xfrm>
            <a:off x="4839913" y="632547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C139E3-1A70-2C46-B4B4-0B06D0788945}" type="slidenum">
              <a:rPr lang="en-US" smtClean="0"/>
              <a:t>‹#›</a:t>
            </a:fld>
            <a:endParaRPr lang="en-US"/>
          </a:p>
        </p:txBody>
      </p:sp>
      <p:sp>
        <p:nvSpPr>
          <p:cNvPr id="8" name="Slide Number Placeholder 1"/>
          <p:cNvSpPr txBox="1">
            <a:spLocks/>
          </p:cNvSpPr>
          <p:nvPr userDrawn="1"/>
        </p:nvSpPr>
        <p:spPr>
          <a:xfrm>
            <a:off x="0" y="6477001"/>
            <a:ext cx="990600" cy="381000"/>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7E31C96-9645-D544-B01F-A6D62502A709}" type="slidenum">
              <a:rPr lang="en-US" smtClean="0"/>
              <a:pPr/>
              <a:t>‹#›</a:t>
            </a:fld>
            <a:endParaRPr lang="en-US"/>
          </a:p>
        </p:txBody>
      </p:sp>
    </p:spTree>
    <p:extLst>
      <p:ext uri="{BB962C8B-B14F-4D97-AF65-F5344CB8AC3E}">
        <p14:creationId xmlns:p14="http://schemas.microsoft.com/office/powerpoint/2010/main" val="508179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DU Agenda">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4000" b="0" cap="none">
                <a:solidFill>
                  <a:schemeClr val="tx1">
                    <a:lumMod val="75000"/>
                    <a:lumOff val="25000"/>
                  </a:schemeClr>
                </a:solidFill>
                <a:latin typeface="Arial"/>
                <a:cs typeface="Arial"/>
              </a:defRPr>
            </a:lvl1pPr>
          </a:lstStyle>
          <a:p>
            <a:r>
              <a:rPr lang="en-US" dirty="0" smtClean="0"/>
              <a:t>Agenda</a:t>
            </a:r>
            <a:endParaRPr lang="en-US" dirty="0"/>
          </a:p>
        </p:txBody>
      </p:sp>
      <p:sp>
        <p:nvSpPr>
          <p:cNvPr id="8" name="Text Placeholder 2"/>
          <p:cNvSpPr>
            <a:spLocks noGrp="1"/>
          </p:cNvSpPr>
          <p:nvPr>
            <p:ph type="body" idx="10" hasCustomPrompt="1"/>
          </p:nvPr>
        </p:nvSpPr>
        <p:spPr>
          <a:xfrm>
            <a:off x="1676400" y="1219200"/>
            <a:ext cx="6952211" cy="4673600"/>
          </a:xfrm>
          <a:prstGeom prst="rect">
            <a:avLst/>
          </a:prstGeom>
        </p:spPr>
        <p:txBody>
          <a:bodyPr anchor="t"/>
          <a:lstStyle>
            <a:lvl1pPr marL="0" indent="0" algn="l">
              <a:lnSpc>
                <a:spcPct val="200000"/>
              </a:lnSpc>
              <a:buNone/>
              <a:defRPr sz="24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First Level</a:t>
            </a:r>
          </a:p>
          <a:p>
            <a:pPr lvl="0"/>
            <a:r>
              <a:rPr lang="en-US" dirty="0" smtClean="0"/>
              <a:t>Second level</a:t>
            </a:r>
          </a:p>
          <a:p>
            <a:pPr lvl="0"/>
            <a:r>
              <a:rPr lang="en-US" dirty="0" smtClean="0"/>
              <a:t>Third level</a:t>
            </a:r>
          </a:p>
          <a:p>
            <a:pPr lvl="0"/>
            <a:r>
              <a:rPr lang="en-US" dirty="0" smtClean="0"/>
              <a:t>Fourth level</a:t>
            </a:r>
          </a:p>
          <a:p>
            <a:pPr lvl="0"/>
            <a:r>
              <a:rPr lang="en-US" dirty="0" smtClean="0"/>
              <a:t>Fifth level</a:t>
            </a:r>
          </a:p>
        </p:txBody>
      </p:sp>
      <p:sp>
        <p:nvSpPr>
          <p:cNvPr id="5" name="Slide Number Placeholder 1"/>
          <p:cNvSpPr>
            <a:spLocks noGrp="1"/>
          </p:cNvSpPr>
          <p:nvPr>
            <p:ph type="sldNum" sz="quarter" idx="4"/>
          </p:nvPr>
        </p:nvSpPr>
        <p:spPr>
          <a:xfrm>
            <a:off x="0" y="6477001"/>
            <a:ext cx="990600" cy="381000"/>
          </a:xfrm>
          <a:prstGeom prst="rect">
            <a:avLst/>
          </a:prstGeom>
        </p:spPr>
        <p:txBody>
          <a:bodyPr vert="horz" lIns="91440" tIns="45720" rIns="91440" bIns="45720" rtlCol="0" anchor="ctr"/>
          <a:lstStyle>
            <a:lvl1pPr algn="l">
              <a:defRPr sz="1200">
                <a:solidFill>
                  <a:schemeClr val="tx1">
                    <a:tint val="75000"/>
                  </a:schemeClr>
                </a:solidFill>
              </a:defRPr>
            </a:lvl1pPr>
          </a:lstStyle>
          <a:p>
            <a:fld id="{57E31C96-9645-D544-B01F-A6D62502A709}" type="slidenum">
              <a:rPr lang="en-US" smtClean="0"/>
              <a:pPr/>
              <a:t>‹#›</a:t>
            </a:fld>
            <a:endParaRPr lang="en-US"/>
          </a:p>
        </p:txBody>
      </p:sp>
    </p:spTree>
    <p:extLst>
      <p:ext uri="{BB962C8B-B14F-4D97-AF65-F5344CB8AC3E}">
        <p14:creationId xmlns:p14="http://schemas.microsoft.com/office/powerpoint/2010/main" val="16604167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EDU Sec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9" name="Text Placeholder 2"/>
          <p:cNvSpPr>
            <a:spLocks noGrp="1"/>
          </p:cNvSpPr>
          <p:nvPr>
            <p:ph type="body" idx="11" hasCustomPrompt="1"/>
          </p:nvPr>
        </p:nvSpPr>
        <p:spPr>
          <a:xfrm>
            <a:off x="665018" y="3385468"/>
            <a:ext cx="8021782" cy="500732"/>
          </a:xfrm>
          <a:prstGeom prst="rect">
            <a:avLst/>
          </a:prstGeom>
        </p:spPr>
        <p:txBody>
          <a:bodyPr anchor="t"/>
          <a:lstStyle>
            <a:lvl1pPr marL="0" indent="0" algn="l">
              <a:buNone/>
              <a:defRPr sz="18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Presentation Title</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27663"/>
            <a:ext cx="9143999" cy="739681"/>
          </a:xfrm>
          <a:prstGeom prst="rect">
            <a:avLst/>
          </a:prstGeom>
        </p:spPr>
      </p:pic>
      <p:sp>
        <p:nvSpPr>
          <p:cNvPr id="13" name="Text Placeholder 2"/>
          <p:cNvSpPr>
            <a:spLocks noGrp="1"/>
          </p:cNvSpPr>
          <p:nvPr>
            <p:ph type="body" idx="13" hasCustomPrompt="1"/>
          </p:nvPr>
        </p:nvSpPr>
        <p:spPr>
          <a:xfrm>
            <a:off x="600595" y="2667000"/>
            <a:ext cx="7942810" cy="914400"/>
          </a:xfrm>
          <a:prstGeom prst="rect">
            <a:avLst/>
          </a:prstGeom>
        </p:spPr>
        <p:txBody>
          <a:bodyPr anchor="t">
            <a:noAutofit/>
          </a:bodyPr>
          <a:lstStyle>
            <a:lvl1pPr marL="0" indent="0" algn="l">
              <a:buNone/>
              <a:defRPr sz="3600" baseline="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smtClean="0">
                <a:solidFill>
                  <a:schemeClr val="bg1"/>
                </a:solidFill>
              </a:rPr>
              <a:t>Section Title</a:t>
            </a:r>
            <a:endParaRPr lang="en-US" dirty="0">
              <a:solidFill>
                <a:schemeClr val="bg1"/>
              </a:solidFill>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627663"/>
            <a:ext cx="9143999" cy="739681"/>
          </a:xfrm>
          <a:prstGeom prst="rect">
            <a:avLst/>
          </a:prstGeom>
        </p:spPr>
      </p:pic>
      <p:sp>
        <p:nvSpPr>
          <p:cNvPr id="6" name="Slide Number Placeholder 1"/>
          <p:cNvSpPr>
            <a:spLocks noGrp="1"/>
          </p:cNvSpPr>
          <p:nvPr>
            <p:ph type="sldNum" sz="quarter" idx="4"/>
          </p:nvPr>
        </p:nvSpPr>
        <p:spPr>
          <a:xfrm>
            <a:off x="0" y="6477001"/>
            <a:ext cx="990600" cy="381000"/>
          </a:xfrm>
          <a:prstGeom prst="rect">
            <a:avLst/>
          </a:prstGeom>
        </p:spPr>
        <p:txBody>
          <a:bodyPr vert="horz" lIns="91440" tIns="45720" rIns="91440" bIns="45720" rtlCol="0" anchor="ctr"/>
          <a:lstStyle>
            <a:lvl1pPr algn="l">
              <a:defRPr sz="1200">
                <a:solidFill>
                  <a:schemeClr val="tx1">
                    <a:tint val="75000"/>
                  </a:schemeClr>
                </a:solidFill>
              </a:defRPr>
            </a:lvl1pPr>
          </a:lstStyle>
          <a:p>
            <a:fld id="{57E31C96-9645-D544-B01F-A6D62502A709}" type="slidenum">
              <a:rPr lang="en-US" smtClean="0"/>
              <a:pPr/>
              <a:t>‹#›</a:t>
            </a:fld>
            <a:endParaRPr lang="en-US"/>
          </a:p>
        </p:txBody>
      </p:sp>
    </p:spTree>
    <p:extLst>
      <p:ext uri="{BB962C8B-B14F-4D97-AF65-F5344CB8AC3E}">
        <p14:creationId xmlns:p14="http://schemas.microsoft.com/office/powerpoint/2010/main" val="29973283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EDU Body A">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9" name="Content Placeholder 2"/>
          <p:cNvSpPr>
            <a:spLocks noGrp="1"/>
          </p:cNvSpPr>
          <p:nvPr>
            <p:ph idx="1" hasCustomPrompt="1"/>
          </p:nvPr>
        </p:nvSpPr>
        <p:spPr>
          <a:xfrm>
            <a:off x="606829" y="1371599"/>
            <a:ext cx="80799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
          <p:cNvSpPr>
            <a:spLocks noGrp="1"/>
          </p:cNvSpPr>
          <p:nvPr>
            <p:ph type="sldNum" sz="quarter" idx="4"/>
          </p:nvPr>
        </p:nvSpPr>
        <p:spPr>
          <a:xfrm>
            <a:off x="0" y="6477001"/>
            <a:ext cx="990600" cy="381000"/>
          </a:xfrm>
          <a:prstGeom prst="rect">
            <a:avLst/>
          </a:prstGeom>
        </p:spPr>
        <p:txBody>
          <a:bodyPr vert="horz" lIns="91440" tIns="45720" rIns="91440" bIns="45720" rtlCol="0" anchor="ctr"/>
          <a:lstStyle>
            <a:lvl1pPr algn="l">
              <a:defRPr sz="1200">
                <a:solidFill>
                  <a:schemeClr val="tx1">
                    <a:tint val="75000"/>
                  </a:schemeClr>
                </a:solidFill>
              </a:defRPr>
            </a:lvl1pPr>
          </a:lstStyle>
          <a:p>
            <a:fld id="{57E31C96-9645-D544-B01F-A6D62502A709}" type="slidenum">
              <a:rPr lang="en-US" smtClean="0"/>
              <a:pPr/>
              <a:t>‹#›</a:t>
            </a:fld>
            <a:endParaRPr lang="en-US"/>
          </a:p>
        </p:txBody>
      </p:sp>
    </p:spTree>
    <p:extLst>
      <p:ext uri="{BB962C8B-B14F-4D97-AF65-F5344CB8AC3E}">
        <p14:creationId xmlns:p14="http://schemas.microsoft.com/office/powerpoint/2010/main" val="210077853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EDU Body A">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9" name="Content Placeholder 2"/>
          <p:cNvSpPr>
            <a:spLocks noGrp="1"/>
          </p:cNvSpPr>
          <p:nvPr>
            <p:ph idx="1" hasCustomPrompt="1"/>
          </p:nvPr>
        </p:nvSpPr>
        <p:spPr>
          <a:xfrm>
            <a:off x="606829" y="1371599"/>
            <a:ext cx="80799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
          <p:cNvSpPr>
            <a:spLocks noGrp="1"/>
          </p:cNvSpPr>
          <p:nvPr>
            <p:ph type="sldNum" sz="quarter" idx="4"/>
          </p:nvPr>
        </p:nvSpPr>
        <p:spPr>
          <a:xfrm>
            <a:off x="0" y="6477001"/>
            <a:ext cx="990600" cy="381000"/>
          </a:xfrm>
          <a:prstGeom prst="rect">
            <a:avLst/>
          </a:prstGeom>
        </p:spPr>
        <p:txBody>
          <a:bodyPr vert="horz" lIns="91440" tIns="45720" rIns="91440" bIns="45720" rtlCol="0" anchor="ctr"/>
          <a:lstStyle>
            <a:lvl1pPr algn="l">
              <a:defRPr sz="1200">
                <a:solidFill>
                  <a:schemeClr val="tx1">
                    <a:tint val="75000"/>
                  </a:schemeClr>
                </a:solidFill>
              </a:defRPr>
            </a:lvl1pPr>
          </a:lstStyle>
          <a:p>
            <a:fld id="{57E31C96-9645-D544-B01F-A6D62502A709}" type="slidenum">
              <a:rPr lang="en-US" smtClean="0"/>
              <a:pPr/>
              <a:t>‹#›</a:t>
            </a:fld>
            <a:endParaRPr lang="en-US"/>
          </a:p>
        </p:txBody>
      </p:sp>
    </p:spTree>
    <p:extLst>
      <p:ext uri="{BB962C8B-B14F-4D97-AF65-F5344CB8AC3E}">
        <p14:creationId xmlns:p14="http://schemas.microsoft.com/office/powerpoint/2010/main" val="123183712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EDU Sta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0" y="1371600"/>
            <a:ext cx="3644514" cy="1885406"/>
          </a:xfrm>
          <a:prstGeom prst="rect">
            <a:avLst/>
          </a:prstGeom>
        </p:spPr>
        <p:txBody>
          <a:bodyPr anchor="t">
            <a:noAutofit/>
          </a:bodyPr>
          <a:lstStyle>
            <a:lvl1pPr algn="ctr">
              <a:defRPr sz="13500" b="1" cap="none">
                <a:solidFill>
                  <a:schemeClr val="bg1"/>
                </a:solidFill>
                <a:latin typeface="Arial"/>
                <a:cs typeface="Arial"/>
              </a:defRPr>
            </a:lvl1pPr>
          </a:lstStyle>
          <a:p>
            <a:r>
              <a:rPr lang="en-US" dirty="0" smtClean="0"/>
              <a:t>Stat</a:t>
            </a:r>
            <a:endParaRPr lang="en-US" dirty="0"/>
          </a:p>
        </p:txBody>
      </p:sp>
      <p:sp>
        <p:nvSpPr>
          <p:cNvPr id="9" name="Content Placeholder 2"/>
          <p:cNvSpPr>
            <a:spLocks noGrp="1"/>
          </p:cNvSpPr>
          <p:nvPr>
            <p:ph idx="1" hasCustomPrompt="1"/>
          </p:nvPr>
        </p:nvSpPr>
        <p:spPr>
          <a:xfrm>
            <a:off x="609600" y="3429000"/>
            <a:ext cx="3644514" cy="3485606"/>
          </a:xfrm>
          <a:prstGeom prst="rect">
            <a:avLst/>
          </a:prstGeom>
        </p:spPr>
        <p:txBody>
          <a:bodyPr>
            <a:noAutofit/>
          </a:bodyPr>
          <a:lstStyle>
            <a:lvl1pPr marL="0" indent="0" algn="l">
              <a:buClr>
                <a:srgbClr val="C00000"/>
              </a:buClr>
              <a:buFontTx/>
              <a:buNone/>
              <a:defRPr sz="3600" baseline="0">
                <a:solidFill>
                  <a:schemeClr val="bg1"/>
                </a:solidFill>
                <a:latin typeface="Arial"/>
                <a:cs typeface="Arial"/>
              </a:defRPr>
            </a:lvl1pPr>
            <a:lvl2pPr marL="457200" indent="0" algn="ctr">
              <a:buClr>
                <a:srgbClr val="C00000"/>
              </a:buClr>
              <a:buFontTx/>
              <a:buNone/>
              <a:defRPr sz="1800">
                <a:solidFill>
                  <a:schemeClr val="tx1">
                    <a:lumMod val="75000"/>
                    <a:lumOff val="25000"/>
                  </a:schemeClr>
                </a:solidFill>
                <a:latin typeface="Arial"/>
                <a:cs typeface="Arial"/>
              </a:defRPr>
            </a:lvl2pPr>
            <a:lvl3pPr marL="1257300" indent="-342900">
              <a:buClr>
                <a:srgbClr val="C00000"/>
              </a:buClr>
              <a:buFont typeface="Wingdings" pitchFamily="2" charset="2"/>
              <a:buChar char="§"/>
              <a:defRPr sz="2400">
                <a:solidFill>
                  <a:schemeClr val="tx1">
                    <a:lumMod val="75000"/>
                    <a:lumOff val="25000"/>
                  </a:schemeClr>
                </a:solidFill>
                <a:latin typeface="Arial"/>
                <a:cs typeface="Arial"/>
              </a:defRPr>
            </a:lvl3pPr>
            <a:lvl4pPr marL="1714500" indent="-342900">
              <a:buClr>
                <a:srgbClr val="C00000"/>
              </a:buClr>
              <a:buFont typeface="Wingdings" pitchFamily="2" charset="2"/>
              <a:buChar char="§"/>
              <a:defRPr sz="2100">
                <a:solidFill>
                  <a:schemeClr val="tx1">
                    <a:lumMod val="75000"/>
                    <a:lumOff val="25000"/>
                  </a:schemeClr>
                </a:solidFill>
                <a:latin typeface="Arial"/>
                <a:cs typeface="Arial"/>
              </a:defRPr>
            </a:lvl4pPr>
            <a:lvl5pPr marL="2171700" indent="-342900">
              <a:buClr>
                <a:srgbClr val="C00000"/>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Stat description</a:t>
            </a:r>
          </a:p>
        </p:txBody>
      </p:sp>
      <p:sp>
        <p:nvSpPr>
          <p:cNvPr id="5" name="Slide Number Placeholder 1"/>
          <p:cNvSpPr>
            <a:spLocks noGrp="1"/>
          </p:cNvSpPr>
          <p:nvPr>
            <p:ph type="sldNum" sz="quarter" idx="4"/>
          </p:nvPr>
        </p:nvSpPr>
        <p:spPr>
          <a:xfrm>
            <a:off x="0" y="6477001"/>
            <a:ext cx="990600" cy="381000"/>
          </a:xfrm>
          <a:prstGeom prst="rect">
            <a:avLst/>
          </a:prstGeom>
        </p:spPr>
        <p:txBody>
          <a:bodyPr vert="horz" lIns="91440" tIns="45720" rIns="91440" bIns="45720" rtlCol="0" anchor="ctr"/>
          <a:lstStyle>
            <a:lvl1pPr algn="l">
              <a:defRPr sz="1200">
                <a:solidFill>
                  <a:schemeClr val="tx1">
                    <a:tint val="75000"/>
                  </a:schemeClr>
                </a:solidFill>
              </a:defRPr>
            </a:lvl1pPr>
          </a:lstStyle>
          <a:p>
            <a:fld id="{57E31C96-9645-D544-B01F-A6D62502A709}" type="slidenum">
              <a:rPr lang="en-US" smtClean="0"/>
              <a:pPr/>
              <a:t>‹#›</a:t>
            </a:fld>
            <a:endParaRPr lang="en-US"/>
          </a:p>
        </p:txBody>
      </p:sp>
    </p:spTree>
    <p:extLst>
      <p:ext uri="{BB962C8B-B14F-4D97-AF65-F5344CB8AC3E}">
        <p14:creationId xmlns:p14="http://schemas.microsoft.com/office/powerpoint/2010/main" val="14657286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EDU Quot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0" hasCustomPrompt="1"/>
          </p:nvPr>
        </p:nvSpPr>
        <p:spPr>
          <a:xfrm>
            <a:off x="609600" y="2362200"/>
            <a:ext cx="5791200" cy="2971800"/>
          </a:xfrm>
          <a:prstGeom prst="rect">
            <a:avLst/>
          </a:prstGeom>
        </p:spPr>
        <p:txBody>
          <a:bodyPr>
            <a:noAutofit/>
          </a:bodyPr>
          <a:lstStyle>
            <a:lvl1pPr marL="0" indent="0" algn="l">
              <a:buClr>
                <a:srgbClr val="C00000"/>
              </a:buClr>
              <a:buFontTx/>
              <a:buNone/>
              <a:defRPr sz="3600" baseline="0">
                <a:solidFill>
                  <a:schemeClr val="bg1"/>
                </a:solidFill>
                <a:latin typeface="Arial"/>
                <a:cs typeface="Arial"/>
              </a:defRPr>
            </a:lvl1pPr>
            <a:lvl2pPr marL="457200" indent="0" algn="ctr">
              <a:buClr>
                <a:srgbClr val="C00000"/>
              </a:buClr>
              <a:buFontTx/>
              <a:buNone/>
              <a:defRPr sz="1800">
                <a:solidFill>
                  <a:schemeClr val="tx1">
                    <a:lumMod val="75000"/>
                    <a:lumOff val="25000"/>
                  </a:schemeClr>
                </a:solidFill>
                <a:latin typeface="Arial"/>
                <a:cs typeface="Arial"/>
              </a:defRPr>
            </a:lvl2pPr>
            <a:lvl3pPr marL="1257300" indent="-342900">
              <a:buClr>
                <a:srgbClr val="C00000"/>
              </a:buClr>
              <a:buFont typeface="Wingdings" pitchFamily="2" charset="2"/>
              <a:buChar char="§"/>
              <a:defRPr sz="2400">
                <a:solidFill>
                  <a:schemeClr val="tx1">
                    <a:lumMod val="75000"/>
                    <a:lumOff val="25000"/>
                  </a:schemeClr>
                </a:solidFill>
                <a:latin typeface="Arial"/>
                <a:cs typeface="Arial"/>
              </a:defRPr>
            </a:lvl3pPr>
            <a:lvl4pPr marL="1714500" indent="-342900">
              <a:buClr>
                <a:srgbClr val="C00000"/>
              </a:buClr>
              <a:buFont typeface="Wingdings" pitchFamily="2" charset="2"/>
              <a:buChar char="§"/>
              <a:defRPr sz="2100">
                <a:solidFill>
                  <a:schemeClr val="tx1">
                    <a:lumMod val="75000"/>
                    <a:lumOff val="25000"/>
                  </a:schemeClr>
                </a:solidFill>
                <a:latin typeface="Arial"/>
                <a:cs typeface="Arial"/>
              </a:defRPr>
            </a:lvl4pPr>
            <a:lvl5pPr marL="2171700" indent="-342900">
              <a:buClr>
                <a:srgbClr val="C00000"/>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Quote</a:t>
            </a:r>
          </a:p>
        </p:txBody>
      </p:sp>
      <p:sp>
        <p:nvSpPr>
          <p:cNvPr id="3" name="Slide Number Placeholder 1"/>
          <p:cNvSpPr>
            <a:spLocks noGrp="1"/>
          </p:cNvSpPr>
          <p:nvPr>
            <p:ph type="sldNum" sz="quarter" idx="4"/>
          </p:nvPr>
        </p:nvSpPr>
        <p:spPr>
          <a:xfrm>
            <a:off x="0" y="6477001"/>
            <a:ext cx="990600" cy="381000"/>
          </a:xfrm>
          <a:prstGeom prst="rect">
            <a:avLst/>
          </a:prstGeom>
        </p:spPr>
        <p:txBody>
          <a:bodyPr vert="horz" lIns="91440" tIns="45720" rIns="91440" bIns="45720" rtlCol="0" anchor="ctr"/>
          <a:lstStyle>
            <a:lvl1pPr algn="l">
              <a:defRPr sz="1200">
                <a:solidFill>
                  <a:schemeClr val="tx1">
                    <a:tint val="75000"/>
                  </a:schemeClr>
                </a:solidFill>
              </a:defRPr>
            </a:lvl1pPr>
          </a:lstStyle>
          <a:p>
            <a:fld id="{57E31C96-9645-D544-B01F-A6D62502A709}" type="slidenum">
              <a:rPr lang="en-US" smtClean="0"/>
              <a:pPr/>
              <a:t>‹#›</a:t>
            </a:fld>
            <a:endParaRPr lang="en-US"/>
          </a:p>
        </p:txBody>
      </p:sp>
    </p:spTree>
    <p:extLst>
      <p:ext uri="{BB962C8B-B14F-4D97-AF65-F5344CB8AC3E}">
        <p14:creationId xmlns:p14="http://schemas.microsoft.com/office/powerpoint/2010/main" val="17032419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EDU En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09599" y="2370676"/>
            <a:ext cx="7866612" cy="905924"/>
          </a:xfrm>
          <a:prstGeom prst="rect">
            <a:avLst/>
          </a:prstGeom>
        </p:spPr>
        <p:txBody>
          <a:bodyPr anchor="t"/>
          <a:lstStyle>
            <a:lvl1pPr algn="l">
              <a:defRPr sz="4000" b="0" cap="none" baseline="0">
                <a:solidFill>
                  <a:schemeClr val="tx1">
                    <a:lumMod val="75000"/>
                    <a:lumOff val="25000"/>
                  </a:schemeClr>
                </a:solidFill>
                <a:latin typeface="Arial"/>
                <a:cs typeface="Arial"/>
              </a:defRPr>
            </a:lvl1pPr>
          </a:lstStyle>
          <a:p>
            <a:r>
              <a:rPr lang="en-US" dirty="0" smtClean="0"/>
              <a:t>End Title</a:t>
            </a:r>
            <a:endParaRPr lang="en-US" dirty="0"/>
          </a:p>
        </p:txBody>
      </p:sp>
      <p:sp>
        <p:nvSpPr>
          <p:cNvPr id="13" name="Text Placeholder 2"/>
          <p:cNvSpPr>
            <a:spLocks noGrp="1"/>
          </p:cNvSpPr>
          <p:nvPr>
            <p:ph type="body" idx="1" hasCustomPrompt="1"/>
          </p:nvPr>
        </p:nvSpPr>
        <p:spPr>
          <a:xfrm>
            <a:off x="609600" y="3276600"/>
            <a:ext cx="7866611" cy="457200"/>
          </a:xfrm>
          <a:prstGeom prst="rect">
            <a:avLst/>
          </a:prstGeom>
        </p:spPr>
        <p:txBody>
          <a:bodyPr anchor="t"/>
          <a:lstStyle>
            <a:lvl1pPr marL="0" indent="0" algn="l">
              <a:buNone/>
              <a:defRPr sz="24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Authors</a:t>
            </a:r>
          </a:p>
        </p:txBody>
      </p:sp>
      <p:sp>
        <p:nvSpPr>
          <p:cNvPr id="4" name="Slide Number Placeholder 1"/>
          <p:cNvSpPr>
            <a:spLocks noGrp="1"/>
          </p:cNvSpPr>
          <p:nvPr>
            <p:ph type="sldNum" sz="quarter" idx="4"/>
          </p:nvPr>
        </p:nvSpPr>
        <p:spPr>
          <a:xfrm>
            <a:off x="0" y="6477001"/>
            <a:ext cx="990600" cy="381000"/>
          </a:xfrm>
          <a:prstGeom prst="rect">
            <a:avLst/>
          </a:prstGeom>
        </p:spPr>
        <p:txBody>
          <a:bodyPr vert="horz" lIns="91440" tIns="45720" rIns="91440" bIns="45720" rtlCol="0" anchor="ctr"/>
          <a:lstStyle>
            <a:lvl1pPr algn="l">
              <a:defRPr sz="1200">
                <a:solidFill>
                  <a:schemeClr val="tx1">
                    <a:tint val="75000"/>
                  </a:schemeClr>
                </a:solidFill>
              </a:defRPr>
            </a:lvl1pPr>
          </a:lstStyle>
          <a:p>
            <a:fld id="{57E31C96-9645-D544-B01F-A6D62502A709}" type="slidenum">
              <a:rPr lang="en-US" smtClean="0"/>
              <a:pPr/>
              <a:t>‹#›</a:t>
            </a:fld>
            <a:endParaRPr lang="en-US"/>
          </a:p>
        </p:txBody>
      </p:sp>
    </p:spTree>
    <p:extLst>
      <p:ext uri="{BB962C8B-B14F-4D97-AF65-F5344CB8AC3E}">
        <p14:creationId xmlns:p14="http://schemas.microsoft.com/office/powerpoint/2010/main" val="343779294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EDU Title B">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370676"/>
            <a:ext cx="7866612" cy="905924"/>
          </a:xfrm>
          <a:prstGeom prst="rect">
            <a:avLst/>
          </a:prstGeom>
        </p:spPr>
        <p:txBody>
          <a:bodyPr anchor="t"/>
          <a:lstStyle>
            <a:lvl1pPr algn="l">
              <a:defRPr sz="4000" b="0" cap="none">
                <a:solidFill>
                  <a:schemeClr val="tx1">
                    <a:lumMod val="75000"/>
                    <a:lumOff val="25000"/>
                  </a:schemeClr>
                </a:solidFill>
                <a:latin typeface="Arial"/>
                <a:cs typeface="Arial"/>
              </a:defRPr>
            </a:lvl1pPr>
          </a:lstStyle>
          <a:p>
            <a:r>
              <a:rPr lang="en-US" dirty="0" smtClean="0"/>
              <a:t>Presentation Title</a:t>
            </a:r>
            <a:endParaRPr lang="en-US" dirty="0"/>
          </a:p>
        </p:txBody>
      </p:sp>
      <p:sp>
        <p:nvSpPr>
          <p:cNvPr id="12" name="Text Placeholder 2"/>
          <p:cNvSpPr>
            <a:spLocks noGrp="1"/>
          </p:cNvSpPr>
          <p:nvPr>
            <p:ph type="body" idx="12" hasCustomPrompt="1"/>
          </p:nvPr>
        </p:nvSpPr>
        <p:spPr>
          <a:xfrm>
            <a:off x="609600" y="5500255"/>
            <a:ext cx="8096595" cy="500732"/>
          </a:xfrm>
          <a:prstGeom prst="rect">
            <a:avLst/>
          </a:prstGeom>
        </p:spPr>
        <p:txBody>
          <a:bodyPr anchor="t"/>
          <a:lstStyle>
            <a:lvl1pPr marL="0" indent="0" algn="r">
              <a:buNone/>
              <a:defRPr sz="18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Month Day, Year</a:t>
            </a:r>
          </a:p>
        </p:txBody>
      </p:sp>
      <p:sp>
        <p:nvSpPr>
          <p:cNvPr id="3" name="Text Placeholder 2"/>
          <p:cNvSpPr>
            <a:spLocks noGrp="1"/>
          </p:cNvSpPr>
          <p:nvPr>
            <p:ph type="body" idx="1" hasCustomPrompt="1"/>
          </p:nvPr>
        </p:nvSpPr>
        <p:spPr>
          <a:xfrm>
            <a:off x="609600" y="3276600"/>
            <a:ext cx="7866611" cy="500732"/>
          </a:xfrm>
          <a:prstGeom prst="rect">
            <a:avLst/>
          </a:prstGeom>
        </p:spPr>
        <p:txBody>
          <a:bodyPr anchor="t"/>
          <a:lstStyle>
            <a:lvl1pPr marL="0" indent="0" algn="l">
              <a:buNone/>
              <a:defRPr sz="24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Speaker Name</a:t>
            </a:r>
          </a:p>
        </p:txBody>
      </p:sp>
      <p:sp>
        <p:nvSpPr>
          <p:cNvPr id="5" name="Slide Number Placeholder 1"/>
          <p:cNvSpPr>
            <a:spLocks noGrp="1"/>
          </p:cNvSpPr>
          <p:nvPr>
            <p:ph type="sldNum" sz="quarter" idx="4"/>
          </p:nvPr>
        </p:nvSpPr>
        <p:spPr>
          <a:xfrm>
            <a:off x="0" y="6477001"/>
            <a:ext cx="990600" cy="381000"/>
          </a:xfrm>
          <a:prstGeom prst="rect">
            <a:avLst/>
          </a:prstGeom>
        </p:spPr>
        <p:txBody>
          <a:bodyPr vert="horz" lIns="91440" tIns="45720" rIns="91440" bIns="45720" rtlCol="0" anchor="ctr"/>
          <a:lstStyle>
            <a:lvl1pPr algn="l">
              <a:defRPr sz="1200">
                <a:solidFill>
                  <a:schemeClr val="tx1">
                    <a:tint val="75000"/>
                  </a:schemeClr>
                </a:solidFill>
              </a:defRPr>
            </a:lvl1pPr>
          </a:lstStyle>
          <a:p>
            <a:fld id="{57E31C96-9645-D544-B01F-A6D62502A709}" type="slidenum">
              <a:rPr lang="en-US" smtClean="0"/>
              <a:pPr/>
              <a:t>‹#›</a:t>
            </a:fld>
            <a:endParaRPr lang="en-US"/>
          </a:p>
        </p:txBody>
      </p:sp>
    </p:spTree>
    <p:extLst>
      <p:ext uri="{BB962C8B-B14F-4D97-AF65-F5344CB8AC3E}">
        <p14:creationId xmlns:p14="http://schemas.microsoft.com/office/powerpoint/2010/main" val="316099517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0" y="6477001"/>
            <a:ext cx="990600" cy="381000"/>
          </a:xfrm>
          <a:prstGeom prst="rect">
            <a:avLst/>
          </a:prstGeom>
        </p:spPr>
        <p:txBody>
          <a:bodyPr vert="horz" lIns="91440" tIns="45720" rIns="91440" bIns="45720" rtlCol="0" anchor="ctr"/>
          <a:lstStyle>
            <a:lvl1pPr algn="l">
              <a:defRPr sz="1200">
                <a:solidFill>
                  <a:schemeClr val="tx1">
                    <a:tint val="75000"/>
                  </a:schemeClr>
                </a:solidFill>
              </a:defRPr>
            </a:lvl1pPr>
          </a:lstStyle>
          <a:p>
            <a:fld id="{57E31C96-9645-D544-B01F-A6D62502A709}" type="slidenum">
              <a:rPr lang="en-US" smtClean="0"/>
              <a:pPr/>
              <a:t>‹#›</a:t>
            </a:fld>
            <a:endParaRPr lang="en-US"/>
          </a:p>
        </p:txBody>
      </p:sp>
    </p:spTree>
    <p:extLst>
      <p:ext uri="{BB962C8B-B14F-4D97-AF65-F5344CB8AC3E}">
        <p14:creationId xmlns:p14="http://schemas.microsoft.com/office/powerpoint/2010/main" val="48622595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51" r:id="rId9"/>
    <p:sldLayoutId id="2147483652" r:id="rId10"/>
    <p:sldLayoutId id="2147483653" r:id="rId11"/>
    <p:sldLayoutId id="2147483660" r:id="rId12"/>
    <p:sldLayoutId id="2147483661" r:id="rId13"/>
    <p:sldLayoutId id="2147483654" r:id="rId14"/>
    <p:sldLayoutId id="2147483657" r:id="rId15"/>
    <p:sldLayoutId id="2147483658" r:id="rId16"/>
    <p:sldLayoutId id="2147483671" r:id="rId17"/>
    <p:sldLayoutId id="2147483672" r:id="rId1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www.educause.edu/coredata"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hyperlink" Target="https://net.educause.edu/ir/library/pdf/CDS2014_allmodulesfinal.pdf"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hyperlink" Target="http://nces.ed.gov/ipeds/" TargetMode="Externa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mailto:coredata@educause.edu"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2014 CDS Benchmarking Report</a:t>
            </a:r>
            <a:endParaRPr lang="en-US" dirty="0"/>
          </a:p>
        </p:txBody>
      </p:sp>
    </p:spTree>
    <p:extLst>
      <p:ext uri="{BB962C8B-B14F-4D97-AF65-F5344CB8AC3E}">
        <p14:creationId xmlns:p14="http://schemas.microsoft.com/office/powerpoint/2010/main" val="542396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867" y="324679"/>
            <a:ext cx="8552411" cy="685799"/>
          </a:xfrm>
        </p:spPr>
        <p:txBody>
          <a:bodyPr/>
          <a:lstStyle/>
          <a:p>
            <a:r>
              <a:rPr lang="en-US" sz="2800" dirty="0" smtClean="0"/>
              <a:t>Summary of the Landscape</a:t>
            </a:r>
            <a:endParaRPr lang="en-US" sz="2800" dirty="0"/>
          </a:p>
        </p:txBody>
      </p:sp>
      <p:sp>
        <p:nvSpPr>
          <p:cNvPr id="3" name="Content Placeholder 2"/>
          <p:cNvSpPr>
            <a:spLocks noGrp="1"/>
          </p:cNvSpPr>
          <p:nvPr>
            <p:ph idx="1"/>
          </p:nvPr>
        </p:nvSpPr>
        <p:spPr>
          <a:xfrm>
            <a:off x="381000" y="914400"/>
            <a:ext cx="8458200" cy="5156198"/>
          </a:xfrm>
        </p:spPr>
        <p:txBody>
          <a:bodyPr/>
          <a:lstStyle/>
          <a:p>
            <a:pPr marL="0" indent="0">
              <a:buNone/>
            </a:pPr>
            <a:r>
              <a:rPr lang="en-US" sz="1200" dirty="0" smtClean="0">
                <a:solidFill>
                  <a:schemeClr val="tx1"/>
                </a:solidFill>
              </a:rPr>
              <a:t>To provide a brief, high-level view of the data contained within this report, below are the nonspecialized </a:t>
            </a:r>
            <a:r>
              <a:rPr lang="en-US" sz="1200" dirty="0">
                <a:solidFill>
                  <a:schemeClr val="tx1"/>
                </a:solidFill>
              </a:rPr>
              <a:t>U.S. </a:t>
            </a:r>
            <a:r>
              <a:rPr lang="en-US" sz="1200" dirty="0" smtClean="0">
                <a:solidFill>
                  <a:schemeClr val="tx1"/>
                </a:solidFill>
              </a:rPr>
              <a:t>metrics for some of the most commonly used CDS benchmarks:</a:t>
            </a:r>
          </a:p>
          <a:p>
            <a:pPr marL="0" indent="0">
              <a:buNone/>
            </a:pPr>
            <a:endParaRPr lang="en-US" sz="1200" dirty="0" smtClean="0"/>
          </a:p>
          <a:p>
            <a:pPr marL="0" indent="0">
              <a:buNone/>
            </a:pPr>
            <a:r>
              <a:rPr lang="en-US" sz="1200" b="1" dirty="0" smtClean="0"/>
              <a:t>IT Financials</a:t>
            </a:r>
          </a:p>
          <a:p>
            <a:r>
              <a:rPr lang="en-US" sz="1200" dirty="0" smtClean="0">
                <a:solidFill>
                  <a:schemeClr val="tx1"/>
                </a:solidFill>
                <a:ea typeface="Lucida Grande"/>
              </a:rPr>
              <a:t>$906  Total </a:t>
            </a:r>
            <a:r>
              <a:rPr lang="en-US" sz="1200" dirty="0">
                <a:solidFill>
                  <a:schemeClr val="tx1"/>
                </a:solidFill>
                <a:ea typeface="Lucida Grande"/>
              </a:rPr>
              <a:t>central IT spending per institutional FTE (students, faculty, and staff) </a:t>
            </a:r>
            <a:endParaRPr lang="en-US" sz="1200" dirty="0" smtClean="0">
              <a:solidFill>
                <a:schemeClr val="tx1"/>
              </a:solidFill>
              <a:ea typeface="Lucida Grande"/>
            </a:endParaRPr>
          </a:p>
          <a:p>
            <a:r>
              <a:rPr lang="en-US" sz="1200" dirty="0" smtClean="0">
                <a:solidFill>
                  <a:schemeClr val="tx1"/>
                </a:solidFill>
                <a:ea typeface="Lucida Grande"/>
              </a:rPr>
              <a:t>4.2%  Total </a:t>
            </a:r>
            <a:r>
              <a:rPr lang="en-US" sz="1200" dirty="0">
                <a:solidFill>
                  <a:schemeClr val="tx1"/>
                </a:solidFill>
                <a:ea typeface="Lucida Grande"/>
              </a:rPr>
              <a:t>central IT spending </a:t>
            </a:r>
            <a:r>
              <a:rPr lang="en-US" sz="1200" dirty="0" smtClean="0">
                <a:solidFill>
                  <a:schemeClr val="tx1"/>
                </a:solidFill>
                <a:ea typeface="Lucida Grande"/>
              </a:rPr>
              <a:t>as a </a:t>
            </a:r>
            <a:r>
              <a:rPr lang="en-US" sz="1200" dirty="0">
                <a:solidFill>
                  <a:schemeClr val="tx1"/>
                </a:solidFill>
                <a:ea typeface="Lucida Grande"/>
              </a:rPr>
              <a:t>percentage of institutional </a:t>
            </a:r>
            <a:r>
              <a:rPr lang="en-US" sz="1200" dirty="0" smtClean="0">
                <a:solidFill>
                  <a:schemeClr val="tx1"/>
                </a:solidFill>
                <a:ea typeface="Lucida Grande"/>
              </a:rPr>
              <a:t>expenses</a:t>
            </a:r>
          </a:p>
          <a:p>
            <a:r>
              <a:rPr lang="en-US" sz="1200" dirty="0">
                <a:solidFill>
                  <a:schemeClr val="tx1"/>
                </a:solidFill>
              </a:rPr>
              <a:t>54%	Central IT compensation spending as a percentage of total central IT spending</a:t>
            </a:r>
          </a:p>
          <a:p>
            <a:r>
              <a:rPr lang="en-US" sz="1200" dirty="0">
                <a:solidFill>
                  <a:schemeClr val="tx1"/>
                </a:solidFill>
              </a:rPr>
              <a:t>34%	Central IT noncompensation operating spending as a percentage of total central IT spending</a:t>
            </a:r>
          </a:p>
          <a:p>
            <a:r>
              <a:rPr lang="en-US" sz="1200" dirty="0" smtClean="0">
                <a:solidFill>
                  <a:schemeClr val="tx1"/>
                </a:solidFill>
              </a:rPr>
              <a:t>9</a:t>
            </a:r>
            <a:r>
              <a:rPr lang="en-US" sz="1200" dirty="0">
                <a:solidFill>
                  <a:schemeClr val="tx1"/>
                </a:solidFill>
              </a:rPr>
              <a:t>%	Central IT capital spending as a percentage of total central IT </a:t>
            </a:r>
            <a:r>
              <a:rPr lang="en-US" sz="1200" dirty="0" smtClean="0">
                <a:solidFill>
                  <a:schemeClr val="tx1"/>
                </a:solidFill>
              </a:rPr>
              <a:t>spending</a:t>
            </a:r>
          </a:p>
          <a:p>
            <a:pPr marL="0" indent="0">
              <a:buNone/>
            </a:pPr>
            <a:endParaRPr lang="en-US" sz="1200" dirty="0" smtClean="0"/>
          </a:p>
          <a:p>
            <a:pPr marL="0" indent="0">
              <a:buNone/>
            </a:pPr>
            <a:r>
              <a:rPr lang="en-US" sz="1200" b="1" dirty="0" smtClean="0"/>
              <a:t>IT Staffing</a:t>
            </a:r>
            <a:endParaRPr lang="en-US" sz="1200" b="1" dirty="0"/>
          </a:p>
          <a:p>
            <a:r>
              <a:rPr lang="en-US" sz="1200" dirty="0">
                <a:solidFill>
                  <a:schemeClr val="tx1"/>
                </a:solidFill>
              </a:rPr>
              <a:t>7.7	</a:t>
            </a:r>
            <a:r>
              <a:rPr lang="en-US" sz="1200" dirty="0" smtClean="0">
                <a:solidFill>
                  <a:schemeClr val="tx1"/>
                </a:solidFill>
              </a:rPr>
              <a:t>  Central </a:t>
            </a:r>
            <a:r>
              <a:rPr lang="en-US" sz="1200" dirty="0">
                <a:solidFill>
                  <a:schemeClr val="tx1"/>
                </a:solidFill>
              </a:rPr>
              <a:t>IT FTEs per 1,000 institutional FTEs</a:t>
            </a:r>
          </a:p>
          <a:p>
            <a:r>
              <a:rPr lang="en-US" sz="1200" dirty="0" smtClean="0">
                <a:solidFill>
                  <a:schemeClr val="tx1"/>
                </a:solidFill>
              </a:rPr>
              <a:t>17%	  Student workers as a percentage of total central IT FTE</a:t>
            </a:r>
          </a:p>
          <a:p>
            <a:r>
              <a:rPr lang="en-US" sz="1200" dirty="0">
                <a:solidFill>
                  <a:schemeClr val="tx1"/>
                </a:solidFill>
              </a:rPr>
              <a:t>$</a:t>
            </a:r>
            <a:r>
              <a:rPr lang="en-US" sz="1200" dirty="0" smtClean="0">
                <a:solidFill>
                  <a:schemeClr val="tx1"/>
                </a:solidFill>
              </a:rPr>
              <a:t>1,076  Central </a:t>
            </a:r>
            <a:r>
              <a:rPr lang="en-US" sz="1200" dirty="0">
                <a:solidFill>
                  <a:schemeClr val="tx1"/>
                </a:solidFill>
              </a:rPr>
              <a:t>IT training spending per central IT staff FTE</a:t>
            </a:r>
          </a:p>
          <a:p>
            <a:endParaRPr lang="en-US" sz="1200" dirty="0">
              <a:solidFill>
                <a:srgbClr val="000000"/>
              </a:solidFill>
              <a:ea typeface="Lucida Grande"/>
            </a:endParaRPr>
          </a:p>
          <a:p>
            <a:pPr marL="0" indent="0">
              <a:buNone/>
            </a:pPr>
            <a:r>
              <a:rPr lang="en-US" sz="1200" b="1" dirty="0" smtClean="0"/>
              <a:t>IT Services</a:t>
            </a:r>
          </a:p>
          <a:p>
            <a:r>
              <a:rPr lang="en-US" sz="1200" dirty="0">
                <a:solidFill>
                  <a:schemeClr val="tx1"/>
                </a:solidFill>
              </a:rPr>
              <a:t>75%	Institutions offering tier 2/level 2 service or higher for central IT help desk</a:t>
            </a:r>
          </a:p>
          <a:p>
            <a:r>
              <a:rPr lang="en-US" sz="1200" dirty="0">
                <a:solidFill>
                  <a:schemeClr val="tx1"/>
                </a:solidFill>
              </a:rPr>
              <a:t>18	Student </a:t>
            </a:r>
            <a:r>
              <a:rPr lang="en-US" sz="1200" dirty="0" smtClean="0">
                <a:solidFill>
                  <a:schemeClr val="tx1"/>
                </a:solidFill>
              </a:rPr>
              <a:t>FTEs </a:t>
            </a:r>
            <a:r>
              <a:rPr lang="en-US" sz="1200" dirty="0">
                <a:solidFill>
                  <a:schemeClr val="tx1"/>
                </a:solidFill>
              </a:rPr>
              <a:t>per lab/cluster workstations provided by central IT</a:t>
            </a:r>
          </a:p>
          <a:p>
            <a:r>
              <a:rPr lang="en-US" sz="1200" dirty="0">
                <a:solidFill>
                  <a:schemeClr val="tx1"/>
                </a:solidFill>
              </a:rPr>
              <a:t>50%	Institutions hosting or participating in cross-institutional data center services </a:t>
            </a:r>
          </a:p>
          <a:p>
            <a:r>
              <a:rPr lang="en-US" sz="1200" dirty="0">
                <a:solidFill>
                  <a:schemeClr val="tx1"/>
                </a:solidFill>
              </a:rPr>
              <a:t>23%	Access points that are 802.11n</a:t>
            </a:r>
          </a:p>
          <a:p>
            <a:r>
              <a:rPr lang="en-US" sz="1200" dirty="0">
                <a:solidFill>
                  <a:schemeClr val="tx1"/>
                </a:solidFill>
              </a:rPr>
              <a:t>57%	Institutions with mandatory information security training for faculty or staff</a:t>
            </a:r>
          </a:p>
          <a:p>
            <a:r>
              <a:rPr lang="en-US" sz="1200" dirty="0" smtClean="0">
                <a:solidFill>
                  <a:schemeClr val="tx1"/>
                </a:solidFill>
              </a:rPr>
              <a:t>27%	Institutions planning to replace customer </a:t>
            </a:r>
            <a:r>
              <a:rPr lang="en-US" sz="1200" dirty="0">
                <a:solidFill>
                  <a:schemeClr val="tx1"/>
                </a:solidFill>
              </a:rPr>
              <a:t>relationship management (CRM) </a:t>
            </a:r>
            <a:r>
              <a:rPr lang="en-US" sz="1200" dirty="0" smtClean="0">
                <a:solidFill>
                  <a:schemeClr val="tx1"/>
                </a:solidFill>
              </a:rPr>
              <a:t>systems in the next three years.</a:t>
            </a:r>
            <a:endParaRPr lang="en-US" sz="1200" dirty="0">
              <a:solidFill>
                <a:schemeClr val="tx1"/>
              </a:solidFill>
            </a:endParaRPr>
          </a:p>
          <a:p>
            <a:endParaRPr lang="en-US" sz="1200" dirty="0"/>
          </a:p>
        </p:txBody>
      </p:sp>
      <p:sp>
        <p:nvSpPr>
          <p:cNvPr id="4" name="Slide Number Placeholder 3"/>
          <p:cNvSpPr>
            <a:spLocks noGrp="1"/>
          </p:cNvSpPr>
          <p:nvPr>
            <p:ph type="sldNum" sz="quarter" idx="4"/>
          </p:nvPr>
        </p:nvSpPr>
        <p:spPr/>
        <p:txBody>
          <a:bodyPr/>
          <a:lstStyle/>
          <a:p>
            <a:fld id="{57E31C96-9645-D544-B01F-A6D62502A709}" type="slidenum">
              <a:rPr lang="en-US" smtClean="0"/>
              <a:pPr/>
              <a:t>10</a:t>
            </a:fld>
            <a:endParaRPr lang="en-US"/>
          </a:p>
        </p:txBody>
      </p:sp>
    </p:spTree>
    <p:extLst>
      <p:ext uri="{BB962C8B-B14F-4D97-AF65-F5344CB8AC3E}">
        <p14:creationId xmlns:p14="http://schemas.microsoft.com/office/powerpoint/2010/main" val="2570065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IT Financials</a:t>
            </a:r>
            <a:endParaRPr lang="en-US" sz="2800" dirty="0"/>
          </a:p>
        </p:txBody>
      </p:sp>
      <p:sp>
        <p:nvSpPr>
          <p:cNvPr id="3" name="Content Placeholder 2"/>
          <p:cNvSpPr>
            <a:spLocks noGrp="1"/>
          </p:cNvSpPr>
          <p:nvPr>
            <p:ph idx="1"/>
          </p:nvPr>
        </p:nvSpPr>
        <p:spPr>
          <a:xfrm>
            <a:off x="606829" y="838200"/>
            <a:ext cx="8079971" cy="4851399"/>
          </a:xfrm>
        </p:spPr>
        <p:txBody>
          <a:bodyPr/>
          <a:lstStyle/>
          <a:p>
            <a:pPr marL="0" indent="0">
              <a:buNone/>
            </a:pPr>
            <a:r>
              <a:rPr lang="en-US" sz="1200" dirty="0" smtClean="0"/>
              <a:t>The first step to strategically funding IT is to identify budget parameters based </a:t>
            </a:r>
            <a:r>
              <a:rPr lang="en-US" sz="1200" dirty="0"/>
              <a:t>on type of institution, institutional population, and institutional budget</a:t>
            </a:r>
            <a:r>
              <a:rPr lang="en-US" sz="1200" dirty="0" smtClean="0"/>
              <a:t>. Then</a:t>
            </a:r>
            <a:r>
              <a:rPr lang="en-US" sz="1200" dirty="0"/>
              <a:t>, based on institutional priorities and your current IT environment, </a:t>
            </a:r>
            <a:r>
              <a:rPr lang="en-US" sz="1200" dirty="0" smtClean="0"/>
              <a:t>determine </a:t>
            </a:r>
            <a:r>
              <a:rPr lang="en-US" sz="1200" dirty="0"/>
              <a:t>a spending portfolio that will get you to where you want to be</a:t>
            </a:r>
            <a:r>
              <a:rPr lang="en-US" sz="1200" dirty="0" smtClean="0"/>
              <a:t>. Breaking </a:t>
            </a:r>
            <a:r>
              <a:rPr lang="en-US" sz="1200" dirty="0"/>
              <a:t>the budget down by </a:t>
            </a:r>
            <a:r>
              <a:rPr lang="en-US" sz="1200" dirty="0" smtClean="0"/>
              <a:t>dollars spent running, growing, and transforming the institution; by each IT </a:t>
            </a:r>
            <a:r>
              <a:rPr lang="en-US" sz="1200" dirty="0"/>
              <a:t>domain </a:t>
            </a:r>
            <a:r>
              <a:rPr lang="en-US" sz="1200" dirty="0" smtClean="0"/>
              <a:t>area; and by </a:t>
            </a:r>
            <a:r>
              <a:rPr lang="en-US" sz="1200" dirty="0"/>
              <a:t>capital </a:t>
            </a:r>
            <a:r>
              <a:rPr lang="en-US" sz="1200" dirty="0" smtClean="0"/>
              <a:t>versus operating work will </a:t>
            </a:r>
            <a:r>
              <a:rPr lang="en-US" sz="1200" dirty="0"/>
              <a:t>help you determine the right blend of innovation spending to operating spending for all areas of IT</a:t>
            </a:r>
            <a:r>
              <a:rPr lang="en-US" sz="1200" dirty="0" smtClean="0"/>
              <a:t>.</a:t>
            </a:r>
          </a:p>
          <a:p>
            <a:pPr marL="0" indent="0">
              <a:buNone/>
            </a:pPr>
            <a:endParaRPr lang="en-US" sz="1200" dirty="0"/>
          </a:p>
          <a:p>
            <a:pPr marL="0" indent="0">
              <a:buNone/>
            </a:pPr>
            <a:r>
              <a:rPr lang="en-US" sz="1200" dirty="0" smtClean="0"/>
              <a:t>The metrics contained in this section can help you address the following questions:</a:t>
            </a:r>
          </a:p>
          <a:p>
            <a:pPr marL="461963" lvl="1"/>
            <a:r>
              <a:rPr lang="en-US" sz="1200" dirty="0" smtClean="0"/>
              <a:t>What is a practical range for total budget based on my institution type, institutional population, and institutional budget? (metrics 1–3)</a:t>
            </a:r>
          </a:p>
          <a:p>
            <a:pPr marL="461963" lvl="1"/>
            <a:r>
              <a:rPr lang="en-US" sz="1200" dirty="0" smtClean="0"/>
              <a:t>Are </a:t>
            </a:r>
            <a:r>
              <a:rPr lang="en-US" sz="1200" dirty="0"/>
              <a:t>changes in </a:t>
            </a:r>
            <a:r>
              <a:rPr lang="en-US" sz="1200" dirty="0" smtClean="0"/>
              <a:t>my budget from the previous fiscal year in line </a:t>
            </a:r>
            <a:r>
              <a:rPr lang="en-US" sz="1200" dirty="0"/>
              <a:t>with </a:t>
            </a:r>
            <a:r>
              <a:rPr lang="en-US" sz="1200" dirty="0" smtClean="0"/>
              <a:t>changes in peer budgets? (metric 4)</a:t>
            </a:r>
          </a:p>
          <a:p>
            <a:pPr marL="461963" lvl="1"/>
            <a:r>
              <a:rPr lang="en-US" sz="1200" dirty="0" smtClean="0"/>
              <a:t>What </a:t>
            </a:r>
            <a:r>
              <a:rPr lang="en-US" sz="1200" dirty="0"/>
              <a:t>is </a:t>
            </a:r>
            <a:r>
              <a:rPr lang="en-US" sz="1200" dirty="0" smtClean="0"/>
              <a:t>an appropriate distribution </a:t>
            </a:r>
            <a:r>
              <a:rPr lang="en-US" sz="1200" dirty="0"/>
              <a:t>of </a:t>
            </a:r>
            <a:r>
              <a:rPr lang="en-US" sz="1200" dirty="0" smtClean="0"/>
              <a:t>spending for my institution? (metrics 5–8)</a:t>
            </a:r>
            <a:endParaRPr lang="en-US" sz="1200" dirty="0"/>
          </a:p>
          <a:p>
            <a:endParaRPr lang="en-US" sz="1200" dirty="0" smtClean="0"/>
          </a:p>
          <a:p>
            <a:pPr marL="0" indent="0">
              <a:buNone/>
            </a:pPr>
            <a:endParaRPr lang="en-US" sz="1200" dirty="0"/>
          </a:p>
          <a:p>
            <a:endParaRPr lang="en-US" sz="1200" dirty="0"/>
          </a:p>
        </p:txBody>
      </p:sp>
      <p:sp>
        <p:nvSpPr>
          <p:cNvPr id="4" name="Slide Number Placeholder 3"/>
          <p:cNvSpPr>
            <a:spLocks noGrp="1"/>
          </p:cNvSpPr>
          <p:nvPr>
            <p:ph type="sldNum" sz="quarter" idx="4"/>
          </p:nvPr>
        </p:nvSpPr>
        <p:spPr/>
        <p:txBody>
          <a:bodyPr/>
          <a:lstStyle/>
          <a:p>
            <a:fld id="{57E31C96-9645-D544-B01F-A6D62502A709}" type="slidenum">
              <a:rPr lang="en-US" smtClean="0"/>
              <a:pPr/>
              <a:t>11</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384781753"/>
              </p:ext>
            </p:extLst>
          </p:nvPr>
        </p:nvGraphicFramePr>
        <p:xfrm>
          <a:off x="609600" y="3317240"/>
          <a:ext cx="8153400" cy="2755900"/>
        </p:xfrm>
        <a:graphic>
          <a:graphicData uri="http://schemas.openxmlformats.org/drawingml/2006/table">
            <a:tbl>
              <a:tblPr firstRow="1" bandRow="1">
                <a:tableStyleId>{793D81CF-94F2-401A-BA57-92F5A7B2D0C5}</a:tableStyleId>
              </a:tblPr>
              <a:tblGrid>
                <a:gridCol w="457200"/>
                <a:gridCol w="7016578"/>
                <a:gridCol w="679622"/>
              </a:tblGrid>
              <a:tr h="264160">
                <a:tc gridSpan="2">
                  <a:txBody>
                    <a:bodyPr/>
                    <a:lstStyle/>
                    <a:p>
                      <a:r>
                        <a:rPr lang="en-US" sz="1050" dirty="0" smtClean="0">
                          <a:latin typeface="Arial" panose="020B0604020202020204" pitchFamily="34" charset="0"/>
                          <a:cs typeface="Arial" panose="020B0604020202020204" pitchFamily="34" charset="0"/>
                        </a:rPr>
                        <a:t>Metric</a:t>
                      </a:r>
                      <a:endParaRPr lang="en-US" sz="1050" dirty="0">
                        <a:latin typeface="Arial" panose="020B0604020202020204" pitchFamily="34" charset="0"/>
                        <a:cs typeface="Arial" panose="020B0604020202020204" pitchFamily="34" charset="0"/>
                      </a:endParaRPr>
                    </a:p>
                  </a:txBody>
                  <a:tcPr anchor="b"/>
                </a:tc>
                <a:tc hMerge="1">
                  <a:txBody>
                    <a:bodyPr/>
                    <a:lstStyle/>
                    <a:p>
                      <a:endParaRPr lang="en-US" sz="1000" dirty="0"/>
                    </a:p>
                  </a:txBody>
                  <a:tcPr anchor="ctr"/>
                </a:tc>
                <a:tc>
                  <a:txBody>
                    <a:bodyPr/>
                    <a:lstStyle/>
                    <a:p>
                      <a:pPr algn="r"/>
                      <a:r>
                        <a:rPr lang="en-US" sz="1050" dirty="0" smtClean="0">
                          <a:latin typeface="Arial" panose="020B0604020202020204" pitchFamily="34" charset="0"/>
                          <a:cs typeface="Arial" panose="020B0604020202020204" pitchFamily="34" charset="0"/>
                        </a:rPr>
                        <a:t>Slide(s)</a:t>
                      </a:r>
                      <a:endParaRPr lang="en-US" sz="1050" dirty="0">
                        <a:latin typeface="Arial" panose="020B0604020202020204" pitchFamily="34" charset="0"/>
                        <a:cs typeface="Arial" panose="020B0604020202020204" pitchFamily="34" charset="0"/>
                      </a:endParaRPr>
                    </a:p>
                  </a:txBody>
                  <a:tcPr anchor="b"/>
                </a:tc>
              </a:tr>
              <a:tr h="370840">
                <a:tc>
                  <a:txBody>
                    <a:bodyPr/>
                    <a:lstStyle/>
                    <a:p>
                      <a:pPr algn="ctr"/>
                      <a:r>
                        <a:rPr lang="en-US" sz="1050" dirty="0" smtClean="0">
                          <a:latin typeface="Arial" panose="020B0604020202020204" pitchFamily="34" charset="0"/>
                          <a:cs typeface="Arial" panose="020B0604020202020204" pitchFamily="34" charset="0"/>
                        </a:rPr>
                        <a:t>1</a:t>
                      </a:r>
                      <a:endParaRPr lang="en-US" sz="1050" dirty="0">
                        <a:latin typeface="Arial" panose="020B0604020202020204" pitchFamily="34" charset="0"/>
                        <a:cs typeface="Arial" panose="020B0604020202020204" pitchFamily="34" charset="0"/>
                      </a:endParaRPr>
                    </a:p>
                  </a:txBody>
                  <a:tcPr anchor="ctr"/>
                </a:tc>
                <a:tc>
                  <a:txBody>
                    <a:bodyPr/>
                    <a:lstStyle/>
                    <a:p>
                      <a:r>
                        <a:rPr lang="en-US" sz="1050" dirty="0" smtClean="0">
                          <a:solidFill>
                            <a:srgbClr val="000000"/>
                          </a:solidFill>
                          <a:latin typeface="Arial" panose="020B0604020202020204" pitchFamily="34" charset="0"/>
                          <a:ea typeface="Lucida Grande"/>
                          <a:cs typeface="Arial" panose="020B0604020202020204" pitchFamily="34" charset="0"/>
                        </a:rPr>
                        <a:t>Total central IT spending per institutional FTE (students, faculty, and staff) vs. Total central IT spending as a percentage of institutional expenses</a:t>
                      </a:r>
                      <a:endParaRPr lang="en-US" sz="1050" dirty="0">
                        <a:latin typeface="Arial" panose="020B0604020202020204" pitchFamily="34" charset="0"/>
                        <a:cs typeface="Arial" panose="020B0604020202020204" pitchFamily="34" charset="0"/>
                      </a:endParaRPr>
                    </a:p>
                  </a:txBody>
                  <a:tcPr anchor="ctr"/>
                </a:tc>
                <a:tc>
                  <a:txBody>
                    <a:bodyPr/>
                    <a:lstStyle/>
                    <a:p>
                      <a:pPr algn="r"/>
                      <a:r>
                        <a:rPr lang="en-US" sz="1050" dirty="0" smtClean="0">
                          <a:latin typeface="Arial" panose="020B0604020202020204" pitchFamily="34" charset="0"/>
                          <a:cs typeface="Arial" panose="020B0604020202020204" pitchFamily="34" charset="0"/>
                        </a:rPr>
                        <a:t>12</a:t>
                      </a:r>
                      <a:endParaRPr lang="en-US" sz="1050" dirty="0">
                        <a:latin typeface="Arial" panose="020B0604020202020204" pitchFamily="34" charset="0"/>
                        <a:cs typeface="Arial" panose="020B0604020202020204" pitchFamily="34" charset="0"/>
                      </a:endParaRPr>
                    </a:p>
                  </a:txBody>
                  <a:tcPr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latin typeface="Arial" panose="020B0604020202020204" pitchFamily="34" charset="0"/>
                          <a:cs typeface="Arial" panose="020B0604020202020204" pitchFamily="34" charset="0"/>
                        </a:rPr>
                        <a:t>2</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solidFill>
                            <a:srgbClr val="000000"/>
                          </a:solidFill>
                          <a:latin typeface="Arial" panose="020B0604020202020204" pitchFamily="34" charset="0"/>
                          <a:ea typeface="Lucida Grande"/>
                          <a:cs typeface="Arial" panose="020B0604020202020204" pitchFamily="34" charset="0"/>
                        </a:rPr>
                        <a:t>Total central IT spending per institutional FTE (students, faculty, and staff)</a:t>
                      </a:r>
                    </a:p>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solidFill>
                            <a:srgbClr val="000000"/>
                          </a:solidFill>
                          <a:latin typeface="Arial" panose="020B0604020202020204" pitchFamily="34" charset="0"/>
                          <a:ea typeface="Lucida Grande"/>
                          <a:cs typeface="Arial" panose="020B0604020202020204" pitchFamily="34" charset="0"/>
                        </a:rPr>
                        <a:t>Five-year</a:t>
                      </a:r>
                      <a:r>
                        <a:rPr lang="en-US" sz="1050" baseline="0" dirty="0" smtClean="0">
                          <a:solidFill>
                            <a:srgbClr val="000000"/>
                          </a:solidFill>
                          <a:latin typeface="Arial" panose="020B0604020202020204" pitchFamily="34" charset="0"/>
                          <a:ea typeface="Lucida Grande"/>
                          <a:cs typeface="Arial" panose="020B0604020202020204" pitchFamily="34" charset="0"/>
                        </a:rPr>
                        <a:t> trend</a:t>
                      </a:r>
                      <a:endParaRPr lang="en-US" sz="1050" dirty="0" smtClean="0">
                        <a:latin typeface="Arial" panose="020B0604020202020204" pitchFamily="34" charset="0"/>
                        <a:cs typeface="Arial" panose="020B0604020202020204" pitchFamily="34" charset="0"/>
                      </a:endParaRPr>
                    </a:p>
                  </a:txBody>
                  <a:tcPr anchor="ctr"/>
                </a:tc>
                <a:tc>
                  <a:txBody>
                    <a:bodyPr/>
                    <a:lstStyle/>
                    <a:p>
                      <a:pPr algn="r"/>
                      <a:r>
                        <a:rPr lang="en-US" sz="1050" dirty="0" smtClean="0">
                          <a:latin typeface="Arial" panose="020B0604020202020204" pitchFamily="34" charset="0"/>
                          <a:cs typeface="Arial" panose="020B0604020202020204" pitchFamily="34" charset="0"/>
                        </a:rPr>
                        <a:t>13</a:t>
                      </a:r>
                      <a:endParaRPr lang="en-US" sz="1050" dirty="0">
                        <a:latin typeface="Arial" panose="020B0604020202020204" pitchFamily="34" charset="0"/>
                        <a:cs typeface="Arial" panose="020B0604020202020204" pitchFamily="34" charset="0"/>
                      </a:endParaRPr>
                    </a:p>
                  </a:txBody>
                  <a:tcPr anchor="ctr"/>
                </a:tc>
              </a:tr>
              <a:tr h="370840">
                <a:tc>
                  <a:txBody>
                    <a:bodyPr/>
                    <a:lstStyle/>
                    <a:p>
                      <a:pPr algn="ctr"/>
                      <a:r>
                        <a:rPr lang="en-US" sz="1050" dirty="0" smtClean="0">
                          <a:latin typeface="Arial" panose="020B0604020202020204" pitchFamily="34" charset="0"/>
                          <a:cs typeface="Arial" panose="020B0604020202020204" pitchFamily="34" charset="0"/>
                        </a:rPr>
                        <a:t>3</a:t>
                      </a:r>
                      <a:endParaRPr lang="en-US" sz="1050" dirty="0">
                        <a:latin typeface="Arial" panose="020B0604020202020204" pitchFamily="34" charset="0"/>
                        <a:cs typeface="Arial" panose="020B0604020202020204" pitchFamily="34" charset="0"/>
                      </a:endParaRPr>
                    </a:p>
                  </a:txBody>
                  <a:tcPr anchor="ctr"/>
                </a:tc>
                <a:tc>
                  <a:txBody>
                    <a:bodyPr/>
                    <a:lstStyle/>
                    <a:p>
                      <a:r>
                        <a:rPr lang="en-US" sz="1050" dirty="0" smtClean="0">
                          <a:solidFill>
                            <a:srgbClr val="000000"/>
                          </a:solidFill>
                          <a:latin typeface="Arial" panose="020B0604020202020204" pitchFamily="34" charset="0"/>
                          <a:ea typeface="Lucida Grande"/>
                          <a:cs typeface="Arial" panose="020B0604020202020204" pitchFamily="34" charset="0"/>
                        </a:rPr>
                        <a:t>Total central IT spending as a percentage of institutional expenses</a:t>
                      </a:r>
                      <a:br>
                        <a:rPr lang="en-US" sz="1050" dirty="0" smtClean="0">
                          <a:solidFill>
                            <a:srgbClr val="000000"/>
                          </a:solidFill>
                          <a:latin typeface="Arial" panose="020B0604020202020204" pitchFamily="34" charset="0"/>
                          <a:ea typeface="Lucida Grande"/>
                          <a:cs typeface="Arial" panose="020B0604020202020204" pitchFamily="34" charset="0"/>
                        </a:rPr>
                      </a:br>
                      <a:r>
                        <a:rPr lang="en-US" sz="1050" dirty="0" smtClean="0">
                          <a:solidFill>
                            <a:srgbClr val="000000"/>
                          </a:solidFill>
                          <a:latin typeface="Arial" panose="020B0604020202020204" pitchFamily="34" charset="0"/>
                          <a:ea typeface="Lucida Grande"/>
                          <a:cs typeface="Arial" panose="020B0604020202020204" pitchFamily="34" charset="0"/>
                        </a:rPr>
                        <a:t>Five-year trend </a:t>
                      </a:r>
                      <a:endParaRPr lang="en-US" sz="1050" dirty="0">
                        <a:latin typeface="Arial" panose="020B0604020202020204" pitchFamily="34" charset="0"/>
                        <a:cs typeface="Arial" panose="020B0604020202020204" pitchFamily="34" charset="0"/>
                      </a:endParaRPr>
                    </a:p>
                  </a:txBody>
                  <a:tcPr anchor="ctr"/>
                </a:tc>
                <a:tc>
                  <a:txBody>
                    <a:bodyPr/>
                    <a:lstStyle/>
                    <a:p>
                      <a:pPr algn="r"/>
                      <a:r>
                        <a:rPr lang="en-US" sz="1050" dirty="0" smtClean="0">
                          <a:latin typeface="Arial" panose="020B0604020202020204" pitchFamily="34" charset="0"/>
                          <a:cs typeface="Arial" panose="020B0604020202020204" pitchFamily="34" charset="0"/>
                        </a:rPr>
                        <a:t>14</a:t>
                      </a:r>
                      <a:endParaRPr lang="en-US" sz="1050" dirty="0">
                        <a:latin typeface="Arial" panose="020B0604020202020204" pitchFamily="34" charset="0"/>
                        <a:cs typeface="Arial" panose="020B0604020202020204" pitchFamily="34" charset="0"/>
                      </a:endParaRPr>
                    </a:p>
                  </a:txBody>
                  <a:tcPr anchor="ctr"/>
                </a:tc>
              </a:tr>
              <a:tr h="132080">
                <a:tc>
                  <a:txBody>
                    <a:bodyPr/>
                    <a:lstStyle/>
                    <a:p>
                      <a:pPr algn="ctr"/>
                      <a:r>
                        <a:rPr lang="en-US" sz="1050" dirty="0" smtClean="0">
                          <a:latin typeface="Arial" panose="020B0604020202020204" pitchFamily="34" charset="0"/>
                          <a:cs typeface="Arial" panose="020B0604020202020204" pitchFamily="34" charset="0"/>
                        </a:rPr>
                        <a:t>4</a:t>
                      </a:r>
                      <a:endParaRPr lang="en-US" sz="1050" dirty="0">
                        <a:latin typeface="Arial" panose="020B0604020202020204" pitchFamily="34" charset="0"/>
                        <a:cs typeface="Arial" panose="020B0604020202020204" pitchFamily="34" charset="0"/>
                      </a:endParaRPr>
                    </a:p>
                  </a:txBody>
                  <a:tcPr anchor="ctr"/>
                </a:tc>
                <a:tc>
                  <a:txBody>
                    <a:bodyPr/>
                    <a:lstStyle/>
                    <a:p>
                      <a:r>
                        <a:rPr lang="en-US" sz="1050" dirty="0" smtClean="0">
                          <a:latin typeface="Arial" panose="020B0604020202020204" pitchFamily="34" charset="0"/>
                          <a:cs typeface="Arial" panose="020B0604020202020204" pitchFamily="34" charset="0"/>
                        </a:rPr>
                        <a:t>Total central IT FY2013/14 spending as a percentage change from FY2012/13</a:t>
                      </a:r>
                      <a:endParaRPr lang="en-US" sz="1050" dirty="0">
                        <a:latin typeface="Arial" panose="020B0604020202020204" pitchFamily="34" charset="0"/>
                        <a:cs typeface="Arial" panose="020B0604020202020204" pitchFamily="34" charset="0"/>
                      </a:endParaRPr>
                    </a:p>
                  </a:txBody>
                  <a:tcPr anchor="ctr"/>
                </a:tc>
                <a:tc>
                  <a:txBody>
                    <a:bodyPr/>
                    <a:lstStyle/>
                    <a:p>
                      <a:pPr algn="r"/>
                      <a:r>
                        <a:rPr lang="en-US" sz="1050" dirty="0" smtClean="0">
                          <a:latin typeface="Arial" panose="020B0604020202020204" pitchFamily="34" charset="0"/>
                          <a:cs typeface="Arial" panose="020B0604020202020204" pitchFamily="34" charset="0"/>
                        </a:rPr>
                        <a:t>15</a:t>
                      </a:r>
                      <a:endParaRPr lang="en-US" sz="1050" dirty="0">
                        <a:latin typeface="Arial" panose="020B0604020202020204" pitchFamily="34" charset="0"/>
                        <a:cs typeface="Arial" panose="020B0604020202020204" pitchFamily="34" charset="0"/>
                      </a:endParaRPr>
                    </a:p>
                  </a:txBody>
                  <a:tcPr anchor="ctr"/>
                </a:tc>
              </a:tr>
              <a:tr h="0">
                <a:tc>
                  <a:txBody>
                    <a:bodyPr/>
                    <a:lstStyle/>
                    <a:p>
                      <a:pPr algn="ctr"/>
                      <a:r>
                        <a:rPr lang="en-US" sz="1050" dirty="0" smtClean="0">
                          <a:latin typeface="Arial" panose="020B0604020202020204" pitchFamily="34" charset="0"/>
                          <a:cs typeface="Arial" panose="020B0604020202020204" pitchFamily="34" charset="0"/>
                        </a:rPr>
                        <a:t>5</a:t>
                      </a:r>
                      <a:endParaRPr lang="en-US" sz="1050" dirty="0">
                        <a:latin typeface="Arial" panose="020B0604020202020204" pitchFamily="34" charset="0"/>
                        <a:cs typeface="Arial" panose="020B0604020202020204" pitchFamily="34" charset="0"/>
                      </a:endParaRPr>
                    </a:p>
                  </a:txBody>
                  <a:tcPr anchor="ctr"/>
                </a:tc>
                <a:tc>
                  <a:txBody>
                    <a:bodyPr/>
                    <a:lstStyle/>
                    <a:p>
                      <a:r>
                        <a:rPr lang="en-US" sz="1050" dirty="0" smtClean="0">
                          <a:latin typeface="Arial" panose="020B0604020202020204" pitchFamily="34" charset="0"/>
                          <a:cs typeface="Arial" panose="020B0604020202020204" pitchFamily="34" charset="0"/>
                        </a:rPr>
                        <a:t>Central IT compensation, noncompensation, and capital spending as a percentage of total central IT spending </a:t>
                      </a:r>
                      <a:endParaRPr lang="en-US" sz="1050" dirty="0">
                        <a:latin typeface="Arial" panose="020B0604020202020204" pitchFamily="34" charset="0"/>
                        <a:cs typeface="Arial" panose="020B0604020202020204" pitchFamily="34" charset="0"/>
                      </a:endParaRPr>
                    </a:p>
                  </a:txBody>
                  <a:tcPr anchor="ctr"/>
                </a:tc>
                <a:tc>
                  <a:txBody>
                    <a:bodyPr/>
                    <a:lstStyle/>
                    <a:p>
                      <a:pPr algn="r"/>
                      <a:r>
                        <a:rPr lang="en-US" sz="1050" dirty="0" smtClean="0">
                          <a:latin typeface="Arial" panose="020B0604020202020204" pitchFamily="34" charset="0"/>
                          <a:cs typeface="Arial" panose="020B0604020202020204" pitchFamily="34" charset="0"/>
                        </a:rPr>
                        <a:t>16</a:t>
                      </a:r>
                      <a:endParaRPr lang="en-US" sz="1050" dirty="0">
                        <a:latin typeface="Arial" panose="020B0604020202020204" pitchFamily="34" charset="0"/>
                        <a:cs typeface="Arial" panose="020B0604020202020204" pitchFamily="34" charset="0"/>
                      </a:endParaRPr>
                    </a:p>
                  </a:txBody>
                  <a:tcPr anchor="ctr"/>
                </a:tc>
              </a:tr>
              <a:tr h="0">
                <a:tc>
                  <a:txBody>
                    <a:bodyPr/>
                    <a:lstStyle/>
                    <a:p>
                      <a:pPr algn="ctr"/>
                      <a:r>
                        <a:rPr lang="en-US" sz="1050" dirty="0" smtClean="0">
                          <a:latin typeface="Arial" panose="020B0604020202020204" pitchFamily="34" charset="0"/>
                          <a:cs typeface="Arial" panose="020B0604020202020204" pitchFamily="34" charset="0"/>
                        </a:rPr>
                        <a:t>6</a:t>
                      </a:r>
                      <a:endParaRPr lang="en-US" sz="1050" dirty="0">
                        <a:latin typeface="Arial" panose="020B0604020202020204" pitchFamily="34" charset="0"/>
                        <a:cs typeface="Arial" panose="020B0604020202020204" pitchFamily="34" charset="0"/>
                      </a:endParaRPr>
                    </a:p>
                  </a:txBody>
                  <a:tcPr anchor="ctr"/>
                </a:tc>
                <a:tc>
                  <a:txBody>
                    <a:bodyPr/>
                    <a:lstStyle/>
                    <a:p>
                      <a:r>
                        <a:rPr lang="en-US" sz="1050" dirty="0" smtClean="0">
                          <a:latin typeface="Arial" panose="020B0604020202020204" pitchFamily="34" charset="0"/>
                          <a:cs typeface="Arial" panose="020B0604020202020204" pitchFamily="34" charset="0"/>
                        </a:rPr>
                        <a:t>Percentage of central IT spending on running, growing, and transforming the institution </a:t>
                      </a:r>
                      <a:endParaRPr lang="en-US" sz="1050" dirty="0">
                        <a:latin typeface="Arial" panose="020B0604020202020204" pitchFamily="34" charset="0"/>
                        <a:cs typeface="Arial" panose="020B0604020202020204" pitchFamily="34" charset="0"/>
                      </a:endParaRPr>
                    </a:p>
                  </a:txBody>
                  <a:tcPr anchor="ctr"/>
                </a:tc>
                <a:tc>
                  <a:txBody>
                    <a:bodyPr/>
                    <a:lstStyle/>
                    <a:p>
                      <a:pPr algn="r"/>
                      <a:r>
                        <a:rPr lang="en-US" sz="1050" dirty="0" smtClean="0">
                          <a:latin typeface="Arial" panose="020B0604020202020204" pitchFamily="34" charset="0"/>
                          <a:cs typeface="Arial" panose="020B0604020202020204" pitchFamily="34" charset="0"/>
                        </a:rPr>
                        <a:t>17</a:t>
                      </a:r>
                      <a:endParaRPr lang="en-US" sz="1050" dirty="0">
                        <a:latin typeface="Arial" panose="020B0604020202020204" pitchFamily="34" charset="0"/>
                        <a:cs typeface="Arial" panose="020B0604020202020204" pitchFamily="34" charset="0"/>
                      </a:endParaRPr>
                    </a:p>
                  </a:txBody>
                  <a:tcPr anchor="ctr"/>
                </a:tc>
              </a:tr>
              <a:tr h="0">
                <a:tc>
                  <a:txBody>
                    <a:bodyPr/>
                    <a:lstStyle/>
                    <a:p>
                      <a:pPr algn="ctr"/>
                      <a:r>
                        <a:rPr lang="en-US" sz="1050" dirty="0" smtClean="0">
                          <a:latin typeface="Arial" panose="020B0604020202020204" pitchFamily="34" charset="0"/>
                          <a:cs typeface="Arial" panose="020B0604020202020204" pitchFamily="34" charset="0"/>
                        </a:rPr>
                        <a:t>7</a:t>
                      </a:r>
                      <a:endParaRPr lang="en-US" sz="1050" dirty="0">
                        <a:latin typeface="Arial" panose="020B0604020202020204" pitchFamily="34" charset="0"/>
                        <a:cs typeface="Arial" panose="020B0604020202020204" pitchFamily="34" charset="0"/>
                      </a:endParaRPr>
                    </a:p>
                  </a:txBody>
                  <a:tcPr anchor="ctr"/>
                </a:tc>
                <a:tc>
                  <a:txBody>
                    <a:bodyPr/>
                    <a:lstStyle/>
                    <a:p>
                      <a:r>
                        <a:rPr lang="en-US" sz="1050" dirty="0" smtClean="0">
                          <a:latin typeface="Arial" panose="020B0604020202020204" pitchFamily="34" charset="0"/>
                          <a:cs typeface="Arial" panose="020B0604020202020204" pitchFamily="34" charset="0"/>
                        </a:rPr>
                        <a:t>IT domain area spending as a percentage of central IT spending </a:t>
                      </a:r>
                      <a:endParaRPr lang="en-US" sz="1050" dirty="0">
                        <a:latin typeface="Arial" panose="020B0604020202020204" pitchFamily="34" charset="0"/>
                        <a:cs typeface="Arial" panose="020B0604020202020204" pitchFamily="34" charset="0"/>
                      </a:endParaRPr>
                    </a:p>
                  </a:txBody>
                  <a:tcPr anchor="ctr"/>
                </a:tc>
                <a:tc>
                  <a:txBody>
                    <a:bodyPr/>
                    <a:lstStyle/>
                    <a:p>
                      <a:pPr algn="r"/>
                      <a:r>
                        <a:rPr lang="en-US" sz="1050" dirty="0" smtClean="0">
                          <a:latin typeface="Arial" panose="020B0604020202020204" pitchFamily="34" charset="0"/>
                          <a:cs typeface="Arial" panose="020B0604020202020204" pitchFamily="34" charset="0"/>
                        </a:rPr>
                        <a:t>18–20</a:t>
                      </a:r>
                      <a:endParaRPr lang="en-US" sz="1050" dirty="0">
                        <a:latin typeface="Arial" panose="020B0604020202020204" pitchFamily="34" charset="0"/>
                        <a:cs typeface="Arial" panose="020B0604020202020204" pitchFamily="34" charset="0"/>
                      </a:endParaRPr>
                    </a:p>
                  </a:txBody>
                  <a:tcPr anchor="ctr"/>
                </a:tc>
              </a:tr>
              <a:tr h="147320">
                <a:tc>
                  <a:txBody>
                    <a:bodyPr/>
                    <a:lstStyle/>
                    <a:p>
                      <a:pPr algn="ctr"/>
                      <a:r>
                        <a:rPr lang="en-US" sz="1050" dirty="0" smtClean="0">
                          <a:latin typeface="Arial" panose="020B0604020202020204" pitchFamily="34" charset="0"/>
                          <a:cs typeface="Arial" panose="020B0604020202020204" pitchFamily="34" charset="0"/>
                        </a:rPr>
                        <a:t>8</a:t>
                      </a:r>
                      <a:endParaRPr lang="en-US" sz="1050" dirty="0">
                        <a:latin typeface="Arial" panose="020B0604020202020204" pitchFamily="34" charset="0"/>
                        <a:cs typeface="Arial" panose="020B0604020202020204" pitchFamily="34" charset="0"/>
                      </a:endParaRPr>
                    </a:p>
                  </a:txBody>
                  <a:tcPr anchor="ctr"/>
                </a:tc>
                <a:tc>
                  <a:txBody>
                    <a:bodyPr/>
                    <a:lstStyle/>
                    <a:p>
                      <a:r>
                        <a:rPr lang="en-US" sz="1050" dirty="0" smtClean="0">
                          <a:solidFill>
                            <a:srgbClr val="000000"/>
                          </a:solidFill>
                          <a:latin typeface="Arial" panose="020B0604020202020204" pitchFamily="34" charset="0"/>
                          <a:ea typeface="Lucida Grande"/>
                          <a:cs typeface="Arial" panose="020B0604020202020204" pitchFamily="34" charset="0"/>
                        </a:rPr>
                        <a:t>Central IT outsourcing spending as a percentage of total central IT spending</a:t>
                      </a:r>
                      <a:endParaRPr lang="en-US" sz="1050" dirty="0">
                        <a:latin typeface="Arial" panose="020B0604020202020204" pitchFamily="34" charset="0"/>
                        <a:cs typeface="Arial" panose="020B0604020202020204" pitchFamily="34" charset="0"/>
                      </a:endParaRPr>
                    </a:p>
                  </a:txBody>
                  <a:tcPr anchor="ctr"/>
                </a:tc>
                <a:tc>
                  <a:txBody>
                    <a:bodyPr/>
                    <a:lstStyle/>
                    <a:p>
                      <a:pPr algn="r"/>
                      <a:r>
                        <a:rPr lang="en-US" sz="1050" dirty="0" smtClean="0">
                          <a:latin typeface="Arial" panose="020B0604020202020204" pitchFamily="34" charset="0"/>
                          <a:cs typeface="Arial" panose="020B0604020202020204" pitchFamily="34" charset="0"/>
                        </a:rPr>
                        <a:t>21</a:t>
                      </a:r>
                      <a:endParaRPr lang="en-US" sz="1050" dirty="0">
                        <a:latin typeface="Arial" panose="020B0604020202020204" pitchFamily="34" charset="0"/>
                        <a:cs typeface="Arial" panose="020B0604020202020204" pitchFamily="34" charset="0"/>
                      </a:endParaRPr>
                    </a:p>
                  </a:txBody>
                  <a:tcPr anchor="ctr"/>
                </a:tc>
              </a:tr>
            </a:tbl>
          </a:graphicData>
        </a:graphic>
      </p:graphicFrame>
    </p:spTree>
    <p:extLst>
      <p:ext uri="{BB962C8B-B14F-4D97-AF65-F5344CB8AC3E}">
        <p14:creationId xmlns:p14="http://schemas.microsoft.com/office/powerpoint/2010/main" val="3240331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1"/>
            <a:ext cx="8991600" cy="916246"/>
          </a:xfrm>
        </p:spPr>
        <p:txBody>
          <a:bodyPr/>
          <a:lstStyle/>
          <a:p>
            <a:r>
              <a:rPr lang="en-US" sz="2000" dirty="0">
                <a:solidFill>
                  <a:srgbClr val="000000"/>
                </a:solidFill>
                <a:ea typeface="Lucida Grande"/>
              </a:rPr>
              <a:t>Total central IT spending per institutional FTE (students, faculty, and staff</a:t>
            </a:r>
            <a:r>
              <a:rPr lang="en-US" sz="2000" dirty="0" smtClean="0">
                <a:solidFill>
                  <a:srgbClr val="000000"/>
                </a:solidFill>
                <a:ea typeface="Lucida Grande"/>
              </a:rPr>
              <a:t>) </a:t>
            </a:r>
            <a:br>
              <a:rPr lang="en-US" sz="2000" dirty="0" smtClean="0">
                <a:solidFill>
                  <a:srgbClr val="000000"/>
                </a:solidFill>
                <a:ea typeface="Lucida Grande"/>
              </a:rPr>
            </a:br>
            <a:r>
              <a:rPr lang="en-US" sz="2000" dirty="0" smtClean="0">
                <a:solidFill>
                  <a:srgbClr val="000000"/>
                </a:solidFill>
                <a:ea typeface="Lucida Grande"/>
              </a:rPr>
              <a:t>vs. total </a:t>
            </a:r>
            <a:r>
              <a:rPr lang="en-US" sz="2000" dirty="0">
                <a:solidFill>
                  <a:srgbClr val="000000"/>
                </a:solidFill>
                <a:ea typeface="Lucida Grande"/>
              </a:rPr>
              <a:t>central IT spending as </a:t>
            </a:r>
            <a:r>
              <a:rPr lang="en-US" sz="2000" dirty="0" smtClean="0">
                <a:solidFill>
                  <a:srgbClr val="000000"/>
                </a:solidFill>
                <a:ea typeface="Lucida Grande"/>
              </a:rPr>
              <a:t>a percentage </a:t>
            </a:r>
            <a:r>
              <a:rPr lang="en-US" sz="2000" dirty="0">
                <a:solidFill>
                  <a:srgbClr val="000000"/>
                </a:solidFill>
                <a:ea typeface="Lucida Grande"/>
              </a:rPr>
              <a:t>of institutional </a:t>
            </a:r>
            <a:r>
              <a:rPr lang="en-US" sz="2000" dirty="0" smtClean="0">
                <a:solidFill>
                  <a:srgbClr val="000000"/>
                </a:solidFill>
                <a:ea typeface="Lucida Grande"/>
              </a:rPr>
              <a:t>expenses</a:t>
            </a:r>
            <a:endParaRPr lang="en-US" sz="2000" dirty="0"/>
          </a:p>
        </p:txBody>
      </p:sp>
      <p:graphicFrame>
        <p:nvGraphicFramePr>
          <p:cNvPr id="6" name="Chart 5"/>
          <p:cNvGraphicFramePr/>
          <p:nvPr>
            <p:extLst>
              <p:ext uri="{D42A27DB-BD31-4B8C-83A1-F6EECF244321}">
                <p14:modId xmlns:p14="http://schemas.microsoft.com/office/powerpoint/2010/main" val="4174062232"/>
              </p:ext>
            </p:extLst>
          </p:nvPr>
        </p:nvGraphicFramePr>
        <p:xfrm>
          <a:off x="0" y="1397000"/>
          <a:ext cx="9067800" cy="546100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4"/>
          </p:nvPr>
        </p:nvSpPr>
        <p:spPr/>
        <p:txBody>
          <a:bodyPr/>
          <a:lstStyle/>
          <a:p>
            <a:fld id="{57E31C96-9645-D544-B01F-A6D62502A709}" type="slidenum">
              <a:rPr lang="en-US" smtClean="0"/>
              <a:pPr/>
              <a:t>12</a:t>
            </a:fld>
            <a:endParaRPr lang="en-US"/>
          </a:p>
        </p:txBody>
      </p:sp>
    </p:spTree>
    <p:extLst>
      <p:ext uri="{BB962C8B-B14F-4D97-AF65-F5344CB8AC3E}">
        <p14:creationId xmlns:p14="http://schemas.microsoft.com/office/powerpoint/2010/main" val="3580267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1"/>
            <a:ext cx="8915400" cy="916246"/>
          </a:xfrm>
        </p:spPr>
        <p:txBody>
          <a:bodyPr/>
          <a:lstStyle/>
          <a:p>
            <a:r>
              <a:rPr lang="en-US" sz="2000" dirty="0">
                <a:solidFill>
                  <a:srgbClr val="000000"/>
                </a:solidFill>
                <a:ea typeface="Lucida Grande"/>
              </a:rPr>
              <a:t>Total central IT spending per institutional FTE (students, faculty, and staff</a:t>
            </a:r>
            <a:r>
              <a:rPr lang="en-US" sz="2000" dirty="0" smtClean="0">
                <a:solidFill>
                  <a:srgbClr val="000000"/>
                </a:solidFill>
                <a:ea typeface="Lucida Grande"/>
              </a:rPr>
              <a:t>), </a:t>
            </a:r>
            <a:br>
              <a:rPr lang="en-US" sz="2000" dirty="0" smtClean="0">
                <a:solidFill>
                  <a:srgbClr val="000000"/>
                </a:solidFill>
                <a:ea typeface="Lucida Grande"/>
              </a:rPr>
            </a:br>
            <a:r>
              <a:rPr lang="en-US" sz="2000" dirty="0" smtClean="0">
                <a:solidFill>
                  <a:srgbClr val="000000"/>
                </a:solidFill>
                <a:ea typeface="Lucida Grande"/>
              </a:rPr>
              <a:t>five-year trend</a:t>
            </a:r>
            <a:endParaRPr lang="en-US" sz="2000" dirty="0"/>
          </a:p>
        </p:txBody>
      </p:sp>
      <p:graphicFrame>
        <p:nvGraphicFramePr>
          <p:cNvPr id="3" name="Chart 2"/>
          <p:cNvGraphicFramePr/>
          <p:nvPr>
            <p:extLst>
              <p:ext uri="{D42A27DB-BD31-4B8C-83A1-F6EECF244321}">
                <p14:modId xmlns:p14="http://schemas.microsoft.com/office/powerpoint/2010/main" val="1324710325"/>
              </p:ext>
            </p:extLst>
          </p:nvPr>
        </p:nvGraphicFramePr>
        <p:xfrm>
          <a:off x="0" y="1056526"/>
          <a:ext cx="9144000" cy="5562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
          </p:nvPr>
        </p:nvSpPr>
        <p:spPr>
          <a:xfrm>
            <a:off x="0" y="6466727"/>
            <a:ext cx="990600" cy="381000"/>
          </a:xfrm>
        </p:spPr>
        <p:txBody>
          <a:bodyPr/>
          <a:lstStyle/>
          <a:p>
            <a:fld id="{57E31C96-9645-D544-B01F-A6D62502A709}" type="slidenum">
              <a:rPr lang="en-US" smtClean="0"/>
              <a:pPr/>
              <a:t>13</a:t>
            </a:fld>
            <a:endParaRPr lang="en-US"/>
          </a:p>
        </p:txBody>
      </p:sp>
      <p:sp>
        <p:nvSpPr>
          <p:cNvPr id="6" name="TextBox 5"/>
          <p:cNvSpPr txBox="1"/>
          <p:nvPr/>
        </p:nvSpPr>
        <p:spPr>
          <a:xfrm>
            <a:off x="434975" y="6570727"/>
            <a:ext cx="8686800" cy="276999"/>
          </a:xfrm>
          <a:prstGeom prst="rect">
            <a:avLst/>
          </a:prstGeom>
          <a:noFill/>
        </p:spPr>
        <p:txBody>
          <a:bodyPr wrap="square" rtlCol="0">
            <a:spAutoFit/>
          </a:bodyPr>
          <a:lstStyle/>
          <a:p>
            <a:pPr algn="r"/>
            <a:r>
              <a:rPr lang="en-US" sz="1200" i="1" dirty="0" smtClean="0"/>
              <a:t>* FY2011/12 </a:t>
            </a:r>
            <a:r>
              <a:rPr lang="en-US" sz="1200" i="1" dirty="0"/>
              <a:t>data were not collected in CDS on either expenditures or </a:t>
            </a:r>
            <a:r>
              <a:rPr lang="en-US" sz="1200" i="1" dirty="0" smtClean="0"/>
              <a:t>funding. </a:t>
            </a:r>
            <a:endParaRPr lang="en-US" sz="1200" i="1" dirty="0"/>
          </a:p>
        </p:txBody>
      </p:sp>
    </p:spTree>
    <p:extLst>
      <p:ext uri="{BB962C8B-B14F-4D97-AF65-F5344CB8AC3E}">
        <p14:creationId xmlns:p14="http://schemas.microsoft.com/office/powerpoint/2010/main" val="438847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1"/>
            <a:ext cx="8915400" cy="916246"/>
          </a:xfrm>
        </p:spPr>
        <p:txBody>
          <a:bodyPr/>
          <a:lstStyle/>
          <a:p>
            <a:r>
              <a:rPr lang="en-US" sz="2000" dirty="0">
                <a:solidFill>
                  <a:srgbClr val="000000"/>
                </a:solidFill>
                <a:ea typeface="Lucida Grande"/>
              </a:rPr>
              <a:t>Total central IT spending </a:t>
            </a:r>
            <a:r>
              <a:rPr lang="en-US" sz="2000" dirty="0" smtClean="0">
                <a:solidFill>
                  <a:srgbClr val="000000"/>
                </a:solidFill>
                <a:ea typeface="Lucida Grande"/>
              </a:rPr>
              <a:t>as a percentage </a:t>
            </a:r>
            <a:r>
              <a:rPr lang="en-US" sz="2000" dirty="0">
                <a:solidFill>
                  <a:srgbClr val="000000"/>
                </a:solidFill>
                <a:ea typeface="Lucida Grande"/>
              </a:rPr>
              <a:t>of institutional </a:t>
            </a:r>
            <a:r>
              <a:rPr lang="en-US" sz="2000" dirty="0" smtClean="0">
                <a:solidFill>
                  <a:srgbClr val="000000"/>
                </a:solidFill>
                <a:ea typeface="Lucida Grande"/>
              </a:rPr>
              <a:t>expenses,</a:t>
            </a:r>
            <a:br>
              <a:rPr lang="en-US" sz="2000" dirty="0" smtClean="0">
                <a:solidFill>
                  <a:srgbClr val="000000"/>
                </a:solidFill>
                <a:ea typeface="Lucida Grande"/>
              </a:rPr>
            </a:br>
            <a:r>
              <a:rPr lang="en-US" sz="2000" dirty="0" smtClean="0">
                <a:solidFill>
                  <a:srgbClr val="000000"/>
                </a:solidFill>
                <a:ea typeface="Lucida Grande"/>
              </a:rPr>
              <a:t>five-year trend</a:t>
            </a:r>
            <a:endParaRPr lang="en-US" sz="2000" dirty="0"/>
          </a:p>
        </p:txBody>
      </p:sp>
      <p:graphicFrame>
        <p:nvGraphicFramePr>
          <p:cNvPr id="3" name="Chart 2"/>
          <p:cNvGraphicFramePr/>
          <p:nvPr>
            <p:extLst>
              <p:ext uri="{D42A27DB-BD31-4B8C-83A1-F6EECF244321}">
                <p14:modId xmlns:p14="http://schemas.microsoft.com/office/powerpoint/2010/main" val="2774399247"/>
              </p:ext>
            </p:extLst>
          </p:nvPr>
        </p:nvGraphicFramePr>
        <p:xfrm>
          <a:off x="0" y="1066800"/>
          <a:ext cx="9144000" cy="5562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
          </p:nvPr>
        </p:nvSpPr>
        <p:spPr/>
        <p:txBody>
          <a:bodyPr/>
          <a:lstStyle/>
          <a:p>
            <a:fld id="{57E31C96-9645-D544-B01F-A6D62502A709}" type="slidenum">
              <a:rPr lang="en-US" smtClean="0"/>
              <a:pPr/>
              <a:t>14</a:t>
            </a:fld>
            <a:endParaRPr lang="en-US"/>
          </a:p>
        </p:txBody>
      </p:sp>
      <p:sp>
        <p:nvSpPr>
          <p:cNvPr id="6" name="TextBox 5"/>
          <p:cNvSpPr txBox="1"/>
          <p:nvPr/>
        </p:nvSpPr>
        <p:spPr>
          <a:xfrm>
            <a:off x="434975" y="6570727"/>
            <a:ext cx="8686800" cy="276999"/>
          </a:xfrm>
          <a:prstGeom prst="rect">
            <a:avLst/>
          </a:prstGeom>
          <a:noFill/>
        </p:spPr>
        <p:txBody>
          <a:bodyPr wrap="square" rtlCol="0">
            <a:spAutoFit/>
          </a:bodyPr>
          <a:lstStyle/>
          <a:p>
            <a:pPr algn="r"/>
            <a:r>
              <a:rPr lang="en-US" sz="1200" i="1" dirty="0" smtClean="0"/>
              <a:t>* FY2011/12 </a:t>
            </a:r>
            <a:r>
              <a:rPr lang="en-US" sz="1200" i="1" dirty="0"/>
              <a:t>data were not collected in CDS on either expenditures or </a:t>
            </a:r>
            <a:r>
              <a:rPr lang="en-US" sz="1200" i="1" dirty="0" smtClean="0"/>
              <a:t>funding. </a:t>
            </a:r>
            <a:endParaRPr lang="en-US" sz="1200" i="1" dirty="0"/>
          </a:p>
        </p:txBody>
      </p:sp>
    </p:spTree>
    <p:extLst>
      <p:ext uri="{BB962C8B-B14F-4D97-AF65-F5344CB8AC3E}">
        <p14:creationId xmlns:p14="http://schemas.microsoft.com/office/powerpoint/2010/main" val="3240875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552411" cy="916246"/>
          </a:xfrm>
        </p:spPr>
        <p:txBody>
          <a:bodyPr/>
          <a:lstStyle/>
          <a:p>
            <a:r>
              <a:rPr lang="en-US" sz="2000" dirty="0">
                <a:solidFill>
                  <a:schemeClr val="tx1"/>
                </a:solidFill>
              </a:rPr>
              <a:t>Total central IT </a:t>
            </a:r>
            <a:r>
              <a:rPr lang="en-US" sz="2000" dirty="0" smtClean="0">
                <a:solidFill>
                  <a:schemeClr val="tx1"/>
                </a:solidFill>
              </a:rPr>
              <a:t>FY2013/14 spending as a percentage </a:t>
            </a:r>
            <a:r>
              <a:rPr lang="en-US" sz="2000" dirty="0">
                <a:solidFill>
                  <a:schemeClr val="tx1"/>
                </a:solidFill>
              </a:rPr>
              <a:t>change from </a:t>
            </a:r>
            <a:r>
              <a:rPr lang="en-US" sz="2000" dirty="0" smtClean="0">
                <a:solidFill>
                  <a:schemeClr val="tx1"/>
                </a:solidFill>
              </a:rPr>
              <a:t>FY2012/13</a:t>
            </a:r>
            <a:endParaRPr lang="en-US" sz="2000" dirty="0">
              <a:solidFill>
                <a:schemeClr val="tx1"/>
              </a:solidFill>
            </a:endParaRPr>
          </a:p>
        </p:txBody>
      </p:sp>
      <p:graphicFrame>
        <p:nvGraphicFramePr>
          <p:cNvPr id="5" name="Chart 4"/>
          <p:cNvGraphicFramePr/>
          <p:nvPr>
            <p:extLst>
              <p:ext uri="{D42A27DB-BD31-4B8C-83A1-F6EECF244321}">
                <p14:modId xmlns:p14="http://schemas.microsoft.com/office/powerpoint/2010/main" val="1298450563"/>
              </p:ext>
            </p:extLst>
          </p:nvPr>
        </p:nvGraphicFramePr>
        <p:xfrm>
          <a:off x="62501" y="990600"/>
          <a:ext cx="9067800" cy="546100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4"/>
          </p:nvPr>
        </p:nvSpPr>
        <p:spPr/>
        <p:txBody>
          <a:bodyPr/>
          <a:lstStyle/>
          <a:p>
            <a:fld id="{57E31C96-9645-D544-B01F-A6D62502A709}" type="slidenum">
              <a:rPr lang="en-US" smtClean="0"/>
              <a:pPr/>
              <a:t>15</a:t>
            </a:fld>
            <a:endParaRPr lang="en-US"/>
          </a:p>
        </p:txBody>
      </p:sp>
    </p:spTree>
    <p:extLst>
      <p:ext uri="{BB962C8B-B14F-4D97-AF65-F5344CB8AC3E}">
        <p14:creationId xmlns:p14="http://schemas.microsoft.com/office/powerpoint/2010/main" val="142238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857211" cy="838200"/>
          </a:xfrm>
        </p:spPr>
        <p:txBody>
          <a:bodyPr/>
          <a:lstStyle/>
          <a:p>
            <a:r>
              <a:rPr lang="en-US" sz="2000" dirty="0" smtClean="0">
                <a:solidFill>
                  <a:srgbClr val="000000"/>
                </a:solidFill>
              </a:rPr>
              <a:t>Central IT compensation</a:t>
            </a:r>
            <a:r>
              <a:rPr lang="en-US" sz="2000" dirty="0">
                <a:solidFill>
                  <a:srgbClr val="000000"/>
                </a:solidFill>
              </a:rPr>
              <a:t>, </a:t>
            </a:r>
            <a:r>
              <a:rPr lang="en-US" sz="2000" dirty="0" smtClean="0">
                <a:solidFill>
                  <a:srgbClr val="000000"/>
                </a:solidFill>
              </a:rPr>
              <a:t>noncompensation</a:t>
            </a:r>
            <a:r>
              <a:rPr lang="en-US" sz="2000" dirty="0">
                <a:solidFill>
                  <a:srgbClr val="000000"/>
                </a:solidFill>
              </a:rPr>
              <a:t>, and capital spending as a percentage of total central IT </a:t>
            </a:r>
            <a:r>
              <a:rPr lang="en-US" sz="2000" dirty="0" smtClean="0">
                <a:solidFill>
                  <a:srgbClr val="000000"/>
                </a:solidFill>
              </a:rPr>
              <a:t>spending</a:t>
            </a:r>
            <a:endParaRPr lang="en-US" sz="2000" dirty="0">
              <a:solidFill>
                <a:srgbClr val="000000"/>
              </a:solidFill>
            </a:endParaRPr>
          </a:p>
        </p:txBody>
      </p:sp>
      <p:graphicFrame>
        <p:nvGraphicFramePr>
          <p:cNvPr id="5" name="Chart 4"/>
          <p:cNvGraphicFramePr/>
          <p:nvPr>
            <p:extLst>
              <p:ext uri="{D42A27DB-BD31-4B8C-83A1-F6EECF244321}">
                <p14:modId xmlns:p14="http://schemas.microsoft.com/office/powerpoint/2010/main" val="277491760"/>
              </p:ext>
            </p:extLst>
          </p:nvPr>
        </p:nvGraphicFramePr>
        <p:xfrm>
          <a:off x="0" y="990600"/>
          <a:ext cx="9144000" cy="586740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4"/>
          </p:nvPr>
        </p:nvSpPr>
        <p:spPr/>
        <p:txBody>
          <a:bodyPr/>
          <a:lstStyle/>
          <a:p>
            <a:fld id="{57E31C96-9645-D544-B01F-A6D62502A709}" type="slidenum">
              <a:rPr lang="en-US" smtClean="0"/>
              <a:pPr/>
              <a:t>16</a:t>
            </a:fld>
            <a:endParaRPr lang="en-US"/>
          </a:p>
        </p:txBody>
      </p:sp>
    </p:spTree>
    <p:extLst>
      <p:ext uri="{BB962C8B-B14F-4D97-AF65-F5344CB8AC3E}">
        <p14:creationId xmlns:p14="http://schemas.microsoft.com/office/powerpoint/2010/main" val="3630088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857211" cy="838200"/>
          </a:xfrm>
        </p:spPr>
        <p:txBody>
          <a:bodyPr/>
          <a:lstStyle/>
          <a:p>
            <a:r>
              <a:rPr lang="en-US" sz="2000" dirty="0">
                <a:solidFill>
                  <a:srgbClr val="000000"/>
                </a:solidFill>
              </a:rPr>
              <a:t>Percentage of central IT spending on running, growing, and transforming the </a:t>
            </a:r>
            <a:r>
              <a:rPr lang="en-US" sz="2000" dirty="0" smtClean="0">
                <a:solidFill>
                  <a:srgbClr val="000000"/>
                </a:solidFill>
              </a:rPr>
              <a:t>institution</a:t>
            </a:r>
            <a:endParaRPr lang="en-US" sz="2000" dirty="0">
              <a:solidFill>
                <a:srgbClr val="000000"/>
              </a:solidFill>
            </a:endParaRPr>
          </a:p>
        </p:txBody>
      </p:sp>
      <p:graphicFrame>
        <p:nvGraphicFramePr>
          <p:cNvPr id="5" name="Chart 4"/>
          <p:cNvGraphicFramePr/>
          <p:nvPr>
            <p:extLst>
              <p:ext uri="{D42A27DB-BD31-4B8C-83A1-F6EECF244321}">
                <p14:modId xmlns:p14="http://schemas.microsoft.com/office/powerpoint/2010/main" val="3959983158"/>
              </p:ext>
            </p:extLst>
          </p:nvPr>
        </p:nvGraphicFramePr>
        <p:xfrm>
          <a:off x="0" y="990600"/>
          <a:ext cx="9144000" cy="586740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4"/>
          </p:nvPr>
        </p:nvSpPr>
        <p:spPr/>
        <p:txBody>
          <a:bodyPr/>
          <a:lstStyle/>
          <a:p>
            <a:fld id="{57E31C96-9645-D544-B01F-A6D62502A709}" type="slidenum">
              <a:rPr lang="en-US" smtClean="0"/>
              <a:pPr/>
              <a:t>17</a:t>
            </a:fld>
            <a:endParaRPr lang="en-US"/>
          </a:p>
        </p:txBody>
      </p:sp>
    </p:spTree>
    <p:extLst>
      <p:ext uri="{BB962C8B-B14F-4D97-AF65-F5344CB8AC3E}">
        <p14:creationId xmlns:p14="http://schemas.microsoft.com/office/powerpoint/2010/main" val="508591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1"/>
            <a:ext cx="8552411" cy="914400"/>
          </a:xfrm>
        </p:spPr>
        <p:txBody>
          <a:bodyPr/>
          <a:lstStyle/>
          <a:p>
            <a:r>
              <a:rPr lang="en-US" sz="2000" dirty="0" smtClean="0">
                <a:solidFill>
                  <a:srgbClr val="000000"/>
                </a:solidFill>
              </a:rPr>
              <a:t>IT domain area </a:t>
            </a:r>
            <a:r>
              <a:rPr lang="en-US" sz="2000" dirty="0">
                <a:solidFill>
                  <a:srgbClr val="000000"/>
                </a:solidFill>
              </a:rPr>
              <a:t>spending as a percentage of central IT </a:t>
            </a:r>
            <a:r>
              <a:rPr lang="en-US" sz="2000" dirty="0" smtClean="0">
                <a:solidFill>
                  <a:srgbClr val="000000"/>
                </a:solidFill>
              </a:rPr>
              <a:t>spending</a:t>
            </a:r>
            <a:endParaRPr lang="en-US" sz="2000" dirty="0">
              <a:solidFill>
                <a:srgbClr val="000000"/>
              </a:solidFill>
            </a:endParaRPr>
          </a:p>
        </p:txBody>
      </p:sp>
      <p:sp>
        <p:nvSpPr>
          <p:cNvPr id="4" name="Slide Number Placeholder 3"/>
          <p:cNvSpPr>
            <a:spLocks noGrp="1"/>
          </p:cNvSpPr>
          <p:nvPr>
            <p:ph type="sldNum" sz="quarter" idx="4"/>
          </p:nvPr>
        </p:nvSpPr>
        <p:spPr/>
        <p:txBody>
          <a:bodyPr/>
          <a:lstStyle/>
          <a:p>
            <a:fld id="{57E31C96-9645-D544-B01F-A6D62502A709}" type="slidenum">
              <a:rPr lang="en-US" smtClean="0"/>
              <a:pPr/>
              <a:t>18</a:t>
            </a:fld>
            <a:endParaRPr lang="en-US"/>
          </a:p>
        </p:txBody>
      </p:sp>
      <p:graphicFrame>
        <p:nvGraphicFramePr>
          <p:cNvPr id="5" name="Chart 4"/>
          <p:cNvGraphicFramePr/>
          <p:nvPr>
            <p:extLst>
              <p:ext uri="{D42A27DB-BD31-4B8C-83A1-F6EECF244321}">
                <p14:modId xmlns:p14="http://schemas.microsoft.com/office/powerpoint/2010/main" val="2060294505"/>
              </p:ext>
            </p:extLst>
          </p:nvPr>
        </p:nvGraphicFramePr>
        <p:xfrm>
          <a:off x="228600" y="990600"/>
          <a:ext cx="8686800" cy="5867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12738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1"/>
            <a:ext cx="8552411" cy="916246"/>
          </a:xfrm>
        </p:spPr>
        <p:txBody>
          <a:bodyPr/>
          <a:lstStyle/>
          <a:p>
            <a:r>
              <a:rPr lang="en-US" sz="2000" dirty="0" smtClean="0">
                <a:solidFill>
                  <a:srgbClr val="000000"/>
                </a:solidFill>
              </a:rPr>
              <a:t>IT domain area </a:t>
            </a:r>
            <a:r>
              <a:rPr lang="en-US" sz="2000" dirty="0">
                <a:solidFill>
                  <a:srgbClr val="000000"/>
                </a:solidFill>
              </a:rPr>
              <a:t>spending as a percentage of central IT </a:t>
            </a:r>
            <a:r>
              <a:rPr lang="en-US" sz="2000" dirty="0" smtClean="0">
                <a:solidFill>
                  <a:srgbClr val="000000"/>
                </a:solidFill>
              </a:rPr>
              <a:t>spending</a:t>
            </a:r>
            <a:endParaRPr lang="en-US" sz="2000" dirty="0">
              <a:solidFill>
                <a:srgbClr val="000000"/>
              </a:solidFill>
            </a:endParaRPr>
          </a:p>
        </p:txBody>
      </p:sp>
      <p:sp>
        <p:nvSpPr>
          <p:cNvPr id="4" name="Slide Number Placeholder 3"/>
          <p:cNvSpPr>
            <a:spLocks noGrp="1"/>
          </p:cNvSpPr>
          <p:nvPr>
            <p:ph type="sldNum" sz="quarter" idx="4"/>
          </p:nvPr>
        </p:nvSpPr>
        <p:spPr/>
        <p:txBody>
          <a:bodyPr/>
          <a:lstStyle/>
          <a:p>
            <a:fld id="{57E31C96-9645-D544-B01F-A6D62502A709}" type="slidenum">
              <a:rPr lang="en-US" smtClean="0"/>
              <a:pPr/>
              <a:t>19</a:t>
            </a:fld>
            <a:endParaRPr lang="en-US"/>
          </a:p>
        </p:txBody>
      </p:sp>
      <p:graphicFrame>
        <p:nvGraphicFramePr>
          <p:cNvPr id="5" name="Chart 4"/>
          <p:cNvGraphicFramePr/>
          <p:nvPr>
            <p:extLst>
              <p:ext uri="{D42A27DB-BD31-4B8C-83A1-F6EECF244321}">
                <p14:modId xmlns:p14="http://schemas.microsoft.com/office/powerpoint/2010/main" val="3742898331"/>
              </p:ext>
            </p:extLst>
          </p:nvPr>
        </p:nvGraphicFramePr>
        <p:xfrm>
          <a:off x="228600" y="990600"/>
          <a:ext cx="8686800" cy="5867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331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Table of Contents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9200"/>
            <a:ext cx="9144000" cy="522516"/>
          </a:xfrm>
          <a:prstGeom prst="rect">
            <a:avLst/>
          </a:prstGeom>
        </p:spPr>
      </p:pic>
      <p:sp>
        <p:nvSpPr>
          <p:cNvPr id="2" name="Slide Number Placeholder 1"/>
          <p:cNvSpPr>
            <a:spLocks noGrp="1"/>
          </p:cNvSpPr>
          <p:nvPr>
            <p:ph type="sldNum" sz="quarter" idx="4"/>
          </p:nvPr>
        </p:nvSpPr>
        <p:spPr/>
        <p:txBody>
          <a:bodyPr/>
          <a:lstStyle/>
          <a:p>
            <a:fld id="{57E31C96-9645-D544-B01F-A6D62502A709}" type="slidenum">
              <a:rPr lang="en-US" smtClean="0"/>
              <a:pPr/>
              <a:t>2</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800625851"/>
              </p:ext>
            </p:extLst>
          </p:nvPr>
        </p:nvGraphicFramePr>
        <p:xfrm>
          <a:off x="1066800" y="2057400"/>
          <a:ext cx="7086600" cy="3962400"/>
        </p:xfrm>
        <a:graphic>
          <a:graphicData uri="http://schemas.openxmlformats.org/drawingml/2006/table">
            <a:tbl>
              <a:tblPr firstRow="1" bandRow="1">
                <a:tableStyleId>{793D81CF-94F2-401A-BA57-92F5A7B2D0C5}</a:tableStyleId>
              </a:tblPr>
              <a:tblGrid>
                <a:gridCol w="5967663"/>
                <a:gridCol w="1118937"/>
              </a:tblGrid>
              <a:tr h="304800">
                <a:tc>
                  <a:txBody>
                    <a:bodyPr/>
                    <a:lstStyle/>
                    <a:p>
                      <a:r>
                        <a:rPr lang="en-US" sz="1200" dirty="0" smtClean="0">
                          <a:latin typeface="Arial" panose="020B0604020202020204" pitchFamily="34" charset="0"/>
                          <a:cs typeface="Arial" panose="020B0604020202020204" pitchFamily="34" charset="0"/>
                        </a:rPr>
                        <a:t>Section</a:t>
                      </a:r>
                      <a:endParaRPr lang="en-US" sz="1200" dirty="0">
                        <a:latin typeface="Arial" panose="020B0604020202020204" pitchFamily="34" charset="0"/>
                        <a:cs typeface="Arial" panose="020B0604020202020204" pitchFamily="34" charset="0"/>
                      </a:endParaRPr>
                    </a:p>
                  </a:txBody>
                  <a:tcPr/>
                </a:tc>
                <a:tc>
                  <a:txBody>
                    <a:bodyPr/>
                    <a:lstStyle/>
                    <a:p>
                      <a:pPr algn="r"/>
                      <a:r>
                        <a:rPr lang="en-US" sz="1200" dirty="0" smtClean="0">
                          <a:latin typeface="Arial" panose="020B0604020202020204" pitchFamily="34" charset="0"/>
                          <a:cs typeface="Arial" panose="020B0604020202020204" pitchFamily="34" charset="0"/>
                        </a:rPr>
                        <a:t>Slide(s)</a:t>
                      </a:r>
                      <a:endParaRPr lang="en-US" sz="1200" dirty="0">
                        <a:latin typeface="Arial" panose="020B0604020202020204" pitchFamily="34" charset="0"/>
                        <a:cs typeface="Arial" panose="020B0604020202020204" pitchFamily="34" charset="0"/>
                      </a:endParaRPr>
                    </a:p>
                  </a:txBody>
                  <a:tcPr/>
                </a:tc>
              </a:tr>
              <a:tr h="304800">
                <a:tc>
                  <a:txBody>
                    <a:bodyPr/>
                    <a:lstStyle/>
                    <a:p>
                      <a:r>
                        <a:rPr lang="en-US" sz="1200" dirty="0" smtClean="0">
                          <a:latin typeface="Arial" panose="020B0604020202020204" pitchFamily="34" charset="0"/>
                          <a:cs typeface="Arial" panose="020B0604020202020204" pitchFamily="34" charset="0"/>
                        </a:rPr>
                        <a:t>Introduction</a:t>
                      </a:r>
                      <a:endParaRPr lang="en-US" sz="1200" dirty="0">
                        <a:latin typeface="Arial" panose="020B0604020202020204" pitchFamily="34" charset="0"/>
                        <a:cs typeface="Arial" panose="020B0604020202020204" pitchFamily="34" charset="0"/>
                      </a:endParaRPr>
                    </a:p>
                  </a:txBody>
                  <a:tcPr/>
                </a:tc>
                <a:tc>
                  <a:txBody>
                    <a:bodyPr/>
                    <a:lstStyle/>
                    <a:p>
                      <a:pPr algn="r"/>
                      <a:r>
                        <a:rPr lang="en-US" sz="1200" dirty="0" smtClean="0">
                          <a:latin typeface="Arial" panose="020B0604020202020204" pitchFamily="34" charset="0"/>
                          <a:cs typeface="Arial" panose="020B0604020202020204" pitchFamily="34" charset="0"/>
                        </a:rPr>
                        <a:t>3–10</a:t>
                      </a:r>
                      <a:endParaRPr lang="en-US" sz="1200" dirty="0">
                        <a:latin typeface="Arial" panose="020B0604020202020204" pitchFamily="34" charset="0"/>
                        <a:cs typeface="Arial" panose="020B0604020202020204" pitchFamily="34" charset="0"/>
                      </a:endParaRPr>
                    </a:p>
                  </a:txBody>
                  <a:tcPr/>
                </a:tc>
              </a:tr>
              <a:tr h="304800">
                <a:tc>
                  <a:txBody>
                    <a:bodyPr/>
                    <a:lstStyle/>
                    <a:p>
                      <a:pPr lvl="1"/>
                      <a:r>
                        <a:rPr lang="en-US" sz="1200" dirty="0" smtClean="0">
                          <a:latin typeface="Arial" panose="020B0604020202020204" pitchFamily="34" charset="0"/>
                          <a:cs typeface="Arial" panose="020B0604020202020204" pitchFamily="34" charset="0"/>
                        </a:rPr>
                        <a:t>About CDS</a:t>
                      </a:r>
                      <a:endParaRPr lang="en-US" sz="1200" dirty="0">
                        <a:latin typeface="Arial" panose="020B0604020202020204" pitchFamily="34" charset="0"/>
                        <a:cs typeface="Arial" panose="020B0604020202020204" pitchFamily="34" charset="0"/>
                      </a:endParaRPr>
                    </a:p>
                  </a:txBody>
                  <a:tcPr/>
                </a:tc>
                <a:tc>
                  <a:txBody>
                    <a:bodyPr/>
                    <a:lstStyle/>
                    <a:p>
                      <a:pPr algn="r"/>
                      <a:r>
                        <a:rPr lang="en-US" sz="1200" dirty="0" smtClean="0">
                          <a:latin typeface="Arial" panose="020B0604020202020204" pitchFamily="34" charset="0"/>
                          <a:cs typeface="Arial" panose="020B0604020202020204" pitchFamily="34" charset="0"/>
                        </a:rPr>
                        <a:t>3</a:t>
                      </a:r>
                      <a:endParaRPr lang="en-US" sz="1200" dirty="0">
                        <a:latin typeface="Arial" panose="020B0604020202020204" pitchFamily="34" charset="0"/>
                        <a:cs typeface="Arial" panose="020B0604020202020204" pitchFamily="34" charset="0"/>
                      </a:endParaRPr>
                    </a:p>
                  </a:txBody>
                  <a:tcPr/>
                </a:tc>
              </a:tr>
              <a:tr h="304800">
                <a:tc>
                  <a:txBody>
                    <a:bodyPr/>
                    <a:lstStyle/>
                    <a:p>
                      <a:pPr lvl="1"/>
                      <a:r>
                        <a:rPr lang="en-US" sz="1200" dirty="0" smtClean="0">
                          <a:latin typeface="Arial" panose="020B0604020202020204" pitchFamily="34" charset="0"/>
                          <a:cs typeface="Arial" panose="020B0604020202020204" pitchFamily="34" charset="0"/>
                        </a:rPr>
                        <a:t>About the 2014 CDS Benchmarking Report</a:t>
                      </a:r>
                      <a:endParaRPr lang="en-US" sz="1200" dirty="0">
                        <a:latin typeface="Arial" panose="020B0604020202020204" pitchFamily="34" charset="0"/>
                        <a:cs typeface="Arial" panose="020B0604020202020204" pitchFamily="34" charset="0"/>
                      </a:endParaRPr>
                    </a:p>
                  </a:txBody>
                  <a:tcPr/>
                </a:tc>
                <a:tc>
                  <a:txBody>
                    <a:bodyPr/>
                    <a:lstStyle/>
                    <a:p>
                      <a:pPr algn="r"/>
                      <a:r>
                        <a:rPr lang="en-US" sz="1200" dirty="0" smtClean="0">
                          <a:latin typeface="Arial" panose="020B0604020202020204" pitchFamily="34" charset="0"/>
                          <a:cs typeface="Arial" panose="020B0604020202020204" pitchFamily="34" charset="0"/>
                        </a:rPr>
                        <a:t>4</a:t>
                      </a:r>
                      <a:endParaRPr lang="en-US" sz="1200" dirty="0">
                        <a:latin typeface="Arial" panose="020B0604020202020204" pitchFamily="34" charset="0"/>
                        <a:cs typeface="Arial" panose="020B0604020202020204" pitchFamily="34" charset="0"/>
                      </a:endParaRPr>
                    </a:p>
                  </a:txBody>
                  <a:tcPr/>
                </a:tc>
              </a:tr>
              <a:tr h="304800">
                <a:tc>
                  <a:txBody>
                    <a:bodyPr/>
                    <a:lstStyle/>
                    <a:p>
                      <a:pPr lvl="1"/>
                      <a:r>
                        <a:rPr lang="en-US" sz="1200" dirty="0" smtClean="0">
                          <a:latin typeface="Arial" panose="020B0604020202020204" pitchFamily="34" charset="0"/>
                          <a:cs typeface="Arial" panose="020B0604020202020204" pitchFamily="34" charset="0"/>
                        </a:rPr>
                        <a:t>Customizing 2014 CDS Benchmarking Report Graphs,</a:t>
                      </a:r>
                      <a:r>
                        <a:rPr lang="en-US" sz="1200" baseline="0" dirty="0" smtClean="0">
                          <a:latin typeface="Arial" panose="020B0604020202020204" pitchFamily="34" charset="0"/>
                          <a:cs typeface="Arial" panose="020B0604020202020204" pitchFamily="34" charset="0"/>
                        </a:rPr>
                        <a:t> in Five Steps</a:t>
                      </a:r>
                      <a:endParaRPr lang="en-US" sz="1200" dirty="0">
                        <a:latin typeface="Arial" panose="020B0604020202020204" pitchFamily="34" charset="0"/>
                        <a:cs typeface="Arial" panose="020B0604020202020204" pitchFamily="34" charset="0"/>
                      </a:endParaRPr>
                    </a:p>
                  </a:txBody>
                  <a:tcPr/>
                </a:tc>
                <a:tc>
                  <a:txBody>
                    <a:bodyPr/>
                    <a:lstStyle/>
                    <a:p>
                      <a:pPr algn="r"/>
                      <a:r>
                        <a:rPr lang="en-US" sz="1200" dirty="0" smtClean="0">
                          <a:latin typeface="Arial" panose="020B0604020202020204" pitchFamily="34" charset="0"/>
                          <a:cs typeface="Arial" panose="020B0604020202020204" pitchFamily="34" charset="0"/>
                        </a:rPr>
                        <a:t>5–6</a:t>
                      </a:r>
                      <a:endParaRPr lang="en-US" sz="1200" dirty="0">
                        <a:latin typeface="Arial" panose="020B0604020202020204" pitchFamily="34" charset="0"/>
                        <a:cs typeface="Arial" panose="020B0604020202020204" pitchFamily="34" charset="0"/>
                      </a:endParaRPr>
                    </a:p>
                  </a:txBody>
                  <a:tcPr/>
                </a:tc>
              </a:tr>
              <a:tr h="304800">
                <a:tc>
                  <a:txBody>
                    <a:bodyPr/>
                    <a:lstStyle/>
                    <a:p>
                      <a:pPr lvl="1"/>
                      <a:r>
                        <a:rPr lang="en-US" sz="1200" dirty="0" smtClean="0">
                          <a:latin typeface="Arial" panose="020B0604020202020204" pitchFamily="34" charset="0"/>
                          <a:cs typeface="Arial" panose="020B0604020202020204" pitchFamily="34" charset="0"/>
                        </a:rPr>
                        <a:t>Introduction to Benchmarking</a:t>
                      </a:r>
                      <a:endParaRPr lang="en-US" sz="1200" dirty="0">
                        <a:latin typeface="Arial" panose="020B0604020202020204" pitchFamily="34" charset="0"/>
                        <a:cs typeface="Arial" panose="020B0604020202020204" pitchFamily="34" charset="0"/>
                      </a:endParaRPr>
                    </a:p>
                  </a:txBody>
                  <a:tcPr/>
                </a:tc>
                <a:tc>
                  <a:txBody>
                    <a:bodyPr/>
                    <a:lstStyle/>
                    <a:p>
                      <a:pPr algn="r"/>
                      <a:r>
                        <a:rPr lang="en-US" sz="1200" dirty="0" smtClean="0">
                          <a:latin typeface="Arial" panose="020B0604020202020204" pitchFamily="34" charset="0"/>
                          <a:cs typeface="Arial" panose="020B0604020202020204" pitchFamily="34" charset="0"/>
                        </a:rPr>
                        <a:t>7</a:t>
                      </a:r>
                      <a:endParaRPr lang="en-US" sz="1200" dirty="0">
                        <a:latin typeface="Arial" panose="020B0604020202020204" pitchFamily="34" charset="0"/>
                        <a:cs typeface="Arial" panose="020B0604020202020204" pitchFamily="34" charset="0"/>
                      </a:endParaRPr>
                    </a:p>
                  </a:txBody>
                  <a:tcPr/>
                </a:tc>
              </a:tr>
              <a:tr h="304800">
                <a:tc>
                  <a:txBody>
                    <a:bodyPr/>
                    <a:lstStyle/>
                    <a:p>
                      <a:pPr lvl="1"/>
                      <a:r>
                        <a:rPr lang="en-US" sz="1200" dirty="0" smtClean="0">
                          <a:latin typeface="Arial" panose="020B0604020202020204" pitchFamily="34" charset="0"/>
                          <a:cs typeface="Arial" panose="020B0604020202020204" pitchFamily="34" charset="0"/>
                        </a:rPr>
                        <a:t>Steps for a Successful Benchmarking</a:t>
                      </a:r>
                      <a:r>
                        <a:rPr lang="en-US" sz="1200" baseline="0" dirty="0" smtClean="0">
                          <a:latin typeface="Arial" panose="020B0604020202020204" pitchFamily="34" charset="0"/>
                          <a:cs typeface="Arial" panose="020B0604020202020204" pitchFamily="34" charset="0"/>
                        </a:rPr>
                        <a:t> Assessment</a:t>
                      </a:r>
                      <a:endParaRPr lang="en-US" sz="1200" dirty="0">
                        <a:latin typeface="Arial" panose="020B0604020202020204" pitchFamily="34" charset="0"/>
                        <a:cs typeface="Arial" panose="020B0604020202020204" pitchFamily="34" charset="0"/>
                      </a:endParaRPr>
                    </a:p>
                  </a:txBody>
                  <a:tcPr/>
                </a:tc>
                <a:tc>
                  <a:txBody>
                    <a:bodyPr/>
                    <a:lstStyle/>
                    <a:p>
                      <a:pPr algn="r"/>
                      <a:r>
                        <a:rPr lang="en-US" sz="1200" dirty="0" smtClean="0">
                          <a:latin typeface="Arial" panose="020B0604020202020204" pitchFamily="34" charset="0"/>
                          <a:cs typeface="Arial" panose="020B0604020202020204" pitchFamily="34" charset="0"/>
                        </a:rPr>
                        <a:t>8</a:t>
                      </a:r>
                      <a:endParaRPr lang="en-US" sz="1200" dirty="0">
                        <a:latin typeface="Arial" panose="020B0604020202020204" pitchFamily="34" charset="0"/>
                        <a:cs typeface="Arial" panose="020B0604020202020204" pitchFamily="34" charset="0"/>
                      </a:endParaRPr>
                    </a:p>
                  </a:txBody>
                  <a:tcPr/>
                </a:tc>
              </a:tr>
              <a:tr h="304800">
                <a:tc>
                  <a:txBody>
                    <a:bodyPr/>
                    <a:lstStyle/>
                    <a:p>
                      <a:pPr lvl="1"/>
                      <a:r>
                        <a:rPr lang="en-US" sz="1200" dirty="0" smtClean="0">
                          <a:latin typeface="Arial" panose="020B0604020202020204" pitchFamily="34" charset="0"/>
                          <a:cs typeface="Arial" panose="020B0604020202020204" pitchFamily="34" charset="0"/>
                        </a:rPr>
                        <a:t>Identify</a:t>
                      </a:r>
                      <a:r>
                        <a:rPr lang="en-US" sz="1200" baseline="0" dirty="0" smtClean="0">
                          <a:latin typeface="Arial" panose="020B0604020202020204" pitchFamily="34" charset="0"/>
                          <a:cs typeface="Arial" panose="020B0604020202020204" pitchFamily="34" charset="0"/>
                        </a:rPr>
                        <a:t> Your Goals</a:t>
                      </a:r>
                      <a:endParaRPr lang="en-US" sz="1200" dirty="0">
                        <a:latin typeface="Arial" panose="020B0604020202020204" pitchFamily="34" charset="0"/>
                        <a:cs typeface="Arial" panose="020B0604020202020204" pitchFamily="34" charset="0"/>
                      </a:endParaRPr>
                    </a:p>
                  </a:txBody>
                  <a:tcPr/>
                </a:tc>
                <a:tc>
                  <a:txBody>
                    <a:bodyPr/>
                    <a:lstStyle/>
                    <a:p>
                      <a:pPr algn="r"/>
                      <a:r>
                        <a:rPr lang="en-US" sz="1200" dirty="0" smtClean="0">
                          <a:latin typeface="Arial" panose="020B0604020202020204" pitchFamily="34" charset="0"/>
                          <a:cs typeface="Arial" panose="020B0604020202020204" pitchFamily="34" charset="0"/>
                        </a:rPr>
                        <a:t>9</a:t>
                      </a:r>
                      <a:endParaRPr lang="en-US" sz="1200" dirty="0">
                        <a:latin typeface="Arial" panose="020B0604020202020204" pitchFamily="34" charset="0"/>
                        <a:cs typeface="Arial" panose="020B0604020202020204" pitchFamily="34" charset="0"/>
                      </a:endParaRPr>
                    </a:p>
                  </a:txBody>
                  <a:tcPr/>
                </a:tc>
              </a:tr>
              <a:tr h="304800">
                <a:tc>
                  <a:txBody>
                    <a:bodyPr/>
                    <a:lstStyle/>
                    <a:p>
                      <a:pPr lvl="1"/>
                      <a:r>
                        <a:rPr lang="en-US" sz="1200" dirty="0" smtClean="0">
                          <a:latin typeface="Arial" panose="020B0604020202020204" pitchFamily="34" charset="0"/>
                          <a:cs typeface="Arial" panose="020B0604020202020204" pitchFamily="34" charset="0"/>
                        </a:rPr>
                        <a:t>Summary of the Landscape</a:t>
                      </a:r>
                      <a:endParaRPr lang="en-US" sz="1200" dirty="0">
                        <a:latin typeface="Arial" panose="020B0604020202020204" pitchFamily="34" charset="0"/>
                        <a:cs typeface="Arial" panose="020B0604020202020204" pitchFamily="34" charset="0"/>
                      </a:endParaRPr>
                    </a:p>
                  </a:txBody>
                  <a:tcPr/>
                </a:tc>
                <a:tc>
                  <a:txBody>
                    <a:bodyPr/>
                    <a:lstStyle/>
                    <a:p>
                      <a:pPr algn="r"/>
                      <a:r>
                        <a:rPr lang="en-US" sz="1200" dirty="0" smtClean="0">
                          <a:latin typeface="Arial" panose="020B0604020202020204" pitchFamily="34" charset="0"/>
                          <a:cs typeface="Arial" panose="020B0604020202020204" pitchFamily="34" charset="0"/>
                        </a:rPr>
                        <a:t>10</a:t>
                      </a:r>
                      <a:endParaRPr lang="en-US" sz="1200" dirty="0">
                        <a:latin typeface="Arial" panose="020B0604020202020204" pitchFamily="34" charset="0"/>
                        <a:cs typeface="Arial" panose="020B0604020202020204" pitchFamily="34" charset="0"/>
                      </a:endParaRPr>
                    </a:p>
                  </a:txBody>
                  <a:tcPr/>
                </a:tc>
              </a:tr>
              <a:tr h="304800">
                <a:tc>
                  <a:txBody>
                    <a:bodyPr/>
                    <a:lstStyle/>
                    <a:p>
                      <a:pPr lvl="0"/>
                      <a:r>
                        <a:rPr lang="en-US" sz="1200" dirty="0" smtClean="0">
                          <a:latin typeface="Arial" panose="020B0604020202020204" pitchFamily="34" charset="0"/>
                          <a:cs typeface="Arial" panose="020B0604020202020204" pitchFamily="34" charset="0"/>
                        </a:rPr>
                        <a:t>IT Financials</a:t>
                      </a:r>
                      <a:endParaRPr lang="en-US" sz="1200" dirty="0">
                        <a:latin typeface="Arial" panose="020B0604020202020204" pitchFamily="34" charset="0"/>
                        <a:cs typeface="Arial" panose="020B0604020202020204" pitchFamily="34" charset="0"/>
                      </a:endParaRPr>
                    </a:p>
                  </a:txBody>
                  <a:tcPr/>
                </a:tc>
                <a:tc>
                  <a:txBody>
                    <a:bodyPr/>
                    <a:lstStyle/>
                    <a:p>
                      <a:pPr algn="r"/>
                      <a:r>
                        <a:rPr lang="en-US" sz="1200" dirty="0" smtClean="0">
                          <a:latin typeface="Arial" panose="020B0604020202020204" pitchFamily="34" charset="0"/>
                          <a:cs typeface="Arial" panose="020B0604020202020204" pitchFamily="34" charset="0"/>
                        </a:rPr>
                        <a:t>11–21</a:t>
                      </a:r>
                      <a:endParaRPr lang="en-US" sz="1200" dirty="0">
                        <a:latin typeface="Arial" panose="020B0604020202020204" pitchFamily="34" charset="0"/>
                        <a:cs typeface="Arial" panose="020B0604020202020204" pitchFamily="34" charset="0"/>
                      </a:endParaRPr>
                    </a:p>
                  </a:txBody>
                  <a:tcPr/>
                </a:tc>
              </a:tr>
              <a:tr h="304800">
                <a:tc>
                  <a:txBody>
                    <a:bodyPr/>
                    <a:lstStyle/>
                    <a:p>
                      <a:pPr lvl="0"/>
                      <a:r>
                        <a:rPr lang="en-US" sz="1200" dirty="0" smtClean="0">
                          <a:latin typeface="Arial" panose="020B0604020202020204" pitchFamily="34" charset="0"/>
                          <a:cs typeface="Arial" panose="020B0604020202020204" pitchFamily="34" charset="0"/>
                        </a:rPr>
                        <a:t>IT Staffing</a:t>
                      </a:r>
                      <a:endParaRPr lang="en-US" sz="1200" dirty="0">
                        <a:latin typeface="Arial" panose="020B0604020202020204" pitchFamily="34" charset="0"/>
                        <a:cs typeface="Arial" panose="020B0604020202020204" pitchFamily="34" charset="0"/>
                      </a:endParaRPr>
                    </a:p>
                  </a:txBody>
                  <a:tcPr/>
                </a:tc>
                <a:tc>
                  <a:txBody>
                    <a:bodyPr/>
                    <a:lstStyle/>
                    <a:p>
                      <a:pPr algn="r"/>
                      <a:r>
                        <a:rPr lang="en-US" sz="1200" dirty="0" smtClean="0">
                          <a:latin typeface="Arial" panose="020B0604020202020204" pitchFamily="34" charset="0"/>
                          <a:cs typeface="Arial" panose="020B0604020202020204" pitchFamily="34" charset="0"/>
                        </a:rPr>
                        <a:t>22–31</a:t>
                      </a:r>
                      <a:endParaRPr lang="en-US" sz="1200" dirty="0">
                        <a:latin typeface="Arial" panose="020B0604020202020204" pitchFamily="34" charset="0"/>
                        <a:cs typeface="Arial" panose="020B0604020202020204" pitchFamily="34" charset="0"/>
                      </a:endParaRPr>
                    </a:p>
                  </a:txBody>
                  <a:tcPr/>
                </a:tc>
              </a:tr>
              <a:tr h="304800">
                <a:tc>
                  <a:txBody>
                    <a:bodyPr/>
                    <a:lstStyle/>
                    <a:p>
                      <a:pPr lvl="0"/>
                      <a:r>
                        <a:rPr lang="en-US" sz="1200" dirty="0" smtClean="0">
                          <a:latin typeface="Arial" panose="020B0604020202020204" pitchFamily="34" charset="0"/>
                          <a:cs typeface="Arial" panose="020B0604020202020204" pitchFamily="34" charset="0"/>
                        </a:rPr>
                        <a:t>IT Services</a:t>
                      </a:r>
                      <a:endParaRPr lang="en-US" sz="1200" dirty="0">
                        <a:latin typeface="Arial" panose="020B0604020202020204" pitchFamily="34" charset="0"/>
                        <a:cs typeface="Arial" panose="020B0604020202020204" pitchFamily="34" charset="0"/>
                      </a:endParaRPr>
                    </a:p>
                  </a:txBody>
                  <a:tcPr/>
                </a:tc>
                <a:tc>
                  <a:txBody>
                    <a:bodyPr/>
                    <a:lstStyle/>
                    <a:p>
                      <a:pPr algn="r"/>
                      <a:r>
                        <a:rPr lang="en-US" sz="1200" dirty="0" smtClean="0">
                          <a:latin typeface="Arial" panose="020B0604020202020204" pitchFamily="34" charset="0"/>
                          <a:cs typeface="Arial" panose="020B0604020202020204" pitchFamily="34" charset="0"/>
                        </a:rPr>
                        <a:t>32–48</a:t>
                      </a:r>
                      <a:endParaRPr lang="en-US" sz="1200" dirty="0">
                        <a:latin typeface="Arial" panose="020B0604020202020204" pitchFamily="34" charset="0"/>
                        <a:cs typeface="Arial" panose="020B0604020202020204" pitchFamily="34" charset="0"/>
                      </a:endParaRPr>
                    </a:p>
                  </a:txBody>
                  <a:tcPr/>
                </a:tc>
              </a:tr>
              <a:tr h="304800">
                <a:tc>
                  <a:txBody>
                    <a:bodyPr/>
                    <a:lstStyle/>
                    <a:p>
                      <a:pPr lvl="0"/>
                      <a:r>
                        <a:rPr lang="en-US" sz="1200" dirty="0" smtClean="0">
                          <a:latin typeface="Arial" panose="020B0604020202020204" pitchFamily="34" charset="0"/>
                          <a:cs typeface="Arial" panose="020B0604020202020204" pitchFamily="34" charset="0"/>
                        </a:rPr>
                        <a:t>Methodology</a:t>
                      </a:r>
                      <a:endParaRPr lang="en-US" sz="1200" dirty="0">
                        <a:latin typeface="Arial" panose="020B0604020202020204" pitchFamily="34" charset="0"/>
                        <a:cs typeface="Arial" panose="020B0604020202020204" pitchFamily="34" charset="0"/>
                      </a:endParaRPr>
                    </a:p>
                  </a:txBody>
                  <a:tcPr/>
                </a:tc>
                <a:tc>
                  <a:txBody>
                    <a:bodyPr/>
                    <a:lstStyle/>
                    <a:p>
                      <a:pPr algn="r"/>
                      <a:r>
                        <a:rPr lang="en-US" sz="1200" dirty="0" smtClean="0">
                          <a:latin typeface="Arial" panose="020B0604020202020204" pitchFamily="34" charset="0"/>
                          <a:cs typeface="Arial" panose="020B0604020202020204" pitchFamily="34" charset="0"/>
                        </a:rPr>
                        <a:t>49–52</a:t>
                      </a:r>
                      <a:endParaRPr lang="en-US" sz="120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4290572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1"/>
            <a:ext cx="8552411" cy="916246"/>
          </a:xfrm>
        </p:spPr>
        <p:txBody>
          <a:bodyPr/>
          <a:lstStyle/>
          <a:p>
            <a:r>
              <a:rPr lang="en-US" sz="2000" dirty="0" smtClean="0">
                <a:solidFill>
                  <a:srgbClr val="000000"/>
                </a:solidFill>
              </a:rPr>
              <a:t>IT domain area </a:t>
            </a:r>
            <a:r>
              <a:rPr lang="en-US" sz="2000" dirty="0">
                <a:solidFill>
                  <a:srgbClr val="000000"/>
                </a:solidFill>
              </a:rPr>
              <a:t>spending as a percentage of central IT </a:t>
            </a:r>
            <a:r>
              <a:rPr lang="en-US" sz="2000" dirty="0" smtClean="0">
                <a:solidFill>
                  <a:srgbClr val="000000"/>
                </a:solidFill>
              </a:rPr>
              <a:t>spending</a:t>
            </a:r>
            <a:endParaRPr lang="en-US" sz="2000" dirty="0">
              <a:solidFill>
                <a:srgbClr val="000000"/>
              </a:solidFill>
            </a:endParaRPr>
          </a:p>
        </p:txBody>
      </p:sp>
      <p:sp>
        <p:nvSpPr>
          <p:cNvPr id="4" name="Slide Number Placeholder 3"/>
          <p:cNvSpPr>
            <a:spLocks noGrp="1"/>
          </p:cNvSpPr>
          <p:nvPr>
            <p:ph type="sldNum" sz="quarter" idx="4"/>
          </p:nvPr>
        </p:nvSpPr>
        <p:spPr/>
        <p:txBody>
          <a:bodyPr/>
          <a:lstStyle/>
          <a:p>
            <a:fld id="{57E31C96-9645-D544-B01F-A6D62502A709}" type="slidenum">
              <a:rPr lang="en-US" smtClean="0"/>
              <a:pPr/>
              <a:t>20</a:t>
            </a:fld>
            <a:endParaRPr lang="en-US"/>
          </a:p>
        </p:txBody>
      </p:sp>
      <p:graphicFrame>
        <p:nvGraphicFramePr>
          <p:cNvPr id="5" name="Chart 4"/>
          <p:cNvGraphicFramePr/>
          <p:nvPr>
            <p:extLst>
              <p:ext uri="{D42A27DB-BD31-4B8C-83A1-F6EECF244321}">
                <p14:modId xmlns:p14="http://schemas.microsoft.com/office/powerpoint/2010/main" val="3983787265"/>
              </p:ext>
            </p:extLst>
          </p:nvPr>
        </p:nvGraphicFramePr>
        <p:xfrm>
          <a:off x="228600" y="990600"/>
          <a:ext cx="8686800" cy="5867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37718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0554"/>
            <a:ext cx="8552411" cy="916246"/>
          </a:xfrm>
        </p:spPr>
        <p:txBody>
          <a:bodyPr/>
          <a:lstStyle/>
          <a:p>
            <a:r>
              <a:rPr lang="en-US" sz="2000" dirty="0">
                <a:solidFill>
                  <a:srgbClr val="000000"/>
                </a:solidFill>
                <a:ea typeface="Lucida Grande"/>
              </a:rPr>
              <a:t>Central IT outsourcing spending as a percentage of total central IT </a:t>
            </a:r>
            <a:r>
              <a:rPr lang="en-US" sz="2000" dirty="0" smtClean="0">
                <a:solidFill>
                  <a:srgbClr val="000000"/>
                </a:solidFill>
                <a:ea typeface="Lucida Grande"/>
              </a:rPr>
              <a:t>spending</a:t>
            </a:r>
            <a:endParaRPr lang="en-US" sz="2000" dirty="0">
              <a:solidFill>
                <a:srgbClr val="000000"/>
              </a:solidFill>
            </a:endParaRPr>
          </a:p>
        </p:txBody>
      </p:sp>
      <p:graphicFrame>
        <p:nvGraphicFramePr>
          <p:cNvPr id="5" name="Chart 4"/>
          <p:cNvGraphicFramePr/>
          <p:nvPr>
            <p:extLst>
              <p:ext uri="{D42A27DB-BD31-4B8C-83A1-F6EECF244321}">
                <p14:modId xmlns:p14="http://schemas.microsoft.com/office/powerpoint/2010/main" val="3843474220"/>
              </p:ext>
            </p:extLst>
          </p:nvPr>
        </p:nvGraphicFramePr>
        <p:xfrm>
          <a:off x="0" y="1397000"/>
          <a:ext cx="9067800" cy="546100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4"/>
          </p:nvPr>
        </p:nvSpPr>
        <p:spPr/>
        <p:txBody>
          <a:bodyPr/>
          <a:lstStyle/>
          <a:p>
            <a:fld id="{57E31C96-9645-D544-B01F-A6D62502A709}" type="slidenum">
              <a:rPr lang="en-US" smtClean="0"/>
              <a:pPr/>
              <a:t>21</a:t>
            </a:fld>
            <a:endParaRPr lang="en-US"/>
          </a:p>
        </p:txBody>
      </p:sp>
    </p:spTree>
    <p:extLst>
      <p:ext uri="{BB962C8B-B14F-4D97-AF65-F5344CB8AC3E}">
        <p14:creationId xmlns:p14="http://schemas.microsoft.com/office/powerpoint/2010/main" val="769170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829" y="338675"/>
            <a:ext cx="8021782" cy="575725"/>
          </a:xfrm>
        </p:spPr>
        <p:txBody>
          <a:bodyPr/>
          <a:lstStyle/>
          <a:p>
            <a:r>
              <a:rPr lang="en-US" sz="2800" dirty="0" smtClean="0"/>
              <a:t>IT Staffing</a:t>
            </a:r>
            <a:endParaRPr lang="en-US" sz="2800" dirty="0"/>
          </a:p>
        </p:txBody>
      </p:sp>
      <p:sp>
        <p:nvSpPr>
          <p:cNvPr id="3" name="Content Placeholder 2"/>
          <p:cNvSpPr>
            <a:spLocks noGrp="1"/>
          </p:cNvSpPr>
          <p:nvPr>
            <p:ph idx="1"/>
          </p:nvPr>
        </p:nvSpPr>
        <p:spPr>
          <a:xfrm>
            <a:off x="606829" y="838200"/>
            <a:ext cx="8079971" cy="4851398"/>
          </a:xfrm>
        </p:spPr>
        <p:txBody>
          <a:bodyPr/>
          <a:lstStyle/>
          <a:p>
            <a:pPr marL="0" indent="0" defTabSz="457200">
              <a:spcBef>
                <a:spcPts val="0"/>
              </a:spcBef>
              <a:buClrTx/>
              <a:buNone/>
              <a:defRPr/>
            </a:pPr>
            <a:r>
              <a:rPr lang="en-US" sz="1200" dirty="0"/>
              <a:t>Staffing models are evolving</a:t>
            </a:r>
            <a:r>
              <a:rPr lang="en-US" sz="1200" dirty="0" smtClean="0"/>
              <a:t>. Hiring </a:t>
            </a:r>
            <a:r>
              <a:rPr lang="en-US" sz="1200" dirty="0"/>
              <a:t>and </a:t>
            </a:r>
            <a:r>
              <a:rPr lang="en-US" sz="1200" dirty="0" smtClean="0"/>
              <a:t>retaining </a:t>
            </a:r>
            <a:r>
              <a:rPr lang="en-US" sz="1200" dirty="0"/>
              <a:t>q</a:t>
            </a:r>
            <a:r>
              <a:rPr lang="en-US" sz="1200" dirty="0" smtClean="0"/>
              <a:t>ualified staff</a:t>
            </a:r>
            <a:r>
              <a:rPr lang="en-US" sz="1200" dirty="0"/>
              <a:t>, and </a:t>
            </a:r>
            <a:r>
              <a:rPr lang="en-US" sz="1200" dirty="0" smtClean="0"/>
              <a:t>updating </a:t>
            </a:r>
            <a:r>
              <a:rPr lang="en-US" sz="1200" dirty="0"/>
              <a:t>the </a:t>
            </a:r>
            <a:r>
              <a:rPr lang="en-US" sz="1200" dirty="0" smtClean="0"/>
              <a:t>knowledge </a:t>
            </a:r>
            <a:r>
              <a:rPr lang="en-US" sz="1200" dirty="0"/>
              <a:t>and </a:t>
            </a:r>
            <a:r>
              <a:rPr lang="en-US" sz="1200" dirty="0" smtClean="0"/>
              <a:t>skills </a:t>
            </a:r>
            <a:r>
              <a:rPr lang="en-US" sz="1200" dirty="0"/>
              <a:t>of </a:t>
            </a:r>
            <a:r>
              <a:rPr lang="en-US" sz="1200" dirty="0" smtClean="0"/>
              <a:t>existing technology staff, </a:t>
            </a:r>
            <a:r>
              <a:rPr lang="en-US" sz="1200" dirty="0"/>
              <a:t>is the #1 </a:t>
            </a:r>
            <a:r>
              <a:rPr lang="en-US" sz="1200" dirty="0" smtClean="0"/>
              <a:t>Top </a:t>
            </a:r>
            <a:r>
              <a:rPr lang="en-US" sz="1200" dirty="0"/>
              <a:t>10 IT Issues in 2015</a:t>
            </a:r>
            <a:r>
              <a:rPr lang="en-US" sz="1200" dirty="0" smtClean="0"/>
              <a:t>. Services </a:t>
            </a:r>
            <a:r>
              <a:rPr lang="en-US" sz="1200" dirty="0"/>
              <a:t>are being outsourced, but institutions </a:t>
            </a:r>
            <a:r>
              <a:rPr lang="en-US" sz="1200" dirty="0" smtClean="0"/>
              <a:t>need staff to manage outsourcing and need more </a:t>
            </a:r>
            <a:r>
              <a:rPr lang="en-US" sz="1200" dirty="0"/>
              <a:t>services and bandwidth to support BYOD</a:t>
            </a:r>
            <a:r>
              <a:rPr lang="en-US" sz="1200" dirty="0" smtClean="0"/>
              <a:t>. Does </a:t>
            </a:r>
            <a:r>
              <a:rPr lang="en-US" sz="1200" dirty="0"/>
              <a:t>this mean </a:t>
            </a:r>
            <a:r>
              <a:rPr lang="en-US" sz="1200" dirty="0" smtClean="0"/>
              <a:t>fewer staff </a:t>
            </a:r>
            <a:r>
              <a:rPr lang="en-US" sz="1200" dirty="0"/>
              <a:t>or the same number of staff with </a:t>
            </a:r>
            <a:r>
              <a:rPr lang="en-US" sz="1200" dirty="0" smtClean="0"/>
              <a:t>different skills? Through </a:t>
            </a:r>
            <a:r>
              <a:rPr lang="en-US" sz="1200" dirty="0"/>
              <a:t>this </a:t>
            </a:r>
            <a:r>
              <a:rPr lang="en-US" sz="1200" dirty="0" smtClean="0"/>
              <a:t>evolution, </a:t>
            </a:r>
            <a:r>
              <a:rPr lang="en-US" sz="1200" dirty="0"/>
              <a:t>you’ll want to keep an eye on </a:t>
            </a:r>
            <a:r>
              <a:rPr lang="en-US" sz="1200" dirty="0" smtClean="0"/>
              <a:t>several benchmarks</a:t>
            </a:r>
            <a:r>
              <a:rPr lang="en-US" sz="1200" dirty="0"/>
              <a:t>: </a:t>
            </a:r>
            <a:r>
              <a:rPr lang="en-US" sz="1200" dirty="0" smtClean="0"/>
              <a:t>ratio of central </a:t>
            </a:r>
            <a:r>
              <a:rPr lang="en-US" sz="1200" dirty="0"/>
              <a:t>IT staff to institutional FTE, </a:t>
            </a:r>
            <a:r>
              <a:rPr lang="en-US" sz="1200" dirty="0" smtClean="0"/>
              <a:t>student workers as a percentage of total central IT FTE, percentage </a:t>
            </a:r>
            <a:r>
              <a:rPr lang="en-US" sz="1200" dirty="0"/>
              <a:t>of IT staff </a:t>
            </a:r>
            <a:r>
              <a:rPr lang="en-US" sz="1200" dirty="0" smtClean="0"/>
              <a:t>across IT </a:t>
            </a:r>
            <a:r>
              <a:rPr lang="en-US" sz="1200" dirty="0"/>
              <a:t>domain areas, and training spending per IT </a:t>
            </a:r>
            <a:r>
              <a:rPr lang="en-US" sz="1200" dirty="0" smtClean="0"/>
              <a:t>staff member. Paying attention to how </a:t>
            </a:r>
            <a:r>
              <a:rPr lang="en-US" sz="1200" dirty="0"/>
              <a:t>others are staffed and knowing how your peers balance their staff portfolio </a:t>
            </a:r>
            <a:r>
              <a:rPr lang="en-US" sz="1200" dirty="0" smtClean="0"/>
              <a:t>can </a:t>
            </a:r>
            <a:r>
              <a:rPr lang="en-US" sz="1200" dirty="0"/>
              <a:t>help you find the right fit</a:t>
            </a:r>
            <a:r>
              <a:rPr lang="en-US" sz="1200" dirty="0" smtClean="0"/>
              <a:t>. Knowing </a:t>
            </a:r>
            <a:r>
              <a:rPr lang="en-US" sz="1200" dirty="0"/>
              <a:t>what your peers are spending on staff training can help you budget for updating </a:t>
            </a:r>
            <a:r>
              <a:rPr lang="en-US" sz="1200" dirty="0" smtClean="0"/>
              <a:t>skill sets </a:t>
            </a:r>
            <a:r>
              <a:rPr lang="en-US" sz="1200" dirty="0"/>
              <a:t>of existing </a:t>
            </a:r>
            <a:r>
              <a:rPr lang="en-US" sz="1200" dirty="0" smtClean="0"/>
              <a:t>staff. </a:t>
            </a:r>
            <a:endParaRPr lang="en-US" sz="1200" dirty="0"/>
          </a:p>
          <a:p>
            <a:pPr marL="0" indent="0">
              <a:buNone/>
            </a:pPr>
            <a:endParaRPr lang="en-US" sz="1200" dirty="0"/>
          </a:p>
          <a:p>
            <a:pPr marL="0" indent="0">
              <a:buNone/>
            </a:pPr>
            <a:r>
              <a:rPr lang="en-US" sz="1200" dirty="0" smtClean="0"/>
              <a:t>The </a:t>
            </a:r>
            <a:r>
              <a:rPr lang="en-US" sz="1200" dirty="0"/>
              <a:t>metrics contained in this section can help you address the following questions:</a:t>
            </a:r>
          </a:p>
          <a:p>
            <a:pPr marL="461963" lvl="1"/>
            <a:r>
              <a:rPr lang="en-US" sz="1200" dirty="0"/>
              <a:t>What is </a:t>
            </a:r>
            <a:r>
              <a:rPr lang="en-US" sz="1200" dirty="0" smtClean="0"/>
              <a:t>a practical range for staff size based </a:t>
            </a:r>
            <a:r>
              <a:rPr lang="en-US" sz="1200" dirty="0"/>
              <a:t>on my institution </a:t>
            </a:r>
            <a:r>
              <a:rPr lang="en-US" sz="1200" dirty="0" smtClean="0"/>
              <a:t>type</a:t>
            </a:r>
            <a:r>
              <a:rPr lang="en-US" sz="1200" dirty="0"/>
              <a:t> </a:t>
            </a:r>
            <a:r>
              <a:rPr lang="en-US" sz="1200" dirty="0" smtClean="0"/>
              <a:t>and size? (metrics 1–2)</a:t>
            </a:r>
            <a:endParaRPr lang="en-US" sz="1200" dirty="0"/>
          </a:p>
          <a:p>
            <a:pPr marL="461963" lvl="1"/>
            <a:r>
              <a:rPr lang="en-US" sz="1200" dirty="0" smtClean="0"/>
              <a:t>What is </a:t>
            </a:r>
            <a:r>
              <a:rPr lang="en-US" sz="1200" dirty="0"/>
              <a:t>the right blend of staff</a:t>
            </a:r>
            <a:r>
              <a:rPr lang="en-US" sz="1200" dirty="0" smtClean="0"/>
              <a:t>? (metrics </a:t>
            </a:r>
            <a:r>
              <a:rPr lang="en-US" sz="1200" dirty="0"/>
              <a:t>3–5</a:t>
            </a:r>
            <a:r>
              <a:rPr lang="en-US" sz="1200" dirty="0" smtClean="0"/>
              <a:t>)</a:t>
            </a:r>
            <a:endParaRPr lang="en-US" sz="1200" dirty="0"/>
          </a:p>
          <a:p>
            <a:pPr marL="461963" lvl="1"/>
            <a:r>
              <a:rPr lang="en-US" sz="1200" dirty="0" smtClean="0"/>
              <a:t>Do I have the appropriate budget to retrain </a:t>
            </a:r>
            <a:r>
              <a:rPr lang="en-US" sz="1200" dirty="0"/>
              <a:t>current </a:t>
            </a:r>
            <a:r>
              <a:rPr lang="en-US" sz="1200" dirty="0" smtClean="0"/>
              <a:t>staff? (metrics </a:t>
            </a:r>
            <a:r>
              <a:rPr lang="en-US" sz="1200" dirty="0"/>
              <a:t>6–7</a:t>
            </a:r>
            <a:r>
              <a:rPr lang="en-US" sz="1200" dirty="0" smtClean="0"/>
              <a:t>)</a:t>
            </a:r>
            <a:endParaRPr lang="en-US" sz="1200" dirty="0"/>
          </a:p>
        </p:txBody>
      </p:sp>
      <p:sp>
        <p:nvSpPr>
          <p:cNvPr id="4" name="Slide Number Placeholder 3"/>
          <p:cNvSpPr>
            <a:spLocks noGrp="1"/>
          </p:cNvSpPr>
          <p:nvPr>
            <p:ph type="sldNum" sz="quarter" idx="4"/>
          </p:nvPr>
        </p:nvSpPr>
        <p:spPr/>
        <p:txBody>
          <a:bodyPr/>
          <a:lstStyle/>
          <a:p>
            <a:fld id="{57E31C96-9645-D544-B01F-A6D62502A709}" type="slidenum">
              <a:rPr lang="en-US" smtClean="0"/>
              <a:pPr/>
              <a:t>22</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518046040"/>
              </p:ext>
            </p:extLst>
          </p:nvPr>
        </p:nvGraphicFramePr>
        <p:xfrm>
          <a:off x="630148" y="3611880"/>
          <a:ext cx="8077200" cy="2677160"/>
        </p:xfrm>
        <a:graphic>
          <a:graphicData uri="http://schemas.openxmlformats.org/drawingml/2006/table">
            <a:tbl>
              <a:tblPr firstRow="1" bandRow="1">
                <a:tableStyleId>{793D81CF-94F2-401A-BA57-92F5A7B2D0C5}</a:tableStyleId>
              </a:tblPr>
              <a:tblGrid>
                <a:gridCol w="304800"/>
                <a:gridCol w="7117492"/>
                <a:gridCol w="654908"/>
              </a:tblGrid>
              <a:tr h="274320">
                <a:tc gridSpan="2">
                  <a:txBody>
                    <a:bodyPr/>
                    <a:lstStyle/>
                    <a:p>
                      <a:pPr algn="l"/>
                      <a:r>
                        <a:rPr lang="en-US" sz="1000" dirty="0" smtClean="0">
                          <a:latin typeface="Arial" panose="020B0604020202020204" pitchFamily="34" charset="0"/>
                          <a:cs typeface="Arial" panose="020B0604020202020204" pitchFamily="34" charset="0"/>
                        </a:rPr>
                        <a:t>Metric</a:t>
                      </a:r>
                      <a:endParaRPr lang="en-US" sz="1000" dirty="0">
                        <a:latin typeface="Arial" panose="020B0604020202020204" pitchFamily="34" charset="0"/>
                        <a:cs typeface="Arial" panose="020B0604020202020204" pitchFamily="34" charset="0"/>
                      </a:endParaRPr>
                    </a:p>
                  </a:txBody>
                  <a:tcPr anchor="b"/>
                </a:tc>
                <a:tc hMerge="1">
                  <a:txBody>
                    <a:bodyPr/>
                    <a:lstStyle/>
                    <a:p>
                      <a:endParaRPr lang="en-US" sz="1000" dirty="0">
                        <a:latin typeface="+mn-lt"/>
                      </a:endParaRPr>
                    </a:p>
                  </a:txBody>
                  <a:tcPr anchor="ctr"/>
                </a:tc>
                <a:tc>
                  <a:txBody>
                    <a:bodyPr/>
                    <a:lstStyle/>
                    <a:p>
                      <a:pPr algn="r"/>
                      <a:r>
                        <a:rPr lang="en-US" sz="1000" dirty="0" smtClean="0">
                          <a:latin typeface="Arial" panose="020B0604020202020204" pitchFamily="34" charset="0"/>
                          <a:cs typeface="Arial" panose="020B0604020202020204" pitchFamily="34" charset="0"/>
                        </a:rPr>
                        <a:t>Slide(s)</a:t>
                      </a:r>
                      <a:endParaRPr lang="en-US" sz="1000" dirty="0">
                        <a:latin typeface="Arial" panose="020B0604020202020204" pitchFamily="34" charset="0"/>
                        <a:cs typeface="Arial" panose="020B0604020202020204" pitchFamily="34" charset="0"/>
                      </a:endParaRPr>
                    </a:p>
                  </a:txBody>
                  <a:tcPr anchor="b"/>
                </a:tc>
              </a:tr>
              <a:tr h="370840">
                <a:tc>
                  <a:txBody>
                    <a:bodyPr/>
                    <a:lstStyle/>
                    <a:p>
                      <a:pPr algn="ctr"/>
                      <a:r>
                        <a:rPr lang="en-US" sz="1000" dirty="0" smtClean="0">
                          <a:latin typeface="Arial" panose="020B0604020202020204" pitchFamily="34" charset="0"/>
                          <a:cs typeface="Arial" panose="020B0604020202020204" pitchFamily="34" charset="0"/>
                        </a:rPr>
                        <a:t>1</a:t>
                      </a:r>
                      <a:endParaRPr lang="en-US" sz="1000" dirty="0">
                        <a:latin typeface="Arial" panose="020B0604020202020204" pitchFamily="34" charset="0"/>
                        <a:cs typeface="Arial" panose="020B0604020202020204" pitchFamily="34" charset="0"/>
                      </a:endParaRPr>
                    </a:p>
                  </a:txBody>
                  <a:tcPr anchor="ctr"/>
                </a:tc>
                <a:tc>
                  <a:txBody>
                    <a:bodyPr/>
                    <a:lstStyle/>
                    <a:p>
                      <a:r>
                        <a:rPr lang="en-US" sz="1000" dirty="0" smtClean="0">
                          <a:solidFill>
                            <a:srgbClr val="000000"/>
                          </a:solidFill>
                          <a:latin typeface="Arial" panose="020B0604020202020204" pitchFamily="34" charset="0"/>
                          <a:ea typeface="Lucida Grande"/>
                          <a:cs typeface="Arial" panose="020B0604020202020204" pitchFamily="34" charset="0"/>
                        </a:rPr>
                        <a:t>Central IT FTEs per 1,000 institutional FTEs</a:t>
                      </a:r>
                      <a:endParaRPr lang="en-US" sz="1000" dirty="0">
                        <a:latin typeface="Arial" panose="020B0604020202020204" pitchFamily="34" charset="0"/>
                        <a:cs typeface="Arial" panose="020B0604020202020204" pitchFamily="34" charset="0"/>
                      </a:endParaRPr>
                    </a:p>
                  </a:txBody>
                  <a:tcPr anchor="ctr"/>
                </a:tc>
                <a:tc>
                  <a:txBody>
                    <a:bodyPr/>
                    <a:lstStyle/>
                    <a:p>
                      <a:pPr algn="r"/>
                      <a:r>
                        <a:rPr lang="en-US" sz="1000" dirty="0" smtClean="0">
                          <a:latin typeface="Arial" panose="020B0604020202020204" pitchFamily="34" charset="0"/>
                          <a:cs typeface="Arial" panose="020B0604020202020204" pitchFamily="34" charset="0"/>
                        </a:rPr>
                        <a:t>23</a:t>
                      </a:r>
                      <a:endParaRPr lang="en-US" sz="1000" dirty="0">
                        <a:latin typeface="Arial" panose="020B0604020202020204" pitchFamily="34" charset="0"/>
                        <a:cs typeface="Arial" panose="020B0604020202020204" pitchFamily="34" charset="0"/>
                      </a:endParaRPr>
                    </a:p>
                  </a:txBody>
                  <a:tcPr anchor="ctr"/>
                </a:tc>
              </a:tr>
              <a:tr h="370840">
                <a:tc>
                  <a:txBody>
                    <a:bodyPr/>
                    <a:lstStyle/>
                    <a:p>
                      <a:pPr algn="ctr"/>
                      <a:r>
                        <a:rPr lang="en-US" sz="1000" dirty="0" smtClean="0">
                          <a:latin typeface="Arial" panose="020B0604020202020204" pitchFamily="34" charset="0"/>
                          <a:cs typeface="Arial" panose="020B0604020202020204" pitchFamily="34" charset="0"/>
                        </a:rPr>
                        <a:t>2</a:t>
                      </a:r>
                      <a:endParaRPr lang="en-US" sz="1000" dirty="0">
                        <a:latin typeface="Arial" panose="020B0604020202020204" pitchFamily="34" charset="0"/>
                        <a:cs typeface="Arial" panose="020B0604020202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0000"/>
                          </a:solidFill>
                          <a:latin typeface="Arial" panose="020B0604020202020204" pitchFamily="34" charset="0"/>
                          <a:ea typeface="Lucida Grande"/>
                          <a:cs typeface="Arial" panose="020B0604020202020204" pitchFamily="34" charset="0"/>
                        </a:rPr>
                        <a:t>Central IT FTEs per 1,000 institutional FTEs</a:t>
                      </a:r>
                      <a:endParaRPr lang="en-US" sz="1000" dirty="0" smtClean="0">
                        <a:latin typeface="Arial" panose="020B0604020202020204" pitchFamily="34" charset="0"/>
                        <a:cs typeface="Arial" panose="020B0604020202020204" pitchFamily="34" charset="0"/>
                      </a:endParaRPr>
                    </a:p>
                    <a:p>
                      <a:r>
                        <a:rPr lang="en-US" sz="1000" dirty="0" smtClean="0">
                          <a:latin typeface="Arial" panose="020B0604020202020204" pitchFamily="34" charset="0"/>
                          <a:cs typeface="Arial" panose="020B0604020202020204" pitchFamily="34" charset="0"/>
                        </a:rPr>
                        <a:t>Four-year trend</a:t>
                      </a:r>
                      <a:endParaRPr lang="en-US" sz="1000" dirty="0">
                        <a:latin typeface="Arial" panose="020B0604020202020204" pitchFamily="34" charset="0"/>
                        <a:cs typeface="Arial" panose="020B0604020202020204" pitchFamily="34" charset="0"/>
                      </a:endParaRPr>
                    </a:p>
                  </a:txBody>
                  <a:tcPr anchor="ctr"/>
                </a:tc>
                <a:tc>
                  <a:txBody>
                    <a:bodyPr/>
                    <a:lstStyle/>
                    <a:p>
                      <a:pPr algn="r"/>
                      <a:r>
                        <a:rPr lang="en-US" sz="1000" dirty="0" smtClean="0">
                          <a:latin typeface="Arial" panose="020B0604020202020204" pitchFamily="34" charset="0"/>
                          <a:cs typeface="Arial" panose="020B0604020202020204" pitchFamily="34" charset="0"/>
                        </a:rPr>
                        <a:t>24</a:t>
                      </a:r>
                      <a:endParaRPr lang="en-US" sz="1000" dirty="0">
                        <a:latin typeface="Arial" panose="020B0604020202020204" pitchFamily="34" charset="0"/>
                        <a:cs typeface="Arial" panose="020B0604020202020204" pitchFamily="34" charset="0"/>
                      </a:endParaRPr>
                    </a:p>
                  </a:txBody>
                  <a:tcPr anchor="ctr"/>
                </a:tc>
              </a:tr>
              <a:tr h="355600">
                <a:tc>
                  <a:txBody>
                    <a:bodyPr/>
                    <a:lstStyle/>
                    <a:p>
                      <a:pPr algn="ctr"/>
                      <a:r>
                        <a:rPr lang="en-US" sz="1000" dirty="0" smtClean="0">
                          <a:latin typeface="Arial" panose="020B0604020202020204" pitchFamily="34" charset="0"/>
                          <a:cs typeface="Arial" panose="020B0604020202020204" pitchFamily="34" charset="0"/>
                        </a:rPr>
                        <a:t>3</a:t>
                      </a:r>
                      <a:endParaRPr lang="en-US" sz="1000" dirty="0">
                        <a:latin typeface="Arial" panose="020B0604020202020204" pitchFamily="34" charset="0"/>
                        <a:cs typeface="Arial" panose="020B0604020202020204" pitchFamily="34" charset="0"/>
                      </a:endParaRPr>
                    </a:p>
                  </a:txBody>
                  <a:tcPr anchor="ctr"/>
                </a:tc>
                <a:tc>
                  <a:txBody>
                    <a:bodyPr/>
                    <a:lstStyle/>
                    <a:p>
                      <a:r>
                        <a:rPr lang="en-US" sz="1000" dirty="0" smtClean="0">
                          <a:solidFill>
                            <a:srgbClr val="000000"/>
                          </a:solidFill>
                          <a:latin typeface="Arial" panose="020B0604020202020204" pitchFamily="34" charset="0"/>
                          <a:ea typeface="Lucida Grande"/>
                          <a:cs typeface="Arial" panose="020B0604020202020204" pitchFamily="34" charset="0"/>
                        </a:rPr>
                        <a:t>Student workers as a percentage of total central IT FTE</a:t>
                      </a:r>
                      <a:endParaRPr lang="en-US" sz="1000" dirty="0">
                        <a:latin typeface="Arial" panose="020B0604020202020204" pitchFamily="34" charset="0"/>
                        <a:cs typeface="Arial" panose="020B0604020202020204" pitchFamily="34" charset="0"/>
                      </a:endParaRPr>
                    </a:p>
                  </a:txBody>
                  <a:tcPr anchor="ctr"/>
                </a:tc>
                <a:tc>
                  <a:txBody>
                    <a:bodyPr/>
                    <a:lstStyle/>
                    <a:p>
                      <a:pPr algn="r"/>
                      <a:r>
                        <a:rPr lang="en-US" sz="1000" dirty="0" smtClean="0">
                          <a:latin typeface="Arial" panose="020B0604020202020204" pitchFamily="34" charset="0"/>
                          <a:cs typeface="Arial" panose="020B0604020202020204" pitchFamily="34" charset="0"/>
                        </a:rPr>
                        <a:t>25</a:t>
                      </a:r>
                      <a:endParaRPr lang="en-US" sz="1000" dirty="0">
                        <a:latin typeface="Arial" panose="020B0604020202020204" pitchFamily="34" charset="0"/>
                        <a:cs typeface="Arial" panose="020B0604020202020204" pitchFamily="34" charset="0"/>
                      </a:endParaRPr>
                    </a:p>
                  </a:txBody>
                  <a:tcPr anchor="ctr"/>
                </a:tc>
              </a:tr>
              <a:tr h="132080">
                <a:tc>
                  <a:txBody>
                    <a:bodyPr/>
                    <a:lstStyle/>
                    <a:p>
                      <a:pPr algn="ctr"/>
                      <a:r>
                        <a:rPr lang="en-US" sz="1000" dirty="0" smtClean="0">
                          <a:latin typeface="Arial" panose="020B0604020202020204" pitchFamily="34" charset="0"/>
                          <a:cs typeface="Arial" panose="020B0604020202020204" pitchFamily="34" charset="0"/>
                        </a:rPr>
                        <a:t>4</a:t>
                      </a:r>
                      <a:endParaRPr lang="en-US" sz="1000" dirty="0">
                        <a:latin typeface="Arial" panose="020B0604020202020204" pitchFamily="34" charset="0"/>
                        <a:cs typeface="Arial" panose="020B0604020202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0000"/>
                          </a:solidFill>
                          <a:latin typeface="Arial" panose="020B0604020202020204" pitchFamily="34" charset="0"/>
                          <a:ea typeface="Lucida Grande"/>
                          <a:cs typeface="Arial" panose="020B0604020202020204" pitchFamily="34" charset="0"/>
                        </a:rPr>
                        <a:t>Student workers as a percentage of total central IT FTE</a:t>
                      </a:r>
                      <a:endParaRPr lang="en-US" sz="1000" dirty="0" smtClean="0">
                        <a:latin typeface="Arial" panose="020B0604020202020204" pitchFamily="34" charset="0"/>
                        <a:cs typeface="Arial" panose="020B0604020202020204" pitchFamily="34" charset="0"/>
                      </a:endParaRPr>
                    </a:p>
                    <a:p>
                      <a:r>
                        <a:rPr lang="en-US" sz="1000" dirty="0" smtClean="0">
                          <a:latin typeface="Arial" panose="020B0604020202020204" pitchFamily="34" charset="0"/>
                          <a:cs typeface="Arial" panose="020B0604020202020204" pitchFamily="34" charset="0"/>
                        </a:rPr>
                        <a:t>Four-year trend</a:t>
                      </a:r>
                      <a:endParaRPr lang="en-US" sz="1000" dirty="0">
                        <a:latin typeface="Arial" panose="020B0604020202020204" pitchFamily="34" charset="0"/>
                        <a:cs typeface="Arial" panose="020B0604020202020204" pitchFamily="34" charset="0"/>
                      </a:endParaRPr>
                    </a:p>
                  </a:txBody>
                  <a:tcPr anchor="ctr"/>
                </a:tc>
                <a:tc>
                  <a:txBody>
                    <a:bodyPr/>
                    <a:lstStyle/>
                    <a:p>
                      <a:pPr algn="r"/>
                      <a:r>
                        <a:rPr lang="en-US" sz="1000" dirty="0" smtClean="0">
                          <a:latin typeface="Arial" panose="020B0604020202020204" pitchFamily="34" charset="0"/>
                          <a:cs typeface="Arial" panose="020B0604020202020204" pitchFamily="34" charset="0"/>
                        </a:rPr>
                        <a:t>26</a:t>
                      </a:r>
                      <a:endParaRPr lang="en-US" sz="1000" dirty="0">
                        <a:latin typeface="Arial" panose="020B0604020202020204" pitchFamily="34" charset="0"/>
                        <a:cs typeface="Arial" panose="020B0604020202020204" pitchFamily="34" charset="0"/>
                      </a:endParaRPr>
                    </a:p>
                  </a:txBody>
                  <a:tcPr anchor="ctr"/>
                </a:tc>
              </a:tr>
              <a:tr h="132080">
                <a:tc>
                  <a:txBody>
                    <a:bodyPr/>
                    <a:lstStyle/>
                    <a:p>
                      <a:pPr algn="ctr"/>
                      <a:r>
                        <a:rPr lang="en-US" sz="1000" dirty="0" smtClean="0">
                          <a:latin typeface="Arial" panose="020B0604020202020204" pitchFamily="34" charset="0"/>
                          <a:cs typeface="Arial" panose="020B0604020202020204" pitchFamily="34" charset="0"/>
                        </a:rPr>
                        <a:t>5</a:t>
                      </a:r>
                      <a:endParaRPr lang="en-US" sz="1000" dirty="0">
                        <a:latin typeface="Arial" panose="020B0604020202020204" pitchFamily="34" charset="0"/>
                        <a:cs typeface="Arial" panose="020B0604020202020204" pitchFamily="34" charset="0"/>
                      </a:endParaRPr>
                    </a:p>
                  </a:txBody>
                  <a:tcPr anchor="ctr"/>
                </a:tc>
                <a:tc>
                  <a:txBody>
                    <a:bodyPr/>
                    <a:lstStyle/>
                    <a:p>
                      <a:r>
                        <a:rPr lang="en-US" sz="1000" dirty="0" smtClean="0">
                          <a:latin typeface="Arial" panose="020B0604020202020204" pitchFamily="34" charset="0"/>
                          <a:cs typeface="Arial" panose="020B0604020202020204" pitchFamily="34" charset="0"/>
                        </a:rPr>
                        <a:t>Central IT domain area FTEs per 1,000 institutional FTEs</a:t>
                      </a:r>
                      <a:endParaRPr lang="en-US" sz="1000" dirty="0">
                        <a:latin typeface="Arial" panose="020B0604020202020204" pitchFamily="34" charset="0"/>
                        <a:cs typeface="Arial" panose="020B0604020202020204" pitchFamily="34" charset="0"/>
                      </a:endParaRPr>
                    </a:p>
                  </a:txBody>
                  <a:tcPr anchor="ctr"/>
                </a:tc>
                <a:tc>
                  <a:txBody>
                    <a:bodyPr/>
                    <a:lstStyle/>
                    <a:p>
                      <a:pPr algn="r"/>
                      <a:r>
                        <a:rPr lang="en-US" sz="1000" dirty="0" smtClean="0">
                          <a:latin typeface="Arial" panose="020B0604020202020204" pitchFamily="34" charset="0"/>
                          <a:cs typeface="Arial" panose="020B0604020202020204" pitchFamily="34" charset="0"/>
                        </a:rPr>
                        <a:t>27</a:t>
                      </a:r>
                      <a:r>
                        <a:rPr lang="en-US" sz="1000" dirty="0" smtClean="0"/>
                        <a:t>–</a:t>
                      </a:r>
                      <a:r>
                        <a:rPr lang="en-US" sz="1000" dirty="0" smtClean="0">
                          <a:latin typeface="Arial" panose="020B0604020202020204" pitchFamily="34" charset="0"/>
                          <a:cs typeface="Arial" panose="020B0604020202020204" pitchFamily="34" charset="0"/>
                        </a:rPr>
                        <a:t>29</a:t>
                      </a:r>
                      <a:endParaRPr lang="en-US" sz="1000" dirty="0">
                        <a:latin typeface="Arial" panose="020B0604020202020204" pitchFamily="34" charset="0"/>
                        <a:cs typeface="Arial" panose="020B0604020202020204" pitchFamily="34" charset="0"/>
                      </a:endParaRPr>
                    </a:p>
                  </a:txBody>
                  <a:tcPr anchor="ctr"/>
                </a:tc>
              </a:tr>
              <a:tr h="0">
                <a:tc>
                  <a:txBody>
                    <a:bodyPr/>
                    <a:lstStyle/>
                    <a:p>
                      <a:pPr algn="ctr"/>
                      <a:r>
                        <a:rPr lang="en-US" sz="1000" dirty="0" smtClean="0">
                          <a:latin typeface="Arial" panose="020B0604020202020204" pitchFamily="34" charset="0"/>
                          <a:cs typeface="Arial" panose="020B0604020202020204" pitchFamily="34" charset="0"/>
                        </a:rPr>
                        <a:t>6</a:t>
                      </a:r>
                      <a:endParaRPr lang="en-US" sz="1000" dirty="0">
                        <a:latin typeface="Arial" panose="020B0604020202020204" pitchFamily="34" charset="0"/>
                        <a:cs typeface="Arial" panose="020B0604020202020204" pitchFamily="34" charset="0"/>
                      </a:endParaRPr>
                    </a:p>
                  </a:txBody>
                  <a:tcPr anchor="ctr"/>
                </a:tc>
                <a:tc>
                  <a:txBody>
                    <a:bodyPr/>
                    <a:lstStyle/>
                    <a:p>
                      <a:r>
                        <a:rPr lang="en-US" sz="1000" dirty="0" smtClean="0">
                          <a:solidFill>
                            <a:srgbClr val="000000"/>
                          </a:solidFill>
                          <a:latin typeface="Arial" panose="020B0604020202020204" pitchFamily="34" charset="0"/>
                          <a:ea typeface="Lucida Grande"/>
                          <a:cs typeface="Arial" panose="020B0604020202020204" pitchFamily="34" charset="0"/>
                        </a:rPr>
                        <a:t>Central IT training spending per central IT staff FTE</a:t>
                      </a:r>
                      <a:endParaRPr lang="en-US" sz="1000" dirty="0">
                        <a:latin typeface="Arial" panose="020B0604020202020204" pitchFamily="34" charset="0"/>
                        <a:cs typeface="Arial" panose="020B0604020202020204" pitchFamily="34" charset="0"/>
                      </a:endParaRPr>
                    </a:p>
                  </a:txBody>
                  <a:tcPr anchor="ctr"/>
                </a:tc>
                <a:tc>
                  <a:txBody>
                    <a:bodyPr/>
                    <a:lstStyle/>
                    <a:p>
                      <a:pPr algn="r"/>
                      <a:r>
                        <a:rPr lang="en-US" sz="1000" dirty="0" smtClean="0">
                          <a:latin typeface="Arial" panose="020B0604020202020204" pitchFamily="34" charset="0"/>
                          <a:cs typeface="Arial" panose="020B0604020202020204" pitchFamily="34" charset="0"/>
                        </a:rPr>
                        <a:t>30</a:t>
                      </a:r>
                      <a:endParaRPr lang="en-US" sz="1000" dirty="0">
                        <a:latin typeface="Arial" panose="020B0604020202020204" pitchFamily="34" charset="0"/>
                        <a:cs typeface="Arial" panose="020B0604020202020204" pitchFamily="34" charset="0"/>
                      </a:endParaRPr>
                    </a:p>
                  </a:txBody>
                  <a:tcPr anchor="ctr"/>
                </a:tc>
              </a:tr>
              <a:tr h="0">
                <a:tc>
                  <a:txBody>
                    <a:bodyPr/>
                    <a:lstStyle/>
                    <a:p>
                      <a:pPr algn="ctr"/>
                      <a:r>
                        <a:rPr lang="en-US" sz="1000" dirty="0" smtClean="0">
                          <a:latin typeface="Arial" panose="020B0604020202020204" pitchFamily="34" charset="0"/>
                          <a:cs typeface="Arial" panose="020B0604020202020204" pitchFamily="34" charset="0"/>
                        </a:rPr>
                        <a:t>7</a:t>
                      </a:r>
                      <a:endParaRPr lang="en-US" sz="1000" dirty="0">
                        <a:latin typeface="Arial" panose="020B0604020202020204" pitchFamily="34" charset="0"/>
                        <a:cs typeface="Arial" panose="020B0604020202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0000"/>
                          </a:solidFill>
                          <a:latin typeface="Arial" panose="020B0604020202020204" pitchFamily="34" charset="0"/>
                          <a:ea typeface="Lucida Grande"/>
                          <a:cs typeface="Arial" panose="020B0604020202020204" pitchFamily="34" charset="0"/>
                        </a:rPr>
                        <a:t>Central IT training spending per central IT staff FTE</a:t>
                      </a:r>
                      <a:endParaRPr lang="en-US" sz="1000" dirty="0" smtClean="0">
                        <a:latin typeface="Arial" panose="020B0604020202020204" pitchFamily="34" charset="0"/>
                        <a:cs typeface="Arial" panose="020B0604020202020204" pitchFamily="34" charset="0"/>
                      </a:endParaRPr>
                    </a:p>
                    <a:p>
                      <a:r>
                        <a:rPr lang="en-US" sz="1000" dirty="0" smtClean="0">
                          <a:latin typeface="Arial" panose="020B0604020202020204" pitchFamily="34" charset="0"/>
                          <a:cs typeface="Arial" panose="020B0604020202020204" pitchFamily="34" charset="0"/>
                        </a:rPr>
                        <a:t>Five-year trend</a:t>
                      </a:r>
                      <a:endParaRPr lang="en-US" sz="1000" dirty="0">
                        <a:latin typeface="Arial" panose="020B0604020202020204" pitchFamily="34" charset="0"/>
                        <a:cs typeface="Arial" panose="020B0604020202020204" pitchFamily="34" charset="0"/>
                      </a:endParaRPr>
                    </a:p>
                  </a:txBody>
                  <a:tcPr anchor="ctr"/>
                </a:tc>
                <a:tc>
                  <a:txBody>
                    <a:bodyPr/>
                    <a:lstStyle/>
                    <a:p>
                      <a:pPr algn="r"/>
                      <a:r>
                        <a:rPr lang="en-US" sz="1000" dirty="0" smtClean="0">
                          <a:latin typeface="Arial" panose="020B0604020202020204" pitchFamily="34" charset="0"/>
                          <a:cs typeface="Arial" panose="020B0604020202020204" pitchFamily="34" charset="0"/>
                        </a:rPr>
                        <a:t>31</a:t>
                      </a:r>
                      <a:endParaRPr lang="en-US" sz="1000" dirty="0">
                        <a:latin typeface="Arial" panose="020B0604020202020204" pitchFamily="34" charset="0"/>
                        <a:cs typeface="Arial" panose="020B0604020202020204" pitchFamily="34" charset="0"/>
                      </a:endParaRPr>
                    </a:p>
                  </a:txBody>
                  <a:tcPr anchor="ctr"/>
                </a:tc>
              </a:tr>
            </a:tbl>
          </a:graphicData>
        </a:graphic>
      </p:graphicFrame>
    </p:spTree>
    <p:extLst>
      <p:ext uri="{BB962C8B-B14F-4D97-AF65-F5344CB8AC3E}">
        <p14:creationId xmlns:p14="http://schemas.microsoft.com/office/powerpoint/2010/main" val="3036283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1"/>
            <a:ext cx="8552411" cy="916246"/>
          </a:xfrm>
        </p:spPr>
        <p:txBody>
          <a:bodyPr/>
          <a:lstStyle/>
          <a:p>
            <a:r>
              <a:rPr lang="en-US" sz="2000" dirty="0">
                <a:solidFill>
                  <a:srgbClr val="000000"/>
                </a:solidFill>
                <a:ea typeface="Lucida Grande"/>
              </a:rPr>
              <a:t>Central IT FTEs per 1,000 institutional FTEs</a:t>
            </a:r>
            <a:endParaRPr lang="en-US" sz="2000" dirty="0">
              <a:solidFill>
                <a:srgbClr val="000000"/>
              </a:solidFill>
            </a:endParaRPr>
          </a:p>
        </p:txBody>
      </p:sp>
      <p:graphicFrame>
        <p:nvGraphicFramePr>
          <p:cNvPr id="5" name="Chart 4"/>
          <p:cNvGraphicFramePr/>
          <p:nvPr>
            <p:extLst>
              <p:ext uri="{D42A27DB-BD31-4B8C-83A1-F6EECF244321}">
                <p14:modId xmlns:p14="http://schemas.microsoft.com/office/powerpoint/2010/main" val="1080985104"/>
              </p:ext>
            </p:extLst>
          </p:nvPr>
        </p:nvGraphicFramePr>
        <p:xfrm>
          <a:off x="0" y="1397000"/>
          <a:ext cx="9067800" cy="546100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4"/>
          </p:nvPr>
        </p:nvSpPr>
        <p:spPr/>
        <p:txBody>
          <a:bodyPr/>
          <a:lstStyle/>
          <a:p>
            <a:fld id="{57E31C96-9645-D544-B01F-A6D62502A709}" type="slidenum">
              <a:rPr lang="en-US" smtClean="0"/>
              <a:pPr/>
              <a:t>23</a:t>
            </a:fld>
            <a:endParaRPr lang="en-US"/>
          </a:p>
        </p:txBody>
      </p:sp>
    </p:spTree>
    <p:extLst>
      <p:ext uri="{BB962C8B-B14F-4D97-AF65-F5344CB8AC3E}">
        <p14:creationId xmlns:p14="http://schemas.microsoft.com/office/powerpoint/2010/main" val="4069211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1"/>
            <a:ext cx="8552411" cy="916246"/>
          </a:xfrm>
        </p:spPr>
        <p:txBody>
          <a:bodyPr/>
          <a:lstStyle/>
          <a:p>
            <a:r>
              <a:rPr lang="en-US" sz="2000" dirty="0">
                <a:solidFill>
                  <a:srgbClr val="000000"/>
                </a:solidFill>
                <a:ea typeface="Lucida Grande"/>
              </a:rPr>
              <a:t>Central IT FTEs per 1,000 institutional </a:t>
            </a:r>
            <a:r>
              <a:rPr lang="en-US" sz="2000" dirty="0" smtClean="0">
                <a:solidFill>
                  <a:srgbClr val="000000"/>
                </a:solidFill>
                <a:ea typeface="Lucida Grande"/>
              </a:rPr>
              <a:t>FTEs,</a:t>
            </a:r>
            <a:br>
              <a:rPr lang="en-US" sz="2000" dirty="0" smtClean="0">
                <a:solidFill>
                  <a:srgbClr val="000000"/>
                </a:solidFill>
                <a:ea typeface="Lucida Grande"/>
              </a:rPr>
            </a:br>
            <a:r>
              <a:rPr lang="en-US" sz="2000" dirty="0" smtClean="0">
                <a:solidFill>
                  <a:srgbClr val="000000"/>
                </a:solidFill>
                <a:ea typeface="Lucida Grande"/>
              </a:rPr>
              <a:t>four-year trend</a:t>
            </a:r>
            <a:endParaRPr lang="en-US" sz="2000" dirty="0">
              <a:solidFill>
                <a:srgbClr val="000000"/>
              </a:solidFill>
            </a:endParaRPr>
          </a:p>
        </p:txBody>
      </p:sp>
      <p:graphicFrame>
        <p:nvGraphicFramePr>
          <p:cNvPr id="3" name="Chart 2"/>
          <p:cNvGraphicFramePr/>
          <p:nvPr>
            <p:extLst>
              <p:ext uri="{D42A27DB-BD31-4B8C-83A1-F6EECF244321}">
                <p14:modId xmlns:p14="http://schemas.microsoft.com/office/powerpoint/2010/main" val="1614869545"/>
              </p:ext>
            </p:extLst>
          </p:nvPr>
        </p:nvGraphicFramePr>
        <p:xfrm>
          <a:off x="0" y="1295400"/>
          <a:ext cx="9144000" cy="5562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
          </p:nvPr>
        </p:nvSpPr>
        <p:spPr/>
        <p:txBody>
          <a:bodyPr/>
          <a:lstStyle/>
          <a:p>
            <a:fld id="{57E31C96-9645-D544-B01F-A6D62502A709}" type="slidenum">
              <a:rPr lang="en-US" smtClean="0"/>
              <a:pPr/>
              <a:t>24</a:t>
            </a:fld>
            <a:endParaRPr lang="en-US"/>
          </a:p>
        </p:txBody>
      </p:sp>
    </p:spTree>
    <p:extLst>
      <p:ext uri="{BB962C8B-B14F-4D97-AF65-F5344CB8AC3E}">
        <p14:creationId xmlns:p14="http://schemas.microsoft.com/office/powerpoint/2010/main" val="3161619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1"/>
            <a:ext cx="8552411" cy="916246"/>
          </a:xfrm>
        </p:spPr>
        <p:txBody>
          <a:bodyPr/>
          <a:lstStyle/>
          <a:p>
            <a:r>
              <a:rPr lang="en-US" sz="2000" dirty="0">
                <a:solidFill>
                  <a:srgbClr val="000000"/>
                </a:solidFill>
                <a:ea typeface="Lucida Grande"/>
              </a:rPr>
              <a:t>Student workers as a percentage of total central IT FTE</a:t>
            </a:r>
            <a:endParaRPr lang="en-US" sz="2000" dirty="0">
              <a:solidFill>
                <a:srgbClr val="000000"/>
              </a:solidFill>
            </a:endParaRPr>
          </a:p>
        </p:txBody>
      </p:sp>
      <p:graphicFrame>
        <p:nvGraphicFramePr>
          <p:cNvPr id="5" name="Chart 4"/>
          <p:cNvGraphicFramePr/>
          <p:nvPr>
            <p:extLst>
              <p:ext uri="{D42A27DB-BD31-4B8C-83A1-F6EECF244321}">
                <p14:modId xmlns:p14="http://schemas.microsoft.com/office/powerpoint/2010/main" val="1194984483"/>
              </p:ext>
            </p:extLst>
          </p:nvPr>
        </p:nvGraphicFramePr>
        <p:xfrm>
          <a:off x="0" y="1397000"/>
          <a:ext cx="9067800" cy="546100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4"/>
          </p:nvPr>
        </p:nvSpPr>
        <p:spPr/>
        <p:txBody>
          <a:bodyPr/>
          <a:lstStyle/>
          <a:p>
            <a:fld id="{57E31C96-9645-D544-B01F-A6D62502A709}" type="slidenum">
              <a:rPr lang="en-US" smtClean="0"/>
              <a:pPr/>
              <a:t>25</a:t>
            </a:fld>
            <a:endParaRPr lang="en-US"/>
          </a:p>
        </p:txBody>
      </p:sp>
    </p:spTree>
    <p:extLst>
      <p:ext uri="{BB962C8B-B14F-4D97-AF65-F5344CB8AC3E}">
        <p14:creationId xmlns:p14="http://schemas.microsoft.com/office/powerpoint/2010/main" val="1684801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1"/>
            <a:ext cx="8552411" cy="916246"/>
          </a:xfrm>
        </p:spPr>
        <p:txBody>
          <a:bodyPr/>
          <a:lstStyle/>
          <a:p>
            <a:r>
              <a:rPr lang="en-US" sz="2000" dirty="0">
                <a:solidFill>
                  <a:srgbClr val="000000"/>
                </a:solidFill>
                <a:ea typeface="Lucida Grande"/>
              </a:rPr>
              <a:t>Student workers as a percentage of total central IT </a:t>
            </a:r>
            <a:r>
              <a:rPr lang="en-US" sz="2000" dirty="0" smtClean="0">
                <a:solidFill>
                  <a:srgbClr val="000000"/>
                </a:solidFill>
                <a:ea typeface="Lucida Grande"/>
              </a:rPr>
              <a:t>FTE,</a:t>
            </a:r>
            <a:br>
              <a:rPr lang="en-US" sz="2000" dirty="0" smtClean="0">
                <a:solidFill>
                  <a:srgbClr val="000000"/>
                </a:solidFill>
                <a:ea typeface="Lucida Grande"/>
              </a:rPr>
            </a:br>
            <a:r>
              <a:rPr lang="en-US" sz="2000" dirty="0" smtClean="0">
                <a:solidFill>
                  <a:srgbClr val="000000"/>
                </a:solidFill>
                <a:ea typeface="Lucida Grande"/>
              </a:rPr>
              <a:t>four-year trend</a:t>
            </a:r>
            <a:endParaRPr lang="en-US" sz="2000" dirty="0">
              <a:solidFill>
                <a:srgbClr val="000000"/>
              </a:solidFill>
            </a:endParaRPr>
          </a:p>
        </p:txBody>
      </p:sp>
      <p:graphicFrame>
        <p:nvGraphicFramePr>
          <p:cNvPr id="3" name="Chart 2"/>
          <p:cNvGraphicFramePr/>
          <p:nvPr>
            <p:extLst>
              <p:ext uri="{D42A27DB-BD31-4B8C-83A1-F6EECF244321}">
                <p14:modId xmlns:p14="http://schemas.microsoft.com/office/powerpoint/2010/main" val="854097122"/>
              </p:ext>
            </p:extLst>
          </p:nvPr>
        </p:nvGraphicFramePr>
        <p:xfrm>
          <a:off x="0" y="1295400"/>
          <a:ext cx="9144000" cy="5562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
          </p:nvPr>
        </p:nvSpPr>
        <p:spPr/>
        <p:txBody>
          <a:bodyPr/>
          <a:lstStyle/>
          <a:p>
            <a:fld id="{57E31C96-9645-D544-B01F-A6D62502A709}" type="slidenum">
              <a:rPr lang="en-US" smtClean="0"/>
              <a:pPr/>
              <a:t>26</a:t>
            </a:fld>
            <a:endParaRPr lang="en-US"/>
          </a:p>
        </p:txBody>
      </p:sp>
    </p:spTree>
    <p:extLst>
      <p:ext uri="{BB962C8B-B14F-4D97-AF65-F5344CB8AC3E}">
        <p14:creationId xmlns:p14="http://schemas.microsoft.com/office/powerpoint/2010/main" val="785439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1"/>
            <a:ext cx="8552411" cy="916246"/>
          </a:xfrm>
        </p:spPr>
        <p:txBody>
          <a:bodyPr/>
          <a:lstStyle/>
          <a:p>
            <a:r>
              <a:rPr lang="en-US" sz="2000" dirty="0" smtClean="0">
                <a:solidFill>
                  <a:srgbClr val="000000"/>
                </a:solidFill>
              </a:rPr>
              <a:t>Central </a:t>
            </a:r>
            <a:r>
              <a:rPr lang="en-US" sz="2000" dirty="0">
                <a:solidFill>
                  <a:srgbClr val="000000"/>
                </a:solidFill>
              </a:rPr>
              <a:t>IT </a:t>
            </a:r>
            <a:r>
              <a:rPr lang="en-US" sz="2000" dirty="0" smtClean="0">
                <a:solidFill>
                  <a:srgbClr val="000000"/>
                </a:solidFill>
              </a:rPr>
              <a:t>domain area FTEs </a:t>
            </a:r>
            <a:r>
              <a:rPr lang="en-US" sz="2000" dirty="0">
                <a:solidFill>
                  <a:srgbClr val="000000"/>
                </a:solidFill>
              </a:rPr>
              <a:t>per 1,000 institutional </a:t>
            </a:r>
            <a:r>
              <a:rPr lang="en-US" sz="2000" dirty="0" smtClean="0">
                <a:solidFill>
                  <a:srgbClr val="000000"/>
                </a:solidFill>
              </a:rPr>
              <a:t>FTEs</a:t>
            </a:r>
            <a:endParaRPr lang="en-US" sz="2000" dirty="0">
              <a:solidFill>
                <a:srgbClr val="000000"/>
              </a:solidFill>
            </a:endParaRPr>
          </a:p>
        </p:txBody>
      </p:sp>
      <p:sp>
        <p:nvSpPr>
          <p:cNvPr id="4" name="Slide Number Placeholder 3"/>
          <p:cNvSpPr>
            <a:spLocks noGrp="1"/>
          </p:cNvSpPr>
          <p:nvPr>
            <p:ph type="sldNum" sz="quarter" idx="4"/>
          </p:nvPr>
        </p:nvSpPr>
        <p:spPr/>
        <p:txBody>
          <a:bodyPr/>
          <a:lstStyle/>
          <a:p>
            <a:fld id="{57E31C96-9645-D544-B01F-A6D62502A709}" type="slidenum">
              <a:rPr lang="en-US" smtClean="0"/>
              <a:pPr/>
              <a:t>27</a:t>
            </a:fld>
            <a:endParaRPr lang="en-US"/>
          </a:p>
        </p:txBody>
      </p:sp>
      <p:graphicFrame>
        <p:nvGraphicFramePr>
          <p:cNvPr id="5" name="Chart 4"/>
          <p:cNvGraphicFramePr/>
          <p:nvPr>
            <p:extLst>
              <p:ext uri="{D42A27DB-BD31-4B8C-83A1-F6EECF244321}">
                <p14:modId xmlns:p14="http://schemas.microsoft.com/office/powerpoint/2010/main" val="3485197590"/>
              </p:ext>
            </p:extLst>
          </p:nvPr>
        </p:nvGraphicFramePr>
        <p:xfrm>
          <a:off x="228600" y="990600"/>
          <a:ext cx="8686800" cy="5867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89831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1"/>
            <a:ext cx="8552411" cy="916246"/>
          </a:xfrm>
        </p:spPr>
        <p:txBody>
          <a:bodyPr/>
          <a:lstStyle/>
          <a:p>
            <a:r>
              <a:rPr lang="en-US" sz="2000" dirty="0" smtClean="0">
                <a:solidFill>
                  <a:srgbClr val="000000"/>
                </a:solidFill>
              </a:rPr>
              <a:t>Central </a:t>
            </a:r>
            <a:r>
              <a:rPr lang="en-US" sz="2000" dirty="0">
                <a:solidFill>
                  <a:srgbClr val="000000"/>
                </a:solidFill>
              </a:rPr>
              <a:t>IT </a:t>
            </a:r>
            <a:r>
              <a:rPr lang="en-US" sz="2000" dirty="0" smtClean="0">
                <a:solidFill>
                  <a:srgbClr val="000000"/>
                </a:solidFill>
              </a:rPr>
              <a:t>domain area FTEs </a:t>
            </a:r>
            <a:r>
              <a:rPr lang="en-US" sz="2000" dirty="0">
                <a:solidFill>
                  <a:srgbClr val="000000"/>
                </a:solidFill>
              </a:rPr>
              <a:t>per 1,000 institutional </a:t>
            </a:r>
            <a:r>
              <a:rPr lang="en-US" sz="2000" dirty="0" smtClean="0">
                <a:solidFill>
                  <a:srgbClr val="000000"/>
                </a:solidFill>
              </a:rPr>
              <a:t>FTEs</a:t>
            </a:r>
            <a:endParaRPr lang="en-US" sz="2000" dirty="0">
              <a:solidFill>
                <a:srgbClr val="000000"/>
              </a:solidFill>
            </a:endParaRPr>
          </a:p>
        </p:txBody>
      </p:sp>
      <p:sp>
        <p:nvSpPr>
          <p:cNvPr id="4" name="Slide Number Placeholder 3"/>
          <p:cNvSpPr>
            <a:spLocks noGrp="1"/>
          </p:cNvSpPr>
          <p:nvPr>
            <p:ph type="sldNum" sz="quarter" idx="4"/>
          </p:nvPr>
        </p:nvSpPr>
        <p:spPr/>
        <p:txBody>
          <a:bodyPr/>
          <a:lstStyle/>
          <a:p>
            <a:fld id="{57E31C96-9645-D544-B01F-A6D62502A709}" type="slidenum">
              <a:rPr lang="en-US" smtClean="0"/>
              <a:pPr/>
              <a:t>28</a:t>
            </a:fld>
            <a:endParaRPr lang="en-US"/>
          </a:p>
        </p:txBody>
      </p:sp>
      <p:graphicFrame>
        <p:nvGraphicFramePr>
          <p:cNvPr id="5" name="Chart 4"/>
          <p:cNvGraphicFramePr/>
          <p:nvPr>
            <p:extLst>
              <p:ext uri="{D42A27DB-BD31-4B8C-83A1-F6EECF244321}">
                <p14:modId xmlns:p14="http://schemas.microsoft.com/office/powerpoint/2010/main" val="1026370884"/>
              </p:ext>
            </p:extLst>
          </p:nvPr>
        </p:nvGraphicFramePr>
        <p:xfrm>
          <a:off x="228600" y="990600"/>
          <a:ext cx="8686800" cy="5867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8636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1"/>
            <a:ext cx="8552411" cy="916246"/>
          </a:xfrm>
        </p:spPr>
        <p:txBody>
          <a:bodyPr/>
          <a:lstStyle/>
          <a:p>
            <a:r>
              <a:rPr lang="en-US" sz="2000" dirty="0" smtClean="0">
                <a:solidFill>
                  <a:srgbClr val="000000"/>
                </a:solidFill>
              </a:rPr>
              <a:t>Central </a:t>
            </a:r>
            <a:r>
              <a:rPr lang="en-US" sz="2000" dirty="0">
                <a:solidFill>
                  <a:srgbClr val="000000"/>
                </a:solidFill>
              </a:rPr>
              <a:t>IT </a:t>
            </a:r>
            <a:r>
              <a:rPr lang="en-US" sz="2000" dirty="0" smtClean="0">
                <a:solidFill>
                  <a:srgbClr val="000000"/>
                </a:solidFill>
              </a:rPr>
              <a:t>domain area FTEs </a:t>
            </a:r>
            <a:r>
              <a:rPr lang="en-US" sz="2000" dirty="0">
                <a:solidFill>
                  <a:srgbClr val="000000"/>
                </a:solidFill>
              </a:rPr>
              <a:t>per 1,000 institutional </a:t>
            </a:r>
            <a:r>
              <a:rPr lang="en-US" sz="2000" dirty="0" smtClean="0">
                <a:solidFill>
                  <a:srgbClr val="000000"/>
                </a:solidFill>
              </a:rPr>
              <a:t>FTEs</a:t>
            </a:r>
            <a:endParaRPr lang="en-US" sz="2000" dirty="0">
              <a:solidFill>
                <a:srgbClr val="000000"/>
              </a:solidFill>
            </a:endParaRPr>
          </a:p>
        </p:txBody>
      </p:sp>
      <p:sp>
        <p:nvSpPr>
          <p:cNvPr id="4" name="Slide Number Placeholder 3"/>
          <p:cNvSpPr>
            <a:spLocks noGrp="1"/>
          </p:cNvSpPr>
          <p:nvPr>
            <p:ph type="sldNum" sz="quarter" idx="4"/>
          </p:nvPr>
        </p:nvSpPr>
        <p:spPr/>
        <p:txBody>
          <a:bodyPr/>
          <a:lstStyle/>
          <a:p>
            <a:fld id="{57E31C96-9645-D544-B01F-A6D62502A709}" type="slidenum">
              <a:rPr lang="en-US" smtClean="0"/>
              <a:pPr/>
              <a:t>29</a:t>
            </a:fld>
            <a:endParaRPr lang="en-US"/>
          </a:p>
        </p:txBody>
      </p:sp>
      <p:graphicFrame>
        <p:nvGraphicFramePr>
          <p:cNvPr id="5" name="Chart 4"/>
          <p:cNvGraphicFramePr/>
          <p:nvPr>
            <p:extLst>
              <p:ext uri="{D42A27DB-BD31-4B8C-83A1-F6EECF244321}">
                <p14:modId xmlns:p14="http://schemas.microsoft.com/office/powerpoint/2010/main" val="1895495238"/>
              </p:ext>
            </p:extLst>
          </p:nvPr>
        </p:nvGraphicFramePr>
        <p:xfrm>
          <a:off x="228600" y="990600"/>
          <a:ext cx="8686800" cy="5867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5970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About CDS</a:t>
            </a:r>
            <a:endParaRPr lang="en-US" sz="2800" dirty="0"/>
          </a:p>
        </p:txBody>
      </p:sp>
      <p:sp>
        <p:nvSpPr>
          <p:cNvPr id="3" name="Content Placeholder 2"/>
          <p:cNvSpPr>
            <a:spLocks noGrp="1"/>
          </p:cNvSpPr>
          <p:nvPr>
            <p:ph idx="1"/>
          </p:nvPr>
        </p:nvSpPr>
        <p:spPr/>
        <p:txBody>
          <a:bodyPr/>
          <a:lstStyle/>
          <a:p>
            <a:pPr marL="0" indent="0">
              <a:buNone/>
            </a:pPr>
            <a:r>
              <a:rPr lang="en-US" sz="1200" dirty="0"/>
              <a:t>Since 2002, the EDUCAUSE Core Data Service (CDS) has been providing higher education CIOs and senior IT leaders with the benchmarks they need to make strategic decisions about IT at their institutions. </a:t>
            </a:r>
            <a:r>
              <a:rPr lang="en-US" sz="1200" dirty="0" smtClean="0"/>
              <a:t>On average, </a:t>
            </a:r>
            <a:r>
              <a:rPr lang="en-US" sz="1200" dirty="0"/>
              <a:t>more than </a:t>
            </a:r>
            <a:r>
              <a:rPr lang="en-US" sz="1200" dirty="0" smtClean="0"/>
              <a:t>800 institutions </a:t>
            </a:r>
            <a:r>
              <a:rPr lang="en-US" sz="1200" dirty="0"/>
              <a:t>(both within and outside the United States) participate in a survey about IT financials, staffing, and services. </a:t>
            </a:r>
            <a:r>
              <a:rPr lang="en-US" sz="1200" dirty="0" smtClean="0"/>
              <a:t>Survey </a:t>
            </a:r>
            <a:r>
              <a:rPr lang="en-US" sz="1200" dirty="0"/>
              <a:t>participants are rewarded for their time and effort with access to CDS Reporting, a self-service tool that enables institutions to benchmark their IT organizations against those of their peers</a:t>
            </a:r>
            <a:r>
              <a:rPr lang="en-US" sz="1200" dirty="0" smtClean="0"/>
              <a:t>. In addition to gaining access to CDS Reporting, institutions also participate in CDS for the following reasons:</a:t>
            </a:r>
          </a:p>
          <a:p>
            <a:pPr marL="0" indent="0">
              <a:buNone/>
            </a:pPr>
            <a:endParaRPr lang="en-US" sz="1200" dirty="0" smtClean="0"/>
          </a:p>
          <a:p>
            <a:pPr marL="461963" lvl="1"/>
            <a:r>
              <a:rPr lang="en-US" sz="1200" dirty="0" smtClean="0"/>
              <a:t>To study their IT organization </a:t>
            </a:r>
          </a:p>
          <a:p>
            <a:pPr marL="461963" lvl="1"/>
            <a:r>
              <a:rPr lang="en-US" sz="1200" dirty="0" smtClean="0"/>
              <a:t>To benchmark against past performance</a:t>
            </a:r>
          </a:p>
          <a:p>
            <a:pPr marL="461963" lvl="1"/>
            <a:r>
              <a:rPr lang="en-US" sz="1200" dirty="0" smtClean="0"/>
              <a:t>To look at trends over time*</a:t>
            </a:r>
          </a:p>
          <a:p>
            <a:pPr marL="461963" lvl="1"/>
            <a:r>
              <a:rPr lang="en-US" sz="1200" dirty="0" smtClean="0"/>
              <a:t>To start gathering and using metrics</a:t>
            </a:r>
          </a:p>
          <a:p>
            <a:pPr marL="461963" lvl="1"/>
            <a:r>
              <a:rPr lang="en-US" sz="1200" dirty="0" smtClean="0"/>
              <a:t>To have data available “just in case”</a:t>
            </a:r>
          </a:p>
        </p:txBody>
      </p:sp>
      <p:sp>
        <p:nvSpPr>
          <p:cNvPr id="4" name="Slide Number Placeholder 3"/>
          <p:cNvSpPr>
            <a:spLocks noGrp="1"/>
          </p:cNvSpPr>
          <p:nvPr>
            <p:ph type="sldNum" sz="quarter" idx="4"/>
          </p:nvPr>
        </p:nvSpPr>
        <p:spPr/>
        <p:txBody>
          <a:bodyPr/>
          <a:lstStyle/>
          <a:p>
            <a:fld id="{57E31C96-9645-D544-B01F-A6D62502A709}" type="slidenum">
              <a:rPr lang="en-US" smtClean="0"/>
              <a:pPr/>
              <a:t>3</a:t>
            </a:fld>
            <a:endParaRPr lang="en-US"/>
          </a:p>
        </p:txBody>
      </p:sp>
      <p:sp>
        <p:nvSpPr>
          <p:cNvPr id="5" name="TextBox 4"/>
          <p:cNvSpPr txBox="1"/>
          <p:nvPr/>
        </p:nvSpPr>
        <p:spPr>
          <a:xfrm>
            <a:off x="434975" y="6396335"/>
            <a:ext cx="8686800" cy="461665"/>
          </a:xfrm>
          <a:prstGeom prst="rect">
            <a:avLst/>
          </a:prstGeom>
          <a:noFill/>
        </p:spPr>
        <p:txBody>
          <a:bodyPr wrap="square" rtlCol="0">
            <a:spAutoFit/>
          </a:bodyPr>
          <a:lstStyle/>
          <a:p>
            <a:pPr algn="r"/>
            <a:r>
              <a:rPr lang="en-US" sz="1200" i="1" dirty="0" smtClean="0"/>
              <a:t>* The number of years available for trend data varies throughout the CDS dataset. For example, CDS data on funding </a:t>
            </a:r>
            <a:br>
              <a:rPr lang="en-US" sz="1200" i="1" dirty="0" smtClean="0"/>
            </a:br>
            <a:r>
              <a:rPr lang="en-US" sz="1200" i="1" dirty="0" smtClean="0"/>
              <a:t>can be tracked from 2002 to present, whereas CDS data on expenditures can be tracked for FY2012/13 and FY2013/14. </a:t>
            </a:r>
            <a:endParaRPr lang="en-US" sz="1200" i="1" dirty="0"/>
          </a:p>
        </p:txBody>
      </p:sp>
    </p:spTree>
    <p:extLst>
      <p:ext uri="{BB962C8B-B14F-4D97-AF65-F5344CB8AC3E}">
        <p14:creationId xmlns:p14="http://schemas.microsoft.com/office/powerpoint/2010/main" val="3740869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1"/>
            <a:ext cx="8552411" cy="916246"/>
          </a:xfrm>
        </p:spPr>
        <p:txBody>
          <a:bodyPr/>
          <a:lstStyle/>
          <a:p>
            <a:r>
              <a:rPr lang="en-US" sz="2000" dirty="0">
                <a:solidFill>
                  <a:srgbClr val="000000"/>
                </a:solidFill>
                <a:ea typeface="Lucida Grande"/>
              </a:rPr>
              <a:t>Central IT training spending per central IT staff FTE</a:t>
            </a:r>
            <a:endParaRPr lang="en-US" sz="2000" dirty="0">
              <a:solidFill>
                <a:srgbClr val="000000"/>
              </a:solidFill>
            </a:endParaRPr>
          </a:p>
        </p:txBody>
      </p:sp>
      <p:graphicFrame>
        <p:nvGraphicFramePr>
          <p:cNvPr id="5" name="Chart 4"/>
          <p:cNvGraphicFramePr/>
          <p:nvPr>
            <p:extLst>
              <p:ext uri="{D42A27DB-BD31-4B8C-83A1-F6EECF244321}">
                <p14:modId xmlns:p14="http://schemas.microsoft.com/office/powerpoint/2010/main" val="2732444429"/>
              </p:ext>
            </p:extLst>
          </p:nvPr>
        </p:nvGraphicFramePr>
        <p:xfrm>
          <a:off x="0" y="1397000"/>
          <a:ext cx="9067800" cy="546100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4"/>
          </p:nvPr>
        </p:nvSpPr>
        <p:spPr/>
        <p:txBody>
          <a:bodyPr/>
          <a:lstStyle/>
          <a:p>
            <a:fld id="{57E31C96-9645-D544-B01F-A6D62502A709}" type="slidenum">
              <a:rPr lang="en-US" smtClean="0"/>
              <a:pPr/>
              <a:t>30</a:t>
            </a:fld>
            <a:endParaRPr lang="en-US"/>
          </a:p>
        </p:txBody>
      </p:sp>
    </p:spTree>
    <p:extLst>
      <p:ext uri="{BB962C8B-B14F-4D97-AF65-F5344CB8AC3E}">
        <p14:creationId xmlns:p14="http://schemas.microsoft.com/office/powerpoint/2010/main" val="1422424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1"/>
            <a:ext cx="8552411" cy="916246"/>
          </a:xfrm>
        </p:spPr>
        <p:txBody>
          <a:bodyPr/>
          <a:lstStyle/>
          <a:p>
            <a:r>
              <a:rPr lang="en-US" sz="2000" dirty="0">
                <a:solidFill>
                  <a:srgbClr val="000000"/>
                </a:solidFill>
                <a:ea typeface="Lucida Grande"/>
              </a:rPr>
              <a:t>Central IT training spending per central IT staff </a:t>
            </a:r>
            <a:r>
              <a:rPr lang="en-US" sz="2000" dirty="0" smtClean="0">
                <a:solidFill>
                  <a:srgbClr val="000000"/>
                </a:solidFill>
                <a:ea typeface="Lucida Grande"/>
              </a:rPr>
              <a:t>FTE,</a:t>
            </a:r>
            <a:br>
              <a:rPr lang="en-US" sz="2000" dirty="0" smtClean="0">
                <a:solidFill>
                  <a:srgbClr val="000000"/>
                </a:solidFill>
                <a:ea typeface="Lucida Grande"/>
              </a:rPr>
            </a:br>
            <a:r>
              <a:rPr lang="en-US" sz="2000" dirty="0" smtClean="0">
                <a:solidFill>
                  <a:srgbClr val="000000"/>
                </a:solidFill>
                <a:ea typeface="Lucida Grande"/>
              </a:rPr>
              <a:t>five-year trend</a:t>
            </a:r>
            <a:endParaRPr lang="en-US" sz="2000" dirty="0"/>
          </a:p>
        </p:txBody>
      </p:sp>
      <p:graphicFrame>
        <p:nvGraphicFramePr>
          <p:cNvPr id="3" name="Chart 2"/>
          <p:cNvGraphicFramePr/>
          <p:nvPr>
            <p:extLst>
              <p:ext uri="{D42A27DB-BD31-4B8C-83A1-F6EECF244321}">
                <p14:modId xmlns:p14="http://schemas.microsoft.com/office/powerpoint/2010/main" val="4090262560"/>
              </p:ext>
            </p:extLst>
          </p:nvPr>
        </p:nvGraphicFramePr>
        <p:xfrm>
          <a:off x="0" y="990600"/>
          <a:ext cx="9144000" cy="5562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
          </p:nvPr>
        </p:nvSpPr>
        <p:spPr/>
        <p:txBody>
          <a:bodyPr/>
          <a:lstStyle/>
          <a:p>
            <a:fld id="{57E31C96-9645-D544-B01F-A6D62502A709}" type="slidenum">
              <a:rPr lang="en-US" smtClean="0"/>
              <a:pPr/>
              <a:t>31</a:t>
            </a:fld>
            <a:endParaRPr lang="en-US"/>
          </a:p>
        </p:txBody>
      </p:sp>
      <p:sp>
        <p:nvSpPr>
          <p:cNvPr id="6" name="TextBox 5"/>
          <p:cNvSpPr txBox="1"/>
          <p:nvPr/>
        </p:nvSpPr>
        <p:spPr>
          <a:xfrm>
            <a:off x="434975" y="6581001"/>
            <a:ext cx="8686800" cy="276999"/>
          </a:xfrm>
          <a:prstGeom prst="rect">
            <a:avLst/>
          </a:prstGeom>
          <a:noFill/>
        </p:spPr>
        <p:txBody>
          <a:bodyPr wrap="square" rtlCol="0">
            <a:spAutoFit/>
          </a:bodyPr>
          <a:lstStyle/>
          <a:p>
            <a:pPr algn="r"/>
            <a:r>
              <a:rPr lang="en-US" sz="1200" i="1" dirty="0" smtClean="0"/>
              <a:t>* FY2011/12 </a:t>
            </a:r>
            <a:r>
              <a:rPr lang="en-US" sz="1200" i="1" dirty="0"/>
              <a:t>data were not collected in CDS on either expenditures or </a:t>
            </a:r>
            <a:r>
              <a:rPr lang="en-US" sz="1200" i="1" dirty="0" smtClean="0"/>
              <a:t>funding. </a:t>
            </a:r>
            <a:endParaRPr lang="en-US" sz="1200" i="1" dirty="0"/>
          </a:p>
        </p:txBody>
      </p:sp>
    </p:spTree>
    <p:extLst>
      <p:ext uri="{BB962C8B-B14F-4D97-AF65-F5344CB8AC3E}">
        <p14:creationId xmlns:p14="http://schemas.microsoft.com/office/powerpoint/2010/main" val="3607209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IT Services</a:t>
            </a:r>
            <a:endParaRPr lang="en-US" sz="2800" dirty="0"/>
          </a:p>
        </p:txBody>
      </p:sp>
      <p:sp>
        <p:nvSpPr>
          <p:cNvPr id="3" name="Content Placeholder 2"/>
          <p:cNvSpPr>
            <a:spLocks noGrp="1"/>
          </p:cNvSpPr>
          <p:nvPr>
            <p:ph idx="1"/>
          </p:nvPr>
        </p:nvSpPr>
        <p:spPr>
          <a:xfrm>
            <a:off x="606829" y="1066801"/>
            <a:ext cx="8079971" cy="4851398"/>
          </a:xfrm>
        </p:spPr>
        <p:txBody>
          <a:bodyPr/>
          <a:lstStyle/>
          <a:p>
            <a:pPr marL="0" indent="0" defTabSz="457200">
              <a:spcBef>
                <a:spcPts val="0"/>
              </a:spcBef>
              <a:buClrTx/>
              <a:buNone/>
              <a:defRPr/>
            </a:pPr>
            <a:r>
              <a:rPr lang="en-US" sz="1200" dirty="0"/>
              <a:t>In a changing </a:t>
            </a:r>
            <a:r>
              <a:rPr lang="en-US" sz="1200" dirty="0" smtClean="0"/>
              <a:t>environment, </a:t>
            </a:r>
            <a:r>
              <a:rPr lang="en-US" sz="1200" dirty="0"/>
              <a:t>it is important to know which services are </a:t>
            </a:r>
            <a:r>
              <a:rPr lang="en-US" sz="1200" dirty="0" smtClean="0"/>
              <a:t>in demand and which are fading in importance; </a:t>
            </a:r>
            <a:r>
              <a:rPr lang="en-US" sz="1200" dirty="0"/>
              <a:t>which should stay local and which can be outsourced; </a:t>
            </a:r>
            <a:r>
              <a:rPr lang="en-US" sz="1200" dirty="0" smtClean="0"/>
              <a:t>and which </a:t>
            </a:r>
            <a:r>
              <a:rPr lang="en-US" sz="1200" dirty="0"/>
              <a:t>must </a:t>
            </a:r>
            <a:r>
              <a:rPr lang="en-US" sz="1200" dirty="0" smtClean="0"/>
              <a:t>have mobile deployment or be accessible </a:t>
            </a:r>
            <a:r>
              <a:rPr lang="en-US" sz="1200" dirty="0"/>
              <a:t>via the cloud</a:t>
            </a:r>
            <a:r>
              <a:rPr lang="en-US" sz="1200" dirty="0" smtClean="0"/>
              <a:t>. It’s </a:t>
            </a:r>
            <a:r>
              <a:rPr lang="en-US" sz="1200" dirty="0"/>
              <a:t>important to provide the right services in the most efficient manner</a:t>
            </a:r>
            <a:r>
              <a:rPr lang="en-US" sz="1200" dirty="0" smtClean="0"/>
              <a:t>. CDS </a:t>
            </a:r>
            <a:r>
              <a:rPr lang="en-US" sz="1200" dirty="0"/>
              <a:t>has data that can help you understand how your peers are supporting users in </a:t>
            </a:r>
            <a:r>
              <a:rPr lang="en-US" sz="1200" dirty="0" smtClean="0"/>
              <a:t>mobile computing, </a:t>
            </a:r>
            <a:r>
              <a:rPr lang="en-US" sz="1200" dirty="0"/>
              <a:t>online education, </a:t>
            </a:r>
            <a:r>
              <a:rPr lang="en-US" sz="1200" dirty="0" smtClean="0"/>
              <a:t>cloud, </a:t>
            </a:r>
            <a:r>
              <a:rPr lang="en-US" sz="1200" dirty="0"/>
              <a:t>and </a:t>
            </a:r>
            <a:r>
              <a:rPr lang="en-US" sz="1200" dirty="0" smtClean="0"/>
              <a:t>BYOD environments. CDS data on faculty support services can </a:t>
            </a:r>
            <a:r>
              <a:rPr lang="en-US" sz="1200" dirty="0"/>
              <a:t>help you determine how to help your faculty optimize the use of technology in teaching and </a:t>
            </a:r>
            <a:r>
              <a:rPr lang="en-US" sz="1200" dirty="0" smtClean="0"/>
              <a:t>learning, and data </a:t>
            </a:r>
            <a:r>
              <a:rPr lang="en-US" sz="1200" dirty="0"/>
              <a:t>(including vendor/product, deployment, and management strategy) on 50 different information systems can help you strategize for an enterprise architecture that is right for you.</a:t>
            </a:r>
          </a:p>
          <a:p>
            <a:pPr marL="0" indent="0">
              <a:buNone/>
            </a:pPr>
            <a:endParaRPr lang="en-US" sz="1200" dirty="0"/>
          </a:p>
          <a:p>
            <a:pPr marL="0" indent="0">
              <a:buNone/>
            </a:pPr>
            <a:r>
              <a:rPr lang="en-US" sz="1200" dirty="0" smtClean="0"/>
              <a:t>The </a:t>
            </a:r>
            <a:r>
              <a:rPr lang="en-US" sz="1200" dirty="0"/>
              <a:t>metrics contained in this section can help you address the following questions:</a:t>
            </a:r>
          </a:p>
          <a:p>
            <a:pPr marL="461963" lvl="1"/>
            <a:r>
              <a:rPr lang="en-US" sz="1200" dirty="0"/>
              <a:t>What services should I provide</a:t>
            </a:r>
            <a:r>
              <a:rPr lang="en-US" sz="1200" dirty="0" smtClean="0"/>
              <a:t>?</a:t>
            </a:r>
            <a:endParaRPr lang="en-US" sz="1200" dirty="0"/>
          </a:p>
          <a:p>
            <a:pPr marL="461963" lvl="1"/>
            <a:r>
              <a:rPr lang="en-US" sz="1200" dirty="0"/>
              <a:t>How should I provide those services</a:t>
            </a:r>
            <a:r>
              <a:rPr lang="en-US" sz="1200" dirty="0" smtClean="0"/>
              <a:t>?</a:t>
            </a:r>
          </a:p>
          <a:p>
            <a:pPr marL="461963" lvl="1"/>
            <a:r>
              <a:rPr lang="en-US" sz="1200" dirty="0" smtClean="0"/>
              <a:t>How can I evaluate service efficiency or effectiveness?</a:t>
            </a:r>
            <a:endParaRPr lang="en-US" sz="1200" dirty="0"/>
          </a:p>
        </p:txBody>
      </p:sp>
      <p:sp>
        <p:nvSpPr>
          <p:cNvPr id="4" name="Slide Number Placeholder 3"/>
          <p:cNvSpPr>
            <a:spLocks noGrp="1"/>
          </p:cNvSpPr>
          <p:nvPr>
            <p:ph type="sldNum" sz="quarter" idx="4"/>
          </p:nvPr>
        </p:nvSpPr>
        <p:spPr/>
        <p:txBody>
          <a:bodyPr/>
          <a:lstStyle/>
          <a:p>
            <a:fld id="{57E31C96-9645-D544-B01F-A6D62502A709}" type="slidenum">
              <a:rPr lang="en-US" smtClean="0"/>
              <a:pPr/>
              <a:t>32</a:t>
            </a:fld>
            <a:endParaRPr lang="en-US"/>
          </a:p>
        </p:txBody>
      </p:sp>
    </p:spTree>
    <p:extLst>
      <p:ext uri="{BB962C8B-B14F-4D97-AF65-F5344CB8AC3E}">
        <p14:creationId xmlns:p14="http://schemas.microsoft.com/office/powerpoint/2010/main" val="3768275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57E31C96-9645-D544-B01F-A6D62502A709}" type="slidenum">
              <a:rPr lang="en-US" smtClean="0"/>
              <a:pPr/>
              <a:t>33</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495733927"/>
              </p:ext>
            </p:extLst>
          </p:nvPr>
        </p:nvGraphicFramePr>
        <p:xfrm>
          <a:off x="533400" y="1371600"/>
          <a:ext cx="8077200" cy="4578087"/>
        </p:xfrm>
        <a:graphic>
          <a:graphicData uri="http://schemas.openxmlformats.org/drawingml/2006/table">
            <a:tbl>
              <a:tblPr firstRow="1" bandRow="1">
                <a:tableStyleId>{793D81CF-94F2-401A-BA57-92F5A7B2D0C5}</a:tableStyleId>
              </a:tblPr>
              <a:tblGrid>
                <a:gridCol w="2362200"/>
                <a:gridCol w="5060092"/>
                <a:gridCol w="654908"/>
              </a:tblGrid>
              <a:tr h="256029">
                <a:tc>
                  <a:txBody>
                    <a:bodyPr/>
                    <a:lstStyle/>
                    <a:p>
                      <a:r>
                        <a:rPr lang="en-US" sz="1000" dirty="0" smtClean="0">
                          <a:latin typeface="Arial" panose="020B0604020202020204" pitchFamily="34" charset="0"/>
                          <a:cs typeface="Arial" panose="020B0604020202020204" pitchFamily="34" charset="0"/>
                        </a:rPr>
                        <a:t>IT Domain Area</a:t>
                      </a:r>
                      <a:endParaRPr lang="en-US" sz="1000" dirty="0">
                        <a:latin typeface="Arial" panose="020B0604020202020204" pitchFamily="34" charset="0"/>
                        <a:cs typeface="Arial" panose="020B0604020202020204" pitchFamily="34" charset="0"/>
                      </a:endParaRPr>
                    </a:p>
                  </a:txBody>
                  <a:tcPr anchor="ctr"/>
                </a:tc>
                <a:tc>
                  <a:txBody>
                    <a:bodyPr/>
                    <a:lstStyle/>
                    <a:p>
                      <a:r>
                        <a:rPr lang="en-US" sz="1000" dirty="0" smtClean="0">
                          <a:latin typeface="Arial" panose="020B0604020202020204" pitchFamily="34" charset="0"/>
                          <a:cs typeface="Arial" panose="020B0604020202020204" pitchFamily="34" charset="0"/>
                        </a:rPr>
                        <a:t>Metric</a:t>
                      </a:r>
                      <a:endParaRPr lang="en-US" sz="1000" dirty="0">
                        <a:latin typeface="Arial" panose="020B0604020202020204" pitchFamily="34" charset="0"/>
                        <a:cs typeface="Arial" panose="020B0604020202020204" pitchFamily="34" charset="0"/>
                      </a:endParaRPr>
                    </a:p>
                  </a:txBody>
                  <a:tcPr anchor="ctr"/>
                </a:tc>
                <a:tc>
                  <a:txBody>
                    <a:bodyPr/>
                    <a:lstStyle/>
                    <a:p>
                      <a:pPr algn="r"/>
                      <a:r>
                        <a:rPr lang="en-US" sz="1000" dirty="0" smtClean="0">
                          <a:latin typeface="Arial" panose="020B0604020202020204" pitchFamily="34" charset="0"/>
                          <a:cs typeface="Arial" panose="020B0604020202020204" pitchFamily="34" charset="0"/>
                        </a:rPr>
                        <a:t>Slide</a:t>
                      </a:r>
                      <a:endParaRPr lang="en-US" sz="1000" dirty="0">
                        <a:latin typeface="Arial" panose="020B0604020202020204" pitchFamily="34" charset="0"/>
                        <a:cs typeface="Arial" panose="020B0604020202020204" pitchFamily="34" charset="0"/>
                      </a:endParaRPr>
                    </a:p>
                  </a:txBody>
                  <a:tcPr anchor="ctr"/>
                </a:tc>
              </a:tr>
              <a:tr h="256029">
                <a:tc rowSpan="3">
                  <a:txBody>
                    <a:bodyPr/>
                    <a:lstStyle/>
                    <a:p>
                      <a:r>
                        <a:rPr lang="en-US" sz="1000" dirty="0" smtClean="0">
                          <a:latin typeface="Arial" panose="020B0604020202020204" pitchFamily="34" charset="0"/>
                          <a:cs typeface="Arial" panose="020B0604020202020204" pitchFamily="34" charset="0"/>
                        </a:rPr>
                        <a:t>IT Support Services</a:t>
                      </a:r>
                      <a:endParaRPr lang="en-US" sz="1000" dirty="0">
                        <a:latin typeface="Arial" panose="020B0604020202020204" pitchFamily="34" charset="0"/>
                        <a:cs typeface="Arial" panose="020B0604020202020204" pitchFamily="34" charset="0"/>
                      </a:endParaRPr>
                    </a:p>
                  </a:txBody>
                  <a:tcPr anchor="ctr"/>
                </a:tc>
                <a:tc>
                  <a:txBody>
                    <a:bodyPr/>
                    <a:lstStyle/>
                    <a:p>
                      <a:pPr algn="l" fontAlgn="b"/>
                      <a:r>
                        <a:rPr lang="en-US" sz="1000" b="0" i="0" u="none" strike="noStrike" dirty="0">
                          <a:solidFill>
                            <a:srgbClr val="000000"/>
                          </a:solidFill>
                          <a:effectLst/>
                          <a:latin typeface="Arial" panose="020B0604020202020204" pitchFamily="34" charset="0"/>
                          <a:cs typeface="Arial" panose="020B0604020202020204" pitchFamily="34" charset="0"/>
                        </a:rPr>
                        <a:t>Institutions offering tier 2/level 2 service or higher for central IT help desk</a:t>
                      </a:r>
                    </a:p>
                  </a:txBody>
                  <a:tcPr anchor="ctr"/>
                </a:tc>
                <a:tc>
                  <a:txBody>
                    <a:bodyPr/>
                    <a:lstStyle/>
                    <a:p>
                      <a:pPr algn="r"/>
                      <a:r>
                        <a:rPr lang="en-US" sz="1000" dirty="0" smtClean="0">
                          <a:latin typeface="Arial" panose="020B0604020202020204" pitchFamily="34" charset="0"/>
                          <a:cs typeface="Arial" panose="020B0604020202020204" pitchFamily="34" charset="0"/>
                        </a:rPr>
                        <a:t>34</a:t>
                      </a:r>
                      <a:endParaRPr lang="en-US" sz="1000" dirty="0">
                        <a:latin typeface="Arial" panose="020B0604020202020204" pitchFamily="34" charset="0"/>
                        <a:cs typeface="Arial" panose="020B0604020202020204" pitchFamily="34" charset="0"/>
                      </a:endParaRPr>
                    </a:p>
                  </a:txBody>
                  <a:tcPr anchor="ctr"/>
                </a:tc>
              </a:tr>
              <a:tr h="256029">
                <a:tc vMerge="1">
                  <a:txBody>
                    <a:bodyPr/>
                    <a:lstStyle/>
                    <a:p>
                      <a:endParaRPr lang="en-US" sz="1000" dirty="0"/>
                    </a:p>
                  </a:txBody>
                  <a:tcPr anchor="ctr"/>
                </a:tc>
                <a:tc>
                  <a:txBody>
                    <a:bodyPr/>
                    <a:lstStyle/>
                    <a:p>
                      <a:pPr algn="l" fontAlgn="b"/>
                      <a:r>
                        <a:rPr lang="en-US" sz="1000" b="0" i="0" u="none" strike="noStrike" dirty="0">
                          <a:solidFill>
                            <a:srgbClr val="000000"/>
                          </a:solidFill>
                          <a:effectLst/>
                          <a:latin typeface="Arial" panose="020B0604020202020204" pitchFamily="34" charset="0"/>
                          <a:cs typeface="Arial" panose="020B0604020202020204" pitchFamily="34" charset="0"/>
                        </a:rPr>
                        <a:t>Institutions offering self-service options for central IT help desk services</a:t>
                      </a:r>
                    </a:p>
                  </a:txBody>
                  <a:tcPr anchor="ctr"/>
                </a:tc>
                <a:tc>
                  <a:txBody>
                    <a:bodyPr/>
                    <a:lstStyle/>
                    <a:p>
                      <a:pPr algn="r"/>
                      <a:r>
                        <a:rPr lang="en-US" sz="1000" dirty="0" smtClean="0">
                          <a:latin typeface="Arial" panose="020B0604020202020204" pitchFamily="34" charset="0"/>
                          <a:cs typeface="Arial" panose="020B0604020202020204" pitchFamily="34" charset="0"/>
                        </a:rPr>
                        <a:t>34</a:t>
                      </a:r>
                      <a:endParaRPr lang="en-US" sz="1000" dirty="0">
                        <a:latin typeface="Arial" panose="020B0604020202020204" pitchFamily="34" charset="0"/>
                        <a:cs typeface="Arial" panose="020B0604020202020204" pitchFamily="34" charset="0"/>
                      </a:endParaRPr>
                    </a:p>
                  </a:txBody>
                  <a:tcPr anchor="ctr"/>
                </a:tc>
              </a:tr>
              <a:tr h="273565">
                <a:tc vMerge="1">
                  <a:txBody>
                    <a:bodyPr/>
                    <a:lstStyle/>
                    <a:p>
                      <a:endParaRPr lang="en-US" sz="1000" dirty="0"/>
                    </a:p>
                  </a:txBody>
                  <a:tcPr anchor="ctr"/>
                </a:tc>
                <a:tc>
                  <a:txBody>
                    <a:bodyPr/>
                    <a:lstStyle/>
                    <a:p>
                      <a:pPr lvl="0"/>
                      <a:r>
                        <a:rPr lang="en-US" sz="1000" dirty="0" smtClean="0">
                          <a:latin typeface="Arial" panose="020B0604020202020204" pitchFamily="34" charset="0"/>
                          <a:cs typeface="Arial" panose="020B0604020202020204" pitchFamily="34" charset="0"/>
                        </a:rPr>
                        <a:t>Annual number of tickets per institutional FTE among institutions with a central IT help desk that offers each mode (phone, e-mail,</a:t>
                      </a:r>
                      <a:r>
                        <a:rPr lang="en-US" sz="1000" baseline="0" dirty="0" smtClean="0">
                          <a:latin typeface="Arial" panose="020B0604020202020204" pitchFamily="34" charset="0"/>
                          <a:cs typeface="Arial" panose="020B0604020202020204" pitchFamily="34" charset="0"/>
                        </a:rPr>
                        <a:t> walk-in)</a:t>
                      </a:r>
                      <a:endParaRPr lang="en-US" sz="1000" dirty="0">
                        <a:latin typeface="Arial" panose="020B0604020202020204" pitchFamily="34" charset="0"/>
                        <a:cs typeface="Arial" panose="020B0604020202020204" pitchFamily="34" charset="0"/>
                      </a:endParaRPr>
                    </a:p>
                  </a:txBody>
                  <a:tcPr anchor="ctr"/>
                </a:tc>
                <a:tc>
                  <a:txBody>
                    <a:bodyPr/>
                    <a:lstStyle/>
                    <a:p>
                      <a:pPr algn="r"/>
                      <a:r>
                        <a:rPr lang="en-US" sz="1000" dirty="0" smtClean="0">
                          <a:latin typeface="Arial" panose="020B0604020202020204" pitchFamily="34" charset="0"/>
                          <a:cs typeface="Arial" panose="020B0604020202020204" pitchFamily="34" charset="0"/>
                        </a:rPr>
                        <a:t>35</a:t>
                      </a:r>
                      <a:endParaRPr lang="en-US" sz="1000" dirty="0">
                        <a:latin typeface="Arial" panose="020B0604020202020204" pitchFamily="34" charset="0"/>
                        <a:cs typeface="Arial" panose="020B0604020202020204" pitchFamily="34" charset="0"/>
                      </a:endParaRPr>
                    </a:p>
                  </a:txBody>
                  <a:tcPr anchor="ctr"/>
                </a:tc>
              </a:tr>
              <a:tr h="168348">
                <a:tc rowSpan="2">
                  <a:txBody>
                    <a:bodyPr/>
                    <a:lstStyle/>
                    <a:p>
                      <a:r>
                        <a:rPr lang="en-US" sz="1000" dirty="0" smtClean="0">
                          <a:latin typeface="Arial" panose="020B0604020202020204" pitchFamily="34" charset="0"/>
                          <a:cs typeface="Arial" panose="020B0604020202020204" pitchFamily="34" charset="0"/>
                        </a:rPr>
                        <a:t>Educational</a:t>
                      </a:r>
                      <a:r>
                        <a:rPr lang="en-US" sz="1000" baseline="0" dirty="0" smtClean="0">
                          <a:latin typeface="Arial" panose="020B0604020202020204" pitchFamily="34" charset="0"/>
                          <a:cs typeface="Arial" panose="020B0604020202020204" pitchFamily="34" charset="0"/>
                        </a:rPr>
                        <a:t> Technology Services</a:t>
                      </a:r>
                      <a:endParaRPr lang="en-US" sz="1000" dirty="0">
                        <a:latin typeface="Arial" panose="020B0604020202020204" pitchFamily="34" charset="0"/>
                        <a:cs typeface="Arial" panose="020B0604020202020204" pitchFamily="34" charset="0"/>
                      </a:endParaRPr>
                    </a:p>
                  </a:txBody>
                  <a:tcPr anchor="ctr"/>
                </a:tc>
                <a:tc>
                  <a:txBody>
                    <a:bodyPr/>
                    <a:lstStyle/>
                    <a:p>
                      <a:pPr lvl="0"/>
                      <a:r>
                        <a:rPr lang="en-US" sz="1000" dirty="0" smtClean="0">
                          <a:latin typeface="Arial" panose="020B0604020202020204" pitchFamily="34" charset="0"/>
                          <a:cs typeface="Arial" panose="020B0604020202020204" pitchFamily="34" charset="0"/>
                        </a:rPr>
                        <a:t>Most common teaching and learning support services</a:t>
                      </a:r>
                      <a:endParaRPr lang="en-US" sz="1000" dirty="0">
                        <a:latin typeface="Arial" panose="020B0604020202020204" pitchFamily="34" charset="0"/>
                        <a:cs typeface="Arial" panose="020B0604020202020204" pitchFamily="34" charset="0"/>
                      </a:endParaRPr>
                    </a:p>
                  </a:txBody>
                  <a:tcPr anchor="ctr"/>
                </a:tc>
                <a:tc>
                  <a:txBody>
                    <a:bodyPr/>
                    <a:lstStyle/>
                    <a:p>
                      <a:pPr algn="r"/>
                      <a:r>
                        <a:rPr lang="en-US" sz="1000" dirty="0" smtClean="0">
                          <a:latin typeface="Arial" panose="020B0604020202020204" pitchFamily="34" charset="0"/>
                          <a:cs typeface="Arial" panose="020B0604020202020204" pitchFamily="34" charset="0"/>
                        </a:rPr>
                        <a:t>36</a:t>
                      </a:r>
                      <a:endParaRPr lang="en-US" sz="1000" dirty="0">
                        <a:latin typeface="Arial" panose="020B0604020202020204" pitchFamily="34" charset="0"/>
                        <a:cs typeface="Arial" panose="020B0604020202020204" pitchFamily="34" charset="0"/>
                      </a:endParaRPr>
                    </a:p>
                  </a:txBody>
                  <a:tcPr anchor="ctr"/>
                </a:tc>
              </a:tr>
              <a:tr h="168348">
                <a:tc vMerge="1">
                  <a:txBody>
                    <a:bodyPr/>
                    <a:lstStyle/>
                    <a:p>
                      <a:endParaRPr lang="en-US" sz="1000" dirty="0"/>
                    </a:p>
                  </a:txBody>
                  <a:tcPr anchor="ctr"/>
                </a:tc>
                <a:tc>
                  <a:txBody>
                    <a:bodyPr/>
                    <a:lstStyle/>
                    <a:p>
                      <a:pPr lvl="0"/>
                      <a:r>
                        <a:rPr lang="en-US" sz="1000" dirty="0" smtClean="0">
                          <a:latin typeface="Arial" panose="020B0604020202020204" pitchFamily="34" charset="0"/>
                          <a:cs typeface="Arial" panose="020B0604020202020204" pitchFamily="34" charset="0"/>
                        </a:rPr>
                        <a:t>Student FTE per shared workstation provided by central IT</a:t>
                      </a:r>
                      <a:endParaRPr lang="en-US" sz="1000" dirty="0">
                        <a:latin typeface="Arial" panose="020B0604020202020204" pitchFamily="34" charset="0"/>
                        <a:cs typeface="Arial" panose="020B0604020202020204" pitchFamily="34" charset="0"/>
                      </a:endParaRPr>
                    </a:p>
                  </a:txBody>
                  <a:tcPr anchor="ctr"/>
                </a:tc>
                <a:tc>
                  <a:txBody>
                    <a:bodyPr/>
                    <a:lstStyle/>
                    <a:p>
                      <a:pPr algn="r"/>
                      <a:r>
                        <a:rPr lang="en-US" sz="1000" dirty="0" smtClean="0">
                          <a:latin typeface="Arial" panose="020B0604020202020204" pitchFamily="34" charset="0"/>
                          <a:cs typeface="Arial" panose="020B0604020202020204" pitchFamily="34" charset="0"/>
                        </a:rPr>
                        <a:t>37</a:t>
                      </a:r>
                      <a:endParaRPr lang="en-US" sz="1000" dirty="0">
                        <a:latin typeface="Arial" panose="020B0604020202020204" pitchFamily="34" charset="0"/>
                        <a:cs typeface="Arial" panose="020B0604020202020204" pitchFamily="34" charset="0"/>
                      </a:endParaRPr>
                    </a:p>
                  </a:txBody>
                  <a:tcPr anchor="ctr"/>
                </a:tc>
              </a:tr>
              <a:tr h="168348">
                <a:tc rowSpan="3">
                  <a:txBody>
                    <a:bodyPr/>
                    <a:lstStyle/>
                    <a:p>
                      <a:r>
                        <a:rPr lang="en-US" sz="1000" dirty="0" smtClean="0">
                          <a:latin typeface="Arial" panose="020B0604020202020204" pitchFamily="34" charset="0"/>
                          <a:cs typeface="Arial" panose="020B0604020202020204" pitchFamily="34" charset="0"/>
                        </a:rPr>
                        <a:t>Data Center</a:t>
                      </a:r>
                      <a:endParaRPr lang="en-US" sz="1000" dirty="0">
                        <a:latin typeface="Arial" panose="020B0604020202020204" pitchFamily="34" charset="0"/>
                        <a:cs typeface="Arial" panose="020B0604020202020204" pitchFamily="34" charset="0"/>
                      </a:endParaRPr>
                    </a:p>
                  </a:txBody>
                  <a:tcPr anchor="ctr"/>
                </a:tc>
                <a:tc>
                  <a:txBody>
                    <a:bodyPr/>
                    <a:lstStyle/>
                    <a:p>
                      <a:pPr algn="l" fontAlgn="ctr"/>
                      <a:r>
                        <a:rPr lang="en-US" sz="1000" b="0" i="0" u="none" strike="noStrike" dirty="0">
                          <a:solidFill>
                            <a:srgbClr val="000000"/>
                          </a:solidFill>
                          <a:effectLst/>
                          <a:latin typeface="Arial" panose="020B0604020202020204" pitchFamily="34" charset="0"/>
                          <a:cs typeface="Arial" panose="020B0604020202020204" pitchFamily="34" charset="0"/>
                        </a:rPr>
                        <a:t>Institutions using commercial data center services</a:t>
                      </a:r>
                    </a:p>
                  </a:txBody>
                  <a:tcPr anchor="ctr"/>
                </a:tc>
                <a:tc>
                  <a:txBody>
                    <a:bodyPr/>
                    <a:lstStyle/>
                    <a:p>
                      <a:pPr algn="r"/>
                      <a:r>
                        <a:rPr lang="en-US" sz="1000" dirty="0" smtClean="0">
                          <a:latin typeface="Arial" panose="020B0604020202020204" pitchFamily="34" charset="0"/>
                          <a:cs typeface="Arial" panose="020B0604020202020204" pitchFamily="34" charset="0"/>
                        </a:rPr>
                        <a:t>38</a:t>
                      </a:r>
                      <a:endParaRPr lang="en-US" sz="1000" dirty="0">
                        <a:latin typeface="Arial" panose="020B0604020202020204" pitchFamily="34" charset="0"/>
                        <a:cs typeface="Arial" panose="020B0604020202020204" pitchFamily="34" charset="0"/>
                      </a:endParaRPr>
                    </a:p>
                  </a:txBody>
                  <a:tcPr anchor="ctr"/>
                </a:tc>
              </a:tr>
              <a:tr h="168348">
                <a:tc vMerge="1">
                  <a:txBody>
                    <a:bodyPr/>
                    <a:lstStyle/>
                    <a:p>
                      <a:endParaRPr lang="en-US" sz="1000" dirty="0"/>
                    </a:p>
                  </a:txBody>
                  <a:tcPr anchor="ctr"/>
                </a:tc>
                <a:tc>
                  <a:txBody>
                    <a:bodyPr/>
                    <a:lstStyle/>
                    <a:p>
                      <a:pPr algn="l" fontAlgn="ctr"/>
                      <a:r>
                        <a:rPr lang="en-US" sz="1000" b="0" i="0" u="none" strike="noStrike" dirty="0">
                          <a:solidFill>
                            <a:srgbClr val="000000"/>
                          </a:solidFill>
                          <a:effectLst/>
                          <a:latin typeface="Arial" panose="020B0604020202020204" pitchFamily="34" charset="0"/>
                          <a:cs typeface="Arial" panose="020B0604020202020204" pitchFamily="34" charset="0"/>
                        </a:rPr>
                        <a:t>Institutions hosting or participating in cross-institutional data center services </a:t>
                      </a:r>
                    </a:p>
                  </a:txBody>
                  <a:tcPr anchor="ctr"/>
                </a:tc>
                <a:tc>
                  <a:txBody>
                    <a:bodyPr/>
                    <a:lstStyle/>
                    <a:p>
                      <a:pPr algn="r"/>
                      <a:r>
                        <a:rPr lang="en-US" sz="1000" dirty="0" smtClean="0">
                          <a:latin typeface="Arial" panose="020B0604020202020204" pitchFamily="34" charset="0"/>
                          <a:cs typeface="Arial" panose="020B0604020202020204" pitchFamily="34" charset="0"/>
                        </a:rPr>
                        <a:t>38</a:t>
                      </a:r>
                      <a:endParaRPr lang="en-US" sz="1000" dirty="0">
                        <a:latin typeface="Arial" panose="020B0604020202020204" pitchFamily="34" charset="0"/>
                        <a:cs typeface="Arial" panose="020B0604020202020204" pitchFamily="34" charset="0"/>
                      </a:endParaRPr>
                    </a:p>
                  </a:txBody>
                  <a:tcPr anchor="ctr"/>
                </a:tc>
              </a:tr>
              <a:tr h="168348">
                <a:tc vMerge="1">
                  <a:txBody>
                    <a:bodyPr/>
                    <a:lstStyle/>
                    <a:p>
                      <a:endParaRPr lang="en-US" sz="1000" dirty="0"/>
                    </a:p>
                  </a:txBody>
                  <a:tcPr anchor="ctr"/>
                </a:tc>
                <a:tc>
                  <a:txBody>
                    <a:bodyPr/>
                    <a:lstStyle/>
                    <a:p>
                      <a:pPr algn="l" fontAlgn="ctr"/>
                      <a:r>
                        <a:rPr lang="en-US" sz="1000" b="0" i="0" u="none" strike="noStrike" dirty="0">
                          <a:solidFill>
                            <a:srgbClr val="000000"/>
                          </a:solidFill>
                          <a:effectLst/>
                          <a:latin typeface="Arial" panose="020B0604020202020204" pitchFamily="34" charset="0"/>
                          <a:cs typeface="Arial" panose="020B0604020202020204" pitchFamily="34" charset="0"/>
                        </a:rPr>
                        <a:t>Institutions using </a:t>
                      </a:r>
                      <a:r>
                        <a:rPr lang="en-US" sz="1000" b="0" i="0" u="none" strike="noStrike" dirty="0" err="1" smtClean="0">
                          <a:solidFill>
                            <a:srgbClr val="000000"/>
                          </a:solidFill>
                          <a:effectLst/>
                          <a:latin typeface="Arial" panose="020B0604020202020204" pitchFamily="34" charset="0"/>
                          <a:cs typeface="Arial" panose="020B0604020202020204" pitchFamily="34" charset="0"/>
                        </a:rPr>
                        <a:t>SaaS</a:t>
                      </a:r>
                      <a:r>
                        <a:rPr lang="en-US" sz="1000" b="0" i="0" u="none" strike="noStrike" dirty="0" smtClean="0">
                          <a:solidFill>
                            <a:srgbClr val="000000"/>
                          </a:solidFill>
                          <a:effectLst/>
                          <a:latin typeface="Arial" panose="020B0604020202020204" pitchFamily="34" charset="0"/>
                          <a:cs typeface="Arial" panose="020B0604020202020204" pitchFamily="34" charset="0"/>
                        </a:rPr>
                        <a:t>, </a:t>
                      </a:r>
                      <a:r>
                        <a:rPr lang="en-US" sz="1000" b="0" i="0" u="none" strike="noStrike" dirty="0" err="1" smtClean="0">
                          <a:solidFill>
                            <a:srgbClr val="000000"/>
                          </a:solidFill>
                          <a:effectLst/>
                          <a:latin typeface="Arial" panose="020B0604020202020204" pitchFamily="34" charset="0"/>
                          <a:cs typeface="Arial" panose="020B0604020202020204" pitchFamily="34" charset="0"/>
                        </a:rPr>
                        <a:t>PaaS</a:t>
                      </a:r>
                      <a:r>
                        <a:rPr lang="en-US" sz="1000" b="0" i="0" u="none" strike="noStrike" dirty="0" smtClean="0">
                          <a:solidFill>
                            <a:srgbClr val="000000"/>
                          </a:solidFill>
                          <a:effectLst/>
                          <a:latin typeface="Arial" panose="020B0604020202020204" pitchFamily="34" charset="0"/>
                          <a:cs typeface="Arial" panose="020B0604020202020204" pitchFamily="34" charset="0"/>
                        </a:rPr>
                        <a:t>, or </a:t>
                      </a:r>
                      <a:r>
                        <a:rPr lang="en-US" sz="1000" b="0" i="0" u="none" strike="noStrike" dirty="0" err="1" smtClean="0">
                          <a:solidFill>
                            <a:srgbClr val="000000"/>
                          </a:solidFill>
                          <a:effectLst/>
                          <a:latin typeface="Arial" panose="020B0604020202020204" pitchFamily="34" charset="0"/>
                          <a:cs typeface="Arial" panose="020B0604020202020204" pitchFamily="34" charset="0"/>
                        </a:rPr>
                        <a:t>IaaS</a:t>
                      </a:r>
                      <a:r>
                        <a:rPr lang="en-US" sz="1000" b="0" i="0" u="none" strike="noStrike" dirty="0" smtClean="0">
                          <a:solidFill>
                            <a:srgbClr val="000000"/>
                          </a:solidFill>
                          <a:effectLst/>
                          <a:latin typeface="Arial" panose="020B0604020202020204" pitchFamily="34" charset="0"/>
                          <a:cs typeface="Arial" panose="020B0604020202020204" pitchFamily="34" charset="0"/>
                        </a:rPr>
                        <a:t> </a:t>
                      </a:r>
                      <a:r>
                        <a:rPr lang="en-US" sz="1000" b="0" i="0" u="none" strike="noStrike" dirty="0">
                          <a:solidFill>
                            <a:srgbClr val="000000"/>
                          </a:solidFill>
                          <a:effectLst/>
                          <a:latin typeface="Arial" panose="020B0604020202020204" pitchFamily="34" charset="0"/>
                          <a:cs typeface="Arial" panose="020B0604020202020204" pitchFamily="34" charset="0"/>
                        </a:rPr>
                        <a:t>to provide data center services</a:t>
                      </a:r>
                    </a:p>
                  </a:txBody>
                  <a:tcPr anchor="ctr"/>
                </a:tc>
                <a:tc>
                  <a:txBody>
                    <a:bodyPr/>
                    <a:lstStyle/>
                    <a:p>
                      <a:pPr algn="r"/>
                      <a:r>
                        <a:rPr lang="en-US" sz="1000" dirty="0" smtClean="0">
                          <a:latin typeface="Arial" panose="020B0604020202020204" pitchFamily="34" charset="0"/>
                          <a:cs typeface="Arial" panose="020B0604020202020204" pitchFamily="34" charset="0"/>
                        </a:rPr>
                        <a:t>39</a:t>
                      </a:r>
                      <a:endParaRPr lang="en-US" sz="1000" dirty="0">
                        <a:latin typeface="Arial" panose="020B0604020202020204" pitchFamily="34" charset="0"/>
                        <a:cs typeface="Arial" panose="020B0604020202020204" pitchFamily="34" charset="0"/>
                      </a:endParaRPr>
                    </a:p>
                  </a:txBody>
                  <a:tcPr anchor="ctr"/>
                </a:tc>
              </a:tr>
              <a:tr h="168348">
                <a:tc rowSpan="2">
                  <a:txBody>
                    <a:bodyPr/>
                    <a:lstStyle/>
                    <a:p>
                      <a:r>
                        <a:rPr lang="en-US" sz="1000" dirty="0" smtClean="0">
                          <a:latin typeface="Arial" panose="020B0604020202020204" pitchFamily="34" charset="0"/>
                          <a:cs typeface="Arial" panose="020B0604020202020204" pitchFamily="34" charset="0"/>
                        </a:rPr>
                        <a:t>Communications Infrastructure</a:t>
                      </a:r>
                      <a:endParaRPr lang="en-US" sz="1000" dirty="0">
                        <a:latin typeface="Arial" panose="020B0604020202020204" pitchFamily="34" charset="0"/>
                        <a:cs typeface="Arial" panose="020B0604020202020204" pitchFamily="34" charset="0"/>
                      </a:endParaRPr>
                    </a:p>
                  </a:txBody>
                  <a:tcPr anchor="ctr"/>
                </a:tc>
                <a:tc>
                  <a:txBody>
                    <a:bodyPr/>
                    <a:lstStyle/>
                    <a:p>
                      <a:pPr algn="l" fontAlgn="ctr"/>
                      <a:r>
                        <a:rPr lang="en-US" sz="1000" kern="1200" dirty="0" smtClean="0">
                          <a:solidFill>
                            <a:schemeClr val="dk1"/>
                          </a:solidFill>
                          <a:effectLst/>
                          <a:latin typeface="Arial" panose="020B0604020202020204" pitchFamily="34" charset="0"/>
                          <a:ea typeface="+mn-ea"/>
                          <a:cs typeface="Arial" panose="020B0604020202020204" pitchFamily="34" charset="0"/>
                        </a:rPr>
                        <a:t>Communications infrastructure technologies most likely to be deployed soon</a:t>
                      </a:r>
                      <a:r>
                        <a:rPr lang="en-US" sz="1000" dirty="0" smtClean="0">
                          <a:effectLst/>
                          <a:latin typeface="Arial" panose="020B0604020202020204" pitchFamily="34" charset="0"/>
                          <a:cs typeface="Arial" panose="020B0604020202020204" pitchFamily="34" charset="0"/>
                        </a:rPr>
                        <a:t> </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anchor="ctr"/>
                </a:tc>
                <a:tc>
                  <a:txBody>
                    <a:bodyPr/>
                    <a:lstStyle/>
                    <a:p>
                      <a:pPr algn="r"/>
                      <a:r>
                        <a:rPr lang="en-US" sz="1000" dirty="0" smtClean="0">
                          <a:latin typeface="Arial" panose="020B0604020202020204" pitchFamily="34" charset="0"/>
                          <a:cs typeface="Arial" panose="020B0604020202020204" pitchFamily="34" charset="0"/>
                        </a:rPr>
                        <a:t>40</a:t>
                      </a:r>
                      <a:endParaRPr lang="en-US" sz="1000" dirty="0">
                        <a:latin typeface="Arial" panose="020B0604020202020204" pitchFamily="34" charset="0"/>
                        <a:cs typeface="Arial" panose="020B0604020202020204" pitchFamily="34" charset="0"/>
                      </a:endParaRPr>
                    </a:p>
                  </a:txBody>
                  <a:tcPr anchor="ctr"/>
                </a:tc>
              </a:tr>
              <a:tr h="168348">
                <a:tc vMerge="1">
                  <a:txBody>
                    <a:bodyPr/>
                    <a:lstStyle/>
                    <a:p>
                      <a:endParaRPr lang="en-US" sz="1000" dirty="0"/>
                    </a:p>
                  </a:txBody>
                  <a:tcPr anchor="ctr"/>
                </a:tc>
                <a:tc>
                  <a:txBody>
                    <a:bodyPr/>
                    <a:lstStyle/>
                    <a:p>
                      <a:pPr algn="l" fontAlgn="ctr"/>
                      <a:r>
                        <a:rPr lang="en-US" sz="1000" b="0" i="0" u="none" strike="noStrike" dirty="0">
                          <a:solidFill>
                            <a:srgbClr val="000000"/>
                          </a:solidFill>
                          <a:effectLst/>
                          <a:latin typeface="Arial" panose="020B0604020202020204" pitchFamily="34" charset="0"/>
                          <a:cs typeface="Arial" panose="020B0604020202020204" pitchFamily="34" charset="0"/>
                        </a:rPr>
                        <a:t>Access points that are </a:t>
                      </a:r>
                      <a:r>
                        <a:rPr lang="en-US" sz="1000" b="0" i="0" u="none" strike="noStrike" dirty="0" smtClean="0">
                          <a:solidFill>
                            <a:srgbClr val="000000"/>
                          </a:solidFill>
                          <a:effectLst/>
                          <a:latin typeface="Arial" panose="020B0604020202020204" pitchFamily="34" charset="0"/>
                          <a:cs typeface="Arial" panose="020B0604020202020204" pitchFamily="34" charset="0"/>
                        </a:rPr>
                        <a:t>802.11n or 802.11ac</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anchor="ctr"/>
                </a:tc>
                <a:tc>
                  <a:txBody>
                    <a:bodyPr/>
                    <a:lstStyle/>
                    <a:p>
                      <a:pPr algn="r"/>
                      <a:r>
                        <a:rPr lang="en-US" sz="1000" dirty="0" smtClean="0">
                          <a:latin typeface="Arial" panose="020B0604020202020204" pitchFamily="34" charset="0"/>
                          <a:cs typeface="Arial" panose="020B0604020202020204" pitchFamily="34" charset="0"/>
                        </a:rPr>
                        <a:t>41</a:t>
                      </a:r>
                      <a:endParaRPr lang="en-US" sz="1000" dirty="0">
                        <a:latin typeface="Arial" panose="020B0604020202020204" pitchFamily="34" charset="0"/>
                        <a:cs typeface="Arial" panose="020B0604020202020204" pitchFamily="34" charset="0"/>
                      </a:endParaRPr>
                    </a:p>
                  </a:txBody>
                  <a:tcPr anchor="ctr"/>
                </a:tc>
              </a:tr>
              <a:tr h="168348">
                <a:tc rowSpan="2">
                  <a:txBody>
                    <a:bodyPr/>
                    <a:lstStyle/>
                    <a:p>
                      <a:r>
                        <a:rPr lang="en-US" sz="1000" dirty="0" smtClean="0">
                          <a:latin typeface="Arial" panose="020B0604020202020204" pitchFamily="34" charset="0"/>
                          <a:cs typeface="Arial" panose="020B0604020202020204" pitchFamily="34" charset="0"/>
                        </a:rPr>
                        <a:t>Information Security</a:t>
                      </a:r>
                      <a:endParaRPr lang="en-US" sz="1000" dirty="0">
                        <a:latin typeface="Arial" panose="020B0604020202020204" pitchFamily="34" charset="0"/>
                        <a:cs typeface="Arial" panose="020B0604020202020204" pitchFamily="34" charset="0"/>
                      </a:endParaRPr>
                    </a:p>
                  </a:txBody>
                  <a:tcPr anchor="ctr"/>
                </a:tc>
                <a:tc>
                  <a:txBody>
                    <a:bodyPr/>
                    <a:lstStyle/>
                    <a:p>
                      <a:pPr algn="l" fontAlgn="ctr"/>
                      <a:r>
                        <a:rPr lang="en-US" sz="1000" b="0" i="0" u="none" strike="noStrike" dirty="0" smtClean="0">
                          <a:solidFill>
                            <a:srgbClr val="000000"/>
                          </a:solidFill>
                          <a:effectLst/>
                          <a:latin typeface="Arial" panose="020B0604020202020204" pitchFamily="34" charset="0"/>
                          <a:cs typeface="Arial" panose="020B0604020202020204" pitchFamily="34" charset="0"/>
                        </a:rPr>
                        <a:t>Institutions with mandatory information security training for faculty,</a:t>
                      </a:r>
                      <a:r>
                        <a:rPr lang="en-US" sz="1000" b="0" i="0" u="none" strike="noStrike" baseline="0" dirty="0" smtClean="0">
                          <a:solidFill>
                            <a:srgbClr val="000000"/>
                          </a:solidFill>
                          <a:effectLst/>
                          <a:latin typeface="Arial" panose="020B0604020202020204" pitchFamily="34" charset="0"/>
                          <a:cs typeface="Arial" panose="020B0604020202020204" pitchFamily="34" charset="0"/>
                        </a:rPr>
                        <a:t> staff, or students</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anchor="ctr"/>
                </a:tc>
                <a:tc>
                  <a:txBody>
                    <a:bodyPr/>
                    <a:lstStyle/>
                    <a:p>
                      <a:pPr algn="r"/>
                      <a:r>
                        <a:rPr lang="en-US" sz="1000" dirty="0" smtClean="0">
                          <a:latin typeface="Arial" panose="020B0604020202020204" pitchFamily="34" charset="0"/>
                          <a:cs typeface="Arial" panose="020B0604020202020204" pitchFamily="34" charset="0"/>
                        </a:rPr>
                        <a:t>42</a:t>
                      </a:r>
                      <a:endParaRPr lang="en-US" sz="1000" dirty="0">
                        <a:latin typeface="Arial" panose="020B0604020202020204" pitchFamily="34" charset="0"/>
                        <a:cs typeface="Arial" panose="020B0604020202020204" pitchFamily="34" charset="0"/>
                      </a:endParaRPr>
                    </a:p>
                  </a:txBody>
                  <a:tcPr anchor="ctr"/>
                </a:tc>
              </a:tr>
              <a:tr h="168348">
                <a:tc vMerge="1">
                  <a:txBody>
                    <a:bodyPr/>
                    <a:lstStyle/>
                    <a:p>
                      <a:endParaRPr lang="en-US" sz="1000" dirty="0"/>
                    </a:p>
                  </a:txBody>
                  <a:tcPr anchor="ctr"/>
                </a:tc>
                <a:tc>
                  <a:txBody>
                    <a:bodyPr/>
                    <a:lstStyle/>
                    <a:p>
                      <a:pPr algn="l" fontAlgn="ctr"/>
                      <a:r>
                        <a:rPr lang="en-US" sz="1000" b="0" i="0" u="none" strike="noStrike" dirty="0" smtClean="0">
                          <a:solidFill>
                            <a:srgbClr val="000000"/>
                          </a:solidFill>
                          <a:effectLst/>
                          <a:latin typeface="Arial" panose="020B0604020202020204" pitchFamily="34" charset="0"/>
                          <a:cs typeface="Arial" panose="020B0604020202020204" pitchFamily="34" charset="0"/>
                        </a:rPr>
                        <a:t>Institutions that have conducted any sort of IT security risk assessment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anchor="ctr"/>
                </a:tc>
                <a:tc>
                  <a:txBody>
                    <a:bodyPr/>
                    <a:lstStyle/>
                    <a:p>
                      <a:pPr algn="r"/>
                      <a:r>
                        <a:rPr lang="en-US" sz="1000" dirty="0" smtClean="0">
                          <a:latin typeface="Arial" panose="020B0604020202020204" pitchFamily="34" charset="0"/>
                          <a:cs typeface="Arial" panose="020B0604020202020204" pitchFamily="34" charset="0"/>
                        </a:rPr>
                        <a:t>43</a:t>
                      </a:r>
                      <a:endParaRPr lang="en-US" sz="1000" dirty="0">
                        <a:latin typeface="Arial" panose="020B0604020202020204" pitchFamily="34" charset="0"/>
                        <a:cs typeface="Arial" panose="020B0604020202020204" pitchFamily="34" charset="0"/>
                      </a:endParaRPr>
                    </a:p>
                  </a:txBody>
                  <a:tcPr anchor="ctr"/>
                </a:tc>
              </a:tr>
              <a:tr h="168348">
                <a:tc rowSpan="5">
                  <a:txBody>
                    <a:bodyPr/>
                    <a:lstStyle/>
                    <a:p>
                      <a:r>
                        <a:rPr lang="en-US" sz="1000" dirty="0" smtClean="0">
                          <a:latin typeface="Arial" panose="020B0604020202020204" pitchFamily="34" charset="0"/>
                          <a:cs typeface="Arial" panose="020B0604020202020204" pitchFamily="34" charset="0"/>
                        </a:rPr>
                        <a:t>Information Systems and Applications</a:t>
                      </a:r>
                      <a:endParaRPr lang="en-US" sz="1000" dirty="0">
                        <a:latin typeface="Arial" panose="020B0604020202020204" pitchFamily="34" charset="0"/>
                        <a:cs typeface="Arial" panose="020B0604020202020204" pitchFamily="34" charset="0"/>
                      </a:endParaRPr>
                    </a:p>
                  </a:txBody>
                  <a:tcPr anchor="ctr"/>
                </a:tc>
                <a:tc>
                  <a:txBody>
                    <a:bodyPr/>
                    <a:lstStyle/>
                    <a:p>
                      <a:pPr algn="l" fontAlgn="ctr"/>
                      <a:r>
                        <a:rPr lang="en-US" sz="1000" b="0" i="0" u="none" strike="noStrike" dirty="0">
                          <a:solidFill>
                            <a:srgbClr val="000000"/>
                          </a:solidFill>
                          <a:effectLst/>
                          <a:latin typeface="Arial" panose="020B0604020202020204" pitchFamily="34" charset="0"/>
                          <a:cs typeface="Arial" panose="020B0604020202020204" pitchFamily="34" charset="0"/>
                        </a:rPr>
                        <a:t>Systems most commonly vendor hosted (</a:t>
                      </a:r>
                      <a:r>
                        <a:rPr lang="en-US" sz="1000" b="0" i="0" u="none" strike="noStrike" dirty="0" err="1">
                          <a:solidFill>
                            <a:srgbClr val="000000"/>
                          </a:solidFill>
                          <a:effectLst/>
                          <a:latin typeface="Arial" panose="020B0604020202020204" pitchFamily="34" charset="0"/>
                          <a:cs typeface="Arial" panose="020B0604020202020204" pitchFamily="34" charset="0"/>
                        </a:rPr>
                        <a:t>IaaS</a:t>
                      </a:r>
                      <a:r>
                        <a:rPr lang="en-US" sz="1000" b="0" i="0" u="none" strike="noStrike" dirty="0" smtClean="0">
                          <a:solidFill>
                            <a:srgbClr val="000000"/>
                          </a:solidFill>
                          <a:effectLst/>
                          <a:latin typeface="Arial" panose="020B0604020202020204" pitchFamily="34" charset="0"/>
                          <a:cs typeface="Arial" panose="020B0604020202020204" pitchFamily="34" charset="0"/>
                        </a:rPr>
                        <a: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anchor="ctr"/>
                </a:tc>
                <a:tc>
                  <a:txBody>
                    <a:bodyPr/>
                    <a:lstStyle/>
                    <a:p>
                      <a:pPr algn="r"/>
                      <a:r>
                        <a:rPr lang="en-US" sz="1000" dirty="0" smtClean="0">
                          <a:latin typeface="Arial" panose="020B0604020202020204" pitchFamily="34" charset="0"/>
                          <a:cs typeface="Arial" panose="020B0604020202020204" pitchFamily="34" charset="0"/>
                        </a:rPr>
                        <a:t>44</a:t>
                      </a:r>
                      <a:endParaRPr lang="en-US" sz="1000" dirty="0">
                        <a:latin typeface="Arial" panose="020B0604020202020204" pitchFamily="34" charset="0"/>
                        <a:cs typeface="Arial" panose="020B0604020202020204" pitchFamily="34" charset="0"/>
                      </a:endParaRPr>
                    </a:p>
                  </a:txBody>
                  <a:tcPr anchor="ctr"/>
                </a:tc>
              </a:tr>
              <a:tr h="168348">
                <a:tc vMerge="1">
                  <a:txBody>
                    <a:bodyPr/>
                    <a:lstStyle/>
                    <a:p>
                      <a:endParaRPr lang="en-US" sz="1000" dirty="0"/>
                    </a:p>
                  </a:txBody>
                  <a:tcPr anchor="ctr"/>
                </a:tc>
                <a:tc>
                  <a:txBody>
                    <a:bodyPr/>
                    <a:lstStyle/>
                    <a:p>
                      <a:pPr algn="l" fontAlgn="ctr"/>
                      <a:r>
                        <a:rPr lang="en-US" sz="1000" b="0" i="0" u="none" strike="noStrike" dirty="0">
                          <a:solidFill>
                            <a:srgbClr val="000000"/>
                          </a:solidFill>
                          <a:effectLst/>
                          <a:latin typeface="Arial" panose="020B0604020202020204" pitchFamily="34" charset="0"/>
                          <a:cs typeface="Arial" panose="020B0604020202020204" pitchFamily="34" charset="0"/>
                        </a:rPr>
                        <a:t>Systems most commonly vendor managed (</a:t>
                      </a:r>
                      <a:r>
                        <a:rPr lang="en-US" sz="1000" b="0" i="0" u="none" strike="noStrike" dirty="0" err="1">
                          <a:solidFill>
                            <a:srgbClr val="000000"/>
                          </a:solidFill>
                          <a:effectLst/>
                          <a:latin typeface="Arial" panose="020B0604020202020204" pitchFamily="34" charset="0"/>
                          <a:cs typeface="Arial" panose="020B0604020202020204" pitchFamily="34" charset="0"/>
                        </a:rPr>
                        <a:t>PaaS</a:t>
                      </a:r>
                      <a:r>
                        <a:rPr lang="en-US" sz="1000" b="0" i="0" u="none" strike="noStrike" dirty="0" smtClean="0">
                          <a:solidFill>
                            <a:srgbClr val="000000"/>
                          </a:solidFill>
                          <a:effectLst/>
                          <a:latin typeface="Arial" panose="020B0604020202020204" pitchFamily="34" charset="0"/>
                          <a:cs typeface="Arial" panose="020B0604020202020204" pitchFamily="34" charset="0"/>
                        </a:rPr>
                        <a: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anchor="ctr"/>
                </a:tc>
                <a:tc>
                  <a:txBody>
                    <a:bodyPr/>
                    <a:lstStyle/>
                    <a:p>
                      <a:pPr algn="r"/>
                      <a:r>
                        <a:rPr lang="en-US" sz="1000" dirty="0" smtClean="0">
                          <a:latin typeface="Arial" panose="020B0604020202020204" pitchFamily="34" charset="0"/>
                          <a:cs typeface="Arial" panose="020B0604020202020204" pitchFamily="34" charset="0"/>
                        </a:rPr>
                        <a:t>45</a:t>
                      </a:r>
                      <a:endParaRPr lang="en-US" sz="1000" dirty="0">
                        <a:latin typeface="Arial" panose="020B0604020202020204" pitchFamily="34" charset="0"/>
                        <a:cs typeface="Arial" panose="020B0604020202020204" pitchFamily="34" charset="0"/>
                      </a:endParaRPr>
                    </a:p>
                  </a:txBody>
                  <a:tcPr anchor="ctr"/>
                </a:tc>
              </a:tr>
              <a:tr h="168348">
                <a:tc vMerge="1">
                  <a:txBody>
                    <a:bodyPr/>
                    <a:lstStyle/>
                    <a:p>
                      <a:endParaRPr lang="en-US" sz="1000" dirty="0"/>
                    </a:p>
                  </a:txBody>
                  <a:tcPr anchor="ctr"/>
                </a:tc>
                <a:tc>
                  <a:txBody>
                    <a:bodyPr/>
                    <a:lstStyle/>
                    <a:p>
                      <a:pPr algn="l" fontAlgn="ctr"/>
                      <a:r>
                        <a:rPr lang="en-US" sz="1000" b="0" i="0" u="none" strike="noStrike" dirty="0">
                          <a:solidFill>
                            <a:srgbClr val="000000"/>
                          </a:solidFill>
                          <a:effectLst/>
                          <a:latin typeface="Arial" panose="020B0604020202020204" pitchFamily="34" charset="0"/>
                          <a:cs typeface="Arial" panose="020B0604020202020204" pitchFamily="34" charset="0"/>
                        </a:rPr>
                        <a:t>Systems most commonly vendor managed (</a:t>
                      </a:r>
                      <a:r>
                        <a:rPr lang="en-US" sz="1000" b="0" i="0" u="none" strike="noStrike" dirty="0" err="1">
                          <a:solidFill>
                            <a:srgbClr val="000000"/>
                          </a:solidFill>
                          <a:effectLst/>
                          <a:latin typeface="Arial" panose="020B0604020202020204" pitchFamily="34" charset="0"/>
                          <a:cs typeface="Arial" panose="020B0604020202020204" pitchFamily="34" charset="0"/>
                        </a:rPr>
                        <a:t>SaaS</a:t>
                      </a:r>
                      <a:r>
                        <a:rPr lang="en-US" sz="1000" b="0" i="0" u="none" strike="noStrike" dirty="0" smtClean="0">
                          <a:solidFill>
                            <a:srgbClr val="000000"/>
                          </a:solidFill>
                          <a:effectLst/>
                          <a:latin typeface="Arial" panose="020B0604020202020204" pitchFamily="34" charset="0"/>
                          <a:cs typeface="Arial" panose="020B0604020202020204" pitchFamily="34" charset="0"/>
                        </a:rPr>
                        <a: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anchor="ctr"/>
                </a:tc>
                <a:tc>
                  <a:txBody>
                    <a:bodyPr/>
                    <a:lstStyle/>
                    <a:p>
                      <a:pPr algn="r"/>
                      <a:r>
                        <a:rPr lang="en-US" sz="1000" dirty="0" smtClean="0">
                          <a:latin typeface="Arial" panose="020B0604020202020204" pitchFamily="34" charset="0"/>
                          <a:cs typeface="Arial" panose="020B0604020202020204" pitchFamily="34" charset="0"/>
                        </a:rPr>
                        <a:t>46</a:t>
                      </a:r>
                      <a:endParaRPr lang="en-US" sz="1000" dirty="0">
                        <a:latin typeface="Arial" panose="020B0604020202020204" pitchFamily="34" charset="0"/>
                        <a:cs typeface="Arial" panose="020B0604020202020204" pitchFamily="34" charset="0"/>
                      </a:endParaRPr>
                    </a:p>
                  </a:txBody>
                  <a:tcPr anchor="ctr"/>
                </a:tc>
              </a:tr>
              <a:tr h="168348">
                <a:tc vMerge="1">
                  <a:txBody>
                    <a:bodyPr/>
                    <a:lstStyle/>
                    <a:p>
                      <a:endParaRPr lang="en-US" sz="1000" dirty="0"/>
                    </a:p>
                  </a:txBody>
                  <a:tcPr anchor="ctr"/>
                </a:tc>
                <a:tc>
                  <a:txBody>
                    <a:bodyPr/>
                    <a:lstStyle/>
                    <a:p>
                      <a:pPr algn="l" fontAlgn="ctr"/>
                      <a:r>
                        <a:rPr lang="en-US" sz="1000" b="0" i="0" u="none" strike="noStrike" dirty="0">
                          <a:solidFill>
                            <a:srgbClr val="000000"/>
                          </a:solidFill>
                          <a:effectLst/>
                          <a:latin typeface="Arial" panose="020B0604020202020204" pitchFamily="34" charset="0"/>
                          <a:cs typeface="Arial" panose="020B0604020202020204" pitchFamily="34" charset="0"/>
                        </a:rPr>
                        <a:t>Systems most likely to be replaced in the next three </a:t>
                      </a:r>
                      <a:r>
                        <a:rPr lang="en-US" sz="1000" b="0" i="0" u="none" strike="noStrike" dirty="0" smtClean="0">
                          <a:solidFill>
                            <a:srgbClr val="000000"/>
                          </a:solidFill>
                          <a:effectLst/>
                          <a:latin typeface="Arial" panose="020B0604020202020204" pitchFamily="34" charset="0"/>
                          <a:cs typeface="Arial" panose="020B0604020202020204" pitchFamily="34" charset="0"/>
                        </a:rPr>
                        <a:t>years</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anchor="ctr"/>
                </a:tc>
                <a:tc>
                  <a:txBody>
                    <a:bodyPr/>
                    <a:lstStyle/>
                    <a:p>
                      <a:pPr algn="r"/>
                      <a:r>
                        <a:rPr lang="en-US" sz="1000" dirty="0" smtClean="0">
                          <a:latin typeface="Arial" panose="020B0604020202020204" pitchFamily="34" charset="0"/>
                          <a:cs typeface="Arial" panose="020B0604020202020204" pitchFamily="34" charset="0"/>
                        </a:rPr>
                        <a:t>47</a:t>
                      </a:r>
                      <a:endParaRPr lang="en-US" sz="1000" dirty="0">
                        <a:latin typeface="Arial" panose="020B0604020202020204" pitchFamily="34" charset="0"/>
                        <a:cs typeface="Arial" panose="020B0604020202020204" pitchFamily="34" charset="0"/>
                      </a:endParaRPr>
                    </a:p>
                  </a:txBody>
                  <a:tcPr anchor="ctr"/>
                </a:tc>
              </a:tr>
              <a:tr h="168348">
                <a:tc vMerge="1">
                  <a:txBody>
                    <a:bodyPr/>
                    <a:lstStyle/>
                    <a:p>
                      <a:endParaRPr lang="en-US" sz="1000" dirty="0"/>
                    </a:p>
                  </a:txBody>
                  <a:tcPr anchor="ctr"/>
                </a:tc>
                <a:tc>
                  <a:txBody>
                    <a:bodyPr/>
                    <a:lstStyle/>
                    <a:p>
                      <a:pPr algn="l" fontAlgn="ctr"/>
                      <a:r>
                        <a:rPr lang="en-US" sz="1000" b="0" i="0" u="none" strike="noStrike" dirty="0">
                          <a:solidFill>
                            <a:srgbClr val="000000"/>
                          </a:solidFill>
                          <a:effectLst/>
                          <a:latin typeface="Arial" panose="020B0604020202020204" pitchFamily="34" charset="0"/>
                          <a:cs typeface="Arial" panose="020B0604020202020204" pitchFamily="34" charset="0"/>
                        </a:rPr>
                        <a:t>Systems most commonly mobile friendly</a:t>
                      </a:r>
                    </a:p>
                  </a:txBody>
                  <a:tcPr anchor="ctr"/>
                </a:tc>
                <a:tc>
                  <a:txBody>
                    <a:bodyPr/>
                    <a:lstStyle/>
                    <a:p>
                      <a:pPr algn="r"/>
                      <a:r>
                        <a:rPr lang="en-US" sz="1000" dirty="0" smtClean="0">
                          <a:latin typeface="Arial" panose="020B0604020202020204" pitchFamily="34" charset="0"/>
                          <a:cs typeface="Arial" panose="020B0604020202020204" pitchFamily="34" charset="0"/>
                        </a:rPr>
                        <a:t>48</a:t>
                      </a:r>
                      <a:endParaRPr lang="en-US" sz="1000" dirty="0">
                        <a:latin typeface="Arial" panose="020B0604020202020204" pitchFamily="34" charset="0"/>
                        <a:cs typeface="Arial" panose="020B0604020202020204" pitchFamily="34" charset="0"/>
                      </a:endParaRPr>
                    </a:p>
                  </a:txBody>
                  <a:tcPr anchor="ctr"/>
                </a:tc>
              </a:tr>
            </a:tbl>
          </a:graphicData>
        </a:graphic>
      </p:graphicFrame>
      <p:sp>
        <p:nvSpPr>
          <p:cNvPr id="9" name="Title 1"/>
          <p:cNvSpPr>
            <a:spLocks noGrp="1"/>
          </p:cNvSpPr>
          <p:nvPr>
            <p:ph type="title"/>
          </p:nvPr>
        </p:nvSpPr>
        <p:spPr>
          <a:xfrm>
            <a:off x="606829" y="338675"/>
            <a:ext cx="8021782" cy="729971"/>
          </a:xfrm>
        </p:spPr>
        <p:txBody>
          <a:bodyPr/>
          <a:lstStyle/>
          <a:p>
            <a:r>
              <a:rPr lang="en-US" sz="2800" dirty="0" smtClean="0"/>
              <a:t>IT Services: Benchmarks</a:t>
            </a:r>
            <a:endParaRPr lang="en-US" sz="2800" dirty="0"/>
          </a:p>
        </p:txBody>
      </p:sp>
    </p:spTree>
    <p:extLst>
      <p:ext uri="{BB962C8B-B14F-4D97-AF65-F5344CB8AC3E}">
        <p14:creationId xmlns:p14="http://schemas.microsoft.com/office/powerpoint/2010/main" val="4232417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1"/>
            <a:ext cx="8552411" cy="916246"/>
          </a:xfrm>
        </p:spPr>
        <p:txBody>
          <a:bodyPr/>
          <a:lstStyle/>
          <a:p>
            <a:r>
              <a:rPr lang="en-US" sz="2000" dirty="0" smtClean="0">
                <a:solidFill>
                  <a:srgbClr val="000000"/>
                </a:solidFill>
              </a:rPr>
              <a:t>IT Support Services: Service delivery</a:t>
            </a:r>
            <a:endParaRPr lang="en-US" sz="2000" dirty="0">
              <a:solidFill>
                <a:srgbClr val="000000"/>
              </a:solidFill>
            </a:endParaRPr>
          </a:p>
        </p:txBody>
      </p:sp>
      <p:sp>
        <p:nvSpPr>
          <p:cNvPr id="4" name="Slide Number Placeholder 3"/>
          <p:cNvSpPr>
            <a:spLocks noGrp="1"/>
          </p:cNvSpPr>
          <p:nvPr>
            <p:ph type="sldNum" sz="quarter" idx="4"/>
          </p:nvPr>
        </p:nvSpPr>
        <p:spPr/>
        <p:txBody>
          <a:bodyPr/>
          <a:lstStyle/>
          <a:p>
            <a:fld id="{57E31C96-9645-D544-B01F-A6D62502A709}" type="slidenum">
              <a:rPr lang="en-US" smtClean="0"/>
              <a:pPr/>
              <a:t>34</a:t>
            </a:fld>
            <a:endParaRPr lang="en-US"/>
          </a:p>
        </p:txBody>
      </p:sp>
      <p:graphicFrame>
        <p:nvGraphicFramePr>
          <p:cNvPr id="5" name="Chart 4"/>
          <p:cNvGraphicFramePr/>
          <p:nvPr>
            <p:extLst>
              <p:ext uri="{D42A27DB-BD31-4B8C-83A1-F6EECF244321}">
                <p14:modId xmlns:p14="http://schemas.microsoft.com/office/powerpoint/2010/main" val="1516786390"/>
              </p:ext>
            </p:extLst>
          </p:nvPr>
        </p:nvGraphicFramePr>
        <p:xfrm>
          <a:off x="228600" y="990600"/>
          <a:ext cx="8686800" cy="5867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00569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399"/>
            <a:ext cx="8763000" cy="916247"/>
          </a:xfrm>
        </p:spPr>
        <p:txBody>
          <a:bodyPr/>
          <a:lstStyle/>
          <a:p>
            <a:r>
              <a:rPr lang="en-US" sz="2000" dirty="0">
                <a:solidFill>
                  <a:srgbClr val="000000"/>
                </a:solidFill>
              </a:rPr>
              <a:t>IT Support Services</a:t>
            </a:r>
            <a:r>
              <a:rPr lang="en-US" sz="2000" dirty="0" smtClean="0">
                <a:solidFill>
                  <a:srgbClr val="000000"/>
                </a:solidFill>
              </a:rPr>
              <a:t>: Annual </a:t>
            </a:r>
            <a:r>
              <a:rPr lang="en-US" sz="2000" dirty="0">
                <a:solidFill>
                  <a:srgbClr val="000000"/>
                </a:solidFill>
              </a:rPr>
              <a:t>number of tickets per institutional </a:t>
            </a:r>
            <a:r>
              <a:rPr lang="en-US" sz="2000" dirty="0" smtClean="0">
                <a:solidFill>
                  <a:srgbClr val="000000"/>
                </a:solidFill>
              </a:rPr>
              <a:t>FTE, </a:t>
            </a:r>
            <a:r>
              <a:rPr lang="en-US" sz="2000" dirty="0">
                <a:solidFill>
                  <a:srgbClr val="000000"/>
                </a:solidFill>
              </a:rPr>
              <a:t>among institutions with a central IT help desk that offers each </a:t>
            </a:r>
            <a:r>
              <a:rPr lang="en-US" sz="2000" dirty="0" smtClean="0">
                <a:solidFill>
                  <a:srgbClr val="000000"/>
                </a:solidFill>
              </a:rPr>
              <a:t>mode</a:t>
            </a:r>
            <a:endParaRPr lang="en-US" sz="2000" dirty="0">
              <a:solidFill>
                <a:srgbClr val="000000"/>
              </a:solidFill>
            </a:endParaRPr>
          </a:p>
        </p:txBody>
      </p:sp>
      <p:sp>
        <p:nvSpPr>
          <p:cNvPr id="4" name="Slide Number Placeholder 3"/>
          <p:cNvSpPr>
            <a:spLocks noGrp="1"/>
          </p:cNvSpPr>
          <p:nvPr>
            <p:ph type="sldNum" sz="quarter" idx="4"/>
          </p:nvPr>
        </p:nvSpPr>
        <p:spPr/>
        <p:txBody>
          <a:bodyPr/>
          <a:lstStyle/>
          <a:p>
            <a:fld id="{57E31C96-9645-D544-B01F-A6D62502A709}" type="slidenum">
              <a:rPr lang="en-US" smtClean="0"/>
              <a:pPr/>
              <a:t>35</a:t>
            </a:fld>
            <a:endParaRPr lang="en-US"/>
          </a:p>
        </p:txBody>
      </p:sp>
      <p:graphicFrame>
        <p:nvGraphicFramePr>
          <p:cNvPr id="5" name="Chart 4"/>
          <p:cNvGraphicFramePr/>
          <p:nvPr>
            <p:extLst>
              <p:ext uri="{D42A27DB-BD31-4B8C-83A1-F6EECF244321}">
                <p14:modId xmlns:p14="http://schemas.microsoft.com/office/powerpoint/2010/main" val="3453862763"/>
              </p:ext>
            </p:extLst>
          </p:nvPr>
        </p:nvGraphicFramePr>
        <p:xfrm>
          <a:off x="228600" y="838200"/>
          <a:ext cx="8686800" cy="6019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44493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1"/>
            <a:ext cx="8552411" cy="916246"/>
          </a:xfrm>
        </p:spPr>
        <p:txBody>
          <a:bodyPr/>
          <a:lstStyle/>
          <a:p>
            <a:r>
              <a:rPr lang="en-US" sz="2000" dirty="0" smtClean="0">
                <a:solidFill>
                  <a:srgbClr val="000000"/>
                </a:solidFill>
              </a:rPr>
              <a:t>Educational Technology Services: Most common teaching and learning support services for faculty</a:t>
            </a:r>
            <a:endParaRPr lang="en-US" sz="2000" dirty="0">
              <a:solidFill>
                <a:srgbClr val="000000"/>
              </a:solidFill>
            </a:endParaRPr>
          </a:p>
        </p:txBody>
      </p:sp>
      <p:sp>
        <p:nvSpPr>
          <p:cNvPr id="4" name="Slide Number Placeholder 3"/>
          <p:cNvSpPr>
            <a:spLocks noGrp="1"/>
          </p:cNvSpPr>
          <p:nvPr>
            <p:ph type="sldNum" sz="quarter" idx="4"/>
          </p:nvPr>
        </p:nvSpPr>
        <p:spPr/>
        <p:txBody>
          <a:bodyPr/>
          <a:lstStyle/>
          <a:p>
            <a:fld id="{57E31C96-9645-D544-B01F-A6D62502A709}" type="slidenum">
              <a:rPr lang="en-US" smtClean="0"/>
              <a:pPr/>
              <a:t>36</a:t>
            </a:fld>
            <a:endParaRPr lang="en-US"/>
          </a:p>
        </p:txBody>
      </p:sp>
      <p:graphicFrame>
        <p:nvGraphicFramePr>
          <p:cNvPr id="11" name="Table 10"/>
          <p:cNvGraphicFramePr>
            <a:graphicFrameLocks noGrp="1"/>
          </p:cNvGraphicFramePr>
          <p:nvPr>
            <p:extLst>
              <p:ext uri="{D42A27DB-BD31-4B8C-83A1-F6EECF244321}">
                <p14:modId xmlns:p14="http://schemas.microsoft.com/office/powerpoint/2010/main" val="1642318547"/>
              </p:ext>
            </p:extLst>
          </p:nvPr>
        </p:nvGraphicFramePr>
        <p:xfrm>
          <a:off x="76200" y="1886512"/>
          <a:ext cx="8991600" cy="2868985"/>
        </p:xfrm>
        <a:graphic>
          <a:graphicData uri="http://schemas.openxmlformats.org/drawingml/2006/table">
            <a:tbl>
              <a:tblPr firstRow="1">
                <a:tableStyleId>{073A0DAA-6AF3-43AB-8588-CEC1D06C72B9}</a:tableStyleId>
              </a:tblPr>
              <a:tblGrid>
                <a:gridCol w="2209800"/>
                <a:gridCol w="838200"/>
                <a:gridCol w="998220"/>
                <a:gridCol w="824230"/>
                <a:gridCol w="824230"/>
                <a:gridCol w="824230"/>
                <a:gridCol w="824230"/>
                <a:gridCol w="824230"/>
                <a:gridCol w="824230"/>
              </a:tblGrid>
              <a:tr h="265481">
                <a:tc>
                  <a:txBody>
                    <a:bodyPr/>
                    <a:lstStyle/>
                    <a:p>
                      <a:pPr algn="l" fontAlgn="ctr"/>
                      <a:r>
                        <a:rPr lang="en-US" sz="1000" u="none" strike="noStrike" dirty="0">
                          <a:effectLst/>
                          <a:latin typeface="Arial" panose="020B0604020202020204" pitchFamily="34" charset="0"/>
                          <a:cs typeface="Arial" panose="020B0604020202020204" pitchFamily="34" charset="0"/>
                        </a:rPr>
                        <a:t> </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b">
                    <a:lnB w="12700" cap="flat" cmpd="sng" algn="ctr">
                      <a:solidFill>
                        <a:prstClr val="white">
                          <a:lumMod val="75000"/>
                        </a:prstClr>
                      </a:solidFill>
                      <a:prstDash val="solid"/>
                      <a:round/>
                      <a:headEnd type="none" w="med" len="med"/>
                      <a:tailEnd type="none" w="med" len="med"/>
                    </a:lnB>
                  </a:tcPr>
                </a:tc>
                <a:tc>
                  <a:txBody>
                    <a:bodyPr/>
                    <a:lstStyle/>
                    <a:p>
                      <a:pPr algn="ctr" fontAlgn="ctr"/>
                      <a:r>
                        <a:rPr lang="en-US" sz="1000" u="none" strike="noStrike" dirty="0">
                          <a:effectLst/>
                          <a:latin typeface="Arial" panose="020B0604020202020204" pitchFamily="34" charset="0"/>
                          <a:cs typeface="Arial" panose="020B0604020202020204" pitchFamily="34" charset="0"/>
                        </a:rPr>
                        <a:t>My </a:t>
                      </a:r>
                      <a:r>
                        <a:rPr lang="en-US" sz="1000" u="none" strike="noStrike" dirty="0" smtClean="0">
                          <a:effectLst/>
                          <a:latin typeface="Arial" panose="020B0604020202020204" pitchFamily="34" charset="0"/>
                          <a:cs typeface="Arial" panose="020B0604020202020204" pitchFamily="34" charset="0"/>
                        </a:rPr>
                        <a:t>institution</a:t>
                      </a:r>
                      <a:endParaRPr lang="en-US" sz="1000" b="1" i="0" u="none" strike="noStrike" dirty="0">
                        <a:solidFill>
                          <a:srgbClr val="FFFFFF"/>
                        </a:solidFill>
                        <a:effectLst/>
                        <a:latin typeface="Arial" panose="020B0604020202020204" pitchFamily="34" charset="0"/>
                        <a:cs typeface="Arial" panose="020B0604020202020204" pitchFamily="34" charset="0"/>
                      </a:endParaRPr>
                    </a:p>
                  </a:txBody>
                  <a:tcPr marL="9650" marR="9650" marT="9650" marB="0" anchor="b">
                    <a:lnB w="12700" cap="flat" cmpd="sng" algn="ctr">
                      <a:solidFill>
                        <a:prstClr val="white">
                          <a:lumMod val="75000"/>
                        </a:prstClr>
                      </a:solidFill>
                      <a:prstDash val="solid"/>
                      <a:round/>
                      <a:headEnd type="none" w="med" len="med"/>
                      <a:tailEnd type="none" w="med" len="med"/>
                    </a:lnB>
                  </a:tcPr>
                </a:tc>
                <a:tc>
                  <a:txBody>
                    <a:bodyPr/>
                    <a:lstStyle/>
                    <a:p>
                      <a:pPr algn="ctr" fontAlgn="ctr"/>
                      <a:r>
                        <a:rPr lang="en-US" sz="1000" u="none" strike="noStrike" dirty="0">
                          <a:effectLst/>
                          <a:latin typeface="Arial" panose="020B0604020202020204" pitchFamily="34" charset="0"/>
                          <a:cs typeface="Arial" panose="020B0604020202020204" pitchFamily="34" charset="0"/>
                        </a:rPr>
                        <a:t>All </a:t>
                      </a:r>
                      <a:r>
                        <a:rPr lang="en-US" sz="1000" u="none" strike="noStrike" dirty="0" err="1" smtClean="0">
                          <a:effectLst/>
                          <a:latin typeface="Arial" panose="020B0604020202020204" pitchFamily="34" charset="0"/>
                          <a:cs typeface="Arial" panose="020B0604020202020204" pitchFamily="34" charset="0"/>
                        </a:rPr>
                        <a:t>nonspecialized</a:t>
                      </a:r>
                      <a:r>
                        <a:rPr lang="en-US" sz="1000" u="none" strike="noStrike" dirty="0" smtClean="0">
                          <a:effectLst/>
                          <a:latin typeface="Arial" panose="020B0604020202020204" pitchFamily="34" charset="0"/>
                          <a:cs typeface="Arial" panose="020B0604020202020204" pitchFamily="34" charset="0"/>
                        </a:rPr>
                        <a:t> </a:t>
                      </a:r>
                      <a:r>
                        <a:rPr lang="en-US" sz="1000" u="none" strike="noStrike" dirty="0">
                          <a:effectLst/>
                          <a:latin typeface="Arial" panose="020B0604020202020204" pitchFamily="34" charset="0"/>
                          <a:cs typeface="Arial" panose="020B0604020202020204" pitchFamily="34" charset="0"/>
                        </a:rPr>
                        <a:t>U.S.</a:t>
                      </a:r>
                      <a:endParaRPr lang="en-US" sz="1000" b="1" i="0" u="none" strike="noStrike" dirty="0">
                        <a:solidFill>
                          <a:srgbClr val="FFFFFF"/>
                        </a:solidFill>
                        <a:effectLst/>
                        <a:latin typeface="Arial" panose="020B0604020202020204" pitchFamily="34" charset="0"/>
                        <a:cs typeface="Arial" panose="020B0604020202020204" pitchFamily="34" charset="0"/>
                      </a:endParaRPr>
                    </a:p>
                  </a:txBody>
                  <a:tcPr marL="9650" marR="9650" marT="9650" marB="0" anchor="b">
                    <a:lnB w="12700" cap="flat" cmpd="sng" algn="ctr">
                      <a:solidFill>
                        <a:prstClr val="white">
                          <a:lumMod val="75000"/>
                        </a:prstClr>
                      </a:solidFill>
                      <a:prstDash val="solid"/>
                      <a:round/>
                      <a:headEnd type="none" w="med" len="med"/>
                      <a:tailEnd type="none" w="med" len="med"/>
                    </a:lnB>
                  </a:tcPr>
                </a:tc>
                <a:tc>
                  <a:txBody>
                    <a:bodyPr/>
                    <a:lstStyle/>
                    <a:p>
                      <a:pPr algn="ctr" fontAlgn="ctr"/>
                      <a:r>
                        <a:rPr lang="en-US" sz="1000" u="none" strike="noStrike" dirty="0">
                          <a:effectLst/>
                          <a:latin typeface="Arial" panose="020B0604020202020204" pitchFamily="34" charset="0"/>
                          <a:cs typeface="Arial" panose="020B0604020202020204" pitchFamily="34" charset="0"/>
                        </a:rPr>
                        <a:t>AA</a:t>
                      </a:r>
                      <a:endParaRPr lang="en-US" sz="1000" b="1" i="0" u="none" strike="noStrike" dirty="0">
                        <a:solidFill>
                          <a:srgbClr val="FFFFFF"/>
                        </a:solidFill>
                        <a:effectLst/>
                        <a:latin typeface="Arial" panose="020B0604020202020204" pitchFamily="34" charset="0"/>
                        <a:cs typeface="Arial" panose="020B0604020202020204" pitchFamily="34" charset="0"/>
                      </a:endParaRPr>
                    </a:p>
                  </a:txBody>
                  <a:tcPr marL="9650" marR="9650" marT="9650" marB="0" anchor="b">
                    <a:lnB w="12700" cap="flat" cmpd="sng" algn="ctr">
                      <a:solidFill>
                        <a:prstClr val="white">
                          <a:lumMod val="75000"/>
                        </a:prstClr>
                      </a:solidFill>
                      <a:prstDash val="solid"/>
                      <a:round/>
                      <a:headEnd type="none" w="med" len="med"/>
                      <a:tailEnd type="none" w="med" len="med"/>
                    </a:lnB>
                  </a:tcPr>
                </a:tc>
                <a:tc>
                  <a:txBody>
                    <a:bodyPr/>
                    <a:lstStyle/>
                    <a:p>
                      <a:pPr algn="ctr" fontAlgn="ctr"/>
                      <a:r>
                        <a:rPr lang="en-US" sz="1000" u="none" strike="noStrike" dirty="0">
                          <a:effectLst/>
                          <a:latin typeface="Arial" panose="020B0604020202020204" pitchFamily="34" charset="0"/>
                          <a:cs typeface="Arial" panose="020B0604020202020204" pitchFamily="34" charset="0"/>
                        </a:rPr>
                        <a:t>BA</a:t>
                      </a:r>
                      <a:endParaRPr lang="en-US" sz="1000" b="1" i="0" u="none" strike="noStrike" dirty="0">
                        <a:solidFill>
                          <a:srgbClr val="FFFFFF"/>
                        </a:solidFill>
                        <a:effectLst/>
                        <a:latin typeface="Arial" panose="020B0604020202020204" pitchFamily="34" charset="0"/>
                        <a:cs typeface="Arial" panose="020B0604020202020204" pitchFamily="34" charset="0"/>
                      </a:endParaRPr>
                    </a:p>
                  </a:txBody>
                  <a:tcPr marL="9650" marR="9650" marT="9650" marB="0" anchor="b">
                    <a:lnB w="12700" cap="flat" cmpd="sng" algn="ctr">
                      <a:solidFill>
                        <a:prstClr val="white">
                          <a:lumMod val="75000"/>
                        </a:prstClr>
                      </a:solidFill>
                      <a:prstDash val="solid"/>
                      <a:round/>
                      <a:headEnd type="none" w="med" len="med"/>
                      <a:tailEnd type="none" w="med" len="med"/>
                    </a:lnB>
                  </a:tcPr>
                </a:tc>
                <a:tc>
                  <a:txBody>
                    <a:bodyPr/>
                    <a:lstStyle/>
                    <a:p>
                      <a:pPr algn="ctr" fontAlgn="ctr"/>
                      <a:r>
                        <a:rPr lang="en-US" sz="1000" u="none" strike="noStrike" dirty="0">
                          <a:effectLst/>
                          <a:latin typeface="Arial" panose="020B0604020202020204" pitchFamily="34" charset="0"/>
                          <a:cs typeface="Arial" panose="020B0604020202020204" pitchFamily="34" charset="0"/>
                        </a:rPr>
                        <a:t>MA </a:t>
                      </a:r>
                      <a:r>
                        <a:rPr lang="en-US" sz="1000" u="none" strike="noStrike" dirty="0" smtClean="0">
                          <a:effectLst/>
                          <a:latin typeface="Arial" panose="020B0604020202020204" pitchFamily="34" charset="0"/>
                          <a:cs typeface="Arial" panose="020B0604020202020204" pitchFamily="34" charset="0"/>
                        </a:rPr>
                        <a:t>public</a:t>
                      </a:r>
                      <a:endParaRPr lang="en-US" sz="1000" b="1" i="0" u="none" strike="noStrike" dirty="0">
                        <a:solidFill>
                          <a:srgbClr val="FFFFFF"/>
                        </a:solidFill>
                        <a:effectLst/>
                        <a:latin typeface="Arial" panose="020B0604020202020204" pitchFamily="34" charset="0"/>
                        <a:cs typeface="Arial" panose="020B0604020202020204" pitchFamily="34" charset="0"/>
                      </a:endParaRPr>
                    </a:p>
                  </a:txBody>
                  <a:tcPr marL="9650" marR="9650" marT="9650" marB="0" anchor="b">
                    <a:lnB w="12700" cap="flat" cmpd="sng" algn="ctr">
                      <a:solidFill>
                        <a:prstClr val="white">
                          <a:lumMod val="75000"/>
                        </a:prstClr>
                      </a:solidFill>
                      <a:prstDash val="solid"/>
                      <a:round/>
                      <a:headEnd type="none" w="med" len="med"/>
                      <a:tailEnd type="none" w="med" len="med"/>
                    </a:lnB>
                  </a:tcPr>
                </a:tc>
                <a:tc>
                  <a:txBody>
                    <a:bodyPr/>
                    <a:lstStyle/>
                    <a:p>
                      <a:pPr algn="ctr" fontAlgn="ctr"/>
                      <a:r>
                        <a:rPr lang="en-US" sz="1000" u="none" strike="noStrike" dirty="0">
                          <a:effectLst/>
                          <a:latin typeface="Arial" panose="020B0604020202020204" pitchFamily="34" charset="0"/>
                          <a:cs typeface="Arial" panose="020B0604020202020204" pitchFamily="34" charset="0"/>
                        </a:rPr>
                        <a:t>MA </a:t>
                      </a:r>
                      <a:r>
                        <a:rPr lang="en-US" sz="1000" u="none" strike="noStrike" dirty="0" smtClean="0">
                          <a:effectLst/>
                          <a:latin typeface="Arial" panose="020B0604020202020204" pitchFamily="34" charset="0"/>
                          <a:cs typeface="Arial" panose="020B0604020202020204" pitchFamily="34" charset="0"/>
                        </a:rPr>
                        <a:t>private</a:t>
                      </a:r>
                      <a:endParaRPr lang="en-US" sz="1000" b="1" i="0" u="none" strike="noStrike" dirty="0">
                        <a:solidFill>
                          <a:srgbClr val="FFFFFF"/>
                        </a:solidFill>
                        <a:effectLst/>
                        <a:latin typeface="Arial" panose="020B0604020202020204" pitchFamily="34" charset="0"/>
                        <a:cs typeface="Arial" panose="020B0604020202020204" pitchFamily="34" charset="0"/>
                      </a:endParaRPr>
                    </a:p>
                  </a:txBody>
                  <a:tcPr marL="9650" marR="9650" marT="9650" marB="0" anchor="b">
                    <a:lnB w="12700" cap="flat" cmpd="sng" algn="ctr">
                      <a:solidFill>
                        <a:prstClr val="white">
                          <a:lumMod val="75000"/>
                        </a:prstClr>
                      </a:solidFill>
                      <a:prstDash val="solid"/>
                      <a:round/>
                      <a:headEnd type="none" w="med" len="med"/>
                      <a:tailEnd type="none" w="med" len="med"/>
                    </a:lnB>
                  </a:tcPr>
                </a:tc>
                <a:tc>
                  <a:txBody>
                    <a:bodyPr/>
                    <a:lstStyle/>
                    <a:p>
                      <a:pPr algn="ctr" fontAlgn="ctr"/>
                      <a:r>
                        <a:rPr lang="en-US" sz="1000" u="none" strike="noStrike" dirty="0">
                          <a:effectLst/>
                          <a:latin typeface="Arial" panose="020B0604020202020204" pitchFamily="34" charset="0"/>
                          <a:cs typeface="Arial" panose="020B0604020202020204" pitchFamily="34" charset="0"/>
                        </a:rPr>
                        <a:t>DR </a:t>
                      </a:r>
                      <a:r>
                        <a:rPr lang="en-US" sz="1000" u="none" strike="noStrike" dirty="0" smtClean="0">
                          <a:effectLst/>
                          <a:latin typeface="Arial" panose="020B0604020202020204" pitchFamily="34" charset="0"/>
                          <a:cs typeface="Arial" panose="020B0604020202020204" pitchFamily="34" charset="0"/>
                        </a:rPr>
                        <a:t>public</a:t>
                      </a:r>
                      <a:endParaRPr lang="en-US" sz="1000" b="1" i="0" u="none" strike="noStrike" dirty="0">
                        <a:solidFill>
                          <a:srgbClr val="FFFFFF"/>
                        </a:solidFill>
                        <a:effectLst/>
                        <a:latin typeface="Arial" panose="020B0604020202020204" pitchFamily="34" charset="0"/>
                        <a:cs typeface="Arial" panose="020B0604020202020204" pitchFamily="34" charset="0"/>
                      </a:endParaRPr>
                    </a:p>
                  </a:txBody>
                  <a:tcPr marL="9650" marR="9650" marT="9650" marB="0" anchor="b">
                    <a:lnB w="12700" cap="flat" cmpd="sng" algn="ctr">
                      <a:solidFill>
                        <a:prstClr val="white">
                          <a:lumMod val="75000"/>
                        </a:prstClr>
                      </a:solidFill>
                      <a:prstDash val="solid"/>
                      <a:round/>
                      <a:headEnd type="none" w="med" len="med"/>
                      <a:tailEnd type="none" w="med" len="med"/>
                    </a:lnB>
                  </a:tcPr>
                </a:tc>
                <a:tc>
                  <a:txBody>
                    <a:bodyPr/>
                    <a:lstStyle/>
                    <a:p>
                      <a:pPr algn="ctr" fontAlgn="ctr"/>
                      <a:r>
                        <a:rPr lang="en-US" sz="1000" u="none" strike="noStrike" dirty="0">
                          <a:effectLst/>
                          <a:latin typeface="Arial" panose="020B0604020202020204" pitchFamily="34" charset="0"/>
                          <a:cs typeface="Arial" panose="020B0604020202020204" pitchFamily="34" charset="0"/>
                        </a:rPr>
                        <a:t>DR </a:t>
                      </a:r>
                      <a:r>
                        <a:rPr lang="en-US" sz="1000" u="none" strike="noStrike" dirty="0" smtClean="0">
                          <a:effectLst/>
                          <a:latin typeface="Arial" panose="020B0604020202020204" pitchFamily="34" charset="0"/>
                          <a:cs typeface="Arial" panose="020B0604020202020204" pitchFamily="34" charset="0"/>
                        </a:rPr>
                        <a:t>private</a:t>
                      </a:r>
                      <a:endParaRPr lang="en-US" sz="1000" b="1" i="0" u="none" strike="noStrike" dirty="0">
                        <a:solidFill>
                          <a:srgbClr val="FFFFFF"/>
                        </a:solidFill>
                        <a:effectLst/>
                        <a:latin typeface="Arial" panose="020B0604020202020204" pitchFamily="34" charset="0"/>
                        <a:cs typeface="Arial" panose="020B0604020202020204" pitchFamily="34" charset="0"/>
                      </a:endParaRPr>
                    </a:p>
                  </a:txBody>
                  <a:tcPr marL="9650" marR="9650" marT="9650" marB="0" anchor="b">
                    <a:lnB w="12700" cap="flat" cmpd="sng" algn="ctr">
                      <a:solidFill>
                        <a:prstClr val="white">
                          <a:lumMod val="75000"/>
                        </a:prstClr>
                      </a:solidFill>
                      <a:prstDash val="solid"/>
                      <a:round/>
                      <a:headEnd type="none" w="med" len="med"/>
                      <a:tailEnd type="none" w="med" len="med"/>
                    </a:lnB>
                  </a:tcPr>
                </a:tc>
              </a:tr>
              <a:tr h="382787">
                <a:tc>
                  <a:txBody>
                    <a:bodyPr/>
                    <a:lstStyle/>
                    <a:p>
                      <a:pPr algn="l" fontAlgn="ctr"/>
                      <a:r>
                        <a:rPr lang="en-US" sz="1000" u="none" strike="noStrike" dirty="0">
                          <a:effectLst/>
                          <a:latin typeface="Arial" panose="020B0604020202020204" pitchFamily="34" charset="0"/>
                          <a:cs typeface="Arial" panose="020B0604020202020204" pitchFamily="34" charset="0"/>
                        </a:rPr>
                        <a:t>Classroom technology support for faculty </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8288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fontAlgn="ctr"/>
                      <a:r>
                        <a:rPr lang="en-US" sz="1800" u="none" strike="noStrike" dirty="0" smtClean="0">
                          <a:solidFill>
                            <a:srgbClr val="008000"/>
                          </a:solidFill>
                          <a:effectLst/>
                          <a:latin typeface="Zapf Dingbats"/>
                          <a:ea typeface="Zapf Dingbats"/>
                          <a:cs typeface="Zapf Dingbats"/>
                          <a:sym typeface="Zapf Dingbats"/>
                        </a:rPr>
                        <a:t>✔  </a:t>
                      </a:r>
                      <a:r>
                        <a:rPr lang="en-US" sz="1800" u="none" strike="noStrike" dirty="0" smtClean="0">
                          <a:solidFill>
                            <a:srgbClr val="FF0000"/>
                          </a:solidFill>
                          <a:effectLst/>
                          <a:latin typeface="Zapf Dingbats"/>
                          <a:ea typeface="Zapf Dingbats"/>
                          <a:cs typeface="Zapf Dingbats"/>
                          <a:sym typeface="Zapf Dingbats"/>
                        </a:rPr>
                        <a:t>✖</a:t>
                      </a:r>
                      <a:r>
                        <a:rPr lang="en-US" sz="1800" u="none" strike="noStrike" dirty="0">
                          <a:solidFill>
                            <a:srgbClr val="FF0000"/>
                          </a:solidFill>
                          <a:effectLst/>
                          <a:latin typeface="Arial" panose="020B0604020202020204" pitchFamily="34" charset="0"/>
                          <a:cs typeface="Arial" panose="020B0604020202020204" pitchFamily="34" charset="0"/>
                        </a:rPr>
                        <a:t> </a:t>
                      </a:r>
                      <a:endParaRPr lang="en-US" sz="1800" b="0" i="0" u="none" strike="noStrike" dirty="0">
                        <a:solidFill>
                          <a:srgbClr val="FF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fontAlgn="ctr"/>
                      <a:r>
                        <a:rPr lang="en-US" sz="1000" u="none" strike="noStrike" dirty="0">
                          <a:solidFill>
                            <a:srgbClr val="000000"/>
                          </a:solidFill>
                          <a:effectLst/>
                          <a:latin typeface="Arial" panose="020B0604020202020204" pitchFamily="34" charset="0"/>
                          <a:cs typeface="Arial" panose="020B0604020202020204" pitchFamily="34" charset="0"/>
                        </a:rPr>
                        <a:t>100%</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bg1">
                        <a:lumMod val="75000"/>
                      </a:schemeClr>
                    </a:solidFill>
                  </a:tcPr>
                </a:tc>
                <a:tc>
                  <a:txBody>
                    <a:bodyPr/>
                    <a:lstStyle/>
                    <a:p>
                      <a:pPr algn="ctr" fontAlgn="ctr"/>
                      <a:r>
                        <a:rPr lang="en-US" sz="1000" u="none" strike="noStrike" dirty="0">
                          <a:solidFill>
                            <a:srgbClr val="000000"/>
                          </a:solidFill>
                          <a:effectLst/>
                          <a:latin typeface="Arial" panose="020B0604020202020204" pitchFamily="34" charset="0"/>
                          <a:cs typeface="Arial" panose="020B0604020202020204" pitchFamily="34" charset="0"/>
                        </a:rPr>
                        <a:t>100%</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2"/>
                    </a:solidFill>
                  </a:tcPr>
                </a:tc>
                <a:tc>
                  <a:txBody>
                    <a:bodyPr/>
                    <a:lstStyle/>
                    <a:p>
                      <a:pPr algn="ctr" fontAlgn="ctr"/>
                      <a:r>
                        <a:rPr lang="en-US" sz="1000" u="none" strike="noStrike" dirty="0">
                          <a:solidFill>
                            <a:srgbClr val="000000"/>
                          </a:solidFill>
                          <a:effectLst/>
                          <a:latin typeface="Arial" panose="020B0604020202020204" pitchFamily="34" charset="0"/>
                          <a:cs typeface="Arial" panose="020B0604020202020204" pitchFamily="34" charset="0"/>
                        </a:rPr>
                        <a:t>100%</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3"/>
                    </a:solidFill>
                  </a:tcPr>
                </a:tc>
                <a:tc>
                  <a:txBody>
                    <a:bodyPr/>
                    <a:lstStyle/>
                    <a:p>
                      <a:pPr algn="ctr" fontAlgn="ctr"/>
                      <a:r>
                        <a:rPr lang="en-US" sz="1000" u="none" strike="noStrike" dirty="0">
                          <a:solidFill>
                            <a:srgbClr val="000000"/>
                          </a:solidFill>
                          <a:effectLst/>
                          <a:latin typeface="Arial" panose="020B0604020202020204" pitchFamily="34" charset="0"/>
                          <a:cs typeface="Arial" panose="020B0604020202020204" pitchFamily="34" charset="0"/>
                        </a:rPr>
                        <a:t>100%</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5"/>
                    </a:solidFill>
                  </a:tcPr>
                </a:tc>
                <a:tc>
                  <a:txBody>
                    <a:bodyPr/>
                    <a:lstStyle/>
                    <a:p>
                      <a:pPr algn="ctr" fontAlgn="ctr"/>
                      <a:r>
                        <a:rPr lang="en-US" sz="1000" u="none" strike="noStrike" dirty="0">
                          <a:solidFill>
                            <a:srgbClr val="000000"/>
                          </a:solidFill>
                          <a:effectLst/>
                          <a:latin typeface="Arial" panose="020B0604020202020204" pitchFamily="34" charset="0"/>
                          <a:cs typeface="Arial" panose="020B0604020202020204" pitchFamily="34" charset="0"/>
                        </a:rPr>
                        <a:t>99%</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97000">
                          <a:schemeClr val="accent5">
                            <a:lumMod val="40000"/>
                            <a:lumOff val="60000"/>
                          </a:schemeClr>
                        </a:gs>
                        <a:gs pos="98000">
                          <a:srgbClr val="FFFFFF"/>
                        </a:gs>
                      </a:gsLst>
                      <a:lin ang="0" scaled="1"/>
                      <a:tileRect/>
                    </a:gradFill>
                  </a:tcPr>
                </a:tc>
                <a:tc>
                  <a:txBody>
                    <a:bodyPr/>
                    <a:lstStyle/>
                    <a:p>
                      <a:pPr algn="ctr" fontAlgn="ctr"/>
                      <a:r>
                        <a:rPr lang="en-US" sz="1000" u="none" strike="noStrike" dirty="0">
                          <a:solidFill>
                            <a:srgbClr val="000000"/>
                          </a:solidFill>
                          <a:effectLst/>
                          <a:latin typeface="Arial" panose="020B0604020202020204" pitchFamily="34" charset="0"/>
                          <a:cs typeface="Arial" panose="020B0604020202020204" pitchFamily="34" charset="0"/>
                        </a:rPr>
                        <a:t>100%</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6"/>
                    </a:solidFill>
                  </a:tcPr>
                </a:tc>
                <a:tc>
                  <a:txBody>
                    <a:bodyPr/>
                    <a:lstStyle/>
                    <a:p>
                      <a:pPr algn="ctr" fontAlgn="ctr"/>
                      <a:r>
                        <a:rPr lang="en-US" sz="1000" u="none" strike="noStrike" dirty="0">
                          <a:solidFill>
                            <a:srgbClr val="000000"/>
                          </a:solidFill>
                          <a:effectLst/>
                          <a:latin typeface="Arial" panose="020B0604020202020204" pitchFamily="34" charset="0"/>
                          <a:cs typeface="Arial" panose="020B0604020202020204" pitchFamily="34" charset="0"/>
                        </a:rPr>
                        <a:t>100%</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6">
                        <a:lumMod val="40000"/>
                        <a:lumOff val="60000"/>
                      </a:schemeClr>
                    </a:solidFill>
                  </a:tcPr>
                </a:tc>
              </a:tr>
              <a:tr h="540451">
                <a:tc>
                  <a:txBody>
                    <a:bodyPr/>
                    <a:lstStyle/>
                    <a:p>
                      <a:pPr algn="l" fontAlgn="ctr"/>
                      <a:r>
                        <a:rPr lang="en-US" sz="1000" u="none" strike="noStrike" dirty="0">
                          <a:effectLst/>
                          <a:latin typeface="Arial" panose="020B0604020202020204" pitchFamily="34" charset="0"/>
                          <a:cs typeface="Arial" panose="020B0604020202020204" pitchFamily="34" charset="0"/>
                        </a:rPr>
                        <a:t>Faculty individual training in use of educational technology </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8288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fontAlgn="ctr"/>
                      <a:r>
                        <a:rPr lang="en-US" sz="1800" u="none" strike="noStrike" dirty="0" smtClean="0">
                          <a:solidFill>
                            <a:srgbClr val="008000"/>
                          </a:solidFill>
                          <a:effectLst/>
                          <a:latin typeface="Zapf Dingbats"/>
                          <a:ea typeface="Zapf Dingbats"/>
                          <a:cs typeface="Zapf Dingbats"/>
                          <a:sym typeface="Zapf Dingbats"/>
                        </a:rPr>
                        <a:t>✔  </a:t>
                      </a:r>
                      <a:r>
                        <a:rPr lang="en-US" sz="1800" u="none" strike="noStrike" dirty="0" smtClean="0">
                          <a:solidFill>
                            <a:srgbClr val="FF0000"/>
                          </a:solidFill>
                          <a:effectLst/>
                          <a:latin typeface="Zapf Dingbats"/>
                          <a:ea typeface="Zapf Dingbats"/>
                          <a:cs typeface="Zapf Dingbats"/>
                          <a:sym typeface="Zapf Dingbats"/>
                        </a:rPr>
                        <a:t>✖</a:t>
                      </a:r>
                      <a:r>
                        <a:rPr lang="en-US" sz="1800" u="none" strike="noStrike" dirty="0">
                          <a:effectLst/>
                          <a:latin typeface="Arial" panose="020B0604020202020204" pitchFamily="34" charset="0"/>
                          <a:cs typeface="Arial" panose="020B0604020202020204" pitchFamily="34" charset="0"/>
                        </a:rPr>
                        <a:t> </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fontAlgn="ctr"/>
                      <a:r>
                        <a:rPr lang="en-US" sz="1000" u="none" strike="noStrike" dirty="0">
                          <a:solidFill>
                            <a:srgbClr val="000000"/>
                          </a:solidFill>
                          <a:effectLst/>
                          <a:latin typeface="Arial" panose="020B0604020202020204" pitchFamily="34" charset="0"/>
                          <a:cs typeface="Arial" panose="020B0604020202020204" pitchFamily="34" charset="0"/>
                        </a:rPr>
                        <a:t>99%</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97000">
                          <a:schemeClr val="bg1">
                            <a:lumMod val="75000"/>
                          </a:schemeClr>
                        </a:gs>
                        <a:gs pos="98000">
                          <a:srgbClr val="FFFFFF"/>
                        </a:gs>
                      </a:gsLst>
                      <a:lin ang="0" scaled="1"/>
                      <a:tileRect/>
                    </a:gradFill>
                  </a:tcPr>
                </a:tc>
                <a:tc>
                  <a:txBody>
                    <a:bodyPr/>
                    <a:lstStyle/>
                    <a:p>
                      <a:pPr algn="ctr" fontAlgn="ctr"/>
                      <a:r>
                        <a:rPr lang="en-US" sz="1000" u="none" strike="noStrike" dirty="0">
                          <a:solidFill>
                            <a:srgbClr val="000000"/>
                          </a:solidFill>
                          <a:effectLst/>
                          <a:latin typeface="Arial" panose="020B0604020202020204" pitchFamily="34" charset="0"/>
                          <a:cs typeface="Arial" panose="020B0604020202020204" pitchFamily="34" charset="0"/>
                        </a:rPr>
                        <a:t>99%</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97000">
                          <a:srgbClr val="C0504D"/>
                        </a:gs>
                        <a:gs pos="98000">
                          <a:schemeClr val="bg1"/>
                        </a:gs>
                      </a:gsLst>
                      <a:lin ang="0" scaled="1"/>
                      <a:tileRect/>
                    </a:gradFill>
                  </a:tcPr>
                </a:tc>
                <a:tc>
                  <a:txBody>
                    <a:bodyPr/>
                    <a:lstStyle/>
                    <a:p>
                      <a:pPr algn="ctr" fontAlgn="ctr"/>
                      <a:r>
                        <a:rPr lang="en-US" sz="1000" u="none" strike="noStrike" dirty="0">
                          <a:solidFill>
                            <a:srgbClr val="000000"/>
                          </a:solidFill>
                          <a:effectLst/>
                          <a:latin typeface="Arial" panose="020B0604020202020204" pitchFamily="34" charset="0"/>
                          <a:cs typeface="Arial" panose="020B0604020202020204" pitchFamily="34" charset="0"/>
                        </a:rPr>
                        <a:t>99%</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97000">
                          <a:schemeClr val="accent3"/>
                        </a:gs>
                        <a:gs pos="98000">
                          <a:srgbClr val="FFFFFF"/>
                        </a:gs>
                      </a:gsLst>
                      <a:lin ang="0" scaled="1"/>
                      <a:tileRect/>
                    </a:gradFill>
                  </a:tcPr>
                </a:tc>
                <a:tc>
                  <a:txBody>
                    <a:bodyPr/>
                    <a:lstStyle/>
                    <a:p>
                      <a:pPr algn="ctr" fontAlgn="ctr"/>
                      <a:r>
                        <a:rPr lang="en-US" sz="1000" u="none" strike="noStrike" dirty="0">
                          <a:solidFill>
                            <a:srgbClr val="000000"/>
                          </a:solidFill>
                          <a:effectLst/>
                          <a:latin typeface="Arial" panose="020B0604020202020204" pitchFamily="34" charset="0"/>
                          <a:cs typeface="Arial" panose="020B0604020202020204" pitchFamily="34" charset="0"/>
                        </a:rPr>
                        <a:t>99%</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97000">
                          <a:schemeClr val="accent5"/>
                        </a:gs>
                        <a:gs pos="98000">
                          <a:srgbClr val="FFFFFF"/>
                        </a:gs>
                      </a:gsLst>
                      <a:lin ang="0" scaled="1"/>
                      <a:tileRect/>
                    </a:gradFill>
                  </a:tcPr>
                </a:tc>
                <a:tc>
                  <a:txBody>
                    <a:bodyPr/>
                    <a:lstStyle/>
                    <a:p>
                      <a:pPr algn="ctr" fontAlgn="ctr"/>
                      <a:r>
                        <a:rPr lang="en-US" sz="1000" u="none" strike="noStrike" dirty="0">
                          <a:solidFill>
                            <a:srgbClr val="000000"/>
                          </a:solidFill>
                          <a:effectLst/>
                          <a:latin typeface="Arial" panose="020B0604020202020204" pitchFamily="34" charset="0"/>
                          <a:cs typeface="Arial" panose="020B0604020202020204" pitchFamily="34" charset="0"/>
                        </a:rPr>
                        <a:t>99%</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97000">
                          <a:schemeClr val="accent5">
                            <a:lumMod val="40000"/>
                            <a:lumOff val="60000"/>
                          </a:schemeClr>
                        </a:gs>
                        <a:gs pos="98000">
                          <a:srgbClr val="FFFFFF"/>
                        </a:gs>
                      </a:gsLst>
                      <a:lin ang="0" scaled="1"/>
                      <a:tileRect/>
                    </a:gradFill>
                  </a:tcPr>
                </a:tc>
                <a:tc>
                  <a:txBody>
                    <a:bodyPr/>
                    <a:lstStyle/>
                    <a:p>
                      <a:pPr algn="ctr" fontAlgn="ctr"/>
                      <a:r>
                        <a:rPr lang="en-US" sz="1000" u="none" strike="noStrike" dirty="0">
                          <a:solidFill>
                            <a:srgbClr val="000000"/>
                          </a:solidFill>
                          <a:effectLst/>
                          <a:latin typeface="Arial" panose="020B0604020202020204" pitchFamily="34" charset="0"/>
                          <a:cs typeface="Arial" panose="020B0604020202020204" pitchFamily="34" charset="0"/>
                        </a:rPr>
                        <a:t>99%</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97000">
                          <a:schemeClr val="accent6"/>
                        </a:gs>
                        <a:gs pos="98000">
                          <a:srgbClr val="FFFFFF"/>
                        </a:gs>
                      </a:gsLst>
                      <a:lin ang="0" scaled="1"/>
                      <a:tileRect/>
                    </a:gradFill>
                  </a:tcPr>
                </a:tc>
                <a:tc>
                  <a:txBody>
                    <a:bodyPr/>
                    <a:lstStyle/>
                    <a:p>
                      <a:pPr algn="ctr" fontAlgn="ctr"/>
                      <a:r>
                        <a:rPr lang="en-US" sz="1000" u="none" strike="noStrike" dirty="0">
                          <a:solidFill>
                            <a:srgbClr val="000000"/>
                          </a:solidFill>
                          <a:effectLst/>
                          <a:latin typeface="Arial" panose="020B0604020202020204" pitchFamily="34" charset="0"/>
                          <a:cs typeface="Arial" panose="020B0604020202020204" pitchFamily="34" charset="0"/>
                        </a:rPr>
                        <a:t>100%</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6">
                        <a:lumMod val="40000"/>
                        <a:lumOff val="60000"/>
                      </a:schemeClr>
                    </a:solidFill>
                  </a:tcPr>
                </a:tc>
              </a:tr>
              <a:tr h="540451">
                <a:tc>
                  <a:txBody>
                    <a:bodyPr/>
                    <a:lstStyle/>
                    <a:p>
                      <a:pPr algn="l" fontAlgn="ctr"/>
                      <a:r>
                        <a:rPr lang="en-US" sz="1000" u="none" strike="noStrike" dirty="0">
                          <a:effectLst/>
                          <a:latin typeface="Arial" panose="020B0604020202020204" pitchFamily="34" charset="0"/>
                          <a:cs typeface="Arial" panose="020B0604020202020204" pitchFamily="34" charset="0"/>
                        </a:rPr>
                        <a:t>Learning (course) management training and support for faculty </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8288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fontAlgn="ctr"/>
                      <a:r>
                        <a:rPr lang="en-US" sz="1800" u="none" strike="noStrike" dirty="0" smtClean="0">
                          <a:solidFill>
                            <a:srgbClr val="008000"/>
                          </a:solidFill>
                          <a:effectLst/>
                          <a:latin typeface="Zapf Dingbats"/>
                          <a:ea typeface="Zapf Dingbats"/>
                          <a:cs typeface="Zapf Dingbats"/>
                          <a:sym typeface="Zapf Dingbats"/>
                        </a:rPr>
                        <a:t>✔  </a:t>
                      </a:r>
                      <a:r>
                        <a:rPr lang="en-US" sz="1800" u="none" strike="noStrike" dirty="0" smtClean="0">
                          <a:solidFill>
                            <a:srgbClr val="FF0000"/>
                          </a:solidFill>
                          <a:effectLst/>
                          <a:latin typeface="Zapf Dingbats"/>
                          <a:ea typeface="Zapf Dingbats"/>
                          <a:cs typeface="Zapf Dingbats"/>
                          <a:sym typeface="Zapf Dingbats"/>
                        </a:rPr>
                        <a:t>✖</a:t>
                      </a:r>
                      <a:r>
                        <a:rPr lang="en-US" sz="1800" u="none" strike="noStrike" dirty="0">
                          <a:effectLst/>
                          <a:latin typeface="Arial" panose="020B0604020202020204" pitchFamily="34" charset="0"/>
                          <a:cs typeface="Arial" panose="020B0604020202020204" pitchFamily="34" charset="0"/>
                        </a:rPr>
                        <a:t> </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fontAlgn="ctr"/>
                      <a:r>
                        <a:rPr lang="en-US" sz="1000" u="none" strike="noStrike" dirty="0">
                          <a:solidFill>
                            <a:srgbClr val="000000"/>
                          </a:solidFill>
                          <a:effectLst/>
                          <a:latin typeface="Arial" panose="020B0604020202020204" pitchFamily="34" charset="0"/>
                          <a:cs typeface="Arial" panose="020B0604020202020204" pitchFamily="34" charset="0"/>
                        </a:rPr>
                        <a:t>99%</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97000">
                          <a:schemeClr val="bg1">
                            <a:lumMod val="75000"/>
                          </a:schemeClr>
                        </a:gs>
                        <a:gs pos="98000">
                          <a:srgbClr val="FFFFFF"/>
                        </a:gs>
                      </a:gsLst>
                      <a:lin ang="0" scaled="1"/>
                      <a:tileRect/>
                    </a:gradFill>
                  </a:tcPr>
                </a:tc>
                <a:tc>
                  <a:txBody>
                    <a:bodyPr/>
                    <a:lstStyle/>
                    <a:p>
                      <a:pPr algn="ctr" fontAlgn="ctr"/>
                      <a:r>
                        <a:rPr lang="en-US" sz="1000" u="none" strike="noStrike" dirty="0">
                          <a:solidFill>
                            <a:srgbClr val="000000"/>
                          </a:solidFill>
                          <a:effectLst/>
                          <a:latin typeface="Arial" panose="020B0604020202020204" pitchFamily="34" charset="0"/>
                          <a:cs typeface="Arial" panose="020B0604020202020204" pitchFamily="34" charset="0"/>
                        </a:rPr>
                        <a:t>98%</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93000">
                          <a:srgbClr val="C0504D"/>
                        </a:gs>
                        <a:gs pos="94000">
                          <a:schemeClr val="bg1"/>
                        </a:gs>
                      </a:gsLst>
                      <a:lin ang="0" scaled="1"/>
                      <a:tileRect/>
                    </a:gradFill>
                  </a:tcPr>
                </a:tc>
                <a:tc>
                  <a:txBody>
                    <a:bodyPr/>
                    <a:lstStyle/>
                    <a:p>
                      <a:pPr algn="ctr" fontAlgn="ctr"/>
                      <a:r>
                        <a:rPr lang="en-US" sz="1000" u="none" strike="noStrike" dirty="0">
                          <a:solidFill>
                            <a:srgbClr val="000000"/>
                          </a:solidFill>
                          <a:effectLst/>
                          <a:latin typeface="Arial" panose="020B0604020202020204" pitchFamily="34" charset="0"/>
                          <a:cs typeface="Arial" panose="020B0604020202020204" pitchFamily="34" charset="0"/>
                        </a:rPr>
                        <a:t>99%</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97000">
                          <a:schemeClr val="accent3"/>
                        </a:gs>
                        <a:gs pos="98000">
                          <a:srgbClr val="FFFFFF"/>
                        </a:gs>
                      </a:gsLst>
                      <a:lin ang="0" scaled="1"/>
                      <a:tileRect/>
                    </a:gradFill>
                  </a:tcPr>
                </a:tc>
                <a:tc>
                  <a:txBody>
                    <a:bodyPr/>
                    <a:lstStyle/>
                    <a:p>
                      <a:pPr algn="ctr" fontAlgn="ctr"/>
                      <a:r>
                        <a:rPr lang="en-US" sz="1000" u="none" strike="noStrike" dirty="0">
                          <a:solidFill>
                            <a:srgbClr val="000000"/>
                          </a:solidFill>
                          <a:effectLst/>
                          <a:latin typeface="Arial" panose="020B0604020202020204" pitchFamily="34" charset="0"/>
                          <a:cs typeface="Arial" panose="020B0604020202020204" pitchFamily="34" charset="0"/>
                        </a:rPr>
                        <a:t>100%</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5"/>
                    </a:solidFill>
                  </a:tcPr>
                </a:tc>
                <a:tc>
                  <a:txBody>
                    <a:bodyPr/>
                    <a:lstStyle/>
                    <a:p>
                      <a:pPr algn="ctr" fontAlgn="ctr"/>
                      <a:r>
                        <a:rPr lang="en-US" sz="1000" u="none" strike="noStrike" dirty="0">
                          <a:solidFill>
                            <a:srgbClr val="000000"/>
                          </a:solidFill>
                          <a:effectLst/>
                          <a:latin typeface="Arial" panose="020B0604020202020204" pitchFamily="34" charset="0"/>
                          <a:cs typeface="Arial" panose="020B0604020202020204" pitchFamily="34" charset="0"/>
                        </a:rPr>
                        <a:t>100%</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5">
                        <a:lumMod val="40000"/>
                        <a:lumOff val="60000"/>
                      </a:schemeClr>
                    </a:solidFill>
                  </a:tcPr>
                </a:tc>
                <a:tc>
                  <a:txBody>
                    <a:bodyPr/>
                    <a:lstStyle/>
                    <a:p>
                      <a:pPr algn="ctr" fontAlgn="ctr"/>
                      <a:r>
                        <a:rPr lang="en-US" sz="1000" u="none" strike="noStrike" dirty="0">
                          <a:solidFill>
                            <a:srgbClr val="000000"/>
                          </a:solidFill>
                          <a:effectLst/>
                          <a:latin typeface="Arial" panose="020B0604020202020204" pitchFamily="34" charset="0"/>
                          <a:cs typeface="Arial" panose="020B0604020202020204" pitchFamily="34" charset="0"/>
                        </a:rPr>
                        <a:t>100%</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6"/>
                    </a:solidFill>
                  </a:tcPr>
                </a:tc>
                <a:tc>
                  <a:txBody>
                    <a:bodyPr/>
                    <a:lstStyle/>
                    <a:p>
                      <a:pPr algn="ctr" fontAlgn="ctr"/>
                      <a:r>
                        <a:rPr lang="en-US" sz="1000" u="none" strike="noStrike" dirty="0">
                          <a:solidFill>
                            <a:srgbClr val="000000"/>
                          </a:solidFill>
                          <a:effectLst/>
                          <a:latin typeface="Arial" panose="020B0604020202020204" pitchFamily="34" charset="0"/>
                          <a:cs typeface="Arial" panose="020B0604020202020204" pitchFamily="34" charset="0"/>
                        </a:rPr>
                        <a:t>100%</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6">
                        <a:lumMod val="40000"/>
                        <a:lumOff val="60000"/>
                      </a:schemeClr>
                    </a:solidFill>
                  </a:tcPr>
                </a:tc>
              </a:tr>
              <a:tr h="469223">
                <a:tc>
                  <a:txBody>
                    <a:bodyPr/>
                    <a:lstStyle/>
                    <a:p>
                      <a:pPr algn="l" fontAlgn="ctr"/>
                      <a:r>
                        <a:rPr lang="en-US" sz="1000" u="none" strike="noStrike" dirty="0">
                          <a:effectLst/>
                          <a:latin typeface="Arial" panose="020B0604020202020204" pitchFamily="34" charset="0"/>
                          <a:cs typeface="Arial" panose="020B0604020202020204" pitchFamily="34" charset="0"/>
                        </a:rPr>
                        <a:t>Faculty group training in use of educational technology </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8288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fontAlgn="ctr"/>
                      <a:r>
                        <a:rPr lang="en-US" sz="1800" u="none" strike="noStrike" dirty="0" smtClean="0">
                          <a:solidFill>
                            <a:srgbClr val="008000"/>
                          </a:solidFill>
                          <a:effectLst/>
                          <a:latin typeface="Zapf Dingbats"/>
                          <a:ea typeface="Zapf Dingbats"/>
                          <a:cs typeface="Zapf Dingbats"/>
                          <a:sym typeface="Zapf Dingbats"/>
                        </a:rPr>
                        <a:t>✔  </a:t>
                      </a:r>
                      <a:r>
                        <a:rPr lang="en-US" sz="1800" u="none" strike="noStrike" dirty="0" smtClean="0">
                          <a:solidFill>
                            <a:srgbClr val="FF0000"/>
                          </a:solidFill>
                          <a:effectLst/>
                          <a:latin typeface="Zapf Dingbats"/>
                          <a:ea typeface="Zapf Dingbats"/>
                          <a:cs typeface="Zapf Dingbats"/>
                          <a:sym typeface="Zapf Dingbats"/>
                        </a:rPr>
                        <a:t>✖</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fontAlgn="ctr"/>
                      <a:r>
                        <a:rPr lang="en-US" sz="1000" u="none" strike="noStrike" dirty="0">
                          <a:solidFill>
                            <a:srgbClr val="000000"/>
                          </a:solidFill>
                          <a:effectLst/>
                          <a:latin typeface="Arial" panose="020B0604020202020204" pitchFamily="34" charset="0"/>
                          <a:cs typeface="Arial" panose="020B0604020202020204" pitchFamily="34" charset="0"/>
                        </a:rPr>
                        <a:t>98%</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93000">
                          <a:schemeClr val="bg1">
                            <a:lumMod val="75000"/>
                          </a:schemeClr>
                        </a:gs>
                        <a:gs pos="94000">
                          <a:srgbClr val="FFFFFF"/>
                        </a:gs>
                      </a:gsLst>
                      <a:lin ang="0" scaled="1"/>
                      <a:tileRect/>
                    </a:gradFill>
                  </a:tcPr>
                </a:tc>
                <a:tc>
                  <a:txBody>
                    <a:bodyPr/>
                    <a:lstStyle/>
                    <a:p>
                      <a:pPr algn="ctr" fontAlgn="ctr"/>
                      <a:r>
                        <a:rPr lang="en-US" sz="1000" u="none" strike="noStrike" dirty="0">
                          <a:solidFill>
                            <a:srgbClr val="000000"/>
                          </a:solidFill>
                          <a:effectLst/>
                          <a:latin typeface="Arial" panose="020B0604020202020204" pitchFamily="34" charset="0"/>
                          <a:cs typeface="Arial" panose="020B0604020202020204" pitchFamily="34" charset="0"/>
                        </a:rPr>
                        <a:t>97%</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90000">
                          <a:srgbClr val="C0504D"/>
                        </a:gs>
                        <a:gs pos="91000">
                          <a:srgbClr val="FFFFFF"/>
                        </a:gs>
                      </a:gsLst>
                      <a:lin ang="0" scaled="1"/>
                      <a:tileRect/>
                    </a:gradFill>
                  </a:tcPr>
                </a:tc>
                <a:tc>
                  <a:txBody>
                    <a:bodyPr/>
                    <a:lstStyle/>
                    <a:p>
                      <a:pPr algn="ctr" fontAlgn="ctr"/>
                      <a:r>
                        <a:rPr lang="en-US" sz="1000" u="none" strike="noStrike" dirty="0">
                          <a:solidFill>
                            <a:srgbClr val="000000"/>
                          </a:solidFill>
                          <a:effectLst/>
                          <a:latin typeface="Arial" panose="020B0604020202020204" pitchFamily="34" charset="0"/>
                          <a:cs typeface="Arial" panose="020B0604020202020204" pitchFamily="34" charset="0"/>
                        </a:rPr>
                        <a:t>96%</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86000">
                          <a:schemeClr val="accent3"/>
                        </a:gs>
                        <a:gs pos="87000">
                          <a:srgbClr val="FFFFFF"/>
                        </a:gs>
                      </a:gsLst>
                      <a:lin ang="0" scaled="1"/>
                      <a:tileRect/>
                    </a:gradFill>
                  </a:tcPr>
                </a:tc>
                <a:tc>
                  <a:txBody>
                    <a:bodyPr/>
                    <a:lstStyle/>
                    <a:p>
                      <a:pPr algn="ctr" fontAlgn="ctr"/>
                      <a:r>
                        <a:rPr lang="en-US" sz="1000" u="none" strike="noStrike" dirty="0">
                          <a:solidFill>
                            <a:srgbClr val="000000"/>
                          </a:solidFill>
                          <a:effectLst/>
                          <a:latin typeface="Arial" panose="020B0604020202020204" pitchFamily="34" charset="0"/>
                          <a:cs typeface="Arial" panose="020B0604020202020204" pitchFamily="34" charset="0"/>
                        </a:rPr>
                        <a:t>99%</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97000">
                          <a:schemeClr val="accent5"/>
                        </a:gs>
                        <a:gs pos="98000">
                          <a:srgbClr val="FFFFFF"/>
                        </a:gs>
                      </a:gsLst>
                      <a:lin ang="0" scaled="1"/>
                      <a:tileRect/>
                    </a:gradFill>
                  </a:tcPr>
                </a:tc>
                <a:tc>
                  <a:txBody>
                    <a:bodyPr/>
                    <a:lstStyle/>
                    <a:p>
                      <a:pPr algn="ctr" fontAlgn="ctr"/>
                      <a:r>
                        <a:rPr lang="en-US" sz="1000" u="none" strike="noStrike" dirty="0">
                          <a:solidFill>
                            <a:srgbClr val="000000"/>
                          </a:solidFill>
                          <a:effectLst/>
                          <a:latin typeface="Arial" panose="020B0604020202020204" pitchFamily="34" charset="0"/>
                          <a:cs typeface="Arial" panose="020B0604020202020204" pitchFamily="34" charset="0"/>
                        </a:rPr>
                        <a:t>99%</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97000">
                          <a:schemeClr val="accent5">
                            <a:lumMod val="40000"/>
                            <a:lumOff val="60000"/>
                          </a:schemeClr>
                        </a:gs>
                        <a:gs pos="98000">
                          <a:srgbClr val="FFFFFF"/>
                        </a:gs>
                      </a:gsLst>
                      <a:lin ang="0" scaled="1"/>
                      <a:tileRect/>
                    </a:gradFill>
                  </a:tcPr>
                </a:tc>
                <a:tc>
                  <a:txBody>
                    <a:bodyPr/>
                    <a:lstStyle/>
                    <a:p>
                      <a:pPr algn="ctr" fontAlgn="ctr"/>
                      <a:r>
                        <a:rPr lang="en-US" sz="1000" u="none" strike="noStrike" dirty="0">
                          <a:solidFill>
                            <a:srgbClr val="000000"/>
                          </a:solidFill>
                          <a:effectLst/>
                          <a:latin typeface="Arial" panose="020B0604020202020204" pitchFamily="34" charset="0"/>
                          <a:cs typeface="Arial" panose="020B0604020202020204" pitchFamily="34" charset="0"/>
                        </a:rPr>
                        <a:t>99%</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97000">
                          <a:schemeClr val="accent6"/>
                        </a:gs>
                        <a:gs pos="98000">
                          <a:srgbClr val="FFFFFF"/>
                        </a:gs>
                      </a:gsLst>
                      <a:lin ang="0" scaled="1"/>
                      <a:tileRect/>
                    </a:gradFill>
                  </a:tcPr>
                </a:tc>
                <a:tc>
                  <a:txBody>
                    <a:bodyPr/>
                    <a:lstStyle/>
                    <a:p>
                      <a:pPr algn="ctr" fontAlgn="ctr"/>
                      <a:r>
                        <a:rPr lang="en-US" sz="1000" u="none" strike="noStrike" dirty="0">
                          <a:solidFill>
                            <a:srgbClr val="000000"/>
                          </a:solidFill>
                          <a:effectLst/>
                          <a:latin typeface="Arial" panose="020B0604020202020204" pitchFamily="34" charset="0"/>
                          <a:cs typeface="Arial" panose="020B0604020202020204" pitchFamily="34" charset="0"/>
                        </a:rPr>
                        <a:t>98%</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93000">
                          <a:schemeClr val="accent6">
                            <a:lumMod val="40000"/>
                            <a:lumOff val="60000"/>
                          </a:schemeClr>
                        </a:gs>
                        <a:gs pos="94000">
                          <a:srgbClr val="FFFFFF"/>
                        </a:gs>
                      </a:gsLst>
                      <a:lin ang="0" scaled="1"/>
                      <a:tileRect/>
                    </a:gradFill>
                  </a:tcPr>
                </a:tc>
              </a:tr>
              <a:tr h="469223">
                <a:tc>
                  <a:txBody>
                    <a:bodyPr/>
                    <a:lstStyle/>
                    <a:p>
                      <a:pPr algn="l" fontAlgn="ctr"/>
                      <a:r>
                        <a:rPr lang="en-US" sz="1000" u="none" strike="noStrike" dirty="0">
                          <a:effectLst/>
                          <a:latin typeface="Arial" panose="020B0604020202020204" pitchFamily="34" charset="0"/>
                          <a:cs typeface="Arial" panose="020B0604020202020204" pitchFamily="34" charset="0"/>
                        </a:rPr>
                        <a:t>Online learning technology support for faculty </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8288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fontAlgn="ctr"/>
                      <a:r>
                        <a:rPr lang="en-US" sz="1800" u="none" strike="noStrike" dirty="0" smtClean="0">
                          <a:solidFill>
                            <a:srgbClr val="008000"/>
                          </a:solidFill>
                          <a:effectLst/>
                          <a:latin typeface="Zapf Dingbats"/>
                          <a:ea typeface="Zapf Dingbats"/>
                          <a:cs typeface="Zapf Dingbats"/>
                          <a:sym typeface="Zapf Dingbats"/>
                        </a:rPr>
                        <a:t>✔  </a:t>
                      </a:r>
                      <a:r>
                        <a:rPr lang="en-US" sz="1800" u="none" strike="noStrike" dirty="0" smtClean="0">
                          <a:solidFill>
                            <a:srgbClr val="FF0000"/>
                          </a:solidFill>
                          <a:effectLst/>
                          <a:latin typeface="Zapf Dingbats"/>
                          <a:ea typeface="Zapf Dingbats"/>
                          <a:cs typeface="Zapf Dingbats"/>
                          <a:sym typeface="Zapf Dingbats"/>
                        </a:rPr>
                        <a:t>✖</a:t>
                      </a:r>
                      <a:r>
                        <a:rPr lang="en-US" sz="1800" u="none" strike="noStrike" dirty="0">
                          <a:effectLst/>
                          <a:latin typeface="Arial" panose="020B0604020202020204" pitchFamily="34" charset="0"/>
                          <a:cs typeface="Arial" panose="020B0604020202020204" pitchFamily="34" charset="0"/>
                        </a:rPr>
                        <a:t> </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fontAlgn="ctr"/>
                      <a:r>
                        <a:rPr lang="en-US" sz="1000" u="none" strike="noStrike" dirty="0">
                          <a:solidFill>
                            <a:srgbClr val="000000"/>
                          </a:solidFill>
                          <a:effectLst/>
                          <a:latin typeface="Arial" panose="020B0604020202020204" pitchFamily="34" charset="0"/>
                          <a:cs typeface="Arial" panose="020B0604020202020204" pitchFamily="34" charset="0"/>
                        </a:rPr>
                        <a:t>97%</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90000">
                          <a:schemeClr val="bg1">
                            <a:lumMod val="75000"/>
                          </a:schemeClr>
                        </a:gs>
                        <a:gs pos="91000">
                          <a:srgbClr val="FFFFFF"/>
                        </a:gs>
                      </a:gsLst>
                      <a:lin ang="0" scaled="1"/>
                      <a:tileRect/>
                    </a:gradFill>
                  </a:tcPr>
                </a:tc>
                <a:tc>
                  <a:txBody>
                    <a:bodyPr/>
                    <a:lstStyle/>
                    <a:p>
                      <a:pPr algn="ctr" fontAlgn="ctr"/>
                      <a:r>
                        <a:rPr lang="en-US" sz="1000" u="none" strike="noStrike" dirty="0">
                          <a:solidFill>
                            <a:srgbClr val="000000"/>
                          </a:solidFill>
                          <a:effectLst/>
                          <a:latin typeface="Arial" panose="020B0604020202020204" pitchFamily="34" charset="0"/>
                          <a:cs typeface="Arial" panose="020B0604020202020204" pitchFamily="34" charset="0"/>
                        </a:rPr>
                        <a:t>100%</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rgbClr val="C0504D"/>
                    </a:solidFill>
                  </a:tcPr>
                </a:tc>
                <a:tc>
                  <a:txBody>
                    <a:bodyPr/>
                    <a:lstStyle/>
                    <a:p>
                      <a:pPr algn="ctr" fontAlgn="ctr"/>
                      <a:r>
                        <a:rPr lang="en-US" sz="1000" u="none" strike="noStrike" dirty="0">
                          <a:solidFill>
                            <a:srgbClr val="000000"/>
                          </a:solidFill>
                          <a:effectLst/>
                          <a:latin typeface="Arial" panose="020B0604020202020204" pitchFamily="34" charset="0"/>
                          <a:cs typeface="Arial" panose="020B0604020202020204" pitchFamily="34" charset="0"/>
                        </a:rPr>
                        <a:t>86%</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52000">
                          <a:schemeClr val="accent3"/>
                        </a:gs>
                        <a:gs pos="53000">
                          <a:srgbClr val="FFFFFF"/>
                        </a:gs>
                      </a:gsLst>
                      <a:lin ang="0" scaled="1"/>
                      <a:tileRect/>
                    </a:gradFill>
                  </a:tcPr>
                </a:tc>
                <a:tc>
                  <a:txBody>
                    <a:bodyPr/>
                    <a:lstStyle/>
                    <a:p>
                      <a:pPr algn="ctr" fontAlgn="ctr"/>
                      <a:r>
                        <a:rPr lang="en-US" sz="1000" u="none" strike="noStrike" dirty="0">
                          <a:solidFill>
                            <a:srgbClr val="000000"/>
                          </a:solidFill>
                          <a:effectLst/>
                          <a:latin typeface="Arial" panose="020B0604020202020204" pitchFamily="34" charset="0"/>
                          <a:cs typeface="Arial" panose="020B0604020202020204" pitchFamily="34" charset="0"/>
                        </a:rPr>
                        <a:t>100%</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5"/>
                    </a:solidFill>
                  </a:tcPr>
                </a:tc>
                <a:tc>
                  <a:txBody>
                    <a:bodyPr/>
                    <a:lstStyle/>
                    <a:p>
                      <a:pPr algn="ctr" fontAlgn="ctr"/>
                      <a:r>
                        <a:rPr lang="en-US" sz="1000" u="none" strike="noStrike" dirty="0">
                          <a:solidFill>
                            <a:srgbClr val="000000"/>
                          </a:solidFill>
                          <a:effectLst/>
                          <a:latin typeface="Arial" panose="020B0604020202020204" pitchFamily="34" charset="0"/>
                          <a:cs typeface="Arial" panose="020B0604020202020204" pitchFamily="34" charset="0"/>
                        </a:rPr>
                        <a:t>97%</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90000">
                          <a:schemeClr val="accent5">
                            <a:lumMod val="40000"/>
                            <a:lumOff val="60000"/>
                          </a:schemeClr>
                        </a:gs>
                        <a:gs pos="91000">
                          <a:srgbClr val="FFFFFF"/>
                        </a:gs>
                      </a:gsLst>
                      <a:lin ang="0" scaled="1"/>
                      <a:tileRect/>
                    </a:gradFill>
                  </a:tcPr>
                </a:tc>
                <a:tc>
                  <a:txBody>
                    <a:bodyPr/>
                    <a:lstStyle/>
                    <a:p>
                      <a:pPr algn="ctr" fontAlgn="ctr"/>
                      <a:r>
                        <a:rPr lang="en-US" sz="1000" u="none" strike="noStrike" dirty="0">
                          <a:solidFill>
                            <a:srgbClr val="000000"/>
                          </a:solidFill>
                          <a:effectLst/>
                          <a:latin typeface="Arial" panose="020B0604020202020204" pitchFamily="34" charset="0"/>
                          <a:cs typeface="Arial" panose="020B0604020202020204" pitchFamily="34" charset="0"/>
                        </a:rPr>
                        <a:t>99%</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97000">
                          <a:schemeClr val="accent6"/>
                        </a:gs>
                        <a:gs pos="98000">
                          <a:srgbClr val="FFFFFF"/>
                        </a:gs>
                      </a:gsLst>
                      <a:lin ang="0" scaled="1"/>
                      <a:tileRect/>
                    </a:gradFill>
                  </a:tcPr>
                </a:tc>
                <a:tc>
                  <a:txBody>
                    <a:bodyPr/>
                    <a:lstStyle/>
                    <a:p>
                      <a:pPr algn="ctr" fontAlgn="ctr"/>
                      <a:r>
                        <a:rPr lang="en-US" sz="1000" u="none" strike="noStrike" dirty="0">
                          <a:solidFill>
                            <a:srgbClr val="000000"/>
                          </a:solidFill>
                          <a:effectLst/>
                          <a:latin typeface="Arial" panose="020B0604020202020204" pitchFamily="34" charset="0"/>
                          <a:cs typeface="Arial" panose="020B0604020202020204" pitchFamily="34" charset="0"/>
                        </a:rPr>
                        <a:t>100%</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6">
                        <a:lumMod val="40000"/>
                        <a:lumOff val="60000"/>
                      </a:schemeClr>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441338562"/>
              </p:ext>
            </p:extLst>
          </p:nvPr>
        </p:nvGraphicFramePr>
        <p:xfrm>
          <a:off x="6019800" y="6457700"/>
          <a:ext cx="3048000" cy="324100"/>
        </p:xfrm>
        <a:graphic>
          <a:graphicData uri="http://schemas.openxmlformats.org/drawingml/2006/table">
            <a:tbl>
              <a:tblPr firstRow="1">
                <a:tableStyleId>{073A0DAA-6AF3-43AB-8588-CEC1D06C72B9}</a:tableStyleId>
              </a:tblPr>
              <a:tblGrid>
                <a:gridCol w="351692"/>
                <a:gridCol w="2696308"/>
              </a:tblGrid>
              <a:tr h="37506">
                <a:tc>
                  <a:txBody>
                    <a:bodyPr/>
                    <a:lstStyle/>
                    <a:p>
                      <a:pPr algn="ctr" fontAlgn="ctr"/>
                      <a:r>
                        <a:rPr lang="en-US" sz="1000" u="none" strike="noStrike" dirty="0" smtClean="0">
                          <a:solidFill>
                            <a:srgbClr val="008000"/>
                          </a:solidFill>
                          <a:effectLst/>
                          <a:latin typeface="Zapf Dingbats"/>
                          <a:ea typeface="Zapf Dingbats"/>
                          <a:cs typeface="Zapf Dingbats"/>
                          <a:sym typeface="Zapf Dingbats"/>
                        </a:rPr>
                        <a:t>✔</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000" b="1" u="none" strike="noStrike" dirty="0" smtClean="0">
                          <a:solidFill>
                            <a:schemeClr val="tx1"/>
                          </a:solidFill>
                          <a:effectLst/>
                          <a:latin typeface="Arial" panose="020B0604020202020204" pitchFamily="34" charset="0"/>
                          <a:cs typeface="Arial" panose="020B0604020202020204" pitchFamily="34" charset="0"/>
                        </a:rPr>
                        <a:t>My institution has this service</a:t>
                      </a:r>
                      <a:endParaRPr lang="en-US" sz="1000" b="1" i="0" u="none" strike="noStrike" dirty="0" smtClean="0">
                        <a:solidFill>
                          <a:schemeClr val="tx1"/>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r>
              <a:tr h="3869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000" u="none" strike="noStrike" dirty="0" smtClean="0">
                          <a:solidFill>
                            <a:srgbClr val="FF0000"/>
                          </a:solidFill>
                          <a:effectLst/>
                          <a:latin typeface="Zapf Dingbats"/>
                          <a:ea typeface="Zapf Dingbats"/>
                          <a:cs typeface="Zapf Dingbats"/>
                          <a:sym typeface="Zapf Dingbats"/>
                        </a:rPr>
                        <a:t>✖</a:t>
                      </a:r>
                      <a:endParaRPr lang="en-US" sz="1000" b="0" i="0" u="none" strike="noStrike" dirty="0" smtClean="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l" fontAlgn="ctr"/>
                      <a:r>
                        <a:rPr lang="en-US" sz="1000" b="1" i="0" u="none" strike="noStrike" dirty="0" smtClean="0">
                          <a:solidFill>
                            <a:schemeClr val="tx1"/>
                          </a:solidFill>
                          <a:effectLst/>
                          <a:latin typeface="Arial" panose="020B0604020202020204" pitchFamily="34" charset="0"/>
                          <a:cs typeface="Arial" panose="020B0604020202020204" pitchFamily="34" charset="0"/>
                        </a:rPr>
                        <a:t>My institution does not have this service</a:t>
                      </a:r>
                      <a:endParaRPr lang="en-US" sz="1000" b="1" i="0" u="none" strike="noStrike" dirty="0">
                        <a:solidFill>
                          <a:schemeClr val="tx1"/>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4199424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399"/>
            <a:ext cx="8763000" cy="916247"/>
          </a:xfrm>
        </p:spPr>
        <p:txBody>
          <a:bodyPr/>
          <a:lstStyle/>
          <a:p>
            <a:r>
              <a:rPr lang="en-US" sz="2000" dirty="0">
                <a:solidFill>
                  <a:srgbClr val="000000"/>
                </a:solidFill>
              </a:rPr>
              <a:t>Educational Technology Services</a:t>
            </a:r>
            <a:r>
              <a:rPr lang="en-US" sz="2000" dirty="0" smtClean="0">
                <a:solidFill>
                  <a:srgbClr val="000000"/>
                </a:solidFill>
              </a:rPr>
              <a:t>: Student </a:t>
            </a:r>
            <a:r>
              <a:rPr lang="en-US" sz="2000" dirty="0">
                <a:solidFill>
                  <a:srgbClr val="000000"/>
                </a:solidFill>
              </a:rPr>
              <a:t>FTE per shared workstation provided by central </a:t>
            </a:r>
            <a:r>
              <a:rPr lang="en-US" sz="2000" dirty="0" smtClean="0">
                <a:solidFill>
                  <a:srgbClr val="000000"/>
                </a:solidFill>
              </a:rPr>
              <a:t>IT</a:t>
            </a:r>
            <a:endParaRPr lang="en-US" sz="2000" dirty="0">
              <a:solidFill>
                <a:srgbClr val="000000"/>
              </a:solidFill>
            </a:endParaRPr>
          </a:p>
        </p:txBody>
      </p:sp>
      <p:sp>
        <p:nvSpPr>
          <p:cNvPr id="4" name="Slide Number Placeholder 3"/>
          <p:cNvSpPr>
            <a:spLocks noGrp="1"/>
          </p:cNvSpPr>
          <p:nvPr>
            <p:ph type="sldNum" sz="quarter" idx="4"/>
          </p:nvPr>
        </p:nvSpPr>
        <p:spPr/>
        <p:txBody>
          <a:bodyPr/>
          <a:lstStyle/>
          <a:p>
            <a:fld id="{57E31C96-9645-D544-B01F-A6D62502A709}" type="slidenum">
              <a:rPr lang="en-US" smtClean="0"/>
              <a:pPr/>
              <a:t>37</a:t>
            </a:fld>
            <a:endParaRPr lang="en-US"/>
          </a:p>
        </p:txBody>
      </p:sp>
      <p:graphicFrame>
        <p:nvGraphicFramePr>
          <p:cNvPr id="5" name="Chart 4"/>
          <p:cNvGraphicFramePr/>
          <p:nvPr>
            <p:extLst>
              <p:ext uri="{D42A27DB-BD31-4B8C-83A1-F6EECF244321}">
                <p14:modId xmlns:p14="http://schemas.microsoft.com/office/powerpoint/2010/main" val="2114946788"/>
              </p:ext>
            </p:extLst>
          </p:nvPr>
        </p:nvGraphicFramePr>
        <p:xfrm>
          <a:off x="228600" y="838200"/>
          <a:ext cx="8686800" cy="5715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34975" y="6396335"/>
            <a:ext cx="8686800" cy="461665"/>
          </a:xfrm>
          <a:prstGeom prst="rect">
            <a:avLst/>
          </a:prstGeom>
          <a:noFill/>
        </p:spPr>
        <p:txBody>
          <a:bodyPr wrap="square" rtlCol="0">
            <a:spAutoFit/>
          </a:bodyPr>
          <a:lstStyle/>
          <a:p>
            <a:pPr algn="r"/>
            <a:r>
              <a:rPr lang="en-US" sz="1200" i="1" dirty="0" smtClean="0"/>
              <a:t>* Sample sizes for lab/cluster workstations and virtual lab/cluster workstations provided by central IT at </a:t>
            </a:r>
            <a:br>
              <a:rPr lang="en-US" sz="1200" i="1" dirty="0" smtClean="0"/>
            </a:br>
            <a:r>
              <a:rPr lang="en-US" sz="1200" i="1" dirty="0" smtClean="0"/>
              <a:t>DR private institutions were too small to calculate an appropriate benchmark.</a:t>
            </a:r>
            <a:endParaRPr lang="en-US" sz="1200" i="1" dirty="0"/>
          </a:p>
        </p:txBody>
      </p:sp>
    </p:spTree>
    <p:extLst>
      <p:ext uri="{BB962C8B-B14F-4D97-AF65-F5344CB8AC3E}">
        <p14:creationId xmlns:p14="http://schemas.microsoft.com/office/powerpoint/2010/main" val="584560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1"/>
            <a:ext cx="8552411" cy="916246"/>
          </a:xfrm>
        </p:spPr>
        <p:txBody>
          <a:bodyPr/>
          <a:lstStyle/>
          <a:p>
            <a:r>
              <a:rPr lang="en-US" sz="2000" dirty="0" smtClean="0">
                <a:solidFill>
                  <a:srgbClr val="000000"/>
                </a:solidFill>
              </a:rPr>
              <a:t>Data Center: Outsourcing and shared services*</a:t>
            </a:r>
            <a:endParaRPr lang="en-US" sz="2000" dirty="0">
              <a:solidFill>
                <a:srgbClr val="000000"/>
              </a:solidFill>
            </a:endParaRPr>
          </a:p>
        </p:txBody>
      </p:sp>
      <p:sp>
        <p:nvSpPr>
          <p:cNvPr id="4" name="Slide Number Placeholder 3"/>
          <p:cNvSpPr>
            <a:spLocks noGrp="1"/>
          </p:cNvSpPr>
          <p:nvPr>
            <p:ph type="sldNum" sz="quarter" idx="4"/>
          </p:nvPr>
        </p:nvSpPr>
        <p:spPr/>
        <p:txBody>
          <a:bodyPr/>
          <a:lstStyle/>
          <a:p>
            <a:fld id="{57E31C96-9645-D544-B01F-A6D62502A709}" type="slidenum">
              <a:rPr lang="en-US" smtClean="0"/>
              <a:pPr/>
              <a:t>38</a:t>
            </a:fld>
            <a:endParaRPr lang="en-US"/>
          </a:p>
        </p:txBody>
      </p:sp>
      <p:graphicFrame>
        <p:nvGraphicFramePr>
          <p:cNvPr id="5" name="Chart 4"/>
          <p:cNvGraphicFramePr/>
          <p:nvPr>
            <p:extLst>
              <p:ext uri="{D42A27DB-BD31-4B8C-83A1-F6EECF244321}">
                <p14:modId xmlns:p14="http://schemas.microsoft.com/office/powerpoint/2010/main" val="3137414702"/>
              </p:ext>
            </p:extLst>
          </p:nvPr>
        </p:nvGraphicFramePr>
        <p:xfrm>
          <a:off x="228600" y="685800"/>
          <a:ext cx="8686800" cy="58674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34975" y="6396335"/>
            <a:ext cx="8686800" cy="461665"/>
          </a:xfrm>
          <a:prstGeom prst="rect">
            <a:avLst/>
          </a:prstGeom>
          <a:noFill/>
        </p:spPr>
        <p:txBody>
          <a:bodyPr wrap="square" rtlCol="0">
            <a:spAutoFit/>
          </a:bodyPr>
          <a:lstStyle/>
          <a:p>
            <a:pPr algn="r"/>
            <a:r>
              <a:rPr lang="en-US" sz="1200" i="1" dirty="0" smtClean="0"/>
              <a:t>* For the purpose of this analysis, outsourcing refers to the use of commercial data center services; shared services refers to institutions using hosted services provided by system or state/consortia facility OR providing services to other institutions or consortia. </a:t>
            </a:r>
            <a:endParaRPr lang="en-US" sz="1200" i="1" dirty="0"/>
          </a:p>
        </p:txBody>
      </p:sp>
    </p:spTree>
    <p:extLst>
      <p:ext uri="{BB962C8B-B14F-4D97-AF65-F5344CB8AC3E}">
        <p14:creationId xmlns:p14="http://schemas.microsoft.com/office/powerpoint/2010/main" val="959696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1"/>
            <a:ext cx="8552411" cy="916246"/>
          </a:xfrm>
        </p:spPr>
        <p:txBody>
          <a:bodyPr/>
          <a:lstStyle/>
          <a:p>
            <a:r>
              <a:rPr lang="en-US" sz="2000" dirty="0" smtClean="0">
                <a:solidFill>
                  <a:srgbClr val="000000"/>
                </a:solidFill>
              </a:rPr>
              <a:t>Data Center: Use of </a:t>
            </a:r>
            <a:r>
              <a:rPr lang="en-US" sz="2000" dirty="0" err="1" smtClean="0">
                <a:solidFill>
                  <a:srgbClr val="000000"/>
                </a:solidFill>
              </a:rPr>
              <a:t>SaaS</a:t>
            </a:r>
            <a:r>
              <a:rPr lang="en-US" sz="2000" dirty="0" smtClean="0">
                <a:solidFill>
                  <a:srgbClr val="000000"/>
                </a:solidFill>
              </a:rPr>
              <a:t>, </a:t>
            </a:r>
            <a:r>
              <a:rPr lang="en-US" sz="2000" dirty="0" err="1" smtClean="0">
                <a:solidFill>
                  <a:srgbClr val="000000"/>
                </a:solidFill>
              </a:rPr>
              <a:t>PaaS</a:t>
            </a:r>
            <a:r>
              <a:rPr lang="en-US" sz="2000" dirty="0" smtClean="0">
                <a:solidFill>
                  <a:srgbClr val="000000"/>
                </a:solidFill>
              </a:rPr>
              <a:t>, and </a:t>
            </a:r>
            <a:r>
              <a:rPr lang="en-US" sz="2000" dirty="0" err="1" smtClean="0">
                <a:solidFill>
                  <a:srgbClr val="000000"/>
                </a:solidFill>
              </a:rPr>
              <a:t>IaaS</a:t>
            </a:r>
            <a:endParaRPr lang="en-US" sz="2000" dirty="0">
              <a:solidFill>
                <a:srgbClr val="000000"/>
              </a:solidFill>
            </a:endParaRPr>
          </a:p>
        </p:txBody>
      </p:sp>
      <p:sp>
        <p:nvSpPr>
          <p:cNvPr id="4" name="Slide Number Placeholder 3"/>
          <p:cNvSpPr>
            <a:spLocks noGrp="1"/>
          </p:cNvSpPr>
          <p:nvPr>
            <p:ph type="sldNum" sz="quarter" idx="4"/>
          </p:nvPr>
        </p:nvSpPr>
        <p:spPr/>
        <p:txBody>
          <a:bodyPr/>
          <a:lstStyle/>
          <a:p>
            <a:fld id="{57E31C96-9645-D544-B01F-A6D62502A709}" type="slidenum">
              <a:rPr lang="en-US" smtClean="0"/>
              <a:pPr/>
              <a:t>39</a:t>
            </a:fld>
            <a:endParaRPr lang="en-US"/>
          </a:p>
        </p:txBody>
      </p:sp>
      <p:graphicFrame>
        <p:nvGraphicFramePr>
          <p:cNvPr id="5" name="Chart 4"/>
          <p:cNvGraphicFramePr/>
          <p:nvPr>
            <p:extLst>
              <p:ext uri="{D42A27DB-BD31-4B8C-83A1-F6EECF244321}">
                <p14:modId xmlns:p14="http://schemas.microsoft.com/office/powerpoint/2010/main" val="1782981212"/>
              </p:ext>
            </p:extLst>
          </p:nvPr>
        </p:nvGraphicFramePr>
        <p:xfrm>
          <a:off x="228600" y="685800"/>
          <a:ext cx="8686800" cy="6172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4141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1"/>
            <a:ext cx="7620000" cy="609599"/>
          </a:xfrm>
        </p:spPr>
        <p:txBody>
          <a:bodyPr/>
          <a:lstStyle/>
          <a:p>
            <a:r>
              <a:rPr lang="en-US" sz="2800" dirty="0" smtClean="0"/>
              <a:t>About the 2014 CDS Benchmarking Report</a:t>
            </a:r>
            <a:endParaRPr lang="en-US" sz="2800" dirty="0"/>
          </a:p>
        </p:txBody>
      </p:sp>
      <p:sp>
        <p:nvSpPr>
          <p:cNvPr id="3" name="Content Placeholder 2"/>
          <p:cNvSpPr>
            <a:spLocks noGrp="1"/>
          </p:cNvSpPr>
          <p:nvPr>
            <p:ph idx="1"/>
          </p:nvPr>
        </p:nvSpPr>
        <p:spPr>
          <a:xfrm>
            <a:off x="304800" y="838200"/>
            <a:ext cx="8610599" cy="5867400"/>
          </a:xfrm>
        </p:spPr>
        <p:txBody>
          <a:bodyPr/>
          <a:lstStyle/>
          <a:p>
            <a:pPr marL="0" indent="0">
              <a:buNone/>
            </a:pPr>
            <a:r>
              <a:rPr lang="en-US" sz="1200" dirty="0" smtClean="0"/>
              <a:t>Traditionally, the CDS annual report has summarized the state of higher education IT; however, the strength of CDS data are shown </a:t>
            </a:r>
            <a:r>
              <a:rPr lang="en-US" sz="1200" dirty="0" smtClean="0">
                <a:solidFill>
                  <a:srgbClr val="000000"/>
                </a:solidFill>
              </a:rPr>
              <a:t>through their benchmarking capability. To serve both purposes, the 2014 CDS annual report has been refactored as a Benchmarking </a:t>
            </a:r>
            <a:r>
              <a:rPr lang="en-US" sz="1200" dirty="0" smtClean="0"/>
              <a:t>Report to summarize key findings from the CDS 2014 survey, provide a glimpse into the breadth of CDS data, and ultimately provide you with an opportunity to conduct your own benchmarking assessment. The customizable graphs contained within this report are meant to be used to assess your IT operation compared to that at peer institutions of similar size, control, or Carnegie Classification. </a:t>
            </a:r>
          </a:p>
          <a:p>
            <a:pPr marL="0" indent="0">
              <a:buNone/>
            </a:pPr>
            <a:endParaRPr lang="en-US" sz="1200" dirty="0"/>
          </a:p>
          <a:p>
            <a:pPr marL="0" indent="0">
              <a:buNone/>
            </a:pPr>
            <a:r>
              <a:rPr lang="en-US" sz="1200" dirty="0" smtClean="0"/>
              <a:t>As you consider the metrics and benchmarks contained within this report in relation to your institution, findings </a:t>
            </a:r>
            <a:r>
              <a:rPr lang="en-US" sz="1200" dirty="0"/>
              <a:t>that differ from your experience should inspire questions, not answers. </a:t>
            </a:r>
            <a:r>
              <a:rPr lang="en-US" sz="1200" dirty="0" smtClean="0"/>
              <a:t>When questions do arise, CDS Reporting can facilitate further investigation (if your institution participated in CDS 2014). If your institution did not participate, consider </a:t>
            </a:r>
            <a:r>
              <a:rPr lang="en-US" sz="1200" dirty="0"/>
              <a:t>adding your data to the next CDS survey, launching in July </a:t>
            </a:r>
            <a:r>
              <a:rPr lang="en-US" sz="1200" dirty="0" smtClean="0"/>
              <a:t>2015. </a:t>
            </a:r>
            <a:endParaRPr lang="en-US" sz="1200" dirty="0"/>
          </a:p>
          <a:p>
            <a:pPr marL="0" indent="0">
              <a:buNone/>
            </a:pPr>
            <a:endParaRPr lang="en-US" sz="1200" dirty="0"/>
          </a:p>
          <a:p>
            <a:pPr marL="0" indent="0">
              <a:buNone/>
            </a:pPr>
            <a:r>
              <a:rPr lang="en-US" sz="1200" dirty="0"/>
              <a:t>The CDS 2014 survey concluded with 828 participants. </a:t>
            </a:r>
            <a:r>
              <a:rPr lang="en-US" sz="1200" dirty="0" smtClean="0"/>
              <a:t>The </a:t>
            </a:r>
            <a:r>
              <a:rPr lang="en-US" sz="1200" dirty="0"/>
              <a:t>metrics discussed in this report focus primarily on </a:t>
            </a:r>
            <a:r>
              <a:rPr lang="en-US" sz="1200" dirty="0" smtClean="0"/>
              <a:t>FY2013/14 </a:t>
            </a:r>
            <a:r>
              <a:rPr lang="en-US" sz="1200" dirty="0"/>
              <a:t>central IT financials, staffing, and services </a:t>
            </a:r>
            <a:r>
              <a:rPr lang="en-US" sz="1200" dirty="0" smtClean="0"/>
              <a:t>from 720 nonspecialized U.S</a:t>
            </a:r>
            <a:r>
              <a:rPr lang="en-US" sz="1200" dirty="0"/>
              <a:t>. institutions. </a:t>
            </a:r>
            <a:r>
              <a:rPr lang="en-US" sz="1200" dirty="0" smtClean="0"/>
              <a:t>Metrics are calculated for each of six Carnegie Classification groupings using the 2010 classification system (AA, BA, MA private, MA public, DR private, and DR public). These groupings provide the most granular breakdown by institutional type possible (given available sample sizes) and should provide suitable comparison groups for most institution types and sizes within the United States. </a:t>
            </a:r>
          </a:p>
          <a:p>
            <a:pPr marL="0" indent="0">
              <a:buNone/>
            </a:pPr>
            <a:endParaRPr lang="en-US" sz="1200" dirty="0"/>
          </a:p>
          <a:p>
            <a:pPr marL="0" indent="0">
              <a:buNone/>
            </a:pPr>
            <a:r>
              <a:rPr lang="en-US" sz="1200" dirty="0" smtClean="0"/>
              <a:t>Fifty-nine specialized U.S. institutions and 49 non</a:t>
            </a:r>
            <a:r>
              <a:rPr lang="en-US" sz="1200" dirty="0"/>
              <a:t>-U.S. institutions </a:t>
            </a:r>
            <a:r>
              <a:rPr lang="en-US" sz="1200" dirty="0">
                <a:solidFill>
                  <a:srgbClr val="000000"/>
                </a:solidFill>
              </a:rPr>
              <a:t>from </a:t>
            </a:r>
            <a:r>
              <a:rPr lang="en-US" sz="1200" dirty="0" smtClean="0">
                <a:solidFill>
                  <a:srgbClr val="000000"/>
                </a:solidFill>
              </a:rPr>
              <a:t>17 </a:t>
            </a:r>
            <a:r>
              <a:rPr lang="en-US" sz="1200" dirty="0" smtClean="0"/>
              <a:t>countries </a:t>
            </a:r>
            <a:r>
              <a:rPr lang="en-US" sz="1200" dirty="0"/>
              <a:t>participated in this year’s survey; however, small sample sizes from each of these </a:t>
            </a:r>
            <a:r>
              <a:rPr lang="en-US" sz="1200" dirty="0" smtClean="0"/>
              <a:t>groups </a:t>
            </a:r>
            <a:r>
              <a:rPr lang="en-US" sz="1200" dirty="0"/>
              <a:t>preclude meaningful aggregate analysis. </a:t>
            </a:r>
            <a:r>
              <a:rPr lang="en-US" sz="1200" dirty="0" smtClean="0"/>
              <a:t>If your institution is a specialized U.S. institution or a non-U.S. institution, this report may be used to compare your institution to institutions in a similar Carnegie Classification or to the metric calculated for All (non-specialized) U.S. institutions. A </a:t>
            </a:r>
            <a:r>
              <a:rPr lang="en-US" sz="1200" dirty="0"/>
              <a:t>list of CDS 2014 participants can be found on the </a:t>
            </a:r>
            <a:r>
              <a:rPr lang="en-US" sz="1200" dirty="0">
                <a:hlinkClick r:id="rId3"/>
              </a:rPr>
              <a:t>CDS </a:t>
            </a:r>
            <a:r>
              <a:rPr lang="en-US" sz="1200" dirty="0" smtClean="0">
                <a:hlinkClick r:id="rId3"/>
              </a:rPr>
              <a:t>website</a:t>
            </a:r>
            <a:r>
              <a:rPr lang="en-US" sz="1200" dirty="0" smtClean="0"/>
              <a:t>. </a:t>
            </a:r>
            <a:endParaRPr lang="en-US" sz="1200" dirty="0"/>
          </a:p>
          <a:p>
            <a:pPr marL="0" indent="0">
              <a:buNone/>
            </a:pPr>
            <a:endParaRPr lang="en-US" sz="1200" dirty="0"/>
          </a:p>
          <a:p>
            <a:pPr marL="0" indent="0">
              <a:buNone/>
            </a:pPr>
            <a:r>
              <a:rPr lang="en-US" sz="1200" dirty="0"/>
              <a:t>The metrics in this </a:t>
            </a:r>
            <a:r>
              <a:rPr lang="en-US" sz="1200" dirty="0" smtClean="0"/>
              <a:t>report evaluate </a:t>
            </a:r>
            <a:r>
              <a:rPr lang="en-US" sz="1200" dirty="0"/>
              <a:t>central IT </a:t>
            </a:r>
            <a:r>
              <a:rPr lang="en-US" sz="1200" dirty="0" smtClean="0"/>
              <a:t>only. Central </a:t>
            </a:r>
            <a:r>
              <a:rPr lang="en-US" sz="1200" dirty="0"/>
              <a:t>IT funding, expenditure, and staffing data are only one component of the full IT resource picture at institutions with significant distributed IT resources. Data on distributed resources, however, remain elusive. A year-over-year analysis of the CDS data collected about distributed IT resources revealed low data reliability, an indication that current methods for gathering these data are ineffective. For this reason data on distributed IT resources have been excluded from this report but can be found in CDS Reporting. Efforts are under way to improve the quality of these data for future years.</a:t>
            </a:r>
          </a:p>
          <a:p>
            <a:pPr marL="0" indent="0">
              <a:buNone/>
            </a:pPr>
            <a:endParaRPr lang="en-US" sz="1200" dirty="0"/>
          </a:p>
          <a:p>
            <a:pPr marL="0" indent="0">
              <a:buNone/>
            </a:pPr>
            <a:endParaRPr lang="en-US" sz="1200" dirty="0"/>
          </a:p>
        </p:txBody>
      </p:sp>
      <p:sp>
        <p:nvSpPr>
          <p:cNvPr id="4" name="Slide Number Placeholder 3"/>
          <p:cNvSpPr>
            <a:spLocks noGrp="1"/>
          </p:cNvSpPr>
          <p:nvPr>
            <p:ph type="sldNum" sz="quarter" idx="4"/>
          </p:nvPr>
        </p:nvSpPr>
        <p:spPr/>
        <p:txBody>
          <a:bodyPr/>
          <a:lstStyle/>
          <a:p>
            <a:fld id="{57E31C96-9645-D544-B01F-A6D62502A709}" type="slidenum">
              <a:rPr lang="en-US" smtClean="0"/>
              <a:pPr/>
              <a:t>4</a:t>
            </a:fld>
            <a:endParaRPr lang="en-US"/>
          </a:p>
        </p:txBody>
      </p:sp>
    </p:spTree>
    <p:extLst>
      <p:ext uri="{BB962C8B-B14F-4D97-AF65-F5344CB8AC3E}">
        <p14:creationId xmlns:p14="http://schemas.microsoft.com/office/powerpoint/2010/main" val="1084979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1"/>
            <a:ext cx="8552411" cy="916246"/>
          </a:xfrm>
        </p:spPr>
        <p:txBody>
          <a:bodyPr/>
          <a:lstStyle/>
          <a:p>
            <a:r>
              <a:rPr lang="en-US" sz="2000" dirty="0">
                <a:solidFill>
                  <a:srgbClr val="000000"/>
                </a:solidFill>
              </a:rPr>
              <a:t>Communications Infrastructure: Communications infrastructure technologies most likely to be deployed </a:t>
            </a:r>
            <a:r>
              <a:rPr lang="en-US" sz="2000" dirty="0" smtClean="0">
                <a:solidFill>
                  <a:srgbClr val="000000"/>
                </a:solidFill>
              </a:rPr>
              <a:t>soon*</a:t>
            </a:r>
            <a:endParaRPr lang="en-US" sz="2000" dirty="0">
              <a:solidFill>
                <a:srgbClr val="000000"/>
              </a:solidFill>
            </a:endParaRPr>
          </a:p>
        </p:txBody>
      </p:sp>
      <p:sp>
        <p:nvSpPr>
          <p:cNvPr id="4" name="Slide Number Placeholder 3"/>
          <p:cNvSpPr>
            <a:spLocks noGrp="1"/>
          </p:cNvSpPr>
          <p:nvPr>
            <p:ph type="sldNum" sz="quarter" idx="4"/>
          </p:nvPr>
        </p:nvSpPr>
        <p:spPr/>
        <p:txBody>
          <a:bodyPr/>
          <a:lstStyle/>
          <a:p>
            <a:fld id="{57E31C96-9645-D544-B01F-A6D62502A709}" type="slidenum">
              <a:rPr lang="en-US" smtClean="0"/>
              <a:pPr/>
              <a:t>40</a:t>
            </a:fld>
            <a:endParaRPr lang="en-US"/>
          </a:p>
        </p:txBody>
      </p:sp>
      <p:sp>
        <p:nvSpPr>
          <p:cNvPr id="5" name="TextBox 4"/>
          <p:cNvSpPr txBox="1"/>
          <p:nvPr/>
        </p:nvSpPr>
        <p:spPr>
          <a:xfrm>
            <a:off x="434975" y="6581001"/>
            <a:ext cx="8686800" cy="276999"/>
          </a:xfrm>
          <a:prstGeom prst="rect">
            <a:avLst/>
          </a:prstGeom>
          <a:noFill/>
        </p:spPr>
        <p:txBody>
          <a:bodyPr wrap="square" rtlCol="0">
            <a:spAutoFit/>
          </a:bodyPr>
          <a:lstStyle/>
          <a:p>
            <a:pPr algn="r"/>
            <a:r>
              <a:rPr lang="en-US" sz="1200" i="1" dirty="0" smtClean="0"/>
              <a:t>* For the purpose of this analysis, technologies to be deployed soon are those with expected or initial deployment status. </a:t>
            </a:r>
            <a:endParaRPr lang="en-US" sz="1200" i="1" dirty="0"/>
          </a:p>
        </p:txBody>
      </p:sp>
      <p:graphicFrame>
        <p:nvGraphicFramePr>
          <p:cNvPr id="7" name="Table 6"/>
          <p:cNvGraphicFramePr>
            <a:graphicFrameLocks noGrp="1"/>
          </p:cNvGraphicFramePr>
          <p:nvPr>
            <p:extLst>
              <p:ext uri="{D42A27DB-BD31-4B8C-83A1-F6EECF244321}">
                <p14:modId xmlns:p14="http://schemas.microsoft.com/office/powerpoint/2010/main" val="2879621153"/>
              </p:ext>
            </p:extLst>
          </p:nvPr>
        </p:nvGraphicFramePr>
        <p:xfrm>
          <a:off x="76203" y="1600200"/>
          <a:ext cx="8991597" cy="2971800"/>
        </p:xfrm>
        <a:graphic>
          <a:graphicData uri="http://schemas.openxmlformats.org/drawingml/2006/table">
            <a:tbl>
              <a:tblPr firstRow="1" bandRow="1">
                <a:tableStyleId>{073A0DAA-6AF3-43AB-8588-CEC1D06C72B9}</a:tableStyleId>
              </a:tblPr>
              <a:tblGrid>
                <a:gridCol w="2129587"/>
                <a:gridCol w="857751"/>
                <a:gridCol w="1008929"/>
                <a:gridCol w="832555"/>
                <a:gridCol w="832555"/>
                <a:gridCol w="832555"/>
                <a:gridCol w="832555"/>
                <a:gridCol w="832555"/>
                <a:gridCol w="832555"/>
              </a:tblGrid>
              <a:tr h="367870">
                <a:tc>
                  <a:txBody>
                    <a:bodyPr/>
                    <a:lstStyle/>
                    <a:p>
                      <a:pPr algn="l" fontAlgn="ctr"/>
                      <a:r>
                        <a:rPr lang="en-US" sz="1000" u="none" strike="noStrike" dirty="0">
                          <a:effectLst/>
                          <a:latin typeface="Arial" panose="020B0604020202020204" pitchFamily="34" charset="0"/>
                          <a:cs typeface="Arial" panose="020B0604020202020204" pitchFamily="34" charset="0"/>
                        </a:rPr>
                        <a:t> </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b">
                    <a:lnB w="12700" cap="flat" cmpd="sng" algn="ctr">
                      <a:solidFill>
                        <a:prstClr val="white">
                          <a:lumMod val="75000"/>
                        </a:prstClr>
                      </a:solidFill>
                      <a:prstDash val="solid"/>
                      <a:round/>
                      <a:headEnd type="none" w="med" len="med"/>
                      <a:tailEnd type="none" w="med" len="med"/>
                    </a:lnB>
                  </a:tcPr>
                </a:tc>
                <a:tc>
                  <a:txBody>
                    <a:bodyPr/>
                    <a:lstStyle/>
                    <a:p>
                      <a:pPr algn="ctr" fontAlgn="ctr"/>
                      <a:r>
                        <a:rPr lang="en-US" sz="1000" u="none" strike="noStrike" dirty="0">
                          <a:effectLst/>
                          <a:latin typeface="Arial" panose="020B0604020202020204" pitchFamily="34" charset="0"/>
                          <a:cs typeface="Arial" panose="020B0604020202020204" pitchFamily="34" charset="0"/>
                        </a:rPr>
                        <a:t>My institution</a:t>
                      </a:r>
                      <a:endParaRPr lang="en-US" sz="1000" b="1" i="0" u="none" strike="noStrike" dirty="0">
                        <a:solidFill>
                          <a:srgbClr val="FFFFFF"/>
                        </a:solidFill>
                        <a:effectLst/>
                        <a:latin typeface="Arial" panose="020B0604020202020204" pitchFamily="34" charset="0"/>
                        <a:cs typeface="Arial" panose="020B0604020202020204" pitchFamily="34" charset="0"/>
                      </a:endParaRPr>
                    </a:p>
                  </a:txBody>
                  <a:tcPr marL="12700" marR="12700" marT="12700" marB="0" anchor="b">
                    <a:lnB w="12700" cap="flat" cmpd="sng" algn="ctr">
                      <a:solidFill>
                        <a:prstClr val="white">
                          <a:lumMod val="75000"/>
                        </a:prstClr>
                      </a:solidFill>
                      <a:prstDash val="solid"/>
                      <a:round/>
                      <a:headEnd type="none" w="med" len="med"/>
                      <a:tailEnd type="none" w="med" len="med"/>
                    </a:lnB>
                  </a:tcPr>
                </a:tc>
                <a:tc>
                  <a:txBody>
                    <a:bodyPr/>
                    <a:lstStyle/>
                    <a:p>
                      <a:pPr algn="ctr" fontAlgn="ctr"/>
                      <a:r>
                        <a:rPr lang="en-US" sz="1000" u="none" strike="noStrike" dirty="0">
                          <a:effectLst/>
                          <a:latin typeface="Arial" panose="020B0604020202020204" pitchFamily="34" charset="0"/>
                          <a:cs typeface="Arial" panose="020B0604020202020204" pitchFamily="34" charset="0"/>
                        </a:rPr>
                        <a:t>All </a:t>
                      </a:r>
                      <a:r>
                        <a:rPr lang="en-US" sz="1000" u="none" strike="noStrike" dirty="0" err="1" smtClean="0">
                          <a:effectLst/>
                          <a:latin typeface="Arial" panose="020B0604020202020204" pitchFamily="34" charset="0"/>
                          <a:cs typeface="Arial" panose="020B0604020202020204" pitchFamily="34" charset="0"/>
                        </a:rPr>
                        <a:t>nonspecialized</a:t>
                      </a:r>
                      <a:r>
                        <a:rPr lang="en-US" sz="1000" u="none" strike="noStrike" dirty="0" smtClean="0">
                          <a:effectLst/>
                          <a:latin typeface="Arial" panose="020B0604020202020204" pitchFamily="34" charset="0"/>
                          <a:cs typeface="Arial" panose="020B0604020202020204" pitchFamily="34" charset="0"/>
                        </a:rPr>
                        <a:t> </a:t>
                      </a:r>
                      <a:r>
                        <a:rPr lang="en-US" sz="1000" u="none" strike="noStrike" dirty="0">
                          <a:effectLst/>
                          <a:latin typeface="Arial" panose="020B0604020202020204" pitchFamily="34" charset="0"/>
                          <a:cs typeface="Arial" panose="020B0604020202020204" pitchFamily="34" charset="0"/>
                        </a:rPr>
                        <a:t>U.S.</a:t>
                      </a:r>
                      <a:endParaRPr lang="en-US" sz="1000" b="1" i="0" u="none" strike="noStrike" dirty="0">
                        <a:solidFill>
                          <a:srgbClr val="FFFFFF"/>
                        </a:solidFill>
                        <a:effectLst/>
                        <a:latin typeface="Arial" panose="020B0604020202020204" pitchFamily="34" charset="0"/>
                        <a:cs typeface="Arial" panose="020B0604020202020204" pitchFamily="34" charset="0"/>
                      </a:endParaRPr>
                    </a:p>
                  </a:txBody>
                  <a:tcPr marL="12700" marR="12700" marT="12700" marB="0" anchor="b">
                    <a:lnB w="12700" cap="flat" cmpd="sng" algn="ctr">
                      <a:solidFill>
                        <a:prstClr val="white">
                          <a:lumMod val="75000"/>
                        </a:prstClr>
                      </a:solidFill>
                      <a:prstDash val="solid"/>
                      <a:round/>
                      <a:headEnd type="none" w="med" len="med"/>
                      <a:tailEnd type="none" w="med" len="med"/>
                    </a:lnB>
                  </a:tcPr>
                </a:tc>
                <a:tc>
                  <a:txBody>
                    <a:bodyPr/>
                    <a:lstStyle/>
                    <a:p>
                      <a:pPr algn="ctr" fontAlgn="ctr"/>
                      <a:r>
                        <a:rPr lang="en-US" sz="1000" u="none" strike="noStrike" dirty="0">
                          <a:effectLst/>
                          <a:latin typeface="Arial" panose="020B0604020202020204" pitchFamily="34" charset="0"/>
                          <a:cs typeface="Arial" panose="020B0604020202020204" pitchFamily="34" charset="0"/>
                        </a:rPr>
                        <a:t>AA</a:t>
                      </a:r>
                      <a:endParaRPr lang="en-US" sz="1000" b="1" i="0" u="none" strike="noStrike" dirty="0">
                        <a:solidFill>
                          <a:srgbClr val="FFFFFF"/>
                        </a:solidFill>
                        <a:effectLst/>
                        <a:latin typeface="Arial" panose="020B0604020202020204" pitchFamily="34" charset="0"/>
                        <a:cs typeface="Arial" panose="020B0604020202020204" pitchFamily="34" charset="0"/>
                      </a:endParaRPr>
                    </a:p>
                  </a:txBody>
                  <a:tcPr marL="12700" marR="12700" marT="12700" marB="0" anchor="b">
                    <a:lnB w="12700" cap="flat" cmpd="sng" algn="ctr">
                      <a:solidFill>
                        <a:prstClr val="white">
                          <a:lumMod val="75000"/>
                        </a:prstClr>
                      </a:solidFill>
                      <a:prstDash val="solid"/>
                      <a:round/>
                      <a:headEnd type="none" w="med" len="med"/>
                      <a:tailEnd type="none" w="med" len="med"/>
                    </a:lnB>
                  </a:tcPr>
                </a:tc>
                <a:tc>
                  <a:txBody>
                    <a:bodyPr/>
                    <a:lstStyle/>
                    <a:p>
                      <a:pPr algn="ctr" fontAlgn="ctr"/>
                      <a:r>
                        <a:rPr lang="en-US" sz="1000" u="none" strike="noStrike" dirty="0">
                          <a:effectLst/>
                          <a:latin typeface="Arial" panose="020B0604020202020204" pitchFamily="34" charset="0"/>
                          <a:cs typeface="Arial" panose="020B0604020202020204" pitchFamily="34" charset="0"/>
                        </a:rPr>
                        <a:t>BA</a:t>
                      </a:r>
                      <a:endParaRPr lang="en-US" sz="1000" b="1" i="0" u="none" strike="noStrike" dirty="0">
                        <a:solidFill>
                          <a:srgbClr val="FFFFFF"/>
                        </a:solidFill>
                        <a:effectLst/>
                        <a:latin typeface="Arial" panose="020B0604020202020204" pitchFamily="34" charset="0"/>
                        <a:cs typeface="Arial" panose="020B0604020202020204" pitchFamily="34" charset="0"/>
                      </a:endParaRPr>
                    </a:p>
                  </a:txBody>
                  <a:tcPr marL="12700" marR="12700" marT="12700" marB="0" anchor="b">
                    <a:lnB w="12700" cap="flat" cmpd="sng" algn="ctr">
                      <a:solidFill>
                        <a:prstClr val="white">
                          <a:lumMod val="75000"/>
                        </a:prstClr>
                      </a:solidFill>
                      <a:prstDash val="solid"/>
                      <a:round/>
                      <a:headEnd type="none" w="med" len="med"/>
                      <a:tailEnd type="none" w="med" len="med"/>
                    </a:lnB>
                  </a:tcPr>
                </a:tc>
                <a:tc>
                  <a:txBody>
                    <a:bodyPr/>
                    <a:lstStyle/>
                    <a:p>
                      <a:pPr algn="ctr" fontAlgn="ctr"/>
                      <a:r>
                        <a:rPr lang="en-US" sz="1000" u="none" strike="noStrike" dirty="0">
                          <a:effectLst/>
                          <a:latin typeface="Arial" panose="020B0604020202020204" pitchFamily="34" charset="0"/>
                          <a:cs typeface="Arial" panose="020B0604020202020204" pitchFamily="34" charset="0"/>
                        </a:rPr>
                        <a:t>MA </a:t>
                      </a:r>
                      <a:r>
                        <a:rPr lang="en-US" sz="1000" u="none" strike="noStrike" dirty="0" smtClean="0">
                          <a:effectLst/>
                          <a:latin typeface="Arial" panose="020B0604020202020204" pitchFamily="34" charset="0"/>
                          <a:cs typeface="Arial" panose="020B0604020202020204" pitchFamily="34" charset="0"/>
                        </a:rPr>
                        <a:t>public</a:t>
                      </a:r>
                      <a:endParaRPr lang="en-US" sz="1000" b="1" i="0" u="none" strike="noStrike" dirty="0">
                        <a:solidFill>
                          <a:srgbClr val="FFFFFF"/>
                        </a:solidFill>
                        <a:effectLst/>
                        <a:latin typeface="Arial" panose="020B0604020202020204" pitchFamily="34" charset="0"/>
                        <a:cs typeface="Arial" panose="020B0604020202020204" pitchFamily="34" charset="0"/>
                      </a:endParaRPr>
                    </a:p>
                  </a:txBody>
                  <a:tcPr marL="12700" marR="12700" marT="12700" marB="0" anchor="b">
                    <a:lnB w="12700" cap="flat" cmpd="sng" algn="ctr">
                      <a:solidFill>
                        <a:prstClr val="white">
                          <a:lumMod val="75000"/>
                        </a:prstClr>
                      </a:solidFill>
                      <a:prstDash val="solid"/>
                      <a:round/>
                      <a:headEnd type="none" w="med" len="med"/>
                      <a:tailEnd type="none" w="med" len="med"/>
                    </a:lnB>
                  </a:tcPr>
                </a:tc>
                <a:tc>
                  <a:txBody>
                    <a:bodyPr/>
                    <a:lstStyle/>
                    <a:p>
                      <a:pPr algn="ctr" fontAlgn="ctr"/>
                      <a:r>
                        <a:rPr lang="en-US" sz="1000" u="none" strike="noStrike" dirty="0">
                          <a:effectLst/>
                          <a:latin typeface="Arial" panose="020B0604020202020204" pitchFamily="34" charset="0"/>
                          <a:cs typeface="Arial" panose="020B0604020202020204" pitchFamily="34" charset="0"/>
                        </a:rPr>
                        <a:t>MA </a:t>
                      </a:r>
                      <a:r>
                        <a:rPr lang="en-US" sz="1000" u="none" strike="noStrike" dirty="0" smtClean="0">
                          <a:effectLst/>
                          <a:latin typeface="Arial" panose="020B0604020202020204" pitchFamily="34" charset="0"/>
                          <a:cs typeface="Arial" panose="020B0604020202020204" pitchFamily="34" charset="0"/>
                        </a:rPr>
                        <a:t>private</a:t>
                      </a:r>
                      <a:endParaRPr lang="en-US" sz="1000" b="1" i="0" u="none" strike="noStrike" dirty="0">
                        <a:solidFill>
                          <a:srgbClr val="FFFFFF"/>
                        </a:solidFill>
                        <a:effectLst/>
                        <a:latin typeface="Arial" panose="020B0604020202020204" pitchFamily="34" charset="0"/>
                        <a:cs typeface="Arial" panose="020B0604020202020204" pitchFamily="34" charset="0"/>
                      </a:endParaRPr>
                    </a:p>
                  </a:txBody>
                  <a:tcPr marL="12700" marR="12700" marT="12700" marB="0" anchor="b">
                    <a:lnB w="12700" cap="flat" cmpd="sng" algn="ctr">
                      <a:solidFill>
                        <a:prstClr val="white">
                          <a:lumMod val="75000"/>
                        </a:prstClr>
                      </a:solidFill>
                      <a:prstDash val="solid"/>
                      <a:round/>
                      <a:headEnd type="none" w="med" len="med"/>
                      <a:tailEnd type="none" w="med" len="med"/>
                    </a:lnB>
                  </a:tcPr>
                </a:tc>
                <a:tc>
                  <a:txBody>
                    <a:bodyPr/>
                    <a:lstStyle/>
                    <a:p>
                      <a:pPr algn="ctr" fontAlgn="ctr"/>
                      <a:r>
                        <a:rPr lang="en-US" sz="1000" u="none" strike="noStrike" dirty="0">
                          <a:effectLst/>
                          <a:latin typeface="Arial" panose="020B0604020202020204" pitchFamily="34" charset="0"/>
                          <a:cs typeface="Arial" panose="020B0604020202020204" pitchFamily="34" charset="0"/>
                        </a:rPr>
                        <a:t>DR </a:t>
                      </a:r>
                      <a:r>
                        <a:rPr lang="en-US" sz="1000" u="none" strike="noStrike" dirty="0" smtClean="0">
                          <a:effectLst/>
                          <a:latin typeface="Arial" panose="020B0604020202020204" pitchFamily="34" charset="0"/>
                          <a:cs typeface="Arial" panose="020B0604020202020204" pitchFamily="34" charset="0"/>
                        </a:rPr>
                        <a:t>public</a:t>
                      </a:r>
                      <a:endParaRPr lang="en-US" sz="1000" b="1" i="0" u="none" strike="noStrike" dirty="0">
                        <a:solidFill>
                          <a:srgbClr val="FFFFFF"/>
                        </a:solidFill>
                        <a:effectLst/>
                        <a:latin typeface="Arial" panose="020B0604020202020204" pitchFamily="34" charset="0"/>
                        <a:cs typeface="Arial" panose="020B0604020202020204" pitchFamily="34" charset="0"/>
                      </a:endParaRPr>
                    </a:p>
                  </a:txBody>
                  <a:tcPr marL="12700" marR="12700" marT="12700" marB="0" anchor="b">
                    <a:lnB w="12700" cap="flat" cmpd="sng" algn="ctr">
                      <a:solidFill>
                        <a:prstClr val="white">
                          <a:lumMod val="75000"/>
                        </a:prstClr>
                      </a:solidFill>
                      <a:prstDash val="solid"/>
                      <a:round/>
                      <a:headEnd type="none" w="med" len="med"/>
                      <a:tailEnd type="none" w="med" len="med"/>
                    </a:lnB>
                  </a:tcPr>
                </a:tc>
                <a:tc>
                  <a:txBody>
                    <a:bodyPr/>
                    <a:lstStyle/>
                    <a:p>
                      <a:pPr algn="ctr" fontAlgn="ctr"/>
                      <a:r>
                        <a:rPr lang="en-US" sz="1000" u="none" strike="noStrike" dirty="0">
                          <a:effectLst/>
                          <a:latin typeface="Arial" panose="020B0604020202020204" pitchFamily="34" charset="0"/>
                          <a:cs typeface="Arial" panose="020B0604020202020204" pitchFamily="34" charset="0"/>
                        </a:rPr>
                        <a:t>DR </a:t>
                      </a:r>
                      <a:r>
                        <a:rPr lang="en-US" sz="1000" u="none" strike="noStrike" dirty="0" smtClean="0">
                          <a:effectLst/>
                          <a:latin typeface="Arial" panose="020B0604020202020204" pitchFamily="34" charset="0"/>
                          <a:cs typeface="Arial" panose="020B0604020202020204" pitchFamily="34" charset="0"/>
                        </a:rPr>
                        <a:t>private</a:t>
                      </a:r>
                      <a:endParaRPr lang="en-US" sz="1000" b="1" i="0" u="none" strike="noStrike" dirty="0">
                        <a:solidFill>
                          <a:srgbClr val="FFFFFF"/>
                        </a:solidFill>
                        <a:effectLst/>
                        <a:latin typeface="Arial" panose="020B0604020202020204" pitchFamily="34" charset="0"/>
                        <a:cs typeface="Arial" panose="020B0604020202020204" pitchFamily="34" charset="0"/>
                      </a:endParaRPr>
                    </a:p>
                  </a:txBody>
                  <a:tcPr marL="12700" marR="12700" marT="12700" marB="0" anchor="b">
                    <a:lnB w="12700" cap="flat" cmpd="sng" algn="ctr">
                      <a:solidFill>
                        <a:prstClr val="white">
                          <a:lumMod val="75000"/>
                        </a:prstClr>
                      </a:solidFill>
                      <a:prstDash val="solid"/>
                      <a:round/>
                      <a:headEnd type="none" w="med" len="med"/>
                      <a:tailEnd type="none" w="med" len="med"/>
                    </a:lnB>
                  </a:tcPr>
                </a:tc>
              </a:tr>
              <a:tr h="615968">
                <a:tc>
                  <a:txBody>
                    <a:bodyPr/>
                    <a:lstStyle/>
                    <a:p>
                      <a:pPr algn="l" fontAlgn="ctr"/>
                      <a:r>
                        <a:rPr lang="en-US" sz="1000" u="none" strike="noStrike" dirty="0">
                          <a:effectLst/>
                          <a:latin typeface="Arial" panose="020B0604020202020204" pitchFamily="34" charset="0"/>
                          <a:cs typeface="Arial" panose="020B0604020202020204" pitchFamily="34" charset="0"/>
                        </a:rPr>
                        <a:t>Unified communications and collaboration</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8288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fontAlgn="ctr"/>
                      <a:r>
                        <a:rPr lang="en-US" sz="1800" u="none" strike="noStrike" dirty="0" smtClean="0">
                          <a:solidFill>
                            <a:srgbClr val="008000"/>
                          </a:solidFill>
                          <a:effectLst/>
                          <a:latin typeface="Zapf Dingbats"/>
                          <a:ea typeface="Zapf Dingbats"/>
                          <a:cs typeface="Zapf Dingbats"/>
                          <a:sym typeface="Zapf Dingbats"/>
                        </a:rPr>
                        <a:t>✔  </a:t>
                      </a:r>
                      <a:r>
                        <a:rPr lang="en-US" sz="1800" u="none" strike="noStrike" dirty="0" smtClean="0">
                          <a:solidFill>
                            <a:srgbClr val="FF0000"/>
                          </a:solidFill>
                          <a:effectLst/>
                          <a:latin typeface="Zapf Dingbats"/>
                          <a:ea typeface="Zapf Dingbats"/>
                          <a:cs typeface="Zapf Dingbats"/>
                          <a:sym typeface="Zapf Dingbats"/>
                        </a:rPr>
                        <a:t>✖</a:t>
                      </a:r>
                      <a:r>
                        <a:rPr lang="en-US" sz="1800" u="none" strike="noStrike" dirty="0">
                          <a:solidFill>
                            <a:srgbClr val="FF0000"/>
                          </a:solidFill>
                          <a:effectLst/>
                          <a:latin typeface="Arial" panose="020B0604020202020204" pitchFamily="34" charset="0"/>
                          <a:cs typeface="Arial" panose="020B0604020202020204" pitchFamily="34" charset="0"/>
                        </a:rPr>
                        <a:t> </a:t>
                      </a:r>
                      <a:endParaRPr lang="en-US" sz="1800" b="0" i="0" u="none" strike="noStrike" dirty="0">
                        <a:solidFill>
                          <a:srgbClr val="FF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fontAlgn="ctr"/>
                      <a:r>
                        <a:rPr lang="en-US" sz="1000" u="none" strike="noStrike" dirty="0">
                          <a:solidFill>
                            <a:srgbClr val="000000"/>
                          </a:solidFill>
                          <a:effectLst/>
                          <a:latin typeface="Arial" panose="020B0604020202020204" pitchFamily="34" charset="0"/>
                          <a:cs typeface="Arial" panose="020B0604020202020204" pitchFamily="34" charset="0"/>
                        </a:rPr>
                        <a:t>34%</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76000">
                          <a:schemeClr val="bg1">
                            <a:lumMod val="75000"/>
                          </a:schemeClr>
                        </a:gs>
                        <a:gs pos="77000">
                          <a:srgbClr val="FFFFFF"/>
                        </a:gs>
                      </a:gsLst>
                      <a:lin ang="0" scaled="1"/>
                      <a:tileRect/>
                    </a:gradFill>
                  </a:tcPr>
                </a:tc>
                <a:tc>
                  <a:txBody>
                    <a:bodyPr/>
                    <a:lstStyle/>
                    <a:p>
                      <a:pPr algn="ctr" fontAlgn="ctr"/>
                      <a:r>
                        <a:rPr lang="en-US" sz="1000" u="none" strike="noStrike" dirty="0">
                          <a:effectLst/>
                          <a:latin typeface="Arial" panose="020B0604020202020204" pitchFamily="34" charset="0"/>
                          <a:cs typeface="Arial" panose="020B0604020202020204" pitchFamily="34" charset="0"/>
                        </a:rPr>
                        <a:t>21%</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47000">
                          <a:schemeClr val="accent2"/>
                        </a:gs>
                        <a:gs pos="48000">
                          <a:srgbClr val="FFFFFF"/>
                        </a:gs>
                      </a:gsLst>
                      <a:lin ang="0" scaled="1"/>
                      <a:tileRect/>
                    </a:gradFill>
                  </a:tcPr>
                </a:tc>
                <a:tc>
                  <a:txBody>
                    <a:bodyPr/>
                    <a:lstStyle/>
                    <a:p>
                      <a:pPr algn="ctr" fontAlgn="ctr"/>
                      <a:r>
                        <a:rPr lang="en-US" sz="1000" u="none" strike="noStrike" dirty="0">
                          <a:solidFill>
                            <a:srgbClr val="000000"/>
                          </a:solidFill>
                          <a:effectLst/>
                          <a:latin typeface="Arial" panose="020B0604020202020204" pitchFamily="34" charset="0"/>
                          <a:cs typeface="Arial" panose="020B0604020202020204" pitchFamily="34" charset="0"/>
                        </a:rPr>
                        <a:t>34%</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76000">
                          <a:schemeClr val="accent3"/>
                        </a:gs>
                        <a:gs pos="77000">
                          <a:srgbClr val="FFFFFF"/>
                        </a:gs>
                      </a:gsLst>
                      <a:lin ang="0" scaled="1"/>
                      <a:tileRect/>
                    </a:gradFill>
                  </a:tcPr>
                </a:tc>
                <a:tc>
                  <a:txBody>
                    <a:bodyPr/>
                    <a:lstStyle/>
                    <a:p>
                      <a:pPr algn="ctr" fontAlgn="ctr"/>
                      <a:r>
                        <a:rPr lang="en-US" sz="1000" u="none" strike="noStrike" dirty="0">
                          <a:solidFill>
                            <a:srgbClr val="000000"/>
                          </a:solidFill>
                          <a:effectLst/>
                          <a:latin typeface="Arial" panose="020B0604020202020204" pitchFamily="34" charset="0"/>
                          <a:cs typeface="Arial" panose="020B0604020202020204" pitchFamily="34" charset="0"/>
                        </a:rPr>
                        <a:t>35%</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78000">
                          <a:schemeClr val="accent5"/>
                        </a:gs>
                        <a:gs pos="79000">
                          <a:srgbClr val="FFFFFF"/>
                        </a:gs>
                      </a:gsLst>
                      <a:lin ang="0" scaled="1"/>
                      <a:tileRect/>
                    </a:gradFill>
                  </a:tcPr>
                </a:tc>
                <a:tc>
                  <a:txBody>
                    <a:bodyPr/>
                    <a:lstStyle/>
                    <a:p>
                      <a:pPr algn="ctr" fontAlgn="ctr"/>
                      <a:r>
                        <a:rPr lang="en-US" sz="1000" u="none" strike="noStrike" dirty="0">
                          <a:solidFill>
                            <a:srgbClr val="000000"/>
                          </a:solidFill>
                          <a:effectLst/>
                          <a:latin typeface="Arial" panose="020B0604020202020204" pitchFamily="34" charset="0"/>
                          <a:cs typeface="Arial" panose="020B0604020202020204" pitchFamily="34" charset="0"/>
                        </a:rPr>
                        <a:t>31%</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69000">
                          <a:schemeClr val="accent5">
                            <a:lumMod val="40000"/>
                            <a:lumOff val="60000"/>
                          </a:schemeClr>
                        </a:gs>
                        <a:gs pos="70000">
                          <a:srgbClr val="FFFFFF"/>
                        </a:gs>
                      </a:gsLst>
                      <a:lin ang="0" scaled="1"/>
                      <a:tileRect/>
                    </a:gradFill>
                  </a:tcPr>
                </a:tc>
                <a:tc>
                  <a:txBody>
                    <a:bodyPr/>
                    <a:lstStyle/>
                    <a:p>
                      <a:pPr algn="ctr" fontAlgn="ctr"/>
                      <a:r>
                        <a:rPr lang="en-US" sz="1000" u="none" strike="noStrike" dirty="0">
                          <a:solidFill>
                            <a:srgbClr val="000000"/>
                          </a:solidFill>
                          <a:effectLst/>
                          <a:latin typeface="Arial" panose="020B0604020202020204" pitchFamily="34" charset="0"/>
                          <a:cs typeface="Arial" panose="020B0604020202020204" pitchFamily="34" charset="0"/>
                        </a:rPr>
                        <a:t>45%</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6"/>
                    </a:solidFill>
                  </a:tcPr>
                </a:tc>
                <a:tc>
                  <a:txBody>
                    <a:bodyPr/>
                    <a:lstStyle/>
                    <a:p>
                      <a:pPr algn="ctr" fontAlgn="ctr"/>
                      <a:r>
                        <a:rPr lang="en-US" sz="1000" u="none" strike="noStrike" dirty="0">
                          <a:solidFill>
                            <a:srgbClr val="000000"/>
                          </a:solidFill>
                          <a:effectLst/>
                          <a:latin typeface="Arial" panose="020B0604020202020204" pitchFamily="34" charset="0"/>
                          <a:cs typeface="Arial" panose="020B0604020202020204" pitchFamily="34" charset="0"/>
                        </a:rPr>
                        <a:t>30%</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67000">
                          <a:schemeClr val="accent6">
                            <a:lumMod val="40000"/>
                            <a:lumOff val="60000"/>
                          </a:schemeClr>
                        </a:gs>
                        <a:gs pos="68000">
                          <a:srgbClr val="FFFFFF"/>
                        </a:gs>
                      </a:gsLst>
                      <a:lin ang="0" scaled="1"/>
                      <a:tileRect/>
                    </a:gradFill>
                  </a:tcPr>
                </a:tc>
              </a:tr>
              <a:tr h="590532">
                <a:tc>
                  <a:txBody>
                    <a:bodyPr/>
                    <a:lstStyle/>
                    <a:p>
                      <a:pPr algn="l" fontAlgn="ctr"/>
                      <a:r>
                        <a:rPr lang="en-US" sz="1000" u="none" strike="noStrike" dirty="0">
                          <a:effectLst/>
                          <a:latin typeface="Arial" panose="020B0604020202020204" pitchFamily="34" charset="0"/>
                          <a:cs typeface="Arial" panose="020B0604020202020204" pitchFamily="34" charset="0"/>
                        </a:rPr>
                        <a:t> IPv6</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8288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fontAlgn="ctr"/>
                      <a:r>
                        <a:rPr lang="en-US" sz="1800" u="none" strike="noStrike" dirty="0" smtClean="0">
                          <a:solidFill>
                            <a:srgbClr val="008000"/>
                          </a:solidFill>
                          <a:effectLst/>
                          <a:latin typeface="Zapf Dingbats"/>
                          <a:ea typeface="Zapf Dingbats"/>
                          <a:cs typeface="Zapf Dingbats"/>
                          <a:sym typeface="Zapf Dingbats"/>
                        </a:rPr>
                        <a:t>✔  </a:t>
                      </a:r>
                      <a:r>
                        <a:rPr lang="en-US" sz="1800" u="none" strike="noStrike" dirty="0" smtClean="0">
                          <a:solidFill>
                            <a:srgbClr val="FF0000"/>
                          </a:solidFill>
                          <a:effectLst/>
                          <a:latin typeface="Zapf Dingbats"/>
                          <a:ea typeface="Zapf Dingbats"/>
                          <a:cs typeface="Zapf Dingbats"/>
                          <a:sym typeface="Zapf Dingbats"/>
                        </a:rPr>
                        <a:t>✖</a:t>
                      </a:r>
                      <a:r>
                        <a:rPr lang="en-US" sz="1800" u="none" strike="noStrike" dirty="0">
                          <a:effectLst/>
                          <a:latin typeface="Arial" panose="020B0604020202020204" pitchFamily="34" charset="0"/>
                          <a:cs typeface="Arial" panose="020B0604020202020204" pitchFamily="34" charset="0"/>
                        </a:rPr>
                        <a:t> </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fontAlgn="ctr"/>
                      <a:r>
                        <a:rPr lang="en-US" sz="1000" u="none" strike="noStrike" dirty="0">
                          <a:solidFill>
                            <a:srgbClr val="000000"/>
                          </a:solidFill>
                          <a:effectLst/>
                          <a:latin typeface="Arial" panose="020B0604020202020204" pitchFamily="34" charset="0"/>
                          <a:cs typeface="Arial" panose="020B0604020202020204" pitchFamily="34" charset="0"/>
                        </a:rPr>
                        <a:t>31%</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69000">
                          <a:schemeClr val="bg1">
                            <a:lumMod val="75000"/>
                          </a:schemeClr>
                        </a:gs>
                        <a:gs pos="70000">
                          <a:srgbClr val="FFFFFF"/>
                        </a:gs>
                      </a:gsLst>
                      <a:lin ang="0" scaled="1"/>
                      <a:tileRect/>
                    </a:gradFill>
                  </a:tcPr>
                </a:tc>
                <a:tc>
                  <a:txBody>
                    <a:bodyPr/>
                    <a:lstStyle/>
                    <a:p>
                      <a:pPr algn="ctr" fontAlgn="ctr"/>
                      <a:r>
                        <a:rPr lang="en-US" sz="1000" u="none" strike="noStrike" dirty="0">
                          <a:solidFill>
                            <a:srgbClr val="000000"/>
                          </a:solidFill>
                          <a:effectLst/>
                          <a:latin typeface="Arial" panose="020B0604020202020204" pitchFamily="34" charset="0"/>
                          <a:cs typeface="Arial" panose="020B0604020202020204" pitchFamily="34" charset="0"/>
                        </a:rPr>
                        <a:t>25%</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56000">
                          <a:schemeClr val="accent2"/>
                        </a:gs>
                        <a:gs pos="57000">
                          <a:srgbClr val="FFFFFF"/>
                        </a:gs>
                      </a:gsLst>
                      <a:lin ang="0" scaled="1"/>
                      <a:tileRect/>
                    </a:gradFill>
                  </a:tcPr>
                </a:tc>
                <a:tc>
                  <a:txBody>
                    <a:bodyPr/>
                    <a:lstStyle/>
                    <a:p>
                      <a:pPr algn="ctr" fontAlgn="ctr"/>
                      <a:r>
                        <a:rPr lang="en-US" sz="1000" u="none" strike="noStrike" dirty="0">
                          <a:solidFill>
                            <a:srgbClr val="000000"/>
                          </a:solidFill>
                          <a:effectLst/>
                          <a:latin typeface="Arial" panose="020B0604020202020204" pitchFamily="34" charset="0"/>
                          <a:cs typeface="Arial" panose="020B0604020202020204" pitchFamily="34" charset="0"/>
                        </a:rPr>
                        <a:t>32%</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71000">
                          <a:schemeClr val="accent3"/>
                        </a:gs>
                        <a:gs pos="72000">
                          <a:srgbClr val="FFFFFF"/>
                        </a:gs>
                      </a:gsLst>
                      <a:lin ang="0" scaled="1"/>
                      <a:tileRect/>
                    </a:gradFill>
                  </a:tcPr>
                </a:tc>
                <a:tc>
                  <a:txBody>
                    <a:bodyPr/>
                    <a:lstStyle/>
                    <a:p>
                      <a:pPr algn="ctr" fontAlgn="ctr"/>
                      <a:r>
                        <a:rPr lang="en-US" sz="1000" u="none" strike="noStrike" dirty="0">
                          <a:solidFill>
                            <a:srgbClr val="000000"/>
                          </a:solidFill>
                          <a:effectLst/>
                          <a:latin typeface="Arial" panose="020B0604020202020204" pitchFamily="34" charset="0"/>
                          <a:cs typeface="Arial" panose="020B0604020202020204" pitchFamily="34" charset="0"/>
                        </a:rPr>
                        <a:t>41%</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91000">
                          <a:schemeClr val="accent5"/>
                        </a:gs>
                        <a:gs pos="92000">
                          <a:srgbClr val="FFFFFF"/>
                        </a:gs>
                      </a:gsLst>
                      <a:lin ang="0" scaled="1"/>
                      <a:tileRect/>
                    </a:gradFill>
                  </a:tcPr>
                </a:tc>
                <a:tc>
                  <a:txBody>
                    <a:bodyPr/>
                    <a:lstStyle/>
                    <a:p>
                      <a:pPr algn="ctr" fontAlgn="ctr"/>
                      <a:r>
                        <a:rPr lang="en-US" sz="1000" u="none" strike="noStrike" dirty="0">
                          <a:solidFill>
                            <a:srgbClr val="000000"/>
                          </a:solidFill>
                          <a:effectLst/>
                          <a:latin typeface="Arial" panose="020B0604020202020204" pitchFamily="34" charset="0"/>
                          <a:cs typeface="Arial" panose="020B0604020202020204" pitchFamily="34" charset="0"/>
                        </a:rPr>
                        <a:t>14%</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31000">
                          <a:schemeClr val="accent5">
                            <a:lumMod val="40000"/>
                            <a:lumOff val="60000"/>
                          </a:schemeClr>
                        </a:gs>
                        <a:gs pos="32000">
                          <a:srgbClr val="FFFFFF"/>
                        </a:gs>
                      </a:gsLst>
                      <a:lin ang="0" scaled="1"/>
                      <a:tileRect/>
                    </a:gradFill>
                  </a:tcPr>
                </a:tc>
                <a:tc>
                  <a:txBody>
                    <a:bodyPr/>
                    <a:lstStyle/>
                    <a:p>
                      <a:pPr algn="ctr" fontAlgn="ctr"/>
                      <a:r>
                        <a:rPr lang="en-US" sz="1000" u="none" strike="noStrike" dirty="0">
                          <a:solidFill>
                            <a:srgbClr val="000000"/>
                          </a:solidFill>
                          <a:effectLst/>
                          <a:latin typeface="Arial" panose="020B0604020202020204" pitchFamily="34" charset="0"/>
                          <a:cs typeface="Arial" panose="020B0604020202020204" pitchFamily="34" charset="0"/>
                        </a:rPr>
                        <a:t>37%</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82000">
                          <a:schemeClr val="accent6"/>
                        </a:gs>
                        <a:gs pos="83000">
                          <a:srgbClr val="FFFFFF"/>
                        </a:gs>
                      </a:gsLst>
                      <a:lin ang="0" scaled="1"/>
                      <a:tileRect/>
                    </a:gradFill>
                  </a:tcPr>
                </a:tc>
                <a:tc>
                  <a:txBody>
                    <a:bodyPr/>
                    <a:lstStyle/>
                    <a:p>
                      <a:pPr algn="ctr" fontAlgn="ctr"/>
                      <a:r>
                        <a:rPr lang="en-US" sz="1000" u="none" strike="noStrike" dirty="0">
                          <a:solidFill>
                            <a:srgbClr val="000000"/>
                          </a:solidFill>
                          <a:effectLst/>
                          <a:latin typeface="Arial" panose="020B0604020202020204" pitchFamily="34" charset="0"/>
                          <a:cs typeface="Arial" panose="020B0604020202020204" pitchFamily="34" charset="0"/>
                        </a:rPr>
                        <a:t>40%</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89000">
                          <a:schemeClr val="accent6">
                            <a:lumMod val="40000"/>
                            <a:lumOff val="60000"/>
                          </a:schemeClr>
                        </a:gs>
                        <a:gs pos="90000">
                          <a:srgbClr val="FFFFFF"/>
                        </a:gs>
                      </a:gsLst>
                      <a:lin ang="0" scaled="1"/>
                      <a:tileRect/>
                    </a:gradFill>
                  </a:tcPr>
                </a:tc>
              </a:tr>
              <a:tr h="607413">
                <a:tc>
                  <a:txBody>
                    <a:bodyPr/>
                    <a:lstStyle/>
                    <a:p>
                      <a:pPr algn="l" fontAlgn="ctr"/>
                      <a:r>
                        <a:rPr lang="en-US" sz="1000" u="none" strike="noStrike" dirty="0">
                          <a:effectLst/>
                          <a:latin typeface="Arial" panose="020B0604020202020204" pitchFamily="34" charset="0"/>
                          <a:cs typeface="Arial" panose="020B0604020202020204" pitchFamily="34" charset="0"/>
                        </a:rPr>
                        <a:t> Session initiation protocol (SIP)</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8288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fontAlgn="ctr"/>
                      <a:r>
                        <a:rPr lang="en-US" sz="1800" u="none" strike="noStrike" dirty="0" smtClean="0">
                          <a:solidFill>
                            <a:srgbClr val="008000"/>
                          </a:solidFill>
                          <a:effectLst/>
                          <a:latin typeface="Zapf Dingbats"/>
                          <a:ea typeface="Zapf Dingbats"/>
                          <a:cs typeface="Zapf Dingbats"/>
                          <a:sym typeface="Zapf Dingbats"/>
                        </a:rPr>
                        <a:t>✔  </a:t>
                      </a:r>
                      <a:r>
                        <a:rPr lang="en-US" sz="1800" u="none" strike="noStrike" dirty="0" smtClean="0">
                          <a:solidFill>
                            <a:srgbClr val="FF0000"/>
                          </a:solidFill>
                          <a:effectLst/>
                          <a:latin typeface="Zapf Dingbats"/>
                          <a:ea typeface="Zapf Dingbats"/>
                          <a:cs typeface="Zapf Dingbats"/>
                          <a:sym typeface="Zapf Dingbats"/>
                        </a:rPr>
                        <a:t>✖</a:t>
                      </a:r>
                      <a:r>
                        <a:rPr lang="en-US" sz="1800" u="none" strike="noStrike" dirty="0">
                          <a:effectLst/>
                          <a:latin typeface="Arial" panose="020B0604020202020204" pitchFamily="34" charset="0"/>
                          <a:cs typeface="Arial" panose="020B0604020202020204" pitchFamily="34" charset="0"/>
                        </a:rPr>
                        <a:t> </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fontAlgn="ctr"/>
                      <a:r>
                        <a:rPr lang="en-US" sz="1000" u="none" strike="noStrike" dirty="0">
                          <a:solidFill>
                            <a:srgbClr val="000000"/>
                          </a:solidFill>
                          <a:effectLst/>
                          <a:latin typeface="Arial" panose="020B0604020202020204" pitchFamily="34" charset="0"/>
                          <a:cs typeface="Arial" panose="020B0604020202020204" pitchFamily="34" charset="0"/>
                        </a:rPr>
                        <a:t>28%</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62000">
                          <a:schemeClr val="bg1">
                            <a:lumMod val="75000"/>
                          </a:schemeClr>
                        </a:gs>
                        <a:gs pos="63000">
                          <a:srgbClr val="FFFFFF"/>
                        </a:gs>
                      </a:gsLst>
                      <a:lin ang="0" scaled="1"/>
                      <a:tileRect/>
                    </a:gradFill>
                  </a:tcPr>
                </a:tc>
                <a:tc>
                  <a:txBody>
                    <a:bodyPr/>
                    <a:lstStyle/>
                    <a:p>
                      <a:pPr algn="ctr" fontAlgn="ctr"/>
                      <a:r>
                        <a:rPr lang="en-US" sz="1000" u="none" strike="noStrike" dirty="0">
                          <a:solidFill>
                            <a:srgbClr val="000000"/>
                          </a:solidFill>
                          <a:effectLst/>
                          <a:latin typeface="Arial" panose="020B0604020202020204" pitchFamily="34" charset="0"/>
                          <a:cs typeface="Arial" panose="020B0604020202020204" pitchFamily="34" charset="0"/>
                        </a:rPr>
                        <a:t>25%</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56000">
                          <a:schemeClr val="accent2"/>
                        </a:gs>
                        <a:gs pos="57000">
                          <a:srgbClr val="FFFFFF"/>
                        </a:gs>
                      </a:gsLst>
                      <a:lin ang="0" scaled="1"/>
                      <a:tileRect/>
                    </a:gradFill>
                  </a:tcPr>
                </a:tc>
                <a:tc>
                  <a:txBody>
                    <a:bodyPr/>
                    <a:lstStyle/>
                    <a:p>
                      <a:pPr algn="ctr" fontAlgn="ctr"/>
                      <a:r>
                        <a:rPr lang="en-US" sz="1000" u="none" strike="noStrike" dirty="0">
                          <a:solidFill>
                            <a:srgbClr val="000000"/>
                          </a:solidFill>
                          <a:effectLst/>
                          <a:latin typeface="Arial" panose="020B0604020202020204" pitchFamily="34" charset="0"/>
                          <a:cs typeface="Arial" panose="020B0604020202020204" pitchFamily="34" charset="0"/>
                        </a:rPr>
                        <a:t>25%</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56000">
                          <a:schemeClr val="accent3"/>
                        </a:gs>
                        <a:gs pos="57000">
                          <a:srgbClr val="FFFFFF"/>
                        </a:gs>
                      </a:gsLst>
                      <a:lin ang="0" scaled="1"/>
                      <a:tileRect/>
                    </a:gradFill>
                  </a:tcPr>
                </a:tc>
                <a:tc>
                  <a:txBody>
                    <a:bodyPr/>
                    <a:lstStyle/>
                    <a:p>
                      <a:pPr algn="ctr" fontAlgn="ctr"/>
                      <a:r>
                        <a:rPr lang="en-US" sz="1000" u="none" strike="noStrike" dirty="0">
                          <a:solidFill>
                            <a:srgbClr val="000000"/>
                          </a:solidFill>
                          <a:effectLst/>
                          <a:latin typeface="Arial" panose="020B0604020202020204" pitchFamily="34" charset="0"/>
                          <a:cs typeface="Arial" panose="020B0604020202020204" pitchFamily="34" charset="0"/>
                        </a:rPr>
                        <a:t>33%</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73000">
                          <a:schemeClr val="accent5"/>
                        </a:gs>
                        <a:gs pos="74000">
                          <a:srgbClr val="FFFFFF"/>
                        </a:gs>
                      </a:gsLst>
                      <a:lin ang="0" scaled="1"/>
                      <a:tileRect/>
                    </a:gradFill>
                  </a:tcPr>
                </a:tc>
                <a:tc>
                  <a:txBody>
                    <a:bodyPr/>
                    <a:lstStyle/>
                    <a:p>
                      <a:pPr algn="ctr" fontAlgn="ctr"/>
                      <a:r>
                        <a:rPr lang="en-US" sz="1000" u="none" strike="noStrike" dirty="0">
                          <a:solidFill>
                            <a:srgbClr val="000000"/>
                          </a:solidFill>
                          <a:effectLst/>
                          <a:latin typeface="Arial" panose="020B0604020202020204" pitchFamily="34" charset="0"/>
                          <a:cs typeface="Arial" panose="020B0604020202020204" pitchFamily="34" charset="0"/>
                        </a:rPr>
                        <a:t>17%</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38000">
                          <a:schemeClr val="accent5">
                            <a:lumMod val="40000"/>
                            <a:lumOff val="60000"/>
                          </a:schemeClr>
                        </a:gs>
                        <a:gs pos="39000">
                          <a:srgbClr val="FFFFFF"/>
                        </a:gs>
                      </a:gsLst>
                      <a:lin ang="0" scaled="1"/>
                      <a:tileRect/>
                    </a:gradFill>
                  </a:tcPr>
                </a:tc>
                <a:tc>
                  <a:txBody>
                    <a:bodyPr/>
                    <a:lstStyle/>
                    <a:p>
                      <a:pPr algn="ctr" fontAlgn="ctr"/>
                      <a:r>
                        <a:rPr lang="en-US" sz="1000" u="none" strike="noStrike" dirty="0">
                          <a:solidFill>
                            <a:srgbClr val="000000"/>
                          </a:solidFill>
                          <a:effectLst/>
                          <a:latin typeface="Arial" panose="020B0604020202020204" pitchFamily="34" charset="0"/>
                          <a:cs typeface="Arial" panose="020B0604020202020204" pitchFamily="34" charset="0"/>
                        </a:rPr>
                        <a:t>37%</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82000">
                          <a:schemeClr val="accent6"/>
                        </a:gs>
                        <a:gs pos="83000">
                          <a:srgbClr val="FFFFFF"/>
                        </a:gs>
                      </a:gsLst>
                      <a:lin ang="0" scaled="1"/>
                      <a:tileRect/>
                    </a:gradFill>
                  </a:tcPr>
                </a:tc>
                <a:tc>
                  <a:txBody>
                    <a:bodyPr/>
                    <a:lstStyle/>
                    <a:p>
                      <a:pPr algn="ctr" fontAlgn="ctr"/>
                      <a:r>
                        <a:rPr lang="en-US" sz="1000" u="none" strike="noStrike" dirty="0">
                          <a:solidFill>
                            <a:srgbClr val="000000"/>
                          </a:solidFill>
                          <a:effectLst/>
                          <a:latin typeface="Arial" panose="020B0604020202020204" pitchFamily="34" charset="0"/>
                          <a:cs typeface="Arial" panose="020B0604020202020204" pitchFamily="34" charset="0"/>
                        </a:rPr>
                        <a:t>30%</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67000">
                          <a:schemeClr val="accent6">
                            <a:lumMod val="40000"/>
                            <a:lumOff val="60000"/>
                          </a:schemeClr>
                        </a:gs>
                        <a:gs pos="68000">
                          <a:srgbClr val="FFFFFF"/>
                        </a:gs>
                      </a:gsLst>
                      <a:lin ang="0" scaled="1"/>
                      <a:tileRect/>
                    </a:gradFill>
                  </a:tcPr>
                </a:tc>
              </a:tr>
              <a:tr h="687987">
                <a:tc>
                  <a:txBody>
                    <a:bodyPr/>
                    <a:lstStyle/>
                    <a:p>
                      <a:pPr algn="l" fontAlgn="ctr"/>
                      <a:r>
                        <a:rPr lang="en-US" sz="1000" u="none" strike="noStrike" dirty="0">
                          <a:effectLst/>
                          <a:latin typeface="Arial" panose="020B0604020202020204" pitchFamily="34" charset="0"/>
                          <a:cs typeface="Arial" panose="020B0604020202020204" pitchFamily="34" charset="0"/>
                        </a:rPr>
                        <a:t>Network capacity planning and management tools</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8288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fontAlgn="ctr"/>
                      <a:r>
                        <a:rPr lang="en-US" sz="1800" u="none" strike="noStrike" dirty="0" smtClean="0">
                          <a:solidFill>
                            <a:srgbClr val="008000"/>
                          </a:solidFill>
                          <a:effectLst/>
                          <a:latin typeface="Zapf Dingbats"/>
                          <a:ea typeface="Zapf Dingbats"/>
                          <a:cs typeface="Zapf Dingbats"/>
                          <a:sym typeface="Zapf Dingbats"/>
                        </a:rPr>
                        <a:t>✔  </a:t>
                      </a:r>
                      <a:r>
                        <a:rPr lang="en-US" sz="1800" u="none" strike="noStrike" dirty="0" smtClean="0">
                          <a:solidFill>
                            <a:srgbClr val="FF0000"/>
                          </a:solidFill>
                          <a:effectLst/>
                          <a:latin typeface="Zapf Dingbats"/>
                          <a:ea typeface="Zapf Dingbats"/>
                          <a:cs typeface="Zapf Dingbats"/>
                          <a:sym typeface="Zapf Dingbats"/>
                        </a:rPr>
                        <a:t>✖</a:t>
                      </a:r>
                      <a:r>
                        <a:rPr lang="en-US" sz="1800" u="none" strike="noStrike" dirty="0">
                          <a:effectLst/>
                          <a:latin typeface="Arial" panose="020B0604020202020204" pitchFamily="34" charset="0"/>
                          <a:cs typeface="Arial" panose="020B0604020202020204" pitchFamily="34" charset="0"/>
                        </a:rPr>
                        <a:t> </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fontAlgn="ctr"/>
                      <a:r>
                        <a:rPr lang="en-US" sz="1000" u="none" strike="noStrike" dirty="0">
                          <a:solidFill>
                            <a:srgbClr val="000000"/>
                          </a:solidFill>
                          <a:effectLst/>
                          <a:latin typeface="Arial" panose="020B0604020202020204" pitchFamily="34" charset="0"/>
                          <a:cs typeface="Arial" panose="020B0604020202020204" pitchFamily="34" charset="0"/>
                        </a:rPr>
                        <a:t>19%</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42000">
                          <a:schemeClr val="bg1">
                            <a:lumMod val="75000"/>
                          </a:schemeClr>
                        </a:gs>
                        <a:gs pos="43000">
                          <a:srgbClr val="FFFFFF"/>
                        </a:gs>
                      </a:gsLst>
                      <a:lin ang="0" scaled="1"/>
                      <a:tileRect/>
                    </a:gradFill>
                  </a:tcPr>
                </a:tc>
                <a:tc>
                  <a:txBody>
                    <a:bodyPr/>
                    <a:lstStyle/>
                    <a:p>
                      <a:pPr algn="ctr" fontAlgn="ctr"/>
                      <a:r>
                        <a:rPr lang="en-US" sz="1000" u="none" strike="noStrike" dirty="0">
                          <a:solidFill>
                            <a:srgbClr val="000000"/>
                          </a:solidFill>
                          <a:effectLst/>
                          <a:latin typeface="Arial" panose="020B0604020202020204" pitchFamily="34" charset="0"/>
                          <a:cs typeface="Arial" panose="020B0604020202020204" pitchFamily="34" charset="0"/>
                        </a:rPr>
                        <a:t>26%</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58000">
                          <a:schemeClr val="accent2"/>
                        </a:gs>
                        <a:gs pos="59000">
                          <a:srgbClr val="FFFFFF"/>
                        </a:gs>
                      </a:gsLst>
                      <a:lin ang="0" scaled="1"/>
                      <a:tileRect/>
                    </a:gradFill>
                  </a:tcPr>
                </a:tc>
                <a:tc>
                  <a:txBody>
                    <a:bodyPr/>
                    <a:lstStyle/>
                    <a:p>
                      <a:pPr algn="ctr" fontAlgn="ctr"/>
                      <a:r>
                        <a:rPr lang="en-US" sz="1000" u="none" strike="noStrike" dirty="0">
                          <a:solidFill>
                            <a:srgbClr val="000000"/>
                          </a:solidFill>
                          <a:effectLst/>
                          <a:latin typeface="Arial" panose="020B0604020202020204" pitchFamily="34" charset="0"/>
                          <a:cs typeface="Arial" panose="020B0604020202020204" pitchFamily="34" charset="0"/>
                        </a:rPr>
                        <a:t>15%</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33000">
                          <a:schemeClr val="accent3"/>
                        </a:gs>
                        <a:gs pos="34000">
                          <a:srgbClr val="FFFFFF"/>
                        </a:gs>
                      </a:gsLst>
                      <a:lin ang="0" scaled="1"/>
                      <a:tileRect/>
                    </a:gradFill>
                  </a:tcPr>
                </a:tc>
                <a:tc>
                  <a:txBody>
                    <a:bodyPr/>
                    <a:lstStyle/>
                    <a:p>
                      <a:pPr algn="ctr" fontAlgn="ctr"/>
                      <a:r>
                        <a:rPr lang="en-US" sz="1000" u="none" strike="noStrike" dirty="0">
                          <a:solidFill>
                            <a:srgbClr val="000000"/>
                          </a:solidFill>
                          <a:effectLst/>
                          <a:latin typeface="Arial" panose="020B0604020202020204" pitchFamily="34" charset="0"/>
                          <a:cs typeface="Arial" panose="020B0604020202020204" pitchFamily="34" charset="0"/>
                        </a:rPr>
                        <a:t>20%</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44000">
                          <a:schemeClr val="accent5"/>
                        </a:gs>
                        <a:gs pos="45000">
                          <a:srgbClr val="FFFFFF"/>
                        </a:gs>
                      </a:gsLst>
                      <a:lin ang="0" scaled="1"/>
                      <a:tileRect/>
                    </a:gradFill>
                  </a:tcPr>
                </a:tc>
                <a:tc>
                  <a:txBody>
                    <a:bodyPr/>
                    <a:lstStyle/>
                    <a:p>
                      <a:pPr algn="ctr" fontAlgn="ctr"/>
                      <a:r>
                        <a:rPr lang="en-US" sz="1000" u="none" strike="noStrike" dirty="0">
                          <a:solidFill>
                            <a:srgbClr val="000000"/>
                          </a:solidFill>
                          <a:effectLst/>
                          <a:latin typeface="Arial" panose="020B0604020202020204" pitchFamily="34" charset="0"/>
                          <a:cs typeface="Arial" panose="020B0604020202020204" pitchFamily="34" charset="0"/>
                        </a:rPr>
                        <a:t>17%</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38000">
                          <a:schemeClr val="accent5">
                            <a:lumMod val="40000"/>
                            <a:lumOff val="60000"/>
                          </a:schemeClr>
                        </a:gs>
                        <a:gs pos="39000">
                          <a:srgbClr val="FFFFFF"/>
                        </a:gs>
                      </a:gsLst>
                      <a:lin ang="0" scaled="1"/>
                      <a:tileRect/>
                    </a:gradFill>
                  </a:tcPr>
                </a:tc>
                <a:tc>
                  <a:txBody>
                    <a:bodyPr/>
                    <a:lstStyle/>
                    <a:p>
                      <a:pPr algn="ctr" fontAlgn="ctr"/>
                      <a:r>
                        <a:rPr lang="en-US" sz="1000" u="none" strike="noStrike" dirty="0">
                          <a:solidFill>
                            <a:srgbClr val="000000"/>
                          </a:solidFill>
                          <a:effectLst/>
                          <a:latin typeface="Arial" panose="020B0604020202020204" pitchFamily="34" charset="0"/>
                          <a:cs typeface="Arial" panose="020B0604020202020204" pitchFamily="34" charset="0"/>
                        </a:rPr>
                        <a:t>20%</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44000">
                          <a:schemeClr val="accent6"/>
                        </a:gs>
                        <a:gs pos="45000">
                          <a:srgbClr val="FFFFFF"/>
                        </a:gs>
                      </a:gsLst>
                      <a:lin ang="0" scaled="1"/>
                      <a:tileRect/>
                    </a:gradFill>
                  </a:tcPr>
                </a:tc>
                <a:tc>
                  <a:txBody>
                    <a:bodyPr/>
                    <a:lstStyle/>
                    <a:p>
                      <a:pPr algn="ctr" fontAlgn="ctr"/>
                      <a:r>
                        <a:rPr lang="en-US" sz="1000" u="none" strike="noStrike" dirty="0">
                          <a:solidFill>
                            <a:srgbClr val="000000"/>
                          </a:solidFill>
                          <a:effectLst/>
                          <a:latin typeface="Arial" panose="020B0604020202020204" pitchFamily="34" charset="0"/>
                          <a:cs typeface="Arial" panose="020B0604020202020204" pitchFamily="34" charset="0"/>
                        </a:rPr>
                        <a:t>16%</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36000">
                          <a:schemeClr val="accent6">
                            <a:lumMod val="40000"/>
                            <a:lumOff val="60000"/>
                          </a:schemeClr>
                        </a:gs>
                        <a:gs pos="37000">
                          <a:srgbClr val="FFFFFF"/>
                        </a:gs>
                      </a:gsLst>
                      <a:lin ang="0" scaled="1"/>
                      <a:tileRect/>
                    </a:gra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636038700"/>
              </p:ext>
            </p:extLst>
          </p:nvPr>
        </p:nvGraphicFramePr>
        <p:xfrm>
          <a:off x="5867400" y="6248400"/>
          <a:ext cx="3200400" cy="324100"/>
        </p:xfrm>
        <a:graphic>
          <a:graphicData uri="http://schemas.openxmlformats.org/drawingml/2006/table">
            <a:tbl>
              <a:tblPr firstRow="1">
                <a:tableStyleId>{073A0DAA-6AF3-43AB-8588-CEC1D06C72B9}</a:tableStyleId>
              </a:tblPr>
              <a:tblGrid>
                <a:gridCol w="369277"/>
                <a:gridCol w="2831123"/>
              </a:tblGrid>
              <a:tr h="37506">
                <a:tc>
                  <a:txBody>
                    <a:bodyPr/>
                    <a:lstStyle/>
                    <a:p>
                      <a:pPr algn="ctr" fontAlgn="ctr"/>
                      <a:r>
                        <a:rPr lang="en-US" sz="1000" u="none" strike="noStrike" dirty="0" smtClean="0">
                          <a:solidFill>
                            <a:srgbClr val="008000"/>
                          </a:solidFill>
                          <a:effectLst/>
                          <a:latin typeface="Zapf Dingbats"/>
                          <a:ea typeface="Zapf Dingbats"/>
                          <a:cs typeface="Zapf Dingbats"/>
                          <a:sym typeface="Zapf Dingbats"/>
                        </a:rPr>
                        <a:t>✔</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000" b="1" u="none" strike="noStrike" dirty="0" smtClean="0">
                          <a:solidFill>
                            <a:schemeClr val="tx1"/>
                          </a:solidFill>
                          <a:effectLst/>
                          <a:latin typeface="Arial" panose="020B0604020202020204" pitchFamily="34" charset="0"/>
                          <a:cs typeface="Arial" panose="020B0604020202020204" pitchFamily="34" charset="0"/>
                        </a:rPr>
                        <a:t>My institution has this technology</a:t>
                      </a:r>
                      <a:endParaRPr lang="en-US" sz="1000" b="1" i="0" u="none" strike="noStrike" dirty="0" smtClean="0">
                        <a:solidFill>
                          <a:schemeClr val="tx1"/>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r>
              <a:tr h="3869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000" u="none" strike="noStrike" dirty="0" smtClean="0">
                          <a:solidFill>
                            <a:srgbClr val="FF0000"/>
                          </a:solidFill>
                          <a:effectLst/>
                          <a:latin typeface="Zapf Dingbats"/>
                          <a:ea typeface="Zapf Dingbats"/>
                          <a:cs typeface="Zapf Dingbats"/>
                          <a:sym typeface="Zapf Dingbats"/>
                        </a:rPr>
                        <a:t>✖</a:t>
                      </a:r>
                      <a:endParaRPr lang="en-US" sz="1000" b="0" i="0" u="none" strike="noStrike" dirty="0" smtClean="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l" fontAlgn="ctr"/>
                      <a:r>
                        <a:rPr lang="en-US" sz="1000" b="1" i="0" u="none" strike="noStrike" dirty="0" smtClean="0">
                          <a:solidFill>
                            <a:schemeClr val="tx1"/>
                          </a:solidFill>
                          <a:effectLst/>
                          <a:latin typeface="Arial" panose="020B0604020202020204" pitchFamily="34" charset="0"/>
                          <a:cs typeface="Arial" panose="020B0604020202020204" pitchFamily="34" charset="0"/>
                        </a:rPr>
                        <a:t>My institution does not have this technology</a:t>
                      </a:r>
                      <a:endParaRPr lang="en-US" sz="1000" b="1" i="0" u="none" strike="noStrike" dirty="0">
                        <a:solidFill>
                          <a:schemeClr val="tx1"/>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168289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1"/>
            <a:ext cx="8552411" cy="916246"/>
          </a:xfrm>
        </p:spPr>
        <p:txBody>
          <a:bodyPr/>
          <a:lstStyle/>
          <a:p>
            <a:r>
              <a:rPr lang="en-US" sz="2000" dirty="0">
                <a:solidFill>
                  <a:srgbClr val="000000"/>
                </a:solidFill>
              </a:rPr>
              <a:t>Communications Infrastructure: </a:t>
            </a:r>
            <a:r>
              <a:rPr lang="en-US" sz="2000" dirty="0" smtClean="0">
                <a:solidFill>
                  <a:srgbClr val="000000"/>
                </a:solidFill>
              </a:rPr>
              <a:t>Wireless network configuration</a:t>
            </a:r>
            <a:endParaRPr lang="en-US" sz="2000" dirty="0">
              <a:solidFill>
                <a:srgbClr val="000000"/>
              </a:solidFill>
            </a:endParaRPr>
          </a:p>
        </p:txBody>
      </p:sp>
      <p:sp>
        <p:nvSpPr>
          <p:cNvPr id="4" name="Slide Number Placeholder 3"/>
          <p:cNvSpPr>
            <a:spLocks noGrp="1"/>
          </p:cNvSpPr>
          <p:nvPr>
            <p:ph type="sldNum" sz="quarter" idx="4"/>
          </p:nvPr>
        </p:nvSpPr>
        <p:spPr/>
        <p:txBody>
          <a:bodyPr/>
          <a:lstStyle/>
          <a:p>
            <a:fld id="{57E31C96-9645-D544-B01F-A6D62502A709}" type="slidenum">
              <a:rPr lang="en-US" smtClean="0"/>
              <a:pPr/>
              <a:t>41</a:t>
            </a:fld>
            <a:endParaRPr lang="en-US"/>
          </a:p>
        </p:txBody>
      </p:sp>
      <p:graphicFrame>
        <p:nvGraphicFramePr>
          <p:cNvPr id="5" name="Chart 4"/>
          <p:cNvGraphicFramePr/>
          <p:nvPr>
            <p:extLst>
              <p:ext uri="{D42A27DB-BD31-4B8C-83A1-F6EECF244321}">
                <p14:modId xmlns:p14="http://schemas.microsoft.com/office/powerpoint/2010/main" val="3404416969"/>
              </p:ext>
            </p:extLst>
          </p:nvPr>
        </p:nvGraphicFramePr>
        <p:xfrm>
          <a:off x="228600" y="990600"/>
          <a:ext cx="8686800" cy="5867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97727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1"/>
            <a:ext cx="8552411" cy="916246"/>
          </a:xfrm>
        </p:spPr>
        <p:txBody>
          <a:bodyPr/>
          <a:lstStyle/>
          <a:p>
            <a:r>
              <a:rPr lang="en-US" sz="2000" dirty="0" smtClean="0">
                <a:solidFill>
                  <a:srgbClr val="000000"/>
                </a:solidFill>
              </a:rPr>
              <a:t>Information Security: Training for faculty, staff, and students</a:t>
            </a:r>
            <a:endParaRPr lang="en-US" sz="2000" dirty="0">
              <a:solidFill>
                <a:srgbClr val="000000"/>
              </a:solidFill>
            </a:endParaRPr>
          </a:p>
        </p:txBody>
      </p:sp>
      <p:sp>
        <p:nvSpPr>
          <p:cNvPr id="4" name="Slide Number Placeholder 3"/>
          <p:cNvSpPr>
            <a:spLocks noGrp="1"/>
          </p:cNvSpPr>
          <p:nvPr>
            <p:ph type="sldNum" sz="quarter" idx="4"/>
          </p:nvPr>
        </p:nvSpPr>
        <p:spPr/>
        <p:txBody>
          <a:bodyPr/>
          <a:lstStyle/>
          <a:p>
            <a:fld id="{57E31C96-9645-D544-B01F-A6D62502A709}" type="slidenum">
              <a:rPr lang="en-US" smtClean="0"/>
              <a:pPr/>
              <a:t>42</a:t>
            </a:fld>
            <a:endParaRPr lang="en-US"/>
          </a:p>
        </p:txBody>
      </p:sp>
      <p:graphicFrame>
        <p:nvGraphicFramePr>
          <p:cNvPr id="5" name="Chart 4"/>
          <p:cNvGraphicFramePr/>
          <p:nvPr>
            <p:extLst>
              <p:ext uri="{D42A27DB-BD31-4B8C-83A1-F6EECF244321}">
                <p14:modId xmlns:p14="http://schemas.microsoft.com/office/powerpoint/2010/main" val="628577418"/>
              </p:ext>
            </p:extLst>
          </p:nvPr>
        </p:nvGraphicFramePr>
        <p:xfrm>
          <a:off x="228600" y="990600"/>
          <a:ext cx="8686800" cy="5867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74687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1"/>
            <a:ext cx="8552411" cy="916246"/>
          </a:xfrm>
        </p:spPr>
        <p:txBody>
          <a:bodyPr/>
          <a:lstStyle/>
          <a:p>
            <a:r>
              <a:rPr lang="en-US" sz="2000" dirty="0" smtClean="0">
                <a:solidFill>
                  <a:srgbClr val="000000"/>
                </a:solidFill>
              </a:rPr>
              <a:t>Information Security: Risk assessments</a:t>
            </a:r>
            <a:endParaRPr lang="en-US" sz="2000" dirty="0">
              <a:solidFill>
                <a:srgbClr val="000000"/>
              </a:solidFill>
            </a:endParaRPr>
          </a:p>
        </p:txBody>
      </p:sp>
      <p:sp>
        <p:nvSpPr>
          <p:cNvPr id="4" name="Slide Number Placeholder 3"/>
          <p:cNvSpPr>
            <a:spLocks noGrp="1"/>
          </p:cNvSpPr>
          <p:nvPr>
            <p:ph type="sldNum" sz="quarter" idx="4"/>
          </p:nvPr>
        </p:nvSpPr>
        <p:spPr/>
        <p:txBody>
          <a:bodyPr/>
          <a:lstStyle/>
          <a:p>
            <a:fld id="{57E31C96-9645-D544-B01F-A6D62502A709}" type="slidenum">
              <a:rPr lang="en-US" smtClean="0"/>
              <a:pPr/>
              <a:t>43</a:t>
            </a:fld>
            <a:endParaRPr lang="en-US"/>
          </a:p>
        </p:txBody>
      </p:sp>
      <p:graphicFrame>
        <p:nvGraphicFramePr>
          <p:cNvPr id="5" name="Chart 4"/>
          <p:cNvGraphicFramePr/>
          <p:nvPr>
            <p:extLst>
              <p:ext uri="{D42A27DB-BD31-4B8C-83A1-F6EECF244321}">
                <p14:modId xmlns:p14="http://schemas.microsoft.com/office/powerpoint/2010/main" val="4014510926"/>
              </p:ext>
            </p:extLst>
          </p:nvPr>
        </p:nvGraphicFramePr>
        <p:xfrm>
          <a:off x="228600" y="990600"/>
          <a:ext cx="8686800" cy="5867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1348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1"/>
            <a:ext cx="8552411" cy="916246"/>
          </a:xfrm>
        </p:spPr>
        <p:txBody>
          <a:bodyPr/>
          <a:lstStyle/>
          <a:p>
            <a:r>
              <a:rPr lang="en-US" sz="2000" dirty="0" smtClean="0"/>
              <a:t>Information Systems and Applications: </a:t>
            </a:r>
            <a:r>
              <a:rPr lang="en-US" sz="2000" dirty="0">
                <a:solidFill>
                  <a:srgbClr val="000000"/>
                </a:solidFill>
                <a:ea typeface="Lucida Grande"/>
              </a:rPr>
              <a:t>Systems most commonly </a:t>
            </a:r>
            <a:r>
              <a:rPr lang="en-US" sz="2000" dirty="0" smtClean="0">
                <a:solidFill>
                  <a:srgbClr val="000000"/>
                </a:solidFill>
                <a:ea typeface="Lucida Grande"/>
              </a:rPr>
              <a:t/>
            </a:r>
            <a:br>
              <a:rPr lang="en-US" sz="2000" dirty="0" smtClean="0">
                <a:solidFill>
                  <a:srgbClr val="000000"/>
                </a:solidFill>
                <a:ea typeface="Lucida Grande"/>
              </a:rPr>
            </a:br>
            <a:r>
              <a:rPr lang="en-US" sz="2000" dirty="0" smtClean="0">
                <a:solidFill>
                  <a:srgbClr val="000000"/>
                </a:solidFill>
                <a:ea typeface="Lucida Grande"/>
              </a:rPr>
              <a:t>vendor-managed (SaaS</a:t>
            </a:r>
            <a:r>
              <a:rPr lang="en-US" sz="2000" dirty="0">
                <a:solidFill>
                  <a:srgbClr val="000000"/>
                </a:solidFill>
                <a:ea typeface="Lucida Grande"/>
              </a:rPr>
              <a:t>)</a:t>
            </a:r>
            <a:endParaRPr lang="en-US" sz="2000" dirty="0"/>
          </a:p>
        </p:txBody>
      </p:sp>
      <p:sp>
        <p:nvSpPr>
          <p:cNvPr id="4" name="Slide Number Placeholder 3"/>
          <p:cNvSpPr>
            <a:spLocks noGrp="1"/>
          </p:cNvSpPr>
          <p:nvPr>
            <p:ph type="sldNum" sz="quarter" idx="4"/>
          </p:nvPr>
        </p:nvSpPr>
        <p:spPr/>
        <p:txBody>
          <a:bodyPr/>
          <a:lstStyle/>
          <a:p>
            <a:fld id="{57E31C96-9645-D544-B01F-A6D62502A709}" type="slidenum">
              <a:rPr lang="en-US" smtClean="0"/>
              <a:pPr/>
              <a:t>44</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121398578"/>
              </p:ext>
            </p:extLst>
          </p:nvPr>
        </p:nvGraphicFramePr>
        <p:xfrm>
          <a:off x="76200" y="1676400"/>
          <a:ext cx="8991600" cy="2691384"/>
        </p:xfrm>
        <a:graphic>
          <a:graphicData uri="http://schemas.openxmlformats.org/drawingml/2006/table">
            <a:tbl>
              <a:tblPr firstRow="1" bandRow="1">
                <a:tableStyleId>{073A0DAA-6AF3-43AB-8588-CEC1D06C72B9}</a:tableStyleId>
              </a:tblPr>
              <a:tblGrid>
                <a:gridCol w="2057400"/>
                <a:gridCol w="914400"/>
                <a:gridCol w="990600"/>
                <a:gridCol w="838200"/>
                <a:gridCol w="838200"/>
                <a:gridCol w="838200"/>
                <a:gridCol w="838200"/>
                <a:gridCol w="838200"/>
                <a:gridCol w="838200"/>
              </a:tblGrid>
              <a:tr h="370840">
                <a:tc>
                  <a:txBody>
                    <a:bodyPr/>
                    <a:lstStyle/>
                    <a:p>
                      <a:endParaRPr lang="en-US" sz="1000" dirty="0">
                        <a:latin typeface="Arial" panose="020B0604020202020204" pitchFamily="34" charset="0"/>
                        <a:cs typeface="Arial" panose="020B0604020202020204" pitchFamily="34" charset="0"/>
                      </a:endParaRPr>
                    </a:p>
                  </a:txBody>
                  <a:tcPr marL="0" marR="0" marT="9144" marB="0" anchor="b">
                    <a:lnB w="12700" cap="flat" cmpd="sng" algn="ctr">
                      <a:solidFill>
                        <a:prstClr val="white">
                          <a:lumMod val="75000"/>
                        </a:prstClr>
                      </a:solidFill>
                      <a:prstDash val="solid"/>
                      <a:round/>
                      <a:headEnd type="none" w="med" len="med"/>
                      <a:tailEnd type="none" w="med" len="med"/>
                    </a:lnB>
                  </a:tcPr>
                </a:tc>
                <a:tc>
                  <a:txBody>
                    <a:bodyPr/>
                    <a:lstStyle/>
                    <a:p>
                      <a:pPr algn="ctr"/>
                      <a:r>
                        <a:rPr lang="en-US" sz="1000" dirty="0" smtClean="0">
                          <a:latin typeface="Arial" panose="020B0604020202020204" pitchFamily="34" charset="0"/>
                          <a:cs typeface="Arial" panose="020B0604020202020204" pitchFamily="34" charset="0"/>
                        </a:rPr>
                        <a:t>My institution</a:t>
                      </a:r>
                      <a:endParaRPr lang="en-US" sz="1000" dirty="0">
                        <a:latin typeface="Arial" panose="020B0604020202020204" pitchFamily="34" charset="0"/>
                        <a:cs typeface="Arial" panose="020B0604020202020204" pitchFamily="34" charset="0"/>
                      </a:endParaRPr>
                    </a:p>
                  </a:txBody>
                  <a:tcPr marL="0" marR="0" marT="9144" marB="0" anchor="b">
                    <a:lnB w="12700" cap="flat" cmpd="sng" algn="ctr">
                      <a:solidFill>
                        <a:prstClr val="white">
                          <a:lumMod val="75000"/>
                        </a:prstClr>
                      </a:solidFill>
                      <a:prstDash val="solid"/>
                      <a:round/>
                      <a:headEnd type="none" w="med" len="med"/>
                      <a:tailEnd type="none" w="med" len="med"/>
                    </a:lnB>
                  </a:tcPr>
                </a:tc>
                <a:tc>
                  <a:txBody>
                    <a:bodyPr/>
                    <a:lstStyle/>
                    <a:p>
                      <a:pPr algn="ctr"/>
                      <a:r>
                        <a:rPr lang="en-US" sz="1000" b="1" kern="1200" dirty="0" smtClean="0">
                          <a:solidFill>
                            <a:schemeClr val="lt1"/>
                          </a:solidFill>
                          <a:latin typeface="Arial" panose="020B0604020202020204" pitchFamily="34" charset="0"/>
                          <a:ea typeface="+mn-ea"/>
                          <a:cs typeface="Arial" panose="020B0604020202020204" pitchFamily="34" charset="0"/>
                        </a:rPr>
                        <a:t>All </a:t>
                      </a:r>
                      <a:r>
                        <a:rPr lang="en-US" sz="1000" b="1" kern="1200" dirty="0" err="1" smtClean="0">
                          <a:solidFill>
                            <a:schemeClr val="lt1"/>
                          </a:solidFill>
                          <a:latin typeface="Arial" panose="020B0604020202020204" pitchFamily="34" charset="0"/>
                          <a:ea typeface="+mn-ea"/>
                          <a:cs typeface="Arial" panose="020B0604020202020204" pitchFamily="34" charset="0"/>
                        </a:rPr>
                        <a:t>nonspecialized</a:t>
                      </a:r>
                      <a:r>
                        <a:rPr lang="en-US" sz="1000" b="1" kern="1200" dirty="0" smtClean="0">
                          <a:solidFill>
                            <a:schemeClr val="lt1"/>
                          </a:solidFill>
                          <a:latin typeface="Arial" panose="020B0604020202020204" pitchFamily="34" charset="0"/>
                          <a:ea typeface="+mn-ea"/>
                          <a:cs typeface="Arial" panose="020B0604020202020204" pitchFamily="34" charset="0"/>
                        </a:rPr>
                        <a:t> U.S.</a:t>
                      </a:r>
                      <a:endParaRPr lang="en-US" sz="1000" dirty="0">
                        <a:latin typeface="Arial" panose="020B0604020202020204" pitchFamily="34" charset="0"/>
                        <a:cs typeface="Arial" panose="020B0604020202020204" pitchFamily="34" charset="0"/>
                      </a:endParaRPr>
                    </a:p>
                  </a:txBody>
                  <a:tcPr marL="0" marR="0" marT="9144" marB="0" anchor="b">
                    <a:lnB w="12700" cap="flat" cmpd="sng" algn="ctr">
                      <a:solidFill>
                        <a:prstClr val="white">
                          <a:lumMod val="75000"/>
                        </a:prstClr>
                      </a:solidFill>
                      <a:prstDash val="solid"/>
                      <a:round/>
                      <a:headEnd type="none" w="med" len="med"/>
                      <a:tailEnd type="none" w="med" len="med"/>
                    </a:lnB>
                  </a:tcPr>
                </a:tc>
                <a:tc>
                  <a:txBody>
                    <a:bodyPr/>
                    <a:lstStyle/>
                    <a:p>
                      <a:pPr algn="ctr"/>
                      <a:r>
                        <a:rPr lang="en-US" sz="1000" dirty="0" smtClean="0">
                          <a:latin typeface="Arial" panose="020B0604020202020204" pitchFamily="34" charset="0"/>
                          <a:cs typeface="Arial" panose="020B0604020202020204" pitchFamily="34" charset="0"/>
                        </a:rPr>
                        <a:t>AA</a:t>
                      </a:r>
                      <a:endParaRPr lang="en-US" sz="1000" dirty="0">
                        <a:latin typeface="Arial" panose="020B0604020202020204" pitchFamily="34" charset="0"/>
                        <a:cs typeface="Arial" panose="020B0604020202020204" pitchFamily="34" charset="0"/>
                      </a:endParaRPr>
                    </a:p>
                  </a:txBody>
                  <a:tcPr marL="0" marR="0" marT="9144" marB="0" anchor="b">
                    <a:lnB w="12700" cap="flat" cmpd="sng" algn="ctr">
                      <a:solidFill>
                        <a:prstClr val="white">
                          <a:lumMod val="75000"/>
                        </a:prstClr>
                      </a:solidFill>
                      <a:prstDash val="solid"/>
                      <a:round/>
                      <a:headEnd type="none" w="med" len="med"/>
                      <a:tailEnd type="none" w="med" len="med"/>
                    </a:lnB>
                  </a:tcPr>
                </a:tc>
                <a:tc>
                  <a:txBody>
                    <a:bodyPr/>
                    <a:lstStyle/>
                    <a:p>
                      <a:pPr algn="ctr"/>
                      <a:r>
                        <a:rPr lang="en-US" sz="1000" dirty="0" smtClean="0">
                          <a:latin typeface="Arial" panose="020B0604020202020204" pitchFamily="34" charset="0"/>
                          <a:cs typeface="Arial" panose="020B0604020202020204" pitchFamily="34" charset="0"/>
                        </a:rPr>
                        <a:t>BA</a:t>
                      </a:r>
                      <a:endParaRPr lang="en-US" sz="1000" dirty="0">
                        <a:latin typeface="Arial" panose="020B0604020202020204" pitchFamily="34" charset="0"/>
                        <a:cs typeface="Arial" panose="020B0604020202020204" pitchFamily="34" charset="0"/>
                      </a:endParaRPr>
                    </a:p>
                  </a:txBody>
                  <a:tcPr marL="0" marR="0" marT="9144" marB="0" anchor="b">
                    <a:lnB w="12700" cap="flat" cmpd="sng" algn="ctr">
                      <a:solidFill>
                        <a:prstClr val="white">
                          <a:lumMod val="75000"/>
                        </a:prstClr>
                      </a:solidFill>
                      <a:prstDash val="solid"/>
                      <a:round/>
                      <a:headEnd type="none" w="med" len="med"/>
                      <a:tailEnd type="none" w="med" len="med"/>
                    </a:lnB>
                  </a:tcPr>
                </a:tc>
                <a:tc>
                  <a:txBody>
                    <a:bodyPr/>
                    <a:lstStyle/>
                    <a:p>
                      <a:pPr algn="ctr"/>
                      <a:r>
                        <a:rPr lang="en-US" sz="1000" dirty="0" smtClean="0">
                          <a:latin typeface="Arial" panose="020B0604020202020204" pitchFamily="34" charset="0"/>
                          <a:cs typeface="Arial" panose="020B0604020202020204" pitchFamily="34" charset="0"/>
                        </a:rPr>
                        <a:t>MA public</a:t>
                      </a:r>
                      <a:endParaRPr lang="en-US" sz="1000" dirty="0">
                        <a:latin typeface="Arial" panose="020B0604020202020204" pitchFamily="34" charset="0"/>
                        <a:cs typeface="Arial" panose="020B0604020202020204" pitchFamily="34" charset="0"/>
                      </a:endParaRPr>
                    </a:p>
                  </a:txBody>
                  <a:tcPr marL="0" marR="0" marT="9144" marB="0" anchor="b">
                    <a:lnB w="12700" cap="flat" cmpd="sng" algn="ctr">
                      <a:solidFill>
                        <a:prstClr val="white">
                          <a:lumMod val="75000"/>
                        </a:prstClr>
                      </a:solidFill>
                      <a:prstDash val="solid"/>
                      <a:round/>
                      <a:headEnd type="none" w="med" len="med"/>
                      <a:tailEnd type="none" w="med" len="med"/>
                    </a:lnB>
                  </a:tcPr>
                </a:tc>
                <a:tc>
                  <a:txBody>
                    <a:bodyPr/>
                    <a:lstStyle/>
                    <a:p>
                      <a:pPr algn="ctr"/>
                      <a:r>
                        <a:rPr lang="en-US" sz="1000" dirty="0" smtClean="0">
                          <a:latin typeface="Arial" panose="020B0604020202020204" pitchFamily="34" charset="0"/>
                          <a:cs typeface="Arial" panose="020B0604020202020204" pitchFamily="34" charset="0"/>
                        </a:rPr>
                        <a:t>MA private</a:t>
                      </a:r>
                      <a:endParaRPr lang="en-US" sz="1000" dirty="0">
                        <a:latin typeface="Arial" panose="020B0604020202020204" pitchFamily="34" charset="0"/>
                        <a:cs typeface="Arial" panose="020B0604020202020204" pitchFamily="34" charset="0"/>
                      </a:endParaRPr>
                    </a:p>
                  </a:txBody>
                  <a:tcPr marL="0" marR="0" marT="9144" marB="0" anchor="b">
                    <a:lnB w="12700" cap="flat" cmpd="sng" algn="ctr">
                      <a:solidFill>
                        <a:prstClr val="white">
                          <a:lumMod val="75000"/>
                        </a:prstClr>
                      </a:solidFill>
                      <a:prstDash val="solid"/>
                      <a:round/>
                      <a:headEnd type="none" w="med" len="med"/>
                      <a:tailEnd type="none" w="med" len="med"/>
                    </a:lnB>
                  </a:tcPr>
                </a:tc>
                <a:tc>
                  <a:txBody>
                    <a:bodyPr/>
                    <a:lstStyle/>
                    <a:p>
                      <a:pPr algn="ctr"/>
                      <a:r>
                        <a:rPr lang="en-US" sz="1000" dirty="0" smtClean="0">
                          <a:latin typeface="Arial" panose="020B0604020202020204" pitchFamily="34" charset="0"/>
                          <a:cs typeface="Arial" panose="020B0604020202020204" pitchFamily="34" charset="0"/>
                        </a:rPr>
                        <a:t>DR public</a:t>
                      </a:r>
                      <a:endParaRPr lang="en-US" sz="1000" dirty="0">
                        <a:latin typeface="Arial" panose="020B0604020202020204" pitchFamily="34" charset="0"/>
                        <a:cs typeface="Arial" panose="020B0604020202020204" pitchFamily="34" charset="0"/>
                      </a:endParaRPr>
                    </a:p>
                  </a:txBody>
                  <a:tcPr marL="0" marR="0" marT="9144" marB="0" anchor="b">
                    <a:lnB w="12700" cap="flat" cmpd="sng" algn="ctr">
                      <a:solidFill>
                        <a:prstClr val="white">
                          <a:lumMod val="75000"/>
                        </a:prstClr>
                      </a:solidFill>
                      <a:prstDash val="solid"/>
                      <a:round/>
                      <a:headEnd type="none" w="med" len="med"/>
                      <a:tailEnd type="none" w="med" len="med"/>
                    </a:lnB>
                  </a:tcPr>
                </a:tc>
                <a:tc>
                  <a:txBody>
                    <a:bodyPr/>
                    <a:lstStyle/>
                    <a:p>
                      <a:pPr algn="ctr"/>
                      <a:r>
                        <a:rPr lang="en-US" sz="1000" dirty="0" smtClean="0">
                          <a:latin typeface="Arial" panose="020B0604020202020204" pitchFamily="34" charset="0"/>
                          <a:cs typeface="Arial" panose="020B0604020202020204" pitchFamily="34" charset="0"/>
                        </a:rPr>
                        <a:t>DR private</a:t>
                      </a:r>
                      <a:endParaRPr lang="en-US" sz="1000" dirty="0">
                        <a:latin typeface="Arial" panose="020B0604020202020204" pitchFamily="34" charset="0"/>
                        <a:cs typeface="Arial" panose="020B0604020202020204" pitchFamily="34" charset="0"/>
                      </a:endParaRPr>
                    </a:p>
                  </a:txBody>
                  <a:tcPr marL="0" marR="0" marT="9144" marB="0" anchor="b">
                    <a:lnB w="12700" cap="flat" cmpd="sng" algn="ctr">
                      <a:solidFill>
                        <a:prstClr val="white">
                          <a:lumMod val="75000"/>
                        </a:prstClr>
                      </a:solidFill>
                      <a:prstDash val="solid"/>
                      <a:round/>
                      <a:headEnd type="none" w="med" len="med"/>
                      <a:tailEnd type="none" w="med" len="med"/>
                    </a:lnB>
                  </a:tcPr>
                </a:tc>
              </a:tr>
              <a:tr h="370840">
                <a:tc>
                  <a:txBody>
                    <a:bodyPr/>
                    <a:lstStyle/>
                    <a:p>
                      <a:pPr algn="l" fontAlgn="ctr"/>
                      <a:r>
                        <a:rPr lang="fr-FR" sz="1000" u="none" strike="noStrike" dirty="0" smtClean="0">
                          <a:effectLst/>
                          <a:latin typeface="Arial" panose="020B0604020202020204" pitchFamily="34" charset="0"/>
                          <a:cs typeface="Arial" panose="020B0604020202020204" pitchFamily="34" charset="0"/>
                        </a:rPr>
                        <a:t>E</a:t>
                      </a:r>
                      <a:r>
                        <a:rPr lang="fr-FR" sz="1000" u="none" strike="noStrike" dirty="0">
                          <a:effectLst/>
                          <a:latin typeface="Arial" panose="020B0604020202020204" pitchFamily="34" charset="0"/>
                          <a:cs typeface="Arial" panose="020B0604020202020204" pitchFamily="34" charset="0"/>
                        </a:rPr>
                        <a:t>-mail: </a:t>
                      </a:r>
                      <a:r>
                        <a:rPr lang="fr-FR" sz="1000" u="none" strike="noStrike" dirty="0" smtClean="0">
                          <a:effectLst/>
                          <a:latin typeface="Arial" panose="020B0604020202020204" pitchFamily="34" charset="0"/>
                          <a:cs typeface="Arial" panose="020B0604020202020204" pitchFamily="34" charset="0"/>
                        </a:rPr>
                        <a:t>student</a:t>
                      </a:r>
                      <a:endParaRPr lang="fr-FR" sz="1000" b="0" i="0" u="none" strike="noStrike" dirty="0">
                        <a:solidFill>
                          <a:srgbClr val="000000"/>
                        </a:solidFill>
                        <a:effectLst/>
                        <a:latin typeface="Arial" panose="020B0604020202020204" pitchFamily="34" charset="0"/>
                        <a:cs typeface="Arial" panose="020B0604020202020204" pitchFamily="34" charset="0"/>
                      </a:endParaRPr>
                    </a:p>
                  </a:txBody>
                  <a:tcPr marL="1524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a:r>
                        <a:rPr lang="en-US" sz="1800" u="none" strike="noStrike" smtClean="0">
                          <a:solidFill>
                            <a:srgbClr val="008000"/>
                          </a:solidFill>
                          <a:effectLst/>
                          <a:latin typeface="Zapf Dingbats"/>
                          <a:ea typeface="Zapf Dingbats"/>
                          <a:cs typeface="Zapf Dingbats"/>
                          <a:sym typeface="Zapf Dingbats"/>
                        </a:rPr>
                        <a:t>✔  </a:t>
                      </a:r>
                      <a:r>
                        <a:rPr lang="en-US" sz="1800" u="none" strike="noStrike" smtClean="0">
                          <a:solidFill>
                            <a:srgbClr val="FF0000"/>
                          </a:solidFill>
                          <a:effectLst/>
                          <a:latin typeface="Zapf Dingbats"/>
                          <a:ea typeface="Zapf Dingbats"/>
                          <a:cs typeface="Zapf Dingbats"/>
                          <a:sym typeface="Zapf Dingbats"/>
                        </a:rPr>
                        <a:t>✖</a:t>
                      </a:r>
                      <a:endParaRPr lang="en-US" sz="1000" dirty="0">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55%</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80000">
                          <a:schemeClr val="bg1">
                            <a:lumMod val="75000"/>
                          </a:schemeClr>
                        </a:gs>
                        <a:gs pos="81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42%</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61000">
                          <a:schemeClr val="accent2"/>
                        </a:gs>
                        <a:gs pos="62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53%</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77000">
                          <a:srgbClr val="9BBB59"/>
                        </a:gs>
                        <a:gs pos="78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52%</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75000">
                          <a:schemeClr val="accent5"/>
                        </a:gs>
                        <a:gs pos="76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56%</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81000">
                          <a:srgbClr val="B7DEE8"/>
                        </a:gs>
                        <a:gs pos="82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62%</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90000">
                          <a:schemeClr val="accent6"/>
                        </a:gs>
                        <a:gs pos="91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69%</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rgbClr val="FCD5B5"/>
                    </a:solidFill>
                  </a:tcPr>
                </a:tc>
              </a:tr>
              <a:tr h="37084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000" u="none" strike="noStrike" dirty="0" smtClean="0">
                          <a:effectLst/>
                          <a:latin typeface="Arial" panose="020B0604020202020204" pitchFamily="34" charset="0"/>
                          <a:cs typeface="Arial" panose="020B0604020202020204" pitchFamily="34" charset="0"/>
                        </a:rPr>
                        <a:t>Customer relationship management</a:t>
                      </a:r>
                      <a:endParaRPr lang="en-US" sz="1000" b="0" i="0" u="none" strike="noStrike" dirty="0" smtClean="0">
                        <a:solidFill>
                          <a:srgbClr val="000000"/>
                        </a:solidFill>
                        <a:effectLst/>
                        <a:latin typeface="Arial" panose="020B0604020202020204" pitchFamily="34" charset="0"/>
                        <a:cs typeface="Arial" panose="020B0604020202020204" pitchFamily="34" charset="0"/>
                      </a:endParaRPr>
                    </a:p>
                  </a:txBody>
                  <a:tcPr marL="1524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a:r>
                        <a:rPr lang="en-US" sz="1800" u="none" strike="noStrike" smtClean="0">
                          <a:solidFill>
                            <a:srgbClr val="008000"/>
                          </a:solidFill>
                          <a:effectLst/>
                          <a:latin typeface="Zapf Dingbats"/>
                          <a:ea typeface="Zapf Dingbats"/>
                          <a:cs typeface="Zapf Dingbats"/>
                          <a:sym typeface="Zapf Dingbats"/>
                        </a:rPr>
                        <a:t>✔  </a:t>
                      </a:r>
                      <a:r>
                        <a:rPr lang="en-US" sz="1800" u="none" strike="noStrike" smtClean="0">
                          <a:solidFill>
                            <a:srgbClr val="FF0000"/>
                          </a:solidFill>
                          <a:effectLst/>
                          <a:latin typeface="Zapf Dingbats"/>
                          <a:ea typeface="Zapf Dingbats"/>
                          <a:cs typeface="Zapf Dingbats"/>
                          <a:sym typeface="Zapf Dingbats"/>
                        </a:rPr>
                        <a:t>✖</a:t>
                      </a:r>
                      <a:endParaRPr lang="en-US" sz="1000" dirty="0">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36%</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52000">
                          <a:schemeClr val="bg1">
                            <a:lumMod val="75000"/>
                          </a:schemeClr>
                        </a:gs>
                        <a:gs pos="53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34%</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49000">
                          <a:schemeClr val="accent2"/>
                        </a:gs>
                        <a:gs pos="50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39%</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57000">
                          <a:srgbClr val="9BBB59"/>
                        </a:gs>
                        <a:gs pos="58000">
                          <a:srgbClr val="FFFFFF"/>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0000"/>
                          </a:solidFill>
                          <a:latin typeface="Arial" panose="020B0604020202020204" pitchFamily="34" charset="0"/>
                          <a:cs typeface="Arial" panose="020B0604020202020204" pitchFamily="34" charset="0"/>
                        </a:rPr>
                        <a:t>31%</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45000">
                          <a:schemeClr val="accent5"/>
                        </a:gs>
                        <a:gs pos="46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31%</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45000">
                          <a:srgbClr val="B7DEE8"/>
                        </a:gs>
                        <a:gs pos="46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36%</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52000">
                          <a:schemeClr val="accent6"/>
                        </a:gs>
                        <a:gs pos="53000">
                          <a:srgbClr val="FFFFFF"/>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0000"/>
                          </a:solidFill>
                          <a:latin typeface="Arial" panose="020B0604020202020204" pitchFamily="34" charset="0"/>
                          <a:cs typeface="Arial" panose="020B0604020202020204" pitchFamily="34" charset="0"/>
                        </a:rPr>
                        <a:t>50%</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72000">
                          <a:srgbClr val="FCD5B5"/>
                        </a:gs>
                        <a:gs pos="73000">
                          <a:srgbClr val="FFFFFF"/>
                        </a:gs>
                      </a:gsLst>
                      <a:lin ang="0" scaled="1"/>
                      <a:tileRect/>
                    </a:gradFill>
                  </a:tcPr>
                </a:tc>
              </a:tr>
              <a:tr h="37084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000" u="none" strike="noStrike" dirty="0" smtClean="0">
                          <a:effectLst/>
                          <a:latin typeface="Arial" panose="020B0604020202020204" pitchFamily="34" charset="0"/>
                          <a:cs typeface="Arial" panose="020B0604020202020204" pitchFamily="34" charset="0"/>
                        </a:rPr>
                        <a:t>Learning (course) management</a:t>
                      </a:r>
                      <a:endParaRPr lang="en-US" sz="1000" b="0" i="0" u="none" strike="noStrike" dirty="0" smtClean="0">
                        <a:solidFill>
                          <a:srgbClr val="000000"/>
                        </a:solidFill>
                        <a:effectLst/>
                        <a:latin typeface="Arial" panose="020B0604020202020204" pitchFamily="34" charset="0"/>
                        <a:cs typeface="Arial" panose="020B0604020202020204" pitchFamily="34" charset="0"/>
                      </a:endParaRPr>
                    </a:p>
                  </a:txBody>
                  <a:tcPr marL="1524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a:r>
                        <a:rPr lang="en-US" sz="1800" u="none" strike="noStrike" smtClean="0">
                          <a:solidFill>
                            <a:srgbClr val="008000"/>
                          </a:solidFill>
                          <a:effectLst/>
                          <a:latin typeface="Zapf Dingbats"/>
                          <a:ea typeface="Zapf Dingbats"/>
                          <a:cs typeface="Zapf Dingbats"/>
                          <a:sym typeface="Zapf Dingbats"/>
                        </a:rPr>
                        <a:t>✔  </a:t>
                      </a:r>
                      <a:r>
                        <a:rPr lang="en-US" sz="1800" u="none" strike="noStrike" smtClean="0">
                          <a:solidFill>
                            <a:srgbClr val="FF0000"/>
                          </a:solidFill>
                          <a:effectLst/>
                          <a:latin typeface="Zapf Dingbats"/>
                          <a:ea typeface="Zapf Dingbats"/>
                          <a:cs typeface="Zapf Dingbats"/>
                          <a:sym typeface="Zapf Dingbats"/>
                        </a:rPr>
                        <a:t>✖</a:t>
                      </a:r>
                      <a:endParaRPr lang="en-US" sz="1000" dirty="0">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31%</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45000">
                          <a:schemeClr val="bg1">
                            <a:lumMod val="75000"/>
                          </a:schemeClr>
                        </a:gs>
                        <a:gs pos="46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35%</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51000">
                          <a:schemeClr val="accent2"/>
                        </a:gs>
                        <a:gs pos="52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21%</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30000">
                          <a:srgbClr val="9BBB59"/>
                        </a:gs>
                        <a:gs pos="31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27%</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39000">
                          <a:schemeClr val="accent5"/>
                        </a:gs>
                        <a:gs pos="40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41%</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59000">
                          <a:srgbClr val="B7DEE8"/>
                        </a:gs>
                        <a:gs pos="60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33%</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48000">
                          <a:schemeClr val="accent6"/>
                        </a:gs>
                        <a:gs pos="49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33%</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48000">
                          <a:srgbClr val="FCD5B5"/>
                        </a:gs>
                        <a:gs pos="49000">
                          <a:srgbClr val="FFFFFF"/>
                        </a:gs>
                      </a:gsLst>
                      <a:lin ang="0" scaled="1"/>
                      <a:tileRect/>
                    </a:gradFill>
                  </a:tcPr>
                </a:tc>
              </a:tr>
              <a:tr h="370840">
                <a:tc>
                  <a:txBody>
                    <a:bodyPr/>
                    <a:lstStyle/>
                    <a:p>
                      <a:pPr algn="l" fontAlgn="ctr"/>
                      <a:r>
                        <a:rPr lang="en-US" sz="1000" u="none" strike="noStrike" dirty="0" smtClean="0">
                          <a:effectLst/>
                          <a:latin typeface="Arial" panose="020B0604020202020204" pitchFamily="34" charset="0"/>
                          <a:cs typeface="Arial" panose="020B0604020202020204" pitchFamily="34" charset="0"/>
                        </a:rPr>
                        <a:t> </a:t>
                      </a:r>
                      <a:r>
                        <a:rPr lang="en-US" sz="1000" u="none" strike="noStrike" dirty="0">
                          <a:effectLst/>
                          <a:latin typeface="Arial" panose="020B0604020202020204" pitchFamily="34" charset="0"/>
                          <a:cs typeface="Arial" panose="020B0604020202020204" pitchFamily="34" charset="0"/>
                        </a:rPr>
                        <a:t>E-mail: faculty/</a:t>
                      </a:r>
                      <a:r>
                        <a:rPr lang="en-US" sz="1000" u="none" strike="noStrike" dirty="0" smtClean="0">
                          <a:effectLst/>
                          <a:latin typeface="Arial" panose="020B0604020202020204" pitchFamily="34" charset="0"/>
                          <a:cs typeface="Arial" panose="020B0604020202020204" pitchFamily="34" charset="0"/>
                        </a:rPr>
                        <a:t>staff</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524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a:r>
                        <a:rPr lang="en-US" sz="1800" u="none" strike="noStrike" smtClean="0">
                          <a:solidFill>
                            <a:srgbClr val="008000"/>
                          </a:solidFill>
                          <a:effectLst/>
                          <a:latin typeface="Zapf Dingbats"/>
                          <a:ea typeface="Zapf Dingbats"/>
                          <a:cs typeface="Zapf Dingbats"/>
                          <a:sym typeface="Zapf Dingbats"/>
                        </a:rPr>
                        <a:t>✔  </a:t>
                      </a:r>
                      <a:r>
                        <a:rPr lang="en-US" sz="1800" u="none" strike="noStrike" smtClean="0">
                          <a:solidFill>
                            <a:srgbClr val="FF0000"/>
                          </a:solidFill>
                          <a:effectLst/>
                          <a:latin typeface="Zapf Dingbats"/>
                          <a:ea typeface="Zapf Dingbats"/>
                          <a:cs typeface="Zapf Dingbats"/>
                          <a:sym typeface="Zapf Dingbats"/>
                        </a:rPr>
                        <a:t>✖</a:t>
                      </a:r>
                      <a:endParaRPr lang="en-US" sz="1000" dirty="0">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30%</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43000">
                          <a:schemeClr val="bg1">
                            <a:lumMod val="75000"/>
                          </a:schemeClr>
                        </a:gs>
                        <a:gs pos="44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15%</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2000">
                          <a:schemeClr val="accent2"/>
                        </a:gs>
                        <a:gs pos="23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38%</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55000">
                          <a:srgbClr val="9BBB59"/>
                        </a:gs>
                        <a:gs pos="56000">
                          <a:srgbClr val="FFFFFF"/>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0000"/>
                          </a:solidFill>
                          <a:latin typeface="Arial" panose="020B0604020202020204" pitchFamily="34" charset="0"/>
                          <a:cs typeface="Arial" panose="020B0604020202020204" pitchFamily="34" charset="0"/>
                        </a:rPr>
                        <a:t>18%</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6000">
                          <a:schemeClr val="accent5"/>
                        </a:gs>
                        <a:gs pos="27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34%</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49000">
                          <a:srgbClr val="B7DEE8"/>
                        </a:gs>
                        <a:gs pos="50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35%</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51000">
                          <a:schemeClr val="accent6"/>
                        </a:gs>
                        <a:gs pos="52000">
                          <a:srgbClr val="FFFFFF"/>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0000"/>
                          </a:solidFill>
                          <a:latin typeface="Arial" panose="020B0604020202020204" pitchFamily="34" charset="0"/>
                          <a:cs typeface="Arial" panose="020B0604020202020204" pitchFamily="34" charset="0"/>
                        </a:rPr>
                        <a:t>38%</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55000">
                          <a:srgbClr val="FCD5B5"/>
                        </a:gs>
                        <a:gs pos="56000">
                          <a:srgbClr val="FFFFFF"/>
                        </a:gs>
                      </a:gsLst>
                      <a:lin ang="0" scaled="1"/>
                      <a:tileRect/>
                    </a:gradFill>
                  </a:tcPr>
                </a:tc>
              </a:tr>
              <a:tr h="370840">
                <a:tc>
                  <a:txBody>
                    <a:bodyPr/>
                    <a:lstStyle/>
                    <a:p>
                      <a:pPr algn="l" fontAlgn="ctr"/>
                      <a:r>
                        <a:rPr lang="en-US" sz="1000" u="none" strike="noStrike" dirty="0" smtClean="0">
                          <a:effectLst/>
                          <a:latin typeface="Arial" panose="020B0604020202020204" pitchFamily="34" charset="0"/>
                          <a:cs typeface="Arial" panose="020B0604020202020204" pitchFamily="34" charset="0"/>
                        </a:rPr>
                        <a:t>Library</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524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a:r>
                        <a:rPr lang="en-US" sz="1800" u="none" strike="noStrike" dirty="0" smtClean="0">
                          <a:solidFill>
                            <a:srgbClr val="008000"/>
                          </a:solidFill>
                          <a:effectLst/>
                          <a:latin typeface="Zapf Dingbats"/>
                          <a:ea typeface="Zapf Dingbats"/>
                          <a:cs typeface="Zapf Dingbats"/>
                          <a:sym typeface="Zapf Dingbats"/>
                        </a:rPr>
                        <a:t>✔  </a:t>
                      </a:r>
                      <a:r>
                        <a:rPr lang="en-US" sz="1800" u="none" strike="noStrike" dirty="0" smtClean="0">
                          <a:solidFill>
                            <a:srgbClr val="FF0000"/>
                          </a:solidFill>
                          <a:effectLst/>
                          <a:latin typeface="Zapf Dingbats"/>
                          <a:ea typeface="Zapf Dingbats"/>
                          <a:cs typeface="Zapf Dingbats"/>
                          <a:sym typeface="Zapf Dingbats"/>
                        </a:rPr>
                        <a:t>✖</a:t>
                      </a:r>
                      <a:endParaRPr lang="en-US" sz="1000" dirty="0">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23%</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33000">
                          <a:schemeClr val="bg1">
                            <a:lumMod val="75000"/>
                          </a:schemeClr>
                        </a:gs>
                        <a:gs pos="34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34%</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49000">
                          <a:schemeClr val="accent2"/>
                        </a:gs>
                        <a:gs pos="50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23%</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33000">
                          <a:srgbClr val="9BBB59"/>
                        </a:gs>
                        <a:gs pos="34000">
                          <a:srgbClr val="FFFFFF"/>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0000"/>
                          </a:solidFill>
                          <a:latin typeface="Arial" panose="020B0604020202020204" pitchFamily="34" charset="0"/>
                          <a:cs typeface="Arial" panose="020B0604020202020204" pitchFamily="34" charset="0"/>
                        </a:rPr>
                        <a:t>15%</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2000">
                          <a:schemeClr val="accent5"/>
                        </a:gs>
                        <a:gs pos="23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32%</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46000">
                          <a:srgbClr val="B7DEE8"/>
                        </a:gs>
                        <a:gs pos="47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14%</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0000">
                          <a:schemeClr val="accent6"/>
                        </a:gs>
                        <a:gs pos="21000">
                          <a:srgbClr val="FFFFFF"/>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0000"/>
                          </a:solidFill>
                          <a:latin typeface="Arial" panose="020B0604020202020204" pitchFamily="34" charset="0"/>
                          <a:cs typeface="Arial" panose="020B0604020202020204" pitchFamily="34" charset="0"/>
                        </a:rPr>
                        <a:t>24%</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35000">
                          <a:srgbClr val="FCD5B5"/>
                        </a:gs>
                        <a:gs pos="36000">
                          <a:srgbClr val="FFFFFF"/>
                        </a:gs>
                      </a:gsLst>
                      <a:lin ang="0" scaled="1"/>
                      <a:tileRect/>
                    </a:gradFill>
                  </a:tcPr>
                </a:tc>
              </a:tr>
              <a:tr h="370840">
                <a:tc>
                  <a:txBody>
                    <a:bodyPr/>
                    <a:lstStyle/>
                    <a:p>
                      <a:pPr algn="l" fontAlgn="ctr"/>
                      <a:r>
                        <a:rPr lang="en-US" sz="1000" u="none" strike="noStrike" dirty="0" smtClean="0">
                          <a:effectLst/>
                          <a:latin typeface="Arial" panose="020B0604020202020204" pitchFamily="34" charset="0"/>
                          <a:cs typeface="Arial" panose="020B0604020202020204" pitchFamily="34" charset="0"/>
                        </a:rPr>
                        <a:t>Facilities management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524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a:r>
                        <a:rPr lang="en-US" sz="1800" u="none" strike="noStrike" smtClean="0">
                          <a:solidFill>
                            <a:srgbClr val="008000"/>
                          </a:solidFill>
                          <a:effectLst/>
                          <a:latin typeface="Zapf Dingbats"/>
                          <a:ea typeface="Zapf Dingbats"/>
                          <a:cs typeface="Zapf Dingbats"/>
                          <a:sym typeface="Zapf Dingbats"/>
                        </a:rPr>
                        <a:t>✔  </a:t>
                      </a:r>
                      <a:r>
                        <a:rPr lang="en-US" sz="1800" u="none" strike="noStrike" smtClean="0">
                          <a:solidFill>
                            <a:srgbClr val="FF0000"/>
                          </a:solidFill>
                          <a:effectLst/>
                          <a:latin typeface="Zapf Dingbats"/>
                          <a:ea typeface="Zapf Dingbats"/>
                          <a:cs typeface="Zapf Dingbats"/>
                          <a:sym typeface="Zapf Dingbats"/>
                        </a:rPr>
                        <a:t>✖</a:t>
                      </a:r>
                      <a:endParaRPr lang="en-US" sz="1000" dirty="0">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20%</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9000">
                          <a:schemeClr val="bg1">
                            <a:lumMod val="75000"/>
                          </a:schemeClr>
                        </a:gs>
                        <a:gs pos="30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26%</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38000">
                          <a:schemeClr val="accent2"/>
                        </a:gs>
                        <a:gs pos="39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21%</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30000">
                          <a:srgbClr val="9BBB59"/>
                        </a:gs>
                        <a:gs pos="31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16%</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3000">
                          <a:schemeClr val="accent5"/>
                        </a:gs>
                        <a:gs pos="24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34%</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49000">
                          <a:srgbClr val="B7DEE8"/>
                        </a:gs>
                        <a:gs pos="50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15%</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2000">
                          <a:schemeClr val="accent6"/>
                        </a:gs>
                        <a:gs pos="23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13%</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19000">
                          <a:srgbClr val="FCD5B5"/>
                        </a:gs>
                        <a:gs pos="20000">
                          <a:srgbClr val="FFFFFF"/>
                        </a:gs>
                      </a:gsLst>
                      <a:lin ang="0" scaled="1"/>
                      <a:tileRect/>
                    </a:gra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682237385"/>
              </p:ext>
            </p:extLst>
          </p:nvPr>
        </p:nvGraphicFramePr>
        <p:xfrm>
          <a:off x="5638800" y="6457700"/>
          <a:ext cx="3429000" cy="324100"/>
        </p:xfrm>
        <a:graphic>
          <a:graphicData uri="http://schemas.openxmlformats.org/drawingml/2006/table">
            <a:tbl>
              <a:tblPr firstRow="1">
                <a:tableStyleId>{073A0DAA-6AF3-43AB-8588-CEC1D06C72B9}</a:tableStyleId>
              </a:tblPr>
              <a:tblGrid>
                <a:gridCol w="404447"/>
                <a:gridCol w="3024553"/>
              </a:tblGrid>
              <a:tr h="37506">
                <a:tc>
                  <a:txBody>
                    <a:bodyPr/>
                    <a:lstStyle/>
                    <a:p>
                      <a:pPr algn="ctr" fontAlgn="ctr"/>
                      <a:r>
                        <a:rPr lang="en-US" sz="1000" u="none" strike="noStrike" dirty="0" smtClean="0">
                          <a:solidFill>
                            <a:srgbClr val="008000"/>
                          </a:solidFill>
                          <a:effectLst/>
                          <a:latin typeface="Zapf Dingbats"/>
                          <a:ea typeface="Zapf Dingbats"/>
                          <a:cs typeface="Zapf Dingbats"/>
                          <a:sym typeface="Zapf Dingbats"/>
                        </a:rPr>
                        <a:t>✔</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000" b="1" u="none" strike="noStrike" dirty="0" smtClean="0">
                          <a:solidFill>
                            <a:schemeClr val="tx1"/>
                          </a:solidFill>
                          <a:effectLst/>
                          <a:latin typeface="Arial" panose="020B0604020202020204" pitchFamily="34" charset="0"/>
                          <a:cs typeface="Arial" panose="020B0604020202020204" pitchFamily="34" charset="0"/>
                        </a:rPr>
                        <a:t>My institution uses </a:t>
                      </a:r>
                      <a:r>
                        <a:rPr lang="en-US" sz="1000" b="1" u="none" strike="noStrike" dirty="0" err="1" smtClean="0">
                          <a:solidFill>
                            <a:schemeClr val="tx1"/>
                          </a:solidFill>
                          <a:effectLst/>
                          <a:latin typeface="Arial" panose="020B0604020202020204" pitchFamily="34" charset="0"/>
                          <a:cs typeface="Arial" panose="020B0604020202020204" pitchFamily="34" charset="0"/>
                        </a:rPr>
                        <a:t>SaaS</a:t>
                      </a:r>
                      <a:r>
                        <a:rPr lang="en-US" sz="1000" b="1" u="none" strike="noStrike" dirty="0" smtClean="0">
                          <a:solidFill>
                            <a:schemeClr val="tx1"/>
                          </a:solidFill>
                          <a:effectLst/>
                          <a:latin typeface="Arial" panose="020B0604020202020204" pitchFamily="34" charset="0"/>
                          <a:cs typeface="Arial" panose="020B0604020202020204" pitchFamily="34" charset="0"/>
                        </a:rPr>
                        <a:t> for this system</a:t>
                      </a:r>
                      <a:endParaRPr lang="en-US" sz="1000" b="1" i="0" u="none" strike="noStrike" dirty="0" smtClean="0">
                        <a:solidFill>
                          <a:schemeClr val="tx1"/>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r>
              <a:tr h="3869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000" u="none" strike="noStrike" dirty="0" smtClean="0">
                          <a:solidFill>
                            <a:srgbClr val="FF0000"/>
                          </a:solidFill>
                          <a:effectLst/>
                          <a:latin typeface="Zapf Dingbats"/>
                          <a:ea typeface="Zapf Dingbats"/>
                          <a:cs typeface="Zapf Dingbats"/>
                          <a:sym typeface="Zapf Dingbats"/>
                        </a:rPr>
                        <a:t>✖</a:t>
                      </a:r>
                      <a:endParaRPr lang="en-US" sz="1000" b="0" i="0" u="none" strike="noStrike" dirty="0" smtClean="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l" fontAlgn="ctr"/>
                      <a:r>
                        <a:rPr lang="en-US" sz="1000" b="1" i="0" u="none" strike="noStrike" dirty="0" smtClean="0">
                          <a:solidFill>
                            <a:schemeClr val="tx1"/>
                          </a:solidFill>
                          <a:effectLst/>
                          <a:latin typeface="Arial" panose="020B0604020202020204" pitchFamily="34" charset="0"/>
                          <a:cs typeface="Arial" panose="020B0604020202020204" pitchFamily="34" charset="0"/>
                        </a:rPr>
                        <a:t>My institution does not use </a:t>
                      </a:r>
                      <a:r>
                        <a:rPr lang="en-US" sz="1000" b="1" i="0" u="none" strike="noStrike" dirty="0" err="1" smtClean="0">
                          <a:solidFill>
                            <a:schemeClr val="tx1"/>
                          </a:solidFill>
                          <a:effectLst/>
                          <a:latin typeface="Arial" panose="020B0604020202020204" pitchFamily="34" charset="0"/>
                          <a:cs typeface="Arial" panose="020B0604020202020204" pitchFamily="34" charset="0"/>
                        </a:rPr>
                        <a:t>SaaS</a:t>
                      </a:r>
                      <a:r>
                        <a:rPr lang="en-US" sz="1000" b="1" i="0" u="none" strike="noStrike" dirty="0" smtClean="0">
                          <a:solidFill>
                            <a:schemeClr val="tx1"/>
                          </a:solidFill>
                          <a:effectLst/>
                          <a:latin typeface="Arial" panose="020B0604020202020204" pitchFamily="34" charset="0"/>
                          <a:cs typeface="Arial" panose="020B0604020202020204" pitchFamily="34" charset="0"/>
                        </a:rPr>
                        <a:t> for this system</a:t>
                      </a:r>
                      <a:endParaRPr lang="en-US" sz="1000" b="1" i="0" u="none" strike="noStrike" dirty="0">
                        <a:solidFill>
                          <a:schemeClr val="tx1"/>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067609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1"/>
            <a:ext cx="8552411" cy="916246"/>
          </a:xfrm>
        </p:spPr>
        <p:txBody>
          <a:bodyPr/>
          <a:lstStyle/>
          <a:p>
            <a:r>
              <a:rPr lang="en-US" sz="2000" dirty="0" smtClean="0">
                <a:solidFill>
                  <a:srgbClr val="000000"/>
                </a:solidFill>
              </a:rPr>
              <a:t>Information Systems and Applications: </a:t>
            </a:r>
            <a:r>
              <a:rPr lang="en-US" sz="2000" dirty="0">
                <a:solidFill>
                  <a:srgbClr val="000000"/>
                </a:solidFill>
                <a:ea typeface="Lucida Grande"/>
              </a:rPr>
              <a:t>Systems most commonly </a:t>
            </a:r>
            <a:r>
              <a:rPr lang="en-US" sz="2000" dirty="0" smtClean="0">
                <a:solidFill>
                  <a:srgbClr val="000000"/>
                </a:solidFill>
                <a:ea typeface="Lucida Grande"/>
              </a:rPr>
              <a:t/>
            </a:r>
            <a:br>
              <a:rPr lang="en-US" sz="2000" dirty="0" smtClean="0">
                <a:solidFill>
                  <a:srgbClr val="000000"/>
                </a:solidFill>
                <a:ea typeface="Lucida Grande"/>
              </a:rPr>
            </a:br>
            <a:r>
              <a:rPr lang="en-US" sz="2000" dirty="0" smtClean="0">
                <a:solidFill>
                  <a:srgbClr val="000000"/>
                </a:solidFill>
                <a:ea typeface="Lucida Grande"/>
              </a:rPr>
              <a:t>vendor-managed (</a:t>
            </a:r>
            <a:r>
              <a:rPr lang="en-US" sz="2000" dirty="0" err="1" smtClean="0">
                <a:solidFill>
                  <a:srgbClr val="000000"/>
                </a:solidFill>
                <a:ea typeface="Lucida Grande"/>
              </a:rPr>
              <a:t>PaaS</a:t>
            </a:r>
            <a:r>
              <a:rPr lang="en-US" sz="2000" dirty="0">
                <a:solidFill>
                  <a:srgbClr val="000000"/>
                </a:solidFill>
                <a:ea typeface="Lucida Grande"/>
              </a:rPr>
              <a:t>)</a:t>
            </a:r>
            <a:endParaRPr lang="en-US" sz="2000" dirty="0">
              <a:solidFill>
                <a:srgbClr val="000000"/>
              </a:solidFill>
            </a:endParaRPr>
          </a:p>
        </p:txBody>
      </p:sp>
      <p:sp>
        <p:nvSpPr>
          <p:cNvPr id="4" name="Slide Number Placeholder 3"/>
          <p:cNvSpPr>
            <a:spLocks noGrp="1"/>
          </p:cNvSpPr>
          <p:nvPr>
            <p:ph type="sldNum" sz="quarter" idx="4"/>
          </p:nvPr>
        </p:nvSpPr>
        <p:spPr/>
        <p:txBody>
          <a:bodyPr/>
          <a:lstStyle/>
          <a:p>
            <a:fld id="{57E31C96-9645-D544-B01F-A6D62502A709}" type="slidenum">
              <a:rPr lang="en-US" smtClean="0"/>
              <a:pPr/>
              <a:t>45</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602523480"/>
              </p:ext>
            </p:extLst>
          </p:nvPr>
        </p:nvGraphicFramePr>
        <p:xfrm>
          <a:off x="76200" y="1676400"/>
          <a:ext cx="8991600" cy="4591304"/>
        </p:xfrm>
        <a:graphic>
          <a:graphicData uri="http://schemas.openxmlformats.org/drawingml/2006/table">
            <a:tbl>
              <a:tblPr firstRow="1" bandRow="1">
                <a:tableStyleId>{073A0DAA-6AF3-43AB-8588-CEC1D06C72B9}</a:tableStyleId>
              </a:tblPr>
              <a:tblGrid>
                <a:gridCol w="2129589"/>
                <a:gridCol w="867610"/>
                <a:gridCol w="1041401"/>
                <a:gridCol w="825500"/>
                <a:gridCol w="825500"/>
                <a:gridCol w="825500"/>
                <a:gridCol w="825500"/>
                <a:gridCol w="825500"/>
                <a:gridCol w="825500"/>
              </a:tblGrid>
              <a:tr h="370840">
                <a:tc>
                  <a:txBody>
                    <a:bodyPr/>
                    <a:lstStyle/>
                    <a:p>
                      <a:endParaRPr lang="en-US" sz="1000" dirty="0">
                        <a:latin typeface="Arial" panose="020B0604020202020204" pitchFamily="34" charset="0"/>
                        <a:cs typeface="Arial" panose="020B0604020202020204" pitchFamily="34" charset="0"/>
                      </a:endParaRPr>
                    </a:p>
                  </a:txBody>
                  <a:tcPr marL="0" marR="0" marT="9144" marB="0" anchor="b">
                    <a:lnB w="12700" cap="flat" cmpd="sng" algn="ctr">
                      <a:solidFill>
                        <a:prstClr val="white">
                          <a:lumMod val="75000"/>
                        </a:prstClr>
                      </a:solidFill>
                      <a:prstDash val="solid"/>
                      <a:round/>
                      <a:headEnd type="none" w="med" len="med"/>
                      <a:tailEnd type="none" w="med" len="med"/>
                    </a:lnB>
                  </a:tcPr>
                </a:tc>
                <a:tc>
                  <a:txBody>
                    <a:bodyPr/>
                    <a:lstStyle/>
                    <a:p>
                      <a:pPr algn="ctr"/>
                      <a:r>
                        <a:rPr lang="en-US" sz="1000" dirty="0" smtClean="0">
                          <a:latin typeface="Arial" panose="020B0604020202020204" pitchFamily="34" charset="0"/>
                          <a:cs typeface="Arial" panose="020B0604020202020204" pitchFamily="34" charset="0"/>
                        </a:rPr>
                        <a:t>My institution</a:t>
                      </a:r>
                      <a:endParaRPr lang="en-US" sz="1000" dirty="0">
                        <a:latin typeface="Arial" panose="020B0604020202020204" pitchFamily="34" charset="0"/>
                        <a:cs typeface="Arial" panose="020B0604020202020204" pitchFamily="34" charset="0"/>
                      </a:endParaRPr>
                    </a:p>
                  </a:txBody>
                  <a:tcPr marL="0" marR="0" marT="9144" marB="0" anchor="b">
                    <a:lnB w="12700" cap="flat" cmpd="sng" algn="ctr">
                      <a:solidFill>
                        <a:prstClr val="white">
                          <a:lumMod val="75000"/>
                        </a:prstClr>
                      </a:solidFill>
                      <a:prstDash val="solid"/>
                      <a:round/>
                      <a:headEnd type="none" w="med" len="med"/>
                      <a:tailEnd type="none" w="med" len="med"/>
                    </a:lnB>
                  </a:tcPr>
                </a:tc>
                <a:tc>
                  <a:txBody>
                    <a:bodyPr/>
                    <a:lstStyle/>
                    <a:p>
                      <a:pPr algn="ctr"/>
                      <a:r>
                        <a:rPr lang="en-US" sz="1000" b="1" kern="1200" dirty="0" smtClean="0">
                          <a:solidFill>
                            <a:schemeClr val="lt1"/>
                          </a:solidFill>
                          <a:latin typeface="Arial" panose="020B0604020202020204" pitchFamily="34" charset="0"/>
                          <a:ea typeface="+mn-ea"/>
                          <a:cs typeface="Arial" panose="020B0604020202020204" pitchFamily="34" charset="0"/>
                        </a:rPr>
                        <a:t>All </a:t>
                      </a:r>
                      <a:r>
                        <a:rPr lang="en-US" sz="1000" b="1" kern="1200" dirty="0" err="1" smtClean="0">
                          <a:solidFill>
                            <a:schemeClr val="lt1"/>
                          </a:solidFill>
                          <a:latin typeface="Arial" panose="020B0604020202020204" pitchFamily="34" charset="0"/>
                          <a:ea typeface="+mn-ea"/>
                          <a:cs typeface="Arial" panose="020B0604020202020204" pitchFamily="34" charset="0"/>
                        </a:rPr>
                        <a:t>nonspecialized</a:t>
                      </a:r>
                      <a:r>
                        <a:rPr lang="en-US" sz="1000" b="1" kern="1200" dirty="0" smtClean="0">
                          <a:solidFill>
                            <a:schemeClr val="lt1"/>
                          </a:solidFill>
                          <a:latin typeface="Arial" panose="020B0604020202020204" pitchFamily="34" charset="0"/>
                          <a:ea typeface="+mn-ea"/>
                          <a:cs typeface="Arial" panose="020B0604020202020204" pitchFamily="34" charset="0"/>
                        </a:rPr>
                        <a:t> U.S.</a:t>
                      </a:r>
                      <a:endParaRPr lang="en-US" sz="1000" dirty="0">
                        <a:latin typeface="Arial" panose="020B0604020202020204" pitchFamily="34" charset="0"/>
                        <a:cs typeface="Arial" panose="020B0604020202020204" pitchFamily="34" charset="0"/>
                      </a:endParaRPr>
                    </a:p>
                  </a:txBody>
                  <a:tcPr marL="0" marR="0" marT="9144" marB="0" anchor="b">
                    <a:lnB w="12700" cap="flat" cmpd="sng" algn="ctr">
                      <a:solidFill>
                        <a:prstClr val="white">
                          <a:lumMod val="75000"/>
                        </a:prstClr>
                      </a:solidFill>
                      <a:prstDash val="solid"/>
                      <a:round/>
                      <a:headEnd type="none" w="med" len="med"/>
                      <a:tailEnd type="none" w="med" len="med"/>
                    </a:lnB>
                  </a:tcPr>
                </a:tc>
                <a:tc>
                  <a:txBody>
                    <a:bodyPr/>
                    <a:lstStyle/>
                    <a:p>
                      <a:pPr algn="ctr"/>
                      <a:r>
                        <a:rPr lang="en-US" sz="1000" dirty="0" smtClean="0">
                          <a:latin typeface="Arial" panose="020B0604020202020204" pitchFamily="34" charset="0"/>
                          <a:cs typeface="Arial" panose="020B0604020202020204" pitchFamily="34" charset="0"/>
                        </a:rPr>
                        <a:t>AA</a:t>
                      </a:r>
                      <a:endParaRPr lang="en-US" sz="1000" dirty="0">
                        <a:latin typeface="Arial" panose="020B0604020202020204" pitchFamily="34" charset="0"/>
                        <a:cs typeface="Arial" panose="020B0604020202020204" pitchFamily="34" charset="0"/>
                      </a:endParaRPr>
                    </a:p>
                  </a:txBody>
                  <a:tcPr marL="0" marR="0" marT="9144" marB="0" anchor="b">
                    <a:lnB w="12700" cap="flat" cmpd="sng" algn="ctr">
                      <a:solidFill>
                        <a:prstClr val="white">
                          <a:lumMod val="75000"/>
                        </a:prstClr>
                      </a:solidFill>
                      <a:prstDash val="solid"/>
                      <a:round/>
                      <a:headEnd type="none" w="med" len="med"/>
                      <a:tailEnd type="none" w="med" len="med"/>
                    </a:lnB>
                  </a:tcPr>
                </a:tc>
                <a:tc>
                  <a:txBody>
                    <a:bodyPr/>
                    <a:lstStyle/>
                    <a:p>
                      <a:pPr algn="ctr"/>
                      <a:r>
                        <a:rPr lang="en-US" sz="1000" dirty="0" smtClean="0">
                          <a:latin typeface="Arial" panose="020B0604020202020204" pitchFamily="34" charset="0"/>
                          <a:cs typeface="Arial" panose="020B0604020202020204" pitchFamily="34" charset="0"/>
                        </a:rPr>
                        <a:t>BA</a:t>
                      </a:r>
                      <a:endParaRPr lang="en-US" sz="1000" dirty="0">
                        <a:latin typeface="Arial" panose="020B0604020202020204" pitchFamily="34" charset="0"/>
                        <a:cs typeface="Arial" panose="020B0604020202020204" pitchFamily="34" charset="0"/>
                      </a:endParaRPr>
                    </a:p>
                  </a:txBody>
                  <a:tcPr marL="0" marR="0" marT="9144" marB="0" anchor="b">
                    <a:lnB w="12700" cap="flat" cmpd="sng" algn="ctr">
                      <a:solidFill>
                        <a:prstClr val="white">
                          <a:lumMod val="75000"/>
                        </a:prstClr>
                      </a:solidFill>
                      <a:prstDash val="solid"/>
                      <a:round/>
                      <a:headEnd type="none" w="med" len="med"/>
                      <a:tailEnd type="none" w="med" len="med"/>
                    </a:lnB>
                  </a:tcPr>
                </a:tc>
                <a:tc>
                  <a:txBody>
                    <a:bodyPr/>
                    <a:lstStyle/>
                    <a:p>
                      <a:pPr algn="ctr"/>
                      <a:r>
                        <a:rPr lang="en-US" sz="1000" dirty="0" smtClean="0">
                          <a:latin typeface="Arial" panose="020B0604020202020204" pitchFamily="34" charset="0"/>
                          <a:cs typeface="Arial" panose="020B0604020202020204" pitchFamily="34" charset="0"/>
                        </a:rPr>
                        <a:t>MA public</a:t>
                      </a:r>
                      <a:endParaRPr lang="en-US" sz="1000" dirty="0">
                        <a:latin typeface="Arial" panose="020B0604020202020204" pitchFamily="34" charset="0"/>
                        <a:cs typeface="Arial" panose="020B0604020202020204" pitchFamily="34" charset="0"/>
                      </a:endParaRPr>
                    </a:p>
                  </a:txBody>
                  <a:tcPr marL="0" marR="0" marT="9144" marB="0" anchor="b">
                    <a:lnB w="12700" cap="flat" cmpd="sng" algn="ctr">
                      <a:solidFill>
                        <a:prstClr val="white">
                          <a:lumMod val="75000"/>
                        </a:prstClr>
                      </a:solidFill>
                      <a:prstDash val="solid"/>
                      <a:round/>
                      <a:headEnd type="none" w="med" len="med"/>
                      <a:tailEnd type="none" w="med" len="med"/>
                    </a:lnB>
                  </a:tcPr>
                </a:tc>
                <a:tc>
                  <a:txBody>
                    <a:bodyPr/>
                    <a:lstStyle/>
                    <a:p>
                      <a:pPr algn="ctr"/>
                      <a:r>
                        <a:rPr lang="en-US" sz="1000" dirty="0" smtClean="0">
                          <a:latin typeface="Arial" panose="020B0604020202020204" pitchFamily="34" charset="0"/>
                          <a:cs typeface="Arial" panose="020B0604020202020204" pitchFamily="34" charset="0"/>
                        </a:rPr>
                        <a:t>MA private</a:t>
                      </a:r>
                      <a:endParaRPr lang="en-US" sz="1000" dirty="0">
                        <a:latin typeface="Arial" panose="020B0604020202020204" pitchFamily="34" charset="0"/>
                        <a:cs typeface="Arial" panose="020B0604020202020204" pitchFamily="34" charset="0"/>
                      </a:endParaRPr>
                    </a:p>
                  </a:txBody>
                  <a:tcPr marL="0" marR="0" marT="9144" marB="0" anchor="b">
                    <a:lnB w="12700" cap="flat" cmpd="sng" algn="ctr">
                      <a:solidFill>
                        <a:prstClr val="white">
                          <a:lumMod val="75000"/>
                        </a:prstClr>
                      </a:solidFill>
                      <a:prstDash val="solid"/>
                      <a:round/>
                      <a:headEnd type="none" w="med" len="med"/>
                      <a:tailEnd type="none" w="med" len="med"/>
                    </a:lnB>
                  </a:tcPr>
                </a:tc>
                <a:tc>
                  <a:txBody>
                    <a:bodyPr/>
                    <a:lstStyle/>
                    <a:p>
                      <a:pPr algn="ctr"/>
                      <a:r>
                        <a:rPr lang="en-US" sz="1000" dirty="0" smtClean="0">
                          <a:latin typeface="Arial" panose="020B0604020202020204" pitchFamily="34" charset="0"/>
                          <a:cs typeface="Arial" panose="020B0604020202020204" pitchFamily="34" charset="0"/>
                        </a:rPr>
                        <a:t>DR public</a:t>
                      </a:r>
                      <a:endParaRPr lang="en-US" sz="1000" dirty="0">
                        <a:latin typeface="Arial" panose="020B0604020202020204" pitchFamily="34" charset="0"/>
                        <a:cs typeface="Arial" panose="020B0604020202020204" pitchFamily="34" charset="0"/>
                      </a:endParaRPr>
                    </a:p>
                  </a:txBody>
                  <a:tcPr marL="0" marR="0" marT="9144" marB="0" anchor="b">
                    <a:lnB w="12700" cap="flat" cmpd="sng" algn="ctr">
                      <a:solidFill>
                        <a:prstClr val="white">
                          <a:lumMod val="75000"/>
                        </a:prstClr>
                      </a:solidFill>
                      <a:prstDash val="solid"/>
                      <a:round/>
                      <a:headEnd type="none" w="med" len="med"/>
                      <a:tailEnd type="none" w="med" len="med"/>
                    </a:lnB>
                  </a:tcPr>
                </a:tc>
                <a:tc>
                  <a:txBody>
                    <a:bodyPr/>
                    <a:lstStyle/>
                    <a:p>
                      <a:pPr algn="ctr"/>
                      <a:r>
                        <a:rPr lang="en-US" sz="1000" dirty="0" smtClean="0">
                          <a:latin typeface="Arial" panose="020B0604020202020204" pitchFamily="34" charset="0"/>
                          <a:cs typeface="Arial" panose="020B0604020202020204" pitchFamily="34" charset="0"/>
                        </a:rPr>
                        <a:t>DR private</a:t>
                      </a:r>
                      <a:endParaRPr lang="en-US" sz="1000" dirty="0">
                        <a:latin typeface="Arial" panose="020B0604020202020204" pitchFamily="34" charset="0"/>
                        <a:cs typeface="Arial" panose="020B0604020202020204" pitchFamily="34" charset="0"/>
                      </a:endParaRPr>
                    </a:p>
                  </a:txBody>
                  <a:tcPr marL="0" marR="0" marT="9144" marB="0" anchor="b">
                    <a:lnB w="12700" cap="flat" cmpd="sng" algn="ctr">
                      <a:solidFill>
                        <a:prstClr val="white">
                          <a:lumMod val="75000"/>
                        </a:prstClr>
                      </a:solidFill>
                      <a:prstDash val="solid"/>
                      <a:round/>
                      <a:headEnd type="none" w="med" len="med"/>
                      <a:tailEnd type="none" w="med" len="med"/>
                    </a:lnB>
                  </a:tcPr>
                </a:tc>
              </a:tr>
              <a:tr h="370840">
                <a:tc>
                  <a:txBody>
                    <a:bodyPr/>
                    <a:lstStyle/>
                    <a:p>
                      <a:pPr algn="l" fontAlgn="ctr"/>
                      <a:r>
                        <a:rPr lang="fr-FR" sz="1000" u="none" strike="noStrike" dirty="0" smtClean="0">
                          <a:effectLst/>
                          <a:latin typeface="Arial" panose="020B0604020202020204" pitchFamily="34" charset="0"/>
                          <a:cs typeface="Arial" panose="020B0604020202020204" pitchFamily="34" charset="0"/>
                        </a:rPr>
                        <a:t>E</a:t>
                      </a:r>
                      <a:r>
                        <a:rPr lang="fr-FR" sz="1000" u="none" strike="noStrike" dirty="0">
                          <a:effectLst/>
                          <a:latin typeface="Arial" panose="020B0604020202020204" pitchFamily="34" charset="0"/>
                          <a:cs typeface="Arial" panose="020B0604020202020204" pitchFamily="34" charset="0"/>
                        </a:rPr>
                        <a:t>-mail: </a:t>
                      </a:r>
                      <a:r>
                        <a:rPr lang="fr-FR" sz="1000" u="none" strike="noStrike" dirty="0" smtClean="0">
                          <a:effectLst/>
                          <a:latin typeface="Arial" panose="020B0604020202020204" pitchFamily="34" charset="0"/>
                          <a:cs typeface="Arial" panose="020B0604020202020204" pitchFamily="34" charset="0"/>
                        </a:rPr>
                        <a:t>student</a:t>
                      </a:r>
                      <a:endParaRPr lang="fr-FR" sz="1000" b="0" i="0" u="none" strike="noStrike" dirty="0">
                        <a:solidFill>
                          <a:srgbClr val="000000"/>
                        </a:solidFill>
                        <a:effectLst/>
                        <a:latin typeface="Arial" panose="020B0604020202020204" pitchFamily="34" charset="0"/>
                        <a:cs typeface="Arial" panose="020B0604020202020204" pitchFamily="34" charset="0"/>
                      </a:endParaRPr>
                    </a:p>
                  </a:txBody>
                  <a:tcPr marL="1524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a:r>
                        <a:rPr lang="en-US" sz="1800" u="none" strike="noStrike" smtClean="0">
                          <a:solidFill>
                            <a:srgbClr val="008000"/>
                          </a:solidFill>
                          <a:effectLst/>
                          <a:latin typeface="Zapf Dingbats"/>
                          <a:ea typeface="Zapf Dingbats"/>
                          <a:cs typeface="Zapf Dingbats"/>
                          <a:sym typeface="Zapf Dingbats"/>
                        </a:rPr>
                        <a:t>✔  </a:t>
                      </a:r>
                      <a:r>
                        <a:rPr lang="en-US" sz="1800" u="none" strike="noStrike" smtClean="0">
                          <a:solidFill>
                            <a:srgbClr val="FF0000"/>
                          </a:solidFill>
                          <a:effectLst/>
                          <a:latin typeface="Zapf Dingbats"/>
                          <a:ea typeface="Zapf Dingbats"/>
                          <a:cs typeface="Zapf Dingbats"/>
                          <a:sym typeface="Zapf Dingbats"/>
                        </a:rPr>
                        <a:t>✖</a:t>
                      </a:r>
                      <a:endParaRPr lang="en-US" sz="1000" dirty="0">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5%</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63000">
                          <a:srgbClr val="BFBFBF"/>
                        </a:gs>
                        <a:gs pos="64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6%</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75000">
                          <a:srgbClr val="C0504D"/>
                        </a:gs>
                        <a:gs pos="76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4%</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50000">
                          <a:srgbClr val="9BBB59"/>
                        </a:gs>
                        <a:gs pos="51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3%</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38000">
                          <a:srgbClr val="4BACC6"/>
                        </a:gs>
                        <a:gs pos="39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1%</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13000">
                          <a:srgbClr val="B7DEE8"/>
                        </a:gs>
                        <a:gs pos="14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8%</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rgbClr val="F79646"/>
                    </a:soli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8%</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rgbClr val="FCD5B5"/>
                    </a:solidFill>
                  </a:tcPr>
                </a:tc>
              </a:tr>
              <a:tr h="370840">
                <a:tc>
                  <a:txBody>
                    <a:bodyPr/>
                    <a:lstStyle/>
                    <a:p>
                      <a:pPr algn="l" fontAlgn="ctr"/>
                      <a:r>
                        <a:rPr lang="en-US" sz="1000" u="none" strike="noStrike" dirty="0" smtClean="0">
                          <a:effectLst/>
                          <a:latin typeface="Arial" panose="020B0604020202020204" pitchFamily="34" charset="0"/>
                          <a:cs typeface="Arial" panose="020B0604020202020204" pitchFamily="34" charset="0"/>
                        </a:rPr>
                        <a:t>Web </a:t>
                      </a:r>
                      <a:r>
                        <a:rPr lang="en-US" sz="1000" u="none" strike="noStrike" dirty="0">
                          <a:effectLst/>
                          <a:latin typeface="Arial" panose="020B0604020202020204" pitchFamily="34" charset="0"/>
                          <a:cs typeface="Arial" panose="020B0604020202020204" pitchFamily="34" charset="0"/>
                        </a:rPr>
                        <a:t>content </a:t>
                      </a:r>
                      <a:r>
                        <a:rPr lang="en-US" sz="1000" u="none" strike="noStrike" dirty="0" smtClean="0">
                          <a:effectLst/>
                          <a:latin typeface="Arial" panose="020B0604020202020204" pitchFamily="34" charset="0"/>
                          <a:cs typeface="Arial" panose="020B0604020202020204" pitchFamily="34" charset="0"/>
                        </a:rPr>
                        <a:t>management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524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a:r>
                        <a:rPr lang="en-US" sz="1800" u="none" strike="noStrike" dirty="0" smtClean="0">
                          <a:solidFill>
                            <a:srgbClr val="008000"/>
                          </a:solidFill>
                          <a:effectLst/>
                          <a:latin typeface="Zapf Dingbats"/>
                          <a:ea typeface="Zapf Dingbats"/>
                          <a:cs typeface="Zapf Dingbats"/>
                          <a:sym typeface="Zapf Dingbats"/>
                        </a:rPr>
                        <a:t>✔  </a:t>
                      </a:r>
                      <a:r>
                        <a:rPr lang="en-US" sz="1800" u="none" strike="noStrike" dirty="0" smtClean="0">
                          <a:solidFill>
                            <a:srgbClr val="FF0000"/>
                          </a:solidFill>
                          <a:effectLst/>
                          <a:latin typeface="Zapf Dingbats"/>
                          <a:ea typeface="Zapf Dingbats"/>
                          <a:cs typeface="Zapf Dingbats"/>
                          <a:sym typeface="Zapf Dingbats"/>
                        </a:rPr>
                        <a:t>✖</a:t>
                      </a:r>
                      <a:endParaRPr lang="en-US" sz="1000" dirty="0">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4%</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50000">
                          <a:srgbClr val="BFBFBF"/>
                        </a:gs>
                        <a:gs pos="51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4%</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50000">
                          <a:srgbClr val="C0504D"/>
                        </a:gs>
                        <a:gs pos="51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4%</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50000">
                          <a:srgbClr val="9BBB59"/>
                        </a:gs>
                        <a:gs pos="51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1%</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13000">
                          <a:srgbClr val="4BACC6"/>
                        </a:gs>
                        <a:gs pos="14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4%</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50000">
                          <a:srgbClr val="B7DEE8"/>
                        </a:gs>
                        <a:gs pos="51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5%</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63000">
                          <a:srgbClr val="F79646"/>
                        </a:gs>
                        <a:gs pos="64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4%</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50000">
                          <a:srgbClr val="FCD5B5"/>
                        </a:gs>
                        <a:gs pos="51000">
                          <a:srgbClr val="FFFFFF"/>
                        </a:gs>
                      </a:gsLst>
                      <a:lin ang="0" scaled="1"/>
                      <a:tileRect/>
                    </a:gradFill>
                  </a:tcPr>
                </a:tc>
              </a:tr>
              <a:tr h="370840">
                <a:tc>
                  <a:txBody>
                    <a:bodyPr/>
                    <a:lstStyle/>
                    <a:p>
                      <a:pPr algn="l" fontAlgn="ctr"/>
                      <a:r>
                        <a:rPr lang="en-US" sz="1000" u="none" strike="noStrike" dirty="0" smtClean="0">
                          <a:effectLst/>
                          <a:latin typeface="Arial" panose="020B0604020202020204" pitchFamily="34" charset="0"/>
                          <a:cs typeface="Arial" panose="020B0604020202020204" pitchFamily="34" charset="0"/>
                        </a:rPr>
                        <a:t>Learning </a:t>
                      </a:r>
                      <a:r>
                        <a:rPr lang="en-US" sz="1000" u="none" strike="noStrike" dirty="0">
                          <a:effectLst/>
                          <a:latin typeface="Arial" panose="020B0604020202020204" pitchFamily="34" charset="0"/>
                          <a:cs typeface="Arial" panose="020B0604020202020204" pitchFamily="34" charset="0"/>
                        </a:rPr>
                        <a:t>(course) </a:t>
                      </a:r>
                      <a:r>
                        <a:rPr lang="en-US" sz="1000" u="none" strike="noStrike" dirty="0" smtClean="0">
                          <a:effectLst/>
                          <a:latin typeface="Arial" panose="020B0604020202020204" pitchFamily="34" charset="0"/>
                          <a:cs typeface="Arial" panose="020B0604020202020204" pitchFamily="34" charset="0"/>
                        </a:rPr>
                        <a:t>management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524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a:r>
                        <a:rPr lang="en-US" sz="1800" u="none" strike="noStrike" smtClean="0">
                          <a:solidFill>
                            <a:srgbClr val="008000"/>
                          </a:solidFill>
                          <a:effectLst/>
                          <a:latin typeface="Zapf Dingbats"/>
                          <a:ea typeface="Zapf Dingbats"/>
                          <a:cs typeface="Zapf Dingbats"/>
                          <a:sym typeface="Zapf Dingbats"/>
                        </a:rPr>
                        <a:t>✔  </a:t>
                      </a:r>
                      <a:r>
                        <a:rPr lang="en-US" sz="1800" u="none" strike="noStrike" smtClean="0">
                          <a:solidFill>
                            <a:srgbClr val="FF0000"/>
                          </a:solidFill>
                          <a:effectLst/>
                          <a:latin typeface="Zapf Dingbats"/>
                          <a:ea typeface="Zapf Dingbats"/>
                          <a:cs typeface="Zapf Dingbats"/>
                          <a:sym typeface="Zapf Dingbats"/>
                        </a:rPr>
                        <a:t>✖</a:t>
                      </a:r>
                      <a:endParaRPr lang="en-US" sz="1000" dirty="0">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4%</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50000">
                          <a:srgbClr val="BFBFBF"/>
                        </a:gs>
                        <a:gs pos="51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4%</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50000">
                          <a:srgbClr val="C0504D"/>
                        </a:gs>
                        <a:gs pos="51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3%</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38000">
                          <a:srgbClr val="9BBB59"/>
                        </a:gs>
                        <a:gs pos="39000">
                          <a:srgbClr val="FFFFFF"/>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0000"/>
                          </a:solidFill>
                          <a:latin typeface="Arial" panose="020B0604020202020204" pitchFamily="34" charset="0"/>
                          <a:cs typeface="Arial" panose="020B0604020202020204" pitchFamily="34" charset="0"/>
                        </a:rPr>
                        <a:t>3%</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38000">
                          <a:srgbClr val="4BACC6"/>
                        </a:gs>
                        <a:gs pos="39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1%</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13000">
                          <a:srgbClr val="B7DEE8"/>
                        </a:gs>
                        <a:gs pos="14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6%</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75000">
                          <a:srgbClr val="F79646"/>
                        </a:gs>
                        <a:gs pos="76000">
                          <a:srgbClr val="FFFFFF"/>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0000"/>
                          </a:solidFill>
                          <a:latin typeface="Arial" panose="020B0604020202020204" pitchFamily="34" charset="0"/>
                          <a:cs typeface="Arial" panose="020B0604020202020204" pitchFamily="34" charset="0"/>
                        </a:rPr>
                        <a:t>8%</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rgbClr val="FCD5B5"/>
                    </a:solidFill>
                  </a:tcPr>
                </a:tc>
              </a:tr>
              <a:tr h="370840">
                <a:tc>
                  <a:txBody>
                    <a:bodyPr/>
                    <a:lstStyle/>
                    <a:p>
                      <a:pPr algn="l" fontAlgn="ctr"/>
                      <a:r>
                        <a:rPr lang="en-US" sz="1000" u="none" strike="noStrike" dirty="0" smtClean="0">
                          <a:effectLst/>
                          <a:latin typeface="Arial" panose="020B0604020202020204" pitchFamily="34" charset="0"/>
                          <a:cs typeface="Arial" panose="020B0604020202020204" pitchFamily="34" charset="0"/>
                        </a:rPr>
                        <a:t>Library</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524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a:r>
                        <a:rPr lang="en-US" sz="1800" u="none" strike="noStrike" smtClean="0">
                          <a:solidFill>
                            <a:srgbClr val="008000"/>
                          </a:solidFill>
                          <a:effectLst/>
                          <a:latin typeface="Zapf Dingbats"/>
                          <a:ea typeface="Zapf Dingbats"/>
                          <a:cs typeface="Zapf Dingbats"/>
                          <a:sym typeface="Zapf Dingbats"/>
                        </a:rPr>
                        <a:t>✔  </a:t>
                      </a:r>
                      <a:r>
                        <a:rPr lang="en-US" sz="1800" u="none" strike="noStrike" smtClean="0">
                          <a:solidFill>
                            <a:srgbClr val="FF0000"/>
                          </a:solidFill>
                          <a:effectLst/>
                          <a:latin typeface="Zapf Dingbats"/>
                          <a:ea typeface="Zapf Dingbats"/>
                          <a:cs typeface="Zapf Dingbats"/>
                          <a:sym typeface="Zapf Dingbats"/>
                        </a:rPr>
                        <a:t>✖</a:t>
                      </a:r>
                      <a:endParaRPr lang="en-US" sz="1000" dirty="0">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4%</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50000">
                          <a:srgbClr val="BFBFBF"/>
                        </a:gs>
                        <a:gs pos="51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3%</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38000">
                          <a:srgbClr val="C0504D"/>
                        </a:gs>
                        <a:gs pos="39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6%</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75000">
                          <a:srgbClr val="9BBB59"/>
                        </a:gs>
                        <a:gs pos="76000">
                          <a:srgbClr val="FFFFFF"/>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0000"/>
                          </a:solidFill>
                          <a:latin typeface="Arial" panose="020B0604020202020204" pitchFamily="34" charset="0"/>
                          <a:cs typeface="Arial" panose="020B0604020202020204" pitchFamily="34" charset="0"/>
                        </a:rPr>
                        <a:t>4%</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50000">
                          <a:srgbClr val="4BACC6"/>
                        </a:gs>
                        <a:gs pos="51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3%</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38000">
                          <a:srgbClr val="B7DEE8"/>
                        </a:gs>
                        <a:gs pos="39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3%</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38000">
                          <a:srgbClr val="F79646"/>
                        </a:gs>
                        <a:gs pos="39000">
                          <a:srgbClr val="FFFFFF"/>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0000"/>
                          </a:solidFill>
                          <a:latin typeface="Arial" panose="020B0604020202020204" pitchFamily="34" charset="0"/>
                          <a:cs typeface="Arial" panose="020B0604020202020204" pitchFamily="34" charset="0"/>
                        </a:rPr>
                        <a:t>2%</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5000">
                          <a:srgbClr val="FCD5B5"/>
                        </a:gs>
                        <a:gs pos="26000">
                          <a:srgbClr val="FFFFFF"/>
                        </a:gs>
                      </a:gsLst>
                      <a:lin ang="0" scaled="1"/>
                      <a:tileRect/>
                    </a:gradFill>
                  </a:tcPr>
                </a:tc>
              </a:tr>
              <a:tr h="370840">
                <a:tc>
                  <a:txBody>
                    <a:bodyPr/>
                    <a:lstStyle/>
                    <a:p>
                      <a:pPr algn="l" fontAlgn="ctr"/>
                      <a:r>
                        <a:rPr lang="en-US" sz="1000" u="none" strike="noStrike" dirty="0" smtClean="0">
                          <a:effectLst/>
                          <a:latin typeface="Arial" panose="020B0604020202020204" pitchFamily="34" charset="0"/>
                          <a:cs typeface="Arial" panose="020B0604020202020204" pitchFamily="34" charset="0"/>
                        </a:rPr>
                        <a:t>Customer </a:t>
                      </a:r>
                      <a:r>
                        <a:rPr lang="en-US" sz="1000" u="none" strike="noStrike" dirty="0">
                          <a:effectLst/>
                          <a:latin typeface="Arial" panose="020B0604020202020204" pitchFamily="34" charset="0"/>
                          <a:cs typeface="Arial" panose="020B0604020202020204" pitchFamily="34" charset="0"/>
                        </a:rPr>
                        <a:t>relationship management </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524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a:r>
                        <a:rPr lang="en-US" sz="1800" u="none" strike="noStrike" smtClean="0">
                          <a:solidFill>
                            <a:srgbClr val="008000"/>
                          </a:solidFill>
                          <a:effectLst/>
                          <a:latin typeface="Zapf Dingbats"/>
                          <a:ea typeface="Zapf Dingbats"/>
                          <a:cs typeface="Zapf Dingbats"/>
                          <a:sym typeface="Zapf Dingbats"/>
                        </a:rPr>
                        <a:t>✔  </a:t>
                      </a:r>
                      <a:r>
                        <a:rPr lang="en-US" sz="1800" u="none" strike="noStrike" smtClean="0">
                          <a:solidFill>
                            <a:srgbClr val="FF0000"/>
                          </a:solidFill>
                          <a:effectLst/>
                          <a:latin typeface="Zapf Dingbats"/>
                          <a:ea typeface="Zapf Dingbats"/>
                          <a:cs typeface="Zapf Dingbats"/>
                          <a:sym typeface="Zapf Dingbats"/>
                        </a:rPr>
                        <a:t>✖</a:t>
                      </a:r>
                      <a:endParaRPr lang="en-US" sz="1000" dirty="0">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3%</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38000">
                          <a:srgbClr val="BFBFBF"/>
                        </a:gs>
                        <a:gs pos="39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2%</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5000">
                          <a:srgbClr val="C0504D"/>
                        </a:gs>
                        <a:gs pos="26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4%</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50000">
                          <a:srgbClr val="9BBB59"/>
                        </a:gs>
                        <a:gs pos="51000">
                          <a:srgbClr val="FFFFFF"/>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0000"/>
                          </a:solidFill>
                          <a:latin typeface="Arial" panose="020B0604020202020204" pitchFamily="34" charset="0"/>
                          <a:cs typeface="Arial" panose="020B0604020202020204" pitchFamily="34" charset="0"/>
                        </a:rPr>
                        <a:t>0%</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6%</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75000">
                          <a:srgbClr val="B7DEE8"/>
                        </a:gs>
                        <a:gs pos="76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5%</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63000">
                          <a:srgbClr val="F79646"/>
                        </a:gs>
                        <a:gs pos="64000">
                          <a:srgbClr val="FFFFFF"/>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0000"/>
                          </a:solidFill>
                          <a:latin typeface="Arial" panose="020B0604020202020204" pitchFamily="34" charset="0"/>
                          <a:cs typeface="Arial" panose="020B0604020202020204" pitchFamily="34" charset="0"/>
                        </a:rPr>
                        <a:t>0%</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rgbClr val="FFFFFF"/>
                    </a:solidFill>
                  </a:tcPr>
                </a:tc>
              </a:tr>
              <a:tr h="416560">
                <a:tc>
                  <a:txBody>
                    <a:bodyPr/>
                    <a:lstStyle/>
                    <a:p>
                      <a:pPr algn="l" fontAlgn="ctr"/>
                      <a:r>
                        <a:rPr lang="en-US" sz="1000" u="none" strike="noStrike" dirty="0" smtClean="0">
                          <a:effectLst/>
                          <a:latin typeface="Arial" panose="020B0604020202020204" pitchFamily="34" charset="0"/>
                          <a:cs typeface="Arial" panose="020B0604020202020204" pitchFamily="34" charset="0"/>
                        </a:rPr>
                        <a:t> </a:t>
                      </a:r>
                      <a:r>
                        <a:rPr lang="en-US" sz="1000" u="none" strike="noStrike" dirty="0">
                          <a:effectLst/>
                          <a:latin typeface="Arial" panose="020B0604020202020204" pitchFamily="34" charset="0"/>
                          <a:cs typeface="Arial" panose="020B0604020202020204" pitchFamily="34" charset="0"/>
                        </a:rPr>
                        <a:t>E-mail: faculty/</a:t>
                      </a:r>
                      <a:r>
                        <a:rPr lang="en-US" sz="1000" u="none" strike="noStrike" dirty="0" smtClean="0">
                          <a:effectLst/>
                          <a:latin typeface="Arial" panose="020B0604020202020204" pitchFamily="34" charset="0"/>
                          <a:cs typeface="Arial" panose="020B0604020202020204" pitchFamily="34" charset="0"/>
                        </a:rPr>
                        <a:t>staff</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524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a:r>
                        <a:rPr lang="en-US" sz="1800" u="none" strike="noStrike" smtClean="0">
                          <a:solidFill>
                            <a:srgbClr val="008000"/>
                          </a:solidFill>
                          <a:effectLst/>
                          <a:latin typeface="Zapf Dingbats"/>
                          <a:ea typeface="Zapf Dingbats"/>
                          <a:cs typeface="Zapf Dingbats"/>
                          <a:sym typeface="Zapf Dingbats"/>
                        </a:rPr>
                        <a:t>✔  </a:t>
                      </a:r>
                      <a:r>
                        <a:rPr lang="en-US" sz="1800" u="none" strike="noStrike" smtClean="0">
                          <a:solidFill>
                            <a:srgbClr val="FF0000"/>
                          </a:solidFill>
                          <a:effectLst/>
                          <a:latin typeface="Zapf Dingbats"/>
                          <a:ea typeface="Zapf Dingbats"/>
                          <a:cs typeface="Zapf Dingbats"/>
                          <a:sym typeface="Zapf Dingbats"/>
                        </a:rPr>
                        <a:t>✖</a:t>
                      </a:r>
                      <a:endParaRPr lang="en-US" sz="1000" dirty="0">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3%</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38000">
                          <a:srgbClr val="BFBFBF"/>
                        </a:gs>
                        <a:gs pos="39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4%</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50000">
                          <a:srgbClr val="C0504D"/>
                        </a:gs>
                        <a:gs pos="51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3%</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38000">
                          <a:srgbClr val="9BBB59"/>
                        </a:gs>
                        <a:gs pos="39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1%</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13000">
                          <a:srgbClr val="4BACC6"/>
                        </a:gs>
                        <a:gs pos="14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1%</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13000">
                          <a:srgbClr val="B7DEE8"/>
                        </a:gs>
                        <a:gs pos="14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6%</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75000">
                          <a:srgbClr val="F79646"/>
                        </a:gs>
                        <a:gs pos="76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0%</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rgbClr val="FFFFFF"/>
                    </a:solidFill>
                  </a:tcPr>
                </a:tc>
              </a:tr>
              <a:tr h="370840">
                <a:tc>
                  <a:txBody>
                    <a:bodyPr/>
                    <a:lstStyle/>
                    <a:p>
                      <a:pPr algn="l" fontAlgn="ctr"/>
                      <a:r>
                        <a:rPr lang="en-US" sz="1000" u="none" strike="noStrike" dirty="0" smtClean="0">
                          <a:effectLst/>
                          <a:latin typeface="Arial" panose="020B0604020202020204" pitchFamily="34" charset="0"/>
                          <a:cs typeface="Arial" panose="020B0604020202020204" pitchFamily="34" charset="0"/>
                        </a:rPr>
                        <a:t>Facilities management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524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a:r>
                        <a:rPr lang="en-US" sz="1800" u="none" strike="noStrike" smtClean="0">
                          <a:solidFill>
                            <a:srgbClr val="008000"/>
                          </a:solidFill>
                          <a:effectLst/>
                          <a:latin typeface="Zapf Dingbats"/>
                          <a:ea typeface="Zapf Dingbats"/>
                          <a:cs typeface="Zapf Dingbats"/>
                          <a:sym typeface="Zapf Dingbats"/>
                        </a:rPr>
                        <a:t>✔  </a:t>
                      </a:r>
                      <a:r>
                        <a:rPr lang="en-US" sz="1800" u="none" strike="noStrike" smtClean="0">
                          <a:solidFill>
                            <a:srgbClr val="FF0000"/>
                          </a:solidFill>
                          <a:effectLst/>
                          <a:latin typeface="Zapf Dingbats"/>
                          <a:ea typeface="Zapf Dingbats"/>
                          <a:cs typeface="Zapf Dingbats"/>
                          <a:sym typeface="Zapf Dingbats"/>
                        </a:rPr>
                        <a:t>✖</a:t>
                      </a:r>
                      <a:endParaRPr lang="en-US" sz="1000" dirty="0">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2%</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5000">
                          <a:srgbClr val="BFBFBF"/>
                        </a:gs>
                        <a:gs pos="26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1%</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13000">
                          <a:srgbClr val="C0504D"/>
                        </a:gs>
                        <a:gs pos="14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2%</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5000">
                          <a:srgbClr val="9BBB59"/>
                        </a:gs>
                        <a:gs pos="26000">
                          <a:srgbClr val="FFFFFF"/>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0000"/>
                          </a:solidFill>
                          <a:latin typeface="Arial" panose="020B0604020202020204" pitchFamily="34" charset="0"/>
                          <a:cs typeface="Arial" panose="020B0604020202020204" pitchFamily="34" charset="0"/>
                        </a:rPr>
                        <a:t>4%</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50000">
                          <a:srgbClr val="4BACC6"/>
                        </a:gs>
                        <a:gs pos="51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2%</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5000">
                          <a:srgbClr val="B7DEE8"/>
                        </a:gs>
                        <a:gs pos="26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1%</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13000">
                          <a:srgbClr val="F79646"/>
                        </a:gs>
                        <a:gs pos="14000">
                          <a:srgbClr val="FFFFFF"/>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0000"/>
                          </a:solidFill>
                          <a:latin typeface="Arial" panose="020B0604020202020204" pitchFamily="34" charset="0"/>
                          <a:cs typeface="Arial" panose="020B0604020202020204" pitchFamily="34" charset="0"/>
                        </a:rPr>
                        <a:t>2%</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5000">
                          <a:srgbClr val="FCD5B5"/>
                        </a:gs>
                        <a:gs pos="26000">
                          <a:srgbClr val="FFFFFF"/>
                        </a:gs>
                      </a:gsLst>
                      <a:lin ang="0" scaled="1"/>
                      <a:tileRect/>
                    </a:gradFill>
                  </a:tcPr>
                </a:tc>
              </a:tr>
              <a:tr h="370840">
                <a:tc>
                  <a:txBody>
                    <a:bodyPr/>
                    <a:lstStyle/>
                    <a:p>
                      <a:pPr algn="l" fontAlgn="ctr"/>
                      <a:r>
                        <a:rPr lang="en-US" sz="1000" u="none" strike="noStrike" dirty="0" smtClean="0">
                          <a:effectLst/>
                          <a:latin typeface="Arial" panose="020B0604020202020204" pitchFamily="34" charset="0"/>
                          <a:cs typeface="Arial" panose="020B0604020202020204" pitchFamily="34" charset="0"/>
                        </a:rPr>
                        <a:t>Grants </a:t>
                      </a:r>
                      <a:r>
                        <a:rPr lang="en-US" sz="1000" u="none" strike="noStrike" dirty="0">
                          <a:effectLst/>
                          <a:latin typeface="Arial" panose="020B0604020202020204" pitchFamily="34" charset="0"/>
                          <a:cs typeface="Arial" panose="020B0604020202020204" pitchFamily="34" charset="0"/>
                        </a:rPr>
                        <a:t>management: </a:t>
                      </a:r>
                      <a:r>
                        <a:rPr lang="en-US" sz="1000" u="none" strike="noStrike" dirty="0" err="1" smtClean="0">
                          <a:effectLst/>
                          <a:latin typeface="Arial" panose="020B0604020202020204" pitchFamily="34" charset="0"/>
                          <a:cs typeface="Arial" panose="020B0604020202020204" pitchFamily="34" charset="0"/>
                        </a:rPr>
                        <a:t>preaward</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524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a:r>
                        <a:rPr lang="en-US" sz="1800" u="none" strike="noStrike" smtClean="0">
                          <a:solidFill>
                            <a:srgbClr val="008000"/>
                          </a:solidFill>
                          <a:effectLst/>
                          <a:latin typeface="Zapf Dingbats"/>
                          <a:ea typeface="Zapf Dingbats"/>
                          <a:cs typeface="Zapf Dingbats"/>
                          <a:sym typeface="Zapf Dingbats"/>
                        </a:rPr>
                        <a:t>✔  </a:t>
                      </a:r>
                      <a:r>
                        <a:rPr lang="en-US" sz="1800" u="none" strike="noStrike" smtClean="0">
                          <a:solidFill>
                            <a:srgbClr val="FF0000"/>
                          </a:solidFill>
                          <a:effectLst/>
                          <a:latin typeface="Zapf Dingbats"/>
                          <a:ea typeface="Zapf Dingbats"/>
                          <a:cs typeface="Zapf Dingbats"/>
                          <a:sym typeface="Zapf Dingbats"/>
                        </a:rPr>
                        <a:t>✖</a:t>
                      </a:r>
                      <a:endParaRPr lang="en-US" sz="1000" dirty="0">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2%</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5000">
                          <a:srgbClr val="BFBFBF"/>
                        </a:gs>
                        <a:gs pos="26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2%</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5000">
                          <a:srgbClr val="C0504D"/>
                        </a:gs>
                        <a:gs pos="26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0%</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2%</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5000">
                          <a:srgbClr val="4BACC6"/>
                        </a:gs>
                        <a:gs pos="26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6%</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75000">
                          <a:srgbClr val="B7DEE8"/>
                        </a:gs>
                        <a:gs pos="76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3%</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38000">
                          <a:srgbClr val="F79646"/>
                        </a:gs>
                        <a:gs pos="39000">
                          <a:srgbClr val="FFFFFF"/>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0000"/>
                          </a:solidFill>
                          <a:latin typeface="Arial" panose="020B0604020202020204" pitchFamily="34" charset="0"/>
                          <a:cs typeface="Arial" panose="020B0604020202020204" pitchFamily="34" charset="0"/>
                        </a:rPr>
                        <a:t>3%</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38000">
                          <a:srgbClr val="FCD5B5"/>
                        </a:gs>
                        <a:gs pos="39000">
                          <a:srgbClr val="FFFFFF"/>
                        </a:gs>
                      </a:gsLst>
                      <a:lin ang="0" scaled="1"/>
                      <a:tileRect/>
                    </a:gradFill>
                  </a:tcPr>
                </a:tc>
              </a:tr>
              <a:tr h="370840">
                <a:tc>
                  <a:txBody>
                    <a:bodyPr/>
                    <a:lstStyle/>
                    <a:p>
                      <a:pPr algn="l" fontAlgn="ctr"/>
                      <a:r>
                        <a:rPr lang="en-US" sz="1000" u="none" strike="noStrike" dirty="0" smtClean="0">
                          <a:effectLst/>
                          <a:latin typeface="Arial" panose="020B0604020202020204" pitchFamily="34" charset="0"/>
                          <a:cs typeface="Arial" panose="020B0604020202020204" pitchFamily="34" charset="0"/>
                        </a:rPr>
                        <a:t>Grants </a:t>
                      </a:r>
                      <a:r>
                        <a:rPr lang="en-US" sz="1000" u="none" strike="noStrike" dirty="0">
                          <a:effectLst/>
                          <a:latin typeface="Arial" panose="020B0604020202020204" pitchFamily="34" charset="0"/>
                          <a:cs typeface="Arial" panose="020B0604020202020204" pitchFamily="34" charset="0"/>
                        </a:rPr>
                        <a:t>management: </a:t>
                      </a:r>
                      <a:r>
                        <a:rPr lang="en-US" sz="1000" u="none" strike="noStrike" dirty="0" err="1" smtClean="0">
                          <a:effectLst/>
                          <a:latin typeface="Arial" panose="020B0604020202020204" pitchFamily="34" charset="0"/>
                          <a:cs typeface="Arial" panose="020B0604020202020204" pitchFamily="34" charset="0"/>
                        </a:rPr>
                        <a:t>postaward</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524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a:r>
                        <a:rPr lang="en-US" sz="1800" u="none" strike="noStrike" smtClean="0">
                          <a:solidFill>
                            <a:srgbClr val="008000"/>
                          </a:solidFill>
                          <a:effectLst/>
                          <a:latin typeface="Zapf Dingbats"/>
                          <a:ea typeface="Zapf Dingbats"/>
                          <a:cs typeface="Zapf Dingbats"/>
                          <a:sym typeface="Zapf Dingbats"/>
                        </a:rPr>
                        <a:t>✔  </a:t>
                      </a:r>
                      <a:r>
                        <a:rPr lang="en-US" sz="1800" u="none" strike="noStrike" smtClean="0">
                          <a:solidFill>
                            <a:srgbClr val="FF0000"/>
                          </a:solidFill>
                          <a:effectLst/>
                          <a:latin typeface="Zapf Dingbats"/>
                          <a:ea typeface="Zapf Dingbats"/>
                          <a:cs typeface="Zapf Dingbats"/>
                          <a:sym typeface="Zapf Dingbats"/>
                        </a:rPr>
                        <a:t>✖</a:t>
                      </a:r>
                      <a:endParaRPr lang="en-US" sz="1000" dirty="0">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2%</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5000">
                          <a:srgbClr val="BFBFBF"/>
                        </a:gs>
                        <a:gs pos="26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2%</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5000">
                          <a:srgbClr val="C0504D"/>
                        </a:gs>
                        <a:gs pos="26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0%</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0000"/>
                          </a:solidFill>
                          <a:latin typeface="Arial" panose="020B0604020202020204" pitchFamily="34" charset="0"/>
                          <a:cs typeface="Arial" panose="020B0604020202020204" pitchFamily="34" charset="0"/>
                        </a:rPr>
                        <a:t>2%</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5000">
                          <a:srgbClr val="4BACC6"/>
                        </a:gs>
                        <a:gs pos="26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6%</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75000">
                          <a:srgbClr val="B7DEE8"/>
                        </a:gs>
                        <a:gs pos="76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1%</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13000">
                          <a:srgbClr val="F79646"/>
                        </a:gs>
                        <a:gs pos="14000">
                          <a:srgbClr val="FFFFFF"/>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0000"/>
                          </a:solidFill>
                          <a:latin typeface="Arial" panose="020B0604020202020204" pitchFamily="34" charset="0"/>
                          <a:cs typeface="Arial" panose="020B0604020202020204" pitchFamily="34" charset="0"/>
                        </a:rPr>
                        <a:t>2%</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5000">
                          <a:srgbClr val="FCD5B5"/>
                        </a:gs>
                        <a:gs pos="26000">
                          <a:srgbClr val="FFFFFF"/>
                        </a:gs>
                      </a:gsLst>
                      <a:lin ang="0" scaled="1"/>
                      <a:tileRect/>
                    </a:gradFill>
                  </a:tcPr>
                </a:tc>
              </a:tr>
              <a:tr h="370840">
                <a:tc>
                  <a:txBody>
                    <a:bodyPr/>
                    <a:lstStyle/>
                    <a:p>
                      <a:pPr algn="l" fontAlgn="ctr"/>
                      <a:r>
                        <a:rPr lang="en-US" sz="1000" u="none" strike="noStrike" dirty="0" smtClean="0">
                          <a:effectLst/>
                          <a:latin typeface="Arial" panose="020B0604020202020204" pitchFamily="34" charset="0"/>
                          <a:cs typeface="Arial" panose="020B0604020202020204" pitchFamily="34" charset="0"/>
                        </a:rPr>
                        <a:t>Human </a:t>
                      </a:r>
                      <a:r>
                        <a:rPr lang="en-US" sz="1000" u="none" strike="noStrike" dirty="0">
                          <a:effectLst/>
                          <a:latin typeface="Arial" panose="020B0604020202020204" pitchFamily="34" charset="0"/>
                          <a:cs typeface="Arial" panose="020B0604020202020204" pitchFamily="34" charset="0"/>
                        </a:rPr>
                        <a:t>resources </a:t>
                      </a:r>
                      <a:r>
                        <a:rPr lang="en-US" sz="1000" u="none" strike="noStrike" dirty="0" smtClean="0">
                          <a:effectLst/>
                          <a:latin typeface="Arial" panose="020B0604020202020204" pitchFamily="34" charset="0"/>
                          <a:cs typeface="Arial" panose="020B0604020202020204" pitchFamily="34" charset="0"/>
                        </a:rPr>
                        <a:t>information</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1524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a:r>
                        <a:rPr lang="en-US" sz="1800" u="none" strike="noStrike" smtClean="0">
                          <a:solidFill>
                            <a:srgbClr val="008000"/>
                          </a:solidFill>
                          <a:effectLst/>
                          <a:latin typeface="Zapf Dingbats"/>
                          <a:ea typeface="Zapf Dingbats"/>
                          <a:cs typeface="Zapf Dingbats"/>
                          <a:sym typeface="Zapf Dingbats"/>
                        </a:rPr>
                        <a:t>✔  </a:t>
                      </a:r>
                      <a:r>
                        <a:rPr lang="en-US" sz="1800" u="none" strike="noStrike" smtClean="0">
                          <a:solidFill>
                            <a:srgbClr val="FF0000"/>
                          </a:solidFill>
                          <a:effectLst/>
                          <a:latin typeface="Zapf Dingbats"/>
                          <a:ea typeface="Zapf Dingbats"/>
                          <a:cs typeface="Zapf Dingbats"/>
                          <a:sym typeface="Zapf Dingbats"/>
                        </a:rPr>
                        <a:t>✖</a:t>
                      </a:r>
                      <a:endParaRPr lang="en-US" sz="1000" dirty="0">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2%</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5000">
                          <a:srgbClr val="BFBFBF"/>
                        </a:gs>
                        <a:gs pos="26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2%</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5000">
                          <a:srgbClr val="C0504D"/>
                        </a:gs>
                        <a:gs pos="26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1%</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13000">
                          <a:srgbClr val="9BBB59"/>
                        </a:gs>
                        <a:gs pos="14000">
                          <a:srgbClr val="FFFFFF"/>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0000"/>
                          </a:solidFill>
                          <a:latin typeface="Arial" panose="020B0604020202020204" pitchFamily="34" charset="0"/>
                          <a:cs typeface="Arial" panose="020B0604020202020204" pitchFamily="34" charset="0"/>
                        </a:rPr>
                        <a:t>4%</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50000">
                          <a:srgbClr val="4BACC6"/>
                        </a:gs>
                        <a:gs pos="51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3%</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38000">
                          <a:srgbClr val="B7DEE8"/>
                        </a:gs>
                        <a:gs pos="39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2%</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5000">
                          <a:srgbClr val="F79646"/>
                        </a:gs>
                        <a:gs pos="26000">
                          <a:srgbClr val="FFFFFF"/>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0000"/>
                          </a:solidFill>
                          <a:latin typeface="Arial" panose="020B0604020202020204" pitchFamily="34" charset="0"/>
                          <a:cs typeface="Arial" panose="020B0604020202020204" pitchFamily="34" charset="0"/>
                        </a:rPr>
                        <a:t>2%</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5000">
                          <a:srgbClr val="FCD5B5"/>
                        </a:gs>
                        <a:gs pos="26000">
                          <a:srgbClr val="FFFFFF"/>
                        </a:gs>
                      </a:gsLst>
                      <a:lin ang="0" scaled="1"/>
                      <a:tileRect/>
                    </a:gradFill>
                  </a:tcPr>
                </a:tc>
              </a:tr>
              <a:tr h="370840">
                <a:tc>
                  <a:txBody>
                    <a:bodyPr/>
                    <a:lstStyle/>
                    <a:p>
                      <a:pPr algn="l" fontAlgn="ctr"/>
                      <a:r>
                        <a:rPr lang="fr-FR" sz="1000" u="none" strike="noStrike" dirty="0" smtClean="0">
                          <a:effectLst/>
                          <a:latin typeface="Arial" panose="020B0604020202020204" pitchFamily="34" charset="0"/>
                          <a:cs typeface="Arial" panose="020B0604020202020204" pitchFamily="34" charset="0"/>
                        </a:rPr>
                        <a:t>Procurement</a:t>
                      </a:r>
                      <a:endParaRPr lang="fr-FR" sz="1000" b="0" i="0" u="none" strike="noStrike" dirty="0">
                        <a:solidFill>
                          <a:srgbClr val="000000"/>
                        </a:solidFill>
                        <a:effectLst/>
                        <a:latin typeface="Arial" panose="020B0604020202020204" pitchFamily="34" charset="0"/>
                        <a:cs typeface="Arial" panose="020B0604020202020204" pitchFamily="34" charset="0"/>
                      </a:endParaRPr>
                    </a:p>
                  </a:txBody>
                  <a:tcPr marL="1524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a:r>
                        <a:rPr lang="en-US" sz="1800" u="none" strike="noStrike" dirty="0" smtClean="0">
                          <a:solidFill>
                            <a:srgbClr val="008000"/>
                          </a:solidFill>
                          <a:effectLst/>
                          <a:latin typeface="Zapf Dingbats"/>
                          <a:ea typeface="Zapf Dingbats"/>
                          <a:cs typeface="Zapf Dingbats"/>
                          <a:sym typeface="Zapf Dingbats"/>
                        </a:rPr>
                        <a:t>✔  </a:t>
                      </a:r>
                      <a:r>
                        <a:rPr lang="en-US" sz="1800" u="none" strike="noStrike" dirty="0" smtClean="0">
                          <a:solidFill>
                            <a:srgbClr val="FF0000"/>
                          </a:solidFill>
                          <a:effectLst/>
                          <a:latin typeface="Zapf Dingbats"/>
                          <a:ea typeface="Zapf Dingbats"/>
                          <a:cs typeface="Zapf Dingbats"/>
                          <a:sym typeface="Zapf Dingbats"/>
                        </a:rPr>
                        <a:t>✖</a:t>
                      </a:r>
                      <a:endParaRPr lang="en-US" sz="1000" dirty="0">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2%</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5000">
                          <a:srgbClr val="BFBFBF"/>
                        </a:gs>
                        <a:gs pos="26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2%</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5000">
                          <a:srgbClr val="C0504D"/>
                        </a:gs>
                        <a:gs pos="26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1%</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13000">
                          <a:srgbClr val="9BBB59"/>
                        </a:gs>
                        <a:gs pos="14000">
                          <a:srgbClr val="FFFFFF"/>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0000"/>
                          </a:solidFill>
                          <a:latin typeface="Arial" panose="020B0604020202020204" pitchFamily="34" charset="0"/>
                          <a:cs typeface="Arial" panose="020B0604020202020204" pitchFamily="34" charset="0"/>
                        </a:rPr>
                        <a:t>4%</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50000">
                          <a:srgbClr val="4BACC6"/>
                        </a:gs>
                        <a:gs pos="51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0%</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rgbClr val="FFFFFF"/>
                    </a:soli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1%</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13000">
                          <a:srgbClr val="F79646"/>
                        </a:gs>
                        <a:gs pos="14000">
                          <a:srgbClr val="FFFFFF"/>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0000"/>
                          </a:solidFill>
                          <a:latin typeface="Arial" panose="020B0604020202020204" pitchFamily="34" charset="0"/>
                          <a:cs typeface="Arial" panose="020B0604020202020204" pitchFamily="34" charset="0"/>
                        </a:rPr>
                        <a:t>2%</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5000">
                          <a:srgbClr val="FCD5B5"/>
                        </a:gs>
                        <a:gs pos="26000">
                          <a:srgbClr val="FFFFFF"/>
                        </a:gs>
                      </a:gsLst>
                      <a:lin ang="0" scaled="1"/>
                      <a:tileRect/>
                    </a:gra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231345869"/>
              </p:ext>
            </p:extLst>
          </p:nvPr>
        </p:nvGraphicFramePr>
        <p:xfrm>
          <a:off x="5715000" y="6457700"/>
          <a:ext cx="3352800" cy="324100"/>
        </p:xfrm>
        <a:graphic>
          <a:graphicData uri="http://schemas.openxmlformats.org/drawingml/2006/table">
            <a:tbl>
              <a:tblPr firstRow="1">
                <a:tableStyleId>{073A0DAA-6AF3-43AB-8588-CEC1D06C72B9}</a:tableStyleId>
              </a:tblPr>
              <a:tblGrid>
                <a:gridCol w="386862"/>
                <a:gridCol w="2965938"/>
              </a:tblGrid>
              <a:tr h="37506">
                <a:tc>
                  <a:txBody>
                    <a:bodyPr/>
                    <a:lstStyle/>
                    <a:p>
                      <a:pPr algn="ctr" fontAlgn="ctr"/>
                      <a:r>
                        <a:rPr lang="en-US" sz="1000" u="none" strike="noStrike" dirty="0" smtClean="0">
                          <a:solidFill>
                            <a:srgbClr val="008000"/>
                          </a:solidFill>
                          <a:effectLst/>
                          <a:latin typeface="Zapf Dingbats"/>
                          <a:ea typeface="Zapf Dingbats"/>
                          <a:cs typeface="Zapf Dingbats"/>
                          <a:sym typeface="Zapf Dingbats"/>
                        </a:rPr>
                        <a:t>✔</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000" b="1" u="none" strike="noStrike" dirty="0" smtClean="0">
                          <a:solidFill>
                            <a:schemeClr val="tx1"/>
                          </a:solidFill>
                          <a:effectLst/>
                          <a:latin typeface="Arial" panose="020B0604020202020204" pitchFamily="34" charset="0"/>
                          <a:cs typeface="Arial" panose="020B0604020202020204" pitchFamily="34" charset="0"/>
                        </a:rPr>
                        <a:t>My institution uses </a:t>
                      </a:r>
                      <a:r>
                        <a:rPr lang="en-US" sz="1000" b="1" u="none" strike="noStrike" dirty="0" err="1" smtClean="0">
                          <a:solidFill>
                            <a:schemeClr val="tx1"/>
                          </a:solidFill>
                          <a:effectLst/>
                          <a:latin typeface="Arial" panose="020B0604020202020204" pitchFamily="34" charset="0"/>
                          <a:cs typeface="Arial" panose="020B0604020202020204" pitchFamily="34" charset="0"/>
                        </a:rPr>
                        <a:t>PaaS</a:t>
                      </a:r>
                      <a:r>
                        <a:rPr lang="en-US" sz="1000" b="1" u="none" strike="noStrike" dirty="0" smtClean="0">
                          <a:solidFill>
                            <a:schemeClr val="tx1"/>
                          </a:solidFill>
                          <a:effectLst/>
                          <a:latin typeface="Arial" panose="020B0604020202020204" pitchFamily="34" charset="0"/>
                          <a:cs typeface="Arial" panose="020B0604020202020204" pitchFamily="34" charset="0"/>
                        </a:rPr>
                        <a:t> for this system</a:t>
                      </a:r>
                      <a:endParaRPr lang="en-US" sz="1000" b="1" i="0" u="none" strike="noStrike" dirty="0" smtClean="0">
                        <a:solidFill>
                          <a:schemeClr val="tx1"/>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r>
              <a:tr h="3869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000" u="none" strike="noStrike" dirty="0" smtClean="0">
                          <a:solidFill>
                            <a:srgbClr val="FF0000"/>
                          </a:solidFill>
                          <a:effectLst/>
                          <a:latin typeface="Zapf Dingbats"/>
                          <a:ea typeface="Zapf Dingbats"/>
                          <a:cs typeface="Zapf Dingbats"/>
                          <a:sym typeface="Zapf Dingbats"/>
                        </a:rPr>
                        <a:t>✖</a:t>
                      </a:r>
                      <a:endParaRPr lang="en-US" sz="1000" b="0" i="0" u="none" strike="noStrike" dirty="0" smtClean="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l" fontAlgn="ctr"/>
                      <a:r>
                        <a:rPr lang="en-US" sz="1000" b="1" i="0" u="none" strike="noStrike" dirty="0" smtClean="0">
                          <a:solidFill>
                            <a:schemeClr val="tx1"/>
                          </a:solidFill>
                          <a:effectLst/>
                          <a:latin typeface="Arial" panose="020B0604020202020204" pitchFamily="34" charset="0"/>
                          <a:cs typeface="Arial" panose="020B0604020202020204" pitchFamily="34" charset="0"/>
                        </a:rPr>
                        <a:t>My institution does not use </a:t>
                      </a:r>
                      <a:r>
                        <a:rPr lang="en-US" sz="1000" b="1" i="0" u="none" strike="noStrike" dirty="0" err="1" smtClean="0">
                          <a:solidFill>
                            <a:schemeClr val="tx1"/>
                          </a:solidFill>
                          <a:effectLst/>
                          <a:latin typeface="Arial" panose="020B0604020202020204" pitchFamily="34" charset="0"/>
                          <a:cs typeface="Arial" panose="020B0604020202020204" pitchFamily="34" charset="0"/>
                        </a:rPr>
                        <a:t>PaaS</a:t>
                      </a:r>
                      <a:r>
                        <a:rPr lang="en-US" sz="1000" b="1" i="0" u="none" strike="noStrike" dirty="0" smtClean="0">
                          <a:solidFill>
                            <a:schemeClr val="tx1"/>
                          </a:solidFill>
                          <a:effectLst/>
                          <a:latin typeface="Arial" panose="020B0604020202020204" pitchFamily="34" charset="0"/>
                          <a:cs typeface="Arial" panose="020B0604020202020204" pitchFamily="34" charset="0"/>
                        </a:rPr>
                        <a:t> for this system</a:t>
                      </a:r>
                      <a:endParaRPr lang="en-US" sz="1000" b="1" i="0" u="none" strike="noStrike" dirty="0">
                        <a:solidFill>
                          <a:schemeClr val="tx1"/>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4082981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1"/>
            <a:ext cx="8552411" cy="916246"/>
          </a:xfrm>
        </p:spPr>
        <p:txBody>
          <a:bodyPr/>
          <a:lstStyle/>
          <a:p>
            <a:r>
              <a:rPr lang="en-US" sz="2000" dirty="0" smtClean="0">
                <a:solidFill>
                  <a:srgbClr val="000000"/>
                </a:solidFill>
              </a:rPr>
              <a:t>Information Systems and Applications: </a:t>
            </a:r>
            <a:r>
              <a:rPr lang="en-US" sz="2000" dirty="0">
                <a:solidFill>
                  <a:srgbClr val="000000"/>
                </a:solidFill>
                <a:ea typeface="Lucida Grande"/>
              </a:rPr>
              <a:t>Systems most commonly </a:t>
            </a:r>
            <a:r>
              <a:rPr lang="en-US" sz="2000" dirty="0" smtClean="0">
                <a:solidFill>
                  <a:srgbClr val="000000"/>
                </a:solidFill>
                <a:ea typeface="Lucida Grande"/>
              </a:rPr>
              <a:t/>
            </a:r>
            <a:br>
              <a:rPr lang="en-US" sz="2000" dirty="0" smtClean="0">
                <a:solidFill>
                  <a:srgbClr val="000000"/>
                </a:solidFill>
                <a:ea typeface="Lucida Grande"/>
              </a:rPr>
            </a:br>
            <a:r>
              <a:rPr lang="en-US" sz="2000" dirty="0" smtClean="0">
                <a:solidFill>
                  <a:srgbClr val="000000"/>
                </a:solidFill>
                <a:ea typeface="Lucida Grande"/>
              </a:rPr>
              <a:t>vendor-hosted </a:t>
            </a:r>
            <a:r>
              <a:rPr lang="en-US" sz="2000" dirty="0">
                <a:solidFill>
                  <a:srgbClr val="000000"/>
                </a:solidFill>
                <a:ea typeface="Lucida Grande"/>
              </a:rPr>
              <a:t>(</a:t>
            </a:r>
            <a:r>
              <a:rPr lang="en-US" sz="2000" dirty="0" err="1">
                <a:solidFill>
                  <a:srgbClr val="000000"/>
                </a:solidFill>
                <a:ea typeface="Lucida Grande"/>
              </a:rPr>
              <a:t>IaaS</a:t>
            </a:r>
            <a:r>
              <a:rPr lang="en-US" sz="2000" dirty="0">
                <a:solidFill>
                  <a:srgbClr val="000000"/>
                </a:solidFill>
                <a:ea typeface="Lucida Grande"/>
              </a:rPr>
              <a:t>)</a:t>
            </a:r>
            <a:endParaRPr lang="en-US" sz="2000" dirty="0">
              <a:solidFill>
                <a:srgbClr val="000000"/>
              </a:solidFill>
            </a:endParaRPr>
          </a:p>
        </p:txBody>
      </p:sp>
      <p:sp>
        <p:nvSpPr>
          <p:cNvPr id="4" name="Slide Number Placeholder 3"/>
          <p:cNvSpPr>
            <a:spLocks noGrp="1"/>
          </p:cNvSpPr>
          <p:nvPr>
            <p:ph type="sldNum" sz="quarter" idx="4"/>
          </p:nvPr>
        </p:nvSpPr>
        <p:spPr/>
        <p:txBody>
          <a:bodyPr/>
          <a:lstStyle/>
          <a:p>
            <a:fld id="{57E31C96-9645-D544-B01F-A6D62502A709}" type="slidenum">
              <a:rPr lang="en-US" smtClean="0"/>
              <a:pPr/>
              <a:t>46</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201406680"/>
              </p:ext>
            </p:extLst>
          </p:nvPr>
        </p:nvGraphicFramePr>
        <p:xfrm>
          <a:off x="76201" y="1676400"/>
          <a:ext cx="8991599" cy="4200144"/>
        </p:xfrm>
        <a:graphic>
          <a:graphicData uri="http://schemas.openxmlformats.org/drawingml/2006/table">
            <a:tbl>
              <a:tblPr firstRow="1" bandRow="1">
                <a:tableStyleId>{073A0DAA-6AF3-43AB-8588-CEC1D06C72B9}</a:tableStyleId>
              </a:tblPr>
              <a:tblGrid>
                <a:gridCol w="2129589"/>
                <a:gridCol w="867610"/>
                <a:gridCol w="1041400"/>
                <a:gridCol w="825500"/>
                <a:gridCol w="825500"/>
                <a:gridCol w="825500"/>
                <a:gridCol w="825500"/>
                <a:gridCol w="825500"/>
                <a:gridCol w="825500"/>
              </a:tblGrid>
              <a:tr h="370840">
                <a:tc>
                  <a:txBody>
                    <a:bodyPr/>
                    <a:lstStyle/>
                    <a:p>
                      <a:endParaRPr lang="en-US" sz="1000" dirty="0">
                        <a:latin typeface="Arial" panose="020B0604020202020204" pitchFamily="34" charset="0"/>
                        <a:cs typeface="Arial" panose="020B0604020202020204" pitchFamily="34" charset="0"/>
                      </a:endParaRPr>
                    </a:p>
                  </a:txBody>
                  <a:tcPr marL="0" marR="0" marT="9144" marB="0" anchor="b">
                    <a:lnB w="12700" cap="flat" cmpd="sng" algn="ctr">
                      <a:solidFill>
                        <a:prstClr val="white">
                          <a:lumMod val="75000"/>
                        </a:prstClr>
                      </a:solidFill>
                      <a:prstDash val="solid"/>
                      <a:round/>
                      <a:headEnd type="none" w="med" len="med"/>
                      <a:tailEnd type="none" w="med" len="med"/>
                    </a:lnB>
                  </a:tcPr>
                </a:tc>
                <a:tc>
                  <a:txBody>
                    <a:bodyPr/>
                    <a:lstStyle/>
                    <a:p>
                      <a:pPr algn="ctr"/>
                      <a:r>
                        <a:rPr lang="en-US" sz="1000" dirty="0" smtClean="0">
                          <a:latin typeface="Arial" panose="020B0604020202020204" pitchFamily="34" charset="0"/>
                          <a:cs typeface="Arial" panose="020B0604020202020204" pitchFamily="34" charset="0"/>
                        </a:rPr>
                        <a:t>My institution</a:t>
                      </a:r>
                      <a:endParaRPr lang="en-US" sz="1000" dirty="0">
                        <a:latin typeface="Arial" panose="020B0604020202020204" pitchFamily="34" charset="0"/>
                        <a:cs typeface="Arial" panose="020B0604020202020204" pitchFamily="34" charset="0"/>
                      </a:endParaRPr>
                    </a:p>
                  </a:txBody>
                  <a:tcPr marL="0" marR="0" marT="9144" marB="0" anchor="b">
                    <a:lnB w="12700" cap="flat" cmpd="sng" algn="ctr">
                      <a:solidFill>
                        <a:prstClr val="white">
                          <a:lumMod val="75000"/>
                        </a:prstClr>
                      </a:solidFill>
                      <a:prstDash val="solid"/>
                      <a:round/>
                      <a:headEnd type="none" w="med" len="med"/>
                      <a:tailEnd type="none" w="med" len="med"/>
                    </a:lnB>
                  </a:tcPr>
                </a:tc>
                <a:tc>
                  <a:txBody>
                    <a:bodyPr/>
                    <a:lstStyle/>
                    <a:p>
                      <a:pPr algn="ctr"/>
                      <a:r>
                        <a:rPr lang="en-US" sz="1000" b="1" kern="1200" dirty="0" smtClean="0">
                          <a:solidFill>
                            <a:schemeClr val="lt1"/>
                          </a:solidFill>
                          <a:latin typeface="Arial" panose="020B0604020202020204" pitchFamily="34" charset="0"/>
                          <a:ea typeface="+mn-ea"/>
                          <a:cs typeface="Arial" panose="020B0604020202020204" pitchFamily="34" charset="0"/>
                        </a:rPr>
                        <a:t>All </a:t>
                      </a:r>
                      <a:r>
                        <a:rPr lang="en-US" sz="1000" b="1" kern="1200" dirty="0" err="1" smtClean="0">
                          <a:solidFill>
                            <a:schemeClr val="lt1"/>
                          </a:solidFill>
                          <a:latin typeface="Arial" panose="020B0604020202020204" pitchFamily="34" charset="0"/>
                          <a:ea typeface="+mn-ea"/>
                          <a:cs typeface="Arial" panose="020B0604020202020204" pitchFamily="34" charset="0"/>
                        </a:rPr>
                        <a:t>nonspecialized</a:t>
                      </a:r>
                      <a:r>
                        <a:rPr lang="en-US" sz="1000" b="1" kern="1200" dirty="0" smtClean="0">
                          <a:solidFill>
                            <a:schemeClr val="lt1"/>
                          </a:solidFill>
                          <a:latin typeface="Arial" panose="020B0604020202020204" pitchFamily="34" charset="0"/>
                          <a:ea typeface="+mn-ea"/>
                          <a:cs typeface="Arial" panose="020B0604020202020204" pitchFamily="34" charset="0"/>
                        </a:rPr>
                        <a:t> U.S.</a:t>
                      </a:r>
                      <a:endParaRPr lang="en-US" sz="1000" dirty="0">
                        <a:latin typeface="Arial" panose="020B0604020202020204" pitchFamily="34" charset="0"/>
                        <a:cs typeface="Arial" panose="020B0604020202020204" pitchFamily="34" charset="0"/>
                      </a:endParaRPr>
                    </a:p>
                  </a:txBody>
                  <a:tcPr marL="0" marR="0" marT="9144" marB="0" anchor="b">
                    <a:lnB w="12700" cap="flat" cmpd="sng" algn="ctr">
                      <a:solidFill>
                        <a:prstClr val="white">
                          <a:lumMod val="75000"/>
                        </a:prstClr>
                      </a:solidFill>
                      <a:prstDash val="solid"/>
                      <a:round/>
                      <a:headEnd type="none" w="med" len="med"/>
                      <a:tailEnd type="none" w="med" len="med"/>
                    </a:lnB>
                  </a:tcPr>
                </a:tc>
                <a:tc>
                  <a:txBody>
                    <a:bodyPr/>
                    <a:lstStyle/>
                    <a:p>
                      <a:pPr algn="ctr"/>
                      <a:r>
                        <a:rPr lang="en-US" sz="1000" dirty="0" smtClean="0">
                          <a:latin typeface="Arial" panose="020B0604020202020204" pitchFamily="34" charset="0"/>
                          <a:cs typeface="Arial" panose="020B0604020202020204" pitchFamily="34" charset="0"/>
                        </a:rPr>
                        <a:t>AA</a:t>
                      </a:r>
                      <a:endParaRPr lang="en-US" sz="1000" dirty="0">
                        <a:latin typeface="Arial" panose="020B0604020202020204" pitchFamily="34" charset="0"/>
                        <a:cs typeface="Arial" panose="020B0604020202020204" pitchFamily="34" charset="0"/>
                      </a:endParaRPr>
                    </a:p>
                  </a:txBody>
                  <a:tcPr marL="0" marR="0" marT="9144" marB="0" anchor="b">
                    <a:lnB w="12700" cap="flat" cmpd="sng" algn="ctr">
                      <a:solidFill>
                        <a:prstClr val="white">
                          <a:lumMod val="75000"/>
                        </a:prstClr>
                      </a:solidFill>
                      <a:prstDash val="solid"/>
                      <a:round/>
                      <a:headEnd type="none" w="med" len="med"/>
                      <a:tailEnd type="none" w="med" len="med"/>
                    </a:lnB>
                  </a:tcPr>
                </a:tc>
                <a:tc>
                  <a:txBody>
                    <a:bodyPr/>
                    <a:lstStyle/>
                    <a:p>
                      <a:pPr algn="ctr"/>
                      <a:r>
                        <a:rPr lang="en-US" sz="1000" dirty="0" smtClean="0">
                          <a:latin typeface="Arial" panose="020B0604020202020204" pitchFamily="34" charset="0"/>
                          <a:cs typeface="Arial" panose="020B0604020202020204" pitchFamily="34" charset="0"/>
                        </a:rPr>
                        <a:t>BA</a:t>
                      </a:r>
                      <a:endParaRPr lang="en-US" sz="1000" dirty="0">
                        <a:latin typeface="Arial" panose="020B0604020202020204" pitchFamily="34" charset="0"/>
                        <a:cs typeface="Arial" panose="020B0604020202020204" pitchFamily="34" charset="0"/>
                      </a:endParaRPr>
                    </a:p>
                  </a:txBody>
                  <a:tcPr marL="0" marR="0" marT="9144" marB="0" anchor="b">
                    <a:lnB w="12700" cap="flat" cmpd="sng" algn="ctr">
                      <a:solidFill>
                        <a:prstClr val="white">
                          <a:lumMod val="75000"/>
                        </a:prstClr>
                      </a:solidFill>
                      <a:prstDash val="solid"/>
                      <a:round/>
                      <a:headEnd type="none" w="med" len="med"/>
                      <a:tailEnd type="none" w="med" len="med"/>
                    </a:lnB>
                  </a:tcPr>
                </a:tc>
                <a:tc>
                  <a:txBody>
                    <a:bodyPr/>
                    <a:lstStyle/>
                    <a:p>
                      <a:pPr algn="ctr"/>
                      <a:r>
                        <a:rPr lang="en-US" sz="1000" dirty="0" smtClean="0">
                          <a:latin typeface="Arial" panose="020B0604020202020204" pitchFamily="34" charset="0"/>
                          <a:cs typeface="Arial" panose="020B0604020202020204" pitchFamily="34" charset="0"/>
                        </a:rPr>
                        <a:t>MA public</a:t>
                      </a:r>
                      <a:endParaRPr lang="en-US" sz="1000" dirty="0">
                        <a:latin typeface="Arial" panose="020B0604020202020204" pitchFamily="34" charset="0"/>
                        <a:cs typeface="Arial" panose="020B0604020202020204" pitchFamily="34" charset="0"/>
                      </a:endParaRPr>
                    </a:p>
                  </a:txBody>
                  <a:tcPr marL="0" marR="0" marT="9144" marB="0" anchor="b">
                    <a:lnB w="12700" cap="flat" cmpd="sng" algn="ctr">
                      <a:solidFill>
                        <a:prstClr val="white">
                          <a:lumMod val="75000"/>
                        </a:prstClr>
                      </a:solidFill>
                      <a:prstDash val="solid"/>
                      <a:round/>
                      <a:headEnd type="none" w="med" len="med"/>
                      <a:tailEnd type="none" w="med" len="med"/>
                    </a:lnB>
                  </a:tcPr>
                </a:tc>
                <a:tc>
                  <a:txBody>
                    <a:bodyPr/>
                    <a:lstStyle/>
                    <a:p>
                      <a:pPr algn="ctr"/>
                      <a:r>
                        <a:rPr lang="en-US" sz="1000" dirty="0" smtClean="0">
                          <a:latin typeface="Arial" panose="020B0604020202020204" pitchFamily="34" charset="0"/>
                          <a:cs typeface="Arial" panose="020B0604020202020204" pitchFamily="34" charset="0"/>
                        </a:rPr>
                        <a:t>MA private</a:t>
                      </a:r>
                      <a:endParaRPr lang="en-US" sz="1000" dirty="0">
                        <a:latin typeface="Arial" panose="020B0604020202020204" pitchFamily="34" charset="0"/>
                        <a:cs typeface="Arial" panose="020B0604020202020204" pitchFamily="34" charset="0"/>
                      </a:endParaRPr>
                    </a:p>
                  </a:txBody>
                  <a:tcPr marL="0" marR="0" marT="9144" marB="0" anchor="b">
                    <a:lnB w="12700" cap="flat" cmpd="sng" algn="ctr">
                      <a:solidFill>
                        <a:prstClr val="white">
                          <a:lumMod val="75000"/>
                        </a:prstClr>
                      </a:solidFill>
                      <a:prstDash val="solid"/>
                      <a:round/>
                      <a:headEnd type="none" w="med" len="med"/>
                      <a:tailEnd type="none" w="med" len="med"/>
                    </a:lnB>
                  </a:tcPr>
                </a:tc>
                <a:tc>
                  <a:txBody>
                    <a:bodyPr/>
                    <a:lstStyle/>
                    <a:p>
                      <a:pPr algn="ctr"/>
                      <a:r>
                        <a:rPr lang="en-US" sz="1000" dirty="0" smtClean="0">
                          <a:latin typeface="Arial" panose="020B0604020202020204" pitchFamily="34" charset="0"/>
                          <a:cs typeface="Arial" panose="020B0604020202020204" pitchFamily="34" charset="0"/>
                        </a:rPr>
                        <a:t>DR public</a:t>
                      </a:r>
                      <a:endParaRPr lang="en-US" sz="1000" dirty="0">
                        <a:latin typeface="Arial" panose="020B0604020202020204" pitchFamily="34" charset="0"/>
                        <a:cs typeface="Arial" panose="020B0604020202020204" pitchFamily="34" charset="0"/>
                      </a:endParaRPr>
                    </a:p>
                  </a:txBody>
                  <a:tcPr marL="0" marR="0" marT="9144" marB="0" anchor="b">
                    <a:lnB w="12700" cap="flat" cmpd="sng" algn="ctr">
                      <a:solidFill>
                        <a:prstClr val="white">
                          <a:lumMod val="75000"/>
                        </a:prstClr>
                      </a:solidFill>
                      <a:prstDash val="solid"/>
                      <a:round/>
                      <a:headEnd type="none" w="med" len="med"/>
                      <a:tailEnd type="none" w="med" len="med"/>
                    </a:lnB>
                  </a:tcPr>
                </a:tc>
                <a:tc>
                  <a:txBody>
                    <a:bodyPr/>
                    <a:lstStyle/>
                    <a:p>
                      <a:pPr algn="ctr"/>
                      <a:r>
                        <a:rPr lang="en-US" sz="1000" dirty="0" smtClean="0">
                          <a:latin typeface="Arial" panose="020B0604020202020204" pitchFamily="34" charset="0"/>
                          <a:cs typeface="Arial" panose="020B0604020202020204" pitchFamily="34" charset="0"/>
                        </a:rPr>
                        <a:t>DR private</a:t>
                      </a:r>
                      <a:endParaRPr lang="en-US" sz="1000" dirty="0">
                        <a:latin typeface="Arial" panose="020B0604020202020204" pitchFamily="34" charset="0"/>
                        <a:cs typeface="Arial" panose="020B0604020202020204" pitchFamily="34" charset="0"/>
                      </a:endParaRPr>
                    </a:p>
                  </a:txBody>
                  <a:tcPr marL="0" marR="0" marT="9144" marB="0" anchor="b">
                    <a:lnB w="12700" cap="flat" cmpd="sng" algn="ctr">
                      <a:solidFill>
                        <a:prstClr val="white">
                          <a:lumMod val="75000"/>
                        </a:prstClr>
                      </a:solidFill>
                      <a:prstDash val="solid"/>
                      <a:round/>
                      <a:headEnd type="none" w="med" len="med"/>
                      <a:tailEnd type="none" w="med" len="med"/>
                    </a:lnB>
                  </a:tcPr>
                </a:tc>
              </a:tr>
              <a:tr h="370840">
                <a:tc>
                  <a:txBody>
                    <a:bodyPr/>
                    <a:lstStyle/>
                    <a:p>
                      <a:r>
                        <a:rPr lang="en-US" sz="1000" kern="1200" dirty="0" smtClean="0">
                          <a:effectLst/>
                          <a:latin typeface="Arial" panose="020B0604020202020204" pitchFamily="34" charset="0"/>
                          <a:cs typeface="Arial" panose="020B0604020202020204" pitchFamily="34" charset="0"/>
                        </a:rPr>
                        <a:t>E-mail: student</a:t>
                      </a:r>
                      <a:endParaRPr lang="en-US" sz="1000" dirty="0">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rgbClr val="FFFFFF"/>
                    </a:solidFill>
                  </a:tcPr>
                </a:tc>
                <a:tc>
                  <a:txBody>
                    <a:bodyPr/>
                    <a:lstStyle/>
                    <a:p>
                      <a:pPr algn="ctr"/>
                      <a:r>
                        <a:rPr lang="en-US" sz="1800" u="none" strike="noStrike" smtClean="0">
                          <a:solidFill>
                            <a:srgbClr val="008000"/>
                          </a:solidFill>
                          <a:effectLst/>
                          <a:latin typeface="Zapf Dingbats"/>
                          <a:ea typeface="Zapf Dingbats"/>
                          <a:cs typeface="Zapf Dingbats"/>
                          <a:sym typeface="Zapf Dingbats"/>
                        </a:rPr>
                        <a:t>✔  </a:t>
                      </a:r>
                      <a:r>
                        <a:rPr lang="en-US" sz="1800" u="none" strike="noStrike" smtClean="0">
                          <a:solidFill>
                            <a:srgbClr val="FF0000"/>
                          </a:solidFill>
                          <a:effectLst/>
                          <a:latin typeface="Zapf Dingbats"/>
                          <a:ea typeface="Zapf Dingbats"/>
                          <a:cs typeface="Zapf Dingbats"/>
                          <a:sym typeface="Zapf Dingbats"/>
                        </a:rPr>
                        <a:t>✖</a:t>
                      </a:r>
                      <a:endParaRPr lang="en-US" sz="1000" dirty="0">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rgbClr val="FFFFFF"/>
                    </a:soli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13%</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65000">
                          <a:srgbClr val="BFBFBF"/>
                        </a:gs>
                        <a:gs pos="66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20%</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rgbClr val="C0504D"/>
                    </a:soli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9%</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45000">
                          <a:srgbClr val="9BBB59"/>
                        </a:gs>
                        <a:gs pos="46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16%</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80000">
                          <a:srgbClr val="4BACC6"/>
                        </a:gs>
                        <a:gs pos="81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14%</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70000">
                          <a:srgbClr val="B7DEE8"/>
                        </a:gs>
                        <a:gs pos="71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11%</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55000">
                          <a:srgbClr val="F79646"/>
                        </a:gs>
                        <a:gs pos="56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8%</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40000">
                          <a:srgbClr val="FCD5B5"/>
                        </a:gs>
                        <a:gs pos="41000">
                          <a:srgbClr val="FFFFFF"/>
                        </a:gs>
                      </a:gsLst>
                      <a:lin ang="0" scaled="1"/>
                      <a:tileRect/>
                    </a:gradFill>
                  </a:tcPr>
                </a:tc>
              </a:tr>
              <a:tr h="370840">
                <a:tc>
                  <a:txBody>
                    <a:bodyPr/>
                    <a:lstStyle/>
                    <a:p>
                      <a:r>
                        <a:rPr lang="en-US" sz="1000" kern="1200" dirty="0" smtClean="0">
                          <a:effectLst/>
                          <a:latin typeface="Arial" panose="020B0604020202020204" pitchFamily="34" charset="0"/>
                          <a:cs typeface="Arial" panose="020B0604020202020204" pitchFamily="34" charset="0"/>
                        </a:rPr>
                        <a:t>Learning (course) management</a:t>
                      </a:r>
                      <a:endParaRPr lang="en-US" sz="1000" dirty="0">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rgbClr val="FFFFFF"/>
                    </a:solidFill>
                  </a:tcPr>
                </a:tc>
                <a:tc>
                  <a:txBody>
                    <a:bodyPr/>
                    <a:lstStyle/>
                    <a:p>
                      <a:pPr algn="ctr"/>
                      <a:r>
                        <a:rPr lang="en-US" sz="1800" u="none" strike="noStrike" smtClean="0">
                          <a:solidFill>
                            <a:srgbClr val="008000"/>
                          </a:solidFill>
                          <a:effectLst/>
                          <a:latin typeface="Zapf Dingbats"/>
                          <a:ea typeface="Zapf Dingbats"/>
                          <a:cs typeface="Zapf Dingbats"/>
                          <a:sym typeface="Zapf Dingbats"/>
                        </a:rPr>
                        <a:t>✔  </a:t>
                      </a:r>
                      <a:r>
                        <a:rPr lang="en-US" sz="1800" u="none" strike="noStrike" smtClean="0">
                          <a:solidFill>
                            <a:srgbClr val="FF0000"/>
                          </a:solidFill>
                          <a:effectLst/>
                          <a:latin typeface="Zapf Dingbats"/>
                          <a:ea typeface="Zapf Dingbats"/>
                          <a:cs typeface="Zapf Dingbats"/>
                          <a:sym typeface="Zapf Dingbats"/>
                        </a:rPr>
                        <a:t>✖</a:t>
                      </a:r>
                      <a:endParaRPr lang="en-US" sz="1000" dirty="0">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rgbClr val="FFFFFF"/>
                    </a:soli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8%</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40000">
                          <a:srgbClr val="BFBFBF"/>
                        </a:gs>
                        <a:gs pos="41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13%</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65000">
                          <a:srgbClr val="C0504D"/>
                        </a:gs>
                        <a:gs pos="66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5%</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5000">
                          <a:srgbClr val="9BBB59"/>
                        </a:gs>
                        <a:gs pos="26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10%</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50000">
                          <a:srgbClr val="4BACC6"/>
                        </a:gs>
                        <a:gs pos="51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10%</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50000">
                          <a:srgbClr val="B7DEE8"/>
                        </a:gs>
                        <a:gs pos="51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6%</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30000">
                          <a:srgbClr val="F79646"/>
                        </a:gs>
                        <a:gs pos="31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8%</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40000">
                          <a:srgbClr val="FCD5B5"/>
                        </a:gs>
                        <a:gs pos="41000">
                          <a:srgbClr val="FFFFFF"/>
                        </a:gs>
                      </a:gsLst>
                      <a:lin ang="0" scaled="1"/>
                      <a:tileRect/>
                    </a:gradFill>
                  </a:tcPr>
                </a:tc>
              </a:tr>
              <a:tr h="386080">
                <a:tc>
                  <a:txBody>
                    <a:bodyPr/>
                    <a:lstStyle/>
                    <a:p>
                      <a:r>
                        <a:rPr lang="en-US" sz="1000" kern="1200" dirty="0" smtClean="0">
                          <a:effectLst/>
                          <a:latin typeface="Arial" panose="020B0604020202020204" pitchFamily="34" charset="0"/>
                          <a:cs typeface="Arial" panose="020B0604020202020204" pitchFamily="34" charset="0"/>
                        </a:rPr>
                        <a:t>Customer relationship management</a:t>
                      </a:r>
                      <a:endParaRPr lang="en-US" sz="1000" dirty="0">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rgbClr val="FFFFFF"/>
                    </a:solidFill>
                  </a:tcPr>
                </a:tc>
                <a:tc>
                  <a:txBody>
                    <a:bodyPr/>
                    <a:lstStyle/>
                    <a:p>
                      <a:pPr algn="ctr"/>
                      <a:r>
                        <a:rPr lang="en-US" sz="1800" u="none" strike="noStrike" smtClean="0">
                          <a:solidFill>
                            <a:srgbClr val="008000"/>
                          </a:solidFill>
                          <a:effectLst/>
                          <a:latin typeface="Zapf Dingbats"/>
                          <a:ea typeface="Zapf Dingbats"/>
                          <a:cs typeface="Zapf Dingbats"/>
                          <a:sym typeface="Zapf Dingbats"/>
                        </a:rPr>
                        <a:t>✔  </a:t>
                      </a:r>
                      <a:r>
                        <a:rPr lang="en-US" sz="1800" u="none" strike="noStrike" smtClean="0">
                          <a:solidFill>
                            <a:srgbClr val="FF0000"/>
                          </a:solidFill>
                          <a:effectLst/>
                          <a:latin typeface="Zapf Dingbats"/>
                          <a:ea typeface="Zapf Dingbats"/>
                          <a:cs typeface="Zapf Dingbats"/>
                          <a:sym typeface="Zapf Dingbats"/>
                        </a:rPr>
                        <a:t>✖</a:t>
                      </a:r>
                      <a:endParaRPr lang="en-US" sz="1000" dirty="0">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rgbClr val="FFFFFF"/>
                    </a:soli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7%</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35000">
                          <a:srgbClr val="BFBFBF"/>
                        </a:gs>
                        <a:gs pos="36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12%</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60000">
                          <a:srgbClr val="C0504D"/>
                        </a:gs>
                        <a:gs pos="61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4%</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0000">
                          <a:srgbClr val="9BBB59"/>
                        </a:gs>
                        <a:gs pos="21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13%</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65000">
                          <a:srgbClr val="4BACC6"/>
                        </a:gs>
                        <a:gs pos="66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5%</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5000">
                          <a:srgbClr val="B7DEE8"/>
                        </a:gs>
                        <a:gs pos="26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6%</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30000">
                          <a:srgbClr val="F79646"/>
                        </a:gs>
                        <a:gs pos="31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0%</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rgbClr val="FFFFFF"/>
                    </a:solidFill>
                  </a:tcPr>
                </a:tc>
              </a:tr>
              <a:tr h="370840">
                <a:tc>
                  <a:txBody>
                    <a:bodyPr/>
                    <a:lstStyle/>
                    <a:p>
                      <a:pPr lvl="0" algn="l" fontAlgn="ctr"/>
                      <a:r>
                        <a:rPr lang="is-IS" sz="1000" u="none" strike="noStrike" dirty="0" smtClean="0">
                          <a:effectLst/>
                          <a:latin typeface="Arial" panose="020B0604020202020204" pitchFamily="34" charset="0"/>
                          <a:cs typeface="Arial" panose="020B0604020202020204" pitchFamily="34" charset="0"/>
                        </a:rPr>
                        <a:t>E</a:t>
                      </a:r>
                      <a:r>
                        <a:rPr lang="is-IS" sz="1000" u="none" strike="noStrike" dirty="0">
                          <a:effectLst/>
                          <a:latin typeface="Arial" panose="020B0604020202020204" pitchFamily="34" charset="0"/>
                          <a:cs typeface="Arial" panose="020B0604020202020204" pitchFamily="34" charset="0"/>
                        </a:rPr>
                        <a:t>-mail: faculty/</a:t>
                      </a:r>
                      <a:r>
                        <a:rPr lang="is-IS" sz="1000" u="none" strike="noStrike" dirty="0" smtClean="0">
                          <a:effectLst/>
                          <a:latin typeface="Arial" panose="020B0604020202020204" pitchFamily="34" charset="0"/>
                          <a:cs typeface="Arial" panose="020B0604020202020204" pitchFamily="34" charset="0"/>
                        </a:rPr>
                        <a:t>staff</a:t>
                      </a:r>
                      <a:endParaRPr lang="is-IS" sz="1000" b="0" i="0" u="none" strike="noStrike" dirty="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rgbClr val="FFFFFF"/>
                    </a:solidFill>
                  </a:tcPr>
                </a:tc>
                <a:tc>
                  <a:txBody>
                    <a:bodyPr/>
                    <a:lstStyle/>
                    <a:p>
                      <a:pPr algn="ctr"/>
                      <a:r>
                        <a:rPr lang="en-US" sz="1800" u="none" strike="noStrike" smtClean="0">
                          <a:solidFill>
                            <a:srgbClr val="008000"/>
                          </a:solidFill>
                          <a:effectLst/>
                          <a:latin typeface="Zapf Dingbats"/>
                          <a:ea typeface="Zapf Dingbats"/>
                          <a:cs typeface="Zapf Dingbats"/>
                          <a:sym typeface="Zapf Dingbats"/>
                        </a:rPr>
                        <a:t>✔  </a:t>
                      </a:r>
                      <a:r>
                        <a:rPr lang="en-US" sz="1800" u="none" strike="noStrike" smtClean="0">
                          <a:solidFill>
                            <a:srgbClr val="FF0000"/>
                          </a:solidFill>
                          <a:effectLst/>
                          <a:latin typeface="Zapf Dingbats"/>
                          <a:ea typeface="Zapf Dingbats"/>
                          <a:cs typeface="Zapf Dingbats"/>
                          <a:sym typeface="Zapf Dingbats"/>
                        </a:rPr>
                        <a:t>✖</a:t>
                      </a:r>
                      <a:endParaRPr lang="en-US" sz="1000" dirty="0">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rgbClr val="FFFFFF"/>
                    </a:soli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7%</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35000">
                          <a:srgbClr val="BFBFBF"/>
                        </a:gs>
                        <a:gs pos="36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8%</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40000">
                          <a:srgbClr val="C0504D"/>
                        </a:gs>
                        <a:gs pos="41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4%</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0000">
                          <a:srgbClr val="9BBB59"/>
                        </a:gs>
                        <a:gs pos="21000">
                          <a:srgbClr val="FFFFFF"/>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0000"/>
                          </a:solidFill>
                          <a:latin typeface="Arial" panose="020B0604020202020204" pitchFamily="34" charset="0"/>
                          <a:cs typeface="Arial" panose="020B0604020202020204" pitchFamily="34" charset="0"/>
                        </a:rPr>
                        <a:t>9%</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45000">
                          <a:srgbClr val="4BACC6"/>
                        </a:gs>
                        <a:gs pos="46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8%</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40000">
                          <a:srgbClr val="B7DEE8"/>
                        </a:gs>
                        <a:gs pos="41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6%</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30000">
                          <a:srgbClr val="F79646"/>
                        </a:gs>
                        <a:gs pos="31000">
                          <a:srgbClr val="FFFFFF"/>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0000"/>
                          </a:solidFill>
                          <a:latin typeface="Arial" panose="020B0604020202020204" pitchFamily="34" charset="0"/>
                          <a:cs typeface="Arial" panose="020B0604020202020204" pitchFamily="34" charset="0"/>
                        </a:rPr>
                        <a:t>4%</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0000">
                          <a:srgbClr val="FCD5B5"/>
                        </a:gs>
                        <a:gs pos="21000">
                          <a:srgbClr val="FFFFFF"/>
                        </a:gs>
                      </a:gsLst>
                      <a:lin ang="0" scaled="1"/>
                      <a:tileRect/>
                    </a:gradFill>
                  </a:tcPr>
                </a:tc>
              </a:tr>
              <a:tr h="370840">
                <a:tc>
                  <a:txBody>
                    <a:bodyPr/>
                    <a:lstStyle/>
                    <a:p>
                      <a:pPr algn="l" fontAlgn="ctr"/>
                      <a:r>
                        <a:rPr lang="en-US" sz="1000" u="none" strike="noStrike" dirty="0" smtClean="0">
                          <a:effectLst/>
                          <a:latin typeface="Arial" panose="020B0604020202020204" pitchFamily="34" charset="0"/>
                          <a:cs typeface="Arial" panose="020B0604020202020204" pitchFamily="34" charset="0"/>
                        </a:rPr>
                        <a:t>Web </a:t>
                      </a:r>
                      <a:r>
                        <a:rPr lang="en-US" sz="1000" u="none" strike="noStrike" dirty="0">
                          <a:effectLst/>
                          <a:latin typeface="Arial" panose="020B0604020202020204" pitchFamily="34" charset="0"/>
                          <a:cs typeface="Arial" panose="020B0604020202020204" pitchFamily="34" charset="0"/>
                        </a:rPr>
                        <a:t>content </a:t>
                      </a:r>
                      <a:r>
                        <a:rPr lang="en-US" sz="1000" u="none" strike="noStrike" dirty="0" smtClean="0">
                          <a:effectLst/>
                          <a:latin typeface="Arial" panose="020B0604020202020204" pitchFamily="34" charset="0"/>
                          <a:cs typeface="Arial" panose="020B0604020202020204" pitchFamily="34" charset="0"/>
                        </a:rPr>
                        <a:t>management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rgbClr val="FFFFFF"/>
                    </a:solidFill>
                  </a:tcPr>
                </a:tc>
                <a:tc>
                  <a:txBody>
                    <a:bodyPr/>
                    <a:lstStyle/>
                    <a:p>
                      <a:pPr algn="ctr"/>
                      <a:r>
                        <a:rPr lang="en-US" sz="1800" u="none" strike="noStrike" smtClean="0">
                          <a:solidFill>
                            <a:srgbClr val="008000"/>
                          </a:solidFill>
                          <a:effectLst/>
                          <a:latin typeface="Zapf Dingbats"/>
                          <a:ea typeface="Zapf Dingbats"/>
                          <a:cs typeface="Zapf Dingbats"/>
                          <a:sym typeface="Zapf Dingbats"/>
                        </a:rPr>
                        <a:t>✔  </a:t>
                      </a:r>
                      <a:r>
                        <a:rPr lang="en-US" sz="1800" u="none" strike="noStrike" smtClean="0">
                          <a:solidFill>
                            <a:srgbClr val="FF0000"/>
                          </a:solidFill>
                          <a:effectLst/>
                          <a:latin typeface="Zapf Dingbats"/>
                          <a:ea typeface="Zapf Dingbats"/>
                          <a:cs typeface="Zapf Dingbats"/>
                          <a:sym typeface="Zapf Dingbats"/>
                        </a:rPr>
                        <a:t>✖</a:t>
                      </a:r>
                      <a:endParaRPr lang="en-US" sz="1000" dirty="0">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rgbClr val="FFFFFF"/>
                    </a:soli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7%</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35000">
                          <a:srgbClr val="BFBFBF"/>
                        </a:gs>
                        <a:gs pos="36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11%</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55000">
                          <a:srgbClr val="C0504D"/>
                        </a:gs>
                        <a:gs pos="56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7%</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35000">
                          <a:srgbClr val="9BBB59"/>
                        </a:gs>
                        <a:gs pos="36000">
                          <a:srgbClr val="FFFFFF"/>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0000"/>
                          </a:solidFill>
                          <a:latin typeface="Arial" panose="020B0604020202020204" pitchFamily="34" charset="0"/>
                          <a:cs typeface="Arial" panose="020B0604020202020204" pitchFamily="34" charset="0"/>
                        </a:rPr>
                        <a:t>4%</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0000">
                          <a:srgbClr val="4BACC6"/>
                        </a:gs>
                        <a:gs pos="21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14%</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70000">
                          <a:srgbClr val="B7DEE8"/>
                        </a:gs>
                        <a:gs pos="71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3%</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15000">
                          <a:srgbClr val="F79646"/>
                        </a:gs>
                        <a:gs pos="16000">
                          <a:srgbClr val="FFFFFF"/>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0000"/>
                          </a:solidFill>
                          <a:latin typeface="Arial" panose="020B0604020202020204" pitchFamily="34" charset="0"/>
                          <a:cs typeface="Arial" panose="020B0604020202020204" pitchFamily="34" charset="0"/>
                        </a:rPr>
                        <a:t>0%</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rgbClr val="FFFFFF"/>
                    </a:solidFill>
                  </a:tcPr>
                </a:tc>
              </a:tr>
              <a:tr h="370840">
                <a:tc>
                  <a:txBody>
                    <a:bodyPr/>
                    <a:lstStyle/>
                    <a:p>
                      <a:pPr lvl="0" algn="l" fontAlgn="ctr"/>
                      <a:r>
                        <a:rPr lang="en-US" sz="1000" u="none" strike="noStrike" dirty="0" smtClean="0">
                          <a:effectLst/>
                          <a:latin typeface="Arial" panose="020B0604020202020204" pitchFamily="34" charset="0"/>
                          <a:cs typeface="Arial" panose="020B0604020202020204" pitchFamily="34" charset="0"/>
                        </a:rPr>
                        <a:t>Library</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rgbClr val="FFFFFF"/>
                    </a:solidFill>
                  </a:tcPr>
                </a:tc>
                <a:tc>
                  <a:txBody>
                    <a:bodyPr/>
                    <a:lstStyle/>
                    <a:p>
                      <a:pPr algn="ctr"/>
                      <a:r>
                        <a:rPr lang="en-US" sz="1800" u="none" strike="noStrike" smtClean="0">
                          <a:solidFill>
                            <a:srgbClr val="008000"/>
                          </a:solidFill>
                          <a:effectLst/>
                          <a:latin typeface="Zapf Dingbats"/>
                          <a:ea typeface="Zapf Dingbats"/>
                          <a:cs typeface="Zapf Dingbats"/>
                          <a:sym typeface="Zapf Dingbats"/>
                        </a:rPr>
                        <a:t>✔  </a:t>
                      </a:r>
                      <a:r>
                        <a:rPr lang="en-US" sz="1800" u="none" strike="noStrike" smtClean="0">
                          <a:solidFill>
                            <a:srgbClr val="FF0000"/>
                          </a:solidFill>
                          <a:effectLst/>
                          <a:latin typeface="Zapf Dingbats"/>
                          <a:ea typeface="Zapf Dingbats"/>
                          <a:cs typeface="Zapf Dingbats"/>
                          <a:sym typeface="Zapf Dingbats"/>
                        </a:rPr>
                        <a:t>✖</a:t>
                      </a:r>
                      <a:endParaRPr lang="en-US" sz="1000" dirty="0">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rgbClr val="FFFFFF"/>
                    </a:soli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6%</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30000">
                          <a:srgbClr val="BFBFBF"/>
                        </a:gs>
                        <a:gs pos="31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12%</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60000">
                          <a:srgbClr val="C0504D"/>
                        </a:gs>
                        <a:gs pos="61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8%</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40000">
                          <a:srgbClr val="9BBB59"/>
                        </a:gs>
                        <a:gs pos="41000">
                          <a:srgbClr val="FFFFFF"/>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0000"/>
                          </a:solidFill>
                          <a:latin typeface="Arial" panose="020B0604020202020204" pitchFamily="34" charset="0"/>
                          <a:cs typeface="Arial" panose="020B0604020202020204" pitchFamily="34" charset="0"/>
                        </a:rPr>
                        <a:t>1%</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5000">
                          <a:srgbClr val="4BACC6"/>
                        </a:gs>
                        <a:gs pos="6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12%</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60000">
                          <a:srgbClr val="B7DEE8"/>
                        </a:gs>
                        <a:gs pos="61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2%</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10000">
                          <a:srgbClr val="F79646"/>
                        </a:gs>
                        <a:gs pos="11000">
                          <a:srgbClr val="FFFFFF"/>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0000"/>
                          </a:solidFill>
                          <a:latin typeface="Arial" panose="020B0604020202020204" pitchFamily="34" charset="0"/>
                          <a:cs typeface="Arial" panose="020B0604020202020204" pitchFamily="34" charset="0"/>
                        </a:rPr>
                        <a:t>4%</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0000">
                          <a:srgbClr val="FCD5B5"/>
                        </a:gs>
                        <a:gs pos="21000">
                          <a:srgbClr val="FFFFFF"/>
                        </a:gs>
                      </a:gsLst>
                      <a:lin ang="0" scaled="1"/>
                      <a:tileRect/>
                    </a:gradFill>
                  </a:tcPr>
                </a:tc>
              </a:tr>
              <a:tr h="370840">
                <a:tc>
                  <a:txBody>
                    <a:bodyPr/>
                    <a:lstStyle/>
                    <a:p>
                      <a:r>
                        <a:rPr lang="en-US" sz="1000" kern="1200" dirty="0" smtClean="0">
                          <a:effectLst/>
                          <a:latin typeface="Arial" panose="020B0604020202020204" pitchFamily="34" charset="0"/>
                          <a:cs typeface="Arial" panose="020B0604020202020204" pitchFamily="34" charset="0"/>
                        </a:rPr>
                        <a:t>Facilities management</a:t>
                      </a:r>
                      <a:endParaRPr lang="en-US" sz="1000" kern="1200" dirty="0">
                        <a:solidFill>
                          <a:schemeClr val="dk1"/>
                        </a:solidFill>
                        <a:effectLst/>
                        <a:latin typeface="Arial" panose="020B0604020202020204" pitchFamily="34" charset="0"/>
                        <a:ea typeface="+mn-ea"/>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rgbClr val="FFFFFF"/>
                    </a:solidFill>
                  </a:tcPr>
                </a:tc>
                <a:tc>
                  <a:txBody>
                    <a:bodyPr/>
                    <a:lstStyle/>
                    <a:p>
                      <a:pPr algn="ctr"/>
                      <a:r>
                        <a:rPr lang="en-US" sz="1800" u="none" strike="noStrike" smtClean="0">
                          <a:solidFill>
                            <a:srgbClr val="008000"/>
                          </a:solidFill>
                          <a:effectLst/>
                          <a:latin typeface="Zapf Dingbats"/>
                          <a:ea typeface="Zapf Dingbats"/>
                          <a:cs typeface="Zapf Dingbats"/>
                          <a:sym typeface="Zapf Dingbats"/>
                        </a:rPr>
                        <a:t>✔  </a:t>
                      </a:r>
                      <a:r>
                        <a:rPr lang="en-US" sz="1800" u="none" strike="noStrike" smtClean="0">
                          <a:solidFill>
                            <a:srgbClr val="FF0000"/>
                          </a:solidFill>
                          <a:effectLst/>
                          <a:latin typeface="Zapf Dingbats"/>
                          <a:ea typeface="Zapf Dingbats"/>
                          <a:cs typeface="Zapf Dingbats"/>
                          <a:sym typeface="Zapf Dingbats"/>
                        </a:rPr>
                        <a:t>✖</a:t>
                      </a:r>
                      <a:endParaRPr lang="en-US" sz="1000" dirty="0">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rgbClr val="FFFFFF"/>
                    </a:soli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5%</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5000">
                          <a:srgbClr val="BFBFBF"/>
                        </a:gs>
                        <a:gs pos="26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8%</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40000">
                          <a:srgbClr val="C0504D"/>
                        </a:gs>
                        <a:gs pos="41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4%</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0000">
                          <a:srgbClr val="9BBB59"/>
                        </a:gs>
                        <a:gs pos="21000">
                          <a:srgbClr val="FFFFFF"/>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0000"/>
                          </a:solidFill>
                          <a:latin typeface="Arial" panose="020B0604020202020204" pitchFamily="34" charset="0"/>
                          <a:cs typeface="Arial" panose="020B0604020202020204" pitchFamily="34" charset="0"/>
                        </a:rPr>
                        <a:t>0%</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9%</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45000">
                          <a:srgbClr val="B7DEE8"/>
                        </a:gs>
                        <a:gs pos="46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3%</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15000">
                          <a:srgbClr val="F79646"/>
                        </a:gs>
                        <a:gs pos="16000">
                          <a:srgbClr val="FFFFFF"/>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0000"/>
                          </a:solidFill>
                          <a:latin typeface="Arial" panose="020B0604020202020204" pitchFamily="34" charset="0"/>
                          <a:cs typeface="Arial" panose="020B0604020202020204" pitchFamily="34" charset="0"/>
                        </a:rPr>
                        <a:t>4%</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0000">
                          <a:srgbClr val="FCD5B5"/>
                        </a:gs>
                        <a:gs pos="21000">
                          <a:srgbClr val="FFFFFF"/>
                        </a:gs>
                      </a:gsLst>
                      <a:lin ang="0" scaled="1"/>
                      <a:tileRect/>
                    </a:gradFill>
                  </a:tcPr>
                </a:tc>
              </a:tr>
              <a:tr h="370840">
                <a:tc>
                  <a:txBody>
                    <a:bodyPr/>
                    <a:lstStyle/>
                    <a:p>
                      <a:pPr lvl="0" algn="l" fontAlgn="ctr"/>
                      <a:r>
                        <a:rPr lang="en-US" sz="1000" u="none" strike="noStrike" dirty="0" smtClean="0">
                          <a:effectLst/>
                          <a:latin typeface="Arial" panose="020B0604020202020204" pitchFamily="34" charset="0"/>
                          <a:cs typeface="Arial" panose="020B0604020202020204" pitchFamily="34" charset="0"/>
                        </a:rPr>
                        <a:t>IT </a:t>
                      </a:r>
                      <a:r>
                        <a:rPr lang="en-US" sz="1000" u="none" strike="noStrike" dirty="0">
                          <a:effectLst/>
                          <a:latin typeface="Arial" panose="020B0604020202020204" pitchFamily="34" charset="0"/>
                          <a:cs typeface="Arial" panose="020B0604020202020204" pitchFamily="34" charset="0"/>
                        </a:rPr>
                        <a:t>service desk </a:t>
                      </a:r>
                      <a:r>
                        <a:rPr lang="en-US" sz="1000" u="none" strike="noStrike" dirty="0" smtClean="0">
                          <a:effectLst/>
                          <a:latin typeface="Arial" panose="020B0604020202020204" pitchFamily="34" charset="0"/>
                          <a:cs typeface="Arial" panose="020B0604020202020204" pitchFamily="34" charset="0"/>
                        </a:rPr>
                        <a:t>management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rgbClr val="FFFFFF"/>
                    </a:solidFill>
                  </a:tcPr>
                </a:tc>
                <a:tc>
                  <a:txBody>
                    <a:bodyPr/>
                    <a:lstStyle/>
                    <a:p>
                      <a:pPr algn="ctr"/>
                      <a:r>
                        <a:rPr lang="en-US" sz="1800" u="none" strike="noStrike" smtClean="0">
                          <a:solidFill>
                            <a:srgbClr val="008000"/>
                          </a:solidFill>
                          <a:effectLst/>
                          <a:latin typeface="Zapf Dingbats"/>
                          <a:ea typeface="Zapf Dingbats"/>
                          <a:cs typeface="Zapf Dingbats"/>
                          <a:sym typeface="Zapf Dingbats"/>
                        </a:rPr>
                        <a:t>✔  </a:t>
                      </a:r>
                      <a:r>
                        <a:rPr lang="en-US" sz="1800" u="none" strike="noStrike" smtClean="0">
                          <a:solidFill>
                            <a:srgbClr val="FF0000"/>
                          </a:solidFill>
                          <a:effectLst/>
                          <a:latin typeface="Zapf Dingbats"/>
                          <a:ea typeface="Zapf Dingbats"/>
                          <a:cs typeface="Zapf Dingbats"/>
                          <a:sym typeface="Zapf Dingbats"/>
                        </a:rPr>
                        <a:t>✖</a:t>
                      </a:r>
                      <a:endParaRPr lang="en-US" sz="1000" dirty="0">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rgbClr val="FFFFFF"/>
                    </a:soli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4%</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0000">
                          <a:srgbClr val="BFBFBF"/>
                        </a:gs>
                        <a:gs pos="21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6%</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30000">
                          <a:srgbClr val="C0504D"/>
                        </a:gs>
                        <a:gs pos="31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3%</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15000">
                          <a:srgbClr val="9BBB59"/>
                        </a:gs>
                        <a:gs pos="16000">
                          <a:srgbClr val="FFFFFF"/>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0000"/>
                          </a:solidFill>
                          <a:latin typeface="Arial" panose="020B0604020202020204" pitchFamily="34" charset="0"/>
                          <a:cs typeface="Arial" panose="020B0604020202020204" pitchFamily="34" charset="0"/>
                        </a:rPr>
                        <a:t>3%</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15000">
                          <a:srgbClr val="4BACC6"/>
                        </a:gs>
                        <a:gs pos="16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5%</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5000">
                          <a:srgbClr val="B7DEE8"/>
                        </a:gs>
                        <a:gs pos="26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4%</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0000">
                          <a:srgbClr val="F79646"/>
                        </a:gs>
                        <a:gs pos="21000">
                          <a:srgbClr val="FFFFFF"/>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0000"/>
                          </a:solidFill>
                          <a:latin typeface="Arial" panose="020B0604020202020204" pitchFamily="34" charset="0"/>
                          <a:cs typeface="Arial" panose="020B0604020202020204" pitchFamily="34" charset="0"/>
                        </a:rPr>
                        <a:t>4%</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0000">
                          <a:srgbClr val="FCD5B5"/>
                        </a:gs>
                        <a:gs pos="21000">
                          <a:srgbClr val="FFFFFF"/>
                        </a:gs>
                      </a:gsLst>
                      <a:lin ang="0" scaled="1"/>
                      <a:tileRect/>
                    </a:gradFill>
                  </a:tcPr>
                </a:tc>
              </a:tr>
              <a:tr h="370840">
                <a:tc>
                  <a:txBody>
                    <a:bodyPr/>
                    <a:lstStyle/>
                    <a:p>
                      <a:pPr algn="l" fontAlgn="ctr"/>
                      <a:r>
                        <a:rPr lang="fr-FR" sz="1000" u="none" strike="noStrike" dirty="0" smtClean="0">
                          <a:effectLst/>
                          <a:latin typeface="Arial" panose="020B0604020202020204" pitchFamily="34" charset="0"/>
                          <a:cs typeface="Arial" panose="020B0604020202020204" pitchFamily="34" charset="0"/>
                        </a:rPr>
                        <a:t>Procurement</a:t>
                      </a:r>
                      <a:endParaRPr lang="fr-FR" sz="1000" b="0" i="0" u="none" strike="noStrike" dirty="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rgbClr val="FFFFFF"/>
                    </a:solidFill>
                  </a:tcPr>
                </a:tc>
                <a:tc>
                  <a:txBody>
                    <a:bodyPr/>
                    <a:lstStyle/>
                    <a:p>
                      <a:pPr algn="ctr"/>
                      <a:r>
                        <a:rPr lang="en-US" sz="1800" u="none" strike="noStrike" dirty="0" smtClean="0">
                          <a:solidFill>
                            <a:srgbClr val="008000"/>
                          </a:solidFill>
                          <a:effectLst/>
                          <a:latin typeface="Zapf Dingbats"/>
                          <a:ea typeface="Zapf Dingbats"/>
                          <a:cs typeface="Zapf Dingbats"/>
                          <a:sym typeface="Zapf Dingbats"/>
                        </a:rPr>
                        <a:t>✔  </a:t>
                      </a:r>
                      <a:r>
                        <a:rPr lang="en-US" sz="1800" u="none" strike="noStrike" dirty="0" smtClean="0">
                          <a:solidFill>
                            <a:srgbClr val="FF0000"/>
                          </a:solidFill>
                          <a:effectLst/>
                          <a:latin typeface="Zapf Dingbats"/>
                          <a:ea typeface="Zapf Dingbats"/>
                          <a:cs typeface="Zapf Dingbats"/>
                          <a:sym typeface="Zapf Dingbats"/>
                        </a:rPr>
                        <a:t>✖</a:t>
                      </a:r>
                      <a:endParaRPr lang="en-US" sz="1000" dirty="0">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rgbClr val="FFFFFF"/>
                    </a:soli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4%</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0000">
                          <a:srgbClr val="BFBFBF"/>
                        </a:gs>
                        <a:gs pos="21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8%</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40000">
                          <a:srgbClr val="C0504D"/>
                        </a:gs>
                        <a:gs pos="41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0%</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0000"/>
                          </a:solidFill>
                          <a:latin typeface="Arial" panose="020B0604020202020204" pitchFamily="34" charset="0"/>
                          <a:cs typeface="Arial" panose="020B0604020202020204" pitchFamily="34" charset="0"/>
                        </a:rPr>
                        <a:t>3%</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15000">
                          <a:srgbClr val="4BACC6"/>
                        </a:gs>
                        <a:gs pos="16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5%</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5000">
                          <a:srgbClr val="B7DEE8"/>
                        </a:gs>
                        <a:gs pos="26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6%</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30000">
                          <a:srgbClr val="F79646"/>
                        </a:gs>
                        <a:gs pos="31000">
                          <a:srgbClr val="FFFFFF"/>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0000"/>
                          </a:solidFill>
                          <a:latin typeface="Arial" panose="020B0604020202020204" pitchFamily="34" charset="0"/>
                          <a:cs typeface="Arial" panose="020B0604020202020204" pitchFamily="34" charset="0"/>
                        </a:rPr>
                        <a:t>0%</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rgbClr val="FFFFFF"/>
                    </a:solidFill>
                  </a:tcPr>
                </a:tc>
              </a:tr>
              <a:tr h="370840">
                <a:tc>
                  <a:txBody>
                    <a:bodyPr/>
                    <a:lstStyle/>
                    <a:p>
                      <a:pPr lvl="0" algn="l" fontAlgn="ctr"/>
                      <a:r>
                        <a:rPr lang="en-US" sz="1000" u="none" strike="noStrike" dirty="0" smtClean="0">
                          <a:effectLst/>
                          <a:latin typeface="Arial" panose="020B0604020202020204" pitchFamily="34" charset="0"/>
                          <a:cs typeface="Arial" panose="020B0604020202020204" pitchFamily="34" charset="0"/>
                        </a:rPr>
                        <a:t>Advancement</a:t>
                      </a:r>
                      <a:r>
                        <a:rPr lang="en-US" sz="1000" u="none" strike="noStrike" dirty="0">
                          <a:effectLst/>
                          <a:latin typeface="Arial" panose="020B0604020202020204" pitchFamily="34" charset="0"/>
                          <a:cs typeface="Arial" panose="020B0604020202020204" pitchFamily="34" charset="0"/>
                        </a:rPr>
                        <a:t>/</a:t>
                      </a:r>
                      <a:r>
                        <a:rPr lang="en-US" sz="1000" u="none" strike="noStrike" dirty="0" smtClean="0">
                          <a:effectLst/>
                          <a:latin typeface="Arial" panose="020B0604020202020204" pitchFamily="34" charset="0"/>
                          <a:cs typeface="Arial" panose="020B0604020202020204" pitchFamily="34" charset="0"/>
                        </a:rPr>
                        <a:t>fundraising</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rgbClr val="FFFFFF"/>
                    </a:solidFill>
                  </a:tcPr>
                </a:tc>
                <a:tc>
                  <a:txBody>
                    <a:bodyPr/>
                    <a:lstStyle/>
                    <a:p>
                      <a:pPr algn="ctr"/>
                      <a:r>
                        <a:rPr lang="en-US" sz="1800" u="none" strike="noStrike" smtClean="0">
                          <a:solidFill>
                            <a:srgbClr val="008000"/>
                          </a:solidFill>
                          <a:effectLst/>
                          <a:latin typeface="Zapf Dingbats"/>
                          <a:ea typeface="Zapf Dingbats"/>
                          <a:cs typeface="Zapf Dingbats"/>
                          <a:sym typeface="Zapf Dingbats"/>
                        </a:rPr>
                        <a:t>✔  </a:t>
                      </a:r>
                      <a:r>
                        <a:rPr lang="en-US" sz="1800" u="none" strike="noStrike" smtClean="0">
                          <a:solidFill>
                            <a:srgbClr val="FF0000"/>
                          </a:solidFill>
                          <a:effectLst/>
                          <a:latin typeface="Zapf Dingbats"/>
                          <a:ea typeface="Zapf Dingbats"/>
                          <a:cs typeface="Zapf Dingbats"/>
                          <a:sym typeface="Zapf Dingbats"/>
                        </a:rPr>
                        <a:t>✖</a:t>
                      </a:r>
                      <a:endParaRPr lang="en-US" sz="1000" dirty="0">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rgbClr val="FFFFFF"/>
                    </a:soli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3%</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15000">
                          <a:srgbClr val="BFBFBF"/>
                        </a:gs>
                        <a:gs pos="16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5%</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5000">
                          <a:srgbClr val="C0504D"/>
                        </a:gs>
                        <a:gs pos="26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3%</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15000">
                          <a:srgbClr val="9BBB59"/>
                        </a:gs>
                        <a:gs pos="16000">
                          <a:srgbClr val="FFFFFF"/>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0000"/>
                          </a:solidFill>
                          <a:latin typeface="Arial" panose="020B0604020202020204" pitchFamily="34" charset="0"/>
                          <a:cs typeface="Arial" panose="020B0604020202020204" pitchFamily="34" charset="0"/>
                        </a:rPr>
                        <a:t>1%</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5000">
                          <a:srgbClr val="4BACC6"/>
                        </a:gs>
                        <a:gs pos="6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4%</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0000">
                          <a:srgbClr val="B7DEE8"/>
                        </a:gs>
                        <a:gs pos="21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3%</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15000">
                          <a:srgbClr val="F79646"/>
                        </a:gs>
                        <a:gs pos="16000">
                          <a:srgbClr val="FFFFFF"/>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0000"/>
                          </a:solidFill>
                          <a:latin typeface="Arial" panose="020B0604020202020204" pitchFamily="34" charset="0"/>
                          <a:cs typeface="Arial" panose="020B0604020202020204" pitchFamily="34" charset="0"/>
                        </a:rPr>
                        <a:t>4%</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0000">
                          <a:srgbClr val="FCD5B5"/>
                        </a:gs>
                        <a:gs pos="21000">
                          <a:srgbClr val="FFFFFF"/>
                        </a:gs>
                      </a:gsLst>
                      <a:lin ang="0" scaled="1"/>
                      <a:tileRect/>
                    </a:gra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31453230"/>
              </p:ext>
            </p:extLst>
          </p:nvPr>
        </p:nvGraphicFramePr>
        <p:xfrm>
          <a:off x="5715000" y="6457700"/>
          <a:ext cx="3352800" cy="324100"/>
        </p:xfrm>
        <a:graphic>
          <a:graphicData uri="http://schemas.openxmlformats.org/drawingml/2006/table">
            <a:tbl>
              <a:tblPr firstRow="1">
                <a:tableStyleId>{073A0DAA-6AF3-43AB-8588-CEC1D06C72B9}</a:tableStyleId>
              </a:tblPr>
              <a:tblGrid>
                <a:gridCol w="386862"/>
                <a:gridCol w="2965938"/>
              </a:tblGrid>
              <a:tr h="37506">
                <a:tc>
                  <a:txBody>
                    <a:bodyPr/>
                    <a:lstStyle/>
                    <a:p>
                      <a:pPr algn="ctr" fontAlgn="ctr"/>
                      <a:r>
                        <a:rPr lang="en-US" sz="1000" u="none" strike="noStrike" dirty="0" smtClean="0">
                          <a:solidFill>
                            <a:srgbClr val="008000"/>
                          </a:solidFill>
                          <a:effectLst/>
                          <a:latin typeface="Zapf Dingbats"/>
                          <a:ea typeface="Zapf Dingbats"/>
                          <a:cs typeface="Zapf Dingbats"/>
                          <a:sym typeface="Zapf Dingbats"/>
                        </a:rPr>
                        <a:t>✔</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000" b="1" u="none" strike="noStrike" dirty="0" smtClean="0">
                          <a:solidFill>
                            <a:schemeClr val="tx1"/>
                          </a:solidFill>
                          <a:effectLst/>
                          <a:latin typeface="Arial" panose="020B0604020202020204" pitchFamily="34" charset="0"/>
                          <a:cs typeface="Arial" panose="020B0604020202020204" pitchFamily="34" charset="0"/>
                        </a:rPr>
                        <a:t>My institution uses </a:t>
                      </a:r>
                      <a:r>
                        <a:rPr lang="en-US" sz="1000" b="1" u="none" strike="noStrike" dirty="0" err="1" smtClean="0">
                          <a:solidFill>
                            <a:schemeClr val="tx1"/>
                          </a:solidFill>
                          <a:effectLst/>
                          <a:latin typeface="Arial" panose="020B0604020202020204" pitchFamily="34" charset="0"/>
                          <a:cs typeface="Arial" panose="020B0604020202020204" pitchFamily="34" charset="0"/>
                        </a:rPr>
                        <a:t>IaaS</a:t>
                      </a:r>
                      <a:r>
                        <a:rPr lang="en-US" sz="1000" b="1" u="none" strike="noStrike" dirty="0" smtClean="0">
                          <a:solidFill>
                            <a:schemeClr val="tx1"/>
                          </a:solidFill>
                          <a:effectLst/>
                          <a:latin typeface="Arial" panose="020B0604020202020204" pitchFamily="34" charset="0"/>
                          <a:cs typeface="Arial" panose="020B0604020202020204" pitchFamily="34" charset="0"/>
                        </a:rPr>
                        <a:t> for this system</a:t>
                      </a:r>
                      <a:endParaRPr lang="en-US" sz="1000" b="1" i="0" u="none" strike="noStrike" dirty="0" smtClean="0">
                        <a:solidFill>
                          <a:schemeClr val="tx1"/>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r>
              <a:tr h="3869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000" u="none" strike="noStrike" dirty="0" smtClean="0">
                          <a:solidFill>
                            <a:srgbClr val="FF0000"/>
                          </a:solidFill>
                          <a:effectLst/>
                          <a:latin typeface="Zapf Dingbats"/>
                          <a:ea typeface="Zapf Dingbats"/>
                          <a:cs typeface="Zapf Dingbats"/>
                          <a:sym typeface="Zapf Dingbats"/>
                        </a:rPr>
                        <a:t>✖</a:t>
                      </a:r>
                      <a:endParaRPr lang="en-US" sz="1000" b="0" i="0" u="none" strike="noStrike" dirty="0" smtClean="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l" fontAlgn="ctr"/>
                      <a:r>
                        <a:rPr lang="en-US" sz="1000" b="1" i="0" u="none" strike="noStrike" dirty="0" smtClean="0">
                          <a:solidFill>
                            <a:schemeClr val="tx1"/>
                          </a:solidFill>
                          <a:effectLst/>
                          <a:latin typeface="Arial" panose="020B0604020202020204" pitchFamily="34" charset="0"/>
                          <a:cs typeface="Arial" panose="020B0604020202020204" pitchFamily="34" charset="0"/>
                        </a:rPr>
                        <a:t>My institution does not use </a:t>
                      </a:r>
                      <a:r>
                        <a:rPr lang="en-US" sz="1000" b="1" i="0" u="none" strike="noStrike" dirty="0" err="1" smtClean="0">
                          <a:solidFill>
                            <a:schemeClr val="tx1"/>
                          </a:solidFill>
                          <a:effectLst/>
                          <a:latin typeface="Arial" panose="020B0604020202020204" pitchFamily="34" charset="0"/>
                          <a:cs typeface="Arial" panose="020B0604020202020204" pitchFamily="34" charset="0"/>
                        </a:rPr>
                        <a:t>IaaS</a:t>
                      </a:r>
                      <a:r>
                        <a:rPr lang="en-US" sz="1000" b="1" i="0" u="none" strike="noStrike" dirty="0" smtClean="0">
                          <a:solidFill>
                            <a:schemeClr val="tx1"/>
                          </a:solidFill>
                          <a:effectLst/>
                          <a:latin typeface="Arial" panose="020B0604020202020204" pitchFamily="34" charset="0"/>
                          <a:cs typeface="Arial" panose="020B0604020202020204" pitchFamily="34" charset="0"/>
                        </a:rPr>
                        <a:t> for this system</a:t>
                      </a:r>
                      <a:endParaRPr lang="en-US" sz="1000" b="1" i="0" u="none" strike="noStrike" dirty="0">
                        <a:solidFill>
                          <a:schemeClr val="tx1"/>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728012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1"/>
            <a:ext cx="8552411" cy="916246"/>
          </a:xfrm>
        </p:spPr>
        <p:txBody>
          <a:bodyPr/>
          <a:lstStyle/>
          <a:p>
            <a:r>
              <a:rPr lang="en-US" sz="2000" dirty="0" smtClean="0">
                <a:solidFill>
                  <a:srgbClr val="000000"/>
                </a:solidFill>
              </a:rPr>
              <a:t>Information Systems and Applications: </a:t>
            </a:r>
            <a:r>
              <a:rPr lang="en-US" sz="2000" dirty="0">
                <a:solidFill>
                  <a:srgbClr val="000000"/>
                </a:solidFill>
                <a:ea typeface="Lucida Grande"/>
              </a:rPr>
              <a:t>Systems most likely to be replaced in the next three years</a:t>
            </a:r>
            <a:endParaRPr lang="en-US" sz="2000" dirty="0">
              <a:solidFill>
                <a:srgbClr val="000000"/>
              </a:solidFill>
            </a:endParaRPr>
          </a:p>
        </p:txBody>
      </p:sp>
      <p:sp>
        <p:nvSpPr>
          <p:cNvPr id="4" name="Slide Number Placeholder 3"/>
          <p:cNvSpPr>
            <a:spLocks noGrp="1"/>
          </p:cNvSpPr>
          <p:nvPr>
            <p:ph type="sldNum" sz="quarter" idx="4"/>
          </p:nvPr>
        </p:nvSpPr>
        <p:spPr/>
        <p:txBody>
          <a:bodyPr/>
          <a:lstStyle/>
          <a:p>
            <a:fld id="{57E31C96-9645-D544-B01F-A6D62502A709}" type="slidenum">
              <a:rPr lang="en-US" smtClean="0"/>
              <a:pPr/>
              <a:t>47</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500027185"/>
              </p:ext>
            </p:extLst>
          </p:nvPr>
        </p:nvGraphicFramePr>
        <p:xfrm>
          <a:off x="76200" y="1676400"/>
          <a:ext cx="8991600" cy="3087624"/>
        </p:xfrm>
        <a:graphic>
          <a:graphicData uri="http://schemas.openxmlformats.org/drawingml/2006/table">
            <a:tbl>
              <a:tblPr firstRow="1" bandRow="1">
                <a:tableStyleId>{073A0DAA-6AF3-43AB-8588-CEC1D06C72B9}</a:tableStyleId>
              </a:tblPr>
              <a:tblGrid>
                <a:gridCol w="2129589"/>
                <a:gridCol w="867611"/>
                <a:gridCol w="965200"/>
                <a:gridCol w="838200"/>
                <a:gridCol w="838200"/>
                <a:gridCol w="838200"/>
                <a:gridCol w="838200"/>
                <a:gridCol w="838200"/>
                <a:gridCol w="838200"/>
              </a:tblGrid>
              <a:tr h="370840">
                <a:tc>
                  <a:txBody>
                    <a:bodyPr/>
                    <a:lstStyle/>
                    <a:p>
                      <a:endParaRPr lang="en-US" sz="1000" dirty="0">
                        <a:latin typeface="Arial" panose="020B0604020202020204" pitchFamily="34" charset="0"/>
                        <a:cs typeface="Arial" panose="020B0604020202020204" pitchFamily="34" charset="0"/>
                      </a:endParaRPr>
                    </a:p>
                  </a:txBody>
                  <a:tcPr marL="0" marR="0" marT="9144" marB="0" anchor="b">
                    <a:lnB w="12700" cap="flat" cmpd="sng" algn="ctr">
                      <a:solidFill>
                        <a:prstClr val="white">
                          <a:lumMod val="75000"/>
                        </a:prstClr>
                      </a:solidFill>
                      <a:prstDash val="solid"/>
                      <a:round/>
                      <a:headEnd type="none" w="med" len="med"/>
                      <a:tailEnd type="none" w="med" len="med"/>
                    </a:lnB>
                  </a:tcPr>
                </a:tc>
                <a:tc>
                  <a:txBody>
                    <a:bodyPr/>
                    <a:lstStyle/>
                    <a:p>
                      <a:pPr algn="ctr"/>
                      <a:r>
                        <a:rPr lang="en-US" sz="1000" dirty="0" smtClean="0">
                          <a:latin typeface="Arial" panose="020B0604020202020204" pitchFamily="34" charset="0"/>
                          <a:cs typeface="Arial" panose="020B0604020202020204" pitchFamily="34" charset="0"/>
                        </a:rPr>
                        <a:t>My institution</a:t>
                      </a:r>
                      <a:endParaRPr lang="en-US" sz="1000" dirty="0">
                        <a:latin typeface="Arial" panose="020B0604020202020204" pitchFamily="34" charset="0"/>
                        <a:cs typeface="Arial" panose="020B0604020202020204" pitchFamily="34" charset="0"/>
                      </a:endParaRPr>
                    </a:p>
                  </a:txBody>
                  <a:tcPr marL="0" marR="0" marT="9144" marB="0" anchor="b">
                    <a:lnB w="12700" cap="flat" cmpd="sng" algn="ctr">
                      <a:solidFill>
                        <a:prstClr val="white">
                          <a:lumMod val="75000"/>
                        </a:prstClr>
                      </a:solidFill>
                      <a:prstDash val="solid"/>
                      <a:round/>
                      <a:headEnd type="none" w="med" len="med"/>
                      <a:tailEnd type="none" w="med" len="med"/>
                    </a:lnB>
                  </a:tcPr>
                </a:tc>
                <a:tc>
                  <a:txBody>
                    <a:bodyPr/>
                    <a:lstStyle/>
                    <a:p>
                      <a:pPr algn="ctr"/>
                      <a:r>
                        <a:rPr lang="en-US" sz="1000" b="1" kern="1200" dirty="0" smtClean="0">
                          <a:solidFill>
                            <a:schemeClr val="lt1"/>
                          </a:solidFill>
                          <a:latin typeface="Arial" panose="020B0604020202020204" pitchFamily="34" charset="0"/>
                          <a:ea typeface="+mn-ea"/>
                          <a:cs typeface="Arial" panose="020B0604020202020204" pitchFamily="34" charset="0"/>
                        </a:rPr>
                        <a:t>All </a:t>
                      </a:r>
                      <a:r>
                        <a:rPr lang="en-US" sz="1000" b="1" kern="1200" dirty="0" err="1" smtClean="0">
                          <a:solidFill>
                            <a:schemeClr val="lt1"/>
                          </a:solidFill>
                          <a:latin typeface="Arial" panose="020B0604020202020204" pitchFamily="34" charset="0"/>
                          <a:ea typeface="+mn-ea"/>
                          <a:cs typeface="Arial" panose="020B0604020202020204" pitchFamily="34" charset="0"/>
                        </a:rPr>
                        <a:t>nonspecialized</a:t>
                      </a:r>
                      <a:r>
                        <a:rPr lang="en-US" sz="1000" b="1" kern="1200" dirty="0" smtClean="0">
                          <a:solidFill>
                            <a:schemeClr val="lt1"/>
                          </a:solidFill>
                          <a:latin typeface="Arial" panose="020B0604020202020204" pitchFamily="34" charset="0"/>
                          <a:ea typeface="+mn-ea"/>
                          <a:cs typeface="Arial" panose="020B0604020202020204" pitchFamily="34" charset="0"/>
                        </a:rPr>
                        <a:t> U.S.</a:t>
                      </a:r>
                      <a:endParaRPr lang="en-US" sz="1000" dirty="0">
                        <a:latin typeface="Arial" panose="020B0604020202020204" pitchFamily="34" charset="0"/>
                        <a:cs typeface="Arial" panose="020B0604020202020204" pitchFamily="34" charset="0"/>
                      </a:endParaRPr>
                    </a:p>
                  </a:txBody>
                  <a:tcPr marL="0" marR="0" marT="9144" marB="0" anchor="b">
                    <a:lnB w="12700" cap="flat" cmpd="sng" algn="ctr">
                      <a:solidFill>
                        <a:prstClr val="white">
                          <a:lumMod val="75000"/>
                        </a:prstClr>
                      </a:solidFill>
                      <a:prstDash val="solid"/>
                      <a:round/>
                      <a:headEnd type="none" w="med" len="med"/>
                      <a:tailEnd type="none" w="med" len="med"/>
                    </a:lnB>
                  </a:tcPr>
                </a:tc>
                <a:tc>
                  <a:txBody>
                    <a:bodyPr/>
                    <a:lstStyle/>
                    <a:p>
                      <a:pPr algn="ctr"/>
                      <a:r>
                        <a:rPr lang="en-US" sz="1000" dirty="0" smtClean="0">
                          <a:latin typeface="Arial" panose="020B0604020202020204" pitchFamily="34" charset="0"/>
                          <a:cs typeface="Arial" panose="020B0604020202020204" pitchFamily="34" charset="0"/>
                        </a:rPr>
                        <a:t>AA</a:t>
                      </a:r>
                      <a:endParaRPr lang="en-US" sz="1000" dirty="0">
                        <a:latin typeface="Arial" panose="020B0604020202020204" pitchFamily="34" charset="0"/>
                        <a:cs typeface="Arial" panose="020B0604020202020204" pitchFamily="34" charset="0"/>
                      </a:endParaRPr>
                    </a:p>
                  </a:txBody>
                  <a:tcPr marL="0" marR="0" marT="9144" marB="0" anchor="b">
                    <a:lnB w="12700" cap="flat" cmpd="sng" algn="ctr">
                      <a:solidFill>
                        <a:prstClr val="white">
                          <a:lumMod val="75000"/>
                        </a:prstClr>
                      </a:solidFill>
                      <a:prstDash val="solid"/>
                      <a:round/>
                      <a:headEnd type="none" w="med" len="med"/>
                      <a:tailEnd type="none" w="med" len="med"/>
                    </a:lnB>
                  </a:tcPr>
                </a:tc>
                <a:tc>
                  <a:txBody>
                    <a:bodyPr/>
                    <a:lstStyle/>
                    <a:p>
                      <a:pPr algn="ctr"/>
                      <a:r>
                        <a:rPr lang="en-US" sz="1000" dirty="0" smtClean="0">
                          <a:latin typeface="Arial" panose="020B0604020202020204" pitchFamily="34" charset="0"/>
                          <a:cs typeface="Arial" panose="020B0604020202020204" pitchFamily="34" charset="0"/>
                        </a:rPr>
                        <a:t>BA</a:t>
                      </a:r>
                      <a:endParaRPr lang="en-US" sz="1000" dirty="0">
                        <a:latin typeface="Arial" panose="020B0604020202020204" pitchFamily="34" charset="0"/>
                        <a:cs typeface="Arial" panose="020B0604020202020204" pitchFamily="34" charset="0"/>
                      </a:endParaRPr>
                    </a:p>
                  </a:txBody>
                  <a:tcPr marL="0" marR="0" marT="9144" marB="0" anchor="b">
                    <a:lnB w="12700" cap="flat" cmpd="sng" algn="ctr">
                      <a:solidFill>
                        <a:prstClr val="white">
                          <a:lumMod val="75000"/>
                        </a:prstClr>
                      </a:solidFill>
                      <a:prstDash val="solid"/>
                      <a:round/>
                      <a:headEnd type="none" w="med" len="med"/>
                      <a:tailEnd type="none" w="med" len="med"/>
                    </a:lnB>
                  </a:tcPr>
                </a:tc>
                <a:tc>
                  <a:txBody>
                    <a:bodyPr/>
                    <a:lstStyle/>
                    <a:p>
                      <a:pPr algn="ctr"/>
                      <a:r>
                        <a:rPr lang="en-US" sz="1000" dirty="0" smtClean="0">
                          <a:latin typeface="Arial" panose="020B0604020202020204" pitchFamily="34" charset="0"/>
                          <a:cs typeface="Arial" panose="020B0604020202020204" pitchFamily="34" charset="0"/>
                        </a:rPr>
                        <a:t>MA public</a:t>
                      </a:r>
                      <a:endParaRPr lang="en-US" sz="1000" dirty="0">
                        <a:latin typeface="Arial" panose="020B0604020202020204" pitchFamily="34" charset="0"/>
                        <a:cs typeface="Arial" panose="020B0604020202020204" pitchFamily="34" charset="0"/>
                      </a:endParaRPr>
                    </a:p>
                  </a:txBody>
                  <a:tcPr marL="0" marR="0" marT="9144" marB="0" anchor="b">
                    <a:lnB w="12700" cap="flat" cmpd="sng" algn="ctr">
                      <a:solidFill>
                        <a:prstClr val="white">
                          <a:lumMod val="75000"/>
                        </a:prstClr>
                      </a:solidFill>
                      <a:prstDash val="solid"/>
                      <a:round/>
                      <a:headEnd type="none" w="med" len="med"/>
                      <a:tailEnd type="none" w="med" len="med"/>
                    </a:lnB>
                  </a:tcPr>
                </a:tc>
                <a:tc>
                  <a:txBody>
                    <a:bodyPr/>
                    <a:lstStyle/>
                    <a:p>
                      <a:pPr algn="ctr"/>
                      <a:r>
                        <a:rPr lang="en-US" sz="1000" dirty="0" smtClean="0">
                          <a:latin typeface="Arial" panose="020B0604020202020204" pitchFamily="34" charset="0"/>
                          <a:cs typeface="Arial" panose="020B0604020202020204" pitchFamily="34" charset="0"/>
                        </a:rPr>
                        <a:t>MA private</a:t>
                      </a:r>
                      <a:endParaRPr lang="en-US" sz="1000" dirty="0">
                        <a:latin typeface="Arial" panose="020B0604020202020204" pitchFamily="34" charset="0"/>
                        <a:cs typeface="Arial" panose="020B0604020202020204" pitchFamily="34" charset="0"/>
                      </a:endParaRPr>
                    </a:p>
                  </a:txBody>
                  <a:tcPr marL="0" marR="0" marT="9144" marB="0" anchor="b">
                    <a:lnB w="12700" cap="flat" cmpd="sng" algn="ctr">
                      <a:solidFill>
                        <a:prstClr val="white">
                          <a:lumMod val="75000"/>
                        </a:prstClr>
                      </a:solidFill>
                      <a:prstDash val="solid"/>
                      <a:round/>
                      <a:headEnd type="none" w="med" len="med"/>
                      <a:tailEnd type="none" w="med" len="med"/>
                    </a:lnB>
                  </a:tcPr>
                </a:tc>
                <a:tc>
                  <a:txBody>
                    <a:bodyPr/>
                    <a:lstStyle/>
                    <a:p>
                      <a:pPr algn="ctr"/>
                      <a:r>
                        <a:rPr lang="en-US" sz="1000" dirty="0" smtClean="0">
                          <a:latin typeface="Arial" panose="020B0604020202020204" pitchFamily="34" charset="0"/>
                          <a:cs typeface="Arial" panose="020B0604020202020204" pitchFamily="34" charset="0"/>
                        </a:rPr>
                        <a:t>DR public</a:t>
                      </a:r>
                      <a:endParaRPr lang="en-US" sz="1000" dirty="0">
                        <a:latin typeface="Arial" panose="020B0604020202020204" pitchFamily="34" charset="0"/>
                        <a:cs typeface="Arial" panose="020B0604020202020204" pitchFamily="34" charset="0"/>
                      </a:endParaRPr>
                    </a:p>
                  </a:txBody>
                  <a:tcPr marL="0" marR="0" marT="9144" marB="0" anchor="b">
                    <a:lnB w="12700" cap="flat" cmpd="sng" algn="ctr">
                      <a:solidFill>
                        <a:prstClr val="white">
                          <a:lumMod val="75000"/>
                        </a:prstClr>
                      </a:solidFill>
                      <a:prstDash val="solid"/>
                      <a:round/>
                      <a:headEnd type="none" w="med" len="med"/>
                      <a:tailEnd type="none" w="med" len="med"/>
                    </a:lnB>
                  </a:tcPr>
                </a:tc>
                <a:tc>
                  <a:txBody>
                    <a:bodyPr/>
                    <a:lstStyle/>
                    <a:p>
                      <a:pPr algn="ctr"/>
                      <a:r>
                        <a:rPr lang="en-US" sz="1000" dirty="0" smtClean="0">
                          <a:latin typeface="Arial" panose="020B0604020202020204" pitchFamily="34" charset="0"/>
                          <a:cs typeface="Arial" panose="020B0604020202020204" pitchFamily="34" charset="0"/>
                        </a:rPr>
                        <a:t>DR private</a:t>
                      </a:r>
                      <a:endParaRPr lang="en-US" sz="1000" dirty="0">
                        <a:latin typeface="Arial" panose="020B0604020202020204" pitchFamily="34" charset="0"/>
                        <a:cs typeface="Arial" panose="020B0604020202020204" pitchFamily="34" charset="0"/>
                      </a:endParaRPr>
                    </a:p>
                  </a:txBody>
                  <a:tcPr marL="0" marR="0" marT="9144" marB="0" anchor="b">
                    <a:lnB w="12700" cap="flat" cmpd="sng" algn="ctr">
                      <a:solidFill>
                        <a:prstClr val="white">
                          <a:lumMod val="75000"/>
                        </a:prstClr>
                      </a:solidFill>
                      <a:prstDash val="solid"/>
                      <a:round/>
                      <a:headEnd type="none" w="med" len="med"/>
                      <a:tailEnd type="none" w="med" len="med"/>
                    </a:lnB>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effectLst/>
                          <a:latin typeface="Arial" panose="020B0604020202020204" pitchFamily="34" charset="0"/>
                          <a:cs typeface="Arial" panose="020B0604020202020204" pitchFamily="34" charset="0"/>
                        </a:rPr>
                        <a:t>Customer relationship management</a:t>
                      </a:r>
                      <a:endParaRPr lang="en-US" sz="1000" dirty="0" smtClean="0">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a:r>
                        <a:rPr lang="en-US" sz="1800" u="none" strike="noStrike" smtClean="0">
                          <a:solidFill>
                            <a:srgbClr val="008000"/>
                          </a:solidFill>
                          <a:effectLst/>
                          <a:latin typeface="Zapf Dingbats"/>
                          <a:ea typeface="Zapf Dingbats"/>
                          <a:cs typeface="Zapf Dingbats"/>
                          <a:sym typeface="Zapf Dingbats"/>
                        </a:rPr>
                        <a:t>✔  </a:t>
                      </a:r>
                      <a:r>
                        <a:rPr lang="en-US" sz="1800" u="none" strike="noStrike" smtClean="0">
                          <a:solidFill>
                            <a:srgbClr val="FF0000"/>
                          </a:solidFill>
                          <a:effectLst/>
                          <a:latin typeface="Zapf Dingbats"/>
                          <a:ea typeface="Zapf Dingbats"/>
                          <a:cs typeface="Zapf Dingbats"/>
                          <a:sym typeface="Zapf Dingbats"/>
                        </a:rPr>
                        <a:t>✖</a:t>
                      </a:r>
                      <a:endParaRPr lang="en-US" sz="1000" dirty="0">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27%</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77000">
                          <a:srgbClr val="BFBFBF"/>
                        </a:gs>
                        <a:gs pos="78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22%</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63000">
                          <a:srgbClr val="C0504D"/>
                        </a:gs>
                        <a:gs pos="64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22%</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63000">
                          <a:srgbClr val="9BBB59"/>
                        </a:gs>
                        <a:gs pos="64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32%</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91000">
                          <a:srgbClr val="4BACC6"/>
                        </a:gs>
                        <a:gs pos="92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24%</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69000">
                          <a:srgbClr val="B7DEE8"/>
                        </a:gs>
                        <a:gs pos="70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29%</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83000">
                          <a:srgbClr val="F79646"/>
                        </a:gs>
                        <a:gs pos="84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30%</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86000">
                          <a:srgbClr val="FCD5B5"/>
                        </a:gs>
                        <a:gs pos="87000">
                          <a:srgbClr val="FFFFFF"/>
                        </a:gs>
                      </a:gsLst>
                      <a:lin ang="0" scaled="1"/>
                      <a:tileRect/>
                    </a:gradFill>
                  </a:tcPr>
                </a:tc>
              </a:tr>
              <a:tr h="370840">
                <a:tc>
                  <a:txBody>
                    <a:bodyPr/>
                    <a:lstStyle/>
                    <a:p>
                      <a:r>
                        <a:rPr lang="en-US" sz="1000" kern="1200" dirty="0" smtClean="0">
                          <a:effectLst/>
                          <a:latin typeface="Arial" panose="020B0604020202020204" pitchFamily="34" charset="0"/>
                          <a:cs typeface="Arial" panose="020B0604020202020204" pitchFamily="34" charset="0"/>
                        </a:rPr>
                        <a:t>IT service desk management</a:t>
                      </a:r>
                      <a:endParaRPr lang="en-US" sz="1000" dirty="0">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a:r>
                        <a:rPr lang="en-US" sz="1800" u="none" strike="noStrike" smtClean="0">
                          <a:solidFill>
                            <a:srgbClr val="008000"/>
                          </a:solidFill>
                          <a:effectLst/>
                          <a:latin typeface="Zapf Dingbats"/>
                          <a:ea typeface="Zapf Dingbats"/>
                          <a:cs typeface="Zapf Dingbats"/>
                          <a:sym typeface="Zapf Dingbats"/>
                        </a:rPr>
                        <a:t>✔  </a:t>
                      </a:r>
                      <a:r>
                        <a:rPr lang="en-US" sz="1800" u="none" strike="noStrike" smtClean="0">
                          <a:solidFill>
                            <a:srgbClr val="FF0000"/>
                          </a:solidFill>
                          <a:effectLst/>
                          <a:latin typeface="Zapf Dingbats"/>
                          <a:ea typeface="Zapf Dingbats"/>
                          <a:cs typeface="Zapf Dingbats"/>
                          <a:sym typeface="Zapf Dingbats"/>
                        </a:rPr>
                        <a:t>✖</a:t>
                      </a:r>
                      <a:endParaRPr lang="en-US" sz="1000" dirty="0">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25%</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71000">
                          <a:srgbClr val="BFBFBF"/>
                        </a:gs>
                        <a:gs pos="72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26%</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74000">
                          <a:srgbClr val="C0504D"/>
                        </a:gs>
                        <a:gs pos="75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17%</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49000">
                          <a:srgbClr val="9BBB59"/>
                        </a:gs>
                        <a:gs pos="50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28%</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80000">
                          <a:srgbClr val="4BACC6"/>
                        </a:gs>
                        <a:gs pos="81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23%</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66000">
                          <a:srgbClr val="B7DEE8"/>
                        </a:gs>
                        <a:gs pos="67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27%</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77000">
                          <a:srgbClr val="F79646"/>
                        </a:gs>
                        <a:gs pos="78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33%</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94000">
                          <a:srgbClr val="FCD5B5"/>
                        </a:gs>
                        <a:gs pos="95000">
                          <a:srgbClr val="FFFFFF"/>
                        </a:gs>
                      </a:gsLst>
                      <a:lin ang="0" scaled="1"/>
                      <a:tileRect/>
                    </a:grad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sz="1000" u="none" strike="noStrike" dirty="0" smtClean="0">
                          <a:effectLst/>
                          <a:latin typeface="Arial" panose="020B0604020202020204" pitchFamily="34" charset="0"/>
                          <a:cs typeface="Arial" panose="020B0604020202020204" pitchFamily="34" charset="0"/>
                        </a:rPr>
                        <a:t>E-mail: faculty/staff</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a:r>
                        <a:rPr lang="en-US" sz="1800" u="none" strike="noStrike" smtClean="0">
                          <a:solidFill>
                            <a:srgbClr val="008000"/>
                          </a:solidFill>
                          <a:effectLst/>
                          <a:latin typeface="Zapf Dingbats"/>
                          <a:ea typeface="Zapf Dingbats"/>
                          <a:cs typeface="Zapf Dingbats"/>
                          <a:sym typeface="Zapf Dingbats"/>
                        </a:rPr>
                        <a:t>✔  </a:t>
                      </a:r>
                      <a:r>
                        <a:rPr lang="en-US" sz="1800" u="none" strike="noStrike" smtClean="0">
                          <a:solidFill>
                            <a:srgbClr val="FF0000"/>
                          </a:solidFill>
                          <a:effectLst/>
                          <a:latin typeface="Zapf Dingbats"/>
                          <a:ea typeface="Zapf Dingbats"/>
                          <a:cs typeface="Zapf Dingbats"/>
                          <a:sym typeface="Zapf Dingbats"/>
                        </a:rPr>
                        <a:t>✖</a:t>
                      </a:r>
                      <a:endParaRPr lang="en-US" sz="1000" dirty="0">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22%</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63000">
                          <a:srgbClr val="BFBFBF"/>
                        </a:gs>
                        <a:gs pos="64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24%</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69000">
                          <a:srgbClr val="C0504D"/>
                        </a:gs>
                        <a:gs pos="70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15%</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43000">
                          <a:srgbClr val="9BBB59"/>
                        </a:gs>
                        <a:gs pos="44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35%</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rgbClr val="4BACC6"/>
                    </a:soli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19%</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54000">
                          <a:srgbClr val="B7DEE8"/>
                        </a:gs>
                        <a:gs pos="55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25%</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71000">
                          <a:srgbClr val="F79646"/>
                        </a:gs>
                        <a:gs pos="72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12%</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34000">
                          <a:srgbClr val="FCD5B5"/>
                        </a:gs>
                        <a:gs pos="35000">
                          <a:srgbClr val="FFFFFF"/>
                        </a:gs>
                      </a:gsLst>
                      <a:lin ang="0" scaled="1"/>
                      <a:tileRect/>
                    </a:gra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u="none" strike="noStrike" dirty="0" smtClean="0">
                          <a:effectLst/>
                          <a:latin typeface="Arial" panose="020B0604020202020204" pitchFamily="34" charset="0"/>
                          <a:cs typeface="Arial" panose="020B0604020202020204" pitchFamily="34" charset="0"/>
                        </a:rPr>
                        <a:t>Web content management</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a:r>
                        <a:rPr lang="en-US" sz="1800" u="none" strike="noStrike" smtClean="0">
                          <a:solidFill>
                            <a:srgbClr val="008000"/>
                          </a:solidFill>
                          <a:effectLst/>
                          <a:latin typeface="Zapf Dingbats"/>
                          <a:ea typeface="Zapf Dingbats"/>
                          <a:cs typeface="Zapf Dingbats"/>
                          <a:sym typeface="Zapf Dingbats"/>
                        </a:rPr>
                        <a:t>✔  </a:t>
                      </a:r>
                      <a:r>
                        <a:rPr lang="en-US" sz="1800" u="none" strike="noStrike" smtClean="0">
                          <a:solidFill>
                            <a:srgbClr val="FF0000"/>
                          </a:solidFill>
                          <a:effectLst/>
                          <a:latin typeface="Zapf Dingbats"/>
                          <a:ea typeface="Zapf Dingbats"/>
                          <a:cs typeface="Zapf Dingbats"/>
                          <a:sym typeface="Zapf Dingbats"/>
                        </a:rPr>
                        <a:t>✖</a:t>
                      </a:r>
                      <a:endParaRPr lang="en-US" sz="1000" dirty="0">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21%</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60000">
                          <a:srgbClr val="BFBFBF"/>
                        </a:gs>
                        <a:gs pos="61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22%</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63000">
                          <a:srgbClr val="C0504D"/>
                        </a:gs>
                        <a:gs pos="64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23%</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66000">
                          <a:srgbClr val="9BBB59"/>
                        </a:gs>
                        <a:gs pos="67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18%</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51000">
                          <a:srgbClr val="4BACC6"/>
                        </a:gs>
                        <a:gs pos="52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28%</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80000">
                          <a:srgbClr val="B7DEE8"/>
                        </a:gs>
                        <a:gs pos="81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18%</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51000">
                          <a:srgbClr val="F79646"/>
                        </a:gs>
                        <a:gs pos="52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18%</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51000">
                          <a:srgbClr val="FCD5B5"/>
                        </a:gs>
                        <a:gs pos="52000">
                          <a:srgbClr val="FFFFFF"/>
                        </a:gs>
                      </a:gsLst>
                      <a:lin ang="0" scaled="1"/>
                      <a:tileRect/>
                    </a:gradFill>
                  </a:tcPr>
                </a:tc>
              </a:tr>
              <a:tr h="370840">
                <a:tc>
                  <a:txBody>
                    <a:bodyPr/>
                    <a:lstStyle/>
                    <a:p>
                      <a:pPr algn="l" fontAlgn="ctr"/>
                      <a:r>
                        <a:rPr lang="en-US" sz="1000" u="none" strike="noStrike" dirty="0" smtClean="0">
                          <a:effectLst/>
                          <a:latin typeface="Arial" panose="020B0604020202020204" pitchFamily="34" charset="0"/>
                          <a:cs typeface="Arial" panose="020B0604020202020204" pitchFamily="34" charset="0"/>
                        </a:rPr>
                        <a:t>Business</a:t>
                      </a:r>
                      <a:r>
                        <a:rPr lang="en-US" sz="1000" u="none" strike="noStrike" baseline="0" dirty="0" smtClean="0">
                          <a:effectLst/>
                          <a:latin typeface="Arial" panose="020B0604020202020204" pitchFamily="34" charset="0"/>
                          <a:cs typeface="Arial" panose="020B0604020202020204" pitchFamily="34" charset="0"/>
                        </a:rPr>
                        <a:t> intelligence reporting</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a:r>
                        <a:rPr lang="en-US" sz="1800" u="none" strike="noStrike" smtClean="0">
                          <a:solidFill>
                            <a:srgbClr val="008000"/>
                          </a:solidFill>
                          <a:effectLst/>
                          <a:latin typeface="Zapf Dingbats"/>
                          <a:ea typeface="Zapf Dingbats"/>
                          <a:cs typeface="Zapf Dingbats"/>
                          <a:sym typeface="Zapf Dingbats"/>
                        </a:rPr>
                        <a:t>✔  </a:t>
                      </a:r>
                      <a:r>
                        <a:rPr lang="en-US" sz="1800" u="none" strike="noStrike" smtClean="0">
                          <a:solidFill>
                            <a:srgbClr val="FF0000"/>
                          </a:solidFill>
                          <a:effectLst/>
                          <a:latin typeface="Zapf Dingbats"/>
                          <a:ea typeface="Zapf Dingbats"/>
                          <a:cs typeface="Zapf Dingbats"/>
                          <a:sym typeface="Zapf Dingbats"/>
                        </a:rPr>
                        <a:t>✖</a:t>
                      </a:r>
                      <a:endParaRPr lang="en-US" sz="1000" dirty="0">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17%</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49000">
                          <a:srgbClr val="BFBFBF"/>
                        </a:gs>
                        <a:gs pos="50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10%</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9000">
                          <a:srgbClr val="C0504D"/>
                        </a:gs>
                        <a:gs pos="30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12%</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34000">
                          <a:srgbClr val="9BBB59"/>
                        </a:gs>
                        <a:gs pos="35000">
                          <a:srgbClr val="FFFFFF"/>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0000"/>
                          </a:solidFill>
                          <a:latin typeface="Arial" panose="020B0604020202020204" pitchFamily="34" charset="0"/>
                          <a:cs typeface="Arial" panose="020B0604020202020204" pitchFamily="34" charset="0"/>
                        </a:rPr>
                        <a:t>13%</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37000">
                          <a:srgbClr val="4BACC6"/>
                        </a:gs>
                        <a:gs pos="38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16%</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46000">
                          <a:srgbClr val="B7DEE8"/>
                        </a:gs>
                        <a:gs pos="47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25%</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71000">
                          <a:srgbClr val="F79646"/>
                        </a:gs>
                        <a:gs pos="72000">
                          <a:srgbClr val="FFFFFF"/>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0000"/>
                          </a:solidFill>
                          <a:latin typeface="Arial" panose="020B0604020202020204" pitchFamily="34" charset="0"/>
                          <a:cs typeface="Arial" panose="020B0604020202020204" pitchFamily="34" charset="0"/>
                        </a:rPr>
                        <a:t>23%</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66000">
                          <a:srgbClr val="FCD5B5"/>
                        </a:gs>
                        <a:gs pos="67000">
                          <a:srgbClr val="FFFFFF"/>
                        </a:gs>
                      </a:gsLst>
                      <a:lin ang="0" scaled="1"/>
                      <a:tileRect/>
                    </a:gra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effectLst/>
                          <a:latin typeface="Arial" panose="020B0604020202020204" pitchFamily="34" charset="0"/>
                          <a:cs typeface="Arial" panose="020B0604020202020204" pitchFamily="34" charset="0"/>
                        </a:rPr>
                        <a:t>Facilities management</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a:r>
                        <a:rPr lang="en-US" sz="1800" u="none" strike="noStrike" dirty="0" smtClean="0">
                          <a:solidFill>
                            <a:srgbClr val="008000"/>
                          </a:solidFill>
                          <a:effectLst/>
                          <a:latin typeface="Zapf Dingbats"/>
                          <a:ea typeface="Zapf Dingbats"/>
                          <a:cs typeface="Zapf Dingbats"/>
                          <a:sym typeface="Zapf Dingbats"/>
                        </a:rPr>
                        <a:t>✔  </a:t>
                      </a:r>
                      <a:r>
                        <a:rPr lang="en-US" sz="1800" u="none" strike="noStrike" dirty="0" smtClean="0">
                          <a:solidFill>
                            <a:srgbClr val="FF0000"/>
                          </a:solidFill>
                          <a:effectLst/>
                          <a:latin typeface="Zapf Dingbats"/>
                          <a:ea typeface="Zapf Dingbats"/>
                          <a:cs typeface="Zapf Dingbats"/>
                          <a:sym typeface="Zapf Dingbats"/>
                        </a:rPr>
                        <a:t>✖</a:t>
                      </a:r>
                      <a:endParaRPr lang="en-US" sz="1000" dirty="0">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15%</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43000">
                          <a:srgbClr val="BFBFBF"/>
                        </a:gs>
                        <a:gs pos="44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8%</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3000">
                          <a:srgbClr val="C0504D"/>
                        </a:gs>
                        <a:gs pos="24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11%</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31000">
                          <a:srgbClr val="9BBB59"/>
                        </a:gs>
                        <a:gs pos="32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17%</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49000">
                          <a:srgbClr val="4BACC6"/>
                        </a:gs>
                        <a:gs pos="50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12%</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34000">
                          <a:srgbClr val="B7DEE8"/>
                        </a:gs>
                        <a:gs pos="35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16%</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46000">
                          <a:srgbClr val="F79646"/>
                        </a:gs>
                        <a:gs pos="47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28%</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80000">
                          <a:srgbClr val="FCD5B5"/>
                        </a:gs>
                        <a:gs pos="81000">
                          <a:srgbClr val="FFFFFF"/>
                        </a:gs>
                      </a:gsLst>
                      <a:lin ang="0" scaled="1"/>
                      <a:tileRect/>
                    </a:gradFill>
                  </a:tcPr>
                </a:tc>
              </a:tr>
              <a:tr h="370840">
                <a:tc>
                  <a:txBody>
                    <a:bodyPr/>
                    <a:lstStyle/>
                    <a:p>
                      <a:pPr lvl="0" algn="l" fontAlgn="ctr"/>
                      <a:r>
                        <a:rPr lang="is-IS" sz="1000" u="none" strike="noStrike" dirty="0" smtClean="0">
                          <a:effectLst/>
                          <a:latin typeface="Arial" panose="020B0604020202020204" pitchFamily="34" charset="0"/>
                          <a:cs typeface="Arial" panose="020B0604020202020204" pitchFamily="34" charset="0"/>
                        </a:rPr>
                        <a:t>Admissions: undergraduate</a:t>
                      </a:r>
                      <a:endParaRPr lang="is-IS" sz="1000" b="0" i="0" u="none" strike="noStrike" dirty="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a:r>
                        <a:rPr lang="en-US" sz="1800" u="none" strike="noStrike" smtClean="0">
                          <a:solidFill>
                            <a:srgbClr val="008000"/>
                          </a:solidFill>
                          <a:effectLst/>
                          <a:latin typeface="Zapf Dingbats"/>
                          <a:ea typeface="Zapf Dingbats"/>
                          <a:cs typeface="Zapf Dingbats"/>
                          <a:sym typeface="Zapf Dingbats"/>
                        </a:rPr>
                        <a:t>✔  </a:t>
                      </a:r>
                      <a:r>
                        <a:rPr lang="en-US" sz="1800" u="none" strike="noStrike" smtClean="0">
                          <a:solidFill>
                            <a:srgbClr val="FF0000"/>
                          </a:solidFill>
                          <a:effectLst/>
                          <a:latin typeface="Zapf Dingbats"/>
                          <a:ea typeface="Zapf Dingbats"/>
                          <a:cs typeface="Zapf Dingbats"/>
                          <a:sym typeface="Zapf Dingbats"/>
                        </a:rPr>
                        <a:t>✖</a:t>
                      </a:r>
                      <a:endParaRPr lang="en-US" sz="1000" dirty="0">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13%</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37000">
                          <a:srgbClr val="BFBFBF"/>
                        </a:gs>
                        <a:gs pos="38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8%</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3000">
                          <a:srgbClr val="C0504D"/>
                        </a:gs>
                        <a:gs pos="24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17%</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49000">
                          <a:srgbClr val="9BBB59"/>
                        </a:gs>
                        <a:gs pos="50000">
                          <a:srgbClr val="FFFFFF"/>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0000"/>
                          </a:solidFill>
                          <a:latin typeface="Arial" panose="020B0604020202020204" pitchFamily="34" charset="0"/>
                          <a:cs typeface="Arial" panose="020B0604020202020204" pitchFamily="34" charset="0"/>
                        </a:rPr>
                        <a:t>8%</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23000">
                          <a:srgbClr val="4BACC6"/>
                        </a:gs>
                        <a:gs pos="24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16%</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46000">
                          <a:srgbClr val="B7DEE8"/>
                        </a:gs>
                        <a:gs pos="47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12%</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34000">
                          <a:srgbClr val="F79646"/>
                        </a:gs>
                        <a:gs pos="35000">
                          <a:srgbClr val="FFFFFF"/>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0000"/>
                          </a:solidFill>
                          <a:latin typeface="Arial" panose="020B0604020202020204" pitchFamily="34" charset="0"/>
                          <a:cs typeface="Arial" panose="020B0604020202020204" pitchFamily="34" charset="0"/>
                        </a:rPr>
                        <a:t>20%</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57000">
                          <a:srgbClr val="FCD5B5"/>
                        </a:gs>
                        <a:gs pos="58000">
                          <a:srgbClr val="FFFFFF"/>
                        </a:gs>
                      </a:gsLst>
                      <a:lin ang="0" scaled="1"/>
                      <a:tileRect/>
                    </a:gra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45812413"/>
              </p:ext>
            </p:extLst>
          </p:nvPr>
        </p:nvGraphicFramePr>
        <p:xfrm>
          <a:off x="2133600" y="6457700"/>
          <a:ext cx="6934200" cy="324100"/>
        </p:xfrm>
        <a:graphic>
          <a:graphicData uri="http://schemas.openxmlformats.org/drawingml/2006/table">
            <a:tbl>
              <a:tblPr firstRow="1">
                <a:tableStyleId>{073A0DAA-6AF3-43AB-8588-CEC1D06C72B9}</a:tableStyleId>
              </a:tblPr>
              <a:tblGrid>
                <a:gridCol w="444500"/>
                <a:gridCol w="6489700"/>
              </a:tblGrid>
              <a:tr h="37506">
                <a:tc>
                  <a:txBody>
                    <a:bodyPr/>
                    <a:lstStyle/>
                    <a:p>
                      <a:pPr algn="ctr" fontAlgn="ctr"/>
                      <a:r>
                        <a:rPr lang="en-US" sz="1000" u="none" strike="noStrike" dirty="0" smtClean="0">
                          <a:solidFill>
                            <a:srgbClr val="008000"/>
                          </a:solidFill>
                          <a:effectLst/>
                          <a:latin typeface="Zapf Dingbats"/>
                          <a:ea typeface="Zapf Dingbats"/>
                          <a:cs typeface="Zapf Dingbats"/>
                          <a:sym typeface="Zapf Dingbats"/>
                        </a:rPr>
                        <a:t>✔</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000" b="1" u="none" strike="noStrike" dirty="0" smtClean="0">
                          <a:solidFill>
                            <a:schemeClr val="tx1"/>
                          </a:solidFill>
                          <a:effectLst/>
                          <a:latin typeface="Arial" panose="020B0604020202020204" pitchFamily="34" charset="0"/>
                          <a:cs typeface="Arial" panose="020B0604020202020204" pitchFamily="34" charset="0"/>
                        </a:rPr>
                        <a:t>My institution has recently</a:t>
                      </a:r>
                      <a:r>
                        <a:rPr lang="en-US" sz="1000" b="1" u="none" strike="noStrike" baseline="0" dirty="0" smtClean="0">
                          <a:solidFill>
                            <a:schemeClr val="tx1"/>
                          </a:solidFill>
                          <a:effectLst/>
                          <a:latin typeface="Arial" panose="020B0604020202020204" pitchFamily="34" charset="0"/>
                          <a:cs typeface="Arial" panose="020B0604020202020204" pitchFamily="34" charset="0"/>
                        </a:rPr>
                        <a:t> replaced this system or plans to replace in the next three years</a:t>
                      </a:r>
                      <a:endParaRPr lang="en-US" sz="1000" b="1" i="0" u="none" strike="noStrike" dirty="0" smtClean="0">
                        <a:solidFill>
                          <a:schemeClr val="tx1"/>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r>
              <a:tr h="3869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000" u="none" strike="noStrike" dirty="0" smtClean="0">
                          <a:solidFill>
                            <a:srgbClr val="FF0000"/>
                          </a:solidFill>
                          <a:effectLst/>
                          <a:latin typeface="Zapf Dingbats"/>
                          <a:ea typeface="Zapf Dingbats"/>
                          <a:cs typeface="Zapf Dingbats"/>
                          <a:sym typeface="Zapf Dingbats"/>
                        </a:rPr>
                        <a:t>✖</a:t>
                      </a:r>
                      <a:endParaRPr lang="en-US" sz="1000" b="0" i="0" u="none" strike="noStrike" dirty="0" smtClean="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l" fontAlgn="ctr"/>
                      <a:r>
                        <a:rPr lang="en-US" sz="1000" b="1" i="0" u="none" strike="noStrike" dirty="0" smtClean="0">
                          <a:solidFill>
                            <a:schemeClr val="tx1"/>
                          </a:solidFill>
                          <a:effectLst/>
                          <a:latin typeface="Arial" panose="020B0604020202020204" pitchFamily="34" charset="0"/>
                          <a:cs typeface="Arial" panose="020B0604020202020204" pitchFamily="34" charset="0"/>
                        </a:rPr>
                        <a:t>My institution has not recently replaced this system and has</a:t>
                      </a:r>
                      <a:r>
                        <a:rPr lang="en-US" sz="1000" b="1" i="0" u="none" strike="noStrike" baseline="0" dirty="0" smtClean="0">
                          <a:solidFill>
                            <a:schemeClr val="tx1"/>
                          </a:solidFill>
                          <a:effectLst/>
                          <a:latin typeface="Arial" panose="020B0604020202020204" pitchFamily="34" charset="0"/>
                          <a:cs typeface="Arial" panose="020B0604020202020204" pitchFamily="34" charset="0"/>
                        </a:rPr>
                        <a:t> no plans to replace in the next three years</a:t>
                      </a:r>
                      <a:endParaRPr lang="en-US" sz="1000" b="1" i="0" u="none" strike="noStrike" dirty="0">
                        <a:solidFill>
                          <a:schemeClr val="tx1"/>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469994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1"/>
            <a:ext cx="8552411" cy="916246"/>
          </a:xfrm>
        </p:spPr>
        <p:txBody>
          <a:bodyPr/>
          <a:lstStyle/>
          <a:p>
            <a:r>
              <a:rPr lang="en-US" sz="2000" dirty="0" smtClean="0">
                <a:solidFill>
                  <a:srgbClr val="000000"/>
                </a:solidFill>
              </a:rPr>
              <a:t>Information Systems and Applications: </a:t>
            </a:r>
            <a:r>
              <a:rPr lang="en-US" sz="2000" dirty="0">
                <a:solidFill>
                  <a:srgbClr val="000000"/>
                </a:solidFill>
                <a:ea typeface="Lucida Grande"/>
              </a:rPr>
              <a:t>Systems most commonly mobile </a:t>
            </a:r>
            <a:r>
              <a:rPr lang="en-US" sz="2000" dirty="0" smtClean="0">
                <a:solidFill>
                  <a:srgbClr val="000000"/>
                </a:solidFill>
                <a:ea typeface="Lucida Grande"/>
              </a:rPr>
              <a:t>friendly*</a:t>
            </a:r>
            <a:endParaRPr lang="en-US" sz="2000" dirty="0">
              <a:solidFill>
                <a:srgbClr val="000000"/>
              </a:solidFill>
            </a:endParaRPr>
          </a:p>
        </p:txBody>
      </p:sp>
      <p:sp>
        <p:nvSpPr>
          <p:cNvPr id="4" name="Slide Number Placeholder 3"/>
          <p:cNvSpPr>
            <a:spLocks noGrp="1"/>
          </p:cNvSpPr>
          <p:nvPr>
            <p:ph type="sldNum" sz="quarter" idx="4"/>
          </p:nvPr>
        </p:nvSpPr>
        <p:spPr/>
        <p:txBody>
          <a:bodyPr/>
          <a:lstStyle/>
          <a:p>
            <a:fld id="{57E31C96-9645-D544-B01F-A6D62502A709}" type="slidenum">
              <a:rPr lang="en-US" smtClean="0"/>
              <a:pPr/>
              <a:t>48</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078695203"/>
              </p:ext>
            </p:extLst>
          </p:nvPr>
        </p:nvGraphicFramePr>
        <p:xfrm>
          <a:off x="76201" y="1676400"/>
          <a:ext cx="8991599" cy="1949704"/>
        </p:xfrm>
        <a:graphic>
          <a:graphicData uri="http://schemas.openxmlformats.org/drawingml/2006/table">
            <a:tbl>
              <a:tblPr firstRow="1" bandRow="1">
                <a:tableStyleId>{073A0DAA-6AF3-43AB-8588-CEC1D06C72B9}</a:tableStyleId>
              </a:tblPr>
              <a:tblGrid>
                <a:gridCol w="2129589"/>
                <a:gridCol w="867610"/>
                <a:gridCol w="965200"/>
                <a:gridCol w="838200"/>
                <a:gridCol w="838200"/>
                <a:gridCol w="838200"/>
                <a:gridCol w="838200"/>
                <a:gridCol w="838200"/>
                <a:gridCol w="838200"/>
              </a:tblGrid>
              <a:tr h="370840">
                <a:tc>
                  <a:txBody>
                    <a:bodyPr/>
                    <a:lstStyle/>
                    <a:p>
                      <a:endParaRPr lang="en-US" sz="1000" dirty="0">
                        <a:latin typeface="Arial" panose="020B0604020202020204" pitchFamily="34" charset="0"/>
                        <a:cs typeface="Arial" panose="020B0604020202020204" pitchFamily="34" charset="0"/>
                      </a:endParaRPr>
                    </a:p>
                  </a:txBody>
                  <a:tcPr marL="0" marR="0" marT="9144" marB="0" anchor="b">
                    <a:lnB w="12700" cap="flat" cmpd="sng" algn="ctr">
                      <a:solidFill>
                        <a:prstClr val="white">
                          <a:lumMod val="75000"/>
                        </a:prstClr>
                      </a:solidFill>
                      <a:prstDash val="solid"/>
                      <a:round/>
                      <a:headEnd type="none" w="med" len="med"/>
                      <a:tailEnd type="none" w="med" len="med"/>
                    </a:lnB>
                  </a:tcPr>
                </a:tc>
                <a:tc>
                  <a:txBody>
                    <a:bodyPr/>
                    <a:lstStyle/>
                    <a:p>
                      <a:pPr algn="ctr"/>
                      <a:r>
                        <a:rPr lang="en-US" sz="1000" dirty="0" smtClean="0">
                          <a:latin typeface="Arial" panose="020B0604020202020204" pitchFamily="34" charset="0"/>
                          <a:cs typeface="Arial" panose="020B0604020202020204" pitchFamily="34" charset="0"/>
                        </a:rPr>
                        <a:t>My institution</a:t>
                      </a:r>
                      <a:endParaRPr lang="en-US" sz="1000" dirty="0">
                        <a:latin typeface="Arial" panose="020B0604020202020204" pitchFamily="34" charset="0"/>
                        <a:cs typeface="Arial" panose="020B0604020202020204" pitchFamily="34" charset="0"/>
                      </a:endParaRPr>
                    </a:p>
                  </a:txBody>
                  <a:tcPr marL="0" marR="0" marT="9144" marB="0" anchor="b">
                    <a:lnB w="12700" cap="flat" cmpd="sng" algn="ctr">
                      <a:solidFill>
                        <a:prstClr val="white">
                          <a:lumMod val="75000"/>
                        </a:prstClr>
                      </a:solidFill>
                      <a:prstDash val="solid"/>
                      <a:round/>
                      <a:headEnd type="none" w="med" len="med"/>
                      <a:tailEnd type="none" w="med" len="med"/>
                    </a:lnB>
                  </a:tcPr>
                </a:tc>
                <a:tc>
                  <a:txBody>
                    <a:bodyPr/>
                    <a:lstStyle/>
                    <a:p>
                      <a:pPr algn="ctr"/>
                      <a:r>
                        <a:rPr lang="en-US" sz="1000" b="1" kern="1200" dirty="0" smtClean="0">
                          <a:solidFill>
                            <a:schemeClr val="lt1"/>
                          </a:solidFill>
                          <a:latin typeface="Arial" panose="020B0604020202020204" pitchFamily="34" charset="0"/>
                          <a:ea typeface="+mn-ea"/>
                          <a:cs typeface="Arial" panose="020B0604020202020204" pitchFamily="34" charset="0"/>
                        </a:rPr>
                        <a:t>All </a:t>
                      </a:r>
                      <a:r>
                        <a:rPr lang="en-US" sz="1000" b="1" kern="1200" dirty="0" err="1" smtClean="0">
                          <a:solidFill>
                            <a:schemeClr val="lt1"/>
                          </a:solidFill>
                          <a:latin typeface="Arial" panose="020B0604020202020204" pitchFamily="34" charset="0"/>
                          <a:ea typeface="+mn-ea"/>
                          <a:cs typeface="Arial" panose="020B0604020202020204" pitchFamily="34" charset="0"/>
                        </a:rPr>
                        <a:t>nonspecialized</a:t>
                      </a:r>
                      <a:r>
                        <a:rPr lang="en-US" sz="1000" b="1" kern="1200" dirty="0" smtClean="0">
                          <a:solidFill>
                            <a:schemeClr val="lt1"/>
                          </a:solidFill>
                          <a:latin typeface="Arial" panose="020B0604020202020204" pitchFamily="34" charset="0"/>
                          <a:ea typeface="+mn-ea"/>
                          <a:cs typeface="Arial" panose="020B0604020202020204" pitchFamily="34" charset="0"/>
                        </a:rPr>
                        <a:t> U.S.</a:t>
                      </a:r>
                      <a:endParaRPr lang="en-US" sz="1000" dirty="0">
                        <a:latin typeface="Arial" panose="020B0604020202020204" pitchFamily="34" charset="0"/>
                        <a:cs typeface="Arial" panose="020B0604020202020204" pitchFamily="34" charset="0"/>
                      </a:endParaRPr>
                    </a:p>
                  </a:txBody>
                  <a:tcPr marL="0" marR="0" marT="9144" marB="0" anchor="b">
                    <a:lnB w="12700" cap="flat" cmpd="sng" algn="ctr">
                      <a:solidFill>
                        <a:prstClr val="white">
                          <a:lumMod val="75000"/>
                        </a:prstClr>
                      </a:solidFill>
                      <a:prstDash val="solid"/>
                      <a:round/>
                      <a:headEnd type="none" w="med" len="med"/>
                      <a:tailEnd type="none" w="med" len="med"/>
                    </a:lnB>
                  </a:tcPr>
                </a:tc>
                <a:tc>
                  <a:txBody>
                    <a:bodyPr/>
                    <a:lstStyle/>
                    <a:p>
                      <a:pPr algn="ctr"/>
                      <a:r>
                        <a:rPr lang="en-US" sz="1000" dirty="0" smtClean="0">
                          <a:latin typeface="Arial" panose="020B0604020202020204" pitchFamily="34" charset="0"/>
                          <a:cs typeface="Arial" panose="020B0604020202020204" pitchFamily="34" charset="0"/>
                        </a:rPr>
                        <a:t>AA</a:t>
                      </a:r>
                      <a:endParaRPr lang="en-US" sz="1000" dirty="0">
                        <a:latin typeface="Arial" panose="020B0604020202020204" pitchFamily="34" charset="0"/>
                        <a:cs typeface="Arial" panose="020B0604020202020204" pitchFamily="34" charset="0"/>
                      </a:endParaRPr>
                    </a:p>
                  </a:txBody>
                  <a:tcPr marL="0" marR="0" marT="9144" marB="0" anchor="b">
                    <a:lnB w="12700" cap="flat" cmpd="sng" algn="ctr">
                      <a:solidFill>
                        <a:prstClr val="white">
                          <a:lumMod val="75000"/>
                        </a:prstClr>
                      </a:solidFill>
                      <a:prstDash val="solid"/>
                      <a:round/>
                      <a:headEnd type="none" w="med" len="med"/>
                      <a:tailEnd type="none" w="med" len="med"/>
                    </a:lnB>
                  </a:tcPr>
                </a:tc>
                <a:tc>
                  <a:txBody>
                    <a:bodyPr/>
                    <a:lstStyle/>
                    <a:p>
                      <a:pPr algn="ctr"/>
                      <a:r>
                        <a:rPr lang="en-US" sz="1000" dirty="0" smtClean="0">
                          <a:latin typeface="Arial" panose="020B0604020202020204" pitchFamily="34" charset="0"/>
                          <a:cs typeface="Arial" panose="020B0604020202020204" pitchFamily="34" charset="0"/>
                        </a:rPr>
                        <a:t>BA</a:t>
                      </a:r>
                      <a:endParaRPr lang="en-US" sz="1000" dirty="0">
                        <a:latin typeface="Arial" panose="020B0604020202020204" pitchFamily="34" charset="0"/>
                        <a:cs typeface="Arial" panose="020B0604020202020204" pitchFamily="34" charset="0"/>
                      </a:endParaRPr>
                    </a:p>
                  </a:txBody>
                  <a:tcPr marL="0" marR="0" marT="9144" marB="0" anchor="b">
                    <a:lnB w="12700" cap="flat" cmpd="sng" algn="ctr">
                      <a:solidFill>
                        <a:prstClr val="white">
                          <a:lumMod val="75000"/>
                        </a:prstClr>
                      </a:solidFill>
                      <a:prstDash val="solid"/>
                      <a:round/>
                      <a:headEnd type="none" w="med" len="med"/>
                      <a:tailEnd type="none" w="med" len="med"/>
                    </a:lnB>
                  </a:tcPr>
                </a:tc>
                <a:tc>
                  <a:txBody>
                    <a:bodyPr/>
                    <a:lstStyle/>
                    <a:p>
                      <a:pPr algn="ctr"/>
                      <a:r>
                        <a:rPr lang="en-US" sz="1000" dirty="0" smtClean="0">
                          <a:latin typeface="Arial" panose="020B0604020202020204" pitchFamily="34" charset="0"/>
                          <a:cs typeface="Arial" panose="020B0604020202020204" pitchFamily="34" charset="0"/>
                        </a:rPr>
                        <a:t>MA public</a:t>
                      </a:r>
                      <a:endParaRPr lang="en-US" sz="1000" dirty="0">
                        <a:latin typeface="Arial" panose="020B0604020202020204" pitchFamily="34" charset="0"/>
                        <a:cs typeface="Arial" panose="020B0604020202020204" pitchFamily="34" charset="0"/>
                      </a:endParaRPr>
                    </a:p>
                  </a:txBody>
                  <a:tcPr marL="0" marR="0" marT="9144" marB="0" anchor="b">
                    <a:lnB w="12700" cap="flat" cmpd="sng" algn="ctr">
                      <a:solidFill>
                        <a:prstClr val="white">
                          <a:lumMod val="75000"/>
                        </a:prstClr>
                      </a:solidFill>
                      <a:prstDash val="solid"/>
                      <a:round/>
                      <a:headEnd type="none" w="med" len="med"/>
                      <a:tailEnd type="none" w="med" len="med"/>
                    </a:lnB>
                  </a:tcPr>
                </a:tc>
                <a:tc>
                  <a:txBody>
                    <a:bodyPr/>
                    <a:lstStyle/>
                    <a:p>
                      <a:pPr algn="ctr"/>
                      <a:r>
                        <a:rPr lang="en-US" sz="1000" dirty="0" smtClean="0">
                          <a:latin typeface="Arial" panose="020B0604020202020204" pitchFamily="34" charset="0"/>
                          <a:cs typeface="Arial" panose="020B0604020202020204" pitchFamily="34" charset="0"/>
                        </a:rPr>
                        <a:t>MA private</a:t>
                      </a:r>
                      <a:endParaRPr lang="en-US" sz="1000" dirty="0">
                        <a:latin typeface="Arial" panose="020B0604020202020204" pitchFamily="34" charset="0"/>
                        <a:cs typeface="Arial" panose="020B0604020202020204" pitchFamily="34" charset="0"/>
                      </a:endParaRPr>
                    </a:p>
                  </a:txBody>
                  <a:tcPr marL="0" marR="0" marT="9144" marB="0" anchor="b">
                    <a:lnB w="12700" cap="flat" cmpd="sng" algn="ctr">
                      <a:solidFill>
                        <a:prstClr val="white">
                          <a:lumMod val="75000"/>
                        </a:prstClr>
                      </a:solidFill>
                      <a:prstDash val="solid"/>
                      <a:round/>
                      <a:headEnd type="none" w="med" len="med"/>
                      <a:tailEnd type="none" w="med" len="med"/>
                    </a:lnB>
                  </a:tcPr>
                </a:tc>
                <a:tc>
                  <a:txBody>
                    <a:bodyPr/>
                    <a:lstStyle/>
                    <a:p>
                      <a:pPr algn="ctr"/>
                      <a:r>
                        <a:rPr lang="en-US" sz="1000" dirty="0" smtClean="0">
                          <a:latin typeface="Arial" panose="020B0604020202020204" pitchFamily="34" charset="0"/>
                          <a:cs typeface="Arial" panose="020B0604020202020204" pitchFamily="34" charset="0"/>
                        </a:rPr>
                        <a:t>DR public</a:t>
                      </a:r>
                      <a:endParaRPr lang="en-US" sz="1000" dirty="0">
                        <a:latin typeface="Arial" panose="020B0604020202020204" pitchFamily="34" charset="0"/>
                        <a:cs typeface="Arial" panose="020B0604020202020204" pitchFamily="34" charset="0"/>
                      </a:endParaRPr>
                    </a:p>
                  </a:txBody>
                  <a:tcPr marL="0" marR="0" marT="9144" marB="0" anchor="b">
                    <a:lnB w="12700" cap="flat" cmpd="sng" algn="ctr">
                      <a:solidFill>
                        <a:prstClr val="white">
                          <a:lumMod val="75000"/>
                        </a:prstClr>
                      </a:solidFill>
                      <a:prstDash val="solid"/>
                      <a:round/>
                      <a:headEnd type="none" w="med" len="med"/>
                      <a:tailEnd type="none" w="med" len="med"/>
                    </a:lnB>
                  </a:tcPr>
                </a:tc>
                <a:tc>
                  <a:txBody>
                    <a:bodyPr/>
                    <a:lstStyle/>
                    <a:p>
                      <a:pPr algn="ctr"/>
                      <a:r>
                        <a:rPr lang="en-US" sz="1000" dirty="0" smtClean="0">
                          <a:latin typeface="Arial" panose="020B0604020202020204" pitchFamily="34" charset="0"/>
                          <a:cs typeface="Arial" panose="020B0604020202020204" pitchFamily="34" charset="0"/>
                        </a:rPr>
                        <a:t>DR private</a:t>
                      </a:r>
                      <a:endParaRPr lang="en-US" sz="1000" dirty="0">
                        <a:latin typeface="Arial" panose="020B0604020202020204" pitchFamily="34" charset="0"/>
                        <a:cs typeface="Arial" panose="020B0604020202020204" pitchFamily="34" charset="0"/>
                      </a:endParaRPr>
                    </a:p>
                  </a:txBody>
                  <a:tcPr marL="0" marR="0" marT="9144" marB="0" anchor="b">
                    <a:lnB w="12700" cap="flat" cmpd="sng" algn="ctr">
                      <a:solidFill>
                        <a:prstClr val="white">
                          <a:lumMod val="75000"/>
                        </a:prstClr>
                      </a:solidFill>
                      <a:prstDash val="solid"/>
                      <a:round/>
                      <a:headEnd type="none" w="med" len="med"/>
                      <a:tailEnd type="none" w="med" len="med"/>
                    </a:lnB>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effectLst/>
                          <a:latin typeface="Arial" panose="020B0604020202020204" pitchFamily="34" charset="0"/>
                          <a:cs typeface="Arial" panose="020B0604020202020204" pitchFamily="34" charset="0"/>
                        </a:rPr>
                        <a:t>E-mail: student</a:t>
                      </a:r>
                      <a:endParaRPr lang="en-US" sz="1000" dirty="0" smtClean="0">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rgbClr val="FFFFFF"/>
                    </a:solidFill>
                  </a:tcPr>
                </a:tc>
                <a:tc>
                  <a:txBody>
                    <a:bodyPr/>
                    <a:lstStyle/>
                    <a:p>
                      <a:pPr algn="ctr"/>
                      <a:r>
                        <a:rPr lang="en-US" sz="1800" u="none" strike="noStrike" smtClean="0">
                          <a:solidFill>
                            <a:srgbClr val="008000"/>
                          </a:solidFill>
                          <a:effectLst/>
                          <a:latin typeface="Zapf Dingbats"/>
                          <a:ea typeface="Zapf Dingbats"/>
                          <a:cs typeface="Zapf Dingbats"/>
                          <a:sym typeface="Zapf Dingbats"/>
                        </a:rPr>
                        <a:t>✔  </a:t>
                      </a:r>
                      <a:r>
                        <a:rPr lang="en-US" sz="1800" u="none" strike="noStrike" smtClean="0">
                          <a:solidFill>
                            <a:srgbClr val="FF0000"/>
                          </a:solidFill>
                          <a:effectLst/>
                          <a:latin typeface="Zapf Dingbats"/>
                          <a:ea typeface="Zapf Dingbats"/>
                          <a:cs typeface="Zapf Dingbats"/>
                          <a:sym typeface="Zapf Dingbats"/>
                        </a:rPr>
                        <a:t>✖</a:t>
                      </a:r>
                      <a:endParaRPr lang="en-US" sz="1000" dirty="0">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rgbClr val="FFFFFF"/>
                    </a:soli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63%</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80000">
                          <a:srgbClr val="BFBFBF"/>
                        </a:gs>
                        <a:gs pos="81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62%</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78000">
                          <a:srgbClr val="C0504D"/>
                        </a:gs>
                        <a:gs pos="79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68%</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90000">
                          <a:schemeClr val="accent3"/>
                        </a:gs>
                        <a:gs pos="91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59%</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73000">
                          <a:srgbClr val="4BACC6"/>
                        </a:gs>
                        <a:gs pos="74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58%</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71000">
                          <a:schemeClr val="accent5">
                            <a:lumMod val="40000"/>
                            <a:lumOff val="60000"/>
                          </a:schemeClr>
                        </a:gs>
                        <a:gs pos="72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61%</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76000">
                          <a:srgbClr val="F79646"/>
                        </a:gs>
                        <a:gs pos="77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73%</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6">
                        <a:lumMod val="40000"/>
                        <a:lumOff val="60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effectLst/>
                          <a:latin typeface="Arial" panose="020B0604020202020204" pitchFamily="34" charset="0"/>
                          <a:cs typeface="Arial" panose="020B0604020202020204" pitchFamily="34" charset="0"/>
                        </a:rPr>
                        <a:t>Learning (course) management</a:t>
                      </a:r>
                      <a:endParaRPr lang="en-US" sz="1000" dirty="0" smtClean="0">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rgbClr val="FFFFFF"/>
                    </a:solidFill>
                  </a:tcPr>
                </a:tc>
                <a:tc>
                  <a:txBody>
                    <a:bodyPr/>
                    <a:lstStyle/>
                    <a:p>
                      <a:pPr algn="ctr"/>
                      <a:r>
                        <a:rPr lang="en-US" sz="1800" u="none" strike="noStrike" smtClean="0">
                          <a:solidFill>
                            <a:srgbClr val="008000"/>
                          </a:solidFill>
                          <a:effectLst/>
                          <a:latin typeface="Zapf Dingbats"/>
                          <a:ea typeface="Zapf Dingbats"/>
                          <a:cs typeface="Zapf Dingbats"/>
                          <a:sym typeface="Zapf Dingbats"/>
                        </a:rPr>
                        <a:t>✔  </a:t>
                      </a:r>
                      <a:r>
                        <a:rPr lang="en-US" sz="1800" u="none" strike="noStrike" smtClean="0">
                          <a:solidFill>
                            <a:srgbClr val="FF0000"/>
                          </a:solidFill>
                          <a:effectLst/>
                          <a:latin typeface="Zapf Dingbats"/>
                          <a:ea typeface="Zapf Dingbats"/>
                          <a:cs typeface="Zapf Dingbats"/>
                          <a:sym typeface="Zapf Dingbats"/>
                        </a:rPr>
                        <a:t>✖</a:t>
                      </a:r>
                      <a:endParaRPr lang="en-US" sz="1000" dirty="0">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rgbClr val="FFFFFF"/>
                    </a:soli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60%</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75000">
                          <a:srgbClr val="BFBFBF"/>
                        </a:gs>
                        <a:gs pos="76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66%</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86000">
                          <a:srgbClr val="C0504D"/>
                        </a:gs>
                        <a:gs pos="87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54%</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63000">
                          <a:schemeClr val="accent3"/>
                        </a:gs>
                        <a:gs pos="64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62%</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78000">
                          <a:srgbClr val="4BACC6"/>
                        </a:gs>
                        <a:gs pos="79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56%</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67000">
                          <a:schemeClr val="accent5">
                            <a:lumMod val="40000"/>
                            <a:lumOff val="60000"/>
                          </a:schemeClr>
                        </a:gs>
                        <a:gs pos="68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60%</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75000">
                          <a:srgbClr val="F79646"/>
                        </a:gs>
                        <a:gs pos="76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60%</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75000">
                          <a:schemeClr val="accent6">
                            <a:lumMod val="40000"/>
                            <a:lumOff val="60000"/>
                          </a:schemeClr>
                        </a:gs>
                        <a:gs pos="76000">
                          <a:srgbClr val="FFFFFF"/>
                        </a:gs>
                      </a:gsLst>
                      <a:lin ang="0" scaled="1"/>
                      <a:tileRect/>
                    </a:grad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sz="1000" u="none" strike="noStrike" dirty="0" smtClean="0">
                          <a:effectLst/>
                          <a:latin typeface="Arial" panose="020B0604020202020204" pitchFamily="34" charset="0"/>
                          <a:cs typeface="Arial" panose="020B0604020202020204" pitchFamily="34" charset="0"/>
                        </a:rPr>
                        <a:t>E-mail: faculty/staff</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rgbClr val="FFFFFF"/>
                    </a:solidFill>
                  </a:tcPr>
                </a:tc>
                <a:tc>
                  <a:txBody>
                    <a:bodyPr/>
                    <a:lstStyle/>
                    <a:p>
                      <a:pPr algn="ctr"/>
                      <a:r>
                        <a:rPr lang="en-US" sz="1800" u="none" strike="noStrike" smtClean="0">
                          <a:solidFill>
                            <a:srgbClr val="008000"/>
                          </a:solidFill>
                          <a:effectLst/>
                          <a:latin typeface="Zapf Dingbats"/>
                          <a:ea typeface="Zapf Dingbats"/>
                          <a:cs typeface="Zapf Dingbats"/>
                          <a:sym typeface="Zapf Dingbats"/>
                        </a:rPr>
                        <a:t>✔  </a:t>
                      </a:r>
                      <a:r>
                        <a:rPr lang="en-US" sz="1800" u="none" strike="noStrike" smtClean="0">
                          <a:solidFill>
                            <a:srgbClr val="FF0000"/>
                          </a:solidFill>
                          <a:effectLst/>
                          <a:latin typeface="Zapf Dingbats"/>
                          <a:ea typeface="Zapf Dingbats"/>
                          <a:cs typeface="Zapf Dingbats"/>
                          <a:sym typeface="Zapf Dingbats"/>
                        </a:rPr>
                        <a:t>✖</a:t>
                      </a:r>
                      <a:endParaRPr lang="en-US" sz="1000" dirty="0">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rgbClr val="FFFFFF"/>
                    </a:soli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59%</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73000">
                          <a:srgbClr val="BFBFBF"/>
                        </a:gs>
                        <a:gs pos="74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58%</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71000">
                          <a:srgbClr val="C0504D"/>
                        </a:gs>
                        <a:gs pos="72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66%</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86000">
                          <a:schemeClr val="accent3"/>
                        </a:gs>
                        <a:gs pos="87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56%</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67000">
                          <a:srgbClr val="4BACC6"/>
                        </a:gs>
                        <a:gs pos="68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51%</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57000">
                          <a:schemeClr val="accent5">
                            <a:lumMod val="40000"/>
                            <a:lumOff val="60000"/>
                          </a:schemeClr>
                        </a:gs>
                        <a:gs pos="58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59%</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73000">
                          <a:srgbClr val="F79646"/>
                        </a:gs>
                        <a:gs pos="74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67%</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88000">
                          <a:schemeClr val="accent6">
                            <a:lumMod val="40000"/>
                            <a:lumOff val="60000"/>
                          </a:schemeClr>
                        </a:gs>
                        <a:gs pos="89000">
                          <a:srgbClr val="FFFFFF"/>
                        </a:gs>
                      </a:gsLst>
                      <a:lin ang="0" scaled="1"/>
                      <a:tileRect/>
                    </a:gra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u="none" strike="noStrike" dirty="0" smtClean="0">
                          <a:effectLst/>
                          <a:latin typeface="Arial" panose="020B0604020202020204" pitchFamily="34" charset="0"/>
                          <a:cs typeface="Arial" panose="020B0604020202020204" pitchFamily="34" charset="0"/>
                        </a:rPr>
                        <a:t>Web content management</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rgbClr val="FFFFFF"/>
                    </a:solidFill>
                  </a:tcPr>
                </a:tc>
                <a:tc>
                  <a:txBody>
                    <a:bodyPr/>
                    <a:lstStyle/>
                    <a:p>
                      <a:pPr algn="ctr"/>
                      <a:r>
                        <a:rPr lang="en-US" sz="1800" u="none" strike="noStrike" dirty="0" smtClean="0">
                          <a:solidFill>
                            <a:srgbClr val="008000"/>
                          </a:solidFill>
                          <a:effectLst/>
                          <a:latin typeface="Zapf Dingbats"/>
                          <a:ea typeface="Zapf Dingbats"/>
                          <a:cs typeface="Zapf Dingbats"/>
                          <a:sym typeface="Zapf Dingbats"/>
                        </a:rPr>
                        <a:t>✔  </a:t>
                      </a:r>
                      <a:r>
                        <a:rPr lang="en-US" sz="1800" u="none" strike="noStrike" dirty="0" smtClean="0">
                          <a:solidFill>
                            <a:srgbClr val="FF0000"/>
                          </a:solidFill>
                          <a:effectLst/>
                          <a:latin typeface="Zapf Dingbats"/>
                          <a:ea typeface="Zapf Dingbats"/>
                          <a:cs typeface="Zapf Dingbats"/>
                          <a:sym typeface="Zapf Dingbats"/>
                        </a:rPr>
                        <a:t>✖</a:t>
                      </a:r>
                      <a:endParaRPr lang="en-US" sz="1000" dirty="0">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rgbClr val="FFFFFF"/>
                    </a:soli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58%</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71000">
                          <a:srgbClr val="BFBFBF"/>
                        </a:gs>
                        <a:gs pos="72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54%</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63000">
                          <a:srgbClr val="C0504D"/>
                        </a:gs>
                        <a:gs pos="64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66%</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86000">
                          <a:schemeClr val="accent3"/>
                        </a:gs>
                        <a:gs pos="87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64%</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82000">
                          <a:srgbClr val="4BACC6"/>
                        </a:gs>
                        <a:gs pos="83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61%</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76000">
                          <a:schemeClr val="accent5">
                            <a:lumMod val="40000"/>
                            <a:lumOff val="60000"/>
                          </a:schemeClr>
                        </a:gs>
                        <a:gs pos="77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54%</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63000">
                          <a:srgbClr val="F79646"/>
                        </a:gs>
                        <a:gs pos="64000">
                          <a:srgbClr val="FFFFFF"/>
                        </a:gs>
                      </a:gsLst>
                      <a:lin ang="0" scaled="1"/>
                      <a:tileRect/>
                    </a:gradFill>
                  </a:tcPr>
                </a:tc>
                <a:tc>
                  <a:txBody>
                    <a:bodyPr/>
                    <a:lstStyle/>
                    <a:p>
                      <a:pPr algn="ctr"/>
                      <a:r>
                        <a:rPr lang="en-US" sz="1000" dirty="0" smtClean="0">
                          <a:solidFill>
                            <a:srgbClr val="000000"/>
                          </a:solidFill>
                          <a:latin typeface="Arial" panose="020B0604020202020204" pitchFamily="34" charset="0"/>
                          <a:cs typeface="Arial" panose="020B0604020202020204" pitchFamily="34" charset="0"/>
                        </a:rPr>
                        <a:t>48%</a:t>
                      </a:r>
                      <a:endParaRPr lang="en-US" sz="1000" dirty="0">
                        <a:solidFill>
                          <a:srgbClr val="000000"/>
                        </a:solidFill>
                        <a:latin typeface="Arial" panose="020B0604020202020204" pitchFamily="34" charset="0"/>
                        <a:cs typeface="Arial" panose="020B0604020202020204" pitchFamily="34" charset="0"/>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gradFill flip="none" rotWithShape="1">
                      <a:gsLst>
                        <a:gs pos="51000">
                          <a:schemeClr val="accent6">
                            <a:lumMod val="40000"/>
                            <a:lumOff val="60000"/>
                          </a:schemeClr>
                        </a:gs>
                        <a:gs pos="52000">
                          <a:srgbClr val="FFFFFF"/>
                        </a:gs>
                      </a:gsLst>
                      <a:lin ang="0" scaled="1"/>
                      <a:tileRect/>
                    </a:gradFill>
                  </a:tcPr>
                </a:tc>
              </a:tr>
            </a:tbl>
          </a:graphicData>
        </a:graphic>
      </p:graphicFrame>
      <p:sp>
        <p:nvSpPr>
          <p:cNvPr id="5" name="TextBox 4"/>
          <p:cNvSpPr txBox="1"/>
          <p:nvPr/>
        </p:nvSpPr>
        <p:spPr>
          <a:xfrm>
            <a:off x="434975" y="6377285"/>
            <a:ext cx="8686800" cy="461665"/>
          </a:xfrm>
          <a:prstGeom prst="rect">
            <a:avLst/>
          </a:prstGeom>
          <a:noFill/>
        </p:spPr>
        <p:txBody>
          <a:bodyPr wrap="square" rtlCol="0">
            <a:spAutoFit/>
          </a:bodyPr>
          <a:lstStyle/>
          <a:p>
            <a:pPr algn="r"/>
            <a:r>
              <a:rPr lang="en-US" sz="1200" i="1" dirty="0" smtClean="0"/>
              <a:t>* For the purpose of this analysis, mobile-friendly systems are those using any of the following </a:t>
            </a:r>
            <a:br>
              <a:rPr lang="en-US" sz="1200" i="1" dirty="0" smtClean="0"/>
            </a:br>
            <a:r>
              <a:rPr lang="en-US" sz="1200" i="1" dirty="0" smtClean="0"/>
              <a:t>deployment strategies: mobile app, mobile specific website, or responsive web design. </a:t>
            </a:r>
            <a:endParaRPr lang="en-US" sz="1200" i="1" dirty="0"/>
          </a:p>
        </p:txBody>
      </p:sp>
      <p:graphicFrame>
        <p:nvGraphicFramePr>
          <p:cNvPr id="6" name="Table 5"/>
          <p:cNvGraphicFramePr>
            <a:graphicFrameLocks noGrp="1"/>
          </p:cNvGraphicFramePr>
          <p:nvPr>
            <p:extLst>
              <p:ext uri="{D42A27DB-BD31-4B8C-83A1-F6EECF244321}">
                <p14:modId xmlns:p14="http://schemas.microsoft.com/office/powerpoint/2010/main" val="3846480182"/>
              </p:ext>
            </p:extLst>
          </p:nvPr>
        </p:nvGraphicFramePr>
        <p:xfrm>
          <a:off x="5486400" y="6019800"/>
          <a:ext cx="3581400" cy="324100"/>
        </p:xfrm>
        <a:graphic>
          <a:graphicData uri="http://schemas.openxmlformats.org/drawingml/2006/table">
            <a:tbl>
              <a:tblPr firstRow="1">
                <a:tableStyleId>{073A0DAA-6AF3-43AB-8588-CEC1D06C72B9}</a:tableStyleId>
              </a:tblPr>
              <a:tblGrid>
                <a:gridCol w="413239"/>
                <a:gridCol w="3168161"/>
              </a:tblGrid>
              <a:tr h="37506">
                <a:tc>
                  <a:txBody>
                    <a:bodyPr/>
                    <a:lstStyle/>
                    <a:p>
                      <a:pPr algn="ctr" fontAlgn="ctr"/>
                      <a:r>
                        <a:rPr lang="en-US" sz="1000" u="none" strike="noStrike" dirty="0" smtClean="0">
                          <a:solidFill>
                            <a:srgbClr val="008000"/>
                          </a:solidFill>
                          <a:effectLst/>
                          <a:latin typeface="Zapf Dingbats"/>
                          <a:ea typeface="Zapf Dingbats"/>
                          <a:cs typeface="Zapf Dingbats"/>
                          <a:sym typeface="Zapf Dingbats"/>
                        </a:rPr>
                        <a:t>✔</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000" b="1" i="0" u="none" strike="noStrike" dirty="0" smtClean="0">
                          <a:solidFill>
                            <a:schemeClr val="tx1"/>
                          </a:solidFill>
                          <a:effectLst/>
                          <a:latin typeface="Arial" panose="020B0604020202020204" pitchFamily="34" charset="0"/>
                          <a:cs typeface="Arial" panose="020B0604020202020204" pitchFamily="34" charset="0"/>
                        </a:rPr>
                        <a:t>This</a:t>
                      </a:r>
                      <a:r>
                        <a:rPr lang="en-US" sz="1000" b="1" i="0" u="none" strike="noStrike" baseline="0" dirty="0" smtClean="0">
                          <a:solidFill>
                            <a:schemeClr val="tx1"/>
                          </a:solidFill>
                          <a:effectLst/>
                          <a:latin typeface="Arial" panose="020B0604020202020204" pitchFamily="34" charset="0"/>
                          <a:cs typeface="Arial" panose="020B0604020202020204" pitchFamily="34" charset="0"/>
                        </a:rPr>
                        <a:t> system is mobile friendly at my institution</a:t>
                      </a:r>
                      <a:endParaRPr lang="en-US" sz="1000" b="1" i="0" u="none" strike="noStrike" dirty="0" smtClean="0">
                        <a:solidFill>
                          <a:schemeClr val="tx1"/>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r>
              <a:tr h="3869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000" u="none" strike="noStrike" dirty="0" smtClean="0">
                          <a:solidFill>
                            <a:srgbClr val="FF0000"/>
                          </a:solidFill>
                          <a:effectLst/>
                          <a:latin typeface="Zapf Dingbats"/>
                          <a:ea typeface="Zapf Dingbats"/>
                          <a:cs typeface="Zapf Dingbats"/>
                          <a:sym typeface="Zapf Dingbats"/>
                        </a:rPr>
                        <a:t>✖</a:t>
                      </a:r>
                      <a:endParaRPr lang="en-US" sz="1000" b="0" i="0" u="none" strike="noStrike" dirty="0" smtClean="0">
                        <a:solidFill>
                          <a:srgbClr val="000000"/>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l" fontAlgn="ctr"/>
                      <a:r>
                        <a:rPr lang="en-US" sz="1000" b="1" i="0" u="none" strike="noStrike" dirty="0" smtClean="0">
                          <a:solidFill>
                            <a:schemeClr val="tx1"/>
                          </a:solidFill>
                          <a:effectLst/>
                          <a:latin typeface="Arial" panose="020B0604020202020204" pitchFamily="34" charset="0"/>
                          <a:cs typeface="Arial" panose="020B0604020202020204" pitchFamily="34" charset="0"/>
                        </a:rPr>
                        <a:t>This system is</a:t>
                      </a:r>
                      <a:r>
                        <a:rPr lang="en-US" sz="1000" b="1" i="0" u="none" strike="noStrike" baseline="0" dirty="0" smtClean="0">
                          <a:solidFill>
                            <a:schemeClr val="tx1"/>
                          </a:solidFill>
                          <a:effectLst/>
                          <a:latin typeface="Arial" panose="020B0604020202020204" pitchFamily="34" charset="0"/>
                          <a:cs typeface="Arial" panose="020B0604020202020204" pitchFamily="34" charset="0"/>
                        </a:rPr>
                        <a:t> not mobile friendly at my institution</a:t>
                      </a:r>
                      <a:endParaRPr lang="en-US" sz="1000" b="1" i="0" u="none" strike="noStrike" dirty="0">
                        <a:solidFill>
                          <a:schemeClr val="tx1"/>
                        </a:solidFill>
                        <a:effectLst/>
                        <a:latin typeface="Arial" panose="020B0604020202020204" pitchFamily="34" charset="0"/>
                        <a:cs typeface="Arial" panose="020B0604020202020204" pitchFamily="34" charset="0"/>
                      </a:endParaRPr>
                    </a:p>
                  </a:txBody>
                  <a:tcPr marL="9650" marR="9650" marT="965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204279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smtClean="0">
                <a:latin typeface="Arial" panose="020B0604020202020204" pitchFamily="34" charset="0"/>
                <a:cs typeface="Arial" panose="020B0604020202020204" pitchFamily="34" charset="0"/>
              </a:rPr>
              <a:t>Methodology</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4633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829" y="338675"/>
            <a:ext cx="8021782" cy="956725"/>
          </a:xfrm>
        </p:spPr>
        <p:txBody>
          <a:bodyPr/>
          <a:lstStyle/>
          <a:p>
            <a:r>
              <a:rPr lang="en-US" sz="2800" dirty="0" smtClean="0"/>
              <a:t>Customizing 2014 CDS Benchmarking Report Graphs, in Five Steps</a:t>
            </a:r>
            <a:endParaRPr lang="en-US" sz="2800" dirty="0"/>
          </a:p>
        </p:txBody>
      </p:sp>
      <p:sp>
        <p:nvSpPr>
          <p:cNvPr id="14" name="Content Placeholder 13"/>
          <p:cNvSpPr>
            <a:spLocks noGrp="1"/>
          </p:cNvSpPr>
          <p:nvPr>
            <p:ph idx="1"/>
          </p:nvPr>
        </p:nvSpPr>
        <p:spPr>
          <a:xfrm>
            <a:off x="457201" y="1473202"/>
            <a:ext cx="8382000" cy="4622798"/>
          </a:xfrm>
        </p:spPr>
        <p:txBody>
          <a:bodyPr/>
          <a:lstStyle/>
          <a:p>
            <a:pPr marL="342900" indent="-342900">
              <a:buFont typeface="+mj-lt"/>
              <a:buAutoNum type="arabicPeriod"/>
            </a:pPr>
            <a:r>
              <a:rPr lang="en-US" sz="1800" dirty="0"/>
              <a:t>Review the slide notes for background on why each metric is </a:t>
            </a:r>
            <a:r>
              <a:rPr lang="en-US" sz="1800" dirty="0" smtClean="0"/>
              <a:t>important and to identify the origin of each metric.</a:t>
            </a:r>
          </a:p>
          <a:p>
            <a:pPr marL="342900" indent="-342900">
              <a:buFont typeface="+mj-lt"/>
              <a:buAutoNum type="arabicPeriod"/>
            </a:pPr>
            <a:r>
              <a:rPr lang="en-US" sz="1800" dirty="0" smtClean="0"/>
              <a:t>Use the </a:t>
            </a:r>
            <a:r>
              <a:rPr lang="en-US" sz="1800" dirty="0" smtClean="0">
                <a:hlinkClick r:id="rId3"/>
              </a:rPr>
              <a:t>CDS 2014 survey</a:t>
            </a:r>
            <a:r>
              <a:rPr lang="en-US" sz="1800" dirty="0" smtClean="0"/>
              <a:t> and IPEDS* data to calculate values for your institution.</a:t>
            </a:r>
          </a:p>
          <a:p>
            <a:pPr marL="342900" indent="-342900">
              <a:buFont typeface="+mj-lt"/>
              <a:buAutoNum type="arabicPeriod"/>
            </a:pPr>
            <a:r>
              <a:rPr lang="en-US" sz="1800" dirty="0" smtClean="0"/>
              <a:t>Right</a:t>
            </a:r>
            <a:r>
              <a:rPr lang="en-US" sz="1800" dirty="0"/>
              <a:t>-click on the </a:t>
            </a:r>
            <a:r>
              <a:rPr lang="en-US" sz="1800" dirty="0" smtClean="0"/>
              <a:t>slide graph and </a:t>
            </a:r>
            <a:r>
              <a:rPr lang="en-US" sz="1800" dirty="0"/>
              <a:t>select “Edit Data…” in the pop-up menu</a:t>
            </a:r>
            <a:r>
              <a:rPr lang="en-US" sz="1800" dirty="0" smtClean="0"/>
              <a:t>.</a:t>
            </a:r>
          </a:p>
        </p:txBody>
      </p:sp>
      <p:pic>
        <p:nvPicPr>
          <p:cNvPr id="7" name="Picture 6"/>
          <p:cNvPicPr>
            <a:picLocks noChangeAspect="1"/>
          </p:cNvPicPr>
          <p:nvPr/>
        </p:nvPicPr>
        <p:blipFill>
          <a:blip r:embed="rId4"/>
          <a:stretch>
            <a:fillRect/>
          </a:stretch>
        </p:blipFill>
        <p:spPr>
          <a:xfrm>
            <a:off x="2743200" y="3352800"/>
            <a:ext cx="3733800" cy="2787135"/>
          </a:xfrm>
          <a:prstGeom prst="rect">
            <a:avLst/>
          </a:prstGeom>
          <a:ln>
            <a:noFill/>
          </a:ln>
          <a:effectLst>
            <a:outerShdw blurRad="292100" dist="139700" dir="2700000" algn="tl" rotWithShape="0">
              <a:srgbClr val="333333">
                <a:alpha val="65000"/>
              </a:srgbClr>
            </a:outerShdw>
          </a:effectLst>
        </p:spPr>
      </p:pic>
      <p:sp>
        <p:nvSpPr>
          <p:cNvPr id="15" name="Slide Number Placeholder 14"/>
          <p:cNvSpPr>
            <a:spLocks noGrp="1"/>
          </p:cNvSpPr>
          <p:nvPr>
            <p:ph type="sldNum" sz="quarter" idx="4"/>
          </p:nvPr>
        </p:nvSpPr>
        <p:spPr/>
        <p:txBody>
          <a:bodyPr/>
          <a:lstStyle/>
          <a:p>
            <a:fld id="{57E31C96-9645-D544-B01F-A6D62502A709}" type="slidenum">
              <a:rPr lang="en-US" smtClean="0"/>
              <a:pPr/>
              <a:t>5</a:t>
            </a:fld>
            <a:endParaRPr lang="en-US"/>
          </a:p>
        </p:txBody>
      </p:sp>
      <p:sp>
        <p:nvSpPr>
          <p:cNvPr id="6" name="TextBox 5"/>
          <p:cNvSpPr txBox="1"/>
          <p:nvPr/>
        </p:nvSpPr>
        <p:spPr>
          <a:xfrm>
            <a:off x="434975" y="6375787"/>
            <a:ext cx="8686800" cy="461665"/>
          </a:xfrm>
          <a:prstGeom prst="rect">
            <a:avLst/>
          </a:prstGeom>
          <a:noFill/>
        </p:spPr>
        <p:txBody>
          <a:bodyPr wrap="square" rtlCol="0">
            <a:spAutoFit/>
          </a:bodyPr>
          <a:lstStyle/>
          <a:p>
            <a:pPr algn="r"/>
            <a:r>
              <a:rPr lang="en-US" sz="1200" i="1" dirty="0" smtClean="0"/>
              <a:t>* </a:t>
            </a:r>
            <a:r>
              <a:rPr lang="en-US" sz="1200" i="1" dirty="0" err="1" smtClean="0"/>
              <a:t>IPEDS</a:t>
            </a:r>
            <a:r>
              <a:rPr lang="en-US" sz="1200" i="1" dirty="0" smtClean="0"/>
              <a:t> data are used to normalize metrics in CDS based on institutional size and budget. </a:t>
            </a:r>
            <a:br>
              <a:rPr lang="en-US" sz="1200" i="1" dirty="0" smtClean="0"/>
            </a:br>
            <a:r>
              <a:rPr lang="en-US" sz="1200" i="1" dirty="0" smtClean="0"/>
              <a:t>More information about </a:t>
            </a:r>
            <a:r>
              <a:rPr lang="en-US" sz="1200" i="1" dirty="0" err="1" smtClean="0"/>
              <a:t>IPEDS</a:t>
            </a:r>
            <a:r>
              <a:rPr lang="en-US" sz="1200" i="1" dirty="0" smtClean="0"/>
              <a:t> data is available </a:t>
            </a:r>
            <a:r>
              <a:rPr lang="en-US" sz="1200" i="1" dirty="0" smtClean="0">
                <a:hlinkClick r:id="rId5"/>
              </a:rPr>
              <a:t>online</a:t>
            </a:r>
            <a:r>
              <a:rPr lang="en-US" sz="1200" i="1" dirty="0" smtClean="0"/>
              <a:t>.</a:t>
            </a:r>
            <a:endParaRPr lang="en-US" sz="1200" i="1" dirty="0"/>
          </a:p>
        </p:txBody>
      </p:sp>
    </p:spTree>
    <p:extLst>
      <p:ext uri="{BB962C8B-B14F-4D97-AF65-F5344CB8AC3E}">
        <p14:creationId xmlns:p14="http://schemas.microsoft.com/office/powerpoint/2010/main" val="3725213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800" b="0" dirty="0" smtClean="0">
                <a:latin typeface="Arial" panose="020B0604020202020204" pitchFamily="34" charset="0"/>
                <a:cs typeface="Arial" panose="020B0604020202020204" pitchFamily="34" charset="0"/>
              </a:rPr>
              <a:t>Methodology, 1 of 3</a:t>
            </a:r>
            <a:endParaRPr lang="en-US" sz="2800" b="0" dirty="0">
              <a:latin typeface="Arial" panose="020B0604020202020204" pitchFamily="34" charset="0"/>
              <a:cs typeface="Arial" panose="020B0604020202020204" pitchFamily="34" charset="0"/>
            </a:endParaRPr>
          </a:p>
        </p:txBody>
      </p:sp>
      <p:sp>
        <p:nvSpPr>
          <p:cNvPr id="5" name="Text Placeholder 4"/>
          <p:cNvSpPr>
            <a:spLocks noGrp="1"/>
          </p:cNvSpPr>
          <p:nvPr>
            <p:ph type="body" sz="half" idx="2"/>
          </p:nvPr>
        </p:nvSpPr>
        <p:spPr>
          <a:xfrm>
            <a:off x="457200" y="846138"/>
            <a:ext cx="8229600" cy="1945690"/>
          </a:xfrm>
        </p:spPr>
        <p:txBody>
          <a:bodyPr>
            <a:normAutofit/>
          </a:bodyPr>
          <a:lstStyle/>
          <a:p>
            <a:r>
              <a:rPr lang="en-US" dirty="0">
                <a:latin typeface="Arial" panose="020B0604020202020204" pitchFamily="34" charset="0"/>
                <a:cs typeface="Arial" panose="020B0604020202020204" pitchFamily="34" charset="0"/>
              </a:rPr>
              <a:t>EDUCAUSE invites more than </a:t>
            </a:r>
            <a:r>
              <a:rPr lang="en-US" dirty="0" smtClean="0">
                <a:latin typeface="Arial" panose="020B0604020202020204" pitchFamily="34" charset="0"/>
                <a:cs typeface="Arial" panose="020B0604020202020204" pitchFamily="34" charset="0"/>
              </a:rPr>
              <a:t>3,500 </a:t>
            </a:r>
            <a:r>
              <a:rPr lang="en-US" dirty="0">
                <a:latin typeface="Arial" panose="020B0604020202020204" pitchFamily="34" charset="0"/>
                <a:cs typeface="Arial" panose="020B0604020202020204" pitchFamily="34" charset="0"/>
              </a:rPr>
              <a:t>institutions to contribute their data to </a:t>
            </a:r>
            <a:r>
              <a:rPr lang="en-US" dirty="0" smtClean="0">
                <a:latin typeface="Arial" panose="020B0604020202020204" pitchFamily="34" charset="0"/>
                <a:cs typeface="Arial" panose="020B0604020202020204" pitchFamily="34" charset="0"/>
              </a:rPr>
              <a:t>the Core </a:t>
            </a:r>
            <a:r>
              <a:rPr lang="en-US" dirty="0">
                <a:latin typeface="Arial" panose="020B0604020202020204" pitchFamily="34" charset="0"/>
                <a:cs typeface="Arial" panose="020B0604020202020204" pitchFamily="34" charset="0"/>
              </a:rPr>
              <a:t>Data Service each year. Invitees include EDUCAUSE member institutions plus nonmember institutions with a record of interaction with EDUCAUSE. Any nonmember institution may request to be added to the CDS sample. </a:t>
            </a:r>
          </a:p>
          <a:p>
            <a:r>
              <a:rPr lang="en-US" dirty="0">
                <a:latin typeface="Arial" panose="020B0604020202020204" pitchFamily="34" charset="0"/>
                <a:cs typeface="Arial" panose="020B0604020202020204" pitchFamily="34" charset="0"/>
              </a:rPr>
              <a:t> </a:t>
            </a:r>
          </a:p>
          <a:p>
            <a:r>
              <a:rPr lang="en-US" i="1" dirty="0">
                <a:latin typeface="Arial" panose="020B0604020202020204" pitchFamily="34" charset="0"/>
                <a:cs typeface="Arial" panose="020B0604020202020204" pitchFamily="34" charset="0"/>
              </a:rPr>
              <a:t>Response by Year</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CDS </a:t>
            </a:r>
            <a:r>
              <a:rPr lang="en-US" dirty="0" smtClean="0">
                <a:latin typeface="Arial" panose="020B0604020202020204" pitchFamily="34" charset="0"/>
                <a:cs typeface="Arial" panose="020B0604020202020204" pitchFamily="34" charset="0"/>
              </a:rPr>
              <a:t>2014 </a:t>
            </a:r>
            <a:r>
              <a:rPr lang="en-US" dirty="0">
                <a:latin typeface="Arial" panose="020B0604020202020204" pitchFamily="34" charset="0"/>
                <a:cs typeface="Arial" panose="020B0604020202020204" pitchFamily="34" charset="0"/>
              </a:rPr>
              <a:t>survey collected data about </a:t>
            </a:r>
            <a:r>
              <a:rPr lang="en-US" dirty="0" smtClean="0">
                <a:latin typeface="Arial" panose="020B0604020202020204" pitchFamily="34" charset="0"/>
                <a:cs typeface="Arial" panose="020B0604020202020204" pitchFamily="34" charset="0"/>
              </a:rPr>
              <a:t>FY2013/14 </a:t>
            </a:r>
            <a:r>
              <a:rPr lang="en-US" dirty="0">
                <a:latin typeface="Arial" panose="020B0604020202020204" pitchFamily="34" charset="0"/>
                <a:cs typeface="Arial" panose="020B0604020202020204" pitchFamily="34" charset="0"/>
              </a:rPr>
              <a:t>and was conducted from July </a:t>
            </a:r>
            <a:r>
              <a:rPr lang="en-US" dirty="0" smtClean="0">
                <a:latin typeface="Arial" panose="020B0604020202020204" pitchFamily="34" charset="0"/>
                <a:cs typeface="Arial" panose="020B0604020202020204" pitchFamily="34" charset="0"/>
              </a:rPr>
              <a:t>2014 </a:t>
            </a:r>
            <a:r>
              <a:rPr lang="en-US" dirty="0">
                <a:latin typeface="Arial" panose="020B0604020202020204" pitchFamily="34" charset="0"/>
                <a:cs typeface="Arial" panose="020B0604020202020204" pitchFamily="34" charset="0"/>
              </a:rPr>
              <a:t>to </a:t>
            </a:r>
            <a:r>
              <a:rPr lang="en-US" dirty="0" smtClean="0">
                <a:latin typeface="Arial" panose="020B0604020202020204" pitchFamily="34" charset="0"/>
                <a:cs typeface="Arial" panose="020B0604020202020204" pitchFamily="34" charset="0"/>
              </a:rPr>
              <a:t>December 2014. </a:t>
            </a:r>
            <a:r>
              <a:rPr lang="en-US" dirty="0">
                <a:latin typeface="Arial" panose="020B0604020202020204" pitchFamily="34" charset="0"/>
                <a:cs typeface="Arial" panose="020B0604020202020204" pitchFamily="34" charset="0"/>
              </a:rPr>
              <a:t>This was the </a:t>
            </a:r>
            <a:r>
              <a:rPr lang="en-US" dirty="0" smtClean="0">
                <a:latin typeface="Arial" panose="020B0604020202020204" pitchFamily="34" charset="0"/>
                <a:cs typeface="Arial" panose="020B0604020202020204" pitchFamily="34" charset="0"/>
              </a:rPr>
              <a:t>12th </a:t>
            </a:r>
            <a:r>
              <a:rPr lang="en-US" dirty="0">
                <a:latin typeface="Arial" panose="020B0604020202020204" pitchFamily="34" charset="0"/>
                <a:cs typeface="Arial" panose="020B0604020202020204" pitchFamily="34" charset="0"/>
              </a:rPr>
              <a:t>CDS survey. Since 2002, survey participation has ranged from 641 to 1,023 institutions. </a:t>
            </a:r>
          </a:p>
        </p:txBody>
      </p:sp>
      <p:graphicFrame>
        <p:nvGraphicFramePr>
          <p:cNvPr id="9" name="Table 8"/>
          <p:cNvGraphicFramePr>
            <a:graphicFrameLocks noGrp="1"/>
          </p:cNvGraphicFramePr>
          <p:nvPr>
            <p:extLst>
              <p:ext uri="{D42A27DB-BD31-4B8C-83A1-F6EECF244321}">
                <p14:modId xmlns:p14="http://schemas.microsoft.com/office/powerpoint/2010/main" val="592743987"/>
              </p:ext>
            </p:extLst>
          </p:nvPr>
        </p:nvGraphicFramePr>
        <p:xfrm>
          <a:off x="1143000" y="2895600"/>
          <a:ext cx="6934200" cy="2981964"/>
        </p:xfrm>
        <a:graphic>
          <a:graphicData uri="http://schemas.openxmlformats.org/drawingml/2006/table">
            <a:tbl>
              <a:tblPr firstRow="1" bandRow="1">
                <a:tableStyleId>{073A0DAA-6AF3-43AB-8588-CEC1D06C72B9}</a:tableStyleId>
              </a:tblPr>
              <a:tblGrid>
                <a:gridCol w="1143000"/>
                <a:gridCol w="1828800"/>
                <a:gridCol w="1981200"/>
                <a:gridCol w="1981200"/>
              </a:tblGrid>
              <a:tr h="220557">
                <a:tc>
                  <a:txBody>
                    <a:bodyPr/>
                    <a:lstStyle/>
                    <a:p>
                      <a:pPr marL="0" marR="0" algn="ctr">
                        <a:spcBef>
                          <a:spcPts val="0"/>
                        </a:spcBef>
                        <a:spcAft>
                          <a:spcPts val="0"/>
                        </a:spcAft>
                      </a:pPr>
                      <a:r>
                        <a:rPr lang="en-US" sz="1100" dirty="0">
                          <a:effectLst/>
                          <a:latin typeface="Arial" panose="020B0604020202020204" pitchFamily="34" charset="0"/>
                          <a:cs typeface="Arial" panose="020B0604020202020204" pitchFamily="34" charset="0"/>
                        </a:rPr>
                        <a:t>CDS Survey</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b"/>
                </a:tc>
                <a:tc>
                  <a:txBody>
                    <a:bodyPr/>
                    <a:lstStyle/>
                    <a:p>
                      <a:pPr marL="0" marR="0" algn="ctr">
                        <a:spcBef>
                          <a:spcPts val="0"/>
                        </a:spcBef>
                        <a:spcAft>
                          <a:spcPts val="0"/>
                        </a:spcAft>
                      </a:pPr>
                      <a:r>
                        <a:rPr lang="en-US" sz="1100">
                          <a:effectLst/>
                          <a:latin typeface="Arial" panose="020B0604020202020204" pitchFamily="34" charset="0"/>
                          <a:cs typeface="Arial" panose="020B0604020202020204" pitchFamily="34" charset="0"/>
                        </a:rPr>
                        <a:t>Year of Data Collection</a:t>
                      </a:r>
                      <a:endParaRPr lang="en-US" sz="1100">
                        <a:effectLst/>
                        <a:latin typeface="Arial" panose="020B0604020202020204" pitchFamily="34" charset="0"/>
                        <a:ea typeface="ＭＳ 明朝"/>
                        <a:cs typeface="Arial" panose="020B0604020202020204" pitchFamily="34" charset="0"/>
                      </a:endParaRPr>
                    </a:p>
                  </a:txBody>
                  <a:tcPr marL="68580" marR="68580" marT="0" marB="0" anchor="b"/>
                </a:tc>
                <a:tc>
                  <a:txBody>
                    <a:bodyPr/>
                    <a:lstStyle/>
                    <a:p>
                      <a:pPr marL="0" marR="0" algn="ctr">
                        <a:spcBef>
                          <a:spcPts val="0"/>
                        </a:spcBef>
                        <a:spcAft>
                          <a:spcPts val="0"/>
                        </a:spcAft>
                      </a:pPr>
                      <a:r>
                        <a:rPr lang="en-US" sz="1100">
                          <a:effectLst/>
                          <a:latin typeface="Arial" panose="020B0604020202020204" pitchFamily="34" charset="0"/>
                          <a:cs typeface="Arial" panose="020B0604020202020204" pitchFamily="34" charset="0"/>
                        </a:rPr>
                        <a:t>Fiscal Year Data</a:t>
                      </a:r>
                      <a:endParaRPr lang="en-US" sz="1100">
                        <a:effectLst/>
                        <a:latin typeface="Arial" panose="020B0604020202020204" pitchFamily="34" charset="0"/>
                        <a:ea typeface="ＭＳ 明朝"/>
                        <a:cs typeface="Arial" panose="020B0604020202020204" pitchFamily="34" charset="0"/>
                      </a:endParaRPr>
                    </a:p>
                  </a:txBody>
                  <a:tcPr marL="68580" marR="68580" marT="0" marB="0" anchor="b"/>
                </a:tc>
                <a:tc>
                  <a:txBody>
                    <a:bodyPr/>
                    <a:lstStyle/>
                    <a:p>
                      <a:pPr marL="0" marR="0" algn="ctr">
                        <a:spcBef>
                          <a:spcPts val="0"/>
                        </a:spcBef>
                        <a:spcAft>
                          <a:spcPts val="0"/>
                        </a:spcAft>
                      </a:pPr>
                      <a:r>
                        <a:rPr lang="en-US" sz="1100" dirty="0">
                          <a:effectLst/>
                          <a:latin typeface="Arial" panose="020B0604020202020204" pitchFamily="34" charset="0"/>
                          <a:cs typeface="Arial" panose="020B0604020202020204" pitchFamily="34" charset="0"/>
                        </a:rPr>
                        <a:t>Number of Participating Institutions</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b"/>
                </a:tc>
              </a:tr>
              <a:tr h="220557">
                <a:tc>
                  <a:txBody>
                    <a:bodyPr/>
                    <a:lstStyle/>
                    <a:p>
                      <a:pPr marL="0" marR="0" algn="ctr">
                        <a:spcBef>
                          <a:spcPts val="0"/>
                        </a:spcBef>
                        <a:spcAft>
                          <a:spcPts val="0"/>
                        </a:spcAft>
                      </a:pPr>
                      <a:r>
                        <a:rPr lang="en-US" sz="1100">
                          <a:effectLst/>
                          <a:latin typeface="Arial" panose="020B0604020202020204" pitchFamily="34" charset="0"/>
                          <a:cs typeface="Arial" panose="020B0604020202020204" pitchFamily="34" charset="0"/>
                        </a:rPr>
                        <a:t>CDS 2002</a:t>
                      </a:r>
                      <a:endParaRPr lang="en-US" sz="110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a:effectLst/>
                          <a:latin typeface="Arial" panose="020B0604020202020204" pitchFamily="34" charset="0"/>
                          <a:cs typeface="Arial" panose="020B0604020202020204" pitchFamily="34" charset="0"/>
                        </a:rPr>
                        <a:t>2003</a:t>
                      </a:r>
                      <a:endParaRPr lang="en-US" sz="110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dirty="0" smtClean="0">
                          <a:effectLst/>
                          <a:latin typeface="Arial" panose="020B0604020202020204" pitchFamily="34" charset="0"/>
                          <a:cs typeface="Arial" panose="020B0604020202020204" pitchFamily="34" charset="0"/>
                        </a:rPr>
                        <a:t>FY2001/02–FY2002/03</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100" dirty="0">
                          <a:effectLst/>
                          <a:latin typeface="Arial" panose="020B0604020202020204" pitchFamily="34" charset="0"/>
                          <a:cs typeface="Arial" panose="020B0604020202020204" pitchFamily="34" charset="0"/>
                        </a:rPr>
                        <a:t>641</a:t>
                      </a:r>
                      <a:endParaRPr lang="en-US" sz="1100" dirty="0">
                        <a:effectLst/>
                        <a:latin typeface="Arial" panose="020B0604020202020204" pitchFamily="34" charset="0"/>
                        <a:ea typeface="ＭＳ 明朝"/>
                        <a:cs typeface="Arial" panose="020B0604020202020204" pitchFamily="34" charset="0"/>
                      </a:endParaRPr>
                    </a:p>
                  </a:txBody>
                  <a:tcPr marL="68580" marR="822960" marT="0" marB="0" anchor="ctr"/>
                </a:tc>
              </a:tr>
              <a:tr h="220557">
                <a:tc>
                  <a:txBody>
                    <a:bodyPr/>
                    <a:lstStyle/>
                    <a:p>
                      <a:pPr marL="0" marR="0" algn="ctr">
                        <a:spcBef>
                          <a:spcPts val="0"/>
                        </a:spcBef>
                        <a:spcAft>
                          <a:spcPts val="0"/>
                        </a:spcAft>
                      </a:pPr>
                      <a:r>
                        <a:rPr lang="en-US" sz="1100">
                          <a:effectLst/>
                          <a:latin typeface="Arial" panose="020B0604020202020204" pitchFamily="34" charset="0"/>
                          <a:cs typeface="Arial" panose="020B0604020202020204" pitchFamily="34" charset="0"/>
                        </a:rPr>
                        <a:t>CDS 2003</a:t>
                      </a:r>
                      <a:endParaRPr lang="en-US" sz="110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a:effectLst/>
                          <a:latin typeface="Arial" panose="020B0604020202020204" pitchFamily="34" charset="0"/>
                          <a:cs typeface="Arial" panose="020B0604020202020204" pitchFamily="34" charset="0"/>
                        </a:rPr>
                        <a:t>2004</a:t>
                      </a:r>
                      <a:endParaRPr lang="en-US" sz="110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dirty="0">
                          <a:effectLst/>
                          <a:latin typeface="Arial" panose="020B0604020202020204" pitchFamily="34" charset="0"/>
                          <a:cs typeface="Arial" panose="020B0604020202020204" pitchFamily="34" charset="0"/>
                        </a:rPr>
                        <a:t>FY2002/03–FY2003/04</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100" dirty="0">
                          <a:effectLst/>
                          <a:latin typeface="Arial" panose="020B0604020202020204" pitchFamily="34" charset="0"/>
                          <a:cs typeface="Arial" panose="020B0604020202020204" pitchFamily="34" charset="0"/>
                        </a:rPr>
                        <a:t>840</a:t>
                      </a:r>
                      <a:endParaRPr lang="en-US" sz="1100" dirty="0">
                        <a:effectLst/>
                        <a:latin typeface="Arial" panose="020B0604020202020204" pitchFamily="34" charset="0"/>
                        <a:ea typeface="ＭＳ 明朝"/>
                        <a:cs typeface="Arial" panose="020B0604020202020204" pitchFamily="34" charset="0"/>
                      </a:endParaRPr>
                    </a:p>
                  </a:txBody>
                  <a:tcPr marL="68580" marR="822960" marT="0" marB="0" anchor="ctr"/>
                </a:tc>
              </a:tr>
              <a:tr h="220557">
                <a:tc>
                  <a:txBody>
                    <a:bodyPr/>
                    <a:lstStyle/>
                    <a:p>
                      <a:pPr marL="0" marR="0" algn="ctr">
                        <a:spcBef>
                          <a:spcPts val="0"/>
                        </a:spcBef>
                        <a:spcAft>
                          <a:spcPts val="0"/>
                        </a:spcAft>
                      </a:pPr>
                      <a:r>
                        <a:rPr lang="en-US" sz="1100">
                          <a:effectLst/>
                          <a:latin typeface="Arial" panose="020B0604020202020204" pitchFamily="34" charset="0"/>
                          <a:cs typeface="Arial" panose="020B0604020202020204" pitchFamily="34" charset="0"/>
                        </a:rPr>
                        <a:t>CDS 2004</a:t>
                      </a:r>
                      <a:endParaRPr lang="en-US" sz="110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a:effectLst/>
                          <a:latin typeface="Arial" panose="020B0604020202020204" pitchFamily="34" charset="0"/>
                          <a:cs typeface="Arial" panose="020B0604020202020204" pitchFamily="34" charset="0"/>
                        </a:rPr>
                        <a:t>2005</a:t>
                      </a:r>
                      <a:endParaRPr lang="en-US" sz="110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dirty="0">
                          <a:effectLst/>
                          <a:latin typeface="Arial" panose="020B0604020202020204" pitchFamily="34" charset="0"/>
                          <a:cs typeface="Arial" panose="020B0604020202020204" pitchFamily="34" charset="0"/>
                        </a:rPr>
                        <a:t>FY2003/04–FY2004/05</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100" dirty="0">
                          <a:effectLst/>
                          <a:latin typeface="Arial" panose="020B0604020202020204" pitchFamily="34" charset="0"/>
                          <a:cs typeface="Arial" panose="020B0604020202020204" pitchFamily="34" charset="0"/>
                        </a:rPr>
                        <a:t>921</a:t>
                      </a:r>
                      <a:endParaRPr lang="en-US" sz="1100" dirty="0">
                        <a:effectLst/>
                        <a:latin typeface="Arial" panose="020B0604020202020204" pitchFamily="34" charset="0"/>
                        <a:ea typeface="ＭＳ 明朝"/>
                        <a:cs typeface="Arial" panose="020B0604020202020204" pitchFamily="34" charset="0"/>
                      </a:endParaRPr>
                    </a:p>
                  </a:txBody>
                  <a:tcPr marL="68580" marR="822960" marT="0" marB="0" anchor="ctr"/>
                </a:tc>
              </a:tr>
              <a:tr h="220557">
                <a:tc>
                  <a:txBody>
                    <a:bodyPr/>
                    <a:lstStyle/>
                    <a:p>
                      <a:pPr marL="0" marR="0" algn="ctr">
                        <a:spcBef>
                          <a:spcPts val="0"/>
                        </a:spcBef>
                        <a:spcAft>
                          <a:spcPts val="0"/>
                        </a:spcAft>
                      </a:pPr>
                      <a:r>
                        <a:rPr lang="en-US" sz="1100" dirty="0">
                          <a:effectLst/>
                          <a:latin typeface="Arial" panose="020B0604020202020204" pitchFamily="34" charset="0"/>
                          <a:cs typeface="Arial" panose="020B0604020202020204" pitchFamily="34" charset="0"/>
                        </a:rPr>
                        <a:t>CDS 2005</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a:effectLst/>
                          <a:latin typeface="Arial" panose="020B0604020202020204" pitchFamily="34" charset="0"/>
                          <a:cs typeface="Arial" panose="020B0604020202020204" pitchFamily="34" charset="0"/>
                        </a:rPr>
                        <a:t>2006</a:t>
                      </a:r>
                      <a:endParaRPr lang="en-US" sz="110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dirty="0">
                          <a:effectLst/>
                          <a:latin typeface="Arial" panose="020B0604020202020204" pitchFamily="34" charset="0"/>
                          <a:cs typeface="Arial" panose="020B0604020202020204" pitchFamily="34" charset="0"/>
                        </a:rPr>
                        <a:t>FY2004/05–FY2005/06</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100">
                          <a:effectLst/>
                          <a:latin typeface="Arial" panose="020B0604020202020204" pitchFamily="34" charset="0"/>
                          <a:cs typeface="Arial" panose="020B0604020202020204" pitchFamily="34" charset="0"/>
                        </a:rPr>
                        <a:t>957</a:t>
                      </a:r>
                      <a:endParaRPr lang="en-US" sz="1100">
                        <a:effectLst/>
                        <a:latin typeface="Arial" panose="020B0604020202020204" pitchFamily="34" charset="0"/>
                        <a:ea typeface="ＭＳ 明朝"/>
                        <a:cs typeface="Arial" panose="020B0604020202020204" pitchFamily="34" charset="0"/>
                      </a:endParaRPr>
                    </a:p>
                  </a:txBody>
                  <a:tcPr marL="68580" marR="822960" marT="0" marB="0" anchor="ctr"/>
                </a:tc>
              </a:tr>
              <a:tr h="220557">
                <a:tc>
                  <a:txBody>
                    <a:bodyPr/>
                    <a:lstStyle/>
                    <a:p>
                      <a:pPr marL="0" marR="0" algn="ctr">
                        <a:spcBef>
                          <a:spcPts val="0"/>
                        </a:spcBef>
                        <a:spcAft>
                          <a:spcPts val="0"/>
                        </a:spcAft>
                      </a:pPr>
                      <a:r>
                        <a:rPr lang="en-US" sz="1100">
                          <a:effectLst/>
                          <a:latin typeface="Arial" panose="020B0604020202020204" pitchFamily="34" charset="0"/>
                          <a:cs typeface="Arial" panose="020B0604020202020204" pitchFamily="34" charset="0"/>
                        </a:rPr>
                        <a:t>CDS 2006</a:t>
                      </a:r>
                      <a:endParaRPr lang="en-US" sz="110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a:effectLst/>
                          <a:latin typeface="Arial" panose="020B0604020202020204" pitchFamily="34" charset="0"/>
                          <a:cs typeface="Arial" panose="020B0604020202020204" pitchFamily="34" charset="0"/>
                        </a:rPr>
                        <a:t>2007</a:t>
                      </a:r>
                      <a:endParaRPr lang="en-US" sz="110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dirty="0">
                          <a:effectLst/>
                          <a:latin typeface="Arial" panose="020B0604020202020204" pitchFamily="34" charset="0"/>
                          <a:cs typeface="Arial" panose="020B0604020202020204" pitchFamily="34" charset="0"/>
                        </a:rPr>
                        <a:t>FY2005/06–FY2006/07</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100" dirty="0">
                          <a:effectLst/>
                          <a:latin typeface="Arial" panose="020B0604020202020204" pitchFamily="34" charset="0"/>
                          <a:cs typeface="Arial" panose="020B0604020202020204" pitchFamily="34" charset="0"/>
                        </a:rPr>
                        <a:t>962</a:t>
                      </a:r>
                      <a:endParaRPr lang="en-US" sz="1100" dirty="0">
                        <a:effectLst/>
                        <a:latin typeface="Arial" panose="020B0604020202020204" pitchFamily="34" charset="0"/>
                        <a:ea typeface="ＭＳ 明朝"/>
                        <a:cs typeface="Arial" panose="020B0604020202020204" pitchFamily="34" charset="0"/>
                      </a:endParaRPr>
                    </a:p>
                  </a:txBody>
                  <a:tcPr marL="68580" marR="822960" marT="0" marB="0" anchor="ctr"/>
                </a:tc>
              </a:tr>
              <a:tr h="220557">
                <a:tc>
                  <a:txBody>
                    <a:bodyPr/>
                    <a:lstStyle/>
                    <a:p>
                      <a:pPr marL="0" marR="0" algn="ctr">
                        <a:spcBef>
                          <a:spcPts val="0"/>
                        </a:spcBef>
                        <a:spcAft>
                          <a:spcPts val="0"/>
                        </a:spcAft>
                      </a:pPr>
                      <a:r>
                        <a:rPr lang="en-US" sz="1100">
                          <a:effectLst/>
                          <a:latin typeface="Arial" panose="020B0604020202020204" pitchFamily="34" charset="0"/>
                          <a:cs typeface="Arial" panose="020B0604020202020204" pitchFamily="34" charset="0"/>
                        </a:rPr>
                        <a:t>CDS 2007</a:t>
                      </a:r>
                      <a:endParaRPr lang="en-US" sz="110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a:effectLst/>
                          <a:latin typeface="Arial" panose="020B0604020202020204" pitchFamily="34" charset="0"/>
                          <a:cs typeface="Arial" panose="020B0604020202020204" pitchFamily="34" charset="0"/>
                        </a:rPr>
                        <a:t>2008</a:t>
                      </a:r>
                      <a:endParaRPr lang="en-US" sz="110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dirty="0">
                          <a:effectLst/>
                          <a:latin typeface="Arial" panose="020B0604020202020204" pitchFamily="34" charset="0"/>
                          <a:cs typeface="Arial" panose="020B0604020202020204" pitchFamily="34" charset="0"/>
                        </a:rPr>
                        <a:t>FY2006/07–FY2007/08</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100" dirty="0">
                          <a:effectLst/>
                          <a:latin typeface="Arial" panose="020B0604020202020204" pitchFamily="34" charset="0"/>
                          <a:cs typeface="Arial" panose="020B0604020202020204" pitchFamily="34" charset="0"/>
                        </a:rPr>
                        <a:t>1,023</a:t>
                      </a:r>
                      <a:endParaRPr lang="en-US" sz="1100" dirty="0">
                        <a:effectLst/>
                        <a:latin typeface="Arial" panose="020B0604020202020204" pitchFamily="34" charset="0"/>
                        <a:ea typeface="ＭＳ 明朝"/>
                        <a:cs typeface="Arial" panose="020B0604020202020204" pitchFamily="34" charset="0"/>
                      </a:endParaRPr>
                    </a:p>
                  </a:txBody>
                  <a:tcPr marL="68580" marR="822960" marT="0" marB="0" anchor="ctr"/>
                </a:tc>
              </a:tr>
              <a:tr h="220557">
                <a:tc>
                  <a:txBody>
                    <a:bodyPr/>
                    <a:lstStyle/>
                    <a:p>
                      <a:pPr marL="0" marR="0" algn="ctr">
                        <a:spcBef>
                          <a:spcPts val="0"/>
                        </a:spcBef>
                        <a:spcAft>
                          <a:spcPts val="0"/>
                        </a:spcAft>
                      </a:pPr>
                      <a:r>
                        <a:rPr lang="en-US" sz="1100">
                          <a:effectLst/>
                          <a:latin typeface="Arial" panose="020B0604020202020204" pitchFamily="34" charset="0"/>
                          <a:cs typeface="Arial" panose="020B0604020202020204" pitchFamily="34" charset="0"/>
                        </a:rPr>
                        <a:t>CDS 2008</a:t>
                      </a:r>
                      <a:endParaRPr lang="en-US" sz="110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a:effectLst/>
                          <a:latin typeface="Arial" panose="020B0604020202020204" pitchFamily="34" charset="0"/>
                          <a:cs typeface="Arial" panose="020B0604020202020204" pitchFamily="34" charset="0"/>
                        </a:rPr>
                        <a:t>2009</a:t>
                      </a:r>
                      <a:endParaRPr lang="en-US" sz="110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dirty="0">
                          <a:effectLst/>
                          <a:latin typeface="Arial" panose="020B0604020202020204" pitchFamily="34" charset="0"/>
                          <a:cs typeface="Arial" panose="020B0604020202020204" pitchFamily="34" charset="0"/>
                        </a:rPr>
                        <a:t>FY2007/08–FY2008/09</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100" dirty="0">
                          <a:effectLst/>
                          <a:latin typeface="Arial" panose="020B0604020202020204" pitchFamily="34" charset="0"/>
                          <a:cs typeface="Arial" panose="020B0604020202020204" pitchFamily="34" charset="0"/>
                        </a:rPr>
                        <a:t>954</a:t>
                      </a:r>
                      <a:endParaRPr lang="en-US" sz="1100" dirty="0">
                        <a:effectLst/>
                        <a:latin typeface="Arial" panose="020B0604020202020204" pitchFamily="34" charset="0"/>
                        <a:ea typeface="ＭＳ 明朝"/>
                        <a:cs typeface="Arial" panose="020B0604020202020204" pitchFamily="34" charset="0"/>
                      </a:endParaRPr>
                    </a:p>
                  </a:txBody>
                  <a:tcPr marL="68580" marR="822960" marT="0" marB="0" anchor="ctr"/>
                </a:tc>
              </a:tr>
              <a:tr h="220557">
                <a:tc>
                  <a:txBody>
                    <a:bodyPr/>
                    <a:lstStyle/>
                    <a:p>
                      <a:pPr marL="0" marR="0" algn="ctr">
                        <a:spcBef>
                          <a:spcPts val="0"/>
                        </a:spcBef>
                        <a:spcAft>
                          <a:spcPts val="0"/>
                        </a:spcAft>
                      </a:pPr>
                      <a:r>
                        <a:rPr lang="en-US" sz="1100">
                          <a:effectLst/>
                          <a:latin typeface="Arial" panose="020B0604020202020204" pitchFamily="34" charset="0"/>
                          <a:cs typeface="Arial" panose="020B0604020202020204" pitchFamily="34" charset="0"/>
                        </a:rPr>
                        <a:t>CDS 2009</a:t>
                      </a:r>
                      <a:endParaRPr lang="en-US" sz="110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dirty="0">
                          <a:effectLst/>
                          <a:latin typeface="Arial" panose="020B0604020202020204" pitchFamily="34" charset="0"/>
                          <a:cs typeface="Arial" panose="020B0604020202020204" pitchFamily="34" charset="0"/>
                        </a:rPr>
                        <a:t>2010</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dirty="0">
                          <a:effectLst/>
                          <a:latin typeface="Arial" panose="020B0604020202020204" pitchFamily="34" charset="0"/>
                          <a:cs typeface="Arial" panose="020B0604020202020204" pitchFamily="34" charset="0"/>
                        </a:rPr>
                        <a:t>FY2008/09–FY2009/10</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100" dirty="0">
                          <a:effectLst/>
                          <a:latin typeface="Arial" panose="020B0604020202020204" pitchFamily="34" charset="0"/>
                          <a:cs typeface="Arial" panose="020B0604020202020204" pitchFamily="34" charset="0"/>
                        </a:rPr>
                        <a:t>917</a:t>
                      </a:r>
                      <a:endParaRPr lang="en-US" sz="1100" dirty="0">
                        <a:effectLst/>
                        <a:latin typeface="Arial" panose="020B0604020202020204" pitchFamily="34" charset="0"/>
                        <a:ea typeface="ＭＳ 明朝"/>
                        <a:cs typeface="Arial" panose="020B0604020202020204" pitchFamily="34" charset="0"/>
                      </a:endParaRPr>
                    </a:p>
                  </a:txBody>
                  <a:tcPr marL="68580" marR="822960" marT="0" marB="0" anchor="ctr"/>
                </a:tc>
              </a:tr>
              <a:tr h="220557">
                <a:tc>
                  <a:txBody>
                    <a:bodyPr/>
                    <a:lstStyle/>
                    <a:p>
                      <a:pPr marL="0" marR="0" algn="ctr">
                        <a:spcBef>
                          <a:spcPts val="0"/>
                        </a:spcBef>
                        <a:spcAft>
                          <a:spcPts val="0"/>
                        </a:spcAft>
                      </a:pPr>
                      <a:r>
                        <a:rPr lang="en-US" sz="1100">
                          <a:effectLst/>
                          <a:latin typeface="Arial" panose="020B0604020202020204" pitchFamily="34" charset="0"/>
                          <a:cs typeface="Arial" panose="020B0604020202020204" pitchFamily="34" charset="0"/>
                        </a:rPr>
                        <a:t>CDS 2011</a:t>
                      </a:r>
                      <a:endParaRPr lang="en-US" sz="110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a:effectLst/>
                          <a:latin typeface="Arial" panose="020B0604020202020204" pitchFamily="34" charset="0"/>
                          <a:cs typeface="Arial" panose="020B0604020202020204" pitchFamily="34" charset="0"/>
                        </a:rPr>
                        <a:t>2011</a:t>
                      </a:r>
                      <a:endParaRPr lang="en-US" sz="110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dirty="0">
                          <a:effectLst/>
                          <a:latin typeface="Arial" panose="020B0604020202020204" pitchFamily="34" charset="0"/>
                          <a:cs typeface="Arial" panose="020B0604020202020204" pitchFamily="34" charset="0"/>
                        </a:rPr>
                        <a:t>FY2009/10–FY2010/11</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100" dirty="0">
                          <a:effectLst/>
                          <a:latin typeface="Arial" panose="020B0604020202020204" pitchFamily="34" charset="0"/>
                          <a:cs typeface="Arial" panose="020B0604020202020204" pitchFamily="34" charset="0"/>
                        </a:rPr>
                        <a:t>826</a:t>
                      </a:r>
                      <a:endParaRPr lang="en-US" sz="1100" dirty="0">
                        <a:effectLst/>
                        <a:latin typeface="Arial" panose="020B0604020202020204" pitchFamily="34" charset="0"/>
                        <a:ea typeface="ＭＳ 明朝"/>
                        <a:cs typeface="Arial" panose="020B0604020202020204" pitchFamily="34" charset="0"/>
                      </a:endParaRPr>
                    </a:p>
                  </a:txBody>
                  <a:tcPr marL="68580" marR="822960" marT="0" marB="0" anchor="ctr"/>
                </a:tc>
              </a:tr>
              <a:tr h="220557">
                <a:tc>
                  <a:txBody>
                    <a:bodyPr/>
                    <a:lstStyle/>
                    <a:p>
                      <a:pPr marL="0" marR="0" algn="ctr">
                        <a:spcBef>
                          <a:spcPts val="0"/>
                        </a:spcBef>
                        <a:spcAft>
                          <a:spcPts val="0"/>
                        </a:spcAft>
                      </a:pPr>
                      <a:r>
                        <a:rPr lang="en-US" sz="1100">
                          <a:effectLst/>
                          <a:latin typeface="Arial" panose="020B0604020202020204" pitchFamily="34" charset="0"/>
                          <a:cs typeface="Arial" panose="020B0604020202020204" pitchFamily="34" charset="0"/>
                        </a:rPr>
                        <a:t>CDS 2012</a:t>
                      </a:r>
                      <a:endParaRPr lang="en-US" sz="110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a:effectLst/>
                          <a:latin typeface="Arial" panose="020B0604020202020204" pitchFamily="34" charset="0"/>
                          <a:cs typeface="Arial" panose="020B0604020202020204" pitchFamily="34" charset="0"/>
                        </a:rPr>
                        <a:t>2012</a:t>
                      </a:r>
                      <a:endParaRPr lang="en-US" sz="110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dirty="0">
                          <a:effectLst/>
                          <a:latin typeface="Arial" panose="020B0604020202020204" pitchFamily="34" charset="0"/>
                          <a:cs typeface="Arial" panose="020B0604020202020204" pitchFamily="34" charset="0"/>
                        </a:rPr>
                        <a:t>FY2010/11–FY2011/12</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100" dirty="0">
                          <a:effectLst/>
                          <a:latin typeface="Arial" panose="020B0604020202020204" pitchFamily="34" charset="0"/>
                          <a:cs typeface="Arial" panose="020B0604020202020204" pitchFamily="34" charset="0"/>
                        </a:rPr>
                        <a:t>787</a:t>
                      </a:r>
                      <a:endParaRPr lang="en-US" sz="1100" dirty="0">
                        <a:effectLst/>
                        <a:latin typeface="Arial" panose="020B0604020202020204" pitchFamily="34" charset="0"/>
                        <a:ea typeface="ＭＳ 明朝"/>
                        <a:cs typeface="Arial" panose="020B0604020202020204" pitchFamily="34" charset="0"/>
                      </a:endParaRPr>
                    </a:p>
                  </a:txBody>
                  <a:tcPr marL="68580" marR="822960" marT="0" marB="0" anchor="ctr"/>
                </a:tc>
              </a:tr>
              <a:tr h="220557">
                <a:tc>
                  <a:txBody>
                    <a:bodyPr/>
                    <a:lstStyle/>
                    <a:p>
                      <a:pPr marL="0" marR="0" algn="ctr">
                        <a:spcBef>
                          <a:spcPts val="0"/>
                        </a:spcBef>
                        <a:spcAft>
                          <a:spcPts val="0"/>
                        </a:spcAft>
                      </a:pPr>
                      <a:r>
                        <a:rPr lang="en-US" sz="1100">
                          <a:effectLst/>
                          <a:latin typeface="Arial" panose="020B0604020202020204" pitchFamily="34" charset="0"/>
                          <a:cs typeface="Arial" panose="020B0604020202020204" pitchFamily="34" charset="0"/>
                        </a:rPr>
                        <a:t>CDS 2013</a:t>
                      </a:r>
                      <a:endParaRPr lang="en-US" sz="110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a:effectLst/>
                          <a:latin typeface="Arial" panose="020B0604020202020204" pitchFamily="34" charset="0"/>
                          <a:cs typeface="Arial" panose="020B0604020202020204" pitchFamily="34" charset="0"/>
                        </a:rPr>
                        <a:t>2013</a:t>
                      </a:r>
                      <a:endParaRPr lang="en-US" sz="110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dirty="0">
                          <a:effectLst/>
                          <a:latin typeface="Arial" panose="020B0604020202020204" pitchFamily="34" charset="0"/>
                          <a:cs typeface="Arial" panose="020B0604020202020204" pitchFamily="34" charset="0"/>
                        </a:rPr>
                        <a:t>FY2012/13</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100" dirty="0">
                          <a:effectLst/>
                          <a:latin typeface="Arial" panose="020B0604020202020204" pitchFamily="34" charset="0"/>
                          <a:cs typeface="Arial" panose="020B0604020202020204" pitchFamily="34" charset="0"/>
                        </a:rPr>
                        <a:t>798</a:t>
                      </a:r>
                      <a:endParaRPr lang="en-US" sz="1100" dirty="0">
                        <a:effectLst/>
                        <a:latin typeface="Arial" panose="020B0604020202020204" pitchFamily="34" charset="0"/>
                        <a:ea typeface="ＭＳ 明朝"/>
                        <a:cs typeface="Arial" panose="020B0604020202020204" pitchFamily="34" charset="0"/>
                      </a:endParaRPr>
                    </a:p>
                  </a:txBody>
                  <a:tcPr marL="68580" marR="822960" marT="0" marB="0" anchor="ctr"/>
                </a:tc>
              </a:tr>
              <a:tr h="220557">
                <a:tc>
                  <a:txBody>
                    <a:bodyPr/>
                    <a:lstStyle/>
                    <a:p>
                      <a:pPr marL="0" marR="0" algn="ctr">
                        <a:spcBef>
                          <a:spcPts val="0"/>
                        </a:spcBef>
                        <a:spcAft>
                          <a:spcPts val="0"/>
                        </a:spcAft>
                      </a:pPr>
                      <a:r>
                        <a:rPr lang="en-US" sz="1100" dirty="0" smtClean="0">
                          <a:effectLst/>
                          <a:latin typeface="Arial" panose="020B0604020202020204" pitchFamily="34" charset="0"/>
                          <a:ea typeface="ＭＳ 明朝"/>
                          <a:cs typeface="Arial" panose="020B0604020202020204" pitchFamily="34" charset="0"/>
                        </a:rPr>
                        <a:t>CDS 2014</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dirty="0" smtClean="0">
                          <a:effectLst/>
                          <a:latin typeface="Arial" panose="020B0604020202020204" pitchFamily="34" charset="0"/>
                          <a:ea typeface="ＭＳ 明朝"/>
                          <a:cs typeface="Arial" panose="020B0604020202020204" pitchFamily="34" charset="0"/>
                        </a:rPr>
                        <a:t>2014</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dirty="0" smtClean="0">
                          <a:effectLst/>
                          <a:latin typeface="Arial" panose="020B0604020202020204" pitchFamily="34" charset="0"/>
                          <a:ea typeface="ＭＳ 明朝"/>
                          <a:cs typeface="Arial" panose="020B0604020202020204" pitchFamily="34" charset="0"/>
                        </a:rPr>
                        <a:t>FY2013/14</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100" dirty="0" smtClean="0">
                          <a:effectLst/>
                          <a:latin typeface="Arial" panose="020B0604020202020204" pitchFamily="34" charset="0"/>
                          <a:ea typeface="ＭＳ 明朝"/>
                          <a:cs typeface="Arial" panose="020B0604020202020204" pitchFamily="34" charset="0"/>
                        </a:rPr>
                        <a:t>828</a:t>
                      </a:r>
                      <a:endParaRPr lang="en-US" sz="1100" dirty="0">
                        <a:effectLst/>
                        <a:latin typeface="Arial" panose="020B0604020202020204" pitchFamily="34" charset="0"/>
                        <a:ea typeface="ＭＳ 明朝"/>
                        <a:cs typeface="Arial" panose="020B0604020202020204" pitchFamily="34" charset="0"/>
                      </a:endParaRPr>
                    </a:p>
                  </a:txBody>
                  <a:tcPr marL="68580" marR="822960" marT="0" marB="0" anchor="ctr"/>
                </a:tc>
              </a:tr>
            </a:tbl>
          </a:graphicData>
        </a:graphic>
      </p:graphicFrame>
    </p:spTree>
    <p:extLst>
      <p:ext uri="{BB962C8B-B14F-4D97-AF65-F5344CB8AC3E}">
        <p14:creationId xmlns:p14="http://schemas.microsoft.com/office/powerpoint/2010/main" val="2160483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800" b="0" dirty="0">
                <a:latin typeface="Arial" panose="020B0604020202020204" pitchFamily="34" charset="0"/>
                <a:cs typeface="Arial" panose="020B0604020202020204" pitchFamily="34" charset="0"/>
              </a:rPr>
              <a:t>Methodology, </a:t>
            </a:r>
            <a:r>
              <a:rPr lang="en-US" sz="2800" b="0" dirty="0" smtClean="0">
                <a:latin typeface="Arial" panose="020B0604020202020204" pitchFamily="34" charset="0"/>
                <a:cs typeface="Arial" panose="020B0604020202020204" pitchFamily="34" charset="0"/>
              </a:rPr>
              <a:t>2 </a:t>
            </a:r>
            <a:r>
              <a:rPr lang="en-US" sz="2800" b="0" dirty="0">
                <a:latin typeface="Arial" panose="020B0604020202020204" pitchFamily="34" charset="0"/>
                <a:cs typeface="Arial" panose="020B0604020202020204" pitchFamily="34" charset="0"/>
              </a:rPr>
              <a:t>of 3</a:t>
            </a:r>
          </a:p>
        </p:txBody>
      </p:sp>
      <p:sp>
        <p:nvSpPr>
          <p:cNvPr id="5" name="Text Placeholder 4"/>
          <p:cNvSpPr>
            <a:spLocks noGrp="1"/>
          </p:cNvSpPr>
          <p:nvPr>
            <p:ph type="body" sz="half" idx="2"/>
          </p:nvPr>
        </p:nvSpPr>
        <p:spPr>
          <a:xfrm>
            <a:off x="457200" y="846138"/>
            <a:ext cx="8229600" cy="1897062"/>
          </a:xfrm>
        </p:spPr>
        <p:txBody>
          <a:bodyPr>
            <a:normAutofit/>
          </a:bodyPr>
          <a:lstStyle/>
          <a:p>
            <a:r>
              <a:rPr lang="en-US" i="1" dirty="0" smtClean="0">
                <a:latin typeface="Arial" panose="020B0604020202020204" pitchFamily="34" charset="0"/>
                <a:cs typeface="Arial" panose="020B0604020202020204" pitchFamily="34" charset="0"/>
              </a:rPr>
              <a:t>Response </a:t>
            </a:r>
            <a:r>
              <a:rPr lang="en-US" i="1" dirty="0">
                <a:latin typeface="Arial" panose="020B0604020202020204" pitchFamily="34" charset="0"/>
                <a:cs typeface="Arial" panose="020B0604020202020204" pitchFamily="34" charset="0"/>
              </a:rPr>
              <a:t>by Carnegie Classification</a:t>
            </a:r>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As </a:t>
            </a:r>
            <a:r>
              <a:rPr lang="en-US" dirty="0">
                <a:latin typeface="Arial" panose="020B0604020202020204" pitchFamily="34" charset="0"/>
                <a:cs typeface="Arial" panose="020B0604020202020204" pitchFamily="34" charset="0"/>
              </a:rPr>
              <a:t>in prior years, survey response across Carnegie Classification was highly variable in CDS </a:t>
            </a:r>
            <a:r>
              <a:rPr lang="en-US" dirty="0" smtClean="0">
                <a:latin typeface="Arial" panose="020B0604020202020204" pitchFamily="34" charset="0"/>
                <a:cs typeface="Arial" panose="020B0604020202020204" pitchFamily="34" charset="0"/>
              </a:rPr>
              <a:t>2014. </a:t>
            </a:r>
            <a:r>
              <a:rPr lang="en-US" dirty="0">
                <a:latin typeface="Arial" panose="020B0604020202020204" pitchFamily="34" charset="0"/>
                <a:cs typeface="Arial" panose="020B0604020202020204" pitchFamily="34" charset="0"/>
              </a:rPr>
              <a:t>Due to differences in population sizes across </a:t>
            </a:r>
            <a:r>
              <a:rPr lang="en-US" dirty="0">
                <a:solidFill>
                  <a:srgbClr val="000000"/>
                </a:solidFill>
                <a:latin typeface="Arial" panose="020B0604020202020204" pitchFamily="34" charset="0"/>
                <a:cs typeface="Arial" panose="020B0604020202020204" pitchFamily="34" charset="0"/>
              </a:rPr>
              <a:t>institutional types, the number of participating institutions for a particular type of institution may be deceiving. For example, only </a:t>
            </a:r>
            <a:r>
              <a:rPr lang="en-US" dirty="0" smtClean="0">
                <a:solidFill>
                  <a:srgbClr val="000000"/>
                </a:solidFill>
                <a:latin typeface="Arial" panose="020B0604020202020204" pitchFamily="34" charset="0"/>
                <a:cs typeface="Arial" panose="020B0604020202020204" pitchFamily="34" charset="0"/>
              </a:rPr>
              <a:t>62 </a:t>
            </a:r>
            <a:r>
              <a:rPr lang="en-US" dirty="0">
                <a:solidFill>
                  <a:srgbClr val="000000"/>
                </a:solidFill>
                <a:latin typeface="Arial" panose="020B0604020202020204" pitchFamily="34" charset="0"/>
                <a:cs typeface="Arial" panose="020B0604020202020204" pitchFamily="34" charset="0"/>
              </a:rPr>
              <a:t>private doctoral institutions participated in CDS </a:t>
            </a:r>
            <a:r>
              <a:rPr lang="en-US" dirty="0" smtClean="0">
                <a:solidFill>
                  <a:srgbClr val="000000"/>
                </a:solidFill>
                <a:latin typeface="Arial" panose="020B0604020202020204" pitchFamily="34" charset="0"/>
                <a:cs typeface="Arial" panose="020B0604020202020204" pitchFamily="34" charset="0"/>
              </a:rPr>
              <a:t>2014; </a:t>
            </a:r>
            <a:r>
              <a:rPr lang="en-US" dirty="0">
                <a:solidFill>
                  <a:srgbClr val="000000"/>
                </a:solidFill>
                <a:latin typeface="Arial" panose="020B0604020202020204" pitchFamily="34" charset="0"/>
                <a:cs typeface="Arial" panose="020B0604020202020204" pitchFamily="34" charset="0"/>
              </a:rPr>
              <a:t>however, this accounts for </a:t>
            </a:r>
            <a:r>
              <a:rPr lang="en-US" dirty="0" smtClean="0">
                <a:solidFill>
                  <a:srgbClr val="000000"/>
                </a:solidFill>
                <a:latin typeface="Arial" panose="020B0604020202020204" pitchFamily="34" charset="0"/>
                <a:cs typeface="Arial" panose="020B0604020202020204" pitchFamily="34" charset="0"/>
              </a:rPr>
              <a:t>57% </a:t>
            </a:r>
            <a:r>
              <a:rPr lang="en-US" dirty="0">
                <a:solidFill>
                  <a:srgbClr val="000000"/>
                </a:solidFill>
                <a:latin typeface="Arial" panose="020B0604020202020204" pitchFamily="34" charset="0"/>
                <a:cs typeface="Arial" panose="020B0604020202020204" pitchFamily="34" charset="0"/>
              </a:rPr>
              <a:t>of </a:t>
            </a:r>
            <a:r>
              <a:rPr lang="en-US" dirty="0">
                <a:latin typeface="Arial" panose="020B0604020202020204" pitchFamily="34" charset="0"/>
                <a:cs typeface="Arial" panose="020B0604020202020204" pitchFamily="34" charset="0"/>
              </a:rPr>
              <a:t>private doctoral institutions that were invited to complete CDS </a:t>
            </a:r>
            <a:r>
              <a:rPr lang="en-US" dirty="0" smtClean="0">
                <a:latin typeface="Arial" panose="020B0604020202020204" pitchFamily="34" charset="0"/>
                <a:cs typeface="Arial" panose="020B0604020202020204" pitchFamily="34" charset="0"/>
              </a:rPr>
              <a:t>2014. </a:t>
            </a:r>
            <a:r>
              <a:rPr lang="en-US" dirty="0">
                <a:latin typeface="Arial" panose="020B0604020202020204" pitchFamily="34" charset="0"/>
                <a:cs typeface="Arial" panose="020B0604020202020204" pitchFamily="34" charset="0"/>
              </a:rPr>
              <a:t>In contrast, </a:t>
            </a:r>
            <a:r>
              <a:rPr lang="en-US" dirty="0" smtClean="0">
                <a:latin typeface="Arial" panose="020B0604020202020204" pitchFamily="34" charset="0"/>
                <a:cs typeface="Arial" panose="020B0604020202020204" pitchFamily="34" charset="0"/>
              </a:rPr>
              <a:t>131 </a:t>
            </a:r>
            <a:r>
              <a:rPr lang="en-US" dirty="0">
                <a:latin typeface="Arial" panose="020B0604020202020204" pitchFamily="34" charset="0"/>
                <a:cs typeface="Arial" panose="020B0604020202020204" pitchFamily="34" charset="0"/>
              </a:rPr>
              <a:t>community colleges participated in CDS </a:t>
            </a:r>
            <a:r>
              <a:rPr lang="en-US" dirty="0" smtClean="0">
                <a:latin typeface="Arial" panose="020B0604020202020204" pitchFamily="34" charset="0"/>
                <a:cs typeface="Arial" panose="020B0604020202020204" pitchFamily="34" charset="0"/>
              </a:rPr>
              <a:t>2014, </a:t>
            </a:r>
            <a:r>
              <a:rPr lang="en-US" dirty="0">
                <a:latin typeface="Arial" panose="020B0604020202020204" pitchFamily="34" charset="0"/>
                <a:cs typeface="Arial" panose="020B0604020202020204" pitchFamily="34" charset="0"/>
              </a:rPr>
              <a:t>but this accounts for only </a:t>
            </a:r>
            <a:r>
              <a:rPr lang="en-US" dirty="0" smtClean="0">
                <a:solidFill>
                  <a:srgbClr val="000000"/>
                </a:solidFill>
                <a:latin typeface="Arial" panose="020B0604020202020204" pitchFamily="34" charset="0"/>
                <a:cs typeface="Arial" panose="020B0604020202020204" pitchFamily="34" charset="0"/>
              </a:rPr>
              <a:t>12% </a:t>
            </a:r>
            <a:r>
              <a:rPr lang="en-US" dirty="0">
                <a:latin typeface="Arial" panose="020B0604020202020204" pitchFamily="34" charset="0"/>
                <a:cs typeface="Arial" panose="020B0604020202020204" pitchFamily="34" charset="0"/>
              </a:rPr>
              <a:t>of community colleges that were invited to participate in CDS </a:t>
            </a:r>
            <a:r>
              <a:rPr lang="en-US" dirty="0" smtClean="0">
                <a:latin typeface="Arial" panose="020B0604020202020204" pitchFamily="34" charset="0"/>
                <a:cs typeface="Arial" panose="020B0604020202020204" pitchFamily="34" charset="0"/>
              </a:rPr>
              <a:t>2014. International </a:t>
            </a:r>
            <a:r>
              <a:rPr lang="en-US" dirty="0">
                <a:latin typeface="Arial" panose="020B0604020202020204" pitchFamily="34" charset="0"/>
                <a:cs typeface="Arial" panose="020B0604020202020204" pitchFamily="34" charset="0"/>
              </a:rPr>
              <a:t>participation spanned </a:t>
            </a:r>
            <a:r>
              <a:rPr lang="en-US" dirty="0" smtClean="0">
                <a:latin typeface="Arial" panose="020B0604020202020204" pitchFamily="34" charset="0"/>
                <a:cs typeface="Arial" panose="020B0604020202020204" pitchFamily="34" charset="0"/>
              </a:rPr>
              <a:t>17 </a:t>
            </a:r>
            <a:r>
              <a:rPr lang="en-US" dirty="0">
                <a:latin typeface="Arial" panose="020B0604020202020204" pitchFamily="34" charset="0"/>
                <a:cs typeface="Arial" panose="020B0604020202020204" pitchFamily="34" charset="0"/>
              </a:rPr>
              <a:t>countries.</a:t>
            </a:r>
          </a:p>
        </p:txBody>
      </p:sp>
      <p:graphicFrame>
        <p:nvGraphicFramePr>
          <p:cNvPr id="2" name="Table 1"/>
          <p:cNvGraphicFramePr>
            <a:graphicFrameLocks noGrp="1"/>
          </p:cNvGraphicFramePr>
          <p:nvPr>
            <p:extLst>
              <p:ext uri="{D42A27DB-BD31-4B8C-83A1-F6EECF244321}">
                <p14:modId xmlns:p14="http://schemas.microsoft.com/office/powerpoint/2010/main" val="2626723860"/>
              </p:ext>
            </p:extLst>
          </p:nvPr>
        </p:nvGraphicFramePr>
        <p:xfrm>
          <a:off x="1524000" y="2971800"/>
          <a:ext cx="6096000" cy="2537460"/>
        </p:xfrm>
        <a:graphic>
          <a:graphicData uri="http://schemas.openxmlformats.org/drawingml/2006/table">
            <a:tbl>
              <a:tblPr firstRow="1" bandRow="1">
                <a:tableStyleId>{073A0DAA-6AF3-43AB-8588-CEC1D06C72B9}</a:tableStyleId>
              </a:tblPr>
              <a:tblGrid>
                <a:gridCol w="2032000"/>
                <a:gridCol w="2032000"/>
                <a:gridCol w="2032000"/>
              </a:tblGrid>
              <a:tr h="281940">
                <a:tc>
                  <a:txBody>
                    <a:bodyPr/>
                    <a:lstStyle/>
                    <a:p>
                      <a:pPr marL="0" marR="0">
                        <a:spcBef>
                          <a:spcPts val="0"/>
                        </a:spcBef>
                        <a:spcAft>
                          <a:spcPts val="0"/>
                        </a:spcAft>
                      </a:pPr>
                      <a:r>
                        <a:rPr lang="en-US" sz="1100" dirty="0">
                          <a:effectLst/>
                          <a:latin typeface="Arial" panose="020B0604020202020204" pitchFamily="34" charset="0"/>
                          <a:cs typeface="Arial" panose="020B0604020202020204" pitchFamily="34" charset="0"/>
                        </a:rPr>
                        <a:t>Carnegie Classification</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dirty="0">
                          <a:effectLst/>
                          <a:latin typeface="Arial" panose="020B0604020202020204" pitchFamily="34" charset="0"/>
                          <a:cs typeface="Arial" panose="020B0604020202020204" pitchFamily="34" charset="0"/>
                        </a:rPr>
                        <a:t>Participating Institutions</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dirty="0">
                          <a:effectLst/>
                          <a:latin typeface="Arial" panose="020B0604020202020204" pitchFamily="34" charset="0"/>
                          <a:cs typeface="Arial" panose="020B0604020202020204" pitchFamily="34" charset="0"/>
                        </a:rPr>
                        <a:t>Response Rate</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r>
              <a:tr h="281940">
                <a:tc>
                  <a:txBody>
                    <a:bodyPr/>
                    <a:lstStyle/>
                    <a:p>
                      <a:pPr marL="0" marR="0">
                        <a:spcBef>
                          <a:spcPts val="0"/>
                        </a:spcBef>
                        <a:spcAft>
                          <a:spcPts val="0"/>
                        </a:spcAft>
                      </a:pPr>
                      <a:r>
                        <a:rPr lang="en-US" sz="1100">
                          <a:solidFill>
                            <a:srgbClr val="000000"/>
                          </a:solidFill>
                          <a:effectLst/>
                          <a:latin typeface="Arial" panose="020B0604020202020204" pitchFamily="34" charset="0"/>
                          <a:cs typeface="Arial" panose="020B0604020202020204" pitchFamily="34" charset="0"/>
                        </a:rPr>
                        <a:t>AA</a:t>
                      </a:r>
                      <a:endParaRPr lang="en-US" sz="1100">
                        <a:solidFill>
                          <a:srgbClr val="000000"/>
                        </a:solidFill>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100" dirty="0" smtClean="0">
                          <a:solidFill>
                            <a:srgbClr val="000000"/>
                          </a:solidFill>
                          <a:effectLst/>
                          <a:latin typeface="Arial" panose="020B0604020202020204" pitchFamily="34" charset="0"/>
                          <a:cs typeface="Arial" panose="020B0604020202020204" pitchFamily="34" charset="0"/>
                        </a:rPr>
                        <a:t>131</a:t>
                      </a:r>
                      <a:endParaRPr lang="en-US" sz="1100" dirty="0">
                        <a:solidFill>
                          <a:srgbClr val="000000"/>
                        </a:solidFill>
                        <a:effectLst/>
                        <a:latin typeface="Arial" panose="020B0604020202020204" pitchFamily="34" charset="0"/>
                        <a:ea typeface="ＭＳ 明朝"/>
                        <a:cs typeface="Arial" panose="020B0604020202020204" pitchFamily="34" charset="0"/>
                      </a:endParaRPr>
                    </a:p>
                  </a:txBody>
                  <a:tcPr marL="68580" marR="822960" marT="0" marB="0" anchor="ctr"/>
                </a:tc>
                <a:tc>
                  <a:txBody>
                    <a:bodyPr/>
                    <a:lstStyle/>
                    <a:p>
                      <a:pPr marL="0" marR="0" algn="r">
                        <a:spcBef>
                          <a:spcPts val="0"/>
                        </a:spcBef>
                        <a:spcAft>
                          <a:spcPts val="0"/>
                        </a:spcAft>
                      </a:pPr>
                      <a:r>
                        <a:rPr lang="en-US" sz="1100" dirty="0" smtClean="0">
                          <a:solidFill>
                            <a:srgbClr val="000000"/>
                          </a:solidFill>
                          <a:effectLst/>
                          <a:latin typeface="Arial" panose="020B0604020202020204" pitchFamily="34" charset="0"/>
                          <a:cs typeface="Arial" panose="020B0604020202020204" pitchFamily="34" charset="0"/>
                        </a:rPr>
                        <a:t>12%</a:t>
                      </a:r>
                      <a:endParaRPr lang="en-US" sz="1100" dirty="0">
                        <a:solidFill>
                          <a:srgbClr val="000000"/>
                        </a:solidFill>
                        <a:effectLst/>
                        <a:latin typeface="Arial" panose="020B0604020202020204" pitchFamily="34" charset="0"/>
                        <a:ea typeface="ＭＳ 明朝"/>
                        <a:cs typeface="Arial" panose="020B0604020202020204" pitchFamily="34" charset="0"/>
                      </a:endParaRPr>
                    </a:p>
                  </a:txBody>
                  <a:tcPr marL="68580" marR="822960" marT="0" marB="0" anchor="ctr"/>
                </a:tc>
              </a:tr>
              <a:tr h="281940">
                <a:tc>
                  <a:txBody>
                    <a:bodyPr/>
                    <a:lstStyle/>
                    <a:p>
                      <a:pPr marL="0" marR="0">
                        <a:spcBef>
                          <a:spcPts val="0"/>
                        </a:spcBef>
                        <a:spcAft>
                          <a:spcPts val="0"/>
                        </a:spcAft>
                      </a:pPr>
                      <a:r>
                        <a:rPr lang="en-US" sz="1100" dirty="0" smtClean="0">
                          <a:effectLst/>
                          <a:latin typeface="Arial" panose="020B0604020202020204" pitchFamily="34" charset="0"/>
                          <a:cs typeface="Arial" panose="020B0604020202020204" pitchFamily="34" charset="0"/>
                        </a:rPr>
                        <a:t>BA</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100" dirty="0" smtClean="0">
                          <a:solidFill>
                            <a:srgbClr val="000000"/>
                          </a:solidFill>
                          <a:effectLst/>
                          <a:latin typeface="Arial" panose="020B0604020202020204" pitchFamily="34" charset="0"/>
                          <a:cs typeface="Arial" panose="020B0604020202020204" pitchFamily="34" charset="0"/>
                        </a:rPr>
                        <a:t>167</a:t>
                      </a:r>
                      <a:endParaRPr lang="en-US" sz="1100" dirty="0">
                        <a:solidFill>
                          <a:srgbClr val="000000"/>
                        </a:solidFill>
                        <a:effectLst/>
                        <a:latin typeface="Arial" panose="020B0604020202020204" pitchFamily="34" charset="0"/>
                        <a:ea typeface="ＭＳ 明朝"/>
                        <a:cs typeface="Arial" panose="020B0604020202020204" pitchFamily="34" charset="0"/>
                      </a:endParaRPr>
                    </a:p>
                  </a:txBody>
                  <a:tcPr marL="68580" marR="822960" marT="0" marB="0" anchor="ctr"/>
                </a:tc>
                <a:tc>
                  <a:txBody>
                    <a:bodyPr/>
                    <a:lstStyle/>
                    <a:p>
                      <a:pPr marL="0" marR="0" algn="r">
                        <a:spcBef>
                          <a:spcPts val="0"/>
                        </a:spcBef>
                        <a:spcAft>
                          <a:spcPts val="0"/>
                        </a:spcAft>
                      </a:pPr>
                      <a:r>
                        <a:rPr lang="en-US" sz="1100" dirty="0" smtClean="0">
                          <a:solidFill>
                            <a:srgbClr val="000000"/>
                          </a:solidFill>
                          <a:effectLst/>
                          <a:latin typeface="Arial" panose="020B0604020202020204" pitchFamily="34" charset="0"/>
                          <a:cs typeface="Arial" panose="020B0604020202020204" pitchFamily="34" charset="0"/>
                        </a:rPr>
                        <a:t>27%</a:t>
                      </a:r>
                      <a:endParaRPr lang="en-US" sz="1100" dirty="0">
                        <a:solidFill>
                          <a:srgbClr val="000000"/>
                        </a:solidFill>
                        <a:effectLst/>
                        <a:latin typeface="Arial" panose="020B0604020202020204" pitchFamily="34" charset="0"/>
                        <a:ea typeface="ＭＳ 明朝"/>
                        <a:cs typeface="Arial" panose="020B0604020202020204" pitchFamily="34" charset="0"/>
                      </a:endParaRPr>
                    </a:p>
                  </a:txBody>
                  <a:tcPr marL="68580" marR="822960" marT="0" marB="0" anchor="ctr"/>
                </a:tc>
              </a:tr>
              <a:tr h="281940">
                <a:tc>
                  <a:txBody>
                    <a:bodyPr/>
                    <a:lstStyle/>
                    <a:p>
                      <a:pPr marL="0" marR="0">
                        <a:spcBef>
                          <a:spcPts val="0"/>
                        </a:spcBef>
                        <a:spcAft>
                          <a:spcPts val="0"/>
                        </a:spcAft>
                      </a:pPr>
                      <a:r>
                        <a:rPr lang="en-US" sz="1100" dirty="0">
                          <a:effectLst/>
                          <a:latin typeface="Arial" panose="020B0604020202020204" pitchFamily="34" charset="0"/>
                          <a:cs typeface="Arial" panose="020B0604020202020204" pitchFamily="34" charset="0"/>
                        </a:rPr>
                        <a:t>MA </a:t>
                      </a:r>
                      <a:r>
                        <a:rPr lang="en-US" sz="1100" dirty="0" smtClean="0">
                          <a:effectLst/>
                          <a:latin typeface="Arial" panose="020B0604020202020204" pitchFamily="34" charset="0"/>
                          <a:cs typeface="Arial" panose="020B0604020202020204" pitchFamily="34" charset="0"/>
                        </a:rPr>
                        <a:t>private</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100" dirty="0" smtClean="0">
                          <a:solidFill>
                            <a:srgbClr val="000000"/>
                          </a:solidFill>
                          <a:effectLst/>
                          <a:latin typeface="Arial" panose="020B0604020202020204" pitchFamily="34" charset="0"/>
                          <a:cs typeface="Arial" panose="020B0604020202020204" pitchFamily="34" charset="0"/>
                        </a:rPr>
                        <a:t>115</a:t>
                      </a:r>
                      <a:endParaRPr lang="en-US" sz="1100" dirty="0">
                        <a:solidFill>
                          <a:srgbClr val="000000"/>
                        </a:solidFill>
                        <a:effectLst/>
                        <a:latin typeface="Arial" panose="020B0604020202020204" pitchFamily="34" charset="0"/>
                        <a:ea typeface="ＭＳ 明朝"/>
                        <a:cs typeface="Arial" panose="020B0604020202020204" pitchFamily="34" charset="0"/>
                      </a:endParaRPr>
                    </a:p>
                  </a:txBody>
                  <a:tcPr marL="68580" marR="822960" marT="0" marB="0" anchor="ctr"/>
                </a:tc>
                <a:tc>
                  <a:txBody>
                    <a:bodyPr/>
                    <a:lstStyle/>
                    <a:p>
                      <a:pPr marL="0" marR="0" algn="r">
                        <a:spcBef>
                          <a:spcPts val="0"/>
                        </a:spcBef>
                        <a:spcAft>
                          <a:spcPts val="0"/>
                        </a:spcAft>
                      </a:pPr>
                      <a:r>
                        <a:rPr lang="en-US" sz="1100" dirty="0" smtClean="0">
                          <a:solidFill>
                            <a:srgbClr val="000000"/>
                          </a:solidFill>
                          <a:effectLst/>
                          <a:latin typeface="Arial" panose="020B0604020202020204" pitchFamily="34" charset="0"/>
                          <a:cs typeface="Arial" panose="020B0604020202020204" pitchFamily="34" charset="0"/>
                        </a:rPr>
                        <a:t>32%</a:t>
                      </a:r>
                      <a:endParaRPr lang="en-US" sz="1100" dirty="0">
                        <a:solidFill>
                          <a:srgbClr val="000000"/>
                        </a:solidFill>
                        <a:effectLst/>
                        <a:latin typeface="Arial" panose="020B0604020202020204" pitchFamily="34" charset="0"/>
                        <a:ea typeface="ＭＳ 明朝"/>
                        <a:cs typeface="Arial" panose="020B0604020202020204" pitchFamily="34" charset="0"/>
                      </a:endParaRPr>
                    </a:p>
                  </a:txBody>
                  <a:tcPr marL="68580" marR="822960" marT="0" marB="0" anchor="ctr"/>
                </a:tc>
              </a:tr>
              <a:tr h="281940">
                <a:tc>
                  <a:txBody>
                    <a:bodyPr/>
                    <a:lstStyle/>
                    <a:p>
                      <a:pPr marL="0" marR="0">
                        <a:spcBef>
                          <a:spcPts val="0"/>
                        </a:spcBef>
                        <a:spcAft>
                          <a:spcPts val="0"/>
                        </a:spcAft>
                      </a:pPr>
                      <a:r>
                        <a:rPr lang="en-US" sz="1100" dirty="0">
                          <a:effectLst/>
                          <a:latin typeface="Arial" panose="020B0604020202020204" pitchFamily="34" charset="0"/>
                          <a:cs typeface="Arial" panose="020B0604020202020204" pitchFamily="34" charset="0"/>
                        </a:rPr>
                        <a:t>MA </a:t>
                      </a:r>
                      <a:r>
                        <a:rPr lang="en-US" sz="1100" dirty="0" smtClean="0">
                          <a:effectLst/>
                          <a:latin typeface="Arial" panose="020B0604020202020204" pitchFamily="34" charset="0"/>
                          <a:cs typeface="Arial" panose="020B0604020202020204" pitchFamily="34" charset="0"/>
                        </a:rPr>
                        <a:t>public</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100" dirty="0" smtClean="0">
                          <a:solidFill>
                            <a:srgbClr val="000000"/>
                          </a:solidFill>
                          <a:effectLst/>
                          <a:latin typeface="Arial" panose="020B0604020202020204" pitchFamily="34" charset="0"/>
                          <a:cs typeface="Arial" panose="020B0604020202020204" pitchFamily="34" charset="0"/>
                        </a:rPr>
                        <a:t>111</a:t>
                      </a:r>
                      <a:endParaRPr lang="en-US" sz="1100" dirty="0">
                        <a:solidFill>
                          <a:srgbClr val="000000"/>
                        </a:solidFill>
                        <a:effectLst/>
                        <a:latin typeface="Arial" panose="020B0604020202020204" pitchFamily="34" charset="0"/>
                        <a:ea typeface="ＭＳ 明朝"/>
                        <a:cs typeface="Arial" panose="020B0604020202020204" pitchFamily="34" charset="0"/>
                      </a:endParaRPr>
                    </a:p>
                  </a:txBody>
                  <a:tcPr marL="68580" marR="822960" marT="0" marB="0" anchor="ctr"/>
                </a:tc>
                <a:tc>
                  <a:txBody>
                    <a:bodyPr/>
                    <a:lstStyle/>
                    <a:p>
                      <a:pPr marL="0" marR="0" algn="r">
                        <a:spcBef>
                          <a:spcPts val="0"/>
                        </a:spcBef>
                        <a:spcAft>
                          <a:spcPts val="0"/>
                        </a:spcAft>
                      </a:pPr>
                      <a:r>
                        <a:rPr lang="en-US" sz="1100" dirty="0">
                          <a:solidFill>
                            <a:srgbClr val="000000"/>
                          </a:solidFill>
                          <a:effectLst/>
                          <a:latin typeface="Arial" panose="020B0604020202020204" pitchFamily="34" charset="0"/>
                          <a:cs typeface="Arial" panose="020B0604020202020204" pitchFamily="34" charset="0"/>
                        </a:rPr>
                        <a:t>42%</a:t>
                      </a:r>
                      <a:endParaRPr lang="en-US" sz="1100" dirty="0">
                        <a:solidFill>
                          <a:srgbClr val="000000"/>
                        </a:solidFill>
                        <a:effectLst/>
                        <a:latin typeface="Arial" panose="020B0604020202020204" pitchFamily="34" charset="0"/>
                        <a:ea typeface="ＭＳ 明朝"/>
                        <a:cs typeface="Arial" panose="020B0604020202020204" pitchFamily="34" charset="0"/>
                      </a:endParaRPr>
                    </a:p>
                  </a:txBody>
                  <a:tcPr marL="68580" marR="822960" marT="0" marB="0" anchor="ctr"/>
                </a:tc>
              </a:tr>
              <a:tr h="281940">
                <a:tc>
                  <a:txBody>
                    <a:bodyPr/>
                    <a:lstStyle/>
                    <a:p>
                      <a:pPr marL="0" marR="0">
                        <a:spcBef>
                          <a:spcPts val="0"/>
                        </a:spcBef>
                        <a:spcAft>
                          <a:spcPts val="0"/>
                        </a:spcAft>
                      </a:pPr>
                      <a:r>
                        <a:rPr lang="en-US" sz="1100" dirty="0">
                          <a:solidFill>
                            <a:srgbClr val="000000"/>
                          </a:solidFill>
                          <a:effectLst/>
                          <a:latin typeface="Arial" panose="020B0604020202020204" pitchFamily="34" charset="0"/>
                          <a:cs typeface="Arial" panose="020B0604020202020204" pitchFamily="34" charset="0"/>
                        </a:rPr>
                        <a:t>DR </a:t>
                      </a:r>
                      <a:r>
                        <a:rPr lang="en-US" sz="1100" dirty="0" smtClean="0">
                          <a:solidFill>
                            <a:srgbClr val="000000"/>
                          </a:solidFill>
                          <a:effectLst/>
                          <a:latin typeface="Arial" panose="020B0604020202020204" pitchFamily="34" charset="0"/>
                          <a:cs typeface="Arial" panose="020B0604020202020204" pitchFamily="34" charset="0"/>
                        </a:rPr>
                        <a:t>private</a:t>
                      </a:r>
                      <a:endParaRPr lang="en-US" sz="1100" dirty="0">
                        <a:solidFill>
                          <a:srgbClr val="000000"/>
                        </a:solidFill>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100" dirty="0" smtClean="0">
                          <a:solidFill>
                            <a:srgbClr val="000000"/>
                          </a:solidFill>
                          <a:effectLst/>
                          <a:latin typeface="Arial" panose="020B0604020202020204" pitchFamily="34" charset="0"/>
                          <a:cs typeface="Arial" panose="020B0604020202020204" pitchFamily="34" charset="0"/>
                        </a:rPr>
                        <a:t>62</a:t>
                      </a:r>
                      <a:endParaRPr lang="en-US" sz="1100" dirty="0">
                        <a:solidFill>
                          <a:srgbClr val="000000"/>
                        </a:solidFill>
                        <a:effectLst/>
                        <a:latin typeface="Arial" panose="020B0604020202020204" pitchFamily="34" charset="0"/>
                        <a:ea typeface="ＭＳ 明朝"/>
                        <a:cs typeface="Arial" panose="020B0604020202020204" pitchFamily="34" charset="0"/>
                      </a:endParaRPr>
                    </a:p>
                  </a:txBody>
                  <a:tcPr marL="68580" marR="822960" marT="0" marB="0" anchor="ctr"/>
                </a:tc>
                <a:tc>
                  <a:txBody>
                    <a:bodyPr/>
                    <a:lstStyle/>
                    <a:p>
                      <a:pPr marL="0" marR="0" algn="r">
                        <a:spcBef>
                          <a:spcPts val="0"/>
                        </a:spcBef>
                        <a:spcAft>
                          <a:spcPts val="0"/>
                        </a:spcAft>
                      </a:pPr>
                      <a:r>
                        <a:rPr lang="en-US" sz="1100" dirty="0" smtClean="0">
                          <a:solidFill>
                            <a:srgbClr val="000000"/>
                          </a:solidFill>
                          <a:effectLst/>
                          <a:latin typeface="Arial" panose="020B0604020202020204" pitchFamily="34" charset="0"/>
                          <a:cs typeface="Arial" panose="020B0604020202020204" pitchFamily="34" charset="0"/>
                        </a:rPr>
                        <a:t>57%</a:t>
                      </a:r>
                      <a:endParaRPr lang="en-US" sz="1100" dirty="0">
                        <a:solidFill>
                          <a:srgbClr val="000000"/>
                        </a:solidFill>
                        <a:effectLst/>
                        <a:latin typeface="Arial" panose="020B0604020202020204" pitchFamily="34" charset="0"/>
                        <a:ea typeface="ＭＳ 明朝"/>
                        <a:cs typeface="Arial" panose="020B0604020202020204" pitchFamily="34" charset="0"/>
                      </a:endParaRPr>
                    </a:p>
                  </a:txBody>
                  <a:tcPr marL="68580" marR="822960" marT="0" marB="0" anchor="ctr"/>
                </a:tc>
              </a:tr>
              <a:tr h="281940">
                <a:tc>
                  <a:txBody>
                    <a:bodyPr/>
                    <a:lstStyle/>
                    <a:p>
                      <a:pPr marL="0" marR="0">
                        <a:spcBef>
                          <a:spcPts val="0"/>
                        </a:spcBef>
                        <a:spcAft>
                          <a:spcPts val="0"/>
                        </a:spcAft>
                      </a:pPr>
                      <a:r>
                        <a:rPr lang="en-US" sz="1100" dirty="0">
                          <a:effectLst/>
                          <a:latin typeface="Arial" panose="020B0604020202020204" pitchFamily="34" charset="0"/>
                          <a:cs typeface="Arial" panose="020B0604020202020204" pitchFamily="34" charset="0"/>
                        </a:rPr>
                        <a:t>DR </a:t>
                      </a:r>
                      <a:r>
                        <a:rPr lang="en-US" sz="1100" dirty="0" smtClean="0">
                          <a:effectLst/>
                          <a:latin typeface="Arial" panose="020B0604020202020204" pitchFamily="34" charset="0"/>
                          <a:cs typeface="Arial" panose="020B0604020202020204" pitchFamily="34" charset="0"/>
                        </a:rPr>
                        <a:t>public</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100" dirty="0" smtClean="0">
                          <a:solidFill>
                            <a:srgbClr val="000000"/>
                          </a:solidFill>
                          <a:effectLst/>
                          <a:latin typeface="Arial" panose="020B0604020202020204" pitchFamily="34" charset="0"/>
                          <a:cs typeface="Arial" panose="020B0604020202020204" pitchFamily="34" charset="0"/>
                        </a:rPr>
                        <a:t>134</a:t>
                      </a:r>
                      <a:endParaRPr lang="en-US" sz="1100" dirty="0">
                        <a:solidFill>
                          <a:srgbClr val="000000"/>
                        </a:solidFill>
                        <a:effectLst/>
                        <a:latin typeface="Arial" panose="020B0604020202020204" pitchFamily="34" charset="0"/>
                        <a:ea typeface="ＭＳ 明朝"/>
                        <a:cs typeface="Arial" panose="020B0604020202020204" pitchFamily="34" charset="0"/>
                      </a:endParaRPr>
                    </a:p>
                  </a:txBody>
                  <a:tcPr marL="68580" marR="822960" marT="0" marB="0" anchor="ctr"/>
                </a:tc>
                <a:tc>
                  <a:txBody>
                    <a:bodyPr/>
                    <a:lstStyle/>
                    <a:p>
                      <a:pPr marL="0" marR="0" algn="r">
                        <a:spcBef>
                          <a:spcPts val="0"/>
                        </a:spcBef>
                        <a:spcAft>
                          <a:spcPts val="0"/>
                        </a:spcAft>
                      </a:pPr>
                      <a:r>
                        <a:rPr lang="en-US" sz="1100" dirty="0" smtClean="0">
                          <a:solidFill>
                            <a:srgbClr val="000000"/>
                          </a:solidFill>
                          <a:effectLst/>
                          <a:latin typeface="Arial" panose="020B0604020202020204" pitchFamily="34" charset="0"/>
                          <a:cs typeface="Arial" panose="020B0604020202020204" pitchFamily="34" charset="0"/>
                        </a:rPr>
                        <a:t>77%</a:t>
                      </a:r>
                      <a:endParaRPr lang="en-US" sz="1100" dirty="0">
                        <a:solidFill>
                          <a:srgbClr val="000000"/>
                        </a:solidFill>
                        <a:effectLst/>
                        <a:latin typeface="Arial" panose="020B0604020202020204" pitchFamily="34" charset="0"/>
                        <a:ea typeface="ＭＳ 明朝"/>
                        <a:cs typeface="Arial" panose="020B0604020202020204" pitchFamily="34" charset="0"/>
                      </a:endParaRPr>
                    </a:p>
                  </a:txBody>
                  <a:tcPr marL="68580" marR="822960" marT="0" marB="0" anchor="ctr"/>
                </a:tc>
              </a:tr>
              <a:tr h="281940">
                <a:tc>
                  <a:txBody>
                    <a:bodyPr/>
                    <a:lstStyle/>
                    <a:p>
                      <a:pPr marL="0" marR="0">
                        <a:spcBef>
                          <a:spcPts val="0"/>
                        </a:spcBef>
                        <a:spcAft>
                          <a:spcPts val="0"/>
                        </a:spcAft>
                      </a:pPr>
                      <a:r>
                        <a:rPr lang="en-US" sz="1100">
                          <a:effectLst/>
                          <a:latin typeface="Arial" panose="020B0604020202020204" pitchFamily="34" charset="0"/>
                          <a:cs typeface="Arial" panose="020B0604020202020204" pitchFamily="34" charset="0"/>
                        </a:rPr>
                        <a:t>Other U.S.</a:t>
                      </a:r>
                      <a:endParaRPr lang="en-US" sz="110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100" dirty="0" smtClean="0">
                          <a:solidFill>
                            <a:srgbClr val="000000"/>
                          </a:solidFill>
                          <a:effectLst/>
                          <a:latin typeface="Arial" panose="020B0604020202020204" pitchFamily="34" charset="0"/>
                          <a:cs typeface="Arial" panose="020B0604020202020204" pitchFamily="34" charset="0"/>
                        </a:rPr>
                        <a:t>59</a:t>
                      </a:r>
                      <a:endParaRPr lang="en-US" sz="1100" dirty="0">
                        <a:solidFill>
                          <a:srgbClr val="000000"/>
                        </a:solidFill>
                        <a:effectLst/>
                        <a:latin typeface="Arial" panose="020B0604020202020204" pitchFamily="34" charset="0"/>
                        <a:ea typeface="ＭＳ 明朝"/>
                        <a:cs typeface="Arial" panose="020B0604020202020204" pitchFamily="34" charset="0"/>
                      </a:endParaRPr>
                    </a:p>
                  </a:txBody>
                  <a:tcPr marL="68580" marR="822960" marT="0" marB="0" anchor="ctr"/>
                </a:tc>
                <a:tc>
                  <a:txBody>
                    <a:bodyPr/>
                    <a:lstStyle/>
                    <a:p>
                      <a:pPr marL="0" marR="0" algn="r">
                        <a:spcBef>
                          <a:spcPts val="0"/>
                        </a:spcBef>
                        <a:spcAft>
                          <a:spcPts val="0"/>
                        </a:spcAft>
                      </a:pPr>
                      <a:r>
                        <a:rPr lang="en-US" sz="1100" dirty="0" smtClean="0">
                          <a:solidFill>
                            <a:srgbClr val="000000"/>
                          </a:solidFill>
                          <a:effectLst/>
                          <a:latin typeface="Arial" panose="020B0604020202020204" pitchFamily="34" charset="0"/>
                          <a:cs typeface="Arial" panose="020B0604020202020204" pitchFamily="34" charset="0"/>
                        </a:rPr>
                        <a:t>13%</a:t>
                      </a:r>
                      <a:endParaRPr lang="en-US" sz="1100" dirty="0">
                        <a:solidFill>
                          <a:srgbClr val="000000"/>
                        </a:solidFill>
                        <a:effectLst/>
                        <a:latin typeface="Arial" panose="020B0604020202020204" pitchFamily="34" charset="0"/>
                        <a:ea typeface="ＭＳ 明朝"/>
                        <a:cs typeface="Arial" panose="020B0604020202020204" pitchFamily="34" charset="0"/>
                      </a:endParaRPr>
                    </a:p>
                  </a:txBody>
                  <a:tcPr marL="68580" marR="822960" marT="0" marB="0" anchor="ctr"/>
                </a:tc>
              </a:tr>
              <a:tr h="281940">
                <a:tc>
                  <a:txBody>
                    <a:bodyPr/>
                    <a:lstStyle/>
                    <a:p>
                      <a:pPr marL="0" marR="0">
                        <a:spcBef>
                          <a:spcPts val="0"/>
                        </a:spcBef>
                        <a:spcAft>
                          <a:spcPts val="0"/>
                        </a:spcAft>
                      </a:pPr>
                      <a:r>
                        <a:rPr lang="en-US" sz="1100">
                          <a:effectLst/>
                          <a:latin typeface="Arial" panose="020B0604020202020204" pitchFamily="34" charset="0"/>
                          <a:cs typeface="Arial" panose="020B0604020202020204" pitchFamily="34" charset="0"/>
                        </a:rPr>
                        <a:t>International</a:t>
                      </a:r>
                      <a:endParaRPr lang="en-US" sz="110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r">
                        <a:spcBef>
                          <a:spcPts val="0"/>
                        </a:spcBef>
                        <a:spcAft>
                          <a:spcPts val="0"/>
                        </a:spcAft>
                      </a:pPr>
                      <a:r>
                        <a:rPr lang="en-US" sz="1100" dirty="0" smtClean="0">
                          <a:solidFill>
                            <a:srgbClr val="000000"/>
                          </a:solidFill>
                          <a:effectLst/>
                          <a:latin typeface="Arial" panose="020B0604020202020204" pitchFamily="34" charset="0"/>
                          <a:ea typeface="+mn-ea"/>
                          <a:cs typeface="Arial" panose="020B0604020202020204" pitchFamily="34" charset="0"/>
                        </a:rPr>
                        <a:t>49</a:t>
                      </a:r>
                      <a:endParaRPr lang="en-US" sz="1100" dirty="0">
                        <a:solidFill>
                          <a:srgbClr val="000000"/>
                        </a:solidFill>
                        <a:effectLst/>
                        <a:latin typeface="Arial" panose="020B0604020202020204" pitchFamily="34" charset="0"/>
                        <a:ea typeface="ＭＳ 明朝"/>
                        <a:cs typeface="Arial" panose="020B0604020202020204" pitchFamily="34" charset="0"/>
                      </a:endParaRPr>
                    </a:p>
                  </a:txBody>
                  <a:tcPr marL="68580" marR="822960" marT="0" marB="0" anchor="ctr"/>
                </a:tc>
                <a:tc>
                  <a:txBody>
                    <a:bodyPr/>
                    <a:lstStyle/>
                    <a:p>
                      <a:pPr marL="0" marR="0" algn="r">
                        <a:spcBef>
                          <a:spcPts val="0"/>
                        </a:spcBef>
                        <a:spcAft>
                          <a:spcPts val="0"/>
                        </a:spcAft>
                      </a:pPr>
                      <a:r>
                        <a:rPr lang="en-US" sz="1100" dirty="0" smtClean="0">
                          <a:solidFill>
                            <a:srgbClr val="000000"/>
                          </a:solidFill>
                          <a:effectLst/>
                          <a:latin typeface="Arial" panose="020B0604020202020204" pitchFamily="34" charset="0"/>
                          <a:cs typeface="Arial" panose="020B0604020202020204" pitchFamily="34" charset="0"/>
                        </a:rPr>
                        <a:t>13%</a:t>
                      </a:r>
                      <a:endParaRPr lang="en-US" sz="1100" dirty="0">
                        <a:solidFill>
                          <a:srgbClr val="000000"/>
                        </a:solidFill>
                        <a:effectLst/>
                        <a:latin typeface="Arial" panose="020B0604020202020204" pitchFamily="34" charset="0"/>
                        <a:ea typeface="ＭＳ 明朝"/>
                        <a:cs typeface="Arial" panose="020B0604020202020204" pitchFamily="34" charset="0"/>
                      </a:endParaRPr>
                    </a:p>
                  </a:txBody>
                  <a:tcPr marL="68580" marR="822960" marT="0" marB="0" anchor="ctr"/>
                </a:tc>
              </a:tr>
            </a:tbl>
          </a:graphicData>
        </a:graphic>
      </p:graphicFrame>
    </p:spTree>
    <p:extLst>
      <p:ext uri="{BB962C8B-B14F-4D97-AF65-F5344CB8AC3E}">
        <p14:creationId xmlns:p14="http://schemas.microsoft.com/office/powerpoint/2010/main" val="4088878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800" b="0" dirty="0">
                <a:latin typeface="Arial" panose="020B0604020202020204" pitchFamily="34" charset="0"/>
                <a:cs typeface="Arial" panose="020B0604020202020204" pitchFamily="34" charset="0"/>
              </a:rPr>
              <a:t>Methodology, </a:t>
            </a:r>
            <a:r>
              <a:rPr lang="en-US" sz="2800" b="0" dirty="0" smtClean="0">
                <a:latin typeface="Arial" panose="020B0604020202020204" pitchFamily="34" charset="0"/>
                <a:cs typeface="Arial" panose="020B0604020202020204" pitchFamily="34" charset="0"/>
              </a:rPr>
              <a:t>3 </a:t>
            </a:r>
            <a:r>
              <a:rPr lang="en-US" sz="2800" b="0" dirty="0">
                <a:latin typeface="Arial" panose="020B0604020202020204" pitchFamily="34" charset="0"/>
                <a:cs typeface="Arial" panose="020B0604020202020204" pitchFamily="34" charset="0"/>
              </a:rPr>
              <a:t>of 3</a:t>
            </a:r>
          </a:p>
        </p:txBody>
      </p:sp>
      <p:sp>
        <p:nvSpPr>
          <p:cNvPr id="5" name="Text Placeholder 4"/>
          <p:cNvSpPr>
            <a:spLocks noGrp="1"/>
          </p:cNvSpPr>
          <p:nvPr>
            <p:ph type="body" sz="half" idx="2"/>
          </p:nvPr>
        </p:nvSpPr>
        <p:spPr>
          <a:xfrm>
            <a:off x="457200" y="846138"/>
            <a:ext cx="8229600" cy="1744662"/>
          </a:xfrm>
        </p:spPr>
        <p:txBody>
          <a:bodyPr>
            <a:normAutofit/>
          </a:bodyPr>
          <a:lstStyle/>
          <a:p>
            <a:r>
              <a:rPr lang="en-US" i="1" dirty="0" smtClean="0">
                <a:latin typeface="Arial" panose="020B0604020202020204" pitchFamily="34" charset="0"/>
                <a:cs typeface="Arial" panose="020B0604020202020204" pitchFamily="34" charset="0"/>
              </a:rPr>
              <a:t>Response </a:t>
            </a:r>
            <a:r>
              <a:rPr lang="en-US" i="1" dirty="0">
                <a:latin typeface="Arial" panose="020B0604020202020204" pitchFamily="34" charset="0"/>
                <a:cs typeface="Arial" panose="020B0604020202020204" pitchFamily="34" charset="0"/>
              </a:rPr>
              <a:t>by Module</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CDS survey is divided into eight modules. CDS survey participation status is based on the completion of the required Module 1: IT Organization, Staffing, and Financing. The remaining seven modules in the survey are optional and cover details about service delivery in the IT domain areas. Some of the optional modules ask about services run at most institutions (e.g., communications infrastructure), while others ask about services run at some institutions (e.g., research computing); thus, response to optional modules varies.</a:t>
            </a:r>
          </a:p>
        </p:txBody>
      </p:sp>
      <p:graphicFrame>
        <p:nvGraphicFramePr>
          <p:cNvPr id="2" name="Table 1"/>
          <p:cNvGraphicFramePr>
            <a:graphicFrameLocks noGrp="1"/>
          </p:cNvGraphicFramePr>
          <p:nvPr>
            <p:extLst>
              <p:ext uri="{D42A27DB-BD31-4B8C-83A1-F6EECF244321}">
                <p14:modId xmlns:p14="http://schemas.microsoft.com/office/powerpoint/2010/main" val="397289620"/>
              </p:ext>
            </p:extLst>
          </p:nvPr>
        </p:nvGraphicFramePr>
        <p:xfrm>
          <a:off x="1905000" y="2743200"/>
          <a:ext cx="5105400" cy="2499363"/>
        </p:xfrm>
        <a:graphic>
          <a:graphicData uri="http://schemas.openxmlformats.org/drawingml/2006/table">
            <a:tbl>
              <a:tblPr firstRow="1" bandRow="1">
                <a:tableStyleId>{073A0DAA-6AF3-43AB-8588-CEC1D06C72B9}</a:tableStyleId>
              </a:tblPr>
              <a:tblGrid>
                <a:gridCol w="3124200"/>
                <a:gridCol w="1981200"/>
              </a:tblGrid>
              <a:tr h="277707">
                <a:tc>
                  <a:txBody>
                    <a:bodyPr/>
                    <a:lstStyle/>
                    <a:p>
                      <a:pPr marL="0" marR="0">
                        <a:spcBef>
                          <a:spcPts val="1000"/>
                        </a:spcBef>
                        <a:spcAft>
                          <a:spcPts val="0"/>
                        </a:spcAft>
                      </a:pPr>
                      <a:r>
                        <a:rPr lang="en-US" sz="1100" dirty="0">
                          <a:effectLst/>
                          <a:latin typeface="Arial" panose="020B0604020202020204" pitchFamily="34" charset="0"/>
                          <a:cs typeface="Arial" panose="020B0604020202020204" pitchFamily="34" charset="0"/>
                        </a:rPr>
                        <a:t> CDS </a:t>
                      </a:r>
                      <a:r>
                        <a:rPr lang="en-US" sz="1100" dirty="0" smtClean="0">
                          <a:effectLst/>
                          <a:latin typeface="Arial" panose="020B0604020202020204" pitchFamily="34" charset="0"/>
                          <a:cs typeface="Arial" panose="020B0604020202020204" pitchFamily="34" charset="0"/>
                        </a:rPr>
                        <a:t>2014 </a:t>
                      </a:r>
                      <a:r>
                        <a:rPr lang="en-US" sz="1100" dirty="0">
                          <a:effectLst/>
                          <a:latin typeface="Arial" panose="020B0604020202020204" pitchFamily="34" charset="0"/>
                          <a:cs typeface="Arial" panose="020B0604020202020204" pitchFamily="34" charset="0"/>
                        </a:rPr>
                        <a:t>Module</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0" marR="0" algn="ctr">
                        <a:spcBef>
                          <a:spcPts val="1000"/>
                        </a:spcBef>
                        <a:spcAft>
                          <a:spcPts val="0"/>
                        </a:spcAft>
                      </a:pPr>
                      <a:r>
                        <a:rPr lang="en-US" sz="1100" dirty="0">
                          <a:effectLst/>
                          <a:latin typeface="Arial" panose="020B0604020202020204" pitchFamily="34" charset="0"/>
                          <a:cs typeface="Arial" panose="020B0604020202020204" pitchFamily="34" charset="0"/>
                        </a:rPr>
                        <a:t>Participating Institutions</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r>
              <a:tr h="277707">
                <a:tc>
                  <a:txBody>
                    <a:bodyPr/>
                    <a:lstStyle/>
                    <a:p>
                      <a:pPr marL="0" marR="0">
                        <a:spcBef>
                          <a:spcPts val="0"/>
                        </a:spcBef>
                        <a:spcAft>
                          <a:spcPts val="0"/>
                        </a:spcAft>
                      </a:pPr>
                      <a:r>
                        <a:rPr lang="en-US" sz="1100" dirty="0">
                          <a:effectLst/>
                          <a:latin typeface="Arial" panose="020B0604020202020204" pitchFamily="34" charset="0"/>
                          <a:cs typeface="Arial" panose="020B0604020202020204" pitchFamily="34" charset="0"/>
                        </a:rPr>
                        <a:t>M1: IT Organization, Staffing, and Financing</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457200" marR="0" lvl="1" algn="r">
                        <a:spcBef>
                          <a:spcPts val="0"/>
                        </a:spcBef>
                        <a:spcAft>
                          <a:spcPts val="0"/>
                        </a:spcAft>
                      </a:pPr>
                      <a:r>
                        <a:rPr lang="en-US" sz="1100" dirty="0">
                          <a:effectLst/>
                          <a:latin typeface="Arial" panose="020B0604020202020204" pitchFamily="34" charset="0"/>
                          <a:ea typeface="ＭＳ 明朝"/>
                          <a:cs typeface="Arial" panose="020B0604020202020204" pitchFamily="34" charset="0"/>
                        </a:rPr>
                        <a:t>828</a:t>
                      </a:r>
                    </a:p>
                  </a:txBody>
                  <a:tcPr marL="68580" marR="822960" marT="0" marB="0" anchor="ctr"/>
                </a:tc>
              </a:tr>
              <a:tr h="277707">
                <a:tc>
                  <a:txBody>
                    <a:bodyPr/>
                    <a:lstStyle/>
                    <a:p>
                      <a:pPr marL="0" marR="0">
                        <a:spcBef>
                          <a:spcPts val="0"/>
                        </a:spcBef>
                        <a:spcAft>
                          <a:spcPts val="0"/>
                        </a:spcAft>
                      </a:pPr>
                      <a:r>
                        <a:rPr lang="en-US" sz="1100" dirty="0">
                          <a:effectLst/>
                          <a:latin typeface="Arial" panose="020B0604020202020204" pitchFamily="34" charset="0"/>
                          <a:cs typeface="Arial" panose="020B0604020202020204" pitchFamily="34" charset="0"/>
                        </a:rPr>
                        <a:t>M2: IT Support Services</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457200" marR="0" lvl="1" algn="r">
                        <a:spcBef>
                          <a:spcPts val="0"/>
                        </a:spcBef>
                        <a:spcAft>
                          <a:spcPts val="0"/>
                        </a:spcAft>
                      </a:pPr>
                      <a:r>
                        <a:rPr lang="en-US" sz="1100" dirty="0" smtClean="0">
                          <a:effectLst/>
                          <a:latin typeface="Arial" panose="020B0604020202020204" pitchFamily="34" charset="0"/>
                          <a:ea typeface="ＭＳ 明朝"/>
                          <a:cs typeface="Arial" panose="020B0604020202020204" pitchFamily="34" charset="0"/>
                        </a:rPr>
                        <a:t>643</a:t>
                      </a:r>
                      <a:endParaRPr lang="en-US" sz="1100" dirty="0">
                        <a:effectLst/>
                        <a:latin typeface="Arial" panose="020B0604020202020204" pitchFamily="34" charset="0"/>
                        <a:ea typeface="ＭＳ 明朝"/>
                        <a:cs typeface="Arial" panose="020B0604020202020204" pitchFamily="34" charset="0"/>
                      </a:endParaRPr>
                    </a:p>
                  </a:txBody>
                  <a:tcPr marL="68580" marR="822960" marT="0" marB="0" anchor="ctr"/>
                </a:tc>
              </a:tr>
              <a:tr h="277707">
                <a:tc>
                  <a:txBody>
                    <a:bodyPr/>
                    <a:lstStyle/>
                    <a:p>
                      <a:pPr marL="0" marR="0">
                        <a:spcBef>
                          <a:spcPts val="0"/>
                        </a:spcBef>
                        <a:spcAft>
                          <a:spcPts val="0"/>
                        </a:spcAft>
                      </a:pPr>
                      <a:r>
                        <a:rPr lang="en-US" sz="1100" dirty="0">
                          <a:effectLst/>
                          <a:latin typeface="Arial" panose="020B0604020202020204" pitchFamily="34" charset="0"/>
                          <a:cs typeface="Arial" panose="020B0604020202020204" pitchFamily="34" charset="0"/>
                        </a:rPr>
                        <a:t>M3: Educational Technology Services</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457200" marR="0" lvl="1" algn="r">
                        <a:spcBef>
                          <a:spcPts val="0"/>
                        </a:spcBef>
                        <a:spcAft>
                          <a:spcPts val="0"/>
                        </a:spcAft>
                      </a:pPr>
                      <a:r>
                        <a:rPr lang="en-US" sz="1100" dirty="0" smtClean="0">
                          <a:effectLst/>
                          <a:latin typeface="Arial" panose="020B0604020202020204" pitchFamily="34" charset="0"/>
                          <a:ea typeface="ＭＳ 明朝"/>
                          <a:cs typeface="Arial" panose="020B0604020202020204" pitchFamily="34" charset="0"/>
                        </a:rPr>
                        <a:t>574</a:t>
                      </a:r>
                      <a:endParaRPr lang="en-US" sz="1100" dirty="0">
                        <a:effectLst/>
                        <a:latin typeface="Arial" panose="020B0604020202020204" pitchFamily="34" charset="0"/>
                        <a:ea typeface="ＭＳ 明朝"/>
                        <a:cs typeface="Arial" panose="020B0604020202020204" pitchFamily="34" charset="0"/>
                      </a:endParaRPr>
                    </a:p>
                  </a:txBody>
                  <a:tcPr marL="68580" marR="822960" marT="0" marB="0" anchor="ctr"/>
                </a:tc>
              </a:tr>
              <a:tr h="277707">
                <a:tc>
                  <a:txBody>
                    <a:bodyPr/>
                    <a:lstStyle/>
                    <a:p>
                      <a:pPr marL="0" marR="0">
                        <a:spcBef>
                          <a:spcPts val="0"/>
                        </a:spcBef>
                        <a:spcAft>
                          <a:spcPts val="0"/>
                        </a:spcAft>
                      </a:pPr>
                      <a:r>
                        <a:rPr lang="en-US" sz="1100" dirty="0">
                          <a:effectLst/>
                          <a:latin typeface="Arial" panose="020B0604020202020204" pitchFamily="34" charset="0"/>
                          <a:cs typeface="Arial" panose="020B0604020202020204" pitchFamily="34" charset="0"/>
                        </a:rPr>
                        <a:t>M4: Research Computing Services</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457200" marR="0" lvl="1" algn="r">
                        <a:spcBef>
                          <a:spcPts val="0"/>
                        </a:spcBef>
                        <a:spcAft>
                          <a:spcPts val="0"/>
                        </a:spcAft>
                      </a:pPr>
                      <a:r>
                        <a:rPr lang="en-US" sz="1100" dirty="0" smtClean="0">
                          <a:effectLst/>
                          <a:latin typeface="Arial" panose="020B0604020202020204" pitchFamily="34" charset="0"/>
                          <a:ea typeface="ＭＳ 明朝"/>
                          <a:cs typeface="Arial" panose="020B0604020202020204" pitchFamily="34" charset="0"/>
                        </a:rPr>
                        <a:t>403</a:t>
                      </a:r>
                      <a:endParaRPr lang="en-US" sz="1100" dirty="0">
                        <a:effectLst/>
                        <a:latin typeface="Arial" panose="020B0604020202020204" pitchFamily="34" charset="0"/>
                        <a:ea typeface="ＭＳ 明朝"/>
                        <a:cs typeface="Arial" panose="020B0604020202020204" pitchFamily="34" charset="0"/>
                      </a:endParaRPr>
                    </a:p>
                  </a:txBody>
                  <a:tcPr marL="68580" marR="822960" marT="0" marB="0" anchor="ctr"/>
                </a:tc>
              </a:tr>
              <a:tr h="277707">
                <a:tc>
                  <a:txBody>
                    <a:bodyPr/>
                    <a:lstStyle/>
                    <a:p>
                      <a:pPr marL="0" marR="0">
                        <a:spcBef>
                          <a:spcPts val="0"/>
                        </a:spcBef>
                        <a:spcAft>
                          <a:spcPts val="0"/>
                        </a:spcAft>
                      </a:pPr>
                      <a:r>
                        <a:rPr lang="en-US" sz="1100" dirty="0">
                          <a:effectLst/>
                          <a:latin typeface="Arial" panose="020B0604020202020204" pitchFamily="34" charset="0"/>
                          <a:cs typeface="Arial" panose="020B0604020202020204" pitchFamily="34" charset="0"/>
                        </a:rPr>
                        <a:t>M5: Data Centers</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457200" marR="0" lvl="1" algn="r">
                        <a:spcBef>
                          <a:spcPts val="0"/>
                        </a:spcBef>
                        <a:spcAft>
                          <a:spcPts val="0"/>
                        </a:spcAft>
                      </a:pPr>
                      <a:r>
                        <a:rPr lang="en-US" sz="1100" dirty="0" smtClean="0">
                          <a:effectLst/>
                          <a:latin typeface="Arial" panose="020B0604020202020204" pitchFamily="34" charset="0"/>
                          <a:ea typeface="ＭＳ 明朝"/>
                          <a:cs typeface="Arial" panose="020B0604020202020204" pitchFamily="34" charset="0"/>
                        </a:rPr>
                        <a:t>552</a:t>
                      </a:r>
                      <a:endParaRPr lang="en-US" sz="1100" dirty="0">
                        <a:effectLst/>
                        <a:latin typeface="Arial" panose="020B0604020202020204" pitchFamily="34" charset="0"/>
                        <a:ea typeface="ＭＳ 明朝"/>
                        <a:cs typeface="Arial" panose="020B0604020202020204" pitchFamily="34" charset="0"/>
                      </a:endParaRPr>
                    </a:p>
                  </a:txBody>
                  <a:tcPr marL="68580" marR="822960" marT="0" marB="0" anchor="ctr"/>
                </a:tc>
              </a:tr>
              <a:tr h="277707">
                <a:tc>
                  <a:txBody>
                    <a:bodyPr/>
                    <a:lstStyle/>
                    <a:p>
                      <a:pPr marL="0" marR="0">
                        <a:spcBef>
                          <a:spcPts val="0"/>
                        </a:spcBef>
                        <a:spcAft>
                          <a:spcPts val="0"/>
                        </a:spcAft>
                      </a:pPr>
                      <a:r>
                        <a:rPr lang="en-US" sz="1100" dirty="0">
                          <a:effectLst/>
                          <a:latin typeface="Arial" panose="020B0604020202020204" pitchFamily="34" charset="0"/>
                          <a:cs typeface="Arial" panose="020B0604020202020204" pitchFamily="34" charset="0"/>
                        </a:rPr>
                        <a:t>M6: Communications Infrastructure Services</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457200" marR="0" lvl="1" algn="r">
                        <a:spcBef>
                          <a:spcPts val="0"/>
                        </a:spcBef>
                        <a:spcAft>
                          <a:spcPts val="0"/>
                        </a:spcAft>
                      </a:pPr>
                      <a:r>
                        <a:rPr lang="en-US" sz="1100" dirty="0" smtClean="0">
                          <a:effectLst/>
                          <a:latin typeface="Arial" panose="020B0604020202020204" pitchFamily="34" charset="0"/>
                          <a:ea typeface="ＭＳ 明朝"/>
                          <a:cs typeface="Arial" panose="020B0604020202020204" pitchFamily="34" charset="0"/>
                        </a:rPr>
                        <a:t>550</a:t>
                      </a:r>
                      <a:endParaRPr lang="en-US" sz="1100" dirty="0">
                        <a:effectLst/>
                        <a:latin typeface="Arial" panose="020B0604020202020204" pitchFamily="34" charset="0"/>
                        <a:ea typeface="ＭＳ 明朝"/>
                        <a:cs typeface="Arial" panose="020B0604020202020204" pitchFamily="34" charset="0"/>
                      </a:endParaRPr>
                    </a:p>
                  </a:txBody>
                  <a:tcPr marL="68580" marR="822960" marT="0" marB="0" anchor="ctr"/>
                </a:tc>
              </a:tr>
              <a:tr h="277707">
                <a:tc>
                  <a:txBody>
                    <a:bodyPr/>
                    <a:lstStyle/>
                    <a:p>
                      <a:pPr marL="0" marR="0">
                        <a:spcBef>
                          <a:spcPts val="0"/>
                        </a:spcBef>
                        <a:spcAft>
                          <a:spcPts val="0"/>
                        </a:spcAft>
                      </a:pPr>
                      <a:r>
                        <a:rPr lang="en-US" sz="1100" dirty="0">
                          <a:effectLst/>
                          <a:latin typeface="Arial" panose="020B0604020202020204" pitchFamily="34" charset="0"/>
                          <a:cs typeface="Arial" panose="020B0604020202020204" pitchFamily="34" charset="0"/>
                        </a:rPr>
                        <a:t>M7: Information Security</a:t>
                      </a:r>
                      <a:endParaRPr lang="en-US" sz="1100" dirty="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457200" marR="0" lvl="1" algn="r">
                        <a:spcBef>
                          <a:spcPts val="0"/>
                        </a:spcBef>
                        <a:spcAft>
                          <a:spcPts val="0"/>
                        </a:spcAft>
                      </a:pPr>
                      <a:r>
                        <a:rPr lang="en-US" sz="1100" dirty="0" smtClean="0">
                          <a:effectLst/>
                          <a:latin typeface="Arial" panose="020B0604020202020204" pitchFamily="34" charset="0"/>
                          <a:ea typeface="ＭＳ 明朝"/>
                          <a:cs typeface="Arial" panose="020B0604020202020204" pitchFamily="34" charset="0"/>
                        </a:rPr>
                        <a:t>545</a:t>
                      </a:r>
                      <a:endParaRPr lang="en-US" sz="1100" dirty="0">
                        <a:effectLst/>
                        <a:latin typeface="Arial" panose="020B0604020202020204" pitchFamily="34" charset="0"/>
                        <a:ea typeface="ＭＳ 明朝"/>
                        <a:cs typeface="Arial" panose="020B0604020202020204" pitchFamily="34" charset="0"/>
                      </a:endParaRPr>
                    </a:p>
                  </a:txBody>
                  <a:tcPr marL="68580" marR="822960" marT="0" marB="0" anchor="ctr"/>
                </a:tc>
              </a:tr>
              <a:tr h="277707">
                <a:tc>
                  <a:txBody>
                    <a:bodyPr/>
                    <a:lstStyle/>
                    <a:p>
                      <a:pPr marL="0" marR="0">
                        <a:spcBef>
                          <a:spcPts val="0"/>
                        </a:spcBef>
                        <a:spcAft>
                          <a:spcPts val="0"/>
                        </a:spcAft>
                      </a:pPr>
                      <a:r>
                        <a:rPr lang="en-US" sz="1100">
                          <a:effectLst/>
                          <a:latin typeface="Arial" panose="020B0604020202020204" pitchFamily="34" charset="0"/>
                          <a:cs typeface="Arial" panose="020B0604020202020204" pitchFamily="34" charset="0"/>
                        </a:rPr>
                        <a:t>M8: Information Systems and Applications</a:t>
                      </a:r>
                      <a:endParaRPr lang="en-US" sz="1100">
                        <a:effectLst/>
                        <a:latin typeface="Arial" panose="020B0604020202020204" pitchFamily="34" charset="0"/>
                        <a:ea typeface="ＭＳ 明朝"/>
                        <a:cs typeface="Arial" panose="020B0604020202020204" pitchFamily="34" charset="0"/>
                      </a:endParaRPr>
                    </a:p>
                  </a:txBody>
                  <a:tcPr marL="68580" marR="68580" marT="0" marB="0" anchor="ctr"/>
                </a:tc>
                <a:tc>
                  <a:txBody>
                    <a:bodyPr/>
                    <a:lstStyle/>
                    <a:p>
                      <a:pPr marL="457200" marR="0" lvl="1" algn="r">
                        <a:spcBef>
                          <a:spcPts val="0"/>
                        </a:spcBef>
                        <a:spcAft>
                          <a:spcPts val="0"/>
                        </a:spcAft>
                      </a:pPr>
                      <a:r>
                        <a:rPr lang="en-US" sz="1100" dirty="0" smtClean="0">
                          <a:effectLst/>
                          <a:latin typeface="Arial" panose="020B0604020202020204" pitchFamily="34" charset="0"/>
                          <a:ea typeface="ＭＳ 明朝"/>
                          <a:cs typeface="Arial" panose="020B0604020202020204" pitchFamily="34" charset="0"/>
                        </a:rPr>
                        <a:t>560</a:t>
                      </a:r>
                      <a:endParaRPr lang="en-US" sz="1100" dirty="0">
                        <a:effectLst/>
                        <a:latin typeface="Arial" panose="020B0604020202020204" pitchFamily="34" charset="0"/>
                        <a:ea typeface="ＭＳ 明朝"/>
                        <a:cs typeface="Arial" panose="020B0604020202020204" pitchFamily="34" charset="0"/>
                      </a:endParaRPr>
                    </a:p>
                  </a:txBody>
                  <a:tcPr marL="68580" marR="822960" marT="0" marB="0" anchor="ctr"/>
                </a:tc>
              </a:tr>
            </a:tbl>
          </a:graphicData>
        </a:graphic>
      </p:graphicFrame>
    </p:spTree>
    <p:extLst>
      <p:ext uri="{BB962C8B-B14F-4D97-AF65-F5344CB8AC3E}">
        <p14:creationId xmlns:p14="http://schemas.microsoft.com/office/powerpoint/2010/main" val="881006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829" y="338675"/>
            <a:ext cx="8021782" cy="956725"/>
          </a:xfrm>
        </p:spPr>
        <p:txBody>
          <a:bodyPr/>
          <a:lstStyle/>
          <a:p>
            <a:r>
              <a:rPr lang="en-US" sz="2800" dirty="0" smtClean="0"/>
              <a:t>Customizing 2014 CDS Benchmarking Report Graphs, in Five Steps (cont’d)</a:t>
            </a:r>
            <a:endParaRPr lang="en-US" sz="2800" dirty="0"/>
          </a:p>
        </p:txBody>
      </p:sp>
      <p:sp>
        <p:nvSpPr>
          <p:cNvPr id="14" name="Content Placeholder 13"/>
          <p:cNvSpPr>
            <a:spLocks noGrp="1"/>
          </p:cNvSpPr>
          <p:nvPr>
            <p:ph idx="1"/>
          </p:nvPr>
        </p:nvSpPr>
        <p:spPr>
          <a:xfrm>
            <a:off x="228601" y="1473202"/>
            <a:ext cx="4495800" cy="4622798"/>
          </a:xfrm>
        </p:spPr>
        <p:txBody>
          <a:bodyPr/>
          <a:lstStyle/>
          <a:p>
            <a:pPr marL="342900" indent="-342900">
              <a:buFont typeface="+mj-lt"/>
              <a:buAutoNum type="arabicPeriod" startAt="4"/>
            </a:pPr>
            <a:r>
              <a:rPr lang="en-US" sz="1800" dirty="0" smtClean="0"/>
              <a:t>Enter </a:t>
            </a:r>
            <a:r>
              <a:rPr lang="en-US" sz="1800" dirty="0"/>
              <a:t>data for your institution where indicated in the </a:t>
            </a:r>
            <a:r>
              <a:rPr lang="en-US" sz="1800" dirty="0" smtClean="0"/>
              <a:t>Excel </a:t>
            </a:r>
            <a:r>
              <a:rPr lang="en-US" sz="1800" dirty="0"/>
              <a:t>spreadsheet</a:t>
            </a:r>
            <a:r>
              <a:rPr lang="en-US" sz="1800" dirty="0" smtClean="0"/>
              <a:t>.</a:t>
            </a:r>
            <a:endParaRPr lang="en-US" sz="1800" dirty="0"/>
          </a:p>
        </p:txBody>
      </p:sp>
      <p:pic>
        <p:nvPicPr>
          <p:cNvPr id="5" name="Picture 4"/>
          <p:cNvPicPr>
            <a:picLocks noChangeAspect="1"/>
          </p:cNvPicPr>
          <p:nvPr/>
        </p:nvPicPr>
        <p:blipFill rotWithShape="1">
          <a:blip r:embed="rId3"/>
          <a:srcRect l="1" r="50001"/>
          <a:stretch/>
        </p:blipFill>
        <p:spPr>
          <a:xfrm>
            <a:off x="304800" y="2819400"/>
            <a:ext cx="4056305" cy="198120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stretch>
            <a:fillRect/>
          </a:stretch>
        </p:blipFill>
        <p:spPr>
          <a:xfrm>
            <a:off x="4876800" y="2362200"/>
            <a:ext cx="3733800" cy="2727257"/>
          </a:xfrm>
          <a:prstGeom prst="rect">
            <a:avLst/>
          </a:prstGeom>
          <a:ln>
            <a:noFill/>
          </a:ln>
          <a:effectLst>
            <a:outerShdw blurRad="292100" dist="139700" dir="2700000" algn="tl" rotWithShape="0">
              <a:srgbClr val="333333">
                <a:alpha val="65000"/>
              </a:srgbClr>
            </a:outerShdw>
          </a:effectLst>
        </p:spPr>
      </p:pic>
      <p:sp>
        <p:nvSpPr>
          <p:cNvPr id="15" name="Slide Number Placeholder 14"/>
          <p:cNvSpPr>
            <a:spLocks noGrp="1"/>
          </p:cNvSpPr>
          <p:nvPr>
            <p:ph type="sldNum" sz="quarter" idx="4"/>
          </p:nvPr>
        </p:nvSpPr>
        <p:spPr/>
        <p:txBody>
          <a:bodyPr/>
          <a:lstStyle/>
          <a:p>
            <a:fld id="{57E31C96-9645-D544-B01F-A6D62502A709}" type="slidenum">
              <a:rPr lang="en-US" smtClean="0"/>
              <a:pPr/>
              <a:t>6</a:t>
            </a:fld>
            <a:endParaRPr lang="en-US"/>
          </a:p>
        </p:txBody>
      </p:sp>
      <p:sp>
        <p:nvSpPr>
          <p:cNvPr id="12" name="Content Placeholder 13"/>
          <p:cNvSpPr txBox="1">
            <a:spLocks/>
          </p:cNvSpPr>
          <p:nvPr/>
        </p:nvSpPr>
        <p:spPr>
          <a:xfrm>
            <a:off x="4495800" y="1447800"/>
            <a:ext cx="4495800" cy="4622798"/>
          </a:xfrm>
          <a:prstGeom prst="rect">
            <a:avLst/>
          </a:prstGeom>
        </p:spPr>
        <p:txBody>
          <a:bodyPr/>
          <a:lstStyle>
            <a:lvl1pPr marL="457200" indent="-457200" algn="l" defTabSz="914400" rtl="0" eaLnBrk="1" latinLnBrk="0" hangingPunct="1">
              <a:spcBef>
                <a:spcPct val="20000"/>
              </a:spcBef>
              <a:buClr>
                <a:srgbClr val="B20838"/>
              </a:buClr>
              <a:buFont typeface="Wingdings" pitchFamily="2" charset="2"/>
              <a:buChar char="§"/>
              <a:defRPr sz="3000" kern="1200" baseline="0">
                <a:solidFill>
                  <a:schemeClr val="tx1">
                    <a:lumMod val="75000"/>
                    <a:lumOff val="25000"/>
                  </a:schemeClr>
                </a:solidFill>
                <a:latin typeface="Arial"/>
                <a:ea typeface="+mn-ea"/>
                <a:cs typeface="Arial"/>
              </a:defRPr>
            </a:lvl1pPr>
            <a:lvl2pPr marL="914400" indent="-457200" algn="l" defTabSz="914400" rtl="0" eaLnBrk="1" latinLnBrk="0" hangingPunct="1">
              <a:spcBef>
                <a:spcPct val="20000"/>
              </a:spcBef>
              <a:buClr>
                <a:srgbClr val="B20838"/>
              </a:buClr>
              <a:buFont typeface="Wingdings" pitchFamily="2" charset="2"/>
              <a:buChar char="§"/>
              <a:defRPr sz="2700" kern="1200">
                <a:solidFill>
                  <a:schemeClr val="tx1">
                    <a:lumMod val="75000"/>
                    <a:lumOff val="25000"/>
                  </a:schemeClr>
                </a:solidFill>
                <a:latin typeface="Arial"/>
                <a:ea typeface="+mn-ea"/>
                <a:cs typeface="Arial"/>
              </a:defRPr>
            </a:lvl2pPr>
            <a:lvl3pPr marL="1257300" indent="-342900" algn="l" defTabSz="914400" rtl="0" eaLnBrk="1" latinLnBrk="0" hangingPunct="1">
              <a:spcBef>
                <a:spcPct val="20000"/>
              </a:spcBef>
              <a:buClr>
                <a:srgbClr val="B20838"/>
              </a:buClr>
              <a:buFont typeface="Wingdings" pitchFamily="2" charset="2"/>
              <a:buChar char="§"/>
              <a:defRPr sz="2400" kern="1200">
                <a:solidFill>
                  <a:schemeClr val="tx1">
                    <a:lumMod val="75000"/>
                    <a:lumOff val="25000"/>
                  </a:schemeClr>
                </a:solidFill>
                <a:latin typeface="Arial"/>
                <a:ea typeface="+mn-ea"/>
                <a:cs typeface="Arial"/>
              </a:defRPr>
            </a:lvl3pPr>
            <a:lvl4pPr marL="1714500" indent="-342900" algn="l" defTabSz="914400" rtl="0" eaLnBrk="1" latinLnBrk="0" hangingPunct="1">
              <a:spcBef>
                <a:spcPct val="20000"/>
              </a:spcBef>
              <a:buClr>
                <a:srgbClr val="B20838"/>
              </a:buClr>
              <a:buFont typeface="Wingdings" pitchFamily="2" charset="2"/>
              <a:buChar char="§"/>
              <a:defRPr sz="2100" kern="1200">
                <a:solidFill>
                  <a:schemeClr val="tx1">
                    <a:lumMod val="75000"/>
                    <a:lumOff val="25000"/>
                  </a:schemeClr>
                </a:solidFill>
                <a:latin typeface="Arial"/>
                <a:ea typeface="+mn-ea"/>
                <a:cs typeface="Arial"/>
              </a:defRPr>
            </a:lvl4pPr>
            <a:lvl5pPr marL="2114550" indent="-285750" algn="l" defTabSz="914400" rtl="0" eaLnBrk="1" latinLnBrk="0" hangingPunct="1">
              <a:spcBef>
                <a:spcPct val="20000"/>
              </a:spcBef>
              <a:buClr>
                <a:srgbClr val="B20838"/>
              </a:buClr>
              <a:buFont typeface="Wingdings" pitchFamily="2" charset="2"/>
              <a:buChar char="§"/>
              <a:defRPr sz="1800" kern="1200">
                <a:solidFill>
                  <a:schemeClr val="tx1">
                    <a:lumMod val="75000"/>
                    <a:lumOff val="25000"/>
                  </a:schemeClr>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mj-lt"/>
              <a:buAutoNum type="arabicPeriod" startAt="5"/>
            </a:pPr>
            <a:r>
              <a:rPr lang="en-US" sz="1800" dirty="0" smtClean="0"/>
              <a:t>Check to make sure data for “My Institution” is now visible.</a:t>
            </a:r>
          </a:p>
          <a:p>
            <a:pPr marL="0" indent="0">
              <a:buNone/>
            </a:pPr>
            <a:endParaRPr lang="en-US" sz="1800" dirty="0"/>
          </a:p>
        </p:txBody>
      </p:sp>
    </p:spTree>
    <p:extLst>
      <p:ext uri="{BB962C8B-B14F-4D97-AF65-F5344CB8AC3E}">
        <p14:creationId xmlns:p14="http://schemas.microsoft.com/office/powerpoint/2010/main" val="3610637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Introduction to Benchmarking</a:t>
            </a:r>
            <a:endParaRPr lang="en-US" sz="2800" dirty="0"/>
          </a:p>
        </p:txBody>
      </p:sp>
      <p:sp>
        <p:nvSpPr>
          <p:cNvPr id="3" name="Content Placeholder 2"/>
          <p:cNvSpPr>
            <a:spLocks noGrp="1"/>
          </p:cNvSpPr>
          <p:nvPr>
            <p:ph idx="1"/>
          </p:nvPr>
        </p:nvSpPr>
        <p:spPr>
          <a:xfrm>
            <a:off x="606829" y="1066801"/>
            <a:ext cx="8079971" cy="3733800"/>
          </a:xfrm>
        </p:spPr>
        <p:txBody>
          <a:bodyPr/>
          <a:lstStyle/>
          <a:p>
            <a:pPr marL="0" indent="0">
              <a:buNone/>
            </a:pPr>
            <a:r>
              <a:rPr lang="en-US" sz="1200" dirty="0" smtClean="0">
                <a:solidFill>
                  <a:schemeClr val="tx1"/>
                </a:solidFill>
              </a:rPr>
              <a:t>Today’s institution must run efficiently and effectively. Having a clear understanding of your organization’s financial, staffing, and operational status is critical to making informed decisions and optimizing the impact of IT; having the same information about your peers and aspirant peers is even better. </a:t>
            </a:r>
          </a:p>
        </p:txBody>
      </p:sp>
      <p:sp>
        <p:nvSpPr>
          <p:cNvPr id="4" name="Slide Number Placeholder 3"/>
          <p:cNvSpPr>
            <a:spLocks noGrp="1"/>
          </p:cNvSpPr>
          <p:nvPr>
            <p:ph type="sldNum" sz="quarter" idx="4"/>
          </p:nvPr>
        </p:nvSpPr>
        <p:spPr/>
        <p:txBody>
          <a:bodyPr/>
          <a:lstStyle/>
          <a:p>
            <a:fld id="{57E31C96-9645-D544-B01F-A6D62502A709}" type="slidenum">
              <a:rPr lang="en-US" smtClean="0"/>
              <a:pPr/>
              <a:t>7</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845967138"/>
              </p:ext>
            </p:extLst>
          </p:nvPr>
        </p:nvGraphicFramePr>
        <p:xfrm>
          <a:off x="685800" y="2133600"/>
          <a:ext cx="7924800" cy="3276600"/>
        </p:xfrm>
        <a:graphic>
          <a:graphicData uri="http://schemas.openxmlformats.org/drawingml/2006/table">
            <a:tbl>
              <a:tblPr firstRow="1" bandRow="1">
                <a:tableStyleId>{793D81CF-94F2-401A-BA57-92F5A7B2D0C5}</a:tableStyleId>
              </a:tblPr>
              <a:tblGrid>
                <a:gridCol w="3738113"/>
                <a:gridCol w="4186687"/>
              </a:tblGrid>
              <a:tr h="285749">
                <a:tc>
                  <a:txBody>
                    <a:bodyPr/>
                    <a:lstStyle/>
                    <a:p>
                      <a:pPr marL="0" indent="0">
                        <a:buNone/>
                      </a:pPr>
                      <a:r>
                        <a:rPr lang="en-US" sz="1000" dirty="0" smtClean="0">
                          <a:latin typeface="Arial" panose="020B0604020202020204" pitchFamily="34" charset="0"/>
                          <a:cs typeface="Arial" panose="020B0604020202020204" pitchFamily="34" charset="0"/>
                        </a:rPr>
                        <a:t>You can:</a:t>
                      </a:r>
                      <a:endParaRPr lang="en-US" sz="1000" dirty="0" smtClean="0">
                        <a:solidFill>
                          <a:schemeClr val="tx1"/>
                        </a:solidFill>
                        <a:latin typeface="Arial" panose="020B0604020202020204" pitchFamily="34" charset="0"/>
                        <a:cs typeface="Arial" panose="020B0604020202020204" pitchFamily="34" charset="0"/>
                      </a:endParaRPr>
                    </a:p>
                  </a:txBody>
                  <a:tcPr anchor="b"/>
                </a:tc>
                <a:tc>
                  <a:txBody>
                    <a:bodyPr/>
                    <a:lstStyle/>
                    <a:p>
                      <a:r>
                        <a:rPr lang="en-US" sz="1000" dirty="0" smtClean="0">
                          <a:latin typeface="Arial" panose="020B0604020202020204" pitchFamily="34" charset="0"/>
                          <a:cs typeface="Arial" panose="020B0604020202020204" pitchFamily="34" charset="0"/>
                        </a:rPr>
                        <a:t>With</a:t>
                      </a:r>
                      <a:r>
                        <a:rPr lang="en-US" sz="1000" baseline="0" dirty="0" smtClean="0">
                          <a:latin typeface="Arial" panose="020B0604020202020204" pitchFamily="34" charset="0"/>
                          <a:cs typeface="Arial" panose="020B0604020202020204" pitchFamily="34" charset="0"/>
                        </a:rPr>
                        <a:t> CDS benchmarking data </a:t>
                      </a:r>
                      <a:r>
                        <a:rPr lang="en-US" sz="1000" dirty="0" smtClean="0">
                          <a:latin typeface="Arial" panose="020B0604020202020204" pitchFamily="34" charset="0"/>
                          <a:cs typeface="Arial" panose="020B0604020202020204" pitchFamily="34" charset="0"/>
                        </a:rPr>
                        <a:t>on:</a:t>
                      </a:r>
                      <a:endParaRPr lang="en-US" sz="1000" dirty="0">
                        <a:latin typeface="Arial" panose="020B0604020202020204" pitchFamily="34" charset="0"/>
                        <a:cs typeface="Arial" panose="020B0604020202020204" pitchFamily="34" charset="0"/>
                      </a:endParaRPr>
                    </a:p>
                  </a:txBody>
                  <a:tcPr anchor="b"/>
                </a:tc>
              </a:tr>
              <a:tr h="7048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Arial" panose="020B0604020202020204" pitchFamily="34" charset="0"/>
                          <a:cs typeface="Arial" panose="020B0604020202020204" pitchFamily="34" charset="0"/>
                        </a:rPr>
                        <a:t>Make the case for additional resources by comparing resource allocations to those</a:t>
                      </a:r>
                      <a:r>
                        <a:rPr lang="en-US" sz="1000" baseline="0" dirty="0" smtClean="0">
                          <a:latin typeface="Arial" panose="020B0604020202020204" pitchFamily="34" charset="0"/>
                          <a:cs typeface="Arial" panose="020B0604020202020204" pitchFamily="34" charset="0"/>
                        </a:rPr>
                        <a:t> of</a:t>
                      </a:r>
                      <a:r>
                        <a:rPr lang="en-US" sz="1000" dirty="0" smtClean="0">
                          <a:latin typeface="Arial" panose="020B0604020202020204" pitchFamily="34" charset="0"/>
                          <a:cs typeface="Arial" panose="020B0604020202020204" pitchFamily="34" charset="0"/>
                        </a:rPr>
                        <a:t> peers or estimating the level of investment required to achieve a certain output or service level.</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000" dirty="0" smtClean="0">
                          <a:solidFill>
                            <a:srgbClr val="000000"/>
                          </a:solidFill>
                          <a:latin typeface="Arial" panose="020B0604020202020204" pitchFamily="34" charset="0"/>
                          <a:ea typeface="Lucida Grande"/>
                          <a:cs typeface="Arial" panose="020B0604020202020204" pitchFamily="34" charset="0"/>
                        </a:rPr>
                        <a:t>Central IT FTEs per 1,000 institutional FTEs</a:t>
                      </a:r>
                      <a:endParaRPr lang="en-US" sz="1000" dirty="0" smtClean="0">
                        <a:latin typeface="Arial" panose="020B0604020202020204" pitchFamily="34" charset="0"/>
                        <a:cs typeface="Arial" panose="020B0604020202020204" pitchFamily="34" charset="0"/>
                      </a:endParaRPr>
                    </a:p>
                    <a:p>
                      <a:pPr marL="171450" indent="-171450">
                        <a:buFont typeface="Arial"/>
                        <a:buChar char="•"/>
                      </a:pPr>
                      <a:r>
                        <a:rPr lang="en-US" sz="1000" dirty="0" smtClean="0">
                          <a:solidFill>
                            <a:srgbClr val="000000"/>
                          </a:solidFill>
                          <a:latin typeface="Arial" panose="020B0604020202020204" pitchFamily="34" charset="0"/>
                          <a:ea typeface="Lucida Grande"/>
                          <a:cs typeface="Arial" panose="020B0604020202020204" pitchFamily="34" charset="0"/>
                        </a:rPr>
                        <a:t>Total central IT spending per institutional FTE (students, faculty, and staff)</a:t>
                      </a:r>
                      <a:endParaRPr lang="en-US" sz="1000" dirty="0">
                        <a:latin typeface="Arial" panose="020B0604020202020204" pitchFamily="34" charset="0"/>
                        <a:cs typeface="Arial" panose="020B0604020202020204" pitchFamily="34" charset="0"/>
                      </a:endParaRPr>
                    </a:p>
                  </a:txBody>
                  <a:tcPr/>
                </a:tc>
              </a:tr>
              <a:tr h="76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Arial" panose="020B0604020202020204" pitchFamily="34" charset="0"/>
                          <a:cs typeface="Arial" panose="020B0604020202020204" pitchFamily="34" charset="0"/>
                        </a:rPr>
                        <a:t>Make the case for organizational structure or governance by uncovering best practices for IT leader reporting structures, IT governance structures, or distributed IT service delivery models.</a:t>
                      </a:r>
                    </a:p>
                  </a:txBody>
                  <a:tcPr/>
                </a:tc>
                <a:tc>
                  <a:txBody>
                    <a:bodyPr/>
                    <a:lstStyle/>
                    <a:p>
                      <a:pPr marL="171450" indent="-171450">
                        <a:buFont typeface="Arial"/>
                        <a:buChar char="•"/>
                      </a:pPr>
                      <a:r>
                        <a:rPr lang="en-US" sz="1000" dirty="0" smtClean="0">
                          <a:latin typeface="Arial" panose="020B0604020202020204" pitchFamily="34" charset="0"/>
                          <a:cs typeface="Arial" panose="020B0604020202020204" pitchFamily="34" charset="0"/>
                        </a:rPr>
                        <a:t>CIO</a:t>
                      </a:r>
                      <a:r>
                        <a:rPr lang="en-US" sz="1000" baseline="0" dirty="0" smtClean="0">
                          <a:latin typeface="Arial" panose="020B0604020202020204" pitchFamily="34" charset="0"/>
                          <a:cs typeface="Arial" panose="020B0604020202020204" pitchFamily="34" charset="0"/>
                        </a:rPr>
                        <a:t> reporting line</a:t>
                      </a:r>
                    </a:p>
                    <a:p>
                      <a:pPr marL="171450" indent="-171450">
                        <a:buFont typeface="Arial"/>
                        <a:buChar char="•"/>
                      </a:pPr>
                      <a:r>
                        <a:rPr lang="en-US" sz="1000" baseline="0" dirty="0" smtClean="0">
                          <a:latin typeface="Arial" panose="020B0604020202020204" pitchFamily="34" charset="0"/>
                          <a:cs typeface="Arial" panose="020B0604020202020204" pitchFamily="34" charset="0"/>
                        </a:rPr>
                        <a:t>IT governance maturity</a:t>
                      </a:r>
                    </a:p>
                    <a:p>
                      <a:pPr marL="171450" indent="-171450">
                        <a:buFont typeface="Arial"/>
                        <a:buChar char="•"/>
                      </a:pPr>
                      <a:r>
                        <a:rPr lang="en-US" sz="1000" dirty="0" smtClean="0">
                          <a:latin typeface="Arial" panose="020B0604020202020204" pitchFamily="34" charset="0"/>
                          <a:cs typeface="Arial" panose="020B0604020202020204" pitchFamily="34" charset="0"/>
                        </a:rPr>
                        <a:t>Organizational units</a:t>
                      </a:r>
                      <a:r>
                        <a:rPr lang="en-US" sz="1000" baseline="0" dirty="0" smtClean="0">
                          <a:latin typeface="Arial" panose="020B0604020202020204" pitchFamily="34" charset="0"/>
                          <a:cs typeface="Arial" panose="020B0604020202020204" pitchFamily="34" charset="0"/>
                        </a:rPr>
                        <a:t> responsible for more than 100 IT functions</a:t>
                      </a:r>
                      <a:endParaRPr lang="en-US" sz="1000" dirty="0">
                        <a:latin typeface="Arial" panose="020B0604020202020204" pitchFamily="34" charset="0"/>
                        <a:cs typeface="Arial" panose="020B0604020202020204" pitchFamily="34" charset="0"/>
                      </a:endParaRPr>
                    </a:p>
                  </a:txBody>
                  <a:tcPr/>
                </a:tc>
              </a:tr>
              <a:tr h="609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Arial" panose="020B0604020202020204" pitchFamily="34" charset="0"/>
                          <a:cs typeface="Arial" panose="020B0604020202020204" pitchFamily="34" charset="0"/>
                        </a:rPr>
                        <a:t>Calibrate your performance against best practices and “best in class” institutions that have set the bar for your institution. </a:t>
                      </a:r>
                    </a:p>
                  </a:txBody>
                  <a:tcPr/>
                </a:tc>
                <a:tc>
                  <a:txBody>
                    <a:bodyPr/>
                    <a:lstStyle/>
                    <a:p>
                      <a:pPr marL="171450" indent="-171450">
                        <a:buFont typeface="Arial"/>
                        <a:buChar char="•"/>
                      </a:pPr>
                      <a:r>
                        <a:rPr lang="en-US" sz="1000" baseline="0" dirty="0" smtClean="0">
                          <a:latin typeface="Arial" panose="020B0604020202020204" pitchFamily="34" charset="0"/>
                          <a:cs typeface="Arial" panose="020B0604020202020204" pitchFamily="34" charset="0"/>
                        </a:rPr>
                        <a:t>CDS participants have the ability to customize benchmarking assessments by selecting specific peer institutions with which to compare.</a:t>
                      </a:r>
                      <a:endParaRPr lang="en-US" sz="1000" dirty="0">
                        <a:latin typeface="Arial" panose="020B0604020202020204" pitchFamily="34" charset="0"/>
                        <a:cs typeface="Arial" panose="020B0604020202020204" pitchFamily="34" charset="0"/>
                      </a:endParaRPr>
                    </a:p>
                  </a:txBody>
                  <a:tcPr/>
                </a:tc>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Arial" panose="020B0604020202020204" pitchFamily="34" charset="0"/>
                          <a:cs typeface="Arial" panose="020B0604020202020204" pitchFamily="34" charset="0"/>
                        </a:rPr>
                        <a:t>Communicate the value of IT by comparing service portfolios and service performance to financial investment. </a:t>
                      </a:r>
                    </a:p>
                  </a:txBody>
                  <a:tcPr/>
                </a:tc>
                <a:tc>
                  <a:txBody>
                    <a:bodyPr/>
                    <a:lstStyle/>
                    <a:p>
                      <a:pPr marL="171450" indent="-171450">
                        <a:buFont typeface="Arial"/>
                        <a:buChar char="•"/>
                      </a:pPr>
                      <a:r>
                        <a:rPr lang="en-US" sz="1000" dirty="0" smtClean="0">
                          <a:latin typeface="Arial" panose="020B0604020202020204" pitchFamily="34" charset="0"/>
                          <a:cs typeface="Arial" panose="020B0604020202020204" pitchFamily="34" charset="0"/>
                        </a:rPr>
                        <a:t>Services provided by central IT compared</a:t>
                      </a:r>
                      <a:r>
                        <a:rPr lang="en-US" sz="1000" baseline="0" dirty="0" smtClean="0">
                          <a:latin typeface="Arial" panose="020B0604020202020204" pitchFamily="34" charset="0"/>
                          <a:cs typeface="Arial" panose="020B0604020202020204" pitchFamily="34" charset="0"/>
                        </a:rPr>
                        <a:t> to total IT expenditures and IT expenditures by IT domain area.</a:t>
                      </a:r>
                      <a:endParaRPr lang="en-US" sz="1000" dirty="0">
                        <a:latin typeface="Arial" panose="020B0604020202020204" pitchFamily="34" charset="0"/>
                        <a:cs typeface="Arial" panose="020B0604020202020204" pitchFamily="34" charset="0"/>
                      </a:endParaRPr>
                    </a:p>
                  </a:txBody>
                  <a:tcPr/>
                </a:tc>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Arial" panose="020B0604020202020204" pitchFamily="34" charset="0"/>
                          <a:cs typeface="Arial" panose="020B0604020202020204" pitchFamily="34" charset="0"/>
                        </a:rPr>
                        <a:t>Assess the relative maturity of strategic initiatives such as e-learning, student success technologies, and analytics.</a:t>
                      </a:r>
                    </a:p>
                  </a:txBody>
                  <a:tcPr/>
                </a:tc>
                <a:tc>
                  <a:txBody>
                    <a:bodyPr/>
                    <a:lstStyle/>
                    <a:p>
                      <a:pPr marL="171450" indent="-171450">
                        <a:buFont typeface="Arial"/>
                        <a:buChar char="•"/>
                      </a:pPr>
                      <a:r>
                        <a:rPr lang="en-US" sz="1000" dirty="0" smtClean="0">
                          <a:latin typeface="Arial" panose="020B0604020202020204" pitchFamily="34" charset="0"/>
                          <a:cs typeface="Arial" panose="020B0604020202020204" pitchFamily="34" charset="0"/>
                        </a:rPr>
                        <a:t>IT</a:t>
                      </a:r>
                      <a:r>
                        <a:rPr lang="en-US" sz="1000" baseline="0" dirty="0" smtClean="0">
                          <a:latin typeface="Arial" panose="020B0604020202020204" pitchFamily="34" charset="0"/>
                          <a:cs typeface="Arial" panose="020B0604020202020204" pitchFamily="34" charset="0"/>
                        </a:rPr>
                        <a:t> maturity for seven IT capabilities, including e-learning, student success technologies, and analytics.</a:t>
                      </a:r>
                      <a:endParaRPr lang="en-US" sz="100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2092838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hevron 28"/>
          <p:cNvSpPr/>
          <p:nvPr/>
        </p:nvSpPr>
        <p:spPr>
          <a:xfrm rot="16200000">
            <a:off x="2257150" y="2026971"/>
            <a:ext cx="304800" cy="252570"/>
          </a:xfrm>
          <a:prstGeom prst="chevron">
            <a:avLst/>
          </a:prstGeom>
          <a:gradFill flip="none" rotWithShape="1">
            <a:gsLst>
              <a:gs pos="0">
                <a:schemeClr val="accent1">
                  <a:shade val="51000"/>
                  <a:satMod val="130000"/>
                  <a:alpha val="23000"/>
                </a:schemeClr>
              </a:gs>
              <a:gs pos="80000">
                <a:schemeClr val="accent1">
                  <a:shade val="93000"/>
                  <a:satMod val="130000"/>
                  <a:alpha val="23000"/>
                </a:schemeClr>
              </a:gs>
              <a:gs pos="100000">
                <a:schemeClr val="accent1">
                  <a:shade val="94000"/>
                  <a:satMod val="135000"/>
                  <a:alpha val="23000"/>
                </a:schemeClr>
              </a:gs>
            </a:gsLst>
            <a:lin ang="16200000" scaled="0"/>
            <a:tileRect/>
          </a:gra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schemeClr val="tx1"/>
              </a:solidFill>
            </a:endParaRPr>
          </a:p>
        </p:txBody>
      </p:sp>
      <p:sp>
        <p:nvSpPr>
          <p:cNvPr id="6" name="Chevron 5"/>
          <p:cNvSpPr/>
          <p:nvPr/>
        </p:nvSpPr>
        <p:spPr>
          <a:xfrm rot="16200000">
            <a:off x="4235715" y="2189252"/>
            <a:ext cx="304800" cy="457200"/>
          </a:xfrm>
          <a:prstGeom prst="chevron">
            <a:avLst/>
          </a:prstGeom>
          <a:gradFill flip="none" rotWithShape="1">
            <a:gsLst>
              <a:gs pos="0">
                <a:schemeClr val="accent1">
                  <a:shade val="51000"/>
                  <a:satMod val="130000"/>
                  <a:alpha val="23000"/>
                </a:schemeClr>
              </a:gs>
              <a:gs pos="80000">
                <a:schemeClr val="accent1">
                  <a:shade val="93000"/>
                  <a:satMod val="130000"/>
                  <a:alpha val="23000"/>
                </a:schemeClr>
              </a:gs>
              <a:gs pos="100000">
                <a:schemeClr val="accent1">
                  <a:shade val="94000"/>
                  <a:satMod val="135000"/>
                  <a:alpha val="23000"/>
                </a:schemeClr>
              </a:gs>
            </a:gsLst>
            <a:lin ang="16200000" scaled="0"/>
            <a:tileRect/>
          </a:gra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434974" y="237869"/>
            <a:ext cx="8404225" cy="729971"/>
          </a:xfrm>
        </p:spPr>
        <p:txBody>
          <a:bodyPr/>
          <a:lstStyle/>
          <a:p>
            <a:r>
              <a:rPr lang="en-US" sz="2800" dirty="0" smtClean="0">
                <a:solidFill>
                  <a:schemeClr val="tx1"/>
                </a:solidFill>
              </a:rPr>
              <a:t>Steps for </a:t>
            </a:r>
            <a:r>
              <a:rPr lang="en-US" sz="2800" dirty="0">
                <a:solidFill>
                  <a:schemeClr val="tx1"/>
                </a:solidFill>
              </a:rPr>
              <a:t>a </a:t>
            </a:r>
            <a:r>
              <a:rPr lang="en-US" sz="2800" dirty="0" smtClean="0">
                <a:solidFill>
                  <a:schemeClr val="tx1"/>
                </a:solidFill>
              </a:rPr>
              <a:t>Successful Benchmarking Assessment</a:t>
            </a:r>
            <a:endParaRPr lang="en-US" sz="2800" dirty="0"/>
          </a:p>
        </p:txBody>
      </p:sp>
      <p:sp>
        <p:nvSpPr>
          <p:cNvPr id="4" name="Slide Number Placeholder 3"/>
          <p:cNvSpPr>
            <a:spLocks noGrp="1"/>
          </p:cNvSpPr>
          <p:nvPr>
            <p:ph type="sldNum" sz="quarter" idx="4"/>
          </p:nvPr>
        </p:nvSpPr>
        <p:spPr>
          <a:xfrm>
            <a:off x="0" y="6456453"/>
            <a:ext cx="990600" cy="381000"/>
          </a:xfrm>
        </p:spPr>
        <p:txBody>
          <a:bodyPr/>
          <a:lstStyle/>
          <a:p>
            <a:fld id="{57E31C96-9645-D544-B01F-A6D62502A709}" type="slidenum">
              <a:rPr lang="en-US" smtClean="0"/>
              <a:pPr/>
              <a:t>8</a:t>
            </a:fld>
            <a:endParaRPr lang="en-US"/>
          </a:p>
        </p:txBody>
      </p:sp>
      <p:grpSp>
        <p:nvGrpSpPr>
          <p:cNvPr id="57" name="Group 56"/>
          <p:cNvGrpSpPr/>
          <p:nvPr/>
        </p:nvGrpSpPr>
        <p:grpSpPr>
          <a:xfrm>
            <a:off x="1081458" y="741452"/>
            <a:ext cx="6167172" cy="5643897"/>
            <a:chOff x="793473" y="73675"/>
            <a:chExt cx="7227147" cy="6720210"/>
          </a:xfrm>
        </p:grpSpPr>
        <p:grpSp>
          <p:nvGrpSpPr>
            <p:cNvPr id="41" name="Group 40"/>
            <p:cNvGrpSpPr/>
            <p:nvPr/>
          </p:nvGrpSpPr>
          <p:grpSpPr>
            <a:xfrm>
              <a:off x="793473" y="73675"/>
              <a:ext cx="7227147" cy="6720210"/>
              <a:chOff x="793473" y="73675"/>
              <a:chExt cx="7227147" cy="6720210"/>
            </a:xfrm>
          </p:grpSpPr>
          <p:sp>
            <p:nvSpPr>
              <p:cNvPr id="42" name="Block Arc 41"/>
              <p:cNvSpPr/>
              <p:nvPr/>
            </p:nvSpPr>
            <p:spPr>
              <a:xfrm rot="13459274">
                <a:off x="1300410" y="73675"/>
                <a:ext cx="6720210" cy="6720210"/>
              </a:xfrm>
              <a:prstGeom prst="blockArc">
                <a:avLst>
                  <a:gd name="adj1" fmla="val 6377"/>
                  <a:gd name="adj2" fmla="val 21593623"/>
                  <a:gd name="adj3" fmla="val 4640"/>
                </a:avLst>
              </a:prstGeom>
            </p:spPr>
            <p:style>
              <a:lnRef idx="0">
                <a:schemeClr val="dk2">
                  <a:tint val="60000"/>
                  <a:hueOff val="0"/>
                  <a:satOff val="0"/>
                  <a:lumOff val="0"/>
                  <a:alphaOff val="0"/>
                </a:schemeClr>
              </a:lnRef>
              <a:fillRef idx="3">
                <a:schemeClr val="dk2">
                  <a:tint val="60000"/>
                  <a:hueOff val="0"/>
                  <a:satOff val="0"/>
                  <a:lumOff val="0"/>
                  <a:alphaOff val="0"/>
                </a:schemeClr>
              </a:fillRef>
              <a:effectRef idx="3">
                <a:schemeClr val="dk2">
                  <a:tint val="60000"/>
                  <a:hueOff val="0"/>
                  <a:satOff val="0"/>
                  <a:lumOff val="0"/>
                  <a:alphaOff val="0"/>
                </a:schemeClr>
              </a:effectRef>
              <a:fontRef idx="minor">
                <a:schemeClr val="lt1"/>
              </a:fontRef>
            </p:style>
          </p:sp>
          <p:sp>
            <p:nvSpPr>
              <p:cNvPr id="43" name="Freeform 42"/>
              <p:cNvSpPr/>
              <p:nvPr/>
            </p:nvSpPr>
            <p:spPr>
              <a:xfrm>
                <a:off x="3441292" y="2214562"/>
                <a:ext cx="2428875" cy="2428875"/>
              </a:xfrm>
              <a:custGeom>
                <a:avLst/>
                <a:gdLst>
                  <a:gd name="connsiteX0" fmla="*/ 0 w 2428875"/>
                  <a:gd name="connsiteY0" fmla="*/ 1214438 h 2428875"/>
                  <a:gd name="connsiteX1" fmla="*/ 1214438 w 2428875"/>
                  <a:gd name="connsiteY1" fmla="*/ 0 h 2428875"/>
                  <a:gd name="connsiteX2" fmla="*/ 2428876 w 2428875"/>
                  <a:gd name="connsiteY2" fmla="*/ 1214438 h 2428875"/>
                  <a:gd name="connsiteX3" fmla="*/ 1214438 w 2428875"/>
                  <a:gd name="connsiteY3" fmla="*/ 2428876 h 2428875"/>
                  <a:gd name="connsiteX4" fmla="*/ 0 w 2428875"/>
                  <a:gd name="connsiteY4" fmla="*/ 1214438 h 2428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8875" h="2428875">
                    <a:moveTo>
                      <a:pt x="0" y="1214438"/>
                    </a:moveTo>
                    <a:cubicBezTo>
                      <a:pt x="0" y="543722"/>
                      <a:pt x="543722" y="0"/>
                      <a:pt x="1214438" y="0"/>
                    </a:cubicBezTo>
                    <a:cubicBezTo>
                      <a:pt x="1885154" y="0"/>
                      <a:pt x="2428876" y="543722"/>
                      <a:pt x="2428876" y="1214438"/>
                    </a:cubicBezTo>
                    <a:cubicBezTo>
                      <a:pt x="2428876" y="1885154"/>
                      <a:pt x="1885154" y="2428876"/>
                      <a:pt x="1214438" y="2428876"/>
                    </a:cubicBezTo>
                    <a:cubicBezTo>
                      <a:pt x="543722" y="2428876"/>
                      <a:pt x="0" y="1885154"/>
                      <a:pt x="0" y="1214438"/>
                    </a:cubicBezTo>
                    <a:close/>
                  </a:path>
                </a:pathLst>
              </a:cu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381101" tIns="381101" rIns="381101" bIns="381101" numCol="1" spcCol="1270" anchor="ctr" anchorCtr="0">
                <a:noAutofit/>
              </a:bodyPr>
              <a:lstStyle/>
              <a:p>
                <a:pPr lvl="0" algn="ctr" defTabSz="889000">
                  <a:lnSpc>
                    <a:spcPct val="90000"/>
                  </a:lnSpc>
                  <a:spcBef>
                    <a:spcPct val="0"/>
                  </a:spcBef>
                  <a:spcAft>
                    <a:spcPct val="35000"/>
                  </a:spcAft>
                </a:pPr>
                <a:endParaRPr lang="en-US" sz="1200" b="1" kern="1200" dirty="0"/>
              </a:p>
            </p:txBody>
          </p:sp>
          <p:sp>
            <p:nvSpPr>
              <p:cNvPr id="44" name="Freeform 43"/>
              <p:cNvSpPr/>
              <p:nvPr/>
            </p:nvSpPr>
            <p:spPr>
              <a:xfrm rot="20011736">
                <a:off x="793473" y="476382"/>
                <a:ext cx="3037549" cy="1076268"/>
              </a:xfrm>
              <a:custGeom>
                <a:avLst/>
                <a:gdLst>
                  <a:gd name="connsiteX0" fmla="*/ 0 w 2584493"/>
                  <a:gd name="connsiteY0" fmla="*/ 0 h 1076268"/>
                  <a:gd name="connsiteX1" fmla="*/ 2046359 w 2584493"/>
                  <a:gd name="connsiteY1" fmla="*/ 0 h 1076268"/>
                  <a:gd name="connsiteX2" fmla="*/ 2584493 w 2584493"/>
                  <a:gd name="connsiteY2" fmla="*/ 538134 h 1076268"/>
                  <a:gd name="connsiteX3" fmla="*/ 2046359 w 2584493"/>
                  <a:gd name="connsiteY3" fmla="*/ 1076268 h 1076268"/>
                  <a:gd name="connsiteX4" fmla="*/ 0 w 2584493"/>
                  <a:gd name="connsiteY4" fmla="*/ 1076268 h 1076268"/>
                  <a:gd name="connsiteX5" fmla="*/ 538134 w 2584493"/>
                  <a:gd name="connsiteY5" fmla="*/ 538134 h 1076268"/>
                  <a:gd name="connsiteX6" fmla="*/ 0 w 2584493"/>
                  <a:gd name="connsiteY6" fmla="*/ 0 h 1076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4493" h="1076268">
                    <a:moveTo>
                      <a:pt x="0" y="0"/>
                    </a:moveTo>
                    <a:lnTo>
                      <a:pt x="2046359" y="0"/>
                    </a:lnTo>
                    <a:lnTo>
                      <a:pt x="2584493" y="538134"/>
                    </a:lnTo>
                    <a:lnTo>
                      <a:pt x="2046359" y="1076268"/>
                    </a:lnTo>
                    <a:lnTo>
                      <a:pt x="0" y="1076268"/>
                    </a:lnTo>
                    <a:lnTo>
                      <a:pt x="538134" y="538134"/>
                    </a:lnTo>
                    <a:lnTo>
                      <a:pt x="0" y="0"/>
                    </a:lnTo>
                    <a:close/>
                  </a:path>
                </a:pathLst>
              </a:custGeom>
              <a:scene3d>
                <a:camera prst="orthographicFront">
                  <a:rot lat="0" lon="0" rev="0"/>
                </a:camera>
                <a:lightRig rig="balanced" dir="t">
                  <a:rot lat="0" lon="0" rev="8700000"/>
                </a:lightRig>
              </a:scene3d>
              <a:sp3d>
                <a:bevelT w="190500" h="38100"/>
              </a:sp3d>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a:r>
                  <a:rPr lang="en-US" sz="1400" b="1" dirty="0" smtClean="0">
                    <a:solidFill>
                      <a:schemeClr val="bg1"/>
                    </a:solidFill>
                  </a:rPr>
                  <a:t>7. Improve</a:t>
                </a:r>
                <a:r>
                  <a:rPr lang="en-US" sz="1400" dirty="0">
                    <a:solidFill>
                      <a:schemeClr val="bg1"/>
                    </a:solidFill>
                  </a:rPr>
                  <a:t>. </a:t>
                </a:r>
                <a:endParaRPr lang="en-US" sz="1400" dirty="0" smtClean="0">
                  <a:solidFill>
                    <a:schemeClr val="bg1"/>
                  </a:solidFill>
                </a:endParaRPr>
              </a:p>
              <a:p>
                <a:pPr algn="ctr"/>
                <a:r>
                  <a:rPr lang="en-US" sz="1200" dirty="0" smtClean="0">
                    <a:solidFill>
                      <a:schemeClr val="bg1"/>
                    </a:solidFill>
                  </a:rPr>
                  <a:t>       Explore </a:t>
                </a:r>
                <a:r>
                  <a:rPr lang="en-US" sz="1200" dirty="0">
                    <a:solidFill>
                      <a:schemeClr val="bg1"/>
                    </a:solidFill>
                  </a:rPr>
                  <a:t>options for improving </a:t>
                </a:r>
                <a:endParaRPr lang="en-US" sz="1200" dirty="0" smtClean="0">
                  <a:solidFill>
                    <a:schemeClr val="bg1"/>
                  </a:solidFill>
                </a:endParaRPr>
              </a:p>
              <a:p>
                <a:pPr algn="ctr"/>
                <a:r>
                  <a:rPr lang="en-US" sz="1200" dirty="0" smtClean="0">
                    <a:solidFill>
                      <a:schemeClr val="bg1"/>
                    </a:solidFill>
                  </a:rPr>
                  <a:t>    upon </a:t>
                </a:r>
                <a:r>
                  <a:rPr lang="en-US" sz="1200" dirty="0">
                    <a:solidFill>
                      <a:schemeClr val="bg1"/>
                    </a:solidFill>
                  </a:rPr>
                  <a:t>any or all elements of a benchmarking effort.  </a:t>
                </a:r>
              </a:p>
            </p:txBody>
          </p:sp>
        </p:grpSp>
        <p:sp>
          <p:nvSpPr>
            <p:cNvPr id="46" name="Block Arc 45"/>
            <p:cNvSpPr/>
            <p:nvPr/>
          </p:nvSpPr>
          <p:spPr>
            <a:xfrm>
              <a:off x="2219191" y="991573"/>
              <a:ext cx="4957544" cy="4957544"/>
            </a:xfrm>
            <a:prstGeom prst="blockArc">
              <a:avLst>
                <a:gd name="adj1" fmla="val 7560000"/>
                <a:gd name="adj2" fmla="val 11880000"/>
                <a:gd name="adj3" fmla="val 4632"/>
              </a:avLst>
            </a:prstGeom>
          </p:spPr>
          <p:style>
            <a:lnRef idx="0">
              <a:schemeClr val="dk2">
                <a:tint val="60000"/>
                <a:hueOff val="0"/>
                <a:satOff val="0"/>
                <a:lumOff val="0"/>
                <a:alphaOff val="0"/>
              </a:schemeClr>
            </a:lnRef>
            <a:fillRef idx="2">
              <a:schemeClr val="dk2">
                <a:tint val="60000"/>
                <a:hueOff val="0"/>
                <a:satOff val="0"/>
                <a:lumOff val="0"/>
                <a:alphaOff val="0"/>
              </a:schemeClr>
            </a:fillRef>
            <a:effectRef idx="1">
              <a:schemeClr val="dk2">
                <a:tint val="60000"/>
                <a:hueOff val="0"/>
                <a:satOff val="0"/>
                <a:lumOff val="0"/>
                <a:alphaOff val="0"/>
              </a:schemeClr>
            </a:effectRef>
            <a:fontRef idx="minor">
              <a:schemeClr val="dk2">
                <a:hueOff val="0"/>
                <a:satOff val="0"/>
                <a:lumOff val="0"/>
                <a:alphaOff val="0"/>
              </a:schemeClr>
            </a:fontRef>
          </p:style>
        </p:sp>
        <p:sp>
          <p:nvSpPr>
            <p:cNvPr id="47" name="Block Arc 46"/>
            <p:cNvSpPr/>
            <p:nvPr/>
          </p:nvSpPr>
          <p:spPr>
            <a:xfrm>
              <a:off x="2219191" y="991573"/>
              <a:ext cx="4957544" cy="4957544"/>
            </a:xfrm>
            <a:prstGeom prst="blockArc">
              <a:avLst>
                <a:gd name="adj1" fmla="val 3240000"/>
                <a:gd name="adj2" fmla="val 7560000"/>
                <a:gd name="adj3" fmla="val 4632"/>
              </a:avLst>
            </a:prstGeom>
          </p:spPr>
          <p:style>
            <a:lnRef idx="0">
              <a:schemeClr val="dk2">
                <a:tint val="60000"/>
                <a:hueOff val="0"/>
                <a:satOff val="0"/>
                <a:lumOff val="0"/>
                <a:alphaOff val="0"/>
              </a:schemeClr>
            </a:lnRef>
            <a:fillRef idx="2">
              <a:schemeClr val="dk2">
                <a:tint val="60000"/>
                <a:hueOff val="0"/>
                <a:satOff val="0"/>
                <a:lumOff val="0"/>
                <a:alphaOff val="0"/>
              </a:schemeClr>
            </a:fillRef>
            <a:effectRef idx="1">
              <a:schemeClr val="dk2">
                <a:tint val="60000"/>
                <a:hueOff val="0"/>
                <a:satOff val="0"/>
                <a:lumOff val="0"/>
                <a:alphaOff val="0"/>
              </a:schemeClr>
            </a:effectRef>
            <a:fontRef idx="minor">
              <a:schemeClr val="dk2">
                <a:hueOff val="0"/>
                <a:satOff val="0"/>
                <a:lumOff val="0"/>
                <a:alphaOff val="0"/>
              </a:schemeClr>
            </a:fontRef>
          </p:style>
        </p:sp>
        <p:sp>
          <p:nvSpPr>
            <p:cNvPr id="48" name="Block Arc 47"/>
            <p:cNvSpPr/>
            <p:nvPr/>
          </p:nvSpPr>
          <p:spPr>
            <a:xfrm>
              <a:off x="2219191" y="991573"/>
              <a:ext cx="4957544" cy="4957544"/>
            </a:xfrm>
            <a:prstGeom prst="blockArc">
              <a:avLst>
                <a:gd name="adj1" fmla="val 20520000"/>
                <a:gd name="adj2" fmla="val 3240000"/>
                <a:gd name="adj3" fmla="val 4632"/>
              </a:avLst>
            </a:prstGeom>
          </p:spPr>
          <p:style>
            <a:lnRef idx="0">
              <a:schemeClr val="dk2">
                <a:tint val="60000"/>
                <a:hueOff val="0"/>
                <a:satOff val="0"/>
                <a:lumOff val="0"/>
                <a:alphaOff val="0"/>
              </a:schemeClr>
            </a:lnRef>
            <a:fillRef idx="2">
              <a:schemeClr val="dk2">
                <a:tint val="60000"/>
                <a:hueOff val="0"/>
                <a:satOff val="0"/>
                <a:lumOff val="0"/>
                <a:alphaOff val="0"/>
              </a:schemeClr>
            </a:fillRef>
            <a:effectRef idx="1">
              <a:schemeClr val="dk2">
                <a:tint val="60000"/>
                <a:hueOff val="0"/>
                <a:satOff val="0"/>
                <a:lumOff val="0"/>
                <a:alphaOff val="0"/>
              </a:schemeClr>
            </a:effectRef>
            <a:fontRef idx="minor">
              <a:schemeClr val="dk2">
                <a:hueOff val="0"/>
                <a:satOff val="0"/>
                <a:lumOff val="0"/>
                <a:alphaOff val="0"/>
              </a:schemeClr>
            </a:fontRef>
          </p:style>
        </p:sp>
        <p:sp>
          <p:nvSpPr>
            <p:cNvPr id="49" name="Block Arc 48"/>
            <p:cNvSpPr/>
            <p:nvPr/>
          </p:nvSpPr>
          <p:spPr>
            <a:xfrm>
              <a:off x="2219191" y="991573"/>
              <a:ext cx="4957544" cy="4957544"/>
            </a:xfrm>
            <a:prstGeom prst="blockArc">
              <a:avLst>
                <a:gd name="adj1" fmla="val 16200000"/>
                <a:gd name="adj2" fmla="val 20520000"/>
                <a:gd name="adj3" fmla="val 4632"/>
              </a:avLst>
            </a:prstGeom>
          </p:spPr>
          <p:style>
            <a:lnRef idx="0">
              <a:schemeClr val="dk2">
                <a:tint val="60000"/>
                <a:hueOff val="0"/>
                <a:satOff val="0"/>
                <a:lumOff val="0"/>
                <a:alphaOff val="0"/>
              </a:schemeClr>
            </a:lnRef>
            <a:fillRef idx="2">
              <a:schemeClr val="dk2">
                <a:tint val="60000"/>
                <a:hueOff val="0"/>
                <a:satOff val="0"/>
                <a:lumOff val="0"/>
                <a:alphaOff val="0"/>
              </a:schemeClr>
            </a:fillRef>
            <a:effectRef idx="1">
              <a:schemeClr val="dk2">
                <a:tint val="60000"/>
                <a:hueOff val="0"/>
                <a:satOff val="0"/>
                <a:lumOff val="0"/>
                <a:alphaOff val="0"/>
              </a:schemeClr>
            </a:effectRef>
            <a:fontRef idx="minor">
              <a:schemeClr val="dk2">
                <a:hueOff val="0"/>
                <a:satOff val="0"/>
                <a:lumOff val="0"/>
                <a:alphaOff val="0"/>
              </a:schemeClr>
            </a:fontRef>
          </p:style>
        </p:sp>
        <p:sp>
          <p:nvSpPr>
            <p:cNvPr id="50" name="Freeform 49"/>
            <p:cNvSpPr/>
            <p:nvPr/>
          </p:nvSpPr>
          <p:spPr>
            <a:xfrm>
              <a:off x="3505190" y="2285999"/>
              <a:ext cx="2278327" cy="2278327"/>
            </a:xfrm>
            <a:custGeom>
              <a:avLst/>
              <a:gdLst>
                <a:gd name="connsiteX0" fmla="*/ 0 w 2278327"/>
                <a:gd name="connsiteY0" fmla="*/ 1139164 h 2278327"/>
                <a:gd name="connsiteX1" fmla="*/ 1139164 w 2278327"/>
                <a:gd name="connsiteY1" fmla="*/ 0 h 2278327"/>
                <a:gd name="connsiteX2" fmla="*/ 2278328 w 2278327"/>
                <a:gd name="connsiteY2" fmla="*/ 1139164 h 2278327"/>
                <a:gd name="connsiteX3" fmla="*/ 1139164 w 2278327"/>
                <a:gd name="connsiteY3" fmla="*/ 2278328 h 2278327"/>
                <a:gd name="connsiteX4" fmla="*/ 0 w 2278327"/>
                <a:gd name="connsiteY4" fmla="*/ 1139164 h 2278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8327" h="2278327">
                  <a:moveTo>
                    <a:pt x="0" y="1139164"/>
                  </a:moveTo>
                  <a:cubicBezTo>
                    <a:pt x="0" y="510021"/>
                    <a:pt x="510021" y="0"/>
                    <a:pt x="1139164" y="0"/>
                  </a:cubicBezTo>
                  <a:cubicBezTo>
                    <a:pt x="1768307" y="0"/>
                    <a:pt x="2278328" y="510021"/>
                    <a:pt x="2278328" y="1139164"/>
                  </a:cubicBezTo>
                  <a:cubicBezTo>
                    <a:pt x="2278328" y="1768307"/>
                    <a:pt x="1768307" y="2278328"/>
                    <a:pt x="1139164" y="2278328"/>
                  </a:cubicBezTo>
                  <a:cubicBezTo>
                    <a:pt x="510021" y="2278328"/>
                    <a:pt x="0" y="1768307"/>
                    <a:pt x="0" y="1139164"/>
                  </a:cubicBezTo>
                  <a:close/>
                </a:path>
              </a:pathLst>
            </a:custGeom>
            <a:scene3d>
              <a:camera prst="orthographicFront">
                <a:rot lat="0" lon="0" rev="0"/>
              </a:camera>
              <a:lightRig rig="balanced" dir="t">
                <a:rot lat="0" lon="0" rev="8700000"/>
              </a:lightRig>
            </a:scene3d>
            <a:sp3d>
              <a:bevelT w="190500" h="38100"/>
            </a:sp3d>
          </p:spPr>
          <p:style>
            <a:lnRef idx="0">
              <a:schemeClr val="dk2">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spcFirstLastPara="0" vert="horz" wrap="square" lIns="359053" tIns="359053" rIns="359053" bIns="359053" numCol="1" spcCol="1270" anchor="ctr" anchorCtr="0">
              <a:noAutofit/>
            </a:bodyPr>
            <a:lstStyle/>
            <a:p>
              <a:pPr algn="ctr" defTabSz="889000">
                <a:lnSpc>
                  <a:spcPct val="90000"/>
                </a:lnSpc>
                <a:spcBef>
                  <a:spcPct val="0"/>
                </a:spcBef>
                <a:spcAft>
                  <a:spcPct val="35000"/>
                </a:spcAft>
              </a:pPr>
              <a:r>
                <a:rPr lang="en-US" sz="1400" b="1" dirty="0" smtClean="0">
                  <a:solidFill>
                    <a:schemeClr val="tx1"/>
                  </a:solidFill>
                </a:rPr>
                <a:t>1. Identify </a:t>
              </a:r>
              <a:r>
                <a:rPr lang="en-US" sz="1400" b="1" dirty="0">
                  <a:solidFill>
                    <a:schemeClr val="tx1"/>
                  </a:solidFill>
                </a:rPr>
                <a:t>your </a:t>
              </a:r>
              <a:r>
                <a:rPr lang="en-US" sz="1400" b="1" dirty="0" smtClean="0">
                  <a:solidFill>
                    <a:schemeClr val="tx1"/>
                  </a:solidFill>
                </a:rPr>
                <a:t>goals. </a:t>
              </a:r>
            </a:p>
            <a:p>
              <a:pPr algn="ctr" defTabSz="889000">
                <a:lnSpc>
                  <a:spcPct val="90000"/>
                </a:lnSpc>
                <a:spcBef>
                  <a:spcPct val="0"/>
                </a:spcBef>
                <a:spcAft>
                  <a:spcPct val="35000"/>
                </a:spcAft>
              </a:pPr>
              <a:r>
                <a:rPr lang="en-US" sz="1100" dirty="0" smtClean="0">
                  <a:solidFill>
                    <a:schemeClr val="tx1"/>
                  </a:solidFill>
                </a:rPr>
                <a:t>What </a:t>
              </a:r>
              <a:r>
                <a:rPr lang="en-US" sz="1100" dirty="0">
                  <a:solidFill>
                    <a:schemeClr val="tx1"/>
                  </a:solidFill>
                </a:rPr>
                <a:t>are your benchmarking needs? What is the goal of this exercise</a:t>
              </a:r>
              <a:r>
                <a:rPr lang="en-US" sz="1100" dirty="0" smtClean="0">
                  <a:solidFill>
                    <a:schemeClr val="tx1"/>
                  </a:solidFill>
                </a:rPr>
                <a:t>?</a:t>
              </a:r>
              <a:endParaRPr lang="en-US" sz="1100" dirty="0">
                <a:solidFill>
                  <a:schemeClr val="tx1"/>
                </a:solidFill>
              </a:endParaRPr>
            </a:p>
          </p:txBody>
        </p:sp>
        <p:sp>
          <p:nvSpPr>
            <p:cNvPr id="51" name="Freeform 50"/>
            <p:cNvSpPr/>
            <p:nvPr/>
          </p:nvSpPr>
          <p:spPr>
            <a:xfrm>
              <a:off x="3856100" y="207126"/>
              <a:ext cx="1683725" cy="1683726"/>
            </a:xfrm>
            <a:custGeom>
              <a:avLst/>
              <a:gdLst>
                <a:gd name="connsiteX0" fmla="*/ 0 w 1683725"/>
                <a:gd name="connsiteY0" fmla="*/ 841863 h 1683725"/>
                <a:gd name="connsiteX1" fmla="*/ 841863 w 1683725"/>
                <a:gd name="connsiteY1" fmla="*/ 0 h 1683725"/>
                <a:gd name="connsiteX2" fmla="*/ 1683726 w 1683725"/>
                <a:gd name="connsiteY2" fmla="*/ 841863 h 1683725"/>
                <a:gd name="connsiteX3" fmla="*/ 841863 w 1683725"/>
                <a:gd name="connsiteY3" fmla="*/ 1683726 h 1683725"/>
                <a:gd name="connsiteX4" fmla="*/ 0 w 1683725"/>
                <a:gd name="connsiteY4" fmla="*/ 841863 h 1683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3725" h="1683725">
                  <a:moveTo>
                    <a:pt x="0" y="841863"/>
                  </a:moveTo>
                  <a:cubicBezTo>
                    <a:pt x="0" y="376915"/>
                    <a:pt x="376915" y="0"/>
                    <a:pt x="841863" y="0"/>
                  </a:cubicBezTo>
                  <a:cubicBezTo>
                    <a:pt x="1306811" y="0"/>
                    <a:pt x="1683726" y="376915"/>
                    <a:pt x="1683726" y="841863"/>
                  </a:cubicBezTo>
                  <a:cubicBezTo>
                    <a:pt x="1683726" y="1306811"/>
                    <a:pt x="1306811" y="1683726"/>
                    <a:pt x="841863" y="1683726"/>
                  </a:cubicBezTo>
                  <a:cubicBezTo>
                    <a:pt x="376915" y="1683726"/>
                    <a:pt x="0" y="1306811"/>
                    <a:pt x="0" y="841863"/>
                  </a:cubicBezTo>
                  <a:close/>
                </a:path>
              </a:pathLst>
            </a:custGeom>
            <a:scene3d>
              <a:camera prst="orthographicFront">
                <a:rot lat="0" lon="0" rev="0"/>
              </a:camera>
              <a:lightRig rig="balanced" dir="t">
                <a:rot lat="0" lon="0" rev="8700000"/>
              </a:lightRig>
            </a:scene3d>
            <a:sp3d>
              <a:bevelT w="190500" h="38100"/>
            </a:sp3d>
          </p:spPr>
          <p:style>
            <a:lnRef idx="0">
              <a:schemeClr val="dk2">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spcFirstLastPara="0" vert="horz" wrap="square" lIns="0" tIns="0" rIns="0" bIns="0" numCol="1" spcCol="1270" anchor="ctr" anchorCtr="0">
              <a:noAutofit/>
            </a:bodyPr>
            <a:lstStyle/>
            <a:p>
              <a:pPr algn="ctr"/>
              <a:r>
                <a:rPr lang="en-US" sz="1400" b="1" dirty="0" smtClean="0">
                  <a:solidFill>
                    <a:schemeClr val="tx1"/>
                  </a:solidFill>
                </a:rPr>
                <a:t>2. Identify </a:t>
              </a:r>
              <a:r>
                <a:rPr lang="en-US" sz="1400" b="1" dirty="0">
                  <a:solidFill>
                    <a:schemeClr val="tx1"/>
                  </a:solidFill>
                </a:rPr>
                <a:t>your audience</a:t>
              </a:r>
              <a:r>
                <a:rPr lang="en-US" sz="1400" dirty="0">
                  <a:solidFill>
                    <a:schemeClr val="tx1"/>
                  </a:solidFill>
                </a:rPr>
                <a:t>.  </a:t>
              </a:r>
              <a:endParaRPr lang="en-US" sz="1400" dirty="0" smtClean="0">
                <a:solidFill>
                  <a:schemeClr val="tx1"/>
                </a:solidFill>
              </a:endParaRPr>
            </a:p>
            <a:p>
              <a:pPr algn="ctr"/>
              <a:r>
                <a:rPr lang="en-US" sz="1100" dirty="0" smtClean="0">
                  <a:solidFill>
                    <a:schemeClr val="tx1"/>
                  </a:solidFill>
                </a:rPr>
                <a:t>Are </a:t>
              </a:r>
              <a:r>
                <a:rPr lang="en-US" sz="1100" dirty="0">
                  <a:solidFill>
                    <a:schemeClr val="tx1"/>
                  </a:solidFill>
                </a:rPr>
                <a:t>you gathering data for leadership, users, or services owners?</a:t>
              </a:r>
            </a:p>
          </p:txBody>
        </p:sp>
        <p:sp>
          <p:nvSpPr>
            <p:cNvPr id="53" name="Freeform 52"/>
            <p:cNvSpPr/>
            <p:nvPr/>
          </p:nvSpPr>
          <p:spPr>
            <a:xfrm>
              <a:off x="5315917" y="4605974"/>
              <a:ext cx="1610571" cy="1646582"/>
            </a:xfrm>
            <a:custGeom>
              <a:avLst/>
              <a:gdLst>
                <a:gd name="connsiteX0" fmla="*/ 0 w 1610570"/>
                <a:gd name="connsiteY0" fmla="*/ 823291 h 1646581"/>
                <a:gd name="connsiteX1" fmla="*/ 805285 w 1610570"/>
                <a:gd name="connsiteY1" fmla="*/ 0 h 1646581"/>
                <a:gd name="connsiteX2" fmla="*/ 1610570 w 1610570"/>
                <a:gd name="connsiteY2" fmla="*/ 823291 h 1646581"/>
                <a:gd name="connsiteX3" fmla="*/ 805285 w 1610570"/>
                <a:gd name="connsiteY3" fmla="*/ 1646582 h 1646581"/>
                <a:gd name="connsiteX4" fmla="*/ 0 w 1610570"/>
                <a:gd name="connsiteY4" fmla="*/ 823291 h 1646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0570" h="1646581">
                  <a:moveTo>
                    <a:pt x="0" y="823291"/>
                  </a:moveTo>
                  <a:cubicBezTo>
                    <a:pt x="0" y="368600"/>
                    <a:pt x="360538" y="0"/>
                    <a:pt x="805285" y="0"/>
                  </a:cubicBezTo>
                  <a:cubicBezTo>
                    <a:pt x="1250032" y="0"/>
                    <a:pt x="1610570" y="368600"/>
                    <a:pt x="1610570" y="823291"/>
                  </a:cubicBezTo>
                  <a:cubicBezTo>
                    <a:pt x="1610570" y="1277982"/>
                    <a:pt x="1250032" y="1646582"/>
                    <a:pt x="805285" y="1646582"/>
                  </a:cubicBezTo>
                  <a:cubicBezTo>
                    <a:pt x="360538" y="1646582"/>
                    <a:pt x="0" y="1277982"/>
                    <a:pt x="0" y="823291"/>
                  </a:cubicBezTo>
                  <a:close/>
                </a:path>
              </a:pathLst>
            </a:custGeom>
            <a:scene3d>
              <a:camera prst="orthographicFront">
                <a:rot lat="0" lon="0" rev="0"/>
              </a:camera>
              <a:lightRig rig="balanced" dir="t">
                <a:rot lat="0" lon="0" rev="8700000"/>
              </a:lightRig>
            </a:scene3d>
            <a:sp3d>
              <a:bevelT w="190500" h="38100"/>
            </a:sp3d>
          </p:spPr>
          <p:style>
            <a:lnRef idx="0">
              <a:schemeClr val="dk2">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spcFirstLastPara="0" vert="horz" wrap="square" lIns="0" tIns="0" rIns="0" bIns="0" numCol="1" spcCol="1270" anchor="ctr" anchorCtr="0">
              <a:noAutofit/>
            </a:bodyPr>
            <a:lstStyle/>
            <a:p>
              <a:pPr algn="ctr"/>
              <a:r>
                <a:rPr lang="en-US" sz="1400" b="1" dirty="0" smtClean="0">
                  <a:solidFill>
                    <a:schemeClr val="tx1"/>
                  </a:solidFill>
                </a:rPr>
                <a:t>4. Evaluate </a:t>
              </a:r>
              <a:r>
                <a:rPr lang="en-US" sz="1400" b="1" dirty="0">
                  <a:solidFill>
                    <a:schemeClr val="tx1"/>
                  </a:solidFill>
                </a:rPr>
                <a:t>data quality</a:t>
              </a:r>
              <a:r>
                <a:rPr lang="en-US" sz="1400" b="1" dirty="0" smtClean="0">
                  <a:solidFill>
                    <a:schemeClr val="tx1"/>
                  </a:solidFill>
                </a:rPr>
                <a:t>.*  </a:t>
              </a:r>
            </a:p>
            <a:p>
              <a:pPr algn="ctr"/>
              <a:r>
                <a:rPr lang="en-US" sz="1100" dirty="0" smtClean="0">
                  <a:solidFill>
                    <a:schemeClr val="tx1"/>
                  </a:solidFill>
                </a:rPr>
                <a:t>Determine </a:t>
              </a:r>
              <a:r>
                <a:rPr lang="en-US" sz="1100" dirty="0">
                  <a:solidFill>
                    <a:schemeClr val="tx1"/>
                  </a:solidFill>
                </a:rPr>
                <a:t>whether </a:t>
              </a:r>
              <a:r>
                <a:rPr lang="en-US" sz="1100" dirty="0" smtClean="0">
                  <a:solidFill>
                    <a:schemeClr val="tx1"/>
                  </a:solidFill>
                </a:rPr>
                <a:t>data contain errors</a:t>
              </a:r>
              <a:r>
                <a:rPr lang="en-US" sz="1100" dirty="0">
                  <a:solidFill>
                    <a:schemeClr val="tx1"/>
                  </a:solidFill>
                </a:rPr>
                <a:t>. </a:t>
              </a:r>
              <a:r>
                <a:rPr lang="en-US" sz="1100" dirty="0" smtClean="0">
                  <a:solidFill>
                    <a:schemeClr val="tx1"/>
                  </a:solidFill>
                </a:rPr>
                <a:t>Do the </a:t>
              </a:r>
              <a:r>
                <a:rPr lang="en-US" sz="1100" dirty="0">
                  <a:solidFill>
                    <a:schemeClr val="tx1"/>
                  </a:solidFill>
                </a:rPr>
                <a:t>data need to be </a:t>
              </a:r>
              <a:r>
                <a:rPr lang="en-US" sz="1100" dirty="0" smtClean="0">
                  <a:solidFill>
                    <a:schemeClr val="tx1"/>
                  </a:solidFill>
                </a:rPr>
                <a:t>r</a:t>
              </a:r>
              <a:r>
                <a:rPr lang="en-US" sz="1200" dirty="0" smtClean="0">
                  <a:solidFill>
                    <a:schemeClr val="tx1"/>
                  </a:solidFill>
                </a:rPr>
                <a:t>eformatted </a:t>
              </a:r>
              <a:r>
                <a:rPr lang="en-US" sz="1200" dirty="0">
                  <a:solidFill>
                    <a:schemeClr val="tx1"/>
                  </a:solidFill>
                </a:rPr>
                <a:t>or </a:t>
              </a:r>
              <a:r>
                <a:rPr lang="en-US" sz="1200" dirty="0" smtClean="0">
                  <a:solidFill>
                    <a:schemeClr val="tx1"/>
                  </a:solidFill>
                </a:rPr>
                <a:t>cleaned?</a:t>
              </a:r>
              <a:endParaRPr lang="en-US" sz="1200" dirty="0">
                <a:solidFill>
                  <a:schemeClr val="tx1"/>
                </a:solidFill>
              </a:endParaRPr>
            </a:p>
          </p:txBody>
        </p:sp>
        <p:sp>
          <p:nvSpPr>
            <p:cNvPr id="52" name="Freeform 51"/>
            <p:cNvSpPr/>
            <p:nvPr/>
          </p:nvSpPr>
          <p:spPr>
            <a:xfrm>
              <a:off x="6195526" y="1898813"/>
              <a:ext cx="1610570" cy="1646581"/>
            </a:xfrm>
            <a:custGeom>
              <a:avLst/>
              <a:gdLst>
                <a:gd name="connsiteX0" fmla="*/ 0 w 1610570"/>
                <a:gd name="connsiteY0" fmla="*/ 823291 h 1646581"/>
                <a:gd name="connsiteX1" fmla="*/ 805285 w 1610570"/>
                <a:gd name="connsiteY1" fmla="*/ 0 h 1646581"/>
                <a:gd name="connsiteX2" fmla="*/ 1610570 w 1610570"/>
                <a:gd name="connsiteY2" fmla="*/ 823291 h 1646581"/>
                <a:gd name="connsiteX3" fmla="*/ 805285 w 1610570"/>
                <a:gd name="connsiteY3" fmla="*/ 1646582 h 1646581"/>
                <a:gd name="connsiteX4" fmla="*/ 0 w 1610570"/>
                <a:gd name="connsiteY4" fmla="*/ 823291 h 1646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0570" h="1646581">
                  <a:moveTo>
                    <a:pt x="0" y="823291"/>
                  </a:moveTo>
                  <a:cubicBezTo>
                    <a:pt x="0" y="368600"/>
                    <a:pt x="360538" y="0"/>
                    <a:pt x="805285" y="0"/>
                  </a:cubicBezTo>
                  <a:cubicBezTo>
                    <a:pt x="1250032" y="0"/>
                    <a:pt x="1610570" y="368600"/>
                    <a:pt x="1610570" y="823291"/>
                  </a:cubicBezTo>
                  <a:cubicBezTo>
                    <a:pt x="1610570" y="1277982"/>
                    <a:pt x="1250032" y="1646582"/>
                    <a:pt x="805285" y="1646582"/>
                  </a:cubicBezTo>
                  <a:cubicBezTo>
                    <a:pt x="360538" y="1646582"/>
                    <a:pt x="0" y="1277982"/>
                    <a:pt x="0" y="823291"/>
                  </a:cubicBezTo>
                  <a:close/>
                </a:path>
              </a:pathLst>
            </a:custGeom>
            <a:scene3d>
              <a:camera prst="orthographicFront">
                <a:rot lat="0" lon="0" rev="0"/>
              </a:camera>
              <a:lightRig rig="balanced" dir="t">
                <a:rot lat="0" lon="0" rev="8700000"/>
              </a:lightRig>
            </a:scene3d>
            <a:sp3d>
              <a:bevelT w="190500" h="38100"/>
            </a:sp3d>
          </p:spPr>
          <p:style>
            <a:lnRef idx="0">
              <a:schemeClr val="dk2">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spcFirstLastPara="0" vert="horz" wrap="square" lIns="0" tIns="0" rIns="0" bIns="0" numCol="1" spcCol="1270" anchor="ctr" anchorCtr="0">
              <a:noAutofit/>
            </a:bodyPr>
            <a:lstStyle/>
            <a:p>
              <a:pPr algn="ctr" defTabSz="889000">
                <a:lnSpc>
                  <a:spcPct val="90000"/>
                </a:lnSpc>
                <a:spcBef>
                  <a:spcPct val="0"/>
                </a:spcBef>
                <a:spcAft>
                  <a:spcPct val="35000"/>
                </a:spcAft>
              </a:pPr>
              <a:r>
                <a:rPr lang="en-US" sz="1400" b="1" dirty="0" smtClean="0">
                  <a:solidFill>
                    <a:schemeClr val="tx1"/>
                  </a:solidFill>
                </a:rPr>
                <a:t>3. Identify </a:t>
              </a:r>
              <a:r>
                <a:rPr lang="en-US" sz="1400" b="1" dirty="0">
                  <a:solidFill>
                    <a:schemeClr val="tx1"/>
                  </a:solidFill>
                </a:rPr>
                <a:t>data sources</a:t>
              </a:r>
              <a:r>
                <a:rPr lang="en-US" sz="1400" dirty="0">
                  <a:solidFill>
                    <a:schemeClr val="tx1"/>
                  </a:solidFill>
                </a:rPr>
                <a:t>.  </a:t>
              </a:r>
              <a:endParaRPr lang="en-US" sz="1400" dirty="0" smtClean="0">
                <a:solidFill>
                  <a:schemeClr val="tx1"/>
                </a:solidFill>
              </a:endParaRPr>
            </a:p>
            <a:p>
              <a:pPr algn="ctr" defTabSz="889000">
                <a:lnSpc>
                  <a:spcPct val="90000"/>
                </a:lnSpc>
                <a:spcBef>
                  <a:spcPct val="0"/>
                </a:spcBef>
                <a:spcAft>
                  <a:spcPct val="35000"/>
                </a:spcAft>
              </a:pPr>
              <a:r>
                <a:rPr lang="en-US" sz="1100" dirty="0" smtClean="0">
                  <a:solidFill>
                    <a:schemeClr val="tx1"/>
                  </a:solidFill>
                </a:rPr>
                <a:t>Do </a:t>
              </a:r>
              <a:r>
                <a:rPr lang="en-US" sz="1100" dirty="0">
                  <a:solidFill>
                    <a:schemeClr val="tx1"/>
                  </a:solidFill>
                </a:rPr>
                <a:t>you have the data you </a:t>
              </a:r>
              <a:r>
                <a:rPr lang="en-US" sz="1100" dirty="0" smtClean="0">
                  <a:solidFill>
                    <a:schemeClr val="tx1"/>
                  </a:solidFill>
                </a:rPr>
                <a:t>need? Which </a:t>
              </a:r>
              <a:r>
                <a:rPr lang="en-US" sz="1100" dirty="0">
                  <a:solidFill>
                    <a:schemeClr val="tx1"/>
                  </a:solidFill>
                </a:rPr>
                <a:t>groups will you compare against? </a:t>
              </a:r>
            </a:p>
            <a:p>
              <a:pPr lvl="0" algn="ctr" defTabSz="889000">
                <a:lnSpc>
                  <a:spcPct val="90000"/>
                </a:lnSpc>
                <a:spcBef>
                  <a:spcPct val="0"/>
                </a:spcBef>
                <a:spcAft>
                  <a:spcPct val="35000"/>
                </a:spcAft>
              </a:pPr>
              <a:endParaRPr lang="en-US" sz="1000" b="1" kern="1200" dirty="0"/>
            </a:p>
          </p:txBody>
        </p:sp>
        <p:sp>
          <p:nvSpPr>
            <p:cNvPr id="54" name="Freeform 53"/>
            <p:cNvSpPr/>
            <p:nvPr/>
          </p:nvSpPr>
          <p:spPr>
            <a:xfrm>
              <a:off x="2469439" y="4605974"/>
              <a:ext cx="1610570" cy="1646581"/>
            </a:xfrm>
            <a:custGeom>
              <a:avLst/>
              <a:gdLst>
                <a:gd name="connsiteX0" fmla="*/ 0 w 1610570"/>
                <a:gd name="connsiteY0" fmla="*/ 823291 h 1646581"/>
                <a:gd name="connsiteX1" fmla="*/ 805285 w 1610570"/>
                <a:gd name="connsiteY1" fmla="*/ 0 h 1646581"/>
                <a:gd name="connsiteX2" fmla="*/ 1610570 w 1610570"/>
                <a:gd name="connsiteY2" fmla="*/ 823291 h 1646581"/>
                <a:gd name="connsiteX3" fmla="*/ 805285 w 1610570"/>
                <a:gd name="connsiteY3" fmla="*/ 1646582 h 1646581"/>
                <a:gd name="connsiteX4" fmla="*/ 0 w 1610570"/>
                <a:gd name="connsiteY4" fmla="*/ 823291 h 1646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0570" h="1646581">
                  <a:moveTo>
                    <a:pt x="0" y="823291"/>
                  </a:moveTo>
                  <a:cubicBezTo>
                    <a:pt x="0" y="368600"/>
                    <a:pt x="360538" y="0"/>
                    <a:pt x="805285" y="0"/>
                  </a:cubicBezTo>
                  <a:cubicBezTo>
                    <a:pt x="1250032" y="0"/>
                    <a:pt x="1610570" y="368600"/>
                    <a:pt x="1610570" y="823291"/>
                  </a:cubicBezTo>
                  <a:cubicBezTo>
                    <a:pt x="1610570" y="1277982"/>
                    <a:pt x="1250032" y="1646582"/>
                    <a:pt x="805285" y="1646582"/>
                  </a:cubicBezTo>
                  <a:cubicBezTo>
                    <a:pt x="360538" y="1646582"/>
                    <a:pt x="0" y="1277982"/>
                    <a:pt x="0" y="823291"/>
                  </a:cubicBezTo>
                  <a:close/>
                </a:path>
              </a:pathLst>
            </a:custGeom>
            <a:scene3d>
              <a:camera prst="orthographicFront">
                <a:rot lat="0" lon="0" rev="0"/>
              </a:camera>
              <a:lightRig rig="balanced" dir="t">
                <a:rot lat="0" lon="0" rev="8700000"/>
              </a:lightRig>
            </a:scene3d>
            <a:sp3d>
              <a:bevelT w="190500" h="38100"/>
            </a:sp3d>
          </p:spPr>
          <p:style>
            <a:lnRef idx="0">
              <a:schemeClr val="dk2">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spcFirstLastPara="0" vert="horz" wrap="square" lIns="0" tIns="0" rIns="0" bIns="0" numCol="1" spcCol="1270" anchor="ctr" anchorCtr="0">
              <a:noAutofit/>
            </a:bodyPr>
            <a:lstStyle/>
            <a:p>
              <a:pPr algn="ctr" defTabSz="889000">
                <a:spcBef>
                  <a:spcPct val="0"/>
                </a:spcBef>
                <a:spcAft>
                  <a:spcPct val="35000"/>
                </a:spcAft>
              </a:pPr>
              <a:r>
                <a:rPr lang="en-US" sz="1400" b="1" dirty="0" smtClean="0">
                  <a:solidFill>
                    <a:schemeClr val="tx1"/>
                  </a:solidFill>
                </a:rPr>
                <a:t>5. Develop </a:t>
              </a:r>
              <a:r>
                <a:rPr lang="en-US" sz="1400" b="1" dirty="0">
                  <a:solidFill>
                    <a:schemeClr val="tx1"/>
                  </a:solidFill>
                </a:rPr>
                <a:t>a plan for reporting</a:t>
              </a:r>
              <a:r>
                <a:rPr lang="en-US" sz="1400" dirty="0">
                  <a:solidFill>
                    <a:schemeClr val="tx1"/>
                  </a:solidFill>
                </a:rPr>
                <a:t>.  </a:t>
              </a:r>
            </a:p>
            <a:p>
              <a:pPr algn="ctr" defTabSz="889000">
                <a:spcBef>
                  <a:spcPct val="0"/>
                </a:spcBef>
                <a:spcAft>
                  <a:spcPct val="35000"/>
                </a:spcAft>
              </a:pPr>
              <a:r>
                <a:rPr lang="en-US" sz="1100" dirty="0" smtClean="0">
                  <a:solidFill>
                    <a:schemeClr val="tx1"/>
                  </a:solidFill>
                </a:rPr>
                <a:t>Are you reporting </a:t>
              </a:r>
              <a:r>
                <a:rPr lang="en-US" sz="1100" dirty="0">
                  <a:solidFill>
                    <a:schemeClr val="tx1"/>
                  </a:solidFill>
                </a:rPr>
                <a:t>the data at the right frequency, in the right formats, and to the right </a:t>
              </a:r>
              <a:r>
                <a:rPr lang="en-US" sz="1100" dirty="0" smtClean="0">
                  <a:solidFill>
                    <a:schemeClr val="tx1"/>
                  </a:solidFill>
                </a:rPr>
                <a:t>people?</a:t>
              </a:r>
              <a:endParaRPr lang="en-US" sz="1100" dirty="0">
                <a:solidFill>
                  <a:schemeClr val="tx1"/>
                </a:solidFill>
              </a:endParaRPr>
            </a:p>
            <a:p>
              <a:pPr lvl="0" algn="ctr" defTabSz="889000">
                <a:lnSpc>
                  <a:spcPct val="90000"/>
                </a:lnSpc>
                <a:spcBef>
                  <a:spcPct val="0"/>
                </a:spcBef>
                <a:spcAft>
                  <a:spcPct val="35000"/>
                </a:spcAft>
              </a:pPr>
              <a:endParaRPr lang="en-US" sz="1050" b="1" kern="1200" dirty="0"/>
            </a:p>
          </p:txBody>
        </p:sp>
        <p:sp>
          <p:nvSpPr>
            <p:cNvPr id="55" name="Freeform 54"/>
            <p:cNvSpPr/>
            <p:nvPr/>
          </p:nvSpPr>
          <p:spPr>
            <a:xfrm>
              <a:off x="1589829" y="1898813"/>
              <a:ext cx="1610570" cy="1646581"/>
            </a:xfrm>
            <a:custGeom>
              <a:avLst/>
              <a:gdLst>
                <a:gd name="connsiteX0" fmla="*/ 0 w 1610570"/>
                <a:gd name="connsiteY0" fmla="*/ 823291 h 1646581"/>
                <a:gd name="connsiteX1" fmla="*/ 805285 w 1610570"/>
                <a:gd name="connsiteY1" fmla="*/ 0 h 1646581"/>
                <a:gd name="connsiteX2" fmla="*/ 1610570 w 1610570"/>
                <a:gd name="connsiteY2" fmla="*/ 823291 h 1646581"/>
                <a:gd name="connsiteX3" fmla="*/ 805285 w 1610570"/>
                <a:gd name="connsiteY3" fmla="*/ 1646582 h 1646581"/>
                <a:gd name="connsiteX4" fmla="*/ 0 w 1610570"/>
                <a:gd name="connsiteY4" fmla="*/ 823291 h 1646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0570" h="1646581">
                  <a:moveTo>
                    <a:pt x="0" y="823291"/>
                  </a:moveTo>
                  <a:cubicBezTo>
                    <a:pt x="0" y="368600"/>
                    <a:pt x="360538" y="0"/>
                    <a:pt x="805285" y="0"/>
                  </a:cubicBezTo>
                  <a:cubicBezTo>
                    <a:pt x="1250032" y="0"/>
                    <a:pt x="1610570" y="368600"/>
                    <a:pt x="1610570" y="823291"/>
                  </a:cubicBezTo>
                  <a:cubicBezTo>
                    <a:pt x="1610570" y="1277982"/>
                    <a:pt x="1250032" y="1646582"/>
                    <a:pt x="805285" y="1646582"/>
                  </a:cubicBezTo>
                  <a:cubicBezTo>
                    <a:pt x="360538" y="1646582"/>
                    <a:pt x="0" y="1277982"/>
                    <a:pt x="0" y="823291"/>
                  </a:cubicBezTo>
                  <a:close/>
                </a:path>
              </a:pathLst>
            </a:custGeom>
            <a:scene3d>
              <a:camera prst="orthographicFront">
                <a:rot lat="0" lon="0" rev="0"/>
              </a:camera>
              <a:lightRig rig="balanced" dir="t">
                <a:rot lat="0" lon="0" rev="8700000"/>
              </a:lightRig>
            </a:scene3d>
            <a:sp3d>
              <a:bevelT w="190500" h="38100"/>
            </a:sp3d>
          </p:spPr>
          <p:style>
            <a:lnRef idx="0">
              <a:schemeClr val="dk2">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spcFirstLastPara="0" vert="horz" wrap="square" lIns="0" tIns="0" rIns="0" bIns="0" numCol="1" spcCol="1270" anchor="ctr" anchorCtr="0">
              <a:noAutofit/>
            </a:bodyPr>
            <a:lstStyle/>
            <a:p>
              <a:pPr algn="ctr" defTabSz="889000">
                <a:lnSpc>
                  <a:spcPct val="90000"/>
                </a:lnSpc>
                <a:spcBef>
                  <a:spcPct val="0"/>
                </a:spcBef>
                <a:spcAft>
                  <a:spcPct val="35000"/>
                </a:spcAft>
              </a:pPr>
              <a:r>
                <a:rPr lang="en-US" sz="1400" b="1" dirty="0" smtClean="0">
                  <a:solidFill>
                    <a:schemeClr val="tx1"/>
                  </a:solidFill>
                </a:rPr>
                <a:t>6. Consider </a:t>
              </a:r>
              <a:r>
                <a:rPr lang="en-US" sz="1400" b="1" dirty="0">
                  <a:solidFill>
                    <a:schemeClr val="tx1"/>
                  </a:solidFill>
                </a:rPr>
                <a:t>possible outcomes</a:t>
              </a:r>
              <a:r>
                <a:rPr lang="en-US" sz="1400" dirty="0">
                  <a:solidFill>
                    <a:schemeClr val="tx1"/>
                  </a:solidFill>
                </a:rPr>
                <a:t>.  </a:t>
              </a:r>
              <a:endParaRPr lang="en-US" sz="1400" dirty="0" smtClean="0">
                <a:solidFill>
                  <a:schemeClr val="tx1"/>
                </a:solidFill>
              </a:endParaRPr>
            </a:p>
            <a:p>
              <a:pPr algn="ctr" defTabSz="889000">
                <a:lnSpc>
                  <a:spcPct val="90000"/>
                </a:lnSpc>
                <a:spcBef>
                  <a:spcPct val="0"/>
                </a:spcBef>
                <a:spcAft>
                  <a:spcPct val="35000"/>
                </a:spcAft>
              </a:pPr>
              <a:r>
                <a:rPr lang="en-US" sz="1100" dirty="0" smtClean="0">
                  <a:solidFill>
                    <a:schemeClr val="tx1"/>
                  </a:solidFill>
                </a:rPr>
                <a:t>Will </a:t>
              </a:r>
              <a:r>
                <a:rPr lang="en-US" sz="1100" dirty="0">
                  <a:solidFill>
                    <a:schemeClr val="tx1"/>
                  </a:solidFill>
                </a:rPr>
                <a:t>any action take place upon reporting the results?  </a:t>
              </a:r>
              <a:endParaRPr lang="en-US" sz="1100" b="1" kern="1200" dirty="0"/>
            </a:p>
          </p:txBody>
        </p:sp>
      </p:grpSp>
      <p:sp>
        <p:nvSpPr>
          <p:cNvPr id="25" name="Chevron 24"/>
          <p:cNvSpPr/>
          <p:nvPr/>
        </p:nvSpPr>
        <p:spPr>
          <a:xfrm rot="2222370">
            <a:off x="5455519" y="1870363"/>
            <a:ext cx="304800" cy="252570"/>
          </a:xfrm>
          <a:prstGeom prst="chevron">
            <a:avLst/>
          </a:prstGeom>
          <a:gradFill flip="none" rotWithShape="1">
            <a:gsLst>
              <a:gs pos="0">
                <a:schemeClr val="accent1">
                  <a:shade val="51000"/>
                  <a:satMod val="130000"/>
                  <a:alpha val="23000"/>
                </a:schemeClr>
              </a:gs>
              <a:gs pos="80000">
                <a:schemeClr val="accent1">
                  <a:shade val="93000"/>
                  <a:satMod val="130000"/>
                  <a:alpha val="23000"/>
                </a:schemeClr>
              </a:gs>
              <a:gs pos="100000">
                <a:schemeClr val="accent1">
                  <a:shade val="94000"/>
                  <a:satMod val="135000"/>
                  <a:alpha val="23000"/>
                </a:schemeClr>
              </a:gs>
            </a:gsLst>
            <a:lin ang="16200000" scaled="0"/>
            <a:tileRect/>
          </a:gra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schemeClr val="tx1"/>
              </a:solidFill>
            </a:endParaRPr>
          </a:p>
        </p:txBody>
      </p:sp>
      <p:sp>
        <p:nvSpPr>
          <p:cNvPr id="26" name="Chevron 25"/>
          <p:cNvSpPr/>
          <p:nvPr/>
        </p:nvSpPr>
        <p:spPr>
          <a:xfrm rot="6231183">
            <a:off x="6186662" y="4069972"/>
            <a:ext cx="304800" cy="252570"/>
          </a:xfrm>
          <a:prstGeom prst="chevron">
            <a:avLst/>
          </a:prstGeom>
          <a:gradFill flip="none" rotWithShape="1">
            <a:gsLst>
              <a:gs pos="0">
                <a:schemeClr val="accent1">
                  <a:shade val="51000"/>
                  <a:satMod val="130000"/>
                  <a:alpha val="23000"/>
                </a:schemeClr>
              </a:gs>
              <a:gs pos="80000">
                <a:schemeClr val="accent1">
                  <a:shade val="93000"/>
                  <a:satMod val="130000"/>
                  <a:alpha val="23000"/>
                </a:schemeClr>
              </a:gs>
              <a:gs pos="100000">
                <a:schemeClr val="accent1">
                  <a:shade val="94000"/>
                  <a:satMod val="135000"/>
                  <a:alpha val="23000"/>
                </a:schemeClr>
              </a:gs>
            </a:gsLst>
            <a:lin ang="16200000" scaled="0"/>
            <a:tileRect/>
          </a:gra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schemeClr val="tx1"/>
              </a:solidFill>
            </a:endParaRPr>
          </a:p>
        </p:txBody>
      </p:sp>
      <p:sp>
        <p:nvSpPr>
          <p:cNvPr id="27" name="Chevron 26"/>
          <p:cNvSpPr/>
          <p:nvPr/>
        </p:nvSpPr>
        <p:spPr>
          <a:xfrm rot="10800000">
            <a:off x="4285900" y="5458084"/>
            <a:ext cx="304800" cy="252570"/>
          </a:xfrm>
          <a:prstGeom prst="chevron">
            <a:avLst/>
          </a:prstGeom>
          <a:gradFill flip="none" rotWithShape="1">
            <a:gsLst>
              <a:gs pos="0">
                <a:schemeClr val="accent1">
                  <a:shade val="51000"/>
                  <a:satMod val="130000"/>
                  <a:alpha val="23000"/>
                </a:schemeClr>
              </a:gs>
              <a:gs pos="80000">
                <a:schemeClr val="accent1">
                  <a:shade val="93000"/>
                  <a:satMod val="130000"/>
                  <a:alpha val="23000"/>
                </a:schemeClr>
              </a:gs>
              <a:gs pos="100000">
                <a:schemeClr val="accent1">
                  <a:shade val="94000"/>
                  <a:satMod val="135000"/>
                  <a:alpha val="23000"/>
                </a:schemeClr>
              </a:gs>
            </a:gsLst>
            <a:lin ang="16200000" scaled="0"/>
            <a:tileRect/>
          </a:gra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schemeClr val="tx1"/>
              </a:solidFill>
            </a:endParaRPr>
          </a:p>
        </p:txBody>
      </p:sp>
      <p:sp>
        <p:nvSpPr>
          <p:cNvPr id="28" name="Chevron 27"/>
          <p:cNvSpPr/>
          <p:nvPr/>
        </p:nvSpPr>
        <p:spPr>
          <a:xfrm rot="15034244">
            <a:off x="2341814" y="4084370"/>
            <a:ext cx="304800" cy="252570"/>
          </a:xfrm>
          <a:prstGeom prst="chevron">
            <a:avLst/>
          </a:prstGeom>
          <a:gradFill flip="none" rotWithShape="1">
            <a:gsLst>
              <a:gs pos="0">
                <a:schemeClr val="accent1">
                  <a:shade val="51000"/>
                  <a:satMod val="130000"/>
                  <a:alpha val="23000"/>
                </a:schemeClr>
              </a:gs>
              <a:gs pos="80000">
                <a:schemeClr val="accent1">
                  <a:shade val="93000"/>
                  <a:satMod val="130000"/>
                  <a:alpha val="23000"/>
                </a:schemeClr>
              </a:gs>
              <a:gs pos="100000">
                <a:schemeClr val="accent1">
                  <a:shade val="94000"/>
                  <a:satMod val="135000"/>
                  <a:alpha val="23000"/>
                </a:schemeClr>
              </a:gs>
            </a:gsLst>
            <a:lin ang="16200000" scaled="0"/>
            <a:tileRect/>
          </a:gra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schemeClr val="tx1"/>
              </a:solidFill>
            </a:endParaRPr>
          </a:p>
        </p:txBody>
      </p:sp>
      <p:sp>
        <p:nvSpPr>
          <p:cNvPr id="30" name="TextBox 29"/>
          <p:cNvSpPr txBox="1"/>
          <p:nvPr/>
        </p:nvSpPr>
        <p:spPr>
          <a:xfrm>
            <a:off x="434975" y="6355239"/>
            <a:ext cx="8686800" cy="461665"/>
          </a:xfrm>
          <a:prstGeom prst="rect">
            <a:avLst/>
          </a:prstGeom>
          <a:noFill/>
        </p:spPr>
        <p:txBody>
          <a:bodyPr wrap="square" rtlCol="0">
            <a:spAutoFit/>
          </a:bodyPr>
          <a:lstStyle/>
          <a:p>
            <a:pPr algn="r"/>
            <a:r>
              <a:rPr lang="en-US" sz="1200" i="1" dirty="0" smtClean="0"/>
              <a:t>* Evaluating data quality is important even when using CDS data. As you analyze CDS data be sure to evaluate whether the budget and staffing numbers reported are in line with what is expected and please report suspicious data to </a:t>
            </a:r>
            <a:r>
              <a:rPr lang="en-US" sz="1200" i="1" dirty="0" smtClean="0">
                <a:hlinkClick r:id="rId3"/>
              </a:rPr>
              <a:t>coredata@educause.edu</a:t>
            </a:r>
            <a:r>
              <a:rPr lang="en-US" sz="1200" i="1" dirty="0" smtClean="0"/>
              <a:t>. </a:t>
            </a:r>
            <a:endParaRPr lang="en-US" sz="1200" i="1" dirty="0"/>
          </a:p>
        </p:txBody>
      </p:sp>
    </p:spTree>
    <p:extLst>
      <p:ext uri="{BB962C8B-B14F-4D97-AF65-F5344CB8AC3E}">
        <p14:creationId xmlns:p14="http://schemas.microsoft.com/office/powerpoint/2010/main" val="3389687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2800" b="0" dirty="0" smtClean="0">
                <a:latin typeface="Arial"/>
                <a:cs typeface="Arial"/>
              </a:rPr>
              <a:t>Identify Your Goals</a:t>
            </a:r>
            <a:endParaRPr lang="en-US" sz="2800" b="0" dirty="0">
              <a:latin typeface="Arial"/>
              <a:cs typeface="Arial"/>
            </a:endParaRPr>
          </a:p>
        </p:txBody>
      </p:sp>
      <p:sp>
        <p:nvSpPr>
          <p:cNvPr id="13" name="Text Placeholder 12"/>
          <p:cNvSpPr>
            <a:spLocks noGrp="1"/>
          </p:cNvSpPr>
          <p:nvPr>
            <p:ph type="body" sz="half" idx="2"/>
          </p:nvPr>
        </p:nvSpPr>
        <p:spPr>
          <a:xfrm>
            <a:off x="457200" y="801756"/>
            <a:ext cx="8229600" cy="804862"/>
          </a:xfrm>
        </p:spPr>
        <p:txBody>
          <a:bodyPr>
            <a:normAutofit lnSpcReduction="10000"/>
          </a:bodyPr>
          <a:lstStyle/>
          <a:p>
            <a:r>
              <a:rPr lang="en-US" dirty="0" smtClean="0">
                <a:latin typeface="Arial"/>
                <a:cs typeface="Arial"/>
              </a:rPr>
              <a:t>The first step to a successful benchmarking study is to identify your goals. CDS data can support general benchmarking studies with goals such as “identify best practices” or “communicate the value of IT,” as well as more targeted efforts such as “make the case for additional resources.” For example, the table below provides a view into how certain CDS metrics (all of which are contained in this report) can be used to address the 2015 Top 10 IT Issues.</a:t>
            </a:r>
            <a:endParaRPr lang="en-US" dirty="0">
              <a:latin typeface="Arial"/>
              <a:cs typeface="Arial"/>
            </a:endParaRPr>
          </a:p>
        </p:txBody>
      </p:sp>
      <p:graphicFrame>
        <p:nvGraphicFramePr>
          <p:cNvPr id="15" name="Table 14"/>
          <p:cNvGraphicFramePr>
            <a:graphicFrameLocks noGrp="1"/>
          </p:cNvGraphicFramePr>
          <p:nvPr>
            <p:extLst>
              <p:ext uri="{D42A27DB-BD31-4B8C-83A1-F6EECF244321}">
                <p14:modId xmlns:p14="http://schemas.microsoft.com/office/powerpoint/2010/main" val="3806459148"/>
              </p:ext>
            </p:extLst>
          </p:nvPr>
        </p:nvGraphicFramePr>
        <p:xfrm>
          <a:off x="212034" y="1676400"/>
          <a:ext cx="8826471" cy="5059680"/>
        </p:xfrm>
        <a:graphic>
          <a:graphicData uri="http://schemas.openxmlformats.org/drawingml/2006/table">
            <a:tbl>
              <a:tblPr firstRow="1" bandRow="1">
                <a:tableStyleId>{793D81CF-94F2-401A-BA57-92F5A7B2D0C5}</a:tableStyleId>
              </a:tblPr>
              <a:tblGrid>
                <a:gridCol w="381000"/>
                <a:gridCol w="3352800"/>
                <a:gridCol w="4102071"/>
                <a:gridCol w="990600"/>
              </a:tblGrid>
              <a:tr h="0">
                <a:tc>
                  <a:txBody>
                    <a:bodyPr/>
                    <a:lstStyle/>
                    <a:p>
                      <a:pPr lvl="0" algn="ctr"/>
                      <a:endParaRPr lang="en-US" sz="1000" b="0" dirty="0">
                        <a:solidFill>
                          <a:schemeClr val="bg1"/>
                        </a:solidFill>
                        <a:latin typeface="Arial" panose="020B0604020202020204" pitchFamily="34" charset="0"/>
                        <a:cs typeface="Arial" panose="020B0604020202020204" pitchFamily="34" charset="0"/>
                      </a:endParaRPr>
                    </a:p>
                  </a:txBody>
                  <a:tcPr marT="91440" marB="91440" anchor="b"/>
                </a:tc>
                <a:tc>
                  <a:txBody>
                    <a:bodyPr/>
                    <a:lstStyle/>
                    <a:p>
                      <a:pPr lvl="0" algn="l"/>
                      <a:r>
                        <a:rPr lang="en-US" sz="1000" dirty="0" smtClean="0">
                          <a:latin typeface="Arial" panose="020B0604020202020204" pitchFamily="34" charset="0"/>
                          <a:cs typeface="Arial" panose="020B0604020202020204" pitchFamily="34" charset="0"/>
                        </a:rPr>
                        <a:t>2015</a:t>
                      </a:r>
                      <a:r>
                        <a:rPr lang="en-US" sz="1000" baseline="0" dirty="0" smtClean="0">
                          <a:latin typeface="Arial" panose="020B0604020202020204" pitchFamily="34" charset="0"/>
                          <a:cs typeface="Arial" panose="020B0604020202020204" pitchFamily="34" charset="0"/>
                        </a:rPr>
                        <a:t> Top 10 IT Issue</a:t>
                      </a:r>
                      <a:endParaRPr lang="en-US" sz="1000" b="0" dirty="0">
                        <a:solidFill>
                          <a:schemeClr val="bg1"/>
                        </a:solidFill>
                        <a:latin typeface="Arial" panose="020B0604020202020204" pitchFamily="34" charset="0"/>
                        <a:cs typeface="Arial" panose="020B0604020202020204" pitchFamily="34" charset="0"/>
                      </a:endParaRPr>
                    </a:p>
                  </a:txBody>
                  <a:tcPr marT="91440" marB="91440" anchor="b"/>
                </a:tc>
                <a:tc>
                  <a:txBody>
                    <a:bodyPr/>
                    <a:lstStyle/>
                    <a:p>
                      <a:pPr lvl="0" algn="l"/>
                      <a:r>
                        <a:rPr lang="en-US" sz="1000" dirty="0" smtClean="0">
                          <a:latin typeface="Arial" panose="020B0604020202020204" pitchFamily="34" charset="0"/>
                          <a:cs typeface="Arial" panose="020B0604020202020204" pitchFamily="34" charset="0"/>
                        </a:rPr>
                        <a:t>Supporting metrics</a:t>
                      </a:r>
                      <a:endParaRPr lang="en-US" sz="1000" b="0" dirty="0">
                        <a:solidFill>
                          <a:schemeClr val="bg1"/>
                        </a:solidFill>
                        <a:latin typeface="Arial" panose="020B0604020202020204" pitchFamily="34" charset="0"/>
                        <a:cs typeface="Arial" panose="020B0604020202020204" pitchFamily="34" charset="0"/>
                      </a:endParaRPr>
                    </a:p>
                  </a:txBody>
                  <a:tcPr marT="91440" marB="91440" anchor="b"/>
                </a:tc>
                <a:tc>
                  <a:txBody>
                    <a:bodyPr/>
                    <a:lstStyle/>
                    <a:p>
                      <a:pPr lvl="0" algn="r"/>
                      <a:r>
                        <a:rPr lang="en-US" sz="1000" dirty="0" smtClean="0">
                          <a:latin typeface="Arial" panose="020B0604020202020204" pitchFamily="34" charset="0"/>
                          <a:cs typeface="Arial" panose="020B0604020202020204" pitchFamily="34" charset="0"/>
                        </a:rPr>
                        <a:t>Slide(s)</a:t>
                      </a:r>
                      <a:endParaRPr lang="en-US" sz="1000" b="0" dirty="0">
                        <a:solidFill>
                          <a:schemeClr val="bg1"/>
                        </a:solidFill>
                        <a:latin typeface="Arial" panose="020B0604020202020204" pitchFamily="34" charset="0"/>
                        <a:cs typeface="Arial" panose="020B0604020202020204" pitchFamily="34" charset="0"/>
                      </a:endParaRPr>
                    </a:p>
                  </a:txBody>
                  <a:tcPr marT="91440" marB="91440" anchor="b"/>
                </a:tc>
              </a:tr>
              <a:tr h="0">
                <a:tc rowSpan="2">
                  <a:txBody>
                    <a:bodyPr/>
                    <a:lstStyle/>
                    <a:p>
                      <a:pPr lvl="0" algn="ctr" fontAlgn="b"/>
                      <a:r>
                        <a:rPr lang="en-US" sz="1000" u="none" strike="noStrike" dirty="0" smtClean="0">
                          <a:effectLst/>
                          <a:latin typeface="Arial" panose="020B0604020202020204" pitchFamily="34" charset="0"/>
                          <a:cs typeface="Arial" panose="020B0604020202020204" pitchFamily="34" charset="0"/>
                        </a:rPr>
                        <a:t>1</a:t>
                      </a:r>
                      <a:endParaRPr lang="en-US" sz="1000" b="0" i="0" u="none" strike="noStrike" dirty="0" smtClean="0">
                        <a:solidFill>
                          <a:schemeClr val="tx1"/>
                        </a:solidFill>
                        <a:effectLst/>
                        <a:latin typeface="Arial" panose="020B0604020202020204" pitchFamily="34" charset="0"/>
                        <a:cs typeface="Arial" panose="020B0604020202020204" pitchFamily="34" charset="0"/>
                      </a:endParaRPr>
                    </a:p>
                  </a:txBody>
                  <a:tcPr marT="0" marB="0" anchor="ctr"/>
                </a:tc>
                <a:tc rowSpan="2">
                  <a:txBody>
                    <a:bodyPr/>
                    <a:lstStyle/>
                    <a:p>
                      <a:pPr lvl="0" algn="l" fontAlgn="b"/>
                      <a:r>
                        <a:rPr lang="en-US" sz="1000" u="none" strike="noStrike" dirty="0">
                          <a:effectLst/>
                          <a:latin typeface="Arial" panose="020B0604020202020204" pitchFamily="34" charset="0"/>
                          <a:cs typeface="Arial" panose="020B0604020202020204" pitchFamily="34" charset="0"/>
                        </a:rPr>
                        <a:t>Hiring and Retaining Qualified Staff, and Updating the Knowledge and Skills of Existing Technology </a:t>
                      </a:r>
                      <a:r>
                        <a:rPr lang="en-US" sz="1000" u="none" strike="noStrike" dirty="0" smtClean="0">
                          <a:effectLst/>
                          <a:latin typeface="Arial" panose="020B0604020202020204" pitchFamily="34" charset="0"/>
                          <a:cs typeface="Arial" panose="020B0604020202020204" pitchFamily="34" charset="0"/>
                        </a:rPr>
                        <a:t>Staff</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T="0" marB="0" anchor="ctr"/>
                </a:tc>
                <a:tc>
                  <a:txBody>
                    <a:bodyPr/>
                    <a:lstStyle/>
                    <a:p>
                      <a:pPr lvl="0" algn="l" fontAlgn="b"/>
                      <a:r>
                        <a:rPr lang="en-US" sz="1000" u="none" strike="noStrike">
                          <a:effectLst/>
                          <a:latin typeface="Arial" panose="020B0604020202020204" pitchFamily="34" charset="0"/>
                          <a:cs typeface="Arial" panose="020B0604020202020204" pitchFamily="34" charset="0"/>
                        </a:rPr>
                        <a:t>Central IT training spending per central IT staff FTE</a:t>
                      </a:r>
                      <a:endParaRPr lang="en-US" sz="1000" b="0" i="0" u="none" strike="noStrike">
                        <a:solidFill>
                          <a:schemeClr val="tx1"/>
                        </a:solidFill>
                        <a:effectLst/>
                        <a:latin typeface="Arial" panose="020B0604020202020204" pitchFamily="34" charset="0"/>
                        <a:cs typeface="Arial" panose="020B0604020202020204" pitchFamily="34" charset="0"/>
                      </a:endParaRPr>
                    </a:p>
                  </a:txBody>
                  <a:tcPr marT="0" marB="0" anchor="ctr"/>
                </a:tc>
                <a:tc>
                  <a:txBody>
                    <a:bodyPr/>
                    <a:lstStyle/>
                    <a:p>
                      <a:pPr lvl="0" algn="r" fontAlgn="b"/>
                      <a:r>
                        <a:rPr lang="en-US" sz="1000" u="none" strike="noStrike" dirty="0" smtClean="0">
                          <a:effectLst/>
                          <a:latin typeface="Arial" panose="020B0604020202020204" pitchFamily="34" charset="0"/>
                          <a:cs typeface="Arial" panose="020B0604020202020204" pitchFamily="34" charset="0"/>
                        </a:rPr>
                        <a:t>30–31</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T="0" marB="0" anchor="ctr"/>
                </a:tc>
              </a:tr>
              <a:tr h="0">
                <a:tc vMerge="1">
                  <a:txBody>
                    <a:bodyPr/>
                    <a:lstStyle/>
                    <a:p>
                      <a:endParaRPr lang="en-US"/>
                    </a:p>
                  </a:txBody>
                  <a:tcPr/>
                </a:tc>
                <a:tc vMerge="1">
                  <a:txBody>
                    <a:bodyPr/>
                    <a:lstStyle/>
                    <a:p>
                      <a:pPr algn="l" fontAlgn="b"/>
                      <a:endParaRPr lang="en-US" sz="1200" b="0" i="0" u="none" strike="noStrike" dirty="0">
                        <a:solidFill>
                          <a:srgbClr val="404040"/>
                        </a:solidFill>
                        <a:effectLst/>
                        <a:latin typeface="Calibri"/>
                      </a:endParaRPr>
                    </a:p>
                  </a:txBody>
                  <a:tcPr marL="12700" marR="12700" marT="12700" marB="0" anchor="b"/>
                </a:tc>
                <a:tc>
                  <a:txBody>
                    <a:bodyPr/>
                    <a:lstStyle/>
                    <a:p>
                      <a:pPr lvl="0" algn="l" fontAlgn="ctr"/>
                      <a:r>
                        <a:rPr lang="en-US" sz="1000" u="none" strike="noStrike" dirty="0">
                          <a:effectLst/>
                          <a:latin typeface="Arial" panose="020B0604020202020204" pitchFamily="34" charset="0"/>
                          <a:cs typeface="Arial" panose="020B0604020202020204" pitchFamily="34" charset="0"/>
                        </a:rPr>
                        <a:t>Central IT FTEs per 1,000 institutional FTEs</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T="0" marB="0" anchor="ctr"/>
                </a:tc>
                <a:tc>
                  <a:txBody>
                    <a:bodyPr/>
                    <a:lstStyle/>
                    <a:p>
                      <a:pPr lvl="0" algn="r" fontAlgn="ctr"/>
                      <a:r>
                        <a:rPr lang="en-US" sz="1000" u="none" strike="noStrike" dirty="0" smtClean="0">
                          <a:effectLst/>
                          <a:latin typeface="Arial" panose="020B0604020202020204" pitchFamily="34" charset="0"/>
                          <a:cs typeface="Arial" panose="020B0604020202020204" pitchFamily="34" charset="0"/>
                        </a:rPr>
                        <a:t>23–24; 27–29</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T="0" marB="0" anchor="ctr"/>
                </a:tc>
              </a:tr>
              <a:tr h="0">
                <a:tc>
                  <a:txBody>
                    <a:bodyPr/>
                    <a:lstStyle/>
                    <a:p>
                      <a:pPr lvl="0" algn="ctr" fontAlgn="b"/>
                      <a:r>
                        <a:rPr lang="en-US" sz="1000" u="none" strike="noStrike" dirty="0" smtClean="0">
                          <a:effectLst/>
                          <a:latin typeface="Arial" panose="020B0604020202020204" pitchFamily="34" charset="0"/>
                          <a:cs typeface="Arial" panose="020B0604020202020204" pitchFamily="34" charset="0"/>
                        </a:rPr>
                        <a:t>2</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T="0" marB="0" anchor="ctr"/>
                </a:tc>
                <a:tc>
                  <a:txBody>
                    <a:bodyPr/>
                    <a:lstStyle/>
                    <a:p>
                      <a:pPr lvl="0" algn="l" fontAlgn="b"/>
                      <a:r>
                        <a:rPr lang="en-US" sz="1000" u="none" strike="noStrike" dirty="0">
                          <a:effectLst/>
                          <a:latin typeface="Arial" panose="020B0604020202020204" pitchFamily="34" charset="0"/>
                          <a:cs typeface="Arial" panose="020B0604020202020204" pitchFamily="34" charset="0"/>
                        </a:rPr>
                        <a:t>Optimizing the Use of Technology in Teaching and Learning in Collaboration with Academic Leadership, Including Understanding the Appropriate Level of Technology to Use</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T="0" marB="0" anchor="ctr"/>
                </a:tc>
                <a:tc>
                  <a:txBody>
                    <a:bodyPr/>
                    <a:lstStyle/>
                    <a:p>
                      <a:pPr lvl="0" algn="l" fontAlgn="ctr"/>
                      <a:r>
                        <a:rPr lang="en-US" sz="1000" u="none" strike="noStrike" dirty="0">
                          <a:effectLst/>
                          <a:latin typeface="Arial" panose="020B0604020202020204" pitchFamily="34" charset="0"/>
                          <a:cs typeface="Arial" panose="020B0604020202020204" pitchFamily="34" charset="0"/>
                        </a:rPr>
                        <a:t>Most common teaching and learning support </a:t>
                      </a:r>
                      <a:r>
                        <a:rPr lang="en-US" sz="1000" u="none" strike="noStrike" dirty="0" smtClean="0">
                          <a:effectLst/>
                          <a:latin typeface="Arial" panose="020B0604020202020204" pitchFamily="34" charset="0"/>
                          <a:cs typeface="Arial" panose="020B0604020202020204" pitchFamily="34" charset="0"/>
                        </a:rPr>
                        <a:t>services</a:t>
                      </a:r>
                      <a:r>
                        <a:rPr lang="en-US" sz="1000" u="none" strike="noStrike" baseline="0" dirty="0" smtClean="0">
                          <a:effectLst/>
                          <a:latin typeface="Arial" panose="020B0604020202020204" pitchFamily="34" charset="0"/>
                          <a:cs typeface="Arial" panose="020B0604020202020204" pitchFamily="34" charset="0"/>
                        </a:rPr>
                        <a:t> for faculty</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T="0" marB="0" anchor="ctr"/>
                </a:tc>
                <a:tc>
                  <a:txBody>
                    <a:bodyPr/>
                    <a:lstStyle/>
                    <a:p>
                      <a:pPr lvl="0" algn="r" fontAlgn="ctr"/>
                      <a:r>
                        <a:rPr lang="en-US" sz="1000" u="none" strike="noStrike" dirty="0" smtClean="0">
                          <a:effectLst/>
                          <a:latin typeface="Arial" panose="020B0604020202020204" pitchFamily="34" charset="0"/>
                          <a:cs typeface="Arial" panose="020B0604020202020204" pitchFamily="34" charset="0"/>
                        </a:rPr>
                        <a:t>36</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T="0" marB="0" anchor="ctr"/>
                </a:tc>
              </a:tr>
              <a:tr h="0">
                <a:tc rowSpan="3">
                  <a:txBody>
                    <a:bodyPr/>
                    <a:lstStyle/>
                    <a:p>
                      <a:pPr lvl="0" algn="ctr" fontAlgn="b"/>
                      <a:r>
                        <a:rPr lang="en-US" sz="1000" u="none" strike="noStrike" dirty="0" smtClean="0">
                          <a:effectLst/>
                          <a:latin typeface="Arial" panose="020B0604020202020204" pitchFamily="34" charset="0"/>
                          <a:cs typeface="Arial" panose="020B0604020202020204" pitchFamily="34" charset="0"/>
                        </a:rPr>
                        <a:t>3</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T="0" marB="0" anchor="ctr"/>
                </a:tc>
                <a:tc rowSpan="3">
                  <a:txBody>
                    <a:bodyPr/>
                    <a:lstStyle/>
                    <a:p>
                      <a:pPr lvl="0" algn="l" fontAlgn="b"/>
                      <a:r>
                        <a:rPr lang="en-US" sz="1000" u="none" strike="noStrike" dirty="0">
                          <a:effectLst/>
                          <a:latin typeface="Arial" panose="020B0604020202020204" pitchFamily="34" charset="0"/>
                          <a:cs typeface="Arial" panose="020B0604020202020204" pitchFamily="34" charset="0"/>
                        </a:rPr>
                        <a:t>Developing IT Funding Models That Sustain Core Service, Support Innovation, and Facilitate Growth</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smtClean="0">
                          <a:latin typeface="Arial" panose="020B0604020202020204" pitchFamily="34" charset="0"/>
                          <a:cs typeface="Arial" panose="020B0604020202020204" pitchFamily="34" charset="0"/>
                        </a:rPr>
                        <a:t>Percentage of central IT spending on running, growing, and transforming the institution</a:t>
                      </a:r>
                      <a:endParaRPr lang="en-US" sz="1000" b="0" dirty="0" smtClean="0">
                        <a:solidFill>
                          <a:schemeClr val="tx1"/>
                        </a:solidFill>
                        <a:latin typeface="Arial" panose="020B0604020202020204" pitchFamily="34" charset="0"/>
                        <a:cs typeface="Arial" panose="020B0604020202020204" pitchFamily="34" charset="0"/>
                      </a:endParaRPr>
                    </a:p>
                  </a:txBody>
                  <a:tcPr marT="0" marB="0" anchor="ct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000" dirty="0" smtClean="0">
                          <a:latin typeface="Arial" panose="020B0604020202020204" pitchFamily="34" charset="0"/>
                          <a:cs typeface="Arial" panose="020B0604020202020204" pitchFamily="34" charset="0"/>
                        </a:rPr>
                        <a:t>17</a:t>
                      </a:r>
                      <a:endParaRPr lang="en-US" sz="1000" b="0" dirty="0" smtClean="0">
                        <a:solidFill>
                          <a:schemeClr val="tx1"/>
                        </a:solidFill>
                        <a:latin typeface="Arial" panose="020B0604020202020204" pitchFamily="34" charset="0"/>
                        <a:cs typeface="Arial" panose="020B0604020202020204" pitchFamily="34" charset="0"/>
                      </a:endParaRPr>
                    </a:p>
                  </a:txBody>
                  <a:tcPr marT="0" marB="0" anchor="ctr"/>
                </a:tc>
              </a:tr>
              <a:tr h="0">
                <a:tc vMerge="1">
                  <a:txBody>
                    <a:bodyPr/>
                    <a:lstStyle/>
                    <a:p>
                      <a:endParaRPr lang="en-US"/>
                    </a:p>
                  </a:txBody>
                  <a:tcPr/>
                </a:tc>
                <a:tc vMerge="1">
                  <a:txBody>
                    <a:bodyPr/>
                    <a:lstStyle/>
                    <a:p>
                      <a:endParaRPr lang="en-US"/>
                    </a:p>
                  </a:txBody>
                  <a:tcPr/>
                </a:tc>
                <a:tc>
                  <a:txBody>
                    <a:bodyPr/>
                    <a:lstStyle/>
                    <a:p>
                      <a:pPr lvl="0" algn="l" fontAlgn="ctr"/>
                      <a:r>
                        <a:rPr lang="en-US" sz="1000" u="none" strike="noStrike" dirty="0">
                          <a:effectLst/>
                          <a:latin typeface="Arial" panose="020B0604020202020204" pitchFamily="34" charset="0"/>
                          <a:cs typeface="Arial" panose="020B0604020202020204" pitchFamily="34" charset="0"/>
                        </a:rPr>
                        <a:t>Central IT </a:t>
                      </a:r>
                      <a:r>
                        <a:rPr lang="en-US" sz="1000" u="none" strike="noStrike" dirty="0" smtClean="0">
                          <a:effectLst/>
                          <a:latin typeface="Arial" panose="020B0604020202020204" pitchFamily="34" charset="0"/>
                          <a:cs typeface="Arial" panose="020B0604020202020204" pitchFamily="34" charset="0"/>
                        </a:rPr>
                        <a:t>compensation, noncompensation, and capital </a:t>
                      </a:r>
                      <a:r>
                        <a:rPr lang="en-US" sz="1000" u="none" strike="noStrike" dirty="0">
                          <a:effectLst/>
                          <a:latin typeface="Arial" panose="020B0604020202020204" pitchFamily="34" charset="0"/>
                          <a:cs typeface="Arial" panose="020B0604020202020204" pitchFamily="34" charset="0"/>
                        </a:rPr>
                        <a:t>spending as a percentage of total central IT spending</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T="0" marB="0" anchor="ctr"/>
                </a:tc>
                <a:tc>
                  <a:txBody>
                    <a:bodyPr/>
                    <a:lstStyle/>
                    <a:p>
                      <a:pPr lvl="0" algn="r" fontAlgn="ctr"/>
                      <a:r>
                        <a:rPr lang="en-US" sz="1000" u="none" strike="noStrike" dirty="0" smtClean="0">
                          <a:effectLst/>
                          <a:latin typeface="Arial" panose="020B0604020202020204" pitchFamily="34" charset="0"/>
                          <a:cs typeface="Arial" panose="020B0604020202020204" pitchFamily="34" charset="0"/>
                        </a:rPr>
                        <a:t>16</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T="0" marB="0" anchor="ctr"/>
                </a:tc>
              </a:tr>
              <a:tr h="0">
                <a:tc vMerge="1">
                  <a:txBody>
                    <a:bodyPr/>
                    <a:lstStyle/>
                    <a:p>
                      <a:endParaRPr lang="en-US"/>
                    </a:p>
                  </a:txBody>
                  <a:tcPr/>
                </a:tc>
                <a:tc vMerge="1">
                  <a:txBody>
                    <a:bodyPr/>
                    <a:lstStyle/>
                    <a:p>
                      <a:endParaRPr lang="en-US"/>
                    </a:p>
                  </a:txBody>
                  <a:tcPr/>
                </a:tc>
                <a:tc>
                  <a:txBody>
                    <a:bodyPr/>
                    <a:lstStyle/>
                    <a:p>
                      <a:pPr lvl="0" algn="l" fontAlgn="ctr"/>
                      <a:r>
                        <a:rPr lang="en-US" sz="1000" u="none" strike="noStrike" dirty="0" smtClean="0">
                          <a:effectLst/>
                          <a:latin typeface="Arial" panose="020B0604020202020204" pitchFamily="34" charset="0"/>
                          <a:cs typeface="Arial" panose="020B0604020202020204" pitchFamily="34" charset="0"/>
                        </a:rPr>
                        <a:t>Central IT outsourcing spending as a percentage of total central IT spending</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T="0" marB="0" anchor="ctr"/>
                </a:tc>
                <a:tc>
                  <a:txBody>
                    <a:bodyPr/>
                    <a:lstStyle/>
                    <a:p>
                      <a:pPr lvl="0" algn="r" fontAlgn="ctr"/>
                      <a:r>
                        <a:rPr lang="en-US" sz="1000" u="none" strike="noStrike" dirty="0" smtClean="0">
                          <a:effectLst/>
                          <a:latin typeface="Arial" panose="020B0604020202020204" pitchFamily="34" charset="0"/>
                          <a:cs typeface="Arial" panose="020B0604020202020204" pitchFamily="34" charset="0"/>
                        </a:rPr>
                        <a:t>21</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T="0" marB="0" anchor="ctr"/>
                </a:tc>
              </a:tr>
              <a:tr h="0">
                <a:tc>
                  <a:txBody>
                    <a:bodyPr/>
                    <a:lstStyle/>
                    <a:p>
                      <a:pPr lvl="0" algn="ctr"/>
                      <a:r>
                        <a:rPr lang="en-US" sz="1000" kern="1200" dirty="0" smtClean="0">
                          <a:effectLst/>
                          <a:latin typeface="Arial" panose="020B0604020202020204" pitchFamily="34" charset="0"/>
                          <a:cs typeface="Arial" panose="020B0604020202020204" pitchFamily="34" charset="0"/>
                        </a:rPr>
                        <a:t>4</a:t>
                      </a:r>
                      <a:endParaRPr lang="en-US" sz="1000" b="0" kern="1200" dirty="0">
                        <a:solidFill>
                          <a:schemeClr val="tx1"/>
                        </a:solidFill>
                        <a:effectLst/>
                        <a:latin typeface="Arial" panose="020B0604020202020204" pitchFamily="34" charset="0"/>
                        <a:ea typeface="+mn-ea"/>
                        <a:cs typeface="Arial" panose="020B0604020202020204" pitchFamily="34" charset="0"/>
                      </a:endParaRPr>
                    </a:p>
                  </a:txBody>
                  <a:tcPr marT="0" marB="0" anchor="ctr"/>
                </a:tc>
                <a:tc>
                  <a:txBody>
                    <a:bodyPr/>
                    <a:lstStyle/>
                    <a:p>
                      <a:pPr lvl="0" algn="l" fontAlgn="b"/>
                      <a:r>
                        <a:rPr lang="en-US" sz="1000" u="none" strike="noStrike" dirty="0">
                          <a:effectLst/>
                          <a:latin typeface="Arial" panose="020B0604020202020204" pitchFamily="34" charset="0"/>
                          <a:cs typeface="Arial" panose="020B0604020202020204" pitchFamily="34" charset="0"/>
                        </a:rPr>
                        <a:t>Improving Student Outcomes through an Institutional Approach That Strategically Leverages Technology</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T="0" marB="0" anchor="ctr"/>
                </a:tc>
                <a:tc>
                  <a:txBody>
                    <a:bodyPr/>
                    <a:lstStyle/>
                    <a:p>
                      <a:pPr lvl="0" algn="l" fontAlgn="b"/>
                      <a:r>
                        <a:rPr lang="en-US" sz="1000" u="none" strike="noStrike" dirty="0" smtClean="0">
                          <a:effectLst/>
                          <a:latin typeface="Arial" panose="020B0604020202020204" pitchFamily="34" charset="0"/>
                          <a:cs typeface="Arial" panose="020B0604020202020204" pitchFamily="34" charset="0"/>
                        </a:rPr>
                        <a:t>Systems most commonly mobile friendly</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T="0" marB="0" anchor="ct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000" dirty="0" smtClean="0">
                          <a:latin typeface="Arial" panose="020B0604020202020204" pitchFamily="34" charset="0"/>
                          <a:cs typeface="Arial" panose="020B0604020202020204" pitchFamily="34" charset="0"/>
                        </a:rPr>
                        <a:t>48</a:t>
                      </a:r>
                      <a:endParaRPr lang="en-US" sz="1000" b="0" dirty="0" smtClean="0">
                        <a:solidFill>
                          <a:schemeClr val="tx1"/>
                        </a:solidFill>
                        <a:latin typeface="Arial" panose="020B0604020202020204" pitchFamily="34" charset="0"/>
                        <a:cs typeface="Arial" panose="020B0604020202020204" pitchFamily="34" charset="0"/>
                      </a:endParaRPr>
                    </a:p>
                  </a:txBody>
                  <a:tcPr marT="0" marB="0" anchor="ctr"/>
                </a:tc>
              </a:tr>
              <a:tr h="0">
                <a:tc rowSpan="2">
                  <a:txBody>
                    <a:bodyPr/>
                    <a:lstStyle/>
                    <a:p>
                      <a:pPr lvl="0" algn="ctr"/>
                      <a:r>
                        <a:rPr lang="en-US" sz="1000" kern="1200" dirty="0" smtClean="0">
                          <a:effectLst/>
                          <a:latin typeface="Arial" panose="020B0604020202020204" pitchFamily="34" charset="0"/>
                          <a:cs typeface="Arial" panose="020B0604020202020204" pitchFamily="34" charset="0"/>
                        </a:rPr>
                        <a:t>5</a:t>
                      </a:r>
                      <a:endParaRPr lang="en-US" sz="1000" b="0" kern="1200" dirty="0">
                        <a:solidFill>
                          <a:schemeClr val="tx1"/>
                        </a:solidFill>
                        <a:effectLst/>
                        <a:latin typeface="Arial" panose="020B0604020202020204" pitchFamily="34" charset="0"/>
                        <a:ea typeface="+mn-ea"/>
                        <a:cs typeface="Arial" panose="020B0604020202020204" pitchFamily="34" charset="0"/>
                      </a:endParaRPr>
                    </a:p>
                  </a:txBody>
                  <a:tcPr marT="0" marB="0" anchor="ctr"/>
                </a:tc>
                <a:tc rowSpan="2">
                  <a:txBody>
                    <a:bodyPr/>
                    <a:lstStyle/>
                    <a:p>
                      <a:pPr lvl="0" algn="l" fontAlgn="b"/>
                      <a:r>
                        <a:rPr lang="en-US" sz="1000" u="none" strike="noStrike" dirty="0">
                          <a:effectLst/>
                          <a:latin typeface="Arial" panose="020B0604020202020204" pitchFamily="34" charset="0"/>
                          <a:cs typeface="Arial" panose="020B0604020202020204" pitchFamily="34" charset="0"/>
                        </a:rPr>
                        <a:t>Demonstrating the Business Value of Information Technology and How Technology and the IT Organization Can Help the Institution Achieve Its Goals</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T="0" marB="0" anchor="ctr"/>
                </a:tc>
                <a:tc>
                  <a:txBody>
                    <a:bodyPr/>
                    <a:lstStyle/>
                    <a:p>
                      <a:pPr lvl="0" algn="l" fontAlgn="b"/>
                      <a:r>
                        <a:rPr lang="en-US" sz="1000" u="none" strike="noStrike" dirty="0">
                          <a:effectLst/>
                          <a:latin typeface="Arial" panose="020B0604020202020204" pitchFamily="34" charset="0"/>
                          <a:cs typeface="Arial" panose="020B0604020202020204" pitchFamily="34" charset="0"/>
                        </a:rPr>
                        <a:t>Total central IT spending per institutional FTE (students, faculty, and staff)</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T="0" marB="0" anchor="ctr"/>
                </a:tc>
                <a:tc rowSpan="2">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000" dirty="0" smtClean="0">
                          <a:latin typeface="Arial" panose="020B0604020202020204" pitchFamily="34" charset="0"/>
                          <a:cs typeface="Arial" panose="020B0604020202020204" pitchFamily="34" charset="0"/>
                        </a:rPr>
                        <a:t>12</a:t>
                      </a:r>
                      <a:r>
                        <a:rPr lang="en-US" sz="1000" u="none" strike="noStrike" dirty="0" smtClean="0">
                          <a:effectLst/>
                          <a:latin typeface="Arial" panose="020B0604020202020204" pitchFamily="34" charset="0"/>
                          <a:cs typeface="Arial" panose="020B0604020202020204" pitchFamily="34" charset="0"/>
                        </a:rPr>
                        <a:t>–</a:t>
                      </a:r>
                      <a:r>
                        <a:rPr lang="en-US" sz="1000" dirty="0" smtClean="0">
                          <a:latin typeface="Arial" panose="020B0604020202020204" pitchFamily="34" charset="0"/>
                          <a:cs typeface="Arial" panose="020B0604020202020204" pitchFamily="34" charset="0"/>
                        </a:rPr>
                        <a:t>14</a:t>
                      </a:r>
                      <a:endParaRPr lang="en-US" sz="1000" b="0" dirty="0" smtClean="0">
                        <a:solidFill>
                          <a:schemeClr val="tx1"/>
                        </a:solidFill>
                        <a:latin typeface="Arial" panose="020B0604020202020204" pitchFamily="34" charset="0"/>
                        <a:cs typeface="Arial" panose="020B0604020202020204" pitchFamily="34" charset="0"/>
                      </a:endParaRPr>
                    </a:p>
                  </a:txBody>
                  <a:tcPr marT="0" marB="0" anchor="ctr"/>
                </a:tc>
              </a:tr>
              <a:tr h="0">
                <a:tc vMerge="1">
                  <a:txBody>
                    <a:bodyPr/>
                    <a:lstStyle/>
                    <a:p>
                      <a:endParaRPr lang="en-US"/>
                    </a:p>
                  </a:txBody>
                  <a:tcPr/>
                </a:tc>
                <a:tc vMerge="1">
                  <a:txBody>
                    <a:bodyPr/>
                    <a:lstStyle/>
                    <a:p>
                      <a:endParaRPr lang="en-US"/>
                    </a:p>
                  </a:txBody>
                  <a:tcPr/>
                </a:tc>
                <a:tc>
                  <a:txBody>
                    <a:bodyPr/>
                    <a:lstStyle/>
                    <a:p>
                      <a:pPr lvl="0" algn="l" fontAlgn="b"/>
                      <a:r>
                        <a:rPr lang="en-US" sz="1000" u="none" strike="noStrike" dirty="0">
                          <a:effectLst/>
                          <a:latin typeface="Arial" panose="020B0604020202020204" pitchFamily="34" charset="0"/>
                          <a:cs typeface="Arial" panose="020B0604020202020204" pitchFamily="34" charset="0"/>
                        </a:rPr>
                        <a:t>Total central IT spending as </a:t>
                      </a:r>
                      <a:r>
                        <a:rPr lang="en-US" sz="1000" u="none" strike="noStrike" dirty="0" smtClean="0">
                          <a:effectLst/>
                          <a:latin typeface="Arial" panose="020B0604020202020204" pitchFamily="34" charset="0"/>
                          <a:cs typeface="Arial" panose="020B0604020202020204" pitchFamily="34" charset="0"/>
                        </a:rPr>
                        <a:t>a percentage </a:t>
                      </a:r>
                      <a:r>
                        <a:rPr lang="en-US" sz="1000" u="none" strike="noStrike" dirty="0">
                          <a:effectLst/>
                          <a:latin typeface="Arial" panose="020B0604020202020204" pitchFamily="34" charset="0"/>
                          <a:cs typeface="Arial" panose="020B0604020202020204" pitchFamily="34" charset="0"/>
                        </a:rPr>
                        <a:t>of institutional expenses</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T="0" marB="0" anchor="ctr"/>
                </a:tc>
                <a:tc vMerge="1">
                  <a:txBody>
                    <a:bodyPr/>
                    <a:lstStyle/>
                    <a:p>
                      <a:endParaRPr lang="en-US"/>
                    </a:p>
                  </a:txBody>
                  <a:tcPr/>
                </a:tc>
              </a:tr>
              <a:tr h="0">
                <a:tc>
                  <a:txBody>
                    <a:bodyPr/>
                    <a:lstStyle/>
                    <a:p>
                      <a:pPr lvl="0" algn="ctr"/>
                      <a:r>
                        <a:rPr lang="en-US" sz="1000" kern="1200" dirty="0" smtClean="0">
                          <a:effectLst/>
                          <a:latin typeface="Arial" panose="020B0604020202020204" pitchFamily="34" charset="0"/>
                          <a:cs typeface="Arial" panose="020B0604020202020204" pitchFamily="34" charset="0"/>
                        </a:rPr>
                        <a:t>6</a:t>
                      </a:r>
                      <a:endParaRPr lang="en-US" sz="1000" b="0" kern="1200" dirty="0">
                        <a:solidFill>
                          <a:schemeClr val="tx1"/>
                        </a:solidFill>
                        <a:effectLst/>
                        <a:latin typeface="Arial" panose="020B0604020202020204" pitchFamily="34" charset="0"/>
                        <a:ea typeface="+mn-ea"/>
                        <a:cs typeface="Arial" panose="020B0604020202020204" pitchFamily="34" charset="0"/>
                      </a:endParaRPr>
                    </a:p>
                  </a:txBody>
                  <a:tcPr marT="0" marB="0" anchor="ctr"/>
                </a:tc>
                <a:tc>
                  <a:txBody>
                    <a:bodyPr/>
                    <a:lstStyle/>
                    <a:p>
                      <a:pPr lvl="0" algn="l" fontAlgn="b"/>
                      <a:r>
                        <a:rPr lang="en-US" sz="1000" u="none" strike="noStrike" dirty="0">
                          <a:effectLst/>
                          <a:latin typeface="Arial" panose="020B0604020202020204" pitchFamily="34" charset="0"/>
                          <a:cs typeface="Arial" panose="020B0604020202020204" pitchFamily="34" charset="0"/>
                        </a:rPr>
                        <a:t>Increasing the IT Organization’s Capacity for Managing Change, Despite Differing Community Needs, Priorities, and Abilities</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T="0" marB="0" anchor="ctr"/>
                </a:tc>
                <a:tc>
                  <a:txBody>
                    <a:bodyPr/>
                    <a:lstStyle/>
                    <a:p>
                      <a:pPr lvl="0" algn="l" fontAlgn="ctr"/>
                      <a:r>
                        <a:rPr lang="en-US" sz="1000" u="none" strike="noStrike" dirty="0">
                          <a:effectLst/>
                          <a:latin typeface="Arial" panose="020B0604020202020204" pitchFamily="34" charset="0"/>
                          <a:cs typeface="Arial" panose="020B0604020202020204" pitchFamily="34" charset="0"/>
                        </a:rPr>
                        <a:t>Systems most likely to be replaced in the next three years</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T="0" marB="0" anchor="ctr"/>
                </a:tc>
                <a:tc>
                  <a:txBody>
                    <a:bodyPr/>
                    <a:lstStyle/>
                    <a:p>
                      <a:pPr lvl="0" algn="r"/>
                      <a:r>
                        <a:rPr lang="en-US" sz="1000" dirty="0" smtClean="0">
                          <a:latin typeface="Arial" panose="020B0604020202020204" pitchFamily="34" charset="0"/>
                          <a:cs typeface="Arial" panose="020B0604020202020204" pitchFamily="34" charset="0"/>
                        </a:rPr>
                        <a:t>47</a:t>
                      </a:r>
                      <a:endParaRPr lang="en-US" sz="1000" b="0" dirty="0">
                        <a:solidFill>
                          <a:schemeClr val="tx1"/>
                        </a:solidFill>
                        <a:latin typeface="Arial" panose="020B0604020202020204" pitchFamily="34" charset="0"/>
                        <a:cs typeface="Arial" panose="020B0604020202020204" pitchFamily="34" charset="0"/>
                      </a:endParaRPr>
                    </a:p>
                  </a:txBody>
                  <a:tcPr marT="0" marB="0" anchor="ctr"/>
                </a:tc>
              </a:tr>
              <a:tr h="0">
                <a:tc rowSpan="4">
                  <a:txBody>
                    <a:bodyPr/>
                    <a:lstStyle/>
                    <a:p>
                      <a:pPr lvl="0" algn="ctr"/>
                      <a:r>
                        <a:rPr lang="en-US" sz="1000" kern="1200" dirty="0" smtClean="0">
                          <a:effectLst/>
                          <a:latin typeface="Arial" panose="020B0604020202020204" pitchFamily="34" charset="0"/>
                          <a:cs typeface="Arial" panose="020B0604020202020204" pitchFamily="34" charset="0"/>
                        </a:rPr>
                        <a:t>7</a:t>
                      </a:r>
                      <a:endParaRPr lang="en-US" sz="1000" b="0" kern="1200" dirty="0">
                        <a:solidFill>
                          <a:schemeClr val="tx1"/>
                        </a:solidFill>
                        <a:effectLst/>
                        <a:latin typeface="Arial" panose="020B0604020202020204" pitchFamily="34" charset="0"/>
                        <a:ea typeface="+mn-ea"/>
                        <a:cs typeface="Arial" panose="020B0604020202020204" pitchFamily="34" charset="0"/>
                      </a:endParaRPr>
                    </a:p>
                  </a:txBody>
                  <a:tcPr marT="0" marB="0" anchor="ctr"/>
                </a:tc>
                <a:tc rowSpan="4">
                  <a:txBody>
                    <a:bodyPr/>
                    <a:lstStyle/>
                    <a:p>
                      <a:pPr lvl="0" algn="l" fontAlgn="b"/>
                      <a:r>
                        <a:rPr lang="en-US" sz="1000" u="none" strike="noStrike" dirty="0">
                          <a:effectLst/>
                          <a:latin typeface="Arial" panose="020B0604020202020204" pitchFamily="34" charset="0"/>
                          <a:cs typeface="Arial" panose="020B0604020202020204" pitchFamily="34" charset="0"/>
                        </a:rPr>
                        <a:t>Providing User Support in the New Normal—Mobile, Online Education, Cloud, and BYOD Environments</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T="0" marB="0" anchor="ctr"/>
                </a:tc>
                <a:tc>
                  <a:txBody>
                    <a:bodyPr/>
                    <a:lstStyle/>
                    <a:p>
                      <a:pPr lvl="0" algn="l" fontAlgn="b"/>
                      <a:r>
                        <a:rPr lang="en-US" sz="1000" u="none" strike="noStrike" dirty="0">
                          <a:effectLst/>
                          <a:latin typeface="Arial" panose="020B0604020202020204" pitchFamily="34" charset="0"/>
                          <a:cs typeface="Arial" panose="020B0604020202020204" pitchFamily="34" charset="0"/>
                        </a:rPr>
                        <a:t>Institutions offering tier 2/level 2 service or higher</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T="0" marB="0" anchor="ctr"/>
                </a:tc>
                <a:tc rowSpan="2">
                  <a:txBody>
                    <a:bodyPr/>
                    <a:lstStyle/>
                    <a:p>
                      <a:pPr lvl="0" algn="r"/>
                      <a:r>
                        <a:rPr lang="en-US" sz="1000" dirty="0" smtClean="0">
                          <a:latin typeface="Arial" panose="020B0604020202020204" pitchFamily="34" charset="0"/>
                          <a:cs typeface="Arial" panose="020B0604020202020204" pitchFamily="34" charset="0"/>
                        </a:rPr>
                        <a:t>34</a:t>
                      </a:r>
                      <a:endParaRPr lang="en-US" sz="1000" b="0" dirty="0">
                        <a:solidFill>
                          <a:schemeClr val="tx1"/>
                        </a:solidFill>
                        <a:latin typeface="Arial" panose="020B0604020202020204" pitchFamily="34" charset="0"/>
                        <a:cs typeface="Arial" panose="020B0604020202020204" pitchFamily="34" charset="0"/>
                      </a:endParaRPr>
                    </a:p>
                  </a:txBody>
                  <a:tcPr marT="0" marB="0" anchor="ctr"/>
                </a:tc>
              </a:tr>
              <a:tr h="0">
                <a:tc vMerge="1">
                  <a:txBody>
                    <a:bodyPr/>
                    <a:lstStyle/>
                    <a:p>
                      <a:endParaRPr lang="en-US"/>
                    </a:p>
                  </a:txBody>
                  <a:tcPr/>
                </a:tc>
                <a:tc vMerge="1">
                  <a:txBody>
                    <a:bodyPr/>
                    <a:lstStyle/>
                    <a:p>
                      <a:endParaRPr lang="en-US"/>
                    </a:p>
                  </a:txBody>
                  <a:tcPr/>
                </a:tc>
                <a:tc>
                  <a:txBody>
                    <a:bodyPr/>
                    <a:lstStyle/>
                    <a:p>
                      <a:pPr lvl="0" algn="l" fontAlgn="ctr"/>
                      <a:r>
                        <a:rPr lang="en-US" sz="1000" u="none" strike="noStrike" dirty="0">
                          <a:effectLst/>
                          <a:latin typeface="Arial" panose="020B0604020202020204" pitchFamily="34" charset="0"/>
                          <a:cs typeface="Arial" panose="020B0604020202020204" pitchFamily="34" charset="0"/>
                        </a:rPr>
                        <a:t>Institutions offering self-service help options</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T="0" marB="0" anchor="ctr"/>
                </a:tc>
                <a:tc vMerge="1">
                  <a:txBody>
                    <a:bodyPr/>
                    <a:lstStyle/>
                    <a:p>
                      <a:pPr lvl="0" algn="r"/>
                      <a:endParaRPr lang="en-US" sz="1000" b="0" dirty="0">
                        <a:solidFill>
                          <a:schemeClr val="tx1"/>
                        </a:solidFill>
                        <a:latin typeface="+mn-lt"/>
                        <a:cs typeface="Arial"/>
                      </a:endParaRPr>
                    </a:p>
                  </a:txBody>
                  <a:tcPr marT="0" marB="0" anchor="ctr"/>
                </a:tc>
              </a:tr>
              <a:tr h="0">
                <a:tc vMerge="1">
                  <a:txBody>
                    <a:bodyPr/>
                    <a:lstStyle/>
                    <a:p>
                      <a:endParaRPr lang="en-US"/>
                    </a:p>
                  </a:txBody>
                  <a:tcPr/>
                </a:tc>
                <a:tc vMerge="1">
                  <a:txBody>
                    <a:bodyPr/>
                    <a:lstStyle/>
                    <a:p>
                      <a:endParaRPr lang="en-US"/>
                    </a:p>
                  </a:txBody>
                  <a:tcPr/>
                </a:tc>
                <a:tc>
                  <a:txBody>
                    <a:bodyPr/>
                    <a:lstStyle/>
                    <a:p>
                      <a:pPr lvl="0" algn="l" fontAlgn="ctr"/>
                      <a:r>
                        <a:rPr lang="en-US" sz="1000" u="none" strike="noStrike" dirty="0">
                          <a:effectLst/>
                          <a:latin typeface="Arial" panose="020B0604020202020204" pitchFamily="34" charset="0"/>
                          <a:cs typeface="Arial" panose="020B0604020202020204" pitchFamily="34" charset="0"/>
                        </a:rPr>
                        <a:t>Access points that are </a:t>
                      </a:r>
                      <a:r>
                        <a:rPr lang="en-US" sz="1000" u="none" strike="noStrike" dirty="0" smtClean="0">
                          <a:effectLst/>
                          <a:latin typeface="Arial" panose="020B0604020202020204" pitchFamily="34" charset="0"/>
                          <a:cs typeface="Arial" panose="020B0604020202020204" pitchFamily="34" charset="0"/>
                        </a:rPr>
                        <a:t>802.11n or 802.11ac</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T="0" marB="0" anchor="ctr"/>
                </a:tc>
                <a:tc>
                  <a:txBody>
                    <a:bodyPr/>
                    <a:lstStyle/>
                    <a:p>
                      <a:pPr lvl="0" algn="r"/>
                      <a:r>
                        <a:rPr lang="en-US" sz="1000" dirty="0" smtClean="0">
                          <a:latin typeface="Arial" panose="020B0604020202020204" pitchFamily="34" charset="0"/>
                          <a:cs typeface="Arial" panose="020B0604020202020204" pitchFamily="34" charset="0"/>
                        </a:rPr>
                        <a:t>41</a:t>
                      </a:r>
                      <a:endParaRPr lang="en-US" sz="1000" b="0" dirty="0">
                        <a:solidFill>
                          <a:schemeClr val="tx1"/>
                        </a:solidFill>
                        <a:latin typeface="Arial" panose="020B0604020202020204" pitchFamily="34" charset="0"/>
                        <a:cs typeface="Arial" panose="020B0604020202020204" pitchFamily="34" charset="0"/>
                      </a:endParaRPr>
                    </a:p>
                  </a:txBody>
                  <a:tcPr marT="0" marB="0" anchor="ctr"/>
                </a:tc>
              </a:tr>
              <a:tr h="0">
                <a:tc vMerge="1">
                  <a:txBody>
                    <a:bodyPr/>
                    <a:lstStyle/>
                    <a:p>
                      <a:endParaRPr lang="en-US"/>
                    </a:p>
                  </a:txBody>
                  <a:tcPr/>
                </a:tc>
                <a:tc vMerge="1">
                  <a:txBody>
                    <a:bodyPr/>
                    <a:lstStyle/>
                    <a:p>
                      <a:endParaRPr lang="en-US"/>
                    </a:p>
                  </a:txBody>
                  <a:tcPr/>
                </a:tc>
                <a:tc>
                  <a:txBody>
                    <a:bodyPr/>
                    <a:lstStyle/>
                    <a:p>
                      <a:pPr lvl="0" algn="l" fontAlgn="ctr"/>
                      <a:r>
                        <a:rPr lang="en-US" sz="1000" u="none" strike="noStrike" dirty="0">
                          <a:effectLst/>
                          <a:latin typeface="Arial" panose="020B0604020202020204" pitchFamily="34" charset="0"/>
                          <a:cs typeface="Arial" panose="020B0604020202020204" pitchFamily="34" charset="0"/>
                        </a:rPr>
                        <a:t>Systems most commonly mobile friendly</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T="0" marB="0" anchor="ctr"/>
                </a:tc>
                <a:tc>
                  <a:txBody>
                    <a:bodyPr/>
                    <a:lstStyle/>
                    <a:p>
                      <a:pPr lvl="0" algn="r"/>
                      <a:r>
                        <a:rPr lang="en-US" sz="1000" dirty="0" smtClean="0">
                          <a:latin typeface="Arial" panose="020B0604020202020204" pitchFamily="34" charset="0"/>
                          <a:cs typeface="Arial" panose="020B0604020202020204" pitchFamily="34" charset="0"/>
                        </a:rPr>
                        <a:t>48</a:t>
                      </a:r>
                      <a:endParaRPr lang="en-US" sz="1000" b="0" dirty="0">
                        <a:solidFill>
                          <a:schemeClr val="tx1"/>
                        </a:solidFill>
                        <a:latin typeface="Arial" panose="020B0604020202020204" pitchFamily="34" charset="0"/>
                        <a:cs typeface="Arial" panose="020B0604020202020204" pitchFamily="34" charset="0"/>
                      </a:endParaRPr>
                    </a:p>
                  </a:txBody>
                  <a:tcPr marT="0" marB="0" anchor="ctr"/>
                </a:tc>
              </a:tr>
              <a:tr h="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kern="1200" dirty="0" smtClean="0">
                          <a:effectLst/>
                          <a:latin typeface="Arial" panose="020B0604020202020204" pitchFamily="34" charset="0"/>
                          <a:cs typeface="Arial" panose="020B0604020202020204" pitchFamily="34" charset="0"/>
                        </a:rPr>
                        <a:t>8</a:t>
                      </a:r>
                      <a:endParaRPr lang="en-US" sz="1000" b="0" kern="1200" dirty="0">
                        <a:solidFill>
                          <a:schemeClr val="tx1"/>
                        </a:solidFill>
                        <a:effectLst/>
                        <a:latin typeface="Arial" panose="020B0604020202020204" pitchFamily="34" charset="0"/>
                        <a:ea typeface="+mn-ea"/>
                        <a:cs typeface="Arial" panose="020B0604020202020204" pitchFamily="34" charset="0"/>
                      </a:endParaRPr>
                    </a:p>
                  </a:txBody>
                  <a:tcPr marT="0" marB="0" anchor="ctr"/>
                </a:tc>
                <a:tc>
                  <a:txBody>
                    <a:bodyPr/>
                    <a:lstStyle/>
                    <a:p>
                      <a:pPr lvl="0" algn="l" fontAlgn="b"/>
                      <a:r>
                        <a:rPr lang="en-US" sz="1000" u="none" strike="noStrike" dirty="0">
                          <a:effectLst/>
                          <a:latin typeface="Arial" panose="020B0604020202020204" pitchFamily="34" charset="0"/>
                          <a:cs typeface="Arial" panose="020B0604020202020204" pitchFamily="34" charset="0"/>
                        </a:rPr>
                        <a:t>Developing Mobile, Cloud</a:t>
                      </a:r>
                      <a:r>
                        <a:rPr lang="en-US" sz="1000" u="none" strike="noStrike" dirty="0" smtClean="0">
                          <a:effectLst/>
                          <a:latin typeface="Arial" panose="020B0604020202020204" pitchFamily="34" charset="0"/>
                          <a:cs typeface="Arial" panose="020B0604020202020204" pitchFamily="34" charset="0"/>
                        </a:rPr>
                        <a:t>, and </a:t>
                      </a:r>
                      <a:r>
                        <a:rPr lang="en-US" sz="1000" u="none" strike="noStrike" dirty="0">
                          <a:effectLst/>
                          <a:latin typeface="Arial" panose="020B0604020202020204" pitchFamily="34" charset="0"/>
                          <a:cs typeface="Arial" panose="020B0604020202020204" pitchFamily="34" charset="0"/>
                        </a:rPr>
                        <a:t>Digital Security Policies That Work for Most of the Institutional Community</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T="0" marB="0" anchor="ctr"/>
                </a:tc>
                <a:tc>
                  <a:txBody>
                    <a:bodyPr/>
                    <a:lstStyle/>
                    <a:p>
                      <a:pPr lvl="0" algn="l" fontAlgn="ctr"/>
                      <a:r>
                        <a:rPr lang="en-US" sz="1000" u="none" strike="noStrike" dirty="0">
                          <a:effectLst/>
                          <a:latin typeface="Arial" panose="020B0604020202020204" pitchFamily="34" charset="0"/>
                          <a:cs typeface="Arial" panose="020B0604020202020204" pitchFamily="34" charset="0"/>
                        </a:rPr>
                        <a:t>Institutions with mandatory information security </a:t>
                      </a:r>
                      <a:r>
                        <a:rPr lang="en-US" sz="1000" u="none" strike="noStrike" dirty="0" smtClean="0">
                          <a:effectLst/>
                          <a:latin typeface="Arial" panose="020B0604020202020204" pitchFamily="34" charset="0"/>
                          <a:cs typeface="Arial" panose="020B0604020202020204" pitchFamily="34" charset="0"/>
                        </a:rPr>
                        <a:t>training</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T="0" marB="0" anchor="ctr"/>
                </a:tc>
                <a:tc>
                  <a:txBody>
                    <a:bodyPr/>
                    <a:lstStyle/>
                    <a:p>
                      <a:pPr lvl="0" algn="r"/>
                      <a:r>
                        <a:rPr lang="en-US" sz="1000" dirty="0" smtClean="0">
                          <a:latin typeface="Arial" panose="020B0604020202020204" pitchFamily="34" charset="0"/>
                          <a:cs typeface="Arial" panose="020B0604020202020204" pitchFamily="34" charset="0"/>
                        </a:rPr>
                        <a:t>42</a:t>
                      </a:r>
                      <a:endParaRPr lang="en-US" sz="1000" b="0" dirty="0">
                        <a:solidFill>
                          <a:schemeClr val="tx1"/>
                        </a:solidFill>
                        <a:latin typeface="Arial" panose="020B0604020202020204" pitchFamily="34" charset="0"/>
                        <a:cs typeface="Arial" panose="020B0604020202020204" pitchFamily="34" charset="0"/>
                      </a:endParaRPr>
                    </a:p>
                  </a:txBody>
                  <a:tcPr marT="0" marB="0" anchor="ctr"/>
                </a:tc>
              </a:tr>
              <a:tr h="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kern="1200" dirty="0" smtClean="0">
                          <a:effectLst/>
                          <a:latin typeface="Arial" panose="020B0604020202020204" pitchFamily="34" charset="0"/>
                          <a:cs typeface="Arial" panose="020B0604020202020204" pitchFamily="34" charset="0"/>
                        </a:rPr>
                        <a:t>9</a:t>
                      </a:r>
                      <a:endParaRPr lang="en-US" sz="1000" b="0" kern="1200" dirty="0">
                        <a:solidFill>
                          <a:schemeClr val="tx1"/>
                        </a:solidFill>
                        <a:effectLst/>
                        <a:latin typeface="Arial" panose="020B0604020202020204" pitchFamily="34" charset="0"/>
                        <a:ea typeface="+mn-ea"/>
                        <a:cs typeface="Arial" panose="020B0604020202020204" pitchFamily="34" charset="0"/>
                      </a:endParaRPr>
                    </a:p>
                  </a:txBody>
                  <a:tcPr marT="0" marB="0" anchor="ctr"/>
                </a:tc>
                <a:tc>
                  <a:txBody>
                    <a:bodyPr/>
                    <a:lstStyle/>
                    <a:p>
                      <a:pPr lvl="0" algn="l" fontAlgn="b"/>
                      <a:r>
                        <a:rPr lang="en-US" sz="1000" u="none" strike="noStrike" dirty="0">
                          <a:effectLst/>
                          <a:latin typeface="Arial" panose="020B0604020202020204" pitchFamily="34" charset="0"/>
                          <a:cs typeface="Arial" panose="020B0604020202020204" pitchFamily="34" charset="0"/>
                        </a:rPr>
                        <a:t>Developing an Enterprise IT Architecture That Can Respond to Changing Conditions and New Opportunities</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T="0" marB="0" anchor="ctr"/>
                </a:tc>
                <a:tc>
                  <a:txBody>
                    <a:bodyPr/>
                    <a:lstStyle/>
                    <a:p>
                      <a:pPr lvl="0" algn="l" fontAlgn="ctr"/>
                      <a:r>
                        <a:rPr lang="en-US" sz="1000" u="none" strike="noStrike" dirty="0">
                          <a:effectLst/>
                          <a:latin typeface="Arial" panose="020B0604020202020204" pitchFamily="34" charset="0"/>
                          <a:cs typeface="Arial" panose="020B0604020202020204" pitchFamily="34" charset="0"/>
                        </a:rPr>
                        <a:t>Systems most likely to be replaced in the next three years</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T="0" marB="0" anchor="ct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000" dirty="0" smtClean="0">
                          <a:latin typeface="Arial" panose="020B0604020202020204" pitchFamily="34" charset="0"/>
                          <a:cs typeface="Arial" panose="020B0604020202020204" pitchFamily="34" charset="0"/>
                        </a:rPr>
                        <a:t>47</a:t>
                      </a:r>
                      <a:endParaRPr lang="en-US" sz="1000" b="0" dirty="0" smtClean="0">
                        <a:solidFill>
                          <a:schemeClr val="tx1"/>
                        </a:solidFill>
                        <a:latin typeface="Arial" panose="020B0604020202020204" pitchFamily="34" charset="0"/>
                        <a:cs typeface="Arial" panose="020B0604020202020204" pitchFamily="34" charset="0"/>
                      </a:endParaRPr>
                    </a:p>
                  </a:txBody>
                  <a:tcPr marT="0" marB="0" anchor="ctr"/>
                </a:tc>
              </a:tr>
              <a:tr h="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kern="1200" dirty="0" smtClean="0">
                          <a:effectLst/>
                          <a:latin typeface="Arial" panose="020B0604020202020204" pitchFamily="34" charset="0"/>
                          <a:cs typeface="Arial" panose="020B0604020202020204" pitchFamily="34" charset="0"/>
                        </a:rPr>
                        <a:t>10</a:t>
                      </a:r>
                      <a:endParaRPr lang="en-US" sz="1000" b="0" kern="1200" dirty="0">
                        <a:solidFill>
                          <a:schemeClr val="tx1"/>
                        </a:solidFill>
                        <a:effectLst/>
                        <a:latin typeface="Arial" panose="020B0604020202020204" pitchFamily="34" charset="0"/>
                        <a:ea typeface="+mn-ea"/>
                        <a:cs typeface="Arial" panose="020B0604020202020204" pitchFamily="34" charset="0"/>
                      </a:endParaRPr>
                    </a:p>
                  </a:txBody>
                  <a:tcPr marT="0" marB="0" anchor="ctr"/>
                </a:tc>
                <a:tc>
                  <a:txBody>
                    <a:bodyPr/>
                    <a:lstStyle/>
                    <a:p>
                      <a:pPr lvl="0" algn="l" fontAlgn="b"/>
                      <a:r>
                        <a:rPr lang="en-US" sz="1000" u="none" strike="noStrike" dirty="0">
                          <a:effectLst/>
                          <a:latin typeface="Arial" panose="020B0604020202020204" pitchFamily="34" charset="0"/>
                          <a:cs typeface="Arial" panose="020B0604020202020204" pitchFamily="34" charset="0"/>
                        </a:rPr>
                        <a:t>Balancing Agility, Openness, and Security</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T="0" marB="0" anchor="ctr"/>
                </a:tc>
                <a:tc>
                  <a:txBody>
                    <a:bodyPr/>
                    <a:lstStyle/>
                    <a:p>
                      <a:pPr lvl="0" algn="l" fontAlgn="ctr"/>
                      <a:r>
                        <a:rPr lang="en-US" sz="1000" u="none" strike="noStrike" dirty="0">
                          <a:effectLst/>
                          <a:latin typeface="Arial" panose="020B0604020202020204" pitchFamily="34" charset="0"/>
                          <a:cs typeface="Arial" panose="020B0604020202020204" pitchFamily="34" charset="0"/>
                        </a:rPr>
                        <a:t>Institutions that have conducted any sort of IT security risk assessment</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T="0" marB="0" anchor="ct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000" dirty="0" smtClean="0">
                          <a:latin typeface="Arial" panose="020B0604020202020204" pitchFamily="34" charset="0"/>
                          <a:cs typeface="Arial" panose="020B0604020202020204" pitchFamily="34" charset="0"/>
                        </a:rPr>
                        <a:t>43</a:t>
                      </a:r>
                      <a:endParaRPr lang="en-US" sz="1000" b="0" dirty="0" smtClean="0">
                        <a:solidFill>
                          <a:schemeClr val="tx1"/>
                        </a:solidFill>
                        <a:latin typeface="Arial" panose="020B0604020202020204" pitchFamily="34" charset="0"/>
                        <a:cs typeface="Arial" panose="020B0604020202020204" pitchFamily="34" charset="0"/>
                      </a:endParaRPr>
                    </a:p>
                  </a:txBody>
                  <a:tcPr marT="0" marB="0" anchor="ctr"/>
                </a:tc>
              </a:tr>
            </a:tbl>
          </a:graphicData>
        </a:graphic>
      </p:graphicFrame>
    </p:spTree>
    <p:extLst>
      <p:ext uri="{BB962C8B-B14F-4D97-AF65-F5344CB8AC3E}">
        <p14:creationId xmlns:p14="http://schemas.microsoft.com/office/powerpoint/2010/main" val="3867832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theme/theme1.xml><?xml version="1.0" encoding="utf-8"?>
<a:theme xmlns:a="http://schemas.openxmlformats.org/drawingml/2006/main" name="EDUCAUSE_PPT_Template1307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EDUCAUSE_PPT_Template130710.potx</Template>
  <TotalTime>53140</TotalTime>
  <Words>10561</Words>
  <Application>Microsoft Office PowerPoint</Application>
  <PresentationFormat>On-screen Show (4:3)</PresentationFormat>
  <Paragraphs>1508</Paragraphs>
  <Slides>52</Slides>
  <Notes>45</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EDUCAUSE_PPT_Template130710</vt:lpstr>
      <vt:lpstr>2014 CDS Benchmarking Report</vt:lpstr>
      <vt:lpstr>Table of Contents</vt:lpstr>
      <vt:lpstr>About CDS</vt:lpstr>
      <vt:lpstr>About the 2014 CDS Benchmarking Report</vt:lpstr>
      <vt:lpstr>Customizing 2014 CDS Benchmarking Report Graphs, in Five Steps</vt:lpstr>
      <vt:lpstr>Customizing 2014 CDS Benchmarking Report Graphs, in Five Steps (cont’d)</vt:lpstr>
      <vt:lpstr>Introduction to Benchmarking</vt:lpstr>
      <vt:lpstr>Steps for a Successful Benchmarking Assessment</vt:lpstr>
      <vt:lpstr>Identify Your Goals</vt:lpstr>
      <vt:lpstr>Summary of the Landscape</vt:lpstr>
      <vt:lpstr>IT Financials</vt:lpstr>
      <vt:lpstr>Total central IT spending per institutional FTE (students, faculty, and staff)  vs. total central IT spending as a percentage of institutional expenses</vt:lpstr>
      <vt:lpstr>Total central IT spending per institutional FTE (students, faculty, and staff),  five-year trend</vt:lpstr>
      <vt:lpstr>Total central IT spending as a percentage of institutional expenses, five-year trend</vt:lpstr>
      <vt:lpstr>Total central IT FY2013/14 spending as a percentage change from FY2012/13</vt:lpstr>
      <vt:lpstr>Central IT compensation, noncompensation, and capital spending as a percentage of total central IT spending</vt:lpstr>
      <vt:lpstr>Percentage of central IT spending on running, growing, and transforming the institution</vt:lpstr>
      <vt:lpstr>IT domain area spending as a percentage of central IT spending</vt:lpstr>
      <vt:lpstr>IT domain area spending as a percentage of central IT spending</vt:lpstr>
      <vt:lpstr>IT domain area spending as a percentage of central IT spending</vt:lpstr>
      <vt:lpstr>Central IT outsourcing spending as a percentage of total central IT spending</vt:lpstr>
      <vt:lpstr>IT Staffing</vt:lpstr>
      <vt:lpstr>Central IT FTEs per 1,000 institutional FTEs</vt:lpstr>
      <vt:lpstr>Central IT FTEs per 1,000 institutional FTEs, four-year trend</vt:lpstr>
      <vt:lpstr>Student workers as a percentage of total central IT FTE</vt:lpstr>
      <vt:lpstr>Student workers as a percentage of total central IT FTE, four-year trend</vt:lpstr>
      <vt:lpstr>Central IT domain area FTEs per 1,000 institutional FTEs</vt:lpstr>
      <vt:lpstr>Central IT domain area FTEs per 1,000 institutional FTEs</vt:lpstr>
      <vt:lpstr>Central IT domain area FTEs per 1,000 institutional FTEs</vt:lpstr>
      <vt:lpstr>Central IT training spending per central IT staff FTE</vt:lpstr>
      <vt:lpstr>Central IT training spending per central IT staff FTE, five-year trend</vt:lpstr>
      <vt:lpstr>IT Services</vt:lpstr>
      <vt:lpstr>IT Services: Benchmarks</vt:lpstr>
      <vt:lpstr>IT Support Services: Service delivery</vt:lpstr>
      <vt:lpstr>IT Support Services: Annual number of tickets per institutional FTE, among institutions with a central IT help desk that offers each mode</vt:lpstr>
      <vt:lpstr>Educational Technology Services: Most common teaching and learning support services for faculty</vt:lpstr>
      <vt:lpstr>Educational Technology Services: Student FTE per shared workstation provided by central IT</vt:lpstr>
      <vt:lpstr>Data Center: Outsourcing and shared services*</vt:lpstr>
      <vt:lpstr>Data Center: Use of SaaS, PaaS, and IaaS</vt:lpstr>
      <vt:lpstr>Communications Infrastructure: Communications infrastructure technologies most likely to be deployed soon*</vt:lpstr>
      <vt:lpstr>Communications Infrastructure: Wireless network configuration</vt:lpstr>
      <vt:lpstr>Information Security: Training for faculty, staff, and students</vt:lpstr>
      <vt:lpstr>Information Security: Risk assessments</vt:lpstr>
      <vt:lpstr>Information Systems and Applications: Systems most commonly  vendor-managed (SaaS)</vt:lpstr>
      <vt:lpstr>Information Systems and Applications: Systems most commonly  vendor-managed (PaaS)</vt:lpstr>
      <vt:lpstr>Information Systems and Applications: Systems most commonly  vendor-hosted (IaaS)</vt:lpstr>
      <vt:lpstr>Information Systems and Applications: Systems most likely to be replaced in the next three years</vt:lpstr>
      <vt:lpstr>Information Systems and Applications: Systems most commonly mobile friendly*</vt:lpstr>
      <vt:lpstr>Methodology</vt:lpstr>
      <vt:lpstr>Methodology, 1 of 3</vt:lpstr>
      <vt:lpstr>Methodology, 2 of 3</vt:lpstr>
      <vt:lpstr>Methodology, 3 of 3</vt:lpstr>
    </vt:vector>
  </TitlesOfParts>
  <Company>EDUCAUSE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Burrows</dc:creator>
  <cp:lastModifiedBy>Colleen Keller</cp:lastModifiedBy>
  <cp:revision>312</cp:revision>
  <dcterms:created xsi:type="dcterms:W3CDTF">2012-08-08T18:23:13Z</dcterms:created>
  <dcterms:modified xsi:type="dcterms:W3CDTF">2015-02-25T19:30:31Z</dcterms:modified>
</cp:coreProperties>
</file>