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34.jpg" ContentType="image/png"/>
  <Override PartName="/ppt/media/image3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29"/>
  </p:notesMasterIdLst>
  <p:sldIdLst>
    <p:sldId id="257" r:id="rId2"/>
    <p:sldId id="263" r:id="rId3"/>
    <p:sldId id="289" r:id="rId4"/>
    <p:sldId id="290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7" r:id="rId26"/>
    <p:sldId id="288" r:id="rId27"/>
    <p:sldId id="2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57"/>
            <p14:sldId id="263"/>
            <p14:sldId id="289"/>
            <p14:sldId id="290"/>
            <p14:sldId id="260"/>
            <p14:sldId id="261"/>
            <p14:sldId id="262"/>
            <p14:sldId id="265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7"/>
            <p14:sldId id="288"/>
            <p14:sldId id="25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802"/>
    <a:srgbClr val="FFCA09"/>
    <a:srgbClr val="FF9900"/>
    <a:srgbClr val="FF6600"/>
    <a:srgbClr val="3399CC"/>
    <a:srgbClr val="0099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13" autoAdjust="0"/>
    <p:restoredTop sz="82219" autoAdjust="0"/>
  </p:normalViewPr>
  <p:slideViewPr>
    <p:cSldViewPr>
      <p:cViewPr varScale="1">
        <p:scale>
          <a:sx n="56" d="100"/>
          <a:sy n="56" d="100"/>
        </p:scale>
        <p:origin x="-129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52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5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18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79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24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2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91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82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90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01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8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56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79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7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934200" cy="143069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000" dirty="0" smtClean="0"/>
              <a:t>Section Header</a:t>
            </a:r>
            <a:endParaRPr lang="en-US" sz="40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784860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276599" y="2057400"/>
            <a:ext cx="5105401" cy="266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 title="Section Divider"/>
          <p:cNvSpPr>
            <a:spLocks noGrp="1"/>
          </p:cNvSpPr>
          <p:nvPr>
            <p:ph type="body" idx="13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 title="Section Header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 title="Body Text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title="Section Header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5" title="Body Text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0198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304800" y="1752600"/>
            <a:ext cx="5943600" cy="43735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1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hyperlink" Target="http://bit.ly/NzalBj" TargetMode="External"/><Relationship Id="rId4" Type="http://schemas.openxmlformats.org/officeDocument/2006/relationships/hyperlink" Target="http://bit.ly/1W6iRJ6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1910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to Drive Decisions: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2015 ECAR Faculty &amp; Student Technology Surveys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56388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3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Christopher Brooks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EDUCAUSE</a:t>
            </a:r>
          </a:p>
          <a:p>
            <a:pPr algn="ctr"/>
            <a:r>
              <a:rPr lang="en-US" sz="1600" b="1" dirty="0" smtClean="0">
                <a:solidFill>
                  <a:srgbClr val="FFCA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 D. Dziuban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University of 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</a:t>
            </a:r>
          </a:p>
          <a:p>
            <a:pPr algn="ctr"/>
            <a:r>
              <a:rPr lang="en-US" sz="1600" b="1" dirty="0" smtClean="0">
                <a:solidFill>
                  <a:srgbClr val="00D8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Tanya Joosten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University of Wisconsin-Milwaukee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Elizabeth Kuebler-Wolf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University of Saint Francis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762000" y="2971800"/>
            <a:ext cx="7848600" cy="914400"/>
          </a:xfrm>
        </p:spPr>
        <p:txBody>
          <a:bodyPr/>
          <a:lstStyle/>
          <a:p>
            <a:r>
              <a:rPr lang="en-US" b="1" dirty="0" smtClean="0"/>
              <a:t>Teaching and learning with technology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49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S Level of agreement on technologies that could make faculty more effective if they had better skills at integrating the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>
          <a:xfrm>
            <a:off x="0" y="152400"/>
            <a:ext cx="6701425" cy="655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1066800"/>
            <a:ext cx="2743200" cy="1676400"/>
          </a:xfrm>
        </p:spPr>
        <p:txBody>
          <a:bodyPr/>
          <a:lstStyle/>
          <a:p>
            <a:pPr algn="r"/>
            <a:r>
              <a:rPr lang="en-US" b="1" dirty="0" smtClean="0"/>
              <a:t>Faculty technology skill wish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Typical faculty use of learning management systems</a:t>
            </a:r>
            <a:endParaRPr lang="en-US" dirty="0"/>
          </a:p>
        </p:txBody>
      </p:sp>
      <p:pic>
        <p:nvPicPr>
          <p:cNvPr id="4" name="Content Placeholder 3" descr="FS Typical faculty use of learning management systems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" b="-448"/>
          <a:stretch/>
        </p:blipFill>
        <p:spPr>
          <a:xfrm>
            <a:off x="0" y="1709928"/>
            <a:ext cx="8595360" cy="3438144"/>
          </a:xfrm>
        </p:spPr>
      </p:pic>
    </p:spTree>
    <p:extLst>
      <p:ext uri="{BB962C8B-B14F-4D97-AF65-F5344CB8AC3E}">
        <p14:creationId xmlns:p14="http://schemas.microsoft.com/office/powerpoint/2010/main" val="217527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 Student expeirences with technology-based resources and tool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6840882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2667000" cy="3581400"/>
          </a:xfrm>
        </p:spPr>
        <p:txBody>
          <a:bodyPr/>
          <a:lstStyle/>
          <a:p>
            <a:r>
              <a:rPr lang="en-US" b="1" dirty="0" smtClean="0"/>
              <a:t>Student experiences with technology-based resources and tools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93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/>
              <a:t>Mobile technology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29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S Faculty perception of how students use mobile technology in the classroo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8"/>
            <a:ext cx="8686800" cy="6861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"/>
            <a:ext cx="6400800" cy="1524000"/>
          </a:xfrm>
        </p:spPr>
        <p:txBody>
          <a:bodyPr/>
          <a:lstStyle/>
          <a:p>
            <a:pPr algn="r"/>
            <a:r>
              <a:rPr lang="en-US" b="1" dirty="0"/>
              <a:t>Faculty perception of how students use mobile technology in the classroom</a:t>
            </a:r>
          </a:p>
        </p:txBody>
      </p:sp>
    </p:spTree>
    <p:extLst>
      <p:ext uri="{BB962C8B-B14F-4D97-AF65-F5344CB8AC3E}">
        <p14:creationId xmlns:p14="http://schemas.microsoft.com/office/powerpoint/2010/main" val="23323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11162"/>
            <a:ext cx="7391400" cy="731838"/>
          </a:xfrm>
        </p:spPr>
        <p:txBody>
          <a:bodyPr/>
          <a:lstStyle/>
          <a:p>
            <a:r>
              <a:rPr lang="en-US" b="1" dirty="0"/>
              <a:t>Faculty views on mobile technology in the classroom</a:t>
            </a:r>
          </a:p>
        </p:txBody>
      </p:sp>
      <p:pic>
        <p:nvPicPr>
          <p:cNvPr id="4" name="Picture 3" descr="FS Faculty views on mobile technology in the classroom.pn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63503"/>
            <a:ext cx="8229600" cy="498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467600" cy="1524000"/>
          </a:xfrm>
        </p:spPr>
        <p:txBody>
          <a:bodyPr/>
          <a:lstStyle/>
          <a:p>
            <a:pPr algn="r"/>
            <a:r>
              <a:rPr lang="en-US" b="1" dirty="0"/>
              <a:t>Faculty in-class BYOD policies and practices</a:t>
            </a:r>
          </a:p>
        </p:txBody>
      </p:sp>
      <p:pic>
        <p:nvPicPr>
          <p:cNvPr id="4" name="Picture 3" descr="FS Faculty in-class BYOD policies and practic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2557"/>
            <a:ext cx="7772400" cy="50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391400" cy="731838"/>
          </a:xfrm>
        </p:spPr>
        <p:txBody>
          <a:bodyPr/>
          <a:lstStyle/>
          <a:p>
            <a:r>
              <a:rPr lang="en-US" b="1" dirty="0"/>
              <a:t>Student </a:t>
            </a:r>
            <a:r>
              <a:rPr lang="en-US" b="1" dirty="0" smtClean="0"/>
              <a:t>perceptions </a:t>
            </a:r>
            <a:r>
              <a:rPr lang="en-US" b="1" dirty="0"/>
              <a:t>of in-class BYOD policies and practices</a:t>
            </a:r>
          </a:p>
        </p:txBody>
      </p:sp>
      <p:pic>
        <p:nvPicPr>
          <p:cNvPr id="4" name="Picture 3" descr="SS Student perception of in-class BYOD policies and practic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62761"/>
            <a:ext cx="7763256" cy="509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 Student and faculty perceptions of how students use mobile technology in the classroo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9"/>
            <a:ext cx="8686800" cy="6861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67600" cy="1524000"/>
          </a:xfrm>
        </p:spPr>
        <p:txBody>
          <a:bodyPr/>
          <a:lstStyle/>
          <a:p>
            <a:pPr algn="r"/>
            <a:r>
              <a:rPr lang="en-US" b="1" dirty="0" smtClean="0"/>
              <a:t>How </a:t>
            </a:r>
            <a:r>
              <a:rPr lang="en-US" b="1" dirty="0"/>
              <a:t>students </a:t>
            </a:r>
            <a:r>
              <a:rPr lang="en-US" b="1" dirty="0" smtClean="0"/>
              <a:t>claim to use </a:t>
            </a:r>
            <a:r>
              <a:rPr lang="en-US" b="1" dirty="0"/>
              <a:t>mobile technology in the </a:t>
            </a:r>
            <a:r>
              <a:rPr lang="en-US" b="1" dirty="0" smtClean="0"/>
              <a:t>classroom </a:t>
            </a:r>
            <a:br>
              <a:rPr lang="en-US" b="1" dirty="0" smtClean="0"/>
            </a:br>
            <a:r>
              <a:rPr lang="en-US" b="1" dirty="0" smtClean="0"/>
              <a:t>(versus faculty perceptions)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59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-ers1510r[4]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114800" cy="5325035"/>
          </a:xfrm>
          <a:prstGeom prst="rect">
            <a:avLst/>
          </a:prstGeom>
        </p:spPr>
      </p:pic>
      <p:pic>
        <p:nvPicPr>
          <p:cNvPr id="6" name="Picture 5" descr="2015-student-cover[2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"/>
            <a:ext cx="4114800" cy="5325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015" y="5562600"/>
            <a:ext cx="3109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/>
                <a:cs typeface="Arial"/>
              </a:rPr>
              <a:t>October 2015</a:t>
            </a:r>
            <a:endParaRPr lang="en-US" sz="36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8613" y="5562600"/>
            <a:ext cx="333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9900"/>
                </a:solidFill>
                <a:latin typeface="Arial"/>
                <a:cs typeface="Arial"/>
              </a:rPr>
              <a:t>Coming Soon!</a:t>
            </a:r>
            <a:endParaRPr lang="en-US" sz="3600" b="1" dirty="0">
              <a:solidFill>
                <a:srgbClr val="FF99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5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/>
              <a:t>Analytics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62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467600" cy="1524000"/>
          </a:xfrm>
        </p:spPr>
        <p:txBody>
          <a:bodyPr/>
          <a:lstStyle/>
          <a:p>
            <a:r>
              <a:rPr lang="en-US" b="1" dirty="0"/>
              <a:t>Faculty opinion about using </a:t>
            </a:r>
            <a:r>
              <a:rPr lang="en-US" b="1" dirty="0" smtClean="0"/>
              <a:t>specific types </a:t>
            </a:r>
            <a:r>
              <a:rPr lang="en-US" b="1" dirty="0"/>
              <a:t>of student data</a:t>
            </a:r>
          </a:p>
        </p:txBody>
      </p:sp>
      <p:pic>
        <p:nvPicPr>
          <p:cNvPr id="4" name="Picture 3" descr="FS Faculty opinion about using different types of student da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2349"/>
            <a:ext cx="7772400" cy="548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391400" cy="731838"/>
          </a:xfrm>
        </p:spPr>
        <p:txBody>
          <a:bodyPr/>
          <a:lstStyle/>
          <a:p>
            <a:pPr algn="r"/>
            <a:r>
              <a:rPr lang="en-US" b="1" dirty="0"/>
              <a:t>Student opinion about using </a:t>
            </a:r>
            <a:r>
              <a:rPr lang="en-US" b="1" dirty="0" smtClean="0"/>
              <a:t>specific types </a:t>
            </a:r>
            <a:r>
              <a:rPr lang="en-US" b="1" dirty="0"/>
              <a:t>of student data</a:t>
            </a:r>
          </a:p>
        </p:txBody>
      </p:sp>
      <p:pic>
        <p:nvPicPr>
          <p:cNvPr id="5" name="Picture 4" descr="SS Student opinion about using different types of student da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210"/>
            <a:ext cx="7772400" cy="55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67600" cy="1524000"/>
          </a:xfrm>
        </p:spPr>
        <p:txBody>
          <a:bodyPr/>
          <a:lstStyle/>
          <a:p>
            <a:r>
              <a:rPr lang="en-US" b="1" dirty="0"/>
              <a:t>Faculty evaluation of the usefulness of interest in IPAS features</a:t>
            </a:r>
          </a:p>
        </p:txBody>
      </p:sp>
      <p:pic>
        <p:nvPicPr>
          <p:cNvPr id="4" name="Picture 3" descr="FS Faculty evaluation of the usefulness of interest in IPAS featur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772400" cy="50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628900"/>
            <a:ext cx="3733800" cy="1600200"/>
          </a:xfrm>
        </p:spPr>
        <p:txBody>
          <a:bodyPr/>
          <a:lstStyle/>
          <a:p>
            <a:pPr algn="r"/>
            <a:r>
              <a:rPr lang="en-US" b="1" dirty="0"/>
              <a:t>Student interest in IPAS features</a:t>
            </a:r>
          </a:p>
        </p:txBody>
      </p:sp>
      <p:pic>
        <p:nvPicPr>
          <p:cNvPr id="4" name="Picture 3" descr="SS Student interest in IPAS features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7"/>
          <a:stretch/>
        </p:blipFill>
        <p:spPr>
          <a:xfrm>
            <a:off x="0" y="228600"/>
            <a:ext cx="524232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/>
              <a:t>Significance of ECAR studies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81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48376" y="1191280"/>
            <a:ext cx="8719424" cy="4371320"/>
            <a:chOff x="272176" y="990600"/>
            <a:chExt cx="8719424" cy="4371320"/>
          </a:xfrm>
        </p:grpSpPr>
        <p:pic>
          <p:nvPicPr>
            <p:cNvPr id="2" name="Picture 1" descr="ETRAC HUB[1]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17" y="1295400"/>
              <a:ext cx="3657600" cy="3657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72176" y="990600"/>
              <a:ext cx="37164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3399CC"/>
                  </a:solidFill>
                  <a:latin typeface="Arial"/>
                  <a:cs typeface="Arial"/>
                </a:rPr>
                <a:t>ECAR Research Hub</a:t>
              </a:r>
              <a:endParaRPr lang="en-US" sz="2800" b="1" dirty="0">
                <a:solidFill>
                  <a:srgbClr val="3399CC"/>
                </a:solidFill>
                <a:latin typeface="Arial"/>
                <a:cs typeface="Arial"/>
              </a:endParaRPr>
            </a:p>
          </p:txBody>
        </p:sp>
        <p:pic>
          <p:nvPicPr>
            <p:cNvPr id="5" name="Picture 4" descr="ETRAC Participation HUB[2]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611" y="1295400"/>
              <a:ext cx="3657600" cy="3657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17223" y="990600"/>
              <a:ext cx="42743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9900"/>
                  </a:solidFill>
                  <a:latin typeface="Arial"/>
                  <a:cs typeface="Arial"/>
                </a:rPr>
                <a:t>ECAR Participation Hub</a:t>
              </a:r>
              <a:endParaRPr lang="en-US" sz="2800" b="1" dirty="0"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2408" y="4838700"/>
              <a:ext cx="36160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u="sng" dirty="0">
                  <a:solidFill>
                    <a:srgbClr val="3399CC"/>
                  </a:solidFill>
                  <a:latin typeface="Arial"/>
                  <a:cs typeface="Arial"/>
                  <a:hlinkClick r:id="rId4"/>
                </a:rPr>
                <a:t>http://bit.ly/1W6iRJ6</a:t>
              </a:r>
              <a:endParaRPr lang="en-US" sz="2800" b="1" dirty="0">
                <a:solidFill>
                  <a:srgbClr val="3399CC"/>
                </a:solidFill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46101" y="4838700"/>
              <a:ext cx="32166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u="sng" dirty="0">
                  <a:solidFill>
                    <a:srgbClr val="FF9900"/>
                  </a:solidFill>
                  <a:latin typeface="Arial"/>
                  <a:cs typeface="Arial"/>
                  <a:hlinkClick r:id="rId5"/>
                </a:rPr>
                <a:t>http://bit.ly/NzalBj</a:t>
              </a:r>
              <a:endParaRPr lang="en-US" sz="2800" b="1" dirty="0"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5" name="Picture 14" descr="ECAR Bu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957052"/>
            <a:ext cx="914400" cy="94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" y="381000"/>
            <a:ext cx="8705850" cy="2590800"/>
            <a:chOff x="228600" y="-343515"/>
            <a:chExt cx="8705850" cy="25908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228600" y="-343515"/>
              <a:ext cx="6248400" cy="25908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Thank you for participating </a:t>
              </a:r>
            </a:p>
            <a:p>
              <a:pPr marL="0" indent="0" algn="ctr">
                <a:buNone/>
              </a:pP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today’s session. </a:t>
              </a:r>
            </a:p>
            <a:p>
              <a:pPr algn="ctr"/>
              <a:endPara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buNone/>
              </a:pP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We’re very interested in your feedback.  Please take </a:t>
              </a:r>
            </a:p>
            <a:p>
              <a:pPr marL="0" indent="0" algn="ctr">
                <a:buNone/>
              </a:pP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minute to fill out the session evaluation found within </a:t>
              </a:r>
            </a:p>
            <a:p>
              <a:pPr marL="0" indent="0" algn="ctr">
                <a:buNone/>
              </a:pP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conference mobile app, or the online agenda.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 descr="ECAR Bu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450" y="-227986"/>
              <a:ext cx="2286000" cy="235974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79611" y="4114800"/>
            <a:ext cx="7832379" cy="1828800"/>
            <a:chOff x="579611" y="3116979"/>
            <a:chExt cx="7832379" cy="1828800"/>
          </a:xfrm>
        </p:grpSpPr>
        <p:sp>
          <p:nvSpPr>
            <p:cNvPr id="6" name="TextBox 5"/>
            <p:cNvSpPr txBox="1"/>
            <p:nvPr/>
          </p:nvSpPr>
          <p:spPr>
            <a:xfrm>
              <a:off x="3276600" y="3124200"/>
              <a:ext cx="5135390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6600"/>
                  </a:solidFill>
                  <a:latin typeface="Arial"/>
                  <a:cs typeface="Arial"/>
                </a:rPr>
                <a:t>Christopher:</a:t>
              </a:r>
              <a:r>
                <a:rPr lang="en-US" sz="2800" dirty="0" smtClean="0">
                  <a:latin typeface="Arial"/>
                  <a:cs typeface="Arial"/>
                </a:rPr>
                <a:t>	@dcbphd</a:t>
              </a:r>
            </a:p>
            <a:p>
              <a:r>
                <a:rPr lang="en-US" sz="2800" b="1" dirty="0" smtClean="0">
                  <a:solidFill>
                    <a:srgbClr val="0099CC"/>
                  </a:solidFill>
                  <a:latin typeface="Arial"/>
                  <a:cs typeface="Arial"/>
                </a:rPr>
                <a:t>Chuck:</a:t>
              </a:r>
              <a:r>
                <a:rPr lang="en-US" sz="2800" dirty="0" smtClean="0">
                  <a:latin typeface="Arial"/>
                  <a:cs typeface="Arial"/>
                </a:rPr>
                <a:t>		@Papuga</a:t>
              </a:r>
            </a:p>
            <a:p>
              <a:r>
                <a:rPr lang="en-US" sz="2800" b="1" dirty="0" smtClean="0">
                  <a:solidFill>
                    <a:srgbClr val="FF6600"/>
                  </a:solidFill>
                  <a:latin typeface="Arial"/>
                  <a:cs typeface="Arial"/>
                </a:rPr>
                <a:t>Tanya:</a:t>
              </a:r>
              <a:r>
                <a:rPr lang="en-US" sz="2800" dirty="0" smtClean="0">
                  <a:latin typeface="Arial"/>
                  <a:cs typeface="Arial"/>
                </a:rPr>
                <a:t>		@tjoosten</a:t>
              </a:r>
            </a:p>
            <a:p>
              <a:r>
                <a:rPr lang="en-US" sz="2800" b="1" dirty="0" smtClean="0">
                  <a:solidFill>
                    <a:srgbClr val="0099CC"/>
                  </a:solidFill>
                  <a:latin typeface="Arial"/>
                  <a:cs typeface="Arial"/>
                </a:rPr>
                <a:t>Beth:	</a:t>
              </a:r>
              <a:r>
                <a:rPr lang="en-US" sz="2800" dirty="0" smtClean="0">
                  <a:latin typeface="Arial"/>
                  <a:cs typeface="Arial"/>
                </a:rPr>
                <a:t>		@kueblerwolf</a:t>
              </a:r>
              <a:endParaRPr lang="en-US" sz="2800" dirty="0">
                <a:latin typeface="Arial"/>
                <a:cs typeface="Arial"/>
              </a:endParaRPr>
            </a:p>
          </p:txBody>
        </p:sp>
        <p:pic>
          <p:nvPicPr>
            <p:cNvPr id="7" name="Picture 6" descr="Twitter_logo_blu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1" y="3116979"/>
              <a:ext cx="2249463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1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457200"/>
            <a:ext cx="7467600" cy="3733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Thanks to Our Sponsor</a:t>
            </a:r>
          </a:p>
          <a:p>
            <a:pPr marL="0" indent="0">
              <a:buNone/>
            </a:pPr>
            <a:r>
              <a:rPr lang="en-US" dirty="0" smtClean="0"/>
              <a:t>EDUCAUSE thanks the 2015 student study sponsor</a:t>
            </a:r>
          </a:p>
        </p:txBody>
      </p:sp>
      <p:pic>
        <p:nvPicPr>
          <p:cNvPr id="3" name="Picture 2" descr="1027px-Dell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2220484"/>
            <a:ext cx="3657600" cy="3646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6717" y="59436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PLATINUM Partner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3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 smtClean="0"/>
              <a:t>Faculty and student respondents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36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1524000"/>
          </a:xfrm>
        </p:spPr>
        <p:txBody>
          <a:bodyPr/>
          <a:lstStyle/>
          <a:p>
            <a:r>
              <a:rPr lang="en-US" b="1" dirty="0" smtClean="0"/>
              <a:t>Student study participation overview</a:t>
            </a:r>
            <a:endParaRPr lang="en-US" b="1" dirty="0"/>
          </a:p>
        </p:txBody>
      </p:sp>
      <p:pic>
        <p:nvPicPr>
          <p:cNvPr id="4" name="Picture 3" descr="SS Student study participation overvie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5486400" cy="54801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FF99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055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391400" cy="731838"/>
          </a:xfrm>
        </p:spPr>
        <p:txBody>
          <a:bodyPr/>
          <a:lstStyle/>
          <a:p>
            <a:r>
              <a:rPr lang="en-US" b="1" dirty="0" smtClean="0"/>
              <a:t>Faculty study participation overview</a:t>
            </a:r>
            <a:endParaRPr lang="en-US" b="1" dirty="0"/>
          </a:p>
        </p:txBody>
      </p:sp>
      <p:pic>
        <p:nvPicPr>
          <p:cNvPr id="6" name="Content Placeholder 5" descr="FS Faculty study participation overview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" r="-255"/>
          <a:stretch/>
        </p:blipFill>
        <p:spPr>
          <a:xfrm>
            <a:off x="3048000" y="990600"/>
            <a:ext cx="4734428" cy="55138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3399CC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298700" y="5613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S Mean scores of student semantic differential toward technolog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060" b="-106060"/>
          <a:stretch>
            <a:fillRect/>
          </a:stretch>
        </p:blipFill>
        <p:spPr>
          <a:xfrm>
            <a:off x="0" y="-429847"/>
            <a:ext cx="7315200" cy="538284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239000" cy="731838"/>
          </a:xfrm>
        </p:spPr>
        <p:txBody>
          <a:bodyPr/>
          <a:lstStyle/>
          <a:p>
            <a:r>
              <a:rPr lang="en-US" b="1" dirty="0" smtClean="0"/>
              <a:t>Student and faculty IT orientation</a:t>
            </a:r>
            <a:endParaRPr lang="en-US" b="1" dirty="0"/>
          </a:p>
        </p:txBody>
      </p:sp>
      <p:pic>
        <p:nvPicPr>
          <p:cNvPr id="5" name="Picture 4" descr="FS Mean scores of faculty semantic differential toward technology.pn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33800"/>
            <a:ext cx="7315200" cy="1724614"/>
          </a:xfrm>
          <a:prstGeom prst="rect">
            <a:avLst/>
          </a:prstGeom>
        </p:spPr>
      </p:pic>
      <p:pic>
        <p:nvPicPr>
          <p:cNvPr id="6" name="Picture 5" descr="Faculty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2399DA"/>
              </a:clrFrom>
              <a:clrTo>
                <a:srgbClr val="2399DA">
                  <a:alpha val="0"/>
                </a:srgbClr>
              </a:clrTo>
            </a:clrChange>
            <a:duotone>
              <a:prstClr val="black"/>
              <a:srgbClr val="3399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76575"/>
            <a:ext cx="1371600" cy="1005025"/>
          </a:xfrm>
          <a:prstGeom prst="rect">
            <a:avLst/>
          </a:prstGeom>
        </p:spPr>
      </p:pic>
      <p:pic>
        <p:nvPicPr>
          <p:cNvPr id="10" name="Picture 9" descr="Students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28800"/>
            <a:ext cx="1828800" cy="10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28600"/>
            <a:ext cx="6019800" cy="731838"/>
          </a:xfrm>
        </p:spPr>
        <p:txBody>
          <a:bodyPr/>
          <a:lstStyle/>
          <a:p>
            <a:pPr algn="r"/>
            <a:r>
              <a:rPr lang="en-US" b="1" dirty="0" smtClean="0"/>
              <a:t>Student device ownership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S Student laptop, tablet, and smartphone ownershi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6858000" cy="54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S Faculty laptop, tablet, and smartphone ownershi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07583"/>
            <a:ext cx="6885432" cy="493601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304800"/>
            <a:ext cx="6019800" cy="731838"/>
          </a:xfrm>
        </p:spPr>
        <p:txBody>
          <a:bodyPr/>
          <a:lstStyle/>
          <a:p>
            <a:r>
              <a:rPr lang="en-US" b="1" dirty="0" smtClean="0"/>
              <a:t>Faculty device ownership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55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18214</TotalTime>
  <Words>254</Words>
  <Application>Microsoft Office PowerPoint</Application>
  <PresentationFormat>On-screen Show (4:3)</PresentationFormat>
  <Paragraphs>61</Paragraphs>
  <Slides>27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9_Default Theme</vt:lpstr>
      <vt:lpstr>PowerPoint Presentation</vt:lpstr>
      <vt:lpstr>PowerPoint Presentation</vt:lpstr>
      <vt:lpstr>PowerPoint Presentation</vt:lpstr>
      <vt:lpstr>PowerPoint Presentation</vt:lpstr>
      <vt:lpstr>Student study participation overview</vt:lpstr>
      <vt:lpstr>Faculty study participation overview</vt:lpstr>
      <vt:lpstr>Student and faculty IT orientation</vt:lpstr>
      <vt:lpstr>Student device ownership</vt:lpstr>
      <vt:lpstr>Faculty device ownership</vt:lpstr>
      <vt:lpstr>PowerPoint Presentation</vt:lpstr>
      <vt:lpstr>Faculty technology skill wish list</vt:lpstr>
      <vt:lpstr>Typical faculty use of learning management systems</vt:lpstr>
      <vt:lpstr>Student experiences with technology-based resources and tools</vt:lpstr>
      <vt:lpstr>PowerPoint Presentation</vt:lpstr>
      <vt:lpstr>Faculty perception of how students use mobile technology in the classroom</vt:lpstr>
      <vt:lpstr>Faculty views on mobile technology in the classroom</vt:lpstr>
      <vt:lpstr>Faculty in-class BYOD policies and practices</vt:lpstr>
      <vt:lpstr>Student perceptions of in-class BYOD policies and practices</vt:lpstr>
      <vt:lpstr>How students claim to use mobile technology in the classroom  (versus faculty perceptions)</vt:lpstr>
      <vt:lpstr>PowerPoint Presentation</vt:lpstr>
      <vt:lpstr>Faculty opinion about using specific types of student data</vt:lpstr>
      <vt:lpstr>Student opinion about using specific types of student data</vt:lpstr>
      <vt:lpstr>Faculty evaluation of the usefulness of interest in IPAS features</vt:lpstr>
      <vt:lpstr>Student interest in IPAS features</vt:lpstr>
      <vt:lpstr>PowerPoint Presentation</vt:lpstr>
      <vt:lpstr>PowerPoint Presentation</vt:lpstr>
      <vt:lpstr>PowerPoint Presentation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Colleen Keller</cp:lastModifiedBy>
  <cp:revision>144</cp:revision>
  <cp:lastPrinted>2015-10-30T13:40:21Z</cp:lastPrinted>
  <dcterms:created xsi:type="dcterms:W3CDTF">2012-08-08T18:23:13Z</dcterms:created>
  <dcterms:modified xsi:type="dcterms:W3CDTF">2015-12-03T19:05:38Z</dcterms:modified>
</cp:coreProperties>
</file>