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91" r:id="rId34"/>
    <p:sldId id="292" r:id="rId3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F7195C4-C7B9-494B-B2A1-108A899A1F57}">
  <a:tblStyle styleId="{FF7195C4-C7B9-494B-B2A1-108A899A1F57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72887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save the date for e16</a:t>
            </a:r>
          </a:p>
        </p:txBody>
      </p:sp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Font typeface="Arial"/>
              <a:buChar char="●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The Alzheimer’s Disease Neuroimaging Initiative, or ADNI is a unique public-private partnership and collaborative research effort to find the biological markers that show the progression of Alzheimer’s.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Font typeface="Arial"/>
              <a:buChar char="●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Key feature of ADNI is its focus on collaboration and rapid data sharing. 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Font typeface="Arial"/>
              <a:buChar char="●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Multiple repositories store the data redundantly at institutions worldwide. 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Font typeface="Arial"/>
              <a:buChar char="●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Uniquely, no single researcher or institution owns the data. Both data and ideas are shared.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Font typeface="Arial"/>
              <a:buChar char="●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The approach allowed the study to be conducted at a scale not possible by individual researchers and research organizations. 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Font typeface="Arial"/>
              <a:buChar char="●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The NIH recently awarded a third round of funding ($40 million). 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Font typeface="Arial"/>
              <a:buChar char="●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ADNI investigators make their collected data widely available. 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Font typeface="Arial"/>
              <a:buChar char="●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The study has been used in over 1,200 research papers. MRI- and PET-scanned brain images, as well as clinical, genetic, and fluid biomarker data, are available to qualified researchers worldwide through a web-based interface.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Font typeface="Arial"/>
              <a:buChar char="●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To date, more than 8,500 researchers have sought access.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Shape 19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save the date for e16</a:t>
            </a:r>
          </a:p>
        </p:txBody>
      </p:sp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Shape 22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Shape 23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Shape 26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Shape 27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Shape 28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Shape 29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4" name="Shape 30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Shape 31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CAR End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09599" y="2370675"/>
            <a:ext cx="7866612" cy="9059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z="4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09600" y="3276600"/>
            <a:ext cx="786661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6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6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CAR Title B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609599" y="2370675"/>
            <a:ext cx="7866612" cy="9059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z="4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609600" y="5500255"/>
            <a:ext cx="8096594" cy="5007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609600" y="3276600"/>
            <a:ext cx="7866610" cy="5007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DU Agenda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06829" y="338675"/>
            <a:ext cx="8021781" cy="7299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z="4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676400" y="1219200"/>
            <a:ext cx="6952210" cy="467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DU Section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65018" y="3385467"/>
            <a:ext cx="8021781" cy="5007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2" name="Shape 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627663"/>
            <a:ext cx="9143998" cy="739681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00595" y="2667000"/>
            <a:ext cx="794280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DU Body A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606829" y="338675"/>
            <a:ext cx="8021781" cy="7299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z="36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06829" y="1371599"/>
            <a:ext cx="8079970" cy="4546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lvl="0" indent="-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0838"/>
              </a:buClr>
              <a:buSzPct val="100000"/>
              <a:buFont typeface="Noto Sans Symbols"/>
              <a:buChar char="▪"/>
              <a:defRPr sz="3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0838"/>
              </a:buClr>
              <a:buSzPct val="100000"/>
              <a:buFont typeface="Noto Sans Symbols"/>
              <a:buChar char="▪"/>
              <a:defRPr sz="27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7300" marR="0" lvl="2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0838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14500" marR="0" lvl="3" indent="-209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0838"/>
              </a:buClr>
              <a:buSzPct val="100000"/>
              <a:buFont typeface="Noto Sans Symbols"/>
              <a:buChar char="▪"/>
              <a:defRPr sz="2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14550" marR="0" lvl="4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0838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DU Quot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5791200" cy="297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/>
              <a:buNone/>
              <a:defRPr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Arial"/>
              <a:buNone/>
              <a:defRPr sz="1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7300" marR="0" lvl="2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14500" marR="0" lvl="3" indent="-209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ans Symbols"/>
              <a:buChar char="▪"/>
              <a:defRPr sz="21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717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CAR Agenda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06829" y="338675"/>
            <a:ext cx="8021781" cy="7299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z="4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1676400" y="1143000"/>
            <a:ext cx="6952209" cy="467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200000"/>
              </a:lnSpc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, ligh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/>
        </p:nvSpPr>
        <p:spPr>
          <a:xfrm>
            <a:off x="8405303" y="6377107"/>
            <a:ext cx="73869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9897"/>
              </a:buClr>
              <a:buSzPct val="25000"/>
              <a:buFont typeface="Arial"/>
              <a:buNone/>
            </a:pPr>
            <a:r>
              <a:rPr lang="en-US" sz="900" b="0" i="0" u="none" strike="noStrike" cap="none">
                <a:solidFill>
                  <a:srgbClr val="3A9897"/>
                </a:solidFill>
                <a:latin typeface="Arial"/>
                <a:ea typeface="Arial"/>
                <a:cs typeface="Arial"/>
                <a:sym typeface="Arial"/>
              </a:rPr>
              <a:t>[ </a:t>
            </a:r>
            <a:fld id="{00000000-1234-1234-1234-123412341234}" type="slidenum">
              <a:rPr lang="en-US" sz="900" b="0" i="0" u="none" strike="noStrike" cap="none">
                <a:solidFill>
                  <a:srgbClr val="3A9897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r>
              <a:rPr lang="en-US" sz="900" b="0" i="0" u="none" strike="noStrike" cap="none">
                <a:solidFill>
                  <a:srgbClr val="3A9897"/>
                </a:solidFill>
                <a:latin typeface="Arial"/>
                <a:ea typeface="Arial"/>
                <a:cs typeface="Arial"/>
                <a:sym typeface="Arial"/>
              </a:rPr>
              <a:t> ]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hyperlink" Target="https://docs.google.com/document/d/1XLiJkjhHDwV42OIzbuEhqyDfyvMd1mIBhQIVX5BPT98/edit?usp=sharing" TargetMode="External"/><Relationship Id="rId5" Type="http://schemas.openxmlformats.org/officeDocument/2006/relationships/hyperlink" Target="https://library.educause.edu/resources/2014/7/research-data-storage-a-framework-for-success" TargetMode="External"/><Relationship Id="rId6" Type="http://schemas.openxmlformats.org/officeDocument/2006/relationships/hyperlink" Target="https://library.educause.edu/resources/2013/1/developing-an-institutional-research-data-management-plan-service" TargetMode="External"/><Relationship Id="rId7" Type="http://schemas.openxmlformats.org/officeDocument/2006/relationships/hyperlink" Target="https://library.educause.edu/~/media/files/library/2015/8/ers1510r.pdf" TargetMode="External"/><Relationship Id="rId8" Type="http://schemas.openxmlformats.org/officeDocument/2006/relationships/hyperlink" Target="https://www.educause.edu/discuss/data-governance-and-chief-data-officers-constituent-group" TargetMode="External"/><Relationship Id="rId9" Type="http://schemas.openxmlformats.org/officeDocument/2006/relationships/hyperlink" Target="https://www.educause.edu/discuss/research-computing-constituent-group" TargetMode="External"/><Relationship Id="rId10" Type="http://schemas.openxmlformats.org/officeDocument/2006/relationships/hyperlink" Target="https://www.educause.edu/ecar/ecar-working-group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forms/9ChXrG8dUE2h00n13" TargetMode="External"/><Relationship Id="rId4" Type="http://schemas.openxmlformats.org/officeDocument/2006/relationships/hyperlink" Target="http://www.educause.edu/ecar/ecar-working-groups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282058" y="1452737"/>
            <a:ext cx="8669446" cy="9059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 Focus on Research Data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791589" y="781779"/>
            <a:ext cx="786661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 ECAR Working Groups Webinar • February 7, 2017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1731748" y="4720466"/>
            <a:ext cx="2679439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Kim Owen</a:t>
            </a:r>
            <a:br>
              <a:rPr lang="en-US"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Program Manager for Research and Education Network Resources</a:t>
            </a:r>
            <a:r>
              <a:rPr lang="en-US"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North Dakota State University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4721039" y="4720466"/>
            <a:ext cx="2518638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Ralph Zottola</a:t>
            </a:r>
            <a:br>
              <a:rPr lang="en-US"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CTO, Research Computing</a:t>
            </a:r>
            <a:br>
              <a:rPr lang="en-US"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University of Massachusetts</a:t>
            </a:r>
            <a:br>
              <a:rPr lang="en-US"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Central Office</a:t>
            </a:r>
          </a:p>
        </p:txBody>
      </p:sp>
      <p:sp>
        <p:nvSpPr>
          <p:cNvPr id="57" name="Shape 57"/>
          <p:cNvSpPr/>
          <p:nvPr/>
        </p:nvSpPr>
        <p:spPr>
          <a:xfrm>
            <a:off x="710954" y="270566"/>
            <a:ext cx="7729064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Calibri"/>
              <a:buNone/>
            </a:pPr>
            <a:r>
              <a:rPr lang="en-US" sz="3600" b="1" i="0" u="none" strike="noStrike" cap="none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TODAY’S EVENT BEGINS AT 3 P.M. ET</a:t>
            </a:r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3">
            <a:alphaModFix/>
          </a:blip>
          <a:srcRect t="7958" b="12747"/>
          <a:stretch/>
        </p:blipFill>
        <p:spPr>
          <a:xfrm>
            <a:off x="2054275" y="2387192"/>
            <a:ext cx="2093976" cy="2341194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 rotWithShape="1">
          <a:blip r:embed="rId4">
            <a:alphaModFix/>
          </a:blip>
          <a:srcRect l="588" r="8543"/>
          <a:stretch/>
        </p:blipFill>
        <p:spPr>
          <a:xfrm>
            <a:off x="4882303" y="2387192"/>
            <a:ext cx="2127129" cy="2340863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77661" y="394994"/>
            <a:ext cx="8021700" cy="729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r>
              <a:rPr lang="en-US" b="1" dirty="0"/>
              <a:t>ADNI - A Model Use Case?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606825" y="1475348"/>
            <a:ext cx="7704000" cy="42502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 smtClean="0">
                <a:solidFill>
                  <a:schemeClr val="dk1"/>
                </a:solidFill>
              </a:rPr>
              <a:t>Alzheimer’s </a:t>
            </a:r>
            <a:r>
              <a:rPr lang="en-US" sz="2000" dirty="0">
                <a:solidFill>
                  <a:schemeClr val="dk1"/>
                </a:solidFill>
              </a:rPr>
              <a:t>Disease Neuroimaging Initiative</a:t>
            </a:r>
          </a:p>
          <a:p>
            <a:pPr marL="457200" lvl="0" indent="-342900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>
                <a:solidFill>
                  <a:schemeClr val="dk1"/>
                </a:solidFill>
              </a:rPr>
              <a:t>Public-private partnership with focus on collaboration and rapid data sharing. </a:t>
            </a:r>
          </a:p>
          <a:p>
            <a:pPr marL="457200" lvl="0" indent="-342900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>
                <a:solidFill>
                  <a:schemeClr val="dk1"/>
                </a:solidFill>
              </a:rPr>
              <a:t>Multiple repositories store the data redundantly at institutions worldwide. </a:t>
            </a:r>
          </a:p>
          <a:p>
            <a:pPr marL="457200" lvl="0" indent="-342900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>
                <a:solidFill>
                  <a:schemeClr val="dk1"/>
                </a:solidFill>
              </a:rPr>
              <a:t>Uniquely, no single researcher or institution owns the data. Both data and ideas are shared.</a:t>
            </a:r>
          </a:p>
          <a:p>
            <a:pPr marL="457200" lvl="0" indent="-342900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>
                <a:solidFill>
                  <a:schemeClr val="dk1"/>
                </a:solidFill>
              </a:rPr>
              <a:t>The approach allowed the study to be conducted at a scale not possible by individual researchers and research organizations. </a:t>
            </a:r>
          </a:p>
          <a:p>
            <a:pPr marL="457200" lvl="0" indent="-342900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>
                <a:solidFill>
                  <a:schemeClr val="dk1"/>
                </a:solidFill>
              </a:rPr>
              <a:t>The study has been used in over 1,200 research papers. </a:t>
            </a:r>
          </a:p>
          <a:p>
            <a:pPr marL="457200" lvl="0" indent="-342900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000" dirty="0">
                <a:solidFill>
                  <a:schemeClr val="dk1"/>
                </a:solidFill>
              </a:rPr>
              <a:t>To date, more than 8,500 researchers have sought access.</a:t>
            </a:r>
          </a:p>
        </p:txBody>
      </p:sp>
      <p:pic>
        <p:nvPicPr>
          <p:cNvPr id="5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24940"/>
            <a:ext cx="9144000" cy="23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236808" y="394988"/>
            <a:ext cx="8826462" cy="729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r>
              <a:rPr lang="en-US" b="1" dirty="0"/>
              <a:t>It Will Take a County, err, Country!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561150" y="1549708"/>
            <a:ext cx="8236800" cy="46501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400" dirty="0">
                <a:solidFill>
                  <a:schemeClr val="dk1"/>
                </a:solidFill>
              </a:rPr>
              <a:t>Any path forward needs to involve all stakeholders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400" dirty="0">
                <a:solidFill>
                  <a:schemeClr val="dk1"/>
                </a:solidFill>
              </a:rPr>
              <a:t>Recent requests for comments from the NIH, NLM, and others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400" dirty="0">
                <a:solidFill>
                  <a:schemeClr val="dk1"/>
                </a:solidFill>
              </a:rPr>
              <a:t>New policies (national and local) needed?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400" dirty="0">
                <a:solidFill>
                  <a:schemeClr val="dk1"/>
                </a:solidFill>
              </a:rPr>
              <a:t>Different approaches?</a:t>
            </a:r>
          </a:p>
          <a:p>
            <a:pPr marL="914400" lvl="1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-US" sz="2400" dirty="0" err="1">
                <a:solidFill>
                  <a:schemeClr val="dk1"/>
                </a:solidFill>
              </a:rPr>
              <a:t>Blockchain</a:t>
            </a:r>
            <a:endParaRPr lang="en-US" sz="2400" dirty="0">
              <a:solidFill>
                <a:schemeClr val="dk1"/>
              </a:solidFill>
            </a:endParaRPr>
          </a:p>
          <a:p>
            <a:pPr marL="914400" lvl="1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-US" sz="2400" dirty="0" err="1">
                <a:solidFill>
                  <a:schemeClr val="dk1"/>
                </a:solidFill>
              </a:rPr>
              <a:t>Github</a:t>
            </a:r>
            <a:endParaRPr lang="en-US" sz="2400" dirty="0">
              <a:solidFill>
                <a:schemeClr val="dk1"/>
              </a:solidFill>
            </a:endParaRP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400" dirty="0">
                <a:solidFill>
                  <a:schemeClr val="dk1"/>
                </a:solidFill>
              </a:rPr>
              <a:t>Are we ready to disrupt the status quo? Or put another way, can we really stop progress? Is this a conversation at your institution yet? If no, why not?</a:t>
            </a:r>
          </a:p>
        </p:txBody>
      </p:sp>
      <p:pic>
        <p:nvPicPr>
          <p:cNvPr id="5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24940"/>
            <a:ext cx="9144000" cy="23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882646" y="2014467"/>
            <a:ext cx="7378123" cy="350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14300" lvl="0" indent="-69850" algn="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You </a:t>
            </a:r>
            <a:r>
              <a:rPr lang="en-US" sz="4000" dirty="0">
                <a:solidFill>
                  <a:srgbClr val="FFFFFF"/>
                </a:solidFill>
              </a:rPr>
              <a:t>can have data without information, but you cannot have information without data</a:t>
            </a:r>
            <a:r>
              <a:rPr lang="en-US" sz="4000" dirty="0" smtClean="0">
                <a:solidFill>
                  <a:srgbClr val="FFFFFF"/>
                </a:solidFill>
              </a:rPr>
              <a:t>.</a:t>
            </a:r>
            <a:endParaRPr lang="en-US" sz="4000" dirty="0">
              <a:solidFill>
                <a:srgbClr val="FFFFFF"/>
              </a:solidFill>
            </a:endParaRPr>
          </a:p>
          <a:p>
            <a:pPr marL="114300" lvl="0" indent="-69850" algn="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sz="2400" dirty="0">
              <a:solidFill>
                <a:srgbClr val="FFFFFF"/>
              </a:solidFill>
            </a:endParaRPr>
          </a:p>
          <a:p>
            <a:pPr marL="114300" lvl="0" indent="-69850" algn="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i="1" dirty="0">
                <a:solidFill>
                  <a:srgbClr val="FFFFFF"/>
                </a:solidFill>
              </a:rPr>
              <a:t>Daniel Keys Moran, Programmer and</a:t>
            </a:r>
          </a:p>
          <a:p>
            <a:pPr marL="114300" lvl="0" indent="-69850" algn="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i="1" dirty="0">
                <a:solidFill>
                  <a:srgbClr val="FFFFFF"/>
                </a:solidFill>
              </a:rPr>
              <a:t>Science Fiction Writer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Arial"/>
              <a:buNone/>
            </a:pPr>
            <a:endParaRPr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236808" y="3641721"/>
            <a:ext cx="8021781" cy="184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Kim Owen</a:t>
            </a:r>
          </a:p>
          <a:p>
            <a:pPr marL="0" marR="0" lvl="0" indent="0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 Manager, Research and Education Network Resources</a:t>
            </a:r>
          </a:p>
          <a:p>
            <a:pPr marL="0" marR="0" lvl="0" indent="0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North Dakota State University</a:t>
            </a:r>
          </a:p>
          <a:p>
            <a:pPr marL="0" marR="0" lvl="0" indent="0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sng" strike="noStrike" cap="none" dirty="0" err="1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kim.owen@</a:t>
            </a:r>
            <a:r>
              <a:rPr lang="en-US" sz="2000" b="0" i="0" u="sng" strike="noStrike" cap="none" dirty="0" err="1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ndsu.edu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February 7, 2017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title" idx="4294967295"/>
          </p:nvPr>
        </p:nvSpPr>
        <p:spPr>
          <a:xfrm>
            <a:off x="236808" y="276887"/>
            <a:ext cx="8306595" cy="26503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ct val="25000"/>
            </a:pPr>
            <a:r>
              <a:rPr lang="en-US" sz="4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Developing an </a:t>
            </a:r>
            <a:r>
              <a:rPr lang="en-US" sz="4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Institutional Research </a:t>
            </a:r>
            <a:r>
              <a:rPr lang="en-US" sz="4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</a:t>
            </a:r>
            <a:r>
              <a:rPr lang="en-US" sz="4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Management Plan </a:t>
            </a:r>
            <a:r>
              <a:rPr lang="en-US" sz="4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</a:t>
            </a:r>
            <a:br>
              <a:rPr lang="en-US" sz="4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en-US" sz="4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4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</a:t>
            </a:r>
            <a:r>
              <a:rPr lang="en-US" sz="4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Storage</a:t>
            </a:r>
            <a:endParaRPr lang="en-US" sz="4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6133" y="403247"/>
            <a:ext cx="8021781" cy="7299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</a:t>
            </a:r>
            <a:r>
              <a:rPr lang="en-US" sz="4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4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anagement</a:t>
            </a: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sldNum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 txBox="1"/>
          <p:nvPr/>
        </p:nvSpPr>
        <p:spPr>
          <a:xfrm>
            <a:off x="295050" y="3682385"/>
            <a:ext cx="78866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 of this paper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391548" y="4589966"/>
            <a:ext cx="8510118" cy="14044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insights on developing data management planning services at research higher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education institutions.</a:t>
            </a: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295050" y="1603987"/>
            <a:ext cx="8671200" cy="2223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1999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Public access to data from federally funded  research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Increasing access to the results of federally funded   scientific research</a:t>
            </a:r>
          </a:p>
        </p:txBody>
      </p:sp>
      <p:pic>
        <p:nvPicPr>
          <p:cNvPr id="8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24940"/>
            <a:ext cx="9144000" cy="23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13077" y="403247"/>
            <a:ext cx="8021781" cy="7299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the Guide </a:t>
            </a:r>
            <a:r>
              <a:rPr lang="en-US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4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and Isn’t</a:t>
            </a:r>
            <a:endParaRPr lang="en-US" sz="4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13077" y="1355989"/>
            <a:ext cx="8215533" cy="38265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540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ct val="100000"/>
            </a:pP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this guide </a:t>
            </a:r>
            <a:r>
              <a:rPr lang="en-US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</a:t>
            </a:r>
            <a:r>
              <a:rPr lang="en-US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 lang="en-US" sz="24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03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Provides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overview of common DMP service elements </a:t>
            </a:r>
          </a:p>
          <a:p>
            <a:pPr marL="228600" marR="0" lvl="0" indent="-203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Time-sensitive – a moving target</a:t>
            </a:r>
          </a:p>
          <a:p>
            <a:pPr marL="228600" marR="0" lvl="0" indent="-203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broad synopsis of current practices and models</a:t>
            </a:r>
          </a:p>
          <a:p>
            <a:pPr marL="228600" marR="0" lvl="0" indent="-203200" algn="l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one component of a larger, formalized process addressing research data management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infrastructure</a:t>
            </a:r>
          </a:p>
          <a:p>
            <a:pPr marL="25400">
              <a:lnSpc>
                <a:spcPct val="100000"/>
              </a:lnSpc>
              <a:spcBef>
                <a:spcPts val="2200"/>
              </a:spcBef>
              <a:spcAft>
                <a:spcPts val="600"/>
              </a:spcAft>
              <a:buClr>
                <a:schemeClr val="dk1"/>
              </a:buClr>
              <a:buSzPct val="100000"/>
            </a:pP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this guide </a:t>
            </a:r>
            <a:r>
              <a:rPr lang="en-US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NOT</a:t>
            </a:r>
            <a:r>
              <a:rPr lang="en-US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marL="228600" lvl="0" indent="-20320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comprehensive check-list intended to cover all things for all research grant proposals </a:t>
            </a:r>
          </a:p>
          <a:p>
            <a:pPr marL="228600" lvl="0" indent="-20320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a guarantee for successful grant awards</a:t>
            </a:r>
          </a:p>
          <a:p>
            <a:pPr marL="2540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ct val="100000"/>
            </a:pPr>
            <a:endParaRPr lang="en-US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" marR="0" lvl="0" algn="l" rtl="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ct val="1000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sldNum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24940"/>
            <a:ext cx="9144000" cy="23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2087" y="381723"/>
            <a:ext cx="8460487" cy="7299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Purpose of Data Management Plans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258335" y="1485137"/>
            <a:ext cx="8885665" cy="43215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Communicate (findings, hypotheses, insights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replicability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Organize (nomenclature, terminology, disciplines)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 communities toward collaboration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Document, manage, resolve controversies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Establish precedence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trustworthy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reproducible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Perturb assumptions and methods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sldNum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24940"/>
            <a:ext cx="9144000" cy="23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09031" y="403247"/>
            <a:ext cx="8438960" cy="7299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Benefits of Data Management Plans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02783" y="1420562"/>
            <a:ext cx="8004299" cy="45368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 time</a:t>
            </a: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research impact</a:t>
            </a: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Ensure long-term ability to preserve fragile data sets</a:t>
            </a: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Organize and categorize data for efficient access, analysis, queries, etc.</a:t>
            </a: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sharing and open-access</a:t>
            </a: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on data sharing as an objective of investigation</a:t>
            </a: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data-intensive discovery across disciplines</a:t>
            </a: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Promote verification and replication of research analysis and findings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sldNum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24940"/>
            <a:ext cx="9144000" cy="23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348786" y="-131633"/>
            <a:ext cx="7886699" cy="14581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Big Picture: </a:t>
            </a:r>
            <a:r>
              <a:rPr lang="en-US" dirty="0"/>
              <a:t/>
            </a:r>
            <a:br>
              <a:rPr lang="en-US" dirty="0"/>
            </a:br>
            <a:r>
              <a:rPr lang="en-US" sz="36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 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Lifecycle Stages</a:t>
            </a: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57523" y="1185063"/>
            <a:ext cx="5834205" cy="5672937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Shape 19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Shape 9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124940"/>
            <a:ext cx="9144000" cy="23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6133" y="403247"/>
            <a:ext cx="8021781" cy="7299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Developing a DMP Service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516671" y="1424461"/>
            <a:ext cx="7961243" cy="467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Organizing</a:t>
            </a:r>
          </a:p>
          <a:p>
            <a:pPr marL="914400" lvl="1" indent="-45720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Institutional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culture / Organizational makeup / Geographic dispersion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Funding</a:t>
            </a:r>
          </a:p>
          <a:p>
            <a:pPr marL="914400" lvl="1" indent="-457200">
              <a:spcBef>
                <a:spcPts val="100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4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Staf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US" sz="24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resources,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c</a:t>
            </a:r>
            <a:r>
              <a:rPr lang="en-US" sz="24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ore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 of the institution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 Delivery / Instructions /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Guidance</a:t>
            </a:r>
          </a:p>
          <a:p>
            <a:pPr marL="914400" lvl="1" indent="-457200">
              <a:spcBef>
                <a:spcPts val="100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Central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IT, Faculty/Deans, Legal Counsel, Library, Research Computing, Office of Sponsored Programs, Others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Critical skill sets: disciplines / data 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sldNum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24940"/>
            <a:ext cx="9144000" cy="23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0" y="2504060"/>
            <a:ext cx="9143998" cy="9059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r>
              <a:rPr lang="en-US" sz="48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Focus on Research Data</a:t>
            </a:r>
            <a:endParaRPr lang="en-US" sz="4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09600" y="3276598"/>
            <a:ext cx="8096594" cy="9130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r>
              <a:rPr lang="en-US" sz="24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 ECAR Working Groups Webinar </a:t>
            </a:r>
            <a:br>
              <a:rPr lang="en-US" sz="24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February 7, 2017 • 3-4 p.m. ET</a:t>
            </a:r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434605" y="381723"/>
            <a:ext cx="8021781" cy="7299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Quality of the Plan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06829" y="1592756"/>
            <a:ext cx="8021781" cy="43000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Institutional Vetting of the DMP improves quality:</a:t>
            </a:r>
          </a:p>
          <a:p>
            <a:pPr marL="685800" marR="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Clarifies roles, responsibilities and risks</a:t>
            </a:r>
          </a:p>
          <a:p>
            <a:pPr marL="685800" marR="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Storage requirements</a:t>
            </a:r>
          </a:p>
          <a:p>
            <a:pPr marL="685800" marR="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Curation needs</a:t>
            </a:r>
          </a:p>
          <a:p>
            <a:pPr marL="685800" marR="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Commitment of technology resources</a:t>
            </a:r>
          </a:p>
          <a:p>
            <a:pPr marL="685800" marR="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Viability of network capabilities</a:t>
            </a:r>
          </a:p>
          <a:p>
            <a:pPr marL="685800" marR="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Minimizes risk to the researcher and institution 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Shape 210"/>
          <p:cNvSpPr txBox="1">
            <a:spLocks noGrp="1"/>
          </p:cNvSpPr>
          <p:nvPr>
            <p:ph type="sldNum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24940"/>
            <a:ext cx="9144000" cy="23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456133" y="403247"/>
            <a:ext cx="8021781" cy="7299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Researcher Resources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456133" y="1528184"/>
            <a:ext cx="8413386" cy="43646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Storage options</a:t>
            </a:r>
          </a:p>
          <a:p>
            <a:pPr marL="228600" marR="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DMP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products vs.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in-house templates</a:t>
            </a:r>
          </a:p>
          <a:p>
            <a:pPr marL="228600" marR="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administration management software</a:t>
            </a:r>
          </a:p>
          <a:p>
            <a:pPr marL="228600" marR="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Institutional /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discipline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-specific repositories</a:t>
            </a:r>
          </a:p>
          <a:p>
            <a:pPr marL="228600" marR="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Consulting</a:t>
            </a:r>
          </a:p>
          <a:p>
            <a:pPr marL="228600" marR="0" lvl="0" indent="-228600" algn="l" rtl="0">
              <a:lnSpc>
                <a:spcPct val="11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Shape 218"/>
          <p:cNvSpPr txBox="1">
            <a:spLocks noGrp="1"/>
          </p:cNvSpPr>
          <p:nvPr>
            <p:ph type="sldNum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24940"/>
            <a:ext cx="9144000" cy="23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606829" y="726107"/>
            <a:ext cx="8021781" cy="7299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Storage Environments </a:t>
            </a:r>
            <a:b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Throughout </a:t>
            </a: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Data Lifecycle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5971760" y="2755037"/>
            <a:ext cx="3258351" cy="25828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Central IT storage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storage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Divisional/departmental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Cloud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sldNum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5" name="Shape 225"/>
          <p:cNvGrpSpPr/>
          <p:nvPr/>
        </p:nvGrpSpPr>
        <p:grpSpPr>
          <a:xfrm>
            <a:off x="129168" y="2371572"/>
            <a:ext cx="5756481" cy="3336179"/>
            <a:chOff x="-256144" y="-212830"/>
            <a:chExt cx="5949388" cy="3298784"/>
          </a:xfrm>
        </p:grpSpPr>
        <p:pic>
          <p:nvPicPr>
            <p:cNvPr id="226" name="Shape 22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256144" y="-212830"/>
              <a:ext cx="5949388" cy="32987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7" name="Shape 227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768525" y="-166532"/>
              <a:ext cx="2106591" cy="158573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520717" y="381723"/>
            <a:ext cx="8021781" cy="7299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lang="en-US" sz="4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Summary </a:t>
            </a:r>
            <a:endParaRPr lang="en-US" sz="4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520717" y="1829516"/>
            <a:ext cx="8107893" cy="40632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a model for local administration of research data management services</a:t>
            </a:r>
          </a:p>
          <a:p>
            <a:pPr marL="228600" marR="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resources for convenient access to researchers during the research data lifecycle</a:t>
            </a:r>
          </a:p>
          <a:p>
            <a:pPr marL="228600" marR="0" lvl="0" indent="-228600" algn="l" rtl="0">
              <a:lnSpc>
                <a:spcPct val="11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Designate one or more dedicated staff to serve a range of consulting needs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sldNum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24940"/>
            <a:ext cx="9144000" cy="23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Framework for Success</a:t>
            </a:r>
          </a:p>
          <a:p>
            <a:pPr marL="0" marR="0" lvl="0" indent="0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ECAR Working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 2014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>
          <a:xfrm>
            <a:off x="600595" y="2602428"/>
            <a:ext cx="7942809" cy="718467"/>
          </a:xfrm>
        </p:spPr>
        <p:txBody>
          <a:bodyPr anchor="ctr"/>
          <a:lstStyle/>
          <a:p>
            <a:r>
              <a:rPr lang="en-US" dirty="0" smtClean="0"/>
              <a:t>Research Data Storage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413077" y="403247"/>
            <a:ext cx="8021781" cy="7299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413077" y="1700374"/>
            <a:ext cx="8215533" cy="4192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 framework that helps higher education institutions establish and evaluate research and data storage efforts on their campus.</a:t>
            </a:r>
          </a:p>
        </p:txBody>
      </p:sp>
      <p:sp>
        <p:nvSpPr>
          <p:cNvPr id="257" name="Shape 257"/>
          <p:cNvSpPr txBox="1">
            <a:spLocks noGrp="1"/>
          </p:cNvSpPr>
          <p:nvPr>
            <p:ph type="sldNum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24940"/>
            <a:ext cx="9144000" cy="23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4311" y="4649122"/>
            <a:ext cx="7832075" cy="1312951"/>
          </a:xfrm>
          <a:prstGeom prst="rect">
            <a:avLst/>
          </a:prstGeom>
          <a:solidFill>
            <a:srgbClr val="F2F2F2"/>
          </a:solidFill>
          <a:ln w="31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370021" y="403247"/>
            <a:ext cx="8021781" cy="7299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Framework </a:t>
            </a: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370021" y="1377515"/>
            <a:ext cx="8258589" cy="33577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858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Governance, Policy and Oversight</a:t>
            </a:r>
          </a:p>
          <a:p>
            <a:pPr marL="6858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Life Cycle</a:t>
            </a:r>
          </a:p>
          <a:p>
            <a:pPr marL="6858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 of Third-Party (Cloud) Providers of Storage</a:t>
            </a:r>
          </a:p>
          <a:p>
            <a:pPr marL="6858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Communication and Collaboration</a:t>
            </a:r>
          </a:p>
          <a:p>
            <a:pPr marL="6858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Infrastructure</a:t>
            </a:r>
          </a:p>
          <a:p>
            <a:pPr marL="6858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Operation and Management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Shape 271"/>
          <p:cNvSpPr txBox="1">
            <a:spLocks noGrp="1"/>
          </p:cNvSpPr>
          <p:nvPr>
            <p:ph type="sldNum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5" name="Shape 265"/>
          <p:cNvGrpSpPr/>
          <p:nvPr/>
        </p:nvGrpSpPr>
        <p:grpSpPr>
          <a:xfrm>
            <a:off x="881050" y="4841142"/>
            <a:ext cx="7402674" cy="820623"/>
            <a:chOff x="791277" y="4354448"/>
            <a:chExt cx="9870233" cy="820623"/>
          </a:xfrm>
        </p:grpSpPr>
        <p:sp>
          <p:nvSpPr>
            <p:cNvPr id="266" name="Shape 266"/>
            <p:cNvSpPr txBox="1"/>
            <p:nvPr/>
          </p:nvSpPr>
          <p:spPr>
            <a:xfrm>
              <a:off x="791277" y="4354448"/>
              <a:ext cx="2297700" cy="8205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8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Leading Edge</a:t>
              </a:r>
            </a:p>
          </p:txBody>
        </p:sp>
        <p:sp>
          <p:nvSpPr>
            <p:cNvPr id="267" name="Shape 267"/>
            <p:cNvSpPr txBox="1"/>
            <p:nvPr/>
          </p:nvSpPr>
          <p:spPr>
            <a:xfrm>
              <a:off x="4897037" y="4354452"/>
              <a:ext cx="2977800" cy="8205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8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Industry Standard</a:t>
              </a:r>
            </a:p>
          </p:txBody>
        </p:sp>
        <p:sp>
          <p:nvSpPr>
            <p:cNvPr id="268" name="Shape 268"/>
            <p:cNvSpPr txBox="1"/>
            <p:nvPr/>
          </p:nvSpPr>
          <p:spPr>
            <a:xfrm>
              <a:off x="8821610" y="4485286"/>
              <a:ext cx="1839900" cy="4959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8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Lagging</a:t>
              </a:r>
            </a:p>
          </p:txBody>
        </p:sp>
        <p:sp>
          <p:nvSpPr>
            <p:cNvPr id="269" name="Shape 269"/>
            <p:cNvSpPr/>
            <p:nvPr/>
          </p:nvSpPr>
          <p:spPr>
            <a:xfrm rot="10800000">
              <a:off x="3024555" y="4354457"/>
              <a:ext cx="1324707" cy="820614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Shape 270"/>
            <p:cNvSpPr/>
            <p:nvPr/>
          </p:nvSpPr>
          <p:spPr>
            <a:xfrm rot="10800000">
              <a:off x="7467600" y="4354456"/>
              <a:ext cx="1324707" cy="820614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1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24940"/>
            <a:ext cx="9144000" cy="23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477661" y="403247"/>
            <a:ext cx="8021781" cy="7299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founded on communication ...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477661" y="1657328"/>
            <a:ext cx="8150949" cy="15281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Conversations about research data storage planning and management are critical across 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departments.</a:t>
            </a:r>
            <a:endParaRPr lang="en-US"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Shape 279"/>
          <p:cNvSpPr txBox="1">
            <a:spLocks noGrp="1"/>
          </p:cNvSpPr>
          <p:nvPr>
            <p:ph type="sldNum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80" name="Shape 280"/>
          <p:cNvGrpSpPr/>
          <p:nvPr/>
        </p:nvGrpSpPr>
        <p:grpSpPr>
          <a:xfrm>
            <a:off x="150695" y="3985582"/>
            <a:ext cx="9041743" cy="1073310"/>
            <a:chOff x="1537941" y="3347674"/>
            <a:chExt cx="10572166" cy="1073310"/>
          </a:xfrm>
        </p:grpSpPr>
        <p:sp>
          <p:nvSpPr>
            <p:cNvPr id="281" name="Shape 281"/>
            <p:cNvSpPr txBox="1"/>
            <p:nvPr/>
          </p:nvSpPr>
          <p:spPr>
            <a:xfrm>
              <a:off x="1537941" y="3349823"/>
              <a:ext cx="2813539" cy="95410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8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Multiple perspectives </a:t>
              </a:r>
            </a:p>
          </p:txBody>
        </p:sp>
        <p:sp>
          <p:nvSpPr>
            <p:cNvPr id="282" name="Shape 282"/>
            <p:cNvSpPr txBox="1"/>
            <p:nvPr/>
          </p:nvSpPr>
          <p:spPr>
            <a:xfrm>
              <a:off x="7389984" y="3347674"/>
              <a:ext cx="4720123" cy="107331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8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 comprehensive storage-management structure </a:t>
              </a:r>
            </a:p>
          </p:txBody>
        </p:sp>
        <p:sp>
          <p:nvSpPr>
            <p:cNvPr id="283" name="Shape 283"/>
            <p:cNvSpPr/>
            <p:nvPr/>
          </p:nvSpPr>
          <p:spPr>
            <a:xfrm>
              <a:off x="5909753" y="3455294"/>
              <a:ext cx="1324707" cy="820614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Shape 284"/>
            <p:cNvSpPr/>
            <p:nvPr/>
          </p:nvSpPr>
          <p:spPr>
            <a:xfrm rot="10800000">
              <a:off x="4355784" y="3468567"/>
              <a:ext cx="1324707" cy="820614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0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24940"/>
            <a:ext cx="9144000" cy="23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456133" y="381723"/>
            <a:ext cx="8021781" cy="7299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Anticipated outcomes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1" y="1355991"/>
            <a:ext cx="9144000" cy="45368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Starting the conversation at your institution </a:t>
            </a:r>
          </a:p>
          <a:p>
            <a:pPr marL="914400" marR="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to a common understanding of what research data storage maturity means across your institution. </a:t>
            </a:r>
          </a:p>
          <a:p>
            <a:pPr marL="914400" marR="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 accountability issues with stakeholders. 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Strategizing </a:t>
            </a:r>
          </a:p>
          <a:p>
            <a:pPr marL="914400" marR="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or </a:t>
            </a:r>
            <a:r>
              <a:rPr lang="en-US" sz="2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modify matrix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components </a:t>
            </a:r>
            <a:r>
              <a:rPr lang="en-US" sz="2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</a:t>
            </a:r>
            <a:r>
              <a:rPr lang="en-US" sz="2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institution </a:t>
            </a:r>
            <a:r>
              <a:rPr lang="en-US" sz="2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continuum of higher </a:t>
            </a:r>
            <a:r>
              <a:rPr lang="en-US" sz="26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</a:t>
            </a:r>
            <a:r>
              <a:rPr lang="en-US" sz="2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institutions. </a:t>
            </a:r>
          </a:p>
          <a:p>
            <a:pPr marL="914400" marR="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specific areas </a:t>
            </a:r>
            <a:r>
              <a:rPr lang="en-US" sz="2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when addressed, will help your institution move up to the next level. </a:t>
            </a:r>
          </a:p>
          <a:p>
            <a:pPr marL="914400" marR="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as leverage when justifying needs in planning and budgeting.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Shape 292"/>
          <p:cNvSpPr txBox="1">
            <a:spLocks noGrp="1"/>
          </p:cNvSpPr>
          <p:nvPr>
            <p:ph type="sldNum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24940"/>
            <a:ext cx="9144000" cy="23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434605" y="381723"/>
            <a:ext cx="8537171" cy="7299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Understanding the Maturity Classifications 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434605" y="1485137"/>
            <a:ext cx="8370330" cy="46706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Leading Edge</a:t>
            </a:r>
          </a:p>
          <a:p>
            <a:pPr marR="0" lvl="0" algn="l" rtl="0">
              <a:lnSpc>
                <a:spcPct val="80000"/>
              </a:lnSpc>
              <a:spcAft>
                <a:spcPts val="1200"/>
              </a:spcAft>
              <a:buClr>
                <a:schemeClr val="dk1"/>
              </a:buClr>
              <a:buSzPct val="100000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Ongoing communication, collaborative planning and development across the institution</a:t>
            </a:r>
            <a:r>
              <a:rPr lang="en-US" sz="2200" dirty="0">
                <a:latin typeface="Calibri"/>
                <a:cs typeface="Calibri"/>
              </a:rPr>
              <a:t>: r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eview and piloting of new tools and resources is a joint venture, especially among those in academics, research, the libraries and information technology.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Industry Standard</a:t>
            </a:r>
          </a:p>
          <a:p>
            <a:pPr marR="0" lvl="0" algn="l" rtl="0">
              <a:lnSpc>
                <a:spcPct val="80000"/>
              </a:lnSpc>
              <a:spcBef>
                <a:spcPts val="500"/>
              </a:spcBef>
              <a:spcAft>
                <a:spcPts val="1200"/>
              </a:spcAft>
              <a:buClr>
                <a:schemeClr val="dk1"/>
              </a:buClr>
              <a:buSzPct val="100000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general awareness exists across the institution but developing </a:t>
            </a:r>
            <a:r>
              <a:rPr lang="en-US" sz="2200" dirty="0">
                <a:latin typeface="Calibri"/>
                <a:cs typeface="Calibri"/>
              </a:rPr>
              <a:t>critical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practices may be viewed as unnecessary to address randomly recurring issues</a:t>
            </a:r>
            <a:r>
              <a:rPr lang="en-US" sz="2200" dirty="0">
                <a:latin typeface="Calibri"/>
                <a:cs typeface="Calibri"/>
              </a:rPr>
              <a:t>;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>
                <a:latin typeface="Calibri"/>
                <a:cs typeface="Calibri"/>
              </a:rPr>
              <a:t>m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inimal or sporadic communication occurs when needed</a:t>
            </a:r>
            <a:r>
              <a:rPr lang="en-US" sz="2200" dirty="0">
                <a:latin typeface="Calibri"/>
                <a:cs typeface="Calibri"/>
              </a:rPr>
              <a:t>. 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</a:t>
            </a:r>
            <a:r>
              <a:rPr lang="en-US" sz="2200" dirty="0">
                <a:latin typeface="Calibri"/>
                <a:cs typeface="Calibri"/>
              </a:rPr>
              <a:t>H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 spots’ exist across campus where leading edge activities are more frequent.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Lagging</a:t>
            </a:r>
          </a:p>
          <a:p>
            <a:pPr marR="0" lvl="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Issues are addressed in isolation and with little consideration to the bigger picture of the institution’s goals</a:t>
            </a:r>
            <a:r>
              <a:rPr lang="en-US" sz="2200" dirty="0">
                <a:latin typeface="Calibri"/>
                <a:cs typeface="Calibri"/>
              </a:rPr>
              <a:t>; c</a:t>
            </a:r>
            <a:r>
              <a:rPr lang="en-US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ommunication is minimal. </a:t>
            </a: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2000"/>
              <a:buFont typeface="Arial"/>
              <a:buNone/>
            </a:pPr>
            <a:endParaRPr sz="204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2000"/>
              <a:buFont typeface="Arial"/>
              <a:buNone/>
            </a:pPr>
            <a:endParaRPr sz="204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99166"/>
              <a:buFont typeface="Arial"/>
              <a:buNone/>
            </a:pPr>
            <a:endParaRPr sz="238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Shape 300"/>
          <p:cNvSpPr txBox="1">
            <a:spLocks noGrp="1"/>
          </p:cNvSpPr>
          <p:nvPr>
            <p:ph type="sldNum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24940"/>
            <a:ext cx="9144000" cy="23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28100" y="1790700"/>
            <a:ext cx="8287800" cy="2971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When faculty evaluate their institution’s support for data-intensive research, they are generally satisfied with the provision of research computing technologies (42%), but many also claimed that they do not have the IT cyberinfrastructure resources and support needed to effectively pursue their research (44%).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3566100" y="6272700"/>
            <a:ext cx="5577900" cy="58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i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ECAR Study of Faculty and Information Technology, 2015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374813" y="344380"/>
            <a:ext cx="7886700" cy="77801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-US" sz="3200" b="1" dirty="0" smtClean="0"/>
              <a:t>Example</a:t>
            </a:r>
            <a:r>
              <a:rPr lang="en-US" sz="3200" b="1" dirty="0"/>
              <a:t>: Compliance with Research Grant Data Storage </a:t>
            </a:r>
            <a:r>
              <a:rPr lang="en-US" sz="3200" b="1" dirty="0" smtClean="0"/>
              <a:t>Requirements</a:t>
            </a:r>
            <a:endParaRPr lang="en-US" sz="3200" b="1" dirty="0"/>
          </a:p>
        </p:txBody>
      </p:sp>
      <p:graphicFrame>
        <p:nvGraphicFramePr>
          <p:cNvPr id="307" name="Shape 307"/>
          <p:cNvGraphicFramePr/>
          <p:nvPr>
            <p:extLst>
              <p:ext uri="{D42A27DB-BD31-4B8C-83A1-F6EECF244321}">
                <p14:modId xmlns:p14="http://schemas.microsoft.com/office/powerpoint/2010/main" val="3597597480"/>
              </p:ext>
            </p:extLst>
          </p:nvPr>
        </p:nvGraphicFramePr>
        <p:xfrm>
          <a:off x="312391" y="1765836"/>
          <a:ext cx="8578655" cy="3950148"/>
        </p:xfrm>
        <a:graphic>
          <a:graphicData uri="http://schemas.openxmlformats.org/drawingml/2006/table">
            <a:tbl>
              <a:tblPr>
                <a:noFill/>
                <a:tableStyleId>{FF7195C4-C7B9-494B-B2A1-108A899A1F57}</a:tableStyleId>
              </a:tblPr>
              <a:tblGrid>
                <a:gridCol w="2745812"/>
                <a:gridCol w="3034528"/>
                <a:gridCol w="2798315"/>
              </a:tblGrid>
              <a:tr h="3810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US" sz="2400" b="1"/>
                        <a:t>Leading Edge</a:t>
                      </a: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US" sz="2400" b="1"/>
                        <a:t>Industry Standard</a:t>
                      </a: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US" sz="2400" b="1"/>
                        <a:t>Lagging</a:t>
                      </a:r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lnSpc>
                          <a:spcPct val="11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</a:rPr>
                        <a:t>A formal process exists to understand and comply with storage requirements based on pending grant proposals and awards, as does a formal mechanism for the institution to respond to those requirements effectively and efficiently.</a:t>
                      </a:r>
                      <a:r>
                        <a:rPr lang="en-US" sz="800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0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</a:rPr>
                        <a:t>Compliance for research grant data storage is considered and addressed when new grants are awarded or new agency requirements are announced. </a:t>
                      </a:r>
                    </a:p>
                    <a:p>
                      <a:pPr lvl="0">
                        <a:lnSpc>
                          <a:spcPct val="110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en-US" sz="1100" dirty="0">
                          <a:solidFill>
                            <a:schemeClr val="dk1"/>
                          </a:solidFill>
                        </a:rPr>
                        <a:t>					</a:t>
                      </a:r>
                    </a:p>
                    <a:p>
                      <a:pPr lvl="0">
                        <a:lnSpc>
                          <a:spcPct val="110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en-US" sz="1100" dirty="0">
                          <a:solidFill>
                            <a:schemeClr val="dk1"/>
                          </a:solidFill>
                        </a:rPr>
                        <a:t>				</a:t>
                      </a:r>
                    </a:p>
                    <a:p>
                      <a:pPr lvl="0">
                        <a:lnSpc>
                          <a:spcPct val="110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rPr lang="en-US" sz="1100" dirty="0">
                          <a:solidFill>
                            <a:schemeClr val="dk1"/>
                          </a:solidFill>
                        </a:rPr>
                        <a:t>			</a:t>
                      </a:r>
                    </a:p>
                    <a:p>
                      <a:pPr lvl="0">
                        <a:lnSpc>
                          <a:spcPct val="11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100" dirty="0">
                          <a:solidFill>
                            <a:schemeClr val="dk1"/>
                          </a:solidFill>
                        </a:rPr>
                        <a:t>	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</a:rPr>
                        <a:t>Compliance is addressed independently by grant PIs, often with little communication or engagement with centralized IT and other departments charged with maintaining the institution’s practices and policies.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pic>
        <p:nvPicPr>
          <p:cNvPr id="6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24940"/>
            <a:ext cx="9144000" cy="23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xfrm>
            <a:off x="391549" y="403247"/>
            <a:ext cx="8021781" cy="7299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lang="en-US" sz="4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Summary</a:t>
            </a:r>
            <a:endParaRPr lang="en-US" sz="4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710423" y="1635804"/>
            <a:ext cx="7918187" cy="4256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data growth and needs continue to expand at a rapid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pace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framework to initiate and expand discussion surrounding this topic at your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institution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Categories and maturity classifications invite engagement from diverse disciplines and support entities</a:t>
            </a:r>
          </a:p>
        </p:txBody>
      </p:sp>
      <p:sp>
        <p:nvSpPr>
          <p:cNvPr id="316" name="Shape 316"/>
          <p:cNvSpPr txBox="1">
            <a:spLocks noGrp="1"/>
          </p:cNvSpPr>
          <p:nvPr>
            <p:ph type="sldNum" idx="4294967295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24940"/>
            <a:ext cx="9144000" cy="23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609599" y="1013533"/>
            <a:ext cx="7866612" cy="9059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r>
              <a:rPr lang="en-US" sz="4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Questions?</a:t>
            </a:r>
          </a:p>
        </p:txBody>
      </p:sp>
      <p:cxnSp>
        <p:nvCxnSpPr>
          <p:cNvPr id="328" name="Shape 328"/>
          <p:cNvCxnSpPr/>
          <p:nvPr/>
        </p:nvCxnSpPr>
        <p:spPr>
          <a:xfrm>
            <a:off x="547074" y="1821766"/>
            <a:ext cx="8065903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329" name="Shape 329" descr="EDUCAUSE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1242" y="540756"/>
            <a:ext cx="1984950" cy="4429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xfrm>
            <a:off x="609599" y="480133"/>
            <a:ext cx="7866600" cy="90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r>
              <a:rPr lang="en-US" sz="4800" b="1">
                <a:latin typeface="Calibri"/>
                <a:ea typeface="Calibri"/>
                <a:cs typeface="Calibri"/>
                <a:sym typeface="Calibri"/>
              </a:rPr>
              <a:t>Resources</a:t>
            </a:r>
          </a:p>
        </p:txBody>
      </p:sp>
      <p:cxnSp>
        <p:nvCxnSpPr>
          <p:cNvPr id="335" name="Shape 335"/>
          <p:cNvCxnSpPr/>
          <p:nvPr/>
        </p:nvCxnSpPr>
        <p:spPr>
          <a:xfrm>
            <a:off x="547074" y="1288366"/>
            <a:ext cx="8065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336" name="Shape 336" descr="EDUCAUSE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1242" y="540756"/>
            <a:ext cx="1985100" cy="442800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Shape 337"/>
          <p:cNvSpPr txBox="1"/>
          <p:nvPr/>
        </p:nvSpPr>
        <p:spPr>
          <a:xfrm>
            <a:off x="661900" y="1386126"/>
            <a:ext cx="8482200" cy="472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ECAR Research Data Sharing Working Group - Project Description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Research Data Storage: A Framework For Success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Developing An Institutional Research Data Management Plan Service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alibri"/>
              <a:buChar char="•"/>
            </a:pPr>
            <a:r>
              <a:rPr lang="en-US" sz="2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ECAR Study of Faculty and Information Technology, 2015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EDUCAUSE Data Governance and Chief Data Officers Constituent Group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alibri"/>
              <a:buChar char="•"/>
            </a:pPr>
            <a:r>
              <a:rPr lang="en-US" sz="2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EDUCAUSE Research Computing Constituent Group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Arial"/>
              <a:buChar char="•"/>
            </a:pP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0"/>
              </a:rPr>
              <a:t>ECAR Working Groups Home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/>
          <p:nvPr/>
        </p:nvSpPr>
        <p:spPr>
          <a:xfrm>
            <a:off x="649287" y="1426291"/>
            <a:ext cx="7772400" cy="13292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endParaRPr sz="4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Shape 343"/>
          <p:cNvSpPr txBox="1"/>
          <p:nvPr/>
        </p:nvSpPr>
        <p:spPr>
          <a:xfrm>
            <a:off x="727439" y="805610"/>
            <a:ext cx="7478713" cy="1491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Please take the time to fill out this brief </a:t>
            </a:r>
            <a:r>
              <a:rPr lang="en-US" sz="36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evaluation</a:t>
            </a:r>
          </a:p>
        </p:txBody>
      </p:sp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1309075" y="2238758"/>
            <a:ext cx="6662615" cy="2699406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3F3F3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254"/>
              </a:srgbClr>
            </a:outerShdw>
          </a:effectLst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rgbClr val="990033"/>
                </a:solidFill>
                <a:latin typeface="Calibri"/>
                <a:ea typeface="Calibri"/>
                <a:cs typeface="Calibri"/>
                <a:sym typeface="Calibri"/>
              </a:rPr>
              <a:t>Save the Date!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Tuesday, March 7 • 3-4 p.m. ET</a:t>
            </a:r>
            <a:b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on Administrative Data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Tuesday, April 4 • 3-4 p.m. ET</a:t>
            </a:r>
            <a:b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on Academic Data</a:t>
            </a:r>
          </a:p>
        </p:txBody>
      </p:sp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xfrm>
            <a:off x="688368" y="12457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 Us Your Feedback!</a:t>
            </a:r>
          </a:p>
        </p:txBody>
      </p:sp>
      <p:sp>
        <p:nvSpPr>
          <p:cNvPr id="346" name="Shape 346"/>
          <p:cNvSpPr/>
          <p:nvPr/>
        </p:nvSpPr>
        <p:spPr>
          <a:xfrm>
            <a:off x="1479425" y="4979346"/>
            <a:ext cx="6389076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out more at: </a:t>
            </a:r>
            <a:b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www.educause.edu/ecar/ecar-working-groups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609600" y="352989"/>
            <a:ext cx="7866612" cy="9059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Today’s Speakers</a:t>
            </a:r>
          </a:p>
        </p:txBody>
      </p:sp>
      <p:pic>
        <p:nvPicPr>
          <p:cNvPr id="78" name="Shape 78" descr="EDUCAUSE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44067" y="6148298"/>
            <a:ext cx="1829500" cy="408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 rotWithShape="1">
          <a:blip r:embed="rId4">
            <a:alphaModFix/>
          </a:blip>
          <a:srcRect t="7958" b="12747"/>
          <a:stretch/>
        </p:blipFill>
        <p:spPr>
          <a:xfrm>
            <a:off x="534895" y="3630321"/>
            <a:ext cx="1913306" cy="2139195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5">
            <a:alphaModFix/>
          </a:blip>
          <a:srcRect l="588" r="8543"/>
          <a:stretch/>
        </p:blipFill>
        <p:spPr>
          <a:xfrm>
            <a:off x="534895" y="1335816"/>
            <a:ext cx="1913306" cy="2105556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2629176" y="4194480"/>
            <a:ext cx="6381300" cy="1200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Kim Owen</a:t>
            </a:r>
            <a:br>
              <a:rPr lang="en-US" sz="24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Program Manager for Research and Education Network Resources</a:t>
            </a: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North Dakota State University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2629176" y="1699326"/>
            <a:ext cx="5466310" cy="12003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Ralph </a:t>
            </a:r>
            <a:r>
              <a:rPr lang="en-US" sz="2400" b="1" i="0" u="none" strike="noStrike" cap="none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Zottola</a:t>
            </a:r>
            <a:r>
              <a:rPr lang="en-US" sz="24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4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CTO, Research Computing</a:t>
            </a:r>
            <a:b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University of Massachusetts Central Office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97025" y="3385523"/>
            <a:ext cx="8021700" cy="141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b="1" dirty="0">
                <a:solidFill>
                  <a:schemeClr val="dk1"/>
                </a:solidFill>
              </a:rPr>
              <a:t>Setting the Stage for Greater Openness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endParaRPr sz="2400" b="1" dirty="0">
              <a:solidFill>
                <a:schemeClr val="dk1"/>
              </a:solidFill>
            </a:endParaRPr>
          </a:p>
          <a:p>
            <a:pPr indent="-69850">
              <a:buClr>
                <a:schemeClr val="dk1"/>
              </a:buClr>
              <a:buSzPct val="78571"/>
            </a:pPr>
            <a:r>
              <a:rPr lang="en-US" dirty="0" smtClean="0">
                <a:solidFill>
                  <a:schemeClr val="dk1"/>
                </a:solidFill>
              </a:rPr>
              <a:t>Ralph </a:t>
            </a:r>
            <a:r>
              <a:rPr lang="en-US" dirty="0" err="1" smtClean="0">
                <a:solidFill>
                  <a:schemeClr val="dk1"/>
                </a:solidFill>
              </a:rPr>
              <a:t>Zottola</a:t>
            </a:r>
            <a:r>
              <a:rPr lang="en-US" dirty="0">
                <a:solidFill>
                  <a:schemeClr val="dk1"/>
                </a:solidFill>
              </a:rPr>
              <a:t>, University of Massachusetts Central Office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351924" y="2667000"/>
            <a:ext cx="8792100" cy="718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rPr lang="en-US" dirty="0"/>
              <a:t>Considerations for Research Data Sharing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05437" y="351946"/>
            <a:ext cx="8021781" cy="7299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r>
              <a:rPr lang="en-US" b="1" dirty="0"/>
              <a:t>What Is Research Data?</a:t>
            </a: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24940"/>
            <a:ext cx="9144000" cy="231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79287" y="2376122"/>
            <a:ext cx="5076825" cy="314325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x="606825" y="1770422"/>
            <a:ext cx="5190900" cy="60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 i="1"/>
              <a:t>Just about anything, including the...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13077" y="373470"/>
            <a:ext cx="8021700" cy="729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r>
              <a:rPr lang="en-US" b="1" dirty="0"/>
              <a:t>Why Share Research Data?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606825" y="1469086"/>
            <a:ext cx="8021700" cy="379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lnSpc>
                <a:spcPct val="14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600" dirty="0">
                <a:solidFill>
                  <a:schemeClr val="dk1"/>
                </a:solidFill>
              </a:rPr>
              <a:t>Prospect of new discoveries</a:t>
            </a:r>
          </a:p>
          <a:p>
            <a:pPr marL="457200" lvl="0" indent="-381000">
              <a:lnSpc>
                <a:spcPct val="14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600" dirty="0">
                <a:solidFill>
                  <a:schemeClr val="dk1"/>
                </a:solidFill>
              </a:rPr>
              <a:t>Improved research transparency</a:t>
            </a:r>
          </a:p>
          <a:p>
            <a:pPr marL="457200" lvl="0" indent="-381000">
              <a:lnSpc>
                <a:spcPct val="14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600" dirty="0">
                <a:solidFill>
                  <a:schemeClr val="dk1"/>
                </a:solidFill>
              </a:rPr>
              <a:t>Greater interdisciplinary collaboration</a:t>
            </a:r>
          </a:p>
          <a:p>
            <a:pPr marL="457200" lvl="0" indent="-381000">
              <a:lnSpc>
                <a:spcPct val="14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600" dirty="0">
                <a:solidFill>
                  <a:schemeClr val="dk1"/>
                </a:solidFill>
              </a:rPr>
              <a:t>Increases the value of public funding by allowing scientists to ask new questions of extant datasets</a:t>
            </a:r>
          </a:p>
          <a:p>
            <a:pPr marL="457200" lvl="0" indent="-381000" rtl="0">
              <a:lnSpc>
                <a:spcPct val="14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600" dirty="0">
                <a:solidFill>
                  <a:schemeClr val="dk1"/>
                </a:solidFill>
              </a:rPr>
              <a:t>Enabling “big data” projects</a:t>
            </a:r>
          </a:p>
          <a:p>
            <a:pPr lvl="0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400" i="1" dirty="0">
                <a:solidFill>
                  <a:schemeClr val="dk1"/>
                </a:solidFill>
              </a:rPr>
              <a:t>Since most university research is publicly funded, should the public have access to the data?</a:t>
            </a:r>
          </a:p>
        </p:txBody>
      </p:sp>
      <p:pic>
        <p:nvPicPr>
          <p:cNvPr id="5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24940"/>
            <a:ext cx="9144000" cy="23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70021" y="416518"/>
            <a:ext cx="8021700" cy="729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r>
              <a:rPr lang="en-US" b="1" dirty="0"/>
              <a:t>Stakeholders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606825" y="2157854"/>
            <a:ext cx="8021700" cy="379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800" dirty="0">
                <a:solidFill>
                  <a:schemeClr val="dk1"/>
                </a:solidFill>
              </a:rPr>
              <a:t>Researchers</a:t>
            </a:r>
          </a:p>
          <a:p>
            <a:pPr marL="457200" lvl="0" indent="-381000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800" dirty="0">
                <a:solidFill>
                  <a:schemeClr val="dk1"/>
                </a:solidFill>
              </a:rPr>
              <a:t>Libraries and Repositories</a:t>
            </a:r>
          </a:p>
          <a:p>
            <a:pPr marL="457200" lvl="0" indent="-381000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800" dirty="0">
                <a:solidFill>
                  <a:schemeClr val="dk1"/>
                </a:solidFill>
              </a:rPr>
              <a:t>Higher Education Institutions</a:t>
            </a:r>
          </a:p>
          <a:p>
            <a:pPr marL="457200" lvl="0" indent="-381000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800" dirty="0">
                <a:solidFill>
                  <a:schemeClr val="dk1"/>
                </a:solidFill>
              </a:rPr>
              <a:t>Funding Agencies</a:t>
            </a:r>
          </a:p>
          <a:p>
            <a:pPr marL="457200" lvl="0" indent="-381000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800" dirty="0">
                <a:solidFill>
                  <a:schemeClr val="dk1"/>
                </a:solidFill>
              </a:rPr>
              <a:t>Publishers</a:t>
            </a:r>
          </a:p>
          <a:p>
            <a:pPr marL="457200" lvl="0" indent="-381000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800" dirty="0">
                <a:solidFill>
                  <a:schemeClr val="dk1"/>
                </a:solidFill>
              </a:rPr>
              <a:t>General Public</a:t>
            </a:r>
          </a:p>
        </p:txBody>
      </p:sp>
      <p:pic>
        <p:nvPicPr>
          <p:cNvPr id="5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24940"/>
            <a:ext cx="9144000" cy="23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77661" y="416518"/>
            <a:ext cx="8021700" cy="729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r>
              <a:rPr lang="en-US" b="1" dirty="0"/>
              <a:t>Barriers and Considerations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606825" y="1576706"/>
            <a:ext cx="8021700" cy="379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600" dirty="0">
                <a:solidFill>
                  <a:schemeClr val="dk1"/>
                </a:solidFill>
              </a:rPr>
              <a:t>Social and Cultural Influences</a:t>
            </a:r>
          </a:p>
          <a:p>
            <a:pPr marL="457200" lvl="0" indent="-381000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600" dirty="0">
                <a:solidFill>
                  <a:schemeClr val="dk1"/>
                </a:solidFill>
              </a:rPr>
              <a:t>Data Ownership</a:t>
            </a:r>
          </a:p>
          <a:p>
            <a:pPr marL="457200" lvl="0" indent="-381000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600" dirty="0">
                <a:solidFill>
                  <a:schemeClr val="dk1"/>
                </a:solidFill>
              </a:rPr>
              <a:t>Legal Compliance</a:t>
            </a:r>
          </a:p>
          <a:p>
            <a:pPr marL="457200" lvl="0" indent="-381000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600" dirty="0">
                <a:solidFill>
                  <a:schemeClr val="dk1"/>
                </a:solidFill>
              </a:rPr>
              <a:t>Funding</a:t>
            </a:r>
          </a:p>
          <a:p>
            <a:pPr marL="457200" lvl="0" indent="-381000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600" dirty="0">
                <a:solidFill>
                  <a:schemeClr val="dk1"/>
                </a:solidFill>
              </a:rPr>
              <a:t>Data Governance</a:t>
            </a:r>
          </a:p>
          <a:p>
            <a:pPr marL="457200" lvl="0" indent="-381000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600" dirty="0">
                <a:solidFill>
                  <a:schemeClr val="dk1"/>
                </a:solidFill>
              </a:rPr>
              <a:t>Information Technology Considerations</a:t>
            </a:r>
          </a:p>
          <a:p>
            <a:pPr marL="457200" lvl="0" indent="-381000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600" dirty="0">
                <a:solidFill>
                  <a:schemeClr val="dk1"/>
                </a:solidFill>
              </a:rPr>
              <a:t>Data Management</a:t>
            </a:r>
          </a:p>
          <a:p>
            <a:pPr marL="457200" lvl="0" indent="-381000" rtl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2600" dirty="0">
                <a:solidFill>
                  <a:schemeClr val="dk1"/>
                </a:solidFill>
              </a:rPr>
              <a:t>Training and Education</a:t>
            </a:r>
          </a:p>
        </p:txBody>
      </p:sp>
      <p:pic>
        <p:nvPicPr>
          <p:cNvPr id="5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24940"/>
            <a:ext cx="9144000" cy="231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1569</Words>
  <Application>Microsoft Macintosh PowerPoint</Application>
  <PresentationFormat>On-screen Show (4:3)</PresentationFormat>
  <Paragraphs>246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A Focus on Research Data</vt:lpstr>
      <vt:lpstr>A Focus on Research Data</vt:lpstr>
      <vt:lpstr>PowerPoint Presentation</vt:lpstr>
      <vt:lpstr>Today’s Speakers</vt:lpstr>
      <vt:lpstr>PowerPoint Presentation</vt:lpstr>
      <vt:lpstr>What Is Research Data?</vt:lpstr>
      <vt:lpstr>Why Share Research Data?</vt:lpstr>
      <vt:lpstr>Stakeholders</vt:lpstr>
      <vt:lpstr>Barriers and Considerations</vt:lpstr>
      <vt:lpstr>ADNI - A Model Use Case?</vt:lpstr>
      <vt:lpstr>It Will Take a County, err, Country!</vt:lpstr>
      <vt:lpstr>PowerPoint Presentation</vt:lpstr>
      <vt:lpstr>Developing an Institutional Research Data Management Plan Service and  Research Data Storage</vt:lpstr>
      <vt:lpstr>Why Data Management? </vt:lpstr>
      <vt:lpstr>What the Guide Is and Isn’t</vt:lpstr>
      <vt:lpstr>The Purpose of Data Management Plans</vt:lpstr>
      <vt:lpstr>The Benefits of Data Management Plans</vt:lpstr>
      <vt:lpstr>The Big Picture:  Common Data Lifecycle Stages</vt:lpstr>
      <vt:lpstr>Developing a DMP Service</vt:lpstr>
      <vt:lpstr>Quality of the Plan</vt:lpstr>
      <vt:lpstr>Researcher Resources</vt:lpstr>
      <vt:lpstr>Storage Environments  Throughout the Data Lifecycle</vt:lpstr>
      <vt:lpstr>In Summary </vt:lpstr>
      <vt:lpstr>PowerPoint Presentation</vt:lpstr>
      <vt:lpstr>Objective</vt:lpstr>
      <vt:lpstr>Framework </vt:lpstr>
      <vt:lpstr>All founded on communication ...</vt:lpstr>
      <vt:lpstr>Anticipated outcomes</vt:lpstr>
      <vt:lpstr>Understanding the Maturity Classifications </vt:lpstr>
      <vt:lpstr>Example: Compliance with Research Grant Data Storage Requirements</vt:lpstr>
      <vt:lpstr>In Summary</vt:lpstr>
      <vt:lpstr>Questions?</vt:lpstr>
      <vt:lpstr>Resources</vt:lpstr>
      <vt:lpstr>Give Us Your Feedback!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Focus on Research Data</dc:title>
  <cp:lastModifiedBy>Karen A. Wetzel</cp:lastModifiedBy>
  <cp:revision>9</cp:revision>
  <dcterms:modified xsi:type="dcterms:W3CDTF">2017-02-06T20:29:43Z</dcterms:modified>
</cp:coreProperties>
</file>