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263" r:id="rId2"/>
    <p:sldId id="264" r:id="rId3"/>
    <p:sldId id="258" r:id="rId4"/>
    <p:sldId id="265" r:id="rId5"/>
    <p:sldId id="266" r:id="rId6"/>
    <p:sldId id="261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25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ne Dehoney" initials="" lastIdx="7" clrIdx="0"/>
  <p:cmAuthor id="1" name="Cathy Hafku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/>
    <p:restoredTop sz="95013" autoAdjust="0"/>
  </p:normalViewPr>
  <p:slideViewPr>
    <p:cSldViewPr snapToGrid="0">
      <p:cViewPr varScale="1">
        <p:scale>
          <a:sx n="88" d="100"/>
          <a:sy n="88" d="100"/>
        </p:scale>
        <p:origin x="192" y="224"/>
      </p:cViewPr>
      <p:guideLst>
        <p:guide orient="horz" pos="4125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EB5C6-3EFC-476A-B0B0-7B28C3B7CA48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8427E-2E6D-487A-921F-4F89FB6AC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70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1000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320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Chatter/feedback about mentoring from list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late 2017 reached out to EDUCAUSE/Karen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Researched existing program - Beth Rugg (SIGUCCS)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Expressed an interest in topic specific mentoring program vs professional growth or career advancing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Reached out to most of the CG leaders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Several CG expressed interest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end 5 participated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3 delights - appreciating the value of mentoring from experienced organizers, hearing about positive and enriching experiences from the participants, collaborative nature of the subgroup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Top 3 surprises/challenges - struggle of process in pairing peers, unclear expectations of the participating members, and for some the feedback that selecting a topic of focus was tough/needed more guidance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311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Commitment in the future: be more engaged with the participating members, provide some prescriptive guidance ahead of time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Two instances: start early spring - end conference | start after conference - end before next instance</a:t>
            </a: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67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60073444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60073444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B. Participants discussion - Joel, Chris, and Aixa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Share experience being in the pilot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What they learned about themselves and each other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What topics are they discussing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What did peer mentoring mean to you?</a:t>
            </a:r>
            <a:endParaRPr/>
          </a:p>
        </p:txBody>
      </p:sp>
      <p:sp>
        <p:nvSpPr>
          <p:cNvPr id="145" name="Google Shape;145;g460073444a_1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416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C. Open table – allow audience to join one of these conversations - Precious and Beth to facilitate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Topics 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What is mentoring/peer mentoring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Pilot organizers QA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325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60073444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60073444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460073444a_1_1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44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460073444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460073444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460073444a_1_2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75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98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429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116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26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00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Karen intro slide</a:t>
            </a: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55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6007344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60073444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Discuss from CG leaders - Mitch, Jonathan 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Brief origin story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Our experience as organizers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/>
              <a:t>- Where we want to take it next year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460073444a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89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DU Body 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09105" y="1371599"/>
            <a:ext cx="10773200" cy="4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200" marR="0" lvl="0" indent="-266700" algn="l" rtl="0">
              <a:spcBef>
                <a:spcPts val="600"/>
              </a:spcBef>
              <a:buClr>
                <a:srgbClr val="B20838"/>
              </a:buClr>
              <a:buSzPct val="100000"/>
              <a:buFont typeface="Noto Sans Symbols"/>
              <a:buChar char="▪"/>
              <a:defRPr sz="3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spcBef>
                <a:spcPts val="540"/>
              </a:spcBef>
              <a:buClr>
                <a:srgbClr val="B20838"/>
              </a:buClr>
              <a:buSzPct val="100000"/>
              <a:buFont typeface="Noto Sans Symbols"/>
              <a:buChar char="▪"/>
              <a:defRPr sz="2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190500" algn="l" rtl="0">
              <a:spcBef>
                <a:spcPts val="480"/>
              </a:spcBef>
              <a:buClr>
                <a:srgbClr val="B20838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09550" algn="l" rtl="0">
              <a:spcBef>
                <a:spcPts val="420"/>
              </a:spcBef>
              <a:buClr>
                <a:srgbClr val="B20838"/>
              </a:buClr>
              <a:buSzPct val="100000"/>
              <a:buFont typeface="Noto Sans Symbols"/>
              <a:buChar char="▪"/>
              <a:defRPr sz="2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14550" marR="0" lvl="4" indent="-171450" algn="l" rtl="0">
              <a:spcBef>
                <a:spcPts val="360"/>
              </a:spcBef>
              <a:buClr>
                <a:srgbClr val="B20838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29" y="6193224"/>
            <a:ext cx="1799383" cy="401540"/>
          </a:xfrm>
          <a:prstGeom prst="rect">
            <a:avLst/>
          </a:prstGeom>
        </p:spPr>
      </p:pic>
      <p:pic>
        <p:nvPicPr>
          <p:cNvPr id="6" name="Shape 25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82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DU Body A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body" idx="1"/>
          </p:nvPr>
        </p:nvSpPr>
        <p:spPr>
          <a:xfrm>
            <a:off x="951343" y="3516101"/>
            <a:ext cx="10695600" cy="50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" name="Shape 25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758297"/>
            <a:ext cx="12192000" cy="7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6"/>
          <p:cNvSpPr txBox="1">
            <a:spLocks noGrp="1"/>
          </p:cNvSpPr>
          <p:nvPr>
            <p:ph type="body" idx="2"/>
          </p:nvPr>
        </p:nvSpPr>
        <p:spPr>
          <a:xfrm>
            <a:off x="865445" y="2797634"/>
            <a:ext cx="10590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720"/>
              </a:spcBef>
              <a:buClr>
                <a:schemeClr val="lt1"/>
              </a:buClr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29" y="6193224"/>
            <a:ext cx="1799383" cy="4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14 Cover Op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224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Op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422401" y="2971800"/>
            <a:ext cx="9347200" cy="9144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>
                <a:solidFill>
                  <a:srgbClr val="7F7F7F"/>
                </a:solidFill>
              </a:rPr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918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 End">
  <p:cSld name="1_EDU End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803563" y="2370675"/>
            <a:ext cx="10498035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840508" y="3276600"/>
            <a:ext cx="104610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0177" y="539761"/>
            <a:ext cx="2418218" cy="53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2"/>
          </p:nvPr>
        </p:nvSpPr>
        <p:spPr>
          <a:xfrm>
            <a:off x="803294" y="5500255"/>
            <a:ext cx="10805105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97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1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  <p:sldLayoutId id="21474836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wetzel@educause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803563" y="2370675"/>
            <a:ext cx="10498035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en-US" b="1">
                <a:latin typeface="Candara"/>
                <a:ea typeface="Candara"/>
                <a:cs typeface="Candara"/>
                <a:sym typeface="Candara"/>
              </a:rPr>
              <a:t>2018 Community Groups Peer Mentoring Pilot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840508" y="3042685"/>
            <a:ext cx="104610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Overview, Experience Sharing, and Look at 2019</a:t>
            </a: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803563" y="5437429"/>
            <a:ext cx="1080510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November 2018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8ECB7-EBB9-F142-9B6F-FA70064E7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544" y="504712"/>
            <a:ext cx="2421124" cy="5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48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595959"/>
                </a:solidFill>
                <a:latin typeface="Candara"/>
                <a:ea typeface="Candara"/>
                <a:cs typeface="Candara"/>
                <a:sym typeface="Candara"/>
              </a:rPr>
              <a:t>CG Leaders Subgroup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1"/>
          </p:nvPr>
        </p:nvSpPr>
        <p:spPr>
          <a:xfrm>
            <a:off x="809105" y="1074929"/>
            <a:ext cx="11141890" cy="433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45718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-US" sz="2500">
                <a:latin typeface="Candara"/>
                <a:ea typeface="Candara"/>
                <a:cs typeface="Candara"/>
                <a:sym typeface="Candara"/>
              </a:rPr>
              <a:t>Jonathan B. Hardy, IT Director, University of Georgia (Young Professionals)</a:t>
            </a:r>
            <a:endParaRPr/>
          </a:p>
          <a:p>
            <a:pPr marL="457189" lvl="0" indent="-45718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-US" sz="2500">
                <a:latin typeface="Candara"/>
                <a:ea typeface="Candara"/>
                <a:cs typeface="Candara"/>
                <a:sym typeface="Candara"/>
              </a:rPr>
              <a:t>Mark Katsouros, Director, Service Design &amp; Development, The Pennsylvania State University (Communications)</a:t>
            </a:r>
            <a:endParaRPr/>
          </a:p>
          <a:p>
            <a:pPr marL="457189" lvl="0" indent="-45718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-US" sz="2500">
                <a:latin typeface="Candara"/>
                <a:ea typeface="Candara"/>
                <a:cs typeface="Candara"/>
                <a:sym typeface="Candara"/>
              </a:rPr>
              <a:t>Precious McKoy, Web Developer, Guilford College (Sharepoint)</a:t>
            </a:r>
            <a:endParaRPr/>
          </a:p>
          <a:p>
            <a:pPr marL="457189" lvl="0" indent="-45718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-US" sz="2500">
                <a:latin typeface="Candara"/>
                <a:ea typeface="Candara"/>
                <a:cs typeface="Candara"/>
                <a:sym typeface="Candara"/>
              </a:rPr>
              <a:t>Mitchell Pautz, IT Service Management Analyst, University of Southern California (ITSM)</a:t>
            </a:r>
            <a:endParaRPr/>
          </a:p>
          <a:p>
            <a:pPr marL="457189" lvl="0" indent="-45718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500"/>
              <a:buFont typeface="Arial"/>
              <a:buChar char="•"/>
            </a:pPr>
            <a:r>
              <a:rPr lang="en-US" sz="2500">
                <a:latin typeface="Candara"/>
                <a:ea typeface="Candara"/>
                <a:cs typeface="Candara"/>
                <a:sym typeface="Candara"/>
              </a:rPr>
              <a:t>Beth Schaefer, Chief Operating Officer, University of Wisconsin-Milwaukee (Itana)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ED4E58-4B6A-1541-8FEC-DA9384F1BEB2}"/>
              </a:ext>
            </a:extLst>
          </p:cNvPr>
          <p:cNvGrpSpPr/>
          <p:nvPr/>
        </p:nvGrpSpPr>
        <p:grpSpPr>
          <a:xfrm>
            <a:off x="-2367" y="4989176"/>
            <a:ext cx="7781276" cy="1835154"/>
            <a:chOff x="-2367" y="4989176"/>
            <a:chExt cx="7781276" cy="1835154"/>
          </a:xfrm>
        </p:grpSpPr>
        <p:pic>
          <p:nvPicPr>
            <p:cNvPr id="131" name="Google Shape;131;p19" descr="https://lh4.googleusercontent.com/I3eAOKLwZq-ASWUeGmj3-ipdiEjJIXrFjB1a-dSA8aSdXMAuhuP3gXrQJ-ZYI56bQaxd7IvWoQhNM5cvDPZ82OtP0NCNm2IetV2__fd_dE4BMoqq1iftc5fPo4xOC_9PA2aCdQh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367" y="4989176"/>
              <a:ext cx="1831167" cy="183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9" descr="https://lh5.googleusercontent.com/547aOESXlTCAA-gKaM-3W-ud9lMP-dQqsA6ZBCwTOVTKxW9AU8CPVcMkeyrnJMEfW7qik7xKFD6nn2VjjgBK2O9FSZzrQrMNfR4xewdhCLf42DoxIuSQlyVBITFeP2Bji__W4WH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36708" y="4989176"/>
              <a:ext cx="1511812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9" descr="https://lh6.googleusercontent.com/f4cGGos10xjhk8klArJUzoMF0IsnnyZSt8s6lNf63YaeSPcLsOpFw4jXlf6WQJ9ZmzHYAcJ_smqnGKbzP4inTI7cfvqiYtWJOJHdLhuaQsEXM2ivhuXpm3FcBAVEros-mkTN_fq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8519" y="4989176"/>
              <a:ext cx="171189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9" descr="https://lh5.googleusercontent.com/pAIej0MdV24_SpSEK71xzBnFRyJEmlnCnDfQOeTi3Iv2AhPdqGCFy4Zpl44kl1tVqLw7G63868C3CIegnYaixmrIkydrkOoCVeH5v7g_7yF_tRZL1a4M36kC1l5Ph1E-s_Y84Z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0409" y="4995530"/>
              <a:ext cx="1429499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9" descr="https://lh3.googleusercontent.com/MCGyYUmeKAOCckSa3hpM6CiMFnxVTja6t2iEQatEtqTQqZ-4y3Gwib9Hl1LKGqrXud6A5LBrD9-_LQ0RtWwh-KPq14Xip_zxvcDgufGJpUq3ar8sFvYja6DpyTPbhifWwpg5hLlC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89908" y="4995530"/>
              <a:ext cx="1289001" cy="1828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D83502-9E1A-1549-BEBA-BB27AFDBE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67" y="4982822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0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09105" y="1371599"/>
            <a:ext cx="107732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Expand CG Participation</a:t>
            </a:r>
            <a:endParaRPr/>
          </a:p>
          <a:p>
            <a:pPr marL="457200" marR="0" lvl="0" indent="-2667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Slightly Lengthen Duration</a:t>
            </a:r>
            <a:endParaRPr/>
          </a:p>
          <a:p>
            <a:pPr marL="457200" marR="0" lvl="0" indent="-2667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More Support Materials</a:t>
            </a:r>
            <a:endParaRPr/>
          </a:p>
          <a:p>
            <a:pPr marL="457200" marR="0" lvl="0" indent="-2667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Two Instances</a:t>
            </a:r>
            <a:endParaRPr/>
          </a:p>
          <a:p>
            <a:pPr marL="457200" marR="0" lvl="0" indent="-2667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Annual Conference “Reunion”</a:t>
            </a: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566088" y="381000"/>
            <a:ext cx="10039928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7C7C"/>
              </a:buClr>
              <a:buSzPts val="3733"/>
              <a:buFont typeface="Cambria"/>
              <a:buNone/>
            </a:pPr>
            <a:r>
              <a:rPr lang="en-US" sz="3733" b="1" i="0" u="none" strike="noStrike" cap="none">
                <a:solidFill>
                  <a:srgbClr val="707C7C"/>
                </a:solidFill>
                <a:latin typeface="Candara"/>
                <a:ea typeface="Candara"/>
                <a:cs typeface="Candara"/>
                <a:sym typeface="Candara"/>
              </a:rPr>
              <a:t>Peer Mentoring: Tentative Planning for 2019</a:t>
            </a:r>
            <a:endParaRPr sz="480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5371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AF5A8-94E1-F647-B090-562738FB1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2218"/>
            <a:ext cx="12192000" cy="752988"/>
          </a:xfrm>
          <a:prstGeom prst="rect">
            <a:avLst/>
          </a:prstGeom>
        </p:spPr>
      </p:pic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951350" y="3516099"/>
            <a:ext cx="106956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Aixa Pomales, Swarthmore College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Joel F. W. Price, Swarthmore College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2"/>
          </p:nvPr>
        </p:nvSpPr>
        <p:spPr>
          <a:xfrm>
            <a:off x="865450" y="2721428"/>
            <a:ext cx="10590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Participants Discussion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5641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784019" y="2006111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Open Table and Q&amp;A</a:t>
            </a: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body" idx="1"/>
          </p:nvPr>
        </p:nvSpPr>
        <p:spPr>
          <a:xfrm>
            <a:off x="891450" y="2894223"/>
            <a:ext cx="10695600" cy="12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Precious McKoy, Guilford College (SharePoint CG Leader)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latin typeface="Candara"/>
                <a:ea typeface="Candara"/>
                <a:cs typeface="Candara"/>
                <a:sym typeface="Candara"/>
              </a:rPr>
              <a:t>Beth Schaefer, University of Wisconsin-Milwaukee (Itana CG Leader)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85550-32AB-5A46-828C-13BCAF33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227" y="6204137"/>
            <a:ext cx="1828801" cy="40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704D9-40AC-2B48-B51B-8FA8B78FF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864268"/>
            <a:ext cx="65786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4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rPr>
              <a:t>For More Information...</a:t>
            </a:r>
            <a:endParaRPr b="1">
              <a:solidFill>
                <a:srgbClr val="666666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809100" y="1371600"/>
            <a:ext cx="10773300" cy="27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you a community member who would like to participate in the </a:t>
            </a:r>
            <a:b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2019 CG Peer Mentoring program?</a:t>
            </a:r>
            <a:endParaRPr sz="2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you a CG leader interested in offering mentoring to your community?</a:t>
            </a:r>
            <a:endParaRPr sz="2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 you have more questions about the pilot or just want to chat? ;)</a:t>
            </a:r>
            <a:endParaRPr sz="2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221" lvl="1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221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3"/>
          <p:cNvSpPr txBox="1"/>
          <p:nvPr/>
        </p:nvSpPr>
        <p:spPr>
          <a:xfrm>
            <a:off x="2504800" y="4094100"/>
            <a:ext cx="6892500" cy="1572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Karen Wetzel</a:t>
            </a:r>
            <a:b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Director, Community and Working Groups</a:t>
            </a:r>
            <a:br>
              <a:rPr lang="en-U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2800" u="sng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3"/>
              </a:rPr>
              <a:t>kwetzel@educause.edu</a:t>
            </a: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83087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965F99-E02B-DE47-8E38-1967BD2E7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2218"/>
            <a:ext cx="12192000" cy="752988"/>
          </a:xfrm>
          <a:prstGeom prst="rect">
            <a:avLst/>
          </a:prstGeom>
        </p:spPr>
      </p:pic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951350" y="3516102"/>
            <a:ext cx="10695600" cy="30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Jonathan Hardy, University of Georgia (Young Professionals CG Leader)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Precious </a:t>
            </a:r>
            <a:r>
              <a:rPr lang="en-US" dirty="0" err="1">
                <a:latin typeface="Candara"/>
                <a:ea typeface="Candara"/>
                <a:cs typeface="Candara"/>
                <a:sym typeface="Candara"/>
              </a:rPr>
              <a:t>McKoy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, Guilford College (SharePoint CG Leader)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Mitchell </a:t>
            </a:r>
            <a:r>
              <a:rPr lang="en-US" dirty="0" err="1">
                <a:latin typeface="Candara"/>
                <a:ea typeface="Candara"/>
                <a:cs typeface="Candara"/>
                <a:sym typeface="Candara"/>
              </a:rPr>
              <a:t>Pautz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, University of Southern California (ITSM CG Leader)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 err="1">
                <a:latin typeface="Candara"/>
                <a:ea typeface="Candara"/>
                <a:cs typeface="Candara"/>
                <a:sym typeface="Candara"/>
              </a:rPr>
              <a:t>Aixa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dirty="0" err="1">
                <a:latin typeface="Candara"/>
                <a:ea typeface="Candara"/>
                <a:cs typeface="Candara"/>
                <a:sym typeface="Candara"/>
              </a:rPr>
              <a:t>Pomales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, Swarthmore College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Joel Price, Swarthmore College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Beth Schaefer, University of Wisconsin-Milwaukee (</a:t>
            </a:r>
            <a:r>
              <a:rPr lang="en-US" dirty="0" err="1">
                <a:latin typeface="Candara"/>
                <a:ea typeface="Candara"/>
                <a:cs typeface="Candara"/>
                <a:sym typeface="Candara"/>
              </a:rPr>
              <a:t>Itana</a:t>
            </a: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 CG Leader)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latin typeface="Candara"/>
                <a:ea typeface="Candara"/>
                <a:cs typeface="Candara"/>
                <a:sym typeface="Candara"/>
              </a:rPr>
              <a:t>Karen Wetzel, EDUCAUSE</a:t>
            </a:r>
            <a:endParaRPr dirty="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2"/>
          </p:nvPr>
        </p:nvSpPr>
        <p:spPr>
          <a:xfrm>
            <a:off x="865445" y="2645234"/>
            <a:ext cx="105903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Today’s Speakers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B3C053-BCB3-C84E-8DE4-7FC2E239A0DC}"/>
              </a:ext>
            </a:extLst>
          </p:cNvPr>
          <p:cNvGrpSpPr/>
          <p:nvPr/>
        </p:nvGrpSpPr>
        <p:grpSpPr>
          <a:xfrm>
            <a:off x="8" y="-6200"/>
            <a:ext cx="10805287" cy="1844493"/>
            <a:chOff x="8" y="-6200"/>
            <a:chExt cx="10805287" cy="1844493"/>
          </a:xfrm>
        </p:grpSpPr>
        <p:pic>
          <p:nvPicPr>
            <p:cNvPr id="53" name="Google Shape;53;p11" descr="https://lh4.googleusercontent.com/Q-73hy8eCqmEidj1jQwhLr6_kxQnFeiXRq04Ubu1JURc9yT6QJ9ZtcnPVDmVLSyMWdMYfYRqaoIB9zFbZ8OIJEO8ofqLHKLVOuxEDBROhh7kYeb76H2WVpPmcS1hdczP8c2ixk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58036" y="0"/>
              <a:ext cx="1499307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11" descr="https://lh4.googleusercontent.com/I3eAOKLwZq-ASWUeGmj3-ipdiEjJIXrFjB1a-dSA8aSdXMAuhuP3gXrQJ-ZYI56bQaxd7IvWoQhNM5cvDPZ82OtP0NCNm2IetV2__fd_dE4BMoqq1iftc5fPo4xOC_9PA2aCdQh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" y="7126"/>
              <a:ext cx="1831167" cy="1831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11" descr="https://lh6.googleusercontent.com/f4cGGos10xjhk8klArJUzoMF0IsnnyZSt8s6lNf63YaeSPcLsOpFw4jXlf6WQJ9ZmzHYAcJ_smqnGKbzP4inTI7cfvqiYtWJOJHdLhuaQsEXM2ivhuXpm3FcBAVEros-mkTN_fq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3235" y="-6200"/>
              <a:ext cx="171189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1" descr="https://lh5.googleusercontent.com/pAIej0MdV24_SpSEK71xzBnFRyJEmlnCnDfQOeTi3Iv2AhPdqGCFy4Zpl44kl1tVqLw7G63868C3CIegnYaixmrIkydrkOoCVeH5v7g_7yF_tRZL1a4M36kC1l5Ph1E-s_Y84Z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8545" y="-6196"/>
              <a:ext cx="1429499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1" descr="https://lh6.googleusercontent.com/DFUz_ONF32j1VOPRnwFCZXthQKqeYz_8ODXcu1TYL1WYVeKVNZBt7MjPwAhaPVbZvOOhPZG0tm7Ncx0CTs32zcVMt4D1bAIJs1r0wlIWCX_mWO0pevYu5g_FdWNrM7QtB5xMp4R8"/>
            <p:cNvPicPr preferRelativeResize="0"/>
            <p:nvPr/>
          </p:nvPicPr>
          <p:blipFill rotWithShape="1">
            <a:blip r:embed="rId8">
              <a:alphaModFix/>
            </a:blip>
            <a:srcRect r="6515"/>
            <a:stretch/>
          </p:blipFill>
          <p:spPr>
            <a:xfrm>
              <a:off x="6463917" y="-6200"/>
              <a:ext cx="1711876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1" descr="https://lh3.googleusercontent.com/MCGyYUmeKAOCckSa3hpM6CiMFnxVTja6t2iEQatEtqTQqZ-4y3Gwib9Hl1LKGqrXud6A5LBrD9-_LQ0RtWwh-KPq14Xip_zxvcDgufGJpUq3ar8sFvYja6DpyTPbhifWwpg5hLlC"/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03714" y="7126"/>
              <a:ext cx="1289001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1"/>
            <p:cNvPicPr preferRelativeResize="0">
              <a:picLocks noChangeAspect="1"/>
            </p:cNvPicPr>
            <p:nvPr/>
          </p:nvPicPr>
          <p:blipFill rotWithShape="1">
            <a:blip r:embed="rId10">
              <a:alphaModFix/>
            </a:blip>
            <a:srcRect l="12416" r="4083"/>
            <a:stretch/>
          </p:blipFill>
          <p:spPr>
            <a:xfrm>
              <a:off x="9386135" y="7127"/>
              <a:ext cx="1419160" cy="1828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89649-9281-1742-9FD1-E3BF77C08A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6227" y="6204137"/>
            <a:ext cx="1828801" cy="40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2B037-5ADE-564D-90F4-336A976F4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9340"/>
            <a:ext cx="10795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8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71450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71450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7B5A0-6179-C343-8B35-7C60D8114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b="1">
                <a:latin typeface="Cambria"/>
                <a:ea typeface="Cambria"/>
                <a:cs typeface="Cambria"/>
                <a:sym typeface="Cambria"/>
              </a:rPr>
              <a:t>2018 CG Peer Mentoring Pilot</a:t>
            </a:r>
            <a:br>
              <a:rPr lang="en-US" b="1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206990" y="1113237"/>
            <a:ext cx="107733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90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solidFill>
                  <a:srgbClr val="BD0712"/>
                </a:solidFill>
                <a:latin typeface="Cambria"/>
                <a:ea typeface="Cambria"/>
                <a:cs typeface="Cambria"/>
                <a:sym typeface="Cambria"/>
              </a:rPr>
              <a:t>5 Community Groups • 18 Participants</a:t>
            </a:r>
            <a:endParaRPr/>
          </a:p>
          <a:p>
            <a:pPr marL="190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>
              <a:solidFill>
                <a:srgbClr val="BD071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684618" y="2096977"/>
            <a:ext cx="5512500" cy="3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90" marR="0" lvl="0" indent="-393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January 19: Pilot Approved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March 7: Subgroup Kick-off Call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May 25: Finalize CG Leader Commitment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June 11: First Announcement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June 25: Open Application 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July 6: Application Deadline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July 9: Select </a:t>
            </a:r>
            <a:r>
              <a:rPr lang="en-US" sz="2200" b="1"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Announce Participants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July 25: Confirm Initial Interaction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6320219" y="2081766"/>
            <a:ext cx="5512500" cy="3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90" marR="0" lvl="0" indent="-393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August 7: Initial Participant Webinar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August 31: Participant Check-in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September 14: Virtual Social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September 28: Midway Checkpoint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November 1: Mentoring Breakfast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November 9: Pilot Evaluation, Badges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November 29: Closing Webinar</a:t>
            </a:r>
            <a:endParaRPr sz="2200"/>
          </a:p>
          <a:p>
            <a:pPr marL="380990" marR="0" lvl="0" indent="-3936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December 7: Final Subgroup Call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19357-4E21-5440-997C-6AB2B425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227" y="6204137"/>
            <a:ext cx="1828801" cy="4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6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595959"/>
                </a:solidFill>
                <a:latin typeface="Candara"/>
                <a:ea typeface="Candara"/>
                <a:cs typeface="Candara"/>
                <a:sym typeface="Candara"/>
              </a:rPr>
              <a:t>Participating Community Groups</a:t>
            </a:r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809105" y="1371599"/>
            <a:ext cx="107732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mbria"/>
              <a:buChar char="•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Communications Infrastructure and Architecture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189" lvl="0" indent="-45718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Cambria"/>
              <a:buChar char="•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Itana (Enterprise Architects)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189" lvl="0" indent="-45718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Cambria"/>
              <a:buChar char="•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IT Service Management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189" lvl="0" indent="-45718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Cambria"/>
              <a:buChar char="•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Sharepoint/Office 365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189" lvl="0" indent="-45718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Cambria"/>
              <a:buChar char="•"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Young Professionals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0807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09105" y="147290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Participants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09105" y="888165"/>
            <a:ext cx="112269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itchFamily="2" charset="2"/>
              <a:buChar char="§"/>
            </a:pPr>
            <a:r>
              <a:rPr lang="en-US" sz="2400" b="1" dirty="0">
                <a:latin typeface="Cambria"/>
                <a:ea typeface="Cambria"/>
                <a:cs typeface="Cambria"/>
                <a:sym typeface="Cambria"/>
              </a:rPr>
              <a:t>Communications Infrastructure and Applications CG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Chuck Aikman, Manager, Knowledge Management, Indiana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Arthur Brant, Director, Enterprise Infrastructure, Abilene Christian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Rachel Weaver, Client Services Manager, Macalester College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lvl="0" algn="l" rtl="0">
              <a:lnSpc>
                <a:spcPct val="100000"/>
              </a:lnSpc>
              <a:spcBef>
                <a:spcPts val="1845"/>
              </a:spcBef>
              <a:spcAft>
                <a:spcPts val="0"/>
              </a:spcAft>
              <a:buSzPts val="2400"/>
              <a:buFont typeface="Wingdings" pitchFamily="2" charset="2"/>
              <a:buChar char="§"/>
            </a:pPr>
            <a:r>
              <a:rPr lang="en-US" sz="2400" b="1" dirty="0" err="1">
                <a:latin typeface="Cambria"/>
                <a:ea typeface="Cambria"/>
                <a:cs typeface="Cambria"/>
                <a:sym typeface="Cambria"/>
              </a:rPr>
              <a:t>Itana</a:t>
            </a:r>
            <a:r>
              <a:rPr lang="en-US" sz="2400" b="1" dirty="0">
                <a:latin typeface="Cambria"/>
                <a:ea typeface="Cambria"/>
                <a:cs typeface="Cambria"/>
                <a:sym typeface="Cambria"/>
              </a:rPr>
              <a:t> (Enterprise Architects) CG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Dan Brubaker Horst, CTS Architect, University of Notre Dame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Dana Miller, Business Analyst, Miami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Chris Eagle, Acting Director, Strategy &amp; Planning Office of CIO and ITS, </a:t>
            </a:r>
            <a:br>
              <a:rPr lang="en-US" sz="2000" dirty="0">
                <a:latin typeface="Cambria"/>
                <a:ea typeface="Cambria"/>
                <a:cs typeface="Cambria"/>
                <a:sym typeface="Cambria"/>
              </a:rPr>
            </a:b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University of Michigan, Ann Arbor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Matthew House, Enterprise IT Architect, Washington University in St. Louis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DA8B42-85BF-8A43-A502-91596CC07F6D}"/>
              </a:ext>
            </a:extLst>
          </p:cNvPr>
          <p:cNvGrpSpPr/>
          <p:nvPr/>
        </p:nvGrpSpPr>
        <p:grpSpPr>
          <a:xfrm>
            <a:off x="-21264" y="4996959"/>
            <a:ext cx="10179920" cy="1864239"/>
            <a:chOff x="-21264" y="4996959"/>
            <a:chExt cx="10179920" cy="1864239"/>
          </a:xfrm>
        </p:grpSpPr>
        <p:pic>
          <p:nvPicPr>
            <p:cNvPr id="87" name="Google Shape;87;p15" descr="https://lh5.googleusercontent.com/bwvmzErTq-sG4U22UzPOjG5lhUzb6xjzPMCV5AcoOghO9pSQGgq2Zs_Ga8YG03pC1_PQfrWLOjHY3np3IKGlmHQyB-3ZmfY-gAEDTJaZdADfcdSTeiaFix5TRkzBtUOgU7ielbV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29853" y="4996959"/>
              <a:ext cx="1417675" cy="184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 descr="https://lh3.googleusercontent.com/yup6BsbbWPHM5wSQV5dBz86416ikKwLIM-w0GYIln9akTa5i-b5s_sdTU872yCDoMyQRtRY0nF72OFe8mquaxJU2OZBFGSliYGooyYLZ269EKWTQ4OYsl1JUXHDk511j7HbElQTH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7528" y="4996959"/>
              <a:ext cx="1375801" cy="184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 descr="https://lh4.googleusercontent.com/o4wvw7890Yep9eZZGvbz_JkrITEsb8aFbUGLx7H2otwCi3kSJ7M8HAQbU0LZP0aH3y41gstGY4_gNyOUtGvp9zyxYdcuePVvM7TDgYNe929ky6zp3IpgWSoNWZpMc5kIS17eICaB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3329" y="4996959"/>
              <a:ext cx="1479054" cy="184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5" descr="https://lh3.googleusercontent.com/zA-FnBTTbGEE7TFuzy3uWV07jzjbrw4uBkM5i8eQU1AVL1D5_4FaQmCEDnbTKHsnuDYDjYvqY0KzXYtfN41LDC47HVrTKIgOtha4sxestw8YaojuYEqxEjXCJggTWBKUStZrVb3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94359" y="4996959"/>
              <a:ext cx="1337900" cy="1845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5" descr="https://lh5.googleusercontent.com/B5idL_e5I20MZ3Tfn35-hIcEorknmM0XMwMbL_75zGqyTXZDymeaZKBgJqVpHqHFQt-qfSfAfQL-FwWdpDFZ69rwCMdUee_s2UFukyodYYmKz3xWZMb3qCQzSAZk-sTedCxtHlfK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32259" y="4996959"/>
              <a:ext cx="1347766" cy="18454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" name="Google Shape;92;p15"/>
            <p:cNvGrpSpPr/>
            <p:nvPr/>
          </p:nvGrpSpPr>
          <p:grpSpPr>
            <a:xfrm>
              <a:off x="-21264" y="4996959"/>
              <a:ext cx="10179920" cy="1864239"/>
              <a:chOff x="-21264" y="4996959"/>
              <a:chExt cx="10179920" cy="1864239"/>
            </a:xfrm>
          </p:grpSpPr>
          <p:pic>
            <p:nvPicPr>
              <p:cNvPr id="93" name="Google Shape;93;p15" descr="https://lh6.googleusercontent.com/Ay5hEwNHCn9-w8C6vdcDknRo-6VGu4B9G_8WtL8hx8QJyTxAMKGWuk6zhTwi3rh6RJH7vgAteHUKO36UYbNHD3eOFZ-YL4vbg2GobzYRT75j1c494ptrMT54DOnebckBbOj6CvL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679602" y="4996959"/>
                <a:ext cx="1479054" cy="18642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15" descr="Image result for Chuck Aikman indiana university"/>
              <p:cNvPicPr preferRelativeResize="0"/>
              <p:nvPr/>
            </p:nvPicPr>
            <p:blipFill rotWithShape="1">
              <a:blip r:embed="rId9">
                <a:alphaModFix/>
              </a:blip>
              <a:srcRect l="-1226" r="2524"/>
              <a:stretch/>
            </p:blipFill>
            <p:spPr>
              <a:xfrm>
                <a:off x="-21264" y="4996959"/>
                <a:ext cx="1753956" cy="18642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6AF0D9-8A0A-654B-A905-20C90B9CA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264" y="4997591"/>
            <a:ext cx="101473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809105" y="900224"/>
            <a:ext cx="107733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itchFamily="2" charset="2"/>
              <a:buChar char="§"/>
            </a:pPr>
            <a:r>
              <a:rPr lang="en-US" sz="2400" b="1" dirty="0">
                <a:latin typeface="Cambria"/>
                <a:ea typeface="Cambria"/>
                <a:cs typeface="Cambria"/>
                <a:sym typeface="Cambria"/>
              </a:rPr>
              <a:t>ITSM Community Group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SzPts val="2000"/>
              <a:buFont typeface="Cambria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Pete Ferris, Service Management Analyst II, Miami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SzPts val="2000"/>
              <a:buFont typeface="Cambria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John Lowe, CMT Team Lead, Northern Arizona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SzPts val="2000"/>
              <a:buFont typeface="Cambria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Veronica </a:t>
            </a: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Rosel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, Assistant Manager Technical Support Operations, Rutgers University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SzPts val="2000"/>
              <a:buFont typeface="Cambria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Joseph Caudle, Manager, Auxiliary Operations IT Solutions, University of Notre Dame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SzPts val="2000"/>
              <a:buFont typeface="Cambria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Michael Cyr, Director, Architecture &amp; Service Management, University of Maine System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809105" y="147290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Participants</a:t>
            </a:r>
            <a:endParaRPr sz="3600" b="1" i="0" u="none" strike="noStrike" cap="none">
              <a:solidFill>
                <a:srgbClr val="7F7F7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94D915-EC0F-6E44-AF82-1C35AD77E2C2}"/>
              </a:ext>
            </a:extLst>
          </p:cNvPr>
          <p:cNvGrpSpPr/>
          <p:nvPr/>
        </p:nvGrpSpPr>
        <p:grpSpPr>
          <a:xfrm>
            <a:off x="0" y="4552851"/>
            <a:ext cx="9136057" cy="2317947"/>
            <a:chOff x="0" y="4552851"/>
            <a:chExt cx="9136057" cy="2317947"/>
          </a:xfrm>
        </p:grpSpPr>
        <p:pic>
          <p:nvPicPr>
            <p:cNvPr id="101" name="Google Shape;101;p16" descr="https://lh6.googleusercontent.com/dKjmxa5WpFDATyZdWOF2LEhqCsSVva35a6BeOOzdbvvNMd_8SvvLCCzgPOd2IG91s26F-ctidra66dPJVC0b-iYiIC1Cam_VD_KRsKoB0B8rT3RcBz-mMtRpVX9Zgi__fSoP2u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552851"/>
              <a:ext cx="1541031" cy="2311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6" descr="https://lh6.googleusercontent.com/zgcmBsA1alql09Be04VzlMEXx-fAxtylyvnC-erpFeSVg620bZfZiJWGlIO7X0VKCMnhmYPwimRsJiJlkd9heittTsf9aEaXt0Kz30j-kY7IE1kBqPhelAxrBMZ2h7GI0bRZ4g0b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31088" y="4552851"/>
              <a:ext cx="1852636" cy="2311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6" descr="https://lh6.googleusercontent.com/6uQPGV2D-z2W5SAuQDc016hR-kDg5-kFzdzwbQKXTLmwuTHD_yylbNSdxExN1qUQHaI2Tjm9eI-rqoeB6Iu7lA1_kc9wAQiO7K1vabcbMOli_JcVsBlTmlQeCTAowQxO8-vkaXo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5270" y="4559250"/>
              <a:ext cx="1541032" cy="2311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6" descr="https://rwjms.rutgers.edu/images/OIT/Rosel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83723" y="4552851"/>
              <a:ext cx="2311547" cy="2311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 descr="https://lh3.googleusercontent.com/nDY6G6BWNVwRT993XFg3xOVcqnPuKWtzgddOXIL1x2TH7BAWSV0V4v_74P3fHms8ovd1Glqal5Ba1o4noJkizt43u3E1ybdZh14KcMeNmwstU0Zalv-y5A-fnFoybuVGphfjQRFy"/>
            <p:cNvPicPr preferRelativeResize="0"/>
            <p:nvPr/>
          </p:nvPicPr>
          <p:blipFill rotWithShape="1">
            <a:blip r:embed="rId7">
              <a:alphaModFix/>
            </a:blip>
            <a:srcRect l="21953" r="12375"/>
            <a:stretch/>
          </p:blipFill>
          <p:spPr>
            <a:xfrm>
              <a:off x="7240480" y="4559250"/>
              <a:ext cx="1895577" cy="22807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AFC21F-6D66-D245-B432-AAC3162DE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7" y="4559250"/>
            <a:ext cx="9118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09105" y="964019"/>
            <a:ext cx="107733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 b="1" dirty="0" err="1">
                <a:latin typeface="Cambria"/>
                <a:ea typeface="Cambria"/>
                <a:cs typeface="Cambria"/>
                <a:sym typeface="Cambria"/>
              </a:rPr>
              <a:t>Sharepoint</a:t>
            </a:r>
            <a:r>
              <a:rPr lang="en-US" sz="2400" b="1" dirty="0">
                <a:latin typeface="Cambria"/>
                <a:ea typeface="Cambria"/>
                <a:cs typeface="Cambria"/>
                <a:sym typeface="Cambria"/>
              </a:rPr>
              <a:t>/Office 365 Community Group</a:t>
            </a:r>
            <a:endParaRPr dirty="0"/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Josh Henderson, Senior SharePoint Administrator, Auburn University</a:t>
            </a:r>
            <a:endParaRPr dirty="0"/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Rajaa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Shindi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, Systems Developer, New Mexico State University</a:t>
            </a:r>
            <a:endParaRPr sz="2133" b="1" dirty="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2667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400"/>
              <a:buChar char="▪"/>
            </a:pPr>
            <a:r>
              <a:rPr lang="en-US" sz="2400" b="1" dirty="0">
                <a:latin typeface="Cambria"/>
                <a:ea typeface="Cambria"/>
                <a:cs typeface="Cambria"/>
                <a:sym typeface="Cambria"/>
              </a:rPr>
              <a:t>Young Professionals Community Group</a:t>
            </a:r>
            <a:endParaRPr sz="2400" dirty="0">
              <a:latin typeface="Cambria"/>
              <a:ea typeface="Cambria"/>
              <a:cs typeface="Cambria"/>
              <a:sym typeface="Cambria"/>
            </a:endParaRPr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Chad </a:t>
            </a: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Marchong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, Manager, Learning Analytics, Georgia State University</a:t>
            </a:r>
            <a:endParaRPr dirty="0"/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Joel F. W. Price, Technology Outreach Team Lead, Swarthmore College</a:t>
            </a:r>
            <a:endParaRPr dirty="0"/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Aixa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Pomales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, Director of Support Services, Swarthmore College</a:t>
            </a:r>
            <a:endParaRPr dirty="0"/>
          </a:p>
          <a:p>
            <a:pPr marL="838190" lvl="1" indent="-3809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Patricia Carpenter, User Support Services Manager, Harvey </a:t>
            </a:r>
            <a:r>
              <a:rPr lang="en-US" sz="2000" dirty="0" err="1">
                <a:latin typeface="Cambria"/>
                <a:ea typeface="Cambria"/>
                <a:cs typeface="Cambria"/>
                <a:sym typeface="Cambria"/>
              </a:rPr>
              <a:t>Mudd</a:t>
            </a:r>
            <a:r>
              <a:rPr lang="en-US" sz="2000" dirty="0">
                <a:latin typeface="Cambria"/>
                <a:ea typeface="Cambria"/>
                <a:cs typeface="Cambria"/>
                <a:sym typeface="Cambria"/>
              </a:rPr>
              <a:t> College</a:t>
            </a:r>
            <a:endParaRPr dirty="0"/>
          </a:p>
          <a:p>
            <a:pPr marL="457200" marR="0" lvl="0" indent="-131254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B20838"/>
              </a:buClr>
              <a:buSzPts val="2133"/>
              <a:buFont typeface="Noto Sans Symbols"/>
              <a:buNone/>
            </a:pPr>
            <a:endParaRPr sz="2133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809105" y="147290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7F7F7F"/>
                </a:solidFill>
                <a:latin typeface="Candara"/>
                <a:ea typeface="Candara"/>
                <a:cs typeface="Candara"/>
                <a:sym typeface="Candara"/>
              </a:rPr>
              <a:t>Participants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6EB6A9-202D-AB4B-B883-7DC3A0EE2B4F}"/>
              </a:ext>
            </a:extLst>
          </p:cNvPr>
          <p:cNvGrpSpPr/>
          <p:nvPr/>
        </p:nvGrpSpPr>
        <p:grpSpPr>
          <a:xfrm>
            <a:off x="0" y="4949648"/>
            <a:ext cx="10065643" cy="1925617"/>
            <a:chOff x="0" y="4949648"/>
            <a:chExt cx="10065643" cy="1925617"/>
          </a:xfrm>
        </p:grpSpPr>
        <p:pic>
          <p:nvPicPr>
            <p:cNvPr id="112" name="Google Shape;112;p17" descr="https://media.licdn.com/dms/image/C5103AQEaME2T0OnKqg/profile-displayphoto-shrink_800_800/0?e=1547683200&amp;v=beta&amp;t=pTUfoSTjV20oD2M4OsoWReGqyiL1Z6o5wj5iQv1CMG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949648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7" descr="Image result for person ic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05000" y="5285350"/>
              <a:ext cx="1501559" cy="1562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7" descr="https://lh5.googleusercontent.com/mWBZat-TJ74_Tdg26wnyA9HAOwy1e7DYVMCAqU1zDUbOTKtKK4LeOeqzYWeU_B_AFIH4pg5ZSh3SwsiPABolEA9nggjPEU9ZLtJtTq9gbC3J7n8T6QdinFUfm2c6RF-qg9fi4QJ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06559" y="4966915"/>
              <a:ext cx="1350775" cy="1891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7" descr="https://lh6.googleusercontent.com/DFUz_ONF32j1VOPRnwFCZXthQKqeYz_8ODXcu1TYL1WYVeKVNZBt7MjPwAhaPVbZvOOhPZG0tm7Ncx0CTs32zcVMt4D1bAIJs1r0wlIWCX_mWO0pevYu5g_FdWNrM7QtB5xMp4R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57334" y="4968889"/>
              <a:ext cx="1880485" cy="1889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7" descr="https://lh4.googleusercontent.com/Q-73hy8eCqmEidj1jQwhLr6_kxQnFeiXRq04Ubu1JURc9yT6QJ9ZtcnPVDmVLSyMWdMYfYRqaoIB9zFbZ8OIJEO8ofqLHKLVOuxEDBROhh7kYeb76H2WVpPmcS1hdczP8c2ixk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37819" y="4966914"/>
              <a:ext cx="1536449" cy="190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7" descr="Patricia Carpente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160643" y="4966914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FBB836-BA14-B446-84FB-19617609B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935131"/>
            <a:ext cx="10045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9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39F0A4-4191-944F-9907-424FE58FD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2218"/>
            <a:ext cx="12192000" cy="752988"/>
          </a:xfrm>
          <a:prstGeom prst="rect">
            <a:avLst/>
          </a:prstGeom>
        </p:spPr>
      </p:pic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951350" y="3516098"/>
            <a:ext cx="106956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Jonathan B. Hardy, University of Georgia (Young Professionals CG Leader)</a:t>
            </a:r>
            <a:endParaRPr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Mitchell Pautz, University of Southern California (ITSM CG Leader)</a:t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865450" y="2721428"/>
            <a:ext cx="105903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CG Leaders Discussion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80982119"/>
      </p:ext>
    </p:extLst>
  </p:cSld>
  <p:clrMapOvr>
    <a:masterClrMapping/>
  </p:clrMapOvr>
</p:sld>
</file>

<file path=ppt/theme/theme1.xml><?xml version="1.0" encoding="utf-8"?>
<a:theme xmlns:a="http://schemas.openxmlformats.org/drawingml/2006/main" name="EDUCAUSE_PPT_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885</Words>
  <Application>Microsoft Macintosh PowerPoint</Application>
  <PresentationFormat>Widescreen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Noto Sans Symbols</vt:lpstr>
      <vt:lpstr>Arial</vt:lpstr>
      <vt:lpstr>Calibri</vt:lpstr>
      <vt:lpstr>Cambria</vt:lpstr>
      <vt:lpstr>Candara</vt:lpstr>
      <vt:lpstr>Wingdings</vt:lpstr>
      <vt:lpstr>EDUCAUSE_PPT_Template</vt:lpstr>
      <vt:lpstr>2018 Community Groups Peer Mentoring Pilot</vt:lpstr>
      <vt:lpstr>PowerPoint Presentation</vt:lpstr>
      <vt:lpstr>PowerPoint Presentation</vt:lpstr>
      <vt:lpstr>2018 CG Peer Mentoring Pilot </vt:lpstr>
      <vt:lpstr>Participating Community Groups</vt:lpstr>
      <vt:lpstr>Participants</vt:lpstr>
      <vt:lpstr>PowerPoint Presentation</vt:lpstr>
      <vt:lpstr>Participants</vt:lpstr>
      <vt:lpstr>PowerPoint Presentation</vt:lpstr>
      <vt:lpstr>CG Leaders Subgroup</vt:lpstr>
      <vt:lpstr>PowerPoint Presentation</vt:lpstr>
      <vt:lpstr>PowerPoint Presentation</vt:lpstr>
      <vt:lpstr>Open Table and Q&amp;A</vt:lpstr>
      <vt:lpstr>For More Information...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EDUCAUSE Five-Year Strategic Plan: A Preview</dc:title>
  <dc:creator>Cathy Hafkus</dc:creator>
  <cp:lastModifiedBy>Karen Wetzel</cp:lastModifiedBy>
  <cp:revision>59</cp:revision>
  <dcterms:modified xsi:type="dcterms:W3CDTF">2018-11-29T15:49:50Z</dcterms:modified>
</cp:coreProperties>
</file>