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00"/>
    <p:restoredTop sz="94656"/>
  </p:normalViewPr>
  <p:slideViewPr>
    <p:cSldViewPr snapToGrid="0" snapToObjects="1">
      <p:cViewPr varScale="1">
        <p:scale>
          <a:sx n="84" d="100"/>
          <a:sy n="84" d="100"/>
        </p:scale>
        <p:origin x="100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Introductions - Todd - </a:t>
            </a:r>
            <a:r>
              <a:rPr lang="en-US">
                <a:solidFill>
                  <a:schemeClr val="dk1"/>
                </a:solidFill>
              </a:rPr>
              <a:t>Start :03</a:t>
            </a:r>
            <a:endParaRPr>
              <a:solidFill>
                <a:schemeClr val="dk1"/>
              </a:solidFill>
            </a:endParaRPr>
          </a:p>
          <a:p>
            <a:pPr marL="0" lvl="0" indent="0" algn="l" rtl="0">
              <a:lnSpc>
                <a:spcPct val="115000"/>
              </a:lnSpc>
              <a:spcBef>
                <a:spcPts val="0"/>
              </a:spcBef>
              <a:spcAft>
                <a:spcPts val="0"/>
              </a:spcAft>
              <a:buNone/>
            </a:pPr>
            <a:r>
              <a:rPr lang="en-US" sz="1100">
                <a:solidFill>
                  <a:schemeClr val="dk1"/>
                </a:solidFill>
              </a:rPr>
              <a:t>Event Facilitation</a:t>
            </a:r>
            <a:endParaRPr sz="1100">
              <a:solidFill>
                <a:schemeClr val="dk1"/>
              </a:solidFill>
            </a:endParaRPr>
          </a:p>
          <a:p>
            <a:pPr marL="0" lvl="0" indent="0" algn="l" rtl="0">
              <a:lnSpc>
                <a:spcPct val="115000"/>
              </a:lnSpc>
              <a:spcBef>
                <a:spcPts val="0"/>
              </a:spcBef>
              <a:spcAft>
                <a:spcPts val="0"/>
              </a:spcAft>
              <a:buNone/>
            </a:pP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a:solidFill>
                  <a:schemeClr val="dk1"/>
                </a:solidFill>
              </a:rPr>
              <a:t>Housekeeping</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a:solidFill>
                  <a:schemeClr val="dk1"/>
                </a:solidFill>
              </a:rPr>
              <a:t>Welcome everyone</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a:solidFill>
                  <a:schemeClr val="dk1"/>
                </a:solidFill>
              </a:rPr>
              <a:t>We will be recording this session</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a:solidFill>
                  <a:schemeClr val="dk1"/>
                </a:solidFill>
              </a:rPr>
              <a:t>Dial in if you encounter computer audio issues</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a:solidFill>
                  <a:schemeClr val="dk1"/>
                </a:solidFill>
              </a:rPr>
              <a:t>Trying something new to provide more interactivity and engagement </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a:solidFill>
                  <a:schemeClr val="dk1"/>
                </a:solidFill>
              </a:rPr>
              <a:t>Begin recording</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a:solidFill>
                  <a:schemeClr val="dk1"/>
                </a:solidFill>
              </a:rPr>
              <a:t>On behalf of the Educause ITSM and Women in IT  Community Groups </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a:solidFill>
                  <a:schemeClr val="dk1"/>
                </a:solidFill>
              </a:rPr>
              <a:t>Thank you for attending</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a:solidFill>
                  <a:schemeClr val="dk1"/>
                </a:solidFill>
              </a:rPr>
              <a:t>Next</a:t>
            </a:r>
            <a:endParaRPr sz="1100">
              <a:solidFill>
                <a:schemeClr val="dk1"/>
              </a:solidFill>
            </a:endParaRPr>
          </a:p>
          <a:p>
            <a:pPr marL="0" lvl="0" indent="0" algn="l" rtl="0">
              <a:lnSpc>
                <a:spcPct val="115000"/>
              </a:lnSpc>
              <a:spcBef>
                <a:spcPts val="0"/>
              </a:spcBef>
              <a:spcAft>
                <a:spcPts val="0"/>
              </a:spcAft>
              <a:buNone/>
            </a:pPr>
            <a:endParaRPr sz="1100">
              <a:solidFill>
                <a:schemeClr val="dk1"/>
              </a:solidFill>
            </a:endParaRPr>
          </a:p>
          <a:p>
            <a:pPr marL="0" lvl="0" indent="0" algn="l" rtl="0">
              <a:lnSpc>
                <a:spcPct val="115000"/>
              </a:lnSpc>
              <a:spcBef>
                <a:spcPts val="0"/>
              </a:spcBef>
              <a:spcAft>
                <a:spcPts val="0"/>
              </a:spcAft>
              <a:buNone/>
            </a:pPr>
            <a:r>
              <a:rPr lang="en-US" sz="1100">
                <a:solidFill>
                  <a:schemeClr val="dk1"/>
                </a:solidFill>
              </a:rPr>
              <a:t>Slide deck</a:t>
            </a:r>
            <a:endParaRPr/>
          </a:p>
        </p:txBody>
      </p:sp>
      <p:sp>
        <p:nvSpPr>
          <p:cNvPr id="33" name="Google Shape;3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72ab6b4fd_1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72ab6b4fd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12. Audience :57</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61548e082_1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solidFill>
                  <a:schemeClr val="dk1"/>
                </a:solidFill>
              </a:rPr>
              <a:t>Todd - 58</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http://bit.ly/itsm-cg-feedback</a:t>
            </a:r>
            <a:endParaRPr>
              <a:solidFill>
                <a:schemeClr val="dk1"/>
              </a:solidFill>
            </a:endParaRPr>
          </a:p>
        </p:txBody>
      </p:sp>
      <p:sp>
        <p:nvSpPr>
          <p:cNvPr id="147" name="Google Shape;147;g361548e082_1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361548e082_1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 name="Google Shape;41;g361548e082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400">
                <a:solidFill>
                  <a:schemeClr val="dk1"/>
                </a:solidFill>
              </a:rPr>
              <a:t>Todd - :03</a:t>
            </a:r>
            <a:endParaRPr sz="1400">
              <a:solidFill>
                <a:schemeClr val="dk1"/>
              </a:solidFill>
            </a:endParaRPr>
          </a:p>
          <a:p>
            <a:pPr marL="0" lvl="0" indent="0" algn="l" rtl="0">
              <a:spcBef>
                <a:spcPts val="0"/>
              </a:spcBef>
              <a:spcAft>
                <a:spcPts val="0"/>
              </a:spcAft>
              <a:buClr>
                <a:schemeClr val="dk1"/>
              </a:buClr>
              <a:buSzPts val="1100"/>
              <a:buFont typeface="Arial"/>
              <a:buNone/>
            </a:pPr>
            <a:r>
              <a:rPr lang="en-US" sz="1400">
                <a:solidFill>
                  <a:schemeClr val="dk1"/>
                </a:solidFill>
              </a:rPr>
              <a:t>Quick overview of topics</a:t>
            </a:r>
            <a:endParaRPr sz="1400">
              <a:solidFill>
                <a:schemeClr val="dk1"/>
              </a:solidFill>
            </a:endParaRPr>
          </a:p>
          <a:p>
            <a:pPr marL="0" lvl="0" indent="0" algn="l" rtl="0">
              <a:spcBef>
                <a:spcPts val="0"/>
              </a:spcBef>
              <a:spcAft>
                <a:spcPts val="0"/>
              </a:spcAft>
              <a:buClr>
                <a:schemeClr val="dk1"/>
              </a:buClr>
              <a:buSzPts val="1100"/>
              <a:buFont typeface="Arial"/>
              <a:buNone/>
            </a:pPr>
            <a:r>
              <a:rPr lang="en-US" sz="1400">
                <a:solidFill>
                  <a:schemeClr val="dk1"/>
                </a:solidFill>
              </a:rPr>
              <a:t>Distinguished panel guests</a:t>
            </a:r>
            <a:endParaRPr sz="1400">
              <a:solidFill>
                <a:schemeClr val="dk1"/>
              </a:solidFill>
            </a:endParaRPr>
          </a:p>
          <a:p>
            <a:pPr marL="0" lvl="0" indent="0" algn="l" rtl="0">
              <a:spcBef>
                <a:spcPts val="0"/>
              </a:spcBef>
              <a:spcAft>
                <a:spcPts val="0"/>
              </a:spcAft>
              <a:buClr>
                <a:schemeClr val="dk1"/>
              </a:buClr>
              <a:buSzPts val="1100"/>
              <a:buFont typeface="Arial"/>
              <a:buNone/>
            </a:pPr>
            <a:r>
              <a:rPr lang="en-US" sz="1400">
                <a:solidFill>
                  <a:schemeClr val="dk1"/>
                </a:solidFill>
              </a:rPr>
              <a:t>Next</a:t>
            </a:r>
            <a:endParaRPr sz="14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41e7a50b8c_7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Jackie - :time</a:t>
            </a:r>
            <a:endParaRPr/>
          </a:p>
          <a:p>
            <a:pPr marL="0" lvl="0" indent="0" algn="l" rtl="0">
              <a:spcBef>
                <a:spcPts val="0"/>
              </a:spcBef>
              <a:spcAft>
                <a:spcPts val="0"/>
              </a:spcAft>
              <a:buNone/>
            </a:pPr>
            <a:endParaRPr/>
          </a:p>
        </p:txBody>
      </p:sp>
      <p:sp>
        <p:nvSpPr>
          <p:cNvPr id="59" name="Google Shape;59;g41e7a50b8c_7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41e8c65c2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Jackie - :time</a:t>
            </a:r>
            <a:endParaRPr/>
          </a:p>
          <a:p>
            <a:pPr marL="0" lvl="0" indent="0" algn="l" rtl="0">
              <a:spcBef>
                <a:spcPts val="0"/>
              </a:spcBef>
              <a:spcAft>
                <a:spcPts val="0"/>
              </a:spcAft>
              <a:buNone/>
            </a:pPr>
            <a:endParaRPr/>
          </a:p>
        </p:txBody>
      </p:sp>
      <p:sp>
        <p:nvSpPr>
          <p:cNvPr id="70" name="Google Shape;70;g41e8c65c27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1e8c65c27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Jackie - :time</a:t>
            </a:r>
            <a:endParaRPr/>
          </a:p>
          <a:p>
            <a:pPr marL="0" lvl="0" indent="0" algn="l" rtl="0">
              <a:spcBef>
                <a:spcPts val="0"/>
              </a:spcBef>
              <a:spcAft>
                <a:spcPts val="0"/>
              </a:spcAft>
              <a:buNone/>
            </a:pPr>
            <a:endParaRPr/>
          </a:p>
        </p:txBody>
      </p:sp>
      <p:sp>
        <p:nvSpPr>
          <p:cNvPr id="81" name="Google Shape;81;g41e8c65c27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41e8c65c27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Jackie - :time</a:t>
            </a:r>
            <a:endParaRPr/>
          </a:p>
          <a:p>
            <a:pPr marL="0" lvl="0" indent="0" algn="l" rtl="0">
              <a:spcBef>
                <a:spcPts val="0"/>
              </a:spcBef>
              <a:spcAft>
                <a:spcPts val="0"/>
              </a:spcAft>
              <a:buNone/>
            </a:pPr>
            <a:endParaRPr/>
          </a:p>
        </p:txBody>
      </p:sp>
      <p:sp>
        <p:nvSpPr>
          <p:cNvPr id="92" name="Google Shape;92;g41e8c65c27_0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41e8c65c27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Jackie - :time</a:t>
            </a:r>
            <a:endParaRPr/>
          </a:p>
          <a:p>
            <a:pPr marL="0" lvl="0" indent="0" algn="l" rtl="0">
              <a:spcBef>
                <a:spcPts val="0"/>
              </a:spcBef>
              <a:spcAft>
                <a:spcPts val="0"/>
              </a:spcAft>
              <a:buNone/>
            </a:pPr>
            <a:endParaRPr/>
          </a:p>
        </p:txBody>
      </p:sp>
      <p:sp>
        <p:nvSpPr>
          <p:cNvPr id="103" name="Google Shape;103;g41e8c65c27_0_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41e8c65c27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Jackie - :time</a:t>
            </a:r>
            <a:endParaRPr/>
          </a:p>
          <a:p>
            <a:pPr marL="0" lvl="0" indent="0" algn="l" rtl="0">
              <a:spcBef>
                <a:spcPts val="0"/>
              </a:spcBef>
              <a:spcAft>
                <a:spcPts val="0"/>
              </a:spcAft>
              <a:buNone/>
            </a:pPr>
            <a:endParaRPr/>
          </a:p>
        </p:txBody>
      </p:sp>
      <p:sp>
        <p:nvSpPr>
          <p:cNvPr id="114" name="Google Shape;114;g41e8c65c27_0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1e91c596b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1e91c59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DU Title B">
  <p:cSld name="EDU Title B">
    <p:bg>
      <p:bgPr>
        <a:blipFill>
          <a:blip r:embed="rId2">
            <a:alphaModFix/>
          </a:blip>
          <a:stretch>
            <a:fillRect/>
          </a:stretch>
        </a:blipFill>
        <a:effectLst/>
      </p:bgPr>
    </p:bg>
    <p:spTree>
      <p:nvGrpSpPr>
        <p:cNvPr id="1" name="Shape 6"/>
        <p:cNvGrpSpPr/>
        <p:nvPr/>
      </p:nvGrpSpPr>
      <p:grpSpPr>
        <a:xfrm>
          <a:off x="0" y="0"/>
          <a:ext cx="0" cy="0"/>
          <a:chOff x="0" y="0"/>
          <a:chExt cx="0" cy="0"/>
        </a:xfrm>
      </p:grpSpPr>
      <p:sp>
        <p:nvSpPr>
          <p:cNvPr id="7" name="Google Shape;7;p2"/>
          <p:cNvSpPr txBox="1">
            <a:spLocks noGrp="1"/>
          </p:cNvSpPr>
          <p:nvPr>
            <p:ph type="title"/>
          </p:nvPr>
        </p:nvSpPr>
        <p:spPr>
          <a:xfrm>
            <a:off x="609599" y="2370676"/>
            <a:ext cx="7866612" cy="90592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rgbClr val="3F3F3F"/>
              </a:buClr>
              <a:buSzPts val="4000"/>
              <a:buFont typeface="Arial"/>
              <a:buNone/>
              <a:defRPr sz="4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2"/>
          <p:cNvSpPr txBox="1">
            <a:spLocks noGrp="1"/>
          </p:cNvSpPr>
          <p:nvPr>
            <p:ph type="body" idx="1"/>
          </p:nvPr>
        </p:nvSpPr>
        <p:spPr>
          <a:xfrm>
            <a:off x="609600" y="5500255"/>
            <a:ext cx="8096595" cy="500732"/>
          </a:xfrm>
          <a:prstGeom prst="rect">
            <a:avLst/>
          </a:prstGeom>
          <a:noFill/>
          <a:ln>
            <a:noFill/>
          </a:ln>
        </p:spPr>
        <p:txBody>
          <a:bodyPr spcFirstLastPara="1" wrap="square" lIns="91425" tIns="91425" rIns="91425" bIns="91425" anchor="t" anchorCtr="0"/>
          <a:lstStyle>
            <a:lvl1pPr marL="457200" marR="0" lvl="0" indent="-228600" algn="r" rtl="0">
              <a:spcBef>
                <a:spcPts val="360"/>
              </a:spcBef>
              <a:spcAft>
                <a:spcPts val="0"/>
              </a:spcAft>
              <a:buClr>
                <a:srgbClr val="3F3F3F"/>
              </a:buClr>
              <a:buSzPts val="1800"/>
              <a:buFont typeface="Arial"/>
              <a:buNone/>
              <a:defRPr sz="1800" b="0" i="0" u="none" strike="noStrike" cap="none">
                <a:solidFill>
                  <a:srgbClr val="3F3F3F"/>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9" name="Google Shape;9;p2"/>
          <p:cNvSpPr txBox="1">
            <a:spLocks noGrp="1"/>
          </p:cNvSpPr>
          <p:nvPr>
            <p:ph type="body" idx="2"/>
          </p:nvPr>
        </p:nvSpPr>
        <p:spPr>
          <a:xfrm>
            <a:off x="609600" y="3276600"/>
            <a:ext cx="7866611" cy="500732"/>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Clr>
                <a:srgbClr val="3F3F3F"/>
              </a:buClr>
              <a:buSzPts val="2400"/>
              <a:buFont typeface="Arial"/>
              <a:buNone/>
              <a:defRPr sz="2400" b="0" i="0" u="none" strike="noStrike" cap="none">
                <a:solidFill>
                  <a:srgbClr val="3F3F3F"/>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DU Agenda">
  <p:cSld name="EDU Agenda">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title"/>
          </p:nvPr>
        </p:nvSpPr>
        <p:spPr>
          <a:xfrm>
            <a:off x="606829" y="338675"/>
            <a:ext cx="8021782" cy="729971"/>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rgbClr val="3F3F3F"/>
              </a:buClr>
              <a:buSzPts val="4000"/>
              <a:buFont typeface="Arial"/>
              <a:buNone/>
              <a:defRPr sz="4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
          <p:cNvSpPr txBox="1">
            <a:spLocks noGrp="1"/>
          </p:cNvSpPr>
          <p:nvPr>
            <p:ph type="body" idx="1"/>
          </p:nvPr>
        </p:nvSpPr>
        <p:spPr>
          <a:xfrm>
            <a:off x="1676400" y="1219200"/>
            <a:ext cx="6952211" cy="4673600"/>
          </a:xfrm>
          <a:prstGeom prst="rect">
            <a:avLst/>
          </a:prstGeom>
          <a:noFill/>
          <a:ln>
            <a:noFill/>
          </a:ln>
        </p:spPr>
        <p:txBody>
          <a:bodyPr spcFirstLastPara="1" wrap="square" lIns="91425" tIns="91425" rIns="91425" bIns="91425" anchor="t" anchorCtr="0"/>
          <a:lstStyle>
            <a:lvl1pPr marL="457200" marR="0" lvl="0" indent="-228600" algn="l" rtl="0">
              <a:lnSpc>
                <a:spcPct val="200000"/>
              </a:lnSpc>
              <a:spcBef>
                <a:spcPts val="480"/>
              </a:spcBef>
              <a:spcAft>
                <a:spcPts val="0"/>
              </a:spcAft>
              <a:buClr>
                <a:srgbClr val="3F3F3F"/>
              </a:buClr>
              <a:buSzPts val="2400"/>
              <a:buFont typeface="Arial"/>
              <a:buNone/>
              <a:defRPr sz="2400" b="0" i="0" u="none" strike="noStrike" cap="none">
                <a:solidFill>
                  <a:srgbClr val="3F3F3F"/>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DU Quote">
  <p:cSld name="EDU Quote">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4"/>
          <p:cNvSpPr txBox="1">
            <a:spLocks noGrp="1"/>
          </p:cNvSpPr>
          <p:nvPr>
            <p:ph type="body" idx="1"/>
          </p:nvPr>
        </p:nvSpPr>
        <p:spPr>
          <a:xfrm>
            <a:off x="609600" y="2362200"/>
            <a:ext cx="5791200" cy="2971800"/>
          </a:xfrm>
          <a:prstGeom prst="rect">
            <a:avLst/>
          </a:prstGeom>
          <a:noFill/>
          <a:ln>
            <a:noFill/>
          </a:ln>
        </p:spPr>
        <p:txBody>
          <a:bodyPr spcFirstLastPara="1" wrap="square" lIns="91425" tIns="91425" rIns="91425" bIns="91425" anchor="t" anchorCtr="0"/>
          <a:lstStyle>
            <a:lvl1pPr marL="457200" marR="0" lvl="0" indent="-228600" algn="l" rtl="0">
              <a:spcBef>
                <a:spcPts val="720"/>
              </a:spcBef>
              <a:spcAft>
                <a:spcPts val="0"/>
              </a:spcAft>
              <a:buClr>
                <a:srgbClr val="C00000"/>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C00000"/>
              </a:buClr>
              <a:buSzPts val="1800"/>
              <a:buFont typeface="Arial"/>
              <a:buNone/>
              <a:defRPr sz="1800" b="0" i="0" u="none" strike="noStrike" cap="none">
                <a:solidFill>
                  <a:srgbClr val="3F3F3F"/>
                </a:solidFill>
                <a:latin typeface="Arial"/>
                <a:ea typeface="Arial"/>
                <a:cs typeface="Arial"/>
                <a:sym typeface="Arial"/>
              </a:defRPr>
            </a:lvl2pPr>
            <a:lvl3pPr marL="1371600" marR="0" lvl="2" indent="-381000" algn="l" rtl="0">
              <a:spcBef>
                <a:spcPts val="480"/>
              </a:spcBef>
              <a:spcAft>
                <a:spcPts val="0"/>
              </a:spcAft>
              <a:buClr>
                <a:srgbClr val="C00000"/>
              </a:buClr>
              <a:buSzPts val="2400"/>
              <a:buFont typeface="Noto Sans Symbols"/>
              <a:buChar char="▪"/>
              <a:defRPr sz="2400" b="0" i="0" u="none" strike="noStrike" cap="none">
                <a:solidFill>
                  <a:srgbClr val="3F3F3F"/>
                </a:solidFill>
                <a:latin typeface="Arial"/>
                <a:ea typeface="Arial"/>
                <a:cs typeface="Arial"/>
                <a:sym typeface="Arial"/>
              </a:defRPr>
            </a:lvl3pPr>
            <a:lvl4pPr marL="1828800" marR="0" lvl="3" indent="-361950" algn="l" rtl="0">
              <a:spcBef>
                <a:spcPts val="420"/>
              </a:spcBef>
              <a:spcAft>
                <a:spcPts val="0"/>
              </a:spcAft>
              <a:buClr>
                <a:srgbClr val="C00000"/>
              </a:buClr>
              <a:buSzPts val="2100"/>
              <a:buFont typeface="Noto Sans Symbols"/>
              <a:buChar char="▪"/>
              <a:defRPr sz="2100" b="0" i="0" u="none" strike="noStrike" cap="none">
                <a:solidFill>
                  <a:srgbClr val="3F3F3F"/>
                </a:solidFill>
                <a:latin typeface="Arial"/>
                <a:ea typeface="Arial"/>
                <a:cs typeface="Arial"/>
                <a:sym typeface="Arial"/>
              </a:defRPr>
            </a:lvl4pPr>
            <a:lvl5pPr marL="2286000" marR="0" lvl="4" indent="-342900" algn="l" rtl="0">
              <a:spcBef>
                <a:spcPts val="360"/>
              </a:spcBef>
              <a:spcAft>
                <a:spcPts val="0"/>
              </a:spcAft>
              <a:buClr>
                <a:srgbClr val="C00000"/>
              </a:buClr>
              <a:buSzPts val="1800"/>
              <a:buFont typeface="Noto Sans Symbols"/>
              <a:buChar char="▪"/>
              <a:defRPr sz="1800" b="0" i="0" u="none" strike="noStrike" cap="none">
                <a:solidFill>
                  <a:srgbClr val="3F3F3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DU End">
  <p:cSld name="EDU End">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5"/>
          <p:cNvSpPr txBox="1">
            <a:spLocks noGrp="1"/>
          </p:cNvSpPr>
          <p:nvPr>
            <p:ph type="title"/>
          </p:nvPr>
        </p:nvSpPr>
        <p:spPr>
          <a:xfrm>
            <a:off x="609599" y="2370676"/>
            <a:ext cx="7866612" cy="90592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rgbClr val="3F3F3F"/>
              </a:buClr>
              <a:buSzPts val="4000"/>
              <a:buFont typeface="Arial"/>
              <a:buNone/>
              <a:defRPr sz="4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Google Shape;17;p5"/>
          <p:cNvSpPr txBox="1">
            <a:spLocks noGrp="1"/>
          </p:cNvSpPr>
          <p:nvPr>
            <p:ph type="body" idx="1"/>
          </p:nvPr>
        </p:nvSpPr>
        <p:spPr>
          <a:xfrm>
            <a:off x="609600" y="3276600"/>
            <a:ext cx="7866611" cy="4572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Clr>
                <a:srgbClr val="3F3F3F"/>
              </a:buClr>
              <a:buSzPts val="2400"/>
              <a:buFont typeface="Arial"/>
              <a:buNone/>
              <a:defRPr sz="2400" b="0" i="0" u="none" strike="noStrike" cap="none">
                <a:solidFill>
                  <a:srgbClr val="3F3F3F"/>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DU Section">
  <p:cSld name="EDU Section">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6"/>
          <p:cNvSpPr txBox="1">
            <a:spLocks noGrp="1"/>
          </p:cNvSpPr>
          <p:nvPr>
            <p:ph type="body" idx="1"/>
          </p:nvPr>
        </p:nvSpPr>
        <p:spPr>
          <a:xfrm>
            <a:off x="665018" y="3385468"/>
            <a:ext cx="8021782" cy="500732"/>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Clr>
                <a:srgbClr val="3F3F3F"/>
              </a:buClr>
              <a:buSzPts val="1800"/>
              <a:buFont typeface="Arial"/>
              <a:buNone/>
              <a:defRPr sz="1800" b="0" i="0" u="none" strike="noStrike" cap="none">
                <a:solidFill>
                  <a:srgbClr val="3F3F3F"/>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pic>
        <p:nvPicPr>
          <p:cNvPr id="20" name="Google Shape;20;p6"/>
          <p:cNvPicPr preferRelativeResize="0"/>
          <p:nvPr/>
        </p:nvPicPr>
        <p:blipFill rotWithShape="1">
          <a:blip r:embed="rId3">
            <a:alphaModFix/>
          </a:blip>
          <a:srcRect/>
          <a:stretch/>
        </p:blipFill>
        <p:spPr>
          <a:xfrm>
            <a:off x="0" y="2627663"/>
            <a:ext cx="9143999" cy="739681"/>
          </a:xfrm>
          <a:prstGeom prst="rect">
            <a:avLst/>
          </a:prstGeom>
          <a:noFill/>
          <a:ln>
            <a:noFill/>
          </a:ln>
        </p:spPr>
      </p:pic>
      <p:sp>
        <p:nvSpPr>
          <p:cNvPr id="21" name="Google Shape;21;p6"/>
          <p:cNvSpPr txBox="1">
            <a:spLocks noGrp="1"/>
          </p:cNvSpPr>
          <p:nvPr>
            <p:ph type="body" idx="2"/>
          </p:nvPr>
        </p:nvSpPr>
        <p:spPr>
          <a:xfrm>
            <a:off x="600595" y="2667000"/>
            <a:ext cx="7942810" cy="914400"/>
          </a:xfrm>
          <a:prstGeom prst="rect">
            <a:avLst/>
          </a:prstGeom>
          <a:noFill/>
          <a:ln>
            <a:noFill/>
          </a:ln>
        </p:spPr>
        <p:txBody>
          <a:bodyPr spcFirstLastPara="1" wrap="square" lIns="91425" tIns="91425" rIns="91425" bIns="91425" anchor="t" anchorCtr="0"/>
          <a:lstStyle>
            <a:lvl1pPr marL="457200" marR="0" lvl="0" indent="-228600" algn="l" rtl="0">
              <a:spcBef>
                <a:spcPts val="72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DU Body A">
  <p:cSld name="EDU Body A">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7"/>
          <p:cNvSpPr txBox="1">
            <a:spLocks noGrp="1"/>
          </p:cNvSpPr>
          <p:nvPr>
            <p:ph type="title"/>
          </p:nvPr>
        </p:nvSpPr>
        <p:spPr>
          <a:xfrm>
            <a:off x="606829" y="338675"/>
            <a:ext cx="8021782" cy="729971"/>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rgbClr val="3F3F3F"/>
              </a:buClr>
              <a:buSzPts val="3600"/>
              <a:buFont typeface="Arial"/>
              <a:buNone/>
              <a:defRPr sz="36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7"/>
          <p:cNvSpPr txBox="1">
            <a:spLocks noGrp="1"/>
          </p:cNvSpPr>
          <p:nvPr>
            <p:ph type="body" idx="1"/>
          </p:nvPr>
        </p:nvSpPr>
        <p:spPr>
          <a:xfrm>
            <a:off x="606829" y="1371599"/>
            <a:ext cx="8079971" cy="4546599"/>
          </a:xfrm>
          <a:prstGeom prst="rect">
            <a:avLst/>
          </a:prstGeom>
          <a:noFill/>
          <a:ln>
            <a:noFill/>
          </a:ln>
        </p:spPr>
        <p:txBody>
          <a:bodyPr spcFirstLastPara="1" wrap="square" lIns="91425" tIns="91425" rIns="91425" bIns="91425" anchor="t" anchorCtr="0"/>
          <a:lstStyle>
            <a:lvl1pPr marL="457200" marR="0" lvl="0" indent="-419100" algn="l" rtl="0">
              <a:spcBef>
                <a:spcPts val="600"/>
              </a:spcBef>
              <a:spcAft>
                <a:spcPts val="0"/>
              </a:spcAft>
              <a:buClr>
                <a:srgbClr val="B20838"/>
              </a:buClr>
              <a:buSzPts val="3000"/>
              <a:buFont typeface="Noto Sans Symbols"/>
              <a:buChar char="▪"/>
              <a:defRPr sz="3000" b="0" i="0" u="none" strike="noStrike" cap="none">
                <a:solidFill>
                  <a:srgbClr val="3F3F3F"/>
                </a:solidFill>
                <a:latin typeface="Arial"/>
                <a:ea typeface="Arial"/>
                <a:cs typeface="Arial"/>
                <a:sym typeface="Arial"/>
              </a:defRPr>
            </a:lvl1pPr>
            <a:lvl2pPr marL="914400" marR="0" lvl="1" indent="-400050" algn="l" rtl="0">
              <a:spcBef>
                <a:spcPts val="540"/>
              </a:spcBef>
              <a:spcAft>
                <a:spcPts val="0"/>
              </a:spcAft>
              <a:buClr>
                <a:srgbClr val="B20838"/>
              </a:buClr>
              <a:buSzPts val="2700"/>
              <a:buFont typeface="Noto Sans Symbols"/>
              <a:buChar char="▪"/>
              <a:defRPr sz="2700" b="0" i="0" u="none" strike="noStrike" cap="none">
                <a:solidFill>
                  <a:srgbClr val="3F3F3F"/>
                </a:solidFill>
                <a:latin typeface="Arial"/>
                <a:ea typeface="Arial"/>
                <a:cs typeface="Arial"/>
                <a:sym typeface="Arial"/>
              </a:defRPr>
            </a:lvl2pPr>
            <a:lvl3pPr marL="1371600" marR="0" lvl="2" indent="-381000" algn="l" rtl="0">
              <a:spcBef>
                <a:spcPts val="480"/>
              </a:spcBef>
              <a:spcAft>
                <a:spcPts val="0"/>
              </a:spcAft>
              <a:buClr>
                <a:srgbClr val="B20838"/>
              </a:buClr>
              <a:buSzPts val="2400"/>
              <a:buFont typeface="Noto Sans Symbols"/>
              <a:buChar char="▪"/>
              <a:defRPr sz="2400" b="0" i="0" u="none" strike="noStrike" cap="none">
                <a:solidFill>
                  <a:srgbClr val="3F3F3F"/>
                </a:solidFill>
                <a:latin typeface="Arial"/>
                <a:ea typeface="Arial"/>
                <a:cs typeface="Arial"/>
                <a:sym typeface="Arial"/>
              </a:defRPr>
            </a:lvl3pPr>
            <a:lvl4pPr marL="1828800" marR="0" lvl="3" indent="-361950" algn="l" rtl="0">
              <a:spcBef>
                <a:spcPts val="420"/>
              </a:spcBef>
              <a:spcAft>
                <a:spcPts val="0"/>
              </a:spcAft>
              <a:buClr>
                <a:srgbClr val="B20838"/>
              </a:buClr>
              <a:buSzPts val="2100"/>
              <a:buFont typeface="Noto Sans Symbols"/>
              <a:buChar char="▪"/>
              <a:defRPr sz="2100" b="0" i="0" u="none" strike="noStrike" cap="none">
                <a:solidFill>
                  <a:srgbClr val="3F3F3F"/>
                </a:solidFill>
                <a:latin typeface="Arial"/>
                <a:ea typeface="Arial"/>
                <a:cs typeface="Arial"/>
                <a:sym typeface="Arial"/>
              </a:defRPr>
            </a:lvl4pPr>
            <a:lvl5pPr marL="2286000" marR="0" lvl="4" indent="-342900" algn="l" rtl="0">
              <a:spcBef>
                <a:spcPts val="360"/>
              </a:spcBef>
              <a:spcAft>
                <a:spcPts val="0"/>
              </a:spcAft>
              <a:buClr>
                <a:srgbClr val="B20838"/>
              </a:buClr>
              <a:buSzPts val="1800"/>
              <a:buFont typeface="Noto Sans Symbols"/>
              <a:buChar char="▪"/>
              <a:defRPr sz="1800" b="0" i="0" u="none" strike="noStrike" cap="none">
                <a:solidFill>
                  <a:srgbClr val="3F3F3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EDU Body A">
  <p:cSld name="1_EDU Body A">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606829" y="338675"/>
            <a:ext cx="8021782" cy="729971"/>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rgbClr val="3F3F3F"/>
              </a:buClr>
              <a:buSzPts val="3600"/>
              <a:buFont typeface="Arial"/>
              <a:buNone/>
              <a:defRPr sz="36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8"/>
          <p:cNvSpPr txBox="1">
            <a:spLocks noGrp="1"/>
          </p:cNvSpPr>
          <p:nvPr>
            <p:ph type="body" idx="1"/>
          </p:nvPr>
        </p:nvSpPr>
        <p:spPr>
          <a:xfrm>
            <a:off x="606829" y="1371599"/>
            <a:ext cx="8079971" cy="4546599"/>
          </a:xfrm>
          <a:prstGeom prst="rect">
            <a:avLst/>
          </a:prstGeom>
          <a:noFill/>
          <a:ln>
            <a:noFill/>
          </a:ln>
        </p:spPr>
        <p:txBody>
          <a:bodyPr spcFirstLastPara="1" wrap="square" lIns="91425" tIns="91425" rIns="91425" bIns="91425" anchor="t" anchorCtr="0"/>
          <a:lstStyle>
            <a:lvl1pPr marL="457200" marR="0" lvl="0" indent="-419100" algn="l" rtl="0">
              <a:spcBef>
                <a:spcPts val="600"/>
              </a:spcBef>
              <a:spcAft>
                <a:spcPts val="0"/>
              </a:spcAft>
              <a:buClr>
                <a:srgbClr val="B20838"/>
              </a:buClr>
              <a:buSzPts val="3000"/>
              <a:buFont typeface="Noto Sans Symbols"/>
              <a:buChar char="▪"/>
              <a:defRPr sz="3000" b="0" i="0" u="none" strike="noStrike" cap="none">
                <a:solidFill>
                  <a:srgbClr val="3F3F3F"/>
                </a:solidFill>
                <a:latin typeface="Arial"/>
                <a:ea typeface="Arial"/>
                <a:cs typeface="Arial"/>
                <a:sym typeface="Arial"/>
              </a:defRPr>
            </a:lvl1pPr>
            <a:lvl2pPr marL="914400" marR="0" lvl="1" indent="-400050" algn="l" rtl="0">
              <a:spcBef>
                <a:spcPts val="540"/>
              </a:spcBef>
              <a:spcAft>
                <a:spcPts val="0"/>
              </a:spcAft>
              <a:buClr>
                <a:srgbClr val="B20838"/>
              </a:buClr>
              <a:buSzPts val="2700"/>
              <a:buFont typeface="Noto Sans Symbols"/>
              <a:buChar char="▪"/>
              <a:defRPr sz="2700" b="0" i="0" u="none" strike="noStrike" cap="none">
                <a:solidFill>
                  <a:srgbClr val="3F3F3F"/>
                </a:solidFill>
                <a:latin typeface="Arial"/>
                <a:ea typeface="Arial"/>
                <a:cs typeface="Arial"/>
                <a:sym typeface="Arial"/>
              </a:defRPr>
            </a:lvl2pPr>
            <a:lvl3pPr marL="1371600" marR="0" lvl="2" indent="-381000" algn="l" rtl="0">
              <a:spcBef>
                <a:spcPts val="480"/>
              </a:spcBef>
              <a:spcAft>
                <a:spcPts val="0"/>
              </a:spcAft>
              <a:buClr>
                <a:srgbClr val="B20838"/>
              </a:buClr>
              <a:buSzPts val="2400"/>
              <a:buFont typeface="Noto Sans Symbols"/>
              <a:buChar char="▪"/>
              <a:defRPr sz="2400" b="0" i="0" u="none" strike="noStrike" cap="none">
                <a:solidFill>
                  <a:srgbClr val="3F3F3F"/>
                </a:solidFill>
                <a:latin typeface="Arial"/>
                <a:ea typeface="Arial"/>
                <a:cs typeface="Arial"/>
                <a:sym typeface="Arial"/>
              </a:defRPr>
            </a:lvl3pPr>
            <a:lvl4pPr marL="1828800" marR="0" lvl="3" indent="-361950" algn="l" rtl="0">
              <a:spcBef>
                <a:spcPts val="420"/>
              </a:spcBef>
              <a:spcAft>
                <a:spcPts val="0"/>
              </a:spcAft>
              <a:buClr>
                <a:srgbClr val="B20838"/>
              </a:buClr>
              <a:buSzPts val="2100"/>
              <a:buFont typeface="Noto Sans Symbols"/>
              <a:buChar char="▪"/>
              <a:defRPr sz="2100" b="0" i="0" u="none" strike="noStrike" cap="none">
                <a:solidFill>
                  <a:srgbClr val="3F3F3F"/>
                </a:solidFill>
                <a:latin typeface="Arial"/>
                <a:ea typeface="Arial"/>
                <a:cs typeface="Arial"/>
                <a:sym typeface="Arial"/>
              </a:defRPr>
            </a:lvl4pPr>
            <a:lvl5pPr marL="2286000" marR="0" lvl="4" indent="-342900" algn="l" rtl="0">
              <a:spcBef>
                <a:spcPts val="360"/>
              </a:spcBef>
              <a:spcAft>
                <a:spcPts val="0"/>
              </a:spcAft>
              <a:buClr>
                <a:srgbClr val="B20838"/>
              </a:buClr>
              <a:buSzPts val="1800"/>
              <a:buFont typeface="Noto Sans Symbols"/>
              <a:buChar char="▪"/>
              <a:defRPr sz="1800" b="0" i="0" u="none" strike="noStrike" cap="none">
                <a:solidFill>
                  <a:srgbClr val="3F3F3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DU Stat">
  <p:cSld name="EDU Stat">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609600" y="1371600"/>
            <a:ext cx="3644514" cy="1885406"/>
          </a:xfrm>
          <a:prstGeom prst="rect">
            <a:avLst/>
          </a:prstGeom>
          <a:noFill/>
          <a:ln>
            <a:noFill/>
          </a:ln>
        </p:spPr>
        <p:txBody>
          <a:bodyPr spcFirstLastPara="1" wrap="square" lIns="91425" tIns="91425" rIns="91425" bIns="91425" anchor="t" anchorCtr="0"/>
          <a:lstStyle>
            <a:lvl1pPr marR="0" lvl="0" algn="ctr" rtl="0">
              <a:spcBef>
                <a:spcPts val="0"/>
              </a:spcBef>
              <a:spcAft>
                <a:spcPts val="0"/>
              </a:spcAft>
              <a:buClr>
                <a:schemeClr val="lt1"/>
              </a:buClr>
              <a:buSzPts val="13500"/>
              <a:buFont typeface="Arial"/>
              <a:buNone/>
              <a:defRPr sz="135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9"/>
          <p:cNvSpPr txBox="1">
            <a:spLocks noGrp="1"/>
          </p:cNvSpPr>
          <p:nvPr>
            <p:ph type="body" idx="1"/>
          </p:nvPr>
        </p:nvSpPr>
        <p:spPr>
          <a:xfrm>
            <a:off x="609600" y="3429000"/>
            <a:ext cx="3644514" cy="3485606"/>
          </a:xfrm>
          <a:prstGeom prst="rect">
            <a:avLst/>
          </a:prstGeom>
          <a:noFill/>
          <a:ln>
            <a:noFill/>
          </a:ln>
        </p:spPr>
        <p:txBody>
          <a:bodyPr spcFirstLastPara="1" wrap="square" lIns="91425" tIns="91425" rIns="91425" bIns="91425" anchor="t" anchorCtr="0"/>
          <a:lstStyle>
            <a:lvl1pPr marL="457200" marR="0" lvl="0" indent="-228600" algn="l" rtl="0">
              <a:spcBef>
                <a:spcPts val="720"/>
              </a:spcBef>
              <a:spcAft>
                <a:spcPts val="0"/>
              </a:spcAft>
              <a:buClr>
                <a:srgbClr val="C00000"/>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C00000"/>
              </a:buClr>
              <a:buSzPts val="1800"/>
              <a:buFont typeface="Arial"/>
              <a:buNone/>
              <a:defRPr sz="1800" b="0" i="0" u="none" strike="noStrike" cap="none">
                <a:solidFill>
                  <a:srgbClr val="3F3F3F"/>
                </a:solidFill>
                <a:latin typeface="Arial"/>
                <a:ea typeface="Arial"/>
                <a:cs typeface="Arial"/>
                <a:sym typeface="Arial"/>
              </a:defRPr>
            </a:lvl2pPr>
            <a:lvl3pPr marL="1371600" marR="0" lvl="2" indent="-381000" algn="l" rtl="0">
              <a:spcBef>
                <a:spcPts val="480"/>
              </a:spcBef>
              <a:spcAft>
                <a:spcPts val="0"/>
              </a:spcAft>
              <a:buClr>
                <a:srgbClr val="C00000"/>
              </a:buClr>
              <a:buSzPts val="2400"/>
              <a:buFont typeface="Noto Sans Symbols"/>
              <a:buChar char="▪"/>
              <a:defRPr sz="2400" b="0" i="0" u="none" strike="noStrike" cap="none">
                <a:solidFill>
                  <a:srgbClr val="3F3F3F"/>
                </a:solidFill>
                <a:latin typeface="Arial"/>
                <a:ea typeface="Arial"/>
                <a:cs typeface="Arial"/>
                <a:sym typeface="Arial"/>
              </a:defRPr>
            </a:lvl3pPr>
            <a:lvl4pPr marL="1828800" marR="0" lvl="3" indent="-361950" algn="l" rtl="0">
              <a:spcBef>
                <a:spcPts val="420"/>
              </a:spcBef>
              <a:spcAft>
                <a:spcPts val="0"/>
              </a:spcAft>
              <a:buClr>
                <a:srgbClr val="C00000"/>
              </a:buClr>
              <a:buSzPts val="2100"/>
              <a:buFont typeface="Noto Sans Symbols"/>
              <a:buChar char="▪"/>
              <a:defRPr sz="2100" b="0" i="0" u="none" strike="noStrike" cap="none">
                <a:solidFill>
                  <a:srgbClr val="3F3F3F"/>
                </a:solidFill>
                <a:latin typeface="Arial"/>
                <a:ea typeface="Arial"/>
                <a:cs typeface="Arial"/>
                <a:sym typeface="Arial"/>
              </a:defRPr>
            </a:lvl4pPr>
            <a:lvl5pPr marL="2286000" marR="0" lvl="4" indent="-342900" algn="l" rtl="0">
              <a:spcBef>
                <a:spcPts val="360"/>
              </a:spcBef>
              <a:spcAft>
                <a:spcPts val="0"/>
              </a:spcAft>
              <a:buClr>
                <a:srgbClr val="C00000"/>
              </a:buClr>
              <a:buSzPts val="1800"/>
              <a:buFont typeface="Noto Sans Symbols"/>
              <a:buChar char="▪"/>
              <a:defRPr sz="1800" b="0" i="0" u="none" strike="noStrike" cap="none">
                <a:solidFill>
                  <a:srgbClr val="3F3F3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ttps://www.educause.edu/community/women-in-it-constituent-grou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mailto:https://www.educause.edu/community/it-service-management-itsm-constituent-group"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use.edu/communit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457200" y="1447800"/>
            <a:ext cx="7866600" cy="906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3600" b="1">
                <a:solidFill>
                  <a:schemeClr val="dk1"/>
                </a:solidFill>
              </a:rPr>
              <a:t>“Small Change is Big Change”</a:t>
            </a:r>
            <a:endParaRPr sz="3600"/>
          </a:p>
        </p:txBody>
      </p:sp>
      <p:sp>
        <p:nvSpPr>
          <p:cNvPr id="36" name="Google Shape;36;p10"/>
          <p:cNvSpPr txBox="1">
            <a:spLocks noGrp="1"/>
          </p:cNvSpPr>
          <p:nvPr>
            <p:ph type="body" idx="1"/>
          </p:nvPr>
        </p:nvSpPr>
        <p:spPr>
          <a:xfrm>
            <a:off x="609600" y="5500255"/>
            <a:ext cx="8096700" cy="5007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rgbClr val="3F3F3F"/>
              </a:buClr>
              <a:buSzPts val="1800"/>
              <a:buFont typeface="Arial"/>
              <a:buNone/>
            </a:pPr>
            <a:r>
              <a:rPr lang="en-US"/>
              <a:t>September 18</a:t>
            </a:r>
            <a:r>
              <a:rPr lang="en-US" sz="1800" b="0" i="0" u="none" strike="noStrike" cap="none" baseline="30000">
                <a:solidFill>
                  <a:srgbClr val="3F3F3F"/>
                </a:solidFill>
                <a:latin typeface="Arial"/>
                <a:ea typeface="Arial"/>
                <a:cs typeface="Arial"/>
                <a:sym typeface="Arial"/>
              </a:rPr>
              <a:t>th</a:t>
            </a:r>
            <a:r>
              <a:rPr lang="en-US" sz="1800" b="0" i="0" u="none" strike="noStrike" cap="none">
                <a:solidFill>
                  <a:srgbClr val="3F3F3F"/>
                </a:solidFill>
                <a:latin typeface="Arial"/>
                <a:ea typeface="Arial"/>
                <a:cs typeface="Arial"/>
                <a:sym typeface="Arial"/>
              </a:rPr>
              <a:t>, 2018</a:t>
            </a:r>
            <a:endParaRPr/>
          </a:p>
        </p:txBody>
      </p:sp>
      <p:sp>
        <p:nvSpPr>
          <p:cNvPr id="37" name="Google Shape;37;p10"/>
          <p:cNvSpPr txBox="1">
            <a:spLocks noGrp="1"/>
          </p:cNvSpPr>
          <p:nvPr>
            <p:ph type="body" idx="2"/>
          </p:nvPr>
        </p:nvSpPr>
        <p:spPr>
          <a:xfrm>
            <a:off x="533400" y="4724400"/>
            <a:ext cx="7866600" cy="3200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F3F3F"/>
              </a:buClr>
              <a:buSzPts val="1800"/>
              <a:buFont typeface="Arial"/>
              <a:buNone/>
            </a:pPr>
            <a:r>
              <a:rPr lang="en-US" sz="1800" b="0" i="1" u="none" strike="noStrike" cap="none" dirty="0">
                <a:solidFill>
                  <a:srgbClr val="3F3F3F"/>
                </a:solidFill>
                <a:latin typeface="Arial"/>
                <a:ea typeface="Arial"/>
                <a:cs typeface="Arial"/>
                <a:sym typeface="Arial"/>
              </a:rPr>
              <a:t>Hosted jointly by: </a:t>
            </a:r>
            <a:endParaRPr dirty="0"/>
          </a:p>
          <a:p>
            <a:pPr marL="0" marR="0" lvl="0" indent="0" algn="l" rtl="0">
              <a:spcBef>
                <a:spcPts val="400"/>
              </a:spcBef>
              <a:spcAft>
                <a:spcPts val="0"/>
              </a:spcAft>
              <a:buClr>
                <a:srgbClr val="3F3F3F"/>
              </a:buClr>
              <a:buSzPts val="2000"/>
              <a:buFont typeface="Arial"/>
              <a:buNone/>
            </a:pPr>
            <a:r>
              <a:rPr lang="en-US" sz="2000" b="0" i="0" u="none" strike="noStrike" cap="none" dirty="0">
                <a:solidFill>
                  <a:srgbClr val="3F3F3F"/>
                </a:solidFill>
                <a:latin typeface="Arial"/>
                <a:ea typeface="Arial"/>
                <a:cs typeface="Arial"/>
                <a:sym typeface="Arial"/>
              </a:rPr>
              <a:t>EDUCAUSE </a:t>
            </a:r>
            <a:r>
              <a:rPr lang="en-US" sz="2000" dirty="0">
                <a:hlinkClick r:id="rId3"/>
              </a:rPr>
              <a:t>Women in IT </a:t>
            </a:r>
            <a:r>
              <a:rPr lang="en-US" sz="2000" b="0" i="0" u="none" strike="noStrike" cap="none" dirty="0">
                <a:solidFill>
                  <a:srgbClr val="3F3F3F"/>
                </a:solidFill>
                <a:latin typeface="Arial"/>
                <a:ea typeface="Arial"/>
                <a:cs typeface="Arial"/>
                <a:sym typeface="Arial"/>
              </a:rPr>
              <a:t>and </a:t>
            </a:r>
            <a:r>
              <a:rPr lang="en-US" sz="2000" dirty="0">
                <a:hlinkClick r:id="rId4"/>
              </a:rPr>
              <a:t>ITSM</a:t>
            </a:r>
            <a:r>
              <a:rPr lang="en-US" sz="2000" dirty="0"/>
              <a:t> Community </a:t>
            </a:r>
            <a:r>
              <a:rPr lang="en-US" sz="2000" b="0" i="0" u="none" strike="noStrike" cap="none" dirty="0">
                <a:solidFill>
                  <a:srgbClr val="3F3F3F"/>
                </a:solidFill>
                <a:latin typeface="Arial"/>
                <a:ea typeface="Arial"/>
                <a:cs typeface="Arial"/>
                <a:sym typeface="Arial"/>
              </a:rPr>
              <a:t>Groups</a:t>
            </a:r>
            <a:endParaRPr dirty="0"/>
          </a:p>
        </p:txBody>
      </p:sp>
      <p:sp>
        <p:nvSpPr>
          <p:cNvPr id="38" name="Google Shape;38;p10"/>
          <p:cNvSpPr txBox="1"/>
          <p:nvPr/>
        </p:nvSpPr>
        <p:spPr>
          <a:xfrm>
            <a:off x="50417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cxnSp>
        <p:nvCxnSpPr>
          <p:cNvPr id="3" name="Straight Connector 2">
            <a:extLst>
              <a:ext uri="{FF2B5EF4-FFF2-40B4-BE49-F238E27FC236}">
                <a16:creationId xmlns:a16="http://schemas.microsoft.com/office/drawing/2014/main" id="{31B70107-500B-F243-8953-C92D5BE0ABB1}"/>
              </a:ext>
            </a:extLst>
          </p:cNvPr>
          <p:cNvCxnSpPr>
            <a:cxnSpLocks/>
          </p:cNvCxnSpPr>
          <p:nvPr/>
        </p:nvCxnSpPr>
        <p:spPr>
          <a:xfrm>
            <a:off x="0" y="685800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3F9C3FD-5EFB-E346-859F-F55E4430F0DE}"/>
              </a:ext>
            </a:extLst>
          </p:cNvPr>
          <p:cNvPicPr>
            <a:picLocks noChangeAspect="1"/>
          </p:cNvPicPr>
          <p:nvPr/>
        </p:nvPicPr>
        <p:blipFill>
          <a:blip r:embed="rId5"/>
          <a:stretch>
            <a:fillRect/>
          </a:stretch>
        </p:blipFill>
        <p:spPr>
          <a:xfrm>
            <a:off x="6748791" y="543470"/>
            <a:ext cx="1975438" cy="44896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txBox="1">
            <a:spLocks noGrp="1"/>
          </p:cNvSpPr>
          <p:nvPr>
            <p:ph type="body" idx="1"/>
          </p:nvPr>
        </p:nvSpPr>
        <p:spPr>
          <a:xfrm>
            <a:off x="-112625" y="78700"/>
            <a:ext cx="5051700" cy="1622100"/>
          </a:xfrm>
          <a:prstGeom prst="rect">
            <a:avLst/>
          </a:prstGeom>
        </p:spPr>
        <p:txBody>
          <a:bodyPr spcFirstLastPara="1" wrap="square" lIns="91425" tIns="91425" rIns="91425" bIns="91425" anchor="t" anchorCtr="0">
            <a:noAutofit/>
          </a:bodyPr>
          <a:lstStyle/>
          <a:p>
            <a:pPr marL="0" lvl="0" indent="0" algn="ctr" rtl="0">
              <a:spcBef>
                <a:spcPts val="720"/>
              </a:spcBef>
              <a:spcAft>
                <a:spcPts val="0"/>
              </a:spcAft>
              <a:buNone/>
            </a:pPr>
            <a:r>
              <a:rPr lang="en-US" sz="7200">
                <a:solidFill>
                  <a:srgbClr val="980000"/>
                </a:solidFill>
              </a:rPr>
              <a:t>Q&amp;A</a:t>
            </a:r>
            <a:endParaRPr sz="7200">
              <a:solidFill>
                <a:srgbClr val="980000"/>
              </a:solidFill>
            </a:endParaRPr>
          </a:p>
          <a:p>
            <a:pPr marL="0" lvl="0" indent="0" algn="l" rtl="0">
              <a:spcBef>
                <a:spcPts val="720"/>
              </a:spcBef>
              <a:spcAft>
                <a:spcPts val="0"/>
              </a:spcAft>
              <a:buNone/>
            </a:pPr>
            <a:endParaRPr>
              <a:solidFill>
                <a:srgbClr val="980000"/>
              </a:solidFill>
            </a:endParaRPr>
          </a:p>
          <a:p>
            <a:pPr marL="0" lvl="0" indent="0" algn="l" rtl="0">
              <a:spcBef>
                <a:spcPts val="720"/>
              </a:spcBef>
              <a:spcAft>
                <a:spcPts val="0"/>
              </a:spcAft>
              <a:buNone/>
            </a:pPr>
            <a:endParaRPr>
              <a:solidFill>
                <a:srgbClr val="980000"/>
              </a:solidFill>
            </a:endParaRPr>
          </a:p>
          <a:p>
            <a:pPr marL="0" lvl="0" indent="0" algn="ctr" rtl="0">
              <a:spcBef>
                <a:spcPts val="720"/>
              </a:spcBef>
              <a:spcAft>
                <a:spcPts val="0"/>
              </a:spcAft>
              <a:buNone/>
            </a:pPr>
            <a:endParaRPr>
              <a:solidFill>
                <a:srgbClr val="980000"/>
              </a:solidFill>
            </a:endParaRPr>
          </a:p>
        </p:txBody>
      </p:sp>
      <p:pic>
        <p:nvPicPr>
          <p:cNvPr id="133" name="Google Shape;133;p19"/>
          <p:cNvPicPr preferRelativeResize="0"/>
          <p:nvPr/>
        </p:nvPicPr>
        <p:blipFill>
          <a:blip r:embed="rId3">
            <a:alphaModFix/>
          </a:blip>
          <a:stretch>
            <a:fillRect/>
          </a:stretch>
        </p:blipFill>
        <p:spPr>
          <a:xfrm>
            <a:off x="308125" y="1700800"/>
            <a:ext cx="1622100" cy="1622100"/>
          </a:xfrm>
          <a:prstGeom prst="rect">
            <a:avLst/>
          </a:prstGeom>
          <a:noFill/>
          <a:ln>
            <a:noFill/>
          </a:ln>
        </p:spPr>
      </p:pic>
      <p:pic>
        <p:nvPicPr>
          <p:cNvPr id="134" name="Google Shape;134;p19"/>
          <p:cNvPicPr preferRelativeResize="0"/>
          <p:nvPr/>
        </p:nvPicPr>
        <p:blipFill rotWithShape="1">
          <a:blip r:embed="rId4">
            <a:alphaModFix/>
          </a:blip>
          <a:srcRect t="159" b="149"/>
          <a:stretch/>
        </p:blipFill>
        <p:spPr>
          <a:xfrm>
            <a:off x="2807138" y="1673746"/>
            <a:ext cx="1676224" cy="1676224"/>
          </a:xfrm>
          <a:prstGeom prst="rect">
            <a:avLst/>
          </a:prstGeom>
          <a:noFill/>
          <a:ln>
            <a:noFill/>
          </a:ln>
        </p:spPr>
      </p:pic>
      <p:pic>
        <p:nvPicPr>
          <p:cNvPr id="135" name="Google Shape;135;p19"/>
          <p:cNvPicPr preferRelativeResize="0"/>
          <p:nvPr/>
        </p:nvPicPr>
        <p:blipFill rotWithShape="1">
          <a:blip r:embed="rId5">
            <a:alphaModFix/>
          </a:blip>
          <a:srcRect l="10125" r="19851"/>
          <a:stretch/>
        </p:blipFill>
        <p:spPr>
          <a:xfrm>
            <a:off x="5316625" y="1673737"/>
            <a:ext cx="1760616" cy="1676229"/>
          </a:xfrm>
          <a:prstGeom prst="rect">
            <a:avLst/>
          </a:prstGeom>
          <a:noFill/>
          <a:ln>
            <a:noFill/>
          </a:ln>
        </p:spPr>
      </p:pic>
      <p:pic>
        <p:nvPicPr>
          <p:cNvPr id="136" name="Google Shape;136;p19"/>
          <p:cNvPicPr preferRelativeResize="0"/>
          <p:nvPr/>
        </p:nvPicPr>
        <p:blipFill>
          <a:blip r:embed="rId6">
            <a:alphaModFix/>
          </a:blip>
          <a:stretch>
            <a:fillRect/>
          </a:stretch>
        </p:blipFill>
        <p:spPr>
          <a:xfrm>
            <a:off x="1602176" y="4307751"/>
            <a:ext cx="1622101" cy="1731857"/>
          </a:xfrm>
          <a:prstGeom prst="rect">
            <a:avLst/>
          </a:prstGeom>
          <a:noFill/>
          <a:ln>
            <a:noFill/>
          </a:ln>
        </p:spPr>
      </p:pic>
      <p:pic>
        <p:nvPicPr>
          <p:cNvPr id="137" name="Google Shape;137;p19"/>
          <p:cNvPicPr preferRelativeResize="0"/>
          <p:nvPr/>
        </p:nvPicPr>
        <p:blipFill>
          <a:blip r:embed="rId7">
            <a:alphaModFix/>
          </a:blip>
          <a:stretch>
            <a:fillRect/>
          </a:stretch>
        </p:blipFill>
        <p:spPr>
          <a:xfrm>
            <a:off x="4369475" y="4307746"/>
            <a:ext cx="1266903" cy="1731850"/>
          </a:xfrm>
          <a:prstGeom prst="rect">
            <a:avLst/>
          </a:prstGeom>
          <a:noFill/>
          <a:ln>
            <a:noFill/>
          </a:ln>
        </p:spPr>
      </p:pic>
      <p:pic>
        <p:nvPicPr>
          <p:cNvPr id="138" name="Google Shape;138;p19"/>
          <p:cNvPicPr preferRelativeResize="0"/>
          <p:nvPr/>
        </p:nvPicPr>
        <p:blipFill>
          <a:blip r:embed="rId8">
            <a:alphaModFix/>
          </a:blip>
          <a:stretch>
            <a:fillRect/>
          </a:stretch>
        </p:blipFill>
        <p:spPr>
          <a:xfrm>
            <a:off x="6781575" y="4293363"/>
            <a:ext cx="1760625" cy="1760625"/>
          </a:xfrm>
          <a:prstGeom prst="rect">
            <a:avLst/>
          </a:prstGeom>
          <a:noFill/>
          <a:ln>
            <a:noFill/>
          </a:ln>
        </p:spPr>
      </p:pic>
      <p:sp>
        <p:nvSpPr>
          <p:cNvPr id="139" name="Google Shape;139;p19"/>
          <p:cNvSpPr txBox="1"/>
          <p:nvPr/>
        </p:nvSpPr>
        <p:spPr>
          <a:xfrm>
            <a:off x="308125" y="3349975"/>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rPr>
              <a:t>Jackie Milhans</a:t>
            </a:r>
            <a:endParaRPr sz="1200">
              <a:solidFill>
                <a:srgbClr val="FFFFFF"/>
              </a:solidFill>
            </a:endParaRPr>
          </a:p>
          <a:p>
            <a:pPr marL="0" lvl="0" indent="0" algn="l" rtl="0">
              <a:spcBef>
                <a:spcPts val="0"/>
              </a:spcBef>
              <a:spcAft>
                <a:spcPts val="0"/>
              </a:spcAft>
              <a:buNone/>
            </a:pPr>
            <a:r>
              <a:rPr lang="en-US" sz="1200">
                <a:solidFill>
                  <a:srgbClr val="FFFFFF"/>
                </a:solidFill>
              </a:rPr>
              <a:t>Northwestern University</a:t>
            </a:r>
            <a:endParaRPr sz="1200">
              <a:solidFill>
                <a:srgbClr val="FFFFFF"/>
              </a:solidFill>
            </a:endParaRPr>
          </a:p>
        </p:txBody>
      </p:sp>
      <p:sp>
        <p:nvSpPr>
          <p:cNvPr id="140" name="Google Shape;140;p19"/>
          <p:cNvSpPr txBox="1"/>
          <p:nvPr/>
        </p:nvSpPr>
        <p:spPr>
          <a:xfrm>
            <a:off x="2807150" y="3349975"/>
            <a:ext cx="23172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rPr>
              <a:t>Becky Nelson</a:t>
            </a:r>
            <a:endParaRPr sz="1200">
              <a:solidFill>
                <a:srgbClr val="FFFFFF"/>
              </a:solidFill>
            </a:endParaRPr>
          </a:p>
          <a:p>
            <a:pPr marL="0" lvl="0" indent="0" algn="l" rtl="0">
              <a:spcBef>
                <a:spcPts val="0"/>
              </a:spcBef>
              <a:spcAft>
                <a:spcPts val="0"/>
              </a:spcAft>
              <a:buNone/>
            </a:pPr>
            <a:r>
              <a:rPr lang="en-US" sz="1200">
                <a:solidFill>
                  <a:srgbClr val="FFFFFF"/>
                </a:solidFill>
              </a:rPr>
              <a:t>University of Minnesota Duluth</a:t>
            </a:r>
            <a:endParaRPr sz="1200">
              <a:solidFill>
                <a:srgbClr val="FFFFFF"/>
              </a:solidFill>
            </a:endParaRPr>
          </a:p>
        </p:txBody>
      </p:sp>
      <p:sp>
        <p:nvSpPr>
          <p:cNvPr id="141" name="Google Shape;141;p19"/>
          <p:cNvSpPr txBox="1"/>
          <p:nvPr/>
        </p:nvSpPr>
        <p:spPr>
          <a:xfrm>
            <a:off x="5316625" y="3349975"/>
            <a:ext cx="29589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rPr>
              <a:t>Claire Krendl Gilbert</a:t>
            </a:r>
            <a:endParaRPr sz="1200">
              <a:solidFill>
                <a:srgbClr val="FFFFFF"/>
              </a:solidFill>
            </a:endParaRPr>
          </a:p>
          <a:p>
            <a:pPr marL="0" lvl="0" indent="0" algn="l" rtl="0">
              <a:spcBef>
                <a:spcPts val="0"/>
              </a:spcBef>
              <a:spcAft>
                <a:spcPts val="0"/>
              </a:spcAft>
              <a:buNone/>
            </a:pPr>
            <a:r>
              <a:rPr lang="en-US" sz="1200">
                <a:solidFill>
                  <a:srgbClr val="FFFFFF"/>
                </a:solidFill>
              </a:rPr>
              <a:t>Virginia Tech</a:t>
            </a:r>
            <a:endParaRPr sz="1200">
              <a:solidFill>
                <a:srgbClr val="FFFFFF"/>
              </a:solidFill>
            </a:endParaRPr>
          </a:p>
        </p:txBody>
      </p:sp>
      <p:sp>
        <p:nvSpPr>
          <p:cNvPr id="142" name="Google Shape;142;p19"/>
          <p:cNvSpPr txBox="1"/>
          <p:nvPr/>
        </p:nvSpPr>
        <p:spPr>
          <a:xfrm>
            <a:off x="1602175" y="6039600"/>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rPr>
              <a:t>Tina Pappas</a:t>
            </a:r>
            <a:endParaRPr sz="1200">
              <a:solidFill>
                <a:srgbClr val="FFFFFF"/>
              </a:solidFill>
            </a:endParaRPr>
          </a:p>
          <a:p>
            <a:pPr marL="0" lvl="0" indent="0" algn="l" rtl="0">
              <a:spcBef>
                <a:spcPts val="0"/>
              </a:spcBef>
              <a:spcAft>
                <a:spcPts val="0"/>
              </a:spcAft>
              <a:buNone/>
            </a:pPr>
            <a:r>
              <a:rPr lang="en-US" sz="1200">
                <a:solidFill>
                  <a:srgbClr val="FFFFFF"/>
                </a:solidFill>
              </a:rPr>
              <a:t>Rutgers University</a:t>
            </a:r>
            <a:endParaRPr sz="1200">
              <a:solidFill>
                <a:srgbClr val="FFFFFF"/>
              </a:solidFill>
            </a:endParaRPr>
          </a:p>
        </p:txBody>
      </p:sp>
      <p:sp>
        <p:nvSpPr>
          <p:cNvPr id="143" name="Google Shape;143;p19"/>
          <p:cNvSpPr txBox="1"/>
          <p:nvPr/>
        </p:nvSpPr>
        <p:spPr>
          <a:xfrm>
            <a:off x="4369475" y="6039600"/>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rPr>
              <a:t>Marcia L. Dority Baker</a:t>
            </a:r>
            <a:endParaRPr sz="1200">
              <a:solidFill>
                <a:srgbClr val="FFFFFF"/>
              </a:solidFill>
            </a:endParaRPr>
          </a:p>
          <a:p>
            <a:pPr marL="0" lvl="0" indent="0" algn="l" rtl="0">
              <a:spcBef>
                <a:spcPts val="0"/>
              </a:spcBef>
              <a:spcAft>
                <a:spcPts val="0"/>
              </a:spcAft>
              <a:buNone/>
            </a:pPr>
            <a:r>
              <a:rPr lang="en-US" sz="1200">
                <a:solidFill>
                  <a:srgbClr val="FFFFFF"/>
                </a:solidFill>
              </a:rPr>
              <a:t>University of Nebraska</a:t>
            </a:r>
            <a:endParaRPr sz="1200">
              <a:solidFill>
                <a:srgbClr val="FFFFFF"/>
              </a:solidFill>
            </a:endParaRPr>
          </a:p>
        </p:txBody>
      </p:sp>
      <p:sp>
        <p:nvSpPr>
          <p:cNvPr id="144" name="Google Shape;144;p19"/>
          <p:cNvSpPr txBox="1"/>
          <p:nvPr/>
        </p:nvSpPr>
        <p:spPr>
          <a:xfrm>
            <a:off x="6781575" y="6039600"/>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rPr>
              <a:t>Sandra Silk	</a:t>
            </a:r>
            <a:endParaRPr sz="1200">
              <a:solidFill>
                <a:srgbClr val="FFFFFF"/>
              </a:solidFill>
            </a:endParaRPr>
          </a:p>
          <a:p>
            <a:pPr marL="0" lvl="0" indent="0" algn="l" rtl="0">
              <a:spcBef>
                <a:spcPts val="0"/>
              </a:spcBef>
              <a:spcAft>
                <a:spcPts val="0"/>
              </a:spcAft>
              <a:buNone/>
            </a:pPr>
            <a:r>
              <a:rPr lang="en-US" sz="1200">
                <a:solidFill>
                  <a:srgbClr val="FFFFFF"/>
                </a:solidFill>
              </a:rPr>
              <a:t>Harvard University</a:t>
            </a:r>
            <a:endParaRPr sz="12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0"/>
          <p:cNvSpPr txBox="1">
            <a:spLocks noGrp="1"/>
          </p:cNvSpPr>
          <p:nvPr>
            <p:ph type="title"/>
          </p:nvPr>
        </p:nvSpPr>
        <p:spPr>
          <a:xfrm>
            <a:off x="504175" y="2011606"/>
            <a:ext cx="7866600" cy="906000"/>
          </a:xfrm>
          <a:prstGeom prst="rect">
            <a:avLst/>
          </a:prstGeom>
          <a:noFill/>
          <a:ln>
            <a:noFill/>
          </a:ln>
        </p:spPr>
        <p:txBody>
          <a:bodyPr spcFirstLastPara="1" wrap="square" lIns="91425" tIns="45700" rIns="91425" bIns="45700" anchor="t" anchorCtr="0">
            <a:noAutofit/>
          </a:bodyPr>
          <a:lstStyle/>
          <a:p>
            <a:pPr lvl="0" algn="ctr">
              <a:buClr>
                <a:schemeClr val="dk1"/>
              </a:buClr>
              <a:buSzPts val="1100"/>
            </a:pPr>
            <a:r>
              <a:rPr lang="en-US" sz="3200" dirty="0"/>
              <a:t>Learn more about and join </a:t>
            </a:r>
            <a:br>
              <a:rPr lang="en-US" sz="3200" dirty="0"/>
            </a:br>
            <a:r>
              <a:rPr lang="en-US" sz="3200" dirty="0"/>
              <a:t>EDUCAUSE Community Groups at: </a:t>
            </a:r>
            <a:r>
              <a:rPr lang="en-US" sz="3200" dirty="0">
                <a:hlinkClick r:id="rId3"/>
              </a:rPr>
              <a:t>https://www.educause.edu/community/</a:t>
            </a:r>
            <a:r>
              <a:rPr lang="en-US" sz="3200" dirty="0"/>
              <a:t> </a:t>
            </a:r>
            <a:endParaRPr sz="3200" dirty="0"/>
          </a:p>
        </p:txBody>
      </p:sp>
      <p:sp>
        <p:nvSpPr>
          <p:cNvPr id="150" name="Google Shape;150;p20"/>
          <p:cNvSpPr txBox="1"/>
          <p:nvPr/>
        </p:nvSpPr>
        <p:spPr>
          <a:xfrm>
            <a:off x="50417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20"/>
          <p:cNvSpPr txBox="1">
            <a:spLocks noGrp="1"/>
          </p:cNvSpPr>
          <p:nvPr>
            <p:ph type="title"/>
          </p:nvPr>
        </p:nvSpPr>
        <p:spPr>
          <a:xfrm>
            <a:off x="652549" y="852527"/>
            <a:ext cx="8021700" cy="72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Thank you for attending!</a:t>
            </a:r>
            <a:endParaRPr b="1" dirty="0"/>
          </a:p>
        </p:txBody>
      </p:sp>
      <p:cxnSp>
        <p:nvCxnSpPr>
          <p:cNvPr id="5" name="Straight Connector 4">
            <a:extLst>
              <a:ext uri="{FF2B5EF4-FFF2-40B4-BE49-F238E27FC236}">
                <a16:creationId xmlns:a16="http://schemas.microsoft.com/office/drawing/2014/main" id="{7358DDEA-E8C3-0E44-A29A-A0C3E345D66B}"/>
              </a:ext>
            </a:extLst>
          </p:cNvPr>
          <p:cNvCxnSpPr>
            <a:cxnSpLocks/>
          </p:cNvCxnSpPr>
          <p:nvPr/>
        </p:nvCxnSpPr>
        <p:spPr>
          <a:xfrm>
            <a:off x="0" y="682752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8F73192-022F-F545-B0C6-9904D0CB8DB0}"/>
              </a:ext>
            </a:extLst>
          </p:cNvPr>
          <p:cNvPicPr>
            <a:picLocks noChangeAspect="1"/>
          </p:cNvPicPr>
          <p:nvPr/>
        </p:nvPicPr>
        <p:blipFill>
          <a:blip r:embed="rId4"/>
          <a:stretch>
            <a:fillRect/>
          </a:stretch>
        </p:blipFill>
        <p:spPr>
          <a:xfrm>
            <a:off x="7093329" y="6202848"/>
            <a:ext cx="1527450" cy="3471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606829" y="338675"/>
            <a:ext cx="8021700" cy="72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Welcome</a:t>
            </a:r>
            <a:endParaRPr/>
          </a:p>
        </p:txBody>
      </p:sp>
      <p:sp>
        <p:nvSpPr>
          <p:cNvPr id="50" name="Google Shape;50;p11"/>
          <p:cNvSpPr txBox="1"/>
          <p:nvPr/>
        </p:nvSpPr>
        <p:spPr>
          <a:xfrm>
            <a:off x="297225" y="2905225"/>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t>Jackie Milhans</a:t>
            </a:r>
            <a:endParaRPr sz="1200"/>
          </a:p>
          <a:p>
            <a:pPr marL="0" lvl="0" indent="0" algn="l" rtl="0">
              <a:spcBef>
                <a:spcPts val="0"/>
              </a:spcBef>
              <a:spcAft>
                <a:spcPts val="0"/>
              </a:spcAft>
              <a:buNone/>
            </a:pPr>
            <a:r>
              <a:rPr lang="en-US" sz="1200"/>
              <a:t>Northwestern University</a:t>
            </a:r>
            <a:endParaRPr sz="1200"/>
          </a:p>
        </p:txBody>
      </p:sp>
      <p:sp>
        <p:nvSpPr>
          <p:cNvPr id="51" name="Google Shape;51;p11"/>
          <p:cNvSpPr txBox="1"/>
          <p:nvPr/>
        </p:nvSpPr>
        <p:spPr>
          <a:xfrm>
            <a:off x="2796250" y="2905225"/>
            <a:ext cx="23172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t>Becky Nelson</a:t>
            </a:r>
            <a:endParaRPr sz="1200"/>
          </a:p>
          <a:p>
            <a:pPr marL="0" lvl="0" indent="0" algn="l" rtl="0">
              <a:spcBef>
                <a:spcPts val="0"/>
              </a:spcBef>
              <a:spcAft>
                <a:spcPts val="0"/>
              </a:spcAft>
              <a:buNone/>
            </a:pPr>
            <a:r>
              <a:rPr lang="en-US" sz="1200"/>
              <a:t>University of Minnesota Duluth</a:t>
            </a:r>
            <a:endParaRPr sz="1200"/>
          </a:p>
        </p:txBody>
      </p:sp>
      <p:sp>
        <p:nvSpPr>
          <p:cNvPr id="52" name="Google Shape;52;p11"/>
          <p:cNvSpPr txBox="1"/>
          <p:nvPr/>
        </p:nvSpPr>
        <p:spPr>
          <a:xfrm>
            <a:off x="5305725" y="2905225"/>
            <a:ext cx="29589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t>Claire Krendl Gilbert</a:t>
            </a:r>
            <a:endParaRPr sz="1200"/>
          </a:p>
          <a:p>
            <a:pPr marL="0" lvl="0" indent="0" algn="l" rtl="0">
              <a:spcBef>
                <a:spcPts val="0"/>
              </a:spcBef>
              <a:spcAft>
                <a:spcPts val="0"/>
              </a:spcAft>
              <a:buNone/>
            </a:pPr>
            <a:r>
              <a:rPr lang="en-US" sz="1200"/>
              <a:t>Virginia Tech</a:t>
            </a:r>
            <a:endParaRPr sz="1200"/>
          </a:p>
        </p:txBody>
      </p:sp>
      <p:sp>
        <p:nvSpPr>
          <p:cNvPr id="53" name="Google Shape;53;p11"/>
          <p:cNvSpPr txBox="1"/>
          <p:nvPr/>
        </p:nvSpPr>
        <p:spPr>
          <a:xfrm>
            <a:off x="1591275" y="5594850"/>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t>Tina Pappas</a:t>
            </a:r>
            <a:endParaRPr sz="1200"/>
          </a:p>
          <a:p>
            <a:pPr marL="0" lvl="0" indent="0" algn="l" rtl="0">
              <a:spcBef>
                <a:spcPts val="0"/>
              </a:spcBef>
              <a:spcAft>
                <a:spcPts val="0"/>
              </a:spcAft>
              <a:buNone/>
            </a:pPr>
            <a:r>
              <a:rPr lang="en-US" sz="1200"/>
              <a:t>Rutgers University</a:t>
            </a:r>
            <a:endParaRPr sz="1200"/>
          </a:p>
        </p:txBody>
      </p:sp>
      <p:sp>
        <p:nvSpPr>
          <p:cNvPr id="54" name="Google Shape;54;p11"/>
          <p:cNvSpPr txBox="1"/>
          <p:nvPr/>
        </p:nvSpPr>
        <p:spPr>
          <a:xfrm>
            <a:off x="4358575" y="5594850"/>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t>Marcia L. Dority Baker</a:t>
            </a:r>
            <a:endParaRPr sz="1200"/>
          </a:p>
          <a:p>
            <a:pPr marL="0" lvl="0" indent="0" algn="l" rtl="0">
              <a:spcBef>
                <a:spcPts val="0"/>
              </a:spcBef>
              <a:spcAft>
                <a:spcPts val="0"/>
              </a:spcAft>
              <a:buNone/>
            </a:pPr>
            <a:r>
              <a:rPr lang="en-US" sz="1200"/>
              <a:t>University of Nebraska</a:t>
            </a:r>
            <a:endParaRPr sz="1200"/>
          </a:p>
        </p:txBody>
      </p:sp>
      <p:sp>
        <p:nvSpPr>
          <p:cNvPr id="55" name="Google Shape;55;p11"/>
          <p:cNvSpPr txBox="1"/>
          <p:nvPr/>
        </p:nvSpPr>
        <p:spPr>
          <a:xfrm>
            <a:off x="6770675" y="5594850"/>
            <a:ext cx="18531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t>Sandra Silk	</a:t>
            </a:r>
            <a:endParaRPr sz="1200"/>
          </a:p>
          <a:p>
            <a:pPr marL="0" lvl="0" indent="0" algn="l" rtl="0">
              <a:spcBef>
                <a:spcPts val="0"/>
              </a:spcBef>
              <a:spcAft>
                <a:spcPts val="0"/>
              </a:spcAft>
              <a:buNone/>
            </a:pPr>
            <a:r>
              <a:rPr lang="en-US" sz="1200"/>
              <a:t>Harvard University</a:t>
            </a:r>
            <a:endParaRPr sz="1200"/>
          </a:p>
        </p:txBody>
      </p:sp>
      <p:sp>
        <p:nvSpPr>
          <p:cNvPr id="56" name="Google Shape;56;p11"/>
          <p:cNvSpPr txBox="1"/>
          <p:nvPr/>
        </p:nvSpPr>
        <p:spPr>
          <a:xfrm>
            <a:off x="96375" y="6085650"/>
            <a:ext cx="4611900" cy="6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980000"/>
                </a:solidFill>
              </a:rPr>
              <a:t>#</a:t>
            </a:r>
            <a:r>
              <a:rPr lang="en-US" sz="2400" dirty="0" err="1">
                <a:solidFill>
                  <a:srgbClr val="980000"/>
                </a:solidFill>
              </a:rPr>
              <a:t>EDUchangemaker</a:t>
            </a:r>
            <a:endParaRPr sz="2400" dirty="0">
              <a:solidFill>
                <a:srgbClr val="980000"/>
              </a:solidFill>
            </a:endParaRPr>
          </a:p>
        </p:txBody>
      </p:sp>
      <p:cxnSp>
        <p:nvCxnSpPr>
          <p:cNvPr id="16" name="Straight Connector 15">
            <a:extLst>
              <a:ext uri="{FF2B5EF4-FFF2-40B4-BE49-F238E27FC236}">
                <a16:creationId xmlns:a16="http://schemas.microsoft.com/office/drawing/2014/main" id="{82D1345C-34FE-B84C-83C9-E9CDB371E5FB}"/>
              </a:ext>
            </a:extLst>
          </p:cNvPr>
          <p:cNvCxnSpPr>
            <a:cxnSpLocks/>
          </p:cNvCxnSpPr>
          <p:nvPr/>
        </p:nvCxnSpPr>
        <p:spPr>
          <a:xfrm>
            <a:off x="0" y="682752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0DE603E-02AC-9942-8591-53AB682E4BC7}"/>
              </a:ext>
            </a:extLst>
          </p:cNvPr>
          <p:cNvPicPr>
            <a:picLocks noChangeAspect="1"/>
          </p:cNvPicPr>
          <p:nvPr/>
        </p:nvPicPr>
        <p:blipFill>
          <a:blip r:embed="rId3"/>
          <a:stretch>
            <a:fillRect/>
          </a:stretch>
        </p:blipFill>
        <p:spPr>
          <a:xfrm>
            <a:off x="6785175" y="3865566"/>
            <a:ext cx="1739900" cy="1752600"/>
          </a:xfrm>
          <a:prstGeom prst="rect">
            <a:avLst/>
          </a:prstGeom>
        </p:spPr>
      </p:pic>
      <p:pic>
        <p:nvPicPr>
          <p:cNvPr id="5" name="Picture 4">
            <a:extLst>
              <a:ext uri="{FF2B5EF4-FFF2-40B4-BE49-F238E27FC236}">
                <a16:creationId xmlns:a16="http://schemas.microsoft.com/office/drawing/2014/main" id="{8EF6D4EE-9809-2F44-9BD4-386058D31E42}"/>
              </a:ext>
            </a:extLst>
          </p:cNvPr>
          <p:cNvPicPr>
            <a:picLocks noChangeAspect="1"/>
          </p:cNvPicPr>
          <p:nvPr/>
        </p:nvPicPr>
        <p:blipFill>
          <a:blip r:embed="rId4"/>
          <a:stretch>
            <a:fillRect/>
          </a:stretch>
        </p:blipFill>
        <p:spPr>
          <a:xfrm>
            <a:off x="4466059" y="3884616"/>
            <a:ext cx="1257300" cy="1714500"/>
          </a:xfrm>
          <a:prstGeom prst="rect">
            <a:avLst/>
          </a:prstGeom>
        </p:spPr>
      </p:pic>
      <p:pic>
        <p:nvPicPr>
          <p:cNvPr id="7" name="Picture 6">
            <a:extLst>
              <a:ext uri="{FF2B5EF4-FFF2-40B4-BE49-F238E27FC236}">
                <a16:creationId xmlns:a16="http://schemas.microsoft.com/office/drawing/2014/main" id="{400F78BF-8C32-F54D-866F-0419AA049661}"/>
              </a:ext>
            </a:extLst>
          </p:cNvPr>
          <p:cNvPicPr>
            <a:picLocks noChangeAspect="1"/>
          </p:cNvPicPr>
          <p:nvPr/>
        </p:nvPicPr>
        <p:blipFill>
          <a:blip r:embed="rId5"/>
          <a:stretch>
            <a:fillRect/>
          </a:stretch>
        </p:blipFill>
        <p:spPr>
          <a:xfrm>
            <a:off x="1671525" y="3887514"/>
            <a:ext cx="1600200" cy="1714500"/>
          </a:xfrm>
          <a:prstGeom prst="rect">
            <a:avLst/>
          </a:prstGeom>
        </p:spPr>
      </p:pic>
      <p:pic>
        <p:nvPicPr>
          <p:cNvPr id="9" name="Picture 8">
            <a:extLst>
              <a:ext uri="{FF2B5EF4-FFF2-40B4-BE49-F238E27FC236}">
                <a16:creationId xmlns:a16="http://schemas.microsoft.com/office/drawing/2014/main" id="{77EF39AE-DC54-B84F-8E4F-64E9A6AE030E}"/>
              </a:ext>
            </a:extLst>
          </p:cNvPr>
          <p:cNvPicPr>
            <a:picLocks noChangeAspect="1"/>
          </p:cNvPicPr>
          <p:nvPr/>
        </p:nvPicPr>
        <p:blipFill>
          <a:blip r:embed="rId6"/>
          <a:stretch>
            <a:fillRect/>
          </a:stretch>
        </p:blipFill>
        <p:spPr>
          <a:xfrm>
            <a:off x="5350561" y="1252360"/>
            <a:ext cx="1752600" cy="1676400"/>
          </a:xfrm>
          <a:prstGeom prst="rect">
            <a:avLst/>
          </a:prstGeom>
        </p:spPr>
      </p:pic>
      <p:pic>
        <p:nvPicPr>
          <p:cNvPr id="11" name="Picture 10">
            <a:extLst>
              <a:ext uri="{FF2B5EF4-FFF2-40B4-BE49-F238E27FC236}">
                <a16:creationId xmlns:a16="http://schemas.microsoft.com/office/drawing/2014/main" id="{4430ACB6-C78A-0E49-8EE0-B883300A8E2E}"/>
              </a:ext>
            </a:extLst>
          </p:cNvPr>
          <p:cNvPicPr>
            <a:picLocks noChangeAspect="1"/>
          </p:cNvPicPr>
          <p:nvPr/>
        </p:nvPicPr>
        <p:blipFill>
          <a:blip r:embed="rId7"/>
          <a:stretch>
            <a:fillRect/>
          </a:stretch>
        </p:blipFill>
        <p:spPr>
          <a:xfrm>
            <a:off x="2867407" y="1246265"/>
            <a:ext cx="1676400" cy="1676400"/>
          </a:xfrm>
          <a:prstGeom prst="rect">
            <a:avLst/>
          </a:prstGeom>
        </p:spPr>
      </p:pic>
      <p:pic>
        <p:nvPicPr>
          <p:cNvPr id="13" name="Picture 12">
            <a:extLst>
              <a:ext uri="{FF2B5EF4-FFF2-40B4-BE49-F238E27FC236}">
                <a16:creationId xmlns:a16="http://schemas.microsoft.com/office/drawing/2014/main" id="{96F5AF1E-6E96-BB43-BAD4-A8A937B89EF3}"/>
              </a:ext>
            </a:extLst>
          </p:cNvPr>
          <p:cNvPicPr>
            <a:picLocks noChangeAspect="1"/>
          </p:cNvPicPr>
          <p:nvPr/>
        </p:nvPicPr>
        <p:blipFill>
          <a:blip r:embed="rId8"/>
          <a:stretch>
            <a:fillRect/>
          </a:stretch>
        </p:blipFill>
        <p:spPr>
          <a:xfrm>
            <a:off x="376596" y="1318551"/>
            <a:ext cx="1612900" cy="1612900"/>
          </a:xfrm>
          <a:prstGeom prst="rect">
            <a:avLst/>
          </a:prstGeom>
        </p:spPr>
      </p:pic>
      <p:pic>
        <p:nvPicPr>
          <p:cNvPr id="4" name="Picture 3">
            <a:extLst>
              <a:ext uri="{FF2B5EF4-FFF2-40B4-BE49-F238E27FC236}">
                <a16:creationId xmlns:a16="http://schemas.microsoft.com/office/drawing/2014/main" id="{794246AC-2EEE-E745-BD4D-4BC0D98E42AB}"/>
              </a:ext>
            </a:extLst>
          </p:cNvPr>
          <p:cNvPicPr>
            <a:picLocks noChangeAspect="1"/>
          </p:cNvPicPr>
          <p:nvPr/>
        </p:nvPicPr>
        <p:blipFill>
          <a:blip r:embed="rId9"/>
          <a:stretch>
            <a:fillRect/>
          </a:stretch>
        </p:blipFill>
        <p:spPr>
          <a:xfrm>
            <a:off x="7093329" y="6202848"/>
            <a:ext cx="1527450" cy="3471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a:extLst>
              <a:ext uri="{FF2B5EF4-FFF2-40B4-BE49-F238E27FC236}">
                <a16:creationId xmlns:a16="http://schemas.microsoft.com/office/drawing/2014/main" id="{8F84E3CC-8170-CF4D-A0B9-9320AA89D9F6}"/>
              </a:ext>
            </a:extLst>
          </p:cNvPr>
          <p:cNvPicPr>
            <a:picLocks noChangeAspect="1"/>
          </p:cNvPicPr>
          <p:nvPr/>
        </p:nvPicPr>
        <p:blipFill>
          <a:blip r:embed="rId3"/>
          <a:stretch>
            <a:fillRect/>
          </a:stretch>
        </p:blipFill>
        <p:spPr>
          <a:xfrm>
            <a:off x="0" y="0"/>
            <a:ext cx="9144000" cy="1117600"/>
          </a:xfrm>
          <a:prstGeom prst="rect">
            <a:avLst/>
          </a:prstGeom>
        </p:spPr>
      </p:pic>
      <p:sp>
        <p:nvSpPr>
          <p:cNvPr id="62" name="Google Shape;62;p12"/>
          <p:cNvSpPr txBox="1">
            <a:spLocks noGrp="1"/>
          </p:cNvSpPr>
          <p:nvPr>
            <p:ph type="title"/>
          </p:nvPr>
        </p:nvSpPr>
        <p:spPr>
          <a:xfrm>
            <a:off x="76200" y="25400"/>
            <a:ext cx="11430000" cy="729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600"/>
              <a:buFont typeface="Arial"/>
              <a:buNone/>
            </a:pPr>
            <a:r>
              <a:rPr lang="en-US" sz="3600" b="1">
                <a:solidFill>
                  <a:schemeClr val="lt1"/>
                </a:solidFill>
              </a:rPr>
              <a:t>Jackie Milhans</a:t>
            </a:r>
            <a:br>
              <a:rPr lang="en-US" sz="2200">
                <a:solidFill>
                  <a:schemeClr val="lt1"/>
                </a:solidFill>
              </a:rPr>
            </a:br>
            <a:r>
              <a:rPr lang="en-US" sz="2200">
                <a:solidFill>
                  <a:schemeClr val="lt1"/>
                </a:solidFill>
              </a:rPr>
              <a:t> Recruiting, Hiring, and Communication</a:t>
            </a:r>
            <a:endParaRPr sz="3600" b="1">
              <a:solidFill>
                <a:schemeClr val="lt1"/>
              </a:solidFill>
            </a:endParaRPr>
          </a:p>
        </p:txBody>
      </p:sp>
      <p:sp>
        <p:nvSpPr>
          <p:cNvPr id="63" name="Google Shape;63;p12"/>
          <p:cNvSpPr txBox="1">
            <a:spLocks noGrp="1"/>
          </p:cNvSpPr>
          <p:nvPr>
            <p:ph type="body" idx="1"/>
          </p:nvPr>
        </p:nvSpPr>
        <p:spPr>
          <a:xfrm>
            <a:off x="3326650" y="1349037"/>
            <a:ext cx="5464200" cy="2559097"/>
          </a:xfrm>
          <a:prstGeom prst="rect">
            <a:avLst/>
          </a:prstGeom>
          <a:solidFill>
            <a:schemeClr val="lt1"/>
          </a:solidFill>
          <a:ln w="25400" cap="flat" cmpd="sng">
            <a:solidFill>
              <a:srgbClr val="98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chemeClr val="dk1"/>
              </a:buClr>
              <a:buSzPts val="1100"/>
              <a:buFont typeface="Arial"/>
              <a:buNone/>
            </a:pPr>
            <a:r>
              <a:rPr lang="en-US" sz="2100" dirty="0">
                <a:solidFill>
                  <a:schemeClr val="dk1"/>
                </a:solidFill>
              </a:rPr>
              <a:t>In Northwestern IT Research Computing Services, we’ve made changes in how we write job descriptions, how we interview, and how we build communication skills on our team. These small changes have led to a wider candidate pool, faster hiring, and open communication on our team.</a:t>
            </a:r>
            <a:endParaRPr sz="2100" dirty="0">
              <a:solidFill>
                <a:schemeClr val="dk1"/>
              </a:solidFill>
            </a:endParaRPr>
          </a:p>
        </p:txBody>
      </p:sp>
      <p:sp>
        <p:nvSpPr>
          <p:cNvPr id="64" name="Google Shape;64;p12"/>
          <p:cNvSpPr txBox="1"/>
          <p:nvPr/>
        </p:nvSpPr>
        <p:spPr>
          <a:xfrm>
            <a:off x="32992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#EDUchangemaker</a:t>
            </a:r>
            <a:endParaRPr/>
          </a:p>
        </p:txBody>
      </p:sp>
      <p:sp>
        <p:nvSpPr>
          <p:cNvPr id="66" name="Google Shape;66;p12"/>
          <p:cNvSpPr txBox="1"/>
          <p:nvPr/>
        </p:nvSpPr>
        <p:spPr>
          <a:xfrm>
            <a:off x="329925" y="1348975"/>
            <a:ext cx="8570100" cy="72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p>
        </p:txBody>
      </p:sp>
      <p:sp>
        <p:nvSpPr>
          <p:cNvPr id="67" name="Google Shape;67;p12"/>
          <p:cNvSpPr txBox="1"/>
          <p:nvPr/>
        </p:nvSpPr>
        <p:spPr>
          <a:xfrm>
            <a:off x="329925" y="4099525"/>
            <a:ext cx="4532700" cy="13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Manager, Computing and Data Support Services</a:t>
            </a:r>
            <a:endParaRPr b="1" dirty="0"/>
          </a:p>
          <a:p>
            <a:pPr marL="0" lvl="0" indent="0" algn="l" rtl="0">
              <a:spcBef>
                <a:spcPts val="0"/>
              </a:spcBef>
              <a:spcAft>
                <a:spcPts val="0"/>
              </a:spcAft>
              <a:buNone/>
            </a:pPr>
            <a:r>
              <a:rPr lang="en-US" b="1" dirty="0"/>
              <a:t>Northwestern University</a:t>
            </a:r>
            <a:endParaRPr b="1" dirty="0"/>
          </a:p>
          <a:p>
            <a:pPr marL="0" lvl="0" indent="0" algn="l" rtl="0">
              <a:spcBef>
                <a:spcPts val="0"/>
              </a:spcBef>
              <a:spcAft>
                <a:spcPts val="0"/>
              </a:spcAft>
              <a:buNone/>
            </a:pPr>
            <a:r>
              <a:rPr lang="en-US" dirty="0" err="1"/>
              <a:t>milhans@northwestern.edu</a:t>
            </a:r>
            <a:r>
              <a:rPr lang="en-US" dirty="0"/>
              <a:t> </a:t>
            </a:r>
            <a:endParaRPr dirty="0"/>
          </a:p>
          <a:p>
            <a:pPr marL="0" lvl="0" indent="0" algn="l" rtl="0">
              <a:spcBef>
                <a:spcPts val="0"/>
              </a:spcBef>
              <a:spcAft>
                <a:spcPts val="0"/>
              </a:spcAft>
              <a:buNone/>
            </a:pPr>
            <a:r>
              <a:rPr lang="en-US" dirty="0"/>
              <a:t>https://</a:t>
            </a:r>
            <a:r>
              <a:rPr lang="en-US" dirty="0" err="1"/>
              <a:t>members.educause.edu</a:t>
            </a:r>
            <a:r>
              <a:rPr lang="en-US" dirty="0"/>
              <a:t>/</a:t>
            </a:r>
            <a:r>
              <a:rPr lang="en-US" dirty="0" err="1"/>
              <a:t>jackie-milhans</a:t>
            </a:r>
            <a:r>
              <a:rPr lang="en-US" dirty="0"/>
              <a:t> </a:t>
            </a:r>
            <a:endParaRPr dirty="0"/>
          </a:p>
          <a:p>
            <a:pPr marL="0" lvl="0" indent="0" algn="l" rtl="0">
              <a:spcBef>
                <a:spcPts val="0"/>
              </a:spcBef>
              <a:spcAft>
                <a:spcPts val="0"/>
              </a:spcAft>
              <a:buNone/>
            </a:pPr>
            <a:r>
              <a:rPr lang="en-US" dirty="0"/>
              <a:t>@</a:t>
            </a:r>
            <a:r>
              <a:rPr lang="en-US" dirty="0" err="1"/>
              <a:t>jmilhans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cxnSp>
        <p:nvCxnSpPr>
          <p:cNvPr id="9" name="Straight Connector 8">
            <a:extLst>
              <a:ext uri="{FF2B5EF4-FFF2-40B4-BE49-F238E27FC236}">
                <a16:creationId xmlns:a16="http://schemas.microsoft.com/office/drawing/2014/main" id="{2B3C1632-3998-AD47-827E-3A4F67821087}"/>
              </a:ext>
            </a:extLst>
          </p:cNvPr>
          <p:cNvCxnSpPr>
            <a:cxnSpLocks/>
          </p:cNvCxnSpPr>
          <p:nvPr/>
        </p:nvCxnSpPr>
        <p:spPr>
          <a:xfrm>
            <a:off x="0" y="682752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DA29A30-817B-154E-97B7-3FFF64606181}"/>
              </a:ext>
            </a:extLst>
          </p:cNvPr>
          <p:cNvPicPr>
            <a:picLocks noChangeAspect="1"/>
          </p:cNvPicPr>
          <p:nvPr/>
        </p:nvPicPr>
        <p:blipFill>
          <a:blip r:embed="rId4"/>
          <a:stretch>
            <a:fillRect/>
          </a:stretch>
        </p:blipFill>
        <p:spPr>
          <a:xfrm>
            <a:off x="444364" y="1368134"/>
            <a:ext cx="2552700" cy="2540000"/>
          </a:xfrm>
          <a:prstGeom prst="rect">
            <a:avLst/>
          </a:prstGeom>
        </p:spPr>
      </p:pic>
      <p:pic>
        <p:nvPicPr>
          <p:cNvPr id="12" name="Picture 11">
            <a:extLst>
              <a:ext uri="{FF2B5EF4-FFF2-40B4-BE49-F238E27FC236}">
                <a16:creationId xmlns:a16="http://schemas.microsoft.com/office/drawing/2014/main" id="{BCB7B1B5-7217-8C4E-9B6E-0550D01473D2}"/>
              </a:ext>
            </a:extLst>
          </p:cNvPr>
          <p:cNvPicPr>
            <a:picLocks noChangeAspect="1"/>
          </p:cNvPicPr>
          <p:nvPr/>
        </p:nvPicPr>
        <p:blipFill>
          <a:blip r:embed="rId5"/>
          <a:stretch>
            <a:fillRect/>
          </a:stretch>
        </p:blipFill>
        <p:spPr>
          <a:xfrm>
            <a:off x="7093329" y="6202848"/>
            <a:ext cx="1527450" cy="3471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9" name="Picture 8">
            <a:extLst>
              <a:ext uri="{FF2B5EF4-FFF2-40B4-BE49-F238E27FC236}">
                <a16:creationId xmlns:a16="http://schemas.microsoft.com/office/drawing/2014/main" id="{2DF0F7C1-4E65-094F-AD30-A23BEA680C2F}"/>
              </a:ext>
            </a:extLst>
          </p:cNvPr>
          <p:cNvPicPr>
            <a:picLocks noChangeAspect="1"/>
          </p:cNvPicPr>
          <p:nvPr/>
        </p:nvPicPr>
        <p:blipFill>
          <a:blip r:embed="rId3"/>
          <a:stretch>
            <a:fillRect/>
          </a:stretch>
        </p:blipFill>
        <p:spPr>
          <a:xfrm>
            <a:off x="0" y="0"/>
            <a:ext cx="9144000" cy="1117600"/>
          </a:xfrm>
          <a:prstGeom prst="rect">
            <a:avLst/>
          </a:prstGeom>
        </p:spPr>
      </p:pic>
      <p:sp>
        <p:nvSpPr>
          <p:cNvPr id="73" name="Google Shape;73;p13"/>
          <p:cNvSpPr txBox="1">
            <a:spLocks noGrp="1"/>
          </p:cNvSpPr>
          <p:nvPr>
            <p:ph type="title"/>
          </p:nvPr>
        </p:nvSpPr>
        <p:spPr>
          <a:xfrm>
            <a:off x="76200" y="25400"/>
            <a:ext cx="11430000" cy="729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600"/>
              <a:buFont typeface="Arial"/>
              <a:buNone/>
            </a:pPr>
            <a:r>
              <a:rPr lang="en-US" sz="3600" b="1">
                <a:solidFill>
                  <a:schemeClr val="lt1"/>
                </a:solidFill>
              </a:rPr>
              <a:t>Becky Nelson</a:t>
            </a:r>
            <a:r>
              <a:rPr lang="en-US" sz="2200">
                <a:solidFill>
                  <a:schemeClr val="lt1"/>
                </a:solidFill>
              </a:rPr>
              <a:t>, Identifying Allies, Bystander Intervention, </a:t>
            </a:r>
            <a:endParaRPr sz="2200">
              <a:solidFill>
                <a:schemeClr val="lt1"/>
              </a:solidFill>
            </a:endParaRPr>
          </a:p>
          <a:p>
            <a:pPr marL="0" lvl="0" indent="0" algn="l" rtl="0">
              <a:spcBef>
                <a:spcPts val="0"/>
              </a:spcBef>
              <a:spcAft>
                <a:spcPts val="0"/>
              </a:spcAft>
              <a:buClr>
                <a:schemeClr val="lt1"/>
              </a:buClr>
              <a:buSzPts val="3600"/>
              <a:buFont typeface="Arial"/>
              <a:buNone/>
            </a:pPr>
            <a:r>
              <a:rPr lang="en-US" sz="2200">
                <a:solidFill>
                  <a:schemeClr val="lt1"/>
                </a:solidFill>
              </a:rPr>
              <a:t>Changing Interpersonal Behavior</a:t>
            </a:r>
            <a:endParaRPr sz="3600" b="1">
              <a:solidFill>
                <a:schemeClr val="lt1"/>
              </a:solidFill>
            </a:endParaRPr>
          </a:p>
        </p:txBody>
      </p:sp>
      <p:sp>
        <p:nvSpPr>
          <p:cNvPr id="74" name="Google Shape;74;p13"/>
          <p:cNvSpPr txBox="1">
            <a:spLocks noGrp="1"/>
          </p:cNvSpPr>
          <p:nvPr>
            <p:ph type="body" idx="1"/>
          </p:nvPr>
        </p:nvSpPr>
        <p:spPr>
          <a:xfrm>
            <a:off x="3326650" y="1324828"/>
            <a:ext cx="5422903" cy="2942372"/>
          </a:xfrm>
          <a:prstGeom prst="rect">
            <a:avLst/>
          </a:prstGeom>
          <a:solidFill>
            <a:schemeClr val="lt1"/>
          </a:solidFill>
          <a:ln w="25400" cap="flat" cmpd="sng">
            <a:solidFill>
              <a:srgbClr val="98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endParaRPr sz="2100" dirty="0">
              <a:solidFill>
                <a:schemeClr val="dk1"/>
              </a:solidFill>
            </a:endParaRPr>
          </a:p>
          <a:p>
            <a:pPr marL="0" lvl="0" indent="0" algn="l" rtl="0">
              <a:lnSpc>
                <a:spcPct val="110000"/>
              </a:lnSpc>
              <a:spcBef>
                <a:spcPts val="0"/>
              </a:spcBef>
              <a:spcAft>
                <a:spcPts val="0"/>
              </a:spcAft>
              <a:buClr>
                <a:schemeClr val="dk1"/>
              </a:buClr>
              <a:buSzPts val="1100"/>
              <a:buFont typeface="Arial"/>
              <a:buNone/>
            </a:pPr>
            <a:r>
              <a:rPr lang="en-US" sz="2100" dirty="0">
                <a:solidFill>
                  <a:schemeClr val="dk1"/>
                </a:solidFill>
              </a:rPr>
              <a:t>Staff and management have worked together in Information Technology Systems &amp; Services at UMD on identifying allies, implementing bystander intervention training, limiting interruptions, and conducting listening sessions with employee groups. These small changes impact our day to day work in big ways.</a:t>
            </a:r>
            <a:endParaRPr sz="2100"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endParaRPr sz="2100" dirty="0">
              <a:solidFill>
                <a:schemeClr val="dk1"/>
              </a:solidFill>
            </a:endParaRPr>
          </a:p>
        </p:txBody>
      </p:sp>
      <p:sp>
        <p:nvSpPr>
          <p:cNvPr id="75" name="Google Shape;75;p13"/>
          <p:cNvSpPr txBox="1"/>
          <p:nvPr/>
        </p:nvSpPr>
        <p:spPr>
          <a:xfrm>
            <a:off x="32992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#EDUchangemaker</a:t>
            </a:r>
            <a:endParaRPr/>
          </a:p>
        </p:txBody>
      </p:sp>
      <p:sp>
        <p:nvSpPr>
          <p:cNvPr id="76" name="Google Shape;76;p13"/>
          <p:cNvSpPr txBox="1"/>
          <p:nvPr/>
        </p:nvSpPr>
        <p:spPr>
          <a:xfrm>
            <a:off x="329925" y="1348975"/>
            <a:ext cx="8570100" cy="72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p>
        </p:txBody>
      </p:sp>
      <p:sp>
        <p:nvSpPr>
          <p:cNvPr id="77" name="Google Shape;77;p13"/>
          <p:cNvSpPr txBox="1"/>
          <p:nvPr/>
        </p:nvSpPr>
        <p:spPr>
          <a:xfrm>
            <a:off x="242700" y="4025550"/>
            <a:ext cx="4401900" cy="166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Student Support for </a:t>
            </a:r>
            <a:br>
              <a:rPr lang="en-US" b="1" dirty="0"/>
            </a:br>
            <a:r>
              <a:rPr lang="en-US" b="1" dirty="0"/>
              <a:t>  Online &amp; Hybrid Courses </a:t>
            </a:r>
            <a:br>
              <a:rPr lang="en-US" b="1" dirty="0"/>
            </a:br>
            <a:r>
              <a:rPr lang="en-US" b="1" dirty="0"/>
              <a:t>University of Minnesota Duluth</a:t>
            </a:r>
            <a:br>
              <a:rPr lang="en-US" b="1" dirty="0"/>
            </a:br>
            <a:r>
              <a:rPr lang="en-US" dirty="0" err="1"/>
              <a:t>rmnelson@d.umn.edu</a:t>
            </a:r>
            <a:endParaRPr dirty="0"/>
          </a:p>
          <a:p>
            <a:pPr marL="0" lvl="0" indent="0" algn="l" rtl="0">
              <a:spcBef>
                <a:spcPts val="0"/>
              </a:spcBef>
              <a:spcAft>
                <a:spcPts val="0"/>
              </a:spcAft>
              <a:buNone/>
            </a:pPr>
            <a:r>
              <a:rPr lang="en-US" dirty="0"/>
              <a:t>https://</a:t>
            </a:r>
            <a:r>
              <a:rPr lang="en-US" dirty="0" err="1"/>
              <a:t>itss.d.umn.edu</a:t>
            </a:r>
            <a:r>
              <a:rPr lang="en-US" dirty="0"/>
              <a:t>/faculty-staff/</a:t>
            </a:r>
            <a:r>
              <a:rPr lang="en-US" dirty="0" err="1"/>
              <a:t>becky</a:t>
            </a:r>
            <a:r>
              <a:rPr lang="en-US" dirty="0"/>
              <a:t>-nelson</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cxnSp>
        <p:nvCxnSpPr>
          <p:cNvPr id="10" name="Straight Connector 9">
            <a:extLst>
              <a:ext uri="{FF2B5EF4-FFF2-40B4-BE49-F238E27FC236}">
                <a16:creationId xmlns:a16="http://schemas.microsoft.com/office/drawing/2014/main" id="{5FBF3E08-992D-9B4A-B314-798E9C95691C}"/>
              </a:ext>
            </a:extLst>
          </p:cNvPr>
          <p:cNvCxnSpPr>
            <a:cxnSpLocks/>
          </p:cNvCxnSpPr>
          <p:nvPr/>
        </p:nvCxnSpPr>
        <p:spPr>
          <a:xfrm>
            <a:off x="0" y="682752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95BB15F-489D-3E4E-8819-913C99EAD981}"/>
              </a:ext>
            </a:extLst>
          </p:cNvPr>
          <p:cNvPicPr>
            <a:picLocks noChangeAspect="1"/>
          </p:cNvPicPr>
          <p:nvPr/>
        </p:nvPicPr>
        <p:blipFill>
          <a:blip r:embed="rId4"/>
          <a:stretch>
            <a:fillRect/>
          </a:stretch>
        </p:blipFill>
        <p:spPr>
          <a:xfrm>
            <a:off x="318861" y="1369353"/>
            <a:ext cx="2552700" cy="2540000"/>
          </a:xfrm>
          <a:prstGeom prst="rect">
            <a:avLst/>
          </a:prstGeom>
        </p:spPr>
      </p:pic>
      <p:pic>
        <p:nvPicPr>
          <p:cNvPr id="12" name="Picture 11">
            <a:extLst>
              <a:ext uri="{FF2B5EF4-FFF2-40B4-BE49-F238E27FC236}">
                <a16:creationId xmlns:a16="http://schemas.microsoft.com/office/drawing/2014/main" id="{3136CD6E-DC8D-644D-89F6-756738F12B98}"/>
              </a:ext>
            </a:extLst>
          </p:cNvPr>
          <p:cNvPicPr>
            <a:picLocks noChangeAspect="1"/>
          </p:cNvPicPr>
          <p:nvPr/>
        </p:nvPicPr>
        <p:blipFill>
          <a:blip r:embed="rId5"/>
          <a:stretch>
            <a:fillRect/>
          </a:stretch>
        </p:blipFill>
        <p:spPr>
          <a:xfrm>
            <a:off x="7093329" y="6202848"/>
            <a:ext cx="1527450" cy="3471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9" name="Picture 8">
            <a:extLst>
              <a:ext uri="{FF2B5EF4-FFF2-40B4-BE49-F238E27FC236}">
                <a16:creationId xmlns:a16="http://schemas.microsoft.com/office/drawing/2014/main" id="{9B2F31F5-43A1-4A4A-8493-ABB65B347E1E}"/>
              </a:ext>
            </a:extLst>
          </p:cNvPr>
          <p:cNvPicPr>
            <a:picLocks noChangeAspect="1"/>
          </p:cNvPicPr>
          <p:nvPr/>
        </p:nvPicPr>
        <p:blipFill>
          <a:blip r:embed="rId3"/>
          <a:stretch>
            <a:fillRect/>
          </a:stretch>
        </p:blipFill>
        <p:spPr>
          <a:xfrm>
            <a:off x="0" y="0"/>
            <a:ext cx="9144000" cy="1117600"/>
          </a:xfrm>
          <a:prstGeom prst="rect">
            <a:avLst/>
          </a:prstGeom>
        </p:spPr>
      </p:pic>
      <p:sp>
        <p:nvSpPr>
          <p:cNvPr id="84" name="Google Shape;84;p14"/>
          <p:cNvSpPr txBox="1">
            <a:spLocks noGrp="1"/>
          </p:cNvSpPr>
          <p:nvPr>
            <p:ph type="title"/>
          </p:nvPr>
        </p:nvSpPr>
        <p:spPr>
          <a:xfrm>
            <a:off x="76200" y="25400"/>
            <a:ext cx="11430000" cy="729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600"/>
              <a:buFont typeface="Arial"/>
              <a:buNone/>
            </a:pPr>
            <a:r>
              <a:rPr lang="en-US" sz="3600" b="1" dirty="0">
                <a:solidFill>
                  <a:schemeClr val="lt1"/>
                </a:solidFill>
              </a:rPr>
              <a:t>Claire </a:t>
            </a:r>
            <a:r>
              <a:rPr lang="en-US" sz="3600" b="1" dirty="0" err="1">
                <a:solidFill>
                  <a:schemeClr val="lt1"/>
                </a:solidFill>
              </a:rPr>
              <a:t>Krendl</a:t>
            </a:r>
            <a:r>
              <a:rPr lang="en-US" sz="3600" b="1" dirty="0">
                <a:solidFill>
                  <a:schemeClr val="lt1"/>
                </a:solidFill>
              </a:rPr>
              <a:t> Gilbert</a:t>
            </a:r>
            <a:br>
              <a:rPr lang="en-US" sz="2200" dirty="0">
                <a:solidFill>
                  <a:schemeClr val="lt1"/>
                </a:solidFill>
              </a:rPr>
            </a:br>
            <a:r>
              <a:rPr lang="en-US" sz="2200" dirty="0">
                <a:solidFill>
                  <a:schemeClr val="lt1"/>
                </a:solidFill>
              </a:rPr>
              <a:t>Diverse Workforce, Building Communities, Inclusive Culture</a:t>
            </a:r>
            <a:endParaRPr sz="3600" b="1" dirty="0">
              <a:solidFill>
                <a:schemeClr val="lt1"/>
              </a:solidFill>
            </a:endParaRPr>
          </a:p>
          <a:p>
            <a:pPr marL="0" lvl="0" indent="0" algn="l" rtl="0">
              <a:spcBef>
                <a:spcPts val="0"/>
              </a:spcBef>
              <a:spcAft>
                <a:spcPts val="0"/>
              </a:spcAft>
              <a:buClr>
                <a:schemeClr val="lt1"/>
              </a:buClr>
              <a:buSzPts val="3600"/>
              <a:buFont typeface="Arial"/>
              <a:buNone/>
            </a:pPr>
            <a:endParaRPr sz="3600" b="1" dirty="0">
              <a:solidFill>
                <a:schemeClr val="lt1"/>
              </a:solidFill>
            </a:endParaRPr>
          </a:p>
        </p:txBody>
      </p:sp>
      <p:sp>
        <p:nvSpPr>
          <p:cNvPr id="85" name="Google Shape;85;p14"/>
          <p:cNvSpPr txBox="1">
            <a:spLocks noGrp="1"/>
          </p:cNvSpPr>
          <p:nvPr>
            <p:ph type="body" idx="1"/>
          </p:nvPr>
        </p:nvSpPr>
        <p:spPr>
          <a:xfrm>
            <a:off x="3326650" y="1349050"/>
            <a:ext cx="5573400" cy="3366385"/>
          </a:xfrm>
          <a:prstGeom prst="rect">
            <a:avLst/>
          </a:prstGeom>
          <a:solidFill>
            <a:schemeClr val="lt1"/>
          </a:solidFill>
          <a:ln w="25400" cap="flat" cmpd="sng">
            <a:solidFill>
              <a:srgbClr val="98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dk1"/>
              </a:buClr>
              <a:buSzPts val="1100"/>
              <a:buFont typeface="Arial"/>
              <a:buNone/>
            </a:pPr>
            <a:r>
              <a:rPr lang="en-US" sz="2000" dirty="0">
                <a:solidFill>
                  <a:schemeClr val="dk1"/>
                </a:solidFill>
              </a:rPr>
              <a:t>Some of the small changes we’ve pursued at Virginia Tech as part of our broader diversity and inclusion strategy include updating our recruiting venues and practices, creating new structures that add capacity and help sustain transformation goals, implementing an IT-specific climate survey, and running a range of campus and K-12 outreach and engagement events around diversity and inclusion in IT and STEM.</a:t>
            </a:r>
            <a:endParaRPr sz="2000" dirty="0">
              <a:solidFill>
                <a:schemeClr val="dk1"/>
              </a:solidFill>
            </a:endParaRPr>
          </a:p>
        </p:txBody>
      </p:sp>
      <p:sp>
        <p:nvSpPr>
          <p:cNvPr id="86" name="Google Shape;86;p14"/>
          <p:cNvSpPr txBox="1"/>
          <p:nvPr/>
        </p:nvSpPr>
        <p:spPr>
          <a:xfrm>
            <a:off x="32992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#EDUchangemaker</a:t>
            </a:r>
            <a:endParaRPr/>
          </a:p>
        </p:txBody>
      </p:sp>
      <p:sp>
        <p:nvSpPr>
          <p:cNvPr id="87" name="Google Shape;87;p14"/>
          <p:cNvSpPr txBox="1"/>
          <p:nvPr/>
        </p:nvSpPr>
        <p:spPr>
          <a:xfrm>
            <a:off x="329925" y="1348975"/>
            <a:ext cx="8570100" cy="72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p>
        </p:txBody>
      </p:sp>
      <p:sp>
        <p:nvSpPr>
          <p:cNvPr id="88" name="Google Shape;88;p14"/>
          <p:cNvSpPr txBox="1"/>
          <p:nvPr/>
        </p:nvSpPr>
        <p:spPr>
          <a:xfrm>
            <a:off x="329925" y="4099525"/>
            <a:ext cx="4532700" cy="13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rPr>
              <a:t>Executive Director, </a:t>
            </a:r>
            <a:br>
              <a:rPr lang="en-US" b="1" dirty="0">
                <a:solidFill>
                  <a:schemeClr val="dk1"/>
                </a:solidFill>
              </a:rPr>
            </a:br>
            <a:r>
              <a:rPr lang="en-US" b="1" dirty="0">
                <a:solidFill>
                  <a:schemeClr val="dk1"/>
                </a:solidFill>
              </a:rPr>
              <a:t>  IT Experience &amp; Engagement </a:t>
            </a:r>
            <a:endParaRPr b="1" dirty="0">
              <a:solidFill>
                <a:schemeClr val="dk1"/>
              </a:solidFill>
            </a:endParaRPr>
          </a:p>
          <a:p>
            <a:pPr marL="0" lvl="0" indent="0" algn="l" rtl="0">
              <a:spcBef>
                <a:spcPts val="0"/>
              </a:spcBef>
              <a:spcAft>
                <a:spcPts val="0"/>
              </a:spcAft>
              <a:buClr>
                <a:schemeClr val="dk1"/>
              </a:buClr>
              <a:buSzPts val="1100"/>
              <a:buFont typeface="Arial"/>
              <a:buNone/>
            </a:pPr>
            <a:r>
              <a:rPr lang="en-US" b="1" dirty="0">
                <a:solidFill>
                  <a:schemeClr val="dk1"/>
                </a:solidFill>
              </a:rPr>
              <a:t>Virginia Tech</a:t>
            </a:r>
            <a:endParaRPr b="1" dirty="0">
              <a:solidFill>
                <a:schemeClr val="dk1"/>
              </a:solidFill>
            </a:endParaRPr>
          </a:p>
          <a:p>
            <a:pPr marL="0" lvl="0" indent="0" algn="l" rtl="0">
              <a:spcBef>
                <a:spcPts val="0"/>
              </a:spcBef>
              <a:spcAft>
                <a:spcPts val="0"/>
              </a:spcAft>
              <a:buClr>
                <a:schemeClr val="dk1"/>
              </a:buClr>
              <a:buSzPts val="1100"/>
              <a:buFont typeface="Arial"/>
              <a:buNone/>
            </a:pPr>
            <a:r>
              <a:rPr lang="en-US" dirty="0" err="1">
                <a:solidFill>
                  <a:schemeClr val="dk1"/>
                </a:solidFill>
              </a:rPr>
              <a:t>gilbertc@vt.edu</a:t>
            </a:r>
            <a:r>
              <a:rPr lang="en-US" dirty="0">
                <a:solidFill>
                  <a:schemeClr val="dk1"/>
                </a:solidFill>
              </a:rPr>
              <a:t> </a:t>
            </a: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https://</a:t>
            </a:r>
            <a:r>
              <a:rPr lang="en-US" dirty="0" err="1">
                <a:solidFill>
                  <a:schemeClr val="dk1"/>
                </a:solidFill>
              </a:rPr>
              <a:t>members.educause.edu</a:t>
            </a:r>
            <a:r>
              <a:rPr lang="en-US" dirty="0">
                <a:solidFill>
                  <a:schemeClr val="dk1"/>
                </a:solidFill>
              </a:rPr>
              <a:t>/</a:t>
            </a:r>
            <a:r>
              <a:rPr lang="en-US" dirty="0" err="1">
                <a:solidFill>
                  <a:schemeClr val="dk1"/>
                </a:solidFill>
              </a:rPr>
              <a:t>claire</a:t>
            </a:r>
            <a:r>
              <a:rPr lang="en-US" dirty="0">
                <a:solidFill>
                  <a:schemeClr val="dk1"/>
                </a:solidFill>
              </a:rPr>
              <a:t>-</a:t>
            </a:r>
            <a:r>
              <a:rPr lang="en-US" dirty="0" err="1">
                <a:solidFill>
                  <a:schemeClr val="dk1"/>
                </a:solidFill>
              </a:rPr>
              <a:t>krendl</a:t>
            </a:r>
            <a:r>
              <a:rPr lang="en-US" dirty="0">
                <a:solidFill>
                  <a:schemeClr val="dk1"/>
                </a:solidFill>
              </a:rPr>
              <a:t>-gilbert</a:t>
            </a:r>
            <a:endParaRPr dirty="0"/>
          </a:p>
          <a:p>
            <a:pPr marL="0" lvl="0" indent="0" algn="l" rtl="0">
              <a:spcBef>
                <a:spcPts val="0"/>
              </a:spcBef>
              <a:spcAft>
                <a:spcPts val="0"/>
              </a:spcAft>
              <a:buNone/>
            </a:pPr>
            <a:r>
              <a:rPr lang="en-US" dirty="0">
                <a:solidFill>
                  <a:schemeClr val="dk1"/>
                </a:solidFill>
              </a:rPr>
              <a:t>@</a:t>
            </a:r>
            <a:r>
              <a:rPr lang="en-US" dirty="0" err="1">
                <a:solidFill>
                  <a:schemeClr val="dk1"/>
                </a:solidFill>
              </a:rPr>
              <a:t>ckrendlgilbert</a:t>
            </a:r>
            <a:endParaRPr dirty="0"/>
          </a:p>
          <a:p>
            <a:pPr marL="0" lvl="0" indent="0" algn="l" rtl="0">
              <a:spcBef>
                <a:spcPts val="0"/>
              </a:spcBef>
              <a:spcAft>
                <a:spcPts val="0"/>
              </a:spcAft>
              <a:buNone/>
            </a:pPr>
            <a:endParaRPr dirty="0"/>
          </a:p>
        </p:txBody>
      </p:sp>
      <p:cxnSp>
        <p:nvCxnSpPr>
          <p:cNvPr id="10" name="Straight Connector 9">
            <a:extLst>
              <a:ext uri="{FF2B5EF4-FFF2-40B4-BE49-F238E27FC236}">
                <a16:creationId xmlns:a16="http://schemas.microsoft.com/office/drawing/2014/main" id="{FB065973-88F5-D249-8F77-4B7A86BAAD5C}"/>
              </a:ext>
            </a:extLst>
          </p:cNvPr>
          <p:cNvCxnSpPr>
            <a:cxnSpLocks/>
          </p:cNvCxnSpPr>
          <p:nvPr/>
        </p:nvCxnSpPr>
        <p:spPr>
          <a:xfrm>
            <a:off x="0" y="684276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A96A5D2-07CA-2E46-AEC3-091188D34E7A}"/>
              </a:ext>
            </a:extLst>
          </p:cNvPr>
          <p:cNvPicPr>
            <a:picLocks noChangeAspect="1"/>
          </p:cNvPicPr>
          <p:nvPr/>
        </p:nvPicPr>
        <p:blipFill>
          <a:blip r:embed="rId4"/>
          <a:stretch>
            <a:fillRect/>
          </a:stretch>
        </p:blipFill>
        <p:spPr>
          <a:xfrm>
            <a:off x="411493" y="1377388"/>
            <a:ext cx="2654300" cy="2514600"/>
          </a:xfrm>
          <a:prstGeom prst="rect">
            <a:avLst/>
          </a:prstGeom>
        </p:spPr>
      </p:pic>
      <p:pic>
        <p:nvPicPr>
          <p:cNvPr id="14" name="Picture 13">
            <a:extLst>
              <a:ext uri="{FF2B5EF4-FFF2-40B4-BE49-F238E27FC236}">
                <a16:creationId xmlns:a16="http://schemas.microsoft.com/office/drawing/2014/main" id="{EA4174EC-4180-2444-907E-8EDFF5E59429}"/>
              </a:ext>
            </a:extLst>
          </p:cNvPr>
          <p:cNvPicPr>
            <a:picLocks noChangeAspect="1"/>
          </p:cNvPicPr>
          <p:nvPr/>
        </p:nvPicPr>
        <p:blipFill>
          <a:blip r:embed="rId5"/>
          <a:stretch>
            <a:fillRect/>
          </a:stretch>
        </p:blipFill>
        <p:spPr>
          <a:xfrm>
            <a:off x="7093329" y="6202848"/>
            <a:ext cx="1527450" cy="3471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10" name="Picture 9">
            <a:extLst>
              <a:ext uri="{FF2B5EF4-FFF2-40B4-BE49-F238E27FC236}">
                <a16:creationId xmlns:a16="http://schemas.microsoft.com/office/drawing/2014/main" id="{6F3308FC-3AC4-6D4F-B333-38BD19DA1CBF}"/>
              </a:ext>
            </a:extLst>
          </p:cNvPr>
          <p:cNvPicPr>
            <a:picLocks noChangeAspect="1"/>
          </p:cNvPicPr>
          <p:nvPr/>
        </p:nvPicPr>
        <p:blipFill>
          <a:blip r:embed="rId3"/>
          <a:stretch>
            <a:fillRect/>
          </a:stretch>
        </p:blipFill>
        <p:spPr>
          <a:xfrm>
            <a:off x="0" y="0"/>
            <a:ext cx="9144000" cy="1117600"/>
          </a:xfrm>
          <a:prstGeom prst="rect">
            <a:avLst/>
          </a:prstGeom>
        </p:spPr>
      </p:pic>
      <p:sp>
        <p:nvSpPr>
          <p:cNvPr id="95" name="Google Shape;95;p15"/>
          <p:cNvSpPr txBox="1">
            <a:spLocks noGrp="1"/>
          </p:cNvSpPr>
          <p:nvPr>
            <p:ph type="title"/>
          </p:nvPr>
        </p:nvSpPr>
        <p:spPr>
          <a:xfrm>
            <a:off x="76200" y="25400"/>
            <a:ext cx="11430000" cy="729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600"/>
              <a:buFont typeface="Arial"/>
              <a:buNone/>
            </a:pPr>
            <a:r>
              <a:rPr lang="en-US" sz="3600" b="1">
                <a:solidFill>
                  <a:schemeClr val="lt1"/>
                </a:solidFill>
              </a:rPr>
              <a:t>Tina Pappas</a:t>
            </a:r>
            <a:br>
              <a:rPr lang="en-US" sz="2200">
                <a:solidFill>
                  <a:schemeClr val="lt1"/>
                </a:solidFill>
              </a:rPr>
            </a:br>
            <a:r>
              <a:rPr lang="en-US" sz="2200">
                <a:solidFill>
                  <a:schemeClr val="lt1"/>
                </a:solidFill>
              </a:rPr>
              <a:t>Building Community</a:t>
            </a:r>
            <a:endParaRPr sz="3600" b="1">
              <a:solidFill>
                <a:schemeClr val="lt1"/>
              </a:solidFill>
            </a:endParaRPr>
          </a:p>
        </p:txBody>
      </p:sp>
      <p:sp>
        <p:nvSpPr>
          <p:cNvPr id="96" name="Google Shape;96;p15"/>
          <p:cNvSpPr txBox="1">
            <a:spLocks noGrp="1"/>
          </p:cNvSpPr>
          <p:nvPr>
            <p:ph type="body" idx="1"/>
          </p:nvPr>
        </p:nvSpPr>
        <p:spPr>
          <a:xfrm>
            <a:off x="3308721" y="1294321"/>
            <a:ext cx="5450400" cy="3526576"/>
          </a:xfrm>
          <a:prstGeom prst="rect">
            <a:avLst/>
          </a:prstGeom>
          <a:solidFill>
            <a:schemeClr val="lt1"/>
          </a:solidFill>
          <a:ln w="25400" cap="flat" cmpd="sng">
            <a:solidFill>
              <a:srgbClr val="98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chemeClr val="dk1"/>
              </a:buClr>
              <a:buSzPts val="1100"/>
              <a:buFont typeface="Arial"/>
              <a:buNone/>
            </a:pPr>
            <a:r>
              <a:rPr lang="en-US" sz="1900" dirty="0">
                <a:solidFill>
                  <a:schemeClr val="dk1"/>
                </a:solidFill>
              </a:rPr>
              <a:t>With over 1,000 IT employees working throughout the state of New Jersey for a decentralized institution, it’s difficult for technology staff in distributed and central units to even be aware of one another let alone connect and develop relationships. Tools like Slack and good </a:t>
            </a:r>
            <a:r>
              <a:rPr lang="en-US" sz="1900" dirty="0" err="1">
                <a:solidFill>
                  <a:schemeClr val="dk1"/>
                </a:solidFill>
              </a:rPr>
              <a:t>ol</a:t>
            </a:r>
            <a:r>
              <a:rPr lang="en-US" sz="1900" dirty="0">
                <a:solidFill>
                  <a:schemeClr val="dk1"/>
                </a:solidFill>
              </a:rPr>
              <a:t>’ mailing lists coupled with the determination of some inspired changemakers has helped build bridges in dynamic ways. Rutgers IT continues to evolve from a workforce of professionals to a community of partners.</a:t>
            </a:r>
            <a:endParaRPr sz="1900" dirty="0">
              <a:solidFill>
                <a:schemeClr val="dk1"/>
              </a:solidFill>
            </a:endParaRPr>
          </a:p>
        </p:txBody>
      </p:sp>
      <p:sp>
        <p:nvSpPr>
          <p:cNvPr id="97" name="Google Shape;97;p15"/>
          <p:cNvSpPr txBox="1"/>
          <p:nvPr/>
        </p:nvSpPr>
        <p:spPr>
          <a:xfrm>
            <a:off x="32992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#EDUchangemaker</a:t>
            </a:r>
            <a:endParaRPr/>
          </a:p>
        </p:txBody>
      </p:sp>
      <p:sp>
        <p:nvSpPr>
          <p:cNvPr id="98" name="Google Shape;98;p15"/>
          <p:cNvSpPr txBox="1"/>
          <p:nvPr/>
        </p:nvSpPr>
        <p:spPr>
          <a:xfrm>
            <a:off x="329925" y="1348975"/>
            <a:ext cx="8570100" cy="72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p>
        </p:txBody>
      </p:sp>
      <p:sp>
        <p:nvSpPr>
          <p:cNvPr id="99" name="Google Shape;99;p15"/>
          <p:cNvSpPr txBox="1"/>
          <p:nvPr/>
        </p:nvSpPr>
        <p:spPr>
          <a:xfrm>
            <a:off x="329925" y="4171241"/>
            <a:ext cx="4532700" cy="13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Assistant Director, IT</a:t>
            </a:r>
            <a:br>
              <a:rPr lang="en-US" b="1" dirty="0"/>
            </a:br>
            <a:r>
              <a:rPr lang="en-US" b="1" dirty="0"/>
              <a:t>Rutgers University</a:t>
            </a:r>
            <a:endParaRPr b="1" dirty="0"/>
          </a:p>
          <a:p>
            <a:pPr marL="0" lvl="0" indent="0" algn="l" rtl="0">
              <a:spcBef>
                <a:spcPts val="0"/>
              </a:spcBef>
              <a:spcAft>
                <a:spcPts val="0"/>
              </a:spcAft>
              <a:buNone/>
            </a:pPr>
            <a:r>
              <a:rPr lang="en-US" dirty="0" err="1"/>
              <a:t>t.p@rutgers.edu</a:t>
            </a:r>
            <a:endParaRPr dirty="0"/>
          </a:p>
          <a:p>
            <a:pPr marL="0" lvl="0" indent="0" algn="l" rtl="0">
              <a:spcBef>
                <a:spcPts val="0"/>
              </a:spcBef>
              <a:spcAft>
                <a:spcPts val="0"/>
              </a:spcAft>
              <a:buNone/>
            </a:pPr>
            <a:r>
              <a:rPr lang="en-US" dirty="0"/>
              <a:t>https://</a:t>
            </a:r>
            <a:r>
              <a:rPr lang="en-US" dirty="0" err="1"/>
              <a:t>members.educause.edu</a:t>
            </a:r>
            <a:r>
              <a:rPr lang="en-US" dirty="0"/>
              <a:t>/</a:t>
            </a:r>
            <a:r>
              <a:rPr lang="en-US" dirty="0" err="1"/>
              <a:t>tina-pappas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cxnSp>
        <p:nvCxnSpPr>
          <p:cNvPr id="9" name="Straight Connector 8">
            <a:extLst>
              <a:ext uri="{FF2B5EF4-FFF2-40B4-BE49-F238E27FC236}">
                <a16:creationId xmlns:a16="http://schemas.microsoft.com/office/drawing/2014/main" id="{2CB0AB76-3FB1-6741-BDAD-6E3CF784DFBF}"/>
              </a:ext>
            </a:extLst>
          </p:cNvPr>
          <p:cNvCxnSpPr>
            <a:cxnSpLocks/>
          </p:cNvCxnSpPr>
          <p:nvPr/>
        </p:nvCxnSpPr>
        <p:spPr>
          <a:xfrm>
            <a:off x="0" y="682752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B8B96D6-582A-1F4E-8FF2-D74EB1CB7D95}"/>
              </a:ext>
            </a:extLst>
          </p:cNvPr>
          <p:cNvPicPr>
            <a:picLocks noChangeAspect="1"/>
          </p:cNvPicPr>
          <p:nvPr/>
        </p:nvPicPr>
        <p:blipFill>
          <a:blip r:embed="rId4"/>
          <a:stretch>
            <a:fillRect/>
          </a:stretch>
        </p:blipFill>
        <p:spPr>
          <a:xfrm>
            <a:off x="419849" y="1438619"/>
            <a:ext cx="2387600" cy="2540000"/>
          </a:xfrm>
          <a:prstGeom prst="rect">
            <a:avLst/>
          </a:prstGeom>
        </p:spPr>
      </p:pic>
      <p:pic>
        <p:nvPicPr>
          <p:cNvPr id="12" name="Picture 11">
            <a:extLst>
              <a:ext uri="{FF2B5EF4-FFF2-40B4-BE49-F238E27FC236}">
                <a16:creationId xmlns:a16="http://schemas.microsoft.com/office/drawing/2014/main" id="{468D0345-0D13-7B43-ABC4-546F15E92FF5}"/>
              </a:ext>
            </a:extLst>
          </p:cNvPr>
          <p:cNvPicPr>
            <a:picLocks noChangeAspect="1"/>
          </p:cNvPicPr>
          <p:nvPr/>
        </p:nvPicPr>
        <p:blipFill>
          <a:blip r:embed="rId5"/>
          <a:stretch>
            <a:fillRect/>
          </a:stretch>
        </p:blipFill>
        <p:spPr>
          <a:xfrm>
            <a:off x="7093329" y="6202848"/>
            <a:ext cx="1527450" cy="34714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9" name="Picture 8">
            <a:extLst>
              <a:ext uri="{FF2B5EF4-FFF2-40B4-BE49-F238E27FC236}">
                <a16:creationId xmlns:a16="http://schemas.microsoft.com/office/drawing/2014/main" id="{CE66C54C-2399-D444-94FB-632E98A1E112}"/>
              </a:ext>
            </a:extLst>
          </p:cNvPr>
          <p:cNvPicPr>
            <a:picLocks noChangeAspect="1"/>
          </p:cNvPicPr>
          <p:nvPr/>
        </p:nvPicPr>
        <p:blipFill>
          <a:blip r:embed="rId3"/>
          <a:stretch>
            <a:fillRect/>
          </a:stretch>
        </p:blipFill>
        <p:spPr>
          <a:xfrm>
            <a:off x="0" y="0"/>
            <a:ext cx="9144000" cy="1117600"/>
          </a:xfrm>
          <a:prstGeom prst="rect">
            <a:avLst/>
          </a:prstGeom>
        </p:spPr>
      </p:pic>
      <p:sp>
        <p:nvSpPr>
          <p:cNvPr id="106" name="Google Shape;106;p16"/>
          <p:cNvSpPr txBox="1">
            <a:spLocks noGrp="1"/>
          </p:cNvSpPr>
          <p:nvPr>
            <p:ph type="title"/>
          </p:nvPr>
        </p:nvSpPr>
        <p:spPr>
          <a:xfrm>
            <a:off x="76200" y="25400"/>
            <a:ext cx="11430000" cy="729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600"/>
              <a:buFont typeface="Arial"/>
              <a:buNone/>
            </a:pPr>
            <a:r>
              <a:rPr lang="en-US" sz="3600" b="1">
                <a:solidFill>
                  <a:schemeClr val="lt1"/>
                </a:solidFill>
              </a:rPr>
              <a:t>Marcia L. Dority Baker</a:t>
            </a:r>
            <a:br>
              <a:rPr lang="en-US" sz="2200">
                <a:solidFill>
                  <a:schemeClr val="lt1"/>
                </a:solidFill>
              </a:rPr>
            </a:br>
            <a:r>
              <a:rPr lang="en-US" sz="2200">
                <a:solidFill>
                  <a:schemeClr val="lt1"/>
                </a:solidFill>
              </a:rPr>
              <a:t> Peer Groups, Building Community, Inclusive Culture </a:t>
            </a:r>
            <a:endParaRPr sz="3600" b="1">
              <a:solidFill>
                <a:schemeClr val="lt1"/>
              </a:solidFill>
            </a:endParaRPr>
          </a:p>
        </p:txBody>
      </p:sp>
      <p:sp>
        <p:nvSpPr>
          <p:cNvPr id="107" name="Google Shape;107;p16"/>
          <p:cNvSpPr txBox="1">
            <a:spLocks noGrp="1"/>
          </p:cNvSpPr>
          <p:nvPr>
            <p:ph type="body" idx="1"/>
          </p:nvPr>
        </p:nvSpPr>
        <p:spPr>
          <a:xfrm>
            <a:off x="3059099" y="1348735"/>
            <a:ext cx="5840925" cy="3043971"/>
          </a:xfrm>
          <a:prstGeom prst="rect">
            <a:avLst/>
          </a:prstGeom>
          <a:solidFill>
            <a:schemeClr val="lt1"/>
          </a:solidFill>
          <a:ln w="25400" cap="flat" cmpd="sng">
            <a:solidFill>
              <a:srgbClr val="98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chemeClr val="dk1"/>
              </a:buClr>
              <a:buSzPts val="1100"/>
              <a:buFont typeface="Arial"/>
              <a:buNone/>
            </a:pPr>
            <a:r>
              <a:rPr lang="en-US" sz="2000" dirty="0">
                <a:solidFill>
                  <a:schemeClr val="dk1"/>
                </a:solidFill>
              </a:rPr>
              <a:t>The BTAA Women in IT Peer Group was officially approved by the BTAA CIOs this Summer 2018. The purpose of the group To proactively support and foster collaboration on best practices for the effective recruitment, retention and advancement of women in IT at Big Ten Academic Alliance member institutions. To improve the climate and productivity of our IT enterprises, and better align with our institutional goals.</a:t>
            </a:r>
            <a:endParaRPr sz="2000" dirty="0">
              <a:solidFill>
                <a:schemeClr val="dk1"/>
              </a:solidFill>
            </a:endParaRPr>
          </a:p>
        </p:txBody>
      </p:sp>
      <p:sp>
        <p:nvSpPr>
          <p:cNvPr id="108" name="Google Shape;108;p16"/>
          <p:cNvSpPr txBox="1"/>
          <p:nvPr/>
        </p:nvSpPr>
        <p:spPr>
          <a:xfrm>
            <a:off x="32992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#EDUchangemaker</a:t>
            </a:r>
            <a:endParaRPr/>
          </a:p>
        </p:txBody>
      </p:sp>
      <p:sp>
        <p:nvSpPr>
          <p:cNvPr id="109" name="Google Shape;109;p16"/>
          <p:cNvSpPr txBox="1"/>
          <p:nvPr/>
        </p:nvSpPr>
        <p:spPr>
          <a:xfrm>
            <a:off x="329925" y="1348975"/>
            <a:ext cx="8570100" cy="72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p>
        </p:txBody>
      </p:sp>
      <p:sp>
        <p:nvSpPr>
          <p:cNvPr id="110" name="Google Shape;110;p16"/>
          <p:cNvSpPr txBox="1"/>
          <p:nvPr/>
        </p:nvSpPr>
        <p:spPr>
          <a:xfrm>
            <a:off x="329925" y="4099525"/>
            <a:ext cx="4532700" cy="13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Assistant Director, </a:t>
            </a:r>
            <a:br>
              <a:rPr lang="en-US" b="1" dirty="0"/>
            </a:br>
            <a:r>
              <a:rPr lang="en-US" b="1" dirty="0"/>
              <a:t>  Academic Technologies</a:t>
            </a:r>
            <a:br>
              <a:rPr lang="en-US" b="1" dirty="0"/>
            </a:br>
            <a:r>
              <a:rPr lang="en-US" b="1" dirty="0"/>
              <a:t>Office of Information Technology Services</a:t>
            </a:r>
            <a:br>
              <a:rPr lang="en-US" b="1" dirty="0"/>
            </a:br>
            <a:r>
              <a:rPr lang="en-US" b="1" dirty="0"/>
              <a:t>University of Nebraska</a:t>
            </a:r>
            <a:endParaRPr b="1" dirty="0"/>
          </a:p>
          <a:p>
            <a:pPr marL="0" lvl="0" indent="0" algn="l" rtl="0">
              <a:spcBef>
                <a:spcPts val="0"/>
              </a:spcBef>
              <a:spcAft>
                <a:spcPts val="0"/>
              </a:spcAft>
              <a:buNone/>
            </a:pPr>
            <a:r>
              <a:rPr lang="en-US" dirty="0" err="1"/>
              <a:t>MDorityBaker@nebraska.edu</a:t>
            </a:r>
            <a:endParaRPr dirty="0"/>
          </a:p>
          <a:p>
            <a:pPr marL="0" lvl="0" indent="0" algn="l" rtl="0">
              <a:spcBef>
                <a:spcPts val="0"/>
              </a:spcBef>
              <a:spcAft>
                <a:spcPts val="0"/>
              </a:spcAft>
              <a:buNone/>
            </a:pPr>
            <a:r>
              <a:rPr lang="en-US" dirty="0"/>
              <a:t>https://</a:t>
            </a:r>
            <a:r>
              <a:rPr lang="en-US" dirty="0" err="1"/>
              <a:t>members.educause.edu</a:t>
            </a:r>
            <a:r>
              <a:rPr lang="en-US" dirty="0"/>
              <a:t>/</a:t>
            </a:r>
            <a:r>
              <a:rPr lang="en-US" dirty="0" err="1"/>
              <a:t>marcia</a:t>
            </a:r>
            <a:r>
              <a:rPr lang="en-US" dirty="0"/>
              <a:t>-</a:t>
            </a:r>
            <a:r>
              <a:rPr lang="en-US" dirty="0" err="1"/>
              <a:t>dority</a:t>
            </a:r>
            <a:r>
              <a:rPr lang="en-US" dirty="0"/>
              <a:t>-baker</a:t>
            </a:r>
            <a:endParaRPr dirty="0"/>
          </a:p>
          <a:p>
            <a:pPr marL="0" lvl="0" indent="0" algn="l" rtl="0">
              <a:spcBef>
                <a:spcPts val="0"/>
              </a:spcBef>
              <a:spcAft>
                <a:spcPts val="0"/>
              </a:spcAft>
              <a:buNone/>
            </a:pPr>
            <a:r>
              <a:rPr lang="en-US" dirty="0"/>
              <a:t>@</a:t>
            </a:r>
            <a:r>
              <a:rPr lang="en-US" dirty="0" err="1"/>
              <a:t>MarciaLDB</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cxnSp>
        <p:nvCxnSpPr>
          <p:cNvPr id="10" name="Straight Connector 9">
            <a:extLst>
              <a:ext uri="{FF2B5EF4-FFF2-40B4-BE49-F238E27FC236}">
                <a16:creationId xmlns:a16="http://schemas.microsoft.com/office/drawing/2014/main" id="{69D8347F-179A-E943-8C84-E5649A7780D6}"/>
              </a:ext>
            </a:extLst>
          </p:cNvPr>
          <p:cNvCxnSpPr>
            <a:cxnSpLocks/>
          </p:cNvCxnSpPr>
          <p:nvPr/>
        </p:nvCxnSpPr>
        <p:spPr>
          <a:xfrm>
            <a:off x="0" y="684276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23E6BA2-2C82-0E45-B3B8-B77CEA5EF3D4}"/>
              </a:ext>
            </a:extLst>
          </p:cNvPr>
          <p:cNvPicPr>
            <a:picLocks noChangeAspect="1"/>
          </p:cNvPicPr>
          <p:nvPr/>
        </p:nvPicPr>
        <p:blipFill>
          <a:blip r:embed="rId4"/>
          <a:stretch>
            <a:fillRect/>
          </a:stretch>
        </p:blipFill>
        <p:spPr>
          <a:xfrm>
            <a:off x="455430" y="1373232"/>
            <a:ext cx="1930400" cy="2628900"/>
          </a:xfrm>
          <a:prstGeom prst="rect">
            <a:avLst/>
          </a:prstGeom>
        </p:spPr>
      </p:pic>
      <p:pic>
        <p:nvPicPr>
          <p:cNvPr id="12" name="Picture 11">
            <a:extLst>
              <a:ext uri="{FF2B5EF4-FFF2-40B4-BE49-F238E27FC236}">
                <a16:creationId xmlns:a16="http://schemas.microsoft.com/office/drawing/2014/main" id="{0F9C3139-D13F-9F44-B21F-44F22473FF14}"/>
              </a:ext>
            </a:extLst>
          </p:cNvPr>
          <p:cNvPicPr>
            <a:picLocks noChangeAspect="1"/>
          </p:cNvPicPr>
          <p:nvPr/>
        </p:nvPicPr>
        <p:blipFill>
          <a:blip r:embed="rId5"/>
          <a:stretch>
            <a:fillRect/>
          </a:stretch>
        </p:blipFill>
        <p:spPr>
          <a:xfrm>
            <a:off x="7093329" y="6202848"/>
            <a:ext cx="1527450" cy="34714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8" name="Picture 7">
            <a:extLst>
              <a:ext uri="{FF2B5EF4-FFF2-40B4-BE49-F238E27FC236}">
                <a16:creationId xmlns:a16="http://schemas.microsoft.com/office/drawing/2014/main" id="{12EDB9B1-8F53-BA43-AD71-38249D06A20D}"/>
              </a:ext>
            </a:extLst>
          </p:cNvPr>
          <p:cNvPicPr>
            <a:picLocks noChangeAspect="1"/>
          </p:cNvPicPr>
          <p:nvPr/>
        </p:nvPicPr>
        <p:blipFill>
          <a:blip r:embed="rId3"/>
          <a:stretch>
            <a:fillRect/>
          </a:stretch>
        </p:blipFill>
        <p:spPr>
          <a:xfrm>
            <a:off x="0" y="0"/>
            <a:ext cx="9144000" cy="1117600"/>
          </a:xfrm>
          <a:prstGeom prst="rect">
            <a:avLst/>
          </a:prstGeom>
        </p:spPr>
      </p:pic>
      <p:sp>
        <p:nvSpPr>
          <p:cNvPr id="117" name="Google Shape;117;p17"/>
          <p:cNvSpPr txBox="1">
            <a:spLocks noGrp="1"/>
          </p:cNvSpPr>
          <p:nvPr>
            <p:ph type="title"/>
          </p:nvPr>
        </p:nvSpPr>
        <p:spPr>
          <a:xfrm>
            <a:off x="76200" y="25400"/>
            <a:ext cx="11430000" cy="729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600"/>
              <a:buFont typeface="Arial"/>
              <a:buNone/>
            </a:pPr>
            <a:r>
              <a:rPr lang="en-US" sz="3600" b="1">
                <a:solidFill>
                  <a:schemeClr val="lt1"/>
                </a:solidFill>
              </a:rPr>
              <a:t>Sandy Silk</a:t>
            </a:r>
            <a:br>
              <a:rPr lang="en-US" sz="2200">
                <a:solidFill>
                  <a:schemeClr val="lt1"/>
                </a:solidFill>
              </a:rPr>
            </a:br>
            <a:r>
              <a:rPr lang="en-US" sz="2200">
                <a:solidFill>
                  <a:schemeClr val="lt1"/>
                </a:solidFill>
              </a:rPr>
              <a:t> Women in IT Mentoring Program</a:t>
            </a:r>
            <a:endParaRPr sz="3600" b="1">
              <a:solidFill>
                <a:schemeClr val="lt1"/>
              </a:solidFill>
            </a:endParaRPr>
          </a:p>
        </p:txBody>
      </p:sp>
      <p:sp>
        <p:nvSpPr>
          <p:cNvPr id="118" name="Google Shape;118;p17"/>
          <p:cNvSpPr txBox="1">
            <a:spLocks noGrp="1"/>
          </p:cNvSpPr>
          <p:nvPr>
            <p:ph type="body" idx="1"/>
          </p:nvPr>
        </p:nvSpPr>
        <p:spPr>
          <a:xfrm>
            <a:off x="3326649" y="1348699"/>
            <a:ext cx="5530479" cy="3671535"/>
          </a:xfrm>
          <a:prstGeom prst="rect">
            <a:avLst/>
          </a:prstGeom>
          <a:solidFill>
            <a:schemeClr val="lt1"/>
          </a:solidFill>
          <a:ln w="25400" cap="flat" cmpd="sng">
            <a:solidFill>
              <a:srgbClr val="98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dk1"/>
              </a:buClr>
              <a:buSzPts val="1100"/>
              <a:buFont typeface="Arial"/>
              <a:buNone/>
            </a:pPr>
            <a:r>
              <a:rPr lang="en-US" sz="2000" dirty="0">
                <a:solidFill>
                  <a:schemeClr val="dk1"/>
                </a:solidFill>
              </a:rPr>
              <a:t>The </a:t>
            </a:r>
            <a:r>
              <a:rPr lang="en-US" sz="2000" dirty="0" err="1">
                <a:solidFill>
                  <a:schemeClr val="dk1"/>
                </a:solidFill>
              </a:rPr>
              <a:t>HarvardWIT</a:t>
            </a:r>
            <a:r>
              <a:rPr lang="en-US" sz="2000" dirty="0">
                <a:solidFill>
                  <a:schemeClr val="dk1"/>
                </a:solidFill>
              </a:rPr>
              <a:t> group recently was awarded grant money from the President’s Administrative Innovation Fund to start up a grass roots WIT Mentoring program. Today I’m sharing with you detail about a drop-in coaching session we coordinated at the annual internal IT Summit at Harvard in June, in preparation for the more formal mentoring program we’re preparing to launch later this month. The coaching session was a simple and free event others could replicate easily. </a:t>
            </a:r>
            <a:endParaRPr sz="2000" dirty="0">
              <a:solidFill>
                <a:schemeClr val="dk1"/>
              </a:solidFill>
            </a:endParaRPr>
          </a:p>
        </p:txBody>
      </p:sp>
      <p:sp>
        <p:nvSpPr>
          <p:cNvPr id="119" name="Google Shape;119;p17"/>
          <p:cNvSpPr txBox="1"/>
          <p:nvPr/>
        </p:nvSpPr>
        <p:spPr>
          <a:xfrm>
            <a:off x="329925" y="6199125"/>
            <a:ext cx="4732500" cy="412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#EDUchangemaker</a:t>
            </a:r>
            <a:endParaRPr/>
          </a:p>
        </p:txBody>
      </p:sp>
      <p:sp>
        <p:nvSpPr>
          <p:cNvPr id="120" name="Google Shape;120;p17"/>
          <p:cNvSpPr txBox="1"/>
          <p:nvPr/>
        </p:nvSpPr>
        <p:spPr>
          <a:xfrm>
            <a:off x="329925" y="4171241"/>
            <a:ext cx="3737100" cy="13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Director, Information Security </a:t>
            </a:r>
            <a:br>
              <a:rPr lang="en-US" b="1" dirty="0"/>
            </a:br>
            <a:r>
              <a:rPr lang="en-US" b="1" dirty="0"/>
              <a:t>Education &amp; Consulting</a:t>
            </a:r>
            <a:endParaRPr b="1" dirty="0"/>
          </a:p>
          <a:p>
            <a:pPr marL="0" lvl="0" indent="0" algn="l" rtl="0">
              <a:spcBef>
                <a:spcPts val="0"/>
              </a:spcBef>
              <a:spcAft>
                <a:spcPts val="0"/>
              </a:spcAft>
              <a:buNone/>
            </a:pPr>
            <a:r>
              <a:rPr lang="en-US" b="1" dirty="0"/>
              <a:t>Harvard University</a:t>
            </a:r>
            <a:endParaRPr b="1" dirty="0"/>
          </a:p>
          <a:p>
            <a:pPr marL="0" lvl="0" indent="0" algn="l" rtl="0">
              <a:spcBef>
                <a:spcPts val="0"/>
              </a:spcBef>
              <a:spcAft>
                <a:spcPts val="0"/>
              </a:spcAft>
              <a:buNone/>
            </a:pPr>
            <a:r>
              <a:rPr lang="en-US" dirty="0" err="1"/>
              <a:t>sandra_silk@harvard.edu</a:t>
            </a:r>
            <a:endParaRPr dirty="0"/>
          </a:p>
          <a:p>
            <a:pPr marL="0" lvl="0" indent="0" algn="l" rtl="0">
              <a:spcBef>
                <a:spcPts val="0"/>
              </a:spcBef>
              <a:spcAft>
                <a:spcPts val="0"/>
              </a:spcAft>
              <a:buNone/>
            </a:pPr>
            <a:r>
              <a:rPr lang="en-US" dirty="0"/>
              <a:t>https://</a:t>
            </a:r>
            <a:r>
              <a:rPr lang="en-US" dirty="0" err="1"/>
              <a:t>members.educause.edu</a:t>
            </a:r>
            <a:r>
              <a:rPr lang="en-US" dirty="0"/>
              <a:t>/</a:t>
            </a:r>
            <a:r>
              <a:rPr lang="en-US" dirty="0" err="1"/>
              <a:t>sandra</a:t>
            </a:r>
            <a:r>
              <a:rPr lang="en-US" dirty="0"/>
              <a:t>-silk</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cxnSp>
        <p:nvCxnSpPr>
          <p:cNvPr id="9" name="Straight Connector 8">
            <a:extLst>
              <a:ext uri="{FF2B5EF4-FFF2-40B4-BE49-F238E27FC236}">
                <a16:creationId xmlns:a16="http://schemas.microsoft.com/office/drawing/2014/main" id="{E8BF7C55-1342-4A4B-A59C-74B0A60C86A6}"/>
              </a:ext>
            </a:extLst>
          </p:cNvPr>
          <p:cNvCxnSpPr>
            <a:cxnSpLocks/>
          </p:cNvCxnSpPr>
          <p:nvPr/>
        </p:nvCxnSpPr>
        <p:spPr>
          <a:xfrm>
            <a:off x="0" y="684276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268AC56-64DA-6D4B-8EF0-4B1628F7BFC8}"/>
              </a:ext>
            </a:extLst>
          </p:cNvPr>
          <p:cNvPicPr>
            <a:picLocks noChangeAspect="1"/>
          </p:cNvPicPr>
          <p:nvPr/>
        </p:nvPicPr>
        <p:blipFill>
          <a:blip r:embed="rId4"/>
          <a:stretch>
            <a:fillRect/>
          </a:stretch>
        </p:blipFill>
        <p:spPr>
          <a:xfrm>
            <a:off x="419570" y="1420416"/>
            <a:ext cx="2552700" cy="2540000"/>
          </a:xfrm>
          <a:prstGeom prst="rect">
            <a:avLst/>
          </a:prstGeom>
        </p:spPr>
      </p:pic>
      <p:pic>
        <p:nvPicPr>
          <p:cNvPr id="11" name="Picture 10">
            <a:extLst>
              <a:ext uri="{FF2B5EF4-FFF2-40B4-BE49-F238E27FC236}">
                <a16:creationId xmlns:a16="http://schemas.microsoft.com/office/drawing/2014/main" id="{6F77920A-3E81-2041-B358-B7E0D032B0F0}"/>
              </a:ext>
            </a:extLst>
          </p:cNvPr>
          <p:cNvPicPr>
            <a:picLocks noChangeAspect="1"/>
          </p:cNvPicPr>
          <p:nvPr/>
        </p:nvPicPr>
        <p:blipFill>
          <a:blip r:embed="rId5"/>
          <a:stretch>
            <a:fillRect/>
          </a:stretch>
        </p:blipFill>
        <p:spPr>
          <a:xfrm>
            <a:off x="7093329" y="6202848"/>
            <a:ext cx="1527450" cy="3471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8"/>
          <p:cNvSpPr txBox="1">
            <a:spLocks noGrp="1"/>
          </p:cNvSpPr>
          <p:nvPr>
            <p:ph type="title"/>
          </p:nvPr>
        </p:nvSpPr>
        <p:spPr>
          <a:xfrm>
            <a:off x="606829" y="338675"/>
            <a:ext cx="8021700" cy="72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Poll Question</a:t>
            </a:r>
            <a:endParaRPr b="1"/>
          </a:p>
        </p:txBody>
      </p:sp>
      <p:sp>
        <p:nvSpPr>
          <p:cNvPr id="127" name="Google Shape;127;p18"/>
          <p:cNvSpPr txBox="1">
            <a:spLocks noGrp="1"/>
          </p:cNvSpPr>
          <p:nvPr>
            <p:ph type="body" idx="1"/>
          </p:nvPr>
        </p:nvSpPr>
        <p:spPr>
          <a:xfrm>
            <a:off x="606825" y="1371600"/>
            <a:ext cx="8087700" cy="4546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US" sz="2800"/>
              <a:t>Does your institution offer a Women in IT mentoring program?</a:t>
            </a:r>
            <a:endParaRPr sz="2800"/>
          </a:p>
          <a:p>
            <a:pPr marL="0" lvl="0" indent="0" algn="l" rtl="0">
              <a:spcBef>
                <a:spcPts val="600"/>
              </a:spcBef>
              <a:spcAft>
                <a:spcPts val="0"/>
              </a:spcAft>
              <a:buClr>
                <a:schemeClr val="dk1"/>
              </a:buClr>
              <a:buSzPts val="1100"/>
              <a:buFont typeface="Arial"/>
              <a:buNone/>
            </a:pPr>
            <a:endParaRPr/>
          </a:p>
          <a:p>
            <a:pPr marL="457200" lvl="0" indent="-381000" algn="l" rtl="0">
              <a:lnSpc>
                <a:spcPct val="115000"/>
              </a:lnSpc>
              <a:spcBef>
                <a:spcPts val="0"/>
              </a:spcBef>
              <a:spcAft>
                <a:spcPts val="0"/>
              </a:spcAft>
              <a:buClr>
                <a:schemeClr val="dk1"/>
              </a:buClr>
              <a:buSzPts val="2400"/>
              <a:buFont typeface="Arial"/>
              <a:buChar char="●"/>
            </a:pPr>
            <a:r>
              <a:rPr lang="en-US" sz="2400"/>
              <a:t>Yes, we already have one in place</a:t>
            </a:r>
            <a:endParaRPr sz="2400"/>
          </a:p>
          <a:p>
            <a:pPr marL="457200" lvl="0" indent="-381000" algn="l" rtl="0">
              <a:lnSpc>
                <a:spcPct val="115000"/>
              </a:lnSpc>
              <a:spcBef>
                <a:spcPts val="0"/>
              </a:spcBef>
              <a:spcAft>
                <a:spcPts val="0"/>
              </a:spcAft>
              <a:buClr>
                <a:schemeClr val="dk1"/>
              </a:buClr>
              <a:buSzPts val="2400"/>
              <a:buFont typeface="Arial"/>
              <a:buChar char="●"/>
            </a:pPr>
            <a:r>
              <a:rPr lang="en-US" sz="2400"/>
              <a:t>We are actively planning one to launch soon</a:t>
            </a:r>
            <a:endParaRPr sz="2400"/>
          </a:p>
          <a:p>
            <a:pPr marL="457200" lvl="0" indent="-381000" algn="l" rtl="0">
              <a:lnSpc>
                <a:spcPct val="115000"/>
              </a:lnSpc>
              <a:spcBef>
                <a:spcPts val="0"/>
              </a:spcBef>
              <a:spcAft>
                <a:spcPts val="0"/>
              </a:spcAft>
              <a:buClr>
                <a:schemeClr val="dk1"/>
              </a:buClr>
              <a:buSzPts val="2400"/>
              <a:buFont typeface="Arial"/>
              <a:buChar char="●"/>
            </a:pPr>
            <a:r>
              <a:rPr lang="en-US" sz="2400"/>
              <a:t>We are interested, but not yet planning one</a:t>
            </a:r>
            <a:endParaRPr sz="2400"/>
          </a:p>
          <a:p>
            <a:pPr marL="457200" lvl="0" indent="-381000" algn="l" rtl="0">
              <a:lnSpc>
                <a:spcPct val="115000"/>
              </a:lnSpc>
              <a:spcBef>
                <a:spcPts val="0"/>
              </a:spcBef>
              <a:spcAft>
                <a:spcPts val="0"/>
              </a:spcAft>
              <a:buClr>
                <a:schemeClr val="dk1"/>
              </a:buClr>
              <a:buSzPts val="2400"/>
              <a:buFont typeface="Arial"/>
              <a:buChar char="●"/>
            </a:pPr>
            <a:r>
              <a:rPr lang="en-US" sz="2400"/>
              <a:t>No, it’s not on our radar</a:t>
            </a:r>
            <a:endParaRPr sz="2400"/>
          </a:p>
          <a:p>
            <a:pPr marL="0" lvl="0" indent="0" algn="l" rtl="0">
              <a:spcBef>
                <a:spcPts val="600"/>
              </a:spcBef>
              <a:spcAft>
                <a:spcPts val="0"/>
              </a:spcAft>
              <a:buNone/>
            </a:pPr>
            <a:endParaRPr/>
          </a:p>
        </p:txBody>
      </p:sp>
      <p:cxnSp>
        <p:nvCxnSpPr>
          <p:cNvPr id="4" name="Straight Connector 3">
            <a:extLst>
              <a:ext uri="{FF2B5EF4-FFF2-40B4-BE49-F238E27FC236}">
                <a16:creationId xmlns:a16="http://schemas.microsoft.com/office/drawing/2014/main" id="{987E3C4B-D04C-DC48-B797-D38AD3634539}"/>
              </a:ext>
            </a:extLst>
          </p:cNvPr>
          <p:cNvCxnSpPr>
            <a:cxnSpLocks/>
          </p:cNvCxnSpPr>
          <p:nvPr/>
        </p:nvCxnSpPr>
        <p:spPr>
          <a:xfrm>
            <a:off x="0" y="6827520"/>
            <a:ext cx="914400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977EFCD-2824-814F-9D7D-BA9F96C31F23}"/>
              </a:ext>
            </a:extLst>
          </p:cNvPr>
          <p:cNvPicPr>
            <a:picLocks noChangeAspect="1"/>
          </p:cNvPicPr>
          <p:nvPr/>
        </p:nvPicPr>
        <p:blipFill>
          <a:blip r:embed="rId3"/>
          <a:stretch>
            <a:fillRect/>
          </a:stretch>
        </p:blipFill>
        <p:spPr>
          <a:xfrm>
            <a:off x="7093329" y="6202848"/>
            <a:ext cx="1527450" cy="34714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725</Words>
  <Application>Microsoft Macintosh PowerPoint</Application>
  <PresentationFormat>On-screen Show (4:3)</PresentationFormat>
  <Paragraphs>114</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Noto Sans Symbols</vt:lpstr>
      <vt:lpstr>Arial</vt:lpstr>
      <vt:lpstr>Calibri</vt:lpstr>
      <vt:lpstr>Office Theme</vt:lpstr>
      <vt:lpstr>“Small Change is Big Change”</vt:lpstr>
      <vt:lpstr>Welcome</vt:lpstr>
      <vt:lpstr>Jackie Milhans  Recruiting, Hiring, and Communication</vt:lpstr>
      <vt:lpstr>Becky Nelson, Identifying Allies, Bystander Intervention,  Changing Interpersonal Behavior</vt:lpstr>
      <vt:lpstr>Claire Krendl Gilbert Diverse Workforce, Building Communities, Inclusive Culture </vt:lpstr>
      <vt:lpstr>Tina Pappas Building Community</vt:lpstr>
      <vt:lpstr>Marcia L. Dority Baker  Peer Groups, Building Community, Inclusive Culture </vt:lpstr>
      <vt:lpstr>Sandy Silk  Women in IT Mentoring Program</vt:lpstr>
      <vt:lpstr>Poll Question</vt:lpstr>
      <vt:lpstr>PowerPoint Presentation</vt:lpstr>
      <vt:lpstr>Learn more about and join  EDUCAUSE Community Groups at: https://www.educause.edu/community/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Change is Big Change”</dc:title>
  <cp:lastModifiedBy>Karen Wetzel</cp:lastModifiedBy>
  <cp:revision>11</cp:revision>
  <dcterms:modified xsi:type="dcterms:W3CDTF">2018-09-20T13:03:14Z</dcterms:modified>
</cp:coreProperties>
</file>