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6"/>
  </p:notesMasterIdLst>
  <p:handoutMasterIdLst>
    <p:handoutMasterId r:id="rId7"/>
  </p:handoutMasterIdLst>
  <p:sldIdLst>
    <p:sldId id="256" r:id="rId2"/>
    <p:sldId id="261" r:id="rId3"/>
    <p:sldId id="262" r:id="rId4"/>
    <p:sldId id="264" r:id="rId5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4125" userDrawn="1">
          <p15:clr>
            <a:srgbClr val="A4A3A4"/>
          </p15:clr>
        </p15:guide>
        <p15:guide id="2" pos="767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oanne Dehoney" initials="" lastIdx="7" clrIdx="0"/>
  <p:cmAuthor id="1" name="Cathy Hafkus" initials="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8" autoAdjust="0"/>
    <p:restoredTop sz="95013" autoAdjust="0"/>
  </p:normalViewPr>
  <p:slideViewPr>
    <p:cSldViewPr snapToGrid="0">
      <p:cViewPr varScale="1">
        <p:scale>
          <a:sx n="68" d="100"/>
          <a:sy n="68" d="100"/>
        </p:scale>
        <p:origin x="508" y="64"/>
      </p:cViewPr>
      <p:guideLst>
        <p:guide orient="horz" pos="4125"/>
        <p:guide pos="767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80" d="100"/>
          <a:sy n="80" d="100"/>
        </p:scale>
        <p:origin x="1992" y="-81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1EB5C6-3EFC-476A-B0B0-7B28C3B7CA48}" type="datetimeFigureOut">
              <a:rPr lang="en-US" smtClean="0"/>
              <a:t>11/8/2019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38427E-2E6D-487A-921F-4F89FB6AC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0704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92100014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" name="Notes Placeholder 5">
            <a:extLst>
              <a:ext uri="{FF2B5EF4-FFF2-40B4-BE49-F238E27FC236}">
                <a16:creationId xmlns:a16="http://schemas.microsoft.com/office/drawing/2014/main" id="{DF964785-97BC-4A9B-B24A-A6B57BDD496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459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" name="Notes Placeholder 5">
            <a:extLst>
              <a:ext uri="{FF2B5EF4-FFF2-40B4-BE49-F238E27FC236}">
                <a16:creationId xmlns:a16="http://schemas.microsoft.com/office/drawing/2014/main" id="{75FDD885-5457-4C65-8BD1-8CDA9E065E5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5099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" name="Notes Placeholder 5">
            <a:extLst>
              <a:ext uri="{FF2B5EF4-FFF2-40B4-BE49-F238E27FC236}">
                <a16:creationId xmlns:a16="http://schemas.microsoft.com/office/drawing/2014/main" id="{94DA73B8-742A-4CB3-8C7E-4A71B3D1614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2902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" name="Notes Placeholder 5">
            <a:extLst>
              <a:ext uri="{FF2B5EF4-FFF2-40B4-BE49-F238E27FC236}">
                <a16:creationId xmlns:a16="http://schemas.microsoft.com/office/drawing/2014/main" id="{3942EC31-A6CF-4408-B1AB-120D9B3CAA3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2745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EDU End">
    <p:bg>
      <p:bgPr>
        <a:solidFill>
          <a:schemeClr val="lt1"/>
        </a:solidFill>
        <a:effectLst/>
      </p:bgPr>
    </p:bg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803563" y="2370675"/>
            <a:ext cx="10498035" cy="906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rgbClr val="3F3F3F"/>
              </a:buClr>
              <a:buFont typeface="Arial"/>
              <a:buNone/>
              <a:defRPr sz="40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 rtl="0">
              <a:spcBef>
                <a:spcPts val="0"/>
              </a:spcBef>
              <a:buNone/>
              <a:defRPr sz="1800"/>
            </a:lvl2pPr>
            <a:lvl3pPr lvl="2" indent="0" rtl="0">
              <a:spcBef>
                <a:spcPts val="0"/>
              </a:spcBef>
              <a:buNone/>
              <a:defRPr sz="1800"/>
            </a:lvl3pPr>
            <a:lvl4pPr lvl="3" indent="0" rtl="0">
              <a:spcBef>
                <a:spcPts val="0"/>
              </a:spcBef>
              <a:buNone/>
              <a:defRPr sz="1800"/>
            </a:lvl4pPr>
            <a:lvl5pPr lvl="4" indent="0" rtl="0">
              <a:spcBef>
                <a:spcPts val="0"/>
              </a:spcBef>
              <a:buNone/>
              <a:defRPr sz="1800"/>
            </a:lvl5pPr>
            <a:lvl6pPr lvl="5" indent="0" rtl="0">
              <a:spcBef>
                <a:spcPts val="0"/>
              </a:spcBef>
              <a:buNone/>
              <a:defRPr sz="1800"/>
            </a:lvl6pPr>
            <a:lvl7pPr lvl="6" indent="0" rtl="0">
              <a:spcBef>
                <a:spcPts val="0"/>
              </a:spcBef>
              <a:buNone/>
              <a:defRPr sz="1800"/>
            </a:lvl7pPr>
            <a:lvl8pPr lvl="7" indent="0" rtl="0">
              <a:spcBef>
                <a:spcPts val="0"/>
              </a:spcBef>
              <a:buNone/>
              <a:defRPr sz="1800"/>
            </a:lvl8pPr>
            <a:lvl9pPr lvl="8" indent="0" rtl="0">
              <a:spcBef>
                <a:spcPts val="0"/>
              </a:spcBef>
              <a:buNone/>
              <a:defRPr sz="1800"/>
            </a:lvl9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840508" y="3276600"/>
            <a:ext cx="1046109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480"/>
              </a:spcBef>
              <a:buClr>
                <a:srgbClr val="3F3F3F"/>
              </a:buClr>
              <a:buFont typeface="Arial"/>
              <a:buNone/>
              <a:defRPr sz="24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0177" y="539761"/>
            <a:ext cx="2418218" cy="539636"/>
          </a:xfrm>
          <a:prstGeom prst="rect">
            <a:avLst/>
          </a:prstGeom>
        </p:spPr>
      </p:pic>
      <p:pic>
        <p:nvPicPr>
          <p:cNvPr id="6" name="Shape 25"/>
          <p:cNvPicPr preferRelativeResize="0"/>
          <p:nvPr userDrawn="1"/>
        </p:nvPicPr>
        <p:blipFill rotWithShape="1">
          <a:blip r:embed="rId3">
            <a:alphaModFix/>
          </a:blip>
          <a:srcRect/>
          <a:stretch/>
        </p:blipFill>
        <p:spPr>
          <a:xfrm>
            <a:off x="0" y="6812281"/>
            <a:ext cx="12192000" cy="4571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Shape 18"/>
          <p:cNvSpPr txBox="1">
            <a:spLocks noGrp="1"/>
          </p:cNvSpPr>
          <p:nvPr>
            <p:ph type="body" idx="10"/>
          </p:nvPr>
        </p:nvSpPr>
        <p:spPr>
          <a:xfrm>
            <a:off x="803294" y="5500255"/>
            <a:ext cx="10805105" cy="500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360"/>
              </a:spcBef>
              <a:buClr>
                <a:srgbClr val="3F3F3F"/>
              </a:buClr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EDU Body A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title"/>
          </p:nvPr>
        </p:nvSpPr>
        <p:spPr>
          <a:xfrm>
            <a:off x="809105" y="338675"/>
            <a:ext cx="10695600" cy="729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rgbClr val="3F3F3F"/>
              </a:buClr>
              <a:buFont typeface="Arial"/>
              <a:buNone/>
              <a:defRPr sz="36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 rtl="0">
              <a:spcBef>
                <a:spcPts val="0"/>
              </a:spcBef>
              <a:buNone/>
              <a:defRPr sz="1800"/>
            </a:lvl2pPr>
            <a:lvl3pPr lvl="2" indent="0" rtl="0">
              <a:spcBef>
                <a:spcPts val="0"/>
              </a:spcBef>
              <a:buNone/>
              <a:defRPr sz="1800"/>
            </a:lvl3pPr>
            <a:lvl4pPr lvl="3" indent="0" rtl="0">
              <a:spcBef>
                <a:spcPts val="0"/>
              </a:spcBef>
              <a:buNone/>
              <a:defRPr sz="1800"/>
            </a:lvl4pPr>
            <a:lvl5pPr lvl="4" indent="0" rtl="0">
              <a:spcBef>
                <a:spcPts val="0"/>
              </a:spcBef>
              <a:buNone/>
              <a:defRPr sz="1800"/>
            </a:lvl5pPr>
            <a:lvl6pPr lvl="5" indent="0" rtl="0">
              <a:spcBef>
                <a:spcPts val="0"/>
              </a:spcBef>
              <a:buNone/>
              <a:defRPr sz="1800"/>
            </a:lvl6pPr>
            <a:lvl7pPr lvl="6" indent="0" rtl="0">
              <a:spcBef>
                <a:spcPts val="0"/>
              </a:spcBef>
              <a:buNone/>
              <a:defRPr sz="1800"/>
            </a:lvl7pPr>
            <a:lvl8pPr lvl="7" indent="0" rtl="0">
              <a:spcBef>
                <a:spcPts val="0"/>
              </a:spcBef>
              <a:buNone/>
              <a:defRPr sz="1800"/>
            </a:lvl8pPr>
            <a:lvl9pPr lvl="8" indent="0" rtl="0">
              <a:spcBef>
                <a:spcPts val="0"/>
              </a:spcBef>
              <a:buNone/>
              <a:defRPr sz="1800"/>
            </a:lvl9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809105" y="1371599"/>
            <a:ext cx="10773200" cy="4546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457200" marR="0" lvl="0" indent="-266700" algn="l" rtl="0">
              <a:spcBef>
                <a:spcPts val="600"/>
              </a:spcBef>
              <a:buClr>
                <a:srgbClr val="B20838"/>
              </a:buClr>
              <a:buSzPct val="100000"/>
              <a:buFont typeface="Noto Sans Symbols"/>
              <a:buChar char="▪"/>
              <a:defRPr sz="30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85750" algn="l" rtl="0">
              <a:spcBef>
                <a:spcPts val="540"/>
              </a:spcBef>
              <a:buClr>
                <a:srgbClr val="B20838"/>
              </a:buClr>
              <a:buSzPct val="100000"/>
              <a:buFont typeface="Noto Sans Symbols"/>
              <a:buChar char="▪"/>
              <a:defRPr sz="27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257300" marR="0" lvl="2" indent="-190500" algn="l" rtl="0">
              <a:spcBef>
                <a:spcPts val="480"/>
              </a:spcBef>
              <a:buClr>
                <a:srgbClr val="B20838"/>
              </a:buClr>
              <a:buSzPct val="100000"/>
              <a:buFont typeface="Noto Sans Symbols"/>
              <a:buChar char="▪"/>
              <a:defRPr sz="24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714500" marR="0" lvl="3" indent="-209550" algn="l" rtl="0">
              <a:spcBef>
                <a:spcPts val="420"/>
              </a:spcBef>
              <a:buClr>
                <a:srgbClr val="B20838"/>
              </a:buClr>
              <a:buSzPct val="100000"/>
              <a:buFont typeface="Noto Sans Symbols"/>
              <a:buChar char="▪"/>
              <a:defRPr sz="21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114550" marR="0" lvl="4" indent="-171450" algn="l" rtl="0">
              <a:spcBef>
                <a:spcPts val="360"/>
              </a:spcBef>
              <a:buClr>
                <a:srgbClr val="B20838"/>
              </a:buClr>
              <a:buSzPct val="100000"/>
              <a:buFont typeface="Noto Sans Symbols"/>
              <a:buChar char="▪"/>
              <a:defRPr sz="18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1229" y="6193224"/>
            <a:ext cx="1799383" cy="401540"/>
          </a:xfrm>
          <a:prstGeom prst="rect">
            <a:avLst/>
          </a:prstGeom>
        </p:spPr>
      </p:pic>
      <p:pic>
        <p:nvPicPr>
          <p:cNvPr id="6" name="Shape 25"/>
          <p:cNvPicPr preferRelativeResize="0"/>
          <p:nvPr userDrawn="1"/>
        </p:nvPicPr>
        <p:blipFill rotWithShape="1">
          <a:blip r:embed="rId3">
            <a:alphaModFix/>
          </a:blip>
          <a:srcRect/>
          <a:stretch/>
        </p:blipFill>
        <p:spPr>
          <a:xfrm>
            <a:off x="0" y="6812281"/>
            <a:ext cx="12192000" cy="457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93825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EDU Body A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24"/>
          <p:cNvSpPr txBox="1">
            <a:spLocks noGrp="1"/>
          </p:cNvSpPr>
          <p:nvPr>
            <p:ph type="body" idx="1"/>
          </p:nvPr>
        </p:nvSpPr>
        <p:spPr>
          <a:xfrm>
            <a:off x="951343" y="3516101"/>
            <a:ext cx="10695600" cy="500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360"/>
              </a:spcBef>
              <a:buClr>
                <a:srgbClr val="3F3F3F"/>
              </a:buClr>
              <a:buFont typeface="Arial"/>
              <a:buNone/>
              <a:defRPr sz="18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6" name="Shape 25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0" y="2758297"/>
            <a:ext cx="12192000" cy="7398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Shape 26"/>
          <p:cNvSpPr txBox="1">
            <a:spLocks noGrp="1"/>
          </p:cNvSpPr>
          <p:nvPr>
            <p:ph type="body" idx="2"/>
          </p:nvPr>
        </p:nvSpPr>
        <p:spPr>
          <a:xfrm>
            <a:off x="865445" y="2797634"/>
            <a:ext cx="10590400" cy="91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720"/>
              </a:spcBef>
              <a:buClr>
                <a:schemeClr val="lt1"/>
              </a:buClr>
              <a:buFont typeface="Arial"/>
              <a:buNone/>
              <a:defRPr sz="3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1229" y="6193224"/>
            <a:ext cx="1799383" cy="401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135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61" r:id="rId2"/>
    <p:sldLayoutId id="2147483660" r:id="rId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r.educause.edu/blogs/2019/3/ftc-announces-proposed-changes-to-the-safeguards-rule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er.educause.edu/blogs/2019/8/higher-ed-community-responds-to-proposed-safeguards-rule-change" TargetMode="External"/><Relationship Id="rId4" Type="http://schemas.openxmlformats.org/officeDocument/2006/relationships/hyperlink" Target="https://er.educause.edu/blogs/2019/6/safeguards-rule-comments-deadline-extended-to-august-2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Safeguards Rule, Part 2: Concerns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840508" y="3276600"/>
            <a:ext cx="10461090" cy="679174"/>
          </a:xfrm>
        </p:spPr>
        <p:txBody>
          <a:bodyPr/>
          <a:lstStyle/>
          <a:p>
            <a:r>
              <a:rPr lang="en-US" sz="3200" dirty="0"/>
              <a:t>Jarret Cummings and Kathryn Branson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November 2019</a:t>
            </a:r>
          </a:p>
        </p:txBody>
      </p:sp>
    </p:spTree>
    <p:extLst>
      <p:ext uri="{BB962C8B-B14F-4D97-AF65-F5344CB8AC3E}">
        <p14:creationId xmlns:p14="http://schemas.microsoft.com/office/powerpoint/2010/main" val="2051729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600" dirty="0"/>
              <a:t>FTC proposes a 6-month compliance deadline</a:t>
            </a:r>
          </a:p>
          <a:p>
            <a:r>
              <a:rPr lang="en-US" sz="3600" dirty="0"/>
              <a:t>“Small institution” definition doesn’t ensure key exceptions for small colleges and universities</a:t>
            </a:r>
          </a:p>
          <a:p>
            <a:r>
              <a:rPr lang="en-US" sz="3600" dirty="0"/>
              <a:t>Scope of many requirements is not clearly tied to “customer information” (potential overreach)</a:t>
            </a:r>
          </a:p>
          <a:p>
            <a:r>
              <a:rPr lang="en-US" sz="3600" dirty="0"/>
              <a:t>Many provisions don’t account for cloud services (potential compliance barriers)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Concerns include…</a:t>
            </a:r>
          </a:p>
        </p:txBody>
      </p:sp>
    </p:spTree>
    <p:extLst>
      <p:ext uri="{BB962C8B-B14F-4D97-AF65-F5344CB8AC3E}">
        <p14:creationId xmlns:p14="http://schemas.microsoft.com/office/powerpoint/2010/main" val="3615560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809105" y="1371598"/>
            <a:ext cx="10773200" cy="5000325"/>
          </a:xfrm>
        </p:spPr>
        <p:txBody>
          <a:bodyPr/>
          <a:lstStyle/>
          <a:p>
            <a:r>
              <a:rPr lang="en-US" sz="3200" dirty="0"/>
              <a:t>EDUCAUSE, several major associations filed a joint response highlighting these concerns and many others</a:t>
            </a:r>
          </a:p>
          <a:p>
            <a:r>
              <a:rPr lang="en-US" sz="3200" dirty="0"/>
              <a:t>We recommended:</a:t>
            </a:r>
          </a:p>
          <a:p>
            <a:pPr lvl="1"/>
            <a:r>
              <a:rPr lang="en-US" sz="2800" dirty="0"/>
              <a:t>Two-year compliance period with one-year planning deadline</a:t>
            </a:r>
          </a:p>
          <a:p>
            <a:pPr lvl="1"/>
            <a:r>
              <a:rPr lang="en-US" sz="2800" dirty="0"/>
              <a:t>“Small institution” definition based on Carnegie classification</a:t>
            </a:r>
          </a:p>
          <a:p>
            <a:pPr lvl="1"/>
            <a:r>
              <a:rPr lang="en-US" sz="2800" dirty="0"/>
              <a:t>Consistent referencing of “customer information” across provisions to limit scope</a:t>
            </a:r>
          </a:p>
          <a:p>
            <a:pPr lvl="1"/>
            <a:r>
              <a:rPr lang="en-US" sz="2800" dirty="0"/>
              <a:t>Text reflecting the limited operational control and information available to institutions using cloud services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Higher ed. community response</a:t>
            </a:r>
          </a:p>
        </p:txBody>
      </p:sp>
    </p:spTree>
    <p:extLst>
      <p:ext uri="{BB962C8B-B14F-4D97-AF65-F5344CB8AC3E}">
        <p14:creationId xmlns:p14="http://schemas.microsoft.com/office/powerpoint/2010/main" val="9651242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D3CD0B-F2CD-45C7-B2F9-146A29114B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3563" y="1819176"/>
            <a:ext cx="10498035" cy="1232032"/>
          </a:xfrm>
        </p:spPr>
        <p:txBody>
          <a:bodyPr/>
          <a:lstStyle/>
          <a:p>
            <a:r>
              <a:rPr lang="en-US" sz="3200" dirty="0"/>
              <a:t>Response submitted in early August; no timeline for FTC to release final rule, but we’re watching</a:t>
            </a:r>
            <a:endParaRPr lang="en-US" sz="2800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4EF932A5-19E1-451C-BFC1-09C7FADFDBAF}"/>
              </a:ext>
            </a:extLst>
          </p:cNvPr>
          <p:cNvSpPr txBox="1">
            <a:spLocks/>
          </p:cNvSpPr>
          <p:nvPr/>
        </p:nvSpPr>
        <p:spPr>
          <a:xfrm>
            <a:off x="803563" y="3051208"/>
            <a:ext cx="10498035" cy="32148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Font typeface="Arial"/>
              <a:buNone/>
              <a:defRPr sz="40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 rtl="0">
              <a:spcBef>
                <a:spcPts val="0"/>
              </a:spcBef>
              <a:buNone/>
              <a:defRPr sz="1800"/>
            </a:lvl2pPr>
            <a:lvl3pPr lvl="2" indent="0" rtl="0">
              <a:spcBef>
                <a:spcPts val="0"/>
              </a:spcBef>
              <a:buNone/>
              <a:defRPr sz="1800"/>
            </a:lvl3pPr>
            <a:lvl4pPr lvl="3" indent="0" rtl="0">
              <a:spcBef>
                <a:spcPts val="0"/>
              </a:spcBef>
              <a:buNone/>
              <a:defRPr sz="1800"/>
            </a:lvl4pPr>
            <a:lvl5pPr lvl="4" indent="0" rtl="0">
              <a:spcBef>
                <a:spcPts val="0"/>
              </a:spcBef>
              <a:buNone/>
              <a:defRPr sz="1800"/>
            </a:lvl5pPr>
            <a:lvl6pPr lvl="5" indent="0" rtl="0">
              <a:spcBef>
                <a:spcPts val="0"/>
              </a:spcBef>
              <a:buNone/>
              <a:defRPr sz="1800"/>
            </a:lvl6pPr>
            <a:lvl7pPr lvl="6" indent="0" rtl="0">
              <a:spcBef>
                <a:spcPts val="0"/>
              </a:spcBef>
              <a:buNone/>
              <a:defRPr sz="1800"/>
            </a:lvl7pPr>
            <a:lvl8pPr lvl="7" indent="0" rtl="0">
              <a:spcBef>
                <a:spcPts val="0"/>
              </a:spcBef>
              <a:buNone/>
              <a:defRPr sz="1800"/>
            </a:lvl8pPr>
            <a:lvl9pPr lvl="8" indent="0" rtl="0">
              <a:spcBef>
                <a:spcPts val="0"/>
              </a:spcBef>
              <a:buNone/>
              <a:defRPr sz="1800"/>
            </a:lvl9pPr>
          </a:lstStyle>
          <a:p>
            <a:r>
              <a:rPr lang="en-US" sz="3200" dirty="0"/>
              <a:t>For more background, see:</a:t>
            </a:r>
          </a:p>
          <a:p>
            <a:pPr marL="457200" indent="-457200">
              <a:spcBef>
                <a:spcPts val="6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</a:pPr>
            <a:r>
              <a:rPr lang="en-US" sz="2400" dirty="0">
                <a:hlinkClick r:id="rId3"/>
              </a:rPr>
              <a:t>https://er.educause.edu/blogs/2019/3/ftc-announces-proposed-changes-to-the-safeguards-rule</a:t>
            </a:r>
            <a:endParaRPr lang="en-US" sz="2400" dirty="0"/>
          </a:p>
          <a:p>
            <a:pPr marL="457200" indent="-457200">
              <a:spcBef>
                <a:spcPts val="6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</a:pPr>
            <a:r>
              <a:rPr lang="en-US" sz="2400" dirty="0">
                <a:hlinkClick r:id="rId4"/>
              </a:rPr>
              <a:t>https://er.educause.edu/blogs/2019/6/safeguards-rule-comments-deadline-extended-to-august-2</a:t>
            </a:r>
            <a:endParaRPr lang="en-US" sz="2400" dirty="0"/>
          </a:p>
          <a:p>
            <a:pPr marL="457200" indent="-457200">
              <a:spcBef>
                <a:spcPts val="6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§"/>
            </a:pPr>
            <a:r>
              <a:rPr lang="en-US" sz="2400" dirty="0">
                <a:hlinkClick r:id="rId5"/>
              </a:rPr>
              <a:t>https://er.educause.edu/blogs/2019/8/higher-ed-community-responds-to-proposed-safeguards-rule-change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10545006"/>
      </p:ext>
    </p:extLst>
  </p:cSld>
  <p:clrMapOvr>
    <a:masterClrMapping/>
  </p:clrMapOvr>
</p:sld>
</file>

<file path=ppt/theme/theme1.xml><?xml version="1.0" encoding="utf-8"?>
<a:theme xmlns:a="http://schemas.openxmlformats.org/drawingml/2006/main" name="EDUCAUSE_PPT_Templat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DUCAUSE Branded Slide 16_9.pptx" id="{35C040F8-5B7D-4232-A036-02430CB934A1}" vid="{F95BA9FE-2ABC-49D9-8626-9BA6D27953BA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EDUCAUSE PPT 16.9 Widescreen</Template>
  <TotalTime>1342</TotalTime>
  <Words>198</Words>
  <Application>Microsoft Office PowerPoint</Application>
  <PresentationFormat>Widescreen</PresentationFormat>
  <Paragraphs>24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Noto Sans Symbols</vt:lpstr>
      <vt:lpstr>Wingdings</vt:lpstr>
      <vt:lpstr>EDUCAUSE_PPT_Template</vt:lpstr>
      <vt:lpstr>Safeguards Rule, Part 2: Concerns</vt:lpstr>
      <vt:lpstr>Concerns include…</vt:lpstr>
      <vt:lpstr>Higher ed. community response</vt:lpstr>
      <vt:lpstr>Response submitted in early August; no timeline for FTC to release final rule, but we’re watching</vt:lpstr>
    </vt:vector>
  </TitlesOfParts>
  <Company>EDUCAUSE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Karen Mateer</dc:creator>
  <cp:lastModifiedBy>Jarret Cummings</cp:lastModifiedBy>
  <cp:revision>47</cp:revision>
  <dcterms:created xsi:type="dcterms:W3CDTF">2017-06-04T23:37:53Z</dcterms:created>
  <dcterms:modified xsi:type="dcterms:W3CDTF">2019-11-08T19:37:49Z</dcterms:modified>
</cp:coreProperties>
</file>