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69" r:id="rId2"/>
    <p:sldId id="274" r:id="rId3"/>
    <p:sldId id="265" r:id="rId4"/>
    <p:sldId id="286" r:id="rId5"/>
    <p:sldId id="266" r:id="rId6"/>
    <p:sldId id="275" r:id="rId7"/>
    <p:sldId id="267" r:id="rId8"/>
    <p:sldId id="278" r:id="rId9"/>
    <p:sldId id="260" r:id="rId10"/>
    <p:sldId id="257" r:id="rId11"/>
    <p:sldId id="279" r:id="rId12"/>
    <p:sldId id="296" r:id="rId13"/>
    <p:sldId id="258" r:id="rId14"/>
    <p:sldId id="261" r:id="rId15"/>
    <p:sldId id="262" r:id="rId16"/>
    <p:sldId id="263" r:id="rId17"/>
    <p:sldId id="264" r:id="rId18"/>
    <p:sldId id="295" r:id="rId19"/>
    <p:sldId id="288" r:id="rId20"/>
    <p:sldId id="272" r:id="rId21"/>
    <p:sldId id="298" r:id="rId22"/>
    <p:sldId id="299" r:id="rId23"/>
    <p:sldId id="300" r:id="rId24"/>
    <p:sldId id="284" r:id="rId25"/>
    <p:sldId id="291" r:id="rId26"/>
    <p:sldId id="283" r:id="rId27"/>
    <p:sldId id="268" r:id="rId28"/>
    <p:sldId id="259" r:id="rId29"/>
    <p:sldId id="294" r:id="rId30"/>
    <p:sldId id="273" r:id="rId31"/>
    <p:sldId id="293" r:id="rId32"/>
    <p:sldId id="292" r:id="rId33"/>
    <p:sldId id="301" r:id="rId34"/>
    <p:sldId id="27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4268"/>
  </p:normalViewPr>
  <p:slideViewPr>
    <p:cSldViewPr snapToGrid="0" snapToObjects="1" showGuides="1">
      <p:cViewPr>
        <p:scale>
          <a:sx n="75" d="100"/>
          <a:sy n="75" d="100"/>
        </p:scale>
        <p:origin x="-1144" y="8"/>
      </p:cViewPr>
      <p:guideLst>
        <p:guide orient="horz" pos="1984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FDFD1-4B0D-584A-898A-D61DF33A0854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3CCE1-FBEF-404D-B8C8-54AF971C5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5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CCE1-FBEF-404D-B8C8-54AF971C51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83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to Paul </a:t>
            </a:r>
            <a:r>
              <a:rPr lang="en-US" dirty="0" err="1" smtClean="0"/>
              <a:t>Otlet</a:t>
            </a:r>
            <a:r>
              <a:rPr lang="en-US" dirty="0" smtClean="0"/>
              <a:t> example. If</a:t>
            </a:r>
            <a:r>
              <a:rPr lang="en-US" baseline="0" dirty="0" smtClean="0"/>
              <a:t> you are putting together a course, </a:t>
            </a:r>
            <a:r>
              <a:rPr lang="en-US" baseline="0" dirty="0" err="1" smtClean="0"/>
              <a:t>BBooKX</a:t>
            </a:r>
            <a:r>
              <a:rPr lang="en-US" baseline="0" dirty="0" smtClean="0"/>
              <a:t> can act as a tool that can help you find new content, examples, cases,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CCE1-FBEF-404D-B8C8-54AF971C51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CCE1-FBEF-404D-B8C8-54AF971C511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24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we take a similar approach to creating courses, assessments, other things? The same approach as we use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BBookX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CCE1-FBEF-404D-B8C8-54AF971C51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2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we take a similar approach to creating courses, assessments, other things? The same approach as we use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BBookX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CCE1-FBEF-404D-B8C8-54AF971C511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CCE1-FBEF-404D-B8C8-54AF971C51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69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Always available online</a:t>
            </a:r>
          </a:p>
          <a:p>
            <a:pPr lvl="1"/>
            <a:r>
              <a:rPr lang="en-US" dirty="0" smtClean="0"/>
              <a:t>Available on multiple devices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CCE1-FBEF-404D-B8C8-54AF971C51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CCE1-FBEF-404D-B8C8-54AF971C51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6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</a:t>
            </a:r>
            <a:r>
              <a:rPr lang="en-US" baseline="0" dirty="0" smtClean="0"/>
              <a:t> cost of textbooks for my class, if students purchased textbooks for IST 110.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CCE1-FBEF-404D-B8C8-54AF971C51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build a book, intersection of IST and their major</a:t>
            </a:r>
          </a:p>
          <a:p>
            <a:r>
              <a:rPr lang="en-US" dirty="0" smtClean="0"/>
              <a:t>73% indicated </a:t>
            </a:r>
            <a:r>
              <a:rPr lang="en-US" dirty="0" err="1" smtClean="0"/>
              <a:t>BBooKX</a:t>
            </a:r>
            <a:r>
              <a:rPr lang="en-US" dirty="0" smtClean="0"/>
              <a:t> surfaced content they never encountered before in their major.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CCE1-FBEF-404D-B8C8-54AF971C51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6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CCE1-FBEF-404D-B8C8-54AF971C51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3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creating content that can then be used as part of a course. Students can use </a:t>
            </a:r>
            <a:r>
              <a:rPr lang="en-US" dirty="0" err="1" smtClean="0"/>
              <a:t>BBookX</a:t>
            </a:r>
            <a:r>
              <a:rPr lang="en-US" dirty="0" smtClean="0"/>
              <a:t> to create study guides, then the best study guides can be integrated into the course the next semester.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CCE1-FBEF-404D-B8C8-54AF971C51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83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can use </a:t>
            </a:r>
            <a:r>
              <a:rPr lang="en-US" dirty="0" err="1" smtClean="0"/>
              <a:t>BBookX</a:t>
            </a:r>
            <a:r>
              <a:rPr lang="en-US" dirty="0" smtClean="0"/>
              <a:t> to help them hone in on topics they want learn more about. The algorithms act as something</a:t>
            </a:r>
            <a:r>
              <a:rPr lang="en-US" baseline="0" dirty="0" smtClean="0"/>
              <a:t> akin to a personal learning tutor or guide.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3CCE1-FBEF-404D-B8C8-54AF971C511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6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671-456E-784A-9422-25742F84FA91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7ADE-6DEB-B444-9258-CEC6F9B8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671-456E-784A-9422-25742F84FA91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7ADE-6DEB-B444-9258-CEC6F9B8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671-456E-784A-9422-25742F84FA91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7ADE-6DEB-B444-9258-CEC6F9B8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671-456E-784A-9422-25742F84FA91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7ADE-6DEB-B444-9258-CEC6F9B8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7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671-456E-784A-9422-25742F84FA91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7ADE-6DEB-B444-9258-CEC6F9B8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2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671-456E-784A-9422-25742F84FA91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7ADE-6DEB-B444-9258-CEC6F9B8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0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671-456E-784A-9422-25742F84FA91}" type="datetimeFigureOut">
              <a:rPr lang="en-US" smtClean="0"/>
              <a:t>4/11/16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7ADE-6DEB-B444-9258-CEC6F9B8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2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671-456E-784A-9422-25742F84FA91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7ADE-6DEB-B444-9258-CEC6F9B8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2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671-456E-784A-9422-25742F84FA91}" type="datetimeFigureOut">
              <a:rPr lang="en-US" smtClean="0"/>
              <a:t>4/11/16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7ADE-6DEB-B444-9258-CEC6F9B8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671-456E-784A-9422-25742F84FA91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7ADE-6DEB-B444-9258-CEC6F9B8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7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9671-456E-784A-9422-25742F84FA91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7ADE-6DEB-B444-9258-CEC6F9B8F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0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7A1F9671-456E-784A-9422-25742F84FA91}" type="datetimeFigureOut">
              <a:rPr lang="en-US" smtClean="0"/>
              <a:pPr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3E907ADE-6DEB-B444-9258-CEC6F9B8F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9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Myriad Pro Cond"/>
          <a:ea typeface="+mj-ea"/>
          <a:cs typeface="Myriad Pro C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8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00" y="-381000"/>
            <a:ext cx="10160000" cy="762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08001" y="1193911"/>
            <a:ext cx="10160001" cy="44701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23925" dist="22987" dir="5400000" sx="122000" sy="122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8871" y="1987993"/>
            <a:ext cx="599394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Robot Writers</a:t>
            </a:r>
            <a:endParaRPr lang="en-US" sz="5400" dirty="0" smtClean="0">
              <a:solidFill>
                <a:srgbClr val="595959"/>
              </a:solidFill>
              <a:latin typeface="League Spartan Bold"/>
              <a:cs typeface="League Spartan Bold"/>
            </a:endParaRPr>
          </a:p>
          <a:p>
            <a:r>
              <a:rPr lang="en-US" sz="4000" dirty="0" smtClean="0">
                <a:latin typeface="League Spartan Bold"/>
                <a:cs typeface="League Spartan Bold"/>
              </a:rPr>
              <a:t>And the future of OER</a:t>
            </a:r>
            <a:endParaRPr lang="en-US" sz="4000" dirty="0">
              <a:solidFill>
                <a:srgbClr val="595959"/>
              </a:solidFill>
              <a:latin typeface="League Spartan Bold"/>
              <a:cs typeface="League Spartan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7147" y="3970688"/>
            <a:ext cx="46474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League Spartan Bold"/>
                <a:cs typeface="League Spartan Bold"/>
              </a:rPr>
              <a:t>Bart </a:t>
            </a:r>
            <a:r>
              <a:rPr lang="en-US" sz="2000" dirty="0" err="1" smtClean="0">
                <a:solidFill>
                  <a:srgbClr val="000000"/>
                </a:solidFill>
                <a:latin typeface="League Spartan Bold"/>
                <a:cs typeface="League Spartan Bold"/>
              </a:rPr>
              <a:t>Pursel</a:t>
            </a:r>
            <a:endParaRPr lang="en-US" sz="2000" dirty="0" smtClean="0">
              <a:solidFill>
                <a:srgbClr val="000000"/>
              </a:solidFill>
              <a:latin typeface="League Spartan Bold"/>
              <a:cs typeface="League Spartan Bold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Affiliate Faculty, 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League Spartan Bold"/>
              <a:cs typeface="League Spartan Bold"/>
            </a:endParaRP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College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of Information Sciences and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Technology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Manager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, Faculty Programs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bkp10@psu.edu</a:t>
            </a:r>
            <a:endParaRPr lang="en-US" sz="1400" dirty="0" smtClean="0">
              <a:solidFill>
                <a:srgbClr val="595959"/>
              </a:solidFill>
              <a:latin typeface="League Spartan Bold"/>
              <a:cs typeface="League Spartan Bold"/>
            </a:endParaRPr>
          </a:p>
          <a:p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League Spartan Bold"/>
              <a:cs typeface="League Spartan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871" y="3970688"/>
            <a:ext cx="309571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League Spartan Bold"/>
                <a:cs typeface="League Spartan Bold"/>
              </a:rPr>
              <a:t>Kyle Bowen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Director, Education Technology</a:t>
            </a:r>
          </a:p>
          <a:p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kbowen@psu.edu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League Spartan Bold"/>
              <a:cs typeface="League Spartan Bold"/>
            </a:endParaRP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@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kyledbowen</a:t>
            </a:r>
            <a:endParaRPr lang="en-US" sz="1400" dirty="0">
              <a:solidFill>
                <a:srgbClr val="595959"/>
              </a:solidFill>
              <a:latin typeface="League Spartan Bold"/>
              <a:cs typeface="League Spartan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330" y="5833808"/>
            <a:ext cx="2696368" cy="849780"/>
          </a:xfrm>
          <a:prstGeom prst="rect">
            <a:avLst/>
          </a:prstGeom>
        </p:spPr>
      </p:pic>
      <p:pic>
        <p:nvPicPr>
          <p:cNvPr id="4" name="Picture 3" descr="Slide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7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om-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2400" y="6343134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Myriad Pro"/>
                <a:cs typeface="Myriad Pro"/>
              </a:rPr>
              <a:t>Adapted from CIRTL MOOC, </a:t>
            </a:r>
            <a:r>
              <a:rPr lang="en-US" i="1" dirty="0" err="1" smtClean="0">
                <a:latin typeface="Myriad Pro"/>
                <a:cs typeface="Myriad Pro"/>
              </a:rPr>
              <a:t>stemteachingcourse.org</a:t>
            </a:r>
            <a:endParaRPr lang="en-US" i="1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2089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-royal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146" y="2967335"/>
            <a:ext cx="637927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FFFF"/>
                </a:solidFill>
                <a:latin typeface="League Spartan Bold"/>
                <a:cs typeface="League Spartan Bold"/>
              </a:rPr>
              <a:t>HUMAN-ASSISTED</a:t>
            </a:r>
          </a:p>
          <a:p>
            <a:r>
              <a:rPr lang="en-US" sz="5400" dirty="0" smtClean="0">
                <a:solidFill>
                  <a:srgbClr val="FFFFFF"/>
                </a:solidFill>
                <a:latin typeface="League Spartan Bold"/>
                <a:cs typeface="League Spartan Bold"/>
              </a:rPr>
              <a:t>COMPUTING</a:t>
            </a:r>
            <a:endParaRPr lang="en-US" sz="23900" dirty="0">
              <a:solidFill>
                <a:srgbClr val="FFFFFF"/>
              </a:solidFill>
              <a:latin typeface="League Spartan Bold"/>
              <a:cs typeface="League Spartan Bold"/>
            </a:endParaRPr>
          </a:p>
        </p:txBody>
      </p:sp>
      <p:pic>
        <p:nvPicPr>
          <p:cNvPr id="4" name="Picture 3" descr="Slide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0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A textbook generated by a computer algorithm, then reviewed by an expert is: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</a:t>
            </a:r>
            <a:br>
              <a:rPr lang="en-US" dirty="0"/>
            </a:br>
            <a:r>
              <a:rPr lang="en-US" dirty="0"/>
              <a:t>Very Credible</a:t>
            </a:r>
            <a:br>
              <a:rPr lang="en-US" dirty="0"/>
            </a:br>
            <a:r>
              <a:rPr lang="en-US" dirty="0"/>
              <a:t>Credible        </a:t>
            </a:r>
            <a:br>
              <a:rPr lang="en-US" dirty="0"/>
            </a:br>
            <a:r>
              <a:rPr lang="en-US" dirty="0"/>
              <a:t>Somewhat Credible</a:t>
            </a:r>
            <a:br>
              <a:rPr lang="en-US" dirty="0"/>
            </a:br>
            <a:r>
              <a:rPr lang="en-US" dirty="0"/>
              <a:t>Not Credible</a:t>
            </a:r>
          </a:p>
        </p:txBody>
      </p:sp>
      <p:pic>
        <p:nvPicPr>
          <p:cNvPr id="4" name="Picture 3" descr="Slide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4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-g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bbo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32" y="1193800"/>
            <a:ext cx="6985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7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creen Shot 2015-10-07 at 9.11.46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274" y="812602"/>
            <a:ext cx="8197453" cy="52327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99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creen Shot 2015-10-07 at 9.12.02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977" y="-196453"/>
            <a:ext cx="8376047" cy="72509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6070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creen Shot 2015-10-07 at 9.09.17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961" y="-678657"/>
            <a:ext cx="8626078" cy="82153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7669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creen Shot 2015-10-07 at 9.14.16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289" y="607219"/>
            <a:ext cx="7938492" cy="56435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68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-royal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146" y="2967335"/>
            <a:ext cx="28023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latin typeface="League Spartan Bold"/>
                <a:cs typeface="League Spartan Bold"/>
              </a:rPr>
              <a:t>IST 110</a:t>
            </a:r>
            <a:endParaRPr lang="en-US" sz="6000" dirty="0">
              <a:solidFill>
                <a:srgbClr val="FFFFFF"/>
              </a:solidFill>
              <a:latin typeface="League Spartan Bold"/>
              <a:cs typeface="League Spartan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546" y="2581870"/>
            <a:ext cx="159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Myriad Pro"/>
                <a:cs typeface="Myriad Pro"/>
              </a:rPr>
              <a:t>Case Study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5" name="Picture 4" descr="Slide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3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“Book”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1100"/>
            <a:ext cx="9144000" cy="619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3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-aspha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4600" y="1041400"/>
            <a:ext cx="1206500" cy="1206500"/>
          </a:xfrm>
          <a:prstGeom prst="rect">
            <a:avLst/>
          </a:prstGeom>
          <a:solidFill>
            <a:srgbClr val="2D32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4470400"/>
            <a:ext cx="1206500" cy="1206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6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asphal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green-b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412" y="1462526"/>
            <a:ext cx="4930352" cy="7043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8385" y="2617153"/>
            <a:ext cx="27904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League Spartan Bold"/>
                <a:cs typeface="League Spartan Bold"/>
              </a:rPr>
              <a:t>85%</a:t>
            </a:r>
            <a:endParaRPr lang="en-US" sz="8800" dirty="0">
              <a:solidFill>
                <a:schemeClr val="bg1"/>
              </a:solidFill>
              <a:latin typeface="League Spartan Bold"/>
              <a:cs typeface="League Spartan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3488" y="4299635"/>
            <a:ext cx="4140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2F2F2"/>
                </a:solidFill>
                <a:latin typeface="Myriad Pro"/>
                <a:cs typeface="Myriad Pro"/>
              </a:rPr>
              <a:t>Prefer this </a:t>
            </a:r>
            <a:r>
              <a:rPr lang="en-US" sz="2400" dirty="0">
                <a:solidFill>
                  <a:srgbClr val="F2F2F2"/>
                </a:solidFill>
                <a:latin typeface="Myriad Pro"/>
                <a:cs typeface="Myriad Pro"/>
              </a:rPr>
              <a:t>type of textbook over purchasing a traditional textbook</a:t>
            </a:r>
          </a:p>
        </p:txBody>
      </p:sp>
      <p:pic>
        <p:nvPicPr>
          <p:cNvPr id="2" name="Picture 1" descr="Slide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asphal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green-b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412" y="1462526"/>
            <a:ext cx="4930352" cy="7043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0799" y="2617153"/>
            <a:ext cx="27655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League Spartan Bold"/>
                <a:cs typeface="League Spartan Bold"/>
              </a:rPr>
              <a:t>35%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3488" y="4299635"/>
            <a:ext cx="4140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2F2F2"/>
                </a:solidFill>
                <a:latin typeface="Myriad Pro"/>
                <a:cs typeface="Myriad Pro"/>
              </a:rPr>
              <a:t>Often </a:t>
            </a:r>
            <a:r>
              <a:rPr lang="en-US" sz="2400" dirty="0">
                <a:solidFill>
                  <a:srgbClr val="F2F2F2"/>
                </a:solidFill>
                <a:latin typeface="Myriad Pro"/>
                <a:cs typeface="Myriad Pro"/>
              </a:rPr>
              <a:t>or very often visited pages that were not part of required readings</a:t>
            </a:r>
          </a:p>
        </p:txBody>
      </p:sp>
      <p:pic>
        <p:nvPicPr>
          <p:cNvPr id="3" name="Picture 2" descr="Slide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2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asphal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green-b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412" y="1462526"/>
            <a:ext cx="4930352" cy="7043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6260" y="2617153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League Spartan Bold"/>
                <a:cs typeface="League Spartan Bold"/>
              </a:rPr>
              <a:t>$15k</a:t>
            </a:r>
            <a:endParaRPr lang="en-US" sz="8800" dirty="0">
              <a:solidFill>
                <a:schemeClr val="bg1"/>
              </a:solidFill>
              <a:latin typeface="League Spartan Bold"/>
              <a:cs typeface="League Spartan Bold"/>
            </a:endParaRPr>
          </a:p>
        </p:txBody>
      </p:sp>
      <p:pic>
        <p:nvPicPr>
          <p:cNvPr id="2" name="Picture 1" descr="Slide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2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-asphal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bg-oran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9644"/>
            <a:ext cx="7038764" cy="3568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0799" y="2617153"/>
            <a:ext cx="28186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League Spartan Bold"/>
                <a:cs typeface="League Spartan Bold"/>
              </a:rPr>
              <a:t>73</a:t>
            </a:r>
            <a:r>
              <a:rPr lang="en-US" sz="8800" dirty="0" smtClean="0">
                <a:solidFill>
                  <a:schemeClr val="bg1"/>
                </a:solidFill>
                <a:latin typeface="League Spartan Bold"/>
                <a:cs typeface="League Spartan Bold"/>
              </a:rPr>
              <a:t>%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3488" y="4299635"/>
            <a:ext cx="4140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2F2F2"/>
                </a:solidFill>
                <a:latin typeface="Myriad Pro"/>
                <a:cs typeface="Myriad Pro"/>
              </a:rPr>
              <a:t>BBooKX</a:t>
            </a:r>
            <a:r>
              <a:rPr lang="en-US" sz="2400" dirty="0" smtClean="0">
                <a:solidFill>
                  <a:srgbClr val="F2F2F2"/>
                </a:solidFill>
                <a:latin typeface="Myriad Pro"/>
                <a:cs typeface="Myriad Pro"/>
              </a:rPr>
              <a:t> </a:t>
            </a:r>
            <a:r>
              <a:rPr lang="en-US" sz="2400" dirty="0">
                <a:solidFill>
                  <a:srgbClr val="F2F2F2"/>
                </a:solidFill>
                <a:latin typeface="Myriad Pro"/>
                <a:cs typeface="Myriad Pro"/>
              </a:rPr>
              <a:t>surfaced content they never encountered before in their major.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2F2F2"/>
                </a:solidFill>
              </a:rPr>
              <a:t>When students make their own book</a:t>
            </a:r>
            <a:endParaRPr lang="en-US" dirty="0">
              <a:solidFill>
                <a:srgbClr val="F2F2F2"/>
              </a:solidFill>
            </a:endParaRPr>
          </a:p>
        </p:txBody>
      </p:sp>
      <p:pic>
        <p:nvPicPr>
          <p:cNvPr id="9" name="Picture 8" descr="Slide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-royal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541" y="2367171"/>
            <a:ext cx="660629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FFFF"/>
                </a:solidFill>
                <a:latin typeface="League Spartan Bold"/>
                <a:cs typeface="League Spartan Bold"/>
              </a:rPr>
              <a:t>Design-based </a:t>
            </a:r>
          </a:p>
          <a:p>
            <a:r>
              <a:rPr lang="en-US" sz="8800" dirty="0" smtClean="0">
                <a:solidFill>
                  <a:srgbClr val="FFFFFF"/>
                </a:solidFill>
                <a:latin typeface="League Spartan Bold"/>
                <a:cs typeface="League Spartan Bold"/>
              </a:rPr>
              <a:t>research</a:t>
            </a:r>
            <a:endParaRPr lang="en-US" sz="4400" dirty="0" smtClean="0">
              <a:solidFill>
                <a:srgbClr val="FFFFFF"/>
              </a:solidFill>
              <a:latin typeface="League Spartan Bold"/>
              <a:cs typeface="League Spartan Bold"/>
            </a:endParaRPr>
          </a:p>
        </p:txBody>
      </p:sp>
      <p:pic>
        <p:nvPicPr>
          <p:cNvPr id="4" name="Picture 3" descr="Slide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33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-royal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7541" y="2367171"/>
            <a:ext cx="67120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FFFF"/>
                </a:solidFill>
                <a:latin typeface="League Spartan Bold"/>
                <a:cs typeface="League Spartan Bold"/>
              </a:rPr>
              <a:t>Student</a:t>
            </a:r>
          </a:p>
          <a:p>
            <a:r>
              <a:rPr lang="en-US" sz="4400" dirty="0" smtClean="0">
                <a:solidFill>
                  <a:srgbClr val="FFFFFF"/>
                </a:solidFill>
                <a:latin typeface="League Spartan Bold"/>
                <a:cs typeface="League Spartan Bold"/>
              </a:rPr>
              <a:t>GENERATED CONTENT</a:t>
            </a:r>
          </a:p>
        </p:txBody>
      </p:sp>
      <p:pic>
        <p:nvPicPr>
          <p:cNvPr id="4" name="Picture 3" descr="Slide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21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-royal-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7541" y="2367171"/>
            <a:ext cx="563988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FFFF"/>
                </a:solidFill>
                <a:latin typeface="League Spartan Bold"/>
                <a:cs typeface="League Spartan Bold"/>
              </a:rPr>
              <a:t>Learning</a:t>
            </a:r>
          </a:p>
          <a:p>
            <a:r>
              <a:rPr lang="en-US" sz="4400" dirty="0" smtClean="0">
                <a:solidFill>
                  <a:srgbClr val="FFFFFF"/>
                </a:solidFill>
                <a:latin typeface="League Spartan Bold"/>
                <a:cs typeface="League Spartan Bold"/>
              </a:rPr>
              <a:t>GUIDANCE SYSTEM</a:t>
            </a:r>
          </a:p>
        </p:txBody>
      </p:sp>
      <p:pic>
        <p:nvPicPr>
          <p:cNvPr id="4" name="Picture 3" descr="Slide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2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pid-cou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9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6971" y="-66757"/>
            <a:ext cx="10517942" cy="69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-oran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5878" y="2875002"/>
            <a:ext cx="49354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latin typeface="Myriad Pro"/>
                <a:cs typeface="Myriad Pro"/>
              </a:rPr>
              <a:t>What’s next?</a:t>
            </a:r>
            <a:endParaRPr lang="en-US" sz="6600" b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4" name="Picture 3" descr="Slide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9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tocorre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9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-oran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998" y="2875002"/>
            <a:ext cx="76971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latin typeface="Myriad Pro"/>
                <a:cs typeface="Myriad Pro"/>
              </a:rPr>
              <a:t>What will be bionic?</a:t>
            </a:r>
            <a:endParaRPr lang="en-US" sz="6600" b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4" name="Picture 3" descr="Slide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0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-aspha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328240"/>
              </p:ext>
            </p:extLst>
          </p:nvPr>
        </p:nvGraphicFramePr>
        <p:xfrm>
          <a:off x="457200" y="2214298"/>
          <a:ext cx="8229600" cy="201167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2F2F2"/>
                          </a:solidFill>
                          <a:latin typeface="Myriad Pro Cond"/>
                          <a:cs typeface="Myriad Pro Cond"/>
                        </a:rPr>
                        <a:t>Original</a:t>
                      </a:r>
                      <a:r>
                        <a:rPr lang="en-US" sz="2400" baseline="0" dirty="0" smtClean="0">
                          <a:solidFill>
                            <a:srgbClr val="F2F2F2"/>
                          </a:solidFill>
                          <a:latin typeface="Myriad Pro Cond"/>
                          <a:cs typeface="Myriad Pro Cond"/>
                        </a:rPr>
                        <a:t> </a:t>
                      </a:r>
                      <a:endParaRPr lang="en-US" sz="2400" dirty="0">
                        <a:solidFill>
                          <a:srgbClr val="F2F2F2"/>
                        </a:solidFill>
                        <a:latin typeface="Myriad Pro Cond"/>
                        <a:cs typeface="Myriad Pro C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2F2F2"/>
                          </a:solidFill>
                          <a:latin typeface="Myriad Pro Cond"/>
                          <a:cs typeface="Myriad Pro Cond"/>
                        </a:rPr>
                        <a:t>Simplified</a:t>
                      </a:r>
                      <a:endParaRPr lang="en-US" sz="2400" dirty="0">
                        <a:solidFill>
                          <a:srgbClr val="F2F2F2"/>
                        </a:solidFill>
                        <a:latin typeface="Myriad Pro Cond"/>
                        <a:cs typeface="Myriad Pro Con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F2F2F2"/>
                          </a:solidFill>
                          <a:effectLst/>
                          <a:latin typeface="Myriad Pro"/>
                          <a:cs typeface="Myriad Pro"/>
                        </a:rPr>
                        <a:t>Poll</a:t>
                      </a:r>
                      <a:r>
                        <a:rPr lang="en-US" sz="1800" kern="1200" dirty="0" smtClean="0">
                          <a:solidFill>
                            <a:srgbClr val="F2F2F2"/>
                          </a:solidFill>
                          <a:effectLst/>
                          <a:latin typeface="Myriad Pro"/>
                          <a:cs typeface="Myriad Pro"/>
                        </a:rPr>
                        <a:t> finds Americans OK with women in combat.</a:t>
                      </a:r>
                      <a:endParaRPr lang="en-US" dirty="0">
                        <a:solidFill>
                          <a:srgbClr val="F2F2F2"/>
                        </a:solidFill>
                        <a:latin typeface="Myriad Pro"/>
                        <a:cs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F2F2F2"/>
                          </a:solidFill>
                          <a:effectLst/>
                          <a:latin typeface="Myriad Pro"/>
                          <a:cs typeface="Myriad Pro"/>
                        </a:rPr>
                        <a:t>Women get the OK to fight in combat units, </a:t>
                      </a:r>
                      <a:r>
                        <a:rPr lang="en-US" sz="1800" b="1" kern="1200" dirty="0" smtClean="0">
                          <a:solidFill>
                            <a:srgbClr val="F2F2F2"/>
                          </a:solidFill>
                          <a:effectLst/>
                          <a:latin typeface="Myriad Pro"/>
                          <a:cs typeface="Myriad Pro"/>
                        </a:rPr>
                        <a:t>public approves</a:t>
                      </a:r>
                      <a:r>
                        <a:rPr lang="en-US" sz="1800" kern="1200" dirty="0" smtClean="0">
                          <a:solidFill>
                            <a:srgbClr val="F2F2F2"/>
                          </a:solidFill>
                          <a:effectLst/>
                          <a:latin typeface="Myriad Pro"/>
                          <a:cs typeface="Myriad Pro"/>
                        </a:rPr>
                        <a:t>.</a:t>
                      </a:r>
                      <a:endParaRPr lang="en-US" sz="1800" kern="1200" dirty="0" smtClean="0">
                        <a:solidFill>
                          <a:srgbClr val="F2F2F2"/>
                        </a:solidFill>
                        <a:effectLst/>
                        <a:latin typeface="Myriad Pro"/>
                        <a:ea typeface="+mn-ea"/>
                        <a:cs typeface="Myriad Pro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2F2F2"/>
                          </a:solidFill>
                          <a:effectLst/>
                          <a:latin typeface="Myriad Pro"/>
                          <a:cs typeface="Myriad Pro"/>
                        </a:rPr>
                        <a:t>Wars </a:t>
                      </a:r>
                      <a:r>
                        <a:rPr lang="en-US" sz="1800" b="1" kern="1200" dirty="0" smtClean="0">
                          <a:solidFill>
                            <a:srgbClr val="F2F2F2"/>
                          </a:solidFill>
                          <a:effectLst/>
                          <a:latin typeface="Myriad Pro"/>
                          <a:cs typeface="Myriad Pro"/>
                        </a:rPr>
                        <a:t>of the future </a:t>
                      </a:r>
                      <a:r>
                        <a:rPr lang="en-US" sz="1800" kern="1200" dirty="0" smtClean="0">
                          <a:solidFill>
                            <a:srgbClr val="F2F2F2"/>
                          </a:solidFill>
                          <a:effectLst/>
                          <a:latin typeface="Myriad Pro"/>
                          <a:cs typeface="Myriad Pro"/>
                        </a:rPr>
                        <a:t>will be fought with American women </a:t>
                      </a:r>
                      <a:r>
                        <a:rPr lang="en-US" sz="1800" b="1" kern="1200" dirty="0" smtClean="0">
                          <a:solidFill>
                            <a:srgbClr val="F2F2F2"/>
                          </a:solidFill>
                          <a:effectLst/>
                          <a:latin typeface="Myriad Pro"/>
                          <a:cs typeface="Myriad Pro"/>
                        </a:rPr>
                        <a:t>on the front lines </a:t>
                      </a:r>
                      <a:r>
                        <a:rPr lang="en-US" sz="1800" kern="1200" dirty="0" smtClean="0">
                          <a:solidFill>
                            <a:srgbClr val="F2F2F2"/>
                          </a:solidFill>
                          <a:effectLst/>
                          <a:latin typeface="Myriad Pro"/>
                          <a:cs typeface="Myriad Pro"/>
                        </a:rPr>
                        <a:t>and the public has no problem with it.</a:t>
                      </a:r>
                      <a:endParaRPr lang="en-US" dirty="0">
                        <a:solidFill>
                          <a:srgbClr val="F2F2F2"/>
                        </a:solidFill>
                        <a:latin typeface="Myriad Pro"/>
                        <a:cs typeface="Myriad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F2F2F2"/>
                          </a:solidFill>
                          <a:effectLst/>
                          <a:latin typeface="Myriad Pro"/>
                          <a:cs typeface="Myriad Pro"/>
                        </a:rPr>
                        <a:t>American women </a:t>
                      </a:r>
                      <a:r>
                        <a:rPr lang="en-US" sz="1800" b="1" kern="1200" dirty="0" smtClean="0">
                          <a:solidFill>
                            <a:srgbClr val="F2F2F2"/>
                          </a:solidFill>
                          <a:effectLst/>
                          <a:latin typeface="Myriad Pro"/>
                          <a:cs typeface="Myriad Pro"/>
                        </a:rPr>
                        <a:t>will</a:t>
                      </a:r>
                      <a:r>
                        <a:rPr lang="en-US" sz="1800" kern="1200" dirty="0" smtClean="0">
                          <a:solidFill>
                            <a:srgbClr val="F2F2F2"/>
                          </a:solidFill>
                          <a:effectLst/>
                          <a:latin typeface="Myriad Pro"/>
                          <a:cs typeface="Myriad Pro"/>
                        </a:rPr>
                        <a:t> soon be able to </a:t>
                      </a:r>
                      <a:r>
                        <a:rPr lang="en-US" sz="1800" b="1" kern="1200" dirty="0" smtClean="0">
                          <a:solidFill>
                            <a:srgbClr val="F2F2F2"/>
                          </a:solidFill>
                          <a:effectLst/>
                          <a:latin typeface="Myriad Pro"/>
                          <a:cs typeface="Myriad Pro"/>
                        </a:rPr>
                        <a:t>fight</a:t>
                      </a:r>
                      <a:r>
                        <a:rPr lang="en-US" sz="1800" kern="1200" dirty="0" smtClean="0">
                          <a:solidFill>
                            <a:srgbClr val="F2F2F2"/>
                          </a:solidFill>
                          <a:effectLst/>
                          <a:latin typeface="Myriad Pro"/>
                          <a:cs typeface="Myriad Pro"/>
                        </a:rPr>
                        <a:t> in wars.</a:t>
                      </a:r>
                      <a:endParaRPr lang="en-US" dirty="0">
                        <a:solidFill>
                          <a:srgbClr val="F2F2F2"/>
                        </a:solidFill>
                        <a:latin typeface="Myriad Pro"/>
                        <a:cs typeface="Myriad Pro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2F2F2"/>
                </a:solidFill>
              </a:rPr>
              <a:t>Simplification</a:t>
            </a:r>
            <a:endParaRPr lang="en-US" sz="5400" dirty="0">
              <a:solidFill>
                <a:srgbClr val="F2F2F2"/>
              </a:solidFill>
            </a:endParaRPr>
          </a:p>
        </p:txBody>
      </p:sp>
      <p:pic>
        <p:nvPicPr>
          <p:cNvPr id="2" name="Picture 1" descr="Slide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7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g-royal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70" y="620183"/>
            <a:ext cx="1263882" cy="1590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063" y="712303"/>
            <a:ext cx="1926626" cy="140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290" y="712303"/>
            <a:ext cx="1708364" cy="1406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951" y="863256"/>
            <a:ext cx="1781686" cy="110464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2891134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643" y="2397333"/>
            <a:ext cx="1274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Speak &amp; Spell</a:t>
            </a:r>
            <a:endParaRPr lang="en-US" sz="1600" i="1" dirty="0">
              <a:solidFill>
                <a:schemeClr val="bg1">
                  <a:lumMod val="8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8143" y="2397333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Furby</a:t>
            </a:r>
            <a:endParaRPr lang="en-US" sz="1600" i="1" dirty="0">
              <a:solidFill>
                <a:schemeClr val="bg1">
                  <a:lumMod val="8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3339" y="2397333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Roomba</a:t>
            </a:r>
            <a:endParaRPr lang="en-US" sz="1600" i="1" dirty="0">
              <a:solidFill>
                <a:schemeClr val="bg1">
                  <a:lumMod val="8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9883" y="2397333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85000"/>
                  </a:schemeClr>
                </a:solidFill>
                <a:latin typeface="Myriad Pro"/>
                <a:cs typeface="Myriad Pro"/>
              </a:rPr>
              <a:t>Google Car</a:t>
            </a:r>
            <a:endParaRPr lang="en-US" sz="1600" i="1" dirty="0">
              <a:solidFill>
                <a:schemeClr val="bg1">
                  <a:lumMod val="85000"/>
                </a:schemeClr>
              </a:solidFill>
              <a:latin typeface="Myriad Pro"/>
              <a:cs typeface="Myriad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643" y="3296768"/>
            <a:ext cx="1941557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Myriad Pro"/>
                <a:cs typeface="Myriad Pro"/>
              </a:rPr>
              <a:t>Model</a:t>
            </a:r>
          </a:p>
          <a:p>
            <a:r>
              <a:rPr lang="en-US" dirty="0" smtClean="0">
                <a:solidFill>
                  <a:srgbClr val="FFFFFF"/>
                </a:solidFill>
                <a:latin typeface="Myriad Pro"/>
                <a:cs typeface="Myriad Pro"/>
              </a:rPr>
              <a:t>Make connections</a:t>
            </a:r>
          </a:p>
          <a:p>
            <a:endParaRPr lang="en-US" dirty="0">
              <a:solidFill>
                <a:srgbClr val="FFFFFF"/>
              </a:solidFill>
              <a:latin typeface="Myriad Pro"/>
              <a:cs typeface="Myriad Pro"/>
            </a:endParaRPr>
          </a:p>
          <a:p>
            <a:endParaRPr lang="en-US" dirty="0" smtClean="0">
              <a:solidFill>
                <a:srgbClr val="FFFFFF"/>
              </a:solidFill>
              <a:latin typeface="Myriad Pro"/>
              <a:cs typeface="Myriad Pro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Myriad Pro"/>
                <a:cs typeface="Myriad Pro"/>
              </a:rPr>
              <a:t>Topic discovery</a:t>
            </a:r>
          </a:p>
          <a:p>
            <a:endParaRPr lang="en-US" dirty="0" smtClean="0">
              <a:solidFill>
                <a:srgbClr val="FFFFFF"/>
              </a:solidFill>
              <a:latin typeface="Myriad Pro"/>
              <a:cs typeface="Myriad Pro"/>
            </a:endParaRPr>
          </a:p>
          <a:p>
            <a:endParaRPr lang="en-US" dirty="0">
              <a:solidFill>
                <a:srgbClr val="FFFFFF"/>
              </a:solidFill>
              <a:latin typeface="Myriad Pro"/>
              <a:cs typeface="Myriad Pro"/>
            </a:endParaRPr>
          </a:p>
          <a:p>
            <a:endParaRPr lang="en-US" dirty="0" smtClean="0">
              <a:solidFill>
                <a:srgbClr val="FFFFFF"/>
              </a:solidFill>
              <a:latin typeface="Myriad Pro"/>
              <a:cs typeface="Myriad Pro"/>
            </a:endParaRPr>
          </a:p>
          <a:p>
            <a:r>
              <a:rPr lang="en-US" i="1" dirty="0" smtClean="0">
                <a:solidFill>
                  <a:srgbClr val="FFFFFF"/>
                </a:solidFill>
                <a:latin typeface="Myriad Pro"/>
                <a:cs typeface="Myriad Pro"/>
              </a:rPr>
              <a:t>What should the </a:t>
            </a:r>
          </a:p>
          <a:p>
            <a:r>
              <a:rPr lang="en-US" i="1" dirty="0" smtClean="0">
                <a:solidFill>
                  <a:srgbClr val="FFFFFF"/>
                </a:solidFill>
                <a:latin typeface="Myriad Pro"/>
                <a:cs typeface="Myriad Pro"/>
              </a:rPr>
              <a:t>material include?</a:t>
            </a:r>
            <a:endParaRPr lang="en-US" i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8144" y="3296768"/>
            <a:ext cx="22054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Myriad Pro"/>
                <a:cs typeface="Myriad Pro"/>
              </a:rPr>
              <a:t>Share</a:t>
            </a:r>
          </a:p>
          <a:p>
            <a:r>
              <a:rPr lang="en-US" dirty="0" smtClean="0">
                <a:solidFill>
                  <a:srgbClr val="FFFFFF"/>
                </a:solidFill>
                <a:latin typeface="Myriad Pro"/>
                <a:cs typeface="Myriad Pro"/>
              </a:rPr>
              <a:t>Construct a message</a:t>
            </a:r>
          </a:p>
          <a:p>
            <a:endParaRPr lang="en-US" dirty="0">
              <a:solidFill>
                <a:srgbClr val="FFFFFF"/>
              </a:solidFill>
              <a:latin typeface="Myriad Pro"/>
              <a:cs typeface="Myriad Pro"/>
            </a:endParaRPr>
          </a:p>
          <a:p>
            <a:endParaRPr lang="en-US" dirty="0" smtClean="0">
              <a:solidFill>
                <a:srgbClr val="FFFFFF"/>
              </a:solidFill>
              <a:latin typeface="Myriad Pro"/>
              <a:cs typeface="Myriad Pro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Myriad Pro"/>
                <a:cs typeface="Myriad Pro"/>
              </a:rPr>
              <a:t>Establish structure</a:t>
            </a:r>
          </a:p>
          <a:p>
            <a:endParaRPr lang="en-US" dirty="0" smtClean="0">
              <a:solidFill>
                <a:srgbClr val="FFFFFF"/>
              </a:solidFill>
              <a:latin typeface="Myriad Pro"/>
              <a:cs typeface="Myriad Pro"/>
            </a:endParaRPr>
          </a:p>
          <a:p>
            <a:endParaRPr lang="en-US" dirty="0">
              <a:solidFill>
                <a:srgbClr val="FFFFFF"/>
              </a:solidFill>
              <a:latin typeface="Myriad Pro"/>
              <a:cs typeface="Myriad Pro"/>
            </a:endParaRPr>
          </a:p>
          <a:p>
            <a:endParaRPr lang="en-US" dirty="0" smtClean="0">
              <a:solidFill>
                <a:srgbClr val="FFFFFF"/>
              </a:solidFill>
              <a:latin typeface="Myriad Pro"/>
              <a:cs typeface="Myriad Pro"/>
            </a:endParaRPr>
          </a:p>
          <a:p>
            <a:r>
              <a:rPr lang="en-US" i="1" dirty="0" smtClean="0">
                <a:solidFill>
                  <a:srgbClr val="FFFFFF"/>
                </a:solidFill>
                <a:latin typeface="Myriad Pro"/>
                <a:cs typeface="Myriad Pro"/>
              </a:rPr>
              <a:t>What is the right sequence?</a:t>
            </a:r>
            <a:endParaRPr lang="en-US" i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339" y="3296513"/>
            <a:ext cx="22420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Myriad Pro"/>
                <a:cs typeface="Myriad Pro"/>
              </a:rPr>
              <a:t>Guide</a:t>
            </a:r>
          </a:p>
          <a:p>
            <a:r>
              <a:rPr lang="en-US" dirty="0" smtClean="0">
                <a:solidFill>
                  <a:srgbClr val="FFFFFF"/>
                </a:solidFill>
                <a:latin typeface="Myriad Pro"/>
                <a:cs typeface="Myriad Pro"/>
              </a:rPr>
              <a:t>Apply a specific skill</a:t>
            </a:r>
          </a:p>
          <a:p>
            <a:endParaRPr lang="en-US" dirty="0">
              <a:solidFill>
                <a:srgbClr val="FFFFFF"/>
              </a:solidFill>
              <a:latin typeface="Myriad Pro"/>
              <a:cs typeface="Myriad Pro"/>
            </a:endParaRPr>
          </a:p>
          <a:p>
            <a:endParaRPr lang="en-US" dirty="0" smtClean="0">
              <a:solidFill>
                <a:srgbClr val="FFFFFF"/>
              </a:solidFill>
              <a:latin typeface="Myriad Pro"/>
              <a:cs typeface="Myriad Pro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Myriad Pro"/>
                <a:cs typeface="Myriad Pro"/>
              </a:rPr>
              <a:t>Match form and purpose</a:t>
            </a:r>
          </a:p>
          <a:p>
            <a:endParaRPr lang="en-US" dirty="0" smtClean="0">
              <a:solidFill>
                <a:srgbClr val="FFFFFF"/>
              </a:solidFill>
              <a:latin typeface="Myriad Pro"/>
              <a:cs typeface="Myriad Pro"/>
            </a:endParaRPr>
          </a:p>
          <a:p>
            <a:endParaRPr lang="en-US" dirty="0">
              <a:solidFill>
                <a:srgbClr val="FFFFFF"/>
              </a:solidFill>
              <a:latin typeface="Myriad Pro"/>
              <a:cs typeface="Myriad Pro"/>
            </a:endParaRPr>
          </a:p>
          <a:p>
            <a:r>
              <a:rPr lang="en-US" i="1" dirty="0" smtClean="0">
                <a:solidFill>
                  <a:srgbClr val="FFFFFF"/>
                </a:solidFill>
                <a:latin typeface="Myriad Pro"/>
                <a:cs typeface="Myriad Pro"/>
              </a:rPr>
              <a:t>Does the material reflect the intended use?</a:t>
            </a:r>
            <a:endParaRPr lang="en-US" i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9884" y="3296768"/>
            <a:ext cx="20689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Myriad Pro"/>
                <a:cs typeface="Myriad Pro"/>
              </a:rPr>
              <a:t>Independent</a:t>
            </a:r>
          </a:p>
          <a:p>
            <a:r>
              <a:rPr lang="en-US" dirty="0" smtClean="0">
                <a:solidFill>
                  <a:srgbClr val="FFFFFF"/>
                </a:solidFill>
                <a:latin typeface="Myriad Pro"/>
                <a:cs typeface="Myriad Pro"/>
              </a:rPr>
              <a:t>Generate structured writing</a:t>
            </a:r>
          </a:p>
          <a:p>
            <a:endParaRPr lang="en-US" dirty="0">
              <a:solidFill>
                <a:srgbClr val="FFFFFF"/>
              </a:solidFill>
              <a:latin typeface="Myriad Pro"/>
              <a:cs typeface="Myriad Pro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Myriad Pro"/>
                <a:cs typeface="Myriad Pro"/>
              </a:rPr>
              <a:t>Make choices</a:t>
            </a:r>
          </a:p>
          <a:p>
            <a:endParaRPr lang="en-US" dirty="0">
              <a:solidFill>
                <a:srgbClr val="FFFFFF"/>
              </a:solidFill>
              <a:latin typeface="Myriad Pro"/>
              <a:cs typeface="Myriad Pro"/>
            </a:endParaRPr>
          </a:p>
          <a:p>
            <a:endParaRPr lang="en-US" dirty="0">
              <a:solidFill>
                <a:srgbClr val="FFFFFF"/>
              </a:solidFill>
              <a:latin typeface="Myriad Pro"/>
              <a:cs typeface="Myriad Pro"/>
            </a:endParaRPr>
          </a:p>
          <a:p>
            <a:endParaRPr lang="en-US" dirty="0" smtClean="0">
              <a:solidFill>
                <a:srgbClr val="FFFFFF"/>
              </a:solidFill>
              <a:latin typeface="Myriad Pro"/>
              <a:cs typeface="Myriad Pro"/>
            </a:endParaRPr>
          </a:p>
          <a:p>
            <a:r>
              <a:rPr lang="en-US" i="1" dirty="0" smtClean="0">
                <a:solidFill>
                  <a:srgbClr val="FFFFFF"/>
                </a:solidFill>
                <a:latin typeface="Myriad Pro"/>
                <a:cs typeface="Myriad Pro"/>
              </a:rPr>
              <a:t>What do you want to create today?</a:t>
            </a:r>
            <a:endParaRPr lang="en-US" i="1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284413" y="2118856"/>
            <a:ext cx="0" cy="381276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3588" y="2199877"/>
            <a:ext cx="0" cy="381276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85365" y="2280898"/>
            <a:ext cx="0" cy="381276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lide3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4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-royal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146" y="2967335"/>
            <a:ext cx="6693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FFFFF"/>
                </a:solidFill>
                <a:latin typeface="League Spartan Bold"/>
                <a:cs typeface="League Spartan Bold"/>
              </a:rPr>
              <a:t>b</a:t>
            </a:r>
            <a:r>
              <a:rPr lang="en-US" sz="6000" dirty="0" err="1" smtClean="0">
                <a:solidFill>
                  <a:srgbClr val="FFFFFF"/>
                </a:solidFill>
                <a:latin typeface="League Spartan Bold"/>
                <a:cs typeface="League Spartan Bold"/>
              </a:rPr>
              <a:t>bookx.psu.edu</a:t>
            </a:r>
            <a:endParaRPr lang="en-US" sz="6000" dirty="0">
              <a:solidFill>
                <a:srgbClr val="FFFFFF"/>
              </a:solidFill>
              <a:latin typeface="League Spartan Bold"/>
              <a:cs typeface="League Spartan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546" y="2581870"/>
            <a:ext cx="1957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Myriad Pro"/>
                <a:cs typeface="Myriad Pro"/>
              </a:rPr>
              <a:t>Learn more at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Myriad Pro"/>
              <a:cs typeface="Myriad Pro"/>
            </a:endParaRPr>
          </a:p>
        </p:txBody>
      </p:sp>
      <p:pic>
        <p:nvPicPr>
          <p:cNvPr id="5" name="Picture 4" descr="Slide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5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0" y="-381000"/>
            <a:ext cx="10160000" cy="762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08001" y="1193911"/>
            <a:ext cx="10160001" cy="44701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923925" dist="22987" dir="5400000" sx="122000" sy="122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8871" y="1987993"/>
            <a:ext cx="599394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Robot Writers</a:t>
            </a:r>
            <a:endParaRPr lang="en-US" sz="5400" dirty="0" smtClean="0">
              <a:solidFill>
                <a:srgbClr val="595959"/>
              </a:solidFill>
              <a:latin typeface="League Spartan Bold"/>
              <a:cs typeface="League Spartan Bold"/>
            </a:endParaRPr>
          </a:p>
          <a:p>
            <a:r>
              <a:rPr lang="en-US" sz="4000" dirty="0" smtClean="0">
                <a:latin typeface="League Spartan Bold"/>
                <a:cs typeface="League Spartan Bold"/>
              </a:rPr>
              <a:t>And the future of OER</a:t>
            </a:r>
            <a:endParaRPr lang="en-US" sz="4000" dirty="0">
              <a:solidFill>
                <a:srgbClr val="595959"/>
              </a:solidFill>
              <a:latin typeface="League Spartan Bold"/>
              <a:cs typeface="League Spartan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7147" y="3970688"/>
            <a:ext cx="464742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League Spartan Bold"/>
                <a:cs typeface="League Spartan Bold"/>
              </a:rPr>
              <a:t>Bart </a:t>
            </a:r>
            <a:r>
              <a:rPr lang="en-US" sz="2000" dirty="0" err="1" smtClean="0">
                <a:solidFill>
                  <a:srgbClr val="000000"/>
                </a:solidFill>
                <a:latin typeface="League Spartan Bold"/>
                <a:cs typeface="League Spartan Bold"/>
              </a:rPr>
              <a:t>Pursel</a:t>
            </a:r>
            <a:endParaRPr lang="en-US" sz="2000" dirty="0" smtClean="0">
              <a:solidFill>
                <a:srgbClr val="000000"/>
              </a:solidFill>
              <a:latin typeface="League Spartan Bold"/>
              <a:cs typeface="League Spartan Bold"/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Affiliate Faculty, 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College of Information Sciences and Technology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Manager, Faculty Programs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bkp10@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psu.edu</a:t>
            </a:r>
            <a:endParaRPr lang="en-US" sz="1400" dirty="0">
              <a:solidFill>
                <a:srgbClr val="595959"/>
              </a:solidFill>
              <a:latin typeface="League Spartan Bold"/>
              <a:cs typeface="League Spartan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871" y="3970688"/>
            <a:ext cx="309571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League Spartan Bold"/>
                <a:cs typeface="League Spartan Bold"/>
              </a:rPr>
              <a:t>Kyle Bowen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Director, Education Technology</a:t>
            </a:r>
          </a:p>
          <a:p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kbowen@psu.edu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League Spartan Bold"/>
              <a:cs typeface="League Spartan Bold"/>
            </a:endParaRP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@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eague Spartan Bold"/>
                <a:cs typeface="League Spartan Bold"/>
              </a:rPr>
              <a:t>kyledbowen</a:t>
            </a:r>
            <a:endParaRPr lang="en-US" sz="1400" dirty="0">
              <a:solidFill>
                <a:srgbClr val="595959"/>
              </a:solidFill>
              <a:latin typeface="League Spartan Bold"/>
              <a:cs typeface="League Spartan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330" y="5833808"/>
            <a:ext cx="2696368" cy="849780"/>
          </a:xfrm>
          <a:prstGeom prst="rect">
            <a:avLst/>
          </a:prstGeom>
        </p:spPr>
      </p:pic>
      <p:pic>
        <p:nvPicPr>
          <p:cNvPr id="11" name="Picture 10" descr="Slide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3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TLT </a:t>
            </a:r>
            <a:r>
              <a:rPr lang="en-US" dirty="0" smtClean="0"/>
              <a:t>Fellows – C. Lee Giles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17637"/>
            <a:ext cx="9140370" cy="5440363"/>
          </a:xfrm>
          <a:prstGeom prst="rect">
            <a:avLst/>
          </a:prstGeom>
        </p:spPr>
      </p:pic>
      <p:pic>
        <p:nvPicPr>
          <p:cNvPr id="4" name="Picture 3" descr="Slide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5-10-09 11.11.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623" t="11449" r="26355" b="10258"/>
          <a:stretch/>
        </p:blipFill>
        <p:spPr>
          <a:xfrm rot="19906059">
            <a:off x="-1448836" y="-1770198"/>
            <a:ext cx="12349648" cy="10597588"/>
          </a:xfrm>
          <a:prstGeom prst="rect">
            <a:avLst/>
          </a:prstGeom>
        </p:spPr>
      </p:pic>
      <p:pic>
        <p:nvPicPr>
          <p:cNvPr id="4" name="Picture 3" descr="Screenshot 2015-10-09 11.11.01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7314" y="1138991"/>
            <a:ext cx="5120086" cy="4474410"/>
          </a:xfrm>
          <a:prstGeom prst="rect">
            <a:avLst/>
          </a:prstGeom>
          <a:effectLst>
            <a:glow rad="558800">
              <a:schemeClr val="tx1">
                <a:alpha val="2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7362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013501"/>
            <a:ext cx="7650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League Spartan Bold"/>
                <a:cs typeface="League Spartan Bold"/>
              </a:rPr>
              <a:t>For good and not evil?</a:t>
            </a:r>
            <a:endParaRPr lang="en-US" sz="4800" dirty="0">
              <a:latin typeface="League Spartan Bold"/>
              <a:cs typeface="League Spartan Bold"/>
            </a:endParaRPr>
          </a:p>
        </p:txBody>
      </p:sp>
      <p:pic>
        <p:nvPicPr>
          <p:cNvPr id="3" name="Picture 2" descr="Slide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8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37755">
            <a:off x="-3034573" y="-1231533"/>
            <a:ext cx="15055918" cy="10086288"/>
          </a:xfrm>
          <a:prstGeom prst="rect">
            <a:avLst/>
          </a:prstGeom>
        </p:spPr>
      </p:pic>
      <p:pic>
        <p:nvPicPr>
          <p:cNvPr id="7" name="Picture 6" descr="bg-offwhiteb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24" y="770387"/>
            <a:ext cx="7681585" cy="6683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5385" y="1014905"/>
            <a:ext cx="5492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/>
                <a:cs typeface="Times New Roman"/>
              </a:rPr>
              <a:t>AP, NCAA to grow college sports coverage with automated game stories</a:t>
            </a:r>
            <a:endParaRPr lang="en-US" sz="4000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9382" y="3886404"/>
            <a:ext cx="728345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March 4, 2015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The Associated Press, working with data from the NCAA, plans to use automation technology to provide thousands of stories about college sports previously not covered by the news organization. </a:t>
            </a: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651" y="1140871"/>
            <a:ext cx="19748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0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-royal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3516" y="2128644"/>
            <a:ext cx="8020144" cy="260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League Spartan Bold"/>
                <a:cs typeface="League Spartan Bold"/>
              </a:rPr>
              <a:t>What does this mean for</a:t>
            </a:r>
            <a:r>
              <a:rPr lang="en-US" sz="4800" dirty="0" smtClean="0">
                <a:solidFill>
                  <a:srgbClr val="FFFFFF"/>
                </a:solidFill>
                <a:latin typeface="League Spartan Bold"/>
                <a:cs typeface="League Spartan Bold"/>
              </a:rPr>
              <a:t> </a:t>
            </a:r>
          </a:p>
          <a:p>
            <a:r>
              <a:rPr lang="en-US" sz="11500" dirty="0">
                <a:solidFill>
                  <a:srgbClr val="FFFFFF"/>
                </a:solidFill>
                <a:latin typeface="League Spartan Bold"/>
                <a:cs typeface="League Spartan Bold"/>
              </a:rPr>
              <a:t>T</a:t>
            </a:r>
            <a:r>
              <a:rPr lang="en-US" sz="11500" dirty="0" smtClean="0">
                <a:solidFill>
                  <a:srgbClr val="FFFFFF"/>
                </a:solidFill>
                <a:latin typeface="League Spartan Bold"/>
                <a:cs typeface="League Spartan Bold"/>
              </a:rPr>
              <a:t>eaching?</a:t>
            </a:r>
            <a:endParaRPr lang="en-US" sz="11500" dirty="0">
              <a:solidFill>
                <a:srgbClr val="FFFFFF"/>
              </a:solidFill>
              <a:latin typeface="League Spartan Bold"/>
              <a:cs typeface="League Spartan Bold"/>
            </a:endParaRPr>
          </a:p>
        </p:txBody>
      </p:sp>
      <p:pic>
        <p:nvPicPr>
          <p:cNvPr id="4" name="Picture 3" descr="Slide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43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ig-data-att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1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4765</TotalTime>
  <Words>577</Words>
  <Application>Microsoft Macintosh PowerPoint</Application>
  <PresentationFormat>On-screen Show (4:3)</PresentationFormat>
  <Paragraphs>124</Paragraphs>
  <Slides>34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TLT Fellows – C. Lee Giles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textbook generated by a computer algorithm, then reviewed by an expert is:            Very Credible Credible         Somewhat Credible Not Credible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“Book”</vt:lpstr>
      <vt:lpstr>PowerPoint Presentation</vt:lpstr>
      <vt:lpstr>PowerPoint Presentation</vt:lpstr>
      <vt:lpstr>PowerPoint Presentation</vt:lpstr>
      <vt:lpstr>When students make their own 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Simplification</vt:lpstr>
      <vt:lpstr>PowerPoint Presentation</vt:lpstr>
      <vt:lpstr>PowerPoint Presentation</vt:lpstr>
      <vt:lpstr>PowerPoint Presentation</vt:lpstr>
    </vt:vector>
  </TitlesOfParts>
  <Company>PSU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Bowen</dc:creator>
  <cp:lastModifiedBy>Kyle Bowen</cp:lastModifiedBy>
  <cp:revision>32</cp:revision>
  <dcterms:created xsi:type="dcterms:W3CDTF">2015-10-08T22:22:14Z</dcterms:created>
  <dcterms:modified xsi:type="dcterms:W3CDTF">2016-04-11T14:13:41Z</dcterms:modified>
</cp:coreProperties>
</file>