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90" r:id="rId3"/>
    <p:sldId id="291" r:id="rId4"/>
    <p:sldId id="259" r:id="rId5"/>
    <p:sldId id="264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6" r:id="rId18"/>
    <p:sldId id="280" r:id="rId19"/>
    <p:sldId id="281" r:id="rId20"/>
    <p:sldId id="282" r:id="rId21"/>
    <p:sldId id="284" r:id="rId22"/>
    <p:sldId id="285" r:id="rId23"/>
    <p:sldId id="288" r:id="rId24"/>
    <p:sldId id="292" r:id="rId25"/>
    <p:sldId id="286" r:id="rId26"/>
    <p:sldId id="289" r:id="rId27"/>
    <p:sldId id="293" r:id="rId28"/>
    <p:sldId id="287" r:id="rId29"/>
    <p:sldId id="294" r:id="rId30"/>
    <p:sldId id="296" r:id="rId31"/>
    <p:sldId id="295" r:id="rId32"/>
    <p:sldId id="297" r:id="rId33"/>
    <p:sldId id="298" r:id="rId34"/>
    <p:sldId id="299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DF5F-B2E8-40B7-833F-7FB3293146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DAEB-236B-4308-99FA-A74832C0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1D9C-D699-4504-92AF-7C9376859FC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3566-1C27-4459-BB45-EC5D68DE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1/3 led by CISO;</a:t>
            </a:r>
            <a:r>
              <a:rPr lang="en-US" baseline="0" dirty="0" smtClean="0"/>
              <a:t> 1/3 led by 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Significantly higher scope of authority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 be due to the fact that compliance is tied to regulatory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have institutional</a:t>
            </a:r>
            <a:r>
              <a:rPr lang="en-US" baseline="0" dirty="0" smtClean="0"/>
              <a:t> governance; over half have IT governance body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¾ of ITGBs are led by the CIO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frequent activities of ITGB concern advising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Service</a:t>
            </a:r>
            <a:r>
              <a:rPr lang="en-US" baseline="0" dirty="0" smtClean="0"/>
              <a:t> improvement and project priorities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Strategy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Service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1/3 do not have any IT GRC programs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12% have all three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institutions are choosing to have either an</a:t>
            </a:r>
            <a:r>
              <a:rPr lang="en-US" baseline="0" dirty="0" smtClean="0"/>
              <a:t> IT RM or an IT compliance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½ of those with IT governance have IT RM or IT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 err="1" smtClean="0"/>
              <a:t>ed</a:t>
            </a:r>
            <a:r>
              <a:rPr lang="en-US" dirty="0" smtClean="0"/>
              <a:t> leans toward functionality and openness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 differences in CC, control, size, or RM lead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Makes sense for the unique mission</a:t>
            </a:r>
            <a:r>
              <a:rPr lang="en-US" baseline="0" dirty="0" smtClean="0"/>
              <a:t> of higher </a:t>
            </a:r>
            <a:r>
              <a:rPr lang="en-US" baseline="0" dirty="0" err="1" smtClean="0"/>
              <a:t>ed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Research and teaching necessitate certain freedoms and openness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4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Rated importance of several</a:t>
            </a:r>
            <a:r>
              <a:rPr lang="en-US" baseline="0" dirty="0" smtClean="0"/>
              <a:t> specific risks and effectiveness in addressing them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Information</a:t>
            </a:r>
            <a:r>
              <a:rPr lang="en-US" baseline="0" dirty="0" smtClean="0"/>
              <a:t> security is most important and has the largest gap between importance and effectiveness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Age of analytics and big data has pushed these risks to the forefront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likelihood of impacting the institution’s reputation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Lack of inclusion creates potential disconnect</a:t>
            </a:r>
            <a:r>
              <a:rPr lang="en-US" baseline="0" dirty="0" smtClean="0"/>
              <a:t> between institution strategy and IT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risk should not be limited to discussion within IT; potential impact for entire institution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Positively,</a:t>
            </a:r>
            <a:r>
              <a:rPr lang="en-US" baseline="0" dirty="0" smtClean="0"/>
              <a:t> IT has control over IT risk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may be a sign that IT is viewed as something 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 more institutional involvement: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adequate investment and leadership involvement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 that IT risk issues don’t go unrecognized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GRC programs are in a state</a:t>
            </a:r>
            <a:r>
              <a:rPr lang="en-US" baseline="0" dirty="0" smtClean="0"/>
              <a:t> of development.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Institutions are unclear where they should 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Uncertain as to whether</a:t>
            </a:r>
            <a:r>
              <a:rPr lang="en-US" baseline="0" dirty="0" smtClean="0"/>
              <a:t> they should develop programs in parallel or separately.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Resources and culture may dictate priority and progression.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0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0" dirty="0" smtClean="0"/>
              <a:t> in 5 feels there is adequate budget or staffing for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are associated with having </a:t>
            </a:r>
            <a:r>
              <a:rPr lang="en-US" i="1" baseline="0" dirty="0" smtClean="0"/>
              <a:t>either</a:t>
            </a:r>
            <a:r>
              <a:rPr lang="en-US" baseline="0" dirty="0" smtClean="0"/>
              <a:t> RM or compliance program (institutional or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1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Half</a:t>
            </a:r>
            <a:r>
              <a:rPr lang="en-US" baseline="0" dirty="0" smtClean="0"/>
              <a:t> of respondents think the regulatory environment is too complex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Payment Card Industry Data Security Standard is most difficult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Contract elements change regularly without HE input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FERPA easiest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Oldest existing privacy regulation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Less liability-rich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6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who use a framework are more likely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Influence</a:t>
            </a:r>
            <a:r>
              <a:rPr lang="en-US" baseline="0" dirty="0" smtClean="0"/>
              <a:t> institutional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Formulate binding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Guide IT risk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a clear vision, mission, or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8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58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Maturity in risk management is especially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Risk provides a framework for understanding many governance and compliance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Governance and compliance</a:t>
            </a:r>
            <a:r>
              <a:rPr lang="en-US" baseline="0" dirty="0" smtClean="0"/>
              <a:t> are better when risk management is mature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2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about current programs in place for IT GRC, along </a:t>
            </a:r>
            <a:r>
              <a:rPr lang="en-US" smtClean="0"/>
              <a:t>with GRC processes </a:t>
            </a:r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9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1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1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2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Influencing</a:t>
            </a:r>
            <a:r>
              <a:rPr lang="en-US" baseline="0" dirty="0" smtClean="0"/>
              <a:t>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Prioritizing IT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Impacting institutional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3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Informal programs outnumber formal</a:t>
            </a:r>
            <a:r>
              <a:rPr lang="en-US" baseline="0" dirty="0" smtClean="0"/>
              <a:t>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relatively smaller number have formal programs planned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Public and larger institutions are more likely to have formal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0" dirty="0" smtClean="0"/>
              <a:t> in 5 institutions has both enterprise and IT RM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¾ of those with both enterprise and IT RM have them under the same umbrella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Those with a formal</a:t>
            </a:r>
            <a:r>
              <a:rPr lang="en-US" baseline="0" dirty="0" smtClean="0"/>
              <a:t> RM program (either enterprise or IT) are more mature in their RM efforts (discussed later)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management leads are most often CISOs (38%) and CIOs (30%)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Informal programs outnumber formal</a:t>
            </a:r>
            <a:r>
              <a:rPr lang="en-US" baseline="0" dirty="0" smtClean="0"/>
              <a:t>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relatively smaller number have formal programs planned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¼ have both institutional and IT compliance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¾ of those with both institutional and IT compliance have them under the same umbrella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AR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7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3" r:id="rId5"/>
    <p:sldLayoutId id="2147483654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educause.edu/ecar" TargetMode="External"/><Relationship Id="rId4" Type="http://schemas.openxmlformats.org/officeDocument/2006/relationships/hyperlink" Target="http://www.educause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19200"/>
            <a:ext cx="7866612" cy="2057400"/>
          </a:xfrm>
        </p:spPr>
        <p:txBody>
          <a:bodyPr/>
          <a:lstStyle/>
          <a:p>
            <a:r>
              <a:rPr lang="en-US" dirty="0" smtClean="0"/>
              <a:t>The Here and Now of Higher Ed IT Governance, Risk, and Compliance Efforts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2659"/>
            <a:ext cx="4191000" cy="25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Jacqueline Bichsel, PhD</a:t>
            </a:r>
          </a:p>
          <a:p>
            <a:r>
              <a:rPr lang="en-US" dirty="0" smtClean="0"/>
              <a:t>Senior Research Analyst</a:t>
            </a:r>
          </a:p>
          <a:p>
            <a:r>
              <a:rPr lang="en-US" dirty="0" smtClean="0"/>
              <a:t>EDUCAUSE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AIRI, May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1" y="2264036"/>
            <a:ext cx="9887673" cy="45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85800" y="257048"/>
            <a:ext cx="7772400" cy="1146048"/>
          </a:xfrm>
          <a:prstGeom prst="wedgeRectCallout">
            <a:avLst>
              <a:gd name="adj1" fmla="val 16010"/>
              <a:gd name="adj2" fmla="val 1445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Compliance lead allowed a very broad scope of authority.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7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31414"/>
            <a:ext cx="7185792" cy="723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029199"/>
            <a:ext cx="3196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Governance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9187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" y="708012"/>
            <a:ext cx="9268436" cy="63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21782" cy="729971"/>
          </a:xfrm>
        </p:spPr>
        <p:txBody>
          <a:bodyPr/>
          <a:lstStyle/>
          <a:p>
            <a:r>
              <a:rPr lang="en-US" dirty="0" smtClean="0"/>
              <a:t>Scope of the IT Governance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6" y="-212364"/>
            <a:ext cx="5191804" cy="72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9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5" y="2667000"/>
            <a:ext cx="7942810" cy="762000"/>
          </a:xfrm>
        </p:spPr>
        <p:txBody>
          <a:bodyPr/>
          <a:lstStyle/>
          <a:p>
            <a:r>
              <a:rPr lang="en-US" dirty="0" smtClean="0"/>
              <a:t>The IT Risk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084910"/>
            <a:ext cx="10084961" cy="47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85800" y="257048"/>
            <a:ext cx="7772400" cy="1146048"/>
          </a:xfrm>
          <a:prstGeom prst="wedgeRectCallout">
            <a:avLst>
              <a:gd name="adj1" fmla="val 7023"/>
              <a:gd name="adj2" fmla="val 1677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Balance between risk control and functionality/openness.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-1848575"/>
            <a:ext cx="7696200" cy="87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4800600"/>
            <a:ext cx="26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Specific Risks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687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 institutions </a:t>
            </a:r>
            <a:r>
              <a:rPr lang="en-US" i="1" dirty="0" smtClean="0"/>
              <a:t>do not </a:t>
            </a:r>
            <a:r>
              <a:rPr lang="en-US" dirty="0" smtClean="0"/>
              <a:t>include IT risk in their institution’s strategic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48" y="1524000"/>
            <a:ext cx="9636093" cy="589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90600"/>
            <a:ext cx="5379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Units Managing IT Risk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216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8248"/>
            <a:ext cx="7315200" cy="609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8675"/>
            <a:ext cx="8839200" cy="729971"/>
          </a:xfrm>
        </p:spPr>
        <p:txBody>
          <a:bodyPr/>
          <a:lstStyle/>
          <a:p>
            <a:r>
              <a:rPr lang="en-US" dirty="0" smtClean="0"/>
              <a:t>Frameworks Used in IT Risk Management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4800600" y="1600200"/>
            <a:ext cx="1676400" cy="3886200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2641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out of 3 institutions use at least one 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4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9" y="533400"/>
            <a:ext cx="9172699" cy="61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0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5" y="2667000"/>
            <a:ext cx="7942810" cy="762000"/>
          </a:xfrm>
        </p:spPr>
        <p:txBody>
          <a:bodyPr/>
          <a:lstStyle/>
          <a:p>
            <a:r>
              <a:rPr lang="en-US" dirty="0" smtClean="0"/>
              <a:t>The IT Compliance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Compliance Issues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600200"/>
            <a:ext cx="12155735" cy="44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3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21-01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111252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29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5" y="2667000"/>
            <a:ext cx="7942810" cy="762000"/>
          </a:xfrm>
        </p:spPr>
        <p:txBody>
          <a:bodyPr/>
          <a:lstStyle/>
          <a:p>
            <a:r>
              <a:rPr lang="en-US" dirty="0" smtClean="0"/>
              <a:t>The IT Governance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with an ITGB are more likely to: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1" y="1371599"/>
            <a:ext cx="8305800" cy="2971801"/>
          </a:xfrm>
        </p:spPr>
        <p:txBody>
          <a:bodyPr/>
          <a:lstStyle/>
          <a:p>
            <a:r>
              <a:rPr lang="en-US" dirty="0" smtClean="0"/>
              <a:t>Involve other departments in decision-making</a:t>
            </a:r>
          </a:p>
          <a:p>
            <a:r>
              <a:rPr lang="en-US" dirty="0" smtClean="0"/>
              <a:t>Influence leadership</a:t>
            </a:r>
          </a:p>
          <a:p>
            <a:r>
              <a:rPr lang="en-US" dirty="0" smtClean="0"/>
              <a:t>Formulate binding policy</a:t>
            </a:r>
          </a:p>
          <a:p>
            <a:r>
              <a:rPr lang="en-US" dirty="0" smtClean="0"/>
              <a:t>Guide IT risk management</a:t>
            </a:r>
          </a:p>
          <a:p>
            <a:r>
              <a:rPr lang="en-US" dirty="0" smtClean="0"/>
              <a:t>Have a clear IT vision, mission, or strategy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4667250" cy="28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 Used in IT Governance</a:t>
            </a:r>
            <a:endParaRPr lang="en-US" dirty="0"/>
          </a:p>
        </p:txBody>
      </p:sp>
      <p:pic>
        <p:nvPicPr>
          <p:cNvPr id="4" name="Content Placeholder 3" descr="Figure 24*-01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1811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Brace 4"/>
          <p:cNvSpPr/>
          <p:nvPr/>
        </p:nvSpPr>
        <p:spPr>
          <a:xfrm>
            <a:off x="5257800" y="2514600"/>
            <a:ext cx="1676400" cy="2590800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27178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 out of 3 institutions uses at least one 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7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5" y="2667000"/>
            <a:ext cx="7942810" cy="762000"/>
          </a:xfrm>
        </p:spPr>
        <p:txBody>
          <a:bodyPr/>
          <a:lstStyle/>
          <a:p>
            <a:r>
              <a:rPr lang="en-US" dirty="0" smtClean="0"/>
              <a:t>Maturity in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ECAR Maturity Indices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5943600" cy="32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801"/>
            <a:ext cx="8915400" cy="3124200"/>
          </a:xfrm>
        </p:spPr>
        <p:txBody>
          <a:bodyPr/>
          <a:lstStyle/>
          <a:p>
            <a:r>
              <a:rPr lang="en-US" dirty="0" smtClean="0"/>
              <a:t>Provide starting point for institutions to assess strengths and weaknesses</a:t>
            </a:r>
          </a:p>
          <a:p>
            <a:r>
              <a:rPr lang="en-US" dirty="0" smtClean="0"/>
              <a:t>Allow comparisons across the institution to benchmark progress across time or departments</a:t>
            </a:r>
          </a:p>
          <a:p>
            <a:r>
              <a:rPr lang="en-US" dirty="0" smtClean="0"/>
              <a:t>Allow comparisons inter-institutionally to provide peer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9-01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10744200" cy="6636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5400" y="304800"/>
            <a:ext cx="6434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Risk Management Maturity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58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8675"/>
            <a:ext cx="8323811" cy="729971"/>
          </a:xfrm>
        </p:spPr>
        <p:txBody>
          <a:bodyPr/>
          <a:lstStyle/>
          <a:p>
            <a:r>
              <a:rPr lang="en-US" dirty="0" smtClean="0"/>
              <a:t>Communication/End-User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72001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ommunication </a:t>
            </a:r>
            <a:r>
              <a:rPr lang="en-US" dirty="0"/>
              <a:t>about IT risk throughout the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Management </a:t>
            </a:r>
            <a:r>
              <a:rPr lang="en-US" dirty="0"/>
              <a:t>of end-user activities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454400"/>
            <a:ext cx="5019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EDUCAUSE Center for Analysis and Research (ECAR)</a:t>
            </a:r>
            <a:br>
              <a:rPr lang="en-US" dirty="0" smtClean="0"/>
            </a:br>
            <a:r>
              <a:rPr lang="en-US" dirty="0" smtClean="0"/>
              <a:t>IT GRC Survey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0574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638800"/>
            <a:ext cx="4343400" cy="685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246 member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5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resistance of faculty, staff, and administration to risk management efforts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Assessment/Management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67264"/>
            <a:ext cx="4953000" cy="334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228600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dentifying</a:t>
            </a:r>
            <a:r>
              <a:rPr lang="en-US" dirty="0"/>
              <a:t>, tracking, prioritizing, and reporting </a:t>
            </a:r>
            <a:r>
              <a:rPr lang="en-US" dirty="0" smtClean="0"/>
              <a:t>risks</a:t>
            </a:r>
          </a:p>
          <a:p>
            <a:r>
              <a:rPr lang="en-US" dirty="0"/>
              <a:t>I</a:t>
            </a:r>
            <a:r>
              <a:rPr lang="en-US" dirty="0" smtClean="0"/>
              <a:t>mplementing </a:t>
            </a:r>
            <a:r>
              <a:rPr lang="en-US" dirty="0"/>
              <a:t>policies and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Involvement </a:t>
            </a:r>
            <a:r>
              <a:rPr lang="en-US" dirty="0"/>
              <a:t>of leadership</a:t>
            </a:r>
          </a:p>
        </p:txBody>
      </p:sp>
    </p:spTree>
    <p:extLst>
      <p:ext uri="{BB962C8B-B14F-4D97-AF65-F5344CB8AC3E}">
        <p14:creationId xmlns:p14="http://schemas.microsoft.com/office/powerpoint/2010/main" val="40785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6796088" cy="45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adequate investment in risk management staff and services</a:t>
            </a:r>
          </a:p>
        </p:txBody>
      </p:sp>
    </p:spTree>
    <p:extLst>
      <p:ext uri="{BB962C8B-B14F-4D97-AF65-F5344CB8AC3E}">
        <p14:creationId xmlns:p14="http://schemas.microsoft.com/office/powerpoint/2010/main" val="9164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mature institutions…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formal risk management program (enterprise or IT)</a:t>
            </a:r>
          </a:p>
          <a:p>
            <a:r>
              <a:rPr lang="en-US" dirty="0" smtClean="0"/>
              <a:t>Allow the risk management lead a broad scope of authority</a:t>
            </a:r>
          </a:p>
          <a:p>
            <a:r>
              <a:rPr lang="en-US" dirty="0" smtClean="0"/>
              <a:t>Use a framework (any framework) for RM</a:t>
            </a:r>
          </a:p>
          <a:p>
            <a:r>
              <a:rPr lang="en-US" dirty="0" smtClean="0"/>
              <a:t>Are more effective in addressing specific IT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mature institutions 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 more in IT compliance</a:t>
            </a:r>
          </a:p>
          <a:p>
            <a:r>
              <a:rPr lang="en-US" dirty="0" smtClean="0"/>
              <a:t>Are better at reviewing and updating IT compliance practices</a:t>
            </a:r>
          </a:p>
          <a:p>
            <a:r>
              <a:rPr lang="en-US" dirty="0" smtClean="0"/>
              <a:t>Have less difficulty addressing compliance rules and laws</a:t>
            </a:r>
          </a:p>
          <a:p>
            <a:r>
              <a:rPr lang="en-US" dirty="0" smtClean="0"/>
              <a:t>Have better support from leadership and faculty in IT governance issues</a:t>
            </a:r>
          </a:p>
          <a:p>
            <a:r>
              <a:rPr lang="en-US" dirty="0" smtClean="0"/>
              <a:t>Have better IT governance in every respect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68941"/>
            <a:ext cx="6248400" cy="58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4114801" cy="905924"/>
          </a:xfrm>
        </p:spPr>
        <p:txBody>
          <a:bodyPr/>
          <a:lstStyle/>
          <a:p>
            <a:r>
              <a:rPr lang="en-US" dirty="0" smtClean="0"/>
              <a:t>Thank you, AIRI!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16000" y="1143000"/>
            <a:ext cx="3276600" cy="457200"/>
          </a:xfrm>
        </p:spPr>
        <p:txBody>
          <a:bodyPr/>
          <a:lstStyle/>
          <a:p>
            <a:r>
              <a:rPr lang="en-US" dirty="0" smtClean="0"/>
              <a:t>Jacqueline Bichsel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2286000"/>
            <a:ext cx="363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on EDUCAUSE:</a:t>
            </a:r>
          </a:p>
          <a:p>
            <a:r>
              <a:rPr lang="en-US" dirty="0">
                <a:hlinkClick r:id="rId4"/>
              </a:rPr>
              <a:t>http://www.educause.edu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3505200"/>
            <a:ext cx="315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on ECAR: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www.educause.edu/ecar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5" y="2667000"/>
            <a:ext cx="7942810" cy="762000"/>
          </a:xfrm>
        </p:spPr>
        <p:txBody>
          <a:bodyPr/>
          <a:lstStyle/>
          <a:p>
            <a:r>
              <a:rPr lang="en-US" dirty="0" smtClean="0"/>
              <a:t>The Current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228600"/>
            <a:ext cx="7119066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91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Risk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39765"/>
            <a:ext cx="3738395" cy="73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193918"/>
            <a:ext cx="10424388" cy="568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85800" y="257048"/>
            <a:ext cx="7772400" cy="1146048"/>
          </a:xfrm>
          <a:prstGeom prst="wedgeRectCallout">
            <a:avLst>
              <a:gd name="adj1" fmla="val 16010"/>
              <a:gd name="adj2" fmla="val 1445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Most allow the risk management lead a moderate to broad scope of authority.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304799"/>
            <a:ext cx="7329215" cy="73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19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Compliance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2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657600" cy="72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20630"/>
      </p:ext>
    </p:extLst>
  </p:cSld>
  <p:clrMapOvr>
    <a:masterClrMapping/>
  </p:clrMapOvr>
</p:sld>
</file>

<file path=ppt/theme/theme1.xml><?xml version="1.0" encoding="utf-8"?>
<a:theme xmlns:a="http://schemas.openxmlformats.org/drawingml/2006/main" name="ECA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ECAR_PPT_Template</Template>
  <TotalTime>870</TotalTime>
  <Words>984</Words>
  <Application>Microsoft Office PowerPoint</Application>
  <PresentationFormat>On-screen Show (4:3)</PresentationFormat>
  <Paragraphs>165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ECAR_PPT_Template</vt:lpstr>
      <vt:lpstr>The Here and Now of Higher Ed IT Governance, Risk, and Compliance Efforts</vt:lpstr>
      <vt:lpstr>PowerPoint Presentation</vt:lpstr>
      <vt:lpstr>EDUCAUSE Center for Analysis and Research (ECAR) IT GRC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 of the IT Governance Body</vt:lpstr>
      <vt:lpstr>PowerPoint Presentation</vt:lpstr>
      <vt:lpstr>PowerPoint Presentation</vt:lpstr>
      <vt:lpstr>PowerPoint Presentation</vt:lpstr>
      <vt:lpstr>PowerPoint Presentation</vt:lpstr>
      <vt:lpstr>81%</vt:lpstr>
      <vt:lpstr>PowerPoint Presentation</vt:lpstr>
      <vt:lpstr>Frameworks Used in IT Risk Management</vt:lpstr>
      <vt:lpstr>PowerPoint Presentation</vt:lpstr>
      <vt:lpstr>IT Compliance Issues</vt:lpstr>
      <vt:lpstr>PowerPoint Presentation</vt:lpstr>
      <vt:lpstr>PowerPoint Presentation</vt:lpstr>
      <vt:lpstr>Those with an ITGB are more likely to:</vt:lpstr>
      <vt:lpstr>Frameworks Used in IT Governance</vt:lpstr>
      <vt:lpstr>PowerPoint Presentation</vt:lpstr>
      <vt:lpstr>ECAR Maturity Indices</vt:lpstr>
      <vt:lpstr>PowerPoint Presentation</vt:lpstr>
      <vt:lpstr>Communication/End-User Management</vt:lpstr>
      <vt:lpstr>Acceptance</vt:lpstr>
      <vt:lpstr>Risk Assessment/Management</vt:lpstr>
      <vt:lpstr>Investment</vt:lpstr>
      <vt:lpstr>More mature institutions…</vt:lpstr>
      <vt:lpstr>More mature institutions ALSO…</vt:lpstr>
      <vt:lpstr>Thank you, AIRI!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Bichsel</dc:creator>
  <cp:lastModifiedBy>Jacqueline Bichsel</cp:lastModifiedBy>
  <cp:revision>40</cp:revision>
  <dcterms:created xsi:type="dcterms:W3CDTF">2013-07-30T17:34:24Z</dcterms:created>
  <dcterms:modified xsi:type="dcterms:W3CDTF">2014-05-08T22:40:22Z</dcterms:modified>
</cp:coreProperties>
</file>