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97" r:id="rId3"/>
    <p:sldId id="298" r:id="rId4"/>
    <p:sldId id="299" r:id="rId5"/>
    <p:sldId id="300" r:id="rId6"/>
    <p:sldId id="257" r:id="rId7"/>
    <p:sldId id="271" r:id="rId8"/>
    <p:sldId id="258" r:id="rId9"/>
    <p:sldId id="296" r:id="rId10"/>
    <p:sldId id="269" r:id="rId11"/>
    <p:sldId id="270" r:id="rId12"/>
    <p:sldId id="293" r:id="rId13"/>
    <p:sldId id="262" r:id="rId14"/>
    <p:sldId id="276" r:id="rId15"/>
    <p:sldId id="263" r:id="rId16"/>
    <p:sldId id="282" r:id="rId17"/>
    <p:sldId id="280" r:id="rId18"/>
    <p:sldId id="281" r:id="rId19"/>
    <p:sldId id="264" r:id="rId20"/>
    <p:sldId id="266" r:id="rId21"/>
    <p:sldId id="267" r:id="rId22"/>
    <p:sldId id="273" r:id="rId23"/>
    <p:sldId id="274" r:id="rId24"/>
    <p:sldId id="275" r:id="rId25"/>
    <p:sldId id="268" r:id="rId26"/>
    <p:sldId id="279" r:id="rId27"/>
    <p:sldId id="285" r:id="rId28"/>
    <p:sldId id="287" r:id="rId29"/>
    <p:sldId id="288" r:id="rId30"/>
    <p:sldId id="289" r:id="rId31"/>
    <p:sldId id="290" r:id="rId32"/>
    <p:sldId id="294" r:id="rId33"/>
    <p:sldId id="291" r:id="rId34"/>
    <p:sldId id="292" r:id="rId35"/>
    <p:sldId id="278" r:id="rId36"/>
    <p:sldId id="284" r:id="rId37"/>
    <p:sldId id="283" r:id="rId38"/>
    <p:sldId id="286" r:id="rId39"/>
    <p:sldId id="295" r:id="rId4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33CCCC"/>
    <a:srgbClr val="FFFF99"/>
    <a:srgbClr val="000000"/>
    <a:srgbClr val="BFCEEF"/>
    <a:srgbClr val="4785D1"/>
    <a:srgbClr val="00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19" autoAdjust="0"/>
    <p:restoredTop sz="94658" autoAdjust="0"/>
  </p:normalViewPr>
  <p:slideViewPr>
    <p:cSldViewPr>
      <p:cViewPr varScale="1">
        <p:scale>
          <a:sx n="74" d="100"/>
          <a:sy n="74" d="100"/>
        </p:scale>
        <p:origin x="-39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9D3806FB-C809-4D77-983D-080F0F649623}" type="datetimeFigureOut">
              <a:rPr lang="en-US"/>
              <a:pPr>
                <a:defRPr/>
              </a:pPr>
              <a:t>2/13/2009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6DD11BA-7201-4E8E-912F-E6482D1DCB5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TextEdit="1"/>
          </p:cNvSpPr>
          <p:nvPr>
            <p:ph type="sldImg"/>
          </p:nvPr>
        </p:nvSpPr>
        <p:spPr bwMode="auto">
          <a:noFill/>
          <a:ln>
            <a:solidFill>
              <a:srgbClr val="000000"/>
            </a:solidFill>
            <a:miter lim="800000"/>
            <a:headEnd/>
            <a:tailEnd/>
          </a:ln>
        </p:spPr>
      </p:sp>
      <p:sp>
        <p:nvSpPr>
          <p:cNvPr id="1638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TextEdit="1"/>
          </p:cNvSpPr>
          <p:nvPr>
            <p:ph type="sldImg"/>
          </p:nvPr>
        </p:nvSpPr>
        <p:spPr bwMode="auto">
          <a:noFill/>
          <a:ln>
            <a:solidFill>
              <a:srgbClr val="000000"/>
            </a:solidFill>
            <a:miter lim="800000"/>
            <a:headEnd/>
            <a:tailEnd/>
          </a:ln>
        </p:spPr>
      </p:sp>
      <p:sp>
        <p:nvSpPr>
          <p:cNvPr id="3481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Times New Roman" pitchFamily="18" charset="0"/>
              <a:cs typeface="Times New Roman" pitchFamily="18" charset="0"/>
            </a:endParaRPr>
          </a:p>
        </p:txBody>
      </p:sp>
      <p:sp>
        <p:nvSpPr>
          <p:cNvPr id="266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CB16D36-7A83-49D9-B6C8-975FADECFB26}" type="slidenum">
              <a:rPr lang="en-US">
                <a:cs typeface="Times New Roman" pitchFamily="18" charset="0"/>
              </a:rPr>
              <a:pPr fontAlgn="base">
                <a:spcBef>
                  <a:spcPct val="0"/>
                </a:spcBef>
                <a:spcAft>
                  <a:spcPct val="0"/>
                </a:spcAft>
                <a:defRPr/>
              </a:pPr>
              <a:t>11</a:t>
            </a:fld>
            <a:endParaRPr lang="en-US">
              <a:cs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Times New Roman" pitchFamily="18" charset="0"/>
              <a:cs typeface="Times New Roman" pitchFamily="18" charset="0"/>
            </a:endParaRPr>
          </a:p>
        </p:txBody>
      </p:sp>
      <p:sp>
        <p:nvSpPr>
          <p:cNvPr id="286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C961C5E-46C4-4C30-8429-7305B69B5DA0}" type="slidenum">
              <a:rPr lang="en-US">
                <a:cs typeface="Times New Roman" pitchFamily="18" charset="0"/>
              </a:rPr>
              <a:pPr fontAlgn="base">
                <a:spcBef>
                  <a:spcPct val="0"/>
                </a:spcBef>
                <a:spcAft>
                  <a:spcPct val="0"/>
                </a:spcAft>
                <a:defRPr/>
              </a:pPr>
              <a:t>12</a:t>
            </a:fld>
            <a:endParaRPr lang="en-US">
              <a:cs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Times New Roman" pitchFamily="18" charset="0"/>
              <a:cs typeface="Times New Roman" pitchFamily="18" charset="0"/>
            </a:endParaRPr>
          </a:p>
        </p:txBody>
      </p:sp>
      <p:sp>
        <p:nvSpPr>
          <p:cNvPr id="307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5DFC78F-7826-4CDE-88BE-0BA28ACF33B1}" type="slidenum">
              <a:rPr lang="en-US">
                <a:cs typeface="Times New Roman" pitchFamily="18" charset="0"/>
              </a:rPr>
              <a:pPr fontAlgn="base">
                <a:spcBef>
                  <a:spcPct val="0"/>
                </a:spcBef>
                <a:spcAft>
                  <a:spcPct val="0"/>
                </a:spcAft>
                <a:defRPr/>
              </a:pPr>
              <a:t>13</a:t>
            </a:fld>
            <a:endParaRPr lang="en-US">
              <a:cs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TextEdit="1"/>
          </p:cNvSpPr>
          <p:nvPr>
            <p:ph type="sldImg"/>
          </p:nvPr>
        </p:nvSpPr>
        <p:spPr bwMode="auto">
          <a:noFill/>
          <a:ln>
            <a:solidFill>
              <a:srgbClr val="000000"/>
            </a:solidFill>
            <a:miter lim="800000"/>
            <a:headEnd/>
            <a:tailEnd/>
          </a:ln>
        </p:spPr>
      </p:sp>
      <p:sp>
        <p:nvSpPr>
          <p:cNvPr id="4301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spect="1" noTextEdit="1"/>
          </p:cNvSpPr>
          <p:nvPr>
            <p:ph type="sldImg"/>
          </p:nvPr>
        </p:nvSpPr>
        <p:spPr bwMode="auto">
          <a:noFill/>
          <a:ln>
            <a:solidFill>
              <a:srgbClr val="000000"/>
            </a:solidFill>
            <a:miter lim="800000"/>
            <a:headEnd/>
            <a:tailEnd/>
          </a:ln>
        </p:spPr>
      </p:sp>
      <p:sp>
        <p:nvSpPr>
          <p:cNvPr id="4505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144E784-4356-4890-B51C-CED42D9121ED}" type="slidenum">
              <a:rPr lang="en-US"/>
              <a:pPr fontAlgn="base">
                <a:spcBef>
                  <a:spcPct val="0"/>
                </a:spcBef>
                <a:spcAft>
                  <a:spcPct val="0"/>
                </a:spcAft>
                <a:defRPr/>
              </a:pPr>
              <a:t>16</a:t>
            </a:fld>
            <a:endParaRPr lang="en-US"/>
          </a:p>
        </p:txBody>
      </p:sp>
      <p:sp>
        <p:nvSpPr>
          <p:cNvPr id="471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710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latin typeface="Times New Roman" pitchFamily="18" charset="0"/>
                <a:cs typeface="Times New Roman" pitchFamily="18" charset="0"/>
              </a:rPr>
              <a:t>AVI stands for Audio Video Interleave. It is a special case of the RIFF (Resource Interchange File Format). AVI is defined by Microsoft. AVI is the most common format for audio/video data on the PC. AVI is an example of a de facto (by fact) standard.</a:t>
            </a:r>
          </a:p>
        </p:txBody>
      </p:sp>
      <p:sp>
        <p:nvSpPr>
          <p:cNvPr id="368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7886ED-49B6-42AC-AAA5-8667530C323A}" type="slidenum">
              <a:rPr lang="en-US">
                <a:cs typeface="Times New Roman" pitchFamily="18" charset="0"/>
              </a:rPr>
              <a:pPr fontAlgn="base">
                <a:spcBef>
                  <a:spcPct val="0"/>
                </a:spcBef>
                <a:spcAft>
                  <a:spcPct val="0"/>
                </a:spcAft>
                <a:defRPr/>
              </a:pPr>
              <a:t>17</a:t>
            </a:fld>
            <a:endParaRPr lang="en-US">
              <a:cs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2A8186D-DC85-4C7C-A89C-A5DEDFEC60D9}" type="slidenum">
              <a:rPr lang="en-US"/>
              <a:pPr fontAlgn="base">
                <a:spcBef>
                  <a:spcPct val="0"/>
                </a:spcBef>
                <a:spcAft>
                  <a:spcPct val="0"/>
                </a:spcAft>
                <a:defRPr/>
              </a:pPr>
              <a:t>18</a:t>
            </a:fld>
            <a:endParaRPr lang="en-US"/>
          </a:p>
        </p:txBody>
      </p:sp>
      <p:sp>
        <p:nvSpPr>
          <p:cNvPr id="512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Rot="1" noChangeAspect="1" noTextEdit="1"/>
          </p:cNvSpPr>
          <p:nvPr>
            <p:ph type="sldImg"/>
          </p:nvPr>
        </p:nvSpPr>
        <p:spPr bwMode="auto">
          <a:noFill/>
          <a:ln>
            <a:solidFill>
              <a:srgbClr val="000000"/>
            </a:solidFill>
            <a:miter lim="800000"/>
            <a:headEnd/>
            <a:tailEnd/>
          </a:ln>
        </p:spPr>
      </p:sp>
      <p:sp>
        <p:nvSpPr>
          <p:cNvPr id="5325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TextEdit="1"/>
          </p:cNvSpPr>
          <p:nvPr>
            <p:ph type="sldImg"/>
          </p:nvPr>
        </p:nvSpPr>
        <p:spPr bwMode="auto">
          <a:noFill/>
          <a:ln>
            <a:solidFill>
              <a:srgbClr val="000000"/>
            </a:solidFill>
            <a:miter lim="800000"/>
            <a:headEnd/>
            <a:tailEnd/>
          </a:ln>
        </p:spPr>
      </p:sp>
      <p:sp>
        <p:nvSpPr>
          <p:cNvPr id="18434"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Rot="1" noChangeAspect="1" noTextEdit="1"/>
          </p:cNvSpPr>
          <p:nvPr>
            <p:ph type="sldImg"/>
          </p:nvPr>
        </p:nvSpPr>
        <p:spPr bwMode="auto">
          <a:noFill/>
          <a:ln>
            <a:solidFill>
              <a:srgbClr val="000000"/>
            </a:solidFill>
            <a:miter lim="800000"/>
            <a:headEnd/>
            <a:tailEnd/>
          </a:ln>
        </p:spPr>
      </p:sp>
      <p:sp>
        <p:nvSpPr>
          <p:cNvPr id="5529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Rot="1" noChangeAspect="1" noTextEdit="1"/>
          </p:cNvSpPr>
          <p:nvPr>
            <p:ph type="sldImg"/>
          </p:nvPr>
        </p:nvSpPr>
        <p:spPr bwMode="auto">
          <a:noFill/>
          <a:ln>
            <a:solidFill>
              <a:srgbClr val="000000"/>
            </a:solidFill>
            <a:miter lim="800000"/>
            <a:headEnd/>
            <a:tailEnd/>
          </a:ln>
        </p:spPr>
      </p:sp>
      <p:sp>
        <p:nvSpPr>
          <p:cNvPr id="5734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Rot="1" noChangeAspect="1" noTextEdit="1"/>
          </p:cNvSpPr>
          <p:nvPr>
            <p:ph type="sldImg"/>
          </p:nvPr>
        </p:nvSpPr>
        <p:spPr bwMode="auto">
          <a:noFill/>
          <a:ln>
            <a:solidFill>
              <a:srgbClr val="000000"/>
            </a:solidFill>
            <a:miter lim="800000"/>
            <a:headEnd/>
            <a:tailEnd/>
          </a:ln>
        </p:spPr>
      </p:sp>
      <p:sp>
        <p:nvSpPr>
          <p:cNvPr id="5939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Rot="1" noChangeAspect="1" noTextEdit="1"/>
          </p:cNvSpPr>
          <p:nvPr>
            <p:ph type="sldImg"/>
          </p:nvPr>
        </p:nvSpPr>
        <p:spPr bwMode="auto">
          <a:noFill/>
          <a:ln>
            <a:solidFill>
              <a:srgbClr val="000000"/>
            </a:solidFill>
            <a:miter lim="800000"/>
            <a:headEnd/>
            <a:tailEnd/>
          </a:ln>
        </p:spPr>
      </p:sp>
      <p:sp>
        <p:nvSpPr>
          <p:cNvPr id="6144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spect="1" noTextEdit="1"/>
          </p:cNvSpPr>
          <p:nvPr>
            <p:ph type="sldImg"/>
          </p:nvPr>
        </p:nvSpPr>
        <p:spPr bwMode="auto">
          <a:noFill/>
          <a:ln>
            <a:solidFill>
              <a:srgbClr val="000000"/>
            </a:solidFill>
            <a:miter lim="800000"/>
            <a:headEnd/>
            <a:tailEnd/>
          </a:ln>
        </p:spPr>
      </p:sp>
      <p:sp>
        <p:nvSpPr>
          <p:cNvPr id="6349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Rot="1" noChangeAspect="1" noTextEdit="1"/>
          </p:cNvSpPr>
          <p:nvPr>
            <p:ph type="sldImg"/>
          </p:nvPr>
        </p:nvSpPr>
        <p:spPr bwMode="auto">
          <a:noFill/>
          <a:ln>
            <a:solidFill>
              <a:srgbClr val="000000"/>
            </a:solidFill>
            <a:miter lim="800000"/>
            <a:headEnd/>
            <a:tailEnd/>
          </a:ln>
        </p:spPr>
      </p:sp>
      <p:sp>
        <p:nvSpPr>
          <p:cNvPr id="6553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Rot="1" noChangeAspect="1" noTextEdit="1"/>
          </p:cNvSpPr>
          <p:nvPr>
            <p:ph type="sldImg"/>
          </p:nvPr>
        </p:nvSpPr>
        <p:spPr bwMode="auto">
          <a:noFill/>
          <a:ln>
            <a:solidFill>
              <a:srgbClr val="000000"/>
            </a:solidFill>
            <a:miter lim="800000"/>
            <a:headEnd/>
            <a:tailEnd/>
          </a:ln>
        </p:spPr>
      </p:sp>
      <p:sp>
        <p:nvSpPr>
          <p:cNvPr id="6758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Rot="1" noChangeAspect="1" noTextEdit="1"/>
          </p:cNvSpPr>
          <p:nvPr>
            <p:ph type="sldImg"/>
          </p:nvPr>
        </p:nvSpPr>
        <p:spPr bwMode="auto">
          <a:noFill/>
          <a:ln>
            <a:solidFill>
              <a:srgbClr val="000000"/>
            </a:solidFill>
            <a:miter lim="800000"/>
            <a:headEnd/>
            <a:tailEnd/>
          </a:ln>
        </p:spPr>
      </p:sp>
      <p:sp>
        <p:nvSpPr>
          <p:cNvPr id="6963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Rot="1" noChangeAspect="1" noTextEdit="1"/>
          </p:cNvSpPr>
          <p:nvPr>
            <p:ph type="sldImg"/>
          </p:nvPr>
        </p:nvSpPr>
        <p:spPr bwMode="auto">
          <a:noFill/>
          <a:ln>
            <a:solidFill>
              <a:srgbClr val="000000"/>
            </a:solidFill>
            <a:miter lim="800000"/>
            <a:headEnd/>
            <a:tailEnd/>
          </a:ln>
        </p:spPr>
      </p:sp>
      <p:sp>
        <p:nvSpPr>
          <p:cNvPr id="7168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Rot="1" noChangeAspect="1" noTextEdit="1"/>
          </p:cNvSpPr>
          <p:nvPr>
            <p:ph type="sldImg"/>
          </p:nvPr>
        </p:nvSpPr>
        <p:spPr bwMode="auto">
          <a:noFill/>
          <a:ln>
            <a:solidFill>
              <a:srgbClr val="000000"/>
            </a:solidFill>
            <a:miter lim="800000"/>
            <a:headEnd/>
            <a:tailEnd/>
          </a:ln>
        </p:spPr>
      </p:sp>
      <p:sp>
        <p:nvSpPr>
          <p:cNvPr id="7373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TextEdit="1"/>
          </p:cNvSpPr>
          <p:nvPr>
            <p:ph type="sldImg"/>
          </p:nvPr>
        </p:nvSpPr>
        <p:spPr bwMode="auto">
          <a:noFill/>
          <a:ln>
            <a:solidFill>
              <a:srgbClr val="000000"/>
            </a:solidFill>
            <a:miter lim="800000"/>
            <a:headEnd/>
            <a:tailEnd/>
          </a:ln>
        </p:spPr>
      </p:sp>
      <p:sp>
        <p:nvSpPr>
          <p:cNvPr id="20482"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Rot="1" noChangeAspect="1" noTextEdit="1"/>
          </p:cNvSpPr>
          <p:nvPr>
            <p:ph type="sldImg"/>
          </p:nvPr>
        </p:nvSpPr>
        <p:spPr bwMode="auto">
          <a:noFill/>
          <a:ln>
            <a:solidFill>
              <a:srgbClr val="000000"/>
            </a:solidFill>
            <a:miter lim="800000"/>
            <a:headEnd/>
            <a:tailEnd/>
          </a:ln>
        </p:spPr>
      </p:sp>
      <p:sp>
        <p:nvSpPr>
          <p:cNvPr id="7577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Rot="1" noChangeAspect="1" noTextEdit="1"/>
          </p:cNvSpPr>
          <p:nvPr>
            <p:ph type="sldImg"/>
          </p:nvPr>
        </p:nvSpPr>
        <p:spPr bwMode="auto">
          <a:noFill/>
          <a:ln>
            <a:solidFill>
              <a:srgbClr val="000000"/>
            </a:solidFill>
            <a:miter lim="800000"/>
            <a:headEnd/>
            <a:tailEnd/>
          </a:ln>
        </p:spPr>
      </p:sp>
      <p:sp>
        <p:nvSpPr>
          <p:cNvPr id="7782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Rot="1" noChangeAspect="1" noTextEdit="1"/>
          </p:cNvSpPr>
          <p:nvPr>
            <p:ph type="sldImg"/>
          </p:nvPr>
        </p:nvSpPr>
        <p:spPr bwMode="auto">
          <a:noFill/>
          <a:ln>
            <a:solidFill>
              <a:srgbClr val="000000"/>
            </a:solidFill>
            <a:miter lim="800000"/>
            <a:headEnd/>
            <a:tailEnd/>
          </a:ln>
        </p:spPr>
      </p:sp>
      <p:sp>
        <p:nvSpPr>
          <p:cNvPr id="7987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p:spPr>
      </p:sp>
      <p:sp>
        <p:nvSpPr>
          <p:cNvPr id="819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Times New Roman" pitchFamily="18" charset="0"/>
              <a:cs typeface="Times New Roman" pitchFamily="18" charset="0"/>
            </a:endParaRPr>
          </a:p>
        </p:txBody>
      </p:sp>
      <p:sp>
        <p:nvSpPr>
          <p:cNvPr id="563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535EA51-0F5B-44C7-AA02-186061D32773}" type="slidenum">
              <a:rPr lang="en-US">
                <a:cs typeface="Times New Roman" pitchFamily="18" charset="0"/>
              </a:rPr>
              <a:pPr fontAlgn="base">
                <a:spcBef>
                  <a:spcPct val="0"/>
                </a:spcBef>
                <a:spcAft>
                  <a:spcPct val="0"/>
                </a:spcAft>
                <a:defRPr/>
              </a:pPr>
              <a:t>33</a:t>
            </a:fld>
            <a:endParaRPr lang="en-US">
              <a:cs typeface="Times New Roman"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F509A09-67D0-4B61-B2B1-FB5AF7363E96}" type="slidenum">
              <a:rPr lang="en-US"/>
              <a:pPr fontAlgn="base">
                <a:spcBef>
                  <a:spcPct val="0"/>
                </a:spcBef>
                <a:spcAft>
                  <a:spcPct val="0"/>
                </a:spcAft>
                <a:defRPr/>
              </a:pPr>
              <a:t>34</a:t>
            </a:fld>
            <a:endParaRPr lang="en-US"/>
          </a:p>
        </p:txBody>
      </p:sp>
      <p:sp>
        <p:nvSpPr>
          <p:cNvPr id="839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39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Rot="1" noChangeAspect="1" noTextEdit="1"/>
          </p:cNvSpPr>
          <p:nvPr>
            <p:ph type="sldImg"/>
          </p:nvPr>
        </p:nvSpPr>
        <p:spPr bwMode="auto">
          <a:noFill/>
          <a:ln>
            <a:solidFill>
              <a:srgbClr val="000000"/>
            </a:solidFill>
            <a:miter lim="800000"/>
            <a:headEnd/>
            <a:tailEnd/>
          </a:ln>
        </p:spPr>
      </p:sp>
      <p:sp>
        <p:nvSpPr>
          <p:cNvPr id="8601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Rot="1" noChangeAspect="1" noTextEdit="1"/>
          </p:cNvSpPr>
          <p:nvPr>
            <p:ph type="sldImg"/>
          </p:nvPr>
        </p:nvSpPr>
        <p:spPr bwMode="auto">
          <a:noFill/>
          <a:ln>
            <a:solidFill>
              <a:srgbClr val="000000"/>
            </a:solidFill>
            <a:miter lim="800000"/>
            <a:headEnd/>
            <a:tailEnd/>
          </a:ln>
        </p:spPr>
      </p:sp>
      <p:sp>
        <p:nvSpPr>
          <p:cNvPr id="8806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Rot="1" noChangeAspect="1" noTextEdit="1"/>
          </p:cNvSpPr>
          <p:nvPr>
            <p:ph type="sldImg"/>
          </p:nvPr>
        </p:nvSpPr>
        <p:spPr bwMode="auto">
          <a:noFill/>
          <a:ln>
            <a:solidFill>
              <a:srgbClr val="000000"/>
            </a:solidFill>
            <a:miter lim="800000"/>
            <a:headEnd/>
            <a:tailEnd/>
          </a:ln>
        </p:spPr>
      </p:sp>
      <p:sp>
        <p:nvSpPr>
          <p:cNvPr id="9011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Rot="1" noChangeAspect="1" noTextEdit="1"/>
          </p:cNvSpPr>
          <p:nvPr>
            <p:ph type="sldImg"/>
          </p:nvPr>
        </p:nvSpPr>
        <p:spPr bwMode="auto">
          <a:noFill/>
          <a:ln>
            <a:solidFill>
              <a:srgbClr val="000000"/>
            </a:solidFill>
            <a:miter lim="800000"/>
            <a:headEnd/>
            <a:tailEnd/>
          </a:ln>
        </p:spPr>
      </p:sp>
      <p:sp>
        <p:nvSpPr>
          <p:cNvPr id="9216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Rot="1" noChangeAspect="1" noTextEdit="1"/>
          </p:cNvSpPr>
          <p:nvPr>
            <p:ph type="sldImg"/>
          </p:nvPr>
        </p:nvSpPr>
        <p:spPr bwMode="auto">
          <a:noFill/>
          <a:ln>
            <a:solidFill>
              <a:srgbClr val="000000"/>
            </a:solidFill>
            <a:miter lim="800000"/>
            <a:headEnd/>
            <a:tailEnd/>
          </a:ln>
        </p:spPr>
      </p:sp>
      <p:sp>
        <p:nvSpPr>
          <p:cNvPr id="9421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TextEdit="1"/>
          </p:cNvSpPr>
          <p:nvPr>
            <p:ph type="sldImg"/>
          </p:nvPr>
        </p:nvSpPr>
        <p:spPr bwMode="auto">
          <a:noFill/>
          <a:ln>
            <a:solidFill>
              <a:srgbClr val="000000"/>
            </a:solidFill>
            <a:miter lim="800000"/>
            <a:headEnd/>
            <a:tailEnd/>
          </a:ln>
        </p:spPr>
      </p:sp>
      <p:sp>
        <p:nvSpPr>
          <p:cNvPr id="22530"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TextEdit="1"/>
          </p:cNvSpPr>
          <p:nvPr>
            <p:ph type="sldImg"/>
          </p:nvPr>
        </p:nvSpPr>
        <p:spPr bwMode="auto">
          <a:noFill/>
          <a:ln>
            <a:solidFill>
              <a:srgbClr val="000000"/>
            </a:solidFill>
            <a:miter lim="800000"/>
            <a:headEnd/>
            <a:tailEnd/>
          </a:ln>
        </p:spPr>
      </p:sp>
      <p:sp>
        <p:nvSpPr>
          <p:cNvPr id="24578"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TextEdit="1"/>
          </p:cNvSpPr>
          <p:nvPr>
            <p:ph type="sldImg"/>
          </p:nvPr>
        </p:nvSpPr>
        <p:spPr bwMode="auto">
          <a:noFill/>
          <a:ln>
            <a:solidFill>
              <a:srgbClr val="000000"/>
            </a:solidFill>
            <a:miter lim="800000"/>
            <a:headEnd/>
            <a:tailEnd/>
          </a:ln>
        </p:spPr>
      </p:sp>
      <p:sp>
        <p:nvSpPr>
          <p:cNvPr id="2662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Times New Roman" pitchFamily="18" charset="0"/>
              <a:cs typeface="Times New Roman" pitchFamily="18" charset="0"/>
            </a:endParaRPr>
          </a:p>
        </p:txBody>
      </p:sp>
      <p:sp>
        <p:nvSpPr>
          <p:cNvPr id="204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266E6E5-C0B4-4BE6-8B4C-E1A17DE5B35C}" type="slidenum">
              <a:rPr lang="en-US">
                <a:cs typeface="Times New Roman" pitchFamily="18" charset="0"/>
              </a:rPr>
              <a:pPr fontAlgn="base">
                <a:spcBef>
                  <a:spcPct val="0"/>
                </a:spcBef>
                <a:spcAft>
                  <a:spcPct val="0"/>
                </a:spcAft>
                <a:defRPr/>
              </a:pPr>
              <a:t>7</a:t>
            </a:fld>
            <a:endParaRPr lang="en-US">
              <a:cs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noFill/>
          <a:ln>
            <a:solidFill>
              <a:srgbClr val="000000"/>
            </a:solidFill>
            <a:miter lim="800000"/>
            <a:headEnd/>
            <a:tailEnd/>
          </a:ln>
        </p:spPr>
      </p:sp>
      <p:sp>
        <p:nvSpPr>
          <p:cNvPr id="3072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TextEdit="1"/>
          </p:cNvSpPr>
          <p:nvPr>
            <p:ph type="sldImg"/>
          </p:nvPr>
        </p:nvSpPr>
        <p:spPr bwMode="auto">
          <a:noFill/>
          <a:ln>
            <a:solidFill>
              <a:srgbClr val="000000"/>
            </a:solidFill>
            <a:miter lim="800000"/>
            <a:headEnd/>
            <a:tailEnd/>
          </a:ln>
        </p:spPr>
      </p:sp>
      <p:sp>
        <p:nvSpPr>
          <p:cNvPr id="32770"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03F000F-BA1A-44A8-AB0A-DAE7F968DDA5}" type="datetimeFigureOut">
              <a:rPr lang="en-US"/>
              <a:pPr>
                <a:defRPr/>
              </a:pPr>
              <a:t>2/13/2009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1471327-8C1B-4E4D-8529-29E9E60F462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37395F5-010E-41FF-926E-C3D3876D5FF5}" type="datetimeFigureOut">
              <a:rPr lang="en-US"/>
              <a:pPr>
                <a:defRPr/>
              </a:pPr>
              <a:t>2/13/2009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049EF85-555C-4470-8D91-36036B5CEC6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39F68E6-9620-447B-85C9-5E135D7FE431}" type="datetimeFigureOut">
              <a:rPr lang="en-US"/>
              <a:pPr>
                <a:defRPr/>
              </a:pPr>
              <a:t>2/13/2009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3FE8185-72B9-495A-9642-E5AD172109E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5" descr="NJVidLogo_color"/>
          <p:cNvPicPr>
            <a:picLocks noChangeAspect="1" noChangeArrowheads="1"/>
          </p:cNvPicPr>
          <p:nvPr userDrawn="1"/>
        </p:nvPicPr>
        <p:blipFill>
          <a:blip r:embed="rId2"/>
          <a:srcRect/>
          <a:stretch>
            <a:fillRect/>
          </a:stretch>
        </p:blipFill>
        <p:spPr bwMode="auto">
          <a:xfrm>
            <a:off x="914400" y="392113"/>
            <a:ext cx="1524000" cy="796925"/>
          </a:xfrm>
          <a:prstGeom prst="rect">
            <a:avLst/>
          </a:prstGeom>
          <a:noFill/>
          <a:ln w="9525">
            <a:noFill/>
            <a:miter lim="800000"/>
            <a:headEnd/>
            <a:tailEnd/>
          </a:ln>
        </p:spPr>
      </p:pic>
      <p:sp>
        <p:nvSpPr>
          <p:cNvPr id="2" name="Title 1"/>
          <p:cNvSpPr>
            <a:spLocks noGrp="1"/>
          </p:cNvSpPr>
          <p:nvPr>
            <p:ph type="title"/>
          </p:nvPr>
        </p:nvSpPr>
        <p:spPr/>
        <p:txBody>
          <a:bodyPr>
            <a:normAutofit/>
          </a:bodyPr>
          <a:lstStyle>
            <a:lvl1pPr>
              <a:defRPr sz="2800" baseline="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495CA09C-9246-472E-9577-E2D6F630C9A3}" type="datetimeFigureOut">
              <a:rPr lang="en-US"/>
              <a:pPr>
                <a:defRPr/>
              </a:pPr>
              <a:t>2/13/2009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B9F76AE-24B9-4B42-88CC-CB874AC0223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B878383-46F9-4BED-AB4F-523F303637F5}" type="datetimeFigureOut">
              <a:rPr lang="en-US"/>
              <a:pPr>
                <a:defRPr/>
              </a:pPr>
              <a:t>2/13/2009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5C854E7-722D-4E6F-B6AB-794B6F2A8BF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7AE363D-3962-4844-BF75-328EFD2E81CE}" type="datetimeFigureOut">
              <a:rPr lang="en-US"/>
              <a:pPr>
                <a:defRPr/>
              </a:pPr>
              <a:t>2/13/2009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D2912E2-5A72-4D4D-B5E6-702F8E8365C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CA0BFCC-F066-4E32-A07F-93D3AF7F6E62}" type="datetimeFigureOut">
              <a:rPr lang="en-US"/>
              <a:pPr>
                <a:defRPr/>
              </a:pPr>
              <a:t>2/13/2009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AC13ED9-7F08-4936-8C84-89E39D6237D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B99C646-C081-4E83-BD69-CC1F039B6988}" type="datetimeFigureOut">
              <a:rPr lang="en-US"/>
              <a:pPr>
                <a:defRPr/>
              </a:pPr>
              <a:t>2/13/2009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22B2A22-69D9-45A5-820C-698EE76B041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94493DB-7E97-4237-ABE6-D7AD23C344DC}" type="datetimeFigureOut">
              <a:rPr lang="en-US"/>
              <a:pPr>
                <a:defRPr/>
              </a:pPr>
              <a:t>2/13/2009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3706E73-9C6A-4B5E-AFC8-21220CC4E8E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037F024-E7CF-4EB5-BA78-C075EED6A398}" type="datetimeFigureOut">
              <a:rPr lang="en-US"/>
              <a:pPr>
                <a:defRPr/>
              </a:pPr>
              <a:t>2/13/2009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639D059-0012-4CFC-A26D-F44D2E7EDC0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72F85DC-20A5-4773-9087-E0367156151E}" type="datetimeFigureOut">
              <a:rPr lang="en-US"/>
              <a:pPr>
                <a:defRPr/>
              </a:pPr>
              <a:t>2/13/2009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C026D12-DD2F-4B92-9744-5283BD56540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7D6A061-5B6C-457C-B248-3C98942E87D1}" type="datetimeFigureOut">
              <a:rPr lang="en-US"/>
              <a:pPr>
                <a:defRPr/>
              </a:pPr>
              <a:t>2/13/2009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BF6A157-F7D2-40CD-92C5-79E13D6CE43C}" type="slidenum">
              <a:rPr lang="en-US"/>
              <a:pPr>
                <a:defRPr/>
              </a:pPr>
              <a:t>‹#›</a:t>
            </a:fld>
            <a:endParaRPr lang="en-US"/>
          </a:p>
        </p:txBody>
      </p:sp>
      <p:pic>
        <p:nvPicPr>
          <p:cNvPr id="1031" name="Picture 15" descr="NJVidLogo_color"/>
          <p:cNvPicPr>
            <a:picLocks noChangeAspect="1" noChangeArrowheads="1"/>
          </p:cNvPicPr>
          <p:nvPr userDrawn="1"/>
        </p:nvPicPr>
        <p:blipFill>
          <a:blip r:embed="rId14"/>
          <a:srcRect/>
          <a:stretch>
            <a:fillRect/>
          </a:stretch>
        </p:blipFill>
        <p:spPr bwMode="auto">
          <a:xfrm>
            <a:off x="914400" y="392113"/>
            <a:ext cx="1524000" cy="7969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1" r:id="rId1"/>
    <p:sldLayoutId id="214748366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www.moore.or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19.jpe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20.jpeg"/><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85800" y="304800"/>
            <a:ext cx="7543800" cy="2514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362" name="Title 1"/>
          <p:cNvSpPr>
            <a:spLocks noGrp="1"/>
          </p:cNvSpPr>
          <p:nvPr>
            <p:ph type="ctrTitle"/>
          </p:nvPr>
        </p:nvSpPr>
        <p:spPr>
          <a:xfrm>
            <a:off x="762000" y="2362200"/>
            <a:ext cx="7772400" cy="1470025"/>
          </a:xfrm>
        </p:spPr>
        <p:txBody>
          <a:bodyPr/>
          <a:lstStyle/>
          <a:p>
            <a:pPr eaLnBrk="1" hangingPunct="1"/>
            <a:r>
              <a:rPr lang="en-US" smtClean="0"/>
              <a:t> Statewide Digital Video Network</a:t>
            </a:r>
          </a:p>
        </p:txBody>
      </p:sp>
      <p:sp>
        <p:nvSpPr>
          <p:cNvPr id="15363" name="Subtitle 2"/>
          <p:cNvSpPr>
            <a:spLocks noGrp="1"/>
          </p:cNvSpPr>
          <p:nvPr>
            <p:ph type="subTitle" idx="1"/>
          </p:nvPr>
        </p:nvSpPr>
        <p:spPr/>
        <p:txBody>
          <a:bodyPr/>
          <a:lstStyle/>
          <a:p>
            <a:pPr eaLnBrk="1" hangingPunct="1"/>
            <a:r>
              <a:rPr lang="en-US" smtClean="0">
                <a:solidFill>
                  <a:srgbClr val="4785D1"/>
                </a:solidFill>
              </a:rPr>
              <a:t>George Laskaris</a:t>
            </a:r>
          </a:p>
          <a:p>
            <a:pPr eaLnBrk="1" hangingPunct="1"/>
            <a:r>
              <a:rPr lang="en-US" smtClean="0">
                <a:solidFill>
                  <a:schemeClr val="tx2"/>
                </a:solidFill>
              </a:rPr>
              <a:t>NJEDge.Net</a:t>
            </a:r>
          </a:p>
        </p:txBody>
      </p:sp>
      <p:pic>
        <p:nvPicPr>
          <p:cNvPr id="15364" name="Picture 15" descr="NJVidLogo_color"/>
          <p:cNvPicPr>
            <a:picLocks noChangeAspect="1" noChangeArrowheads="1"/>
          </p:cNvPicPr>
          <p:nvPr/>
        </p:nvPicPr>
        <p:blipFill>
          <a:blip r:embed="rId3"/>
          <a:srcRect/>
          <a:stretch>
            <a:fillRect/>
          </a:stretch>
        </p:blipFill>
        <p:spPr bwMode="auto">
          <a:xfrm>
            <a:off x="2057400" y="457200"/>
            <a:ext cx="4876800" cy="2179638"/>
          </a:xfrm>
          <a:prstGeom prst="rect">
            <a:avLst/>
          </a:prstGeom>
          <a:noFill/>
          <a:ln w="9525">
            <a:noFill/>
            <a:miter lim="800000"/>
            <a:headEnd/>
            <a:tailEnd/>
          </a:ln>
        </p:spPr>
      </p:pic>
      <p:sp>
        <p:nvSpPr>
          <p:cNvPr id="15365" name="TextBox 5"/>
          <p:cNvSpPr txBox="1">
            <a:spLocks noChangeArrowheads="1"/>
          </p:cNvSpPr>
          <p:nvPr/>
        </p:nvSpPr>
        <p:spPr bwMode="auto">
          <a:xfrm>
            <a:off x="5943600" y="6096000"/>
            <a:ext cx="2590800" cy="641350"/>
          </a:xfrm>
          <a:prstGeom prst="rect">
            <a:avLst/>
          </a:prstGeom>
          <a:noFill/>
          <a:ln w="9525">
            <a:noFill/>
            <a:miter lim="800000"/>
            <a:headEnd/>
            <a:tailEnd/>
          </a:ln>
        </p:spPr>
        <p:txBody>
          <a:bodyPr>
            <a:spAutoFit/>
          </a:bodyPr>
          <a:lstStyle/>
          <a:p>
            <a:r>
              <a:rPr lang="en-US">
                <a:latin typeface="Calibri" pitchFamily="34" charset="0"/>
              </a:rPr>
              <a:t>February 5, 2009 </a:t>
            </a:r>
          </a:p>
          <a:p>
            <a:r>
              <a:rPr lang="en-US">
                <a:latin typeface="Calibri" pitchFamily="34" charset="0"/>
              </a:rPr>
              <a:t>StateNets Meeting </a:t>
            </a:r>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pPr eaLnBrk="1" hangingPunct="1"/>
            <a:r>
              <a:rPr lang="en-US" sz="3200" smtClean="0"/>
              <a:t>          Storage Architecture - Needs</a:t>
            </a:r>
          </a:p>
        </p:txBody>
      </p:sp>
      <p:sp>
        <p:nvSpPr>
          <p:cNvPr id="3" name="Content Placeholder 2"/>
          <p:cNvSpPr txBox="1">
            <a:spLocks/>
          </p:cNvSpPr>
          <p:nvPr/>
        </p:nvSpPr>
        <p:spPr>
          <a:xfrm>
            <a:off x="838200" y="1524000"/>
            <a:ext cx="7772400" cy="4114800"/>
          </a:xfrm>
          <a:prstGeom prst="rect">
            <a:avLst/>
          </a:prstGeom>
        </p:spPr>
        <p:txBody>
          <a:bodyPr/>
          <a:lstStyle/>
          <a:p>
            <a:pPr marL="342900" indent="-342900" eaLnBrk="0" fontAlgn="auto" hangingPunct="0">
              <a:spcBef>
                <a:spcPct val="20000"/>
              </a:spcBef>
              <a:spcAft>
                <a:spcPts val="0"/>
              </a:spcAft>
              <a:buClr>
                <a:schemeClr val="folHlink"/>
              </a:buClr>
              <a:buSzPct val="60000"/>
              <a:buFontTx/>
              <a:buBlip>
                <a:blip r:embed="rId3"/>
              </a:buBlip>
              <a:defRPr/>
            </a:pPr>
            <a:r>
              <a:rPr lang="en-US" sz="2400" kern="0" dirty="0">
                <a:latin typeface="+mn-lt"/>
                <a:cs typeface="+mn-cs"/>
              </a:rPr>
              <a:t>Object Store</a:t>
            </a:r>
          </a:p>
          <a:p>
            <a:pPr marL="742950" lvl="1" indent="-285750" eaLnBrk="0" fontAlgn="auto" hangingPunct="0">
              <a:spcBef>
                <a:spcPct val="20000"/>
              </a:spcBef>
              <a:spcAft>
                <a:spcPts val="0"/>
              </a:spcAft>
              <a:buClr>
                <a:schemeClr val="hlink"/>
              </a:buClr>
              <a:buSzPct val="90000"/>
              <a:buFontTx/>
              <a:buBlip>
                <a:blip r:embed="rId3"/>
              </a:buBlip>
              <a:defRPr/>
            </a:pPr>
            <a:r>
              <a:rPr lang="en-US" sz="2400" kern="0" dirty="0">
                <a:latin typeface="+mn-lt"/>
                <a:cs typeface="+mn-cs"/>
              </a:rPr>
              <a:t>Under Fedora management services</a:t>
            </a:r>
          </a:p>
          <a:p>
            <a:pPr marL="742950" lvl="1" indent="-285750" eaLnBrk="0" fontAlgn="auto" hangingPunct="0">
              <a:spcBef>
                <a:spcPct val="20000"/>
              </a:spcBef>
              <a:spcAft>
                <a:spcPts val="0"/>
              </a:spcAft>
              <a:buClr>
                <a:schemeClr val="hlink"/>
              </a:buClr>
              <a:buSzPct val="90000"/>
              <a:buFontTx/>
              <a:buBlip>
                <a:blip r:embed="rId3"/>
              </a:buBlip>
              <a:defRPr/>
            </a:pPr>
            <a:r>
              <a:rPr lang="en-US" sz="2400" kern="0" dirty="0">
                <a:latin typeface="+mn-lt"/>
                <a:cs typeface="+mn-cs"/>
              </a:rPr>
              <a:t>Relatively small presentation files</a:t>
            </a:r>
          </a:p>
          <a:p>
            <a:pPr marL="742950" lvl="1" indent="-285750" eaLnBrk="0" fontAlgn="auto" hangingPunct="0">
              <a:spcBef>
                <a:spcPct val="20000"/>
              </a:spcBef>
              <a:spcAft>
                <a:spcPts val="0"/>
              </a:spcAft>
              <a:buClr>
                <a:schemeClr val="hlink"/>
              </a:buClr>
              <a:buSzPct val="90000"/>
              <a:buFontTx/>
              <a:buBlip>
                <a:blip r:embed="rId3"/>
              </a:buBlip>
              <a:defRPr/>
            </a:pPr>
            <a:endParaRPr lang="en-US" sz="2400" kern="0" dirty="0">
              <a:latin typeface="+mn-lt"/>
              <a:cs typeface="+mn-cs"/>
            </a:endParaRPr>
          </a:p>
          <a:p>
            <a:pPr marL="342900" indent="-342900" eaLnBrk="0" fontAlgn="auto" hangingPunct="0">
              <a:spcBef>
                <a:spcPct val="20000"/>
              </a:spcBef>
              <a:spcAft>
                <a:spcPts val="0"/>
              </a:spcAft>
              <a:buClr>
                <a:schemeClr val="folHlink"/>
              </a:buClr>
              <a:buSzPct val="60000"/>
              <a:buFontTx/>
              <a:buBlip>
                <a:blip r:embed="rId3"/>
              </a:buBlip>
              <a:defRPr/>
            </a:pPr>
            <a:r>
              <a:rPr lang="en-US" sz="2400" kern="0" dirty="0">
                <a:latin typeface="+mn-lt"/>
                <a:cs typeface="+mn-cs"/>
              </a:rPr>
              <a:t>Archival Store</a:t>
            </a:r>
          </a:p>
          <a:p>
            <a:pPr marL="742950" lvl="1" indent="-285750" eaLnBrk="0" fontAlgn="auto" hangingPunct="0">
              <a:spcBef>
                <a:spcPct val="20000"/>
              </a:spcBef>
              <a:spcAft>
                <a:spcPts val="0"/>
              </a:spcAft>
              <a:buClr>
                <a:schemeClr val="hlink"/>
              </a:buClr>
              <a:buSzPct val="90000"/>
              <a:buFontTx/>
              <a:buBlip>
                <a:blip r:embed="rId3"/>
              </a:buBlip>
              <a:defRPr/>
            </a:pPr>
            <a:r>
              <a:rPr lang="en-US" sz="2400" kern="0" dirty="0">
                <a:latin typeface="+mn-lt"/>
                <a:cs typeface="+mn-cs"/>
              </a:rPr>
              <a:t>Infrequent access</a:t>
            </a:r>
          </a:p>
          <a:p>
            <a:pPr marL="742950" lvl="1" indent="-285750" eaLnBrk="0" fontAlgn="auto" hangingPunct="0">
              <a:spcBef>
                <a:spcPct val="20000"/>
              </a:spcBef>
              <a:spcAft>
                <a:spcPts val="0"/>
              </a:spcAft>
              <a:buClr>
                <a:schemeClr val="hlink"/>
              </a:buClr>
              <a:buSzPct val="90000"/>
              <a:buFontTx/>
              <a:buBlip>
                <a:blip r:embed="rId3"/>
              </a:buBlip>
              <a:defRPr/>
            </a:pPr>
            <a:r>
              <a:rPr lang="en-US" sz="2400" kern="0" dirty="0">
                <a:latin typeface="+mn-lt"/>
                <a:cs typeface="+mn-cs"/>
              </a:rPr>
              <a:t>Non-proprietary, uncompressed formats</a:t>
            </a:r>
          </a:p>
          <a:p>
            <a:pPr marL="742950" lvl="1" indent="-285750" eaLnBrk="0" fontAlgn="auto" hangingPunct="0">
              <a:spcBef>
                <a:spcPct val="20000"/>
              </a:spcBef>
              <a:spcAft>
                <a:spcPts val="0"/>
              </a:spcAft>
              <a:buClr>
                <a:schemeClr val="hlink"/>
              </a:buClr>
              <a:buSzPct val="90000"/>
              <a:buFontTx/>
              <a:buBlip>
                <a:blip r:embed="rId3"/>
              </a:buBlip>
              <a:defRPr/>
            </a:pPr>
            <a:endParaRPr lang="en-US" sz="2400" kern="0" dirty="0">
              <a:latin typeface="+mn-lt"/>
              <a:cs typeface="+mn-cs"/>
            </a:endParaRPr>
          </a:p>
          <a:p>
            <a:pPr marL="342900" indent="-342900" eaLnBrk="0" fontAlgn="auto" hangingPunct="0">
              <a:spcBef>
                <a:spcPct val="20000"/>
              </a:spcBef>
              <a:spcAft>
                <a:spcPts val="0"/>
              </a:spcAft>
              <a:buClr>
                <a:schemeClr val="folHlink"/>
              </a:buClr>
              <a:buSzPct val="60000"/>
              <a:buFontTx/>
              <a:buBlip>
                <a:blip r:embed="rId3"/>
              </a:buBlip>
              <a:defRPr/>
            </a:pPr>
            <a:r>
              <a:rPr lang="en-US" sz="2400" kern="0" dirty="0">
                <a:latin typeface="+mn-lt"/>
                <a:cs typeface="+mn-cs"/>
              </a:rPr>
              <a:t>Large Mass Store</a:t>
            </a:r>
          </a:p>
          <a:p>
            <a:pPr marL="742950" lvl="1" indent="-285750" eaLnBrk="0" fontAlgn="auto" hangingPunct="0">
              <a:spcBef>
                <a:spcPct val="20000"/>
              </a:spcBef>
              <a:spcAft>
                <a:spcPts val="0"/>
              </a:spcAft>
              <a:buClr>
                <a:schemeClr val="hlink"/>
              </a:buClr>
              <a:buSzPct val="90000"/>
              <a:buFontTx/>
              <a:buBlip>
                <a:blip r:embed="rId3"/>
              </a:buBlip>
              <a:defRPr/>
            </a:pPr>
            <a:r>
              <a:rPr lang="en-US" sz="2400" kern="0" dirty="0">
                <a:latin typeface="+mn-lt"/>
                <a:cs typeface="+mn-cs"/>
              </a:rPr>
              <a:t>Science data</a:t>
            </a:r>
          </a:p>
          <a:p>
            <a:pPr marL="742950" lvl="1" indent="-285750" eaLnBrk="0" fontAlgn="auto" hangingPunct="0">
              <a:spcBef>
                <a:spcPct val="20000"/>
              </a:spcBef>
              <a:spcAft>
                <a:spcPts val="0"/>
              </a:spcAft>
              <a:buClr>
                <a:schemeClr val="hlink"/>
              </a:buClr>
              <a:buSzPct val="90000"/>
              <a:buFontTx/>
              <a:buBlip>
                <a:blip r:embed="rId3"/>
              </a:buBlip>
              <a:defRPr/>
            </a:pPr>
            <a:r>
              <a:rPr lang="en-US" sz="2400" kern="0" dirty="0">
                <a:latin typeface="+mn-lt"/>
                <a:cs typeface="+mn-cs"/>
              </a:rPr>
              <a:t>On order of </a:t>
            </a:r>
            <a:r>
              <a:rPr lang="en-US" sz="2400" kern="0" dirty="0" err="1">
                <a:latin typeface="+mn-lt"/>
                <a:cs typeface="+mn-cs"/>
              </a:rPr>
              <a:t>petabytes</a:t>
            </a:r>
            <a:endParaRPr lang="en-US" sz="2400" kern="0" dirty="0">
              <a:latin typeface="+mn-lt"/>
              <a:cs typeface="+mn-cs"/>
            </a:endParaRPr>
          </a:p>
          <a:p>
            <a:pPr marL="742950" lvl="1" indent="-285750" eaLnBrk="0" fontAlgn="auto" hangingPunct="0">
              <a:spcBef>
                <a:spcPct val="20000"/>
              </a:spcBef>
              <a:spcAft>
                <a:spcPts val="0"/>
              </a:spcAft>
              <a:buClr>
                <a:schemeClr val="hlink"/>
              </a:buClr>
              <a:buSzPct val="90000"/>
              <a:buFontTx/>
              <a:buBlip>
                <a:blip r:embed="rId3"/>
              </a:buBlip>
              <a:defRPr/>
            </a:pPr>
            <a:endParaRPr lang="en-US" sz="2000" kern="0" dirty="0">
              <a:latin typeface="+mn-lt"/>
              <a:cs typeface="+mn-cs"/>
            </a:endParaRPr>
          </a:p>
          <a:p>
            <a:pPr marL="742950" lvl="1" indent="-285750" eaLnBrk="0" fontAlgn="auto" hangingPunct="0">
              <a:spcBef>
                <a:spcPct val="20000"/>
              </a:spcBef>
              <a:spcAft>
                <a:spcPts val="0"/>
              </a:spcAft>
              <a:buClr>
                <a:schemeClr val="hlink"/>
              </a:buClr>
              <a:buSzPct val="90000"/>
              <a:buFontTx/>
              <a:buBlip>
                <a:blip r:embed="rId3"/>
              </a:buBlip>
              <a:defRPr/>
            </a:pPr>
            <a:endParaRPr lang="en-US" sz="2000" kern="0" dirty="0">
              <a:latin typeface="+mn-lt"/>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1600200" y="228600"/>
            <a:ext cx="7793038" cy="693738"/>
          </a:xfrm>
        </p:spPr>
        <p:txBody>
          <a:bodyPr/>
          <a:lstStyle/>
          <a:p>
            <a:pPr eaLnBrk="1" hangingPunct="1"/>
            <a:r>
              <a:rPr lang="en-US" sz="3200" smtClean="0"/>
              <a:t>Storage &amp; Server Architecture</a:t>
            </a:r>
          </a:p>
        </p:txBody>
      </p:sp>
      <p:sp>
        <p:nvSpPr>
          <p:cNvPr id="35842" name="AutoShape 3"/>
          <p:cNvSpPr>
            <a:spLocks noChangeArrowheads="1"/>
          </p:cNvSpPr>
          <p:nvPr/>
        </p:nvSpPr>
        <p:spPr bwMode="auto">
          <a:xfrm>
            <a:off x="3505200" y="3224213"/>
            <a:ext cx="1371600" cy="1119187"/>
          </a:xfrm>
          <a:prstGeom prst="can">
            <a:avLst>
              <a:gd name="adj" fmla="val 26389"/>
            </a:avLst>
          </a:prstGeom>
          <a:solidFill>
            <a:schemeClr val="hlink"/>
          </a:solidFill>
          <a:ln w="25400">
            <a:solidFill>
              <a:schemeClr val="tx1"/>
            </a:solidFill>
            <a:round/>
            <a:headEnd/>
            <a:tailEnd/>
          </a:ln>
        </p:spPr>
        <p:txBody>
          <a:bodyPr wrap="none" anchor="ctr"/>
          <a:lstStyle/>
          <a:p>
            <a:endParaRPr lang="en-US">
              <a:latin typeface="Calibri" pitchFamily="34" charset="0"/>
            </a:endParaRPr>
          </a:p>
        </p:txBody>
      </p:sp>
      <p:sp>
        <p:nvSpPr>
          <p:cNvPr id="35843" name="Text Box 4"/>
          <p:cNvSpPr txBox="1">
            <a:spLocks noChangeArrowheads="1"/>
          </p:cNvSpPr>
          <p:nvPr/>
        </p:nvSpPr>
        <p:spPr bwMode="auto">
          <a:xfrm>
            <a:off x="3530600" y="3560763"/>
            <a:ext cx="1354138" cy="639762"/>
          </a:xfrm>
          <a:prstGeom prst="rect">
            <a:avLst/>
          </a:prstGeom>
          <a:noFill/>
          <a:ln w="9525">
            <a:noFill/>
            <a:miter lim="800000"/>
            <a:headEnd/>
            <a:tailEnd/>
          </a:ln>
        </p:spPr>
        <p:txBody>
          <a:bodyPr wrap="none">
            <a:spAutoFit/>
          </a:bodyPr>
          <a:lstStyle/>
          <a:p>
            <a:pPr algn="ctr"/>
            <a:r>
              <a:rPr lang="en-US" sz="1200" b="1">
                <a:solidFill>
                  <a:schemeClr val="bg1"/>
                </a:solidFill>
              </a:rPr>
              <a:t>Fedora</a:t>
            </a:r>
          </a:p>
          <a:p>
            <a:pPr algn="ctr"/>
            <a:r>
              <a:rPr lang="en-US" sz="1200" b="1">
                <a:solidFill>
                  <a:schemeClr val="bg1"/>
                </a:solidFill>
              </a:rPr>
              <a:t>Repository</a:t>
            </a:r>
          </a:p>
          <a:p>
            <a:pPr algn="ctr"/>
            <a:r>
              <a:rPr lang="en-US" sz="1200" b="1">
                <a:solidFill>
                  <a:schemeClr val="bg1"/>
                </a:solidFill>
              </a:rPr>
              <a:t>(Digital Objects)</a:t>
            </a:r>
          </a:p>
        </p:txBody>
      </p:sp>
      <p:sp>
        <p:nvSpPr>
          <p:cNvPr id="8" name="AutoShape 3"/>
          <p:cNvSpPr>
            <a:spLocks noChangeArrowheads="1"/>
          </p:cNvSpPr>
          <p:nvPr/>
        </p:nvSpPr>
        <p:spPr bwMode="auto">
          <a:xfrm>
            <a:off x="1012825" y="4748213"/>
            <a:ext cx="1371600" cy="1042987"/>
          </a:xfrm>
          <a:prstGeom prst="can">
            <a:avLst>
              <a:gd name="adj" fmla="val 26389"/>
            </a:avLst>
          </a:prstGeom>
          <a:solidFill>
            <a:schemeClr val="accent2">
              <a:lumMod val="75000"/>
            </a:schemeClr>
          </a:solidFill>
          <a:ln w="25400">
            <a:solidFill>
              <a:schemeClr val="tx1"/>
            </a:solidFill>
            <a:round/>
            <a:headEnd/>
            <a:tailEnd/>
          </a:ln>
        </p:spPr>
        <p:txBody>
          <a:bodyPr wrap="none" anchor="ctr"/>
          <a:lstStyle/>
          <a:p>
            <a:pPr fontAlgn="auto">
              <a:spcBef>
                <a:spcPts val="0"/>
              </a:spcBef>
              <a:spcAft>
                <a:spcPts val="0"/>
              </a:spcAft>
              <a:defRPr/>
            </a:pPr>
            <a:endParaRPr lang="en-US">
              <a:latin typeface="+mn-lt"/>
              <a:cs typeface="Times New Roman" pitchFamily="18" charset="0"/>
            </a:endParaRPr>
          </a:p>
        </p:txBody>
      </p:sp>
      <p:sp>
        <p:nvSpPr>
          <p:cNvPr id="35845" name="Text Box 4"/>
          <p:cNvSpPr txBox="1">
            <a:spLocks noChangeArrowheads="1"/>
          </p:cNvSpPr>
          <p:nvPr/>
        </p:nvSpPr>
        <p:spPr bwMode="auto">
          <a:xfrm>
            <a:off x="1111250" y="5105400"/>
            <a:ext cx="1250950" cy="246063"/>
          </a:xfrm>
          <a:prstGeom prst="rect">
            <a:avLst/>
          </a:prstGeom>
          <a:noFill/>
          <a:ln w="9525">
            <a:noFill/>
            <a:miter lim="800000"/>
            <a:headEnd/>
            <a:tailEnd/>
          </a:ln>
        </p:spPr>
        <p:txBody>
          <a:bodyPr wrap="none">
            <a:spAutoFit/>
          </a:bodyPr>
          <a:lstStyle/>
          <a:p>
            <a:pPr algn="ctr"/>
            <a:r>
              <a:rPr lang="en-US" sz="1000" b="1">
                <a:latin typeface="Calibri" pitchFamily="34" charset="0"/>
                <a:cs typeface="Tahoma" pitchFamily="34" charset="0"/>
              </a:rPr>
              <a:t>Archival Masters</a:t>
            </a:r>
          </a:p>
        </p:txBody>
      </p:sp>
      <p:sp>
        <p:nvSpPr>
          <p:cNvPr id="35846" name="AutoShape 10"/>
          <p:cNvSpPr>
            <a:spLocks noChangeArrowheads="1"/>
          </p:cNvSpPr>
          <p:nvPr/>
        </p:nvSpPr>
        <p:spPr bwMode="auto">
          <a:xfrm>
            <a:off x="6019800" y="4267200"/>
            <a:ext cx="2020888" cy="315913"/>
          </a:xfrm>
          <a:prstGeom prst="roundRect">
            <a:avLst>
              <a:gd name="adj" fmla="val 16667"/>
            </a:avLst>
          </a:prstGeom>
          <a:solidFill>
            <a:srgbClr val="C0C0C0"/>
          </a:solidFill>
          <a:ln w="25400">
            <a:solidFill>
              <a:schemeClr val="hlink"/>
            </a:solidFill>
            <a:miter lim="800000"/>
            <a:headEnd/>
            <a:tailEnd/>
          </a:ln>
        </p:spPr>
        <p:txBody>
          <a:bodyPr wrap="none" anchor="ctr"/>
          <a:lstStyle/>
          <a:p>
            <a:endParaRPr lang="en-US">
              <a:latin typeface="Calibri" pitchFamily="34" charset="0"/>
            </a:endParaRPr>
          </a:p>
        </p:txBody>
      </p:sp>
      <p:sp>
        <p:nvSpPr>
          <p:cNvPr id="35847" name="Text Box 11"/>
          <p:cNvSpPr txBox="1">
            <a:spLocks noChangeArrowheads="1"/>
          </p:cNvSpPr>
          <p:nvPr/>
        </p:nvSpPr>
        <p:spPr bwMode="auto">
          <a:xfrm>
            <a:off x="6037263" y="4256088"/>
            <a:ext cx="1927225" cy="246062"/>
          </a:xfrm>
          <a:prstGeom prst="rect">
            <a:avLst/>
          </a:prstGeom>
          <a:noFill/>
          <a:ln w="9525">
            <a:noFill/>
            <a:miter lim="800000"/>
            <a:headEnd/>
            <a:tailEnd/>
          </a:ln>
        </p:spPr>
        <p:txBody>
          <a:bodyPr wrap="none">
            <a:spAutoFit/>
          </a:bodyPr>
          <a:lstStyle/>
          <a:p>
            <a:r>
              <a:rPr lang="en-US" sz="1000" b="1">
                <a:latin typeface="Calibri" pitchFamily="34" charset="0"/>
              </a:rPr>
              <a:t>Streaming Server (Darwin)</a:t>
            </a:r>
          </a:p>
        </p:txBody>
      </p:sp>
      <p:sp>
        <p:nvSpPr>
          <p:cNvPr id="41" name="AutoShape 3"/>
          <p:cNvSpPr>
            <a:spLocks noChangeArrowheads="1"/>
          </p:cNvSpPr>
          <p:nvPr/>
        </p:nvSpPr>
        <p:spPr bwMode="auto">
          <a:xfrm>
            <a:off x="6248400" y="4724400"/>
            <a:ext cx="1371600" cy="762000"/>
          </a:xfrm>
          <a:prstGeom prst="can">
            <a:avLst>
              <a:gd name="adj" fmla="val 26389"/>
            </a:avLst>
          </a:prstGeom>
          <a:solidFill>
            <a:schemeClr val="accent2">
              <a:lumMod val="60000"/>
              <a:lumOff val="40000"/>
            </a:schemeClr>
          </a:solidFill>
          <a:ln w="25400">
            <a:solidFill>
              <a:schemeClr val="tx1"/>
            </a:solidFill>
            <a:round/>
            <a:headEnd/>
            <a:tailEnd/>
          </a:ln>
        </p:spPr>
        <p:txBody>
          <a:bodyPr wrap="none" anchor="ctr"/>
          <a:lstStyle/>
          <a:p>
            <a:pPr fontAlgn="auto">
              <a:spcBef>
                <a:spcPts val="0"/>
              </a:spcBef>
              <a:spcAft>
                <a:spcPts val="0"/>
              </a:spcAft>
              <a:defRPr/>
            </a:pPr>
            <a:endParaRPr lang="en-US">
              <a:latin typeface="+mn-lt"/>
              <a:cs typeface="Times New Roman" pitchFamily="18" charset="0"/>
            </a:endParaRPr>
          </a:p>
        </p:txBody>
      </p:sp>
      <p:sp>
        <p:nvSpPr>
          <p:cNvPr id="35849" name="Oval 30"/>
          <p:cNvSpPr>
            <a:spLocks noChangeArrowheads="1"/>
          </p:cNvSpPr>
          <p:nvPr/>
        </p:nvSpPr>
        <p:spPr bwMode="auto">
          <a:xfrm>
            <a:off x="2819400" y="1600200"/>
            <a:ext cx="2819400" cy="533400"/>
          </a:xfrm>
          <a:prstGeom prst="ellipse">
            <a:avLst/>
          </a:prstGeom>
          <a:solidFill>
            <a:srgbClr val="FF6600"/>
          </a:solidFill>
          <a:ln w="25400">
            <a:solidFill>
              <a:srgbClr val="808080"/>
            </a:solidFill>
            <a:miter lim="800000"/>
            <a:headEnd/>
            <a:tailEnd/>
          </a:ln>
        </p:spPr>
        <p:txBody>
          <a:bodyPr wrap="none" anchor="ctr"/>
          <a:lstStyle/>
          <a:p>
            <a:endParaRPr lang="en-US">
              <a:latin typeface="Calibri" pitchFamily="34" charset="0"/>
            </a:endParaRPr>
          </a:p>
        </p:txBody>
      </p:sp>
      <p:sp>
        <p:nvSpPr>
          <p:cNvPr id="35850" name="Text Box 31"/>
          <p:cNvSpPr txBox="1">
            <a:spLocks noChangeArrowheads="1"/>
          </p:cNvSpPr>
          <p:nvPr/>
        </p:nvSpPr>
        <p:spPr bwMode="auto">
          <a:xfrm>
            <a:off x="3200400" y="1676400"/>
            <a:ext cx="2346325" cy="307975"/>
          </a:xfrm>
          <a:prstGeom prst="rect">
            <a:avLst/>
          </a:prstGeom>
          <a:noFill/>
          <a:ln w="9525">
            <a:noFill/>
            <a:miter lim="800000"/>
            <a:headEnd/>
            <a:tailEnd/>
          </a:ln>
        </p:spPr>
        <p:txBody>
          <a:bodyPr wrap="none">
            <a:spAutoFit/>
          </a:bodyPr>
          <a:lstStyle/>
          <a:p>
            <a:pPr algn="ctr"/>
            <a:r>
              <a:rPr lang="en-US" sz="1400" b="1">
                <a:latin typeface="Calibri" pitchFamily="34" charset="0"/>
              </a:rPr>
              <a:t>Partner/Custom Portals</a:t>
            </a:r>
          </a:p>
        </p:txBody>
      </p:sp>
      <p:sp>
        <p:nvSpPr>
          <p:cNvPr id="35851" name="AutoShape 10"/>
          <p:cNvSpPr>
            <a:spLocks noChangeArrowheads="1"/>
          </p:cNvSpPr>
          <p:nvPr/>
        </p:nvSpPr>
        <p:spPr bwMode="auto">
          <a:xfrm>
            <a:off x="3352800" y="2667000"/>
            <a:ext cx="1784350" cy="415925"/>
          </a:xfrm>
          <a:prstGeom prst="roundRect">
            <a:avLst>
              <a:gd name="adj" fmla="val 16667"/>
            </a:avLst>
          </a:prstGeom>
          <a:solidFill>
            <a:srgbClr val="C0C0C0"/>
          </a:solidFill>
          <a:ln w="25400">
            <a:solidFill>
              <a:schemeClr val="hlink"/>
            </a:solidFill>
            <a:miter lim="800000"/>
            <a:headEnd/>
            <a:tailEnd/>
          </a:ln>
        </p:spPr>
        <p:txBody>
          <a:bodyPr wrap="none" anchor="ctr"/>
          <a:lstStyle/>
          <a:p>
            <a:endParaRPr lang="en-US">
              <a:latin typeface="Calibri" pitchFamily="34" charset="0"/>
            </a:endParaRPr>
          </a:p>
        </p:txBody>
      </p:sp>
      <p:sp>
        <p:nvSpPr>
          <p:cNvPr id="35852" name="Text Box 11"/>
          <p:cNvSpPr txBox="1">
            <a:spLocks noChangeArrowheads="1"/>
          </p:cNvSpPr>
          <p:nvPr/>
        </p:nvSpPr>
        <p:spPr bwMode="auto">
          <a:xfrm>
            <a:off x="3429000" y="2667000"/>
            <a:ext cx="1692275" cy="400050"/>
          </a:xfrm>
          <a:prstGeom prst="rect">
            <a:avLst/>
          </a:prstGeom>
          <a:noFill/>
          <a:ln w="9525">
            <a:noFill/>
            <a:miter lim="800000"/>
            <a:headEnd/>
            <a:tailEnd/>
          </a:ln>
        </p:spPr>
        <p:txBody>
          <a:bodyPr wrap="none">
            <a:spAutoFit/>
          </a:bodyPr>
          <a:lstStyle/>
          <a:p>
            <a:pPr algn="ctr"/>
            <a:r>
              <a:rPr lang="en-US" sz="1000" b="1">
                <a:latin typeface="Calibri" pitchFamily="34" charset="0"/>
              </a:rPr>
              <a:t>Fedora and Middleware</a:t>
            </a:r>
          </a:p>
          <a:p>
            <a:pPr algn="ctr"/>
            <a:r>
              <a:rPr lang="en-US" sz="1000" b="1">
                <a:latin typeface="Calibri" pitchFamily="34" charset="0"/>
              </a:rPr>
              <a:t>Host Server</a:t>
            </a:r>
          </a:p>
        </p:txBody>
      </p:sp>
      <p:grpSp>
        <p:nvGrpSpPr>
          <p:cNvPr id="35853" name="Group 44"/>
          <p:cNvGrpSpPr>
            <a:grpSpLocks/>
          </p:cNvGrpSpPr>
          <p:nvPr/>
        </p:nvGrpSpPr>
        <p:grpSpPr bwMode="auto">
          <a:xfrm>
            <a:off x="1165225" y="5410200"/>
            <a:ext cx="1066800" cy="228600"/>
            <a:chOff x="2448" y="1200"/>
            <a:chExt cx="1248" cy="144"/>
          </a:xfrm>
        </p:grpSpPr>
        <p:sp>
          <p:nvSpPr>
            <p:cNvPr id="35863" name="Rectangle 37"/>
            <p:cNvSpPr>
              <a:spLocks noChangeArrowheads="1"/>
            </p:cNvSpPr>
            <p:nvPr/>
          </p:nvSpPr>
          <p:spPr bwMode="auto">
            <a:xfrm>
              <a:off x="2448" y="1200"/>
              <a:ext cx="1248" cy="144"/>
            </a:xfrm>
            <a:prstGeom prst="rect">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35864" name="Line 38"/>
            <p:cNvSpPr>
              <a:spLocks noChangeShapeType="1"/>
            </p:cNvSpPr>
            <p:nvPr/>
          </p:nvSpPr>
          <p:spPr bwMode="auto">
            <a:xfrm>
              <a:off x="2592" y="1200"/>
              <a:ext cx="0" cy="144"/>
            </a:xfrm>
            <a:prstGeom prst="line">
              <a:avLst/>
            </a:prstGeom>
            <a:noFill/>
            <a:ln w="9525">
              <a:solidFill>
                <a:schemeClr val="tx1"/>
              </a:solidFill>
              <a:miter lim="800000"/>
              <a:headEnd/>
              <a:tailEnd/>
            </a:ln>
          </p:spPr>
          <p:txBody>
            <a:bodyPr wrap="none"/>
            <a:lstStyle/>
            <a:p>
              <a:endParaRPr lang="en-US"/>
            </a:p>
          </p:txBody>
        </p:sp>
        <p:sp>
          <p:nvSpPr>
            <p:cNvPr id="35865" name="Line 39"/>
            <p:cNvSpPr>
              <a:spLocks noChangeShapeType="1"/>
            </p:cNvSpPr>
            <p:nvPr/>
          </p:nvSpPr>
          <p:spPr bwMode="auto">
            <a:xfrm>
              <a:off x="2736" y="1200"/>
              <a:ext cx="0" cy="144"/>
            </a:xfrm>
            <a:prstGeom prst="line">
              <a:avLst/>
            </a:prstGeom>
            <a:noFill/>
            <a:ln w="9525">
              <a:solidFill>
                <a:schemeClr val="tx1"/>
              </a:solidFill>
              <a:miter lim="800000"/>
              <a:headEnd/>
              <a:tailEnd/>
            </a:ln>
          </p:spPr>
          <p:txBody>
            <a:bodyPr wrap="none"/>
            <a:lstStyle/>
            <a:p>
              <a:endParaRPr lang="en-US"/>
            </a:p>
          </p:txBody>
        </p:sp>
        <p:sp>
          <p:nvSpPr>
            <p:cNvPr id="35866" name="Line 40"/>
            <p:cNvSpPr>
              <a:spLocks noChangeShapeType="1"/>
            </p:cNvSpPr>
            <p:nvPr/>
          </p:nvSpPr>
          <p:spPr bwMode="auto">
            <a:xfrm>
              <a:off x="2880" y="1200"/>
              <a:ext cx="0" cy="144"/>
            </a:xfrm>
            <a:prstGeom prst="line">
              <a:avLst/>
            </a:prstGeom>
            <a:noFill/>
            <a:ln w="9525">
              <a:solidFill>
                <a:schemeClr val="tx1"/>
              </a:solidFill>
              <a:miter lim="800000"/>
              <a:headEnd/>
              <a:tailEnd/>
            </a:ln>
          </p:spPr>
          <p:txBody>
            <a:bodyPr wrap="none"/>
            <a:lstStyle/>
            <a:p>
              <a:endParaRPr lang="en-US"/>
            </a:p>
          </p:txBody>
        </p:sp>
        <p:sp>
          <p:nvSpPr>
            <p:cNvPr id="35867" name="Line 41"/>
            <p:cNvSpPr>
              <a:spLocks noChangeShapeType="1"/>
            </p:cNvSpPr>
            <p:nvPr/>
          </p:nvSpPr>
          <p:spPr bwMode="auto">
            <a:xfrm>
              <a:off x="3024" y="1200"/>
              <a:ext cx="0" cy="144"/>
            </a:xfrm>
            <a:prstGeom prst="line">
              <a:avLst/>
            </a:prstGeom>
            <a:noFill/>
            <a:ln w="9525">
              <a:solidFill>
                <a:schemeClr val="tx1"/>
              </a:solidFill>
              <a:miter lim="800000"/>
              <a:headEnd/>
              <a:tailEnd/>
            </a:ln>
          </p:spPr>
          <p:txBody>
            <a:bodyPr wrap="none"/>
            <a:lstStyle/>
            <a:p>
              <a:endParaRPr lang="en-US"/>
            </a:p>
          </p:txBody>
        </p:sp>
        <p:sp>
          <p:nvSpPr>
            <p:cNvPr id="35868" name="Line 42"/>
            <p:cNvSpPr>
              <a:spLocks noChangeShapeType="1"/>
            </p:cNvSpPr>
            <p:nvPr/>
          </p:nvSpPr>
          <p:spPr bwMode="auto">
            <a:xfrm>
              <a:off x="3168" y="1200"/>
              <a:ext cx="0" cy="144"/>
            </a:xfrm>
            <a:prstGeom prst="line">
              <a:avLst/>
            </a:prstGeom>
            <a:noFill/>
            <a:ln w="9525">
              <a:solidFill>
                <a:schemeClr val="tx1"/>
              </a:solidFill>
              <a:miter lim="800000"/>
              <a:headEnd/>
              <a:tailEnd/>
            </a:ln>
          </p:spPr>
          <p:txBody>
            <a:bodyPr wrap="none"/>
            <a:lstStyle/>
            <a:p>
              <a:endParaRPr lang="en-US"/>
            </a:p>
          </p:txBody>
        </p:sp>
        <p:sp>
          <p:nvSpPr>
            <p:cNvPr id="35869" name="Line 43"/>
            <p:cNvSpPr>
              <a:spLocks noChangeShapeType="1"/>
            </p:cNvSpPr>
            <p:nvPr/>
          </p:nvSpPr>
          <p:spPr bwMode="auto">
            <a:xfrm>
              <a:off x="3312" y="1200"/>
              <a:ext cx="0" cy="144"/>
            </a:xfrm>
            <a:prstGeom prst="line">
              <a:avLst/>
            </a:prstGeom>
            <a:noFill/>
            <a:ln w="9525">
              <a:solidFill>
                <a:schemeClr val="tx1"/>
              </a:solidFill>
              <a:miter lim="800000"/>
              <a:headEnd/>
              <a:tailEnd/>
            </a:ln>
          </p:spPr>
          <p:txBody>
            <a:bodyPr wrap="none"/>
            <a:lstStyle/>
            <a:p>
              <a:endParaRPr lang="en-US"/>
            </a:p>
          </p:txBody>
        </p:sp>
      </p:grpSp>
      <p:sp>
        <p:nvSpPr>
          <p:cNvPr id="35854" name="TextBox 66"/>
          <p:cNvSpPr txBox="1">
            <a:spLocks noChangeArrowheads="1"/>
          </p:cNvSpPr>
          <p:nvPr/>
        </p:nvSpPr>
        <p:spPr bwMode="auto">
          <a:xfrm>
            <a:off x="2357438" y="2190750"/>
            <a:ext cx="1308100" cy="400050"/>
          </a:xfrm>
          <a:prstGeom prst="rect">
            <a:avLst/>
          </a:prstGeom>
          <a:noFill/>
          <a:ln w="9525">
            <a:noFill/>
            <a:miter lim="800000"/>
            <a:headEnd/>
            <a:tailEnd/>
          </a:ln>
        </p:spPr>
        <p:txBody>
          <a:bodyPr wrap="none">
            <a:spAutoFit/>
          </a:bodyPr>
          <a:lstStyle/>
          <a:p>
            <a:pPr>
              <a:buFont typeface="Arial" charset="0"/>
              <a:buChar char="•"/>
            </a:pPr>
            <a:r>
              <a:rPr lang="en-US" sz="1000">
                <a:latin typeface="Calibri" pitchFamily="34" charset="0"/>
              </a:rPr>
              <a:t> Stream QuickTime</a:t>
            </a:r>
          </a:p>
          <a:p>
            <a:pPr>
              <a:buFont typeface="Arial" charset="0"/>
              <a:buChar char="•"/>
            </a:pPr>
            <a:r>
              <a:rPr lang="en-US" sz="1000">
                <a:latin typeface="Calibri" pitchFamily="34" charset="0"/>
              </a:rPr>
              <a:t> Download Flash</a:t>
            </a:r>
          </a:p>
        </p:txBody>
      </p:sp>
      <p:sp>
        <p:nvSpPr>
          <p:cNvPr id="35855" name="Text Box 4"/>
          <p:cNvSpPr txBox="1">
            <a:spLocks noChangeArrowheads="1"/>
          </p:cNvSpPr>
          <p:nvPr/>
        </p:nvSpPr>
        <p:spPr bwMode="auto">
          <a:xfrm>
            <a:off x="6329363" y="4981575"/>
            <a:ext cx="1235075" cy="276225"/>
          </a:xfrm>
          <a:prstGeom prst="rect">
            <a:avLst/>
          </a:prstGeom>
          <a:noFill/>
          <a:ln w="9525">
            <a:noFill/>
            <a:miter lim="800000"/>
            <a:headEnd/>
            <a:tailEnd/>
          </a:ln>
        </p:spPr>
        <p:txBody>
          <a:bodyPr wrap="none">
            <a:spAutoFit/>
          </a:bodyPr>
          <a:lstStyle/>
          <a:p>
            <a:pPr algn="ctr"/>
            <a:r>
              <a:rPr lang="en-US" sz="1200" b="1">
                <a:latin typeface="Calibri" pitchFamily="34" charset="0"/>
              </a:rPr>
              <a:t>Local Storage</a:t>
            </a:r>
          </a:p>
        </p:txBody>
      </p:sp>
      <p:sp>
        <p:nvSpPr>
          <p:cNvPr id="35856" name="AutoShape 10"/>
          <p:cNvSpPr>
            <a:spLocks noChangeArrowheads="1"/>
          </p:cNvSpPr>
          <p:nvPr/>
        </p:nvSpPr>
        <p:spPr bwMode="auto">
          <a:xfrm>
            <a:off x="838200" y="4343400"/>
            <a:ext cx="1676400" cy="304800"/>
          </a:xfrm>
          <a:prstGeom prst="roundRect">
            <a:avLst>
              <a:gd name="adj" fmla="val 16667"/>
            </a:avLst>
          </a:prstGeom>
          <a:solidFill>
            <a:srgbClr val="C0C0C0"/>
          </a:solidFill>
          <a:ln w="25400">
            <a:solidFill>
              <a:schemeClr val="hlink"/>
            </a:solidFill>
            <a:miter lim="800000"/>
            <a:headEnd/>
            <a:tailEnd/>
          </a:ln>
        </p:spPr>
        <p:txBody>
          <a:bodyPr wrap="none" anchor="ctr"/>
          <a:lstStyle/>
          <a:p>
            <a:endParaRPr lang="en-US">
              <a:latin typeface="Calibri" pitchFamily="34" charset="0"/>
            </a:endParaRPr>
          </a:p>
        </p:txBody>
      </p:sp>
      <p:sp>
        <p:nvSpPr>
          <p:cNvPr id="35857" name="Text Box 11"/>
          <p:cNvSpPr txBox="1">
            <a:spLocks noChangeArrowheads="1"/>
          </p:cNvSpPr>
          <p:nvPr/>
        </p:nvSpPr>
        <p:spPr bwMode="auto">
          <a:xfrm>
            <a:off x="838200" y="4343400"/>
            <a:ext cx="1731963" cy="246063"/>
          </a:xfrm>
          <a:prstGeom prst="rect">
            <a:avLst/>
          </a:prstGeom>
          <a:noFill/>
          <a:ln w="9525">
            <a:noFill/>
            <a:miter lim="800000"/>
            <a:headEnd/>
            <a:tailEnd/>
          </a:ln>
        </p:spPr>
        <p:txBody>
          <a:bodyPr wrap="none">
            <a:spAutoFit/>
          </a:bodyPr>
          <a:lstStyle/>
          <a:p>
            <a:r>
              <a:rPr lang="en-US" sz="1000" b="1">
                <a:latin typeface="Calibri" pitchFamily="34" charset="0"/>
              </a:rPr>
              <a:t>Backend Storage Server</a:t>
            </a:r>
          </a:p>
        </p:txBody>
      </p:sp>
      <p:sp>
        <p:nvSpPr>
          <p:cNvPr id="35858" name="Up-Down Arrow 51"/>
          <p:cNvSpPr>
            <a:spLocks noChangeArrowheads="1"/>
          </p:cNvSpPr>
          <p:nvPr/>
        </p:nvSpPr>
        <p:spPr bwMode="auto">
          <a:xfrm>
            <a:off x="4038600" y="2209800"/>
            <a:ext cx="228600" cy="381000"/>
          </a:xfrm>
          <a:prstGeom prst="upDownArrow">
            <a:avLst>
              <a:gd name="adj1" fmla="val 50000"/>
              <a:gd name="adj2" fmla="val 50000"/>
            </a:avLst>
          </a:prstGeom>
          <a:solidFill>
            <a:schemeClr val="accent2"/>
          </a:solidFill>
          <a:ln w="9525" algn="ctr">
            <a:solidFill>
              <a:schemeClr val="tx1"/>
            </a:solidFill>
            <a:miter lim="800000"/>
            <a:headEnd/>
            <a:tailEnd/>
          </a:ln>
        </p:spPr>
        <p:txBody>
          <a:bodyPr wrap="none"/>
          <a:lstStyle/>
          <a:p>
            <a:endParaRPr lang="en-US">
              <a:latin typeface="Calibri" pitchFamily="34" charset="0"/>
            </a:endParaRPr>
          </a:p>
        </p:txBody>
      </p:sp>
      <p:sp>
        <p:nvSpPr>
          <p:cNvPr id="35859" name="TextBox 66"/>
          <p:cNvSpPr txBox="1">
            <a:spLocks noChangeArrowheads="1"/>
          </p:cNvSpPr>
          <p:nvPr/>
        </p:nvSpPr>
        <p:spPr bwMode="auto">
          <a:xfrm>
            <a:off x="5867400" y="3411538"/>
            <a:ext cx="1624013" cy="246062"/>
          </a:xfrm>
          <a:prstGeom prst="rect">
            <a:avLst/>
          </a:prstGeom>
          <a:noFill/>
          <a:ln w="9525">
            <a:noFill/>
            <a:miter lim="800000"/>
            <a:headEnd/>
            <a:tailEnd/>
          </a:ln>
        </p:spPr>
        <p:txBody>
          <a:bodyPr wrap="none">
            <a:spAutoFit/>
          </a:bodyPr>
          <a:lstStyle/>
          <a:p>
            <a:r>
              <a:rPr lang="en-US" sz="1000">
                <a:latin typeface="Calibri" pitchFamily="34" charset="0"/>
              </a:rPr>
              <a:t>Video Stream (QT H.264)</a:t>
            </a:r>
          </a:p>
        </p:txBody>
      </p:sp>
      <p:cxnSp>
        <p:nvCxnSpPr>
          <p:cNvPr id="35860" name="Straight Arrow Connector 35"/>
          <p:cNvCxnSpPr>
            <a:cxnSpLocks noChangeShapeType="1"/>
            <a:stCxn id="35856" idx="3"/>
            <a:endCxn id="35842" idx="2"/>
          </p:cNvCxnSpPr>
          <p:nvPr/>
        </p:nvCxnSpPr>
        <p:spPr bwMode="auto">
          <a:xfrm flipV="1">
            <a:off x="2514600" y="3784600"/>
            <a:ext cx="990600" cy="711200"/>
          </a:xfrm>
          <a:prstGeom prst="straightConnector1">
            <a:avLst/>
          </a:prstGeom>
          <a:noFill/>
          <a:ln w="28575" algn="ctr">
            <a:solidFill>
              <a:schemeClr val="tx1"/>
            </a:solidFill>
            <a:miter lim="800000"/>
            <a:headEnd type="arrow" w="med" len="med"/>
            <a:tailEnd type="arrow" w="med" len="med"/>
          </a:ln>
        </p:spPr>
      </p:cxnSp>
      <p:sp>
        <p:nvSpPr>
          <p:cNvPr id="35861" name="TextBox 66"/>
          <p:cNvSpPr txBox="1">
            <a:spLocks noChangeArrowheads="1"/>
          </p:cNvSpPr>
          <p:nvPr/>
        </p:nvSpPr>
        <p:spPr bwMode="auto">
          <a:xfrm>
            <a:off x="2362200" y="5029200"/>
            <a:ext cx="1427163" cy="400050"/>
          </a:xfrm>
          <a:prstGeom prst="rect">
            <a:avLst/>
          </a:prstGeom>
          <a:noFill/>
          <a:ln w="9525">
            <a:noFill/>
            <a:miter lim="800000"/>
            <a:headEnd/>
            <a:tailEnd/>
          </a:ln>
        </p:spPr>
        <p:txBody>
          <a:bodyPr wrap="none">
            <a:spAutoFit/>
          </a:bodyPr>
          <a:lstStyle/>
          <a:p>
            <a:pPr>
              <a:buFont typeface="Arial" charset="0"/>
              <a:buChar char="•"/>
            </a:pPr>
            <a:r>
              <a:rPr lang="en-US" sz="1000">
                <a:latin typeface="Calibri" pitchFamily="34" charset="0"/>
              </a:rPr>
              <a:t> External Storage</a:t>
            </a:r>
          </a:p>
          <a:p>
            <a:pPr>
              <a:buFont typeface="Arial" charset="0"/>
              <a:buChar char="•"/>
            </a:pPr>
            <a:r>
              <a:rPr lang="en-US" sz="1000">
                <a:latin typeface="Calibri" pitchFamily="34" charset="0"/>
              </a:rPr>
              <a:t> Checksum validation</a:t>
            </a:r>
          </a:p>
        </p:txBody>
      </p:sp>
      <p:cxnSp>
        <p:nvCxnSpPr>
          <p:cNvPr id="32" name="Straight Arrow Connector 31"/>
          <p:cNvCxnSpPr/>
          <p:nvPr/>
        </p:nvCxnSpPr>
        <p:spPr bwMode="auto">
          <a:xfrm rot="16200000" flipV="1">
            <a:off x="5105400" y="3048000"/>
            <a:ext cx="1219200" cy="1219200"/>
          </a:xfrm>
          <a:prstGeom prst="straightConnector1">
            <a:avLst/>
          </a:prstGeom>
          <a:ln w="25400">
            <a:solidFill>
              <a:schemeClr val="tx1"/>
            </a:solidFill>
            <a:headEnd type="none" w="med" len="med"/>
            <a:tailEnd type="arrow"/>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a:xfrm>
            <a:off x="990600" y="152400"/>
            <a:ext cx="7793038" cy="922338"/>
          </a:xfrm>
        </p:spPr>
        <p:txBody>
          <a:bodyPr/>
          <a:lstStyle/>
          <a:p>
            <a:pPr eaLnBrk="1" hangingPunct="1"/>
            <a:r>
              <a:rPr lang="en-US" smtClean="0"/>
              <a:t>Fedora and Fedora Commons</a:t>
            </a:r>
          </a:p>
        </p:txBody>
      </p:sp>
      <p:sp>
        <p:nvSpPr>
          <p:cNvPr id="4" name="Rectangle 3"/>
          <p:cNvSpPr txBox="1">
            <a:spLocks noChangeArrowheads="1"/>
          </p:cNvSpPr>
          <p:nvPr/>
        </p:nvSpPr>
        <p:spPr bwMode="auto">
          <a:xfrm>
            <a:off x="914400" y="1752600"/>
            <a:ext cx="7772400" cy="4114800"/>
          </a:xfrm>
          <a:prstGeom prst="rect">
            <a:avLst/>
          </a:prstGeom>
          <a:noFill/>
          <a:ln w="9525">
            <a:noFill/>
            <a:miter lim="800000"/>
            <a:headEnd/>
            <a:tailEnd/>
          </a:ln>
        </p:spPr>
        <p:txBody>
          <a:bodyPr/>
          <a:lstStyle/>
          <a:p>
            <a:pPr marL="342900" indent="-342900" fontAlgn="b">
              <a:lnSpc>
                <a:spcPct val="90000"/>
              </a:lnSpc>
              <a:spcBef>
                <a:spcPct val="20000"/>
              </a:spcBef>
              <a:spcAft>
                <a:spcPts val="0"/>
              </a:spcAft>
              <a:buClr>
                <a:schemeClr val="folHlink"/>
              </a:buClr>
              <a:buSzPct val="60000"/>
              <a:buFontTx/>
              <a:buBlip>
                <a:blip r:embed="rId3"/>
              </a:buBlip>
              <a:defRPr/>
            </a:pPr>
            <a:r>
              <a:rPr lang="en-US" sz="2000" kern="0" dirty="0">
                <a:latin typeface="+mn-lt"/>
                <a:cs typeface="+mn-cs"/>
              </a:rPr>
              <a:t>Fedora Commons</a:t>
            </a:r>
          </a:p>
          <a:p>
            <a:pPr marL="742950" lvl="1" indent="-285750" fontAlgn="b">
              <a:lnSpc>
                <a:spcPct val="90000"/>
              </a:lnSpc>
              <a:spcBef>
                <a:spcPct val="20000"/>
              </a:spcBef>
              <a:spcAft>
                <a:spcPts val="0"/>
              </a:spcAft>
              <a:buClr>
                <a:schemeClr val="hlink"/>
              </a:buClr>
              <a:buSzPct val="90000"/>
              <a:buFontTx/>
              <a:buBlip>
                <a:blip r:embed="rId3"/>
              </a:buBlip>
              <a:defRPr/>
            </a:pPr>
            <a:r>
              <a:rPr lang="en-US" sz="2000" kern="0" dirty="0">
                <a:latin typeface="+mn-lt"/>
                <a:cs typeface="Times New Roman" pitchFamily="18" charset="0"/>
              </a:rPr>
              <a:t>a non-profit organization funded by a four year, $4.9M grant from the </a:t>
            </a:r>
            <a:r>
              <a:rPr lang="en-US" sz="2000" kern="0" dirty="0">
                <a:latin typeface="+mn-lt"/>
                <a:cs typeface="Times New Roman" pitchFamily="18" charset="0"/>
                <a:hlinkClick r:id="rId4"/>
              </a:rPr>
              <a:t>Gordon and Betty Moore Foundation</a:t>
            </a:r>
            <a:r>
              <a:rPr lang="en-US" sz="2000" kern="0" dirty="0">
                <a:latin typeface="+mn-lt"/>
                <a:cs typeface="Times New Roman" pitchFamily="18" charset="0"/>
              </a:rPr>
              <a:t> </a:t>
            </a:r>
          </a:p>
          <a:p>
            <a:pPr marL="742950" lvl="1" indent="-285750" fontAlgn="b">
              <a:lnSpc>
                <a:spcPct val="90000"/>
              </a:lnSpc>
              <a:spcBef>
                <a:spcPct val="20000"/>
              </a:spcBef>
              <a:spcAft>
                <a:spcPts val="0"/>
              </a:spcAft>
              <a:buClr>
                <a:schemeClr val="hlink"/>
              </a:buClr>
              <a:buSzPct val="90000"/>
              <a:buFontTx/>
              <a:buBlip>
                <a:blip r:embed="rId3"/>
              </a:buBlip>
              <a:defRPr/>
            </a:pPr>
            <a:r>
              <a:rPr lang="en-US" sz="2000" kern="0" dirty="0">
                <a:latin typeface="+mn-lt"/>
                <a:cs typeface="Times New Roman" pitchFamily="18" charset="0"/>
              </a:rPr>
              <a:t>to develop the organizational and technical frameworks necessary to effect revolutionary change in how scientists, scholars, museums, libraries, and educators collaborate to produce, share, and preserve their digital intellectual creations.</a:t>
            </a:r>
          </a:p>
          <a:p>
            <a:pPr marL="342900" indent="-342900" fontAlgn="b">
              <a:lnSpc>
                <a:spcPct val="90000"/>
              </a:lnSpc>
              <a:spcBef>
                <a:spcPct val="20000"/>
              </a:spcBef>
              <a:spcAft>
                <a:spcPts val="0"/>
              </a:spcAft>
              <a:buClr>
                <a:schemeClr val="folHlink"/>
              </a:buClr>
              <a:buSzPct val="60000"/>
              <a:buFontTx/>
              <a:buBlip>
                <a:blip r:embed="rId3"/>
              </a:buBlip>
              <a:defRPr/>
            </a:pPr>
            <a:endParaRPr lang="en-US" sz="2000" kern="0" dirty="0">
              <a:latin typeface="+mn-lt"/>
              <a:cs typeface="+mn-cs"/>
            </a:endParaRPr>
          </a:p>
          <a:p>
            <a:pPr marL="342900" indent="-342900" fontAlgn="b">
              <a:lnSpc>
                <a:spcPct val="90000"/>
              </a:lnSpc>
              <a:spcBef>
                <a:spcPct val="20000"/>
              </a:spcBef>
              <a:spcAft>
                <a:spcPts val="0"/>
              </a:spcAft>
              <a:buClr>
                <a:schemeClr val="folHlink"/>
              </a:buClr>
              <a:buSzPct val="60000"/>
              <a:buFontTx/>
              <a:buBlip>
                <a:blip r:embed="rId3"/>
              </a:buBlip>
              <a:defRPr/>
            </a:pPr>
            <a:r>
              <a:rPr lang="en-US" sz="2000" kern="0" dirty="0">
                <a:latin typeface="+mn-lt"/>
                <a:cs typeface="+mn-cs"/>
              </a:rPr>
              <a:t>The Fedora platform is logically divided into four major functional areas that reflect its first principles:</a:t>
            </a:r>
          </a:p>
          <a:p>
            <a:pPr marL="742950" lvl="1" indent="-285750" fontAlgn="b">
              <a:lnSpc>
                <a:spcPct val="90000"/>
              </a:lnSpc>
              <a:spcBef>
                <a:spcPct val="20000"/>
              </a:spcBef>
              <a:spcAft>
                <a:spcPts val="0"/>
              </a:spcAft>
              <a:buClr>
                <a:schemeClr val="hlink"/>
              </a:buClr>
              <a:buSzPct val="90000"/>
              <a:buFontTx/>
              <a:buBlip>
                <a:blip r:embed="rId3"/>
              </a:buBlip>
              <a:defRPr/>
            </a:pPr>
            <a:r>
              <a:rPr lang="en-US" sz="2000" kern="0" dirty="0">
                <a:latin typeface="+mn-lt"/>
                <a:cs typeface="Times New Roman" pitchFamily="18" charset="0"/>
              </a:rPr>
              <a:t>repository services</a:t>
            </a:r>
          </a:p>
          <a:p>
            <a:pPr marL="742950" lvl="1" indent="-285750" fontAlgn="b">
              <a:lnSpc>
                <a:spcPct val="90000"/>
              </a:lnSpc>
              <a:spcBef>
                <a:spcPct val="20000"/>
              </a:spcBef>
              <a:spcAft>
                <a:spcPts val="0"/>
              </a:spcAft>
              <a:buClr>
                <a:schemeClr val="hlink"/>
              </a:buClr>
              <a:buSzPct val="90000"/>
              <a:buFontTx/>
              <a:buBlip>
                <a:blip r:embed="rId3"/>
              </a:buBlip>
              <a:defRPr/>
            </a:pPr>
            <a:r>
              <a:rPr lang="en-US" sz="2000" kern="0" dirty="0">
                <a:latin typeface="+mn-lt"/>
                <a:cs typeface="Times New Roman" pitchFamily="18" charset="0"/>
              </a:rPr>
              <a:t>preservation services</a:t>
            </a:r>
          </a:p>
          <a:p>
            <a:pPr marL="742950" lvl="1" indent="-285750" fontAlgn="b">
              <a:lnSpc>
                <a:spcPct val="90000"/>
              </a:lnSpc>
              <a:spcBef>
                <a:spcPct val="20000"/>
              </a:spcBef>
              <a:spcAft>
                <a:spcPts val="0"/>
              </a:spcAft>
              <a:buClr>
                <a:schemeClr val="hlink"/>
              </a:buClr>
              <a:buSzPct val="90000"/>
              <a:buFontTx/>
              <a:buBlip>
                <a:blip r:embed="rId3"/>
              </a:buBlip>
              <a:defRPr/>
            </a:pPr>
            <a:r>
              <a:rPr lang="en-US" sz="2000" kern="0" dirty="0">
                <a:latin typeface="+mn-lt"/>
                <a:cs typeface="Times New Roman" pitchFamily="18" charset="0"/>
              </a:rPr>
              <a:t>semantic services</a:t>
            </a:r>
          </a:p>
          <a:p>
            <a:pPr marL="742950" lvl="1" indent="-285750" fontAlgn="b">
              <a:lnSpc>
                <a:spcPct val="90000"/>
              </a:lnSpc>
              <a:spcBef>
                <a:spcPct val="20000"/>
              </a:spcBef>
              <a:spcAft>
                <a:spcPts val="0"/>
              </a:spcAft>
              <a:buClr>
                <a:schemeClr val="hlink"/>
              </a:buClr>
              <a:buSzPct val="90000"/>
              <a:buFontTx/>
              <a:buBlip>
                <a:blip r:embed="rId3"/>
              </a:buBlip>
              <a:defRPr/>
            </a:pPr>
            <a:r>
              <a:rPr lang="en-US" sz="2000" kern="0" dirty="0">
                <a:latin typeface="+mn-lt"/>
                <a:cs typeface="Times New Roman" pitchFamily="18" charset="0"/>
              </a:rPr>
              <a:t>enterprise services </a:t>
            </a:r>
          </a:p>
          <a:p>
            <a:pPr marL="342900" indent="-342900" fontAlgn="b">
              <a:lnSpc>
                <a:spcPct val="90000"/>
              </a:lnSpc>
              <a:spcBef>
                <a:spcPct val="20000"/>
              </a:spcBef>
              <a:spcAft>
                <a:spcPts val="0"/>
              </a:spcAft>
              <a:buClr>
                <a:schemeClr val="folHlink"/>
              </a:buClr>
              <a:buSzPct val="60000"/>
              <a:buFont typeface="Wingdings" pitchFamily="2" charset="2"/>
              <a:buChar char="n"/>
              <a:defRPr/>
            </a:pPr>
            <a:endParaRPr lang="en-US" sz="2000" kern="0" dirty="0">
              <a:latin typeface="+mn-lt"/>
              <a:cs typeface="+mn-cs"/>
            </a:endParaRPr>
          </a:p>
          <a:p>
            <a:pPr marL="342900" indent="-342900" fontAlgn="auto">
              <a:lnSpc>
                <a:spcPct val="90000"/>
              </a:lnSpc>
              <a:spcBef>
                <a:spcPct val="20000"/>
              </a:spcBef>
              <a:spcAft>
                <a:spcPts val="0"/>
              </a:spcAft>
              <a:buClr>
                <a:schemeClr val="folHlink"/>
              </a:buClr>
              <a:buSzPct val="60000"/>
              <a:buFont typeface="Wingdings" pitchFamily="2" charset="2"/>
              <a:buChar char="n"/>
              <a:defRPr/>
            </a:pPr>
            <a:endParaRPr lang="en-US" sz="2000" kern="0" dirty="0">
              <a:latin typeface="+mn-lt"/>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1198563" y="152400"/>
            <a:ext cx="7793037" cy="922338"/>
          </a:xfrm>
        </p:spPr>
        <p:txBody>
          <a:bodyPr/>
          <a:lstStyle/>
          <a:p>
            <a:pPr eaLnBrk="1" hangingPunct="1"/>
            <a:r>
              <a:rPr lang="en-US" smtClean="0"/>
              <a:t>Fedora Capabilities – A Snapshot</a:t>
            </a:r>
          </a:p>
        </p:txBody>
      </p:sp>
      <p:sp>
        <p:nvSpPr>
          <p:cNvPr id="39938" name="Rectangle 3"/>
          <p:cNvSpPr txBox="1">
            <a:spLocks noChangeArrowheads="1"/>
          </p:cNvSpPr>
          <p:nvPr/>
        </p:nvSpPr>
        <p:spPr bwMode="auto">
          <a:xfrm>
            <a:off x="838200" y="1219200"/>
            <a:ext cx="7772400" cy="4114800"/>
          </a:xfrm>
          <a:prstGeom prst="rect">
            <a:avLst/>
          </a:prstGeom>
          <a:noFill/>
          <a:ln w="9525">
            <a:noFill/>
            <a:miter lim="800000"/>
            <a:headEnd/>
            <a:tailEnd/>
          </a:ln>
        </p:spPr>
        <p:txBody>
          <a:bodyPr/>
          <a:lstStyle/>
          <a:p>
            <a:pPr marL="342900" indent="-342900" fontAlgn="b">
              <a:lnSpc>
                <a:spcPct val="90000"/>
              </a:lnSpc>
              <a:spcBef>
                <a:spcPct val="20000"/>
              </a:spcBef>
              <a:buClr>
                <a:schemeClr val="folHlink"/>
              </a:buClr>
              <a:buSzPct val="60000"/>
              <a:buFontTx/>
              <a:buBlip>
                <a:blip r:embed="rId3"/>
              </a:buBlip>
            </a:pPr>
            <a:r>
              <a:rPr lang="en-US" sz="2000">
                <a:latin typeface="Calibri" pitchFamily="34" charset="0"/>
              </a:rPr>
              <a:t>The Digital Object</a:t>
            </a:r>
          </a:p>
          <a:p>
            <a:pPr marL="742950" lvl="1" indent="-285750" fontAlgn="b">
              <a:lnSpc>
                <a:spcPct val="90000"/>
              </a:lnSpc>
              <a:spcBef>
                <a:spcPct val="20000"/>
              </a:spcBef>
              <a:buClr>
                <a:schemeClr val="hlink"/>
              </a:buClr>
              <a:buSzPct val="90000"/>
              <a:buFontTx/>
              <a:buBlip>
                <a:blip r:embed="rId3"/>
              </a:buBlip>
            </a:pPr>
            <a:r>
              <a:rPr lang="en-US" sz="2000">
                <a:latin typeface="Calibri" pitchFamily="34" charset="0"/>
              </a:rPr>
              <a:t>An open content model expressed as XML</a:t>
            </a:r>
          </a:p>
          <a:p>
            <a:pPr marL="742950" lvl="1" indent="-285750" fontAlgn="b">
              <a:lnSpc>
                <a:spcPct val="90000"/>
              </a:lnSpc>
              <a:spcBef>
                <a:spcPct val="20000"/>
              </a:spcBef>
              <a:buClr>
                <a:schemeClr val="hlink"/>
              </a:buClr>
              <a:buSzPct val="90000"/>
              <a:buFontTx/>
              <a:buBlip>
                <a:blip r:embed="rId3"/>
              </a:buBlip>
            </a:pPr>
            <a:r>
              <a:rPr lang="en-US" sz="2000">
                <a:latin typeface="Calibri" pitchFamily="34" charset="0"/>
              </a:rPr>
              <a:t>XACML for authorization, using the Sun XACML engine</a:t>
            </a:r>
          </a:p>
          <a:p>
            <a:pPr marL="742950" lvl="1" indent="-285750" fontAlgn="b">
              <a:lnSpc>
                <a:spcPct val="90000"/>
              </a:lnSpc>
              <a:spcBef>
                <a:spcPct val="20000"/>
              </a:spcBef>
              <a:buClr>
                <a:schemeClr val="hlink"/>
              </a:buClr>
              <a:buSzPct val="90000"/>
              <a:buFontTx/>
              <a:buBlip>
                <a:blip r:embed="rId3"/>
              </a:buBlip>
            </a:pPr>
            <a:r>
              <a:rPr lang="en-US" sz="2000">
                <a:latin typeface="Calibri" pitchFamily="34" charset="0"/>
              </a:rPr>
              <a:t>Encapsulation for management and preservation</a:t>
            </a:r>
          </a:p>
          <a:p>
            <a:pPr marL="342900" indent="-342900" fontAlgn="b">
              <a:lnSpc>
                <a:spcPct val="90000"/>
              </a:lnSpc>
              <a:spcBef>
                <a:spcPct val="20000"/>
              </a:spcBef>
              <a:buClr>
                <a:schemeClr val="folHlink"/>
              </a:buClr>
              <a:buSzPct val="60000"/>
              <a:buFontTx/>
              <a:buBlip>
                <a:blip r:embed="rId3"/>
              </a:buBlip>
            </a:pPr>
            <a:endParaRPr lang="en-US" sz="2000">
              <a:latin typeface="Calibri" pitchFamily="34" charset="0"/>
            </a:endParaRPr>
          </a:p>
          <a:p>
            <a:pPr marL="342900" indent="-342900" fontAlgn="b">
              <a:lnSpc>
                <a:spcPct val="90000"/>
              </a:lnSpc>
              <a:spcBef>
                <a:spcPct val="20000"/>
              </a:spcBef>
              <a:buClr>
                <a:schemeClr val="folHlink"/>
              </a:buClr>
              <a:buSzPct val="60000"/>
              <a:buFontTx/>
              <a:buBlip>
                <a:blip r:embed="rId3"/>
              </a:buBlip>
            </a:pPr>
            <a:r>
              <a:rPr lang="en-US" sz="2000">
                <a:latin typeface="Calibri" pitchFamily="34" charset="0"/>
              </a:rPr>
              <a:t>Repository Services</a:t>
            </a:r>
          </a:p>
          <a:p>
            <a:pPr marL="742950" lvl="1" indent="-285750" fontAlgn="b">
              <a:lnSpc>
                <a:spcPct val="90000"/>
              </a:lnSpc>
              <a:spcBef>
                <a:spcPct val="20000"/>
              </a:spcBef>
              <a:buClr>
                <a:schemeClr val="hlink"/>
              </a:buClr>
              <a:buSzPct val="90000"/>
              <a:buFontTx/>
              <a:buBlip>
                <a:blip r:embed="rId3"/>
              </a:buBlip>
            </a:pPr>
            <a:r>
              <a:rPr lang="en-US" sz="2000">
                <a:latin typeface="Calibri" pitchFamily="34" charset="0"/>
              </a:rPr>
              <a:t>A service oriented architecture with APIs for access and management</a:t>
            </a:r>
          </a:p>
          <a:p>
            <a:pPr marL="742950" lvl="1" indent="-285750" fontAlgn="b">
              <a:lnSpc>
                <a:spcPct val="90000"/>
              </a:lnSpc>
              <a:spcBef>
                <a:spcPct val="20000"/>
              </a:spcBef>
              <a:buClr>
                <a:schemeClr val="hlink"/>
              </a:buClr>
              <a:buSzPct val="90000"/>
              <a:buFontTx/>
              <a:buBlip>
                <a:blip r:embed="rId3"/>
              </a:buBlip>
            </a:pPr>
            <a:r>
              <a:rPr lang="en-US" sz="2000">
                <a:latin typeface="Calibri" pitchFamily="34" charset="0"/>
              </a:rPr>
              <a:t>Ontology services for expressing relationships</a:t>
            </a:r>
          </a:p>
          <a:p>
            <a:pPr marL="742950" lvl="1" indent="-285750" fontAlgn="b">
              <a:lnSpc>
                <a:spcPct val="90000"/>
              </a:lnSpc>
              <a:spcBef>
                <a:spcPct val="20000"/>
              </a:spcBef>
              <a:buClr>
                <a:schemeClr val="hlink"/>
              </a:buClr>
              <a:buSzPct val="90000"/>
              <a:buFontTx/>
              <a:buBlip>
                <a:blip r:embed="rId3"/>
              </a:buBlip>
            </a:pPr>
            <a:r>
              <a:rPr lang="en-US" sz="2000">
                <a:latin typeface="Calibri" pitchFamily="34" charset="0"/>
              </a:rPr>
              <a:t>Messaging, and journaling services</a:t>
            </a:r>
          </a:p>
          <a:p>
            <a:pPr marL="342900" indent="-342900" fontAlgn="b">
              <a:lnSpc>
                <a:spcPct val="90000"/>
              </a:lnSpc>
              <a:spcBef>
                <a:spcPct val="20000"/>
              </a:spcBef>
              <a:buClr>
                <a:schemeClr val="folHlink"/>
              </a:buClr>
              <a:buSzPct val="60000"/>
              <a:buFontTx/>
              <a:buBlip>
                <a:blip r:embed="rId3"/>
              </a:buBlip>
            </a:pPr>
            <a:endParaRPr lang="en-US" sz="2000">
              <a:latin typeface="Calibri" pitchFamily="34" charset="0"/>
            </a:endParaRPr>
          </a:p>
          <a:p>
            <a:pPr marL="342900" indent="-342900" fontAlgn="b">
              <a:lnSpc>
                <a:spcPct val="90000"/>
              </a:lnSpc>
              <a:spcBef>
                <a:spcPct val="20000"/>
              </a:spcBef>
              <a:buClr>
                <a:schemeClr val="folHlink"/>
              </a:buClr>
              <a:buSzPct val="60000"/>
              <a:buFontTx/>
              <a:buBlip>
                <a:blip r:embed="rId3"/>
              </a:buBlip>
            </a:pPr>
            <a:r>
              <a:rPr lang="en-US" sz="2000">
                <a:latin typeface="Calibri" pitchFamily="34" charset="0"/>
              </a:rPr>
              <a:t>Preservation Services</a:t>
            </a:r>
          </a:p>
          <a:p>
            <a:pPr marL="742950" lvl="1" indent="-285750" fontAlgn="b">
              <a:lnSpc>
                <a:spcPct val="90000"/>
              </a:lnSpc>
              <a:spcBef>
                <a:spcPct val="20000"/>
              </a:spcBef>
              <a:buClr>
                <a:schemeClr val="hlink"/>
              </a:buClr>
              <a:buSzPct val="90000"/>
              <a:buFontTx/>
              <a:buBlip>
                <a:blip r:embed="rId3"/>
              </a:buBlip>
            </a:pPr>
            <a:r>
              <a:rPr lang="en-US" sz="2000">
                <a:latin typeface="Calibri" pitchFamily="34" charset="0"/>
              </a:rPr>
              <a:t>Audit trails</a:t>
            </a:r>
          </a:p>
          <a:p>
            <a:pPr marL="742950" lvl="1" indent="-285750" fontAlgn="b">
              <a:lnSpc>
                <a:spcPct val="90000"/>
              </a:lnSpc>
              <a:spcBef>
                <a:spcPct val="20000"/>
              </a:spcBef>
              <a:buClr>
                <a:schemeClr val="hlink"/>
              </a:buClr>
              <a:buSzPct val="90000"/>
              <a:buFontTx/>
              <a:buBlip>
                <a:blip r:embed="rId3"/>
              </a:buBlip>
            </a:pPr>
            <a:r>
              <a:rPr lang="en-US" sz="2000">
                <a:latin typeface="Calibri" pitchFamily="34" charset="0"/>
              </a:rPr>
              <a:t>Versioning</a:t>
            </a:r>
          </a:p>
          <a:p>
            <a:pPr marL="742950" lvl="1" indent="-285750" fontAlgn="b">
              <a:lnSpc>
                <a:spcPct val="90000"/>
              </a:lnSpc>
              <a:spcBef>
                <a:spcPct val="20000"/>
              </a:spcBef>
              <a:buClr>
                <a:schemeClr val="hlink"/>
              </a:buClr>
              <a:buSzPct val="90000"/>
              <a:buFontTx/>
              <a:buBlip>
                <a:blip r:embed="rId3"/>
              </a:buBlip>
            </a:pPr>
            <a:r>
              <a:rPr lang="en-US" sz="2000">
                <a:latin typeface="Calibri" pitchFamily="34" charset="0"/>
              </a:rPr>
              <a:t>Object integrity</a:t>
            </a:r>
          </a:p>
          <a:p>
            <a:pPr marL="742950" lvl="1" indent="-285750" fontAlgn="b">
              <a:lnSpc>
                <a:spcPct val="90000"/>
              </a:lnSpc>
              <a:spcBef>
                <a:spcPct val="20000"/>
              </a:spcBef>
              <a:buClr>
                <a:schemeClr val="hlink"/>
              </a:buClr>
              <a:buSzPct val="90000"/>
              <a:buFontTx/>
              <a:buBlip>
                <a:blip r:embed="rId3"/>
              </a:buBlip>
            </a:pPr>
            <a:r>
              <a:rPr lang="en-US" sz="2000">
                <a:latin typeface="Calibri" pitchFamily="34" charset="0"/>
              </a:rPr>
              <a:t>Alerting</a:t>
            </a:r>
          </a:p>
          <a:p>
            <a:pPr marL="342900" indent="-342900" fontAlgn="b">
              <a:lnSpc>
                <a:spcPct val="90000"/>
              </a:lnSpc>
              <a:spcBef>
                <a:spcPct val="20000"/>
              </a:spcBef>
              <a:buClr>
                <a:schemeClr val="folHlink"/>
              </a:buClr>
              <a:buSzPct val="60000"/>
              <a:buFont typeface="Wingdings" pitchFamily="2" charset="2"/>
              <a:buChar char="n"/>
            </a:pPr>
            <a:endParaRPr lang="en-US" sz="2000">
              <a:latin typeface="Calibri" pitchFamily="34" charset="0"/>
            </a:endParaRPr>
          </a:p>
          <a:p>
            <a:pPr marL="342900" indent="-342900">
              <a:lnSpc>
                <a:spcPct val="90000"/>
              </a:lnSpc>
              <a:spcBef>
                <a:spcPct val="20000"/>
              </a:spcBef>
              <a:buClr>
                <a:schemeClr val="folHlink"/>
              </a:buClr>
              <a:buSzPct val="60000"/>
              <a:buFont typeface="Wingdings" pitchFamily="2" charset="2"/>
              <a:buChar char="n"/>
            </a:pPr>
            <a:endParaRPr lang="en-US" sz="2000">
              <a:latin typeface="Calibri"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a:xfrm>
            <a:off x="1427163" y="152400"/>
            <a:ext cx="7793037" cy="922338"/>
          </a:xfrm>
        </p:spPr>
        <p:txBody>
          <a:bodyPr/>
          <a:lstStyle/>
          <a:p>
            <a:pPr eaLnBrk="1" hangingPunct="1"/>
            <a:r>
              <a:rPr lang="en-US" smtClean="0"/>
              <a:t>Fedora Layered Architecture</a:t>
            </a:r>
          </a:p>
        </p:txBody>
      </p:sp>
      <p:grpSp>
        <p:nvGrpSpPr>
          <p:cNvPr id="41986" name="Group 11"/>
          <p:cNvGrpSpPr>
            <a:grpSpLocks/>
          </p:cNvGrpSpPr>
          <p:nvPr/>
        </p:nvGrpSpPr>
        <p:grpSpPr bwMode="auto">
          <a:xfrm>
            <a:off x="3340100" y="1676400"/>
            <a:ext cx="2908300" cy="4953000"/>
            <a:chOff x="2104" y="1056"/>
            <a:chExt cx="1832" cy="3120"/>
          </a:xfrm>
        </p:grpSpPr>
        <p:sp>
          <p:nvSpPr>
            <p:cNvPr id="41987" name="Rectangle 4"/>
            <p:cNvSpPr>
              <a:spLocks noChangeArrowheads="1"/>
            </p:cNvSpPr>
            <p:nvPr/>
          </p:nvSpPr>
          <p:spPr bwMode="auto">
            <a:xfrm>
              <a:off x="2104" y="3024"/>
              <a:ext cx="1832" cy="336"/>
            </a:xfrm>
            <a:prstGeom prst="rect">
              <a:avLst/>
            </a:prstGeom>
            <a:solidFill>
              <a:srgbClr val="FFCC99"/>
            </a:solidFill>
            <a:ln w="9525">
              <a:solidFill>
                <a:srgbClr val="000000"/>
              </a:solidFill>
              <a:miter lim="800000"/>
              <a:headEnd/>
              <a:tailEnd/>
            </a:ln>
          </p:spPr>
          <p:txBody>
            <a:bodyPr wrap="none" anchor="ctr"/>
            <a:lstStyle/>
            <a:p>
              <a:pPr algn="ctr" eaLnBrk="0" hangingPunct="0"/>
              <a:r>
                <a:rPr lang="en-US" b="1"/>
                <a:t>Fedora Repository</a:t>
              </a:r>
            </a:p>
          </p:txBody>
        </p:sp>
        <p:sp>
          <p:nvSpPr>
            <p:cNvPr id="41988" name="Rectangle 5"/>
            <p:cNvSpPr>
              <a:spLocks noChangeArrowheads="1"/>
            </p:cNvSpPr>
            <p:nvPr/>
          </p:nvSpPr>
          <p:spPr bwMode="auto">
            <a:xfrm>
              <a:off x="2104" y="1528"/>
              <a:ext cx="1832" cy="344"/>
            </a:xfrm>
            <a:prstGeom prst="rect">
              <a:avLst/>
            </a:prstGeom>
            <a:solidFill>
              <a:srgbClr val="FFCC99"/>
            </a:solidFill>
            <a:ln w="9525">
              <a:solidFill>
                <a:srgbClr val="000000"/>
              </a:solidFill>
              <a:miter lim="800000"/>
              <a:headEnd/>
              <a:tailEnd/>
            </a:ln>
          </p:spPr>
          <p:txBody>
            <a:bodyPr wrap="none" anchor="ctr"/>
            <a:lstStyle/>
            <a:p>
              <a:pPr algn="ctr" eaLnBrk="0" hangingPunct="0"/>
              <a:r>
                <a:rPr lang="en-US" b="1"/>
                <a:t>Middleware Svcs</a:t>
              </a:r>
            </a:p>
          </p:txBody>
        </p:sp>
        <p:sp>
          <p:nvSpPr>
            <p:cNvPr id="41989" name="Rectangle 6"/>
            <p:cNvSpPr>
              <a:spLocks noChangeArrowheads="1"/>
            </p:cNvSpPr>
            <p:nvPr/>
          </p:nvSpPr>
          <p:spPr bwMode="auto">
            <a:xfrm>
              <a:off x="2104" y="1056"/>
              <a:ext cx="1832" cy="336"/>
            </a:xfrm>
            <a:prstGeom prst="rect">
              <a:avLst/>
            </a:prstGeom>
            <a:solidFill>
              <a:srgbClr val="FFCC99"/>
            </a:solidFill>
            <a:ln w="9525">
              <a:solidFill>
                <a:srgbClr val="000000"/>
              </a:solidFill>
              <a:miter lim="800000"/>
              <a:headEnd/>
              <a:tailEnd/>
            </a:ln>
          </p:spPr>
          <p:txBody>
            <a:bodyPr wrap="none" anchor="ctr"/>
            <a:lstStyle/>
            <a:p>
              <a:pPr algn="ctr" eaLnBrk="0" hangingPunct="0"/>
              <a:r>
                <a:rPr lang="en-US" b="1"/>
                <a:t>Applications</a:t>
              </a:r>
            </a:p>
          </p:txBody>
        </p:sp>
        <p:sp>
          <p:nvSpPr>
            <p:cNvPr id="41990" name="Rectangle 7"/>
            <p:cNvSpPr>
              <a:spLocks noChangeArrowheads="1"/>
            </p:cNvSpPr>
            <p:nvPr/>
          </p:nvSpPr>
          <p:spPr bwMode="auto">
            <a:xfrm>
              <a:off x="2104" y="3456"/>
              <a:ext cx="1832" cy="336"/>
            </a:xfrm>
            <a:prstGeom prst="rect">
              <a:avLst/>
            </a:prstGeom>
            <a:solidFill>
              <a:srgbClr val="FFCC99"/>
            </a:solidFill>
            <a:ln w="9525">
              <a:solidFill>
                <a:srgbClr val="000000"/>
              </a:solidFill>
              <a:miter lim="800000"/>
              <a:headEnd/>
              <a:tailEnd/>
            </a:ln>
          </p:spPr>
          <p:txBody>
            <a:bodyPr wrap="none" anchor="ctr"/>
            <a:lstStyle/>
            <a:p>
              <a:pPr algn="ctr" eaLnBrk="0" hangingPunct="0"/>
              <a:r>
                <a:rPr lang="en-US" b="1"/>
                <a:t>Data - XML</a:t>
              </a:r>
            </a:p>
          </p:txBody>
        </p:sp>
        <p:grpSp>
          <p:nvGrpSpPr>
            <p:cNvPr id="41991" name="Group 8"/>
            <p:cNvGrpSpPr>
              <a:grpSpLocks/>
            </p:cNvGrpSpPr>
            <p:nvPr/>
          </p:nvGrpSpPr>
          <p:grpSpPr bwMode="auto">
            <a:xfrm>
              <a:off x="2416" y="1976"/>
              <a:ext cx="1152" cy="904"/>
              <a:chOff x="2416" y="1928"/>
              <a:chExt cx="1152" cy="904"/>
            </a:xfrm>
          </p:grpSpPr>
          <p:sp>
            <p:nvSpPr>
              <p:cNvPr id="41993" name="AutoShape 9"/>
              <p:cNvSpPr>
                <a:spLocks noChangeArrowheads="1"/>
              </p:cNvSpPr>
              <p:nvPr/>
            </p:nvSpPr>
            <p:spPr bwMode="auto">
              <a:xfrm>
                <a:off x="2416" y="1928"/>
                <a:ext cx="1152" cy="904"/>
              </a:xfrm>
              <a:prstGeom prst="flowChartDecision">
                <a:avLst/>
              </a:prstGeom>
              <a:solidFill>
                <a:srgbClr val="FF6600"/>
              </a:solidFill>
              <a:ln w="9525">
                <a:solidFill>
                  <a:schemeClr val="tx1"/>
                </a:solidFill>
                <a:miter lim="800000"/>
                <a:headEnd/>
                <a:tailEnd/>
              </a:ln>
            </p:spPr>
            <p:txBody>
              <a:bodyPr wrap="none" anchor="ctr"/>
              <a:lstStyle/>
              <a:p>
                <a:endParaRPr lang="en-US">
                  <a:latin typeface="Calibri" pitchFamily="34" charset="0"/>
                </a:endParaRPr>
              </a:p>
            </p:txBody>
          </p:sp>
          <p:sp>
            <p:nvSpPr>
              <p:cNvPr id="41994" name="Text Box 10"/>
              <p:cNvSpPr txBox="1">
                <a:spLocks noChangeArrowheads="1"/>
              </p:cNvSpPr>
              <p:nvPr/>
            </p:nvSpPr>
            <p:spPr bwMode="auto">
              <a:xfrm>
                <a:off x="2592" y="2186"/>
                <a:ext cx="784" cy="366"/>
              </a:xfrm>
              <a:prstGeom prst="rect">
                <a:avLst/>
              </a:prstGeom>
              <a:noFill/>
              <a:ln w="9525">
                <a:noFill/>
                <a:miter lim="800000"/>
                <a:headEnd/>
                <a:tailEnd/>
              </a:ln>
            </p:spPr>
            <p:txBody>
              <a:bodyPr wrap="none">
                <a:spAutoFit/>
              </a:bodyPr>
              <a:lstStyle/>
              <a:p>
                <a:pPr algn="ctr"/>
                <a:r>
                  <a:rPr lang="en-US" sz="1600" b="1">
                    <a:latin typeface="Calibri" pitchFamily="34" charset="0"/>
                  </a:rPr>
                  <a:t>App. Prog.</a:t>
                </a:r>
              </a:p>
              <a:p>
                <a:pPr algn="ctr"/>
                <a:r>
                  <a:rPr lang="en-US" sz="1600" b="1">
                    <a:latin typeface="Calibri" pitchFamily="34" charset="0"/>
                  </a:rPr>
                  <a:t>Interface</a:t>
                </a:r>
              </a:p>
            </p:txBody>
          </p:sp>
        </p:grpSp>
        <p:sp>
          <p:nvSpPr>
            <p:cNvPr id="41992" name="Rectangle 7"/>
            <p:cNvSpPr>
              <a:spLocks noChangeArrowheads="1"/>
            </p:cNvSpPr>
            <p:nvPr/>
          </p:nvSpPr>
          <p:spPr bwMode="auto">
            <a:xfrm>
              <a:off x="2104" y="3840"/>
              <a:ext cx="1832" cy="336"/>
            </a:xfrm>
            <a:prstGeom prst="rect">
              <a:avLst/>
            </a:prstGeom>
            <a:solidFill>
              <a:srgbClr val="FFCC99"/>
            </a:solidFill>
            <a:ln w="9525">
              <a:solidFill>
                <a:srgbClr val="000000"/>
              </a:solidFill>
              <a:miter lim="800000"/>
              <a:headEnd/>
              <a:tailEnd/>
            </a:ln>
          </p:spPr>
          <p:txBody>
            <a:bodyPr wrap="none" anchor="ctr"/>
            <a:lstStyle/>
            <a:p>
              <a:pPr algn="ctr" eaLnBrk="0" hangingPunct="0"/>
              <a:r>
                <a:rPr lang="en-US" b="1"/>
                <a:t>Server &amp; Storage</a:t>
              </a:r>
            </a:p>
          </p:txBody>
        </p:sp>
      </p:grpSp>
    </p:spTree>
  </p:cSld>
  <p:clrMapOvr>
    <a:masterClrMapping/>
  </p:clrMapOvr>
  <p:transition advClick="0">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a:xfrm>
            <a:off x="2362200" y="228600"/>
            <a:ext cx="5105400" cy="609600"/>
          </a:xfrm>
        </p:spPr>
        <p:txBody>
          <a:bodyPr/>
          <a:lstStyle/>
          <a:p>
            <a:pPr eaLnBrk="1" hangingPunct="1"/>
            <a:r>
              <a:rPr lang="en-US" sz="2500" smtClean="0"/>
              <a:t>NJVid Concept Architecture</a:t>
            </a:r>
          </a:p>
        </p:txBody>
      </p:sp>
      <p:sp>
        <p:nvSpPr>
          <p:cNvPr id="44034" name="AutoShape 3"/>
          <p:cNvSpPr>
            <a:spLocks noChangeArrowheads="1"/>
          </p:cNvSpPr>
          <p:nvPr/>
        </p:nvSpPr>
        <p:spPr bwMode="auto">
          <a:xfrm>
            <a:off x="5943600" y="4797425"/>
            <a:ext cx="1371600" cy="1447800"/>
          </a:xfrm>
          <a:prstGeom prst="can">
            <a:avLst>
              <a:gd name="adj" fmla="val 26389"/>
            </a:avLst>
          </a:prstGeom>
          <a:solidFill>
            <a:schemeClr val="hlink"/>
          </a:solidFill>
          <a:ln w="25400">
            <a:solidFill>
              <a:schemeClr val="tx1"/>
            </a:solidFill>
            <a:round/>
            <a:headEnd/>
            <a:tailEnd/>
          </a:ln>
        </p:spPr>
        <p:txBody>
          <a:bodyPr wrap="none" anchor="ctr"/>
          <a:lstStyle/>
          <a:p>
            <a:endParaRPr lang="en-US">
              <a:latin typeface="Calibri" pitchFamily="34" charset="0"/>
            </a:endParaRPr>
          </a:p>
        </p:txBody>
      </p:sp>
      <p:sp>
        <p:nvSpPr>
          <p:cNvPr id="44035" name="Text Box 4"/>
          <p:cNvSpPr txBox="1">
            <a:spLocks noChangeArrowheads="1"/>
          </p:cNvSpPr>
          <p:nvPr/>
        </p:nvSpPr>
        <p:spPr bwMode="auto">
          <a:xfrm>
            <a:off x="6019800" y="5133975"/>
            <a:ext cx="1244600" cy="1038225"/>
          </a:xfrm>
          <a:prstGeom prst="rect">
            <a:avLst/>
          </a:prstGeom>
          <a:noFill/>
          <a:ln w="9525">
            <a:noFill/>
            <a:miter lim="800000"/>
            <a:headEnd/>
            <a:tailEnd/>
          </a:ln>
        </p:spPr>
        <p:txBody>
          <a:bodyPr wrap="none">
            <a:spAutoFit/>
          </a:bodyPr>
          <a:lstStyle/>
          <a:p>
            <a:pPr algn="ctr"/>
            <a:r>
              <a:rPr lang="en-US" sz="1600" b="1">
                <a:solidFill>
                  <a:schemeClr val="bg1"/>
                </a:solidFill>
              </a:rPr>
              <a:t>Digital</a:t>
            </a:r>
          </a:p>
          <a:p>
            <a:pPr algn="ctr"/>
            <a:r>
              <a:rPr lang="en-US" sz="1600" b="1">
                <a:solidFill>
                  <a:schemeClr val="bg1"/>
                </a:solidFill>
              </a:rPr>
              <a:t>Object</a:t>
            </a:r>
          </a:p>
          <a:p>
            <a:pPr algn="ctr"/>
            <a:r>
              <a:rPr lang="en-US" sz="1600" b="1">
                <a:solidFill>
                  <a:schemeClr val="bg1"/>
                </a:solidFill>
              </a:rPr>
              <a:t>Repository</a:t>
            </a:r>
          </a:p>
          <a:p>
            <a:pPr algn="ctr"/>
            <a:r>
              <a:rPr lang="en-US" sz="1400" b="1">
                <a:solidFill>
                  <a:schemeClr val="bg1"/>
                </a:solidFill>
              </a:rPr>
              <a:t>(Fedora)</a:t>
            </a:r>
            <a:endParaRPr lang="en-US" sz="1600" b="1">
              <a:solidFill>
                <a:schemeClr val="bg1"/>
              </a:solidFill>
            </a:endParaRPr>
          </a:p>
        </p:txBody>
      </p:sp>
      <p:sp>
        <p:nvSpPr>
          <p:cNvPr id="44036" name="AutoShape 8"/>
          <p:cNvSpPr>
            <a:spLocks noChangeArrowheads="1"/>
          </p:cNvSpPr>
          <p:nvPr/>
        </p:nvSpPr>
        <p:spPr bwMode="auto">
          <a:xfrm>
            <a:off x="4953000" y="5129213"/>
            <a:ext cx="762000" cy="585787"/>
          </a:xfrm>
          <a:prstGeom prst="rightArrow">
            <a:avLst>
              <a:gd name="adj1" fmla="val 50000"/>
              <a:gd name="adj2" fmla="val 33333"/>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44037" name="Rectangle 25"/>
          <p:cNvSpPr>
            <a:spLocks noChangeArrowheads="1"/>
          </p:cNvSpPr>
          <p:nvPr/>
        </p:nvSpPr>
        <p:spPr bwMode="gray">
          <a:xfrm>
            <a:off x="442913" y="1143000"/>
            <a:ext cx="8226425" cy="31750"/>
          </a:xfrm>
          <a:prstGeom prst="rect">
            <a:avLst/>
          </a:prstGeom>
          <a:gradFill rotWithShape="0">
            <a:gsLst>
              <a:gs pos="0">
                <a:schemeClr val="bg2"/>
              </a:gs>
              <a:gs pos="100000">
                <a:schemeClr val="bg1"/>
              </a:gs>
            </a:gsLst>
            <a:lin ang="0" scaled="1"/>
          </a:gradFill>
          <a:ln w="9525">
            <a:noFill/>
            <a:miter lim="800000"/>
            <a:headEnd/>
            <a:tailEnd/>
          </a:ln>
        </p:spPr>
        <p:txBody>
          <a:bodyPr wrap="none" anchor="ctr"/>
          <a:lstStyle/>
          <a:p>
            <a:pPr algn="ctr"/>
            <a:endParaRPr kumimoji="1" lang="en-US">
              <a:latin typeface="Calibri" pitchFamily="34" charset="0"/>
            </a:endParaRPr>
          </a:p>
        </p:txBody>
      </p:sp>
      <p:sp>
        <p:nvSpPr>
          <p:cNvPr id="44038" name="AutoShape 16"/>
          <p:cNvSpPr>
            <a:spLocks noChangeArrowheads="1"/>
          </p:cNvSpPr>
          <p:nvPr/>
        </p:nvSpPr>
        <p:spPr bwMode="auto">
          <a:xfrm>
            <a:off x="1450975" y="3314700"/>
            <a:ext cx="1520825" cy="762000"/>
          </a:xfrm>
          <a:prstGeom prst="roundRect">
            <a:avLst>
              <a:gd name="adj" fmla="val 16667"/>
            </a:avLst>
          </a:prstGeom>
          <a:solidFill>
            <a:srgbClr val="C0C0C0"/>
          </a:solidFill>
          <a:ln w="25400">
            <a:solidFill>
              <a:srgbClr val="FF0000"/>
            </a:solidFill>
            <a:miter lim="800000"/>
            <a:headEnd/>
            <a:tailEnd/>
          </a:ln>
        </p:spPr>
        <p:txBody>
          <a:bodyPr wrap="none" anchor="ctr"/>
          <a:lstStyle/>
          <a:p>
            <a:endParaRPr lang="en-US">
              <a:latin typeface="Calibri" pitchFamily="34" charset="0"/>
            </a:endParaRPr>
          </a:p>
        </p:txBody>
      </p:sp>
      <p:sp>
        <p:nvSpPr>
          <p:cNvPr id="44039" name="Text Box 17"/>
          <p:cNvSpPr txBox="1">
            <a:spLocks noChangeArrowheads="1"/>
          </p:cNvSpPr>
          <p:nvPr/>
        </p:nvSpPr>
        <p:spPr bwMode="auto">
          <a:xfrm>
            <a:off x="1571625" y="3314700"/>
            <a:ext cx="1327150" cy="738188"/>
          </a:xfrm>
          <a:prstGeom prst="rect">
            <a:avLst/>
          </a:prstGeom>
          <a:noFill/>
          <a:ln w="9525">
            <a:noFill/>
            <a:miter lim="800000"/>
            <a:headEnd/>
            <a:tailEnd/>
          </a:ln>
        </p:spPr>
        <p:txBody>
          <a:bodyPr wrap="none">
            <a:spAutoFit/>
          </a:bodyPr>
          <a:lstStyle/>
          <a:p>
            <a:pPr algn="ctr"/>
            <a:r>
              <a:rPr lang="en-US" sz="1400" b="1"/>
              <a:t>Workflow </a:t>
            </a:r>
          </a:p>
          <a:p>
            <a:pPr algn="ctr"/>
            <a:r>
              <a:rPr lang="en-US" sz="1400" b="1"/>
              <a:t>Management </a:t>
            </a:r>
          </a:p>
          <a:p>
            <a:pPr algn="ctr"/>
            <a:r>
              <a:rPr lang="en-US" sz="1400" b="1"/>
              <a:t>System</a:t>
            </a:r>
          </a:p>
        </p:txBody>
      </p:sp>
      <p:sp>
        <p:nvSpPr>
          <p:cNvPr id="44040" name="AutoShape 27"/>
          <p:cNvSpPr>
            <a:spLocks noChangeArrowheads="1"/>
          </p:cNvSpPr>
          <p:nvPr/>
        </p:nvSpPr>
        <p:spPr bwMode="auto">
          <a:xfrm>
            <a:off x="1981200" y="2324100"/>
            <a:ext cx="463550" cy="685800"/>
          </a:xfrm>
          <a:prstGeom prst="upDownArrow">
            <a:avLst>
              <a:gd name="adj1" fmla="val 50000"/>
              <a:gd name="adj2" fmla="val 29589"/>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grpSp>
        <p:nvGrpSpPr>
          <p:cNvPr id="44041" name="Group 51"/>
          <p:cNvGrpSpPr>
            <a:grpSpLocks/>
          </p:cNvGrpSpPr>
          <p:nvPr/>
        </p:nvGrpSpPr>
        <p:grpSpPr bwMode="auto">
          <a:xfrm>
            <a:off x="1295400" y="1524000"/>
            <a:ext cx="1752600" cy="685800"/>
            <a:chOff x="609600" y="1828800"/>
            <a:chExt cx="1752600" cy="685800"/>
          </a:xfrm>
        </p:grpSpPr>
        <p:sp>
          <p:nvSpPr>
            <p:cNvPr id="44074" name="Oval 28"/>
            <p:cNvSpPr>
              <a:spLocks noChangeArrowheads="1"/>
            </p:cNvSpPr>
            <p:nvPr/>
          </p:nvSpPr>
          <p:spPr bwMode="auto">
            <a:xfrm>
              <a:off x="609600" y="1828800"/>
              <a:ext cx="1752600" cy="685800"/>
            </a:xfrm>
            <a:prstGeom prst="ellipse">
              <a:avLst/>
            </a:prstGeom>
            <a:solidFill>
              <a:srgbClr val="FF6600"/>
            </a:solidFill>
            <a:ln w="25400">
              <a:solidFill>
                <a:srgbClr val="808080"/>
              </a:solidFill>
              <a:miter lim="800000"/>
              <a:headEnd/>
              <a:tailEnd/>
            </a:ln>
          </p:spPr>
          <p:txBody>
            <a:bodyPr wrap="none" anchor="ctr"/>
            <a:lstStyle/>
            <a:p>
              <a:endParaRPr lang="en-US">
                <a:latin typeface="Calibri" pitchFamily="34" charset="0"/>
              </a:endParaRPr>
            </a:p>
          </p:txBody>
        </p:sp>
        <p:sp>
          <p:nvSpPr>
            <p:cNvPr id="44075" name="Text Box 29"/>
            <p:cNvSpPr txBox="1">
              <a:spLocks noChangeArrowheads="1"/>
            </p:cNvSpPr>
            <p:nvPr/>
          </p:nvSpPr>
          <p:spPr bwMode="auto">
            <a:xfrm>
              <a:off x="990600" y="1905000"/>
              <a:ext cx="1063113" cy="461665"/>
            </a:xfrm>
            <a:prstGeom prst="rect">
              <a:avLst/>
            </a:prstGeom>
            <a:noFill/>
            <a:ln w="9525">
              <a:noFill/>
              <a:miter lim="800000"/>
              <a:headEnd/>
              <a:tailEnd/>
            </a:ln>
          </p:spPr>
          <p:txBody>
            <a:bodyPr wrap="none">
              <a:spAutoFit/>
            </a:bodyPr>
            <a:lstStyle/>
            <a:p>
              <a:pPr algn="ctr"/>
              <a:r>
                <a:rPr lang="en-US" sz="1200" b="1">
                  <a:latin typeface="Calibri" pitchFamily="34" charset="0"/>
                </a:rPr>
                <a:t>User Input</a:t>
              </a:r>
            </a:p>
            <a:p>
              <a:pPr algn="ctr"/>
              <a:r>
                <a:rPr lang="en-US" sz="1200" b="1">
                  <a:latin typeface="Calibri" pitchFamily="34" charset="0"/>
                </a:rPr>
                <a:t>(metadata)</a:t>
              </a:r>
            </a:p>
          </p:txBody>
        </p:sp>
      </p:grpSp>
      <p:sp>
        <p:nvSpPr>
          <p:cNvPr id="44042" name="Rectangle 36"/>
          <p:cNvSpPr>
            <a:spLocks noChangeArrowheads="1"/>
          </p:cNvSpPr>
          <p:nvPr/>
        </p:nvSpPr>
        <p:spPr bwMode="auto">
          <a:xfrm>
            <a:off x="6934200" y="6400800"/>
            <a:ext cx="1905000" cy="457200"/>
          </a:xfrm>
          <a:prstGeom prst="rect">
            <a:avLst/>
          </a:prstGeom>
          <a:noFill/>
          <a:ln w="9525">
            <a:noFill/>
            <a:miter lim="800000"/>
            <a:headEnd/>
            <a:tailEnd/>
          </a:ln>
        </p:spPr>
        <p:txBody>
          <a:bodyPr anchor="b"/>
          <a:lstStyle/>
          <a:p>
            <a:pPr algn="r"/>
            <a:fld id="{A8DDFCEB-2D20-4AE9-B843-F3BBA7CB82EC}" type="slidenum">
              <a:rPr lang="en-US" sz="1400">
                <a:latin typeface="Calibri" pitchFamily="34" charset="0"/>
              </a:rPr>
              <a:pPr algn="r"/>
              <a:t>15</a:t>
            </a:fld>
            <a:endParaRPr lang="en-US" sz="1400">
              <a:latin typeface="Calibri" pitchFamily="34" charset="0"/>
            </a:endParaRPr>
          </a:p>
        </p:txBody>
      </p:sp>
      <p:sp>
        <p:nvSpPr>
          <p:cNvPr id="44043" name="AutoShape 10"/>
          <p:cNvSpPr>
            <a:spLocks noChangeArrowheads="1"/>
          </p:cNvSpPr>
          <p:nvPr/>
        </p:nvSpPr>
        <p:spPr bwMode="auto">
          <a:xfrm>
            <a:off x="5257800" y="4038600"/>
            <a:ext cx="2971800" cy="381000"/>
          </a:xfrm>
          <a:prstGeom prst="roundRect">
            <a:avLst>
              <a:gd name="adj" fmla="val 16667"/>
            </a:avLst>
          </a:prstGeom>
          <a:solidFill>
            <a:srgbClr val="C0C0C0"/>
          </a:solidFill>
          <a:ln w="25400">
            <a:solidFill>
              <a:schemeClr val="hlink"/>
            </a:solidFill>
            <a:miter lim="800000"/>
            <a:headEnd/>
            <a:tailEnd/>
          </a:ln>
        </p:spPr>
        <p:txBody>
          <a:bodyPr wrap="none" anchor="ctr"/>
          <a:lstStyle/>
          <a:p>
            <a:endParaRPr lang="en-US">
              <a:latin typeface="Calibri" pitchFamily="34" charset="0"/>
            </a:endParaRPr>
          </a:p>
        </p:txBody>
      </p:sp>
      <p:sp>
        <p:nvSpPr>
          <p:cNvPr id="44044" name="Text Box 11"/>
          <p:cNvSpPr txBox="1">
            <a:spLocks noChangeArrowheads="1"/>
          </p:cNvSpPr>
          <p:nvPr/>
        </p:nvSpPr>
        <p:spPr bwMode="auto">
          <a:xfrm>
            <a:off x="5554663" y="4038600"/>
            <a:ext cx="2522537" cy="304800"/>
          </a:xfrm>
          <a:prstGeom prst="rect">
            <a:avLst/>
          </a:prstGeom>
          <a:noFill/>
          <a:ln w="9525">
            <a:noFill/>
            <a:miter lim="800000"/>
            <a:headEnd/>
            <a:tailEnd/>
          </a:ln>
        </p:spPr>
        <p:txBody>
          <a:bodyPr wrap="none">
            <a:spAutoFit/>
          </a:bodyPr>
          <a:lstStyle/>
          <a:p>
            <a:r>
              <a:rPr lang="en-US" sz="1400" b="1">
                <a:latin typeface="Calibri" pitchFamily="34" charset="0"/>
              </a:rPr>
              <a:t>Fedora Repository Service</a:t>
            </a:r>
          </a:p>
        </p:txBody>
      </p:sp>
      <p:sp>
        <p:nvSpPr>
          <p:cNvPr id="44045" name="AutoShape 12"/>
          <p:cNvSpPr>
            <a:spLocks noChangeArrowheads="1"/>
          </p:cNvSpPr>
          <p:nvPr/>
        </p:nvSpPr>
        <p:spPr bwMode="auto">
          <a:xfrm>
            <a:off x="5334000" y="3505200"/>
            <a:ext cx="2819400" cy="381000"/>
          </a:xfrm>
          <a:prstGeom prst="roundRect">
            <a:avLst>
              <a:gd name="adj" fmla="val 16667"/>
            </a:avLst>
          </a:prstGeom>
          <a:solidFill>
            <a:srgbClr val="C0C0C0"/>
          </a:solidFill>
          <a:ln w="25400">
            <a:solidFill>
              <a:schemeClr val="hlink"/>
            </a:solidFill>
            <a:miter lim="800000"/>
            <a:headEnd/>
            <a:tailEnd/>
          </a:ln>
        </p:spPr>
        <p:txBody>
          <a:bodyPr wrap="none" anchor="ctr"/>
          <a:lstStyle/>
          <a:p>
            <a:endParaRPr lang="en-US">
              <a:latin typeface="Calibri" pitchFamily="34" charset="0"/>
            </a:endParaRPr>
          </a:p>
        </p:txBody>
      </p:sp>
      <p:sp>
        <p:nvSpPr>
          <p:cNvPr id="44046" name="Text Box 13"/>
          <p:cNvSpPr txBox="1">
            <a:spLocks noChangeArrowheads="1"/>
          </p:cNvSpPr>
          <p:nvPr/>
        </p:nvSpPr>
        <p:spPr bwMode="auto">
          <a:xfrm>
            <a:off x="5257800" y="3581400"/>
            <a:ext cx="2978150" cy="276225"/>
          </a:xfrm>
          <a:prstGeom prst="rect">
            <a:avLst/>
          </a:prstGeom>
          <a:noFill/>
          <a:ln w="9525">
            <a:noFill/>
            <a:miter lim="800000"/>
            <a:headEnd/>
            <a:tailEnd/>
          </a:ln>
        </p:spPr>
        <p:txBody>
          <a:bodyPr wrap="none">
            <a:spAutoFit/>
          </a:bodyPr>
          <a:lstStyle/>
          <a:p>
            <a:r>
              <a:rPr lang="en-US" sz="1200" b="1">
                <a:latin typeface="Calibri" pitchFamily="34" charset="0"/>
              </a:rPr>
              <a:t>User, Collection &amp; Preservation Svcs</a:t>
            </a:r>
          </a:p>
        </p:txBody>
      </p:sp>
      <p:sp>
        <p:nvSpPr>
          <p:cNvPr id="44047" name="AutoShape 15"/>
          <p:cNvSpPr>
            <a:spLocks noChangeArrowheads="1"/>
          </p:cNvSpPr>
          <p:nvPr/>
        </p:nvSpPr>
        <p:spPr bwMode="auto">
          <a:xfrm>
            <a:off x="6394450" y="2819400"/>
            <a:ext cx="463550" cy="533400"/>
          </a:xfrm>
          <a:prstGeom prst="upDownArrow">
            <a:avLst>
              <a:gd name="adj1" fmla="val 50000"/>
              <a:gd name="adj2" fmla="val 23014"/>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44048" name="Oval 30"/>
          <p:cNvSpPr>
            <a:spLocks noChangeArrowheads="1"/>
          </p:cNvSpPr>
          <p:nvPr/>
        </p:nvSpPr>
        <p:spPr bwMode="auto">
          <a:xfrm>
            <a:off x="5410200" y="1371600"/>
            <a:ext cx="2362200" cy="609600"/>
          </a:xfrm>
          <a:prstGeom prst="ellipse">
            <a:avLst/>
          </a:prstGeom>
          <a:solidFill>
            <a:srgbClr val="FF6600"/>
          </a:solidFill>
          <a:ln w="25400">
            <a:solidFill>
              <a:srgbClr val="808080"/>
            </a:solidFill>
            <a:miter lim="800000"/>
            <a:headEnd/>
            <a:tailEnd/>
          </a:ln>
        </p:spPr>
        <p:txBody>
          <a:bodyPr wrap="none" anchor="ctr"/>
          <a:lstStyle/>
          <a:p>
            <a:endParaRPr lang="en-US">
              <a:latin typeface="Calibri" pitchFamily="34" charset="0"/>
            </a:endParaRPr>
          </a:p>
        </p:txBody>
      </p:sp>
      <p:sp>
        <p:nvSpPr>
          <p:cNvPr id="44049" name="Text Box 31"/>
          <p:cNvSpPr txBox="1">
            <a:spLocks noChangeArrowheads="1"/>
          </p:cNvSpPr>
          <p:nvPr/>
        </p:nvSpPr>
        <p:spPr bwMode="auto">
          <a:xfrm>
            <a:off x="5873750" y="1520825"/>
            <a:ext cx="1631950" cy="304800"/>
          </a:xfrm>
          <a:prstGeom prst="rect">
            <a:avLst/>
          </a:prstGeom>
          <a:noFill/>
          <a:ln w="9525">
            <a:noFill/>
            <a:miter lim="800000"/>
            <a:headEnd/>
            <a:tailEnd/>
          </a:ln>
        </p:spPr>
        <p:txBody>
          <a:bodyPr wrap="none">
            <a:spAutoFit/>
          </a:bodyPr>
          <a:lstStyle/>
          <a:p>
            <a:pPr algn="ctr"/>
            <a:r>
              <a:rPr lang="en-US" sz="1400" b="1">
                <a:latin typeface="Calibri" pitchFamily="34" charset="0"/>
              </a:rPr>
              <a:t>NJVid Commons</a:t>
            </a:r>
          </a:p>
        </p:txBody>
      </p:sp>
      <p:sp>
        <p:nvSpPr>
          <p:cNvPr id="44050" name="Oval 30"/>
          <p:cNvSpPr>
            <a:spLocks noChangeArrowheads="1"/>
          </p:cNvSpPr>
          <p:nvPr/>
        </p:nvSpPr>
        <p:spPr bwMode="auto">
          <a:xfrm>
            <a:off x="5181600" y="2133600"/>
            <a:ext cx="2819400" cy="533400"/>
          </a:xfrm>
          <a:prstGeom prst="ellipse">
            <a:avLst/>
          </a:prstGeom>
          <a:solidFill>
            <a:srgbClr val="FF6600"/>
          </a:solidFill>
          <a:ln w="25400">
            <a:solidFill>
              <a:srgbClr val="808080"/>
            </a:solidFill>
            <a:miter lim="800000"/>
            <a:headEnd/>
            <a:tailEnd/>
          </a:ln>
        </p:spPr>
        <p:txBody>
          <a:bodyPr wrap="none" anchor="ctr"/>
          <a:lstStyle/>
          <a:p>
            <a:endParaRPr lang="en-US">
              <a:latin typeface="Calibri" pitchFamily="34" charset="0"/>
            </a:endParaRPr>
          </a:p>
        </p:txBody>
      </p:sp>
      <p:sp>
        <p:nvSpPr>
          <p:cNvPr id="44051" name="Text Box 31"/>
          <p:cNvSpPr txBox="1">
            <a:spLocks noChangeArrowheads="1"/>
          </p:cNvSpPr>
          <p:nvPr/>
        </p:nvSpPr>
        <p:spPr bwMode="auto">
          <a:xfrm>
            <a:off x="5867400" y="2133600"/>
            <a:ext cx="1716088" cy="461963"/>
          </a:xfrm>
          <a:prstGeom prst="rect">
            <a:avLst/>
          </a:prstGeom>
          <a:noFill/>
          <a:ln w="9525">
            <a:noFill/>
            <a:miter lim="800000"/>
            <a:headEnd/>
            <a:tailEnd/>
          </a:ln>
        </p:spPr>
        <p:txBody>
          <a:bodyPr wrap="none">
            <a:spAutoFit/>
          </a:bodyPr>
          <a:lstStyle/>
          <a:p>
            <a:pPr algn="ctr"/>
            <a:r>
              <a:rPr lang="en-US" sz="1400" b="1">
                <a:latin typeface="Calibri" pitchFamily="34" charset="0"/>
              </a:rPr>
              <a:t>Partner Portals</a:t>
            </a:r>
          </a:p>
          <a:p>
            <a:pPr algn="ctr"/>
            <a:r>
              <a:rPr lang="en-US" sz="1000" b="1">
                <a:latin typeface="Calibri" pitchFamily="34" charset="0"/>
              </a:rPr>
              <a:t>New Jersey Institutions</a:t>
            </a:r>
          </a:p>
        </p:txBody>
      </p:sp>
      <p:grpSp>
        <p:nvGrpSpPr>
          <p:cNvPr id="44052" name="Group 5"/>
          <p:cNvGrpSpPr>
            <a:grpSpLocks/>
          </p:cNvGrpSpPr>
          <p:nvPr/>
        </p:nvGrpSpPr>
        <p:grpSpPr bwMode="auto">
          <a:xfrm>
            <a:off x="2895600" y="4710113"/>
            <a:ext cx="1219200" cy="623887"/>
            <a:chOff x="2592" y="2718"/>
            <a:chExt cx="816" cy="480"/>
          </a:xfrm>
        </p:grpSpPr>
        <p:sp>
          <p:nvSpPr>
            <p:cNvPr id="44072" name="AutoShape 6"/>
            <p:cNvSpPr>
              <a:spLocks noChangeArrowheads="1"/>
            </p:cNvSpPr>
            <p:nvPr/>
          </p:nvSpPr>
          <p:spPr bwMode="auto">
            <a:xfrm>
              <a:off x="2592" y="2718"/>
              <a:ext cx="816" cy="480"/>
            </a:xfrm>
            <a:prstGeom prst="flowChartMultidocument">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44073" name="Text Box 7"/>
            <p:cNvSpPr txBox="1">
              <a:spLocks noChangeArrowheads="1"/>
            </p:cNvSpPr>
            <p:nvPr/>
          </p:nvSpPr>
          <p:spPr bwMode="auto">
            <a:xfrm>
              <a:off x="2640" y="2788"/>
              <a:ext cx="624" cy="308"/>
            </a:xfrm>
            <a:prstGeom prst="rect">
              <a:avLst/>
            </a:prstGeom>
            <a:solidFill>
              <a:srgbClr val="FFCC99"/>
            </a:solidFill>
            <a:ln w="9525">
              <a:noFill/>
              <a:miter lim="800000"/>
              <a:headEnd/>
              <a:tailEnd/>
            </a:ln>
          </p:spPr>
          <p:txBody>
            <a:bodyPr>
              <a:spAutoFit/>
            </a:bodyPr>
            <a:lstStyle/>
            <a:p>
              <a:pPr algn="ctr"/>
              <a:r>
                <a:rPr lang="en-US" sz="1000" b="1"/>
                <a:t>Object</a:t>
              </a:r>
            </a:p>
            <a:p>
              <a:pPr algn="ctr"/>
              <a:r>
                <a:rPr lang="en-US" sz="1000" b="1"/>
                <a:t>XML</a:t>
              </a:r>
            </a:p>
          </p:txBody>
        </p:sp>
      </p:grpSp>
      <p:sp>
        <p:nvSpPr>
          <p:cNvPr id="44053" name="AutoShape 18"/>
          <p:cNvSpPr>
            <a:spLocks noChangeArrowheads="1"/>
          </p:cNvSpPr>
          <p:nvPr/>
        </p:nvSpPr>
        <p:spPr bwMode="auto">
          <a:xfrm rot="5400000">
            <a:off x="1911351" y="4395787"/>
            <a:ext cx="838200" cy="733425"/>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3085 w 21600"/>
              <a:gd name="T25" fmla="*/ 12343 h 21600"/>
              <a:gd name="T26" fmla="*/ 18514 w 21600"/>
              <a:gd name="T27" fmla="*/ 1851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5429" y="0"/>
                </a:moveTo>
                <a:lnTo>
                  <a:pt x="9257" y="6171"/>
                </a:lnTo>
                <a:lnTo>
                  <a:pt x="12343" y="6171"/>
                </a:lnTo>
                <a:lnTo>
                  <a:pt x="12343" y="12343"/>
                </a:lnTo>
                <a:lnTo>
                  <a:pt x="6171" y="12343"/>
                </a:lnTo>
                <a:lnTo>
                  <a:pt x="6171" y="9257"/>
                </a:lnTo>
                <a:lnTo>
                  <a:pt x="0" y="15429"/>
                </a:lnTo>
                <a:lnTo>
                  <a:pt x="6171" y="21600"/>
                </a:lnTo>
                <a:lnTo>
                  <a:pt x="6171" y="18514"/>
                </a:lnTo>
                <a:lnTo>
                  <a:pt x="18514" y="18514"/>
                </a:lnTo>
                <a:lnTo>
                  <a:pt x="18514" y="6171"/>
                </a:lnTo>
                <a:lnTo>
                  <a:pt x="21600" y="6171"/>
                </a:lnTo>
                <a:close/>
              </a:path>
            </a:pathLst>
          </a:cu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grpSp>
        <p:nvGrpSpPr>
          <p:cNvPr id="44054" name="Group 44"/>
          <p:cNvGrpSpPr>
            <a:grpSpLocks/>
          </p:cNvGrpSpPr>
          <p:nvPr/>
        </p:nvGrpSpPr>
        <p:grpSpPr bwMode="auto">
          <a:xfrm>
            <a:off x="2590800" y="5538788"/>
            <a:ext cx="1981200" cy="228600"/>
            <a:chOff x="2448" y="1200"/>
            <a:chExt cx="1248" cy="144"/>
          </a:xfrm>
        </p:grpSpPr>
        <p:sp>
          <p:nvSpPr>
            <p:cNvPr id="44065" name="Rectangle 37"/>
            <p:cNvSpPr>
              <a:spLocks noChangeArrowheads="1"/>
            </p:cNvSpPr>
            <p:nvPr/>
          </p:nvSpPr>
          <p:spPr bwMode="auto">
            <a:xfrm>
              <a:off x="2448" y="1200"/>
              <a:ext cx="1248" cy="144"/>
            </a:xfrm>
            <a:prstGeom prst="rect">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44066" name="Line 38"/>
            <p:cNvSpPr>
              <a:spLocks noChangeShapeType="1"/>
            </p:cNvSpPr>
            <p:nvPr/>
          </p:nvSpPr>
          <p:spPr bwMode="auto">
            <a:xfrm>
              <a:off x="2592" y="1200"/>
              <a:ext cx="0" cy="144"/>
            </a:xfrm>
            <a:prstGeom prst="line">
              <a:avLst/>
            </a:prstGeom>
            <a:noFill/>
            <a:ln w="9525">
              <a:solidFill>
                <a:schemeClr val="tx1"/>
              </a:solidFill>
              <a:miter lim="800000"/>
              <a:headEnd/>
              <a:tailEnd/>
            </a:ln>
          </p:spPr>
          <p:txBody>
            <a:bodyPr wrap="none"/>
            <a:lstStyle/>
            <a:p>
              <a:endParaRPr lang="en-US"/>
            </a:p>
          </p:txBody>
        </p:sp>
        <p:sp>
          <p:nvSpPr>
            <p:cNvPr id="44067" name="Line 39"/>
            <p:cNvSpPr>
              <a:spLocks noChangeShapeType="1"/>
            </p:cNvSpPr>
            <p:nvPr/>
          </p:nvSpPr>
          <p:spPr bwMode="auto">
            <a:xfrm>
              <a:off x="2736" y="1200"/>
              <a:ext cx="0" cy="144"/>
            </a:xfrm>
            <a:prstGeom prst="line">
              <a:avLst/>
            </a:prstGeom>
            <a:noFill/>
            <a:ln w="9525">
              <a:solidFill>
                <a:schemeClr val="tx1"/>
              </a:solidFill>
              <a:miter lim="800000"/>
              <a:headEnd/>
              <a:tailEnd/>
            </a:ln>
          </p:spPr>
          <p:txBody>
            <a:bodyPr wrap="none"/>
            <a:lstStyle/>
            <a:p>
              <a:endParaRPr lang="en-US"/>
            </a:p>
          </p:txBody>
        </p:sp>
        <p:sp>
          <p:nvSpPr>
            <p:cNvPr id="44068" name="Line 40"/>
            <p:cNvSpPr>
              <a:spLocks noChangeShapeType="1"/>
            </p:cNvSpPr>
            <p:nvPr/>
          </p:nvSpPr>
          <p:spPr bwMode="auto">
            <a:xfrm>
              <a:off x="2880" y="1200"/>
              <a:ext cx="0" cy="144"/>
            </a:xfrm>
            <a:prstGeom prst="line">
              <a:avLst/>
            </a:prstGeom>
            <a:noFill/>
            <a:ln w="9525">
              <a:solidFill>
                <a:schemeClr val="tx1"/>
              </a:solidFill>
              <a:miter lim="800000"/>
              <a:headEnd/>
              <a:tailEnd/>
            </a:ln>
          </p:spPr>
          <p:txBody>
            <a:bodyPr wrap="none"/>
            <a:lstStyle/>
            <a:p>
              <a:endParaRPr lang="en-US"/>
            </a:p>
          </p:txBody>
        </p:sp>
        <p:sp>
          <p:nvSpPr>
            <p:cNvPr id="44069" name="Line 41"/>
            <p:cNvSpPr>
              <a:spLocks noChangeShapeType="1"/>
            </p:cNvSpPr>
            <p:nvPr/>
          </p:nvSpPr>
          <p:spPr bwMode="auto">
            <a:xfrm>
              <a:off x="3024" y="1200"/>
              <a:ext cx="0" cy="144"/>
            </a:xfrm>
            <a:prstGeom prst="line">
              <a:avLst/>
            </a:prstGeom>
            <a:noFill/>
            <a:ln w="9525">
              <a:solidFill>
                <a:schemeClr val="tx1"/>
              </a:solidFill>
              <a:miter lim="800000"/>
              <a:headEnd/>
              <a:tailEnd/>
            </a:ln>
          </p:spPr>
          <p:txBody>
            <a:bodyPr wrap="none"/>
            <a:lstStyle/>
            <a:p>
              <a:endParaRPr lang="en-US"/>
            </a:p>
          </p:txBody>
        </p:sp>
        <p:sp>
          <p:nvSpPr>
            <p:cNvPr id="44070" name="Line 42"/>
            <p:cNvSpPr>
              <a:spLocks noChangeShapeType="1"/>
            </p:cNvSpPr>
            <p:nvPr/>
          </p:nvSpPr>
          <p:spPr bwMode="auto">
            <a:xfrm>
              <a:off x="3168" y="1200"/>
              <a:ext cx="0" cy="144"/>
            </a:xfrm>
            <a:prstGeom prst="line">
              <a:avLst/>
            </a:prstGeom>
            <a:noFill/>
            <a:ln w="9525">
              <a:solidFill>
                <a:schemeClr val="tx1"/>
              </a:solidFill>
              <a:miter lim="800000"/>
              <a:headEnd/>
              <a:tailEnd/>
            </a:ln>
          </p:spPr>
          <p:txBody>
            <a:bodyPr wrap="none"/>
            <a:lstStyle/>
            <a:p>
              <a:endParaRPr lang="en-US"/>
            </a:p>
          </p:txBody>
        </p:sp>
        <p:sp>
          <p:nvSpPr>
            <p:cNvPr id="44071" name="Line 43"/>
            <p:cNvSpPr>
              <a:spLocks noChangeShapeType="1"/>
            </p:cNvSpPr>
            <p:nvPr/>
          </p:nvSpPr>
          <p:spPr bwMode="auto">
            <a:xfrm>
              <a:off x="3312" y="1200"/>
              <a:ext cx="0" cy="144"/>
            </a:xfrm>
            <a:prstGeom prst="line">
              <a:avLst/>
            </a:prstGeom>
            <a:noFill/>
            <a:ln w="9525">
              <a:solidFill>
                <a:schemeClr val="tx1"/>
              </a:solidFill>
              <a:miter lim="800000"/>
              <a:headEnd/>
              <a:tailEnd/>
            </a:ln>
          </p:spPr>
          <p:txBody>
            <a:bodyPr wrap="none"/>
            <a:lstStyle/>
            <a:p>
              <a:endParaRPr lang="en-US"/>
            </a:p>
          </p:txBody>
        </p:sp>
      </p:grpSp>
      <p:sp>
        <p:nvSpPr>
          <p:cNvPr id="44055" name="Text Box 45"/>
          <p:cNvSpPr txBox="1">
            <a:spLocks noChangeArrowheads="1"/>
          </p:cNvSpPr>
          <p:nvPr/>
        </p:nvSpPr>
        <p:spPr bwMode="auto">
          <a:xfrm>
            <a:off x="2782888" y="5843588"/>
            <a:ext cx="1484312" cy="246062"/>
          </a:xfrm>
          <a:prstGeom prst="rect">
            <a:avLst/>
          </a:prstGeom>
          <a:noFill/>
          <a:ln w="9525">
            <a:noFill/>
            <a:miter lim="800000"/>
            <a:headEnd/>
            <a:tailEnd/>
          </a:ln>
        </p:spPr>
        <p:txBody>
          <a:bodyPr wrap="none">
            <a:spAutoFit/>
          </a:bodyPr>
          <a:lstStyle/>
          <a:p>
            <a:r>
              <a:rPr lang="en-US" sz="1000" b="1">
                <a:latin typeface="Calibri" pitchFamily="34" charset="0"/>
              </a:rPr>
              <a:t>Digital Video Master</a:t>
            </a:r>
          </a:p>
        </p:txBody>
      </p:sp>
      <p:sp>
        <p:nvSpPr>
          <p:cNvPr id="44056" name="AutoShape 47"/>
          <p:cNvSpPr>
            <a:spLocks noChangeArrowheads="1"/>
          </p:cNvSpPr>
          <p:nvPr/>
        </p:nvSpPr>
        <p:spPr bwMode="auto">
          <a:xfrm>
            <a:off x="2174875" y="5462588"/>
            <a:ext cx="339725" cy="304800"/>
          </a:xfrm>
          <a:prstGeom prst="rightArrow">
            <a:avLst>
              <a:gd name="adj1" fmla="val 50000"/>
              <a:gd name="adj2" fmla="val 27865"/>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44057" name="AutoShape 48"/>
          <p:cNvSpPr>
            <a:spLocks noChangeArrowheads="1"/>
          </p:cNvSpPr>
          <p:nvPr/>
        </p:nvSpPr>
        <p:spPr bwMode="auto">
          <a:xfrm>
            <a:off x="1354138" y="5386388"/>
            <a:ext cx="533400" cy="457200"/>
          </a:xfrm>
          <a:prstGeom prst="flowChartSummingJunction">
            <a:avLst/>
          </a:prstGeom>
          <a:solidFill>
            <a:srgbClr val="C0C0C0"/>
          </a:solidFill>
          <a:ln w="9525">
            <a:solidFill>
              <a:schemeClr val="tx1"/>
            </a:solidFill>
            <a:miter lim="800000"/>
            <a:headEnd/>
            <a:tailEnd/>
          </a:ln>
        </p:spPr>
        <p:txBody>
          <a:bodyPr wrap="none" anchor="ctr"/>
          <a:lstStyle/>
          <a:p>
            <a:endParaRPr lang="en-US">
              <a:latin typeface="Calibri" pitchFamily="34" charset="0"/>
            </a:endParaRPr>
          </a:p>
        </p:txBody>
      </p:sp>
      <p:sp>
        <p:nvSpPr>
          <p:cNvPr id="44058" name="Text Box 49"/>
          <p:cNvSpPr txBox="1">
            <a:spLocks noChangeArrowheads="1"/>
          </p:cNvSpPr>
          <p:nvPr/>
        </p:nvSpPr>
        <p:spPr bwMode="auto">
          <a:xfrm>
            <a:off x="1049338" y="5843588"/>
            <a:ext cx="1014412" cy="396875"/>
          </a:xfrm>
          <a:prstGeom prst="rect">
            <a:avLst/>
          </a:prstGeom>
          <a:noFill/>
          <a:ln w="9525">
            <a:noFill/>
            <a:miter lim="800000"/>
            <a:headEnd/>
            <a:tailEnd/>
          </a:ln>
        </p:spPr>
        <p:txBody>
          <a:bodyPr wrap="none">
            <a:spAutoFit/>
          </a:bodyPr>
          <a:lstStyle/>
          <a:p>
            <a:pPr algn="ctr"/>
            <a:r>
              <a:rPr lang="en-US" sz="1000" b="1">
                <a:latin typeface="Calibri" pitchFamily="34" charset="0"/>
              </a:rPr>
              <a:t>Matrox </a:t>
            </a:r>
          </a:p>
          <a:p>
            <a:pPr algn="ctr"/>
            <a:r>
              <a:rPr lang="en-US" sz="1000" b="1">
                <a:latin typeface="Calibri" pitchFamily="34" charset="0"/>
              </a:rPr>
              <a:t>Axio Encoder</a:t>
            </a:r>
          </a:p>
        </p:txBody>
      </p:sp>
      <p:grpSp>
        <p:nvGrpSpPr>
          <p:cNvPr id="44059" name="Group 56"/>
          <p:cNvGrpSpPr>
            <a:grpSpLocks/>
          </p:cNvGrpSpPr>
          <p:nvPr/>
        </p:nvGrpSpPr>
        <p:grpSpPr bwMode="auto">
          <a:xfrm>
            <a:off x="304800" y="5310188"/>
            <a:ext cx="560388" cy="533400"/>
            <a:chOff x="501650" y="3124200"/>
            <a:chExt cx="560388" cy="533400"/>
          </a:xfrm>
        </p:grpSpPr>
        <p:sp>
          <p:nvSpPr>
            <p:cNvPr id="44063" name="Flowchart: Sequential Access Storage 53"/>
            <p:cNvSpPr>
              <a:spLocks noChangeArrowheads="1"/>
            </p:cNvSpPr>
            <p:nvPr/>
          </p:nvSpPr>
          <p:spPr bwMode="auto">
            <a:xfrm>
              <a:off x="501650" y="3124200"/>
              <a:ext cx="549275" cy="533400"/>
            </a:xfrm>
            <a:prstGeom prst="flowChartMagneticTape">
              <a:avLst/>
            </a:prstGeom>
            <a:solidFill>
              <a:schemeClr val="accent1"/>
            </a:solidFill>
            <a:ln w="9525" algn="ctr">
              <a:solidFill>
                <a:schemeClr val="tx1"/>
              </a:solidFill>
              <a:miter lim="800000"/>
              <a:headEnd/>
              <a:tailEnd/>
            </a:ln>
          </p:spPr>
          <p:txBody>
            <a:bodyPr wrap="none"/>
            <a:lstStyle/>
            <a:p>
              <a:endParaRPr lang="en-US">
                <a:latin typeface="Calibri" pitchFamily="34" charset="0"/>
              </a:endParaRPr>
            </a:p>
          </p:txBody>
        </p:sp>
        <p:sp>
          <p:nvSpPr>
            <p:cNvPr id="44064" name="TextBox 54"/>
            <p:cNvSpPr txBox="1">
              <a:spLocks noChangeArrowheads="1"/>
            </p:cNvSpPr>
            <p:nvPr/>
          </p:nvSpPr>
          <p:spPr bwMode="auto">
            <a:xfrm>
              <a:off x="520700" y="3259138"/>
              <a:ext cx="541338" cy="244475"/>
            </a:xfrm>
            <a:prstGeom prst="rect">
              <a:avLst/>
            </a:prstGeom>
            <a:noFill/>
            <a:ln w="9525">
              <a:noFill/>
              <a:miter lim="800000"/>
              <a:headEnd/>
              <a:tailEnd/>
            </a:ln>
          </p:spPr>
          <p:txBody>
            <a:bodyPr wrap="none">
              <a:spAutoFit/>
            </a:bodyPr>
            <a:lstStyle/>
            <a:p>
              <a:r>
                <a:rPr lang="en-US" sz="1000" b="1">
                  <a:latin typeface="Calibri" pitchFamily="34" charset="0"/>
                </a:rPr>
                <a:t>Video</a:t>
              </a:r>
            </a:p>
          </p:txBody>
        </p:sp>
      </p:grpSp>
      <p:sp>
        <p:nvSpPr>
          <p:cNvPr id="44060" name="AutoShape 47"/>
          <p:cNvSpPr>
            <a:spLocks noChangeArrowheads="1"/>
          </p:cNvSpPr>
          <p:nvPr/>
        </p:nvSpPr>
        <p:spPr bwMode="auto">
          <a:xfrm>
            <a:off x="946150" y="5459413"/>
            <a:ext cx="339725" cy="304800"/>
          </a:xfrm>
          <a:prstGeom prst="rightArrow">
            <a:avLst>
              <a:gd name="adj1" fmla="val 50000"/>
              <a:gd name="adj2" fmla="val 27865"/>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59" name="Rectangle 58"/>
          <p:cNvSpPr/>
          <p:nvPr/>
        </p:nvSpPr>
        <p:spPr bwMode="auto">
          <a:xfrm>
            <a:off x="2362200" y="4545013"/>
            <a:ext cx="2286000" cy="1646237"/>
          </a:xfrm>
          <a:prstGeom prst="rect">
            <a:avLst/>
          </a:prstGeom>
          <a:noFill/>
          <a:ln w="38100" cap="flat" cmpd="sng" algn="ctr">
            <a:solidFill>
              <a:schemeClr val="tx1"/>
            </a:solidFill>
            <a:prstDash val="dash"/>
            <a:miter lim="800000"/>
            <a:headEnd type="none" w="med" len="med"/>
            <a:tailEnd type="none" w="med" len="med"/>
          </a:ln>
          <a:effectLst/>
        </p:spPr>
        <p:txBody>
          <a:bodyPr wrap="none"/>
          <a:lstStyle/>
          <a:p>
            <a:pPr fontAlgn="auto">
              <a:spcBef>
                <a:spcPts val="0"/>
              </a:spcBef>
              <a:spcAft>
                <a:spcPts val="0"/>
              </a:spcAft>
              <a:defRPr/>
            </a:pPr>
            <a:endParaRPr lang="en-US">
              <a:ln w="57150">
                <a:solidFill>
                  <a:schemeClr val="tx1"/>
                </a:solidFill>
              </a:ln>
              <a:latin typeface="+mn-lt"/>
              <a:cs typeface="Times New Roman" pitchFamily="18" charset="0"/>
            </a:endParaRPr>
          </a:p>
        </p:txBody>
      </p:sp>
      <p:sp>
        <p:nvSpPr>
          <p:cNvPr id="44062" name="TextBox 64"/>
          <p:cNvSpPr txBox="1">
            <a:spLocks noChangeArrowheads="1"/>
          </p:cNvSpPr>
          <p:nvPr/>
        </p:nvSpPr>
        <p:spPr bwMode="auto">
          <a:xfrm>
            <a:off x="2873375" y="6262688"/>
            <a:ext cx="1241425" cy="276225"/>
          </a:xfrm>
          <a:prstGeom prst="rect">
            <a:avLst/>
          </a:prstGeom>
          <a:noFill/>
          <a:ln w="9525">
            <a:noFill/>
            <a:miter lim="800000"/>
            <a:headEnd/>
            <a:tailEnd/>
          </a:ln>
        </p:spPr>
        <p:txBody>
          <a:bodyPr wrap="none">
            <a:spAutoFit/>
          </a:bodyPr>
          <a:lstStyle/>
          <a:p>
            <a:r>
              <a:rPr lang="en-US" sz="1200" b="1">
                <a:latin typeface="Calibri" pitchFamily="34" charset="0"/>
              </a:rPr>
              <a:t>Object Ingest</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E34C19F-2C42-4FF0-949A-080C20589869}" type="slidenum">
              <a:rPr lang="en-US" altLang="en-US"/>
              <a:pPr>
                <a:defRPr/>
              </a:pPr>
              <a:t>16</a:t>
            </a:fld>
            <a:endParaRPr lang="en-US" altLang="en-US"/>
          </a:p>
        </p:txBody>
      </p:sp>
      <p:pic>
        <p:nvPicPr>
          <p:cNvPr id="46082" name="Picture 5"/>
          <p:cNvPicPr>
            <a:picLocks noGrp="1" noChangeAspect="1" noChangeArrowheads="1"/>
          </p:cNvPicPr>
          <p:nvPr>
            <p:ph type="body" idx="1"/>
          </p:nvPr>
        </p:nvPicPr>
        <p:blipFill>
          <a:blip r:embed="rId3"/>
          <a:srcRect/>
          <a:stretch>
            <a:fillRect/>
          </a:stretch>
        </p:blipFill>
        <p:spPr>
          <a:xfrm>
            <a:off x="304800" y="1722438"/>
            <a:ext cx="8229600" cy="4525962"/>
          </a:xfrm>
        </p:spPr>
      </p:pic>
      <p:sp>
        <p:nvSpPr>
          <p:cNvPr id="46083" name="Rectangle 6"/>
          <p:cNvSpPr>
            <a:spLocks noGrp="1" noChangeArrowheads="1"/>
          </p:cNvSpPr>
          <p:nvPr>
            <p:ph type="title"/>
          </p:nvPr>
        </p:nvSpPr>
        <p:spPr/>
        <p:txBody>
          <a:bodyPr/>
          <a:lstStyle/>
          <a:p>
            <a:pPr eaLnBrk="1" hangingPunct="1"/>
            <a:r>
              <a:rPr lang="en-US" smtClean="0"/>
              <a:t>Hardware</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p:txBody>
          <a:bodyPr/>
          <a:lstStyle/>
          <a:p>
            <a:pPr eaLnBrk="1" hangingPunct="1"/>
            <a:r>
              <a:rPr lang="en-US" smtClean="0"/>
              <a:t>Video Specifications</a:t>
            </a:r>
          </a:p>
        </p:txBody>
      </p:sp>
      <p:sp>
        <p:nvSpPr>
          <p:cNvPr id="48130" name="Rectangle 3"/>
          <p:cNvSpPr>
            <a:spLocks noGrp="1" noChangeArrowheads="1"/>
          </p:cNvSpPr>
          <p:nvPr>
            <p:ph type="body" idx="1"/>
          </p:nvPr>
        </p:nvSpPr>
        <p:spPr>
          <a:xfrm>
            <a:off x="914400" y="1676400"/>
            <a:ext cx="7772400" cy="4456113"/>
          </a:xfrm>
        </p:spPr>
        <p:txBody>
          <a:bodyPr/>
          <a:lstStyle/>
          <a:p>
            <a:pPr eaLnBrk="1" hangingPunct="1">
              <a:buFont typeface="Arial" charset="0"/>
              <a:buBlip>
                <a:blip r:embed="rId3"/>
              </a:buBlip>
            </a:pPr>
            <a:r>
              <a:rPr lang="en-US" sz="2000" smtClean="0"/>
              <a:t>Video source – analog and digital camcorder</a:t>
            </a:r>
          </a:p>
          <a:p>
            <a:pPr eaLnBrk="1" hangingPunct="1">
              <a:buFont typeface="Arial" charset="0"/>
              <a:buBlip>
                <a:blip r:embed="rId3"/>
              </a:buBlip>
            </a:pPr>
            <a:endParaRPr lang="en-US" sz="2000" smtClean="0"/>
          </a:p>
          <a:p>
            <a:pPr eaLnBrk="1" hangingPunct="1">
              <a:buFont typeface="Arial" charset="0"/>
              <a:buBlip>
                <a:blip r:embed="rId3"/>
              </a:buBlip>
            </a:pPr>
            <a:r>
              <a:rPr lang="en-US" sz="2000" smtClean="0"/>
              <a:t>Archival master is uncompressed AVI (Audio Video Interleave)</a:t>
            </a:r>
          </a:p>
          <a:p>
            <a:pPr eaLnBrk="1" hangingPunct="1">
              <a:buFont typeface="Arial" charset="0"/>
              <a:buBlip>
                <a:blip r:embed="rId3"/>
              </a:buBlip>
            </a:pPr>
            <a:endParaRPr lang="en-US" sz="2000" smtClean="0"/>
          </a:p>
          <a:p>
            <a:pPr eaLnBrk="1" hangingPunct="1">
              <a:buFont typeface="Arial" charset="0"/>
              <a:buBlip>
                <a:blip r:embed="rId3"/>
              </a:buBlip>
            </a:pPr>
            <a:r>
              <a:rPr lang="en-US" sz="2000" smtClean="0"/>
              <a:t>AVI file sizes are approximately 20GB per hour</a:t>
            </a:r>
          </a:p>
          <a:p>
            <a:pPr eaLnBrk="1" hangingPunct="1">
              <a:buFont typeface="Arial" charset="0"/>
              <a:buBlip>
                <a:blip r:embed="rId3"/>
              </a:buBlip>
            </a:pPr>
            <a:endParaRPr lang="en-US" sz="2000" smtClean="0"/>
          </a:p>
          <a:p>
            <a:pPr eaLnBrk="1" hangingPunct="1">
              <a:buFont typeface="Arial" charset="0"/>
              <a:buBlip>
                <a:blip r:embed="rId3"/>
              </a:buBlip>
            </a:pPr>
            <a:r>
              <a:rPr lang="en-US" sz="2000" smtClean="0"/>
              <a:t>Streaming protocol is QuickTime H.264</a:t>
            </a:r>
          </a:p>
          <a:p>
            <a:pPr eaLnBrk="1" hangingPunct="1">
              <a:buFont typeface="Arial" charset="0"/>
              <a:buBlip>
                <a:blip r:embed="rId3"/>
              </a:buBlip>
            </a:pPr>
            <a:endParaRPr lang="en-US" sz="2000" smtClean="0"/>
          </a:p>
          <a:p>
            <a:pPr eaLnBrk="1" hangingPunct="1">
              <a:buFont typeface="Arial" charset="0"/>
              <a:buBlip>
                <a:blip r:embed="rId3"/>
              </a:buBlip>
            </a:pPr>
            <a:r>
              <a:rPr lang="en-US" sz="2000" smtClean="0"/>
              <a:t>29.9 frames/second, 640 x 480 resolution, data rate from 384 – 512 kb/sec</a:t>
            </a:r>
          </a:p>
          <a:p>
            <a:pPr eaLnBrk="1" hangingPunct="1">
              <a:buFont typeface="Arial" charset="0"/>
              <a:buBlip>
                <a:blip r:embed="rId3"/>
              </a:buBlip>
            </a:pPr>
            <a:endParaRPr lang="en-US" sz="2000" smtClean="0"/>
          </a:p>
          <a:p>
            <a:pPr eaLnBrk="1" hangingPunct="1">
              <a:buFont typeface="Arial" charset="0"/>
              <a:buBlip>
                <a:blip r:embed="rId3"/>
              </a:buBlip>
            </a:pPr>
            <a:r>
              <a:rPr lang="en-US" sz="2000" smtClean="0"/>
              <a:t>Delivery to user as QuickTime or Flash</a:t>
            </a:r>
          </a:p>
          <a:p>
            <a:pPr eaLnBrk="1" hangingPunct="1">
              <a:buFont typeface="Arial" charset="0"/>
              <a:buBlip>
                <a:blip r:embed="rId3"/>
              </a:buBlip>
            </a:pPr>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987CE47-F05C-4124-BE58-47E384F3ACFA}" type="slidenum">
              <a:rPr lang="en-US" altLang="en-US"/>
              <a:pPr>
                <a:defRPr/>
              </a:pPr>
              <a:t>18</a:t>
            </a:fld>
            <a:endParaRPr lang="en-US" altLang="en-US"/>
          </a:p>
        </p:txBody>
      </p:sp>
      <p:pic>
        <p:nvPicPr>
          <p:cNvPr id="50178" name="Picture 6"/>
          <p:cNvPicPr>
            <a:picLocks noChangeAspect="1" noChangeArrowheads="1"/>
          </p:cNvPicPr>
          <p:nvPr/>
        </p:nvPicPr>
        <p:blipFill>
          <a:blip r:embed="rId3"/>
          <a:srcRect/>
          <a:stretch>
            <a:fillRect/>
          </a:stretch>
        </p:blipFill>
        <p:spPr bwMode="auto">
          <a:xfrm>
            <a:off x="381000" y="1905000"/>
            <a:ext cx="8382000" cy="3200400"/>
          </a:xfrm>
          <a:prstGeom prst="rect">
            <a:avLst/>
          </a:prstGeom>
          <a:noFill/>
          <a:ln w="9525">
            <a:noFill/>
            <a:miter lim="800000"/>
            <a:headEnd/>
            <a:tailEnd/>
          </a:ln>
        </p:spPr>
      </p:pic>
      <p:sp>
        <p:nvSpPr>
          <p:cNvPr id="50179" name="Rectangle 8"/>
          <p:cNvSpPr>
            <a:spLocks noGrp="1" noChangeArrowheads="1"/>
          </p:cNvSpPr>
          <p:nvPr>
            <p:ph type="title"/>
          </p:nvPr>
        </p:nvSpPr>
        <p:spPr/>
        <p:txBody>
          <a:bodyPr/>
          <a:lstStyle/>
          <a:p>
            <a:pPr eaLnBrk="1" hangingPunct="1"/>
            <a:r>
              <a:rPr lang="en-US" smtClean="0"/>
              <a:t>User Interfaces</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extBox 1"/>
          <p:cNvSpPr txBox="1">
            <a:spLocks noChangeArrowheads="1"/>
          </p:cNvSpPr>
          <p:nvPr/>
        </p:nvSpPr>
        <p:spPr bwMode="auto">
          <a:xfrm>
            <a:off x="1905000" y="381000"/>
            <a:ext cx="5715000" cy="369888"/>
          </a:xfrm>
          <a:prstGeom prst="rect">
            <a:avLst/>
          </a:prstGeom>
          <a:noFill/>
          <a:ln w="9525">
            <a:noFill/>
            <a:miter lim="800000"/>
            <a:headEnd/>
            <a:tailEnd/>
          </a:ln>
        </p:spPr>
        <p:txBody>
          <a:bodyPr>
            <a:spAutoFit/>
          </a:bodyPr>
          <a:lstStyle/>
          <a:p>
            <a:r>
              <a:rPr lang="en-US">
                <a:solidFill>
                  <a:schemeClr val="bg1"/>
                </a:solidFill>
                <a:latin typeface="Calibri" pitchFamily="34" charset="0"/>
              </a:rPr>
              <a:t>    </a:t>
            </a:r>
            <a:endParaRPr lang="en-US" sz="2800">
              <a:solidFill>
                <a:schemeClr val="bg1"/>
              </a:solidFill>
              <a:latin typeface="Calibri" pitchFamily="34" charset="0"/>
            </a:endParaRPr>
          </a:p>
        </p:txBody>
      </p:sp>
      <p:sp>
        <p:nvSpPr>
          <p:cNvPr id="52226" name="TextBox 2"/>
          <p:cNvSpPr txBox="1">
            <a:spLocks noChangeArrowheads="1"/>
          </p:cNvSpPr>
          <p:nvPr/>
        </p:nvSpPr>
        <p:spPr bwMode="auto">
          <a:xfrm>
            <a:off x="609600" y="763588"/>
            <a:ext cx="7696200" cy="5613400"/>
          </a:xfrm>
          <a:prstGeom prst="rect">
            <a:avLst/>
          </a:prstGeom>
          <a:noFill/>
          <a:ln w="9525">
            <a:noFill/>
            <a:miter lim="800000"/>
            <a:headEnd/>
            <a:tailEnd/>
          </a:ln>
        </p:spPr>
        <p:txBody>
          <a:bodyPr>
            <a:spAutoFit/>
          </a:bodyPr>
          <a:lstStyle/>
          <a:p>
            <a:endParaRPr lang="en-US" sz="3600">
              <a:latin typeface="Calibri" pitchFamily="34" charset="0"/>
            </a:endParaRPr>
          </a:p>
          <a:p>
            <a:r>
              <a:rPr lang="en-US" sz="2800">
                <a:latin typeface="Calibri" pitchFamily="34" charset="0"/>
              </a:rPr>
              <a:t>Rights govern the use of resources, including their preservation</a:t>
            </a:r>
          </a:p>
          <a:p>
            <a:pPr>
              <a:buFontTx/>
              <a:buChar char="•"/>
            </a:pPr>
            <a:endParaRPr lang="en-US" sz="2800">
              <a:latin typeface="Calibri" pitchFamily="34" charset="0"/>
            </a:endParaRPr>
          </a:p>
          <a:p>
            <a:r>
              <a:rPr lang="en-US" sz="2800">
                <a:latin typeface="Calibri" pitchFamily="34" charset="0"/>
              </a:rPr>
              <a:t>Rights outlast the lifetime of the creator(s)</a:t>
            </a:r>
          </a:p>
          <a:p>
            <a:pPr>
              <a:buFontTx/>
              <a:buChar char="•"/>
            </a:pPr>
            <a:endParaRPr lang="en-US" sz="2800">
              <a:latin typeface="Calibri" pitchFamily="34" charset="0"/>
            </a:endParaRPr>
          </a:p>
          <a:p>
            <a:r>
              <a:rPr lang="en-US" sz="2800">
                <a:latin typeface="Calibri" pitchFamily="34" charset="0"/>
              </a:rPr>
              <a:t>The link between context of creation and the resource is frequently broken.</a:t>
            </a:r>
          </a:p>
          <a:p>
            <a:pPr>
              <a:buFontTx/>
              <a:buChar char="•"/>
            </a:pPr>
            <a:endParaRPr lang="en-US" sz="2800">
              <a:latin typeface="Calibri" pitchFamily="34" charset="0"/>
            </a:endParaRPr>
          </a:p>
          <a:p>
            <a:r>
              <a:rPr lang="en-US" sz="2800">
                <a:latin typeface="Calibri" pitchFamily="34" charset="0"/>
              </a:rPr>
              <a:t>An undocumented resource is unusable. </a:t>
            </a:r>
          </a:p>
          <a:p>
            <a:pPr>
              <a:buFontTx/>
              <a:buChar char="•"/>
            </a:pPr>
            <a:endParaRPr lang="en-US" sz="2800">
              <a:latin typeface="Calibri" pitchFamily="34" charset="0"/>
            </a:endParaRPr>
          </a:p>
          <a:p>
            <a:endParaRPr lang="en-US" sz="2800">
              <a:latin typeface="Calibri" pitchFamily="34" charset="0"/>
            </a:endParaRPr>
          </a:p>
          <a:p>
            <a:endParaRPr lang="en-US">
              <a:latin typeface="Calibri" pitchFamily="34" charset="0"/>
            </a:endParaRPr>
          </a:p>
        </p:txBody>
      </p:sp>
      <p:sp>
        <p:nvSpPr>
          <p:cNvPr id="52227" name="TextBox 4"/>
          <p:cNvSpPr txBox="1">
            <a:spLocks noChangeArrowheads="1"/>
          </p:cNvSpPr>
          <p:nvPr/>
        </p:nvSpPr>
        <p:spPr bwMode="auto">
          <a:xfrm>
            <a:off x="2590800" y="304800"/>
            <a:ext cx="6248400" cy="519113"/>
          </a:xfrm>
          <a:prstGeom prst="rect">
            <a:avLst/>
          </a:prstGeom>
          <a:noFill/>
          <a:ln w="9525">
            <a:noFill/>
            <a:miter lim="800000"/>
            <a:headEnd/>
            <a:tailEnd/>
          </a:ln>
        </p:spPr>
        <p:txBody>
          <a:bodyPr>
            <a:spAutoFit/>
          </a:bodyPr>
          <a:lstStyle/>
          <a:p>
            <a:r>
              <a:rPr lang="en-US" sz="2800" b="1">
                <a:latin typeface="Calibri" pitchFamily="34" charset="0"/>
              </a:rPr>
              <a:t>Support for Resource and Privacy Rights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0" y="0"/>
            <a:ext cx="9144000" cy="1371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dirty="0">
                <a:solidFill>
                  <a:schemeClr val="bg1"/>
                </a:solidFill>
              </a:rPr>
              <a:t>Building Blocks of Statewide CI</a:t>
            </a:r>
          </a:p>
        </p:txBody>
      </p:sp>
      <p:pic>
        <p:nvPicPr>
          <p:cNvPr id="17410" name="Picture 6" descr="new_jersey.jpg"/>
          <p:cNvPicPr>
            <a:picLocks noChangeAspect="1"/>
          </p:cNvPicPr>
          <p:nvPr/>
        </p:nvPicPr>
        <p:blipFill>
          <a:blip r:embed="rId3"/>
          <a:srcRect/>
          <a:stretch>
            <a:fillRect/>
          </a:stretch>
        </p:blipFill>
        <p:spPr bwMode="auto">
          <a:xfrm>
            <a:off x="152400" y="0"/>
            <a:ext cx="685800" cy="1354138"/>
          </a:xfrm>
          <a:prstGeom prst="rect">
            <a:avLst/>
          </a:prstGeom>
          <a:noFill/>
          <a:ln w="9525">
            <a:noFill/>
            <a:miter lim="800000"/>
            <a:headEnd/>
            <a:tailEnd/>
          </a:ln>
        </p:spPr>
      </p:pic>
      <p:sp>
        <p:nvSpPr>
          <p:cNvPr id="10" name="Cube 9"/>
          <p:cNvSpPr/>
          <p:nvPr/>
        </p:nvSpPr>
        <p:spPr>
          <a:xfrm>
            <a:off x="7848600" y="381000"/>
            <a:ext cx="457200" cy="304800"/>
          </a:xfrm>
          <a:prstGeom prst="cub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Cube 10"/>
          <p:cNvSpPr/>
          <p:nvPr/>
        </p:nvSpPr>
        <p:spPr>
          <a:xfrm>
            <a:off x="8001000" y="533400"/>
            <a:ext cx="457200" cy="3048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Cube 11"/>
          <p:cNvSpPr/>
          <p:nvPr/>
        </p:nvSpPr>
        <p:spPr>
          <a:xfrm>
            <a:off x="8153400" y="685800"/>
            <a:ext cx="457200" cy="304800"/>
          </a:xfrm>
          <a:prstGeom prst="cub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TextBox 12"/>
          <p:cNvSpPr txBox="1"/>
          <p:nvPr/>
        </p:nvSpPr>
        <p:spPr>
          <a:xfrm>
            <a:off x="609600" y="1524000"/>
            <a:ext cx="8305800" cy="2554288"/>
          </a:xfrm>
          <a:prstGeom prst="rect">
            <a:avLst/>
          </a:prstGeom>
          <a:noFill/>
        </p:spPr>
        <p:txBody>
          <a:bodyPr>
            <a:spAutoFit/>
          </a:bodyPr>
          <a:lstStyle/>
          <a:p>
            <a:pPr fontAlgn="auto">
              <a:spcBef>
                <a:spcPts val="0"/>
              </a:spcBef>
              <a:spcAft>
                <a:spcPts val="0"/>
              </a:spcAft>
              <a:buClr>
                <a:schemeClr val="accent1">
                  <a:lumMod val="75000"/>
                </a:schemeClr>
              </a:buClr>
              <a:buFont typeface="Wingdings" pitchFamily="2" charset="2"/>
              <a:buChar char="q"/>
              <a:defRPr/>
            </a:pPr>
            <a:r>
              <a:rPr lang="en-US" sz="3200" dirty="0">
                <a:latin typeface="+mn-lt"/>
                <a:cs typeface="+mn-cs"/>
              </a:rPr>
              <a:t>What problems are we trying to solve?</a:t>
            </a:r>
          </a:p>
          <a:p>
            <a:pPr fontAlgn="auto">
              <a:spcBef>
                <a:spcPts val="0"/>
              </a:spcBef>
              <a:spcAft>
                <a:spcPts val="0"/>
              </a:spcAft>
              <a:buClr>
                <a:schemeClr val="accent1">
                  <a:lumMod val="75000"/>
                </a:schemeClr>
              </a:buClr>
              <a:buFont typeface="Wingdings" pitchFamily="2" charset="2"/>
              <a:buChar char="q"/>
              <a:defRPr/>
            </a:pPr>
            <a:endParaRPr lang="en-US" sz="3200" dirty="0">
              <a:latin typeface="+mn-lt"/>
              <a:cs typeface="+mn-cs"/>
            </a:endParaRPr>
          </a:p>
          <a:p>
            <a:pPr fontAlgn="auto">
              <a:spcBef>
                <a:spcPts val="0"/>
              </a:spcBef>
              <a:spcAft>
                <a:spcPts val="0"/>
              </a:spcAft>
              <a:buClr>
                <a:schemeClr val="accent1">
                  <a:lumMod val="75000"/>
                </a:schemeClr>
              </a:buClr>
              <a:buFont typeface="Wingdings" pitchFamily="2" charset="2"/>
              <a:buChar char="q"/>
              <a:defRPr/>
            </a:pPr>
            <a:r>
              <a:rPr lang="en-US" sz="3200" dirty="0">
                <a:latin typeface="+mn-lt"/>
                <a:cs typeface="+mn-cs"/>
              </a:rPr>
              <a:t> What building blocks do we need?</a:t>
            </a:r>
          </a:p>
          <a:p>
            <a:pPr fontAlgn="auto">
              <a:spcBef>
                <a:spcPts val="0"/>
              </a:spcBef>
              <a:spcAft>
                <a:spcPts val="0"/>
              </a:spcAft>
              <a:buClr>
                <a:schemeClr val="accent1">
                  <a:lumMod val="75000"/>
                </a:schemeClr>
              </a:buClr>
              <a:buFont typeface="Wingdings" pitchFamily="2" charset="2"/>
              <a:buChar char="q"/>
              <a:defRPr/>
            </a:pPr>
            <a:endParaRPr lang="en-US" sz="3200" dirty="0">
              <a:latin typeface="+mn-lt"/>
              <a:cs typeface="+mn-cs"/>
            </a:endParaRPr>
          </a:p>
          <a:p>
            <a:pPr fontAlgn="auto">
              <a:spcBef>
                <a:spcPts val="0"/>
              </a:spcBef>
              <a:spcAft>
                <a:spcPts val="0"/>
              </a:spcAft>
              <a:buClr>
                <a:schemeClr val="accent1">
                  <a:lumMod val="75000"/>
                </a:schemeClr>
              </a:buClr>
              <a:buFont typeface="Wingdings" pitchFamily="2" charset="2"/>
              <a:buChar char="q"/>
              <a:defRPr/>
            </a:pPr>
            <a:r>
              <a:rPr lang="en-US" sz="3200" dirty="0">
                <a:latin typeface="+mn-lt"/>
                <a:cs typeface="+mn-cs"/>
              </a:rPr>
              <a:t> Why collaborate?</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2"/>
          <p:cNvPicPr>
            <a:picLocks noChangeAspect="1" noChangeArrowheads="1"/>
          </p:cNvPicPr>
          <p:nvPr/>
        </p:nvPicPr>
        <p:blipFill>
          <a:blip r:embed="rId3"/>
          <a:srcRect/>
          <a:stretch>
            <a:fillRect/>
          </a:stretch>
        </p:blipFill>
        <p:spPr bwMode="auto">
          <a:xfrm>
            <a:off x="152400" y="1309688"/>
            <a:ext cx="8763000" cy="5195887"/>
          </a:xfrm>
          <a:prstGeom prst="rect">
            <a:avLst/>
          </a:prstGeom>
          <a:noFill/>
          <a:ln w="9525">
            <a:noFill/>
            <a:miter lim="800000"/>
            <a:headEnd/>
            <a:tailEnd/>
          </a:ln>
        </p:spPr>
      </p:pic>
      <p:sp>
        <p:nvSpPr>
          <p:cNvPr id="54274" name="TextBox 2"/>
          <p:cNvSpPr txBox="1">
            <a:spLocks noChangeArrowheads="1"/>
          </p:cNvSpPr>
          <p:nvPr/>
        </p:nvSpPr>
        <p:spPr bwMode="auto">
          <a:xfrm>
            <a:off x="1828800" y="304800"/>
            <a:ext cx="5715000" cy="369888"/>
          </a:xfrm>
          <a:prstGeom prst="rect">
            <a:avLst/>
          </a:prstGeom>
          <a:noFill/>
          <a:ln w="9525">
            <a:noFill/>
            <a:miter lim="800000"/>
            <a:headEnd/>
            <a:tailEnd/>
          </a:ln>
        </p:spPr>
        <p:txBody>
          <a:bodyPr>
            <a:spAutoFit/>
          </a:bodyPr>
          <a:lstStyle/>
          <a:p>
            <a:r>
              <a:rPr lang="en-US">
                <a:solidFill>
                  <a:schemeClr val="bg1"/>
                </a:solidFill>
                <a:latin typeface="Calibri" pitchFamily="34" charset="0"/>
              </a:rPr>
              <a:t>    </a:t>
            </a:r>
            <a:endParaRPr lang="en-US" sz="2800">
              <a:solidFill>
                <a:schemeClr val="bg1"/>
              </a:solidFill>
              <a:latin typeface="Calibri" pitchFamily="34" charset="0"/>
            </a:endParaRPr>
          </a:p>
        </p:txBody>
      </p:sp>
      <p:sp>
        <p:nvSpPr>
          <p:cNvPr id="54275" name="TextBox 4"/>
          <p:cNvSpPr txBox="1">
            <a:spLocks noChangeArrowheads="1"/>
          </p:cNvSpPr>
          <p:nvPr/>
        </p:nvSpPr>
        <p:spPr bwMode="auto">
          <a:xfrm>
            <a:off x="3657600" y="304800"/>
            <a:ext cx="4800600" cy="523875"/>
          </a:xfrm>
          <a:prstGeom prst="rect">
            <a:avLst/>
          </a:prstGeom>
          <a:noFill/>
          <a:ln w="9525">
            <a:noFill/>
            <a:miter lim="800000"/>
            <a:headEnd/>
            <a:tailEnd/>
          </a:ln>
        </p:spPr>
        <p:txBody>
          <a:bodyPr>
            <a:spAutoFit/>
          </a:bodyPr>
          <a:lstStyle/>
          <a:p>
            <a:r>
              <a:rPr lang="en-US" sz="2800">
                <a:latin typeface="Calibri" pitchFamily="34" charset="0"/>
              </a:rPr>
              <a:t>Workflow Management System</a:t>
            </a:r>
          </a:p>
        </p:txBody>
      </p:sp>
      <p:sp>
        <p:nvSpPr>
          <p:cNvPr id="54276" name="TextBox 5"/>
          <p:cNvSpPr txBox="1">
            <a:spLocks noChangeArrowheads="1"/>
          </p:cNvSpPr>
          <p:nvPr/>
        </p:nvSpPr>
        <p:spPr bwMode="auto">
          <a:xfrm>
            <a:off x="4953000" y="1905000"/>
            <a:ext cx="3581400" cy="5584825"/>
          </a:xfrm>
          <a:prstGeom prst="rect">
            <a:avLst/>
          </a:prstGeom>
          <a:noFill/>
          <a:ln w="9525">
            <a:noFill/>
            <a:miter lim="800000"/>
            <a:headEnd/>
            <a:tailEnd/>
          </a:ln>
        </p:spPr>
        <p:txBody>
          <a:bodyPr>
            <a:spAutoFit/>
          </a:bodyPr>
          <a:lstStyle/>
          <a:p>
            <a:r>
              <a:rPr lang="en-US">
                <a:latin typeface="Calibri" pitchFamily="34" charset="0"/>
              </a:rPr>
              <a:t>Descriptive and Administrative metadata</a:t>
            </a:r>
          </a:p>
          <a:p>
            <a:endParaRPr lang="en-US">
              <a:latin typeface="Calibri" pitchFamily="34" charset="0"/>
            </a:endParaRPr>
          </a:p>
          <a:p>
            <a:r>
              <a:rPr lang="en-US">
                <a:latin typeface="Calibri" pitchFamily="34" charset="0"/>
              </a:rPr>
              <a:t>Supports access, management and ongoing preservation of information</a:t>
            </a:r>
          </a:p>
          <a:p>
            <a:endParaRPr lang="en-US">
              <a:latin typeface="Calibri" pitchFamily="34" charset="0"/>
            </a:endParaRPr>
          </a:p>
          <a:p>
            <a:r>
              <a:rPr lang="en-US">
                <a:latin typeface="Calibri" pitchFamily="34" charset="0"/>
              </a:rPr>
              <a:t>Object upload and management</a:t>
            </a:r>
          </a:p>
          <a:p>
            <a:pPr>
              <a:buFontTx/>
              <a:buChar char="•"/>
            </a:pPr>
            <a:endParaRPr lang="en-US">
              <a:latin typeface="Calibri" pitchFamily="34" charset="0"/>
            </a:endParaRPr>
          </a:p>
          <a:p>
            <a:r>
              <a:rPr lang="en-US">
                <a:latin typeface="Calibri" pitchFamily="34" charset="0"/>
              </a:rPr>
              <a:t>API to Fedora Repository</a:t>
            </a:r>
          </a:p>
          <a:p>
            <a:pPr>
              <a:buFontTx/>
              <a:buChar char="•"/>
            </a:pPr>
            <a:endParaRPr lang="en-US">
              <a:latin typeface="Calibri" pitchFamily="34" charset="0"/>
            </a:endParaRPr>
          </a:p>
          <a:p>
            <a:r>
              <a:rPr lang="en-US">
                <a:latin typeface="Calibri" pitchFamily="34" charset="0"/>
              </a:rPr>
              <a:t>Open Source via RUcore website as of October 31, 2008</a:t>
            </a:r>
          </a:p>
          <a:p>
            <a:endParaRPr lang="en-US">
              <a:latin typeface="Calibri" pitchFamily="34" charset="0"/>
            </a:endParaRPr>
          </a:p>
          <a:p>
            <a:r>
              <a:rPr lang="en-US">
                <a:latin typeface="Calibri" pitchFamily="34" charset="0"/>
              </a:rPr>
              <a:t>Htttp://rucore.libraries.rutgers.edu</a:t>
            </a:r>
          </a:p>
          <a:p>
            <a:endParaRPr lang="en-US">
              <a:latin typeface="Calibri" pitchFamily="34" charset="0"/>
            </a:endParaRPr>
          </a:p>
          <a:p>
            <a:endParaRPr lang="en-US">
              <a:latin typeface="Calibri" pitchFamily="34" charset="0"/>
            </a:endParaRPr>
          </a:p>
          <a:p>
            <a:pPr>
              <a:buFontTx/>
              <a:buBlip>
                <a:blip r:embed="rId4"/>
              </a:buBlip>
            </a:pPr>
            <a:endParaRPr lang="en-US">
              <a:latin typeface="Calibri" pitchFamily="34" charset="0"/>
            </a:endParaRPr>
          </a:p>
          <a:p>
            <a:endParaRPr lang="en-US">
              <a:latin typeface="Calibri" pitchFamily="34" charset="0"/>
            </a:endParaRPr>
          </a:p>
          <a:p>
            <a:endParaRPr lang="en-US">
              <a:latin typeface="Calibri" pitchFamily="34" charset="0"/>
            </a:endParaRPr>
          </a:p>
          <a:p>
            <a:endParaRPr lang="en-US">
              <a:latin typeface="Calibri"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2"/>
          <p:cNvPicPr>
            <a:picLocks noChangeAspect="1" noChangeArrowheads="1"/>
          </p:cNvPicPr>
          <p:nvPr/>
        </p:nvPicPr>
        <p:blipFill>
          <a:blip r:embed="rId3"/>
          <a:srcRect/>
          <a:stretch>
            <a:fillRect/>
          </a:stretch>
        </p:blipFill>
        <p:spPr bwMode="auto">
          <a:xfrm>
            <a:off x="0" y="1219200"/>
            <a:ext cx="9144000" cy="5419725"/>
          </a:xfrm>
          <a:prstGeom prst="rect">
            <a:avLst/>
          </a:prstGeom>
          <a:noFill/>
          <a:ln w="9525">
            <a:noFill/>
            <a:miter lim="800000"/>
            <a:headEnd/>
            <a:tailEnd/>
          </a:ln>
        </p:spPr>
      </p:pic>
      <p:sp>
        <p:nvSpPr>
          <p:cNvPr id="56322" name="TextBox 4"/>
          <p:cNvSpPr txBox="1">
            <a:spLocks noChangeArrowheads="1"/>
          </p:cNvSpPr>
          <p:nvPr/>
        </p:nvSpPr>
        <p:spPr bwMode="auto">
          <a:xfrm>
            <a:off x="5410200" y="3962400"/>
            <a:ext cx="2667000" cy="2308225"/>
          </a:xfrm>
          <a:prstGeom prst="rect">
            <a:avLst/>
          </a:prstGeom>
          <a:noFill/>
          <a:ln w="9525">
            <a:noFill/>
            <a:miter lim="800000"/>
            <a:headEnd/>
            <a:tailEnd/>
          </a:ln>
        </p:spPr>
        <p:txBody>
          <a:bodyPr>
            <a:spAutoFit/>
          </a:bodyPr>
          <a:lstStyle/>
          <a:p>
            <a:r>
              <a:rPr lang="en-US">
                <a:latin typeface="Calibri" pitchFamily="34" charset="0"/>
              </a:rPr>
              <a:t>Event-based Metadata will enable organizations to document preservation and rights activities and add supporting documentation, such as licenses, publicity releases, etc.</a:t>
            </a:r>
          </a:p>
        </p:txBody>
      </p:sp>
      <p:cxnSp>
        <p:nvCxnSpPr>
          <p:cNvPr id="7" name="Straight Arrow Connector 6"/>
          <p:cNvCxnSpPr/>
          <p:nvPr/>
        </p:nvCxnSpPr>
        <p:spPr>
          <a:xfrm rot="10800000" flipV="1">
            <a:off x="4191000" y="6096000"/>
            <a:ext cx="1219200" cy="304800"/>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56324" name="TextBox 8"/>
          <p:cNvSpPr txBox="1">
            <a:spLocks noChangeArrowheads="1"/>
          </p:cNvSpPr>
          <p:nvPr/>
        </p:nvSpPr>
        <p:spPr bwMode="auto">
          <a:xfrm>
            <a:off x="3657600" y="304800"/>
            <a:ext cx="4800600" cy="523875"/>
          </a:xfrm>
          <a:prstGeom prst="rect">
            <a:avLst/>
          </a:prstGeom>
          <a:noFill/>
          <a:ln w="9525">
            <a:noFill/>
            <a:miter lim="800000"/>
            <a:headEnd/>
            <a:tailEnd/>
          </a:ln>
        </p:spPr>
        <p:txBody>
          <a:bodyPr>
            <a:spAutoFit/>
          </a:bodyPr>
          <a:lstStyle/>
          <a:p>
            <a:r>
              <a:rPr lang="en-US" sz="2800">
                <a:latin typeface="Calibri" pitchFamily="34" charset="0"/>
              </a:rPr>
              <a:t>Workflow Management System</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228600" y="1219200"/>
            <a:ext cx="8686800" cy="5257800"/>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ounded Rectangle 6"/>
          <p:cNvSpPr/>
          <p:nvPr/>
        </p:nvSpPr>
        <p:spPr>
          <a:xfrm>
            <a:off x="609600" y="3581400"/>
            <a:ext cx="7620000" cy="2057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000" dirty="0">
                <a:solidFill>
                  <a:srgbClr val="000000"/>
                </a:solidFill>
                <a:latin typeface="Arial" pitchFamily="34" charset="0"/>
                <a:ea typeface="Times New Roman" pitchFamily="18" charset="0"/>
              </a:rPr>
              <a:t>The Contributor certifies that the Work(s) are original and that it either owns all rights of copyright or has the right to use the copyrighted material by depositing a digital copy of the Work(s) with </a:t>
            </a:r>
            <a:r>
              <a:rPr lang="en-US" sz="1000" dirty="0" err="1">
                <a:solidFill>
                  <a:srgbClr val="000000"/>
                </a:solidFill>
                <a:latin typeface="Arial" pitchFamily="34" charset="0"/>
                <a:ea typeface="Times New Roman" pitchFamily="18" charset="0"/>
              </a:rPr>
              <a:t>NJVid</a:t>
            </a:r>
            <a:r>
              <a:rPr lang="en-US" sz="1000" dirty="0">
                <a:solidFill>
                  <a:srgbClr val="000000"/>
                </a:solidFill>
                <a:latin typeface="Arial" pitchFamily="34" charset="0"/>
                <a:ea typeface="Times New Roman" pitchFamily="18" charset="0"/>
              </a:rPr>
              <a:t>.   The Contributor certifies that it has attained permission from all related and underlying rights holders to use any pieces of other copyrighted works that may be included in the contributed Work(s), or that the creator(s) of the Work(s) have done so.  4) The Contributor confirms that it possesses ownership of the physical copy or copies of the Work(s) being contributed, or that it has permission from the owner(s) of the physical copy or copies of the Work(s) to contribute them.  If the contributor is not the creator of the video, it assures that it has secured appropriate licenses and permissions from the creator and/or former owners for reproduction of the Work(s).  The contributor assumes all responsibility for questions of copyright and invasion of privacy that may arise in the copying and use of the Work(s), and to assume responsibility for obtaining all necessary permissions pertaining to use.  The Contributor retains ownership of the Work(s).   The Contributor in no way surrenders its own right to publish or otherwise use the Work(s), or to grant permission for others to do so. </a:t>
            </a:r>
            <a:endParaRPr lang="en-US" sz="1000" dirty="0">
              <a:solidFill>
                <a:schemeClr val="tx1"/>
              </a:solidFill>
              <a:latin typeface="Arial" pitchFamily="34" charset="0"/>
            </a:endParaRPr>
          </a:p>
        </p:txBody>
      </p:sp>
      <p:sp>
        <p:nvSpPr>
          <p:cNvPr id="58371" name="Title 1"/>
          <p:cNvSpPr>
            <a:spLocks noGrp="1"/>
          </p:cNvSpPr>
          <p:nvPr>
            <p:ph type="title"/>
          </p:nvPr>
        </p:nvSpPr>
        <p:spPr/>
        <p:txBody>
          <a:bodyPr/>
          <a:lstStyle/>
          <a:p>
            <a:pPr eaLnBrk="1" hangingPunct="1"/>
            <a:endParaRPr lang="en-US" smtClean="0"/>
          </a:p>
        </p:txBody>
      </p:sp>
      <p:pic>
        <p:nvPicPr>
          <p:cNvPr id="58372" name="Picture 45" descr="NJVidLogo_color.gif"/>
          <p:cNvPicPr>
            <a:picLocks noChangeAspect="1"/>
          </p:cNvPicPr>
          <p:nvPr/>
        </p:nvPicPr>
        <p:blipFill>
          <a:blip r:embed="rId3"/>
          <a:srcRect/>
          <a:stretch>
            <a:fillRect/>
          </a:stretch>
        </p:blipFill>
        <p:spPr bwMode="auto">
          <a:xfrm>
            <a:off x="838200" y="1447800"/>
            <a:ext cx="1492250" cy="657225"/>
          </a:xfrm>
          <a:prstGeom prst="rect">
            <a:avLst/>
          </a:prstGeom>
          <a:noFill/>
          <a:ln w="9525">
            <a:noFill/>
            <a:miter lim="800000"/>
            <a:headEnd/>
            <a:tailEnd/>
          </a:ln>
        </p:spPr>
      </p:pic>
      <p:sp>
        <p:nvSpPr>
          <p:cNvPr id="9" name="Oval 8"/>
          <p:cNvSpPr/>
          <p:nvPr/>
        </p:nvSpPr>
        <p:spPr>
          <a:xfrm>
            <a:off x="6019800" y="3352800"/>
            <a:ext cx="152400" cy="152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Oval 11"/>
          <p:cNvSpPr/>
          <p:nvPr/>
        </p:nvSpPr>
        <p:spPr>
          <a:xfrm>
            <a:off x="1447800" y="5943600"/>
            <a:ext cx="152400" cy="152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Oval 12"/>
          <p:cNvSpPr/>
          <p:nvPr/>
        </p:nvSpPr>
        <p:spPr>
          <a:xfrm>
            <a:off x="3581400" y="5943600"/>
            <a:ext cx="152400" cy="152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8376" name="TextBox 14"/>
          <p:cNvSpPr txBox="1">
            <a:spLocks noChangeArrowheads="1"/>
          </p:cNvSpPr>
          <p:nvPr/>
        </p:nvSpPr>
        <p:spPr bwMode="auto">
          <a:xfrm>
            <a:off x="2438400" y="1752600"/>
            <a:ext cx="4876800" cy="400050"/>
          </a:xfrm>
          <a:prstGeom prst="rect">
            <a:avLst/>
          </a:prstGeom>
          <a:noFill/>
          <a:ln w="9525">
            <a:noFill/>
            <a:miter lim="800000"/>
            <a:headEnd/>
            <a:tailEnd/>
          </a:ln>
        </p:spPr>
        <p:txBody>
          <a:bodyPr>
            <a:spAutoFit/>
          </a:bodyPr>
          <a:lstStyle/>
          <a:p>
            <a:pPr algn="ctr"/>
            <a:r>
              <a:rPr lang="en-US" sz="2000">
                <a:latin typeface="Calibri" pitchFamily="34" charset="0"/>
              </a:rPr>
              <a:t>Depositing Your Video in NJVid</a:t>
            </a:r>
          </a:p>
        </p:txBody>
      </p:sp>
      <p:sp>
        <p:nvSpPr>
          <p:cNvPr id="58377" name="TextBox 15"/>
          <p:cNvSpPr txBox="1">
            <a:spLocks noChangeArrowheads="1"/>
          </p:cNvSpPr>
          <p:nvPr/>
        </p:nvSpPr>
        <p:spPr bwMode="auto">
          <a:xfrm>
            <a:off x="685800" y="1828800"/>
            <a:ext cx="7239000" cy="1538288"/>
          </a:xfrm>
          <a:prstGeom prst="rect">
            <a:avLst/>
          </a:prstGeom>
          <a:noFill/>
          <a:ln w="9525">
            <a:noFill/>
            <a:miter lim="800000"/>
            <a:headEnd/>
            <a:tailEnd/>
          </a:ln>
        </p:spPr>
        <p:txBody>
          <a:bodyPr>
            <a:spAutoFit/>
          </a:bodyPr>
          <a:lstStyle/>
          <a:p>
            <a:endParaRPr lang="en-US" sz="2000">
              <a:latin typeface="Calibri" pitchFamily="34" charset="0"/>
            </a:endParaRPr>
          </a:p>
          <a:p>
            <a:r>
              <a:rPr lang="en-US" sz="2000">
                <a:latin typeface="Calibri" pitchFamily="34" charset="0"/>
              </a:rPr>
              <a:t>Step One.  License</a:t>
            </a:r>
          </a:p>
          <a:p>
            <a:endParaRPr lang="en-US">
              <a:latin typeface="Calibri" pitchFamily="34" charset="0"/>
            </a:endParaRPr>
          </a:p>
          <a:p>
            <a:r>
              <a:rPr lang="en-US">
                <a:latin typeface="Calibri" pitchFamily="34" charset="0"/>
              </a:rPr>
              <a:t> To deposit your video in NJVid, you must grant a permanent, non-exclusive license to store, preserve and make the video accessible for use</a:t>
            </a:r>
          </a:p>
        </p:txBody>
      </p:sp>
      <p:sp>
        <p:nvSpPr>
          <p:cNvPr id="58378" name="TextBox 16"/>
          <p:cNvSpPr txBox="1">
            <a:spLocks noChangeArrowheads="1"/>
          </p:cNvSpPr>
          <p:nvPr/>
        </p:nvSpPr>
        <p:spPr bwMode="auto">
          <a:xfrm>
            <a:off x="6248400" y="3200400"/>
            <a:ext cx="2133600" cy="369888"/>
          </a:xfrm>
          <a:prstGeom prst="rect">
            <a:avLst/>
          </a:prstGeom>
          <a:noFill/>
          <a:ln w="9525">
            <a:noFill/>
            <a:miter lim="800000"/>
            <a:headEnd/>
            <a:tailEnd/>
          </a:ln>
        </p:spPr>
        <p:txBody>
          <a:bodyPr>
            <a:spAutoFit/>
          </a:bodyPr>
          <a:lstStyle/>
          <a:p>
            <a:r>
              <a:rPr lang="en-US">
                <a:latin typeface="Calibri" pitchFamily="34" charset="0"/>
              </a:rPr>
              <a:t>Print this License</a:t>
            </a:r>
          </a:p>
        </p:txBody>
      </p:sp>
      <p:sp>
        <p:nvSpPr>
          <p:cNvPr id="58379" name="TextBox 17"/>
          <p:cNvSpPr txBox="1">
            <a:spLocks noChangeArrowheads="1"/>
          </p:cNvSpPr>
          <p:nvPr/>
        </p:nvSpPr>
        <p:spPr bwMode="auto">
          <a:xfrm>
            <a:off x="1676400" y="5867400"/>
            <a:ext cx="1447800" cy="369888"/>
          </a:xfrm>
          <a:prstGeom prst="rect">
            <a:avLst/>
          </a:prstGeom>
          <a:noFill/>
          <a:ln w="9525">
            <a:noFill/>
            <a:miter lim="800000"/>
            <a:headEnd/>
            <a:tailEnd/>
          </a:ln>
        </p:spPr>
        <p:txBody>
          <a:bodyPr>
            <a:spAutoFit/>
          </a:bodyPr>
          <a:lstStyle/>
          <a:p>
            <a:r>
              <a:rPr lang="en-US">
                <a:latin typeface="Calibri" pitchFamily="34" charset="0"/>
              </a:rPr>
              <a:t>I agree</a:t>
            </a:r>
          </a:p>
        </p:txBody>
      </p:sp>
      <p:sp>
        <p:nvSpPr>
          <p:cNvPr id="58380" name="TextBox 18"/>
          <p:cNvSpPr txBox="1">
            <a:spLocks noChangeArrowheads="1"/>
          </p:cNvSpPr>
          <p:nvPr/>
        </p:nvSpPr>
        <p:spPr bwMode="auto">
          <a:xfrm>
            <a:off x="3886200" y="5867400"/>
            <a:ext cx="1828800" cy="369888"/>
          </a:xfrm>
          <a:prstGeom prst="rect">
            <a:avLst/>
          </a:prstGeom>
          <a:noFill/>
          <a:ln w="9525">
            <a:noFill/>
            <a:miter lim="800000"/>
            <a:headEnd/>
            <a:tailEnd/>
          </a:ln>
        </p:spPr>
        <p:txBody>
          <a:bodyPr>
            <a:spAutoFit/>
          </a:bodyPr>
          <a:lstStyle/>
          <a:p>
            <a:r>
              <a:rPr lang="en-US">
                <a:latin typeface="Calibri" pitchFamily="34" charset="0"/>
              </a:rPr>
              <a:t>I do not agree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228600" y="1371600"/>
            <a:ext cx="8686800" cy="5257800"/>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418" name="Title 1"/>
          <p:cNvSpPr>
            <a:spLocks noGrp="1"/>
          </p:cNvSpPr>
          <p:nvPr>
            <p:ph type="title"/>
          </p:nvPr>
        </p:nvSpPr>
        <p:spPr/>
        <p:txBody>
          <a:bodyPr/>
          <a:lstStyle/>
          <a:p>
            <a:pPr eaLnBrk="1" hangingPunct="1"/>
            <a:endParaRPr lang="en-US" smtClean="0"/>
          </a:p>
        </p:txBody>
      </p:sp>
      <p:pic>
        <p:nvPicPr>
          <p:cNvPr id="60419" name="Picture 45" descr="NJVidLogo_color.gif"/>
          <p:cNvPicPr>
            <a:picLocks noChangeAspect="1"/>
          </p:cNvPicPr>
          <p:nvPr/>
        </p:nvPicPr>
        <p:blipFill>
          <a:blip r:embed="rId3"/>
          <a:srcRect/>
          <a:stretch>
            <a:fillRect/>
          </a:stretch>
        </p:blipFill>
        <p:spPr bwMode="auto">
          <a:xfrm>
            <a:off x="685800" y="1447800"/>
            <a:ext cx="1492250" cy="657225"/>
          </a:xfrm>
          <a:prstGeom prst="rect">
            <a:avLst/>
          </a:prstGeom>
          <a:noFill/>
          <a:ln w="9525">
            <a:noFill/>
            <a:miter lim="800000"/>
            <a:headEnd/>
            <a:tailEnd/>
          </a:ln>
        </p:spPr>
      </p:pic>
      <p:sp>
        <p:nvSpPr>
          <p:cNvPr id="9" name="Oval 8"/>
          <p:cNvSpPr/>
          <p:nvPr/>
        </p:nvSpPr>
        <p:spPr>
          <a:xfrm>
            <a:off x="838200" y="3048000"/>
            <a:ext cx="152400" cy="152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421" name="TextBox 14"/>
          <p:cNvSpPr txBox="1">
            <a:spLocks noChangeArrowheads="1"/>
          </p:cNvSpPr>
          <p:nvPr/>
        </p:nvSpPr>
        <p:spPr bwMode="auto">
          <a:xfrm>
            <a:off x="2438400" y="1752600"/>
            <a:ext cx="4876800" cy="369888"/>
          </a:xfrm>
          <a:prstGeom prst="rect">
            <a:avLst/>
          </a:prstGeom>
          <a:noFill/>
          <a:ln w="9525">
            <a:noFill/>
            <a:miter lim="800000"/>
            <a:headEnd/>
            <a:tailEnd/>
          </a:ln>
        </p:spPr>
        <p:txBody>
          <a:bodyPr>
            <a:spAutoFit/>
          </a:bodyPr>
          <a:lstStyle/>
          <a:p>
            <a:r>
              <a:rPr lang="en-US">
                <a:latin typeface="Calibri" pitchFamily="34" charset="0"/>
              </a:rPr>
              <a:t>Depositing Your Video in NJVid</a:t>
            </a:r>
          </a:p>
        </p:txBody>
      </p:sp>
      <p:sp>
        <p:nvSpPr>
          <p:cNvPr id="60422" name="TextBox 15"/>
          <p:cNvSpPr txBox="1">
            <a:spLocks noChangeArrowheads="1"/>
          </p:cNvSpPr>
          <p:nvPr/>
        </p:nvSpPr>
        <p:spPr bwMode="auto">
          <a:xfrm>
            <a:off x="685800" y="2438400"/>
            <a:ext cx="7239000" cy="369888"/>
          </a:xfrm>
          <a:prstGeom prst="rect">
            <a:avLst/>
          </a:prstGeom>
          <a:noFill/>
          <a:ln w="9525">
            <a:noFill/>
            <a:miter lim="800000"/>
            <a:headEnd/>
            <a:tailEnd/>
          </a:ln>
        </p:spPr>
        <p:txBody>
          <a:bodyPr>
            <a:spAutoFit/>
          </a:bodyPr>
          <a:lstStyle/>
          <a:p>
            <a:r>
              <a:rPr lang="en-US">
                <a:latin typeface="Calibri" pitchFamily="34" charset="0"/>
              </a:rPr>
              <a:t>Step Two.  How can the video be displayed?</a:t>
            </a:r>
          </a:p>
        </p:txBody>
      </p:sp>
      <p:sp>
        <p:nvSpPr>
          <p:cNvPr id="60423" name="TextBox 19"/>
          <p:cNvSpPr txBox="1">
            <a:spLocks noChangeArrowheads="1"/>
          </p:cNvSpPr>
          <p:nvPr/>
        </p:nvSpPr>
        <p:spPr bwMode="auto">
          <a:xfrm>
            <a:off x="1219200" y="2971800"/>
            <a:ext cx="4724400" cy="646113"/>
          </a:xfrm>
          <a:prstGeom prst="rect">
            <a:avLst/>
          </a:prstGeom>
          <a:noFill/>
          <a:ln w="9525">
            <a:noFill/>
            <a:miter lim="800000"/>
            <a:headEnd/>
            <a:tailEnd/>
          </a:ln>
        </p:spPr>
        <p:txBody>
          <a:bodyPr>
            <a:spAutoFit/>
          </a:bodyPr>
          <a:lstStyle/>
          <a:p>
            <a:r>
              <a:rPr lang="en-US">
                <a:latin typeface="Calibri" pitchFamily="34" charset="0"/>
              </a:rPr>
              <a:t>Streaming video only, no downloads</a:t>
            </a:r>
          </a:p>
          <a:p>
            <a:endParaRPr lang="en-US">
              <a:latin typeface="Calibri" pitchFamily="34" charset="0"/>
            </a:endParaRPr>
          </a:p>
        </p:txBody>
      </p:sp>
      <p:sp>
        <p:nvSpPr>
          <p:cNvPr id="21" name="Oval 20"/>
          <p:cNvSpPr/>
          <p:nvPr/>
        </p:nvSpPr>
        <p:spPr>
          <a:xfrm>
            <a:off x="838200" y="3505200"/>
            <a:ext cx="152400" cy="152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425" name="TextBox 21"/>
          <p:cNvSpPr txBox="1">
            <a:spLocks noChangeArrowheads="1"/>
          </p:cNvSpPr>
          <p:nvPr/>
        </p:nvSpPr>
        <p:spPr bwMode="auto">
          <a:xfrm>
            <a:off x="1371600" y="3429000"/>
            <a:ext cx="5791200" cy="1200150"/>
          </a:xfrm>
          <a:prstGeom prst="rect">
            <a:avLst/>
          </a:prstGeom>
          <a:noFill/>
          <a:ln w="9525">
            <a:noFill/>
            <a:miter lim="800000"/>
            <a:headEnd/>
            <a:tailEnd/>
          </a:ln>
        </p:spPr>
        <p:txBody>
          <a:bodyPr>
            <a:spAutoFit/>
          </a:bodyPr>
          <a:lstStyle/>
          <a:p>
            <a:r>
              <a:rPr lang="en-US">
                <a:latin typeface="Calibri" pitchFamily="34" charset="0"/>
              </a:rPr>
              <a:t>Streaming and downloadable video.  No distribution or modification. </a:t>
            </a:r>
            <a:r>
              <a:rPr lang="en-US" i="1">
                <a:latin typeface="Calibri" pitchFamily="34" charset="0"/>
              </a:rPr>
              <a:t> NJVid will include an eye-readable statement of use restrictions but cannot prevent the further distribution or modification of the video</a:t>
            </a:r>
            <a:endParaRPr lang="en-US">
              <a:latin typeface="Calibri" pitchFamily="34" charset="0"/>
            </a:endParaRPr>
          </a:p>
        </p:txBody>
      </p:sp>
      <p:sp>
        <p:nvSpPr>
          <p:cNvPr id="23" name="Oval 22"/>
          <p:cNvSpPr/>
          <p:nvPr/>
        </p:nvSpPr>
        <p:spPr>
          <a:xfrm>
            <a:off x="762000" y="4953000"/>
            <a:ext cx="152400" cy="152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427" name="TextBox 23"/>
          <p:cNvSpPr txBox="1">
            <a:spLocks noChangeArrowheads="1"/>
          </p:cNvSpPr>
          <p:nvPr/>
        </p:nvSpPr>
        <p:spPr bwMode="auto">
          <a:xfrm>
            <a:off x="1143000" y="4800600"/>
            <a:ext cx="5791200" cy="923925"/>
          </a:xfrm>
          <a:prstGeom prst="rect">
            <a:avLst/>
          </a:prstGeom>
          <a:noFill/>
          <a:ln w="9525">
            <a:noFill/>
            <a:miter lim="800000"/>
            <a:headEnd/>
            <a:tailEnd/>
          </a:ln>
        </p:spPr>
        <p:txBody>
          <a:bodyPr>
            <a:spAutoFit/>
          </a:bodyPr>
          <a:lstStyle/>
          <a:p>
            <a:r>
              <a:rPr lang="en-US">
                <a:latin typeface="Calibri" pitchFamily="34" charset="0"/>
              </a:rPr>
              <a:t>Streaming and downloadable video.  Distribution and modification with attribution. </a:t>
            </a:r>
            <a:r>
              <a:rPr lang="en-US" i="1">
                <a:latin typeface="Calibri" pitchFamily="34" charset="0"/>
              </a:rPr>
              <a:t> NJVid will include an eye-readable statement but cannot enforce attribution/</a:t>
            </a:r>
            <a:endParaRPr lang="en-US">
              <a:latin typeface="Calibri"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228600" y="1447800"/>
            <a:ext cx="8686800" cy="5257800"/>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2466" name="Title 1"/>
          <p:cNvSpPr>
            <a:spLocks noGrp="1"/>
          </p:cNvSpPr>
          <p:nvPr>
            <p:ph type="title"/>
          </p:nvPr>
        </p:nvSpPr>
        <p:spPr/>
        <p:txBody>
          <a:bodyPr/>
          <a:lstStyle/>
          <a:p>
            <a:pPr eaLnBrk="1" hangingPunct="1"/>
            <a:endParaRPr lang="en-US" smtClean="0"/>
          </a:p>
        </p:txBody>
      </p:sp>
      <p:pic>
        <p:nvPicPr>
          <p:cNvPr id="62467" name="Picture 45" descr="NJVidLogo_color.gif"/>
          <p:cNvPicPr>
            <a:picLocks noChangeAspect="1"/>
          </p:cNvPicPr>
          <p:nvPr/>
        </p:nvPicPr>
        <p:blipFill>
          <a:blip r:embed="rId3"/>
          <a:srcRect/>
          <a:stretch>
            <a:fillRect/>
          </a:stretch>
        </p:blipFill>
        <p:spPr bwMode="auto">
          <a:xfrm>
            <a:off x="609600" y="1600200"/>
            <a:ext cx="1492250" cy="657225"/>
          </a:xfrm>
          <a:prstGeom prst="rect">
            <a:avLst/>
          </a:prstGeom>
          <a:noFill/>
          <a:ln w="9525">
            <a:noFill/>
            <a:miter lim="800000"/>
            <a:headEnd/>
            <a:tailEnd/>
          </a:ln>
        </p:spPr>
      </p:pic>
      <p:sp>
        <p:nvSpPr>
          <p:cNvPr id="9" name="Oval 8"/>
          <p:cNvSpPr/>
          <p:nvPr/>
        </p:nvSpPr>
        <p:spPr>
          <a:xfrm>
            <a:off x="838200" y="3048000"/>
            <a:ext cx="152400" cy="152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2469" name="TextBox 14"/>
          <p:cNvSpPr txBox="1">
            <a:spLocks noChangeArrowheads="1"/>
          </p:cNvSpPr>
          <p:nvPr/>
        </p:nvSpPr>
        <p:spPr bwMode="auto">
          <a:xfrm>
            <a:off x="2438400" y="1752600"/>
            <a:ext cx="4876800" cy="369888"/>
          </a:xfrm>
          <a:prstGeom prst="rect">
            <a:avLst/>
          </a:prstGeom>
          <a:noFill/>
          <a:ln w="9525">
            <a:noFill/>
            <a:miter lim="800000"/>
            <a:headEnd/>
            <a:tailEnd/>
          </a:ln>
        </p:spPr>
        <p:txBody>
          <a:bodyPr>
            <a:spAutoFit/>
          </a:bodyPr>
          <a:lstStyle/>
          <a:p>
            <a:r>
              <a:rPr lang="en-US">
                <a:latin typeface="Calibri" pitchFamily="34" charset="0"/>
              </a:rPr>
              <a:t>Depositing Your Video in NJVid</a:t>
            </a:r>
          </a:p>
        </p:txBody>
      </p:sp>
      <p:sp>
        <p:nvSpPr>
          <p:cNvPr id="62470" name="TextBox 15"/>
          <p:cNvSpPr txBox="1">
            <a:spLocks noChangeArrowheads="1"/>
          </p:cNvSpPr>
          <p:nvPr/>
        </p:nvSpPr>
        <p:spPr bwMode="auto">
          <a:xfrm>
            <a:off x="685800" y="2438400"/>
            <a:ext cx="7239000" cy="369888"/>
          </a:xfrm>
          <a:prstGeom prst="rect">
            <a:avLst/>
          </a:prstGeom>
          <a:noFill/>
          <a:ln w="9525">
            <a:noFill/>
            <a:miter lim="800000"/>
            <a:headEnd/>
            <a:tailEnd/>
          </a:ln>
        </p:spPr>
        <p:txBody>
          <a:bodyPr>
            <a:spAutoFit/>
          </a:bodyPr>
          <a:lstStyle/>
          <a:p>
            <a:r>
              <a:rPr lang="en-US">
                <a:latin typeface="Calibri" pitchFamily="34" charset="0"/>
              </a:rPr>
              <a:t>Step Three.  Who can Use the Video?</a:t>
            </a:r>
          </a:p>
        </p:txBody>
      </p:sp>
      <p:sp>
        <p:nvSpPr>
          <p:cNvPr id="62471" name="TextBox 19"/>
          <p:cNvSpPr txBox="1">
            <a:spLocks noChangeArrowheads="1"/>
          </p:cNvSpPr>
          <p:nvPr/>
        </p:nvSpPr>
        <p:spPr bwMode="auto">
          <a:xfrm>
            <a:off x="1219200" y="2971800"/>
            <a:ext cx="4724400" cy="646113"/>
          </a:xfrm>
          <a:prstGeom prst="rect">
            <a:avLst/>
          </a:prstGeom>
          <a:noFill/>
          <a:ln w="9525">
            <a:noFill/>
            <a:miter lim="800000"/>
            <a:headEnd/>
            <a:tailEnd/>
          </a:ln>
        </p:spPr>
        <p:txBody>
          <a:bodyPr>
            <a:spAutoFit/>
          </a:bodyPr>
          <a:lstStyle/>
          <a:p>
            <a:r>
              <a:rPr lang="en-US">
                <a:latin typeface="Calibri" pitchFamily="34" charset="0"/>
              </a:rPr>
              <a:t>Anyone.  This video is available for open access</a:t>
            </a:r>
          </a:p>
          <a:p>
            <a:endParaRPr lang="en-US">
              <a:latin typeface="Calibri" pitchFamily="34" charset="0"/>
            </a:endParaRPr>
          </a:p>
        </p:txBody>
      </p:sp>
      <p:sp>
        <p:nvSpPr>
          <p:cNvPr id="21" name="Oval 20"/>
          <p:cNvSpPr/>
          <p:nvPr/>
        </p:nvSpPr>
        <p:spPr>
          <a:xfrm>
            <a:off x="838200" y="3505200"/>
            <a:ext cx="152400" cy="152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2473" name="TextBox 21"/>
          <p:cNvSpPr txBox="1">
            <a:spLocks noChangeArrowheads="1"/>
          </p:cNvSpPr>
          <p:nvPr/>
        </p:nvSpPr>
        <p:spPr bwMode="auto">
          <a:xfrm>
            <a:off x="1219200" y="3429000"/>
            <a:ext cx="5791200" cy="369888"/>
          </a:xfrm>
          <a:prstGeom prst="rect">
            <a:avLst/>
          </a:prstGeom>
          <a:noFill/>
          <a:ln w="9525">
            <a:noFill/>
            <a:miter lim="800000"/>
            <a:headEnd/>
            <a:tailEnd/>
          </a:ln>
        </p:spPr>
        <p:txBody>
          <a:bodyPr>
            <a:spAutoFit/>
          </a:bodyPr>
          <a:lstStyle/>
          <a:p>
            <a:r>
              <a:rPr lang="en-US">
                <a:latin typeface="Calibri" pitchFamily="34" charset="0"/>
              </a:rPr>
              <a:t>This video is limited to members of my organization</a:t>
            </a:r>
          </a:p>
        </p:txBody>
      </p:sp>
      <p:sp>
        <p:nvSpPr>
          <p:cNvPr id="23" name="Oval 22"/>
          <p:cNvSpPr/>
          <p:nvPr/>
        </p:nvSpPr>
        <p:spPr>
          <a:xfrm>
            <a:off x="838200" y="4038600"/>
            <a:ext cx="152400" cy="152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2475" name="TextBox 23"/>
          <p:cNvSpPr txBox="1">
            <a:spLocks noChangeArrowheads="1"/>
          </p:cNvSpPr>
          <p:nvPr/>
        </p:nvSpPr>
        <p:spPr bwMode="auto">
          <a:xfrm>
            <a:off x="1219200" y="3886200"/>
            <a:ext cx="5791200" cy="2032000"/>
          </a:xfrm>
          <a:prstGeom prst="rect">
            <a:avLst/>
          </a:prstGeom>
          <a:noFill/>
          <a:ln w="9525">
            <a:noFill/>
            <a:miter lim="800000"/>
            <a:headEnd/>
            <a:tailEnd/>
          </a:ln>
        </p:spPr>
        <p:txBody>
          <a:bodyPr>
            <a:spAutoFit/>
          </a:bodyPr>
          <a:lstStyle/>
          <a:p>
            <a:r>
              <a:rPr lang="en-US">
                <a:latin typeface="Calibri" pitchFamily="34" charset="0"/>
              </a:rPr>
              <a:t>This video is limited to instructors and registrants of </a:t>
            </a:r>
          </a:p>
          <a:p>
            <a:endParaRPr lang="en-US">
              <a:latin typeface="Calibri" pitchFamily="34" charset="0"/>
            </a:endParaRPr>
          </a:p>
          <a:p>
            <a:r>
              <a:rPr lang="en-US">
                <a:latin typeface="Calibri" pitchFamily="34" charset="0"/>
              </a:rPr>
              <a:t>(select all that apply)</a:t>
            </a:r>
          </a:p>
          <a:p>
            <a:endParaRPr lang="en-US">
              <a:latin typeface="Calibri" pitchFamily="34" charset="0"/>
            </a:endParaRPr>
          </a:p>
          <a:p>
            <a:r>
              <a:rPr lang="en-US">
                <a:latin typeface="Calibri" pitchFamily="34" charset="0"/>
              </a:rPr>
              <a:t>Course XXXXX</a:t>
            </a:r>
          </a:p>
          <a:p>
            <a:r>
              <a:rPr lang="en-US">
                <a:latin typeface="Calibri" pitchFamily="34" charset="0"/>
              </a:rPr>
              <a:t>Course YYYY</a:t>
            </a:r>
          </a:p>
          <a:p>
            <a:endParaRPr lang="en-US">
              <a:latin typeface="Calibri" pitchFamily="34" charset="0"/>
            </a:endParaRPr>
          </a:p>
        </p:txBody>
      </p:sp>
      <p:sp>
        <p:nvSpPr>
          <p:cNvPr id="13" name="Rectangle 12"/>
          <p:cNvSpPr/>
          <p:nvPr/>
        </p:nvSpPr>
        <p:spPr>
          <a:xfrm>
            <a:off x="1219200" y="4876800"/>
            <a:ext cx="160020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8" name="Straight Arrow Connector 17"/>
          <p:cNvCxnSpPr/>
          <p:nvPr/>
        </p:nvCxnSpPr>
        <p:spPr>
          <a:xfrm rot="5400000">
            <a:off x="2247901" y="5295900"/>
            <a:ext cx="838200" cy="317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350963" y="228600"/>
            <a:ext cx="7793037" cy="769938"/>
          </a:xfrm>
        </p:spPr>
        <p:txBody>
          <a:bodyPr rtlCol="0">
            <a:normAutofit fontScale="90000"/>
          </a:bodyPr>
          <a:lstStyle/>
          <a:p>
            <a:pPr eaLnBrk="1" fontAlgn="auto" hangingPunct="1">
              <a:spcAft>
                <a:spcPts val="0"/>
              </a:spcAft>
              <a:defRPr/>
            </a:pPr>
            <a:r>
              <a:rPr lang="en-US" dirty="0" smtClean="0"/>
              <a:t>The Video Digital Object in Fedora</a:t>
            </a:r>
          </a:p>
        </p:txBody>
      </p:sp>
      <p:grpSp>
        <p:nvGrpSpPr>
          <p:cNvPr id="64514" name="Group 36"/>
          <p:cNvGrpSpPr>
            <a:grpSpLocks/>
          </p:cNvGrpSpPr>
          <p:nvPr/>
        </p:nvGrpSpPr>
        <p:grpSpPr bwMode="auto">
          <a:xfrm>
            <a:off x="1803400" y="1600200"/>
            <a:ext cx="4300538" cy="4267200"/>
            <a:chOff x="1803400" y="1600200"/>
            <a:chExt cx="4300538" cy="4267200"/>
          </a:xfrm>
        </p:grpSpPr>
        <p:sp>
          <p:nvSpPr>
            <p:cNvPr id="64517" name="Text Box 3"/>
            <p:cNvSpPr txBox="1">
              <a:spLocks noChangeArrowheads="1"/>
            </p:cNvSpPr>
            <p:nvPr/>
          </p:nvSpPr>
          <p:spPr bwMode="auto">
            <a:xfrm>
              <a:off x="1962150" y="1600200"/>
              <a:ext cx="1427163" cy="336550"/>
            </a:xfrm>
            <a:prstGeom prst="rect">
              <a:avLst/>
            </a:prstGeom>
            <a:noFill/>
            <a:ln w="9525">
              <a:noFill/>
              <a:miter lim="800000"/>
              <a:headEnd/>
              <a:tailEnd/>
            </a:ln>
          </p:spPr>
          <p:txBody>
            <a:bodyPr wrap="none">
              <a:spAutoFit/>
            </a:bodyPr>
            <a:lstStyle/>
            <a:p>
              <a:pPr algn="ctr"/>
              <a:r>
                <a:rPr lang="en-US" sz="1600" b="1"/>
                <a:t>Video Object</a:t>
              </a:r>
            </a:p>
          </p:txBody>
        </p:sp>
        <p:sp>
          <p:nvSpPr>
            <p:cNvPr id="64518" name="Rectangle 4"/>
            <p:cNvSpPr>
              <a:spLocks noChangeArrowheads="1"/>
            </p:cNvSpPr>
            <p:nvPr/>
          </p:nvSpPr>
          <p:spPr bwMode="auto">
            <a:xfrm>
              <a:off x="1828800" y="2089150"/>
              <a:ext cx="1828800" cy="457200"/>
            </a:xfrm>
            <a:prstGeom prst="rect">
              <a:avLst/>
            </a:prstGeom>
            <a:solidFill>
              <a:srgbClr val="FFCC99"/>
            </a:solidFill>
            <a:ln w="25400">
              <a:solidFill>
                <a:schemeClr val="tx1"/>
              </a:solidFill>
              <a:miter lim="800000"/>
              <a:headEnd/>
              <a:tailEnd/>
            </a:ln>
          </p:spPr>
          <p:txBody>
            <a:bodyPr wrap="none" anchor="ctr"/>
            <a:lstStyle/>
            <a:p>
              <a:endParaRPr lang="en-US">
                <a:latin typeface="Calibri" pitchFamily="34" charset="0"/>
              </a:endParaRPr>
            </a:p>
          </p:txBody>
        </p:sp>
        <p:sp>
          <p:nvSpPr>
            <p:cNvPr id="64519" name="Text Box 5"/>
            <p:cNvSpPr txBox="1">
              <a:spLocks noChangeArrowheads="1"/>
            </p:cNvSpPr>
            <p:nvPr/>
          </p:nvSpPr>
          <p:spPr bwMode="auto">
            <a:xfrm>
              <a:off x="2133600" y="2165350"/>
              <a:ext cx="1336675" cy="304800"/>
            </a:xfrm>
            <a:prstGeom prst="rect">
              <a:avLst/>
            </a:prstGeom>
            <a:noFill/>
            <a:ln w="9525">
              <a:noFill/>
              <a:miter lim="800000"/>
              <a:headEnd/>
              <a:tailEnd/>
            </a:ln>
          </p:spPr>
          <p:txBody>
            <a:bodyPr wrap="none">
              <a:spAutoFit/>
            </a:bodyPr>
            <a:lstStyle/>
            <a:p>
              <a:r>
                <a:rPr lang="en-US" sz="1400" b="1"/>
                <a:t>Repository ID</a:t>
              </a:r>
            </a:p>
          </p:txBody>
        </p:sp>
        <p:sp>
          <p:nvSpPr>
            <p:cNvPr id="64520" name="Rectangle 6"/>
            <p:cNvSpPr>
              <a:spLocks noChangeArrowheads="1"/>
            </p:cNvSpPr>
            <p:nvPr/>
          </p:nvSpPr>
          <p:spPr bwMode="auto">
            <a:xfrm>
              <a:off x="1828800" y="2546350"/>
              <a:ext cx="1828800" cy="457200"/>
            </a:xfrm>
            <a:prstGeom prst="rect">
              <a:avLst/>
            </a:prstGeom>
            <a:solidFill>
              <a:srgbClr val="FFCC99"/>
            </a:solidFill>
            <a:ln w="25400">
              <a:solidFill>
                <a:schemeClr val="tx1"/>
              </a:solidFill>
              <a:miter lim="800000"/>
              <a:headEnd/>
              <a:tailEnd/>
            </a:ln>
          </p:spPr>
          <p:txBody>
            <a:bodyPr wrap="none" anchor="ctr"/>
            <a:lstStyle/>
            <a:p>
              <a:endParaRPr lang="en-US">
                <a:latin typeface="Calibri" pitchFamily="34" charset="0"/>
              </a:endParaRPr>
            </a:p>
          </p:txBody>
        </p:sp>
        <p:sp>
          <p:nvSpPr>
            <p:cNvPr id="64521" name="Text Box 7"/>
            <p:cNvSpPr txBox="1">
              <a:spLocks noChangeArrowheads="1"/>
            </p:cNvSpPr>
            <p:nvPr/>
          </p:nvSpPr>
          <p:spPr bwMode="auto">
            <a:xfrm>
              <a:off x="2128838" y="2622550"/>
              <a:ext cx="950912" cy="304800"/>
            </a:xfrm>
            <a:prstGeom prst="rect">
              <a:avLst/>
            </a:prstGeom>
            <a:noFill/>
            <a:ln w="9525">
              <a:noFill/>
              <a:miter lim="800000"/>
              <a:headEnd/>
              <a:tailEnd/>
            </a:ln>
          </p:spPr>
          <p:txBody>
            <a:bodyPr wrap="none">
              <a:spAutoFit/>
            </a:bodyPr>
            <a:lstStyle/>
            <a:p>
              <a:r>
                <a:rPr lang="en-US" sz="1400" b="1"/>
                <a:t>Metadata</a:t>
              </a:r>
            </a:p>
          </p:txBody>
        </p:sp>
        <p:sp>
          <p:nvSpPr>
            <p:cNvPr id="64522" name="Rectangle 8"/>
            <p:cNvSpPr>
              <a:spLocks noChangeArrowheads="1"/>
            </p:cNvSpPr>
            <p:nvPr/>
          </p:nvSpPr>
          <p:spPr bwMode="auto">
            <a:xfrm>
              <a:off x="1828800" y="3003550"/>
              <a:ext cx="1828800" cy="457200"/>
            </a:xfrm>
            <a:prstGeom prst="rect">
              <a:avLst/>
            </a:prstGeom>
            <a:solidFill>
              <a:srgbClr val="FFCC99"/>
            </a:solidFill>
            <a:ln w="25400">
              <a:solidFill>
                <a:schemeClr val="tx1"/>
              </a:solidFill>
              <a:miter lim="800000"/>
              <a:headEnd/>
              <a:tailEnd/>
            </a:ln>
          </p:spPr>
          <p:txBody>
            <a:bodyPr wrap="none" anchor="ctr"/>
            <a:lstStyle/>
            <a:p>
              <a:endParaRPr lang="en-US">
                <a:latin typeface="Calibri" pitchFamily="34" charset="0"/>
              </a:endParaRPr>
            </a:p>
          </p:txBody>
        </p:sp>
        <p:sp>
          <p:nvSpPr>
            <p:cNvPr id="64523" name="Text Box 9"/>
            <p:cNvSpPr txBox="1">
              <a:spLocks noChangeArrowheads="1"/>
            </p:cNvSpPr>
            <p:nvPr/>
          </p:nvSpPr>
          <p:spPr bwMode="auto">
            <a:xfrm>
              <a:off x="2133600" y="3003550"/>
              <a:ext cx="1141413" cy="457200"/>
            </a:xfrm>
            <a:prstGeom prst="rect">
              <a:avLst/>
            </a:prstGeom>
            <a:noFill/>
            <a:ln w="9525">
              <a:noFill/>
              <a:miter lim="800000"/>
              <a:headEnd/>
              <a:tailEnd/>
            </a:ln>
          </p:spPr>
          <p:txBody>
            <a:bodyPr wrap="none">
              <a:spAutoFit/>
            </a:bodyPr>
            <a:lstStyle/>
            <a:p>
              <a:r>
                <a:rPr lang="en-US" sz="1400" b="1"/>
                <a:t>Behaviors</a:t>
              </a:r>
            </a:p>
            <a:p>
              <a:r>
                <a:rPr lang="en-US" sz="1000" b="1"/>
                <a:t>(Disseminators)</a:t>
              </a:r>
            </a:p>
          </p:txBody>
        </p:sp>
        <p:sp>
          <p:nvSpPr>
            <p:cNvPr id="64524" name="Rectangle 10"/>
            <p:cNvSpPr>
              <a:spLocks noChangeArrowheads="1"/>
            </p:cNvSpPr>
            <p:nvPr/>
          </p:nvSpPr>
          <p:spPr bwMode="auto">
            <a:xfrm>
              <a:off x="1828800" y="3460750"/>
              <a:ext cx="1828800" cy="2406650"/>
            </a:xfrm>
            <a:prstGeom prst="rect">
              <a:avLst/>
            </a:prstGeom>
            <a:solidFill>
              <a:srgbClr val="00FFFF"/>
            </a:solidFill>
            <a:ln w="25400">
              <a:solidFill>
                <a:schemeClr val="tx1"/>
              </a:solidFill>
              <a:miter lim="800000"/>
              <a:headEnd/>
              <a:tailEnd/>
            </a:ln>
          </p:spPr>
          <p:txBody>
            <a:bodyPr wrap="none" anchor="ctr"/>
            <a:lstStyle/>
            <a:p>
              <a:endParaRPr lang="en-US">
                <a:latin typeface="Calibri" pitchFamily="34" charset="0"/>
              </a:endParaRPr>
            </a:p>
          </p:txBody>
        </p:sp>
        <p:sp>
          <p:nvSpPr>
            <p:cNvPr id="64525" name="Text Box 11"/>
            <p:cNvSpPr txBox="1">
              <a:spLocks noChangeArrowheads="1"/>
            </p:cNvSpPr>
            <p:nvPr/>
          </p:nvSpPr>
          <p:spPr bwMode="auto">
            <a:xfrm>
              <a:off x="2133600" y="3460750"/>
              <a:ext cx="1298575" cy="304800"/>
            </a:xfrm>
            <a:prstGeom prst="rect">
              <a:avLst/>
            </a:prstGeom>
            <a:noFill/>
            <a:ln w="9525">
              <a:noFill/>
              <a:miter lim="800000"/>
              <a:headEnd/>
              <a:tailEnd/>
            </a:ln>
          </p:spPr>
          <p:txBody>
            <a:bodyPr wrap="none">
              <a:spAutoFit/>
            </a:bodyPr>
            <a:lstStyle/>
            <a:p>
              <a:r>
                <a:rPr lang="en-US" sz="1400" b="1"/>
                <a:t>Data streams</a:t>
              </a:r>
            </a:p>
          </p:txBody>
        </p:sp>
        <p:sp>
          <p:nvSpPr>
            <p:cNvPr id="64526" name="Line 12"/>
            <p:cNvSpPr>
              <a:spLocks noChangeShapeType="1"/>
            </p:cNvSpPr>
            <p:nvPr/>
          </p:nvSpPr>
          <p:spPr bwMode="auto">
            <a:xfrm>
              <a:off x="1828800" y="3863975"/>
              <a:ext cx="1828800" cy="0"/>
            </a:xfrm>
            <a:prstGeom prst="line">
              <a:avLst/>
            </a:prstGeom>
            <a:noFill/>
            <a:ln w="25400">
              <a:solidFill>
                <a:schemeClr val="tx1"/>
              </a:solidFill>
              <a:round/>
              <a:headEnd/>
              <a:tailEnd/>
            </a:ln>
          </p:spPr>
          <p:txBody>
            <a:bodyPr/>
            <a:lstStyle/>
            <a:p>
              <a:endParaRPr lang="en-US"/>
            </a:p>
          </p:txBody>
        </p:sp>
        <p:sp>
          <p:nvSpPr>
            <p:cNvPr id="64527" name="Line 13"/>
            <p:cNvSpPr>
              <a:spLocks noChangeShapeType="1"/>
            </p:cNvSpPr>
            <p:nvPr/>
          </p:nvSpPr>
          <p:spPr bwMode="auto">
            <a:xfrm>
              <a:off x="1828800" y="4451350"/>
              <a:ext cx="1828800" cy="0"/>
            </a:xfrm>
            <a:prstGeom prst="line">
              <a:avLst/>
            </a:prstGeom>
            <a:noFill/>
            <a:ln w="25400">
              <a:solidFill>
                <a:schemeClr val="tx1"/>
              </a:solidFill>
              <a:round/>
              <a:headEnd/>
              <a:tailEnd/>
            </a:ln>
          </p:spPr>
          <p:txBody>
            <a:bodyPr/>
            <a:lstStyle/>
            <a:p>
              <a:endParaRPr lang="en-US"/>
            </a:p>
          </p:txBody>
        </p:sp>
        <p:sp>
          <p:nvSpPr>
            <p:cNvPr id="64528" name="Line 14"/>
            <p:cNvSpPr>
              <a:spLocks noChangeShapeType="1"/>
            </p:cNvSpPr>
            <p:nvPr/>
          </p:nvSpPr>
          <p:spPr bwMode="auto">
            <a:xfrm>
              <a:off x="1828800" y="4756150"/>
              <a:ext cx="1828800" cy="0"/>
            </a:xfrm>
            <a:prstGeom prst="line">
              <a:avLst/>
            </a:prstGeom>
            <a:noFill/>
            <a:ln w="25400">
              <a:solidFill>
                <a:schemeClr val="tx1"/>
              </a:solidFill>
              <a:round/>
              <a:headEnd/>
              <a:tailEnd/>
            </a:ln>
          </p:spPr>
          <p:txBody>
            <a:bodyPr/>
            <a:lstStyle/>
            <a:p>
              <a:endParaRPr lang="en-US"/>
            </a:p>
          </p:txBody>
        </p:sp>
        <p:sp>
          <p:nvSpPr>
            <p:cNvPr id="64529" name="Text Box 15"/>
            <p:cNvSpPr txBox="1">
              <a:spLocks noChangeArrowheads="1"/>
            </p:cNvSpPr>
            <p:nvPr/>
          </p:nvSpPr>
          <p:spPr bwMode="auto">
            <a:xfrm>
              <a:off x="1893888" y="4451350"/>
              <a:ext cx="1611312" cy="276225"/>
            </a:xfrm>
            <a:prstGeom prst="rect">
              <a:avLst/>
            </a:prstGeom>
            <a:noFill/>
            <a:ln w="9525">
              <a:noFill/>
              <a:miter lim="800000"/>
              <a:headEnd/>
              <a:tailEnd/>
            </a:ln>
          </p:spPr>
          <p:txBody>
            <a:bodyPr wrap="none">
              <a:spAutoFit/>
            </a:bodyPr>
            <a:lstStyle/>
            <a:p>
              <a:r>
                <a:rPr lang="en-US" sz="1200"/>
                <a:t>MOV1 –  QT stream</a:t>
              </a:r>
            </a:p>
          </p:txBody>
        </p:sp>
        <p:sp>
          <p:nvSpPr>
            <p:cNvPr id="64530" name="Text Box 16"/>
            <p:cNvSpPr txBox="1">
              <a:spLocks noChangeArrowheads="1"/>
            </p:cNvSpPr>
            <p:nvPr/>
          </p:nvSpPr>
          <p:spPr bwMode="auto">
            <a:xfrm>
              <a:off x="1905000" y="4756150"/>
              <a:ext cx="1809750" cy="274638"/>
            </a:xfrm>
            <a:prstGeom prst="rect">
              <a:avLst/>
            </a:prstGeom>
            <a:noFill/>
            <a:ln w="9525">
              <a:noFill/>
              <a:miter lim="800000"/>
              <a:headEnd/>
              <a:tailEnd/>
            </a:ln>
          </p:spPr>
          <p:txBody>
            <a:bodyPr wrap="none">
              <a:spAutoFit/>
            </a:bodyPr>
            <a:lstStyle/>
            <a:p>
              <a:r>
                <a:rPr lang="en-US" sz="1200"/>
                <a:t> PDF1 – transcript (opt) </a:t>
              </a:r>
            </a:p>
          </p:txBody>
        </p:sp>
        <p:sp>
          <p:nvSpPr>
            <p:cNvPr id="64531" name="Line 17"/>
            <p:cNvSpPr>
              <a:spLocks noChangeShapeType="1"/>
            </p:cNvSpPr>
            <p:nvPr/>
          </p:nvSpPr>
          <p:spPr bwMode="auto">
            <a:xfrm>
              <a:off x="1828800" y="5060950"/>
              <a:ext cx="1828800" cy="0"/>
            </a:xfrm>
            <a:prstGeom prst="line">
              <a:avLst/>
            </a:prstGeom>
            <a:noFill/>
            <a:ln w="25400">
              <a:solidFill>
                <a:schemeClr val="tx1"/>
              </a:solidFill>
              <a:round/>
              <a:headEnd/>
              <a:tailEnd/>
            </a:ln>
          </p:spPr>
          <p:txBody>
            <a:bodyPr/>
            <a:lstStyle/>
            <a:p>
              <a:endParaRPr lang="en-US"/>
            </a:p>
          </p:txBody>
        </p:sp>
        <p:sp>
          <p:nvSpPr>
            <p:cNvPr id="64532" name="Text Box 18"/>
            <p:cNvSpPr txBox="1">
              <a:spLocks noChangeArrowheads="1"/>
            </p:cNvSpPr>
            <p:nvPr/>
          </p:nvSpPr>
          <p:spPr bwMode="auto">
            <a:xfrm>
              <a:off x="1803400" y="5410200"/>
              <a:ext cx="1839913" cy="457200"/>
            </a:xfrm>
            <a:prstGeom prst="rect">
              <a:avLst/>
            </a:prstGeom>
            <a:noFill/>
            <a:ln w="9525">
              <a:noFill/>
              <a:miter lim="800000"/>
              <a:headEnd/>
              <a:tailEnd/>
            </a:ln>
          </p:spPr>
          <p:txBody>
            <a:bodyPr wrap="none">
              <a:spAutoFit/>
            </a:bodyPr>
            <a:lstStyle/>
            <a:p>
              <a:pPr algn="ctr"/>
              <a:r>
                <a:rPr lang="en-US" sz="1200"/>
                <a:t>ARCH1- Archival master</a:t>
              </a:r>
            </a:p>
            <a:p>
              <a:pPr algn="ctr"/>
              <a:r>
                <a:rPr lang="en-US" sz="1200"/>
                <a:t>(external datastream)</a:t>
              </a:r>
            </a:p>
          </p:txBody>
        </p:sp>
        <p:sp>
          <p:nvSpPr>
            <p:cNvPr id="64533" name="Line 19"/>
            <p:cNvSpPr>
              <a:spLocks noChangeShapeType="1"/>
            </p:cNvSpPr>
            <p:nvPr/>
          </p:nvSpPr>
          <p:spPr bwMode="auto">
            <a:xfrm>
              <a:off x="1828800" y="4146550"/>
              <a:ext cx="1828800" cy="0"/>
            </a:xfrm>
            <a:prstGeom prst="line">
              <a:avLst/>
            </a:prstGeom>
            <a:noFill/>
            <a:ln w="25400">
              <a:solidFill>
                <a:schemeClr val="tx1"/>
              </a:solidFill>
              <a:round/>
              <a:headEnd/>
              <a:tailEnd/>
            </a:ln>
          </p:spPr>
          <p:txBody>
            <a:bodyPr/>
            <a:lstStyle/>
            <a:p>
              <a:endParaRPr lang="en-US"/>
            </a:p>
          </p:txBody>
        </p:sp>
        <p:sp>
          <p:nvSpPr>
            <p:cNvPr id="64534" name="Text Box 20"/>
            <p:cNvSpPr txBox="1">
              <a:spLocks noChangeArrowheads="1"/>
            </p:cNvSpPr>
            <p:nvPr/>
          </p:nvSpPr>
          <p:spPr bwMode="auto">
            <a:xfrm>
              <a:off x="1905000" y="4146550"/>
              <a:ext cx="1289050" cy="274638"/>
            </a:xfrm>
            <a:prstGeom prst="rect">
              <a:avLst/>
            </a:prstGeom>
            <a:noFill/>
            <a:ln w="9525">
              <a:noFill/>
              <a:miter lim="800000"/>
              <a:headEnd/>
              <a:tailEnd/>
            </a:ln>
          </p:spPr>
          <p:txBody>
            <a:bodyPr wrap="none">
              <a:spAutoFit/>
            </a:bodyPr>
            <a:lstStyle/>
            <a:p>
              <a:r>
                <a:rPr lang="en-US" sz="1200"/>
                <a:t>FLV1- download</a:t>
              </a:r>
            </a:p>
          </p:txBody>
        </p:sp>
        <p:sp>
          <p:nvSpPr>
            <p:cNvPr id="64535" name="Text Box 21"/>
            <p:cNvSpPr txBox="1">
              <a:spLocks noChangeArrowheads="1"/>
            </p:cNvSpPr>
            <p:nvPr/>
          </p:nvSpPr>
          <p:spPr bwMode="auto">
            <a:xfrm>
              <a:off x="1828800" y="3841750"/>
              <a:ext cx="1827213" cy="274638"/>
            </a:xfrm>
            <a:prstGeom prst="rect">
              <a:avLst/>
            </a:prstGeom>
            <a:noFill/>
            <a:ln w="9525">
              <a:noFill/>
              <a:miter lim="800000"/>
              <a:headEnd/>
              <a:tailEnd/>
            </a:ln>
          </p:spPr>
          <p:txBody>
            <a:bodyPr wrap="none">
              <a:spAutoFit/>
            </a:bodyPr>
            <a:lstStyle/>
            <a:p>
              <a:r>
                <a:rPr lang="en-US" sz="1200"/>
                <a:t>SMAP1 – StrMap (TOC)</a:t>
              </a:r>
            </a:p>
          </p:txBody>
        </p:sp>
        <p:grpSp>
          <p:nvGrpSpPr>
            <p:cNvPr id="64536" name="Group 37"/>
            <p:cNvGrpSpPr>
              <a:grpSpLocks/>
            </p:cNvGrpSpPr>
            <p:nvPr/>
          </p:nvGrpSpPr>
          <p:grpSpPr bwMode="auto">
            <a:xfrm>
              <a:off x="3886200" y="1936750"/>
              <a:ext cx="2217738" cy="1524000"/>
              <a:chOff x="2880" y="1680"/>
              <a:chExt cx="1397" cy="960"/>
            </a:xfrm>
          </p:grpSpPr>
          <p:grpSp>
            <p:nvGrpSpPr>
              <p:cNvPr id="64539" name="Group 38"/>
              <p:cNvGrpSpPr>
                <a:grpSpLocks/>
              </p:cNvGrpSpPr>
              <p:nvPr/>
            </p:nvGrpSpPr>
            <p:grpSpPr bwMode="auto">
              <a:xfrm>
                <a:off x="3504" y="1680"/>
                <a:ext cx="773" cy="960"/>
                <a:chOff x="3744" y="1584"/>
                <a:chExt cx="773" cy="960"/>
              </a:xfrm>
            </p:grpSpPr>
            <p:sp>
              <p:nvSpPr>
                <p:cNvPr id="64541" name="Rectangle 39"/>
                <p:cNvSpPr>
                  <a:spLocks noChangeArrowheads="1"/>
                </p:cNvSpPr>
                <p:nvPr/>
              </p:nvSpPr>
              <p:spPr bwMode="auto">
                <a:xfrm>
                  <a:off x="3744" y="1584"/>
                  <a:ext cx="768" cy="192"/>
                </a:xfrm>
                <a:prstGeom prst="rect">
                  <a:avLst/>
                </a:prstGeom>
                <a:solidFill>
                  <a:srgbClr val="FFCC99"/>
                </a:solidFill>
                <a:ln w="25400">
                  <a:solidFill>
                    <a:schemeClr val="tx1"/>
                  </a:solidFill>
                  <a:miter lim="800000"/>
                  <a:headEnd/>
                  <a:tailEnd/>
                </a:ln>
              </p:spPr>
              <p:txBody>
                <a:bodyPr wrap="none" anchor="ctr"/>
                <a:lstStyle/>
                <a:p>
                  <a:endParaRPr lang="en-US">
                    <a:latin typeface="Calibri" pitchFamily="34" charset="0"/>
                  </a:endParaRPr>
                </a:p>
              </p:txBody>
            </p:sp>
            <p:sp>
              <p:nvSpPr>
                <p:cNvPr id="64542" name="Text Box 40"/>
                <p:cNvSpPr txBox="1">
                  <a:spLocks noChangeArrowheads="1"/>
                </p:cNvSpPr>
                <p:nvPr/>
              </p:nvSpPr>
              <p:spPr bwMode="auto">
                <a:xfrm>
                  <a:off x="3840" y="1584"/>
                  <a:ext cx="632" cy="173"/>
                </a:xfrm>
                <a:prstGeom prst="rect">
                  <a:avLst/>
                </a:prstGeom>
                <a:noFill/>
                <a:ln w="9525">
                  <a:noFill/>
                  <a:miter lim="800000"/>
                  <a:headEnd/>
                  <a:tailEnd/>
                </a:ln>
              </p:spPr>
              <p:txBody>
                <a:bodyPr wrap="none">
                  <a:spAutoFit/>
                </a:bodyPr>
                <a:lstStyle/>
                <a:p>
                  <a:r>
                    <a:rPr lang="en-US" sz="1200" b="1"/>
                    <a:t>Descriptive</a:t>
                  </a:r>
                </a:p>
              </p:txBody>
            </p:sp>
            <p:sp>
              <p:nvSpPr>
                <p:cNvPr id="64543" name="Rectangle 41"/>
                <p:cNvSpPr>
                  <a:spLocks noChangeArrowheads="1"/>
                </p:cNvSpPr>
                <p:nvPr/>
              </p:nvSpPr>
              <p:spPr bwMode="auto">
                <a:xfrm>
                  <a:off x="3744" y="1776"/>
                  <a:ext cx="768" cy="192"/>
                </a:xfrm>
                <a:prstGeom prst="rect">
                  <a:avLst/>
                </a:prstGeom>
                <a:solidFill>
                  <a:srgbClr val="FFCC99"/>
                </a:solidFill>
                <a:ln w="25400">
                  <a:solidFill>
                    <a:schemeClr val="tx1"/>
                  </a:solidFill>
                  <a:miter lim="800000"/>
                  <a:headEnd/>
                  <a:tailEnd/>
                </a:ln>
              </p:spPr>
              <p:txBody>
                <a:bodyPr wrap="none" anchor="ctr"/>
                <a:lstStyle/>
                <a:p>
                  <a:endParaRPr lang="en-US">
                    <a:latin typeface="Calibri" pitchFamily="34" charset="0"/>
                  </a:endParaRPr>
                </a:p>
              </p:txBody>
            </p:sp>
            <p:sp>
              <p:nvSpPr>
                <p:cNvPr id="64544" name="Text Box 42"/>
                <p:cNvSpPr txBox="1">
                  <a:spLocks noChangeArrowheads="1"/>
                </p:cNvSpPr>
                <p:nvPr/>
              </p:nvSpPr>
              <p:spPr bwMode="auto">
                <a:xfrm>
                  <a:off x="3840" y="1776"/>
                  <a:ext cx="559" cy="173"/>
                </a:xfrm>
                <a:prstGeom prst="rect">
                  <a:avLst/>
                </a:prstGeom>
                <a:noFill/>
                <a:ln w="9525">
                  <a:noFill/>
                  <a:miter lim="800000"/>
                  <a:headEnd/>
                  <a:tailEnd/>
                </a:ln>
              </p:spPr>
              <p:txBody>
                <a:bodyPr wrap="none">
                  <a:spAutoFit/>
                </a:bodyPr>
                <a:lstStyle/>
                <a:p>
                  <a:r>
                    <a:rPr lang="en-US" sz="1200" b="1"/>
                    <a:t>Technical</a:t>
                  </a:r>
                </a:p>
              </p:txBody>
            </p:sp>
            <p:sp>
              <p:nvSpPr>
                <p:cNvPr id="64545" name="Rectangle 43"/>
                <p:cNvSpPr>
                  <a:spLocks noChangeArrowheads="1"/>
                </p:cNvSpPr>
                <p:nvPr/>
              </p:nvSpPr>
              <p:spPr bwMode="auto">
                <a:xfrm>
                  <a:off x="3744" y="1968"/>
                  <a:ext cx="768" cy="192"/>
                </a:xfrm>
                <a:prstGeom prst="rect">
                  <a:avLst/>
                </a:prstGeom>
                <a:solidFill>
                  <a:srgbClr val="FFCC99"/>
                </a:solidFill>
                <a:ln w="25400">
                  <a:solidFill>
                    <a:schemeClr val="tx1"/>
                  </a:solidFill>
                  <a:miter lim="800000"/>
                  <a:headEnd/>
                  <a:tailEnd/>
                </a:ln>
              </p:spPr>
              <p:txBody>
                <a:bodyPr wrap="none" anchor="ctr"/>
                <a:lstStyle/>
                <a:p>
                  <a:endParaRPr lang="en-US">
                    <a:latin typeface="Calibri" pitchFamily="34" charset="0"/>
                  </a:endParaRPr>
                </a:p>
              </p:txBody>
            </p:sp>
            <p:sp>
              <p:nvSpPr>
                <p:cNvPr id="64546" name="Text Box 44"/>
                <p:cNvSpPr txBox="1">
                  <a:spLocks noChangeArrowheads="1"/>
                </p:cNvSpPr>
                <p:nvPr/>
              </p:nvSpPr>
              <p:spPr bwMode="auto">
                <a:xfrm>
                  <a:off x="3840" y="1968"/>
                  <a:ext cx="441" cy="173"/>
                </a:xfrm>
                <a:prstGeom prst="rect">
                  <a:avLst/>
                </a:prstGeom>
                <a:noFill/>
                <a:ln w="9525">
                  <a:noFill/>
                  <a:miter lim="800000"/>
                  <a:headEnd/>
                  <a:tailEnd/>
                </a:ln>
              </p:spPr>
              <p:txBody>
                <a:bodyPr wrap="none">
                  <a:spAutoFit/>
                </a:bodyPr>
                <a:lstStyle/>
                <a:p>
                  <a:r>
                    <a:rPr lang="en-US" sz="1200" b="1"/>
                    <a:t>Source</a:t>
                  </a:r>
                </a:p>
              </p:txBody>
            </p:sp>
            <p:sp>
              <p:nvSpPr>
                <p:cNvPr id="64547" name="Rectangle 45"/>
                <p:cNvSpPr>
                  <a:spLocks noChangeArrowheads="1"/>
                </p:cNvSpPr>
                <p:nvPr/>
              </p:nvSpPr>
              <p:spPr bwMode="auto">
                <a:xfrm>
                  <a:off x="3744" y="2160"/>
                  <a:ext cx="768" cy="192"/>
                </a:xfrm>
                <a:prstGeom prst="rect">
                  <a:avLst/>
                </a:prstGeom>
                <a:solidFill>
                  <a:srgbClr val="FFCC99"/>
                </a:solidFill>
                <a:ln w="25400">
                  <a:solidFill>
                    <a:schemeClr val="tx1"/>
                  </a:solidFill>
                  <a:miter lim="800000"/>
                  <a:headEnd/>
                  <a:tailEnd/>
                </a:ln>
              </p:spPr>
              <p:txBody>
                <a:bodyPr wrap="none" anchor="ctr"/>
                <a:lstStyle/>
                <a:p>
                  <a:endParaRPr lang="en-US">
                    <a:latin typeface="Calibri" pitchFamily="34" charset="0"/>
                  </a:endParaRPr>
                </a:p>
              </p:txBody>
            </p:sp>
            <p:sp>
              <p:nvSpPr>
                <p:cNvPr id="64548" name="Text Box 46"/>
                <p:cNvSpPr txBox="1">
                  <a:spLocks noChangeArrowheads="1"/>
                </p:cNvSpPr>
                <p:nvPr/>
              </p:nvSpPr>
              <p:spPr bwMode="auto">
                <a:xfrm>
                  <a:off x="3840" y="2160"/>
                  <a:ext cx="415" cy="173"/>
                </a:xfrm>
                <a:prstGeom prst="rect">
                  <a:avLst/>
                </a:prstGeom>
                <a:noFill/>
                <a:ln w="9525">
                  <a:noFill/>
                  <a:miter lim="800000"/>
                  <a:headEnd/>
                  <a:tailEnd/>
                </a:ln>
              </p:spPr>
              <p:txBody>
                <a:bodyPr wrap="none">
                  <a:spAutoFit/>
                </a:bodyPr>
                <a:lstStyle/>
                <a:p>
                  <a:r>
                    <a:rPr lang="en-US" sz="1200" b="1"/>
                    <a:t>Rights</a:t>
                  </a:r>
                </a:p>
              </p:txBody>
            </p:sp>
            <p:sp>
              <p:nvSpPr>
                <p:cNvPr id="64549" name="Rectangle 47"/>
                <p:cNvSpPr>
                  <a:spLocks noChangeArrowheads="1"/>
                </p:cNvSpPr>
                <p:nvPr/>
              </p:nvSpPr>
              <p:spPr bwMode="auto">
                <a:xfrm>
                  <a:off x="3744" y="2352"/>
                  <a:ext cx="768" cy="192"/>
                </a:xfrm>
                <a:prstGeom prst="rect">
                  <a:avLst/>
                </a:prstGeom>
                <a:solidFill>
                  <a:srgbClr val="FFCC99"/>
                </a:solidFill>
                <a:ln w="25400">
                  <a:solidFill>
                    <a:schemeClr val="tx1"/>
                  </a:solidFill>
                  <a:miter lim="800000"/>
                  <a:headEnd/>
                  <a:tailEnd/>
                </a:ln>
              </p:spPr>
              <p:txBody>
                <a:bodyPr wrap="none" anchor="ctr"/>
                <a:lstStyle/>
                <a:p>
                  <a:endParaRPr lang="en-US">
                    <a:latin typeface="Calibri" pitchFamily="34" charset="0"/>
                  </a:endParaRPr>
                </a:p>
              </p:txBody>
            </p:sp>
            <p:sp>
              <p:nvSpPr>
                <p:cNvPr id="64550" name="Text Box 48"/>
                <p:cNvSpPr txBox="1">
                  <a:spLocks noChangeArrowheads="1"/>
                </p:cNvSpPr>
                <p:nvPr/>
              </p:nvSpPr>
              <p:spPr bwMode="auto">
                <a:xfrm>
                  <a:off x="3840" y="2352"/>
                  <a:ext cx="677" cy="173"/>
                </a:xfrm>
                <a:prstGeom prst="rect">
                  <a:avLst/>
                </a:prstGeom>
                <a:noFill/>
                <a:ln w="9525">
                  <a:noFill/>
                  <a:miter lim="800000"/>
                  <a:headEnd/>
                  <a:tailEnd/>
                </a:ln>
              </p:spPr>
              <p:txBody>
                <a:bodyPr wrap="none">
                  <a:spAutoFit/>
                </a:bodyPr>
                <a:lstStyle/>
                <a:p>
                  <a:r>
                    <a:rPr lang="en-US" sz="1200" b="1"/>
                    <a:t>Digital Prov.</a:t>
                  </a:r>
                </a:p>
              </p:txBody>
            </p:sp>
          </p:grpSp>
          <p:sp>
            <p:nvSpPr>
              <p:cNvPr id="64540" name="AutoShape 49"/>
              <p:cNvSpPr>
                <a:spLocks noChangeArrowheads="1"/>
              </p:cNvSpPr>
              <p:nvPr/>
            </p:nvSpPr>
            <p:spPr bwMode="auto">
              <a:xfrm>
                <a:off x="2880" y="1968"/>
                <a:ext cx="528" cy="432"/>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5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grpSp>
        <p:sp>
          <p:nvSpPr>
            <p:cNvPr id="64537" name="Line 17"/>
            <p:cNvSpPr>
              <a:spLocks noChangeShapeType="1"/>
            </p:cNvSpPr>
            <p:nvPr/>
          </p:nvSpPr>
          <p:spPr bwMode="auto">
            <a:xfrm>
              <a:off x="1828800" y="5410200"/>
              <a:ext cx="1828800" cy="0"/>
            </a:xfrm>
            <a:prstGeom prst="line">
              <a:avLst/>
            </a:prstGeom>
            <a:noFill/>
            <a:ln w="25400">
              <a:solidFill>
                <a:schemeClr val="tx1"/>
              </a:solidFill>
              <a:round/>
              <a:headEnd/>
              <a:tailEnd/>
            </a:ln>
          </p:spPr>
          <p:txBody>
            <a:bodyPr/>
            <a:lstStyle/>
            <a:p>
              <a:endParaRPr lang="en-US"/>
            </a:p>
          </p:txBody>
        </p:sp>
        <p:sp>
          <p:nvSpPr>
            <p:cNvPr id="64538" name="Text Box 16"/>
            <p:cNvSpPr txBox="1">
              <a:spLocks noChangeArrowheads="1"/>
            </p:cNvSpPr>
            <p:nvPr/>
          </p:nvSpPr>
          <p:spPr bwMode="auto">
            <a:xfrm>
              <a:off x="1825625" y="5059363"/>
              <a:ext cx="1908175" cy="274637"/>
            </a:xfrm>
            <a:prstGeom prst="rect">
              <a:avLst/>
            </a:prstGeom>
            <a:noFill/>
            <a:ln w="9525">
              <a:noFill/>
              <a:miter lim="800000"/>
              <a:headEnd/>
              <a:tailEnd/>
            </a:ln>
          </p:spPr>
          <p:txBody>
            <a:bodyPr wrap="none">
              <a:spAutoFit/>
            </a:bodyPr>
            <a:lstStyle/>
            <a:p>
              <a:r>
                <a:rPr lang="en-US" sz="1200"/>
                <a:t> XACML  policy (external)</a:t>
              </a:r>
            </a:p>
          </p:txBody>
        </p:sp>
      </p:grpSp>
      <p:sp>
        <p:nvSpPr>
          <p:cNvPr id="38" name="TextBox 37"/>
          <p:cNvSpPr txBox="1"/>
          <p:nvPr/>
        </p:nvSpPr>
        <p:spPr>
          <a:xfrm>
            <a:off x="1828800" y="5867400"/>
            <a:ext cx="1828800" cy="338138"/>
          </a:xfrm>
          <a:prstGeom prst="rect">
            <a:avLst/>
          </a:prstGeom>
          <a:solidFill>
            <a:schemeClr val="accent2">
              <a:lumMod val="40000"/>
              <a:lumOff val="60000"/>
            </a:schemeClr>
          </a:solidFill>
          <a:ln>
            <a:solidFill>
              <a:schemeClr val="tx1"/>
            </a:solidFill>
          </a:ln>
        </p:spPr>
        <p:txBody>
          <a:bodyPr>
            <a:spAutoFit/>
          </a:bodyPr>
          <a:lstStyle/>
          <a:p>
            <a:pPr fontAlgn="auto">
              <a:spcBef>
                <a:spcPts val="0"/>
              </a:spcBef>
              <a:spcAft>
                <a:spcPts val="0"/>
              </a:spcAft>
              <a:defRPr/>
            </a:pPr>
            <a:r>
              <a:rPr lang="en-US" sz="1600" dirty="0">
                <a:latin typeface="+mn-lt"/>
                <a:cs typeface="+mn-cs"/>
              </a:rPr>
              <a:t>XACML policy stmt</a:t>
            </a:r>
          </a:p>
        </p:txBody>
      </p:sp>
      <p:sp>
        <p:nvSpPr>
          <p:cNvPr id="39" name="TextBox 38"/>
          <p:cNvSpPr txBox="1"/>
          <p:nvPr/>
        </p:nvSpPr>
        <p:spPr>
          <a:xfrm>
            <a:off x="1828800" y="6172200"/>
            <a:ext cx="1828800" cy="338138"/>
          </a:xfrm>
          <a:prstGeom prst="rect">
            <a:avLst/>
          </a:prstGeom>
          <a:solidFill>
            <a:schemeClr val="accent2">
              <a:lumMod val="40000"/>
              <a:lumOff val="60000"/>
            </a:schemeClr>
          </a:solidFill>
          <a:ln>
            <a:solidFill>
              <a:schemeClr val="tx1"/>
            </a:solidFill>
          </a:ln>
        </p:spPr>
        <p:txBody>
          <a:bodyPr>
            <a:spAutoFit/>
          </a:bodyPr>
          <a:lstStyle/>
          <a:p>
            <a:pPr fontAlgn="auto">
              <a:spcBef>
                <a:spcPts val="0"/>
              </a:spcBef>
              <a:spcAft>
                <a:spcPts val="0"/>
              </a:spcAft>
              <a:defRPr/>
            </a:pPr>
            <a:r>
              <a:rPr lang="en-US" sz="1600" dirty="0">
                <a:latin typeface="+mn-lt"/>
                <a:cs typeface="+mn-cs"/>
              </a:rPr>
              <a:t>XACML policy stmt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p:txBody>
          <a:bodyPr/>
          <a:lstStyle/>
          <a:p>
            <a:pPr eaLnBrk="1" hangingPunct="1"/>
            <a:r>
              <a:rPr lang="en-US" smtClean="0"/>
              <a:t>An XACML Policy Example</a:t>
            </a:r>
          </a:p>
        </p:txBody>
      </p:sp>
      <p:sp>
        <p:nvSpPr>
          <p:cNvPr id="39939" name="Content Placeholder 2"/>
          <p:cNvSpPr>
            <a:spLocks noGrp="1"/>
          </p:cNvSpPr>
          <p:nvPr>
            <p:ph idx="1"/>
          </p:nvPr>
        </p:nvSpPr>
        <p:spPr>
          <a:xfrm>
            <a:off x="762000" y="1600200"/>
            <a:ext cx="7772400" cy="4114800"/>
          </a:xfrm>
        </p:spPr>
        <p:txBody>
          <a:bodyPr rtlCol="0">
            <a:normAutofit lnSpcReduction="10000"/>
          </a:bodyPr>
          <a:lstStyle/>
          <a:p>
            <a:pPr eaLnBrk="1" fontAlgn="auto" hangingPunct="1">
              <a:spcAft>
                <a:spcPts val="0"/>
              </a:spcAft>
              <a:buFont typeface="Wingdings" pitchFamily="2" charset="2"/>
              <a:buNone/>
              <a:defRPr/>
            </a:pPr>
            <a:r>
              <a:rPr lang="en-US" sz="1400" smtClean="0"/>
              <a:t>&lt;Subject&gt;</a:t>
            </a:r>
          </a:p>
          <a:p>
            <a:pPr eaLnBrk="1" fontAlgn="auto" hangingPunct="1">
              <a:spcAft>
                <a:spcPts val="0"/>
              </a:spcAft>
              <a:buFont typeface="Wingdings" pitchFamily="2" charset="2"/>
              <a:buNone/>
              <a:defRPr/>
            </a:pPr>
            <a:r>
              <a:rPr lang="en-US" sz="1400" smtClean="0"/>
              <a:t>&lt;SubjectMatch MatchId="urn:oasis:names:tc:xacml:1.0:function:string-</a:t>
            </a:r>
            <a:r>
              <a:rPr lang="en-US" sz="1400" smtClean="0">
                <a:solidFill>
                  <a:srgbClr val="FF0000"/>
                </a:solidFill>
              </a:rPr>
              <a:t>equal</a:t>
            </a:r>
            <a:r>
              <a:rPr lang="en-US" sz="1400" smtClean="0"/>
              <a:t>"&gt;</a:t>
            </a:r>
          </a:p>
          <a:p>
            <a:pPr eaLnBrk="1" fontAlgn="auto" hangingPunct="1">
              <a:spcAft>
                <a:spcPts val="0"/>
              </a:spcAft>
              <a:buFont typeface="Wingdings" pitchFamily="2" charset="2"/>
              <a:buNone/>
              <a:defRPr/>
            </a:pPr>
            <a:r>
              <a:rPr lang="en-US" sz="1400" smtClean="0"/>
              <a:t>&lt;AttributeValue</a:t>
            </a:r>
          </a:p>
          <a:p>
            <a:pPr eaLnBrk="1" fontAlgn="auto" hangingPunct="1">
              <a:spcAft>
                <a:spcPts val="0"/>
              </a:spcAft>
              <a:buFont typeface="Wingdings" pitchFamily="2" charset="2"/>
              <a:buNone/>
              <a:defRPr/>
            </a:pPr>
            <a:r>
              <a:rPr lang="en-US" sz="1400" smtClean="0"/>
              <a:t>DataType="http://www.w3.org/2001/XMLSchema#string"&gt;</a:t>
            </a:r>
            <a:r>
              <a:rPr lang="en-US" sz="1400" smtClean="0">
                <a:solidFill>
                  <a:srgbClr val="FF0000"/>
                </a:solidFill>
              </a:rPr>
              <a:t>student</a:t>
            </a:r>
            <a:r>
              <a:rPr lang="en-US" sz="1400" smtClean="0"/>
              <a:t>&lt;/AttributeValue&gt;</a:t>
            </a:r>
          </a:p>
          <a:p>
            <a:pPr eaLnBrk="1" fontAlgn="auto" hangingPunct="1">
              <a:spcAft>
                <a:spcPts val="0"/>
              </a:spcAft>
              <a:buFont typeface="Wingdings" pitchFamily="2" charset="2"/>
              <a:buNone/>
              <a:defRPr/>
            </a:pPr>
            <a:r>
              <a:rPr lang="en-US" sz="1400" smtClean="0"/>
              <a:t>&lt;SubjectAttributeDesignator AttributeId="fedoraRole" MustBePresent="false"</a:t>
            </a:r>
          </a:p>
          <a:p>
            <a:pPr eaLnBrk="1" fontAlgn="auto" hangingPunct="1">
              <a:spcAft>
                <a:spcPts val="0"/>
              </a:spcAft>
              <a:buFont typeface="Wingdings" pitchFamily="2" charset="2"/>
              <a:buNone/>
              <a:defRPr/>
            </a:pPr>
            <a:r>
              <a:rPr lang="en-US" sz="1400" smtClean="0"/>
              <a:t>DataType="http://www.w3.org/2001/XMLSchema#string"/&gt;</a:t>
            </a:r>
          </a:p>
          <a:p>
            <a:pPr eaLnBrk="1" fontAlgn="auto" hangingPunct="1">
              <a:spcAft>
                <a:spcPts val="0"/>
              </a:spcAft>
              <a:buFont typeface="Wingdings" pitchFamily="2" charset="2"/>
              <a:buNone/>
              <a:defRPr/>
            </a:pPr>
            <a:r>
              <a:rPr lang="en-US" sz="1400" smtClean="0"/>
              <a:t>&lt;/SubjectMatch&gt;</a:t>
            </a:r>
          </a:p>
          <a:p>
            <a:pPr eaLnBrk="1" fontAlgn="auto" hangingPunct="1">
              <a:spcAft>
                <a:spcPts val="0"/>
              </a:spcAft>
              <a:buFont typeface="Wingdings" pitchFamily="2" charset="2"/>
              <a:buNone/>
              <a:defRPr/>
            </a:pPr>
            <a:r>
              <a:rPr lang="en-US" sz="1400" smtClean="0"/>
              <a:t>&lt;/Subject&gt;</a:t>
            </a:r>
          </a:p>
          <a:p>
            <a:pPr eaLnBrk="1" fontAlgn="auto" hangingPunct="1">
              <a:spcAft>
                <a:spcPts val="0"/>
              </a:spcAft>
              <a:buFont typeface="Arial" pitchFamily="34" charset="0"/>
              <a:buChar char="•"/>
              <a:defRPr/>
            </a:pPr>
            <a:endParaRPr lang="en-US" sz="1400" smtClean="0"/>
          </a:p>
          <a:p>
            <a:pPr eaLnBrk="1" fontAlgn="auto" hangingPunct="1">
              <a:spcAft>
                <a:spcPts val="0"/>
              </a:spcAft>
              <a:buFont typeface="Wingdings" pitchFamily="2" charset="2"/>
              <a:buNone/>
              <a:defRPr/>
            </a:pPr>
            <a:r>
              <a:rPr lang="en-US" sz="1400" smtClean="0"/>
              <a:t>&lt;Resource&gt;</a:t>
            </a:r>
          </a:p>
          <a:p>
            <a:pPr eaLnBrk="1" fontAlgn="auto" hangingPunct="1">
              <a:spcAft>
                <a:spcPts val="0"/>
              </a:spcAft>
              <a:buFont typeface="Wingdings" pitchFamily="2" charset="2"/>
              <a:buNone/>
              <a:defRPr/>
            </a:pPr>
            <a:r>
              <a:rPr lang="en-US" sz="1400" smtClean="0"/>
              <a:t>&lt;ResourceMatch MatchId="urn:oasis:names:tc:xacml:1.0:function:string-equal"&gt;</a:t>
            </a:r>
          </a:p>
          <a:p>
            <a:pPr eaLnBrk="1" fontAlgn="auto" hangingPunct="1">
              <a:spcAft>
                <a:spcPts val="0"/>
              </a:spcAft>
              <a:buFont typeface="Wingdings" pitchFamily="2" charset="2"/>
              <a:buNone/>
              <a:defRPr/>
            </a:pPr>
            <a:r>
              <a:rPr lang="en-US" sz="1400" smtClean="0"/>
              <a:t>&lt;AttributeValue DataType="http://www.w3.org/2001/XMLSchema#string"&gt;</a:t>
            </a:r>
            <a:r>
              <a:rPr lang="en-US" sz="1400" smtClean="0">
                <a:solidFill>
                  <a:srgbClr val="FF0000"/>
                </a:solidFill>
              </a:rPr>
              <a:t>MOV-1</a:t>
            </a:r>
          </a:p>
          <a:p>
            <a:pPr eaLnBrk="1" fontAlgn="auto" hangingPunct="1">
              <a:spcAft>
                <a:spcPts val="0"/>
              </a:spcAft>
              <a:buFont typeface="Wingdings" pitchFamily="2" charset="2"/>
              <a:buNone/>
              <a:defRPr/>
            </a:pPr>
            <a:r>
              <a:rPr lang="en-US" sz="1400" smtClean="0"/>
              <a:t>&lt;/AttributeValue&gt;</a:t>
            </a:r>
          </a:p>
          <a:p>
            <a:pPr eaLnBrk="1" fontAlgn="auto" hangingPunct="1">
              <a:spcAft>
                <a:spcPts val="0"/>
              </a:spcAft>
              <a:buFont typeface="Wingdings" pitchFamily="2" charset="2"/>
              <a:buNone/>
              <a:defRPr/>
            </a:pPr>
            <a:r>
              <a:rPr lang="en-US" sz="1400" smtClean="0"/>
              <a:t>.</a:t>
            </a:r>
          </a:p>
          <a:p>
            <a:pPr eaLnBrk="1" fontAlgn="auto" hangingPunct="1">
              <a:spcAft>
                <a:spcPts val="0"/>
              </a:spcAft>
              <a:buFont typeface="Wingdings" pitchFamily="2" charset="2"/>
              <a:buNone/>
              <a:defRPr/>
            </a:pPr>
            <a:r>
              <a:rPr lang="en-US" sz="1400" smtClean="0"/>
              <a:t>.</a:t>
            </a:r>
          </a:p>
          <a:p>
            <a:pPr eaLnBrk="1" fontAlgn="auto" hangingPunct="1">
              <a:spcAft>
                <a:spcPts val="0"/>
              </a:spcAft>
              <a:buFont typeface="Wingdings" pitchFamily="2" charset="2"/>
              <a:buNone/>
              <a:defRPr/>
            </a:pPr>
            <a:r>
              <a:rPr lang="en-US" sz="1400" smtClean="0"/>
              <a:t>&lt;/ResourceMatch&gt;</a:t>
            </a:r>
          </a:p>
          <a:p>
            <a:pPr eaLnBrk="1" fontAlgn="auto" hangingPunct="1">
              <a:spcAft>
                <a:spcPts val="0"/>
              </a:spcAft>
              <a:buFont typeface="Wingdings" pitchFamily="2" charset="2"/>
              <a:buNone/>
              <a:defRPr/>
            </a:pPr>
            <a:r>
              <a:rPr lang="en-US" sz="1400" smtClean="0"/>
              <a:t>&lt;/Resource&gt;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ChangeArrowheads="1"/>
          </p:cNvSpPr>
          <p:nvPr>
            <p:ph type="title" idx="4294967295"/>
          </p:nvPr>
        </p:nvSpPr>
        <p:spPr>
          <a:xfrm>
            <a:off x="1371600" y="228600"/>
            <a:ext cx="8229600" cy="1143000"/>
          </a:xfrm>
        </p:spPr>
        <p:txBody>
          <a:bodyPr/>
          <a:lstStyle/>
          <a:p>
            <a:pPr eaLnBrk="1" hangingPunct="1"/>
            <a:r>
              <a:rPr lang="en-US" smtClean="0"/>
              <a:t>Video Annotations</a:t>
            </a:r>
          </a:p>
        </p:txBody>
      </p:sp>
      <p:sp>
        <p:nvSpPr>
          <p:cNvPr id="68610" name="Rectangle 3"/>
          <p:cNvSpPr>
            <a:spLocks noGrp="1" noChangeArrowheads="1"/>
          </p:cNvSpPr>
          <p:nvPr>
            <p:ph type="body" idx="4294967295"/>
          </p:nvPr>
        </p:nvSpPr>
        <p:spPr>
          <a:xfrm>
            <a:off x="838200" y="1752600"/>
            <a:ext cx="7772400" cy="4114800"/>
          </a:xfrm>
        </p:spPr>
        <p:txBody>
          <a:bodyPr/>
          <a:lstStyle/>
          <a:p>
            <a:pPr eaLnBrk="1" hangingPunct="1">
              <a:buFont typeface="Arial" charset="0"/>
              <a:buBlip>
                <a:blip r:embed="rId3"/>
              </a:buBlip>
            </a:pPr>
            <a:r>
              <a:rPr lang="en-US" smtClean="0"/>
              <a:t>Support instruction and note taking</a:t>
            </a:r>
          </a:p>
          <a:p>
            <a:pPr eaLnBrk="1" hangingPunct="1">
              <a:buFont typeface="Arial" charset="0"/>
              <a:buBlip>
                <a:blip r:embed="rId3"/>
              </a:buBlip>
            </a:pPr>
            <a:r>
              <a:rPr lang="en-US" smtClean="0"/>
              <a:t>Faculty share annotations with students</a:t>
            </a:r>
          </a:p>
          <a:p>
            <a:pPr eaLnBrk="1" hangingPunct="1">
              <a:buFont typeface="Arial" charset="0"/>
              <a:buBlip>
                <a:blip r:embed="rId3"/>
              </a:buBlip>
            </a:pPr>
            <a:r>
              <a:rPr lang="en-US" smtClean="0"/>
              <a:t>Students create annotations for their own use and to share with peers.</a:t>
            </a:r>
          </a:p>
          <a:p>
            <a:pPr eaLnBrk="1" hangingPunct="1">
              <a:buFont typeface="Arial" charset="0"/>
              <a:buBlip>
                <a:blip r:embed="rId3"/>
              </a:buBlip>
            </a:pPr>
            <a:r>
              <a:rPr lang="en-US" smtClean="0"/>
              <a:t>Annotations are related to videos and can display in NJVid commons or be limited to creator’s “MyNJVid” portal or CMS</a:t>
            </a:r>
          </a:p>
          <a:p>
            <a:pPr eaLnBrk="1" hangingPunct="1">
              <a:buFont typeface="Wingdings" pitchFamily="2" charset="2"/>
              <a:buNone/>
            </a:pPr>
            <a:endParaRPr lang="en-US" smtClean="0"/>
          </a:p>
          <a:p>
            <a:pPr eaLnBrk="1" hangingPunct="1">
              <a:buFont typeface="Wingdings" pitchFamily="2" charset="2"/>
              <a:buNone/>
            </a:pPr>
            <a:endParaRPr lang="en-US"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657" name="Group 8"/>
          <p:cNvGrpSpPr>
            <a:grpSpLocks/>
          </p:cNvGrpSpPr>
          <p:nvPr/>
        </p:nvGrpSpPr>
        <p:grpSpPr bwMode="auto">
          <a:xfrm>
            <a:off x="0" y="0"/>
            <a:ext cx="9144000" cy="685800"/>
            <a:chOff x="0" y="0"/>
            <a:chExt cx="9144000" cy="687388"/>
          </a:xfrm>
        </p:grpSpPr>
        <p:sp>
          <p:nvSpPr>
            <p:cNvPr id="5" name="Rectangle 4"/>
            <p:cNvSpPr/>
            <p:nvPr/>
          </p:nvSpPr>
          <p:spPr>
            <a:xfrm>
              <a:off x="0" y="0"/>
              <a:ext cx="9144000" cy="685797"/>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7" name="Straight Connector 6"/>
            <p:cNvCxnSpPr/>
            <p:nvPr/>
          </p:nvCxnSpPr>
          <p:spPr>
            <a:xfrm>
              <a:off x="0" y="685797"/>
              <a:ext cx="9144000" cy="1591"/>
            </a:xfrm>
            <a:prstGeom prst="line">
              <a:avLst/>
            </a:prstGeom>
            <a:ln w="38100">
              <a:solidFill>
                <a:srgbClr val="9C0000"/>
              </a:solidFill>
            </a:ln>
          </p:spPr>
          <p:style>
            <a:lnRef idx="1">
              <a:schemeClr val="accent1"/>
            </a:lnRef>
            <a:fillRef idx="0">
              <a:schemeClr val="accent1"/>
            </a:fillRef>
            <a:effectRef idx="0">
              <a:schemeClr val="accent1"/>
            </a:effectRef>
            <a:fontRef idx="minor">
              <a:schemeClr val="tx1"/>
            </a:fontRef>
          </p:style>
        </p:cxnSp>
      </p:grpSp>
      <p:sp>
        <p:nvSpPr>
          <p:cNvPr id="11" name="Rectangle 10"/>
          <p:cNvSpPr/>
          <p:nvPr/>
        </p:nvSpPr>
        <p:spPr>
          <a:xfrm rot="10800000">
            <a:off x="0" y="4044950"/>
            <a:ext cx="9144000" cy="2813050"/>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2" name="Straight Connector 11"/>
          <p:cNvCxnSpPr/>
          <p:nvPr/>
        </p:nvCxnSpPr>
        <p:spPr>
          <a:xfrm rot="10800000">
            <a:off x="0" y="4038600"/>
            <a:ext cx="9144000" cy="6350"/>
          </a:xfrm>
          <a:prstGeom prst="line">
            <a:avLst/>
          </a:prstGeom>
          <a:ln w="76200">
            <a:solidFill>
              <a:srgbClr val="9C0000"/>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76200" y="762000"/>
            <a:ext cx="5334000" cy="29543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ectangle 15"/>
          <p:cNvSpPr/>
          <p:nvPr/>
        </p:nvSpPr>
        <p:spPr>
          <a:xfrm>
            <a:off x="76200" y="3657600"/>
            <a:ext cx="5334000" cy="2286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Rectangle 17"/>
          <p:cNvSpPr/>
          <p:nvPr/>
        </p:nvSpPr>
        <p:spPr>
          <a:xfrm>
            <a:off x="5486400" y="762000"/>
            <a:ext cx="3581400" cy="32004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Rounded Rectangle 20"/>
          <p:cNvSpPr/>
          <p:nvPr/>
        </p:nvSpPr>
        <p:spPr>
          <a:xfrm>
            <a:off x="5562600" y="838200"/>
            <a:ext cx="685800" cy="228600"/>
          </a:xfrm>
          <a:prstGeom prst="roundRect">
            <a:avLst/>
          </a:prstGeom>
          <a:solidFill>
            <a:schemeClr val="accent2">
              <a:lumMod val="75000"/>
            </a:schemeClr>
          </a:solidFill>
          <a:ln w="19050">
            <a:solidFill>
              <a:schemeClr val="accent2"/>
            </a:solidFill>
          </a:ln>
        </p:spPr>
        <p:style>
          <a:lnRef idx="3">
            <a:schemeClr val="lt1"/>
          </a:lnRef>
          <a:fillRef idx="1">
            <a:schemeClr val="accent2"/>
          </a:fillRef>
          <a:effectRef idx="1">
            <a:schemeClr val="accent2"/>
          </a:effectRef>
          <a:fontRef idx="minor">
            <a:schemeClr val="lt1"/>
          </a:fontRef>
        </p:style>
        <p:txBody>
          <a:bodyPr lIns="45720" rIns="45720" anchor="ctr"/>
          <a:lstStyle/>
          <a:p>
            <a:pPr algn="ctr" fontAlgn="auto">
              <a:spcBef>
                <a:spcPts val="0"/>
              </a:spcBef>
              <a:spcAft>
                <a:spcPts val="0"/>
              </a:spcAft>
              <a:defRPr/>
            </a:pPr>
            <a:r>
              <a:rPr lang="en-US" sz="1200" dirty="0"/>
              <a:t>Search</a:t>
            </a:r>
          </a:p>
        </p:txBody>
      </p:sp>
      <p:sp>
        <p:nvSpPr>
          <p:cNvPr id="38" name="Rectangle 37"/>
          <p:cNvSpPr/>
          <p:nvPr/>
        </p:nvSpPr>
        <p:spPr>
          <a:xfrm>
            <a:off x="76200" y="3886200"/>
            <a:ext cx="5334000" cy="76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6" name="Rounded Rectangle 45"/>
          <p:cNvSpPr/>
          <p:nvPr/>
        </p:nvSpPr>
        <p:spPr>
          <a:xfrm>
            <a:off x="152400" y="3733800"/>
            <a:ext cx="5181600" cy="76200"/>
          </a:xfrm>
          <a:prstGeom prst="roundRect">
            <a:avLst/>
          </a:prstGeom>
          <a:solidFill>
            <a:schemeClr val="bg2">
              <a:lumMod val="90000"/>
            </a:schemeClr>
          </a:solidFill>
          <a:ln w="12700">
            <a:solidFill>
              <a:schemeClr val="bg2">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lang="en-US"/>
          </a:p>
        </p:txBody>
      </p:sp>
      <p:sp>
        <p:nvSpPr>
          <p:cNvPr id="49" name="Rounded Rectangle 48"/>
          <p:cNvSpPr/>
          <p:nvPr/>
        </p:nvSpPr>
        <p:spPr>
          <a:xfrm>
            <a:off x="152400" y="3733800"/>
            <a:ext cx="228600" cy="76200"/>
          </a:xfrm>
          <a:prstGeom prst="roundRect">
            <a:avLst/>
          </a:prstGeom>
          <a:solidFill>
            <a:schemeClr val="bg2">
              <a:lumMod val="75000"/>
            </a:schemeClr>
          </a:solidFill>
          <a:ln w="12700">
            <a:solidFill>
              <a:schemeClr val="bg2">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lIns="0" tIns="0" rIns="0" bIns="0" anchor="ctr"/>
          <a:lstStyle/>
          <a:p>
            <a:pPr algn="ctr" fontAlgn="auto">
              <a:spcBef>
                <a:spcPts val="0"/>
              </a:spcBef>
              <a:spcAft>
                <a:spcPts val="0"/>
              </a:spcAft>
              <a:defRPr/>
            </a:pPr>
            <a:r>
              <a:rPr lang="en-US" sz="500" dirty="0">
                <a:solidFill>
                  <a:schemeClr val="bg2">
                    <a:lumMod val="25000"/>
                  </a:schemeClr>
                </a:solidFill>
              </a:rPr>
              <a:t>&gt;&gt;</a:t>
            </a:r>
          </a:p>
        </p:txBody>
      </p:sp>
      <p:sp>
        <p:nvSpPr>
          <p:cNvPr id="50" name="Rounded Rectangle 49"/>
          <p:cNvSpPr/>
          <p:nvPr/>
        </p:nvSpPr>
        <p:spPr>
          <a:xfrm>
            <a:off x="5105400" y="3733800"/>
            <a:ext cx="228600" cy="76200"/>
          </a:xfrm>
          <a:prstGeom prst="roundRect">
            <a:avLst/>
          </a:prstGeom>
          <a:solidFill>
            <a:schemeClr val="bg2">
              <a:lumMod val="75000"/>
            </a:schemeClr>
          </a:solidFill>
          <a:ln w="12700">
            <a:solidFill>
              <a:schemeClr val="bg2">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lIns="0" tIns="0" rIns="0" bIns="0" anchor="ctr"/>
          <a:lstStyle/>
          <a:p>
            <a:pPr algn="ctr" fontAlgn="auto">
              <a:spcBef>
                <a:spcPts val="0"/>
              </a:spcBef>
              <a:spcAft>
                <a:spcPts val="0"/>
              </a:spcAft>
              <a:defRPr/>
            </a:pPr>
            <a:r>
              <a:rPr lang="en-US" sz="500" dirty="0">
                <a:solidFill>
                  <a:schemeClr val="bg2">
                    <a:lumMod val="25000"/>
                  </a:schemeClr>
                </a:solidFill>
              </a:rPr>
              <a:t>&lt;&lt;</a:t>
            </a:r>
          </a:p>
        </p:txBody>
      </p:sp>
      <p:sp>
        <p:nvSpPr>
          <p:cNvPr id="54" name="TextBox 53"/>
          <p:cNvSpPr txBox="1"/>
          <p:nvPr/>
        </p:nvSpPr>
        <p:spPr>
          <a:xfrm>
            <a:off x="8153400" y="44450"/>
            <a:ext cx="914400" cy="184150"/>
          </a:xfrm>
          <a:prstGeom prst="rect">
            <a:avLst/>
          </a:prstGeom>
          <a:noFill/>
        </p:spPr>
        <p:txBody>
          <a:bodyPr lIns="0" tIns="0" rIns="0" bIns="0">
            <a:spAutoFit/>
          </a:bodyPr>
          <a:lstStyle/>
          <a:p>
            <a:pPr fontAlgn="auto">
              <a:spcBef>
                <a:spcPts val="0"/>
              </a:spcBef>
              <a:spcAft>
                <a:spcPts val="0"/>
              </a:spcAft>
              <a:defRPr/>
            </a:pPr>
            <a:r>
              <a:rPr lang="en-US" sz="1200" dirty="0">
                <a:solidFill>
                  <a:schemeClr val="bg1">
                    <a:lumMod val="85000"/>
                  </a:schemeClr>
                </a:solidFill>
                <a:latin typeface="+mn-lt"/>
                <a:cs typeface="Times New Roman" pitchFamily="18" charset="0"/>
              </a:rPr>
              <a:t>Logout | Help</a:t>
            </a:r>
          </a:p>
        </p:txBody>
      </p:sp>
      <p:sp>
        <p:nvSpPr>
          <p:cNvPr id="55" name="TextBox 54"/>
          <p:cNvSpPr txBox="1"/>
          <p:nvPr/>
        </p:nvSpPr>
        <p:spPr>
          <a:xfrm>
            <a:off x="76200" y="1752600"/>
            <a:ext cx="5334000" cy="646113"/>
          </a:xfrm>
          <a:prstGeom prst="rect">
            <a:avLst/>
          </a:prstGeom>
          <a:noFill/>
        </p:spPr>
        <p:txBody>
          <a:bodyPr>
            <a:spAutoFit/>
          </a:bodyPr>
          <a:lstStyle/>
          <a:p>
            <a:pPr algn="ctr" fontAlgn="auto">
              <a:spcBef>
                <a:spcPts val="0"/>
              </a:spcBef>
              <a:spcAft>
                <a:spcPts val="0"/>
              </a:spcAft>
              <a:defRPr/>
            </a:pPr>
            <a:r>
              <a:rPr lang="en-US" sz="3600" dirty="0">
                <a:solidFill>
                  <a:schemeClr val="tx1">
                    <a:lumMod val="75000"/>
                    <a:lumOff val="25000"/>
                  </a:schemeClr>
                </a:solidFill>
                <a:latin typeface="Bauhaus 93" pitchFamily="82" charset="0"/>
                <a:cs typeface="Times New Roman" pitchFamily="18" charset="0"/>
              </a:rPr>
              <a:t>Selected Video</a:t>
            </a:r>
          </a:p>
        </p:txBody>
      </p:sp>
      <p:grpSp>
        <p:nvGrpSpPr>
          <p:cNvPr id="70670" name="Group 58"/>
          <p:cNvGrpSpPr>
            <a:grpSpLocks/>
          </p:cNvGrpSpPr>
          <p:nvPr/>
        </p:nvGrpSpPr>
        <p:grpSpPr bwMode="auto">
          <a:xfrm>
            <a:off x="5562600" y="1219200"/>
            <a:ext cx="3429000" cy="228600"/>
            <a:chOff x="5562600" y="1219200"/>
            <a:chExt cx="3429000" cy="228600"/>
          </a:xfrm>
        </p:grpSpPr>
        <p:sp>
          <p:nvSpPr>
            <p:cNvPr id="56" name="Rectangle 55"/>
            <p:cNvSpPr/>
            <p:nvPr/>
          </p:nvSpPr>
          <p:spPr>
            <a:xfrm>
              <a:off x="5562600" y="1219200"/>
              <a:ext cx="3048000" cy="228600"/>
            </a:xfrm>
            <a:prstGeom prst="rect">
              <a:avLst/>
            </a:prstGeom>
            <a:solidFill>
              <a:schemeClr val="bg1">
                <a:lumMod val="95000"/>
              </a:schemeClr>
            </a:solidFill>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a:p>
          </p:txBody>
        </p:sp>
        <p:sp>
          <p:nvSpPr>
            <p:cNvPr id="57" name="Rectangle 56"/>
            <p:cNvSpPr/>
            <p:nvPr/>
          </p:nvSpPr>
          <p:spPr>
            <a:xfrm>
              <a:off x="8610600" y="1219200"/>
              <a:ext cx="381000" cy="228600"/>
            </a:xfrm>
            <a:prstGeom prst="rect">
              <a:avLst/>
            </a:prstGeom>
            <a:solidFill>
              <a:schemeClr val="bg1">
                <a:lumMod val="85000"/>
              </a:schemeClr>
            </a:solidFill>
          </p:spPr>
          <p:style>
            <a:lnRef idx="1">
              <a:schemeClr val="dk1"/>
            </a:lnRef>
            <a:fillRef idx="2">
              <a:schemeClr val="dk1"/>
            </a:fillRef>
            <a:effectRef idx="1">
              <a:schemeClr val="dk1"/>
            </a:effectRef>
            <a:fontRef idx="minor">
              <a:schemeClr val="dk1"/>
            </a:fontRef>
          </p:style>
          <p:txBody>
            <a:bodyPr lIns="0" tIns="0" rIns="0" bIns="0" anchor="ctr"/>
            <a:lstStyle/>
            <a:p>
              <a:pPr algn="ctr" fontAlgn="auto">
                <a:spcBef>
                  <a:spcPts val="0"/>
                </a:spcBef>
                <a:spcAft>
                  <a:spcPts val="0"/>
                </a:spcAft>
                <a:defRPr/>
              </a:pPr>
              <a:r>
                <a:rPr lang="en-US" sz="1400" dirty="0"/>
                <a:t>Go</a:t>
              </a:r>
            </a:p>
          </p:txBody>
        </p:sp>
      </p:grpSp>
      <p:pic>
        <p:nvPicPr>
          <p:cNvPr id="60" name="Picture 59" descr="thumb_hidden_child.jpg"/>
          <p:cNvPicPr>
            <a:picLocks noChangeAspect="1"/>
          </p:cNvPicPr>
          <p:nvPr/>
        </p:nvPicPr>
        <p:blipFill>
          <a:blip r:embed="rId3" cstate="print">
            <a:lum/>
          </a:blip>
          <a:stretch>
            <a:fillRect/>
          </a:stretch>
        </p:blipFill>
        <p:spPr>
          <a:xfrm>
            <a:off x="5638800" y="1600200"/>
            <a:ext cx="990600" cy="6951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3" name="Picture 62" descr="thumb_ralph.jpg"/>
          <p:cNvPicPr>
            <a:picLocks noChangeAspect="1"/>
          </p:cNvPicPr>
          <p:nvPr/>
        </p:nvPicPr>
        <p:blipFill>
          <a:blip r:embed="rId4" cstate="print"/>
          <a:stretch>
            <a:fillRect/>
          </a:stretch>
        </p:blipFill>
        <p:spPr>
          <a:xfrm>
            <a:off x="5638800" y="2514600"/>
            <a:ext cx="990600" cy="6951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5" name="Picture 64" descr="thumb_sondra.jpg"/>
          <p:cNvPicPr>
            <a:picLocks noChangeAspect="1"/>
          </p:cNvPicPr>
          <p:nvPr/>
        </p:nvPicPr>
        <p:blipFill>
          <a:blip r:embed="rId5" cstate="print"/>
          <a:srcRect b="34160"/>
          <a:stretch>
            <a:fillRect/>
          </a:stretch>
        </p:blipFill>
        <p:spPr>
          <a:xfrm>
            <a:off x="5638800" y="3505200"/>
            <a:ext cx="990600" cy="457200"/>
          </a:xfrm>
          <a:prstGeom prst="round2SameRect">
            <a:avLst/>
          </a:prstGeom>
        </p:spPr>
      </p:pic>
      <p:sp>
        <p:nvSpPr>
          <p:cNvPr id="67" name="Rectangle 66"/>
          <p:cNvSpPr/>
          <p:nvPr/>
        </p:nvSpPr>
        <p:spPr>
          <a:xfrm>
            <a:off x="8839200" y="1600200"/>
            <a:ext cx="152400" cy="2286000"/>
          </a:xfrm>
          <a:prstGeom prst="rect">
            <a:avLst/>
          </a:prstGeom>
          <a:solidFill>
            <a:schemeClr val="bg1">
              <a:lumMod val="85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8" name="Rectangle 67"/>
          <p:cNvSpPr/>
          <p:nvPr/>
        </p:nvSpPr>
        <p:spPr>
          <a:xfrm>
            <a:off x="8839200" y="1600200"/>
            <a:ext cx="152400" cy="304800"/>
          </a:xfrm>
          <a:prstGeom prst="rect">
            <a:avLst/>
          </a:prstGeom>
          <a:solidFill>
            <a:schemeClr val="bg1">
              <a:lumMod val="75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lnSpc>
                <a:spcPts val="500"/>
              </a:lnSpc>
              <a:spcBef>
                <a:spcPts val="0"/>
              </a:spcBef>
              <a:spcAft>
                <a:spcPts val="0"/>
              </a:spcAft>
              <a:defRPr/>
            </a:pPr>
            <a:endParaRPr lang="en-US" sz="1600" dirty="0">
              <a:solidFill>
                <a:schemeClr val="bg1">
                  <a:lumMod val="95000"/>
                </a:schemeClr>
              </a:solidFill>
            </a:endParaRPr>
          </a:p>
          <a:p>
            <a:pPr algn="ctr" fontAlgn="auto">
              <a:lnSpc>
                <a:spcPts val="500"/>
              </a:lnSpc>
              <a:spcBef>
                <a:spcPts val="0"/>
              </a:spcBef>
              <a:spcAft>
                <a:spcPts val="0"/>
              </a:spcAft>
              <a:defRPr/>
            </a:pPr>
            <a:r>
              <a:rPr lang="en-US" sz="1600" b="1" dirty="0">
                <a:solidFill>
                  <a:schemeClr val="bg1">
                    <a:lumMod val="95000"/>
                  </a:schemeClr>
                </a:solidFill>
              </a:rPr>
              <a:t>-</a:t>
            </a:r>
          </a:p>
          <a:p>
            <a:pPr algn="ctr" fontAlgn="auto">
              <a:lnSpc>
                <a:spcPts val="500"/>
              </a:lnSpc>
              <a:spcBef>
                <a:spcPts val="0"/>
              </a:spcBef>
              <a:spcAft>
                <a:spcPts val="0"/>
              </a:spcAft>
              <a:defRPr/>
            </a:pPr>
            <a:r>
              <a:rPr lang="en-US" sz="1600" b="1" dirty="0">
                <a:solidFill>
                  <a:schemeClr val="bg1">
                    <a:lumMod val="95000"/>
                  </a:schemeClr>
                </a:solidFill>
              </a:rPr>
              <a:t>-</a:t>
            </a:r>
          </a:p>
          <a:p>
            <a:pPr algn="ctr" fontAlgn="auto">
              <a:lnSpc>
                <a:spcPts val="500"/>
              </a:lnSpc>
              <a:spcBef>
                <a:spcPts val="0"/>
              </a:spcBef>
              <a:spcAft>
                <a:spcPts val="0"/>
              </a:spcAft>
              <a:defRPr/>
            </a:pPr>
            <a:r>
              <a:rPr lang="en-US" sz="1600" b="1" dirty="0">
                <a:solidFill>
                  <a:schemeClr val="bg1">
                    <a:lumMod val="95000"/>
                  </a:schemeClr>
                </a:solidFill>
              </a:rPr>
              <a:t>-</a:t>
            </a:r>
          </a:p>
        </p:txBody>
      </p:sp>
      <p:sp>
        <p:nvSpPr>
          <p:cNvPr id="34" name="Rounded Rectangle 33"/>
          <p:cNvSpPr/>
          <p:nvPr/>
        </p:nvSpPr>
        <p:spPr>
          <a:xfrm>
            <a:off x="6400800" y="838200"/>
            <a:ext cx="914400" cy="228600"/>
          </a:xfrm>
          <a:prstGeom prst="roundRect">
            <a:avLst/>
          </a:prstGeom>
          <a:ln w="19050"/>
        </p:spPr>
        <p:style>
          <a:lnRef idx="3">
            <a:schemeClr val="lt1"/>
          </a:lnRef>
          <a:fillRef idx="1">
            <a:schemeClr val="accent2"/>
          </a:fillRef>
          <a:effectRef idx="1">
            <a:schemeClr val="accent2"/>
          </a:effectRef>
          <a:fontRef idx="minor">
            <a:schemeClr val="lt1"/>
          </a:fontRef>
        </p:style>
        <p:txBody>
          <a:bodyPr lIns="45720" rIns="45720" anchor="ctr"/>
          <a:lstStyle/>
          <a:p>
            <a:pPr algn="ctr" fontAlgn="auto">
              <a:spcBef>
                <a:spcPts val="0"/>
              </a:spcBef>
              <a:spcAft>
                <a:spcPts val="0"/>
              </a:spcAft>
              <a:defRPr/>
            </a:pPr>
            <a:r>
              <a:rPr lang="en-US" sz="1200" dirty="0"/>
              <a:t>My Content</a:t>
            </a:r>
          </a:p>
        </p:txBody>
      </p:sp>
      <p:sp>
        <p:nvSpPr>
          <p:cNvPr id="35" name="Rounded Rectangle 34"/>
          <p:cNvSpPr/>
          <p:nvPr/>
        </p:nvSpPr>
        <p:spPr>
          <a:xfrm>
            <a:off x="7467600" y="838200"/>
            <a:ext cx="838200" cy="228600"/>
          </a:xfrm>
          <a:prstGeom prst="roundRect">
            <a:avLst/>
          </a:prstGeom>
          <a:ln w="19050"/>
        </p:spPr>
        <p:style>
          <a:lnRef idx="3">
            <a:schemeClr val="lt1"/>
          </a:lnRef>
          <a:fillRef idx="1">
            <a:schemeClr val="accent2"/>
          </a:fillRef>
          <a:effectRef idx="1">
            <a:schemeClr val="accent2"/>
          </a:effectRef>
          <a:fontRef idx="minor">
            <a:schemeClr val="lt1"/>
          </a:fontRef>
        </p:style>
        <p:txBody>
          <a:bodyPr lIns="45720" rIns="45720" anchor="ctr"/>
          <a:lstStyle/>
          <a:p>
            <a:pPr algn="ctr" fontAlgn="auto">
              <a:spcBef>
                <a:spcPts val="0"/>
              </a:spcBef>
              <a:spcAft>
                <a:spcPts val="0"/>
              </a:spcAft>
              <a:defRPr/>
            </a:pPr>
            <a:r>
              <a:rPr lang="en-US" sz="1200" dirty="0"/>
              <a:t>Annotate</a:t>
            </a:r>
          </a:p>
        </p:txBody>
      </p:sp>
      <p:sp>
        <p:nvSpPr>
          <p:cNvPr id="70678" name="TextBox 35"/>
          <p:cNvSpPr txBox="1">
            <a:spLocks noChangeArrowheads="1"/>
          </p:cNvSpPr>
          <p:nvPr/>
        </p:nvSpPr>
        <p:spPr bwMode="auto">
          <a:xfrm>
            <a:off x="6934200" y="1600200"/>
            <a:ext cx="1828800" cy="723900"/>
          </a:xfrm>
          <a:prstGeom prst="rect">
            <a:avLst/>
          </a:prstGeom>
          <a:noFill/>
          <a:ln w="9525">
            <a:noFill/>
            <a:miter lim="800000"/>
            <a:headEnd/>
            <a:tailEnd/>
          </a:ln>
        </p:spPr>
        <p:txBody>
          <a:bodyPr lIns="0" tIns="0" rIns="0" bIns="0">
            <a:spAutoFit/>
          </a:bodyPr>
          <a:lstStyle/>
          <a:p>
            <a:r>
              <a:rPr lang="en-US" sz="1000" b="1">
                <a:latin typeface="Calibri" pitchFamily="34" charset="0"/>
              </a:rPr>
              <a:t>Title:</a:t>
            </a:r>
            <a:r>
              <a:rPr lang="en-US" sz="1000">
                <a:latin typeface="Calibri" pitchFamily="34" charset="0"/>
              </a:rPr>
              <a:t> The Hidden Child</a:t>
            </a:r>
          </a:p>
          <a:p>
            <a:r>
              <a:rPr lang="en-US" sz="1000" b="1">
                <a:latin typeface="Calibri" pitchFamily="34" charset="0"/>
              </a:rPr>
              <a:t>Description:</a:t>
            </a:r>
            <a:r>
              <a:rPr lang="en-US" sz="1000">
                <a:latin typeface="Calibri" pitchFamily="34" charset="0"/>
              </a:rPr>
              <a:t> </a:t>
            </a:r>
            <a:r>
              <a:rPr lang="en-US" sz="900">
                <a:latin typeface="Calibri" pitchFamily="34" charset="0"/>
              </a:rPr>
              <a:t>Of the 1,600,000 Jewish children who lived in Europe before World War II, only 100,000 survived the Holocaust. </a:t>
            </a:r>
          </a:p>
        </p:txBody>
      </p:sp>
      <p:sp>
        <p:nvSpPr>
          <p:cNvPr id="70679" name="TextBox 36"/>
          <p:cNvSpPr txBox="1">
            <a:spLocks noChangeArrowheads="1"/>
          </p:cNvSpPr>
          <p:nvPr/>
        </p:nvSpPr>
        <p:spPr bwMode="auto">
          <a:xfrm>
            <a:off x="6934200" y="2514600"/>
            <a:ext cx="1828800" cy="730250"/>
          </a:xfrm>
          <a:prstGeom prst="rect">
            <a:avLst/>
          </a:prstGeom>
          <a:noFill/>
          <a:ln w="9525">
            <a:noFill/>
            <a:miter lim="800000"/>
            <a:headEnd/>
            <a:tailEnd/>
          </a:ln>
        </p:spPr>
        <p:txBody>
          <a:bodyPr lIns="0" tIns="0" rIns="0" bIns="0">
            <a:spAutoFit/>
          </a:bodyPr>
          <a:lstStyle/>
          <a:p>
            <a:r>
              <a:rPr lang="en-US" sz="1000" b="1">
                <a:latin typeface="Calibri" pitchFamily="34" charset="0"/>
              </a:rPr>
              <a:t>Title:</a:t>
            </a:r>
            <a:r>
              <a:rPr lang="en-US" sz="1000">
                <a:latin typeface="Calibri" pitchFamily="34" charset="0"/>
              </a:rPr>
              <a:t> Ralph Golzio interview on Paterson Silk Strike of 1913</a:t>
            </a:r>
          </a:p>
          <a:p>
            <a:r>
              <a:rPr lang="en-US" sz="1000" b="1">
                <a:latin typeface="Calibri" pitchFamily="34" charset="0"/>
              </a:rPr>
              <a:t>Description:</a:t>
            </a:r>
            <a:r>
              <a:rPr lang="en-US" sz="1000">
                <a:latin typeface="Calibri" pitchFamily="34" charset="0"/>
              </a:rPr>
              <a:t> </a:t>
            </a:r>
            <a:r>
              <a:rPr lang="en-US" sz="900">
                <a:latin typeface="Calibri" pitchFamily="34" charset="0"/>
              </a:rPr>
              <a:t>Ralph Golzio was a teenager at the time of the Paterson Silk Strike of 1913. </a:t>
            </a:r>
          </a:p>
        </p:txBody>
      </p:sp>
      <p:sp>
        <p:nvSpPr>
          <p:cNvPr id="70680" name="TextBox 38"/>
          <p:cNvSpPr txBox="1">
            <a:spLocks noChangeArrowheads="1"/>
          </p:cNvSpPr>
          <p:nvPr/>
        </p:nvSpPr>
        <p:spPr bwMode="auto">
          <a:xfrm>
            <a:off x="6934200" y="3505200"/>
            <a:ext cx="1905000" cy="441325"/>
          </a:xfrm>
          <a:prstGeom prst="rect">
            <a:avLst/>
          </a:prstGeom>
          <a:noFill/>
          <a:ln w="9525">
            <a:noFill/>
            <a:miter lim="800000"/>
            <a:headEnd/>
            <a:tailEnd/>
          </a:ln>
        </p:spPr>
        <p:txBody>
          <a:bodyPr lIns="0" tIns="0" rIns="0" bIns="0">
            <a:spAutoFit/>
          </a:bodyPr>
          <a:lstStyle/>
          <a:p>
            <a:r>
              <a:rPr lang="en-US" sz="1000" b="1">
                <a:latin typeface="Calibri" pitchFamily="34" charset="0"/>
              </a:rPr>
              <a:t>Title:</a:t>
            </a:r>
            <a:r>
              <a:rPr lang="en-US" sz="1000">
                <a:latin typeface="Calibri" pitchFamily="34" charset="0"/>
              </a:rPr>
              <a:t> Sondra Gash interview</a:t>
            </a:r>
          </a:p>
          <a:p>
            <a:r>
              <a:rPr lang="en-US" sz="1000" b="1">
                <a:latin typeface="Calibri" pitchFamily="34" charset="0"/>
              </a:rPr>
              <a:t>Description:</a:t>
            </a:r>
            <a:r>
              <a:rPr lang="en-US" sz="1000">
                <a:latin typeface="Calibri" pitchFamily="34" charset="0"/>
              </a:rPr>
              <a:t> </a:t>
            </a:r>
            <a:r>
              <a:rPr lang="en-US" sz="900">
                <a:latin typeface="Calibri" pitchFamily="34" charset="0"/>
              </a:rPr>
              <a:t>Evelyn Hershey of the American Labor Museum interviews </a:t>
            </a:r>
          </a:p>
        </p:txBody>
      </p:sp>
      <p:sp>
        <p:nvSpPr>
          <p:cNvPr id="40" name="TextBox 39"/>
          <p:cNvSpPr txBox="1"/>
          <p:nvPr/>
        </p:nvSpPr>
        <p:spPr>
          <a:xfrm>
            <a:off x="0" y="5145088"/>
            <a:ext cx="9144000" cy="1200150"/>
          </a:xfrm>
          <a:prstGeom prst="rect">
            <a:avLst/>
          </a:prstGeom>
          <a:noFill/>
        </p:spPr>
        <p:txBody>
          <a:bodyPr>
            <a:spAutoFit/>
          </a:bodyPr>
          <a:lstStyle/>
          <a:p>
            <a:pPr algn="ctr" fontAlgn="auto">
              <a:spcBef>
                <a:spcPts val="0"/>
              </a:spcBef>
              <a:spcAft>
                <a:spcPts val="0"/>
              </a:spcAft>
              <a:defRPr/>
            </a:pPr>
            <a:r>
              <a:rPr lang="en-US" sz="3600" dirty="0">
                <a:solidFill>
                  <a:schemeClr val="accent2">
                    <a:lumMod val="60000"/>
                    <a:lumOff val="40000"/>
                  </a:schemeClr>
                </a:solidFill>
                <a:latin typeface="Bauhaus 93" pitchFamily="82" charset="0"/>
                <a:cs typeface="Times New Roman" pitchFamily="18" charset="0"/>
              </a:rPr>
              <a:t>Search For and Select a Video for Annotation</a:t>
            </a:r>
          </a:p>
        </p:txBody>
      </p:sp>
      <p:pic>
        <p:nvPicPr>
          <p:cNvPr id="37" name="Picture 36" descr="njvid_190x78.jpg"/>
          <p:cNvPicPr>
            <a:picLocks noChangeAspect="1"/>
          </p:cNvPicPr>
          <p:nvPr/>
        </p:nvPicPr>
        <p:blipFill>
          <a:blip r:embed="rId6"/>
          <a:stretch>
            <a:fillRect/>
          </a:stretch>
        </p:blipFill>
        <p:spPr>
          <a:xfrm>
            <a:off x="76200" y="76200"/>
            <a:ext cx="1295400" cy="531796"/>
          </a:xfrm>
          <a:prstGeom prst="roundRect">
            <a:avLst>
              <a:gd name="adj" fmla="val 8594"/>
            </a:avLst>
          </a:prstGeom>
          <a:solidFill>
            <a:srgbClr val="FFFFFF">
              <a:shade val="85000"/>
            </a:srgbClr>
          </a:solidFill>
          <a:ln>
            <a:solidFill>
              <a:schemeClr val="tx1">
                <a:lumMod val="85000"/>
                <a:lumOff val="15000"/>
              </a:schemeClr>
            </a:solidFill>
          </a:ln>
          <a:effectLst>
            <a:outerShdw blurRad="57785" dist="33020" dir="3180000" algn="ctr">
              <a:srgbClr val="000000">
                <a:alpha val="30000"/>
              </a:srgbClr>
            </a:outerShdw>
            <a:reflection blurRad="12700" stA="38000" endPos="28000" dist="5000" dir="5400000" sy="-100000" algn="bl" rotWithShape="0"/>
          </a:effectLst>
          <a:scene3d>
            <a:camera prst="orthographicFront">
              <a:rot lat="0" lon="0" rev="0"/>
            </a:camera>
            <a:lightRig rig="brightRoom" dir="t">
              <a:rot lat="0" lon="0" rev="600000"/>
            </a:lightRig>
          </a:scene3d>
          <a:sp3d prstMaterial="metal">
            <a:bevelT w="38100" h="57150" prst="angle"/>
          </a:sp3d>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705" name="Group 8"/>
          <p:cNvGrpSpPr>
            <a:grpSpLocks/>
          </p:cNvGrpSpPr>
          <p:nvPr/>
        </p:nvGrpSpPr>
        <p:grpSpPr bwMode="auto">
          <a:xfrm>
            <a:off x="0" y="0"/>
            <a:ext cx="9144000" cy="685800"/>
            <a:chOff x="0" y="0"/>
            <a:chExt cx="9144000" cy="687388"/>
          </a:xfrm>
        </p:grpSpPr>
        <p:sp>
          <p:nvSpPr>
            <p:cNvPr id="5" name="Rectangle 4"/>
            <p:cNvSpPr/>
            <p:nvPr/>
          </p:nvSpPr>
          <p:spPr>
            <a:xfrm>
              <a:off x="0" y="0"/>
              <a:ext cx="9144000" cy="685797"/>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7" name="Straight Connector 6"/>
            <p:cNvCxnSpPr/>
            <p:nvPr/>
          </p:nvCxnSpPr>
          <p:spPr>
            <a:xfrm>
              <a:off x="0" y="685797"/>
              <a:ext cx="9144000" cy="1591"/>
            </a:xfrm>
            <a:prstGeom prst="line">
              <a:avLst/>
            </a:prstGeom>
            <a:ln w="38100">
              <a:solidFill>
                <a:srgbClr val="9C0000"/>
              </a:solidFill>
            </a:ln>
          </p:spPr>
          <p:style>
            <a:lnRef idx="1">
              <a:schemeClr val="accent1"/>
            </a:lnRef>
            <a:fillRef idx="0">
              <a:schemeClr val="accent1"/>
            </a:fillRef>
            <a:effectRef idx="0">
              <a:schemeClr val="accent1"/>
            </a:effectRef>
            <a:fontRef idx="minor">
              <a:schemeClr val="tx1"/>
            </a:fontRef>
          </p:style>
        </p:cxnSp>
      </p:grpSp>
      <p:sp>
        <p:nvSpPr>
          <p:cNvPr id="11" name="Rectangle 10"/>
          <p:cNvSpPr/>
          <p:nvPr/>
        </p:nvSpPr>
        <p:spPr>
          <a:xfrm rot="10800000">
            <a:off x="0" y="4044950"/>
            <a:ext cx="9144000" cy="2813050"/>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2" name="Straight Connector 11"/>
          <p:cNvCxnSpPr/>
          <p:nvPr/>
        </p:nvCxnSpPr>
        <p:spPr>
          <a:xfrm rot="10800000">
            <a:off x="0" y="4038600"/>
            <a:ext cx="9144000" cy="6350"/>
          </a:xfrm>
          <a:prstGeom prst="line">
            <a:avLst/>
          </a:prstGeom>
          <a:ln w="76200">
            <a:solidFill>
              <a:srgbClr val="9C0000"/>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76200" y="762000"/>
            <a:ext cx="5334000" cy="29543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ectangle 15"/>
          <p:cNvSpPr/>
          <p:nvPr/>
        </p:nvSpPr>
        <p:spPr>
          <a:xfrm>
            <a:off x="76200" y="3657600"/>
            <a:ext cx="5334000" cy="2286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Rectangle 17"/>
          <p:cNvSpPr/>
          <p:nvPr/>
        </p:nvSpPr>
        <p:spPr>
          <a:xfrm>
            <a:off x="5486400" y="762000"/>
            <a:ext cx="3581400" cy="32004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3" name="Group 27"/>
          <p:cNvGrpSpPr>
            <a:grpSpLocks/>
          </p:cNvGrpSpPr>
          <p:nvPr/>
        </p:nvGrpSpPr>
        <p:grpSpPr bwMode="auto">
          <a:xfrm>
            <a:off x="152400" y="3048000"/>
            <a:ext cx="228600" cy="228600"/>
            <a:chOff x="152400" y="3200400"/>
            <a:chExt cx="228600" cy="228600"/>
          </a:xfrm>
        </p:grpSpPr>
        <p:sp>
          <p:nvSpPr>
            <p:cNvPr id="25" name="Oval 24"/>
            <p:cNvSpPr/>
            <p:nvPr/>
          </p:nvSpPr>
          <p:spPr>
            <a:xfrm>
              <a:off x="152400" y="3200400"/>
              <a:ext cx="228600" cy="228600"/>
            </a:xfrm>
            <a:prstGeom prst="ellipse">
              <a:avLst/>
            </a:prstGeom>
            <a:solidFill>
              <a:schemeClr val="bg2"/>
            </a:solidFill>
            <a:ln w="127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Isosceles Triangle 25"/>
            <p:cNvSpPr/>
            <p:nvPr/>
          </p:nvSpPr>
          <p:spPr>
            <a:xfrm rot="5400000">
              <a:off x="228600" y="3257550"/>
              <a:ext cx="114300" cy="114300"/>
            </a:xfrm>
            <a:prstGeom prst="triangle">
              <a:avLst>
                <a:gd name="adj" fmla="val 46875"/>
              </a:avLst>
            </a:prstGeom>
            <a:solidFill>
              <a:srgbClr val="A296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a:t>
              </a:r>
            </a:p>
          </p:txBody>
        </p:sp>
      </p:grpSp>
      <p:grpSp>
        <p:nvGrpSpPr>
          <p:cNvPr id="4" name="Group 36"/>
          <p:cNvGrpSpPr>
            <a:grpSpLocks/>
          </p:cNvGrpSpPr>
          <p:nvPr/>
        </p:nvGrpSpPr>
        <p:grpSpPr bwMode="auto">
          <a:xfrm>
            <a:off x="152400" y="3352800"/>
            <a:ext cx="228600" cy="228600"/>
            <a:chOff x="457200" y="3200400"/>
            <a:chExt cx="228600" cy="228600"/>
          </a:xfrm>
        </p:grpSpPr>
        <p:sp>
          <p:nvSpPr>
            <p:cNvPr id="30" name="Oval 29"/>
            <p:cNvSpPr/>
            <p:nvPr/>
          </p:nvSpPr>
          <p:spPr>
            <a:xfrm>
              <a:off x="457200" y="3200400"/>
              <a:ext cx="228600" cy="228600"/>
            </a:xfrm>
            <a:prstGeom prst="ellipse">
              <a:avLst/>
            </a:prstGeom>
            <a:solidFill>
              <a:schemeClr val="bg2"/>
            </a:solidFill>
            <a:ln w="127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4" name="Straight Connector 33"/>
            <p:cNvCxnSpPr/>
            <p:nvPr/>
          </p:nvCxnSpPr>
          <p:spPr>
            <a:xfrm rot="16200000" flipH="1">
              <a:off x="491331" y="3318669"/>
              <a:ext cx="85725" cy="1588"/>
            </a:xfrm>
            <a:prstGeom prst="line">
              <a:avLst/>
            </a:prstGeom>
            <a:ln w="19050">
              <a:solidFill>
                <a:srgbClr val="A2965C"/>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6200000" flipH="1">
              <a:off x="565944" y="3318669"/>
              <a:ext cx="85725" cy="1587"/>
            </a:xfrm>
            <a:prstGeom prst="line">
              <a:avLst/>
            </a:prstGeom>
            <a:ln w="19050">
              <a:solidFill>
                <a:srgbClr val="A2965C"/>
              </a:solidFill>
            </a:ln>
          </p:spPr>
          <p:style>
            <a:lnRef idx="1">
              <a:schemeClr val="accent1"/>
            </a:lnRef>
            <a:fillRef idx="0">
              <a:schemeClr val="accent1"/>
            </a:fillRef>
            <a:effectRef idx="0">
              <a:schemeClr val="accent1"/>
            </a:effectRef>
            <a:fontRef idx="minor">
              <a:schemeClr val="tx1"/>
            </a:fontRef>
          </p:style>
        </p:cxnSp>
      </p:grpSp>
      <p:sp>
        <p:nvSpPr>
          <p:cNvPr id="38" name="Rectangle 37"/>
          <p:cNvSpPr/>
          <p:nvPr/>
        </p:nvSpPr>
        <p:spPr>
          <a:xfrm>
            <a:off x="76200" y="3886200"/>
            <a:ext cx="5334000" cy="76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6" name="Rounded Rectangle 45"/>
          <p:cNvSpPr/>
          <p:nvPr/>
        </p:nvSpPr>
        <p:spPr>
          <a:xfrm>
            <a:off x="152400" y="3733800"/>
            <a:ext cx="5181600" cy="76200"/>
          </a:xfrm>
          <a:prstGeom prst="roundRect">
            <a:avLst/>
          </a:prstGeom>
          <a:solidFill>
            <a:schemeClr val="bg2">
              <a:lumMod val="90000"/>
            </a:schemeClr>
          </a:solidFill>
          <a:ln w="12700">
            <a:solidFill>
              <a:schemeClr val="bg2">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lang="en-US"/>
          </a:p>
        </p:txBody>
      </p:sp>
      <p:sp>
        <p:nvSpPr>
          <p:cNvPr id="49" name="Rounded Rectangle 48"/>
          <p:cNvSpPr/>
          <p:nvPr/>
        </p:nvSpPr>
        <p:spPr>
          <a:xfrm>
            <a:off x="152400" y="3733800"/>
            <a:ext cx="228600" cy="76200"/>
          </a:xfrm>
          <a:prstGeom prst="roundRect">
            <a:avLst/>
          </a:prstGeom>
          <a:solidFill>
            <a:schemeClr val="bg2">
              <a:lumMod val="75000"/>
            </a:schemeClr>
          </a:solidFill>
          <a:ln w="12700">
            <a:solidFill>
              <a:schemeClr val="bg2">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lIns="0" tIns="0" rIns="0" bIns="0" anchor="ctr"/>
          <a:lstStyle/>
          <a:p>
            <a:pPr algn="ctr" fontAlgn="auto">
              <a:spcBef>
                <a:spcPts val="0"/>
              </a:spcBef>
              <a:spcAft>
                <a:spcPts val="0"/>
              </a:spcAft>
              <a:defRPr/>
            </a:pPr>
            <a:r>
              <a:rPr lang="en-US" sz="500" dirty="0">
                <a:solidFill>
                  <a:schemeClr val="bg2">
                    <a:lumMod val="25000"/>
                  </a:schemeClr>
                </a:solidFill>
              </a:rPr>
              <a:t>&gt;&gt;</a:t>
            </a:r>
          </a:p>
        </p:txBody>
      </p:sp>
      <p:sp>
        <p:nvSpPr>
          <p:cNvPr id="50" name="Rounded Rectangle 49"/>
          <p:cNvSpPr/>
          <p:nvPr/>
        </p:nvSpPr>
        <p:spPr>
          <a:xfrm>
            <a:off x="5105400" y="3733800"/>
            <a:ext cx="228600" cy="76200"/>
          </a:xfrm>
          <a:prstGeom prst="roundRect">
            <a:avLst/>
          </a:prstGeom>
          <a:solidFill>
            <a:schemeClr val="bg2">
              <a:lumMod val="75000"/>
            </a:schemeClr>
          </a:solidFill>
          <a:ln w="12700">
            <a:solidFill>
              <a:schemeClr val="bg2">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lIns="0" tIns="0" rIns="0" bIns="0" anchor="ctr"/>
          <a:lstStyle/>
          <a:p>
            <a:pPr algn="ctr" fontAlgn="auto">
              <a:spcBef>
                <a:spcPts val="0"/>
              </a:spcBef>
              <a:spcAft>
                <a:spcPts val="0"/>
              </a:spcAft>
              <a:defRPr/>
            </a:pPr>
            <a:r>
              <a:rPr lang="en-US" sz="500" dirty="0">
                <a:solidFill>
                  <a:schemeClr val="bg2">
                    <a:lumMod val="25000"/>
                  </a:schemeClr>
                </a:solidFill>
              </a:rPr>
              <a:t>&lt;&lt;</a:t>
            </a:r>
          </a:p>
        </p:txBody>
      </p:sp>
      <p:sp>
        <p:nvSpPr>
          <p:cNvPr id="51" name="Rounded Rectangle 50"/>
          <p:cNvSpPr/>
          <p:nvPr/>
        </p:nvSpPr>
        <p:spPr>
          <a:xfrm>
            <a:off x="381000" y="3733800"/>
            <a:ext cx="4724400" cy="76200"/>
          </a:xfrm>
          <a:prstGeom prst="roundRect">
            <a:avLst/>
          </a:prstGeom>
          <a:solidFill>
            <a:schemeClr val="bg2">
              <a:lumMod val="50000"/>
            </a:schemeClr>
          </a:solidFill>
          <a:ln w="12700">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lang="en-US"/>
          </a:p>
        </p:txBody>
      </p:sp>
      <p:sp>
        <p:nvSpPr>
          <p:cNvPr id="29" name="TextBox 28"/>
          <p:cNvSpPr txBox="1"/>
          <p:nvPr/>
        </p:nvSpPr>
        <p:spPr>
          <a:xfrm>
            <a:off x="8153400" y="44450"/>
            <a:ext cx="914400" cy="184150"/>
          </a:xfrm>
          <a:prstGeom prst="rect">
            <a:avLst/>
          </a:prstGeom>
          <a:noFill/>
        </p:spPr>
        <p:txBody>
          <a:bodyPr lIns="0" tIns="0" rIns="0" bIns="0">
            <a:spAutoFit/>
          </a:bodyPr>
          <a:lstStyle/>
          <a:p>
            <a:pPr fontAlgn="auto">
              <a:spcBef>
                <a:spcPts val="0"/>
              </a:spcBef>
              <a:spcAft>
                <a:spcPts val="0"/>
              </a:spcAft>
              <a:defRPr/>
            </a:pPr>
            <a:r>
              <a:rPr lang="en-US" sz="1200" dirty="0">
                <a:solidFill>
                  <a:schemeClr val="bg1">
                    <a:lumMod val="85000"/>
                  </a:schemeClr>
                </a:solidFill>
                <a:latin typeface="+mn-lt"/>
                <a:cs typeface="Times New Roman" pitchFamily="18" charset="0"/>
              </a:rPr>
              <a:t>Logout | Help</a:t>
            </a:r>
          </a:p>
        </p:txBody>
      </p:sp>
      <p:sp>
        <p:nvSpPr>
          <p:cNvPr id="32" name="Rounded Rectangle 31"/>
          <p:cNvSpPr/>
          <p:nvPr/>
        </p:nvSpPr>
        <p:spPr>
          <a:xfrm>
            <a:off x="5562600" y="838200"/>
            <a:ext cx="685800" cy="228600"/>
          </a:xfrm>
          <a:prstGeom prst="roundRect">
            <a:avLst/>
          </a:prstGeom>
          <a:solidFill>
            <a:schemeClr val="accent2">
              <a:lumMod val="75000"/>
            </a:schemeClr>
          </a:solidFill>
          <a:ln w="19050">
            <a:solidFill>
              <a:schemeClr val="accent2"/>
            </a:solidFill>
          </a:ln>
        </p:spPr>
        <p:style>
          <a:lnRef idx="3">
            <a:schemeClr val="lt1"/>
          </a:lnRef>
          <a:fillRef idx="1">
            <a:schemeClr val="accent2"/>
          </a:fillRef>
          <a:effectRef idx="1">
            <a:schemeClr val="accent2"/>
          </a:effectRef>
          <a:fontRef idx="minor">
            <a:schemeClr val="lt1"/>
          </a:fontRef>
        </p:style>
        <p:txBody>
          <a:bodyPr lIns="45720" rIns="45720" anchor="ctr"/>
          <a:lstStyle/>
          <a:p>
            <a:pPr algn="ctr" fontAlgn="auto">
              <a:spcBef>
                <a:spcPts val="0"/>
              </a:spcBef>
              <a:spcAft>
                <a:spcPts val="0"/>
              </a:spcAft>
              <a:defRPr/>
            </a:pPr>
            <a:r>
              <a:rPr lang="en-US" sz="1200" dirty="0"/>
              <a:t>Search</a:t>
            </a:r>
          </a:p>
        </p:txBody>
      </p:sp>
      <p:sp>
        <p:nvSpPr>
          <p:cNvPr id="72720" name="TextBox 36"/>
          <p:cNvSpPr txBox="1">
            <a:spLocks noChangeArrowheads="1"/>
          </p:cNvSpPr>
          <p:nvPr/>
        </p:nvSpPr>
        <p:spPr bwMode="auto">
          <a:xfrm>
            <a:off x="6934200" y="1600200"/>
            <a:ext cx="1828800" cy="723900"/>
          </a:xfrm>
          <a:prstGeom prst="rect">
            <a:avLst/>
          </a:prstGeom>
          <a:noFill/>
          <a:ln w="9525">
            <a:noFill/>
            <a:miter lim="800000"/>
            <a:headEnd/>
            <a:tailEnd/>
          </a:ln>
        </p:spPr>
        <p:txBody>
          <a:bodyPr lIns="0" tIns="0" rIns="0" bIns="0">
            <a:spAutoFit/>
          </a:bodyPr>
          <a:lstStyle/>
          <a:p>
            <a:r>
              <a:rPr lang="en-US" sz="1000" b="1">
                <a:latin typeface="Calibri" pitchFamily="34" charset="0"/>
              </a:rPr>
              <a:t>Title:</a:t>
            </a:r>
            <a:r>
              <a:rPr lang="en-US" sz="1000">
                <a:latin typeface="Calibri" pitchFamily="34" charset="0"/>
              </a:rPr>
              <a:t> The Hidden Child</a:t>
            </a:r>
          </a:p>
          <a:p>
            <a:r>
              <a:rPr lang="en-US" sz="1000" b="1">
                <a:latin typeface="Calibri" pitchFamily="34" charset="0"/>
              </a:rPr>
              <a:t>Description:</a:t>
            </a:r>
            <a:r>
              <a:rPr lang="en-US" sz="1000">
                <a:latin typeface="Calibri" pitchFamily="34" charset="0"/>
              </a:rPr>
              <a:t> </a:t>
            </a:r>
            <a:r>
              <a:rPr lang="en-US" sz="900">
                <a:latin typeface="Calibri" pitchFamily="34" charset="0"/>
              </a:rPr>
              <a:t>Of the 1,600,000 Jewish children who lived in Europe before World War II, only 100,000 survived the Holocaust. </a:t>
            </a:r>
          </a:p>
        </p:txBody>
      </p:sp>
      <p:pic>
        <p:nvPicPr>
          <p:cNvPr id="39" name="Picture 38" descr="thumb_ralph.jpg"/>
          <p:cNvPicPr>
            <a:picLocks noChangeAspect="1"/>
          </p:cNvPicPr>
          <p:nvPr/>
        </p:nvPicPr>
        <p:blipFill>
          <a:blip r:embed="rId3" cstate="print"/>
          <a:stretch>
            <a:fillRect/>
          </a:stretch>
        </p:blipFill>
        <p:spPr>
          <a:xfrm>
            <a:off x="5638800" y="2514600"/>
            <a:ext cx="990600" cy="6951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2722" name="TextBox 39"/>
          <p:cNvSpPr txBox="1">
            <a:spLocks noChangeArrowheads="1"/>
          </p:cNvSpPr>
          <p:nvPr/>
        </p:nvSpPr>
        <p:spPr bwMode="auto">
          <a:xfrm>
            <a:off x="6934200" y="2514600"/>
            <a:ext cx="1828800" cy="730250"/>
          </a:xfrm>
          <a:prstGeom prst="rect">
            <a:avLst/>
          </a:prstGeom>
          <a:noFill/>
          <a:ln w="9525">
            <a:noFill/>
            <a:miter lim="800000"/>
            <a:headEnd/>
            <a:tailEnd/>
          </a:ln>
        </p:spPr>
        <p:txBody>
          <a:bodyPr lIns="0" tIns="0" rIns="0" bIns="0">
            <a:spAutoFit/>
          </a:bodyPr>
          <a:lstStyle/>
          <a:p>
            <a:r>
              <a:rPr lang="en-US" sz="1000" b="1">
                <a:latin typeface="Calibri" pitchFamily="34" charset="0"/>
              </a:rPr>
              <a:t>Title:</a:t>
            </a:r>
            <a:r>
              <a:rPr lang="en-US" sz="1000">
                <a:latin typeface="Calibri" pitchFamily="34" charset="0"/>
              </a:rPr>
              <a:t> Ralph Golzio interview on Paterson Silk Strike of 1913</a:t>
            </a:r>
          </a:p>
          <a:p>
            <a:r>
              <a:rPr lang="en-US" sz="1000" b="1">
                <a:latin typeface="Calibri" pitchFamily="34" charset="0"/>
              </a:rPr>
              <a:t>Description:</a:t>
            </a:r>
            <a:r>
              <a:rPr lang="en-US" sz="1000">
                <a:latin typeface="Calibri" pitchFamily="34" charset="0"/>
              </a:rPr>
              <a:t> </a:t>
            </a:r>
            <a:r>
              <a:rPr lang="en-US" sz="900">
                <a:latin typeface="Calibri" pitchFamily="34" charset="0"/>
              </a:rPr>
              <a:t>Ralph Golzio was a teenager at the time of the Paterson Silk Strike of 1913. </a:t>
            </a:r>
          </a:p>
        </p:txBody>
      </p:sp>
      <p:pic>
        <p:nvPicPr>
          <p:cNvPr id="41" name="Picture 40" descr="thumb_sondra.jpg"/>
          <p:cNvPicPr>
            <a:picLocks noChangeAspect="1"/>
          </p:cNvPicPr>
          <p:nvPr/>
        </p:nvPicPr>
        <p:blipFill>
          <a:blip r:embed="rId4" cstate="print"/>
          <a:srcRect b="34160"/>
          <a:stretch>
            <a:fillRect/>
          </a:stretch>
        </p:blipFill>
        <p:spPr>
          <a:xfrm>
            <a:off x="5638800" y="3505200"/>
            <a:ext cx="990600" cy="457200"/>
          </a:xfrm>
          <a:prstGeom prst="round2SameRect">
            <a:avLst/>
          </a:prstGeom>
        </p:spPr>
      </p:pic>
      <p:sp>
        <p:nvSpPr>
          <p:cNvPr id="72724" name="TextBox 41"/>
          <p:cNvSpPr txBox="1">
            <a:spLocks noChangeArrowheads="1"/>
          </p:cNvSpPr>
          <p:nvPr/>
        </p:nvSpPr>
        <p:spPr bwMode="auto">
          <a:xfrm>
            <a:off x="6934200" y="3505200"/>
            <a:ext cx="1905000" cy="441325"/>
          </a:xfrm>
          <a:prstGeom prst="rect">
            <a:avLst/>
          </a:prstGeom>
          <a:noFill/>
          <a:ln w="9525">
            <a:noFill/>
            <a:miter lim="800000"/>
            <a:headEnd/>
            <a:tailEnd/>
          </a:ln>
        </p:spPr>
        <p:txBody>
          <a:bodyPr lIns="0" tIns="0" rIns="0" bIns="0">
            <a:spAutoFit/>
          </a:bodyPr>
          <a:lstStyle/>
          <a:p>
            <a:r>
              <a:rPr lang="en-US" sz="1000" b="1">
                <a:latin typeface="Calibri" pitchFamily="34" charset="0"/>
              </a:rPr>
              <a:t>Title:</a:t>
            </a:r>
            <a:r>
              <a:rPr lang="en-US" sz="1000">
                <a:latin typeface="Calibri" pitchFamily="34" charset="0"/>
              </a:rPr>
              <a:t> Sondra Gash interview</a:t>
            </a:r>
          </a:p>
          <a:p>
            <a:r>
              <a:rPr lang="en-US" sz="1000" b="1">
                <a:latin typeface="Calibri" pitchFamily="34" charset="0"/>
              </a:rPr>
              <a:t>Description:</a:t>
            </a:r>
            <a:r>
              <a:rPr lang="en-US" sz="1000">
                <a:latin typeface="Calibri" pitchFamily="34" charset="0"/>
              </a:rPr>
              <a:t> </a:t>
            </a:r>
            <a:r>
              <a:rPr lang="en-US" sz="900">
                <a:latin typeface="Calibri" pitchFamily="34" charset="0"/>
              </a:rPr>
              <a:t>Evelyn Hershey of the American Labor Museum interviews </a:t>
            </a:r>
          </a:p>
        </p:txBody>
      </p:sp>
      <p:sp>
        <p:nvSpPr>
          <p:cNvPr id="43" name="Rectangle 42"/>
          <p:cNvSpPr/>
          <p:nvPr/>
        </p:nvSpPr>
        <p:spPr>
          <a:xfrm>
            <a:off x="8839200" y="1600200"/>
            <a:ext cx="152400" cy="2286000"/>
          </a:xfrm>
          <a:prstGeom prst="rect">
            <a:avLst/>
          </a:prstGeom>
          <a:solidFill>
            <a:schemeClr val="bg1">
              <a:lumMod val="85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7" name="Rectangle 46"/>
          <p:cNvSpPr/>
          <p:nvPr/>
        </p:nvSpPr>
        <p:spPr>
          <a:xfrm>
            <a:off x="8839200" y="1600200"/>
            <a:ext cx="152400" cy="304800"/>
          </a:xfrm>
          <a:prstGeom prst="rect">
            <a:avLst/>
          </a:prstGeom>
          <a:solidFill>
            <a:schemeClr val="bg1">
              <a:lumMod val="75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lnSpc>
                <a:spcPts val="500"/>
              </a:lnSpc>
              <a:spcBef>
                <a:spcPts val="0"/>
              </a:spcBef>
              <a:spcAft>
                <a:spcPts val="0"/>
              </a:spcAft>
              <a:defRPr/>
            </a:pPr>
            <a:endParaRPr lang="en-US" sz="1600" dirty="0">
              <a:solidFill>
                <a:schemeClr val="bg1">
                  <a:lumMod val="95000"/>
                </a:schemeClr>
              </a:solidFill>
            </a:endParaRPr>
          </a:p>
          <a:p>
            <a:pPr algn="ctr" fontAlgn="auto">
              <a:lnSpc>
                <a:spcPts val="500"/>
              </a:lnSpc>
              <a:spcBef>
                <a:spcPts val="0"/>
              </a:spcBef>
              <a:spcAft>
                <a:spcPts val="0"/>
              </a:spcAft>
              <a:defRPr/>
            </a:pPr>
            <a:r>
              <a:rPr lang="en-US" sz="1600" b="1" dirty="0">
                <a:solidFill>
                  <a:schemeClr val="bg1">
                    <a:lumMod val="95000"/>
                  </a:schemeClr>
                </a:solidFill>
              </a:rPr>
              <a:t>-</a:t>
            </a:r>
          </a:p>
          <a:p>
            <a:pPr algn="ctr" fontAlgn="auto">
              <a:lnSpc>
                <a:spcPts val="500"/>
              </a:lnSpc>
              <a:spcBef>
                <a:spcPts val="0"/>
              </a:spcBef>
              <a:spcAft>
                <a:spcPts val="0"/>
              </a:spcAft>
              <a:defRPr/>
            </a:pPr>
            <a:r>
              <a:rPr lang="en-US" sz="1600" b="1" dirty="0">
                <a:solidFill>
                  <a:schemeClr val="bg1">
                    <a:lumMod val="95000"/>
                  </a:schemeClr>
                </a:solidFill>
              </a:rPr>
              <a:t>-</a:t>
            </a:r>
          </a:p>
          <a:p>
            <a:pPr algn="ctr" fontAlgn="auto">
              <a:lnSpc>
                <a:spcPts val="500"/>
              </a:lnSpc>
              <a:spcBef>
                <a:spcPts val="0"/>
              </a:spcBef>
              <a:spcAft>
                <a:spcPts val="0"/>
              </a:spcAft>
              <a:defRPr/>
            </a:pPr>
            <a:r>
              <a:rPr lang="en-US" sz="1600" b="1" dirty="0">
                <a:solidFill>
                  <a:schemeClr val="bg1">
                    <a:lumMod val="95000"/>
                  </a:schemeClr>
                </a:solidFill>
              </a:rPr>
              <a:t>-</a:t>
            </a:r>
          </a:p>
        </p:txBody>
      </p:sp>
      <p:pic>
        <p:nvPicPr>
          <p:cNvPr id="55" name="Picture 54" descr="thumb_hidden_child.jpg"/>
          <p:cNvPicPr>
            <a:picLocks noChangeAspect="1"/>
          </p:cNvPicPr>
          <p:nvPr/>
        </p:nvPicPr>
        <p:blipFill>
          <a:blip r:embed="rId5"/>
          <a:srcRect/>
          <a:stretch>
            <a:fillRect/>
          </a:stretch>
        </p:blipFill>
        <p:spPr bwMode="auto">
          <a:xfrm>
            <a:off x="685800" y="769938"/>
            <a:ext cx="4114800" cy="2887662"/>
          </a:xfrm>
          <a:prstGeom prst="rect">
            <a:avLst/>
          </a:prstGeom>
          <a:noFill/>
          <a:ln w="9525">
            <a:noFill/>
            <a:miter lim="800000"/>
            <a:headEnd/>
            <a:tailEnd/>
          </a:ln>
        </p:spPr>
      </p:pic>
      <p:sp>
        <p:nvSpPr>
          <p:cNvPr id="44" name="Rectangle 43"/>
          <p:cNvSpPr/>
          <p:nvPr/>
        </p:nvSpPr>
        <p:spPr>
          <a:xfrm>
            <a:off x="76200" y="762000"/>
            <a:ext cx="5334000" cy="381000"/>
          </a:xfrm>
          <a:prstGeom prst="rect">
            <a:avLst/>
          </a:prstGeom>
          <a:solidFill>
            <a:schemeClr val="bg2">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 name="Rounded Rectangle 55"/>
          <p:cNvSpPr/>
          <p:nvPr/>
        </p:nvSpPr>
        <p:spPr>
          <a:xfrm>
            <a:off x="6400800" y="838200"/>
            <a:ext cx="914400" cy="228600"/>
          </a:xfrm>
          <a:prstGeom prst="roundRect">
            <a:avLst/>
          </a:prstGeom>
          <a:ln w="19050"/>
        </p:spPr>
        <p:style>
          <a:lnRef idx="3">
            <a:schemeClr val="lt1"/>
          </a:lnRef>
          <a:fillRef idx="1">
            <a:schemeClr val="accent2"/>
          </a:fillRef>
          <a:effectRef idx="1">
            <a:schemeClr val="accent2"/>
          </a:effectRef>
          <a:fontRef idx="minor">
            <a:schemeClr val="lt1"/>
          </a:fontRef>
        </p:style>
        <p:txBody>
          <a:bodyPr lIns="45720" rIns="45720" anchor="ctr"/>
          <a:lstStyle/>
          <a:p>
            <a:pPr algn="ctr" fontAlgn="auto">
              <a:spcBef>
                <a:spcPts val="0"/>
              </a:spcBef>
              <a:spcAft>
                <a:spcPts val="0"/>
              </a:spcAft>
              <a:defRPr/>
            </a:pPr>
            <a:r>
              <a:rPr lang="en-US" sz="1200" dirty="0"/>
              <a:t>My Content</a:t>
            </a:r>
          </a:p>
        </p:txBody>
      </p:sp>
      <p:sp>
        <p:nvSpPr>
          <p:cNvPr id="57" name="Rounded Rectangle 56"/>
          <p:cNvSpPr/>
          <p:nvPr/>
        </p:nvSpPr>
        <p:spPr>
          <a:xfrm>
            <a:off x="7467600" y="838200"/>
            <a:ext cx="838200" cy="228600"/>
          </a:xfrm>
          <a:prstGeom prst="roundRect">
            <a:avLst/>
          </a:prstGeom>
          <a:ln w="19050"/>
        </p:spPr>
        <p:style>
          <a:lnRef idx="3">
            <a:schemeClr val="lt1"/>
          </a:lnRef>
          <a:fillRef idx="1">
            <a:schemeClr val="accent2"/>
          </a:fillRef>
          <a:effectRef idx="1">
            <a:schemeClr val="accent2"/>
          </a:effectRef>
          <a:fontRef idx="minor">
            <a:schemeClr val="lt1"/>
          </a:fontRef>
        </p:style>
        <p:txBody>
          <a:bodyPr lIns="45720" rIns="45720" anchor="ctr"/>
          <a:lstStyle/>
          <a:p>
            <a:pPr algn="ctr" fontAlgn="auto">
              <a:spcBef>
                <a:spcPts val="0"/>
              </a:spcBef>
              <a:spcAft>
                <a:spcPts val="0"/>
              </a:spcAft>
              <a:defRPr/>
            </a:pPr>
            <a:r>
              <a:rPr lang="en-US" sz="1200" dirty="0"/>
              <a:t>Annotate</a:t>
            </a:r>
          </a:p>
        </p:txBody>
      </p:sp>
      <p:sp>
        <p:nvSpPr>
          <p:cNvPr id="58" name="Rounded Rectangle 57"/>
          <p:cNvSpPr/>
          <p:nvPr/>
        </p:nvSpPr>
        <p:spPr>
          <a:xfrm flipH="1">
            <a:off x="381000" y="3733800"/>
            <a:ext cx="76200" cy="152400"/>
          </a:xfrm>
          <a:prstGeom prst="roundRect">
            <a:avLst/>
          </a:prstGeom>
          <a:solidFill>
            <a:schemeClr val="bg2">
              <a:lumMod val="25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grpSp>
        <p:nvGrpSpPr>
          <p:cNvPr id="72732" name="Group 58"/>
          <p:cNvGrpSpPr>
            <a:grpSpLocks/>
          </p:cNvGrpSpPr>
          <p:nvPr/>
        </p:nvGrpSpPr>
        <p:grpSpPr bwMode="auto">
          <a:xfrm>
            <a:off x="5562600" y="1219200"/>
            <a:ext cx="3429000" cy="228600"/>
            <a:chOff x="5562600" y="1219200"/>
            <a:chExt cx="3429000" cy="228600"/>
          </a:xfrm>
        </p:grpSpPr>
        <p:sp>
          <p:nvSpPr>
            <p:cNvPr id="60" name="Rectangle 59"/>
            <p:cNvSpPr/>
            <p:nvPr/>
          </p:nvSpPr>
          <p:spPr>
            <a:xfrm>
              <a:off x="5562600" y="1219200"/>
              <a:ext cx="3048000" cy="228600"/>
            </a:xfrm>
            <a:prstGeom prst="rect">
              <a:avLst/>
            </a:prstGeom>
            <a:solidFill>
              <a:schemeClr val="bg1">
                <a:lumMod val="95000"/>
              </a:schemeClr>
            </a:solidFill>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a:p>
          </p:txBody>
        </p:sp>
        <p:sp>
          <p:nvSpPr>
            <p:cNvPr id="61" name="Rectangle 60"/>
            <p:cNvSpPr/>
            <p:nvPr/>
          </p:nvSpPr>
          <p:spPr>
            <a:xfrm>
              <a:off x="8610600" y="1219200"/>
              <a:ext cx="381000" cy="228600"/>
            </a:xfrm>
            <a:prstGeom prst="rect">
              <a:avLst/>
            </a:prstGeom>
            <a:solidFill>
              <a:schemeClr val="bg1">
                <a:lumMod val="85000"/>
              </a:schemeClr>
            </a:solidFill>
          </p:spPr>
          <p:style>
            <a:lnRef idx="1">
              <a:schemeClr val="dk1"/>
            </a:lnRef>
            <a:fillRef idx="2">
              <a:schemeClr val="dk1"/>
            </a:fillRef>
            <a:effectRef idx="1">
              <a:schemeClr val="dk1"/>
            </a:effectRef>
            <a:fontRef idx="minor">
              <a:schemeClr val="dk1"/>
            </a:fontRef>
          </p:style>
          <p:txBody>
            <a:bodyPr lIns="0" tIns="0" rIns="0" bIns="0" anchor="ctr"/>
            <a:lstStyle/>
            <a:p>
              <a:pPr algn="ctr" fontAlgn="auto">
                <a:spcBef>
                  <a:spcPts val="0"/>
                </a:spcBef>
                <a:spcAft>
                  <a:spcPts val="0"/>
                </a:spcAft>
                <a:defRPr/>
              </a:pPr>
              <a:r>
                <a:rPr lang="en-US" sz="1400" dirty="0"/>
                <a:t>Go</a:t>
              </a:r>
            </a:p>
          </p:txBody>
        </p:sp>
      </p:grpSp>
      <p:sp>
        <p:nvSpPr>
          <p:cNvPr id="62" name="TextBox 61"/>
          <p:cNvSpPr txBox="1"/>
          <p:nvPr/>
        </p:nvSpPr>
        <p:spPr>
          <a:xfrm>
            <a:off x="0" y="5145088"/>
            <a:ext cx="9144000" cy="1200150"/>
          </a:xfrm>
          <a:prstGeom prst="rect">
            <a:avLst/>
          </a:prstGeom>
          <a:noFill/>
        </p:spPr>
        <p:txBody>
          <a:bodyPr>
            <a:spAutoFit/>
          </a:bodyPr>
          <a:lstStyle/>
          <a:p>
            <a:pPr algn="ctr" fontAlgn="auto">
              <a:spcBef>
                <a:spcPts val="0"/>
              </a:spcBef>
              <a:spcAft>
                <a:spcPts val="0"/>
              </a:spcAft>
              <a:defRPr/>
            </a:pPr>
            <a:r>
              <a:rPr lang="en-US" sz="3600" dirty="0">
                <a:solidFill>
                  <a:schemeClr val="accent2">
                    <a:lumMod val="60000"/>
                    <a:lumOff val="40000"/>
                  </a:schemeClr>
                </a:solidFill>
                <a:latin typeface="Bauhaus 93" pitchFamily="82" charset="0"/>
                <a:cs typeface="Times New Roman" pitchFamily="18" charset="0"/>
              </a:rPr>
              <a:t>Drag and Drop Thumbnails Here To Create an Annotation</a:t>
            </a:r>
          </a:p>
        </p:txBody>
      </p:sp>
      <p:pic>
        <p:nvPicPr>
          <p:cNvPr id="35" name="Picture 34" descr="thumb_hidden_child.jpg"/>
          <p:cNvPicPr>
            <a:picLocks noChangeAspect="1"/>
          </p:cNvPicPr>
          <p:nvPr/>
        </p:nvPicPr>
        <p:blipFill>
          <a:blip r:embed="rId6" cstate="print">
            <a:lum/>
          </a:blip>
          <a:stretch>
            <a:fillRect/>
          </a:stretch>
        </p:blipFill>
        <p:spPr>
          <a:xfrm>
            <a:off x="5638800" y="1600200"/>
            <a:ext cx="990600" cy="6951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2" name="Rounded Rectangular Callout 51"/>
          <p:cNvSpPr/>
          <p:nvPr/>
        </p:nvSpPr>
        <p:spPr>
          <a:xfrm>
            <a:off x="5638800" y="533400"/>
            <a:ext cx="1524000" cy="838200"/>
          </a:xfrm>
          <a:prstGeom prst="wedgeRoundRectCallout">
            <a:avLst>
              <a:gd name="adj1" fmla="val -20833"/>
              <a:gd name="adj2" fmla="val 78085"/>
              <a:gd name="adj3" fmla="val 16667"/>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400" dirty="0">
                <a:solidFill>
                  <a:schemeClr val="tx1">
                    <a:lumMod val="95000"/>
                    <a:lumOff val="5000"/>
                  </a:schemeClr>
                </a:solidFill>
              </a:rPr>
              <a:t>Selection of video found through search</a:t>
            </a:r>
          </a:p>
        </p:txBody>
      </p:sp>
      <p:pic>
        <p:nvPicPr>
          <p:cNvPr id="45" name="Picture 44" descr="njvid_190x78.jpg"/>
          <p:cNvPicPr>
            <a:picLocks noChangeAspect="1"/>
          </p:cNvPicPr>
          <p:nvPr/>
        </p:nvPicPr>
        <p:blipFill>
          <a:blip r:embed="rId7"/>
          <a:stretch>
            <a:fillRect/>
          </a:stretch>
        </p:blipFill>
        <p:spPr>
          <a:xfrm>
            <a:off x="76200" y="76200"/>
            <a:ext cx="1295400" cy="531796"/>
          </a:xfrm>
          <a:prstGeom prst="roundRect">
            <a:avLst>
              <a:gd name="adj" fmla="val 8594"/>
            </a:avLst>
          </a:prstGeom>
          <a:solidFill>
            <a:srgbClr val="FFFFFF">
              <a:shade val="85000"/>
            </a:srgbClr>
          </a:solidFill>
          <a:ln>
            <a:solidFill>
              <a:schemeClr val="tx1">
                <a:lumMod val="85000"/>
                <a:lumOff val="15000"/>
              </a:schemeClr>
            </a:solidFill>
          </a:ln>
          <a:effectLst>
            <a:outerShdw blurRad="57785" dist="33020" dir="3180000" algn="ctr">
              <a:srgbClr val="000000">
                <a:alpha val="30000"/>
              </a:srgbClr>
            </a:outerShdw>
            <a:reflection blurRad="12700" stA="38000" endPos="28000" dist="5000" dir="5400000" sy="-100000" algn="bl" rotWithShape="0"/>
          </a:effectLst>
          <a:scene3d>
            <a:camera prst="orthographicFront">
              <a:rot lat="0" lon="0" rev="0"/>
            </a:camera>
            <a:lightRig rig="brightRoom" dir="t">
              <a:rot lat="0" lon="0" rev="600000"/>
            </a:lightRig>
          </a:scene3d>
          <a:sp3d prstMaterial="metal">
            <a:bevelT w="38100" h="57150" prst="angle"/>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500" fill="hold"/>
                                        <p:tgtEl>
                                          <p:spTgt spid="35"/>
                                        </p:tgtEl>
                                      </p:cBhvr>
                                      <p:by x="115000" y="115000"/>
                                    </p:animScale>
                                  </p:childTnLst>
                                </p:cTn>
                              </p:par>
                              <p:par>
                                <p:cTn id="7" presetID="7" presetClass="emph" presetSubtype="2" accel="50000" decel="50000" fill="hold" nodeType="withEffect">
                                  <p:stCondLst>
                                    <p:cond delay="0"/>
                                  </p:stCondLst>
                                  <p:childTnLst>
                                    <p:animClr clrSpc="rgb">
                                      <p:cBhvr>
                                        <p:cTn id="8" dur="2000" fill="hold"/>
                                        <p:tgtEl>
                                          <p:spTgt spid="35"/>
                                        </p:tgtEl>
                                        <p:attrNameLst>
                                          <p:attrName>stroke.color</p:attrName>
                                        </p:attrNameLst>
                                      </p:cBhvr>
                                      <p:to>
                                        <a:schemeClr val="bg1"/>
                                      </p:to>
                                    </p:animClr>
                                    <p:set>
                                      <p:cBhvr>
                                        <p:cTn id="9" dur="2000" fill="hold"/>
                                        <p:tgtEl>
                                          <p:spTgt spid="35"/>
                                        </p:tgtEl>
                                        <p:attrNameLst>
                                          <p:attrName>stroke.on</p:attrName>
                                        </p:attrNameLst>
                                      </p:cBhvr>
                                      <p:to>
                                        <p:strVal val="true"/>
                                      </p:to>
                                    </p:set>
                                  </p:childTnLst>
                                </p:cTn>
                              </p:par>
                              <p:par>
                                <p:cTn id="10" presetID="1" presetClass="entr" presetSubtype="0" fill="hold" grpId="0" nodeType="withEffect">
                                  <p:stCondLst>
                                    <p:cond delay="0"/>
                                  </p:stCondLst>
                                  <p:childTnLst>
                                    <p:set>
                                      <p:cBhvr>
                                        <p:cTn id="11" dur="1" fill="hold">
                                          <p:stCondLst>
                                            <p:cond delay="0"/>
                                          </p:stCondLst>
                                        </p:cTn>
                                        <p:tgtEl>
                                          <p:spTgt spid="44"/>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58"/>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55"/>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4" grpId="0" animBg="1"/>
      <p:bldP spid="5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0" y="0"/>
            <a:ext cx="9144000" cy="1371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dirty="0">
                <a:solidFill>
                  <a:schemeClr val="bg1"/>
                </a:solidFill>
              </a:rPr>
              <a:t>Building Blocks of Statewide CI</a:t>
            </a:r>
          </a:p>
        </p:txBody>
      </p:sp>
      <p:pic>
        <p:nvPicPr>
          <p:cNvPr id="19458" name="Picture 6" descr="new_jersey.jpg"/>
          <p:cNvPicPr>
            <a:picLocks noChangeAspect="1"/>
          </p:cNvPicPr>
          <p:nvPr/>
        </p:nvPicPr>
        <p:blipFill>
          <a:blip r:embed="rId3"/>
          <a:srcRect/>
          <a:stretch>
            <a:fillRect/>
          </a:stretch>
        </p:blipFill>
        <p:spPr bwMode="auto">
          <a:xfrm>
            <a:off x="152400" y="0"/>
            <a:ext cx="685800" cy="1354138"/>
          </a:xfrm>
          <a:prstGeom prst="rect">
            <a:avLst/>
          </a:prstGeom>
          <a:noFill/>
          <a:ln w="9525">
            <a:noFill/>
            <a:miter lim="800000"/>
            <a:headEnd/>
            <a:tailEnd/>
          </a:ln>
        </p:spPr>
      </p:pic>
      <p:sp>
        <p:nvSpPr>
          <p:cNvPr id="10" name="Cube 9"/>
          <p:cNvSpPr/>
          <p:nvPr/>
        </p:nvSpPr>
        <p:spPr>
          <a:xfrm>
            <a:off x="7848600" y="381000"/>
            <a:ext cx="457200" cy="304800"/>
          </a:xfrm>
          <a:prstGeom prst="cub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Cube 10"/>
          <p:cNvSpPr/>
          <p:nvPr/>
        </p:nvSpPr>
        <p:spPr>
          <a:xfrm>
            <a:off x="8001000" y="533400"/>
            <a:ext cx="457200" cy="3048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Cube 11"/>
          <p:cNvSpPr/>
          <p:nvPr/>
        </p:nvSpPr>
        <p:spPr>
          <a:xfrm>
            <a:off x="8153400" y="685800"/>
            <a:ext cx="457200" cy="304800"/>
          </a:xfrm>
          <a:prstGeom prst="cub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TextBox 12"/>
          <p:cNvSpPr txBox="1"/>
          <p:nvPr/>
        </p:nvSpPr>
        <p:spPr>
          <a:xfrm>
            <a:off x="609600" y="1524000"/>
            <a:ext cx="8305800" cy="1570038"/>
          </a:xfrm>
          <a:prstGeom prst="rect">
            <a:avLst/>
          </a:prstGeom>
          <a:noFill/>
        </p:spPr>
        <p:txBody>
          <a:bodyPr>
            <a:spAutoFit/>
          </a:bodyPr>
          <a:lstStyle/>
          <a:p>
            <a:pPr fontAlgn="auto">
              <a:spcBef>
                <a:spcPts val="0"/>
              </a:spcBef>
              <a:spcAft>
                <a:spcPts val="0"/>
              </a:spcAft>
              <a:buClr>
                <a:schemeClr val="accent1">
                  <a:lumMod val="75000"/>
                </a:schemeClr>
              </a:buClr>
              <a:defRPr/>
            </a:pPr>
            <a:r>
              <a:rPr lang="en-US" sz="3200" dirty="0">
                <a:latin typeface="+mn-lt"/>
                <a:cs typeface="+mn-cs"/>
              </a:rPr>
              <a:t>The Problem Space</a:t>
            </a:r>
          </a:p>
          <a:p>
            <a:pPr fontAlgn="auto">
              <a:spcBef>
                <a:spcPts val="0"/>
              </a:spcBef>
              <a:spcAft>
                <a:spcPts val="0"/>
              </a:spcAft>
              <a:buClr>
                <a:schemeClr val="accent1">
                  <a:lumMod val="75000"/>
                </a:schemeClr>
              </a:buClr>
              <a:buFont typeface="Wingdings" pitchFamily="2" charset="2"/>
              <a:buChar char="q"/>
              <a:defRPr/>
            </a:pPr>
            <a:endParaRPr lang="en-US" sz="3200" dirty="0">
              <a:latin typeface="+mn-lt"/>
              <a:cs typeface="+mn-cs"/>
            </a:endParaRPr>
          </a:p>
          <a:p>
            <a:pPr fontAlgn="auto">
              <a:spcBef>
                <a:spcPts val="0"/>
              </a:spcBef>
              <a:spcAft>
                <a:spcPts val="0"/>
              </a:spcAft>
              <a:buClr>
                <a:schemeClr val="accent1">
                  <a:lumMod val="75000"/>
                </a:schemeClr>
              </a:buClr>
              <a:defRPr/>
            </a:pPr>
            <a:endParaRPr lang="en-US" sz="3200" dirty="0">
              <a:latin typeface="+mn-lt"/>
              <a:cs typeface="+mn-cs"/>
            </a:endParaRPr>
          </a:p>
        </p:txBody>
      </p:sp>
      <p:pic>
        <p:nvPicPr>
          <p:cNvPr id="19463" name="Picture 2"/>
          <p:cNvPicPr>
            <a:picLocks noChangeAspect="1" noChangeArrowheads="1"/>
          </p:cNvPicPr>
          <p:nvPr/>
        </p:nvPicPr>
        <p:blipFill>
          <a:blip r:embed="rId4"/>
          <a:srcRect/>
          <a:stretch>
            <a:fillRect/>
          </a:stretch>
        </p:blipFill>
        <p:spPr bwMode="auto">
          <a:xfrm>
            <a:off x="5562600" y="1828800"/>
            <a:ext cx="3216275" cy="2886075"/>
          </a:xfrm>
          <a:prstGeom prst="rect">
            <a:avLst/>
          </a:prstGeom>
          <a:noFill/>
          <a:ln w="9525">
            <a:noFill/>
            <a:miter lim="800000"/>
            <a:headEnd/>
            <a:tailEnd/>
          </a:ln>
        </p:spPr>
      </p:pic>
      <p:sp>
        <p:nvSpPr>
          <p:cNvPr id="19464" name="TextBox 13"/>
          <p:cNvSpPr txBox="1">
            <a:spLocks noChangeArrowheads="1"/>
          </p:cNvSpPr>
          <p:nvPr/>
        </p:nvSpPr>
        <p:spPr bwMode="auto">
          <a:xfrm>
            <a:off x="304800" y="2209800"/>
            <a:ext cx="5105400" cy="4962525"/>
          </a:xfrm>
          <a:prstGeom prst="rect">
            <a:avLst/>
          </a:prstGeom>
          <a:noFill/>
          <a:ln w="9525">
            <a:noFill/>
            <a:miter lim="800000"/>
            <a:headEnd/>
            <a:tailEnd/>
          </a:ln>
        </p:spPr>
        <p:txBody>
          <a:bodyPr>
            <a:spAutoFit/>
          </a:bodyPr>
          <a:lstStyle/>
          <a:p>
            <a:pPr>
              <a:buClr>
                <a:schemeClr val="tx2"/>
              </a:buClr>
              <a:buFont typeface="Wingdings" pitchFamily="2" charset="2"/>
              <a:buChar char="q"/>
            </a:pPr>
            <a:r>
              <a:rPr lang="en-US" sz="2400">
                <a:latin typeface="Calibri" pitchFamily="34" charset="0"/>
              </a:rPr>
              <a:t>Our users are also our information creators</a:t>
            </a:r>
          </a:p>
          <a:p>
            <a:pPr>
              <a:buClr>
                <a:schemeClr val="tx2"/>
              </a:buClr>
              <a:buFont typeface="Wingdings" pitchFamily="2" charset="2"/>
              <a:buNone/>
            </a:pPr>
            <a:endParaRPr lang="en-US" sz="2400">
              <a:latin typeface="Calibri" pitchFamily="34" charset="0"/>
            </a:endParaRPr>
          </a:p>
          <a:p>
            <a:pPr>
              <a:buClr>
                <a:schemeClr val="tx2"/>
              </a:buClr>
              <a:buFont typeface="Wingdings" pitchFamily="2" charset="2"/>
              <a:buChar char="q"/>
            </a:pPr>
            <a:r>
              <a:rPr lang="en-US" sz="2400">
                <a:latin typeface="Calibri" pitchFamily="34" charset="0"/>
              </a:rPr>
              <a:t> The information they create is often valuable and unique</a:t>
            </a:r>
          </a:p>
          <a:p>
            <a:pPr>
              <a:buClr>
                <a:schemeClr val="tx2"/>
              </a:buClr>
              <a:buFont typeface="Wingdings" pitchFamily="2" charset="2"/>
              <a:buChar char="q"/>
            </a:pPr>
            <a:endParaRPr lang="en-US" sz="2400">
              <a:latin typeface="Calibri" pitchFamily="34" charset="0"/>
            </a:endParaRPr>
          </a:p>
          <a:p>
            <a:pPr>
              <a:buClr>
                <a:schemeClr val="tx2"/>
              </a:buClr>
              <a:buFont typeface="Wingdings" pitchFamily="2" charset="2"/>
              <a:buChar char="q"/>
            </a:pPr>
            <a:r>
              <a:rPr lang="en-US" sz="2400">
                <a:latin typeface="Calibri" pitchFamily="34" charset="0"/>
              </a:rPr>
              <a:t> Digital information is the most useful</a:t>
            </a:r>
          </a:p>
          <a:p>
            <a:pPr>
              <a:buClr>
                <a:schemeClr val="tx2"/>
              </a:buClr>
              <a:buFont typeface="Wingdings" pitchFamily="2" charset="2"/>
              <a:buChar char="q"/>
            </a:pPr>
            <a:endParaRPr lang="en-US" sz="2400">
              <a:latin typeface="Calibri" pitchFamily="34" charset="0"/>
            </a:endParaRPr>
          </a:p>
          <a:p>
            <a:pPr>
              <a:buClr>
                <a:schemeClr val="tx2"/>
              </a:buClr>
              <a:buFont typeface="Wingdings" pitchFamily="2" charset="2"/>
              <a:buChar char="q"/>
            </a:pPr>
            <a:r>
              <a:rPr lang="en-US" sz="2400">
                <a:latin typeface="Calibri" pitchFamily="34" charset="0"/>
              </a:rPr>
              <a:t> </a:t>
            </a:r>
            <a:r>
              <a:rPr lang="en-US" sz="2400" b="1" i="1">
                <a:latin typeface="Calibri" pitchFamily="34" charset="0"/>
              </a:rPr>
              <a:t>Technically</a:t>
            </a:r>
            <a:r>
              <a:rPr lang="en-US" sz="2400">
                <a:latin typeface="Calibri" pitchFamily="34" charset="0"/>
              </a:rPr>
              <a:t>, Education is not limited by any silos:</a:t>
            </a:r>
          </a:p>
          <a:p>
            <a:pPr lvl="1">
              <a:buClr>
                <a:schemeClr val="tx2"/>
              </a:buClr>
            </a:pPr>
            <a:r>
              <a:rPr lang="en-US" sz="2000" i="1">
                <a:latin typeface="Calibri" pitchFamily="34" charset="0"/>
              </a:rPr>
              <a:t>Space, time, organizational boundaries</a:t>
            </a:r>
          </a:p>
          <a:p>
            <a:pPr lvl="1">
              <a:buFont typeface="Wingdings" pitchFamily="2" charset="2"/>
              <a:buChar char="q"/>
            </a:pPr>
            <a:endParaRPr lang="en-US">
              <a:latin typeface="Calibri" pitchFamily="34" charset="0"/>
            </a:endParaRPr>
          </a:p>
          <a:p>
            <a:pPr lvl="1"/>
            <a:endParaRPr lang="en-US">
              <a:latin typeface="Calibri" pitchFamily="34"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753" name="Group 8"/>
          <p:cNvGrpSpPr>
            <a:grpSpLocks/>
          </p:cNvGrpSpPr>
          <p:nvPr/>
        </p:nvGrpSpPr>
        <p:grpSpPr bwMode="auto">
          <a:xfrm>
            <a:off x="0" y="0"/>
            <a:ext cx="9144000" cy="685800"/>
            <a:chOff x="0" y="0"/>
            <a:chExt cx="9144000" cy="687388"/>
          </a:xfrm>
        </p:grpSpPr>
        <p:sp>
          <p:nvSpPr>
            <p:cNvPr id="5" name="Rectangle 4"/>
            <p:cNvSpPr/>
            <p:nvPr/>
          </p:nvSpPr>
          <p:spPr>
            <a:xfrm>
              <a:off x="0" y="0"/>
              <a:ext cx="9144000" cy="685797"/>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7" name="Straight Connector 6"/>
            <p:cNvCxnSpPr/>
            <p:nvPr/>
          </p:nvCxnSpPr>
          <p:spPr>
            <a:xfrm>
              <a:off x="0" y="685797"/>
              <a:ext cx="9144000" cy="1591"/>
            </a:xfrm>
            <a:prstGeom prst="line">
              <a:avLst/>
            </a:prstGeom>
            <a:ln w="38100">
              <a:solidFill>
                <a:srgbClr val="9C0000"/>
              </a:solidFill>
            </a:ln>
          </p:spPr>
          <p:style>
            <a:lnRef idx="1">
              <a:schemeClr val="accent1"/>
            </a:lnRef>
            <a:fillRef idx="0">
              <a:schemeClr val="accent1"/>
            </a:fillRef>
            <a:effectRef idx="0">
              <a:schemeClr val="accent1"/>
            </a:effectRef>
            <a:fontRef idx="minor">
              <a:schemeClr val="tx1"/>
            </a:fontRef>
          </p:style>
        </p:cxnSp>
      </p:grpSp>
      <p:sp>
        <p:nvSpPr>
          <p:cNvPr id="11" name="Rectangle 10"/>
          <p:cNvSpPr/>
          <p:nvPr/>
        </p:nvSpPr>
        <p:spPr>
          <a:xfrm rot="10800000">
            <a:off x="0" y="4044950"/>
            <a:ext cx="9144000" cy="2813050"/>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2" name="Straight Connector 11"/>
          <p:cNvCxnSpPr/>
          <p:nvPr/>
        </p:nvCxnSpPr>
        <p:spPr>
          <a:xfrm rot="10800000">
            <a:off x="0" y="4038600"/>
            <a:ext cx="9144000" cy="6350"/>
          </a:xfrm>
          <a:prstGeom prst="line">
            <a:avLst/>
          </a:prstGeom>
          <a:ln w="76200">
            <a:solidFill>
              <a:srgbClr val="9C0000"/>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76200" y="762000"/>
            <a:ext cx="5334000" cy="29543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ectangle 15"/>
          <p:cNvSpPr/>
          <p:nvPr/>
        </p:nvSpPr>
        <p:spPr>
          <a:xfrm>
            <a:off x="76200" y="3657600"/>
            <a:ext cx="5334000" cy="2286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Rectangle 17"/>
          <p:cNvSpPr/>
          <p:nvPr/>
        </p:nvSpPr>
        <p:spPr>
          <a:xfrm>
            <a:off x="5486400" y="762000"/>
            <a:ext cx="3581400" cy="32004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74759" name="Group 27"/>
          <p:cNvGrpSpPr>
            <a:grpSpLocks/>
          </p:cNvGrpSpPr>
          <p:nvPr/>
        </p:nvGrpSpPr>
        <p:grpSpPr bwMode="auto">
          <a:xfrm>
            <a:off x="152400" y="3048000"/>
            <a:ext cx="228600" cy="228600"/>
            <a:chOff x="152400" y="3200400"/>
            <a:chExt cx="228600" cy="228600"/>
          </a:xfrm>
        </p:grpSpPr>
        <p:sp>
          <p:nvSpPr>
            <p:cNvPr id="25" name="Oval 24"/>
            <p:cNvSpPr/>
            <p:nvPr/>
          </p:nvSpPr>
          <p:spPr>
            <a:xfrm>
              <a:off x="152400" y="3200400"/>
              <a:ext cx="228600" cy="228600"/>
            </a:xfrm>
            <a:prstGeom prst="ellipse">
              <a:avLst/>
            </a:prstGeom>
            <a:solidFill>
              <a:schemeClr val="bg2"/>
            </a:solidFill>
            <a:ln w="127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Isosceles Triangle 25"/>
            <p:cNvSpPr/>
            <p:nvPr/>
          </p:nvSpPr>
          <p:spPr>
            <a:xfrm rot="5400000">
              <a:off x="228600" y="3257550"/>
              <a:ext cx="114300" cy="114300"/>
            </a:xfrm>
            <a:prstGeom prst="triangle">
              <a:avLst>
                <a:gd name="adj" fmla="val 46875"/>
              </a:avLst>
            </a:prstGeom>
            <a:solidFill>
              <a:srgbClr val="A296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a:t>
              </a:r>
            </a:p>
          </p:txBody>
        </p:sp>
      </p:grpSp>
      <p:grpSp>
        <p:nvGrpSpPr>
          <p:cNvPr id="74760" name="Group 36"/>
          <p:cNvGrpSpPr>
            <a:grpSpLocks/>
          </p:cNvGrpSpPr>
          <p:nvPr/>
        </p:nvGrpSpPr>
        <p:grpSpPr bwMode="auto">
          <a:xfrm>
            <a:off x="152400" y="3352800"/>
            <a:ext cx="228600" cy="228600"/>
            <a:chOff x="457200" y="3200400"/>
            <a:chExt cx="228600" cy="228600"/>
          </a:xfrm>
        </p:grpSpPr>
        <p:sp>
          <p:nvSpPr>
            <p:cNvPr id="30" name="Oval 29"/>
            <p:cNvSpPr/>
            <p:nvPr/>
          </p:nvSpPr>
          <p:spPr>
            <a:xfrm>
              <a:off x="457200" y="3200400"/>
              <a:ext cx="228600" cy="228600"/>
            </a:xfrm>
            <a:prstGeom prst="ellipse">
              <a:avLst/>
            </a:prstGeom>
            <a:solidFill>
              <a:schemeClr val="bg2"/>
            </a:solidFill>
            <a:ln w="127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4" name="Straight Connector 33"/>
            <p:cNvCxnSpPr/>
            <p:nvPr/>
          </p:nvCxnSpPr>
          <p:spPr>
            <a:xfrm rot="16200000" flipH="1">
              <a:off x="491331" y="3318669"/>
              <a:ext cx="85725" cy="1588"/>
            </a:xfrm>
            <a:prstGeom prst="line">
              <a:avLst/>
            </a:prstGeom>
            <a:ln w="19050">
              <a:solidFill>
                <a:srgbClr val="A2965C"/>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6200000" flipH="1">
              <a:off x="565944" y="3318669"/>
              <a:ext cx="85725" cy="1587"/>
            </a:xfrm>
            <a:prstGeom prst="line">
              <a:avLst/>
            </a:prstGeom>
            <a:ln w="19050">
              <a:solidFill>
                <a:srgbClr val="A2965C"/>
              </a:solidFill>
            </a:ln>
          </p:spPr>
          <p:style>
            <a:lnRef idx="1">
              <a:schemeClr val="accent1"/>
            </a:lnRef>
            <a:fillRef idx="0">
              <a:schemeClr val="accent1"/>
            </a:fillRef>
            <a:effectRef idx="0">
              <a:schemeClr val="accent1"/>
            </a:effectRef>
            <a:fontRef idx="minor">
              <a:schemeClr val="tx1"/>
            </a:fontRef>
          </p:style>
        </p:cxnSp>
      </p:grpSp>
      <p:sp>
        <p:nvSpPr>
          <p:cNvPr id="38" name="Rectangle 37"/>
          <p:cNvSpPr/>
          <p:nvPr/>
        </p:nvSpPr>
        <p:spPr>
          <a:xfrm>
            <a:off x="76200" y="3886200"/>
            <a:ext cx="5334000" cy="76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6" name="Rounded Rectangle 45"/>
          <p:cNvSpPr/>
          <p:nvPr/>
        </p:nvSpPr>
        <p:spPr>
          <a:xfrm>
            <a:off x="152400" y="3733800"/>
            <a:ext cx="5181600" cy="76200"/>
          </a:xfrm>
          <a:prstGeom prst="roundRect">
            <a:avLst/>
          </a:prstGeom>
          <a:solidFill>
            <a:schemeClr val="bg2">
              <a:lumMod val="90000"/>
            </a:schemeClr>
          </a:solidFill>
          <a:ln w="12700">
            <a:solidFill>
              <a:schemeClr val="bg2">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lang="en-US"/>
          </a:p>
        </p:txBody>
      </p:sp>
      <p:sp>
        <p:nvSpPr>
          <p:cNvPr id="49" name="Rounded Rectangle 48"/>
          <p:cNvSpPr/>
          <p:nvPr/>
        </p:nvSpPr>
        <p:spPr>
          <a:xfrm>
            <a:off x="685800" y="3733800"/>
            <a:ext cx="228600" cy="76200"/>
          </a:xfrm>
          <a:prstGeom prst="roundRect">
            <a:avLst/>
          </a:prstGeom>
          <a:solidFill>
            <a:schemeClr val="bg2">
              <a:lumMod val="75000"/>
            </a:schemeClr>
          </a:solidFill>
          <a:ln w="12700">
            <a:solidFill>
              <a:schemeClr val="bg2">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lIns="0" tIns="0" rIns="0" bIns="0" anchor="ctr"/>
          <a:lstStyle/>
          <a:p>
            <a:pPr algn="ctr" fontAlgn="auto">
              <a:spcBef>
                <a:spcPts val="0"/>
              </a:spcBef>
              <a:spcAft>
                <a:spcPts val="0"/>
              </a:spcAft>
              <a:defRPr/>
            </a:pPr>
            <a:r>
              <a:rPr lang="en-US" sz="500" dirty="0">
                <a:solidFill>
                  <a:schemeClr val="bg2">
                    <a:lumMod val="25000"/>
                  </a:schemeClr>
                </a:solidFill>
              </a:rPr>
              <a:t>&gt;&gt;</a:t>
            </a:r>
          </a:p>
        </p:txBody>
      </p:sp>
      <p:sp>
        <p:nvSpPr>
          <p:cNvPr id="50" name="Rounded Rectangle 49"/>
          <p:cNvSpPr/>
          <p:nvPr/>
        </p:nvSpPr>
        <p:spPr>
          <a:xfrm>
            <a:off x="2057400" y="3733800"/>
            <a:ext cx="228600" cy="76200"/>
          </a:xfrm>
          <a:prstGeom prst="roundRect">
            <a:avLst/>
          </a:prstGeom>
          <a:solidFill>
            <a:schemeClr val="bg2">
              <a:lumMod val="75000"/>
            </a:schemeClr>
          </a:solidFill>
          <a:ln w="12700">
            <a:solidFill>
              <a:schemeClr val="bg2">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lIns="0" tIns="0" rIns="0" bIns="0" anchor="ctr"/>
          <a:lstStyle/>
          <a:p>
            <a:pPr algn="ctr" fontAlgn="auto">
              <a:spcBef>
                <a:spcPts val="0"/>
              </a:spcBef>
              <a:spcAft>
                <a:spcPts val="0"/>
              </a:spcAft>
              <a:defRPr/>
            </a:pPr>
            <a:r>
              <a:rPr lang="en-US" sz="500" dirty="0">
                <a:solidFill>
                  <a:schemeClr val="bg2">
                    <a:lumMod val="25000"/>
                  </a:schemeClr>
                </a:solidFill>
              </a:rPr>
              <a:t>&lt;&lt;</a:t>
            </a:r>
          </a:p>
        </p:txBody>
      </p:sp>
      <p:sp>
        <p:nvSpPr>
          <p:cNvPr id="51" name="Rounded Rectangle 50"/>
          <p:cNvSpPr/>
          <p:nvPr/>
        </p:nvSpPr>
        <p:spPr>
          <a:xfrm>
            <a:off x="914400" y="3733800"/>
            <a:ext cx="1143000" cy="76200"/>
          </a:xfrm>
          <a:prstGeom prst="roundRect">
            <a:avLst/>
          </a:prstGeom>
          <a:solidFill>
            <a:schemeClr val="bg2">
              <a:lumMod val="50000"/>
            </a:schemeClr>
          </a:solidFill>
          <a:ln w="12700">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lang="en-US"/>
          </a:p>
        </p:txBody>
      </p:sp>
      <p:sp>
        <p:nvSpPr>
          <p:cNvPr id="29" name="TextBox 28"/>
          <p:cNvSpPr txBox="1"/>
          <p:nvPr/>
        </p:nvSpPr>
        <p:spPr>
          <a:xfrm>
            <a:off x="8153400" y="44450"/>
            <a:ext cx="914400" cy="184150"/>
          </a:xfrm>
          <a:prstGeom prst="rect">
            <a:avLst/>
          </a:prstGeom>
          <a:noFill/>
        </p:spPr>
        <p:txBody>
          <a:bodyPr lIns="0" tIns="0" rIns="0" bIns="0">
            <a:spAutoFit/>
          </a:bodyPr>
          <a:lstStyle/>
          <a:p>
            <a:pPr fontAlgn="auto">
              <a:spcBef>
                <a:spcPts val="0"/>
              </a:spcBef>
              <a:spcAft>
                <a:spcPts val="0"/>
              </a:spcAft>
              <a:defRPr/>
            </a:pPr>
            <a:r>
              <a:rPr lang="en-US" sz="1200" dirty="0">
                <a:solidFill>
                  <a:schemeClr val="bg1">
                    <a:lumMod val="85000"/>
                  </a:schemeClr>
                </a:solidFill>
                <a:latin typeface="+mn-lt"/>
                <a:cs typeface="Times New Roman" pitchFamily="18" charset="0"/>
              </a:rPr>
              <a:t>Logout | Help</a:t>
            </a:r>
          </a:p>
        </p:txBody>
      </p:sp>
      <p:sp>
        <p:nvSpPr>
          <p:cNvPr id="32" name="Rounded Rectangle 31"/>
          <p:cNvSpPr/>
          <p:nvPr/>
        </p:nvSpPr>
        <p:spPr>
          <a:xfrm>
            <a:off x="5562600" y="838200"/>
            <a:ext cx="685800" cy="228600"/>
          </a:xfrm>
          <a:prstGeom prst="roundRect">
            <a:avLst/>
          </a:prstGeom>
          <a:solidFill>
            <a:schemeClr val="accent2"/>
          </a:solidFill>
          <a:ln w="19050">
            <a:solidFill>
              <a:schemeClr val="bg1"/>
            </a:solidFill>
          </a:ln>
        </p:spPr>
        <p:style>
          <a:lnRef idx="3">
            <a:schemeClr val="lt1"/>
          </a:lnRef>
          <a:fillRef idx="1">
            <a:schemeClr val="accent2"/>
          </a:fillRef>
          <a:effectRef idx="1">
            <a:schemeClr val="accent2"/>
          </a:effectRef>
          <a:fontRef idx="minor">
            <a:schemeClr val="lt1"/>
          </a:fontRef>
        </p:style>
        <p:txBody>
          <a:bodyPr lIns="45720" rIns="45720" anchor="ctr"/>
          <a:lstStyle/>
          <a:p>
            <a:pPr algn="ctr" fontAlgn="auto">
              <a:spcBef>
                <a:spcPts val="0"/>
              </a:spcBef>
              <a:spcAft>
                <a:spcPts val="0"/>
              </a:spcAft>
              <a:defRPr/>
            </a:pPr>
            <a:r>
              <a:rPr lang="en-US" sz="1200" dirty="0"/>
              <a:t>Search</a:t>
            </a:r>
          </a:p>
        </p:txBody>
      </p:sp>
      <p:pic>
        <p:nvPicPr>
          <p:cNvPr id="74768" name="Picture 52" descr="Untitled-1.jpg"/>
          <p:cNvPicPr>
            <a:picLocks noChangeAspect="1"/>
          </p:cNvPicPr>
          <p:nvPr/>
        </p:nvPicPr>
        <p:blipFill>
          <a:blip r:embed="rId3"/>
          <a:srcRect/>
          <a:stretch>
            <a:fillRect/>
          </a:stretch>
        </p:blipFill>
        <p:spPr bwMode="auto">
          <a:xfrm>
            <a:off x="755650" y="762000"/>
            <a:ext cx="3892550" cy="2895600"/>
          </a:xfrm>
          <a:prstGeom prst="rect">
            <a:avLst/>
          </a:prstGeom>
          <a:noFill/>
          <a:ln w="9525">
            <a:noFill/>
            <a:miter lim="800000"/>
            <a:headEnd/>
            <a:tailEnd/>
          </a:ln>
        </p:spPr>
      </p:pic>
      <p:sp>
        <p:nvSpPr>
          <p:cNvPr id="44" name="Rectangle 43"/>
          <p:cNvSpPr/>
          <p:nvPr/>
        </p:nvSpPr>
        <p:spPr>
          <a:xfrm>
            <a:off x="76200" y="762000"/>
            <a:ext cx="5334000" cy="381000"/>
          </a:xfrm>
          <a:prstGeom prst="rect">
            <a:avLst/>
          </a:prstGeom>
          <a:solidFill>
            <a:schemeClr val="bg2">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4" name="Rounded Rectangle 53"/>
          <p:cNvSpPr/>
          <p:nvPr/>
        </p:nvSpPr>
        <p:spPr>
          <a:xfrm>
            <a:off x="7467600" y="838200"/>
            <a:ext cx="838200" cy="228600"/>
          </a:xfrm>
          <a:prstGeom prst="roundRect">
            <a:avLst/>
          </a:prstGeom>
          <a:solidFill>
            <a:schemeClr val="accent2">
              <a:lumMod val="75000"/>
            </a:schemeClr>
          </a:solidFill>
          <a:ln w="19050">
            <a:solidFill>
              <a:schemeClr val="accent2"/>
            </a:solidFill>
          </a:ln>
        </p:spPr>
        <p:style>
          <a:lnRef idx="3">
            <a:schemeClr val="lt1"/>
          </a:lnRef>
          <a:fillRef idx="1">
            <a:schemeClr val="accent2"/>
          </a:fillRef>
          <a:effectRef idx="1">
            <a:schemeClr val="accent2"/>
          </a:effectRef>
          <a:fontRef idx="minor">
            <a:schemeClr val="lt1"/>
          </a:fontRef>
        </p:style>
        <p:txBody>
          <a:bodyPr lIns="45720" rIns="45720" anchor="ctr"/>
          <a:lstStyle/>
          <a:p>
            <a:pPr algn="ctr" fontAlgn="auto">
              <a:spcBef>
                <a:spcPts val="0"/>
              </a:spcBef>
              <a:spcAft>
                <a:spcPts val="0"/>
              </a:spcAft>
              <a:defRPr/>
            </a:pPr>
            <a:r>
              <a:rPr lang="en-US" sz="1200" dirty="0"/>
              <a:t>Annotate</a:t>
            </a:r>
          </a:p>
        </p:txBody>
      </p:sp>
      <p:grpSp>
        <p:nvGrpSpPr>
          <p:cNvPr id="74771" name="Group 59"/>
          <p:cNvGrpSpPr>
            <a:grpSpLocks/>
          </p:cNvGrpSpPr>
          <p:nvPr/>
        </p:nvGrpSpPr>
        <p:grpSpPr bwMode="auto">
          <a:xfrm>
            <a:off x="5562600" y="1295400"/>
            <a:ext cx="1600200" cy="228600"/>
            <a:chOff x="5562600" y="1295400"/>
            <a:chExt cx="1600200" cy="228600"/>
          </a:xfrm>
        </p:grpSpPr>
        <p:sp>
          <p:nvSpPr>
            <p:cNvPr id="74800" name="TextBox 55"/>
            <p:cNvSpPr txBox="1">
              <a:spLocks noChangeArrowheads="1"/>
            </p:cNvSpPr>
            <p:nvPr/>
          </p:nvSpPr>
          <p:spPr bwMode="auto">
            <a:xfrm>
              <a:off x="5562600" y="1295400"/>
              <a:ext cx="1066800" cy="169277"/>
            </a:xfrm>
            <a:prstGeom prst="rect">
              <a:avLst/>
            </a:prstGeom>
            <a:noFill/>
            <a:ln w="9525">
              <a:noFill/>
              <a:miter lim="800000"/>
              <a:headEnd/>
              <a:tailEnd/>
            </a:ln>
          </p:spPr>
          <p:txBody>
            <a:bodyPr lIns="0" tIns="0" rIns="0" bIns="0">
              <a:spAutoFit/>
            </a:bodyPr>
            <a:lstStyle/>
            <a:p>
              <a:r>
                <a:rPr lang="en-US" sz="1100">
                  <a:latin typeface="Calibri" pitchFamily="34" charset="0"/>
                </a:rPr>
                <a:t>Start Time:</a:t>
              </a:r>
            </a:p>
          </p:txBody>
        </p:sp>
        <p:sp>
          <p:nvSpPr>
            <p:cNvPr id="58" name="Rectangle 57"/>
            <p:cNvSpPr/>
            <p:nvPr/>
          </p:nvSpPr>
          <p:spPr>
            <a:xfrm>
              <a:off x="6248400" y="1295400"/>
              <a:ext cx="914400" cy="228600"/>
            </a:xfrm>
            <a:prstGeom prst="rect">
              <a:avLst/>
            </a:prstGeom>
            <a:solidFill>
              <a:schemeClr val="bg1">
                <a:lumMod val="95000"/>
              </a:schemeClr>
            </a:solidFill>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US" sz="1100" dirty="0"/>
                <a:t>5:01</a:t>
              </a:r>
            </a:p>
          </p:txBody>
        </p:sp>
      </p:grpSp>
      <p:sp>
        <p:nvSpPr>
          <p:cNvPr id="74772" name="TextBox 61"/>
          <p:cNvSpPr txBox="1">
            <a:spLocks noChangeArrowheads="1"/>
          </p:cNvSpPr>
          <p:nvPr/>
        </p:nvSpPr>
        <p:spPr bwMode="auto">
          <a:xfrm>
            <a:off x="7315200" y="1295400"/>
            <a:ext cx="1066800" cy="169863"/>
          </a:xfrm>
          <a:prstGeom prst="rect">
            <a:avLst/>
          </a:prstGeom>
          <a:noFill/>
          <a:ln w="9525">
            <a:noFill/>
            <a:miter lim="800000"/>
            <a:headEnd/>
            <a:tailEnd/>
          </a:ln>
        </p:spPr>
        <p:txBody>
          <a:bodyPr lIns="0" tIns="0" rIns="0" bIns="0">
            <a:spAutoFit/>
          </a:bodyPr>
          <a:lstStyle/>
          <a:p>
            <a:r>
              <a:rPr lang="en-US" sz="1100">
                <a:latin typeface="Calibri" pitchFamily="34" charset="0"/>
              </a:rPr>
              <a:t>End Time:</a:t>
            </a:r>
          </a:p>
        </p:txBody>
      </p:sp>
      <p:sp>
        <p:nvSpPr>
          <p:cNvPr id="63" name="Rectangle 62"/>
          <p:cNvSpPr/>
          <p:nvPr/>
        </p:nvSpPr>
        <p:spPr>
          <a:xfrm>
            <a:off x="7924800" y="1295400"/>
            <a:ext cx="914400" cy="228600"/>
          </a:xfrm>
          <a:prstGeom prst="rect">
            <a:avLst/>
          </a:prstGeom>
          <a:solidFill>
            <a:schemeClr val="bg1">
              <a:lumMod val="95000"/>
            </a:schemeClr>
          </a:solidFill>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US" sz="1100" dirty="0"/>
              <a:t>8:34</a:t>
            </a:r>
          </a:p>
        </p:txBody>
      </p:sp>
      <p:grpSp>
        <p:nvGrpSpPr>
          <p:cNvPr id="74774" name="Group 63"/>
          <p:cNvGrpSpPr>
            <a:grpSpLocks/>
          </p:cNvGrpSpPr>
          <p:nvPr/>
        </p:nvGrpSpPr>
        <p:grpSpPr bwMode="auto">
          <a:xfrm>
            <a:off x="5562600" y="1676400"/>
            <a:ext cx="3276600" cy="228600"/>
            <a:chOff x="5562600" y="1295400"/>
            <a:chExt cx="3276600" cy="228600"/>
          </a:xfrm>
        </p:grpSpPr>
        <p:sp>
          <p:nvSpPr>
            <p:cNvPr id="74798" name="TextBox 64"/>
            <p:cNvSpPr txBox="1">
              <a:spLocks noChangeArrowheads="1"/>
            </p:cNvSpPr>
            <p:nvPr/>
          </p:nvSpPr>
          <p:spPr bwMode="auto">
            <a:xfrm>
              <a:off x="5562600" y="1295400"/>
              <a:ext cx="1066800" cy="169277"/>
            </a:xfrm>
            <a:prstGeom prst="rect">
              <a:avLst/>
            </a:prstGeom>
            <a:noFill/>
            <a:ln w="9525">
              <a:noFill/>
              <a:miter lim="800000"/>
              <a:headEnd/>
              <a:tailEnd/>
            </a:ln>
          </p:spPr>
          <p:txBody>
            <a:bodyPr lIns="0" tIns="0" rIns="0" bIns="0">
              <a:spAutoFit/>
            </a:bodyPr>
            <a:lstStyle/>
            <a:p>
              <a:r>
                <a:rPr lang="en-US" sz="1100">
                  <a:latin typeface="Calibri" pitchFamily="34" charset="0"/>
                </a:rPr>
                <a:t>Title:</a:t>
              </a:r>
            </a:p>
          </p:txBody>
        </p:sp>
        <p:sp>
          <p:nvSpPr>
            <p:cNvPr id="66" name="Rectangle 65"/>
            <p:cNvSpPr/>
            <p:nvPr/>
          </p:nvSpPr>
          <p:spPr>
            <a:xfrm>
              <a:off x="6248400" y="1295400"/>
              <a:ext cx="2590800" cy="228600"/>
            </a:xfrm>
            <a:prstGeom prst="rect">
              <a:avLst/>
            </a:prstGeom>
            <a:solidFill>
              <a:schemeClr val="bg1">
                <a:lumMod val="95000"/>
              </a:schemeClr>
            </a:solidFill>
          </p:spPr>
          <p:style>
            <a:lnRef idx="1">
              <a:schemeClr val="dk1"/>
            </a:lnRef>
            <a:fillRef idx="2">
              <a:schemeClr val="dk1"/>
            </a:fillRef>
            <a:effectRef idx="1">
              <a:schemeClr val="dk1"/>
            </a:effectRef>
            <a:fontRef idx="minor">
              <a:schemeClr val="dk1"/>
            </a:fontRef>
          </p:style>
          <p:txBody>
            <a:bodyPr anchor="ctr"/>
            <a:lstStyle/>
            <a:p>
              <a:pPr fontAlgn="auto">
                <a:spcBef>
                  <a:spcPts val="0"/>
                </a:spcBef>
                <a:spcAft>
                  <a:spcPts val="0"/>
                </a:spcAft>
                <a:defRPr/>
              </a:pPr>
              <a:r>
                <a:rPr lang="en-US" sz="1100" dirty="0"/>
                <a:t>Amsterdam, The Netherlands</a:t>
              </a:r>
            </a:p>
          </p:txBody>
        </p:sp>
      </p:grpSp>
      <p:grpSp>
        <p:nvGrpSpPr>
          <p:cNvPr id="74775" name="Group 66"/>
          <p:cNvGrpSpPr>
            <a:grpSpLocks/>
          </p:cNvGrpSpPr>
          <p:nvPr/>
        </p:nvGrpSpPr>
        <p:grpSpPr bwMode="auto">
          <a:xfrm>
            <a:off x="5562600" y="2039938"/>
            <a:ext cx="3276600" cy="855662"/>
            <a:chOff x="5562600" y="1295399"/>
            <a:chExt cx="3276600" cy="855078"/>
          </a:xfrm>
        </p:grpSpPr>
        <p:sp>
          <p:nvSpPr>
            <p:cNvPr id="74796" name="TextBox 67"/>
            <p:cNvSpPr txBox="1">
              <a:spLocks noChangeArrowheads="1"/>
            </p:cNvSpPr>
            <p:nvPr/>
          </p:nvSpPr>
          <p:spPr bwMode="auto">
            <a:xfrm>
              <a:off x="5562600" y="1295400"/>
              <a:ext cx="1066800" cy="169277"/>
            </a:xfrm>
            <a:prstGeom prst="rect">
              <a:avLst/>
            </a:prstGeom>
            <a:noFill/>
            <a:ln w="9525">
              <a:noFill/>
              <a:miter lim="800000"/>
              <a:headEnd/>
              <a:tailEnd/>
            </a:ln>
          </p:spPr>
          <p:txBody>
            <a:bodyPr lIns="0" tIns="0" rIns="0" bIns="0">
              <a:spAutoFit/>
            </a:bodyPr>
            <a:lstStyle/>
            <a:p>
              <a:r>
                <a:rPr lang="en-US" sz="1100">
                  <a:latin typeface="Calibri" pitchFamily="34" charset="0"/>
                </a:rPr>
                <a:t>Note:</a:t>
              </a:r>
            </a:p>
          </p:txBody>
        </p:sp>
        <p:sp>
          <p:nvSpPr>
            <p:cNvPr id="69" name="Rectangle 68"/>
            <p:cNvSpPr/>
            <p:nvPr/>
          </p:nvSpPr>
          <p:spPr>
            <a:xfrm>
              <a:off x="6248400" y="1295399"/>
              <a:ext cx="2590800" cy="855078"/>
            </a:xfrm>
            <a:prstGeom prst="rect">
              <a:avLst/>
            </a:prstGeom>
            <a:solidFill>
              <a:schemeClr val="bg1">
                <a:lumMod val="95000"/>
              </a:schemeClr>
            </a:solidFill>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r>
                <a:rPr lang="en-US" sz="1100" dirty="0"/>
                <a:t>City street in Amsterdam.</a:t>
              </a:r>
            </a:p>
          </p:txBody>
        </p:sp>
      </p:grpSp>
      <p:sp>
        <p:nvSpPr>
          <p:cNvPr id="74776" name="TextBox 70"/>
          <p:cNvSpPr txBox="1">
            <a:spLocks noChangeArrowheads="1"/>
          </p:cNvSpPr>
          <p:nvPr/>
        </p:nvSpPr>
        <p:spPr bwMode="auto">
          <a:xfrm>
            <a:off x="5562600" y="3352800"/>
            <a:ext cx="1219200" cy="169863"/>
          </a:xfrm>
          <a:prstGeom prst="rect">
            <a:avLst/>
          </a:prstGeom>
          <a:noFill/>
          <a:ln w="9525">
            <a:noFill/>
            <a:miter lim="800000"/>
            <a:headEnd/>
            <a:tailEnd/>
          </a:ln>
        </p:spPr>
        <p:txBody>
          <a:bodyPr lIns="0" tIns="0" rIns="0" bIns="0">
            <a:spAutoFit/>
          </a:bodyPr>
          <a:lstStyle/>
          <a:p>
            <a:r>
              <a:rPr lang="en-US" sz="1100">
                <a:latin typeface="Calibri" pitchFamily="34" charset="0"/>
              </a:rPr>
              <a:t>Indexed/Searchable:</a:t>
            </a:r>
          </a:p>
        </p:txBody>
      </p:sp>
      <p:sp>
        <p:nvSpPr>
          <p:cNvPr id="72" name="Rectangle 71"/>
          <p:cNvSpPr/>
          <p:nvPr/>
        </p:nvSpPr>
        <p:spPr>
          <a:xfrm>
            <a:off x="6843713" y="3370263"/>
            <a:ext cx="166687" cy="152400"/>
          </a:xfrm>
          <a:prstGeom prst="rect">
            <a:avLst/>
          </a:prstGeom>
          <a:solidFill>
            <a:schemeClr val="bg1">
              <a:lumMod val="95000"/>
            </a:schemeClr>
          </a:solidFill>
        </p:spPr>
        <p:style>
          <a:lnRef idx="1">
            <a:schemeClr val="dk1"/>
          </a:lnRef>
          <a:fillRef idx="2">
            <a:schemeClr val="dk1"/>
          </a:fillRef>
          <a:effectRef idx="1">
            <a:schemeClr val="dk1"/>
          </a:effectRef>
          <a:fontRef idx="minor">
            <a:schemeClr val="dk1"/>
          </a:fontRef>
        </p:style>
        <p:txBody>
          <a:bodyPr lIns="109728" bIns="73152" anchor="ctr"/>
          <a:lstStyle/>
          <a:p>
            <a:pPr algn="ctr" fontAlgn="auto">
              <a:spcBef>
                <a:spcPts val="0"/>
              </a:spcBef>
              <a:spcAft>
                <a:spcPts val="0"/>
              </a:spcAft>
              <a:defRPr/>
            </a:pPr>
            <a:r>
              <a:rPr lang="en-US" dirty="0">
                <a:latin typeface="Wingdings" pitchFamily="2" charset="2"/>
              </a:rPr>
              <a:t>ü</a:t>
            </a:r>
          </a:p>
        </p:txBody>
      </p:sp>
      <p:grpSp>
        <p:nvGrpSpPr>
          <p:cNvPr id="74778" name="Group 90"/>
          <p:cNvGrpSpPr>
            <a:grpSpLocks/>
          </p:cNvGrpSpPr>
          <p:nvPr/>
        </p:nvGrpSpPr>
        <p:grpSpPr bwMode="auto">
          <a:xfrm>
            <a:off x="5562600" y="3048000"/>
            <a:ext cx="609600" cy="169863"/>
            <a:chOff x="5562600" y="2971800"/>
            <a:chExt cx="609600" cy="169277"/>
          </a:xfrm>
        </p:grpSpPr>
        <p:sp>
          <p:nvSpPr>
            <p:cNvPr id="74794" name="TextBox 77"/>
            <p:cNvSpPr txBox="1">
              <a:spLocks noChangeArrowheads="1"/>
            </p:cNvSpPr>
            <p:nvPr/>
          </p:nvSpPr>
          <p:spPr bwMode="auto">
            <a:xfrm>
              <a:off x="5562600" y="2971800"/>
              <a:ext cx="457200" cy="169277"/>
            </a:xfrm>
            <a:prstGeom prst="rect">
              <a:avLst/>
            </a:prstGeom>
            <a:noFill/>
            <a:ln w="9525">
              <a:noFill/>
              <a:miter lim="800000"/>
              <a:headEnd/>
              <a:tailEnd/>
            </a:ln>
          </p:spPr>
          <p:txBody>
            <a:bodyPr lIns="0" tIns="0" rIns="0" bIns="0">
              <a:spAutoFit/>
            </a:bodyPr>
            <a:lstStyle/>
            <a:p>
              <a:r>
                <a:rPr lang="en-US" sz="1100">
                  <a:latin typeface="Calibri" pitchFamily="34" charset="0"/>
                </a:rPr>
                <a:t>Private </a:t>
              </a:r>
            </a:p>
          </p:txBody>
        </p:sp>
        <p:sp>
          <p:nvSpPr>
            <p:cNvPr id="86" name="Oval 85"/>
            <p:cNvSpPr/>
            <p:nvPr/>
          </p:nvSpPr>
          <p:spPr>
            <a:xfrm>
              <a:off x="6019800" y="2971800"/>
              <a:ext cx="152400" cy="151874"/>
            </a:xfrm>
            <a:prstGeom prst="ellipse">
              <a:avLst/>
            </a:prstGeom>
            <a:solidFill>
              <a:schemeClr val="bg1"/>
            </a:solidFill>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a:p>
          </p:txBody>
        </p:sp>
      </p:grpSp>
      <p:grpSp>
        <p:nvGrpSpPr>
          <p:cNvPr id="74779" name="Group 88"/>
          <p:cNvGrpSpPr>
            <a:grpSpLocks/>
          </p:cNvGrpSpPr>
          <p:nvPr/>
        </p:nvGrpSpPr>
        <p:grpSpPr bwMode="auto">
          <a:xfrm>
            <a:off x="8001000" y="3048000"/>
            <a:ext cx="838200" cy="336550"/>
            <a:chOff x="7772400" y="2971800"/>
            <a:chExt cx="838200" cy="335390"/>
          </a:xfrm>
        </p:grpSpPr>
        <p:sp>
          <p:nvSpPr>
            <p:cNvPr id="74792" name="TextBox 83"/>
            <p:cNvSpPr txBox="1">
              <a:spLocks noChangeArrowheads="1"/>
            </p:cNvSpPr>
            <p:nvPr/>
          </p:nvSpPr>
          <p:spPr bwMode="auto">
            <a:xfrm>
              <a:off x="7772400" y="2971800"/>
              <a:ext cx="685800" cy="335390"/>
            </a:xfrm>
            <a:prstGeom prst="rect">
              <a:avLst/>
            </a:prstGeom>
            <a:noFill/>
            <a:ln w="9525">
              <a:noFill/>
              <a:miter lim="800000"/>
              <a:headEnd/>
              <a:tailEnd/>
            </a:ln>
          </p:spPr>
          <p:txBody>
            <a:bodyPr lIns="0" tIns="0" rIns="0" bIns="0">
              <a:spAutoFit/>
            </a:bodyPr>
            <a:lstStyle/>
            <a:p>
              <a:r>
                <a:rPr lang="en-US" sz="1100">
                  <a:latin typeface="Calibri" pitchFamily="34" charset="0"/>
                </a:rPr>
                <a:t>NJVid Wide</a:t>
              </a:r>
            </a:p>
          </p:txBody>
        </p:sp>
        <p:sp>
          <p:nvSpPr>
            <p:cNvPr id="87" name="Oval 86"/>
            <p:cNvSpPr/>
            <p:nvPr/>
          </p:nvSpPr>
          <p:spPr>
            <a:xfrm>
              <a:off x="8458200" y="2971800"/>
              <a:ext cx="152400" cy="151875"/>
            </a:xfrm>
            <a:prstGeom prst="ellipse">
              <a:avLst/>
            </a:prstGeom>
            <a:solidFill>
              <a:schemeClr val="bg1"/>
            </a:solidFill>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a:p>
          </p:txBody>
        </p:sp>
      </p:grpSp>
      <p:sp>
        <p:nvSpPr>
          <p:cNvPr id="94" name="Rounded Rectangle 93"/>
          <p:cNvSpPr/>
          <p:nvPr/>
        </p:nvSpPr>
        <p:spPr>
          <a:xfrm>
            <a:off x="6400800" y="838200"/>
            <a:ext cx="914400" cy="228600"/>
          </a:xfrm>
          <a:prstGeom prst="roundRect">
            <a:avLst/>
          </a:prstGeom>
          <a:ln w="19050"/>
        </p:spPr>
        <p:style>
          <a:lnRef idx="3">
            <a:schemeClr val="lt1"/>
          </a:lnRef>
          <a:fillRef idx="1">
            <a:schemeClr val="accent2"/>
          </a:fillRef>
          <a:effectRef idx="1">
            <a:schemeClr val="accent2"/>
          </a:effectRef>
          <a:fontRef idx="minor">
            <a:schemeClr val="lt1"/>
          </a:fontRef>
        </p:style>
        <p:txBody>
          <a:bodyPr lIns="45720" rIns="45720" anchor="ctr"/>
          <a:lstStyle/>
          <a:p>
            <a:pPr algn="ctr" fontAlgn="auto">
              <a:spcBef>
                <a:spcPts val="0"/>
              </a:spcBef>
              <a:spcAft>
                <a:spcPts val="0"/>
              </a:spcAft>
              <a:defRPr/>
            </a:pPr>
            <a:r>
              <a:rPr lang="en-US" sz="1200" dirty="0"/>
              <a:t>My Content</a:t>
            </a:r>
          </a:p>
        </p:txBody>
      </p:sp>
      <p:grpSp>
        <p:nvGrpSpPr>
          <p:cNvPr id="74781" name="Group 89"/>
          <p:cNvGrpSpPr>
            <a:grpSpLocks/>
          </p:cNvGrpSpPr>
          <p:nvPr/>
        </p:nvGrpSpPr>
        <p:grpSpPr bwMode="auto">
          <a:xfrm>
            <a:off x="6477000" y="3048000"/>
            <a:ext cx="1295400" cy="169863"/>
            <a:chOff x="6324600" y="2971800"/>
            <a:chExt cx="1295400" cy="169277"/>
          </a:xfrm>
        </p:grpSpPr>
        <p:sp>
          <p:nvSpPr>
            <p:cNvPr id="74790" name="TextBox 82"/>
            <p:cNvSpPr txBox="1">
              <a:spLocks noChangeArrowheads="1"/>
            </p:cNvSpPr>
            <p:nvPr/>
          </p:nvSpPr>
          <p:spPr bwMode="auto">
            <a:xfrm>
              <a:off x="6324600" y="2971800"/>
              <a:ext cx="1295400" cy="169277"/>
            </a:xfrm>
            <a:prstGeom prst="rect">
              <a:avLst/>
            </a:prstGeom>
            <a:noFill/>
            <a:ln w="9525">
              <a:noFill/>
              <a:miter lim="800000"/>
              <a:headEnd/>
              <a:tailEnd/>
            </a:ln>
          </p:spPr>
          <p:txBody>
            <a:bodyPr lIns="0" tIns="0" rIns="0" bIns="0">
              <a:spAutoFit/>
            </a:bodyPr>
            <a:lstStyle/>
            <a:p>
              <a:r>
                <a:rPr lang="en-US" sz="1100">
                  <a:latin typeface="Calibri" pitchFamily="34" charset="0"/>
                </a:rPr>
                <a:t>My Institution Only</a:t>
              </a:r>
            </a:p>
          </p:txBody>
        </p:sp>
        <p:sp>
          <p:nvSpPr>
            <p:cNvPr id="88" name="Oval 87"/>
            <p:cNvSpPr/>
            <p:nvPr/>
          </p:nvSpPr>
          <p:spPr>
            <a:xfrm>
              <a:off x="7467600" y="2971800"/>
              <a:ext cx="152400" cy="151874"/>
            </a:xfrm>
            <a:prstGeom prst="ellipse">
              <a:avLst/>
            </a:prstGeom>
            <a:solidFill>
              <a:schemeClr val="tx1">
                <a:lumMod val="50000"/>
                <a:lumOff val="50000"/>
              </a:schemeClr>
            </a:solidFill>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a:p>
          </p:txBody>
        </p:sp>
      </p:grpSp>
      <p:sp>
        <p:nvSpPr>
          <p:cNvPr id="93" name="Rounded Rectangle 92"/>
          <p:cNvSpPr/>
          <p:nvPr/>
        </p:nvSpPr>
        <p:spPr>
          <a:xfrm>
            <a:off x="7924800" y="3505200"/>
            <a:ext cx="838200" cy="228600"/>
          </a:xfrm>
          <a:prstGeom prst="roundRect">
            <a:avLst/>
          </a:prstGeom>
          <a:ln/>
        </p:spPr>
        <p:style>
          <a:lnRef idx="1">
            <a:schemeClr val="accent2"/>
          </a:lnRef>
          <a:fillRef idx="2">
            <a:schemeClr val="accent2"/>
          </a:fillRef>
          <a:effectRef idx="1">
            <a:schemeClr val="accent2"/>
          </a:effectRef>
          <a:fontRef idx="minor">
            <a:schemeClr val="dk1"/>
          </a:fontRef>
        </p:style>
        <p:txBody>
          <a:bodyPr lIns="45720" rIns="45720" anchor="ctr"/>
          <a:lstStyle/>
          <a:p>
            <a:pPr algn="ctr" fontAlgn="auto">
              <a:spcBef>
                <a:spcPts val="0"/>
              </a:spcBef>
              <a:spcAft>
                <a:spcPts val="0"/>
              </a:spcAft>
              <a:defRPr/>
            </a:pPr>
            <a:r>
              <a:rPr lang="en-US" sz="1200" b="1" dirty="0"/>
              <a:t>Save</a:t>
            </a:r>
          </a:p>
        </p:txBody>
      </p:sp>
      <p:sp>
        <p:nvSpPr>
          <p:cNvPr id="96" name="Rounded Rectangle 95"/>
          <p:cNvSpPr/>
          <p:nvPr/>
        </p:nvSpPr>
        <p:spPr>
          <a:xfrm flipH="1">
            <a:off x="914400" y="3733800"/>
            <a:ext cx="76200" cy="152400"/>
          </a:xfrm>
          <a:prstGeom prst="roundRect">
            <a:avLst/>
          </a:prstGeom>
          <a:solidFill>
            <a:schemeClr val="bg2">
              <a:lumMod val="25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100" name="Rectangle 99"/>
          <p:cNvSpPr/>
          <p:nvPr/>
        </p:nvSpPr>
        <p:spPr>
          <a:xfrm>
            <a:off x="990600" y="762000"/>
            <a:ext cx="990600" cy="381000"/>
          </a:xfrm>
          <a:prstGeom prst="rect">
            <a:avLst/>
          </a:prstGeom>
          <a:solidFill>
            <a:schemeClr val="bg2">
              <a:lumMod val="10000"/>
              <a:alpha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fontAlgn="auto">
              <a:spcBef>
                <a:spcPts val="0"/>
              </a:spcBef>
              <a:spcAft>
                <a:spcPts val="0"/>
              </a:spcAft>
              <a:defRPr/>
            </a:pPr>
            <a:r>
              <a:rPr lang="en-US" sz="1000" dirty="0"/>
              <a:t>Amsterdam, The Netherlands</a:t>
            </a:r>
          </a:p>
        </p:txBody>
      </p:sp>
      <p:sp>
        <p:nvSpPr>
          <p:cNvPr id="101" name="TextBox 100"/>
          <p:cNvSpPr txBox="1"/>
          <p:nvPr/>
        </p:nvSpPr>
        <p:spPr>
          <a:xfrm>
            <a:off x="0" y="5145088"/>
            <a:ext cx="9144000" cy="646112"/>
          </a:xfrm>
          <a:prstGeom prst="rect">
            <a:avLst/>
          </a:prstGeom>
          <a:noFill/>
        </p:spPr>
        <p:txBody>
          <a:bodyPr>
            <a:spAutoFit/>
          </a:bodyPr>
          <a:lstStyle/>
          <a:p>
            <a:pPr algn="ctr" fontAlgn="auto">
              <a:spcBef>
                <a:spcPts val="0"/>
              </a:spcBef>
              <a:spcAft>
                <a:spcPts val="0"/>
              </a:spcAft>
              <a:defRPr/>
            </a:pPr>
            <a:r>
              <a:rPr lang="en-US" sz="3600" dirty="0">
                <a:solidFill>
                  <a:schemeClr val="accent2">
                    <a:lumMod val="60000"/>
                    <a:lumOff val="40000"/>
                  </a:schemeClr>
                </a:solidFill>
                <a:latin typeface="Bauhaus 93" pitchFamily="82" charset="0"/>
                <a:cs typeface="Times New Roman" pitchFamily="18" charset="0"/>
              </a:rPr>
              <a:t>Annotate and Capture Start/End Times</a:t>
            </a:r>
          </a:p>
        </p:txBody>
      </p:sp>
      <p:sp>
        <p:nvSpPr>
          <p:cNvPr id="59" name="Rounded Rectangular Callout 58"/>
          <p:cNvSpPr/>
          <p:nvPr/>
        </p:nvSpPr>
        <p:spPr>
          <a:xfrm>
            <a:off x="990600" y="4114800"/>
            <a:ext cx="1524000" cy="838200"/>
          </a:xfrm>
          <a:prstGeom prst="wedgeRoundRectCallout">
            <a:avLst>
              <a:gd name="adj1" fmla="val -20833"/>
              <a:gd name="adj2" fmla="val -83993"/>
              <a:gd name="adj3" fmla="val 16667"/>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400" dirty="0">
                <a:solidFill>
                  <a:schemeClr val="tx1">
                    <a:lumMod val="95000"/>
                    <a:lumOff val="5000"/>
                  </a:schemeClr>
                </a:solidFill>
              </a:rPr>
              <a:t>Start and stop markers can be placed.</a:t>
            </a:r>
          </a:p>
        </p:txBody>
      </p:sp>
      <p:sp>
        <p:nvSpPr>
          <p:cNvPr id="61" name="Rounded Rectangular Callout 60"/>
          <p:cNvSpPr/>
          <p:nvPr/>
        </p:nvSpPr>
        <p:spPr>
          <a:xfrm>
            <a:off x="5486400" y="4191000"/>
            <a:ext cx="1524000" cy="838200"/>
          </a:xfrm>
          <a:prstGeom prst="wedgeRoundRectCallout">
            <a:avLst>
              <a:gd name="adj1" fmla="val -20833"/>
              <a:gd name="adj2" fmla="val -83993"/>
              <a:gd name="adj3" fmla="val 16667"/>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400" dirty="0">
                <a:solidFill>
                  <a:schemeClr val="tx1">
                    <a:lumMod val="95000"/>
                    <a:lumOff val="5000"/>
                  </a:schemeClr>
                </a:solidFill>
              </a:rPr>
              <a:t>Metadata placed here.</a:t>
            </a:r>
          </a:p>
        </p:txBody>
      </p:sp>
      <p:sp>
        <p:nvSpPr>
          <p:cNvPr id="73" name="Rounded Rectangular Callout 72"/>
          <p:cNvSpPr/>
          <p:nvPr/>
        </p:nvSpPr>
        <p:spPr>
          <a:xfrm>
            <a:off x="2362200" y="457200"/>
            <a:ext cx="2362200" cy="762000"/>
          </a:xfrm>
          <a:prstGeom prst="wedgeRoundRectCallout">
            <a:avLst>
              <a:gd name="adj1" fmla="val -63690"/>
              <a:gd name="adj2" fmla="val 20303"/>
              <a:gd name="adj3" fmla="val 16667"/>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400" dirty="0">
                <a:solidFill>
                  <a:schemeClr val="tx1">
                    <a:lumMod val="95000"/>
                    <a:lumOff val="5000"/>
                  </a:schemeClr>
                </a:solidFill>
              </a:rPr>
              <a:t>Once an annotation is saved it will appear in the videos timeline.</a:t>
            </a:r>
          </a:p>
        </p:txBody>
      </p:sp>
      <p:pic>
        <p:nvPicPr>
          <p:cNvPr id="60" name="Picture 59" descr="njvid_190x78.jpg"/>
          <p:cNvPicPr>
            <a:picLocks noChangeAspect="1"/>
          </p:cNvPicPr>
          <p:nvPr/>
        </p:nvPicPr>
        <p:blipFill>
          <a:blip r:embed="rId4"/>
          <a:stretch>
            <a:fillRect/>
          </a:stretch>
        </p:blipFill>
        <p:spPr>
          <a:xfrm>
            <a:off x="76200" y="76200"/>
            <a:ext cx="1295400" cy="531796"/>
          </a:xfrm>
          <a:prstGeom prst="roundRect">
            <a:avLst>
              <a:gd name="adj" fmla="val 8594"/>
            </a:avLst>
          </a:prstGeom>
          <a:solidFill>
            <a:srgbClr val="FFFFFF">
              <a:shade val="85000"/>
            </a:srgbClr>
          </a:solidFill>
          <a:ln>
            <a:solidFill>
              <a:schemeClr val="tx1">
                <a:lumMod val="85000"/>
                <a:lumOff val="15000"/>
              </a:schemeClr>
            </a:solidFill>
          </a:ln>
          <a:effectLst>
            <a:outerShdw blurRad="57785" dist="33020" dir="3180000" algn="ctr">
              <a:srgbClr val="000000">
                <a:alpha val="30000"/>
              </a:srgbClr>
            </a:outerShdw>
            <a:reflection blurRad="12700" stA="38000" endPos="28000" dist="5000" dir="5400000" sy="-100000" algn="bl" rotWithShape="0"/>
          </a:effectLst>
          <a:scene3d>
            <a:camera prst="orthographicFront">
              <a:rot lat="0" lon="0" rev="0"/>
            </a:camera>
            <a:lightRig rig="brightRoom" dir="t">
              <a:rot lat="0" lon="0" rev="600000"/>
            </a:lightRig>
          </a:scene3d>
          <a:sp3d prstMaterial="metal">
            <a:bevelT w="38100" h="57150" prst="angle"/>
          </a:sp3d>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801" name="Group 8"/>
          <p:cNvGrpSpPr>
            <a:grpSpLocks/>
          </p:cNvGrpSpPr>
          <p:nvPr/>
        </p:nvGrpSpPr>
        <p:grpSpPr bwMode="auto">
          <a:xfrm>
            <a:off x="0" y="0"/>
            <a:ext cx="9144000" cy="685800"/>
            <a:chOff x="0" y="0"/>
            <a:chExt cx="9144000" cy="687388"/>
          </a:xfrm>
        </p:grpSpPr>
        <p:sp>
          <p:nvSpPr>
            <p:cNvPr id="5" name="Rectangle 4"/>
            <p:cNvSpPr/>
            <p:nvPr/>
          </p:nvSpPr>
          <p:spPr>
            <a:xfrm>
              <a:off x="0" y="0"/>
              <a:ext cx="9144000" cy="685797"/>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7" name="Straight Connector 6"/>
            <p:cNvCxnSpPr/>
            <p:nvPr/>
          </p:nvCxnSpPr>
          <p:spPr>
            <a:xfrm>
              <a:off x="0" y="685797"/>
              <a:ext cx="9144000" cy="1591"/>
            </a:xfrm>
            <a:prstGeom prst="line">
              <a:avLst/>
            </a:prstGeom>
            <a:ln w="38100">
              <a:solidFill>
                <a:srgbClr val="9C0000"/>
              </a:solidFill>
            </a:ln>
          </p:spPr>
          <p:style>
            <a:lnRef idx="1">
              <a:schemeClr val="accent1"/>
            </a:lnRef>
            <a:fillRef idx="0">
              <a:schemeClr val="accent1"/>
            </a:fillRef>
            <a:effectRef idx="0">
              <a:schemeClr val="accent1"/>
            </a:effectRef>
            <a:fontRef idx="minor">
              <a:schemeClr val="tx1"/>
            </a:fontRef>
          </p:style>
        </p:cxnSp>
      </p:grpSp>
      <p:sp>
        <p:nvSpPr>
          <p:cNvPr id="11" name="Rectangle 10"/>
          <p:cNvSpPr/>
          <p:nvPr/>
        </p:nvSpPr>
        <p:spPr>
          <a:xfrm rot="10800000">
            <a:off x="0" y="4044950"/>
            <a:ext cx="9144000" cy="2813050"/>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2" name="Straight Connector 11"/>
          <p:cNvCxnSpPr/>
          <p:nvPr/>
        </p:nvCxnSpPr>
        <p:spPr>
          <a:xfrm rot="10800000">
            <a:off x="0" y="4038600"/>
            <a:ext cx="9144000" cy="6350"/>
          </a:xfrm>
          <a:prstGeom prst="line">
            <a:avLst/>
          </a:prstGeom>
          <a:ln w="76200">
            <a:solidFill>
              <a:srgbClr val="9C0000"/>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76200" y="762000"/>
            <a:ext cx="5334000" cy="29543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ectangle 15"/>
          <p:cNvSpPr/>
          <p:nvPr/>
        </p:nvSpPr>
        <p:spPr>
          <a:xfrm>
            <a:off x="76200" y="3657600"/>
            <a:ext cx="5334000" cy="2286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TextBox 16"/>
          <p:cNvSpPr txBox="1"/>
          <p:nvPr/>
        </p:nvSpPr>
        <p:spPr>
          <a:xfrm>
            <a:off x="0" y="5145088"/>
            <a:ext cx="9144000" cy="646112"/>
          </a:xfrm>
          <a:prstGeom prst="rect">
            <a:avLst/>
          </a:prstGeom>
          <a:noFill/>
        </p:spPr>
        <p:txBody>
          <a:bodyPr>
            <a:spAutoFit/>
          </a:bodyPr>
          <a:lstStyle/>
          <a:p>
            <a:pPr algn="ctr" fontAlgn="auto">
              <a:spcBef>
                <a:spcPts val="0"/>
              </a:spcBef>
              <a:spcAft>
                <a:spcPts val="0"/>
              </a:spcAft>
              <a:defRPr/>
            </a:pPr>
            <a:r>
              <a:rPr lang="en-US" sz="3600" dirty="0">
                <a:solidFill>
                  <a:schemeClr val="accent2">
                    <a:lumMod val="60000"/>
                    <a:lumOff val="40000"/>
                  </a:schemeClr>
                </a:solidFill>
                <a:latin typeface="Bauhaus 93" pitchFamily="82" charset="0"/>
                <a:cs typeface="Times New Roman" pitchFamily="18" charset="0"/>
              </a:rPr>
              <a:t>Annotate and Capture Start/End Times</a:t>
            </a:r>
          </a:p>
        </p:txBody>
      </p:sp>
      <p:sp>
        <p:nvSpPr>
          <p:cNvPr id="18" name="Rectangle 17"/>
          <p:cNvSpPr/>
          <p:nvPr/>
        </p:nvSpPr>
        <p:spPr>
          <a:xfrm>
            <a:off x="5486400" y="762000"/>
            <a:ext cx="3581400" cy="32004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76808" name="Group 27"/>
          <p:cNvGrpSpPr>
            <a:grpSpLocks/>
          </p:cNvGrpSpPr>
          <p:nvPr/>
        </p:nvGrpSpPr>
        <p:grpSpPr bwMode="auto">
          <a:xfrm>
            <a:off x="152400" y="3048000"/>
            <a:ext cx="228600" cy="228600"/>
            <a:chOff x="152400" y="3200400"/>
            <a:chExt cx="228600" cy="228600"/>
          </a:xfrm>
        </p:grpSpPr>
        <p:sp>
          <p:nvSpPr>
            <p:cNvPr id="25" name="Oval 24"/>
            <p:cNvSpPr/>
            <p:nvPr/>
          </p:nvSpPr>
          <p:spPr>
            <a:xfrm>
              <a:off x="152400" y="3200400"/>
              <a:ext cx="228600" cy="228600"/>
            </a:xfrm>
            <a:prstGeom prst="ellipse">
              <a:avLst/>
            </a:prstGeom>
            <a:solidFill>
              <a:schemeClr val="bg2"/>
            </a:solidFill>
            <a:ln w="127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Isosceles Triangle 25"/>
            <p:cNvSpPr/>
            <p:nvPr/>
          </p:nvSpPr>
          <p:spPr>
            <a:xfrm rot="5400000">
              <a:off x="228600" y="3257550"/>
              <a:ext cx="114300" cy="114300"/>
            </a:xfrm>
            <a:prstGeom prst="triangle">
              <a:avLst>
                <a:gd name="adj" fmla="val 46875"/>
              </a:avLst>
            </a:prstGeom>
            <a:solidFill>
              <a:srgbClr val="A296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a:t>
              </a:r>
            </a:p>
          </p:txBody>
        </p:sp>
      </p:grpSp>
      <p:grpSp>
        <p:nvGrpSpPr>
          <p:cNvPr id="76809" name="Group 36"/>
          <p:cNvGrpSpPr>
            <a:grpSpLocks/>
          </p:cNvGrpSpPr>
          <p:nvPr/>
        </p:nvGrpSpPr>
        <p:grpSpPr bwMode="auto">
          <a:xfrm>
            <a:off x="152400" y="3352800"/>
            <a:ext cx="228600" cy="228600"/>
            <a:chOff x="457200" y="3200400"/>
            <a:chExt cx="228600" cy="228600"/>
          </a:xfrm>
        </p:grpSpPr>
        <p:sp>
          <p:nvSpPr>
            <p:cNvPr id="30" name="Oval 29"/>
            <p:cNvSpPr/>
            <p:nvPr/>
          </p:nvSpPr>
          <p:spPr>
            <a:xfrm>
              <a:off x="457200" y="3200400"/>
              <a:ext cx="228600" cy="228600"/>
            </a:xfrm>
            <a:prstGeom prst="ellipse">
              <a:avLst/>
            </a:prstGeom>
            <a:solidFill>
              <a:schemeClr val="bg2"/>
            </a:solidFill>
            <a:ln w="127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4" name="Straight Connector 33"/>
            <p:cNvCxnSpPr/>
            <p:nvPr/>
          </p:nvCxnSpPr>
          <p:spPr>
            <a:xfrm rot="16200000" flipH="1">
              <a:off x="491331" y="3318669"/>
              <a:ext cx="85725" cy="1588"/>
            </a:xfrm>
            <a:prstGeom prst="line">
              <a:avLst/>
            </a:prstGeom>
            <a:ln w="19050">
              <a:solidFill>
                <a:srgbClr val="A2965C"/>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6200000" flipH="1">
              <a:off x="565944" y="3318669"/>
              <a:ext cx="85725" cy="1587"/>
            </a:xfrm>
            <a:prstGeom prst="line">
              <a:avLst/>
            </a:prstGeom>
            <a:ln w="19050">
              <a:solidFill>
                <a:srgbClr val="A2965C"/>
              </a:solidFill>
            </a:ln>
          </p:spPr>
          <p:style>
            <a:lnRef idx="1">
              <a:schemeClr val="accent1"/>
            </a:lnRef>
            <a:fillRef idx="0">
              <a:schemeClr val="accent1"/>
            </a:fillRef>
            <a:effectRef idx="0">
              <a:schemeClr val="accent1"/>
            </a:effectRef>
            <a:fontRef idx="minor">
              <a:schemeClr val="tx1"/>
            </a:fontRef>
          </p:style>
        </p:cxnSp>
      </p:grpSp>
      <p:sp>
        <p:nvSpPr>
          <p:cNvPr id="38" name="Rectangle 37"/>
          <p:cNvSpPr/>
          <p:nvPr/>
        </p:nvSpPr>
        <p:spPr>
          <a:xfrm>
            <a:off x="76200" y="3886200"/>
            <a:ext cx="5334000" cy="76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6" name="Rounded Rectangle 45"/>
          <p:cNvSpPr/>
          <p:nvPr/>
        </p:nvSpPr>
        <p:spPr>
          <a:xfrm>
            <a:off x="152400" y="3733800"/>
            <a:ext cx="5181600" cy="76200"/>
          </a:xfrm>
          <a:prstGeom prst="roundRect">
            <a:avLst/>
          </a:prstGeom>
          <a:solidFill>
            <a:schemeClr val="bg2">
              <a:lumMod val="90000"/>
            </a:schemeClr>
          </a:solidFill>
          <a:ln w="12700">
            <a:solidFill>
              <a:schemeClr val="bg2">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lang="en-US"/>
          </a:p>
        </p:txBody>
      </p:sp>
      <p:sp>
        <p:nvSpPr>
          <p:cNvPr id="49" name="Rounded Rectangle 48"/>
          <p:cNvSpPr/>
          <p:nvPr/>
        </p:nvSpPr>
        <p:spPr>
          <a:xfrm>
            <a:off x="2514600" y="3733800"/>
            <a:ext cx="228600" cy="76200"/>
          </a:xfrm>
          <a:prstGeom prst="roundRect">
            <a:avLst/>
          </a:prstGeom>
          <a:solidFill>
            <a:schemeClr val="bg2">
              <a:lumMod val="75000"/>
            </a:schemeClr>
          </a:solidFill>
          <a:ln w="12700">
            <a:solidFill>
              <a:schemeClr val="bg2">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lIns="0" tIns="0" rIns="0" bIns="0" anchor="ctr"/>
          <a:lstStyle/>
          <a:p>
            <a:pPr algn="ctr" fontAlgn="auto">
              <a:spcBef>
                <a:spcPts val="0"/>
              </a:spcBef>
              <a:spcAft>
                <a:spcPts val="0"/>
              </a:spcAft>
              <a:defRPr/>
            </a:pPr>
            <a:r>
              <a:rPr lang="en-US" sz="500" dirty="0">
                <a:solidFill>
                  <a:schemeClr val="bg2">
                    <a:lumMod val="25000"/>
                  </a:schemeClr>
                </a:solidFill>
              </a:rPr>
              <a:t>&gt;&gt;</a:t>
            </a:r>
          </a:p>
        </p:txBody>
      </p:sp>
      <p:sp>
        <p:nvSpPr>
          <p:cNvPr id="50" name="Rounded Rectangle 49"/>
          <p:cNvSpPr/>
          <p:nvPr/>
        </p:nvSpPr>
        <p:spPr>
          <a:xfrm>
            <a:off x="5105400" y="3733800"/>
            <a:ext cx="228600" cy="76200"/>
          </a:xfrm>
          <a:prstGeom prst="roundRect">
            <a:avLst/>
          </a:prstGeom>
          <a:solidFill>
            <a:schemeClr val="bg2">
              <a:lumMod val="75000"/>
            </a:schemeClr>
          </a:solidFill>
          <a:ln w="12700">
            <a:solidFill>
              <a:schemeClr val="bg2">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lIns="0" tIns="0" rIns="0" bIns="0" anchor="ctr"/>
          <a:lstStyle/>
          <a:p>
            <a:pPr algn="ctr" fontAlgn="auto">
              <a:spcBef>
                <a:spcPts val="0"/>
              </a:spcBef>
              <a:spcAft>
                <a:spcPts val="0"/>
              </a:spcAft>
              <a:defRPr/>
            </a:pPr>
            <a:r>
              <a:rPr lang="en-US" sz="500" dirty="0">
                <a:solidFill>
                  <a:schemeClr val="bg2">
                    <a:lumMod val="25000"/>
                  </a:schemeClr>
                </a:solidFill>
              </a:rPr>
              <a:t>&lt;&lt;</a:t>
            </a:r>
          </a:p>
        </p:txBody>
      </p:sp>
      <p:sp>
        <p:nvSpPr>
          <p:cNvPr id="51" name="Rounded Rectangle 50"/>
          <p:cNvSpPr/>
          <p:nvPr/>
        </p:nvSpPr>
        <p:spPr>
          <a:xfrm>
            <a:off x="2743200" y="3733800"/>
            <a:ext cx="2362200" cy="76200"/>
          </a:xfrm>
          <a:prstGeom prst="roundRect">
            <a:avLst/>
          </a:prstGeom>
          <a:solidFill>
            <a:schemeClr val="bg2">
              <a:lumMod val="50000"/>
            </a:schemeClr>
          </a:solidFill>
          <a:ln w="12700">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lang="en-US"/>
          </a:p>
        </p:txBody>
      </p:sp>
      <p:sp>
        <p:nvSpPr>
          <p:cNvPr id="29" name="TextBox 28"/>
          <p:cNvSpPr txBox="1"/>
          <p:nvPr/>
        </p:nvSpPr>
        <p:spPr>
          <a:xfrm>
            <a:off x="8153400" y="44450"/>
            <a:ext cx="914400" cy="184150"/>
          </a:xfrm>
          <a:prstGeom prst="rect">
            <a:avLst/>
          </a:prstGeom>
          <a:noFill/>
        </p:spPr>
        <p:txBody>
          <a:bodyPr lIns="0" tIns="0" rIns="0" bIns="0">
            <a:spAutoFit/>
          </a:bodyPr>
          <a:lstStyle/>
          <a:p>
            <a:pPr fontAlgn="auto">
              <a:spcBef>
                <a:spcPts val="0"/>
              </a:spcBef>
              <a:spcAft>
                <a:spcPts val="0"/>
              </a:spcAft>
              <a:defRPr/>
            </a:pPr>
            <a:r>
              <a:rPr lang="en-US" sz="1200" dirty="0">
                <a:solidFill>
                  <a:schemeClr val="bg1">
                    <a:lumMod val="85000"/>
                  </a:schemeClr>
                </a:solidFill>
                <a:latin typeface="+mn-lt"/>
                <a:cs typeface="Times New Roman" pitchFamily="18" charset="0"/>
              </a:rPr>
              <a:t>Logout | Help</a:t>
            </a:r>
          </a:p>
        </p:txBody>
      </p:sp>
      <p:sp>
        <p:nvSpPr>
          <p:cNvPr id="32" name="Rounded Rectangle 31"/>
          <p:cNvSpPr/>
          <p:nvPr/>
        </p:nvSpPr>
        <p:spPr>
          <a:xfrm>
            <a:off x="5562600" y="838200"/>
            <a:ext cx="685800" cy="228600"/>
          </a:xfrm>
          <a:prstGeom prst="roundRect">
            <a:avLst/>
          </a:prstGeom>
          <a:solidFill>
            <a:schemeClr val="accent2"/>
          </a:solidFill>
          <a:ln w="19050">
            <a:solidFill>
              <a:schemeClr val="bg1"/>
            </a:solidFill>
          </a:ln>
        </p:spPr>
        <p:style>
          <a:lnRef idx="3">
            <a:schemeClr val="lt1"/>
          </a:lnRef>
          <a:fillRef idx="1">
            <a:schemeClr val="accent2"/>
          </a:fillRef>
          <a:effectRef idx="1">
            <a:schemeClr val="accent2"/>
          </a:effectRef>
          <a:fontRef idx="minor">
            <a:schemeClr val="lt1"/>
          </a:fontRef>
        </p:style>
        <p:txBody>
          <a:bodyPr lIns="45720" rIns="45720" anchor="ctr"/>
          <a:lstStyle/>
          <a:p>
            <a:pPr algn="ctr" fontAlgn="auto">
              <a:spcBef>
                <a:spcPts val="0"/>
              </a:spcBef>
              <a:spcAft>
                <a:spcPts val="0"/>
              </a:spcAft>
              <a:defRPr/>
            </a:pPr>
            <a:r>
              <a:rPr lang="en-US" sz="1200" dirty="0"/>
              <a:t>Search</a:t>
            </a:r>
          </a:p>
        </p:txBody>
      </p:sp>
      <p:sp>
        <p:nvSpPr>
          <p:cNvPr id="54" name="Rounded Rectangle 53"/>
          <p:cNvSpPr/>
          <p:nvPr/>
        </p:nvSpPr>
        <p:spPr>
          <a:xfrm>
            <a:off x="7467600" y="838200"/>
            <a:ext cx="838200" cy="228600"/>
          </a:xfrm>
          <a:prstGeom prst="roundRect">
            <a:avLst/>
          </a:prstGeom>
          <a:solidFill>
            <a:schemeClr val="accent2">
              <a:lumMod val="75000"/>
            </a:schemeClr>
          </a:solidFill>
          <a:ln w="19050">
            <a:solidFill>
              <a:schemeClr val="accent2"/>
            </a:solidFill>
          </a:ln>
        </p:spPr>
        <p:style>
          <a:lnRef idx="3">
            <a:schemeClr val="lt1"/>
          </a:lnRef>
          <a:fillRef idx="1">
            <a:schemeClr val="accent2"/>
          </a:fillRef>
          <a:effectRef idx="1">
            <a:schemeClr val="accent2"/>
          </a:effectRef>
          <a:fontRef idx="minor">
            <a:schemeClr val="lt1"/>
          </a:fontRef>
        </p:style>
        <p:txBody>
          <a:bodyPr lIns="45720" rIns="45720" anchor="ctr"/>
          <a:lstStyle/>
          <a:p>
            <a:pPr algn="ctr" fontAlgn="auto">
              <a:spcBef>
                <a:spcPts val="0"/>
              </a:spcBef>
              <a:spcAft>
                <a:spcPts val="0"/>
              </a:spcAft>
              <a:defRPr/>
            </a:pPr>
            <a:r>
              <a:rPr lang="en-US" sz="1200" dirty="0"/>
              <a:t>Annotate</a:t>
            </a:r>
          </a:p>
        </p:txBody>
      </p:sp>
      <p:grpSp>
        <p:nvGrpSpPr>
          <p:cNvPr id="76818" name="Group 59"/>
          <p:cNvGrpSpPr>
            <a:grpSpLocks/>
          </p:cNvGrpSpPr>
          <p:nvPr/>
        </p:nvGrpSpPr>
        <p:grpSpPr bwMode="auto">
          <a:xfrm>
            <a:off x="5562600" y="1295400"/>
            <a:ext cx="1600200" cy="228600"/>
            <a:chOff x="5562600" y="1295400"/>
            <a:chExt cx="1600200" cy="228600"/>
          </a:xfrm>
        </p:grpSpPr>
        <p:sp>
          <p:nvSpPr>
            <p:cNvPr id="76847" name="TextBox 55"/>
            <p:cNvSpPr txBox="1">
              <a:spLocks noChangeArrowheads="1"/>
            </p:cNvSpPr>
            <p:nvPr/>
          </p:nvSpPr>
          <p:spPr bwMode="auto">
            <a:xfrm>
              <a:off x="5562600" y="1295400"/>
              <a:ext cx="1066800" cy="169277"/>
            </a:xfrm>
            <a:prstGeom prst="rect">
              <a:avLst/>
            </a:prstGeom>
            <a:noFill/>
            <a:ln w="9525">
              <a:noFill/>
              <a:miter lim="800000"/>
              <a:headEnd/>
              <a:tailEnd/>
            </a:ln>
          </p:spPr>
          <p:txBody>
            <a:bodyPr lIns="0" tIns="0" rIns="0" bIns="0">
              <a:spAutoFit/>
            </a:bodyPr>
            <a:lstStyle/>
            <a:p>
              <a:r>
                <a:rPr lang="en-US" sz="1100">
                  <a:latin typeface="Calibri" pitchFamily="34" charset="0"/>
                </a:rPr>
                <a:t>Start Time:</a:t>
              </a:r>
            </a:p>
          </p:txBody>
        </p:sp>
        <p:sp>
          <p:nvSpPr>
            <p:cNvPr id="58" name="Rectangle 57"/>
            <p:cNvSpPr/>
            <p:nvPr/>
          </p:nvSpPr>
          <p:spPr>
            <a:xfrm>
              <a:off x="6248400" y="1295400"/>
              <a:ext cx="914400" cy="228600"/>
            </a:xfrm>
            <a:prstGeom prst="rect">
              <a:avLst/>
            </a:prstGeom>
            <a:solidFill>
              <a:schemeClr val="bg1">
                <a:lumMod val="95000"/>
              </a:schemeClr>
            </a:solidFill>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US" sz="1100" dirty="0"/>
                <a:t>12:30</a:t>
              </a:r>
            </a:p>
          </p:txBody>
        </p:sp>
      </p:grpSp>
      <p:sp>
        <p:nvSpPr>
          <p:cNvPr id="76819" name="TextBox 61"/>
          <p:cNvSpPr txBox="1">
            <a:spLocks noChangeArrowheads="1"/>
          </p:cNvSpPr>
          <p:nvPr/>
        </p:nvSpPr>
        <p:spPr bwMode="auto">
          <a:xfrm>
            <a:off x="7315200" y="1295400"/>
            <a:ext cx="1066800" cy="169863"/>
          </a:xfrm>
          <a:prstGeom prst="rect">
            <a:avLst/>
          </a:prstGeom>
          <a:noFill/>
          <a:ln w="9525">
            <a:noFill/>
            <a:miter lim="800000"/>
            <a:headEnd/>
            <a:tailEnd/>
          </a:ln>
        </p:spPr>
        <p:txBody>
          <a:bodyPr lIns="0" tIns="0" rIns="0" bIns="0">
            <a:spAutoFit/>
          </a:bodyPr>
          <a:lstStyle/>
          <a:p>
            <a:r>
              <a:rPr lang="en-US" sz="1100">
                <a:latin typeface="Calibri" pitchFamily="34" charset="0"/>
              </a:rPr>
              <a:t>End Time:</a:t>
            </a:r>
          </a:p>
        </p:txBody>
      </p:sp>
      <p:sp>
        <p:nvSpPr>
          <p:cNvPr id="63" name="Rectangle 62"/>
          <p:cNvSpPr/>
          <p:nvPr/>
        </p:nvSpPr>
        <p:spPr>
          <a:xfrm>
            <a:off x="7924800" y="1295400"/>
            <a:ext cx="914400" cy="228600"/>
          </a:xfrm>
          <a:prstGeom prst="rect">
            <a:avLst/>
          </a:prstGeom>
          <a:solidFill>
            <a:schemeClr val="bg1">
              <a:lumMod val="95000"/>
            </a:schemeClr>
          </a:solidFill>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US" sz="1100" dirty="0"/>
              <a:t>30:00</a:t>
            </a:r>
          </a:p>
        </p:txBody>
      </p:sp>
      <p:grpSp>
        <p:nvGrpSpPr>
          <p:cNvPr id="76821" name="Group 63"/>
          <p:cNvGrpSpPr>
            <a:grpSpLocks/>
          </p:cNvGrpSpPr>
          <p:nvPr/>
        </p:nvGrpSpPr>
        <p:grpSpPr bwMode="auto">
          <a:xfrm>
            <a:off x="5562600" y="1676400"/>
            <a:ext cx="3276600" cy="228600"/>
            <a:chOff x="5562600" y="1295400"/>
            <a:chExt cx="3276600" cy="228600"/>
          </a:xfrm>
        </p:grpSpPr>
        <p:sp>
          <p:nvSpPr>
            <p:cNvPr id="76845" name="TextBox 64"/>
            <p:cNvSpPr txBox="1">
              <a:spLocks noChangeArrowheads="1"/>
            </p:cNvSpPr>
            <p:nvPr/>
          </p:nvSpPr>
          <p:spPr bwMode="auto">
            <a:xfrm>
              <a:off x="5562600" y="1295400"/>
              <a:ext cx="1066800" cy="169277"/>
            </a:xfrm>
            <a:prstGeom prst="rect">
              <a:avLst/>
            </a:prstGeom>
            <a:noFill/>
            <a:ln w="9525">
              <a:noFill/>
              <a:miter lim="800000"/>
              <a:headEnd/>
              <a:tailEnd/>
            </a:ln>
          </p:spPr>
          <p:txBody>
            <a:bodyPr lIns="0" tIns="0" rIns="0" bIns="0">
              <a:spAutoFit/>
            </a:bodyPr>
            <a:lstStyle/>
            <a:p>
              <a:r>
                <a:rPr lang="en-US" sz="1100">
                  <a:latin typeface="Calibri" pitchFamily="34" charset="0"/>
                </a:rPr>
                <a:t>Title:</a:t>
              </a:r>
            </a:p>
          </p:txBody>
        </p:sp>
        <p:sp>
          <p:nvSpPr>
            <p:cNvPr id="66" name="Rectangle 65"/>
            <p:cNvSpPr/>
            <p:nvPr/>
          </p:nvSpPr>
          <p:spPr>
            <a:xfrm>
              <a:off x="6248400" y="1295400"/>
              <a:ext cx="2590800" cy="228600"/>
            </a:xfrm>
            <a:prstGeom prst="rect">
              <a:avLst/>
            </a:prstGeom>
            <a:solidFill>
              <a:schemeClr val="bg1">
                <a:lumMod val="95000"/>
              </a:schemeClr>
            </a:solidFill>
          </p:spPr>
          <p:style>
            <a:lnRef idx="1">
              <a:schemeClr val="dk1"/>
            </a:lnRef>
            <a:fillRef idx="2">
              <a:schemeClr val="dk1"/>
            </a:fillRef>
            <a:effectRef idx="1">
              <a:schemeClr val="dk1"/>
            </a:effectRef>
            <a:fontRef idx="minor">
              <a:schemeClr val="dk1"/>
            </a:fontRef>
          </p:style>
          <p:txBody>
            <a:bodyPr anchor="ctr"/>
            <a:lstStyle/>
            <a:p>
              <a:pPr fontAlgn="auto">
                <a:spcBef>
                  <a:spcPts val="0"/>
                </a:spcBef>
                <a:spcAft>
                  <a:spcPts val="0"/>
                </a:spcAft>
                <a:defRPr/>
              </a:pPr>
              <a:r>
                <a:rPr lang="en-US" sz="1100" dirty="0"/>
                <a:t>Bombing Raid WWII</a:t>
              </a:r>
            </a:p>
          </p:txBody>
        </p:sp>
      </p:grpSp>
      <p:grpSp>
        <p:nvGrpSpPr>
          <p:cNvPr id="76822" name="Group 66"/>
          <p:cNvGrpSpPr>
            <a:grpSpLocks/>
          </p:cNvGrpSpPr>
          <p:nvPr/>
        </p:nvGrpSpPr>
        <p:grpSpPr bwMode="auto">
          <a:xfrm>
            <a:off x="5562600" y="2039938"/>
            <a:ext cx="3276600" cy="855662"/>
            <a:chOff x="5562600" y="1295399"/>
            <a:chExt cx="3276600" cy="855078"/>
          </a:xfrm>
        </p:grpSpPr>
        <p:sp>
          <p:nvSpPr>
            <p:cNvPr id="76843" name="TextBox 67"/>
            <p:cNvSpPr txBox="1">
              <a:spLocks noChangeArrowheads="1"/>
            </p:cNvSpPr>
            <p:nvPr/>
          </p:nvSpPr>
          <p:spPr bwMode="auto">
            <a:xfrm>
              <a:off x="5562600" y="1295400"/>
              <a:ext cx="1066800" cy="169277"/>
            </a:xfrm>
            <a:prstGeom prst="rect">
              <a:avLst/>
            </a:prstGeom>
            <a:noFill/>
            <a:ln w="9525">
              <a:noFill/>
              <a:miter lim="800000"/>
              <a:headEnd/>
              <a:tailEnd/>
            </a:ln>
          </p:spPr>
          <p:txBody>
            <a:bodyPr lIns="0" tIns="0" rIns="0" bIns="0">
              <a:spAutoFit/>
            </a:bodyPr>
            <a:lstStyle/>
            <a:p>
              <a:r>
                <a:rPr lang="en-US" sz="1100">
                  <a:latin typeface="Calibri" pitchFamily="34" charset="0"/>
                </a:rPr>
                <a:t>Note:</a:t>
              </a:r>
            </a:p>
          </p:txBody>
        </p:sp>
        <p:sp>
          <p:nvSpPr>
            <p:cNvPr id="69" name="Rectangle 68"/>
            <p:cNvSpPr/>
            <p:nvPr/>
          </p:nvSpPr>
          <p:spPr>
            <a:xfrm>
              <a:off x="6248400" y="1295399"/>
              <a:ext cx="2590800" cy="855078"/>
            </a:xfrm>
            <a:prstGeom prst="rect">
              <a:avLst/>
            </a:prstGeom>
            <a:solidFill>
              <a:schemeClr val="bg1">
                <a:lumMod val="95000"/>
              </a:schemeClr>
            </a:solidFill>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r>
                <a:rPr lang="en-US" sz="1100" dirty="0"/>
                <a:t>Footage of a bombing raid during WWII.</a:t>
              </a:r>
            </a:p>
          </p:txBody>
        </p:sp>
      </p:grpSp>
      <p:sp>
        <p:nvSpPr>
          <p:cNvPr id="76823" name="TextBox 70"/>
          <p:cNvSpPr txBox="1">
            <a:spLocks noChangeArrowheads="1"/>
          </p:cNvSpPr>
          <p:nvPr/>
        </p:nvSpPr>
        <p:spPr bwMode="auto">
          <a:xfrm>
            <a:off x="5562600" y="3352800"/>
            <a:ext cx="1219200" cy="169863"/>
          </a:xfrm>
          <a:prstGeom prst="rect">
            <a:avLst/>
          </a:prstGeom>
          <a:noFill/>
          <a:ln w="9525">
            <a:noFill/>
            <a:miter lim="800000"/>
            <a:headEnd/>
            <a:tailEnd/>
          </a:ln>
        </p:spPr>
        <p:txBody>
          <a:bodyPr lIns="0" tIns="0" rIns="0" bIns="0">
            <a:spAutoFit/>
          </a:bodyPr>
          <a:lstStyle/>
          <a:p>
            <a:r>
              <a:rPr lang="en-US" sz="1100">
                <a:latin typeface="Calibri" pitchFamily="34" charset="0"/>
              </a:rPr>
              <a:t>Indexed/Searchable:</a:t>
            </a:r>
          </a:p>
        </p:txBody>
      </p:sp>
      <p:sp>
        <p:nvSpPr>
          <p:cNvPr id="72" name="Rectangle 71"/>
          <p:cNvSpPr/>
          <p:nvPr/>
        </p:nvSpPr>
        <p:spPr>
          <a:xfrm>
            <a:off x="6843713" y="3370263"/>
            <a:ext cx="166687" cy="152400"/>
          </a:xfrm>
          <a:prstGeom prst="rect">
            <a:avLst/>
          </a:prstGeom>
          <a:solidFill>
            <a:schemeClr val="bg1">
              <a:lumMod val="95000"/>
            </a:schemeClr>
          </a:solidFill>
        </p:spPr>
        <p:style>
          <a:lnRef idx="1">
            <a:schemeClr val="dk1"/>
          </a:lnRef>
          <a:fillRef idx="2">
            <a:schemeClr val="dk1"/>
          </a:fillRef>
          <a:effectRef idx="1">
            <a:schemeClr val="dk1"/>
          </a:effectRef>
          <a:fontRef idx="minor">
            <a:schemeClr val="dk1"/>
          </a:fontRef>
        </p:style>
        <p:txBody>
          <a:bodyPr lIns="109728" bIns="73152" anchor="ctr"/>
          <a:lstStyle/>
          <a:p>
            <a:pPr algn="ctr" fontAlgn="auto">
              <a:spcBef>
                <a:spcPts val="0"/>
              </a:spcBef>
              <a:spcAft>
                <a:spcPts val="0"/>
              </a:spcAft>
              <a:defRPr/>
            </a:pPr>
            <a:r>
              <a:rPr lang="en-US" dirty="0">
                <a:latin typeface="Wingdings" pitchFamily="2" charset="2"/>
              </a:rPr>
              <a:t>ü</a:t>
            </a:r>
          </a:p>
        </p:txBody>
      </p:sp>
      <p:grpSp>
        <p:nvGrpSpPr>
          <p:cNvPr id="76825" name="Group 90"/>
          <p:cNvGrpSpPr>
            <a:grpSpLocks/>
          </p:cNvGrpSpPr>
          <p:nvPr/>
        </p:nvGrpSpPr>
        <p:grpSpPr bwMode="auto">
          <a:xfrm>
            <a:off x="5562600" y="3048000"/>
            <a:ext cx="609600" cy="169863"/>
            <a:chOff x="5562600" y="2971800"/>
            <a:chExt cx="609600" cy="169277"/>
          </a:xfrm>
        </p:grpSpPr>
        <p:sp>
          <p:nvSpPr>
            <p:cNvPr id="76841" name="TextBox 77"/>
            <p:cNvSpPr txBox="1">
              <a:spLocks noChangeArrowheads="1"/>
            </p:cNvSpPr>
            <p:nvPr/>
          </p:nvSpPr>
          <p:spPr bwMode="auto">
            <a:xfrm>
              <a:off x="5562600" y="2971800"/>
              <a:ext cx="457200" cy="169277"/>
            </a:xfrm>
            <a:prstGeom prst="rect">
              <a:avLst/>
            </a:prstGeom>
            <a:noFill/>
            <a:ln w="9525">
              <a:noFill/>
              <a:miter lim="800000"/>
              <a:headEnd/>
              <a:tailEnd/>
            </a:ln>
          </p:spPr>
          <p:txBody>
            <a:bodyPr lIns="0" tIns="0" rIns="0" bIns="0">
              <a:spAutoFit/>
            </a:bodyPr>
            <a:lstStyle/>
            <a:p>
              <a:r>
                <a:rPr lang="en-US" sz="1100">
                  <a:latin typeface="Calibri" pitchFamily="34" charset="0"/>
                </a:rPr>
                <a:t>Private </a:t>
              </a:r>
            </a:p>
          </p:txBody>
        </p:sp>
        <p:sp>
          <p:nvSpPr>
            <p:cNvPr id="86" name="Oval 85"/>
            <p:cNvSpPr/>
            <p:nvPr/>
          </p:nvSpPr>
          <p:spPr>
            <a:xfrm>
              <a:off x="6019800" y="2971800"/>
              <a:ext cx="152400" cy="151874"/>
            </a:xfrm>
            <a:prstGeom prst="ellipse">
              <a:avLst/>
            </a:prstGeom>
            <a:solidFill>
              <a:schemeClr val="bg1"/>
            </a:solidFill>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a:p>
          </p:txBody>
        </p:sp>
      </p:grpSp>
      <p:grpSp>
        <p:nvGrpSpPr>
          <p:cNvPr id="76826" name="Group 88"/>
          <p:cNvGrpSpPr>
            <a:grpSpLocks/>
          </p:cNvGrpSpPr>
          <p:nvPr/>
        </p:nvGrpSpPr>
        <p:grpSpPr bwMode="auto">
          <a:xfrm>
            <a:off x="8001000" y="3048000"/>
            <a:ext cx="838200" cy="336550"/>
            <a:chOff x="7772400" y="2971800"/>
            <a:chExt cx="838200" cy="335390"/>
          </a:xfrm>
        </p:grpSpPr>
        <p:sp>
          <p:nvSpPr>
            <p:cNvPr id="76839" name="TextBox 83"/>
            <p:cNvSpPr txBox="1">
              <a:spLocks noChangeArrowheads="1"/>
            </p:cNvSpPr>
            <p:nvPr/>
          </p:nvSpPr>
          <p:spPr bwMode="auto">
            <a:xfrm>
              <a:off x="7772400" y="2971800"/>
              <a:ext cx="685800" cy="335390"/>
            </a:xfrm>
            <a:prstGeom prst="rect">
              <a:avLst/>
            </a:prstGeom>
            <a:noFill/>
            <a:ln w="9525">
              <a:noFill/>
              <a:miter lim="800000"/>
              <a:headEnd/>
              <a:tailEnd/>
            </a:ln>
          </p:spPr>
          <p:txBody>
            <a:bodyPr lIns="0" tIns="0" rIns="0" bIns="0">
              <a:spAutoFit/>
            </a:bodyPr>
            <a:lstStyle/>
            <a:p>
              <a:r>
                <a:rPr lang="en-US" sz="1100">
                  <a:latin typeface="Calibri" pitchFamily="34" charset="0"/>
                </a:rPr>
                <a:t>NJVid Wide</a:t>
              </a:r>
            </a:p>
          </p:txBody>
        </p:sp>
        <p:sp>
          <p:nvSpPr>
            <p:cNvPr id="87" name="Oval 86"/>
            <p:cNvSpPr/>
            <p:nvPr/>
          </p:nvSpPr>
          <p:spPr>
            <a:xfrm>
              <a:off x="8458200" y="2971800"/>
              <a:ext cx="152400" cy="151875"/>
            </a:xfrm>
            <a:prstGeom prst="ellipse">
              <a:avLst/>
            </a:prstGeom>
            <a:solidFill>
              <a:schemeClr val="bg1"/>
            </a:solidFill>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a:p>
          </p:txBody>
        </p:sp>
      </p:grpSp>
      <p:grpSp>
        <p:nvGrpSpPr>
          <p:cNvPr id="76827" name="Group 89"/>
          <p:cNvGrpSpPr>
            <a:grpSpLocks/>
          </p:cNvGrpSpPr>
          <p:nvPr/>
        </p:nvGrpSpPr>
        <p:grpSpPr bwMode="auto">
          <a:xfrm>
            <a:off x="6477000" y="3048000"/>
            <a:ext cx="1295400" cy="169863"/>
            <a:chOff x="6324600" y="2971800"/>
            <a:chExt cx="1295400" cy="169277"/>
          </a:xfrm>
        </p:grpSpPr>
        <p:sp>
          <p:nvSpPr>
            <p:cNvPr id="76837" name="TextBox 82"/>
            <p:cNvSpPr txBox="1">
              <a:spLocks noChangeArrowheads="1"/>
            </p:cNvSpPr>
            <p:nvPr/>
          </p:nvSpPr>
          <p:spPr bwMode="auto">
            <a:xfrm>
              <a:off x="6324600" y="2971800"/>
              <a:ext cx="1295400" cy="169277"/>
            </a:xfrm>
            <a:prstGeom prst="rect">
              <a:avLst/>
            </a:prstGeom>
            <a:noFill/>
            <a:ln w="9525">
              <a:noFill/>
              <a:miter lim="800000"/>
              <a:headEnd/>
              <a:tailEnd/>
            </a:ln>
          </p:spPr>
          <p:txBody>
            <a:bodyPr lIns="0" tIns="0" rIns="0" bIns="0">
              <a:spAutoFit/>
            </a:bodyPr>
            <a:lstStyle/>
            <a:p>
              <a:r>
                <a:rPr lang="en-US" sz="1100">
                  <a:latin typeface="Calibri" pitchFamily="34" charset="0"/>
                </a:rPr>
                <a:t>My Institution Only</a:t>
              </a:r>
            </a:p>
          </p:txBody>
        </p:sp>
        <p:sp>
          <p:nvSpPr>
            <p:cNvPr id="88" name="Oval 87"/>
            <p:cNvSpPr/>
            <p:nvPr/>
          </p:nvSpPr>
          <p:spPr>
            <a:xfrm>
              <a:off x="7467600" y="2971800"/>
              <a:ext cx="152400" cy="151874"/>
            </a:xfrm>
            <a:prstGeom prst="ellipse">
              <a:avLst/>
            </a:prstGeom>
            <a:solidFill>
              <a:schemeClr val="tx1">
                <a:lumMod val="50000"/>
                <a:lumOff val="50000"/>
              </a:schemeClr>
            </a:solidFill>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a:p>
          </p:txBody>
        </p:sp>
      </p:grpSp>
      <p:sp>
        <p:nvSpPr>
          <p:cNvPr id="93" name="Rounded Rectangle 92"/>
          <p:cNvSpPr/>
          <p:nvPr/>
        </p:nvSpPr>
        <p:spPr>
          <a:xfrm>
            <a:off x="7924800" y="3505200"/>
            <a:ext cx="838200" cy="228600"/>
          </a:xfrm>
          <a:prstGeom prst="roundRect">
            <a:avLst/>
          </a:prstGeom>
          <a:ln/>
        </p:spPr>
        <p:style>
          <a:lnRef idx="1">
            <a:schemeClr val="accent2"/>
          </a:lnRef>
          <a:fillRef idx="2">
            <a:schemeClr val="accent2"/>
          </a:fillRef>
          <a:effectRef idx="1">
            <a:schemeClr val="accent2"/>
          </a:effectRef>
          <a:fontRef idx="minor">
            <a:schemeClr val="dk1"/>
          </a:fontRef>
        </p:style>
        <p:txBody>
          <a:bodyPr lIns="45720" rIns="45720" anchor="ctr"/>
          <a:lstStyle/>
          <a:p>
            <a:pPr algn="ctr" fontAlgn="auto">
              <a:spcBef>
                <a:spcPts val="0"/>
              </a:spcBef>
              <a:spcAft>
                <a:spcPts val="0"/>
              </a:spcAft>
              <a:defRPr/>
            </a:pPr>
            <a:r>
              <a:rPr lang="en-US" sz="1200" b="1" dirty="0"/>
              <a:t>Save</a:t>
            </a:r>
          </a:p>
        </p:txBody>
      </p:sp>
      <p:sp>
        <p:nvSpPr>
          <p:cNvPr id="55" name="Rounded Rectangle 54"/>
          <p:cNvSpPr/>
          <p:nvPr/>
        </p:nvSpPr>
        <p:spPr>
          <a:xfrm>
            <a:off x="6400800" y="838200"/>
            <a:ext cx="914400" cy="228600"/>
          </a:xfrm>
          <a:prstGeom prst="roundRect">
            <a:avLst/>
          </a:prstGeom>
          <a:ln w="19050"/>
        </p:spPr>
        <p:style>
          <a:lnRef idx="3">
            <a:schemeClr val="lt1"/>
          </a:lnRef>
          <a:fillRef idx="1">
            <a:schemeClr val="accent2"/>
          </a:fillRef>
          <a:effectRef idx="1">
            <a:schemeClr val="accent2"/>
          </a:effectRef>
          <a:fontRef idx="minor">
            <a:schemeClr val="lt1"/>
          </a:fontRef>
        </p:style>
        <p:txBody>
          <a:bodyPr lIns="45720" rIns="45720" anchor="ctr"/>
          <a:lstStyle/>
          <a:p>
            <a:pPr algn="ctr" fontAlgn="auto">
              <a:spcBef>
                <a:spcPts val="0"/>
              </a:spcBef>
              <a:spcAft>
                <a:spcPts val="0"/>
              </a:spcAft>
              <a:defRPr/>
            </a:pPr>
            <a:r>
              <a:rPr lang="en-US" sz="1200" dirty="0"/>
              <a:t>My Content</a:t>
            </a:r>
          </a:p>
        </p:txBody>
      </p:sp>
      <p:sp>
        <p:nvSpPr>
          <p:cNvPr id="59" name="Rounded Rectangle 58"/>
          <p:cNvSpPr/>
          <p:nvPr/>
        </p:nvSpPr>
        <p:spPr>
          <a:xfrm flipH="1">
            <a:off x="2743200" y="3733800"/>
            <a:ext cx="76200" cy="152400"/>
          </a:xfrm>
          <a:prstGeom prst="roundRect">
            <a:avLst/>
          </a:prstGeom>
          <a:solidFill>
            <a:schemeClr val="bg2">
              <a:lumMod val="25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76831" name="Picture 59" descr="Untitled-3.jpg"/>
          <p:cNvPicPr>
            <a:picLocks noChangeAspect="1"/>
          </p:cNvPicPr>
          <p:nvPr/>
        </p:nvPicPr>
        <p:blipFill>
          <a:blip r:embed="rId3"/>
          <a:srcRect/>
          <a:stretch>
            <a:fillRect/>
          </a:stretch>
        </p:blipFill>
        <p:spPr bwMode="auto">
          <a:xfrm>
            <a:off x="762000" y="762000"/>
            <a:ext cx="3886200" cy="2895600"/>
          </a:xfrm>
          <a:prstGeom prst="rect">
            <a:avLst/>
          </a:prstGeom>
          <a:noFill/>
          <a:ln w="9525">
            <a:noFill/>
            <a:miter lim="800000"/>
            <a:headEnd/>
            <a:tailEnd/>
          </a:ln>
        </p:spPr>
      </p:pic>
      <p:sp>
        <p:nvSpPr>
          <p:cNvPr id="44" name="Rectangle 43"/>
          <p:cNvSpPr/>
          <p:nvPr/>
        </p:nvSpPr>
        <p:spPr>
          <a:xfrm>
            <a:off x="76200" y="762000"/>
            <a:ext cx="5334000" cy="381000"/>
          </a:xfrm>
          <a:prstGeom prst="rect">
            <a:avLst/>
          </a:prstGeom>
          <a:solidFill>
            <a:schemeClr val="bg2">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7" name="Rectangle 66"/>
          <p:cNvSpPr/>
          <p:nvPr/>
        </p:nvSpPr>
        <p:spPr>
          <a:xfrm>
            <a:off x="990600" y="762000"/>
            <a:ext cx="990600" cy="381000"/>
          </a:xfrm>
          <a:prstGeom prst="rect">
            <a:avLst/>
          </a:prstGeom>
          <a:solidFill>
            <a:schemeClr val="bg2">
              <a:lumMod val="10000"/>
              <a:alpha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fontAlgn="auto">
              <a:spcBef>
                <a:spcPts val="0"/>
              </a:spcBef>
              <a:spcAft>
                <a:spcPts val="0"/>
              </a:spcAft>
              <a:defRPr/>
            </a:pPr>
            <a:r>
              <a:rPr lang="en-US" sz="1000" dirty="0"/>
              <a:t>Amsterdam, The Netherlands</a:t>
            </a:r>
          </a:p>
        </p:txBody>
      </p:sp>
      <p:sp>
        <p:nvSpPr>
          <p:cNvPr id="70" name="Rectangle 69"/>
          <p:cNvSpPr/>
          <p:nvPr/>
        </p:nvSpPr>
        <p:spPr>
          <a:xfrm>
            <a:off x="2819400" y="762000"/>
            <a:ext cx="2590800" cy="381000"/>
          </a:xfrm>
          <a:prstGeom prst="rect">
            <a:avLst/>
          </a:prstGeom>
          <a:solidFill>
            <a:schemeClr val="bg2">
              <a:lumMod val="10000"/>
              <a:alpha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fontAlgn="auto">
              <a:spcBef>
                <a:spcPts val="0"/>
              </a:spcBef>
              <a:spcAft>
                <a:spcPts val="0"/>
              </a:spcAft>
              <a:defRPr/>
            </a:pPr>
            <a:r>
              <a:rPr lang="en-US" sz="1000" dirty="0"/>
              <a:t>Bombing Raid WWII</a:t>
            </a:r>
          </a:p>
        </p:txBody>
      </p:sp>
      <p:sp>
        <p:nvSpPr>
          <p:cNvPr id="57" name="Rounded Rectangular Callout 56"/>
          <p:cNvSpPr/>
          <p:nvPr/>
        </p:nvSpPr>
        <p:spPr>
          <a:xfrm>
            <a:off x="1600200" y="76200"/>
            <a:ext cx="2590800" cy="533400"/>
          </a:xfrm>
          <a:prstGeom prst="wedgeRoundRectCallout">
            <a:avLst>
              <a:gd name="adj1" fmla="val -20606"/>
              <a:gd name="adj2" fmla="val 82018"/>
              <a:gd name="adj3" fmla="val 16667"/>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400" dirty="0">
                <a:solidFill>
                  <a:schemeClr val="tx1">
                    <a:lumMod val="95000"/>
                    <a:lumOff val="5000"/>
                  </a:schemeClr>
                </a:solidFill>
              </a:rPr>
              <a:t>Multiple annotations saved appearing in the timeline.</a:t>
            </a:r>
          </a:p>
        </p:txBody>
      </p:sp>
      <p:pic>
        <p:nvPicPr>
          <p:cNvPr id="60" name="Picture 59" descr="njvid_190x78.jpg"/>
          <p:cNvPicPr>
            <a:picLocks noChangeAspect="1"/>
          </p:cNvPicPr>
          <p:nvPr/>
        </p:nvPicPr>
        <p:blipFill>
          <a:blip r:embed="rId4"/>
          <a:stretch>
            <a:fillRect/>
          </a:stretch>
        </p:blipFill>
        <p:spPr>
          <a:xfrm>
            <a:off x="76200" y="76200"/>
            <a:ext cx="1295400" cy="531796"/>
          </a:xfrm>
          <a:prstGeom prst="roundRect">
            <a:avLst>
              <a:gd name="adj" fmla="val 8594"/>
            </a:avLst>
          </a:prstGeom>
          <a:solidFill>
            <a:srgbClr val="FFFFFF">
              <a:shade val="85000"/>
            </a:srgbClr>
          </a:solidFill>
          <a:ln>
            <a:solidFill>
              <a:schemeClr val="tx1">
                <a:lumMod val="85000"/>
                <a:lumOff val="15000"/>
              </a:schemeClr>
            </a:solidFill>
          </a:ln>
          <a:effectLst>
            <a:outerShdw blurRad="57785" dist="33020" dir="3180000" algn="ctr">
              <a:srgbClr val="000000">
                <a:alpha val="30000"/>
              </a:srgbClr>
            </a:outerShdw>
            <a:reflection blurRad="12700" stA="38000" endPos="28000" dist="5000" dir="5400000" sy="-100000" algn="bl" rotWithShape="0"/>
          </a:effectLst>
          <a:scene3d>
            <a:camera prst="orthographicFront">
              <a:rot lat="0" lon="0" rev="0"/>
            </a:camera>
            <a:lightRig rig="brightRoom" dir="t">
              <a:rot lat="0" lon="0" rev="600000"/>
            </a:lightRig>
          </a:scene3d>
          <a:sp3d prstMaterial="metal">
            <a:bevelT w="38100" h="57150" prst="angle"/>
          </a:sp3d>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49" name="Picture 2"/>
          <p:cNvPicPr>
            <a:picLocks noChangeAspect="1" noChangeArrowheads="1"/>
          </p:cNvPicPr>
          <p:nvPr/>
        </p:nvPicPr>
        <p:blipFill>
          <a:blip r:embed="rId3"/>
          <a:srcRect/>
          <a:stretch>
            <a:fillRect/>
          </a:stretch>
        </p:blipFill>
        <p:spPr bwMode="auto">
          <a:xfrm>
            <a:off x="0" y="0"/>
            <a:ext cx="12192000" cy="76200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p:txBody>
          <a:bodyPr/>
          <a:lstStyle/>
          <a:p>
            <a:pPr eaLnBrk="1" hangingPunct="1"/>
            <a:r>
              <a:rPr lang="en-US" smtClean="0"/>
              <a:t>The Annotation Object</a:t>
            </a:r>
          </a:p>
        </p:txBody>
      </p:sp>
      <p:sp>
        <p:nvSpPr>
          <p:cNvPr id="80898" name="Flowchart: Alternate Process 3"/>
          <p:cNvSpPr>
            <a:spLocks noChangeArrowheads="1"/>
          </p:cNvSpPr>
          <p:nvPr/>
        </p:nvSpPr>
        <p:spPr bwMode="auto">
          <a:xfrm>
            <a:off x="457200" y="2466975"/>
            <a:ext cx="2590800" cy="2181225"/>
          </a:xfrm>
          <a:prstGeom prst="flowChartAlternateProcess">
            <a:avLst/>
          </a:prstGeom>
          <a:noFill/>
          <a:ln w="19050" algn="ctr">
            <a:solidFill>
              <a:schemeClr val="tx1"/>
            </a:solidFill>
            <a:miter lim="800000"/>
            <a:headEnd/>
            <a:tailEnd/>
          </a:ln>
        </p:spPr>
        <p:txBody>
          <a:bodyPr wrap="none"/>
          <a:lstStyle/>
          <a:p>
            <a:endParaRPr lang="en-US">
              <a:latin typeface="Calibri" pitchFamily="34" charset="0"/>
            </a:endParaRPr>
          </a:p>
        </p:txBody>
      </p:sp>
      <p:sp>
        <p:nvSpPr>
          <p:cNvPr id="80899" name="TextBox 4"/>
          <p:cNvSpPr txBox="1">
            <a:spLocks noChangeArrowheads="1"/>
          </p:cNvSpPr>
          <p:nvPr/>
        </p:nvSpPr>
        <p:spPr bwMode="auto">
          <a:xfrm>
            <a:off x="533400" y="2543175"/>
            <a:ext cx="2362200" cy="1938338"/>
          </a:xfrm>
          <a:prstGeom prst="rect">
            <a:avLst/>
          </a:prstGeom>
          <a:noFill/>
          <a:ln w="9525">
            <a:noFill/>
            <a:miter lim="800000"/>
            <a:headEnd/>
            <a:tailEnd/>
          </a:ln>
        </p:spPr>
        <p:txBody>
          <a:bodyPr>
            <a:spAutoFit/>
          </a:bodyPr>
          <a:lstStyle/>
          <a:p>
            <a:r>
              <a:rPr lang="en-US" sz="1200" b="1"/>
              <a:t>Institution: ABC</a:t>
            </a:r>
          </a:p>
          <a:p>
            <a:r>
              <a:rPr lang="en-US" sz="1200" b="1"/>
              <a:t>The Hidden Child</a:t>
            </a:r>
          </a:p>
          <a:p>
            <a:r>
              <a:rPr lang="en-US" sz="1200" b="1"/>
              <a:t>Selected Themes</a:t>
            </a:r>
          </a:p>
          <a:p>
            <a:endParaRPr lang="en-US" sz="1200" b="1"/>
          </a:p>
          <a:p>
            <a:r>
              <a:rPr lang="en-US" sz="1200" b="1"/>
              <a:t>Structure Map</a:t>
            </a:r>
          </a:p>
          <a:p>
            <a:r>
              <a:rPr lang="en-US" sz="1200" b="1" u="sng"/>
              <a:t>   </a:t>
            </a:r>
            <a:r>
              <a:rPr lang="en-US" sz="1200" u="sng"/>
              <a:t>Amsterdam – 5:01 to 8:34</a:t>
            </a:r>
          </a:p>
          <a:p>
            <a:r>
              <a:rPr lang="en-US" sz="1200" u="sng"/>
              <a:t>   Bombing Raid: 12:30 to 30:00</a:t>
            </a:r>
          </a:p>
          <a:p>
            <a:r>
              <a:rPr lang="en-US" sz="1200" u="sng"/>
              <a:t>   URI – pts to video stream</a:t>
            </a:r>
          </a:p>
          <a:p>
            <a:endParaRPr lang="en-US" sz="1200" b="1"/>
          </a:p>
          <a:p>
            <a:r>
              <a:rPr lang="en-US" sz="1200" b="1"/>
              <a:t>Access Restrictions</a:t>
            </a:r>
          </a:p>
        </p:txBody>
      </p:sp>
      <p:sp>
        <p:nvSpPr>
          <p:cNvPr id="80900" name="TextBox 5"/>
          <p:cNvSpPr txBox="1">
            <a:spLocks noChangeArrowheads="1"/>
          </p:cNvSpPr>
          <p:nvPr/>
        </p:nvSpPr>
        <p:spPr bwMode="auto">
          <a:xfrm>
            <a:off x="457200" y="4724400"/>
            <a:ext cx="2640013" cy="307975"/>
          </a:xfrm>
          <a:prstGeom prst="rect">
            <a:avLst/>
          </a:prstGeom>
          <a:noFill/>
          <a:ln w="9525">
            <a:noFill/>
            <a:miter lim="800000"/>
            <a:headEnd/>
            <a:tailEnd/>
          </a:ln>
        </p:spPr>
        <p:txBody>
          <a:bodyPr wrap="none">
            <a:spAutoFit/>
          </a:bodyPr>
          <a:lstStyle/>
          <a:p>
            <a:r>
              <a:rPr lang="en-US" sz="1400" b="1"/>
              <a:t>Annotation Screen Facsimile</a:t>
            </a:r>
          </a:p>
        </p:txBody>
      </p:sp>
      <p:sp>
        <p:nvSpPr>
          <p:cNvPr id="80901" name="Right Arrow 6"/>
          <p:cNvSpPr>
            <a:spLocks noChangeArrowheads="1"/>
          </p:cNvSpPr>
          <p:nvPr/>
        </p:nvSpPr>
        <p:spPr bwMode="auto">
          <a:xfrm>
            <a:off x="3276600" y="3200400"/>
            <a:ext cx="533400" cy="457200"/>
          </a:xfrm>
          <a:prstGeom prst="rightArrow">
            <a:avLst>
              <a:gd name="adj1" fmla="val 50000"/>
              <a:gd name="adj2" fmla="val 49999"/>
            </a:avLst>
          </a:prstGeom>
          <a:solidFill>
            <a:schemeClr val="accent2"/>
          </a:solidFill>
          <a:ln w="9525" algn="ctr">
            <a:solidFill>
              <a:schemeClr val="tx1"/>
            </a:solidFill>
            <a:miter lim="800000"/>
            <a:headEnd/>
            <a:tailEnd/>
          </a:ln>
        </p:spPr>
        <p:txBody>
          <a:bodyPr wrap="none"/>
          <a:lstStyle/>
          <a:p>
            <a:endParaRPr lang="en-US">
              <a:latin typeface="Calibri" pitchFamily="34" charset="0"/>
            </a:endParaRPr>
          </a:p>
        </p:txBody>
      </p:sp>
      <p:sp>
        <p:nvSpPr>
          <p:cNvPr id="80902" name="Rectangle 4"/>
          <p:cNvSpPr>
            <a:spLocks noChangeArrowheads="1"/>
          </p:cNvSpPr>
          <p:nvPr/>
        </p:nvSpPr>
        <p:spPr bwMode="auto">
          <a:xfrm>
            <a:off x="4102100" y="2238375"/>
            <a:ext cx="1828800" cy="457200"/>
          </a:xfrm>
          <a:prstGeom prst="rect">
            <a:avLst/>
          </a:prstGeom>
          <a:solidFill>
            <a:srgbClr val="FFCC99"/>
          </a:solidFill>
          <a:ln w="25400">
            <a:solidFill>
              <a:schemeClr val="tx1"/>
            </a:solidFill>
            <a:miter lim="800000"/>
            <a:headEnd/>
            <a:tailEnd/>
          </a:ln>
        </p:spPr>
        <p:txBody>
          <a:bodyPr wrap="none" anchor="ctr"/>
          <a:lstStyle/>
          <a:p>
            <a:endParaRPr lang="en-US">
              <a:latin typeface="Calibri" pitchFamily="34" charset="0"/>
            </a:endParaRPr>
          </a:p>
        </p:txBody>
      </p:sp>
      <p:sp>
        <p:nvSpPr>
          <p:cNvPr id="80903" name="Text Box 5"/>
          <p:cNvSpPr txBox="1">
            <a:spLocks noChangeArrowheads="1"/>
          </p:cNvSpPr>
          <p:nvPr/>
        </p:nvSpPr>
        <p:spPr bwMode="auto">
          <a:xfrm>
            <a:off x="4406900" y="2314575"/>
            <a:ext cx="1336675" cy="304800"/>
          </a:xfrm>
          <a:prstGeom prst="rect">
            <a:avLst/>
          </a:prstGeom>
          <a:noFill/>
          <a:ln w="9525">
            <a:noFill/>
            <a:miter lim="800000"/>
            <a:headEnd/>
            <a:tailEnd/>
          </a:ln>
        </p:spPr>
        <p:txBody>
          <a:bodyPr wrap="none">
            <a:spAutoFit/>
          </a:bodyPr>
          <a:lstStyle/>
          <a:p>
            <a:r>
              <a:rPr lang="en-US" sz="1400" b="1"/>
              <a:t>Repository ID</a:t>
            </a:r>
          </a:p>
        </p:txBody>
      </p:sp>
      <p:sp>
        <p:nvSpPr>
          <p:cNvPr id="80904" name="Rectangle 6"/>
          <p:cNvSpPr>
            <a:spLocks noChangeArrowheads="1"/>
          </p:cNvSpPr>
          <p:nvPr/>
        </p:nvSpPr>
        <p:spPr bwMode="auto">
          <a:xfrm>
            <a:off x="4102100" y="2695575"/>
            <a:ext cx="1828800" cy="457200"/>
          </a:xfrm>
          <a:prstGeom prst="rect">
            <a:avLst/>
          </a:prstGeom>
          <a:solidFill>
            <a:srgbClr val="FFCC99"/>
          </a:solidFill>
          <a:ln w="25400">
            <a:solidFill>
              <a:schemeClr val="tx1"/>
            </a:solidFill>
            <a:miter lim="800000"/>
            <a:headEnd/>
            <a:tailEnd/>
          </a:ln>
        </p:spPr>
        <p:txBody>
          <a:bodyPr wrap="none" anchor="ctr"/>
          <a:lstStyle/>
          <a:p>
            <a:endParaRPr lang="en-US">
              <a:latin typeface="Calibri" pitchFamily="34" charset="0"/>
            </a:endParaRPr>
          </a:p>
        </p:txBody>
      </p:sp>
      <p:sp>
        <p:nvSpPr>
          <p:cNvPr id="80905" name="Text Box 7"/>
          <p:cNvSpPr txBox="1">
            <a:spLocks noChangeArrowheads="1"/>
          </p:cNvSpPr>
          <p:nvPr/>
        </p:nvSpPr>
        <p:spPr bwMode="auto">
          <a:xfrm>
            <a:off x="4402138" y="2771775"/>
            <a:ext cx="950912" cy="304800"/>
          </a:xfrm>
          <a:prstGeom prst="rect">
            <a:avLst/>
          </a:prstGeom>
          <a:noFill/>
          <a:ln w="9525">
            <a:noFill/>
            <a:miter lim="800000"/>
            <a:headEnd/>
            <a:tailEnd/>
          </a:ln>
        </p:spPr>
        <p:txBody>
          <a:bodyPr wrap="none">
            <a:spAutoFit/>
          </a:bodyPr>
          <a:lstStyle/>
          <a:p>
            <a:r>
              <a:rPr lang="en-US" sz="1400" b="1"/>
              <a:t>Metadata</a:t>
            </a:r>
          </a:p>
        </p:txBody>
      </p:sp>
      <p:sp>
        <p:nvSpPr>
          <p:cNvPr id="80906" name="Rectangle 8"/>
          <p:cNvSpPr>
            <a:spLocks noChangeArrowheads="1"/>
          </p:cNvSpPr>
          <p:nvPr/>
        </p:nvSpPr>
        <p:spPr bwMode="auto">
          <a:xfrm>
            <a:off x="4102100" y="3152775"/>
            <a:ext cx="1828800" cy="428625"/>
          </a:xfrm>
          <a:prstGeom prst="rect">
            <a:avLst/>
          </a:prstGeom>
          <a:solidFill>
            <a:srgbClr val="FFCC99"/>
          </a:solidFill>
          <a:ln w="25400">
            <a:solidFill>
              <a:schemeClr val="tx1"/>
            </a:solidFill>
            <a:miter lim="800000"/>
            <a:headEnd/>
            <a:tailEnd/>
          </a:ln>
        </p:spPr>
        <p:txBody>
          <a:bodyPr wrap="none" anchor="ctr"/>
          <a:lstStyle/>
          <a:p>
            <a:endParaRPr lang="en-US">
              <a:latin typeface="Calibri" pitchFamily="34" charset="0"/>
            </a:endParaRPr>
          </a:p>
        </p:txBody>
      </p:sp>
      <p:sp>
        <p:nvSpPr>
          <p:cNvPr id="80907" name="Text Box 9"/>
          <p:cNvSpPr txBox="1">
            <a:spLocks noChangeArrowheads="1"/>
          </p:cNvSpPr>
          <p:nvPr/>
        </p:nvSpPr>
        <p:spPr bwMode="auto">
          <a:xfrm>
            <a:off x="4406900" y="3124200"/>
            <a:ext cx="1041400" cy="441325"/>
          </a:xfrm>
          <a:prstGeom prst="rect">
            <a:avLst/>
          </a:prstGeom>
          <a:noFill/>
          <a:ln w="9525">
            <a:noFill/>
            <a:miter lim="800000"/>
            <a:headEnd/>
            <a:tailEnd/>
          </a:ln>
        </p:spPr>
        <p:txBody>
          <a:bodyPr wrap="none">
            <a:spAutoFit/>
          </a:bodyPr>
          <a:lstStyle/>
          <a:p>
            <a:r>
              <a:rPr lang="en-US" sz="1400" b="1"/>
              <a:t>Behaviors</a:t>
            </a:r>
          </a:p>
          <a:p>
            <a:r>
              <a:rPr lang="en-US" sz="900" b="1"/>
              <a:t>(disseminator)</a:t>
            </a:r>
          </a:p>
        </p:txBody>
      </p:sp>
      <p:sp>
        <p:nvSpPr>
          <p:cNvPr id="80908" name="Rectangle 10"/>
          <p:cNvSpPr>
            <a:spLocks noChangeArrowheads="1"/>
          </p:cNvSpPr>
          <p:nvPr/>
        </p:nvSpPr>
        <p:spPr bwMode="auto">
          <a:xfrm>
            <a:off x="4102100" y="3581400"/>
            <a:ext cx="1828800" cy="990600"/>
          </a:xfrm>
          <a:prstGeom prst="rect">
            <a:avLst/>
          </a:prstGeom>
          <a:solidFill>
            <a:srgbClr val="00FFFF"/>
          </a:solidFill>
          <a:ln w="25400">
            <a:solidFill>
              <a:schemeClr val="tx1"/>
            </a:solidFill>
            <a:miter lim="800000"/>
            <a:headEnd/>
            <a:tailEnd/>
          </a:ln>
        </p:spPr>
        <p:txBody>
          <a:bodyPr wrap="none" anchor="ctr"/>
          <a:lstStyle/>
          <a:p>
            <a:endParaRPr lang="en-US">
              <a:latin typeface="Calibri" pitchFamily="34" charset="0"/>
            </a:endParaRPr>
          </a:p>
        </p:txBody>
      </p:sp>
      <p:sp>
        <p:nvSpPr>
          <p:cNvPr id="80909" name="Text Box 11"/>
          <p:cNvSpPr txBox="1">
            <a:spLocks noChangeArrowheads="1"/>
          </p:cNvSpPr>
          <p:nvPr/>
        </p:nvSpPr>
        <p:spPr bwMode="auto">
          <a:xfrm>
            <a:off x="4406900" y="3581400"/>
            <a:ext cx="1298575" cy="304800"/>
          </a:xfrm>
          <a:prstGeom prst="rect">
            <a:avLst/>
          </a:prstGeom>
          <a:noFill/>
          <a:ln w="9525">
            <a:noFill/>
            <a:miter lim="800000"/>
            <a:headEnd/>
            <a:tailEnd/>
          </a:ln>
        </p:spPr>
        <p:txBody>
          <a:bodyPr wrap="none">
            <a:spAutoFit/>
          </a:bodyPr>
          <a:lstStyle/>
          <a:p>
            <a:r>
              <a:rPr lang="en-US" sz="1400" b="1"/>
              <a:t>Data streams</a:t>
            </a:r>
          </a:p>
        </p:txBody>
      </p:sp>
      <p:sp>
        <p:nvSpPr>
          <p:cNvPr id="80910" name="Line 19"/>
          <p:cNvSpPr>
            <a:spLocks noChangeShapeType="1"/>
          </p:cNvSpPr>
          <p:nvPr/>
        </p:nvSpPr>
        <p:spPr bwMode="auto">
          <a:xfrm>
            <a:off x="4102100" y="3916363"/>
            <a:ext cx="1828800" cy="0"/>
          </a:xfrm>
          <a:prstGeom prst="line">
            <a:avLst/>
          </a:prstGeom>
          <a:noFill/>
          <a:ln w="25400">
            <a:solidFill>
              <a:schemeClr val="tx1"/>
            </a:solidFill>
            <a:round/>
            <a:headEnd/>
            <a:tailEnd/>
          </a:ln>
        </p:spPr>
        <p:txBody>
          <a:bodyPr/>
          <a:lstStyle/>
          <a:p>
            <a:endParaRPr lang="en-US"/>
          </a:p>
        </p:txBody>
      </p:sp>
      <p:sp>
        <p:nvSpPr>
          <p:cNvPr id="80911" name="Text Box 21"/>
          <p:cNvSpPr txBox="1">
            <a:spLocks noChangeArrowheads="1"/>
          </p:cNvSpPr>
          <p:nvPr/>
        </p:nvSpPr>
        <p:spPr bwMode="auto">
          <a:xfrm>
            <a:off x="4102100" y="3916363"/>
            <a:ext cx="1901825" cy="274637"/>
          </a:xfrm>
          <a:prstGeom prst="rect">
            <a:avLst/>
          </a:prstGeom>
          <a:noFill/>
          <a:ln w="9525">
            <a:noFill/>
            <a:miter lim="800000"/>
            <a:headEnd/>
            <a:tailEnd/>
          </a:ln>
        </p:spPr>
        <p:txBody>
          <a:bodyPr wrap="none">
            <a:spAutoFit/>
          </a:bodyPr>
          <a:lstStyle/>
          <a:p>
            <a:r>
              <a:rPr lang="en-US" sz="1200"/>
              <a:t>SMAP1 – StrMap (Anno.)</a:t>
            </a:r>
          </a:p>
        </p:txBody>
      </p:sp>
      <p:sp>
        <p:nvSpPr>
          <p:cNvPr id="80912" name="Freeform 33"/>
          <p:cNvSpPr>
            <a:spLocks/>
          </p:cNvSpPr>
          <p:nvPr/>
        </p:nvSpPr>
        <p:spPr bwMode="auto">
          <a:xfrm flipV="1">
            <a:off x="5938838" y="3048000"/>
            <a:ext cx="1295400" cy="1114425"/>
          </a:xfrm>
          <a:custGeom>
            <a:avLst/>
            <a:gdLst>
              <a:gd name="T0" fmla="*/ 0 w 1296"/>
              <a:gd name="T1" fmla="*/ 2147483647 h 616"/>
              <a:gd name="T2" fmla="*/ 2147483647 w 1296"/>
              <a:gd name="T3" fmla="*/ 2147483647 h 616"/>
              <a:gd name="T4" fmla="*/ 2147483647 w 1296"/>
              <a:gd name="T5" fmla="*/ 2147483647 h 616"/>
              <a:gd name="T6" fmla="*/ 2147483647 w 1296"/>
              <a:gd name="T7" fmla="*/ 2147483647 h 616"/>
              <a:gd name="T8" fmla="*/ 2147483647 w 1296"/>
              <a:gd name="T9" fmla="*/ 2147483647 h 616"/>
              <a:gd name="T10" fmla="*/ 0 60000 65536"/>
              <a:gd name="T11" fmla="*/ 0 60000 65536"/>
              <a:gd name="T12" fmla="*/ 0 60000 65536"/>
              <a:gd name="T13" fmla="*/ 0 60000 65536"/>
              <a:gd name="T14" fmla="*/ 0 60000 65536"/>
              <a:gd name="T15" fmla="*/ 0 w 1296"/>
              <a:gd name="T16" fmla="*/ 0 h 616"/>
              <a:gd name="T17" fmla="*/ 1296 w 1296"/>
              <a:gd name="T18" fmla="*/ 616 h 616"/>
            </a:gdLst>
            <a:ahLst/>
            <a:cxnLst>
              <a:cxn ang="T10">
                <a:pos x="T0" y="T1"/>
              </a:cxn>
              <a:cxn ang="T11">
                <a:pos x="T2" y="T3"/>
              </a:cxn>
              <a:cxn ang="T12">
                <a:pos x="T4" y="T5"/>
              </a:cxn>
              <a:cxn ang="T13">
                <a:pos x="T6" y="T7"/>
              </a:cxn>
              <a:cxn ang="T14">
                <a:pos x="T8" y="T9"/>
              </a:cxn>
            </a:cxnLst>
            <a:rect l="T15" t="T16" r="T17" b="T18"/>
            <a:pathLst>
              <a:path w="1296" h="616">
                <a:moveTo>
                  <a:pt x="0" y="56"/>
                </a:moveTo>
                <a:cubicBezTo>
                  <a:pt x="128" y="28"/>
                  <a:pt x="256" y="0"/>
                  <a:pt x="336" y="56"/>
                </a:cubicBezTo>
                <a:cubicBezTo>
                  <a:pt x="416" y="112"/>
                  <a:pt x="408" y="304"/>
                  <a:pt x="480" y="392"/>
                </a:cubicBezTo>
                <a:cubicBezTo>
                  <a:pt x="552" y="480"/>
                  <a:pt x="632" y="552"/>
                  <a:pt x="768" y="584"/>
                </a:cubicBezTo>
                <a:cubicBezTo>
                  <a:pt x="904" y="616"/>
                  <a:pt x="1100" y="600"/>
                  <a:pt x="1296" y="584"/>
                </a:cubicBezTo>
              </a:path>
            </a:pathLst>
          </a:custGeom>
          <a:noFill/>
          <a:ln w="25400">
            <a:solidFill>
              <a:schemeClr val="tx1"/>
            </a:solidFill>
            <a:miter lim="800000"/>
            <a:headEnd/>
            <a:tailEnd type="triangle" w="med" len="med"/>
          </a:ln>
        </p:spPr>
        <p:txBody>
          <a:bodyPr rot="10800000" wrap="none"/>
          <a:lstStyle/>
          <a:p>
            <a:endParaRPr lang="en-US">
              <a:latin typeface="Calibri" pitchFamily="34" charset="0"/>
            </a:endParaRPr>
          </a:p>
        </p:txBody>
      </p:sp>
      <p:sp>
        <p:nvSpPr>
          <p:cNvPr id="80913" name="TextBox 29"/>
          <p:cNvSpPr txBox="1">
            <a:spLocks noChangeArrowheads="1"/>
          </p:cNvSpPr>
          <p:nvPr/>
        </p:nvSpPr>
        <p:spPr bwMode="auto">
          <a:xfrm>
            <a:off x="4191000" y="4645025"/>
            <a:ext cx="1733550" cy="307975"/>
          </a:xfrm>
          <a:prstGeom prst="rect">
            <a:avLst/>
          </a:prstGeom>
          <a:noFill/>
          <a:ln w="9525">
            <a:noFill/>
            <a:miter lim="800000"/>
            <a:headEnd/>
            <a:tailEnd/>
          </a:ln>
        </p:spPr>
        <p:txBody>
          <a:bodyPr wrap="none">
            <a:spAutoFit/>
          </a:bodyPr>
          <a:lstStyle/>
          <a:p>
            <a:r>
              <a:rPr lang="en-US" sz="1400" b="1"/>
              <a:t>Annotation Object</a:t>
            </a:r>
          </a:p>
        </p:txBody>
      </p:sp>
      <p:sp>
        <p:nvSpPr>
          <p:cNvPr id="80914" name="Text Box 4"/>
          <p:cNvSpPr txBox="1">
            <a:spLocks noChangeArrowheads="1"/>
          </p:cNvSpPr>
          <p:nvPr/>
        </p:nvSpPr>
        <p:spPr bwMode="auto">
          <a:xfrm>
            <a:off x="7086600" y="3505200"/>
            <a:ext cx="1395413" cy="523875"/>
          </a:xfrm>
          <a:prstGeom prst="rect">
            <a:avLst/>
          </a:prstGeom>
          <a:noFill/>
          <a:ln w="9525">
            <a:noFill/>
            <a:miter lim="800000"/>
            <a:headEnd/>
            <a:tailEnd/>
          </a:ln>
        </p:spPr>
        <p:txBody>
          <a:bodyPr wrap="none">
            <a:spAutoFit/>
          </a:bodyPr>
          <a:lstStyle/>
          <a:p>
            <a:pPr algn="ctr"/>
            <a:r>
              <a:rPr lang="en-US" sz="1400" b="1"/>
              <a:t>Original Video</a:t>
            </a:r>
          </a:p>
          <a:p>
            <a:pPr algn="ctr"/>
            <a:r>
              <a:rPr lang="en-US" sz="1400" b="1"/>
              <a:t>Object</a:t>
            </a:r>
          </a:p>
        </p:txBody>
      </p:sp>
      <p:sp>
        <p:nvSpPr>
          <p:cNvPr id="80915" name="Rectangle 8"/>
          <p:cNvSpPr>
            <a:spLocks noChangeArrowheads="1"/>
          </p:cNvSpPr>
          <p:nvPr/>
        </p:nvSpPr>
        <p:spPr bwMode="auto">
          <a:xfrm>
            <a:off x="7234238" y="2743200"/>
            <a:ext cx="990600" cy="228600"/>
          </a:xfrm>
          <a:prstGeom prst="rect">
            <a:avLst/>
          </a:prstGeom>
          <a:solidFill>
            <a:srgbClr val="FFCC99"/>
          </a:solidFill>
          <a:ln w="25400">
            <a:solidFill>
              <a:schemeClr val="tx1"/>
            </a:solidFill>
            <a:miter lim="800000"/>
            <a:headEnd/>
            <a:tailEnd/>
          </a:ln>
        </p:spPr>
        <p:txBody>
          <a:bodyPr wrap="none" anchor="ctr"/>
          <a:lstStyle/>
          <a:p>
            <a:endParaRPr lang="en-US">
              <a:latin typeface="Calibri" pitchFamily="34" charset="0"/>
            </a:endParaRPr>
          </a:p>
        </p:txBody>
      </p:sp>
      <p:sp>
        <p:nvSpPr>
          <p:cNvPr id="80916" name="Rectangle 10"/>
          <p:cNvSpPr>
            <a:spLocks noChangeArrowheads="1"/>
          </p:cNvSpPr>
          <p:nvPr/>
        </p:nvSpPr>
        <p:spPr bwMode="auto">
          <a:xfrm>
            <a:off x="7234238" y="2971800"/>
            <a:ext cx="990600" cy="457200"/>
          </a:xfrm>
          <a:prstGeom prst="rect">
            <a:avLst/>
          </a:prstGeom>
          <a:solidFill>
            <a:srgbClr val="00FFFF"/>
          </a:solidFill>
          <a:ln w="25400">
            <a:solidFill>
              <a:schemeClr val="tx1"/>
            </a:solidFill>
            <a:miter lim="800000"/>
            <a:headEnd/>
            <a:tailEnd/>
          </a:ln>
        </p:spPr>
        <p:txBody>
          <a:bodyPr wrap="none" anchor="ctr"/>
          <a:lstStyle/>
          <a:p>
            <a:endParaRPr lang="en-US">
              <a:latin typeface="Calibri" pitchFamily="34" charset="0"/>
            </a:endParaRPr>
          </a:p>
        </p:txBody>
      </p:sp>
      <p:sp>
        <p:nvSpPr>
          <p:cNvPr id="80917" name="Line 19"/>
          <p:cNvSpPr>
            <a:spLocks noChangeShapeType="1"/>
          </p:cNvSpPr>
          <p:nvPr/>
        </p:nvSpPr>
        <p:spPr bwMode="auto">
          <a:xfrm>
            <a:off x="7234238" y="3198813"/>
            <a:ext cx="990600" cy="0"/>
          </a:xfrm>
          <a:prstGeom prst="line">
            <a:avLst/>
          </a:prstGeom>
          <a:noFill/>
          <a:ln w="25400">
            <a:solidFill>
              <a:schemeClr val="tx1"/>
            </a:solidFill>
            <a:round/>
            <a:headEnd/>
            <a:tailEnd/>
          </a:ln>
        </p:spPr>
        <p:txBody>
          <a:bodyPr/>
          <a:lstStyle/>
          <a:p>
            <a:endParaRPr lang="en-US"/>
          </a:p>
        </p:txBody>
      </p:sp>
      <p:sp>
        <p:nvSpPr>
          <p:cNvPr id="80918" name="Text Box 21"/>
          <p:cNvSpPr txBox="1">
            <a:spLocks noChangeArrowheads="1"/>
          </p:cNvSpPr>
          <p:nvPr/>
        </p:nvSpPr>
        <p:spPr bwMode="auto">
          <a:xfrm>
            <a:off x="7234238" y="2971800"/>
            <a:ext cx="911225" cy="274638"/>
          </a:xfrm>
          <a:prstGeom prst="rect">
            <a:avLst/>
          </a:prstGeom>
          <a:noFill/>
          <a:ln w="9525">
            <a:noFill/>
            <a:miter lim="800000"/>
            <a:headEnd/>
            <a:tailEnd/>
          </a:ln>
        </p:spPr>
        <p:txBody>
          <a:bodyPr wrap="none">
            <a:spAutoFit/>
          </a:bodyPr>
          <a:lstStyle/>
          <a:p>
            <a:r>
              <a:rPr lang="en-US" sz="1200"/>
              <a:t>QuickTime</a:t>
            </a:r>
          </a:p>
        </p:txBody>
      </p:sp>
      <p:sp>
        <p:nvSpPr>
          <p:cNvPr id="80919" name="Text Box 21"/>
          <p:cNvSpPr txBox="1">
            <a:spLocks noChangeArrowheads="1"/>
          </p:cNvSpPr>
          <p:nvPr/>
        </p:nvSpPr>
        <p:spPr bwMode="auto">
          <a:xfrm>
            <a:off x="7234238" y="3200400"/>
            <a:ext cx="555625" cy="274638"/>
          </a:xfrm>
          <a:prstGeom prst="rect">
            <a:avLst/>
          </a:prstGeom>
          <a:noFill/>
          <a:ln w="9525">
            <a:noFill/>
            <a:miter lim="800000"/>
            <a:headEnd/>
            <a:tailEnd/>
          </a:ln>
        </p:spPr>
        <p:txBody>
          <a:bodyPr wrap="none">
            <a:spAutoFit/>
          </a:bodyPr>
          <a:lstStyle/>
          <a:p>
            <a:r>
              <a:rPr lang="en-US" sz="1200"/>
              <a:t>Flash</a:t>
            </a:r>
          </a:p>
        </p:txBody>
      </p:sp>
      <p:sp>
        <p:nvSpPr>
          <p:cNvPr id="80920" name="Line 19"/>
          <p:cNvSpPr>
            <a:spLocks noChangeShapeType="1"/>
          </p:cNvSpPr>
          <p:nvPr/>
        </p:nvSpPr>
        <p:spPr bwMode="auto">
          <a:xfrm>
            <a:off x="4114800" y="4267200"/>
            <a:ext cx="1828800" cy="0"/>
          </a:xfrm>
          <a:prstGeom prst="line">
            <a:avLst/>
          </a:prstGeom>
          <a:noFill/>
          <a:ln w="25400">
            <a:solidFill>
              <a:schemeClr val="tx1"/>
            </a:solidFill>
            <a:round/>
            <a:headEnd/>
            <a:tailEnd/>
          </a:ln>
        </p:spPr>
        <p:txBody>
          <a:bodyPr/>
          <a:lstStyle/>
          <a:p>
            <a:endParaRPr lang="en-US"/>
          </a:p>
        </p:txBody>
      </p:sp>
      <p:sp>
        <p:nvSpPr>
          <p:cNvPr id="80921" name="Text Box 21"/>
          <p:cNvSpPr txBox="1">
            <a:spLocks noChangeArrowheads="1"/>
          </p:cNvSpPr>
          <p:nvPr/>
        </p:nvSpPr>
        <p:spPr bwMode="auto">
          <a:xfrm>
            <a:off x="4114800" y="4267200"/>
            <a:ext cx="1155700" cy="274638"/>
          </a:xfrm>
          <a:prstGeom prst="rect">
            <a:avLst/>
          </a:prstGeom>
          <a:noFill/>
          <a:ln w="9525">
            <a:noFill/>
            <a:miter lim="800000"/>
            <a:headEnd/>
            <a:tailEnd/>
          </a:ln>
        </p:spPr>
        <p:txBody>
          <a:bodyPr wrap="none">
            <a:spAutoFit/>
          </a:bodyPr>
          <a:lstStyle/>
          <a:p>
            <a:r>
              <a:rPr lang="en-US" sz="1200"/>
              <a:t>XACML Policy</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293A57FF-5712-4408-AE21-6DF7B6858E60}" type="slidenum">
              <a:rPr lang="en-US" altLang="en-US"/>
              <a:pPr>
                <a:defRPr/>
              </a:pPr>
              <a:t>34</a:t>
            </a:fld>
            <a:endParaRPr lang="en-US" altLang="en-US"/>
          </a:p>
        </p:txBody>
      </p:sp>
      <p:pic>
        <p:nvPicPr>
          <p:cNvPr id="82946" name="Picture 4" descr="tempFile"/>
          <p:cNvPicPr>
            <a:picLocks noChangeAspect="1" noChangeArrowheads="1"/>
          </p:cNvPicPr>
          <p:nvPr/>
        </p:nvPicPr>
        <p:blipFill>
          <a:blip r:embed="rId3"/>
          <a:srcRect/>
          <a:stretch>
            <a:fillRect/>
          </a:stretch>
        </p:blipFill>
        <p:spPr bwMode="auto">
          <a:xfrm>
            <a:off x="6553200" y="1143000"/>
            <a:ext cx="666750" cy="762000"/>
          </a:xfrm>
          <a:prstGeom prst="rect">
            <a:avLst/>
          </a:prstGeom>
          <a:noFill/>
          <a:ln w="9525">
            <a:noFill/>
            <a:miter lim="800000"/>
            <a:headEnd/>
            <a:tailEnd/>
          </a:ln>
        </p:spPr>
      </p:pic>
      <p:pic>
        <p:nvPicPr>
          <p:cNvPr id="82947" name="Picture 6"/>
          <p:cNvPicPr>
            <a:picLocks noChangeAspect="1" noChangeArrowheads="1"/>
          </p:cNvPicPr>
          <p:nvPr/>
        </p:nvPicPr>
        <p:blipFill>
          <a:blip r:embed="rId4"/>
          <a:srcRect/>
          <a:stretch>
            <a:fillRect/>
          </a:stretch>
        </p:blipFill>
        <p:spPr bwMode="auto">
          <a:xfrm>
            <a:off x="2209800" y="2057400"/>
            <a:ext cx="4267200" cy="3760788"/>
          </a:xfrm>
          <a:prstGeom prst="rect">
            <a:avLst/>
          </a:prstGeom>
          <a:noFill/>
          <a:ln w="9525">
            <a:noFill/>
            <a:miter lim="800000"/>
            <a:headEnd/>
            <a:tailEnd/>
          </a:ln>
        </p:spPr>
      </p:pic>
      <p:sp>
        <p:nvSpPr>
          <p:cNvPr id="82948" name="Rectangle 7"/>
          <p:cNvSpPr>
            <a:spLocks noGrp="1" noChangeArrowheads="1"/>
          </p:cNvSpPr>
          <p:nvPr>
            <p:ph type="title"/>
          </p:nvPr>
        </p:nvSpPr>
        <p:spPr/>
        <p:txBody>
          <a:bodyPr/>
          <a:lstStyle/>
          <a:p>
            <a:pPr eaLnBrk="1" hangingPunct="1"/>
            <a:r>
              <a:rPr lang="en-US" smtClean="0"/>
              <a:t>                 Authentication &amp; Authorization</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title"/>
          </p:nvPr>
        </p:nvSpPr>
        <p:spPr/>
        <p:txBody>
          <a:bodyPr/>
          <a:lstStyle/>
          <a:p>
            <a:pPr eaLnBrk="1" hangingPunct="1"/>
            <a:r>
              <a:rPr lang="en-US" smtClean="0"/>
              <a:t>          Authentication and Authorization</a:t>
            </a:r>
          </a:p>
        </p:txBody>
      </p:sp>
      <p:sp>
        <p:nvSpPr>
          <p:cNvPr id="38915" name="Rectangle 3"/>
          <p:cNvSpPr>
            <a:spLocks noGrp="1" noChangeArrowheads="1"/>
          </p:cNvSpPr>
          <p:nvPr>
            <p:ph idx="1"/>
          </p:nvPr>
        </p:nvSpPr>
        <p:spPr>
          <a:xfrm>
            <a:off x="685800" y="1524000"/>
            <a:ext cx="7772400" cy="4114800"/>
          </a:xfrm>
        </p:spPr>
        <p:txBody>
          <a:bodyPr rtlCol="0">
            <a:normAutofit fontScale="92500" lnSpcReduction="20000"/>
          </a:bodyPr>
          <a:lstStyle/>
          <a:p>
            <a:pPr eaLnBrk="1" fontAlgn="auto" hangingPunct="1">
              <a:spcAft>
                <a:spcPts val="0"/>
              </a:spcAft>
              <a:buFont typeface="Arial" pitchFamily="34" charset="0"/>
              <a:buBlip>
                <a:blip r:embed="rId3"/>
              </a:buBlip>
              <a:defRPr/>
            </a:pPr>
            <a:r>
              <a:rPr lang="en-US" sz="2000" dirty="0" err="1" smtClean="0"/>
              <a:t>NJVid</a:t>
            </a:r>
            <a:r>
              <a:rPr lang="en-US" sz="2000" dirty="0" smtClean="0"/>
              <a:t> will support the full range of institutions </a:t>
            </a:r>
          </a:p>
          <a:p>
            <a:pPr lvl="1" eaLnBrk="1" fontAlgn="auto" hangingPunct="1">
              <a:spcAft>
                <a:spcPts val="0"/>
              </a:spcAft>
              <a:buFont typeface="Arial" pitchFamily="34" charset="0"/>
              <a:buBlip>
                <a:blip r:embed="rId3"/>
              </a:buBlip>
              <a:defRPr/>
            </a:pPr>
            <a:r>
              <a:rPr lang="en-US" sz="2000" dirty="0" smtClean="0"/>
              <a:t>Participating institutions will need to provide LDAP directory information</a:t>
            </a:r>
          </a:p>
          <a:p>
            <a:pPr lvl="1" eaLnBrk="1" fontAlgn="auto" hangingPunct="1">
              <a:spcAft>
                <a:spcPts val="0"/>
              </a:spcAft>
              <a:buFont typeface="Arial" pitchFamily="34" charset="0"/>
              <a:buBlip>
                <a:blip r:embed="rId3"/>
              </a:buBlip>
              <a:defRPr/>
            </a:pPr>
            <a:r>
              <a:rPr lang="en-US" sz="2000" dirty="0" smtClean="0"/>
              <a:t>Must establish agreement on shared attributes across institutions: person, department, role</a:t>
            </a:r>
          </a:p>
          <a:p>
            <a:pPr eaLnBrk="1" fontAlgn="auto" hangingPunct="1">
              <a:spcAft>
                <a:spcPts val="0"/>
              </a:spcAft>
              <a:buFont typeface="Arial" pitchFamily="34" charset="0"/>
              <a:buBlip>
                <a:blip r:embed="rId3"/>
              </a:buBlip>
              <a:defRPr/>
            </a:pPr>
            <a:endParaRPr lang="en-US" sz="2000" dirty="0" smtClean="0"/>
          </a:p>
          <a:p>
            <a:pPr eaLnBrk="1" fontAlgn="auto" hangingPunct="1">
              <a:spcAft>
                <a:spcPts val="0"/>
              </a:spcAft>
              <a:buFont typeface="Arial" pitchFamily="34" charset="0"/>
              <a:buBlip>
                <a:blip r:embed="rId3"/>
              </a:buBlip>
              <a:defRPr/>
            </a:pPr>
            <a:r>
              <a:rPr lang="en-US" sz="2000" dirty="0" smtClean="0"/>
              <a:t>Authentication via Shibboleth</a:t>
            </a:r>
          </a:p>
          <a:p>
            <a:pPr lvl="1" eaLnBrk="1" fontAlgn="auto" hangingPunct="1">
              <a:spcAft>
                <a:spcPts val="0"/>
              </a:spcAft>
              <a:buFont typeface="Arial" pitchFamily="34" charset="0"/>
              <a:buBlip>
                <a:blip r:embed="rId3"/>
              </a:buBlip>
              <a:defRPr/>
            </a:pPr>
            <a:r>
              <a:rPr lang="en-US" sz="2000" dirty="0" smtClean="0"/>
              <a:t>A service for managing users at cooperating institutions</a:t>
            </a:r>
          </a:p>
          <a:p>
            <a:pPr lvl="1" eaLnBrk="1" fontAlgn="auto" hangingPunct="1">
              <a:spcAft>
                <a:spcPts val="0"/>
              </a:spcAft>
              <a:buFont typeface="Arial" pitchFamily="34" charset="0"/>
              <a:buBlip>
                <a:blip r:embed="rId3"/>
              </a:buBlip>
              <a:defRPr/>
            </a:pPr>
            <a:r>
              <a:rPr lang="en-US" sz="2000" dirty="0" smtClean="0"/>
              <a:t>Shibboleth securely transfers attributes (institution, roles, etc) from the users’ site to the service provider (</a:t>
            </a:r>
            <a:r>
              <a:rPr lang="en-US" sz="2000" dirty="0" err="1" smtClean="0"/>
              <a:t>NJVid</a:t>
            </a:r>
            <a:r>
              <a:rPr lang="en-US" sz="2000" dirty="0" smtClean="0"/>
              <a:t>)</a:t>
            </a:r>
          </a:p>
          <a:p>
            <a:pPr eaLnBrk="1" fontAlgn="auto" hangingPunct="1">
              <a:spcAft>
                <a:spcPts val="0"/>
              </a:spcAft>
              <a:buFont typeface="Arial" pitchFamily="34" charset="0"/>
              <a:buBlip>
                <a:blip r:embed="rId3"/>
              </a:buBlip>
              <a:defRPr/>
            </a:pPr>
            <a:endParaRPr lang="en-US" sz="2000" dirty="0" smtClean="0"/>
          </a:p>
          <a:p>
            <a:pPr eaLnBrk="1" fontAlgn="auto" hangingPunct="1">
              <a:spcAft>
                <a:spcPts val="0"/>
              </a:spcAft>
              <a:buFont typeface="Arial" pitchFamily="34" charset="0"/>
              <a:buBlip>
                <a:blip r:embed="rId3"/>
              </a:buBlip>
              <a:defRPr/>
            </a:pPr>
            <a:r>
              <a:rPr lang="en-US" sz="2000" dirty="0" smtClean="0"/>
              <a:t>Authorization through XACML</a:t>
            </a:r>
          </a:p>
          <a:p>
            <a:pPr lvl="1" eaLnBrk="1" fontAlgn="auto" hangingPunct="1">
              <a:spcAft>
                <a:spcPts val="0"/>
              </a:spcAft>
              <a:buFont typeface="Arial" pitchFamily="34" charset="0"/>
              <a:buBlip>
                <a:blip r:embed="rId3"/>
              </a:buBlip>
              <a:defRPr/>
            </a:pPr>
            <a:r>
              <a:rPr lang="en-US" sz="2000" dirty="0" err="1" smtClean="0"/>
              <a:t>eXtensible</a:t>
            </a:r>
            <a:r>
              <a:rPr lang="en-US" sz="2000" dirty="0" smtClean="0"/>
              <a:t> Access Control Markup Language</a:t>
            </a:r>
          </a:p>
          <a:p>
            <a:pPr lvl="1" eaLnBrk="1" fontAlgn="auto" hangingPunct="1">
              <a:spcAft>
                <a:spcPts val="0"/>
              </a:spcAft>
              <a:buFont typeface="Arial" pitchFamily="34" charset="0"/>
              <a:buBlip>
                <a:blip r:embed="rId3"/>
              </a:buBlip>
              <a:defRPr/>
            </a:pPr>
            <a:r>
              <a:rPr lang="en-US" sz="2000" dirty="0" smtClean="0"/>
              <a:t>For encoding access control policies</a:t>
            </a:r>
          </a:p>
          <a:p>
            <a:pPr eaLnBrk="1" fontAlgn="auto" hangingPunct="1">
              <a:spcAft>
                <a:spcPts val="0"/>
              </a:spcAft>
              <a:buFont typeface="Arial" pitchFamily="34" charset="0"/>
              <a:buChar char="•"/>
              <a:defRPr/>
            </a:pPr>
            <a:endParaRPr lang="en-US" sz="2000" dirty="0" smtClean="0"/>
          </a:p>
          <a:p>
            <a:pPr eaLnBrk="1" fontAlgn="auto" hangingPunct="1">
              <a:spcAft>
                <a:spcPts val="0"/>
              </a:spcAft>
              <a:buFont typeface="Arial" pitchFamily="34" charset="0"/>
              <a:buChar char="•"/>
              <a:defRPr/>
            </a:pPr>
            <a:endParaRPr lang="en-US" sz="2000" dirty="0" smtClean="0"/>
          </a:p>
          <a:p>
            <a:pPr eaLnBrk="1" fontAlgn="auto" hangingPunct="1">
              <a:spcAft>
                <a:spcPts val="0"/>
              </a:spcAft>
              <a:buFont typeface="Arial" pitchFamily="34" charset="0"/>
              <a:buChar char="•"/>
              <a:defRPr/>
            </a:pPr>
            <a:endParaRPr lang="en-US" sz="2000"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extBox 1"/>
          <p:cNvSpPr txBox="1">
            <a:spLocks noChangeArrowheads="1"/>
          </p:cNvSpPr>
          <p:nvPr/>
        </p:nvSpPr>
        <p:spPr bwMode="auto">
          <a:xfrm>
            <a:off x="2057400" y="152400"/>
            <a:ext cx="5638800" cy="584200"/>
          </a:xfrm>
          <a:prstGeom prst="rect">
            <a:avLst/>
          </a:prstGeom>
          <a:noFill/>
          <a:ln w="9525">
            <a:noFill/>
            <a:miter lim="800000"/>
            <a:headEnd/>
            <a:tailEnd/>
          </a:ln>
        </p:spPr>
        <p:txBody>
          <a:bodyPr>
            <a:spAutoFit/>
          </a:bodyPr>
          <a:lstStyle/>
          <a:p>
            <a:pPr algn="ctr"/>
            <a:r>
              <a:rPr lang="en-US" sz="3200">
                <a:latin typeface="Calibri" pitchFamily="34" charset="0"/>
              </a:rPr>
              <a:t>Tiered Shibboleth Strategy</a:t>
            </a:r>
          </a:p>
        </p:txBody>
      </p:sp>
      <p:sp>
        <p:nvSpPr>
          <p:cNvPr id="87042" name="TextBox 2"/>
          <p:cNvSpPr txBox="1">
            <a:spLocks noChangeArrowheads="1"/>
          </p:cNvSpPr>
          <p:nvPr/>
        </p:nvSpPr>
        <p:spPr bwMode="auto">
          <a:xfrm>
            <a:off x="609600" y="1676400"/>
            <a:ext cx="7010400" cy="2246313"/>
          </a:xfrm>
          <a:prstGeom prst="rect">
            <a:avLst/>
          </a:prstGeom>
          <a:noFill/>
          <a:ln w="9525">
            <a:noFill/>
            <a:miter lim="800000"/>
            <a:headEnd/>
            <a:tailEnd/>
          </a:ln>
        </p:spPr>
        <p:txBody>
          <a:bodyPr>
            <a:spAutoFit/>
          </a:bodyPr>
          <a:lstStyle/>
          <a:p>
            <a:pPr>
              <a:buFontTx/>
              <a:buBlip>
                <a:blip r:embed="rId3"/>
              </a:buBlip>
            </a:pPr>
            <a:r>
              <a:rPr lang="en-US">
                <a:latin typeface="Calibri" pitchFamily="34" charset="0"/>
              </a:rPr>
              <a:t> </a:t>
            </a:r>
            <a:r>
              <a:rPr lang="en-US" sz="2000">
                <a:latin typeface="Calibri" pitchFamily="34" charset="0"/>
              </a:rPr>
              <a:t>Organizations are Shibboleth IdP participants, supporting NJVid LDAP EduPerson profile</a:t>
            </a:r>
          </a:p>
          <a:p>
            <a:pPr>
              <a:buFontTx/>
              <a:buBlip>
                <a:blip r:embed="rId3"/>
              </a:buBlip>
            </a:pPr>
            <a:endParaRPr lang="en-US" sz="2000">
              <a:latin typeface="Calibri" pitchFamily="34" charset="0"/>
            </a:endParaRPr>
          </a:p>
          <a:p>
            <a:pPr>
              <a:buFontTx/>
              <a:buBlip>
                <a:blip r:embed="rId3"/>
              </a:buBlip>
            </a:pPr>
            <a:r>
              <a:rPr lang="en-US" sz="2000">
                <a:latin typeface="Calibri" pitchFamily="34" charset="0"/>
              </a:rPr>
              <a:t> Centralized IdP at NJEdge with multi-organization LDAP:</a:t>
            </a:r>
          </a:p>
          <a:p>
            <a:pPr lvl="1">
              <a:buFontTx/>
              <a:buBlip>
                <a:blip r:embed="rId3"/>
              </a:buBlip>
            </a:pPr>
            <a:r>
              <a:rPr lang="en-US" sz="2000">
                <a:latin typeface="Calibri" pitchFamily="34" charset="0"/>
              </a:rPr>
              <a:t> Organization has data that can be mapped and batch imported (e.g., ILS patron files)</a:t>
            </a:r>
          </a:p>
          <a:p>
            <a:pPr lvl="1">
              <a:buFontTx/>
              <a:buBlip>
                <a:blip r:embed="rId3"/>
              </a:buBlip>
            </a:pPr>
            <a:r>
              <a:rPr lang="en-US" sz="2000">
                <a:latin typeface="Calibri" pitchFamily="34" charset="0"/>
              </a:rPr>
              <a:t> Organization creates LDAP records as needed</a:t>
            </a:r>
          </a:p>
        </p:txBody>
      </p:sp>
      <p:sp>
        <p:nvSpPr>
          <p:cNvPr id="87043" name="TextBox 3"/>
          <p:cNvSpPr txBox="1">
            <a:spLocks noChangeArrowheads="1"/>
          </p:cNvSpPr>
          <p:nvPr/>
        </p:nvSpPr>
        <p:spPr bwMode="auto">
          <a:xfrm>
            <a:off x="685800" y="4343400"/>
            <a:ext cx="6934200" cy="1631950"/>
          </a:xfrm>
          <a:prstGeom prst="rect">
            <a:avLst/>
          </a:prstGeom>
          <a:noFill/>
          <a:ln w="9525">
            <a:noFill/>
            <a:miter lim="800000"/>
            <a:headEnd/>
            <a:tailEnd/>
          </a:ln>
        </p:spPr>
        <p:txBody>
          <a:bodyPr>
            <a:spAutoFit/>
          </a:bodyPr>
          <a:lstStyle/>
          <a:p>
            <a:pPr>
              <a:buFontTx/>
              <a:buBlip>
                <a:blip r:embed="rId3"/>
              </a:buBlip>
            </a:pPr>
            <a:r>
              <a:rPr lang="en-US">
                <a:latin typeface="Calibri" pitchFamily="34" charset="0"/>
              </a:rPr>
              <a:t>  </a:t>
            </a:r>
            <a:r>
              <a:rPr lang="en-US" sz="2000">
                <a:latin typeface="Calibri" pitchFamily="34" charset="0"/>
              </a:rPr>
              <a:t>Authentication and authorization needed for:</a:t>
            </a:r>
          </a:p>
          <a:p>
            <a:pPr lvl="1">
              <a:buFontTx/>
              <a:buBlip>
                <a:blip r:embed="rId3"/>
              </a:buBlip>
            </a:pPr>
            <a:r>
              <a:rPr lang="en-US" sz="2000">
                <a:latin typeface="Calibri" pitchFamily="34" charset="0"/>
              </a:rPr>
              <a:t> Organizational management of videos (uploading, metadata, etc.)</a:t>
            </a:r>
          </a:p>
          <a:p>
            <a:pPr lvl="1">
              <a:buFontTx/>
              <a:buBlip>
                <a:blip r:embed="rId3"/>
              </a:buBlip>
            </a:pPr>
            <a:r>
              <a:rPr lang="en-US" sz="2000">
                <a:latin typeface="Calibri" pitchFamily="34" charset="0"/>
              </a:rPr>
              <a:t> Commercial videos licensed to individual organizations</a:t>
            </a:r>
          </a:p>
          <a:p>
            <a:pPr lvl="1">
              <a:buFontTx/>
              <a:buBlip>
                <a:blip r:embed="rId3"/>
              </a:buBlip>
            </a:pPr>
            <a:r>
              <a:rPr lang="en-US" sz="2000">
                <a:latin typeface="Calibri" pitchFamily="34" charset="0"/>
              </a:rPr>
              <a:t> Creating and sharing annotations via NJVid personal portal</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89" name="Picture 1" descr="Shib components.jpg"/>
          <p:cNvPicPr>
            <a:picLocks noChangeAspect="1"/>
          </p:cNvPicPr>
          <p:nvPr/>
        </p:nvPicPr>
        <p:blipFill>
          <a:blip r:embed="rId3"/>
          <a:srcRect/>
          <a:stretch>
            <a:fillRect/>
          </a:stretch>
        </p:blipFill>
        <p:spPr bwMode="auto">
          <a:xfrm>
            <a:off x="1066800" y="304800"/>
            <a:ext cx="7251700" cy="5699125"/>
          </a:xfrm>
          <a:prstGeom prst="rect">
            <a:avLst/>
          </a:prstGeom>
          <a:noFill/>
          <a:ln w="9525">
            <a:noFill/>
            <a:miter lim="800000"/>
            <a:headEnd/>
            <a:tailEnd/>
          </a:ln>
        </p:spPr>
      </p:pic>
      <p:sp>
        <p:nvSpPr>
          <p:cNvPr id="3" name="Rectangle 2"/>
          <p:cNvSpPr/>
          <p:nvPr/>
        </p:nvSpPr>
        <p:spPr>
          <a:xfrm>
            <a:off x="685800" y="5105400"/>
            <a:ext cx="77724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ounded Rectangle 3"/>
          <p:cNvSpPr/>
          <p:nvPr/>
        </p:nvSpPr>
        <p:spPr>
          <a:xfrm>
            <a:off x="2743200" y="4648200"/>
            <a:ext cx="2819400" cy="533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10800000" flipV="1">
            <a:off x="2667000" y="4495800"/>
            <a:ext cx="4114800" cy="7620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7" name="Picture 2" descr="LoggingIn"/>
          <p:cNvPicPr>
            <a:picLocks noChangeAspect="1" noChangeArrowheads="1"/>
          </p:cNvPicPr>
          <p:nvPr/>
        </p:nvPicPr>
        <p:blipFill>
          <a:blip r:embed="rId3"/>
          <a:srcRect/>
          <a:stretch>
            <a:fillRect/>
          </a:stretch>
        </p:blipFill>
        <p:spPr bwMode="auto">
          <a:xfrm>
            <a:off x="612775" y="609600"/>
            <a:ext cx="8226425" cy="5791200"/>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extBox 1"/>
          <p:cNvSpPr txBox="1">
            <a:spLocks noChangeArrowheads="1"/>
          </p:cNvSpPr>
          <p:nvPr/>
        </p:nvSpPr>
        <p:spPr bwMode="auto">
          <a:xfrm>
            <a:off x="685800" y="2895600"/>
            <a:ext cx="7239000" cy="457200"/>
          </a:xfrm>
          <a:prstGeom prst="rect">
            <a:avLst/>
          </a:prstGeom>
          <a:noFill/>
          <a:ln w="9525">
            <a:noFill/>
            <a:miter lim="800000"/>
            <a:headEnd/>
            <a:tailEnd/>
          </a:ln>
        </p:spPr>
        <p:txBody>
          <a:bodyPr>
            <a:spAutoFit/>
          </a:bodyPr>
          <a:lstStyle/>
          <a:p>
            <a:pPr algn="ctr"/>
            <a:r>
              <a:rPr lang="en-US" sz="2400">
                <a:latin typeface="Calibri" pitchFamily="34" charset="0"/>
              </a:rPr>
              <a:t>Questions</a:t>
            </a:r>
          </a:p>
        </p:txBody>
      </p:sp>
      <p:sp>
        <p:nvSpPr>
          <p:cNvPr id="6" name="Rectangle 5"/>
          <p:cNvSpPr/>
          <p:nvPr/>
        </p:nvSpPr>
        <p:spPr>
          <a:xfrm>
            <a:off x="5943600" y="1981200"/>
            <a:ext cx="1676400" cy="2209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3187" name="TextBox 6"/>
          <p:cNvSpPr txBox="1">
            <a:spLocks noChangeArrowheads="1"/>
          </p:cNvSpPr>
          <p:nvPr/>
        </p:nvSpPr>
        <p:spPr bwMode="auto">
          <a:xfrm>
            <a:off x="6172200" y="6096000"/>
            <a:ext cx="2286000" cy="369888"/>
          </a:xfrm>
          <a:prstGeom prst="rect">
            <a:avLst/>
          </a:prstGeom>
          <a:solidFill>
            <a:schemeClr val="bg1"/>
          </a:solidFill>
          <a:ln w="9525">
            <a:noFill/>
            <a:miter lim="800000"/>
            <a:headEnd/>
            <a:tailEnd/>
          </a:ln>
        </p:spPr>
        <p:txBody>
          <a:bodyPr>
            <a:spAutoFit/>
          </a:bodyPr>
          <a:lstStyle/>
          <a:p>
            <a:endParaRPr lang="en-US">
              <a:latin typeface="Calibr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0" y="0"/>
            <a:ext cx="9144000" cy="1371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dirty="0">
                <a:solidFill>
                  <a:schemeClr val="bg1"/>
                </a:solidFill>
              </a:rPr>
              <a:t>Building Blocks of Statewide CI</a:t>
            </a:r>
          </a:p>
        </p:txBody>
      </p:sp>
      <p:pic>
        <p:nvPicPr>
          <p:cNvPr id="21506" name="Picture 6" descr="new_jersey.jpg"/>
          <p:cNvPicPr>
            <a:picLocks noChangeAspect="1"/>
          </p:cNvPicPr>
          <p:nvPr/>
        </p:nvPicPr>
        <p:blipFill>
          <a:blip r:embed="rId3"/>
          <a:srcRect/>
          <a:stretch>
            <a:fillRect/>
          </a:stretch>
        </p:blipFill>
        <p:spPr bwMode="auto">
          <a:xfrm>
            <a:off x="152400" y="0"/>
            <a:ext cx="685800" cy="1354138"/>
          </a:xfrm>
          <a:prstGeom prst="rect">
            <a:avLst/>
          </a:prstGeom>
          <a:noFill/>
          <a:ln w="9525">
            <a:noFill/>
            <a:miter lim="800000"/>
            <a:headEnd/>
            <a:tailEnd/>
          </a:ln>
        </p:spPr>
      </p:pic>
      <p:sp>
        <p:nvSpPr>
          <p:cNvPr id="10" name="Cube 9"/>
          <p:cNvSpPr/>
          <p:nvPr/>
        </p:nvSpPr>
        <p:spPr>
          <a:xfrm>
            <a:off x="7848600" y="381000"/>
            <a:ext cx="457200" cy="304800"/>
          </a:xfrm>
          <a:prstGeom prst="cub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Cube 10"/>
          <p:cNvSpPr/>
          <p:nvPr/>
        </p:nvSpPr>
        <p:spPr>
          <a:xfrm>
            <a:off x="8001000" y="533400"/>
            <a:ext cx="457200" cy="3048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Cube 11"/>
          <p:cNvSpPr/>
          <p:nvPr/>
        </p:nvSpPr>
        <p:spPr>
          <a:xfrm>
            <a:off x="8153400" y="685800"/>
            <a:ext cx="457200" cy="304800"/>
          </a:xfrm>
          <a:prstGeom prst="cub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510" name="TextBox 12"/>
          <p:cNvSpPr txBox="1">
            <a:spLocks noChangeArrowheads="1"/>
          </p:cNvSpPr>
          <p:nvPr/>
        </p:nvSpPr>
        <p:spPr bwMode="auto">
          <a:xfrm>
            <a:off x="609600" y="1524000"/>
            <a:ext cx="8305800" cy="5697538"/>
          </a:xfrm>
          <a:prstGeom prst="rect">
            <a:avLst/>
          </a:prstGeom>
          <a:noFill/>
          <a:ln w="9525">
            <a:noFill/>
            <a:miter lim="800000"/>
            <a:headEnd/>
            <a:tailEnd/>
          </a:ln>
        </p:spPr>
        <p:txBody>
          <a:bodyPr>
            <a:spAutoFit/>
          </a:bodyPr>
          <a:lstStyle/>
          <a:p>
            <a:pPr>
              <a:buClr>
                <a:srgbClr val="376092"/>
              </a:buClr>
              <a:buFont typeface="Wingdings" pitchFamily="2" charset="2"/>
              <a:buChar char="q"/>
            </a:pPr>
            <a:r>
              <a:rPr lang="en-US" sz="3200">
                <a:latin typeface="Calibri" pitchFamily="34" charset="0"/>
              </a:rPr>
              <a:t>What building blocks do we need?</a:t>
            </a:r>
          </a:p>
          <a:p>
            <a:pPr>
              <a:buClr>
                <a:srgbClr val="376092"/>
              </a:buClr>
              <a:buFont typeface="Wingdings" pitchFamily="2" charset="2"/>
              <a:buChar char="q"/>
            </a:pPr>
            <a:r>
              <a:rPr lang="en-US" sz="3200">
                <a:latin typeface="Calibri" pitchFamily="34" charset="0"/>
              </a:rPr>
              <a:t> Common authentication and </a:t>
            </a:r>
          </a:p>
          <a:p>
            <a:pPr>
              <a:buClr>
                <a:srgbClr val="376092"/>
              </a:buClr>
            </a:pPr>
            <a:r>
              <a:rPr lang="en-US" sz="3200">
                <a:latin typeface="Calibri" pitchFamily="34" charset="0"/>
              </a:rPr>
              <a:t>     Authorization</a:t>
            </a:r>
          </a:p>
          <a:p>
            <a:pPr>
              <a:buClr>
                <a:srgbClr val="376092"/>
              </a:buClr>
            </a:pPr>
            <a:r>
              <a:rPr lang="en-US" sz="3200">
                <a:latin typeface="Calibri" pitchFamily="34" charset="0"/>
              </a:rPr>
              <a:t>	--Durable, standardized, consistent</a:t>
            </a:r>
          </a:p>
          <a:p>
            <a:pPr>
              <a:buClr>
                <a:srgbClr val="376092"/>
              </a:buClr>
            </a:pPr>
            <a:r>
              <a:rPr lang="en-US" sz="3200">
                <a:latin typeface="Calibri" pitchFamily="34" charset="0"/>
              </a:rPr>
              <a:t>	--Restricts access for collection </a:t>
            </a:r>
          </a:p>
          <a:p>
            <a:pPr>
              <a:buClr>
                <a:srgbClr val="376092"/>
              </a:buClr>
            </a:pPr>
            <a:r>
              <a:rPr lang="en-US" sz="3200">
                <a:latin typeface="Calibri" pitchFamily="34" charset="0"/>
              </a:rPr>
              <a:t>	  management; coursework; research</a:t>
            </a:r>
          </a:p>
          <a:p>
            <a:pPr>
              <a:buClr>
                <a:srgbClr val="376092"/>
              </a:buClr>
            </a:pPr>
            <a:r>
              <a:rPr lang="en-US" sz="3200">
                <a:latin typeface="Calibri" pitchFamily="34" charset="0"/>
              </a:rPr>
              <a:t>         --Enables collaboration:</a:t>
            </a:r>
          </a:p>
          <a:p>
            <a:pPr>
              <a:buClr>
                <a:srgbClr val="376092"/>
              </a:buClr>
            </a:pPr>
            <a:r>
              <a:rPr lang="en-US" sz="3200">
                <a:latin typeface="Calibri" pitchFamily="34" charset="0"/>
              </a:rPr>
              <a:t>		</a:t>
            </a:r>
            <a:r>
              <a:rPr lang="en-US" sz="2000">
                <a:latin typeface="Calibri" pitchFamily="34" charset="0"/>
              </a:rPr>
              <a:t>faculty	                faculty</a:t>
            </a:r>
          </a:p>
          <a:p>
            <a:pPr>
              <a:buClr>
                <a:srgbClr val="376092"/>
              </a:buClr>
            </a:pPr>
            <a:r>
              <a:rPr lang="en-US" sz="2000">
                <a:latin typeface="Calibri" pitchFamily="34" charset="0"/>
              </a:rPr>
              <a:t>		faculty 	                student(s)</a:t>
            </a:r>
          </a:p>
          <a:p>
            <a:pPr>
              <a:buClr>
                <a:srgbClr val="376092"/>
              </a:buClr>
            </a:pPr>
            <a:r>
              <a:rPr lang="en-US" sz="2000">
                <a:latin typeface="Calibri" pitchFamily="34" charset="0"/>
              </a:rPr>
              <a:t>		student	                student</a:t>
            </a:r>
          </a:p>
          <a:p>
            <a:pPr>
              <a:buClr>
                <a:srgbClr val="376092"/>
              </a:buClr>
            </a:pPr>
            <a:r>
              <a:rPr lang="en-US" sz="2000">
                <a:latin typeface="Calibri" pitchFamily="34" charset="0"/>
              </a:rPr>
              <a:t>                            university		university</a:t>
            </a:r>
          </a:p>
          <a:p>
            <a:pPr>
              <a:buClr>
                <a:srgbClr val="376092"/>
              </a:buClr>
            </a:pPr>
            <a:r>
              <a:rPr lang="en-US" sz="2000">
                <a:latin typeface="Calibri" pitchFamily="34" charset="0"/>
              </a:rPr>
              <a:t>                            museum 		school</a:t>
            </a:r>
          </a:p>
          <a:p>
            <a:pPr>
              <a:buClr>
                <a:srgbClr val="376092"/>
              </a:buClr>
              <a:buFont typeface="Wingdings" pitchFamily="2" charset="2"/>
              <a:buChar char="q"/>
            </a:pPr>
            <a:endParaRPr lang="en-US" sz="3200">
              <a:latin typeface="Calibri" pitchFamily="34" charset="0"/>
            </a:endParaRPr>
          </a:p>
        </p:txBody>
      </p:sp>
      <p:pic>
        <p:nvPicPr>
          <p:cNvPr id="21511" name="Picture 2"/>
          <p:cNvPicPr>
            <a:picLocks noChangeAspect="1" noChangeArrowheads="1"/>
          </p:cNvPicPr>
          <p:nvPr/>
        </p:nvPicPr>
        <p:blipFill>
          <a:blip r:embed="rId4"/>
          <a:srcRect/>
          <a:stretch>
            <a:fillRect/>
          </a:stretch>
        </p:blipFill>
        <p:spPr bwMode="auto">
          <a:xfrm>
            <a:off x="7467600" y="1676400"/>
            <a:ext cx="1360488" cy="1400175"/>
          </a:xfrm>
          <a:prstGeom prst="rect">
            <a:avLst/>
          </a:prstGeom>
          <a:noFill/>
          <a:ln w="9525">
            <a:noFill/>
            <a:miter lim="800000"/>
            <a:headEnd/>
            <a:tailEnd/>
          </a:ln>
        </p:spPr>
      </p:pic>
      <p:cxnSp>
        <p:nvCxnSpPr>
          <p:cNvPr id="17" name="Straight Arrow Connector 16"/>
          <p:cNvCxnSpPr/>
          <p:nvPr/>
        </p:nvCxnSpPr>
        <p:spPr>
          <a:xfrm>
            <a:off x="3352800" y="5257800"/>
            <a:ext cx="914400" cy="1588"/>
          </a:xfrm>
          <a:prstGeom prst="straightConnector1">
            <a:avLst/>
          </a:prstGeom>
          <a:ln>
            <a:headEnd type="arrow"/>
            <a:tailEnd type="arrow"/>
          </a:ln>
        </p:spPr>
        <p:style>
          <a:lnRef idx="3">
            <a:schemeClr val="accent2"/>
          </a:lnRef>
          <a:fillRef idx="0">
            <a:schemeClr val="accent2"/>
          </a:fillRef>
          <a:effectRef idx="2">
            <a:schemeClr val="accent2"/>
          </a:effectRef>
          <a:fontRef idx="minor">
            <a:schemeClr val="tx1"/>
          </a:fontRef>
        </p:style>
      </p:cxnSp>
      <p:cxnSp>
        <p:nvCxnSpPr>
          <p:cNvPr id="18" name="Straight Arrow Connector 17"/>
          <p:cNvCxnSpPr/>
          <p:nvPr/>
        </p:nvCxnSpPr>
        <p:spPr>
          <a:xfrm>
            <a:off x="3352800" y="5638800"/>
            <a:ext cx="914400" cy="1588"/>
          </a:xfrm>
          <a:prstGeom prst="straightConnector1">
            <a:avLst/>
          </a:prstGeom>
          <a:ln>
            <a:headEnd type="arrow"/>
            <a:tailEnd type="arrow"/>
          </a:ln>
        </p:spPr>
        <p:style>
          <a:lnRef idx="3">
            <a:schemeClr val="accent4"/>
          </a:lnRef>
          <a:fillRef idx="0">
            <a:schemeClr val="accent4"/>
          </a:fillRef>
          <a:effectRef idx="2">
            <a:schemeClr val="accent4"/>
          </a:effectRef>
          <a:fontRef idx="minor">
            <a:schemeClr val="tx1"/>
          </a:fontRef>
        </p:style>
      </p:cxnSp>
      <p:cxnSp>
        <p:nvCxnSpPr>
          <p:cNvPr id="19" name="Straight Arrow Connector 18"/>
          <p:cNvCxnSpPr/>
          <p:nvPr/>
        </p:nvCxnSpPr>
        <p:spPr>
          <a:xfrm>
            <a:off x="3429000" y="5943600"/>
            <a:ext cx="914400" cy="1588"/>
          </a:xfrm>
          <a:prstGeom prst="straightConnector1">
            <a:avLst/>
          </a:prstGeom>
          <a:ln>
            <a:headEnd type="arrow"/>
            <a:tailEnd type="arrow"/>
          </a:ln>
        </p:spPr>
        <p:style>
          <a:lnRef idx="3">
            <a:schemeClr val="accent6"/>
          </a:lnRef>
          <a:fillRef idx="0">
            <a:schemeClr val="accent6"/>
          </a:fillRef>
          <a:effectRef idx="2">
            <a:schemeClr val="accent6"/>
          </a:effectRef>
          <a:fontRef idx="minor">
            <a:schemeClr val="tx1"/>
          </a:fontRef>
        </p:style>
      </p:cxnSp>
      <p:cxnSp>
        <p:nvCxnSpPr>
          <p:cNvPr id="20" name="Straight Arrow Connector 19"/>
          <p:cNvCxnSpPr/>
          <p:nvPr/>
        </p:nvCxnSpPr>
        <p:spPr>
          <a:xfrm>
            <a:off x="3352800" y="6248400"/>
            <a:ext cx="914400" cy="1588"/>
          </a:xfrm>
          <a:prstGeom prst="straightConnector1">
            <a:avLst/>
          </a:prstGeom>
          <a:ln>
            <a:headEnd type="arrow"/>
            <a:tailEnd type="arrow"/>
          </a:ln>
        </p:spPr>
        <p:style>
          <a:lnRef idx="3">
            <a:schemeClr val="accent5"/>
          </a:lnRef>
          <a:fillRef idx="0">
            <a:schemeClr val="accent5"/>
          </a:fillRef>
          <a:effectRef idx="2">
            <a:schemeClr val="accent5"/>
          </a:effectRef>
          <a:fontRef idx="minor">
            <a:schemeClr val="tx1"/>
          </a:fontRef>
        </p:style>
      </p:cxnSp>
      <p:cxnSp>
        <p:nvCxnSpPr>
          <p:cNvPr id="21" name="Straight Arrow Connector 20"/>
          <p:cNvCxnSpPr/>
          <p:nvPr/>
        </p:nvCxnSpPr>
        <p:spPr>
          <a:xfrm>
            <a:off x="3352800" y="6553200"/>
            <a:ext cx="914400" cy="1588"/>
          </a:xfrm>
          <a:prstGeom prst="straightConnector1">
            <a:avLst/>
          </a:prstGeom>
          <a:ln>
            <a:headEnd type="arrow"/>
            <a:tailEnd type="arrow"/>
          </a:ln>
        </p:spPr>
        <p:style>
          <a:lnRef idx="3">
            <a:schemeClr val="accent3"/>
          </a:lnRef>
          <a:fillRef idx="0">
            <a:schemeClr val="accent3"/>
          </a:fillRef>
          <a:effectRef idx="2">
            <a:schemeClr val="accent3"/>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amond(in)">
                                      <p:cBhvr>
                                        <p:cTn id="7" dur="1000"/>
                                        <p:tgtEl>
                                          <p:spTgt spid="17"/>
                                        </p:tgtEl>
                                      </p:cBhvr>
                                    </p:animEffect>
                                  </p:childTnLst>
                                </p:cTn>
                              </p:par>
                            </p:childTnLst>
                          </p:cTn>
                        </p:par>
                        <p:par>
                          <p:cTn id="8" fill="hold">
                            <p:stCondLst>
                              <p:cond delay="1000"/>
                            </p:stCondLst>
                            <p:childTnLst>
                              <p:par>
                                <p:cTn id="9" presetID="8"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amond(in)">
                                      <p:cBhvr>
                                        <p:cTn id="11" dur="1000"/>
                                        <p:tgtEl>
                                          <p:spTgt spid="18"/>
                                        </p:tgtEl>
                                      </p:cBhvr>
                                    </p:animEffect>
                                  </p:childTnLst>
                                </p:cTn>
                              </p:par>
                            </p:childTnLst>
                          </p:cTn>
                        </p:par>
                        <p:par>
                          <p:cTn id="12" fill="hold">
                            <p:stCondLst>
                              <p:cond delay="2000"/>
                            </p:stCondLst>
                            <p:childTnLst>
                              <p:par>
                                <p:cTn id="13" presetID="8" presetClass="entr" presetSubtype="16"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diamond(in)">
                                      <p:cBhvr>
                                        <p:cTn id="15" dur="1000"/>
                                        <p:tgtEl>
                                          <p:spTgt spid="19"/>
                                        </p:tgtEl>
                                      </p:cBhvr>
                                    </p:animEffect>
                                  </p:childTnLst>
                                </p:cTn>
                              </p:par>
                            </p:childTnLst>
                          </p:cTn>
                        </p:par>
                        <p:par>
                          <p:cTn id="16" fill="hold">
                            <p:stCondLst>
                              <p:cond delay="3000"/>
                            </p:stCondLst>
                            <p:childTnLst>
                              <p:par>
                                <p:cTn id="17" presetID="8" presetClass="entr" presetSubtype="16"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diamond(in)">
                                      <p:cBhvr>
                                        <p:cTn id="19" dur="1000"/>
                                        <p:tgtEl>
                                          <p:spTgt spid="20"/>
                                        </p:tgtEl>
                                      </p:cBhvr>
                                    </p:animEffect>
                                  </p:childTnLst>
                                </p:cTn>
                              </p:par>
                              <p:par>
                                <p:cTn id="20" presetID="8" presetClass="entr" presetSubtype="16"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diamond(in)">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diamond(in)">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4"/>
          <p:cNvPicPr>
            <a:picLocks noChangeAspect="1" noChangeArrowheads="1"/>
          </p:cNvPicPr>
          <p:nvPr/>
        </p:nvPicPr>
        <p:blipFill>
          <a:blip r:embed="rId3"/>
          <a:srcRect/>
          <a:stretch>
            <a:fillRect/>
          </a:stretch>
        </p:blipFill>
        <p:spPr bwMode="auto">
          <a:xfrm>
            <a:off x="8029575" y="1828800"/>
            <a:ext cx="1114425" cy="1428750"/>
          </a:xfrm>
          <a:prstGeom prst="rect">
            <a:avLst/>
          </a:prstGeom>
          <a:noFill/>
          <a:ln w="9525">
            <a:noFill/>
            <a:miter lim="800000"/>
            <a:headEnd/>
            <a:tailEnd/>
          </a:ln>
        </p:spPr>
      </p:pic>
      <p:sp>
        <p:nvSpPr>
          <p:cNvPr id="9" name="Rounded Rectangle 8"/>
          <p:cNvSpPr/>
          <p:nvPr/>
        </p:nvSpPr>
        <p:spPr>
          <a:xfrm>
            <a:off x="0" y="0"/>
            <a:ext cx="9144000" cy="1371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dirty="0">
                <a:solidFill>
                  <a:schemeClr val="bg1"/>
                </a:solidFill>
              </a:rPr>
              <a:t>Building Blocks of Statewide CI</a:t>
            </a:r>
          </a:p>
        </p:txBody>
      </p:sp>
      <p:pic>
        <p:nvPicPr>
          <p:cNvPr id="23555" name="Picture 6" descr="new_jersey.jpg"/>
          <p:cNvPicPr>
            <a:picLocks noChangeAspect="1"/>
          </p:cNvPicPr>
          <p:nvPr/>
        </p:nvPicPr>
        <p:blipFill>
          <a:blip r:embed="rId4"/>
          <a:srcRect/>
          <a:stretch>
            <a:fillRect/>
          </a:stretch>
        </p:blipFill>
        <p:spPr bwMode="auto">
          <a:xfrm>
            <a:off x="152400" y="0"/>
            <a:ext cx="685800" cy="1354138"/>
          </a:xfrm>
          <a:prstGeom prst="rect">
            <a:avLst/>
          </a:prstGeom>
          <a:noFill/>
          <a:ln w="9525">
            <a:noFill/>
            <a:miter lim="800000"/>
            <a:headEnd/>
            <a:tailEnd/>
          </a:ln>
        </p:spPr>
      </p:pic>
      <p:sp>
        <p:nvSpPr>
          <p:cNvPr id="10" name="Cube 9"/>
          <p:cNvSpPr/>
          <p:nvPr/>
        </p:nvSpPr>
        <p:spPr>
          <a:xfrm>
            <a:off x="7848600" y="381000"/>
            <a:ext cx="457200" cy="304800"/>
          </a:xfrm>
          <a:prstGeom prst="cub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Cube 10"/>
          <p:cNvSpPr/>
          <p:nvPr/>
        </p:nvSpPr>
        <p:spPr>
          <a:xfrm>
            <a:off x="8001000" y="533400"/>
            <a:ext cx="457200" cy="3048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Cube 11"/>
          <p:cNvSpPr/>
          <p:nvPr/>
        </p:nvSpPr>
        <p:spPr>
          <a:xfrm>
            <a:off x="8153400" y="685800"/>
            <a:ext cx="457200" cy="304800"/>
          </a:xfrm>
          <a:prstGeom prst="cub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TextBox 12"/>
          <p:cNvSpPr txBox="1"/>
          <p:nvPr/>
        </p:nvSpPr>
        <p:spPr>
          <a:xfrm>
            <a:off x="609600" y="1524000"/>
            <a:ext cx="8305800" cy="1077913"/>
          </a:xfrm>
          <a:prstGeom prst="rect">
            <a:avLst/>
          </a:prstGeom>
          <a:noFill/>
        </p:spPr>
        <p:txBody>
          <a:bodyPr>
            <a:spAutoFit/>
          </a:bodyPr>
          <a:lstStyle/>
          <a:p>
            <a:pPr fontAlgn="auto">
              <a:spcBef>
                <a:spcPts val="0"/>
              </a:spcBef>
              <a:spcAft>
                <a:spcPts val="0"/>
              </a:spcAft>
              <a:buClr>
                <a:schemeClr val="accent1">
                  <a:lumMod val="75000"/>
                </a:schemeClr>
              </a:buClr>
              <a:defRPr/>
            </a:pPr>
            <a:r>
              <a:rPr lang="en-US" sz="3200" dirty="0">
                <a:latin typeface="+mn-lt"/>
                <a:cs typeface="+mn-cs"/>
              </a:rPr>
              <a:t>Collecting and Managing Faculty Research</a:t>
            </a:r>
          </a:p>
          <a:p>
            <a:pPr fontAlgn="auto">
              <a:spcBef>
                <a:spcPts val="0"/>
              </a:spcBef>
              <a:spcAft>
                <a:spcPts val="0"/>
              </a:spcAft>
              <a:buClr>
                <a:schemeClr val="accent1">
                  <a:lumMod val="75000"/>
                </a:schemeClr>
              </a:buClr>
              <a:defRPr/>
            </a:pPr>
            <a:endParaRPr lang="en-US" sz="3200" dirty="0">
              <a:latin typeface="+mn-lt"/>
              <a:cs typeface="+mn-cs"/>
            </a:endParaRPr>
          </a:p>
        </p:txBody>
      </p:sp>
      <p:pic>
        <p:nvPicPr>
          <p:cNvPr id="23560" name="Picture 3"/>
          <p:cNvPicPr>
            <a:picLocks noChangeAspect="1" noChangeArrowheads="1"/>
          </p:cNvPicPr>
          <p:nvPr/>
        </p:nvPicPr>
        <p:blipFill>
          <a:blip r:embed="rId5"/>
          <a:srcRect/>
          <a:stretch>
            <a:fillRect/>
          </a:stretch>
        </p:blipFill>
        <p:spPr bwMode="auto">
          <a:xfrm>
            <a:off x="6781800" y="2209800"/>
            <a:ext cx="1190625" cy="1314450"/>
          </a:xfrm>
          <a:prstGeom prst="rect">
            <a:avLst/>
          </a:prstGeom>
          <a:noFill/>
          <a:ln w="9525">
            <a:noFill/>
            <a:miter lim="800000"/>
            <a:headEnd/>
            <a:tailEnd/>
          </a:ln>
        </p:spPr>
      </p:pic>
      <p:pic>
        <p:nvPicPr>
          <p:cNvPr id="23561" name="Picture 2"/>
          <p:cNvPicPr>
            <a:picLocks noChangeAspect="1" noChangeArrowheads="1"/>
          </p:cNvPicPr>
          <p:nvPr/>
        </p:nvPicPr>
        <p:blipFill>
          <a:blip r:embed="rId6"/>
          <a:srcRect/>
          <a:stretch>
            <a:fillRect/>
          </a:stretch>
        </p:blipFill>
        <p:spPr bwMode="auto">
          <a:xfrm>
            <a:off x="7467600" y="2514600"/>
            <a:ext cx="1181100" cy="1085850"/>
          </a:xfrm>
          <a:prstGeom prst="rect">
            <a:avLst/>
          </a:prstGeom>
          <a:noFill/>
          <a:ln w="9525">
            <a:noFill/>
            <a:miter lim="800000"/>
            <a:headEnd/>
            <a:tailEnd/>
          </a:ln>
        </p:spPr>
      </p:pic>
      <p:sp>
        <p:nvSpPr>
          <p:cNvPr id="23562" name="TextBox 13"/>
          <p:cNvSpPr txBox="1">
            <a:spLocks noChangeArrowheads="1"/>
          </p:cNvSpPr>
          <p:nvPr/>
        </p:nvSpPr>
        <p:spPr bwMode="auto">
          <a:xfrm>
            <a:off x="762000" y="2362200"/>
            <a:ext cx="5867400" cy="3694113"/>
          </a:xfrm>
          <a:prstGeom prst="rect">
            <a:avLst/>
          </a:prstGeom>
          <a:noFill/>
          <a:ln w="9525">
            <a:noFill/>
            <a:miter lim="800000"/>
            <a:headEnd/>
            <a:tailEnd/>
          </a:ln>
        </p:spPr>
        <p:txBody>
          <a:bodyPr>
            <a:spAutoFit/>
          </a:bodyPr>
          <a:lstStyle/>
          <a:p>
            <a:pPr>
              <a:buClr>
                <a:schemeClr val="tx2"/>
              </a:buClr>
              <a:buFont typeface="Wingdings" pitchFamily="2" charset="2"/>
              <a:buChar char="q"/>
            </a:pPr>
            <a:r>
              <a:rPr lang="en-US">
                <a:latin typeface="Calibri" pitchFamily="34" charset="0"/>
              </a:rPr>
              <a:t> </a:t>
            </a:r>
            <a:r>
              <a:rPr lang="en-US" sz="2400">
                <a:latin typeface="Calibri" pitchFamily="34" charset="0"/>
              </a:rPr>
              <a:t> Unique information </a:t>
            </a:r>
          </a:p>
          <a:p>
            <a:pPr lvl="1">
              <a:buClr>
                <a:schemeClr val="tx2"/>
              </a:buClr>
              <a:buFont typeface="Wingdings" pitchFamily="2" charset="2"/>
              <a:buChar char="q"/>
            </a:pPr>
            <a:r>
              <a:rPr lang="en-US">
                <a:latin typeface="Calibri" pitchFamily="34" charset="0"/>
              </a:rPr>
              <a:t>  Preserved for long-term availability; audit trail</a:t>
            </a:r>
          </a:p>
          <a:p>
            <a:pPr lvl="1">
              <a:buClr>
                <a:schemeClr val="tx2"/>
              </a:buClr>
              <a:buFont typeface="Wingdings" pitchFamily="2" charset="2"/>
              <a:buChar char="q"/>
            </a:pPr>
            <a:r>
              <a:rPr lang="en-US">
                <a:latin typeface="Calibri" pitchFamily="34" charset="0"/>
              </a:rPr>
              <a:t>  Made widely available for scholarly impact</a:t>
            </a:r>
          </a:p>
          <a:p>
            <a:pPr lvl="1">
              <a:buClr>
                <a:schemeClr val="tx2"/>
              </a:buClr>
              <a:buFont typeface="Wingdings" pitchFamily="2" charset="2"/>
              <a:buChar char="q"/>
            </a:pPr>
            <a:r>
              <a:rPr lang="en-US">
                <a:latin typeface="Calibri" pitchFamily="34" charset="0"/>
              </a:rPr>
              <a:t>  Customized for scholarly and educational workflow</a:t>
            </a:r>
          </a:p>
          <a:p>
            <a:pPr>
              <a:buClr>
                <a:schemeClr val="tx2"/>
              </a:buClr>
              <a:buFont typeface="Wingdings" pitchFamily="2" charset="2"/>
              <a:buChar char="q"/>
            </a:pPr>
            <a:endParaRPr lang="en-US">
              <a:latin typeface="Calibri" pitchFamily="34" charset="0"/>
            </a:endParaRPr>
          </a:p>
          <a:p>
            <a:pPr>
              <a:buClr>
                <a:schemeClr val="tx2"/>
              </a:buClr>
              <a:buFont typeface="Wingdings" pitchFamily="2" charset="2"/>
              <a:buChar char="q"/>
            </a:pPr>
            <a:r>
              <a:rPr lang="en-US">
                <a:latin typeface="Calibri" pitchFamily="34" charset="0"/>
              </a:rPr>
              <a:t> </a:t>
            </a:r>
            <a:r>
              <a:rPr lang="en-US" sz="2400">
                <a:latin typeface="Calibri" pitchFamily="34" charset="0"/>
              </a:rPr>
              <a:t> Volatile Information</a:t>
            </a:r>
          </a:p>
          <a:p>
            <a:pPr lvl="1">
              <a:buClr>
                <a:schemeClr val="tx2"/>
              </a:buClr>
              <a:buFont typeface="Wingdings" pitchFamily="2" charset="2"/>
              <a:buChar char="q"/>
            </a:pPr>
            <a:r>
              <a:rPr lang="en-US">
                <a:latin typeface="Calibri" pitchFamily="34" charset="0"/>
              </a:rPr>
              <a:t> Faculty may want to add, revise, remove</a:t>
            </a:r>
          </a:p>
          <a:p>
            <a:pPr lvl="1">
              <a:buClr>
                <a:schemeClr val="tx2"/>
              </a:buClr>
              <a:buFont typeface="Wingdings" pitchFamily="2" charset="2"/>
              <a:buChar char="q"/>
            </a:pPr>
            <a:endParaRPr lang="en-US">
              <a:latin typeface="Calibri" pitchFamily="34" charset="0"/>
            </a:endParaRPr>
          </a:p>
          <a:p>
            <a:pPr>
              <a:buClr>
                <a:schemeClr val="tx2"/>
              </a:buClr>
              <a:buFont typeface="Wingdings" pitchFamily="2" charset="2"/>
              <a:buChar char="q"/>
            </a:pPr>
            <a:r>
              <a:rPr lang="en-US">
                <a:latin typeface="Calibri" pitchFamily="34" charset="0"/>
              </a:rPr>
              <a:t> </a:t>
            </a:r>
            <a:r>
              <a:rPr lang="en-US" sz="2400">
                <a:latin typeface="Calibri" pitchFamily="34" charset="0"/>
              </a:rPr>
              <a:t> Usefulness often requires additional tools</a:t>
            </a:r>
          </a:p>
          <a:p>
            <a:pPr lvl="1">
              <a:buClr>
                <a:schemeClr val="tx2"/>
              </a:buClr>
              <a:buFont typeface="Wingdings" pitchFamily="2" charset="2"/>
              <a:buChar char="q"/>
            </a:pPr>
            <a:r>
              <a:rPr lang="en-US">
                <a:latin typeface="Calibri" pitchFamily="34" charset="0"/>
              </a:rPr>
              <a:t> SAS, SPSS, etc.</a:t>
            </a:r>
          </a:p>
          <a:p>
            <a:pPr lvl="1">
              <a:buClr>
                <a:schemeClr val="tx2"/>
              </a:buClr>
              <a:buFont typeface="Wingdings" pitchFamily="2" charset="2"/>
              <a:buChar char="q"/>
            </a:pPr>
            <a:r>
              <a:rPr lang="en-US">
                <a:latin typeface="Calibri" pitchFamily="34" charset="0"/>
              </a:rPr>
              <a:t>  Visualization tools (Grapher, MatLab, etc.)</a:t>
            </a:r>
          </a:p>
          <a:p>
            <a:pPr lvl="1">
              <a:buClr>
                <a:schemeClr val="tx2"/>
              </a:buClr>
              <a:buFont typeface="Wingdings" pitchFamily="2" charset="2"/>
              <a:buChar char="q"/>
            </a:pPr>
            <a:r>
              <a:rPr lang="en-US">
                <a:latin typeface="Calibri" pitchFamily="34" charset="0"/>
              </a:rPr>
              <a:t> GIS </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pPr eaLnBrk="1" hangingPunct="1"/>
            <a:r>
              <a:rPr lang="en-US" smtClean="0"/>
              <a:t>       New Jersey Digital Video Portal</a:t>
            </a:r>
          </a:p>
        </p:txBody>
      </p:sp>
      <p:sp>
        <p:nvSpPr>
          <p:cNvPr id="25602" name="Content Placeholder 2"/>
          <p:cNvSpPr>
            <a:spLocks noGrp="1"/>
          </p:cNvSpPr>
          <p:nvPr>
            <p:ph idx="1"/>
          </p:nvPr>
        </p:nvSpPr>
        <p:spPr>
          <a:xfrm>
            <a:off x="457200" y="1447800"/>
            <a:ext cx="8229600" cy="4525963"/>
          </a:xfrm>
        </p:spPr>
        <p:txBody>
          <a:bodyPr/>
          <a:lstStyle/>
          <a:p>
            <a:pPr eaLnBrk="1" hangingPunct="1">
              <a:lnSpc>
                <a:spcPct val="80000"/>
              </a:lnSpc>
              <a:buFont typeface="Arial" charset="0"/>
              <a:buNone/>
            </a:pPr>
            <a:r>
              <a:rPr lang="en-US" sz="2700" smtClean="0"/>
              <a:t>NJVid Mission</a:t>
            </a:r>
          </a:p>
          <a:p>
            <a:pPr eaLnBrk="1" hangingPunct="1">
              <a:lnSpc>
                <a:spcPct val="80000"/>
              </a:lnSpc>
              <a:buFont typeface="Arial" charset="0"/>
              <a:buNone/>
            </a:pPr>
            <a:endParaRPr lang="en-US" sz="2700" smtClean="0"/>
          </a:p>
          <a:p>
            <a:pPr eaLnBrk="1" hangingPunct="1">
              <a:lnSpc>
                <a:spcPct val="80000"/>
              </a:lnSpc>
            </a:pPr>
            <a:r>
              <a:rPr lang="en-US" sz="2700" smtClean="0"/>
              <a:t>Collection driven – increase availability of digital video content for education and research</a:t>
            </a:r>
          </a:p>
          <a:p>
            <a:pPr eaLnBrk="1" hangingPunct="1">
              <a:lnSpc>
                <a:spcPct val="80000"/>
              </a:lnSpc>
              <a:buFont typeface="Arial" charset="0"/>
              <a:buNone/>
            </a:pPr>
            <a:endParaRPr lang="en-US" sz="2700" smtClean="0"/>
          </a:p>
          <a:p>
            <a:pPr eaLnBrk="1" hangingPunct="1">
              <a:lnSpc>
                <a:spcPct val="80000"/>
              </a:lnSpc>
            </a:pPr>
            <a:r>
              <a:rPr lang="en-US" sz="2700" smtClean="0"/>
              <a:t>Support all learning organizations—higher ed, libraries, museums, archives, K12 schools</a:t>
            </a:r>
          </a:p>
          <a:p>
            <a:pPr eaLnBrk="1" hangingPunct="1">
              <a:lnSpc>
                <a:spcPct val="80000"/>
              </a:lnSpc>
              <a:buFont typeface="Arial" charset="0"/>
              <a:buNone/>
            </a:pPr>
            <a:endParaRPr lang="en-US" sz="2700" smtClean="0"/>
          </a:p>
          <a:p>
            <a:pPr eaLnBrk="1" hangingPunct="1">
              <a:lnSpc>
                <a:spcPct val="80000"/>
              </a:lnSpc>
            </a:pPr>
            <a:r>
              <a:rPr lang="en-US" sz="2700" smtClean="0"/>
              <a:t>Protect rights of content owners and content users </a:t>
            </a:r>
          </a:p>
          <a:p>
            <a:pPr eaLnBrk="1" hangingPunct="1">
              <a:lnSpc>
                <a:spcPct val="80000"/>
              </a:lnSpc>
              <a:buFont typeface="Arial" charset="0"/>
              <a:buNone/>
            </a:pPr>
            <a:endParaRPr lang="en-US" sz="2700" smtClean="0"/>
          </a:p>
          <a:p>
            <a:pPr eaLnBrk="1" hangingPunct="1">
              <a:lnSpc>
                <a:spcPct val="80000"/>
              </a:lnSpc>
            </a:pPr>
            <a:r>
              <a:rPr lang="en-US" sz="2700" smtClean="0"/>
              <a:t>Form the nucleus of a statewide cyberinfrastructure for content management and use</a:t>
            </a:r>
          </a:p>
          <a:p>
            <a:pPr eaLnBrk="1" hangingPunct="1">
              <a:lnSpc>
                <a:spcPct val="80000"/>
              </a:lnSpc>
              <a:buFont typeface="Arial" charset="0"/>
              <a:buNone/>
            </a:pPr>
            <a:endParaRPr lang="en-US" sz="270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1524000" y="0"/>
            <a:ext cx="7793038" cy="922338"/>
          </a:xfrm>
        </p:spPr>
        <p:txBody>
          <a:bodyPr/>
          <a:lstStyle/>
          <a:p>
            <a:pPr eaLnBrk="1" hangingPunct="1"/>
            <a:r>
              <a:rPr lang="en-US" sz="3200" b="1" smtClean="0"/>
              <a:t>NJVid Challenges</a:t>
            </a:r>
          </a:p>
        </p:txBody>
      </p:sp>
      <p:sp>
        <p:nvSpPr>
          <p:cNvPr id="27650" name="Rectangle 3"/>
          <p:cNvSpPr>
            <a:spLocks noGrp="1" noChangeArrowheads="1"/>
          </p:cNvSpPr>
          <p:nvPr>
            <p:ph type="body" idx="1"/>
          </p:nvPr>
        </p:nvSpPr>
        <p:spPr>
          <a:xfrm>
            <a:off x="1066800" y="1295400"/>
            <a:ext cx="7772400" cy="4800600"/>
          </a:xfrm>
        </p:spPr>
        <p:txBody>
          <a:bodyPr/>
          <a:lstStyle/>
          <a:p>
            <a:pPr eaLnBrk="1" hangingPunct="1">
              <a:lnSpc>
                <a:spcPct val="80000"/>
              </a:lnSpc>
              <a:buFont typeface="Arial" charset="0"/>
              <a:buNone/>
            </a:pPr>
            <a:endParaRPr lang="en-US" sz="2200" smtClean="0"/>
          </a:p>
          <a:p>
            <a:pPr eaLnBrk="1" hangingPunct="1">
              <a:lnSpc>
                <a:spcPct val="80000"/>
              </a:lnSpc>
            </a:pPr>
            <a:r>
              <a:rPr lang="en-US" sz="2800" smtClean="0"/>
              <a:t>Managing Large Video Files – Ingest, Presentation, and Preservation</a:t>
            </a:r>
          </a:p>
          <a:p>
            <a:pPr eaLnBrk="1" hangingPunct="1">
              <a:lnSpc>
                <a:spcPct val="80000"/>
              </a:lnSpc>
            </a:pPr>
            <a:endParaRPr lang="en-US" sz="2800" smtClean="0"/>
          </a:p>
          <a:p>
            <a:pPr eaLnBrk="1" hangingPunct="1">
              <a:lnSpc>
                <a:spcPct val="80000"/>
              </a:lnSpc>
            </a:pPr>
            <a:r>
              <a:rPr lang="en-US" sz="2800" smtClean="0"/>
              <a:t>Managing complex rights and organizational policy issues</a:t>
            </a:r>
          </a:p>
          <a:p>
            <a:pPr eaLnBrk="1" hangingPunct="1">
              <a:lnSpc>
                <a:spcPct val="80000"/>
              </a:lnSpc>
            </a:pPr>
            <a:endParaRPr lang="en-US" sz="2800" smtClean="0"/>
          </a:p>
          <a:p>
            <a:pPr eaLnBrk="1" hangingPunct="1">
              <a:lnSpc>
                <a:spcPct val="80000"/>
              </a:lnSpc>
            </a:pPr>
            <a:r>
              <a:rPr lang="en-US" sz="2800" smtClean="0"/>
              <a:t>Annotation of Videos for Lectures on Demand</a:t>
            </a:r>
          </a:p>
          <a:p>
            <a:pPr eaLnBrk="1" hangingPunct="1">
              <a:lnSpc>
                <a:spcPct val="80000"/>
              </a:lnSpc>
            </a:pPr>
            <a:endParaRPr lang="en-US" sz="2800" smtClean="0"/>
          </a:p>
          <a:p>
            <a:pPr eaLnBrk="1" hangingPunct="1">
              <a:lnSpc>
                <a:spcPct val="80000"/>
              </a:lnSpc>
            </a:pPr>
            <a:r>
              <a:rPr lang="en-US" sz="2800" smtClean="0"/>
              <a:t>Authentication and Authorization</a:t>
            </a:r>
          </a:p>
          <a:p>
            <a:pPr eaLnBrk="1" hangingPunct="1">
              <a:lnSpc>
                <a:spcPct val="80000"/>
              </a:lnSpc>
              <a:buFont typeface="Arial" charset="0"/>
              <a:buNone/>
            </a:pPr>
            <a:endParaRPr lang="en-US" sz="2600" smtClean="0"/>
          </a:p>
          <a:p>
            <a:pPr eaLnBrk="1" hangingPunct="1">
              <a:lnSpc>
                <a:spcPct val="80000"/>
              </a:lnSpc>
            </a:pPr>
            <a:endParaRPr lang="en-US" sz="260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914400" y="381000"/>
            <a:ext cx="7467600" cy="762000"/>
          </a:xfrm>
          <a:prstGeom prst="rect">
            <a:avLst/>
          </a:prstGeom>
          <a:solidFill>
            <a:srgbClr val="00B0F0"/>
          </a:solidFill>
          <a:ln w="9525">
            <a:solidFill>
              <a:schemeClr val="tx1"/>
            </a:solidFill>
            <a:miter lim="800000"/>
            <a:headEnd/>
            <a:tailEnd/>
          </a:ln>
          <a:effectLst>
            <a:outerShdw dist="35921" dir="2700000" algn="ctr" rotWithShape="0">
              <a:schemeClr val="bg2"/>
            </a:outerShdw>
          </a:effectLst>
        </p:spPr>
        <p:txBody>
          <a:bodyPr wrap="none" anchor="ctr"/>
          <a:lstStyle/>
          <a:p>
            <a:pPr algn="ctr" fontAlgn="auto">
              <a:spcBef>
                <a:spcPts val="0"/>
              </a:spcBef>
              <a:spcAft>
                <a:spcPts val="0"/>
              </a:spcAft>
              <a:defRPr/>
            </a:pPr>
            <a:r>
              <a:rPr lang="en-US" sz="3200" b="1">
                <a:latin typeface="Arial Unicode MS" pitchFamily="34" charset="-128"/>
                <a:cs typeface="+mn-cs"/>
              </a:rPr>
              <a:t>NJ Vid</a:t>
            </a:r>
          </a:p>
        </p:txBody>
      </p:sp>
      <p:sp>
        <p:nvSpPr>
          <p:cNvPr id="2057" name="AutoShape 9"/>
          <p:cNvSpPr>
            <a:spLocks noChangeArrowheads="1"/>
          </p:cNvSpPr>
          <p:nvPr/>
        </p:nvSpPr>
        <p:spPr bwMode="auto">
          <a:xfrm>
            <a:off x="1143000" y="3657600"/>
            <a:ext cx="7010400" cy="685800"/>
          </a:xfrm>
          <a:prstGeom prst="roundRect">
            <a:avLst>
              <a:gd name="adj" fmla="val 16667"/>
            </a:avLst>
          </a:prstGeom>
          <a:solidFill>
            <a:srgbClr val="BFCEEF"/>
          </a:solidFill>
          <a:ln w="9525">
            <a:solidFill>
              <a:schemeClr val="tx1"/>
            </a:solidFill>
            <a:round/>
            <a:headEnd/>
            <a:tailEnd/>
          </a:ln>
          <a:effectLst>
            <a:outerShdw dist="53882" dir="2700000" algn="ctr" rotWithShape="0">
              <a:schemeClr val="folHlink">
                <a:alpha val="50000"/>
              </a:schemeClr>
            </a:outerShdw>
          </a:effectLst>
        </p:spPr>
        <p:txBody>
          <a:bodyPr wrap="none" anchor="ctr"/>
          <a:lstStyle/>
          <a:p>
            <a:pPr algn="ctr" fontAlgn="auto">
              <a:spcBef>
                <a:spcPts val="0"/>
              </a:spcBef>
              <a:spcAft>
                <a:spcPts val="0"/>
              </a:spcAft>
              <a:defRPr/>
            </a:pPr>
            <a:r>
              <a:rPr lang="en-US" sz="2000">
                <a:latin typeface="Arial Unicode MS" pitchFamily="34" charset="-128"/>
                <a:cs typeface="+mn-cs"/>
              </a:rPr>
              <a:t>Authentication &amp; Authorization</a:t>
            </a:r>
          </a:p>
          <a:p>
            <a:pPr algn="ctr" fontAlgn="auto">
              <a:spcBef>
                <a:spcPts val="0"/>
              </a:spcBef>
              <a:spcAft>
                <a:spcPts val="0"/>
              </a:spcAft>
              <a:defRPr/>
            </a:pPr>
            <a:r>
              <a:rPr lang="en-US" sz="2000">
                <a:latin typeface="Arial Unicode MS" pitchFamily="34" charset="-128"/>
                <a:cs typeface="+mn-cs"/>
              </a:rPr>
              <a:t>Shibboleth</a:t>
            </a:r>
          </a:p>
        </p:txBody>
      </p:sp>
      <p:sp>
        <p:nvSpPr>
          <p:cNvPr id="2062" name="AutoShape 14"/>
          <p:cNvSpPr>
            <a:spLocks noChangeArrowheads="1"/>
          </p:cNvSpPr>
          <p:nvPr/>
        </p:nvSpPr>
        <p:spPr bwMode="auto">
          <a:xfrm>
            <a:off x="5943600" y="1752600"/>
            <a:ext cx="2209800" cy="1219200"/>
          </a:xfrm>
          <a:prstGeom prst="roundRect">
            <a:avLst>
              <a:gd name="adj" fmla="val 16667"/>
            </a:avLst>
          </a:prstGeom>
          <a:solidFill>
            <a:srgbClr val="FFFF99"/>
          </a:solidFill>
          <a:ln w="9525">
            <a:solidFill>
              <a:schemeClr val="tx1"/>
            </a:solidFill>
            <a:round/>
            <a:headEnd/>
            <a:tailEnd/>
          </a:ln>
          <a:effectLst>
            <a:outerShdw dist="53882" dir="2700000" algn="ctr" rotWithShape="0">
              <a:schemeClr val="folHlink">
                <a:alpha val="50000"/>
              </a:schemeClr>
            </a:outerShdw>
          </a:effectLst>
        </p:spPr>
        <p:txBody>
          <a:bodyPr wrap="none" anchor="ctr"/>
          <a:lstStyle/>
          <a:p>
            <a:pPr algn="ctr" fontAlgn="auto">
              <a:spcBef>
                <a:spcPts val="0"/>
              </a:spcBef>
              <a:spcAft>
                <a:spcPts val="0"/>
              </a:spcAft>
              <a:defRPr/>
            </a:pPr>
            <a:r>
              <a:rPr lang="en-US" sz="2000">
                <a:latin typeface="Arial Unicode MS" pitchFamily="34" charset="-128"/>
                <a:cs typeface="+mn-cs"/>
              </a:rPr>
              <a:t>Learning Object </a:t>
            </a:r>
          </a:p>
          <a:p>
            <a:pPr algn="ctr" fontAlgn="auto">
              <a:spcBef>
                <a:spcPts val="0"/>
              </a:spcBef>
              <a:spcAft>
                <a:spcPts val="0"/>
              </a:spcAft>
              <a:defRPr/>
            </a:pPr>
            <a:r>
              <a:rPr lang="en-US" sz="2000">
                <a:latin typeface="Arial Unicode MS" pitchFamily="34" charset="-128"/>
                <a:cs typeface="+mn-cs"/>
              </a:rPr>
              <a:t>Repository</a:t>
            </a:r>
          </a:p>
        </p:txBody>
      </p:sp>
      <p:sp>
        <p:nvSpPr>
          <p:cNvPr id="2063" name="AutoShape 15"/>
          <p:cNvSpPr>
            <a:spLocks noChangeArrowheads="1"/>
          </p:cNvSpPr>
          <p:nvPr/>
        </p:nvSpPr>
        <p:spPr bwMode="auto">
          <a:xfrm>
            <a:off x="3505200" y="1752600"/>
            <a:ext cx="2209800" cy="1219200"/>
          </a:xfrm>
          <a:prstGeom prst="roundRect">
            <a:avLst>
              <a:gd name="adj" fmla="val 16667"/>
            </a:avLst>
          </a:prstGeom>
          <a:solidFill>
            <a:srgbClr val="FFFF99"/>
          </a:solidFill>
          <a:ln w="9525">
            <a:solidFill>
              <a:schemeClr val="tx1"/>
            </a:solidFill>
            <a:round/>
            <a:headEnd/>
            <a:tailEnd/>
          </a:ln>
          <a:effectLst>
            <a:outerShdw dist="53882" dir="2700000" algn="ctr" rotWithShape="0">
              <a:schemeClr val="folHlink">
                <a:alpha val="50000"/>
              </a:schemeClr>
            </a:outerShdw>
          </a:effectLst>
        </p:spPr>
        <p:txBody>
          <a:bodyPr wrap="none" anchor="ctr"/>
          <a:lstStyle/>
          <a:p>
            <a:pPr algn="ctr" fontAlgn="auto">
              <a:spcBef>
                <a:spcPts val="0"/>
              </a:spcBef>
              <a:spcAft>
                <a:spcPts val="0"/>
              </a:spcAft>
              <a:defRPr/>
            </a:pPr>
            <a:r>
              <a:rPr lang="en-US" sz="2000">
                <a:latin typeface="Arial Unicode MS" pitchFamily="34" charset="-128"/>
                <a:cs typeface="+mn-cs"/>
              </a:rPr>
              <a:t>Licensed </a:t>
            </a:r>
          </a:p>
          <a:p>
            <a:pPr algn="ctr" fontAlgn="auto">
              <a:spcBef>
                <a:spcPts val="0"/>
              </a:spcBef>
              <a:spcAft>
                <a:spcPts val="0"/>
              </a:spcAft>
              <a:defRPr/>
            </a:pPr>
            <a:r>
              <a:rPr lang="en-US" sz="2000">
                <a:latin typeface="Arial Unicode MS" pitchFamily="34" charset="-128"/>
                <a:cs typeface="+mn-cs"/>
              </a:rPr>
              <a:t>Commercial </a:t>
            </a:r>
          </a:p>
          <a:p>
            <a:pPr algn="ctr" fontAlgn="auto">
              <a:spcBef>
                <a:spcPts val="0"/>
              </a:spcBef>
              <a:spcAft>
                <a:spcPts val="0"/>
              </a:spcAft>
              <a:defRPr/>
            </a:pPr>
            <a:r>
              <a:rPr lang="en-US" sz="2000">
                <a:latin typeface="Arial Unicode MS" pitchFamily="34" charset="-128"/>
                <a:cs typeface="+mn-cs"/>
              </a:rPr>
              <a:t>Video Collection</a:t>
            </a:r>
          </a:p>
        </p:txBody>
      </p:sp>
      <p:sp>
        <p:nvSpPr>
          <p:cNvPr id="2064" name="AutoShape 16"/>
          <p:cNvSpPr>
            <a:spLocks noChangeArrowheads="1"/>
          </p:cNvSpPr>
          <p:nvPr/>
        </p:nvSpPr>
        <p:spPr bwMode="auto">
          <a:xfrm>
            <a:off x="1066800" y="1752600"/>
            <a:ext cx="2209800" cy="1219200"/>
          </a:xfrm>
          <a:prstGeom prst="roundRect">
            <a:avLst>
              <a:gd name="adj" fmla="val 16667"/>
            </a:avLst>
          </a:prstGeom>
          <a:solidFill>
            <a:srgbClr val="FFFF99"/>
          </a:solidFill>
          <a:ln w="9525">
            <a:solidFill>
              <a:schemeClr val="tx1"/>
            </a:solidFill>
            <a:round/>
            <a:headEnd/>
            <a:tailEnd/>
          </a:ln>
          <a:effectLst>
            <a:outerShdw dist="53882" dir="2700000" algn="ctr" rotWithShape="0">
              <a:schemeClr val="folHlink">
                <a:alpha val="50000"/>
              </a:schemeClr>
            </a:outerShdw>
          </a:effectLst>
        </p:spPr>
        <p:txBody>
          <a:bodyPr wrap="none" anchor="ctr"/>
          <a:lstStyle/>
          <a:p>
            <a:pPr algn="ctr" fontAlgn="auto">
              <a:spcBef>
                <a:spcPts val="0"/>
              </a:spcBef>
              <a:spcAft>
                <a:spcPts val="0"/>
              </a:spcAft>
              <a:defRPr/>
            </a:pPr>
            <a:r>
              <a:rPr lang="en-US" sz="2000">
                <a:latin typeface="Arial Unicode MS" pitchFamily="34" charset="-128"/>
                <a:cs typeface="+mn-cs"/>
              </a:rPr>
              <a:t>New Jersey</a:t>
            </a:r>
          </a:p>
          <a:p>
            <a:pPr algn="ctr" fontAlgn="auto">
              <a:spcBef>
                <a:spcPts val="0"/>
              </a:spcBef>
              <a:spcAft>
                <a:spcPts val="0"/>
              </a:spcAft>
              <a:defRPr/>
            </a:pPr>
            <a:r>
              <a:rPr lang="en-US" sz="2000">
                <a:latin typeface="Arial Unicode MS" pitchFamily="34" charset="-128"/>
                <a:cs typeface="+mn-cs"/>
              </a:rPr>
              <a:t> Digital Highway </a:t>
            </a:r>
          </a:p>
          <a:p>
            <a:pPr algn="ctr" fontAlgn="auto">
              <a:spcBef>
                <a:spcPts val="0"/>
              </a:spcBef>
              <a:spcAft>
                <a:spcPts val="0"/>
              </a:spcAft>
              <a:defRPr/>
            </a:pPr>
            <a:r>
              <a:rPr lang="en-US" sz="2000">
                <a:latin typeface="Arial Unicode MS" pitchFamily="34" charset="-128"/>
                <a:cs typeface="+mn-cs"/>
              </a:rPr>
              <a:t>Video Collection</a:t>
            </a:r>
          </a:p>
        </p:txBody>
      </p:sp>
      <p:sp>
        <p:nvSpPr>
          <p:cNvPr id="2065" name="AutoShape 17"/>
          <p:cNvSpPr>
            <a:spLocks noChangeArrowheads="1"/>
          </p:cNvSpPr>
          <p:nvPr/>
        </p:nvSpPr>
        <p:spPr bwMode="auto">
          <a:xfrm>
            <a:off x="1143000" y="4572000"/>
            <a:ext cx="7010400" cy="685800"/>
          </a:xfrm>
          <a:prstGeom prst="roundRect">
            <a:avLst>
              <a:gd name="adj" fmla="val 16667"/>
            </a:avLst>
          </a:prstGeom>
          <a:solidFill>
            <a:srgbClr val="BFCEEF"/>
          </a:solidFill>
          <a:ln w="9525">
            <a:solidFill>
              <a:schemeClr val="tx1"/>
            </a:solidFill>
            <a:round/>
            <a:headEnd/>
            <a:tailEnd/>
          </a:ln>
          <a:effectLst>
            <a:outerShdw dist="53882" dir="2700000" algn="ctr" rotWithShape="0">
              <a:schemeClr val="folHlink">
                <a:alpha val="50000"/>
              </a:schemeClr>
            </a:outerShdw>
          </a:effectLst>
        </p:spPr>
        <p:txBody>
          <a:bodyPr wrap="none" anchor="ctr"/>
          <a:lstStyle/>
          <a:p>
            <a:pPr algn="ctr" fontAlgn="auto">
              <a:spcBef>
                <a:spcPts val="0"/>
              </a:spcBef>
              <a:spcAft>
                <a:spcPts val="0"/>
              </a:spcAft>
              <a:defRPr/>
            </a:pPr>
            <a:r>
              <a:rPr lang="en-US" sz="2000">
                <a:latin typeface="Arial Unicode MS" pitchFamily="34" charset="-128"/>
                <a:cs typeface="+mn-cs"/>
              </a:rPr>
              <a:t>Workflow Management System</a:t>
            </a:r>
          </a:p>
          <a:p>
            <a:pPr algn="ctr" fontAlgn="auto">
              <a:spcBef>
                <a:spcPts val="0"/>
              </a:spcBef>
              <a:spcAft>
                <a:spcPts val="0"/>
              </a:spcAft>
              <a:defRPr/>
            </a:pPr>
            <a:r>
              <a:rPr lang="en-US" sz="2000">
                <a:latin typeface="Arial Unicode MS" pitchFamily="34" charset="-128"/>
                <a:cs typeface="+mn-cs"/>
              </a:rPr>
              <a:t>Creation  &amp; Cataloging</a:t>
            </a:r>
          </a:p>
        </p:txBody>
      </p:sp>
      <p:sp>
        <p:nvSpPr>
          <p:cNvPr id="2066" name="AutoShape 18"/>
          <p:cNvSpPr>
            <a:spLocks noChangeArrowheads="1"/>
          </p:cNvSpPr>
          <p:nvPr/>
        </p:nvSpPr>
        <p:spPr bwMode="auto">
          <a:xfrm>
            <a:off x="1143000" y="5486400"/>
            <a:ext cx="7010400" cy="685800"/>
          </a:xfrm>
          <a:prstGeom prst="roundRect">
            <a:avLst>
              <a:gd name="adj" fmla="val 16667"/>
            </a:avLst>
          </a:prstGeom>
          <a:solidFill>
            <a:srgbClr val="BFCEEF"/>
          </a:solidFill>
          <a:ln w="9525">
            <a:solidFill>
              <a:schemeClr val="tx1"/>
            </a:solidFill>
            <a:round/>
            <a:headEnd/>
            <a:tailEnd/>
          </a:ln>
          <a:effectLst>
            <a:outerShdw dist="53882" dir="2700000" algn="ctr" rotWithShape="0">
              <a:schemeClr val="folHlink">
                <a:alpha val="50000"/>
              </a:schemeClr>
            </a:outerShdw>
          </a:effectLst>
        </p:spPr>
        <p:txBody>
          <a:bodyPr wrap="none" anchor="ctr"/>
          <a:lstStyle/>
          <a:p>
            <a:pPr algn="ctr" eaLnBrk="0" fontAlgn="auto" hangingPunct="0">
              <a:spcBef>
                <a:spcPts val="0"/>
              </a:spcBef>
              <a:spcAft>
                <a:spcPts val="0"/>
              </a:spcAft>
              <a:defRPr/>
            </a:pPr>
            <a:r>
              <a:rPr lang="en-US" sz="2000" dirty="0">
                <a:latin typeface="Arial Unicode MS" pitchFamily="34" charset="-128"/>
                <a:cs typeface="+mn-cs"/>
              </a:rPr>
              <a:t>Fedora Repository Storage &amp; Management</a:t>
            </a:r>
          </a:p>
        </p:txBody>
      </p:sp>
      <p:sp>
        <p:nvSpPr>
          <p:cNvPr id="29704" name="Rectangle 19"/>
          <p:cNvSpPr>
            <a:spLocks noChangeArrowheads="1"/>
          </p:cNvSpPr>
          <p:nvPr/>
        </p:nvSpPr>
        <p:spPr bwMode="auto">
          <a:xfrm>
            <a:off x="914400" y="3505200"/>
            <a:ext cx="7391400" cy="2895600"/>
          </a:xfrm>
          <a:prstGeom prst="rect">
            <a:avLst/>
          </a:prstGeom>
          <a:noFill/>
          <a:ln w="25400">
            <a:solidFill>
              <a:schemeClr val="folHlink"/>
            </a:solidFill>
            <a:prstDash val="dash"/>
            <a:miter lim="800000"/>
            <a:headEnd/>
            <a:tailEnd/>
          </a:ln>
        </p:spPr>
        <p:txBody>
          <a:bodyPr wrap="none" anchor="ctr"/>
          <a:lstStyle/>
          <a:p>
            <a:endParaRPr lang="en-US">
              <a:latin typeface="Calibri" pitchFamily="34" charset="0"/>
            </a:endParaRPr>
          </a:p>
        </p:txBody>
      </p:sp>
      <p:sp>
        <p:nvSpPr>
          <p:cNvPr id="29705" name="AutoShape 27"/>
          <p:cNvSpPr>
            <a:spLocks noChangeArrowheads="1"/>
          </p:cNvSpPr>
          <p:nvPr/>
        </p:nvSpPr>
        <p:spPr bwMode="auto">
          <a:xfrm rot="1882518">
            <a:off x="2133600" y="1219200"/>
            <a:ext cx="341313" cy="457200"/>
          </a:xfrm>
          <a:prstGeom prst="upArrow">
            <a:avLst>
              <a:gd name="adj1" fmla="val 36667"/>
              <a:gd name="adj2" fmla="val 55256"/>
            </a:avLst>
          </a:prstGeom>
          <a:solidFill>
            <a:srgbClr val="FFB469"/>
          </a:solidFill>
          <a:ln w="9525">
            <a:solidFill>
              <a:schemeClr val="tx1"/>
            </a:solidFill>
            <a:miter lim="800000"/>
            <a:headEnd/>
            <a:tailEnd/>
          </a:ln>
        </p:spPr>
        <p:txBody>
          <a:bodyPr wrap="none" anchor="ctr"/>
          <a:lstStyle/>
          <a:p>
            <a:endParaRPr lang="en-US">
              <a:latin typeface="Calibri" pitchFamily="34" charset="0"/>
            </a:endParaRPr>
          </a:p>
        </p:txBody>
      </p:sp>
      <p:sp>
        <p:nvSpPr>
          <p:cNvPr id="29706" name="AutoShape 29"/>
          <p:cNvSpPr>
            <a:spLocks noChangeArrowheads="1"/>
          </p:cNvSpPr>
          <p:nvPr/>
        </p:nvSpPr>
        <p:spPr bwMode="auto">
          <a:xfrm rot="-1415810">
            <a:off x="6781800" y="1219200"/>
            <a:ext cx="341313" cy="457200"/>
          </a:xfrm>
          <a:prstGeom prst="upArrow">
            <a:avLst>
              <a:gd name="adj1" fmla="val 36667"/>
              <a:gd name="adj2" fmla="val 55256"/>
            </a:avLst>
          </a:prstGeom>
          <a:solidFill>
            <a:srgbClr val="FFB469"/>
          </a:solidFill>
          <a:ln w="9525">
            <a:solidFill>
              <a:schemeClr val="tx1"/>
            </a:solidFill>
            <a:miter lim="800000"/>
            <a:headEnd/>
            <a:tailEnd/>
          </a:ln>
        </p:spPr>
        <p:txBody>
          <a:bodyPr wrap="none" anchor="ctr"/>
          <a:lstStyle/>
          <a:p>
            <a:endParaRPr lang="en-US">
              <a:latin typeface="Calibri" pitchFamily="34" charset="0"/>
            </a:endParaRPr>
          </a:p>
        </p:txBody>
      </p:sp>
      <p:sp>
        <p:nvSpPr>
          <p:cNvPr id="29707" name="AutoShape 33"/>
          <p:cNvSpPr>
            <a:spLocks noChangeArrowheads="1"/>
          </p:cNvSpPr>
          <p:nvPr/>
        </p:nvSpPr>
        <p:spPr bwMode="auto">
          <a:xfrm rot="-1769368">
            <a:off x="2133600" y="3048000"/>
            <a:ext cx="304800" cy="381000"/>
          </a:xfrm>
          <a:prstGeom prst="upArrow">
            <a:avLst>
              <a:gd name="adj1" fmla="val 35833"/>
              <a:gd name="adj2" fmla="val 59896"/>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29708" name="AutoShape 34"/>
          <p:cNvSpPr>
            <a:spLocks noChangeArrowheads="1"/>
          </p:cNvSpPr>
          <p:nvPr/>
        </p:nvSpPr>
        <p:spPr bwMode="auto">
          <a:xfrm>
            <a:off x="4495800" y="1219200"/>
            <a:ext cx="304800" cy="457200"/>
          </a:xfrm>
          <a:prstGeom prst="upArrow">
            <a:avLst>
              <a:gd name="adj1" fmla="val 35833"/>
              <a:gd name="adj2" fmla="val 71875"/>
            </a:avLst>
          </a:prstGeom>
          <a:solidFill>
            <a:srgbClr val="FFB469"/>
          </a:solidFill>
          <a:ln w="9525">
            <a:solidFill>
              <a:schemeClr val="tx1"/>
            </a:solidFill>
            <a:miter lim="800000"/>
            <a:headEnd/>
            <a:tailEnd/>
          </a:ln>
        </p:spPr>
        <p:txBody>
          <a:bodyPr wrap="none" anchor="ctr"/>
          <a:lstStyle/>
          <a:p>
            <a:endParaRPr lang="en-US">
              <a:latin typeface="Calibri" pitchFamily="34" charset="0"/>
            </a:endParaRPr>
          </a:p>
        </p:txBody>
      </p:sp>
      <p:sp>
        <p:nvSpPr>
          <p:cNvPr id="29709" name="AutoShape 35"/>
          <p:cNvSpPr>
            <a:spLocks noChangeArrowheads="1"/>
          </p:cNvSpPr>
          <p:nvPr/>
        </p:nvSpPr>
        <p:spPr bwMode="auto">
          <a:xfrm rot="1706065">
            <a:off x="6858000" y="3048000"/>
            <a:ext cx="304800" cy="381000"/>
          </a:xfrm>
          <a:prstGeom prst="upArrow">
            <a:avLst>
              <a:gd name="adj1" fmla="val 35833"/>
              <a:gd name="adj2" fmla="val 59896"/>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sp>
        <p:nvSpPr>
          <p:cNvPr id="29710" name="AutoShape 36"/>
          <p:cNvSpPr>
            <a:spLocks noChangeArrowheads="1"/>
          </p:cNvSpPr>
          <p:nvPr/>
        </p:nvSpPr>
        <p:spPr bwMode="auto">
          <a:xfrm>
            <a:off x="4495800" y="3048000"/>
            <a:ext cx="304800" cy="381000"/>
          </a:xfrm>
          <a:prstGeom prst="upArrow">
            <a:avLst>
              <a:gd name="adj1" fmla="val 35833"/>
              <a:gd name="adj2" fmla="val 59896"/>
            </a:avLst>
          </a:prstGeom>
          <a:solidFill>
            <a:srgbClr val="FFCC99"/>
          </a:solidFill>
          <a:ln w="9525">
            <a:solidFill>
              <a:schemeClr val="tx1"/>
            </a:solidFill>
            <a:miter lim="800000"/>
            <a:headEnd/>
            <a:tailEnd/>
          </a:ln>
        </p:spPr>
        <p:txBody>
          <a:bodyPr wrap="none" anchor="ctr"/>
          <a:lstStyle/>
          <a:p>
            <a:endParaRPr lang="en-US">
              <a:latin typeface="Calibri" pitchFamily="34" charset="0"/>
            </a:endParaRPr>
          </a:p>
        </p:txBody>
      </p:sp>
      <p:pic>
        <p:nvPicPr>
          <p:cNvPr id="29711" name="Picture 45" descr="NJVidLogo_color.gif"/>
          <p:cNvPicPr>
            <a:picLocks noChangeAspect="1"/>
          </p:cNvPicPr>
          <p:nvPr/>
        </p:nvPicPr>
        <p:blipFill>
          <a:blip r:embed="rId3"/>
          <a:srcRect/>
          <a:stretch>
            <a:fillRect/>
          </a:stretch>
        </p:blipFill>
        <p:spPr bwMode="auto">
          <a:xfrm>
            <a:off x="1066800" y="457200"/>
            <a:ext cx="1492250" cy="65722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745" name="Picture 2" descr="Final NJEDge Regional Optical Research Network Public Diagram 2008 new v2"/>
          <p:cNvPicPr>
            <a:picLocks noChangeAspect="1" noChangeArrowheads="1"/>
          </p:cNvPicPr>
          <p:nvPr/>
        </p:nvPicPr>
        <p:blipFill>
          <a:blip r:embed="rId3"/>
          <a:srcRect/>
          <a:stretch>
            <a:fillRect/>
          </a:stretch>
        </p:blipFill>
        <p:spPr bwMode="auto">
          <a:xfrm>
            <a:off x="228600" y="838200"/>
            <a:ext cx="8686800" cy="5480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355</TotalTime>
  <Words>1682</Words>
  <Application>Microsoft Office PowerPoint</Application>
  <PresentationFormat>On-screen Show (4:3)</PresentationFormat>
  <Paragraphs>430</Paragraphs>
  <Slides>39</Slides>
  <Notes>39</Notes>
  <HiddenSlides>0</HiddenSlides>
  <MMClips>0</MMClips>
  <ScaleCrop>false</ScaleCrop>
  <HeadingPairs>
    <vt:vector size="6" baseType="variant">
      <vt:variant>
        <vt:lpstr>Fonts Used</vt:lpstr>
      </vt:variant>
      <vt:variant>
        <vt:i4>7</vt:i4>
      </vt:variant>
      <vt:variant>
        <vt:lpstr>Design Template</vt:lpstr>
      </vt:variant>
      <vt:variant>
        <vt:i4>3</vt:i4>
      </vt:variant>
      <vt:variant>
        <vt:lpstr>Slide Titles</vt:lpstr>
      </vt:variant>
      <vt:variant>
        <vt:i4>39</vt:i4>
      </vt:variant>
    </vt:vector>
  </HeadingPairs>
  <TitlesOfParts>
    <vt:vector size="49" baseType="lpstr">
      <vt:lpstr>Arial</vt:lpstr>
      <vt:lpstr>Calibri</vt:lpstr>
      <vt:lpstr>Wingdings</vt:lpstr>
      <vt:lpstr>Arial Unicode MS</vt:lpstr>
      <vt:lpstr>Times New Roman</vt:lpstr>
      <vt:lpstr>Tahoma</vt:lpstr>
      <vt:lpstr>Bauhaus 93</vt:lpstr>
      <vt:lpstr>Office Theme</vt:lpstr>
      <vt:lpstr>Office Theme</vt:lpstr>
      <vt:lpstr>Office Theme</vt:lpstr>
      <vt:lpstr> Statewide Digital Video Network</vt:lpstr>
      <vt:lpstr>Slide 2</vt:lpstr>
      <vt:lpstr>Slide 3</vt:lpstr>
      <vt:lpstr>Slide 4</vt:lpstr>
      <vt:lpstr>Slide 5</vt:lpstr>
      <vt:lpstr>       New Jersey Digital Video Portal</vt:lpstr>
      <vt:lpstr>NJVid Challenges</vt:lpstr>
      <vt:lpstr>Slide 8</vt:lpstr>
      <vt:lpstr>Slide 9</vt:lpstr>
      <vt:lpstr>          Storage Architecture - Needs</vt:lpstr>
      <vt:lpstr>Storage &amp; Server Architecture</vt:lpstr>
      <vt:lpstr>Fedora and Fedora Commons</vt:lpstr>
      <vt:lpstr>Fedora Capabilities – A Snapshot</vt:lpstr>
      <vt:lpstr>Fedora Layered Architecture</vt:lpstr>
      <vt:lpstr>NJVid Concept Architecture</vt:lpstr>
      <vt:lpstr>Hardware</vt:lpstr>
      <vt:lpstr>Video Specifications</vt:lpstr>
      <vt:lpstr>User Interfaces</vt:lpstr>
      <vt:lpstr>Slide 19</vt:lpstr>
      <vt:lpstr>Slide 20</vt:lpstr>
      <vt:lpstr>Slide 21</vt:lpstr>
      <vt:lpstr>Slide 22</vt:lpstr>
      <vt:lpstr>Slide 23</vt:lpstr>
      <vt:lpstr>Slide 24</vt:lpstr>
      <vt:lpstr>The Video Digital Object in Fedora</vt:lpstr>
      <vt:lpstr>An XACML Policy Example</vt:lpstr>
      <vt:lpstr>Video Annotations</vt:lpstr>
      <vt:lpstr>Slide 28</vt:lpstr>
      <vt:lpstr>Slide 29</vt:lpstr>
      <vt:lpstr>Slide 30</vt:lpstr>
      <vt:lpstr>Slide 31</vt:lpstr>
      <vt:lpstr>Slide 32</vt:lpstr>
      <vt:lpstr>The Annotation Object</vt:lpstr>
      <vt:lpstr>                 Authentication &amp; Authorization</vt:lpstr>
      <vt:lpstr>          Authentication and Authorization</vt:lpstr>
      <vt:lpstr>Slide 36</vt:lpstr>
      <vt:lpstr>Slide 37</vt:lpstr>
      <vt:lpstr>Slide 38</vt:lpstr>
      <vt:lpstr>Slide 39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Statewide Digital Video Network</dc:title>
  <dc:creator/>
  <cp:lastModifiedBy>George Laskaris</cp:lastModifiedBy>
  <cp:revision>48</cp:revision>
  <dcterms:created xsi:type="dcterms:W3CDTF">2008-10-13T21:11:45Z</dcterms:created>
  <dcterms:modified xsi:type="dcterms:W3CDTF">2009-02-13T19:26:33Z</dcterms:modified>
</cp:coreProperties>
</file>