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408" r:id="rId3"/>
    <p:sldId id="411" r:id="rId4"/>
    <p:sldId id="410" r:id="rId5"/>
    <p:sldId id="395" r:id="rId6"/>
    <p:sldId id="406" r:id="rId7"/>
    <p:sldId id="392" r:id="rId8"/>
    <p:sldId id="391" r:id="rId9"/>
    <p:sldId id="402" r:id="rId10"/>
    <p:sldId id="387" r:id="rId11"/>
    <p:sldId id="385" r:id="rId12"/>
    <p:sldId id="389" r:id="rId13"/>
    <p:sldId id="390" r:id="rId14"/>
    <p:sldId id="388" r:id="rId15"/>
    <p:sldId id="394" r:id="rId1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128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83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fld id="{555B645C-D6E9-4497-BC59-BEF3718159FE}" type="datetime1">
              <a:rPr lang="en-US"/>
              <a:pPr/>
              <a:t>8/16/2011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fld id="{28B6ABC4-58C1-48AE-8B87-49DDE2AF5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8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A5B889B-22DE-4204-8194-8F63CF64536F}" type="slidenum">
              <a:rPr lang="en-US" sz="1300">
                <a:latin typeface="Calibri" pitchFamily="34" charset="0"/>
              </a:rPr>
              <a:pPr eaLnBrk="1" hangingPunct="1"/>
              <a:t>1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41DD21-182E-464C-8E5A-17F89075A2F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81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</a:t>
            </a:r>
            <a:r>
              <a:rPr lang="en-US" err="1"/>
              <a:t>Bottum</a:t>
            </a:r>
            <a:r>
              <a:rPr lang="en-US"/>
              <a:t>, Clemson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5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4E6FA-1AE8-48A0-B7E6-7B1AD828F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>
              <a:buClr>
                <a:schemeClr val="accent6">
                  <a:lumMod val="75000"/>
                </a:schemeClr>
              </a:buClr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55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</a:t>
            </a:r>
            <a:r>
              <a:rPr lang="en-US" err="1"/>
              <a:t>Bottum</a:t>
            </a:r>
            <a:r>
              <a:rPr lang="en-US"/>
              <a:t>, Clemson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5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C588E-ABF8-466E-A855-812105FAA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</a:t>
            </a:r>
            <a:r>
              <a:rPr lang="en-US" err="1"/>
              <a:t>Bottum</a:t>
            </a:r>
            <a:r>
              <a:rPr lang="en-US"/>
              <a:t>, Clemson University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5 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5BE2E-5633-429C-826E-92A2B5AEF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62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Jim </a:t>
            </a:r>
            <a:r>
              <a:rPr lang="en-US" err="1"/>
              <a:t>Bottum</a:t>
            </a:r>
            <a:r>
              <a:rPr lang="en-US"/>
              <a:t>, Clemson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52011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FE3EC85C-B1F2-4F64-A4D5-3A3251E288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81000" y="8382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81000" y="914400"/>
            <a:ext cx="8305800" cy="5410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co.com/en/US/solutions/collateral/ns341/ns525/ns537/ns705/ns827/white_paper_c11-520862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8"/>
          <p:cNvCxnSpPr>
            <a:cxnSpLocks noChangeShapeType="1"/>
          </p:cNvCxnSpPr>
          <p:nvPr/>
        </p:nvCxnSpPr>
        <p:spPr bwMode="auto">
          <a:xfrm>
            <a:off x="4592638" y="1676400"/>
            <a:ext cx="4551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7" name="Straight Connector 8"/>
          <p:cNvCxnSpPr>
            <a:cxnSpLocks noChangeShapeType="1"/>
          </p:cNvCxnSpPr>
          <p:nvPr/>
        </p:nvCxnSpPr>
        <p:spPr bwMode="auto">
          <a:xfrm>
            <a:off x="4591050" y="1600200"/>
            <a:ext cx="4551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6" name="Rectangle 17"/>
          <p:cNvSpPr>
            <a:spLocks noChangeArrowheads="1"/>
          </p:cNvSpPr>
          <p:nvPr/>
        </p:nvSpPr>
        <p:spPr bwMode="auto">
          <a:xfrm>
            <a:off x="4594225" y="1677988"/>
            <a:ext cx="4549775" cy="5181600"/>
          </a:xfrm>
          <a:prstGeom prst="rect">
            <a:avLst/>
          </a:prstGeom>
          <a:solidFill>
            <a:srgbClr val="13212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4589463" y="1676400"/>
            <a:ext cx="45529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1" i="1">
                <a:solidFill>
                  <a:schemeClr val="bg1"/>
                </a:solidFill>
                <a:latin typeface="Verdana" pitchFamily="34" charset="0"/>
              </a:rPr>
              <a:t>GENI/OpenFlow @ Clemson </a:t>
            </a:r>
          </a:p>
          <a:p>
            <a:pPr algn="ctr"/>
            <a:r>
              <a:rPr lang="en-US" sz="2000" b="1" u="sng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000" b="1" u="sng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PI: KC Wang</a:t>
            </a:r>
            <a:br>
              <a:rPr lang="en-US" sz="1600" b="1">
                <a:solidFill>
                  <a:schemeClr val="bg1"/>
                </a:solidFill>
                <a:latin typeface="Verdana" pitchFamily="34" charset="0"/>
              </a:rPr>
            </a:br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Co-PI: Jim Pepin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600" b="1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CCIT: Dan Schmiedt,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Wayne Ficklin, Brian Parker</a:t>
            </a:r>
          </a:p>
          <a:p>
            <a:pPr algn="ctr"/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Grad Students: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Aaron Rosen, Ke Xu, Fan Yang</a:t>
            </a:r>
          </a:p>
          <a:p>
            <a:pPr algn="ctr"/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Undergraduate Students: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Ben Ujcich, Jeff Heider</a:t>
            </a:r>
            <a:br>
              <a:rPr lang="en-US" sz="1600" b="1">
                <a:solidFill>
                  <a:schemeClr val="bg1"/>
                </a:solidFill>
                <a:latin typeface="Verdana" pitchFamily="34" charset="0"/>
              </a:rPr>
            </a:br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Sponsor:</a:t>
            </a:r>
            <a:br>
              <a:rPr lang="en-US" sz="1600" b="1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Jim Bottum</a:t>
            </a:r>
          </a:p>
        </p:txBody>
      </p:sp>
      <p:pic>
        <p:nvPicPr>
          <p:cNvPr id="6150" name="Picture 8" descr="academicSymbolWdm_cop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6713"/>
            <a:ext cx="40005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459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2" name="Straight Connector 6"/>
          <p:cNvCxnSpPr>
            <a:cxnSpLocks noChangeShapeType="1"/>
          </p:cNvCxnSpPr>
          <p:nvPr/>
        </p:nvCxnSpPr>
        <p:spPr bwMode="auto">
          <a:xfrm rot="5400000">
            <a:off x="1162844" y="3428206"/>
            <a:ext cx="685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972175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Clemson OpenFlow Deployment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KC Wang, Clemson University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Jun 27 2011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030A3B2-5821-4757-A039-5F1F7A43001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415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F249388-C3A1-429B-A41B-05C3C0C759E4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7416" name="Picture 2" descr="C:\Users\kwang\Desktop\imagesCAG2ZF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570413"/>
            <a:ext cx="2324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Content Placeholder 36" descr="procurv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4" b="29369"/>
          <a:stretch>
            <a:fillRect/>
          </a:stretch>
        </p:blipFill>
        <p:spPr bwMode="auto">
          <a:xfrm>
            <a:off x="1727200" y="2727325"/>
            <a:ext cx="533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5400000">
            <a:off x="7401719" y="4437856"/>
            <a:ext cx="255588" cy="9525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9" name="Picture 21" descr="imagesCAW0INMN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267200"/>
            <a:ext cx="69691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5" descr="imagesCASPGLQN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648200"/>
            <a:ext cx="11239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76"/>
          <p:cNvSpPr txBox="1">
            <a:spLocks noChangeArrowheads="1"/>
          </p:cNvSpPr>
          <p:nvPr/>
        </p:nvSpPr>
        <p:spPr bwMode="auto">
          <a:xfrm>
            <a:off x="6142038" y="5727700"/>
            <a:ext cx="25447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Arial Black" pitchFamily="34" charset="0"/>
              </a:rPr>
              <a:t>OpenVswitch in VMs</a:t>
            </a:r>
          </a:p>
          <a:p>
            <a:pPr eaLnBrk="1" hangingPunct="1"/>
            <a:r>
              <a:rPr lang="en-US" sz="1600">
                <a:latin typeface="Arial Black" pitchFamily="34" charset="0"/>
              </a:rPr>
              <a:t>at Palmetto Cluster</a:t>
            </a:r>
          </a:p>
        </p:txBody>
      </p:sp>
      <p:sp>
        <p:nvSpPr>
          <p:cNvPr id="17422" name="TextBox 76"/>
          <p:cNvSpPr txBox="1">
            <a:spLocks noChangeArrowheads="1"/>
          </p:cNvSpPr>
          <p:nvPr/>
        </p:nvSpPr>
        <p:spPr bwMode="auto">
          <a:xfrm>
            <a:off x="6305550" y="2565400"/>
            <a:ext cx="283845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>
                <a:latin typeface="Arial Black" pitchFamily="34" charset="0"/>
              </a:rPr>
              <a:t>Campus --- Datacenter</a:t>
            </a:r>
          </a:p>
          <a:p>
            <a:pPr algn="ctr" eaLnBrk="1" hangingPunct="1"/>
            <a:r>
              <a:rPr lang="en-US" sz="1600">
                <a:latin typeface="Arial Black" pitchFamily="34" charset="0"/>
              </a:rPr>
              <a:t>Data Analysis Network (DAN)</a:t>
            </a:r>
          </a:p>
        </p:txBody>
      </p:sp>
      <p:sp>
        <p:nvSpPr>
          <p:cNvPr id="17423" name="TextBox 76"/>
          <p:cNvSpPr txBox="1">
            <a:spLocks noChangeArrowheads="1"/>
          </p:cNvSpPr>
          <p:nvPr/>
        </p:nvSpPr>
        <p:spPr bwMode="auto">
          <a:xfrm>
            <a:off x="4051300" y="3900488"/>
            <a:ext cx="2279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Arial Black" pitchFamily="34" charset="0"/>
              </a:rPr>
              <a:t>CU Police</a:t>
            </a:r>
          </a:p>
          <a:p>
            <a:pPr eaLnBrk="1" hangingPunct="1"/>
            <a:r>
              <a:rPr lang="en-US" sz="1600">
                <a:latin typeface="Arial Black" pitchFamily="34" charset="0"/>
              </a:rPr>
              <a:t>Surveillance Mesh</a:t>
            </a:r>
          </a:p>
        </p:txBody>
      </p:sp>
      <p:sp>
        <p:nvSpPr>
          <p:cNvPr id="17424" name="TextBox 77"/>
          <p:cNvSpPr txBox="1">
            <a:spLocks noChangeArrowheads="1"/>
          </p:cNvSpPr>
          <p:nvPr/>
        </p:nvSpPr>
        <p:spPr bwMode="auto">
          <a:xfrm>
            <a:off x="3429000" y="2209800"/>
            <a:ext cx="29146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Arial Black" pitchFamily="34" charset="0"/>
              </a:rPr>
              <a:t>CS cloud computing lab</a:t>
            </a:r>
          </a:p>
        </p:txBody>
      </p:sp>
      <p:sp>
        <p:nvSpPr>
          <p:cNvPr id="17425" name="TextBox 78"/>
          <p:cNvSpPr txBox="1">
            <a:spLocks noChangeArrowheads="1"/>
          </p:cNvSpPr>
          <p:nvPr/>
        </p:nvSpPr>
        <p:spPr bwMode="auto">
          <a:xfrm>
            <a:off x="2209800" y="1600200"/>
            <a:ext cx="28368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Arial Black" pitchFamily="34" charset="0"/>
              </a:rPr>
              <a:t>ECE Security/P2P  Labs</a:t>
            </a:r>
          </a:p>
        </p:txBody>
      </p:sp>
      <p:sp>
        <p:nvSpPr>
          <p:cNvPr id="17426" name="TextBox 79"/>
          <p:cNvSpPr txBox="1">
            <a:spLocks noChangeArrowheads="1"/>
          </p:cNvSpPr>
          <p:nvPr/>
        </p:nvSpPr>
        <p:spPr bwMode="auto">
          <a:xfrm>
            <a:off x="401638" y="4503738"/>
            <a:ext cx="409416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Arial Black" pitchFamily="34" charset="0"/>
              </a:rPr>
              <a:t>ECE Wireless, OpenFlow, NetFPGA Labs – mobile and mesh networks, cognitive/software defined radio </a:t>
            </a: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914775" y="2689225"/>
            <a:ext cx="4103688" cy="1998663"/>
          </a:xfrm>
          <a:custGeom>
            <a:avLst/>
            <a:gdLst>
              <a:gd name="T0" fmla="*/ 0 w 4104068"/>
              <a:gd name="T1" fmla="*/ 594749 h 1998372"/>
              <a:gd name="T2" fmla="*/ 3425147 w 4104068"/>
              <a:gd name="T3" fmla="*/ 234034 h 1998372"/>
              <a:gd name="T4" fmla="*/ 4068970 w 4104068"/>
              <a:gd name="T5" fmla="*/ 1998954 h 1998372"/>
              <a:gd name="T6" fmla="*/ 0 60000 65536"/>
              <a:gd name="T7" fmla="*/ 0 60000 65536"/>
              <a:gd name="T8" fmla="*/ 0 60000 65536"/>
              <a:gd name="T9" fmla="*/ 0 w 4104068"/>
              <a:gd name="T10" fmla="*/ 0 h 1998372"/>
              <a:gd name="T11" fmla="*/ 4104068 w 4104068"/>
              <a:gd name="T12" fmla="*/ 1998372 h 1998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4068" h="1998372">
                <a:moveTo>
                  <a:pt x="0" y="594575"/>
                </a:moveTo>
                <a:cubicBezTo>
                  <a:pt x="1373747" y="297287"/>
                  <a:pt x="2747494" y="0"/>
                  <a:pt x="3425781" y="233966"/>
                </a:cubicBezTo>
                <a:cubicBezTo>
                  <a:pt x="4104068" y="467932"/>
                  <a:pt x="4086896" y="1233152"/>
                  <a:pt x="4069724" y="1998372"/>
                </a:cubicBez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3798888" y="3125788"/>
            <a:ext cx="3735387" cy="1189037"/>
          </a:xfrm>
          <a:custGeom>
            <a:avLst/>
            <a:gdLst>
              <a:gd name="T0" fmla="*/ 0 w 3734873"/>
              <a:gd name="T1" fmla="*/ 158809 h 1189149"/>
              <a:gd name="T2" fmla="*/ 2911427 w 3734873"/>
              <a:gd name="T3" fmla="*/ 171686 h 1189149"/>
              <a:gd name="T4" fmla="*/ 3735901 w 3734873"/>
              <a:gd name="T5" fmla="*/ 1188925 h 1189149"/>
              <a:gd name="T6" fmla="*/ 0 60000 65536"/>
              <a:gd name="T7" fmla="*/ 0 60000 65536"/>
              <a:gd name="T8" fmla="*/ 0 60000 65536"/>
              <a:gd name="T9" fmla="*/ 0 w 3734873"/>
              <a:gd name="T10" fmla="*/ 0 h 1189149"/>
              <a:gd name="T11" fmla="*/ 3734873 w 3734873"/>
              <a:gd name="T12" fmla="*/ 1189149 h 1189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4873" h="1189149">
                <a:moveTo>
                  <a:pt x="0" y="158839"/>
                </a:moveTo>
                <a:cubicBezTo>
                  <a:pt x="1144073" y="79419"/>
                  <a:pt x="2288146" y="0"/>
                  <a:pt x="2910625" y="171718"/>
                </a:cubicBezTo>
                <a:cubicBezTo>
                  <a:pt x="3533104" y="343436"/>
                  <a:pt x="3633988" y="766292"/>
                  <a:pt x="3734873" y="1189149"/>
                </a:cubicBez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7429" name="Picture 44" descr="imagesCAW0INMN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06600"/>
            <a:ext cx="609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48" descr="imagesCAW0INMN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28938"/>
            <a:ext cx="609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49" descr="imagesCAW0INMN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81338"/>
            <a:ext cx="609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 rot="5400000">
            <a:off x="3733800" y="3429000"/>
            <a:ext cx="1524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33" name="Picture 23" descr="imagesCAW0INMN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609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TextBox 53"/>
          <p:cNvSpPr txBox="1">
            <a:spLocks noChangeArrowheads="1"/>
          </p:cNvSpPr>
          <p:nvPr/>
        </p:nvSpPr>
        <p:spPr bwMode="auto">
          <a:xfrm>
            <a:off x="304800" y="5337175"/>
            <a:ext cx="52990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88925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sz="2000"/>
              <a:t>OF Ethernet : 4 HP, 9 Pronto switches</a:t>
            </a:r>
          </a:p>
          <a:p>
            <a:pPr lvl="1" eaLnBrk="1" hangingPunct="1"/>
            <a:r>
              <a:rPr lang="en-US" sz="2000"/>
              <a:t>OF mesh: 5 APs deployed, 10+ to come</a:t>
            </a:r>
          </a:p>
          <a:p>
            <a:pPr lvl="1" eaLnBrk="1" hangingPunct="1"/>
            <a:r>
              <a:rPr lang="en-US" sz="2000"/>
              <a:t>GENI OF and non-OF core vlans: connected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>
            <a:spLocks noChangeArrowheads="1"/>
          </p:cNvSpPr>
          <p:nvPr/>
        </p:nvSpPr>
        <p:spPr bwMode="auto">
          <a:xfrm>
            <a:off x="5867400" y="1828800"/>
            <a:ext cx="2590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762000" y="990600"/>
            <a:ext cx="7696200" cy="1447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Clemson GENI/OpenFlow Projects</a:t>
            </a:r>
          </a:p>
        </p:txBody>
      </p:sp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Bottun, Clemson University</a:t>
            </a:r>
          </a:p>
        </p:txBody>
      </p:sp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6D4BB6-1636-4649-8A4B-66A59FC1258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1371600"/>
            <a:ext cx="17526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OpenFlow Campus Trial</a:t>
            </a:r>
          </a:p>
        </p:txBody>
      </p:sp>
      <p:cxnSp>
        <p:nvCxnSpPr>
          <p:cNvPr id="10" name="Straight Connector 9"/>
          <p:cNvCxnSpPr>
            <a:cxnSpLocks noChangeShapeType="1"/>
            <a:stCxn id="7" idx="2"/>
          </p:cNvCxnSpPr>
          <p:nvPr/>
        </p:nvCxnSpPr>
        <p:spPr bwMode="auto">
          <a:xfrm rot="5400000">
            <a:off x="4381500" y="2514600"/>
            <a:ext cx="457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762000" y="2755900"/>
            <a:ext cx="5029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-723900" y="4229100"/>
            <a:ext cx="297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66800" y="3276600"/>
            <a:ext cx="20574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Security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w/ Brooks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Clemson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66800" y="4267200"/>
            <a:ext cx="20574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Pervasive P2P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w/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Shen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Clemson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66800" y="5257800"/>
            <a:ext cx="20574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Network Coding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w/ Ramanathan, UW-Madison</a:t>
            </a:r>
          </a:p>
        </p:txBody>
      </p:sp>
      <p:cxnSp>
        <p:nvCxnSpPr>
          <p:cNvPr id="30" name="Straight Connector 29"/>
          <p:cNvCxnSpPr>
            <a:cxnSpLocks noChangeShapeType="1"/>
            <a:endCxn id="25" idx="1"/>
          </p:cNvCxnSpPr>
          <p:nvPr/>
        </p:nvCxnSpPr>
        <p:spPr bwMode="auto">
          <a:xfrm>
            <a:off x="762000" y="3733800"/>
            <a:ext cx="304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762000" y="4724400"/>
            <a:ext cx="304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762000" y="5715000"/>
            <a:ext cx="304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TextBox 36"/>
          <p:cNvSpPr txBox="1">
            <a:spLocks noChangeArrowheads="1"/>
          </p:cNvSpPr>
          <p:nvPr/>
        </p:nvSpPr>
        <p:spPr bwMode="auto">
          <a:xfrm>
            <a:off x="762000" y="281940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EAGER experiments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581400" y="3276600"/>
            <a:ext cx="20574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Accelerated Cloud w/ Smith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Clemson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581400" y="4267200"/>
            <a:ext cx="20574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SDR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w/ Noneaker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Clemson</a:t>
            </a:r>
          </a:p>
        </p:txBody>
      </p:sp>
      <p:cxnSp>
        <p:nvCxnSpPr>
          <p:cNvPr id="40" name="Straight Connector 39"/>
          <p:cNvCxnSpPr>
            <a:cxnSpLocks noChangeShapeType="1"/>
            <a:endCxn id="38" idx="1"/>
          </p:cNvCxnSpPr>
          <p:nvPr/>
        </p:nvCxnSpPr>
        <p:spPr bwMode="auto">
          <a:xfrm>
            <a:off x="3276600" y="3733800"/>
            <a:ext cx="304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3276600" y="4724400"/>
            <a:ext cx="304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5" name="TextBox 41"/>
          <p:cNvSpPr txBox="1">
            <a:spLocks noChangeArrowheads="1"/>
          </p:cNvSpPr>
          <p:nvPr/>
        </p:nvSpPr>
        <p:spPr bwMode="auto">
          <a:xfrm>
            <a:off x="3276600" y="28194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NetFPGA lab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rot="5400000">
            <a:off x="2286000" y="3733800"/>
            <a:ext cx="1981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7" name="TextBox 49"/>
          <p:cNvSpPr txBox="1">
            <a:spLocks noChangeArrowheads="1"/>
          </p:cNvSpPr>
          <p:nvPr/>
        </p:nvSpPr>
        <p:spPr bwMode="auto">
          <a:xfrm>
            <a:off x="5029200" y="99060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Campus operation &amp; expansion</a:t>
            </a:r>
          </a:p>
        </p:txBody>
      </p: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5400000">
            <a:off x="4305300" y="4229100"/>
            <a:ext cx="297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096000" y="4267200"/>
            <a:ext cx="20574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GENI Racks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w/ RENCI, Stanford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096000" y="5257800"/>
            <a:ext cx="20574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GENI WiMAX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w/UW-Madison</a:t>
            </a:r>
          </a:p>
        </p:txBody>
      </p:sp>
      <p:cxnSp>
        <p:nvCxnSpPr>
          <p:cNvPr id="58" name="Straight Connector 57"/>
          <p:cNvCxnSpPr>
            <a:cxnSpLocks noChangeShapeType="1"/>
            <a:endCxn id="56" idx="1"/>
          </p:cNvCxnSpPr>
          <p:nvPr/>
        </p:nvCxnSpPr>
        <p:spPr bwMode="auto">
          <a:xfrm>
            <a:off x="5791200" y="4724400"/>
            <a:ext cx="304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3" name="TextBox 59"/>
          <p:cNvSpPr txBox="1">
            <a:spLocks noChangeArrowheads="1"/>
          </p:cNvSpPr>
          <p:nvPr/>
        </p:nvSpPr>
        <p:spPr bwMode="auto">
          <a:xfrm>
            <a:off x="5783263" y="3886200"/>
            <a:ext cx="200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Spiral 3 (pending)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914400" y="1371600"/>
            <a:ext cx="22860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OpenFlow Mesh and Mobility Management</a:t>
            </a:r>
          </a:p>
        </p:txBody>
      </p:sp>
      <p:sp>
        <p:nvSpPr>
          <p:cNvPr id="18465" name="TextBox 62"/>
          <p:cNvSpPr txBox="1">
            <a:spLocks noChangeArrowheads="1"/>
          </p:cNvSpPr>
          <p:nvPr/>
        </p:nvSpPr>
        <p:spPr bwMode="auto">
          <a:xfrm>
            <a:off x="914400" y="990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OpenFlow wireless</a:t>
            </a:r>
          </a:p>
        </p:txBody>
      </p:sp>
      <p:cxnSp>
        <p:nvCxnSpPr>
          <p:cNvPr id="65" name="Straight Connector 64"/>
          <p:cNvCxnSpPr>
            <a:cxnSpLocks noChangeShapeType="1"/>
            <a:stCxn id="7" idx="3"/>
            <a:endCxn id="46" idx="1"/>
          </p:cNvCxnSpPr>
          <p:nvPr/>
        </p:nvCxnSpPr>
        <p:spPr bwMode="auto">
          <a:xfrm>
            <a:off x="5486400" y="1828800"/>
            <a:ext cx="533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3200400" y="1828800"/>
            <a:ext cx="533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019800" y="2514600"/>
            <a:ext cx="22860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On-demand VM Cloud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w/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Goasguen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(CS)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92800" y="2220913"/>
            <a:ext cx="25654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19800" y="1371600"/>
            <a:ext cx="2286000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IT Engagement; CI Team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Data Analysis Network 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w/ CCIT + CI Team</a:t>
            </a:r>
          </a:p>
        </p:txBody>
      </p:sp>
      <p:cxnSp>
        <p:nvCxnSpPr>
          <p:cNvPr id="72" name="Straight Connector 71"/>
          <p:cNvCxnSpPr>
            <a:cxnSpLocks noChangeShapeType="1"/>
            <a:stCxn id="46" idx="2"/>
            <a:endCxn id="70" idx="0"/>
          </p:cNvCxnSpPr>
          <p:nvPr/>
        </p:nvCxnSpPr>
        <p:spPr bwMode="auto">
          <a:xfrm rot="5400000">
            <a:off x="7048500" y="24003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Deep IT Integration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960438"/>
            <a:ext cx="8458200" cy="5059362"/>
          </a:xfrm>
        </p:spPr>
        <p:txBody>
          <a:bodyPr/>
          <a:lstStyle/>
          <a:p>
            <a:pPr>
              <a:buClr>
                <a:srgbClr val="E46C0A"/>
              </a:buClr>
            </a:pPr>
            <a:r>
              <a:rPr lang="en-US" sz="2500" smtClean="0">
                <a:ea typeface="ＭＳ Ｐゴシック" pitchFamily="34" charset="-128"/>
              </a:rPr>
              <a:t>To facilitate sustained growth and leverage the power of all parties in University to stay creative, we need a new model.</a:t>
            </a:r>
          </a:p>
          <a:p>
            <a:pPr lvl="1">
              <a:buClr>
                <a:srgbClr val="E46C0A"/>
              </a:buClr>
            </a:pPr>
            <a:r>
              <a:rPr lang="en-US" sz="2300" smtClean="0">
                <a:ea typeface="ＭＳ Ｐゴシック" pitchFamily="34" charset="-128"/>
              </a:rPr>
              <a:t>Students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Graduate research assistants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Undergraduate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Creative Inquiry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program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Undergraduate IT internship program + curriculum</a:t>
            </a:r>
          </a:p>
          <a:p>
            <a:pPr lvl="1">
              <a:buClr>
                <a:srgbClr val="E46C0A"/>
              </a:buClr>
            </a:pPr>
            <a:r>
              <a:rPr lang="en-US" sz="2300" smtClean="0">
                <a:ea typeface="ＭＳ Ｐゴシック" pitchFamily="34" charset="-128"/>
              </a:rPr>
              <a:t>Network engineers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Support researchers deploy and operate GENI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Operate GENI in production use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Innovative institute use cases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Faculty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Research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Teaching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819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A2A7217-9988-4112-8D9D-B5F8BF520E5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19462" name="Group 12"/>
          <p:cNvGrpSpPr>
            <a:grpSpLocks/>
          </p:cNvGrpSpPr>
          <p:nvPr/>
        </p:nvGrpSpPr>
        <p:grpSpPr bwMode="auto">
          <a:xfrm>
            <a:off x="4267200" y="4191000"/>
            <a:ext cx="4343400" cy="2051050"/>
            <a:chOff x="1981200" y="3740150"/>
            <a:chExt cx="4572000" cy="235585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807661" y="3814911"/>
              <a:ext cx="914065" cy="913529"/>
            </a:xfrm>
            <a:prstGeom prst="ellipse">
              <a:avLst/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lt1"/>
                  </a:solidFill>
                  <a:latin typeface="+mn-lt"/>
                  <a:ea typeface="+mn-ea"/>
                  <a:cs typeface="Arial" charset="0"/>
                </a:rPr>
                <a:t>IT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981200" y="4952720"/>
              <a:ext cx="1600868" cy="915353"/>
            </a:xfrm>
            <a:prstGeom prst="ellipse">
              <a:avLst/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lt1"/>
                  </a:solidFill>
                  <a:latin typeface="+mn-lt"/>
                  <a:ea typeface="+mn-ea"/>
                  <a:cs typeface="Arial" charset="0"/>
                </a:rPr>
                <a:t>Research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106068" y="4952720"/>
              <a:ext cx="1447132" cy="915353"/>
            </a:xfrm>
            <a:prstGeom prst="ellipse">
              <a:avLst/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lt1"/>
                  </a:solidFill>
                  <a:latin typeface="+mn-lt"/>
                  <a:ea typeface="+mn-ea"/>
                  <a:cs typeface="Arial" charset="0"/>
                </a:rPr>
                <a:t>Teaching</a:t>
              </a:r>
            </a:p>
          </p:txBody>
        </p:sp>
        <p:sp>
          <p:nvSpPr>
            <p:cNvPr id="10" name="Curved Down Arrow 9"/>
            <p:cNvSpPr>
              <a:spLocks noChangeArrowheads="1"/>
            </p:cNvSpPr>
            <p:nvPr/>
          </p:nvSpPr>
          <p:spPr bwMode="auto">
            <a:xfrm rot="2523765">
              <a:off x="4877135" y="4144948"/>
              <a:ext cx="1223211" cy="457677"/>
            </a:xfrm>
            <a:prstGeom prst="curvedDownArrow">
              <a:avLst>
                <a:gd name="adj1" fmla="val 25019"/>
                <a:gd name="adj2" fmla="val 50038"/>
                <a:gd name="adj3" fmla="val 25000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4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Curved Down Arrow 10"/>
            <p:cNvSpPr>
              <a:spLocks noChangeArrowheads="1"/>
            </p:cNvSpPr>
            <p:nvPr/>
          </p:nvSpPr>
          <p:spPr bwMode="auto">
            <a:xfrm rot="10800000">
              <a:off x="3729121" y="5638324"/>
              <a:ext cx="1223211" cy="457676"/>
            </a:xfrm>
            <a:prstGeom prst="curvedDownArrow">
              <a:avLst>
                <a:gd name="adj1" fmla="val 25019"/>
                <a:gd name="adj2" fmla="val 50038"/>
                <a:gd name="adj3" fmla="val 25000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4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" name="Curved Down Arrow 11"/>
            <p:cNvSpPr>
              <a:spLocks noChangeArrowheads="1"/>
            </p:cNvSpPr>
            <p:nvPr/>
          </p:nvSpPr>
          <p:spPr bwMode="auto">
            <a:xfrm rot="-2798223">
              <a:off x="2565995" y="4122895"/>
              <a:ext cx="1221687" cy="456197"/>
            </a:xfrm>
            <a:prstGeom prst="curvedDownArrow">
              <a:avLst>
                <a:gd name="adj1" fmla="val 24994"/>
                <a:gd name="adj2" fmla="val 49964"/>
                <a:gd name="adj3" fmla="val 25000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4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9463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Integrated and Flexible OpenFlow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Grad/</a:t>
            </a:r>
            <a:r>
              <a:rPr lang="en-US" sz="2400" dirty="0" err="1" smtClean="0"/>
              <a:t>UGrad</a:t>
            </a:r>
            <a:r>
              <a:rPr lang="en-US" sz="2400" dirty="0" smtClean="0"/>
              <a:t> students attend weekly IT tech meetings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/>
              <a:t>GENI/OpenFlow agenda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/>
              <a:t>Brainstorm with engineers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Grad students design tutorials and use cases to motivate engineers to use OF/GENI tools in campus network operation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/>
              <a:t>First use case: Data Analysis Network (DAN) based on OF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/>
              <a:t>Next possible use case: </a:t>
            </a:r>
            <a:r>
              <a:rPr lang="en-US" sz="2000" dirty="0" err="1" smtClean="0"/>
              <a:t>Netreg</a:t>
            </a:r>
            <a:r>
              <a:rPr lang="en-US" sz="2000" dirty="0" smtClean="0"/>
              <a:t> IPv6 transition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A509A6D-5B5D-4B47-AC3C-036D17C8AA8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7363"/>
            <a:ext cx="264953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4241800"/>
            <a:ext cx="22939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038600"/>
            <a:ext cx="3201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685800" y="5715000"/>
            <a:ext cx="219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/>
              <a:t>Subset of Clemson </a:t>
            </a:r>
          </a:p>
          <a:p>
            <a:pPr algn="ctr" eaLnBrk="1" hangingPunct="1"/>
            <a:r>
              <a:rPr lang="en-US" sz="1800"/>
              <a:t>campus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Proposed DAN implementation 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7F3F6B-A5D3-49A9-A025-819FEF21FA92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2">
            <a:lum bright="52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459" b="23232"/>
          <a:stretch>
            <a:fillRect/>
          </a:stretch>
        </p:blipFill>
        <p:spPr bwMode="auto">
          <a:xfrm>
            <a:off x="430213" y="2071688"/>
            <a:ext cx="8234362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420938" y="1285875"/>
            <a:ext cx="385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Some noodling on the whiteboard…</a:t>
            </a:r>
          </a:p>
        </p:txBody>
      </p:sp>
      <p:sp>
        <p:nvSpPr>
          <p:cNvPr id="2151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Moving Forward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441950"/>
          </a:xfrm>
        </p:spPr>
        <p:txBody>
          <a:bodyPr/>
          <a:lstStyle/>
          <a:p>
            <a:pPr>
              <a:buClr>
                <a:srgbClr val="E46C0A"/>
              </a:buClr>
            </a:pPr>
            <a:r>
              <a:rPr lang="en-US" sz="2400" dirty="0" err="1" smtClean="0">
                <a:ea typeface="ＭＳ Ｐゴシック" pitchFamily="34" charset="-128"/>
              </a:rPr>
              <a:t>OpenFlow</a:t>
            </a:r>
            <a:r>
              <a:rPr lang="en-US" sz="2400" dirty="0" smtClean="0">
                <a:ea typeface="ＭＳ Ｐゴシック" pitchFamily="34" charset="-128"/>
              </a:rPr>
              <a:t> development</a:t>
            </a:r>
          </a:p>
          <a:p>
            <a:pPr lvl="1">
              <a:buClr>
                <a:srgbClr val="E46C0A"/>
              </a:buClr>
            </a:pPr>
            <a:r>
              <a:rPr lang="en-US" sz="2000" dirty="0" err="1" smtClean="0">
                <a:ea typeface="ＭＳ Ｐゴシック" pitchFamily="34" charset="-128"/>
              </a:rPr>
              <a:t>OpenFlow</a:t>
            </a:r>
            <a:r>
              <a:rPr lang="en-US" sz="2000" dirty="0" smtClean="0">
                <a:ea typeface="ＭＳ Ｐゴシック" pitchFamily="34" charset="-128"/>
              </a:rPr>
              <a:t> software: controllers, switches</a:t>
            </a:r>
          </a:p>
          <a:p>
            <a:pPr lvl="1">
              <a:buClr>
                <a:srgbClr val="E46C0A"/>
              </a:buClr>
            </a:pPr>
            <a:r>
              <a:rPr lang="en-US" sz="2000" dirty="0" smtClean="0">
                <a:ea typeface="ＭＳ Ｐゴシック" pitchFamily="34" charset="-128"/>
              </a:rPr>
              <a:t>Architecture: vertical and horizontal controller coordination</a:t>
            </a:r>
          </a:p>
          <a:p>
            <a:pPr lvl="1">
              <a:buClr>
                <a:srgbClr val="E46C0A"/>
              </a:buClr>
            </a:pPr>
            <a:r>
              <a:rPr lang="en-US" sz="2000" dirty="0" smtClean="0">
                <a:ea typeface="ＭＳ Ｐゴシック" pitchFamily="34" charset="-128"/>
              </a:rPr>
              <a:t>Emerging </a:t>
            </a:r>
            <a:r>
              <a:rPr lang="en-US" sz="2000" dirty="0" err="1" smtClean="0">
                <a:ea typeface="ＭＳ Ｐゴシック" pitchFamily="34" charset="-128"/>
              </a:rPr>
              <a:t>OpenFlow</a:t>
            </a:r>
            <a:r>
              <a:rPr lang="en-US" sz="2000" dirty="0" smtClean="0">
                <a:ea typeface="ＭＳ Ｐゴシック" pitchFamily="34" charset="-128"/>
              </a:rPr>
              <a:t> use cases (mobility, IT, </a:t>
            </a:r>
            <a:r>
              <a:rPr lang="en-US" sz="2000" dirty="0" err="1" smtClean="0">
                <a:ea typeface="ＭＳ Ｐゴシック" pitchFamily="34" charset="-128"/>
              </a:rPr>
              <a:t>QoS</a:t>
            </a:r>
            <a:r>
              <a:rPr lang="en-US" sz="2000" dirty="0" smtClean="0">
                <a:ea typeface="ＭＳ Ｐゴシック" pitchFamily="34" charset="-128"/>
              </a:rPr>
              <a:t>, cloud, gigabit wireless)</a:t>
            </a:r>
          </a:p>
          <a:p>
            <a:pPr>
              <a:buClr>
                <a:srgbClr val="E46C0A"/>
              </a:buClr>
            </a:pPr>
            <a:r>
              <a:rPr lang="en-US" sz="2400" dirty="0" smtClean="0">
                <a:ea typeface="ＭＳ Ｐゴシック" pitchFamily="34" charset="-128"/>
              </a:rPr>
              <a:t>Campus experimentation</a:t>
            </a:r>
          </a:p>
          <a:p>
            <a:pPr lvl="1">
              <a:buClr>
                <a:srgbClr val="E46C0A"/>
              </a:buClr>
            </a:pPr>
            <a:r>
              <a:rPr lang="en-US" sz="2000" dirty="0" smtClean="0">
                <a:ea typeface="ＭＳ Ｐゴシック" pitchFamily="34" charset="-128"/>
              </a:rPr>
              <a:t>Clemson deployment: Ethernet, wireless, data center</a:t>
            </a:r>
          </a:p>
          <a:p>
            <a:pPr lvl="1">
              <a:buClr>
                <a:srgbClr val="E46C0A"/>
              </a:buClr>
            </a:pPr>
            <a:r>
              <a:rPr lang="en-US" sz="2000" dirty="0" smtClean="0">
                <a:ea typeface="ＭＳ Ｐゴシック" pitchFamily="34" charset="-128"/>
              </a:rPr>
              <a:t>Forward-looking IT team</a:t>
            </a:r>
          </a:p>
          <a:p>
            <a:pPr lvl="1">
              <a:buClr>
                <a:srgbClr val="E46C0A"/>
              </a:buClr>
            </a:pPr>
            <a:r>
              <a:rPr lang="en-US" sz="2000" dirty="0" smtClean="0">
                <a:ea typeface="ＭＳ Ｐゴシック" pitchFamily="34" charset="-128"/>
              </a:rPr>
              <a:t>Undergraduate and graduate student teams</a:t>
            </a:r>
          </a:p>
          <a:p>
            <a:pPr lvl="1">
              <a:buClr>
                <a:srgbClr val="E46C0A"/>
              </a:buClr>
            </a:pPr>
            <a:r>
              <a:rPr lang="en-US" sz="2000" dirty="0" smtClean="0">
                <a:ea typeface="ＭＳ Ｐゴシック" pitchFamily="34" charset="-128"/>
              </a:rPr>
              <a:t>Coming up demos/presentations: </a:t>
            </a:r>
            <a:r>
              <a:rPr lang="en-US" sz="2000" dirty="0" smtClean="0">
                <a:ea typeface="ＭＳ Ｐゴシック" pitchFamily="34" charset="-128"/>
              </a:rPr>
              <a:t>EDUCAUSE 20</a:t>
            </a:r>
            <a:r>
              <a:rPr lang="en-US" altLang="ja-JP" sz="2000" dirty="0" smtClean="0">
                <a:ea typeface="ＭＳ Ｐゴシック" pitchFamily="34" charset="-128"/>
              </a:rPr>
              <a:t>11</a:t>
            </a:r>
            <a:r>
              <a:rPr lang="en-US" altLang="ja-JP" sz="2000" dirty="0" smtClean="0">
                <a:ea typeface="ＭＳ Ｐゴシック" pitchFamily="34" charset="-128"/>
              </a:rPr>
              <a:t>, </a:t>
            </a:r>
            <a:r>
              <a:rPr lang="en-US" altLang="ja-JP" sz="2000" dirty="0" smtClean="0">
                <a:ea typeface="ＭＳ Ｐゴシック" pitchFamily="34" charset="-128"/>
              </a:rPr>
              <a:t>Supercomputing</a:t>
            </a:r>
            <a:r>
              <a:rPr lang="ja-JP" altLang="en-US" sz="2000" dirty="0">
                <a:ea typeface="ＭＳ Ｐゴシック" pitchFamily="34" charset="-128"/>
              </a:rPr>
              <a:t> </a:t>
            </a:r>
            <a:r>
              <a:rPr lang="en-US" altLang="ja-JP" sz="2000" dirty="0" smtClean="0">
                <a:ea typeface="ＭＳ Ｐゴシック" pitchFamily="34" charset="-128"/>
              </a:rPr>
              <a:t>2011</a:t>
            </a:r>
            <a:r>
              <a:rPr lang="en-US" altLang="ja-JP" sz="2000" dirty="0" smtClean="0">
                <a:ea typeface="ＭＳ Ｐゴシック" pitchFamily="34" charset="-128"/>
              </a:rPr>
              <a:t>, GENI Engineering conferences</a:t>
            </a:r>
          </a:p>
          <a:p>
            <a:pPr>
              <a:buClr>
                <a:srgbClr val="E46C0A"/>
              </a:buClr>
            </a:pPr>
            <a:r>
              <a:rPr lang="en-US" sz="2400" dirty="0" smtClean="0">
                <a:ea typeface="ＭＳ Ｐゴシック" pitchFamily="34" charset="-128"/>
              </a:rPr>
              <a:t>GENI engagement</a:t>
            </a:r>
          </a:p>
          <a:p>
            <a:pPr lvl="1">
              <a:buClr>
                <a:srgbClr val="E46C0A"/>
              </a:buClr>
            </a:pPr>
            <a:r>
              <a:rPr lang="en-US" sz="2000" dirty="0" smtClean="0">
                <a:ea typeface="ＭＳ Ｐゴシック" pitchFamily="34" charset="-128"/>
              </a:rPr>
              <a:t>Clemson is one of the few heavily invested GENI campuses</a:t>
            </a:r>
          </a:p>
          <a:p>
            <a:pPr lvl="1">
              <a:buClr>
                <a:srgbClr val="E46C0A"/>
              </a:buClr>
            </a:pPr>
            <a:r>
              <a:rPr lang="en-US" sz="2000" dirty="0" smtClean="0">
                <a:ea typeface="ＭＳ Ｐゴシック" pitchFamily="34" charset="-128"/>
              </a:rPr>
              <a:t>Many and more collaboration partners on </a:t>
            </a:r>
            <a:r>
              <a:rPr lang="en-US" sz="2000" dirty="0" err="1" smtClean="0">
                <a:ea typeface="ＭＳ Ｐゴシック" pitchFamily="34" charset="-128"/>
              </a:rPr>
              <a:t>OpenFlow</a:t>
            </a:r>
            <a:r>
              <a:rPr lang="en-US" sz="2000" dirty="0" smtClean="0">
                <a:ea typeface="ＭＳ Ｐゴシック" pitchFamily="34" charset="-128"/>
              </a:rPr>
              <a:t>:</a:t>
            </a:r>
          </a:p>
          <a:p>
            <a:pPr lvl="2">
              <a:buClr>
                <a:srgbClr val="E46C0A"/>
              </a:buClr>
            </a:pPr>
            <a:r>
              <a:rPr lang="en-US" sz="1600" dirty="0" smtClean="0">
                <a:ea typeface="ＭＳ Ｐゴシック" pitchFamily="34" charset="-128"/>
              </a:rPr>
              <a:t>Academic: Stanford, U. Wisconsin, Indiana University, GT, …</a:t>
            </a:r>
          </a:p>
          <a:p>
            <a:pPr lvl="2">
              <a:buClr>
                <a:srgbClr val="E46C0A"/>
              </a:buClr>
            </a:pPr>
            <a:r>
              <a:rPr lang="en-US" sz="1600" dirty="0" smtClean="0">
                <a:ea typeface="ＭＳ Ｐゴシック" pitchFamily="34" charset="-128"/>
              </a:rPr>
              <a:t>Companies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6A714F-7405-4AEF-9F9B-EE79648BCE5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Clemson Supports Novel CI Projects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02163"/>
          </a:xfrm>
        </p:spPr>
        <p:txBody>
          <a:bodyPr/>
          <a:lstStyle/>
          <a:p>
            <a:pPr>
              <a:buClr>
                <a:srgbClr val="E46C0A"/>
              </a:buClr>
            </a:pPr>
            <a:r>
              <a:rPr lang="en-US" dirty="0" smtClean="0">
                <a:ea typeface="ＭＳ Ｐゴシック" pitchFamily="34" charset="-128"/>
              </a:rPr>
              <a:t>GENI/</a:t>
            </a:r>
            <a:r>
              <a:rPr lang="en-US" dirty="0" err="1" smtClean="0">
                <a:ea typeface="ＭＳ Ｐゴシック" pitchFamily="34" charset="-128"/>
              </a:rPr>
              <a:t>OpenFlow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is one </a:t>
            </a:r>
            <a:r>
              <a:rPr lang="en-US" dirty="0" smtClean="0">
                <a:ea typeface="ＭＳ Ｐゴシック" pitchFamily="34" charset="-128"/>
              </a:rPr>
              <a:t>example</a:t>
            </a:r>
            <a:endParaRPr lang="en-US" dirty="0" smtClean="0">
              <a:ea typeface="ＭＳ Ｐゴシック" pitchFamily="34" charset="-128"/>
            </a:endParaRPr>
          </a:p>
          <a:p>
            <a:pPr>
              <a:buClr>
                <a:srgbClr val="E46C0A"/>
              </a:buClr>
            </a:pPr>
            <a:r>
              <a:rPr lang="en-US" dirty="0" smtClean="0">
                <a:ea typeface="ＭＳ Ｐゴシック" pitchFamily="34" charset="-128"/>
              </a:rPr>
              <a:t>IT at Clemson university is a core function that supports research and education as well as administrative </a:t>
            </a:r>
            <a:r>
              <a:rPr lang="en-US" dirty="0" smtClean="0">
                <a:ea typeface="ＭＳ Ｐゴシック" pitchFamily="34" charset="-128"/>
              </a:rPr>
              <a:t>applications</a:t>
            </a:r>
            <a:endParaRPr lang="en-US" dirty="0" smtClean="0">
              <a:ea typeface="ＭＳ Ｐゴシック" pitchFamily="34" charset="-128"/>
            </a:endParaRPr>
          </a:p>
          <a:p>
            <a:pPr>
              <a:buClr>
                <a:srgbClr val="E46C0A"/>
              </a:buClr>
            </a:pPr>
            <a:r>
              <a:rPr lang="en-US" dirty="0" smtClean="0">
                <a:ea typeface="ＭＳ Ｐゴシック" pitchFamily="34" charset="-128"/>
              </a:rPr>
              <a:t>Part of the ‘DNA’ of the </a:t>
            </a:r>
            <a:r>
              <a:rPr lang="en-US" dirty="0" smtClean="0">
                <a:ea typeface="ＭＳ Ｐゴシック" pitchFamily="34" charset="-128"/>
              </a:rPr>
              <a:t>campus</a:t>
            </a:r>
            <a:endParaRPr lang="en-US" dirty="0" smtClean="0">
              <a:ea typeface="ＭＳ Ｐゴシック" pitchFamily="34" charset="-128"/>
            </a:endParaRPr>
          </a:p>
          <a:p>
            <a:pPr>
              <a:buClr>
                <a:srgbClr val="E46C0A"/>
              </a:buClr>
            </a:pPr>
            <a:r>
              <a:rPr lang="en-US" dirty="0" smtClean="0">
                <a:ea typeface="ＭＳ Ｐゴシック" pitchFamily="34" charset="-128"/>
              </a:rPr>
              <a:t>HPC/</a:t>
            </a:r>
            <a:r>
              <a:rPr lang="en-US" dirty="0" err="1" smtClean="0">
                <a:ea typeface="ＭＳ Ｐゴシック" pitchFamily="34" charset="-128"/>
              </a:rPr>
              <a:t>Cyberinstitute</a:t>
            </a:r>
            <a:r>
              <a:rPr lang="en-US" dirty="0" smtClean="0">
                <a:ea typeface="ＭＳ Ｐゴシック" pitchFamily="34" charset="-128"/>
              </a:rPr>
              <a:t>/regional </a:t>
            </a:r>
            <a:r>
              <a:rPr lang="en-US" dirty="0" smtClean="0">
                <a:ea typeface="ＭＳ Ｐゴシック" pitchFamily="34" charset="-128"/>
              </a:rPr>
              <a:t>networking/CITI</a:t>
            </a:r>
            <a:endParaRPr lang="en-US" dirty="0" smtClean="0">
              <a:ea typeface="ＭＳ Ｐゴシック" pitchFamily="34" charset="-128"/>
            </a:endParaRPr>
          </a:p>
          <a:p>
            <a:pPr lvl="1" indent="-342900">
              <a:buClr>
                <a:srgbClr val="E46C0A"/>
              </a:buClr>
            </a:pPr>
            <a:r>
              <a:rPr lang="en-US" dirty="0" smtClean="0">
                <a:ea typeface="ＭＳ Ｐゴシック" pitchFamily="34" charset="-128"/>
              </a:rPr>
              <a:t>All of these add value to Research and </a:t>
            </a:r>
            <a:r>
              <a:rPr lang="en-US" dirty="0" smtClean="0">
                <a:ea typeface="ＭＳ Ｐゴシック" pitchFamily="34" charset="-128"/>
              </a:rPr>
              <a:t>Education</a:t>
            </a:r>
            <a:endParaRPr lang="en-US" dirty="0" smtClean="0">
              <a:ea typeface="ＭＳ Ｐゴシック" pitchFamily="34" charset="-128"/>
            </a:endParaRPr>
          </a:p>
          <a:p>
            <a:pPr>
              <a:buClr>
                <a:srgbClr val="E46C0A"/>
              </a:buClr>
            </a:pPr>
            <a:r>
              <a:rPr lang="en-US" dirty="0" smtClean="0">
                <a:ea typeface="ＭＳ Ｐゴシック" pitchFamily="34" charset="-128"/>
              </a:rPr>
              <a:t>Partners with </a:t>
            </a:r>
            <a:r>
              <a:rPr lang="en-US" dirty="0" smtClean="0">
                <a:ea typeface="ＭＳ Ｐゴシック" pitchFamily="34" charset="-128"/>
              </a:rPr>
              <a:t>Faculty</a:t>
            </a:r>
            <a:endParaRPr lang="en-US" dirty="0" smtClean="0">
              <a:ea typeface="ＭＳ Ｐゴシック" pitchFamily="34" charset="-128"/>
            </a:endParaRPr>
          </a:p>
          <a:p>
            <a:pPr marL="0" indent="0">
              <a:buClr>
                <a:srgbClr val="E46C0A"/>
              </a:buClr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July </a:t>
            </a: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7, </a:t>
            </a: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2011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33E0F03-9A6C-4587-B77C-E68B50C6B56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Support Geni/Openflow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spcAft>
                <a:spcPts val="1200"/>
              </a:spcAft>
              <a:buClr>
                <a:srgbClr val="E46C0A"/>
              </a:buClr>
              <a:buSzPct val="100000"/>
              <a:buNone/>
            </a:pPr>
            <a:r>
              <a:rPr lang="en-US" altLang="zh-TW" dirty="0" smtClean="0">
                <a:ea typeface="ＭＳ Ｐゴシック" pitchFamily="34" charset="-128"/>
                <a:cs typeface="Calibri" pitchFamily="34" charset="0"/>
              </a:rPr>
              <a:t>Clemson University sees our </a:t>
            </a:r>
            <a:r>
              <a:rPr lang="en-US" altLang="zh-TW" dirty="0" err="1" smtClean="0">
                <a:ea typeface="ＭＳ Ｐゴシック" pitchFamily="34" charset="-128"/>
                <a:cs typeface="Calibri" pitchFamily="34" charset="0"/>
              </a:rPr>
              <a:t>OpenFlow</a:t>
            </a:r>
            <a:r>
              <a:rPr lang="en-US" altLang="zh-TW" dirty="0" smtClean="0">
                <a:ea typeface="ＭＳ Ｐゴシック" pitchFamily="34" charset="-128"/>
                <a:cs typeface="Calibri" pitchFamily="34" charset="0"/>
              </a:rPr>
              <a:t> network as a key enabler for innovation in four dimensions:</a:t>
            </a:r>
            <a:endParaRPr lang="en-US" altLang="zh-TW" sz="1600" dirty="0" smtClean="0">
              <a:ea typeface="ＭＳ Ｐゴシック" pitchFamily="34" charset="-128"/>
            </a:endParaRPr>
          </a:p>
          <a:p>
            <a:pPr>
              <a:buClr>
                <a:srgbClr val="E46C0A"/>
              </a:buClr>
              <a:buSzPct val="100000"/>
            </a:pPr>
            <a:r>
              <a:rPr lang="en-US" altLang="zh-TW" dirty="0" smtClean="0">
                <a:ea typeface="ＭＳ Ｐゴシック" pitchFamily="34" charset="-128"/>
                <a:cs typeface="Calibri" pitchFamily="34" charset="0"/>
              </a:rPr>
              <a:t>Computer Science and Engineering Research</a:t>
            </a:r>
          </a:p>
          <a:p>
            <a:pPr>
              <a:buClr>
                <a:srgbClr val="E46C0A"/>
              </a:buClr>
              <a:buSzPct val="100000"/>
            </a:pPr>
            <a:r>
              <a:rPr lang="en-US" altLang="zh-TW" dirty="0" smtClean="0">
                <a:ea typeface="ＭＳ Ｐゴシック" pitchFamily="34" charset="-128"/>
                <a:cs typeface="Calibri" pitchFamily="34" charset="0"/>
              </a:rPr>
              <a:t>Science and Engineering Research</a:t>
            </a:r>
          </a:p>
          <a:p>
            <a:pPr>
              <a:buClr>
                <a:srgbClr val="E46C0A"/>
              </a:buClr>
              <a:buSzPct val="100000"/>
            </a:pPr>
            <a:r>
              <a:rPr lang="en-US" altLang="zh-TW" dirty="0" smtClean="0">
                <a:ea typeface="ＭＳ Ｐゴシック" pitchFamily="34" charset="-128"/>
                <a:cs typeface="Calibri" pitchFamily="34" charset="0"/>
              </a:rPr>
              <a:t>Education Methods</a:t>
            </a:r>
          </a:p>
          <a:p>
            <a:pPr>
              <a:buClr>
                <a:srgbClr val="E46C0A"/>
              </a:buClr>
              <a:buSzPct val="100000"/>
            </a:pPr>
            <a:r>
              <a:rPr lang="en-US" altLang="zh-TW" dirty="0" smtClean="0">
                <a:ea typeface="ＭＳ Ｐゴシック" pitchFamily="34" charset="-128"/>
                <a:cs typeface="Calibri" pitchFamily="34" charset="0"/>
              </a:rPr>
              <a:t>Advanced IT Operation in support of the above</a:t>
            </a:r>
            <a:endParaRPr lang="en-US" altLang="zh-TW" sz="1600" dirty="0" smtClean="0">
              <a:ea typeface="ＭＳ Ｐゴシック" pitchFamily="34" charset="-128"/>
            </a:endParaRPr>
          </a:p>
          <a:p>
            <a:pPr marL="0" indent="0">
              <a:spcBef>
                <a:spcPts val="1800"/>
              </a:spcBef>
              <a:buClr>
                <a:srgbClr val="E46C0A"/>
              </a:buClr>
              <a:buSzPct val="100000"/>
              <a:buNone/>
            </a:pPr>
            <a:r>
              <a:rPr lang="en-US" altLang="zh-TW" dirty="0" smtClean="0">
                <a:ea typeface="ＭＳ Ｐゴシック" pitchFamily="34" charset="-128"/>
                <a:cs typeface="Calibri" pitchFamily="34" charset="0"/>
              </a:rPr>
              <a:t>The </a:t>
            </a:r>
            <a:r>
              <a:rPr lang="en-US" altLang="zh-TW" dirty="0" smtClean="0">
                <a:ea typeface="ＭＳ Ｐゴシック" pitchFamily="34" charset="-128"/>
                <a:cs typeface="Calibri" pitchFamily="34" charset="0"/>
              </a:rPr>
              <a:t>following table gives a synopsis of our respective foci, each with a tentative list of potential objectives.</a:t>
            </a:r>
            <a:endParaRPr lang="en-US" altLang="zh-TW" dirty="0" smtClean="0">
              <a:ea typeface="ＭＳ Ｐゴシック" pitchFamily="34" charset="-128"/>
            </a:endParaRPr>
          </a:p>
          <a:p>
            <a:pPr>
              <a:buClr>
                <a:srgbClr val="E46C0A"/>
              </a:buClr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2E0F16-DACE-433D-BDDD-E83749099C9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D2B08F-E06D-4A40-84DC-B8004301A97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07419"/>
              </p:ext>
            </p:extLst>
          </p:nvPr>
        </p:nvGraphicFramePr>
        <p:xfrm>
          <a:off x="131501" y="606423"/>
          <a:ext cx="8860099" cy="5641977"/>
        </p:xfrm>
        <a:graphic>
          <a:graphicData uri="http://schemas.openxmlformats.org/drawingml/2006/table">
            <a:tbl>
              <a:tblPr/>
              <a:tblGrid>
                <a:gridCol w="1389052"/>
                <a:gridCol w="917847"/>
                <a:gridCol w="737828"/>
                <a:gridCol w="1014772"/>
                <a:gridCol w="536491"/>
                <a:gridCol w="1368509"/>
                <a:gridCol w="874483"/>
                <a:gridCol w="1259117"/>
                <a:gridCol w="762000"/>
              </a:tblGrid>
              <a:tr h="5686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OpenFlow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Enabler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CS&amp;E Research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S&amp;E Research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Education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IT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956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Programmable switching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Clean-slate architecture and protocols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GENI, OCI, OSG, …; Researching real IT challenges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GLIF service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Cyberinstitute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Networking, On-demand data to the classrooms, on-demand/disposable student labs, student collaboration tools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Living the future (advanced teaching environment + IT internship)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Access control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Campus IT Evolution; CITI; SC Cloud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71438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9110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Virtualized network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Network as a service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Optimized data access (per project)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One network per class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License management, Device &amp; Identity management, data center service (government and industrial partnership)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80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Flow mobility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Resilient and mobile networking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On-demand cloud computing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Mobile classroom (personalized anywhere network per student)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Distributed data center (resiliency, reconfigurability, HPC on-demand) 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46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Distributed LAN (beyond VLANs)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Flexible network organization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Distributed data computing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Remote &amp; collaborative education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Data center services (HPC, storage) for regional partners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PMingLiU" pitchFamily="18" charset="-120"/>
                      </a:endParaRPr>
                    </a:p>
                  </a:txBody>
                  <a:tcPr marL="80547" marR="805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563562"/>
          </a:xfrm>
        </p:spPr>
        <p:txBody>
          <a:bodyPr/>
          <a:lstStyle/>
          <a:p>
            <a:pPr algn="ctr"/>
            <a:r>
              <a:rPr lang="en-US" sz="3200" dirty="0" smtClean="0">
                <a:ea typeface="ＭＳ Ｐゴシック" pitchFamily="34" charset="-128"/>
              </a:rPr>
              <a:t>1970</a:t>
            </a:r>
            <a:r>
              <a:rPr lang="en-US" altLang="ja-JP" sz="3200" dirty="0" smtClean="0">
                <a:ea typeface="ＭＳ Ｐゴシック" pitchFamily="34" charset="-128"/>
              </a:rPr>
              <a:t>s-2010s </a:t>
            </a:r>
            <a:r>
              <a:rPr lang="en-US" altLang="ja-JP" sz="3200" dirty="0" smtClean="0">
                <a:ea typeface="ＭＳ Ｐゴシック" pitchFamily="34" charset="-128"/>
              </a:rPr>
              <a:t>(What happened to Internet)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11267" name="Date Placeholder 6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11268" name="Footer Placeholder 6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  <p:sp>
        <p:nvSpPr>
          <p:cNvPr id="11269" name="Slide Number Placeholder 6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FDA771C-238D-45CD-8E4F-AFBAB8AF8B4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31396" r="24374" b="27605"/>
          <a:stretch>
            <a:fillRect/>
          </a:stretch>
        </p:blipFill>
        <p:spPr bwMode="auto">
          <a:xfrm>
            <a:off x="457200" y="1104900"/>
            <a:ext cx="26812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2001" r="21249" b="28000"/>
          <a:stretch>
            <a:fillRect/>
          </a:stretch>
        </p:blipFill>
        <p:spPr bwMode="auto">
          <a:xfrm>
            <a:off x="471488" y="1104900"/>
            <a:ext cx="2667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2603" r="19508" b="27000"/>
          <a:stretch>
            <a:fillRect/>
          </a:stretch>
        </p:blipFill>
        <p:spPr bwMode="auto">
          <a:xfrm>
            <a:off x="471488" y="1104900"/>
            <a:ext cx="2667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2001" r="23125" b="28000"/>
          <a:stretch>
            <a:fillRect/>
          </a:stretch>
        </p:blipFill>
        <p:spPr bwMode="auto">
          <a:xfrm>
            <a:off x="471488" y="1146175"/>
            <a:ext cx="2667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1604" r="24374" b="28000"/>
          <a:stretch>
            <a:fillRect/>
          </a:stretch>
        </p:blipFill>
        <p:spPr bwMode="auto">
          <a:xfrm>
            <a:off x="457200" y="1066800"/>
            <a:ext cx="2667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3144838" y="1066800"/>
            <a:ext cx="3241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800" dirty="0" smtClean="0">
                <a:solidFill>
                  <a:srgbClr val="000000"/>
                </a:solidFill>
              </a:rPr>
              <a:t>‘</a:t>
            </a:r>
            <a:r>
              <a:rPr lang="en-US" altLang="ja-JP" sz="1800" dirty="0" smtClean="0">
                <a:solidFill>
                  <a:srgbClr val="000000"/>
                </a:solidFill>
              </a:rPr>
              <a:t>69- </a:t>
            </a:r>
            <a:r>
              <a:rPr lang="ja-JP" altLang="en-US" sz="1800" dirty="0">
                <a:solidFill>
                  <a:srgbClr val="000000"/>
                </a:solidFill>
              </a:rPr>
              <a:t>‘</a:t>
            </a:r>
            <a:r>
              <a:rPr lang="en-US" altLang="ja-JP" sz="1800" dirty="0">
                <a:solidFill>
                  <a:srgbClr val="000000"/>
                </a:solidFill>
              </a:rPr>
              <a:t>85   ARPANET (</a:t>
            </a:r>
            <a:r>
              <a:rPr lang="ja-JP" altLang="en-US" sz="1800" dirty="0">
                <a:solidFill>
                  <a:srgbClr val="000000"/>
                </a:solidFill>
              </a:rPr>
              <a:t>‘</a:t>
            </a:r>
            <a:r>
              <a:rPr lang="en-US" altLang="ja-JP" sz="1800" dirty="0">
                <a:solidFill>
                  <a:srgbClr val="000000"/>
                </a:solidFill>
              </a:rPr>
              <a:t>81 IPv4)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4838" y="1382713"/>
            <a:ext cx="2057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800" dirty="0" smtClean="0">
                <a:solidFill>
                  <a:srgbClr val="000000"/>
                </a:solidFill>
              </a:rPr>
              <a:t>‘</a:t>
            </a:r>
            <a:r>
              <a:rPr lang="en-US" altLang="ja-JP" sz="1800" dirty="0" smtClean="0">
                <a:solidFill>
                  <a:srgbClr val="000000"/>
                </a:solidFill>
              </a:rPr>
              <a:t>85-</a:t>
            </a:r>
            <a:r>
              <a:rPr lang="ja-JP" altLang="en-US" sz="1800" dirty="0">
                <a:solidFill>
                  <a:srgbClr val="000000"/>
                </a:solidFill>
              </a:rPr>
              <a:t>‘</a:t>
            </a:r>
            <a:r>
              <a:rPr lang="en-US" altLang="ja-JP" sz="1800" dirty="0">
                <a:solidFill>
                  <a:srgbClr val="000000"/>
                </a:solidFill>
              </a:rPr>
              <a:t>95    NSFNET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65475" y="1687513"/>
            <a:ext cx="3395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800" dirty="0">
                <a:solidFill>
                  <a:srgbClr val="000000"/>
                </a:solidFill>
              </a:rPr>
              <a:t>‘</a:t>
            </a:r>
            <a:r>
              <a:rPr lang="en-US" altLang="ja-JP" sz="1800" dirty="0">
                <a:solidFill>
                  <a:srgbClr val="000000"/>
                </a:solidFill>
              </a:rPr>
              <a:t>93-now  commercial (</a:t>
            </a:r>
            <a:r>
              <a:rPr lang="ja-JP" altLang="en-US" sz="1800" dirty="0">
                <a:solidFill>
                  <a:srgbClr val="000000"/>
                </a:solidFill>
              </a:rPr>
              <a:t>‘</a:t>
            </a:r>
            <a:r>
              <a:rPr lang="en-US" altLang="ja-JP" sz="1800" dirty="0">
                <a:solidFill>
                  <a:srgbClr val="000000"/>
                </a:solidFill>
              </a:rPr>
              <a:t>98 IPv6)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43650" y="1066800"/>
            <a:ext cx="2433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56 kb/s </a:t>
            </a: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800">
                <a:solidFill>
                  <a:srgbClr val="000000"/>
                </a:solidFill>
              </a:rPr>
              <a:t> T1:1.5Mb/s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43650" y="1382713"/>
            <a:ext cx="2495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56 kb/s </a:t>
            </a: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800">
                <a:solidFill>
                  <a:srgbClr val="000000"/>
                </a:solidFill>
              </a:rPr>
              <a:t> T3:45 Mb/s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58000" y="1687513"/>
            <a:ext cx="170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… </a:t>
            </a:r>
            <a:r>
              <a:rPr lang="en-US" sz="1800">
                <a:solidFill>
                  <a:srgbClr val="000000"/>
                </a:solidFill>
              </a:rPr>
              <a:t> 100 Gb/s</a:t>
            </a:r>
          </a:p>
        </p:txBody>
      </p:sp>
      <p:pic>
        <p:nvPicPr>
          <p:cNvPr id="23" name="Picture 22" descr="imagesCAWABY2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986" y="2057400"/>
            <a:ext cx="685800" cy="1066800"/>
          </a:xfrm>
          <a:prstGeom prst="ellipse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Wireless technologies also has been evolving</a:t>
            </a:r>
          </a:p>
          <a:p>
            <a:pPr lvl="1">
              <a:spcBef>
                <a:spcPct val="20000"/>
              </a:spcBef>
              <a:buClr>
                <a:srgbClr val="E46C0A"/>
              </a:buClr>
              <a:buFont typeface="Symbol" pitchFamily="18" charset="2"/>
              <a:buChar char="-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Faster, more ubiquitous, lower power, lower cost</a:t>
            </a:r>
          </a:p>
          <a:p>
            <a:pPr lvl="1">
              <a:spcBef>
                <a:spcPct val="20000"/>
              </a:spcBef>
              <a:buClr>
                <a:srgbClr val="E46C0A"/>
              </a:buClr>
              <a:buFont typeface="Symbol" pitchFamily="18" charset="2"/>
              <a:buChar char="-"/>
            </a:pPr>
            <a:endParaRPr lang="en-US" sz="1800">
              <a:solidFill>
                <a:srgbClr val="000000"/>
              </a:solidFill>
              <a:sym typeface="Wingdings" pitchFamily="2" charset="2"/>
            </a:endParaRPr>
          </a:p>
          <a:p>
            <a:pPr lvl="1">
              <a:spcBef>
                <a:spcPct val="20000"/>
              </a:spcBef>
              <a:buClr>
                <a:srgbClr val="E46C0A"/>
              </a:buClr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1800">
                <a:solidFill>
                  <a:srgbClr val="000000"/>
                </a:solidFill>
                <a:sym typeface="Wingdings" pitchFamily="2" charset="2"/>
              </a:rPr>
            </a:br>
            <a:endParaRPr lang="en-US" sz="1800">
              <a:solidFill>
                <a:srgbClr val="000000"/>
              </a:solidFill>
              <a:sym typeface="Wingdings" pitchFamily="2" charset="2"/>
            </a:endParaRPr>
          </a:p>
          <a:p>
            <a:pPr lvl="1">
              <a:spcBef>
                <a:spcPct val="20000"/>
              </a:spcBef>
              <a:buClr>
                <a:srgbClr val="E46C0A"/>
              </a:buClr>
              <a:buFont typeface="Symbol" pitchFamily="18" charset="2"/>
              <a:buChar char="-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A number of new network settings surfaced as well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7587312" y="1905000"/>
            <a:ext cx="1107932" cy="1957864"/>
            <a:chOff x="7511112" y="3390900"/>
            <a:chExt cx="1107932" cy="1957864"/>
          </a:xfrm>
          <a:noFill/>
        </p:grpSpPr>
        <p:pic>
          <p:nvPicPr>
            <p:cNvPr id="24" name="Picture 23" descr="IPv6-day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903" r="29032" b="379"/>
            <a:stretch>
              <a:fillRect/>
            </a:stretch>
          </p:blipFill>
          <p:spPr>
            <a:xfrm>
              <a:off x="7620000" y="3390900"/>
              <a:ext cx="701287" cy="1363613"/>
            </a:xfrm>
            <a:prstGeom prst="rect">
              <a:avLst/>
            </a:prstGeom>
            <a:grpFill/>
          </p:spPr>
        </p:pic>
        <p:sp>
          <p:nvSpPr>
            <p:cNvPr id="27" name="TextBox 26"/>
            <p:cNvSpPr txBox="1"/>
            <p:nvPr/>
          </p:nvSpPr>
          <p:spPr>
            <a:xfrm>
              <a:off x="7511112" y="4610100"/>
              <a:ext cx="1107932" cy="7386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World IPv6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Day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06-08-2011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81025" y="3200400"/>
            <a:ext cx="561975" cy="838200"/>
            <a:chOff x="581628" y="3200400"/>
            <a:chExt cx="561372" cy="838200"/>
          </a:xfrm>
        </p:grpSpPr>
        <p:pic>
          <p:nvPicPr>
            <p:cNvPr id="11326" name="Picture 28" descr="imagesCALO1J09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68" y="3200400"/>
              <a:ext cx="557632" cy="56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7" name="TextBox 47"/>
            <p:cNvSpPr txBox="1">
              <a:spLocks noChangeArrowheads="1"/>
            </p:cNvSpPr>
            <p:nvPr/>
          </p:nvSpPr>
          <p:spPr bwMode="auto">
            <a:xfrm>
              <a:off x="581628" y="3730823"/>
              <a:ext cx="4960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WiFi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066800" y="3203575"/>
            <a:ext cx="873125" cy="838200"/>
            <a:chOff x="1066800" y="3204192"/>
            <a:chExt cx="872355" cy="837385"/>
          </a:xfrm>
        </p:grpSpPr>
        <p:pic>
          <p:nvPicPr>
            <p:cNvPr id="11324" name="Picture 30" descr="imagesCAOFTDON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341" y="3204192"/>
              <a:ext cx="561342" cy="56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5" name="TextBox 48"/>
            <p:cNvSpPr txBox="1">
              <a:spLocks noChangeArrowheads="1"/>
            </p:cNvSpPr>
            <p:nvPr/>
          </p:nvSpPr>
          <p:spPr bwMode="auto">
            <a:xfrm>
              <a:off x="1066800" y="3733800"/>
              <a:ext cx="8723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Bluetooth</a:t>
              </a: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1870075" y="3200400"/>
            <a:ext cx="660400" cy="841375"/>
            <a:chOff x="1870845" y="3200400"/>
            <a:chExt cx="659155" cy="841177"/>
          </a:xfrm>
        </p:grpSpPr>
        <p:pic>
          <p:nvPicPr>
            <p:cNvPr id="11322" name="Picture 31" descr="imagesCADJIC26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29"/>
            <a:stretch>
              <a:fillRect/>
            </a:stretch>
          </p:blipFill>
          <p:spPr bwMode="auto">
            <a:xfrm>
              <a:off x="1905000" y="3200400"/>
              <a:ext cx="585388" cy="54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3" name="TextBox 49"/>
            <p:cNvSpPr txBox="1">
              <a:spLocks noChangeArrowheads="1"/>
            </p:cNvSpPr>
            <p:nvPr/>
          </p:nvSpPr>
          <p:spPr bwMode="auto">
            <a:xfrm>
              <a:off x="1870845" y="3733800"/>
              <a:ext cx="6591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Zigbee</a:t>
              </a: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590800" y="3124200"/>
            <a:ext cx="685800" cy="917575"/>
            <a:chOff x="2590800" y="3124200"/>
            <a:chExt cx="685800" cy="917377"/>
          </a:xfrm>
        </p:grpSpPr>
        <p:pic>
          <p:nvPicPr>
            <p:cNvPr id="33" name="Picture 32" descr="imagesCANLL640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90800" y="3124200"/>
              <a:ext cx="685800" cy="584304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1321" name="TextBox 50"/>
            <p:cNvSpPr txBox="1">
              <a:spLocks noChangeArrowheads="1"/>
            </p:cNvSpPr>
            <p:nvPr/>
          </p:nvSpPr>
          <p:spPr bwMode="auto">
            <a:xfrm>
              <a:off x="2613380" y="3733800"/>
              <a:ext cx="58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MIMO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3352800" y="3124200"/>
            <a:ext cx="622300" cy="917575"/>
            <a:chOff x="3352800" y="3124200"/>
            <a:chExt cx="622424" cy="917377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352800" y="3124200"/>
              <a:ext cx="574790" cy="5840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1F497D">
                      <a:lumMod val="75000"/>
                    </a:srgbClr>
                  </a:solidFill>
                  <a:latin typeface="+mn-lt"/>
                  <a:ea typeface="+mn-ea"/>
                </a:rPr>
                <a:t>DSRC</a:t>
              </a:r>
            </a:p>
          </p:txBody>
        </p:sp>
        <p:sp>
          <p:nvSpPr>
            <p:cNvPr id="11319" name="TextBox 51"/>
            <p:cNvSpPr txBox="1">
              <a:spLocks noChangeArrowheads="1"/>
            </p:cNvSpPr>
            <p:nvPr/>
          </p:nvSpPr>
          <p:spPr bwMode="auto">
            <a:xfrm>
              <a:off x="3375380" y="3733800"/>
              <a:ext cx="5998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DSRC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4032250" y="3124200"/>
            <a:ext cx="692150" cy="917575"/>
            <a:chOff x="4032800" y="3124200"/>
            <a:chExt cx="691600" cy="917377"/>
          </a:xfrm>
        </p:grpSpPr>
        <p:pic>
          <p:nvPicPr>
            <p:cNvPr id="11316" name="Picture 33" descr="imagesCA6OLO2T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819" y="3124200"/>
              <a:ext cx="551381" cy="58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7" name="TextBox 52"/>
            <p:cNvSpPr txBox="1">
              <a:spLocks noChangeArrowheads="1"/>
            </p:cNvSpPr>
            <p:nvPr/>
          </p:nvSpPr>
          <p:spPr bwMode="auto">
            <a:xfrm>
              <a:off x="4032800" y="3733800"/>
              <a:ext cx="691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WiMAX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676775" y="3124200"/>
            <a:ext cx="669925" cy="917575"/>
            <a:chOff x="4676807" y="3124243"/>
            <a:chExt cx="669373" cy="917334"/>
          </a:xfrm>
        </p:grpSpPr>
        <p:pic>
          <p:nvPicPr>
            <p:cNvPr id="11314" name="Picture 34" descr="untitled.bmp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07" y="3124243"/>
              <a:ext cx="669373" cy="6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5" name="TextBox 53"/>
            <p:cNvSpPr txBox="1">
              <a:spLocks noChangeArrowheads="1"/>
            </p:cNvSpPr>
            <p:nvPr/>
          </p:nvSpPr>
          <p:spPr bwMode="auto">
            <a:xfrm>
              <a:off x="4806586" y="3733800"/>
              <a:ext cx="4512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LTE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5319713" y="3203575"/>
            <a:ext cx="1004887" cy="1054100"/>
            <a:chOff x="5319015" y="3204192"/>
            <a:chExt cx="1005585" cy="1052828"/>
          </a:xfrm>
        </p:grpSpPr>
        <p:pic>
          <p:nvPicPr>
            <p:cNvPr id="11312" name="Picture 36" descr="Wireless-USB-logo-450x237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015" y="3204192"/>
              <a:ext cx="1005585" cy="5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3" name="TextBox 54"/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7909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Wireless</a:t>
              </a:r>
            </a:p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USB</a:t>
              </a: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418263" y="3268663"/>
            <a:ext cx="896937" cy="773112"/>
            <a:chOff x="6419051" y="3268613"/>
            <a:chExt cx="896149" cy="772964"/>
          </a:xfrm>
        </p:grpSpPr>
        <p:pic>
          <p:nvPicPr>
            <p:cNvPr id="11310" name="Picture 35" descr="imagesCAXVE440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051" y="3268613"/>
              <a:ext cx="896149" cy="38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1" name="TextBox 55"/>
            <p:cNvSpPr txBox="1">
              <a:spLocks noChangeArrowheads="1"/>
            </p:cNvSpPr>
            <p:nvPr/>
          </p:nvSpPr>
          <p:spPr bwMode="auto">
            <a:xfrm>
              <a:off x="6552953" y="3733800"/>
              <a:ext cx="6098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WiGig</a:t>
              </a:r>
            </a:p>
          </p:txBody>
        </p:sp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457200" y="4495800"/>
            <a:ext cx="1908175" cy="1905000"/>
            <a:chOff x="457200" y="4495800"/>
            <a:chExt cx="1908464" cy="1905000"/>
          </a:xfrm>
        </p:grpSpPr>
        <p:pic>
          <p:nvPicPr>
            <p:cNvPr id="11308" name="Picture 39" descr="fcs-darpa-poster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95800"/>
              <a:ext cx="1908464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9" name="TextBox 56"/>
            <p:cNvSpPr txBox="1">
              <a:spLocks noChangeArrowheads="1"/>
            </p:cNvSpPr>
            <p:nvPr/>
          </p:nvSpPr>
          <p:spPr bwMode="auto">
            <a:xfrm>
              <a:off x="502397" y="5877580"/>
              <a:ext cx="18598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Military Communication</a:t>
              </a:r>
            </a:p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MANET</a:t>
              </a:r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2433638" y="4495800"/>
            <a:ext cx="1858962" cy="1895475"/>
            <a:chOff x="2433628" y="4495800"/>
            <a:chExt cx="1858933" cy="1894820"/>
          </a:xfrm>
        </p:grpSpPr>
        <p:grpSp>
          <p:nvGrpSpPr>
            <p:cNvPr id="11304" name="Group 43"/>
            <p:cNvGrpSpPr>
              <a:grpSpLocks/>
            </p:cNvGrpSpPr>
            <p:nvPr/>
          </p:nvGrpSpPr>
          <p:grpSpPr bwMode="auto">
            <a:xfrm>
              <a:off x="2433628" y="4495800"/>
              <a:ext cx="1787602" cy="1456730"/>
              <a:chOff x="2433628" y="4495800"/>
              <a:chExt cx="1787602" cy="1456730"/>
            </a:xfrm>
          </p:grpSpPr>
          <p:pic>
            <p:nvPicPr>
              <p:cNvPr id="11306" name="Picture 40" descr="mercedes-to-showcase-driver-assistance-systems-2292_1.jp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4936" y="4495800"/>
                <a:ext cx="1786294" cy="1456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7" name="Picture 42" descr="imagesCAUDLWA9.jp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628" y="4495800"/>
                <a:ext cx="893801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05" name="TextBox 57"/>
            <p:cNvSpPr txBox="1">
              <a:spLocks noChangeArrowheads="1"/>
            </p:cNvSpPr>
            <p:nvPr/>
          </p:nvSpPr>
          <p:spPr bwMode="auto">
            <a:xfrm>
              <a:off x="2444042" y="5867400"/>
              <a:ext cx="18485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Vehicle Communication</a:t>
              </a:r>
            </a:p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V2V/V2I, Smart Grid</a:t>
              </a:r>
            </a:p>
          </p:txBody>
        </p: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4289425" y="4495800"/>
            <a:ext cx="2063750" cy="1895475"/>
            <a:chOff x="4289679" y="4495800"/>
            <a:chExt cx="2063345" cy="1894820"/>
          </a:xfrm>
        </p:grpSpPr>
        <p:pic>
          <p:nvPicPr>
            <p:cNvPr id="11302" name="Picture 41" descr="microsoft-future-vision-manufacturing.jp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679" y="4495800"/>
              <a:ext cx="2063345" cy="145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3" name="TextBox 58"/>
            <p:cNvSpPr txBox="1">
              <a:spLocks noChangeArrowheads="1"/>
            </p:cNvSpPr>
            <p:nvPr/>
          </p:nvSpPr>
          <p:spPr bwMode="auto">
            <a:xfrm>
              <a:off x="4452009" y="5867400"/>
              <a:ext cx="18966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e-Manufacturing</a:t>
              </a:r>
            </a:p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sensor actuator network</a:t>
              </a:r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6327775" y="4419600"/>
            <a:ext cx="2413000" cy="1971675"/>
            <a:chOff x="6327524" y="4419600"/>
            <a:chExt cx="2412840" cy="1971020"/>
          </a:xfrm>
        </p:grpSpPr>
        <p:grpSp>
          <p:nvGrpSpPr>
            <p:cNvPr id="11298" name="Group 46"/>
            <p:cNvGrpSpPr>
              <a:grpSpLocks/>
            </p:cNvGrpSpPr>
            <p:nvPr/>
          </p:nvGrpSpPr>
          <p:grpSpPr bwMode="auto">
            <a:xfrm>
              <a:off x="6400800" y="4419600"/>
              <a:ext cx="2163116" cy="1524000"/>
              <a:chOff x="6400800" y="4419600"/>
              <a:chExt cx="2163116" cy="1524000"/>
            </a:xfrm>
          </p:grpSpPr>
          <p:pic>
            <p:nvPicPr>
              <p:cNvPr id="11300" name="Picture 45" descr="imagesCAAG450C.jp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8"/>
              <a:stretch>
                <a:fillRect/>
              </a:stretch>
            </p:blipFill>
            <p:spPr bwMode="auto">
              <a:xfrm>
                <a:off x="6400800" y="5051998"/>
                <a:ext cx="2163116" cy="89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1" name="Picture 44" descr="imagesCA3S1YPL.jpg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130"/>
              <a:stretch>
                <a:fillRect/>
              </a:stretch>
            </p:blipFill>
            <p:spPr bwMode="auto">
              <a:xfrm>
                <a:off x="6477000" y="4419600"/>
                <a:ext cx="1996687" cy="69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99" name="TextBox 59"/>
            <p:cNvSpPr txBox="1">
              <a:spLocks noChangeArrowheads="1"/>
            </p:cNvSpPr>
            <p:nvPr/>
          </p:nvSpPr>
          <p:spPr bwMode="auto">
            <a:xfrm>
              <a:off x="6327524" y="5867400"/>
              <a:ext cx="2412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e-Health</a:t>
              </a:r>
            </a:p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body and environment sensors </a:t>
              </a:r>
            </a:p>
          </p:txBody>
        </p:sp>
      </p:grp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086225" y="2028825"/>
            <a:ext cx="2519363" cy="561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US" sz="1800">
                <a:solidFill>
                  <a:srgbClr val="000000"/>
                </a:solidFill>
              </a:rPr>
              <a:t>plenty of protocols, 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apps, contents created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US-IGNITE Gigabit Applications Initiative</a:t>
            </a:r>
          </a:p>
        </p:txBody>
      </p:sp>
      <p:sp>
        <p:nvSpPr>
          <p:cNvPr id="1229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Office of Science and Technology Policy (OSTP)</a:t>
            </a:r>
          </a:p>
          <a:p>
            <a:pPr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National Science Foundation</a:t>
            </a:r>
          </a:p>
          <a:p>
            <a:pPr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Purpose: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Demonstrate and develop future gigabit applications using broadband city infrastructures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Focus area: transportation, energy, health, education, public safety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Pilot gigabit cities</a:t>
            </a:r>
          </a:p>
          <a:p>
            <a:pPr lvl="2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Chattanooga TN, Washington DC, Lafayette LA, Cleveland OH, Utah, Philadelphia PA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GENI serves as control framework – the glue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Forming teams now, new projects launch in fall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Our Focus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41950"/>
          </a:xfrm>
        </p:spPr>
        <p:txBody>
          <a:bodyPr/>
          <a:lstStyle/>
          <a:p>
            <a:pPr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Mobility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</a:t>
            </a:r>
            <a:r>
              <a:rPr lang="en-US" smtClean="0">
                <a:ea typeface="ＭＳ Ｐゴシック" pitchFamily="34" charset="-128"/>
              </a:rPr>
              <a:t> Internet traffic reaching mobile devices</a:t>
            </a:r>
          </a:p>
          <a:p>
            <a:pPr lvl="1">
              <a:buClr>
                <a:srgbClr val="E46C0A"/>
              </a:buClr>
              <a:buFont typeface="Arial" pitchFamily="34" charset="0"/>
              <a:buNone/>
            </a:pPr>
            <a:r>
              <a:rPr lang="en-US" sz="2000" smtClean="0">
                <a:ea typeface="ＭＳ Ｐゴシック" pitchFamily="34" charset="-128"/>
              </a:rPr>
              <a:t>	mobile data tripling three years in a row; &gt; 50% video in mobile data traffic; 26x mobile data, 10x speed by 2015, </a:t>
            </a:r>
            <a:r>
              <a:rPr lang="en-US" sz="2000" i="1" smtClean="0">
                <a:ea typeface="ＭＳ Ｐゴシック" pitchFamily="34" charset="-128"/>
              </a:rPr>
              <a:t>Cisco 2011 projection</a:t>
            </a:r>
            <a:r>
              <a:rPr lang="en-US" sz="2000" smtClean="0">
                <a:ea typeface="ＭＳ Ｐゴシック" pitchFamily="34" charset="-128"/>
              </a:rPr>
              <a:t>, </a:t>
            </a:r>
            <a:r>
              <a:rPr lang="en-US" sz="1600" smtClean="0">
                <a:ea typeface="ＭＳ Ｐゴシック" pitchFamily="34" charset="-128"/>
                <a:hlinkClick r:id="rId2"/>
              </a:rPr>
              <a:t>http://www.cisco.com/en/US/solutions/collateral/ns341/ns525/ns537/ns705/ns827/white_paper_c11-520862.html</a:t>
            </a:r>
            <a:r>
              <a:rPr lang="en-US" sz="1600" smtClean="0">
                <a:ea typeface="ＭＳ Ｐゴシック" pitchFamily="34" charset="-128"/>
              </a:rPr>
              <a:t>  </a:t>
            </a:r>
          </a:p>
          <a:p>
            <a:pPr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Reconfigurability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 expectation of resiliency, resource (re-)configuration</a:t>
            </a:r>
          </a:p>
          <a:p>
            <a:pPr lvl="1">
              <a:buClr>
                <a:srgbClr val="E46C0A"/>
              </a:buClr>
              <a:buFont typeface="Arial" pitchFamily="34" charset="0"/>
              <a:buNone/>
            </a:pPr>
            <a:r>
              <a:rPr lang="en-US" sz="2000" smtClean="0">
                <a:ea typeface="ＭＳ Ｐゴシック" pitchFamily="34" charset="-128"/>
                <a:sym typeface="Symbol" pitchFamily="18" charset="2"/>
              </a:rPr>
              <a:t>	mobile connection stability ; data center resource agility; personalized service resource projection/reservation/optimization</a:t>
            </a:r>
            <a:endParaRPr lang="en-US" sz="2000" smtClean="0">
              <a:ea typeface="ＭＳ Ｐゴシック" pitchFamily="34" charset="-128"/>
            </a:endParaRPr>
          </a:p>
          <a:p>
            <a:pPr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</a:rPr>
              <a:t>Security</a:t>
            </a:r>
          </a:p>
          <a:p>
            <a:pPr lvl="1">
              <a:buClr>
                <a:srgbClr val="E46C0A"/>
              </a:buClr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</a:t>
            </a:r>
            <a:r>
              <a:rPr lang="en-US" smtClean="0">
                <a:ea typeface="ＭＳ Ｐゴシック" pitchFamily="34" charset="-128"/>
              </a:rPr>
              <a:t> consumer and enterprise applications over Internet</a:t>
            </a:r>
          </a:p>
          <a:p>
            <a:pPr lvl="1">
              <a:buClr>
                <a:srgbClr val="E46C0A"/>
              </a:buClr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2000" smtClean="0">
                <a:ea typeface="ＭＳ Ｐゴシック" pitchFamily="34" charset="-128"/>
              </a:rPr>
              <a:t>personalized media streaming; personalized broadband access (incl. mobile access with cognitive radios); critical cyberinfrastructure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E96665A-00DC-47AF-A868-42D694BECCCE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flipV="1">
            <a:off x="2590800" y="1533525"/>
            <a:ext cx="990600" cy="3095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3" name="Picture 390" descr="1194983813750083554server_mimooh__svg_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57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18" descr="gem-peapod-car-by-chrysler-llc-et008_035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68688"/>
            <a:ext cx="9906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18" descr="gem-peapod-car-by-chrysler-llc-et008_035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68688"/>
            <a:ext cx="9906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Example: Seamless Network Mobility</a:t>
            </a: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67860A-88A7-4991-81AA-4E98029E826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1066800" y="2541588"/>
            <a:ext cx="2514600" cy="8874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Net C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5486400" y="2541588"/>
            <a:ext cx="2514600" cy="8874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Net D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3429000" y="941388"/>
            <a:ext cx="2514600" cy="8874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Net A</a:t>
            </a:r>
          </a:p>
        </p:txBody>
      </p:sp>
      <p:sp>
        <p:nvSpPr>
          <p:cNvPr id="12" name="Cloud 11"/>
          <p:cNvSpPr/>
          <p:nvPr/>
        </p:nvSpPr>
        <p:spPr bwMode="auto">
          <a:xfrm>
            <a:off x="3427413" y="1931988"/>
            <a:ext cx="2514600" cy="8874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Net B</a:t>
            </a:r>
          </a:p>
        </p:txBody>
      </p:sp>
      <p:cxnSp>
        <p:nvCxnSpPr>
          <p:cNvPr id="14" name="Straight Connector 13"/>
          <p:cNvCxnSpPr>
            <a:cxnSpLocks noChangeShapeType="1"/>
            <a:stCxn id="11" idx="1"/>
            <a:endCxn id="12" idx="3"/>
          </p:cNvCxnSpPr>
          <p:nvPr/>
        </p:nvCxnSpPr>
        <p:spPr bwMode="auto">
          <a:xfrm rot="5400000">
            <a:off x="4607719" y="1904207"/>
            <a:ext cx="1555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7" idx="3"/>
            <a:endCxn id="12" idx="2"/>
          </p:cNvCxnSpPr>
          <p:nvPr/>
        </p:nvCxnSpPr>
        <p:spPr bwMode="auto">
          <a:xfrm rot="5400000" flipH="1" flipV="1">
            <a:off x="2770981" y="1928019"/>
            <a:ext cx="217488" cy="11112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12" idx="0"/>
            <a:endCxn id="8" idx="3"/>
          </p:cNvCxnSpPr>
          <p:nvPr/>
        </p:nvCxnSpPr>
        <p:spPr bwMode="auto">
          <a:xfrm>
            <a:off x="5938838" y="2374900"/>
            <a:ext cx="804862" cy="217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Notched Right Arrow 19"/>
          <p:cNvSpPr/>
          <p:nvPr/>
        </p:nvSpPr>
        <p:spPr>
          <a:xfrm rot="10800000" flipH="1">
            <a:off x="2895600" y="3657600"/>
            <a:ext cx="3429000" cy="3317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5376" name="Picture 390" descr="1194983813750083554server_mimooh__svg_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57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390" descr="1194983813750083554server_mimooh__svg_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457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390" descr="1194983813750083554server_mimooh__svg_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1038"/>
            <a:ext cx="457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Box 392"/>
          <p:cNvSpPr txBox="1">
            <a:spLocks noChangeArrowheads="1"/>
          </p:cNvSpPr>
          <p:nvPr/>
        </p:nvSpPr>
        <p:spPr bwMode="auto">
          <a:xfrm>
            <a:off x="673100" y="1139825"/>
            <a:ext cx="1541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400" b="1">
                <a:latin typeface="Calibri" pitchFamily="34" charset="0"/>
              </a:rPr>
              <a:t>Application server</a:t>
            </a:r>
          </a:p>
        </p:txBody>
      </p:sp>
      <p:sp>
        <p:nvSpPr>
          <p:cNvPr id="15380" name="TextBox 392"/>
          <p:cNvSpPr txBox="1">
            <a:spLocks noChangeArrowheads="1"/>
          </p:cNvSpPr>
          <p:nvPr/>
        </p:nvSpPr>
        <p:spPr bwMode="auto">
          <a:xfrm>
            <a:off x="1978025" y="4035425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Client M</a:t>
            </a:r>
          </a:p>
        </p:txBody>
      </p:sp>
      <p:sp>
        <p:nvSpPr>
          <p:cNvPr id="15381" name="TextBox 392"/>
          <p:cNvSpPr txBox="1">
            <a:spLocks noChangeArrowheads="1"/>
          </p:cNvSpPr>
          <p:nvPr/>
        </p:nvSpPr>
        <p:spPr bwMode="auto">
          <a:xfrm>
            <a:off x="6477000" y="990600"/>
            <a:ext cx="1198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Provider A</a:t>
            </a:r>
          </a:p>
          <a:p>
            <a:pPr eaLnBrk="1" hangingPunct="1"/>
            <a:r>
              <a:rPr lang="en-US" sz="1400" b="1">
                <a:latin typeface="Calibri" pitchFamily="34" charset="0"/>
              </a:rPr>
              <a:t>OF controller </a:t>
            </a:r>
          </a:p>
        </p:txBody>
      </p:sp>
      <p:sp>
        <p:nvSpPr>
          <p:cNvPr id="15382" name="TextBox 392"/>
          <p:cNvSpPr txBox="1">
            <a:spLocks noChangeArrowheads="1"/>
          </p:cNvSpPr>
          <p:nvPr/>
        </p:nvSpPr>
        <p:spPr bwMode="auto">
          <a:xfrm>
            <a:off x="6477000" y="1828800"/>
            <a:ext cx="2097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Provider B</a:t>
            </a:r>
          </a:p>
          <a:p>
            <a:pPr eaLnBrk="1" hangingPunct="1"/>
            <a:r>
              <a:rPr lang="en-US" sz="1400" b="1">
                <a:latin typeface="Calibri" pitchFamily="34" charset="0"/>
              </a:rPr>
              <a:t>OF controller  (or non-OF)</a:t>
            </a:r>
          </a:p>
        </p:txBody>
      </p:sp>
      <p:grpSp>
        <p:nvGrpSpPr>
          <p:cNvPr id="15383" name="Group 38"/>
          <p:cNvGrpSpPr>
            <a:grpSpLocks/>
          </p:cNvGrpSpPr>
          <p:nvPr/>
        </p:nvGrpSpPr>
        <p:grpSpPr bwMode="auto">
          <a:xfrm>
            <a:off x="4267200" y="1549400"/>
            <a:ext cx="838200" cy="304800"/>
            <a:chOff x="5715000" y="4953000"/>
            <a:chExt cx="1219200" cy="457218"/>
          </a:xfrm>
        </p:grpSpPr>
        <p:pic>
          <p:nvPicPr>
            <p:cNvPr id="154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410" y="4983856"/>
              <a:ext cx="994790" cy="42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7" name="Picture 35" descr="imagesCASPGLQN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953000"/>
              <a:ext cx="457200" cy="43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84" name="Group 39"/>
          <p:cNvGrpSpPr>
            <a:grpSpLocks/>
          </p:cNvGrpSpPr>
          <p:nvPr/>
        </p:nvGrpSpPr>
        <p:grpSpPr bwMode="auto">
          <a:xfrm>
            <a:off x="1778000" y="2540000"/>
            <a:ext cx="838200" cy="304800"/>
            <a:chOff x="5715000" y="4953000"/>
            <a:chExt cx="1219200" cy="457218"/>
          </a:xfrm>
        </p:grpSpPr>
        <p:pic>
          <p:nvPicPr>
            <p:cNvPr id="154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410" y="4983856"/>
              <a:ext cx="994790" cy="42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5" name="Picture 35" descr="imagesCASPGLQN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953000"/>
              <a:ext cx="457200" cy="43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85" name="Group 42"/>
          <p:cNvGrpSpPr>
            <a:grpSpLocks/>
          </p:cNvGrpSpPr>
          <p:nvPr/>
        </p:nvGrpSpPr>
        <p:grpSpPr bwMode="auto">
          <a:xfrm>
            <a:off x="6400800" y="2540000"/>
            <a:ext cx="838200" cy="304800"/>
            <a:chOff x="5715000" y="4953000"/>
            <a:chExt cx="1219200" cy="457218"/>
          </a:xfrm>
        </p:grpSpPr>
        <p:pic>
          <p:nvPicPr>
            <p:cNvPr id="154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410" y="4983856"/>
              <a:ext cx="994790" cy="42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3" name="Picture 35" descr="imagesCASPGLQN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953000"/>
              <a:ext cx="457200" cy="43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7" name="Straight Connector 46"/>
          <p:cNvCxnSpPr>
            <a:cxnSpLocks noChangeShapeType="1"/>
            <a:stCxn id="11" idx="0"/>
          </p:cNvCxnSpPr>
          <p:nvPr/>
        </p:nvCxnSpPr>
        <p:spPr bwMode="auto">
          <a:xfrm flipV="1">
            <a:off x="5942013" y="1309688"/>
            <a:ext cx="153987" cy="74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25438" y="2636838"/>
            <a:ext cx="8437562" cy="1301750"/>
            <a:chOff x="326172" y="2637475"/>
            <a:chExt cx="8436350" cy="1301589"/>
          </a:xfrm>
        </p:grpSpPr>
        <p:pic>
          <p:nvPicPr>
            <p:cNvPr id="15406" name="Picture 390" descr="1194983813750083554server_mimooh__svg_m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2637475"/>
              <a:ext cx="457200" cy="4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390" descr="1194983813750083554server_mimooh__svg_m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67000"/>
              <a:ext cx="457200" cy="4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8" name="TextBox 392"/>
            <p:cNvSpPr txBox="1">
              <a:spLocks noChangeArrowheads="1"/>
            </p:cNvSpPr>
            <p:nvPr/>
          </p:nvSpPr>
          <p:spPr bwMode="auto">
            <a:xfrm>
              <a:off x="326172" y="3200400"/>
              <a:ext cx="119782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Provider A </a:t>
              </a:r>
            </a:p>
            <a:p>
              <a:pPr eaLnBrk="1" hangingPunct="1"/>
              <a:r>
                <a:rPr lang="en-US" sz="1400" b="1">
                  <a:latin typeface="Calibri" pitchFamily="34" charset="0"/>
                </a:rPr>
                <a:t>or partner</a:t>
              </a:r>
              <a:r>
                <a:rPr lang="ja-JP" altLang="en-US" sz="1400" b="1">
                  <a:latin typeface="Calibri" pitchFamily="34" charset="0"/>
                </a:rPr>
                <a:t>’</a:t>
              </a:r>
              <a:r>
                <a:rPr lang="en-US" altLang="ja-JP" sz="1400" b="1">
                  <a:latin typeface="Calibri" pitchFamily="34" charset="0"/>
                </a:rPr>
                <a:t>s</a:t>
              </a:r>
            </a:p>
            <a:p>
              <a:pPr eaLnBrk="1" hangingPunct="1"/>
              <a:r>
                <a:rPr lang="en-US" sz="1400" b="1">
                  <a:latin typeface="Calibri" pitchFamily="34" charset="0"/>
                </a:rPr>
                <a:t>OF controller </a:t>
              </a:r>
            </a:p>
          </p:txBody>
        </p:sp>
        <p:sp>
          <p:nvSpPr>
            <p:cNvPr id="15409" name="TextBox 392"/>
            <p:cNvSpPr txBox="1">
              <a:spLocks noChangeArrowheads="1"/>
            </p:cNvSpPr>
            <p:nvPr/>
          </p:nvSpPr>
          <p:spPr bwMode="auto">
            <a:xfrm>
              <a:off x="7564694" y="3134380"/>
              <a:ext cx="119782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US" sz="1400" b="1">
                  <a:latin typeface="Calibri" pitchFamily="34" charset="0"/>
                </a:rPr>
                <a:t>Provider A</a:t>
              </a:r>
            </a:p>
            <a:p>
              <a:pPr algn="r" eaLnBrk="1" hangingPunct="1"/>
              <a:r>
                <a:rPr lang="en-US" sz="1400" b="1">
                  <a:latin typeface="Calibri" pitchFamily="34" charset="0"/>
                </a:rPr>
                <a:t>or partner</a:t>
              </a:r>
              <a:r>
                <a:rPr lang="ja-JP" altLang="en-US" sz="1400" b="1">
                  <a:latin typeface="Calibri" pitchFamily="34" charset="0"/>
                </a:rPr>
                <a:t>’</a:t>
              </a:r>
              <a:r>
                <a:rPr lang="en-US" altLang="ja-JP" sz="1400" b="1">
                  <a:latin typeface="Calibri" pitchFamily="34" charset="0"/>
                </a:rPr>
                <a:t>s</a:t>
              </a:r>
            </a:p>
            <a:p>
              <a:pPr algn="r" eaLnBrk="1" hangingPunct="1"/>
              <a:r>
                <a:rPr lang="en-US" sz="1400" b="1">
                  <a:latin typeface="Calibri" pitchFamily="34" charset="0"/>
                </a:rPr>
                <a:t>OF controller</a:t>
              </a:r>
            </a:p>
          </p:txBody>
        </p:sp>
        <p:cxnSp>
          <p:nvCxnSpPr>
            <p:cNvPr id="49" name="Straight Connector 48"/>
            <p:cNvCxnSpPr>
              <a:cxnSpLocks noChangeShapeType="1"/>
              <a:stCxn id="7" idx="2"/>
            </p:cNvCxnSpPr>
            <p:nvPr/>
          </p:nvCxnSpPr>
          <p:spPr bwMode="auto">
            <a:xfrm rot="10800000">
              <a:off x="915049" y="2910491"/>
              <a:ext cx="160315" cy="7460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51"/>
            <p:cNvCxnSpPr>
              <a:cxnSpLocks noChangeShapeType="1"/>
              <a:stCxn id="8" idx="0"/>
            </p:cNvCxnSpPr>
            <p:nvPr/>
          </p:nvCxnSpPr>
          <p:spPr bwMode="auto">
            <a:xfrm flipV="1">
              <a:off x="7999045" y="2880332"/>
              <a:ext cx="153965" cy="1047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" name="Straight Connector 54"/>
          <p:cNvCxnSpPr>
            <a:cxnSpLocks noChangeShapeType="1"/>
            <a:endCxn id="11" idx="2"/>
          </p:cNvCxnSpPr>
          <p:nvPr/>
        </p:nvCxnSpPr>
        <p:spPr bwMode="auto">
          <a:xfrm>
            <a:off x="2590800" y="1309688"/>
            <a:ext cx="846138" cy="74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9" name="TextBox 392"/>
          <p:cNvSpPr txBox="1">
            <a:spLocks noChangeArrowheads="1"/>
          </p:cNvSpPr>
          <p:nvPr/>
        </p:nvSpPr>
        <p:spPr bwMode="auto">
          <a:xfrm>
            <a:off x="381000" y="1533525"/>
            <a:ext cx="183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400" b="1">
                <a:latin typeface="Calibri" pitchFamily="34" charset="0"/>
              </a:rPr>
              <a:t>Client M</a:t>
            </a:r>
            <a:r>
              <a:rPr lang="ja-JP" altLang="en-US" sz="1400" b="1">
                <a:latin typeface="Calibri" pitchFamily="34" charset="0"/>
              </a:rPr>
              <a:t>’</a:t>
            </a:r>
            <a:r>
              <a:rPr lang="en-US" altLang="ja-JP" sz="1400" b="1">
                <a:latin typeface="Calibri" pitchFamily="34" charset="0"/>
              </a:rPr>
              <a:t>s</a:t>
            </a:r>
          </a:p>
          <a:p>
            <a:pPr algn="r" eaLnBrk="1" hangingPunct="1"/>
            <a:r>
              <a:rPr lang="en-US" sz="1400" b="1">
                <a:latin typeface="Calibri" pitchFamily="34" charset="0"/>
              </a:rPr>
              <a:t>Personalization server</a:t>
            </a: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952625" y="1249363"/>
            <a:ext cx="2924175" cy="2370137"/>
          </a:xfrm>
          <a:custGeom>
            <a:avLst/>
            <a:gdLst>
              <a:gd name="T0" fmla="*/ 541966 w 3133859"/>
              <a:gd name="T1" fmla="*/ 0 h 2369712"/>
              <a:gd name="T2" fmla="*/ 2436980 w 3133859"/>
              <a:gd name="T3" fmla="*/ 283437 h 2369712"/>
              <a:gd name="T4" fmla="*/ 2291210 w 3133859"/>
              <a:gd name="T5" fmla="*/ 850309 h 2369712"/>
              <a:gd name="T6" fmla="*/ 317704 w 3133859"/>
              <a:gd name="T7" fmla="*/ 1365650 h 2369712"/>
              <a:gd name="T8" fmla="*/ 384982 w 3133859"/>
              <a:gd name="T9" fmla="*/ 2370562 h 2369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3859"/>
              <a:gd name="T16" fmla="*/ 0 h 2369712"/>
              <a:gd name="T17" fmla="*/ 3133859 w 3133859"/>
              <a:gd name="T18" fmla="*/ 2369712 h 2369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3859" h="2369712">
                <a:moveTo>
                  <a:pt x="622479" y="0"/>
                </a:moveTo>
                <a:cubicBezTo>
                  <a:pt x="1543318" y="70834"/>
                  <a:pt x="2464157" y="141668"/>
                  <a:pt x="2799008" y="283335"/>
                </a:cubicBezTo>
                <a:cubicBezTo>
                  <a:pt x="3133859" y="425003"/>
                  <a:pt x="3037267" y="669701"/>
                  <a:pt x="2631583" y="850005"/>
                </a:cubicBezTo>
                <a:cubicBezTo>
                  <a:pt x="2225899" y="1030309"/>
                  <a:pt x="729802" y="1111876"/>
                  <a:pt x="364901" y="1365160"/>
                </a:cubicBezTo>
                <a:cubicBezTo>
                  <a:pt x="0" y="1618444"/>
                  <a:pt x="221087" y="1994078"/>
                  <a:pt x="442174" y="2369712"/>
                </a:cubicBezTo>
              </a:path>
            </a:pathLst>
          </a:custGeom>
          <a:noFill/>
          <a:ln w="76200">
            <a:solidFill>
              <a:srgbClr val="E46C0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2562225" y="1249363"/>
            <a:ext cx="4576763" cy="2382837"/>
          </a:xfrm>
          <a:custGeom>
            <a:avLst/>
            <a:gdLst>
              <a:gd name="T0" fmla="*/ 0 w 4576293"/>
              <a:gd name="T1" fmla="*/ 0 h 2382591"/>
              <a:gd name="T2" fmla="*/ 2048161 w 4576293"/>
              <a:gd name="T3" fmla="*/ 206104 h 2382591"/>
              <a:gd name="T4" fmla="*/ 2138333 w 4576293"/>
              <a:gd name="T5" fmla="*/ 863062 h 2382591"/>
              <a:gd name="T6" fmla="*/ 3336314 w 4576293"/>
              <a:gd name="T7" fmla="*/ 1107811 h 2382591"/>
              <a:gd name="T8" fmla="*/ 4418361 w 4576293"/>
              <a:gd name="T9" fmla="*/ 1558665 h 2382591"/>
              <a:gd name="T10" fmla="*/ 4289546 w 4576293"/>
              <a:gd name="T11" fmla="*/ 2383083 h 23825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293"/>
              <a:gd name="T19" fmla="*/ 0 h 2382591"/>
              <a:gd name="T20" fmla="*/ 4576293 w 4576293"/>
              <a:gd name="T21" fmla="*/ 2382591 h 23825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293" h="2382591">
                <a:moveTo>
                  <a:pt x="0" y="0"/>
                </a:moveTo>
                <a:cubicBezTo>
                  <a:pt x="845713" y="31124"/>
                  <a:pt x="1691426" y="62248"/>
                  <a:pt x="2047741" y="206062"/>
                </a:cubicBezTo>
                <a:cubicBezTo>
                  <a:pt x="2404056" y="349876"/>
                  <a:pt x="1923245" y="712630"/>
                  <a:pt x="2137893" y="862884"/>
                </a:cubicBezTo>
                <a:cubicBezTo>
                  <a:pt x="2352541" y="1013138"/>
                  <a:pt x="2955701" y="991673"/>
                  <a:pt x="3335628" y="1107583"/>
                </a:cubicBezTo>
                <a:cubicBezTo>
                  <a:pt x="3715555" y="1223493"/>
                  <a:pt x="4258614" y="1345842"/>
                  <a:pt x="4417453" y="1558343"/>
                </a:cubicBezTo>
                <a:cubicBezTo>
                  <a:pt x="4576293" y="1770844"/>
                  <a:pt x="4432479" y="2076717"/>
                  <a:pt x="4288665" y="2382591"/>
                </a:cubicBezTo>
              </a:path>
            </a:pathLst>
          </a:custGeom>
          <a:noFill/>
          <a:ln w="76200">
            <a:solidFill>
              <a:srgbClr val="E46C0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392" name="Content Placeholder 219"/>
          <p:cNvSpPr>
            <a:spLocks noGrp="1"/>
          </p:cNvSpPr>
          <p:nvPr>
            <p:ph idx="1"/>
          </p:nvPr>
        </p:nvSpPr>
        <p:spPr>
          <a:xfrm>
            <a:off x="457200" y="4441825"/>
            <a:ext cx="8229600" cy="1905000"/>
          </a:xfrm>
        </p:spPr>
        <p:txBody>
          <a:bodyPr/>
          <a:lstStyle/>
          <a:p>
            <a:pPr>
              <a:buClr>
                <a:srgbClr val="E46C0A"/>
              </a:buClr>
            </a:pPr>
            <a:r>
              <a:rPr lang="en-US" sz="2400" smtClean="0">
                <a:ea typeface="ＭＳ Ｐゴシック" pitchFamily="34" charset="-128"/>
              </a:rPr>
              <a:t>From </a:t>
            </a:r>
            <a:r>
              <a:rPr lang="en-US" sz="2400" b="1" smtClean="0">
                <a:ea typeface="ＭＳ Ｐゴシック" pitchFamily="34" charset="-128"/>
              </a:rPr>
              <a:t>reactive</a:t>
            </a:r>
            <a:r>
              <a:rPr lang="en-US" sz="2400" smtClean="0">
                <a:ea typeface="ＭＳ Ｐゴシック" pitchFamily="34" charset="-128"/>
              </a:rPr>
              <a:t> to </a:t>
            </a:r>
            <a:r>
              <a:rPr lang="en-US" sz="2400" b="1" smtClean="0">
                <a:ea typeface="ＭＳ Ｐゴシック" pitchFamily="34" charset="-128"/>
              </a:rPr>
              <a:t>proactive</a:t>
            </a:r>
            <a:r>
              <a:rPr lang="en-US" sz="2400" smtClean="0">
                <a:ea typeface="ＭＳ Ｐゴシック" pitchFamily="34" charset="-128"/>
              </a:rPr>
              <a:t> networking</a:t>
            </a:r>
            <a:endParaRPr lang="en-US" sz="2400" smtClean="0">
              <a:ea typeface="ＭＳ Ｐゴシック" pitchFamily="34" charset="-128"/>
              <a:sym typeface="Wingdings" pitchFamily="2" charset="2"/>
            </a:endParaRPr>
          </a:p>
          <a:p>
            <a:pPr lvl="1">
              <a:buClr>
                <a:srgbClr val="E46C0A"/>
              </a:buClr>
            </a:pPr>
            <a:r>
              <a:rPr lang="en-US" sz="2000" smtClean="0">
                <a:ea typeface="ＭＳ Ｐゴシック" pitchFamily="34" charset="-128"/>
                <a:sym typeface="Wingdings" pitchFamily="2" charset="2"/>
              </a:rPr>
              <a:t>Mobile IP: Distributed, </a:t>
            </a:r>
            <a:r>
              <a:rPr lang="en-US" sz="2000" b="1" smtClean="0">
                <a:ea typeface="ＭＳ Ｐゴシック" pitchFamily="34" charset="-128"/>
                <a:sym typeface="Wingdings" pitchFamily="2" charset="2"/>
              </a:rPr>
              <a:t>reactive</a:t>
            </a:r>
            <a:r>
              <a:rPr lang="en-US" sz="2000" smtClean="0">
                <a:ea typeface="ＭＳ Ｐゴシック" pitchFamily="34" charset="-128"/>
                <a:sym typeface="Wingdings" pitchFamily="2" charset="2"/>
              </a:rPr>
              <a:t> (long latency), requires compatible agents everywhere, </a:t>
            </a:r>
            <a:r>
              <a:rPr lang="en-US" sz="2000" b="1" smtClean="0">
                <a:ea typeface="ＭＳ Ｐゴシック" pitchFamily="34" charset="-128"/>
                <a:sym typeface="Wingdings" pitchFamily="2" charset="2"/>
              </a:rPr>
              <a:t>provider-dictated</a:t>
            </a:r>
          </a:p>
          <a:p>
            <a:pPr lvl="1">
              <a:buClr>
                <a:srgbClr val="E46C0A"/>
              </a:buClr>
            </a:pPr>
            <a:r>
              <a:rPr lang="en-US" sz="2000" smtClean="0">
                <a:ea typeface="ＭＳ Ｐゴシック" pitchFamily="34" charset="-128"/>
                <a:sym typeface="Wingdings" pitchFamily="2" charset="2"/>
              </a:rPr>
              <a:t>OpenFlow: Centralized, </a:t>
            </a:r>
            <a:r>
              <a:rPr lang="en-US" sz="2000" b="1" smtClean="0">
                <a:ea typeface="ＭＳ Ｐゴシック" pitchFamily="34" charset="-128"/>
                <a:sym typeface="Wingdings" pitchFamily="2" charset="2"/>
              </a:rPr>
              <a:t>proactive</a:t>
            </a:r>
            <a:r>
              <a:rPr lang="en-US" sz="2000" smtClean="0">
                <a:ea typeface="ＭＳ Ｐゴシック" pitchFamily="34" charset="-128"/>
                <a:sym typeface="Wingdings" pitchFamily="2" charset="2"/>
              </a:rPr>
              <a:t>, solutions for diverse network scenarios, opportunities for both </a:t>
            </a:r>
            <a:r>
              <a:rPr lang="en-US" sz="2000" b="1" smtClean="0">
                <a:ea typeface="ＭＳ Ｐゴシック" pitchFamily="34" charset="-128"/>
                <a:sym typeface="Wingdings" pitchFamily="2" charset="2"/>
              </a:rPr>
              <a:t>provider and</a:t>
            </a:r>
            <a:r>
              <a:rPr lang="en-US" sz="2000" smtClean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sz="2000" b="1" smtClean="0">
                <a:ea typeface="ＭＳ Ｐゴシック" pitchFamily="34" charset="-128"/>
                <a:sym typeface="Wingdings" pitchFamily="2" charset="2"/>
              </a:rPr>
              <a:t>client customization</a:t>
            </a:r>
            <a:endParaRPr lang="en-US" sz="2000" b="1" smtClean="0">
              <a:ea typeface="ＭＳ Ｐゴシック" pitchFamily="34" charset="-128"/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4829175" y="1038225"/>
            <a:ext cx="1289050" cy="546100"/>
          </a:xfrm>
          <a:custGeom>
            <a:avLst/>
            <a:gdLst>
              <a:gd name="T0" fmla="*/ 0 w 1287888"/>
              <a:gd name="T1" fmla="*/ 546996 h 545205"/>
              <a:gd name="T2" fmla="*/ 399967 w 1287888"/>
              <a:gd name="T3" fmla="*/ 68913 h 545205"/>
              <a:gd name="T4" fmla="*/ 1290213 w 1287888"/>
              <a:gd name="T5" fmla="*/ 133518 h 545205"/>
              <a:gd name="T6" fmla="*/ 0 60000 65536"/>
              <a:gd name="T7" fmla="*/ 0 60000 65536"/>
              <a:gd name="T8" fmla="*/ 0 60000 65536"/>
              <a:gd name="T9" fmla="*/ 0 w 1287888"/>
              <a:gd name="T10" fmla="*/ 0 h 545205"/>
              <a:gd name="T11" fmla="*/ 1287888 w 1287888"/>
              <a:gd name="T12" fmla="*/ 545205 h 545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7888" h="545205">
                <a:moveTo>
                  <a:pt x="0" y="545205"/>
                </a:moveTo>
                <a:cubicBezTo>
                  <a:pt x="92299" y="341289"/>
                  <a:pt x="184598" y="137374"/>
                  <a:pt x="399246" y="68687"/>
                </a:cubicBezTo>
                <a:cubicBezTo>
                  <a:pt x="613894" y="0"/>
                  <a:pt x="950891" y="66540"/>
                  <a:pt x="1287888" y="133081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266950" y="1184275"/>
            <a:ext cx="4872038" cy="1392238"/>
            <a:chOff x="2266682" y="1184856"/>
            <a:chExt cx="4872507" cy="1390919"/>
          </a:xfrm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266682" y="1184856"/>
              <a:ext cx="3824656" cy="1390919"/>
            </a:xfrm>
            <a:custGeom>
              <a:avLst/>
              <a:gdLst>
                <a:gd name="T0" fmla="*/ 3824287 w 3825025"/>
                <a:gd name="T1" fmla="*/ 0 h 1390919"/>
                <a:gd name="T2" fmla="*/ 1287639 w 3825025"/>
                <a:gd name="T3" fmla="*/ 489398 h 1390919"/>
                <a:gd name="T4" fmla="*/ 0 w 3825025"/>
                <a:gd name="T5" fmla="*/ 1390919 h 1390919"/>
                <a:gd name="T6" fmla="*/ 0 60000 65536"/>
                <a:gd name="T7" fmla="*/ 0 60000 65536"/>
                <a:gd name="T8" fmla="*/ 0 60000 65536"/>
                <a:gd name="T9" fmla="*/ 0 w 3825025"/>
                <a:gd name="T10" fmla="*/ 0 h 1390919"/>
                <a:gd name="T11" fmla="*/ 3825025 w 3825025"/>
                <a:gd name="T12" fmla="*/ 1390919 h 1390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25025" h="1390919">
                  <a:moveTo>
                    <a:pt x="3825025" y="0"/>
                  </a:moveTo>
                  <a:cubicBezTo>
                    <a:pt x="2875208" y="128789"/>
                    <a:pt x="1925391" y="257578"/>
                    <a:pt x="1287887" y="489398"/>
                  </a:cubicBezTo>
                  <a:cubicBezTo>
                    <a:pt x="650383" y="721218"/>
                    <a:pt x="325191" y="1056068"/>
                    <a:pt x="0" y="1390919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116741" y="1184856"/>
              <a:ext cx="1022448" cy="1378231"/>
            </a:xfrm>
            <a:custGeom>
              <a:avLst/>
              <a:gdLst>
                <a:gd name="T0" fmla="*/ 0 w 1021724"/>
                <a:gd name="T1" fmla="*/ 0 h 1378040"/>
                <a:gd name="T2" fmla="*/ 889902 w 1021724"/>
                <a:gd name="T3" fmla="*/ 682771 h 1378040"/>
                <a:gd name="T4" fmla="*/ 799622 w 1021724"/>
                <a:gd name="T5" fmla="*/ 1378422 h 1378040"/>
                <a:gd name="T6" fmla="*/ 0 60000 65536"/>
                <a:gd name="T7" fmla="*/ 0 60000 65536"/>
                <a:gd name="T8" fmla="*/ 0 60000 65536"/>
                <a:gd name="T9" fmla="*/ 0 w 1021724"/>
                <a:gd name="T10" fmla="*/ 0 h 1378040"/>
                <a:gd name="T11" fmla="*/ 1021724 w 1021724"/>
                <a:gd name="T12" fmla="*/ 1378040 h 13780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1724" h="1378040">
                  <a:moveTo>
                    <a:pt x="0" y="0"/>
                  </a:moveTo>
                  <a:cubicBezTo>
                    <a:pt x="377780" y="226454"/>
                    <a:pt x="755560" y="452908"/>
                    <a:pt x="888642" y="682581"/>
                  </a:cubicBezTo>
                  <a:cubicBezTo>
                    <a:pt x="1021724" y="912254"/>
                    <a:pt x="798490" y="1378040"/>
                    <a:pt x="798490" y="137804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733425" y="2333625"/>
            <a:ext cx="7458075" cy="344488"/>
            <a:chOff x="734096" y="2333223"/>
            <a:chExt cx="7456867" cy="345583"/>
          </a:xfrm>
        </p:grpSpPr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4096" y="2333223"/>
              <a:ext cx="1533277" cy="345583"/>
            </a:xfrm>
            <a:custGeom>
              <a:avLst/>
              <a:gdLst>
                <a:gd name="T0" fmla="*/ 1533968 w 1532586"/>
                <a:gd name="T1" fmla="*/ 203915 h 345583"/>
                <a:gd name="T2" fmla="*/ 747648 w 1532586"/>
                <a:gd name="T3" fmla="*/ 23611 h 345583"/>
                <a:gd name="T4" fmla="*/ 0 w 1532586"/>
                <a:gd name="T5" fmla="*/ 345583 h 345583"/>
                <a:gd name="T6" fmla="*/ 0 60000 65536"/>
                <a:gd name="T7" fmla="*/ 0 60000 65536"/>
                <a:gd name="T8" fmla="*/ 0 60000 65536"/>
                <a:gd name="T9" fmla="*/ 0 w 1532586"/>
                <a:gd name="T10" fmla="*/ 0 h 345583"/>
                <a:gd name="T11" fmla="*/ 1532586 w 1532586"/>
                <a:gd name="T12" fmla="*/ 345583 h 345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2586" h="345583">
                  <a:moveTo>
                    <a:pt x="1532586" y="203915"/>
                  </a:moveTo>
                  <a:cubicBezTo>
                    <a:pt x="1267495" y="101957"/>
                    <a:pt x="1002405" y="0"/>
                    <a:pt x="746974" y="23611"/>
                  </a:cubicBezTo>
                  <a:cubicBezTo>
                    <a:pt x="491543" y="47222"/>
                    <a:pt x="245771" y="196402"/>
                    <a:pt x="0" y="34558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6992595" y="2406480"/>
              <a:ext cx="1198368" cy="246845"/>
            </a:xfrm>
            <a:custGeom>
              <a:avLst/>
              <a:gdLst>
                <a:gd name="T0" fmla="*/ 0 w 1197735"/>
                <a:gd name="T1" fmla="*/ 156693 h 246845"/>
                <a:gd name="T2" fmla="*/ 734872 w 1197735"/>
                <a:gd name="T3" fmla="*/ 15025 h 246845"/>
                <a:gd name="T4" fmla="*/ 1199001 w 1197735"/>
                <a:gd name="T5" fmla="*/ 246845 h 246845"/>
                <a:gd name="T6" fmla="*/ 0 60000 65536"/>
                <a:gd name="T7" fmla="*/ 0 60000 65536"/>
                <a:gd name="T8" fmla="*/ 0 60000 65536"/>
                <a:gd name="T9" fmla="*/ 0 w 1197735"/>
                <a:gd name="T10" fmla="*/ 0 h 246845"/>
                <a:gd name="T11" fmla="*/ 1197735 w 1197735"/>
                <a:gd name="T12" fmla="*/ 246845 h 2468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735" h="246845">
                  <a:moveTo>
                    <a:pt x="0" y="156693"/>
                  </a:moveTo>
                  <a:cubicBezTo>
                    <a:pt x="267237" y="78346"/>
                    <a:pt x="534474" y="0"/>
                    <a:pt x="734096" y="15025"/>
                  </a:cubicBezTo>
                  <a:cubicBezTo>
                    <a:pt x="933718" y="30050"/>
                    <a:pt x="1065726" y="138447"/>
                    <a:pt x="1197735" y="24684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724400" y="1600200"/>
            <a:ext cx="205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OpenFlow tunnel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1654175" y="3557588"/>
            <a:ext cx="5889625" cy="862012"/>
            <a:chOff x="1654380" y="3558110"/>
            <a:chExt cx="5889420" cy="862024"/>
          </a:xfrm>
        </p:grpSpPr>
        <p:pic>
          <p:nvPicPr>
            <p:cNvPr id="15400" name="Picture 55" descr="datacenter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380" y="3558644"/>
              <a:ext cx="1165020" cy="86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56" descr="datacenter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780" y="3558110"/>
              <a:ext cx="1165020" cy="86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9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Jim Bottum, Clemson University</a:t>
            </a:r>
          </a:p>
        </p:txBody>
      </p:sp>
      <p:sp>
        <p:nvSpPr>
          <p:cNvPr id="1539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July 7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GENI/OpenFlow @ Clemson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57"/>
          <a:stretch>
            <a:fillRect/>
          </a:stretch>
        </p:blipFill>
        <p:spPr bwMode="auto">
          <a:xfrm>
            <a:off x="85725" y="914400"/>
            <a:ext cx="8972550" cy="544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20"/>
          <p:cNvSpPr txBox="1">
            <a:spLocks noChangeArrowheads="1"/>
          </p:cNvSpPr>
          <p:nvPr/>
        </p:nvSpPr>
        <p:spPr bwMode="auto">
          <a:xfrm>
            <a:off x="4343400" y="5710238"/>
            <a:ext cx="4608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800" b="1">
                <a:solidFill>
                  <a:srgbClr val="000000"/>
                </a:solidFill>
              </a:rPr>
              <a:t>Including a campus OpenFlow Wi-Fi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corridor for vehicle networking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6060</TotalTime>
  <Words>1062</Words>
  <Application>Microsoft Office PowerPoint</Application>
  <PresentationFormat>On-screen Show (4:3)</PresentationFormat>
  <Paragraphs>263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ＭＳ Ｐゴシック</vt:lpstr>
      <vt:lpstr>Calibri</vt:lpstr>
      <vt:lpstr>Verdana</vt:lpstr>
      <vt:lpstr>PMingLiU</vt:lpstr>
      <vt:lpstr>Wingdings</vt:lpstr>
      <vt:lpstr>Symbol</vt:lpstr>
      <vt:lpstr>Arial Narrow</vt:lpstr>
      <vt:lpstr>Arial Black</vt:lpstr>
      <vt:lpstr>Office Theme</vt:lpstr>
      <vt:lpstr>PowerPoint Presentation</vt:lpstr>
      <vt:lpstr>Why Clemson Supports Novel CI Projects</vt:lpstr>
      <vt:lpstr>Why Support Geni/Openflow</vt:lpstr>
      <vt:lpstr>PowerPoint Presentation</vt:lpstr>
      <vt:lpstr>1970s-2010s (What happened to Internet)</vt:lpstr>
      <vt:lpstr>US-IGNITE Gigabit Applications Initiative</vt:lpstr>
      <vt:lpstr>Our Focus</vt:lpstr>
      <vt:lpstr>Example: Seamless Network Mobility</vt:lpstr>
      <vt:lpstr>GENI/OpenFlow @ Clemson</vt:lpstr>
      <vt:lpstr>Clemson OpenFlow Deployment</vt:lpstr>
      <vt:lpstr>Clemson GENI/OpenFlow Projects</vt:lpstr>
      <vt:lpstr>Deep IT Integration</vt:lpstr>
      <vt:lpstr>Integrated and Flexible OpenFlow Operation</vt:lpstr>
      <vt:lpstr>Proposed DAN implementation </vt:lpstr>
      <vt:lpstr>Moving Forward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kwetzel</cp:lastModifiedBy>
  <cp:revision>850</cp:revision>
  <dcterms:created xsi:type="dcterms:W3CDTF">2009-05-29T16:23:26Z</dcterms:created>
  <dcterms:modified xsi:type="dcterms:W3CDTF">2011-08-16T19:46:47Z</dcterms:modified>
</cp:coreProperties>
</file>