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57" r:id="rId4"/>
    <p:sldId id="302" r:id="rId5"/>
    <p:sldId id="322" r:id="rId6"/>
    <p:sldId id="303" r:id="rId7"/>
    <p:sldId id="323" r:id="rId8"/>
    <p:sldId id="331" r:id="rId9"/>
    <p:sldId id="271" r:id="rId10"/>
    <p:sldId id="307" r:id="rId11"/>
    <p:sldId id="308" r:id="rId12"/>
    <p:sldId id="321" r:id="rId13"/>
    <p:sldId id="328" r:id="rId14"/>
    <p:sldId id="335" r:id="rId15"/>
    <p:sldId id="332" r:id="rId16"/>
    <p:sldId id="330" r:id="rId17"/>
    <p:sldId id="325" r:id="rId18"/>
    <p:sldId id="310" r:id="rId19"/>
    <p:sldId id="311" r:id="rId20"/>
    <p:sldId id="312" r:id="rId21"/>
    <p:sldId id="314" r:id="rId22"/>
    <p:sldId id="315" r:id="rId23"/>
    <p:sldId id="313" r:id="rId24"/>
    <p:sldId id="316" r:id="rId25"/>
    <p:sldId id="334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B1C"/>
    <a:srgbClr val="8BA4D5"/>
    <a:srgbClr val="F8981C"/>
    <a:srgbClr val="D4CFB4"/>
    <a:srgbClr val="800000"/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660"/>
  </p:normalViewPr>
  <p:slideViewPr>
    <p:cSldViewPr showGuides="1">
      <p:cViewPr varScale="1">
        <p:scale>
          <a:sx n="96" d="100"/>
          <a:sy n="96" d="100"/>
        </p:scale>
        <p:origin x="-946" y="-91"/>
      </p:cViewPr>
      <p:guideLst>
        <p:guide orient="horz" pos="9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1046E12-971B-4615-BA75-E247063C5AA6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DD1B549-E390-4B8C-A1CE-F855DD95C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206FEA9-C25B-4E10-8A7E-8EB06A6F92F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51AA392-3436-4120-BDCD-308FB7A67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 &amp;</a:t>
            </a:r>
            <a:r>
              <a:rPr lang="en-US" baseline="0" dirty="0" smtClean="0"/>
              <a:t> 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 – Will ask Marshall to introduce himself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Marshall &amp; 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971800"/>
          </a:xfrm>
          <a:prstGeom prst="rect">
            <a:avLst/>
          </a:prstGeom>
          <a:solidFill>
            <a:schemeClr val="bg2"/>
          </a:solidFill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 contourW="12700" prstMaterial="translucentPowder">
            <a:bevelT w="190500" h="88900" prst="softRound"/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wcet-cmyk-with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434" y="531004"/>
            <a:ext cx="6455131" cy="193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83058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lvl1pPr>
            <a:lvl2pPr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lvl2pPr>
            <a:lvl3pPr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48814"/>
            <a:ext cx="8229600" cy="10465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cet_horiz_rgb_sm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639"/>
          <a:stretch>
            <a:fillRect/>
          </a:stretch>
        </p:blipFill>
        <p:spPr>
          <a:xfrm>
            <a:off x="228600" y="6248400"/>
            <a:ext cx="1447800" cy="4586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04800" y="1500188"/>
            <a:ext cx="8534400" cy="0"/>
          </a:xfrm>
          <a:prstGeom prst="line">
            <a:avLst/>
          </a:prstGeom>
          <a:ln w="19050">
            <a:solidFill>
              <a:srgbClr val="B2B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315200" y="632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wcet.wiche.edu</a:t>
            </a:r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6075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3655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/>
          <a:lstStyle/>
          <a:p>
            <a:r>
              <a:rPr lang="en-US" dirty="0" smtClean="0"/>
              <a:t>Tracking SARA:  An Update on the</a:t>
            </a:r>
            <a:br>
              <a:rPr lang="en-US" dirty="0" smtClean="0"/>
            </a:br>
            <a:r>
              <a:rPr lang="en-US" dirty="0" smtClean="0"/>
              <a:t>State Authorization</a:t>
            </a:r>
            <a:br>
              <a:rPr lang="en-US" dirty="0" smtClean="0"/>
            </a:br>
            <a:r>
              <a:rPr lang="en-US" dirty="0" smtClean="0"/>
              <a:t>Reciprocity Agreement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November 14,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Regional compacts </a:t>
            </a:r>
            <a:r>
              <a:rPr lang="en-US" u="sng" dirty="0" smtClean="0"/>
              <a:t>implementation</a:t>
            </a:r>
            <a:r>
              <a:rPr lang="en-US" dirty="0" smtClean="0"/>
              <a:t> version: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Southern Regional Education Board (SREB)</a:t>
            </a:r>
          </a:p>
          <a:p>
            <a:r>
              <a:rPr lang="en-US" dirty="0" smtClean="0"/>
              <a:t>Western Interstate Commission for Higher Education (WICHE)</a:t>
            </a:r>
          </a:p>
          <a:p>
            <a:r>
              <a:rPr lang="en-US" dirty="0" smtClean="0"/>
              <a:t>New England Board of Higher Education (NEBHE)</a:t>
            </a:r>
          </a:p>
          <a:p>
            <a:r>
              <a:rPr lang="en-US" dirty="0" smtClean="0"/>
              <a:t>Midwest Higher Education Compact (MHEC)</a:t>
            </a:r>
          </a:p>
          <a:p>
            <a:pPr algn="ctr">
              <a:buNone/>
            </a:pPr>
            <a:r>
              <a:rPr lang="en-US" sz="2000" dirty="0" smtClean="0"/>
              <a:t>To see draft: http://wcet.wiche.edu/advance/state-approval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The Players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Educational Compacts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80577" cy="592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124200"/>
            <a:ext cx="13436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WICHE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981200"/>
            <a:ext cx="121578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MHEC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638800"/>
            <a:ext cx="10406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SREB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1752600"/>
            <a:ext cx="13468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NEBHE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Educational Compacts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80577" cy="592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124200"/>
            <a:ext cx="13436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WICHE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981200"/>
            <a:ext cx="121578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MHEC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638800"/>
            <a:ext cx="10406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SREB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1752600"/>
            <a:ext cx="13468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NEBHE</a:t>
            </a:r>
          </a:p>
        </p:txBody>
      </p:sp>
      <p:sp>
        <p:nvSpPr>
          <p:cNvPr id="12" name="Oval 11"/>
          <p:cNvSpPr/>
          <p:nvPr/>
        </p:nvSpPr>
        <p:spPr>
          <a:xfrm>
            <a:off x="6934200" y="2514600"/>
            <a:ext cx="1447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Commission on Regulation of Postsecondary Distance Education: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APLU (land-grants) &amp; SHEEO (state offices).</a:t>
            </a:r>
          </a:p>
          <a:p>
            <a:r>
              <a:rPr lang="en-US" dirty="0" smtClean="0"/>
              <a:t>High profile members.</a:t>
            </a:r>
          </a:p>
          <a:p>
            <a:r>
              <a:rPr lang="en-US" dirty="0" smtClean="0"/>
              <a:t>Reviewing SARA drafts and giving feedback.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http://www.sheeo.org/stateauth/stateauth-home.htm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The Players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fs6\all_staff\wcet\WCET\Logos2010Temp\header-withtag.jpg"/>
          <p:cNvPicPr/>
          <p:nvPr/>
        </p:nvPicPr>
        <p:blipFill>
          <a:blip r:embed="rId3" cstate="print"/>
          <a:srcRect l="787" t="2000"/>
          <a:stretch>
            <a:fillRect/>
          </a:stretch>
        </p:blipFill>
        <p:spPr bwMode="auto">
          <a:xfrm>
            <a:off x="2514600" y="152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752600"/>
            <a:ext cx="3886200" cy="43434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Marshall Hill</a:t>
            </a:r>
          </a:p>
          <a:p>
            <a:pPr>
              <a:buNone/>
            </a:pPr>
            <a:r>
              <a:rPr lang="en-US" sz="2400" dirty="0" smtClean="0"/>
              <a:t>marshall.hill@nebraska.gov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48200" y="1752600"/>
            <a:ext cx="3886200" cy="4343400"/>
          </a:xfrm>
          <a:prstGeom prst="rect">
            <a:avLst/>
          </a:prstGeom>
        </p:spPr>
        <p:txBody>
          <a:bodyPr/>
          <a:lstStyle/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lvl="0" indent="-344488" algn="r">
              <a:spcBef>
                <a:spcPct val="20000"/>
              </a:spcBef>
              <a:buClr>
                <a:srgbClr val="FFC000"/>
              </a:buClr>
              <a:buSzPct val="110000"/>
              <a:defRPr/>
            </a:pPr>
            <a:r>
              <a:rPr lang="en-US" sz="2400" dirty="0" smtClean="0"/>
              <a:t>Russ Poulin</a:t>
            </a:r>
            <a:br>
              <a:rPr lang="en-US" sz="2400" dirty="0" smtClean="0"/>
            </a:br>
            <a:r>
              <a:rPr lang="en-US" sz="2400" dirty="0" smtClean="0"/>
              <a:t>rpoulin@wiche.edu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Russ-0312-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752600"/>
            <a:ext cx="1998775" cy="2597993"/>
          </a:xfrm>
          <a:prstGeom prst="rect">
            <a:avLst/>
          </a:prstGeom>
        </p:spPr>
      </p:pic>
      <p:pic>
        <p:nvPicPr>
          <p:cNvPr id="10" name="Picture 9" descr="HillMarsh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3618" y="1752600"/>
            <a:ext cx="1951182" cy="2575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Voluntary</a:t>
            </a:r>
          </a:p>
          <a:p>
            <a:pPr lvl="1"/>
            <a:r>
              <a:rPr lang="en-US" dirty="0" smtClean="0"/>
              <a:t>For state.</a:t>
            </a:r>
          </a:p>
          <a:p>
            <a:pPr lvl="1"/>
            <a:r>
              <a:rPr lang="en-US" dirty="0" smtClean="0"/>
              <a:t>For institutions.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Includes only degree-granting institutions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Basic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Does not address “state licensure” issues:</a:t>
            </a:r>
          </a:p>
          <a:p>
            <a:pPr lvl="1"/>
            <a:r>
              <a:rPr lang="en-US" dirty="0" smtClean="0"/>
              <a:t>Nursing.</a:t>
            </a:r>
          </a:p>
          <a:p>
            <a:pPr lvl="1"/>
            <a:r>
              <a:rPr lang="en-US" dirty="0" smtClean="0"/>
              <a:t>Social work.</a:t>
            </a:r>
          </a:p>
          <a:p>
            <a:pPr lvl="1"/>
            <a:r>
              <a:rPr lang="en-US" dirty="0" smtClean="0"/>
              <a:t>Education.</a:t>
            </a:r>
          </a:p>
          <a:p>
            <a:endParaRPr lang="en-US" dirty="0" smtClean="0"/>
          </a:p>
          <a:p>
            <a:r>
              <a:rPr lang="en-US" dirty="0" smtClean="0"/>
              <a:t>Uses “home state” model</a:t>
            </a:r>
          </a:p>
          <a:p>
            <a:pPr lvl="1"/>
            <a:r>
              <a:rPr lang="en-US" dirty="0" smtClean="0"/>
              <a:t>Authorized in home state.</a:t>
            </a:r>
          </a:p>
          <a:p>
            <a:pPr lvl="1"/>
            <a:r>
              <a:rPr lang="en-US" dirty="0" smtClean="0"/>
              <a:t>Other participating states recognize.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Basic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4191000" cy="4343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Reciprocity</a:t>
            </a:r>
          </a:p>
          <a:p>
            <a:pPr algn="ctr">
              <a:buNone/>
            </a:pPr>
            <a:r>
              <a:rPr lang="en-US" dirty="0" smtClean="0"/>
              <a:t>turns</a:t>
            </a:r>
          </a:p>
          <a:p>
            <a:pPr algn="ctr">
              <a:buNone/>
            </a:pPr>
            <a:r>
              <a:rPr lang="en-US" dirty="0" smtClean="0"/>
              <a:t>state </a:t>
            </a:r>
          </a:p>
          <a:p>
            <a:pPr algn="ctr">
              <a:buNone/>
            </a:pPr>
            <a:r>
              <a:rPr lang="en-US" dirty="0" smtClean="0"/>
              <a:t>authorization</a:t>
            </a:r>
          </a:p>
          <a:p>
            <a:pPr algn="ctr">
              <a:buNone/>
            </a:pPr>
            <a:r>
              <a:rPr lang="en-US" dirty="0" smtClean="0"/>
              <a:t>on</a:t>
            </a:r>
          </a:p>
          <a:p>
            <a:pPr algn="ctr">
              <a:buNone/>
            </a:pPr>
            <a:r>
              <a:rPr lang="en-US" dirty="0" smtClean="0"/>
              <a:t>its</a:t>
            </a:r>
          </a:p>
          <a:p>
            <a:pPr algn="ctr">
              <a:buNone/>
            </a:pPr>
            <a:r>
              <a:rPr lang="en-US" dirty="0" smtClean="0"/>
              <a:t>head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Basic Principles</a:t>
            </a:r>
            <a:endParaRPr lang="en-US" dirty="0"/>
          </a:p>
        </p:txBody>
      </p:sp>
      <p:pic>
        <p:nvPicPr>
          <p:cNvPr id="4" name="Picture 3" descr="roller coaster sc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543" y="762000"/>
            <a:ext cx="3810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Criteria for </a:t>
            </a:r>
            <a:r>
              <a:rPr lang="en-US" u="sng" dirty="0" smtClean="0"/>
              <a:t>states</a:t>
            </a:r>
            <a:r>
              <a:rPr lang="en-US" dirty="0" smtClean="0"/>
              <a:t> to join:</a:t>
            </a:r>
          </a:p>
          <a:p>
            <a:r>
              <a:rPr lang="en-US" dirty="0" smtClean="0"/>
              <a:t>Academics – based on accreditation.</a:t>
            </a:r>
          </a:p>
          <a:p>
            <a:r>
              <a:rPr lang="en-US" dirty="0" smtClean="0"/>
              <a:t>Financial integrity – uses federal measure or surrogate.</a:t>
            </a:r>
          </a:p>
          <a:p>
            <a:r>
              <a:rPr lang="en-US" dirty="0" smtClean="0"/>
              <a:t>Consumer protection – recruiting, tuition, refunds, admissions.</a:t>
            </a:r>
          </a:p>
          <a:p>
            <a:r>
              <a:rPr lang="en-US" dirty="0" smtClean="0"/>
              <a:t>Complaints – process and documentation.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Criteria from Implementation SARA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Criteria for states to join:</a:t>
            </a:r>
          </a:p>
          <a:p>
            <a:r>
              <a:rPr lang="en-US" dirty="0" smtClean="0"/>
              <a:t>Academics – based on accreditation.</a:t>
            </a:r>
          </a:p>
          <a:p>
            <a:r>
              <a:rPr lang="en-US" dirty="0" smtClean="0"/>
              <a:t>Financial integrity – uses federal measure or surrogate.</a:t>
            </a:r>
          </a:p>
          <a:p>
            <a:r>
              <a:rPr lang="en-US" dirty="0" smtClean="0"/>
              <a:t>Consumer protection – recruiting, tuition, refunds, admissions.</a:t>
            </a:r>
          </a:p>
          <a:p>
            <a:r>
              <a:rPr lang="en-US" dirty="0" smtClean="0"/>
              <a:t>Complaints – process and documentation.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Criteria from Implementation SARA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-1380000">
            <a:off x="1228400" y="3375740"/>
            <a:ext cx="6477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Is this another level of bureaucracy??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fs6\all_staff\wcet\WCET\Logos2010Temp\header-withtag.jpg"/>
          <p:cNvPicPr/>
          <p:nvPr/>
        </p:nvPicPr>
        <p:blipFill>
          <a:blip r:embed="rId3" cstate="print"/>
          <a:srcRect l="787" t="2000"/>
          <a:stretch>
            <a:fillRect/>
          </a:stretch>
        </p:blipFill>
        <p:spPr bwMode="auto">
          <a:xfrm>
            <a:off x="2514600" y="152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752600"/>
            <a:ext cx="3886200" cy="43434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Marshall Hill</a:t>
            </a:r>
          </a:p>
          <a:p>
            <a:pPr>
              <a:buNone/>
            </a:pPr>
            <a:r>
              <a:rPr lang="en-US" sz="2400" dirty="0" smtClean="0"/>
              <a:t>Executive Director</a:t>
            </a:r>
          </a:p>
          <a:p>
            <a:pPr>
              <a:buNone/>
            </a:pPr>
            <a:r>
              <a:rPr lang="en-US" sz="2400" dirty="0" smtClean="0"/>
              <a:t>Nebraska’s Coordinating</a:t>
            </a:r>
          </a:p>
          <a:p>
            <a:pPr>
              <a:buNone/>
            </a:pPr>
            <a:r>
              <a:rPr lang="en-US" sz="2400" dirty="0" smtClean="0"/>
              <a:t>Commission for</a:t>
            </a:r>
          </a:p>
          <a:p>
            <a:pPr>
              <a:buNone/>
            </a:pPr>
            <a:r>
              <a:rPr lang="en-US" sz="2400" dirty="0" smtClean="0"/>
              <a:t>Postsecondary Education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48200" y="1752600"/>
            <a:ext cx="3886200" cy="4343400"/>
          </a:xfrm>
          <a:prstGeom prst="rect">
            <a:avLst/>
          </a:prstGeom>
        </p:spPr>
        <p:txBody>
          <a:bodyPr/>
          <a:lstStyle/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 Poulin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Deputy Director</a:t>
            </a:r>
          </a:p>
          <a:p>
            <a:pPr marL="344488" marR="0" lvl="0" indent="-34448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&amp; Analysis</a:t>
            </a:r>
          </a:p>
          <a:p>
            <a:pPr marL="344488" marR="0" lvl="0" indent="-34448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WCET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Russ-0312-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752600"/>
            <a:ext cx="1998775" cy="2597993"/>
          </a:xfrm>
          <a:prstGeom prst="rect">
            <a:avLst/>
          </a:prstGeom>
        </p:spPr>
      </p:pic>
      <p:pic>
        <p:nvPicPr>
          <p:cNvPr id="10" name="Picture 9" descr="HillMarsh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3618" y="1752600"/>
            <a:ext cx="1951182" cy="257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Institutions CAN DO in partner states:</a:t>
            </a:r>
          </a:p>
          <a:p>
            <a:r>
              <a:rPr lang="en-US" dirty="0" smtClean="0"/>
              <a:t>Distance-only courses / programs.</a:t>
            </a:r>
          </a:p>
          <a:p>
            <a:r>
              <a:rPr lang="en-US" dirty="0" smtClean="0"/>
              <a:t>Courses/programs part of consortium.</a:t>
            </a:r>
          </a:p>
          <a:p>
            <a:r>
              <a:rPr lang="en-US" dirty="0" smtClean="0"/>
              <a:t>Advertise.</a:t>
            </a:r>
          </a:p>
          <a:p>
            <a:r>
              <a:rPr lang="en-US" dirty="0" smtClean="0"/>
              <a:t>Offer </a:t>
            </a:r>
            <a:r>
              <a:rPr lang="en-US" dirty="0" err="1" smtClean="0"/>
              <a:t>clinicals</a:t>
            </a:r>
            <a:r>
              <a:rPr lang="en-US" dirty="0" smtClean="0"/>
              <a:t>, </a:t>
            </a:r>
            <a:r>
              <a:rPr lang="en-US" dirty="0" err="1" smtClean="0"/>
              <a:t>practica</a:t>
            </a:r>
            <a:r>
              <a:rPr lang="en-US" dirty="0" smtClean="0"/>
              <a:t>, internships.</a:t>
            </a:r>
          </a:p>
          <a:p>
            <a:r>
              <a:rPr lang="en-US" dirty="0" smtClean="0"/>
              <a:t>Offer other field experiences.</a:t>
            </a:r>
          </a:p>
          <a:p>
            <a:r>
              <a:rPr lang="en-US" dirty="0" smtClean="0"/>
              <a:t>Short courses / part of a course.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Physical Presence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Institutions CAN DO in partner states:</a:t>
            </a:r>
          </a:p>
          <a:p>
            <a:r>
              <a:rPr lang="en-US" dirty="0" smtClean="0"/>
              <a:t>Serve military personnel, dependents, and employees on military installations.</a:t>
            </a:r>
          </a:p>
          <a:p>
            <a:r>
              <a:rPr lang="en-US" dirty="0" smtClean="0"/>
              <a:t>Have faculty or employees in the state.</a:t>
            </a:r>
          </a:p>
          <a:p>
            <a:r>
              <a:rPr lang="en-US" dirty="0" smtClean="0"/>
              <a:t>Required proctored exams.</a:t>
            </a:r>
          </a:p>
          <a:p>
            <a:r>
              <a:rPr lang="en-US" dirty="0" smtClean="0"/>
              <a:t>Contract in the state.</a:t>
            </a:r>
          </a:p>
          <a:p>
            <a:r>
              <a:rPr lang="en-US" dirty="0" smtClean="0"/>
              <a:t>Server in the state.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Physical Presence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Institutions CAN </a:t>
            </a:r>
            <a:r>
              <a:rPr lang="en-US" u="sng" dirty="0" smtClean="0"/>
              <a:t>NOT</a:t>
            </a:r>
            <a:r>
              <a:rPr lang="en-US" dirty="0" smtClean="0"/>
              <a:t> DO in partner states:</a:t>
            </a:r>
          </a:p>
          <a:p>
            <a:r>
              <a:rPr lang="en-US" dirty="0" smtClean="0"/>
              <a:t>Establishing a physical location.</a:t>
            </a:r>
          </a:p>
          <a:p>
            <a:r>
              <a:rPr lang="en-US" dirty="0" smtClean="0"/>
              <a:t>Requiring students to meet in a physical location for more than ¼ of course.</a:t>
            </a:r>
          </a:p>
          <a:p>
            <a:r>
              <a:rPr lang="en-US" dirty="0" smtClean="0"/>
              <a:t>Establishing an administrative office in the state.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Physical Presence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No fees, unless an unaffiliated state.</a:t>
            </a:r>
          </a:p>
          <a:p>
            <a:pPr lvl="1"/>
            <a:r>
              <a:rPr lang="en-US" dirty="0" smtClean="0"/>
              <a:t>Will need to readjust activities.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Yearly fee to participate.</a:t>
            </a:r>
          </a:p>
          <a:p>
            <a:pPr lvl="1"/>
            <a:r>
              <a:rPr lang="en-US" dirty="0" smtClean="0"/>
              <a:t>Initial estimate: $1,500 - $5,000 / year.</a:t>
            </a:r>
          </a:p>
          <a:p>
            <a:pPr lvl="1"/>
            <a:r>
              <a:rPr lang="en-US" dirty="0" smtClean="0"/>
              <a:t>Adjusted over time as more join.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Costs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More assurance on complaint handling.</a:t>
            </a:r>
          </a:p>
          <a:p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Focusing on local institutions.</a:t>
            </a:r>
          </a:p>
          <a:p>
            <a:pPr lvl="1"/>
            <a:r>
              <a:rPr lang="en-US" dirty="0" smtClean="0"/>
              <a:t>Cutting costs.</a:t>
            </a:r>
          </a:p>
          <a:p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Fewer and local authorization.</a:t>
            </a:r>
          </a:p>
          <a:p>
            <a:pPr lvl="1"/>
            <a:r>
              <a:rPr lang="en-US" dirty="0" smtClean="0"/>
              <a:t>Cutting costs.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fs6\all_staff\wcet\WCET\Logos2010Temp\header-withtag.jpg"/>
          <p:cNvPicPr/>
          <p:nvPr/>
        </p:nvPicPr>
        <p:blipFill>
          <a:blip r:embed="rId3" cstate="print"/>
          <a:srcRect l="787" t="2000"/>
          <a:stretch>
            <a:fillRect/>
          </a:stretch>
        </p:blipFill>
        <p:spPr bwMode="auto">
          <a:xfrm>
            <a:off x="2514600" y="152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752600"/>
            <a:ext cx="3886200" cy="43434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Marshall Hill</a:t>
            </a:r>
          </a:p>
          <a:p>
            <a:pPr>
              <a:buNone/>
            </a:pPr>
            <a:r>
              <a:rPr lang="en-US" sz="2400" dirty="0" smtClean="0"/>
              <a:t>Executive Director</a:t>
            </a:r>
          </a:p>
          <a:p>
            <a:pPr>
              <a:buNone/>
            </a:pPr>
            <a:r>
              <a:rPr lang="en-US" sz="2400" dirty="0" smtClean="0"/>
              <a:t>marshall.hill@nebraska.gov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48200" y="1752600"/>
            <a:ext cx="3886200" cy="4343400"/>
          </a:xfrm>
          <a:prstGeom prst="rect">
            <a:avLst/>
          </a:prstGeom>
        </p:spPr>
        <p:txBody>
          <a:bodyPr/>
          <a:lstStyle/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lvl="0" indent="-344488" algn="r">
              <a:spcBef>
                <a:spcPct val="20000"/>
              </a:spcBef>
              <a:buClr>
                <a:srgbClr val="FFC000"/>
              </a:buClr>
              <a:buSzPct val="110000"/>
              <a:defRPr/>
            </a:pPr>
            <a:r>
              <a:rPr lang="en-US" sz="2400" dirty="0" smtClean="0"/>
              <a:t>Russ Poulin</a:t>
            </a:r>
            <a:br>
              <a:rPr lang="en-US" sz="2400" dirty="0" smtClean="0"/>
            </a:br>
            <a:r>
              <a:rPr lang="en-US" sz="2400" dirty="0" smtClean="0"/>
              <a:t>Deputy Director</a:t>
            </a:r>
          </a:p>
          <a:p>
            <a:pPr marL="344488" lvl="0" indent="-344488" algn="r">
              <a:spcBef>
                <a:spcPct val="20000"/>
              </a:spcBef>
              <a:buClr>
                <a:srgbClr val="FFC000"/>
              </a:buClr>
              <a:buSzPct val="110000"/>
              <a:defRPr/>
            </a:pPr>
            <a:r>
              <a:rPr lang="en-US" sz="2400" dirty="0" smtClean="0"/>
              <a:t>rpoulin@wiche.edu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Russ-0312-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752600"/>
            <a:ext cx="1998775" cy="2597993"/>
          </a:xfrm>
          <a:prstGeom prst="rect">
            <a:avLst/>
          </a:prstGeom>
        </p:spPr>
      </p:pic>
      <p:pic>
        <p:nvPicPr>
          <p:cNvPr id="10" name="Picture 9" descr="HillMarsh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3618" y="1752600"/>
            <a:ext cx="1951182" cy="2575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http://wcet.wiche.edu/connect/state-approval</a:t>
            </a:r>
          </a:p>
          <a:p>
            <a:pPr algn="ctr"/>
            <a:r>
              <a:rPr lang="en-US" sz="2400" dirty="0" smtClean="0"/>
              <a:t>http://wcetblog.wordpress.com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WICHE Cooperative for Educational Technologies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WCET accelerates the adoption of effective practices and policies, advancing excellence in technology-enhanced teaching and learning in higher education.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http://wcet.wiche.edu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fs6\all_staff\wcet\WCET\Logos2010Temp\header-withtag.jpg"/>
          <p:cNvPicPr/>
          <p:nvPr/>
        </p:nvPicPr>
        <p:blipFill>
          <a:blip r:embed="rId3" cstate="print"/>
          <a:srcRect l="787" t="2000"/>
          <a:stretch>
            <a:fillRect/>
          </a:stretch>
        </p:blipFill>
        <p:spPr bwMode="auto">
          <a:xfrm>
            <a:off x="2514600" y="15240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Regulations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roller coaster 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3967527" cy="5399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722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Twisty coaster photo: http://www.morguefile.com/archive/display/72796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Regulations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roller coaster 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3967527" cy="5399256"/>
          </a:xfrm>
          <a:prstGeom prst="rect">
            <a:avLst/>
          </a:prstGeom>
        </p:spPr>
      </p:pic>
      <p:pic>
        <p:nvPicPr>
          <p:cNvPr id="9" name="Picture 8" descr="roller coaster sc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6543" y="762000"/>
            <a:ext cx="3810000" cy="533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722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Twisty coaster photo: http://www.morguefile.com/archive/display/72796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State Regulations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roller coaster 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3967527" cy="5399256"/>
          </a:xfrm>
          <a:prstGeom prst="rect">
            <a:avLst/>
          </a:prstGeom>
        </p:spPr>
      </p:pic>
      <p:pic>
        <p:nvPicPr>
          <p:cNvPr id="9" name="Picture 8" descr="roller coaster sc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6543" y="762000"/>
            <a:ext cx="3810000" cy="5334000"/>
          </a:xfrm>
          <a:prstGeom prst="rect">
            <a:avLst/>
          </a:prstGeom>
        </p:spPr>
      </p:pic>
      <p:pic>
        <p:nvPicPr>
          <p:cNvPr id="11" name="Picture 10" descr="roller coaster o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352800"/>
            <a:ext cx="5086662" cy="3830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304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Broken down photo:</a:t>
            </a:r>
          </a:p>
          <a:p>
            <a:r>
              <a:rPr lang="en-US" sz="1200" dirty="0" smtClean="0"/>
              <a:t>http://www.morguefile.com/archive/display/758526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Merriam Webster Dictionary defines “reciprocity” 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“a mutual exchange of privileges; </a:t>
            </a:r>
            <a:r>
              <a:rPr lang="en-US" i="1" dirty="0" smtClean="0"/>
              <a:t>specifically</a:t>
            </a:r>
            <a:r>
              <a:rPr lang="en-US" b="1" dirty="0" smtClean="0"/>
              <a:t>:</a:t>
            </a:r>
            <a:r>
              <a:rPr lang="en-US" dirty="0" smtClean="0"/>
              <a:t> a recognition by one of two countries or institutions of the validity of licenses or privileges granted by the other.”</a:t>
            </a:r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Merriam Webster Dictionary defines “reciprocity” 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“a mutual exchange of privileges; </a:t>
            </a:r>
            <a:r>
              <a:rPr lang="en-US" i="1" dirty="0" smtClean="0"/>
              <a:t>specifically</a:t>
            </a:r>
            <a:r>
              <a:rPr lang="en-US" b="1" dirty="0" smtClean="0"/>
              <a:t>:</a:t>
            </a:r>
            <a:r>
              <a:rPr lang="en-US" dirty="0" smtClean="0"/>
              <a:t> a recognition by one of two countries or institutions of the validity of licenses or privileges granted by the other.”</a:t>
            </a:r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-1200000">
            <a:off x="729857" y="2947144"/>
            <a:ext cx="717516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CAVEAT:  All SARA info given is as of now.</a:t>
            </a:r>
          </a:p>
          <a:p>
            <a:pPr algn="ctr"/>
            <a:r>
              <a:rPr lang="en-US" sz="3200" b="1" dirty="0" smtClean="0"/>
              <a:t>Details will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Presidents’ Forum/Council of State Governments</a:t>
            </a:r>
          </a:p>
          <a:p>
            <a:pPr>
              <a:buNone/>
            </a:pPr>
            <a:r>
              <a:rPr lang="en-US" sz="2000" dirty="0" smtClean="0"/>
              <a:t>http://presidentsforum.excelsior.edu/projects/multi-state-reciprocity.html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Developing </a:t>
            </a:r>
            <a:r>
              <a:rPr lang="en-US" u="sng" dirty="0" smtClean="0"/>
              <a:t>model</a:t>
            </a:r>
            <a:r>
              <a:rPr lang="en-US" dirty="0" smtClean="0"/>
              <a:t> “compact.”</a:t>
            </a:r>
          </a:p>
          <a:p>
            <a:r>
              <a:rPr lang="en-US" dirty="0" smtClean="0"/>
              <a:t>Draft available.</a:t>
            </a:r>
          </a:p>
          <a:p>
            <a:r>
              <a:rPr lang="en-US" dirty="0" smtClean="0"/>
              <a:t>Will be finished soon.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To see draft: </a:t>
            </a:r>
          </a:p>
          <a:p>
            <a:pPr>
              <a:buNone/>
            </a:pPr>
            <a:r>
              <a:rPr lang="en-US" sz="1800" dirty="0" smtClean="0"/>
              <a:t>      Latest: http://wcet.wiche.edu/advance/state-approval</a:t>
            </a:r>
            <a:br>
              <a:rPr lang="en-US" sz="1800" dirty="0" smtClean="0"/>
            </a:br>
            <a:r>
              <a:rPr lang="en-US" sz="1800" dirty="0" smtClean="0"/>
              <a:t>April:  http://wcetblog.wordpress.com/2012/04/27/sara-draft-feedback/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Authorization Reciprocity Agreement</a:t>
            </a:r>
            <a:br>
              <a:rPr lang="en-US" dirty="0" smtClean="0"/>
            </a:br>
            <a:r>
              <a:rPr lang="en-US" dirty="0" smtClean="0"/>
              <a:t>The Players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e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wrap="none" rtlCol="0">
        <a:spAutoFit/>
      </a:bodyPr>
      <a:lstStyle>
        <a:defPPr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wcet1</Template>
  <TotalTime>1731</TotalTime>
  <Words>754</Words>
  <Application>Microsoft Office PowerPoint</Application>
  <PresentationFormat>On-screen Show (4:3)</PresentationFormat>
  <Paragraphs>237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wcet1</vt:lpstr>
      <vt:lpstr>Tracking SARA:  An Update on the State Authorization Reciprocity Agreement  November 14, 2012  </vt:lpstr>
      <vt:lpstr>PowerPoint Presentation</vt:lpstr>
      <vt:lpstr>PowerPoint Presentation</vt:lpstr>
      <vt:lpstr>The State Regulations  </vt:lpstr>
      <vt:lpstr>The State Regulations  </vt:lpstr>
      <vt:lpstr>The State Regulations  </vt:lpstr>
      <vt:lpstr>State Authorization Reciprocity Agreement </vt:lpstr>
      <vt:lpstr>State Authorization Reciprocity Agreement </vt:lpstr>
      <vt:lpstr>State Authorization Reciprocity Agreement The Players</vt:lpstr>
      <vt:lpstr>State Authorization Reciprocity Agreement The Players</vt:lpstr>
      <vt:lpstr>State Authorization Reciprocity Agreement </vt:lpstr>
      <vt:lpstr>State Authorization Reciprocity Agreement </vt:lpstr>
      <vt:lpstr>State Authorization Reciprocity Agreement The Players</vt:lpstr>
      <vt:lpstr>PowerPoint Presentation</vt:lpstr>
      <vt:lpstr>State Authorization Reciprocity Agreement Basic Principles</vt:lpstr>
      <vt:lpstr>State Authorization Reciprocity Agreement Basic Principles</vt:lpstr>
      <vt:lpstr>State Authorization Reciprocity Agreement Basic Principles</vt:lpstr>
      <vt:lpstr>State Authorization Reciprocity Agreement Criteria from Implementation SARA</vt:lpstr>
      <vt:lpstr>State Authorization Reciprocity Agreement Criteria from Implementation SARA</vt:lpstr>
      <vt:lpstr>State Authorization Reciprocity Agreement Physical Presence</vt:lpstr>
      <vt:lpstr>State Authorization Reciprocity Agreement Physical Presence</vt:lpstr>
      <vt:lpstr>State Authorization Reciprocity Agreement Physical Presence</vt:lpstr>
      <vt:lpstr>State Authorization Reciprocity Agreement Costs</vt:lpstr>
      <vt:lpstr>State Authorization Reciprocity Agreement Advantages</vt:lpstr>
      <vt:lpstr>PowerPoint Presentation</vt:lpstr>
    </vt:vector>
  </TitlesOfParts>
  <Company>WICHE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callen</dc:creator>
  <cp:lastModifiedBy>Colleen Keller</cp:lastModifiedBy>
  <cp:revision>138</cp:revision>
  <dcterms:created xsi:type="dcterms:W3CDTF">2012-01-19T22:16:57Z</dcterms:created>
  <dcterms:modified xsi:type="dcterms:W3CDTF">2012-11-13T20:49:45Z</dcterms:modified>
</cp:coreProperties>
</file>