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3"/>
  </p:notesMasterIdLst>
  <p:handoutMasterIdLst>
    <p:handoutMasterId r:id="rId54"/>
  </p:handoutMasterIdLst>
  <p:sldIdLst>
    <p:sldId id="415" r:id="rId2"/>
    <p:sldId id="449" r:id="rId3"/>
    <p:sldId id="416" r:id="rId4"/>
    <p:sldId id="417" r:id="rId5"/>
    <p:sldId id="418" r:id="rId6"/>
    <p:sldId id="419" r:id="rId7"/>
    <p:sldId id="420" r:id="rId8"/>
    <p:sldId id="422" r:id="rId9"/>
    <p:sldId id="448" r:id="rId10"/>
    <p:sldId id="451" r:id="rId11"/>
    <p:sldId id="450" r:id="rId12"/>
    <p:sldId id="488" r:id="rId13"/>
    <p:sldId id="490" r:id="rId14"/>
    <p:sldId id="487" r:id="rId15"/>
    <p:sldId id="458" r:id="rId16"/>
    <p:sldId id="459" r:id="rId17"/>
    <p:sldId id="466" r:id="rId18"/>
    <p:sldId id="491" r:id="rId19"/>
    <p:sldId id="489" r:id="rId20"/>
    <p:sldId id="478" r:id="rId21"/>
    <p:sldId id="495" r:id="rId22"/>
    <p:sldId id="486" r:id="rId23"/>
    <p:sldId id="431" r:id="rId24"/>
    <p:sldId id="427" r:id="rId25"/>
    <p:sldId id="428" r:id="rId26"/>
    <p:sldId id="430" r:id="rId27"/>
    <p:sldId id="443" r:id="rId28"/>
    <p:sldId id="493" r:id="rId29"/>
    <p:sldId id="492" r:id="rId30"/>
    <p:sldId id="432" r:id="rId31"/>
    <p:sldId id="433" r:id="rId32"/>
    <p:sldId id="496" r:id="rId33"/>
    <p:sldId id="375" r:id="rId34"/>
    <p:sldId id="497" r:id="rId35"/>
    <p:sldId id="498" r:id="rId36"/>
    <p:sldId id="407" r:id="rId37"/>
    <p:sldId id="374" r:id="rId38"/>
    <p:sldId id="494" r:id="rId39"/>
    <p:sldId id="406" r:id="rId40"/>
    <p:sldId id="409" r:id="rId41"/>
    <p:sldId id="410" r:id="rId42"/>
    <p:sldId id="378" r:id="rId43"/>
    <p:sldId id="379" r:id="rId44"/>
    <p:sldId id="380" r:id="rId45"/>
    <p:sldId id="381" r:id="rId46"/>
    <p:sldId id="385" r:id="rId47"/>
    <p:sldId id="386" r:id="rId48"/>
    <p:sldId id="387" r:id="rId49"/>
    <p:sldId id="411" r:id="rId50"/>
    <p:sldId id="499" r:id="rId51"/>
    <p:sldId id="38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415"/>
            <p14:sldId id="449"/>
            <p14:sldId id="416"/>
            <p14:sldId id="417"/>
            <p14:sldId id="418"/>
            <p14:sldId id="419"/>
            <p14:sldId id="420"/>
            <p14:sldId id="422"/>
            <p14:sldId id="448"/>
            <p14:sldId id="451"/>
            <p14:sldId id="450"/>
            <p14:sldId id="488"/>
            <p14:sldId id="490"/>
            <p14:sldId id="487"/>
            <p14:sldId id="458"/>
            <p14:sldId id="459"/>
            <p14:sldId id="466"/>
            <p14:sldId id="491"/>
            <p14:sldId id="489"/>
            <p14:sldId id="478"/>
            <p14:sldId id="495"/>
            <p14:sldId id="486"/>
            <p14:sldId id="431"/>
            <p14:sldId id="427"/>
            <p14:sldId id="428"/>
            <p14:sldId id="430"/>
            <p14:sldId id="443"/>
            <p14:sldId id="493"/>
            <p14:sldId id="492"/>
            <p14:sldId id="432"/>
            <p14:sldId id="433"/>
            <p14:sldId id="496"/>
            <p14:sldId id="375"/>
            <p14:sldId id="497"/>
            <p14:sldId id="498"/>
            <p14:sldId id="407"/>
            <p14:sldId id="374"/>
            <p14:sldId id="494"/>
            <p14:sldId id="406"/>
            <p14:sldId id="409"/>
            <p14:sldId id="410"/>
            <p14:sldId id="378"/>
            <p14:sldId id="379"/>
            <p14:sldId id="380"/>
            <p14:sldId id="381"/>
            <p14:sldId id="385"/>
            <p14:sldId id="386"/>
            <p14:sldId id="387"/>
            <p14:sldId id="411"/>
            <p14:sldId id="499"/>
            <p14:sldId id="3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11" autoAdjust="0"/>
    <p:restoredTop sz="86340" autoAdjust="0"/>
  </p:normalViewPr>
  <p:slideViewPr>
    <p:cSldViewPr>
      <p:cViewPr>
        <p:scale>
          <a:sx n="95" d="100"/>
          <a:sy n="95" d="100"/>
        </p:scale>
        <p:origin x="-946" y="-34"/>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50" d="100"/>
        <a:sy n="150" d="100"/>
      </p:scale>
      <p:origin x="0" y="3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EB8A07-BDA8-C44D-A902-520B83A30F99}" type="datetimeFigureOut">
              <a:rPr lang="en-US" smtClean="0"/>
              <a:t>12/11/2012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9BAD81-8116-3A49-8D5D-BFCEDC8747DB}" type="slidenum">
              <a:rPr lang="en-US" smtClean="0"/>
              <a:t>‹#›</a:t>
            </a:fld>
            <a:endParaRPr lang="en-US"/>
          </a:p>
        </p:txBody>
      </p:sp>
    </p:spTree>
    <p:extLst>
      <p:ext uri="{BB962C8B-B14F-4D97-AF65-F5344CB8AC3E}">
        <p14:creationId xmlns:p14="http://schemas.microsoft.com/office/powerpoint/2010/main" val="4112507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12/11/2012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43EEA-BD01-1049-B5A1-74C39CF5B65F}" type="slidenum">
              <a:rPr lang="en-US"/>
              <a:pPr/>
              <a:t>14</a:t>
            </a:fld>
            <a:endParaRPr lang="en-US"/>
          </a:p>
        </p:txBody>
      </p:sp>
      <p:sp>
        <p:nvSpPr>
          <p:cNvPr id="23554" name="Rectangle 2"/>
          <p:cNvSpPr>
            <a:spLocks noGrp="1" noRot="1" noChangeAspect="1" noChangeArrowheads="1"/>
          </p:cNvSpPr>
          <p:nvPr>
            <p:ph type="sldImg"/>
          </p:nvPr>
        </p:nvSpPr>
        <p:spPr bwMode="auto">
          <a:xfrm>
            <a:off x="1146175" y="687388"/>
            <a:ext cx="4570413" cy="342741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3555" name="Rectangle 3"/>
          <p:cNvSpPr>
            <a:spLocks noGrp="1" noChangeArrowheads="1"/>
          </p:cNvSpPr>
          <p:nvPr>
            <p:ph type="body" idx="1"/>
          </p:nvPr>
        </p:nvSpPr>
        <p:spPr bwMode="auto">
          <a:xfrm>
            <a:off x="914400" y="4341813"/>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lIns="92095" tIns="46047" rIns="92095" bIns="46047"/>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C5DDD-D5E6-6345-BBE0-838FFD508AA9}" type="slidenum">
              <a:rPr lang="en-US"/>
              <a:pPr/>
              <a:t>17</a:t>
            </a:fld>
            <a:endParaRPr lang="en-US"/>
          </a:p>
        </p:txBody>
      </p:sp>
      <p:sp>
        <p:nvSpPr>
          <p:cNvPr id="77826" name="Rectangle 2"/>
          <p:cNvSpPr>
            <a:spLocks noGrp="1" noRot="1" noChangeAspect="1" noChangeArrowheads="1"/>
          </p:cNvSpPr>
          <p:nvPr>
            <p:ph type="sldImg"/>
          </p:nvPr>
        </p:nvSpPr>
        <p:spPr bwMode="auto">
          <a:xfrm>
            <a:off x="1146175" y="687388"/>
            <a:ext cx="4570413" cy="342741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bwMode="auto">
          <a:xfrm>
            <a:off x="914400" y="4341813"/>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lIns="92095" tIns="46047" rIns="92095" bIns="46047"/>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C5DDD-D5E6-6345-BBE0-838FFD508AA9}" type="slidenum">
              <a:rPr lang="en-US"/>
              <a:pPr/>
              <a:t>18</a:t>
            </a:fld>
            <a:endParaRPr lang="en-US"/>
          </a:p>
        </p:txBody>
      </p:sp>
      <p:sp>
        <p:nvSpPr>
          <p:cNvPr id="77826" name="Rectangle 2"/>
          <p:cNvSpPr>
            <a:spLocks noGrp="1" noRot="1" noChangeAspect="1" noChangeArrowheads="1"/>
          </p:cNvSpPr>
          <p:nvPr>
            <p:ph type="sldImg"/>
          </p:nvPr>
        </p:nvSpPr>
        <p:spPr bwMode="auto">
          <a:xfrm>
            <a:off x="1146175" y="687388"/>
            <a:ext cx="4570413" cy="342741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bwMode="auto">
          <a:xfrm>
            <a:off x="914400" y="4341813"/>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lIns="92095" tIns="46047" rIns="92095" bIns="46047"/>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12/11/2012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12/11/2012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12/11/2012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12/11/2012</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12/11/2012</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12/11/2012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12/11/2012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12/11/2012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12/11/2012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12/11/2012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www.ada.gov/anprm2010/web%20anprm_2010.htm"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ncdae.org/blog/recent-legal-issue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www.scribd.com/doc/109647049/HathiTrust-Opinion"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emf"/><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ncdae.org/goals/participating.php" TargetMode="Externa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3CWqXbodkl8" TargetMode="External"/><Relationship Id="rId2" Type="http://schemas.openxmlformats.org/officeDocument/2006/relationships/hyperlink" Target="http://www.youtube.com/watch?v=tnsB6YCHVXA&amp;feature=youtu.b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44" y="4191000"/>
            <a:ext cx="7589856" cy="914400"/>
          </a:xfrm>
        </p:spPr>
        <p:txBody>
          <a:bodyPr>
            <a:noAutofit/>
          </a:bodyPr>
          <a:lstStyle/>
          <a:p>
            <a:r>
              <a:rPr lang="en-US" sz="3200" dirty="0"/>
              <a:t>Online learning with students, staff, and faculty with disabilities:  Knowing the legal landscape of web accessibility</a:t>
            </a: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5486400"/>
            <a:ext cx="88849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roject GOALS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7800" y="5741924"/>
            <a:ext cx="2039620" cy="4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ales_of_justice_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261471"/>
            <a:ext cx="2209800" cy="2253129"/>
          </a:xfrm>
          <a:prstGeom prst="rect">
            <a:avLst/>
          </a:prstGeom>
        </p:spPr>
      </p:pic>
    </p:spTree>
    <p:extLst>
      <p:ext uri="{BB962C8B-B14F-4D97-AF65-F5344CB8AC3E}">
        <p14:creationId xmlns:p14="http://schemas.microsoft.com/office/powerpoint/2010/main" val="1762801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effectLst/>
        </p:spPr>
        <p:txBody>
          <a:bodyPr>
            <a:noAutofit/>
          </a:bodyPr>
          <a:lstStyle/>
          <a:p>
            <a:r>
              <a:rPr lang="en-US" sz="7200" dirty="0" smtClean="0">
                <a:solidFill>
                  <a:schemeClr val="tx1"/>
                </a:solidFill>
              </a:rPr>
              <a:t>What</a:t>
            </a:r>
            <a:r>
              <a:rPr lang="en-US" sz="7200" dirty="0" smtClean="0">
                <a:solidFill>
                  <a:schemeClr val="tx1"/>
                </a:solidFill>
                <a:latin typeface="Arial"/>
              </a:rPr>
              <a:t>’</a:t>
            </a:r>
            <a:r>
              <a:rPr lang="en-US" sz="7200" dirty="0" smtClean="0">
                <a:solidFill>
                  <a:schemeClr val="tx1"/>
                </a:solidFill>
              </a:rPr>
              <a:t>s </a:t>
            </a:r>
            <a:r>
              <a:rPr lang="en-US" sz="7200" dirty="0">
                <a:solidFill>
                  <a:schemeClr val="tx1"/>
                </a:solidFill>
              </a:rPr>
              <a:t>the big deal?</a:t>
            </a:r>
          </a:p>
        </p:txBody>
      </p:sp>
      <p:sp>
        <p:nvSpPr>
          <p:cNvPr id="104451" name="Rectangle 3"/>
          <p:cNvSpPr>
            <a:spLocks noGrp="1" noChangeArrowheads="1"/>
          </p:cNvSpPr>
          <p:nvPr>
            <p:ph idx="1"/>
          </p:nvPr>
        </p:nvSpPr>
        <p:spPr>
          <a:xfrm>
            <a:off x="457200" y="1143000"/>
            <a:ext cx="8229600" cy="4267199"/>
          </a:xfrm>
        </p:spPr>
        <p:txBody>
          <a:bodyPr>
            <a:noAutofit/>
          </a:bodyPr>
          <a:lstStyle/>
          <a:p>
            <a:pPr marL="171450" indent="-171450" algn="l">
              <a:lnSpc>
                <a:spcPct val="90000"/>
              </a:lnSpc>
              <a:buFont typeface="Arial"/>
              <a:buChar char="•"/>
            </a:pPr>
            <a:r>
              <a:rPr lang="en-US" dirty="0">
                <a:solidFill>
                  <a:srgbClr val="262626"/>
                </a:solidFill>
              </a:rPr>
              <a:t>Prospective students who </a:t>
            </a:r>
            <a:r>
              <a:rPr lang="en-US" dirty="0" smtClean="0">
                <a:solidFill>
                  <a:srgbClr val="262626"/>
                </a:solidFill>
              </a:rPr>
              <a:t>can</a:t>
            </a:r>
            <a:r>
              <a:rPr lang="en-US" dirty="0" smtClean="0">
                <a:solidFill>
                  <a:srgbClr val="262626"/>
                </a:solidFill>
                <a:latin typeface="Arial"/>
              </a:rPr>
              <a:t>’</a:t>
            </a:r>
            <a:r>
              <a:rPr lang="en-US" dirty="0" smtClean="0">
                <a:solidFill>
                  <a:srgbClr val="262626"/>
                </a:solidFill>
              </a:rPr>
              <a:t>t register</a:t>
            </a:r>
            <a:br>
              <a:rPr lang="en-US" dirty="0" smtClean="0">
                <a:solidFill>
                  <a:srgbClr val="262626"/>
                </a:solidFill>
              </a:rPr>
            </a:br>
            <a:endParaRPr lang="en-US" dirty="0">
              <a:solidFill>
                <a:srgbClr val="262626"/>
              </a:solidFill>
            </a:endParaRPr>
          </a:p>
          <a:p>
            <a:pPr marL="171450" indent="-171450" algn="l">
              <a:lnSpc>
                <a:spcPct val="90000"/>
              </a:lnSpc>
              <a:buFont typeface="Arial"/>
              <a:buChar char="•"/>
            </a:pPr>
            <a:r>
              <a:rPr lang="en-US" dirty="0">
                <a:solidFill>
                  <a:srgbClr val="262626"/>
                </a:solidFill>
              </a:rPr>
              <a:t>Students who </a:t>
            </a:r>
            <a:r>
              <a:rPr lang="en-US" dirty="0" smtClean="0">
                <a:solidFill>
                  <a:srgbClr val="262626"/>
                </a:solidFill>
              </a:rPr>
              <a:t>can</a:t>
            </a:r>
            <a:r>
              <a:rPr lang="en-US" dirty="0" smtClean="0">
                <a:solidFill>
                  <a:srgbClr val="262626"/>
                </a:solidFill>
                <a:latin typeface="Arial"/>
              </a:rPr>
              <a:t>’</a:t>
            </a:r>
            <a:r>
              <a:rPr lang="en-US" dirty="0" smtClean="0">
                <a:solidFill>
                  <a:srgbClr val="262626"/>
                </a:solidFill>
              </a:rPr>
              <a:t>t </a:t>
            </a:r>
            <a:r>
              <a:rPr lang="en-US" dirty="0">
                <a:solidFill>
                  <a:srgbClr val="262626"/>
                </a:solidFill>
              </a:rPr>
              <a:t>get course content or complete </a:t>
            </a:r>
            <a:r>
              <a:rPr lang="en-US" dirty="0" smtClean="0">
                <a:solidFill>
                  <a:srgbClr val="262626"/>
                </a:solidFill>
              </a:rPr>
              <a:t>assignments</a:t>
            </a:r>
            <a:br>
              <a:rPr lang="en-US" dirty="0" smtClean="0">
                <a:solidFill>
                  <a:srgbClr val="262626"/>
                </a:solidFill>
              </a:rPr>
            </a:br>
            <a:endParaRPr lang="en-US" dirty="0">
              <a:solidFill>
                <a:srgbClr val="262626"/>
              </a:solidFill>
            </a:endParaRPr>
          </a:p>
          <a:p>
            <a:pPr marL="171450" indent="-171450" algn="l">
              <a:lnSpc>
                <a:spcPct val="90000"/>
              </a:lnSpc>
              <a:buFont typeface="Arial"/>
              <a:buChar char="•"/>
            </a:pPr>
            <a:r>
              <a:rPr lang="en-US" dirty="0">
                <a:solidFill>
                  <a:srgbClr val="262626"/>
                </a:solidFill>
              </a:rPr>
              <a:t>Instructors who </a:t>
            </a:r>
            <a:r>
              <a:rPr lang="en-US" dirty="0" smtClean="0">
                <a:solidFill>
                  <a:srgbClr val="262626"/>
                </a:solidFill>
              </a:rPr>
              <a:t>can</a:t>
            </a:r>
            <a:r>
              <a:rPr lang="en-US" dirty="0" smtClean="0">
                <a:solidFill>
                  <a:srgbClr val="262626"/>
                </a:solidFill>
                <a:latin typeface="Arial"/>
              </a:rPr>
              <a:t>’</a:t>
            </a:r>
            <a:r>
              <a:rPr lang="en-US" dirty="0" smtClean="0">
                <a:solidFill>
                  <a:srgbClr val="262626"/>
                </a:solidFill>
              </a:rPr>
              <a:t>t </a:t>
            </a:r>
            <a:r>
              <a:rPr lang="en-US" dirty="0">
                <a:solidFill>
                  <a:srgbClr val="262626"/>
                </a:solidFill>
              </a:rPr>
              <a:t>engage in forums or chats with </a:t>
            </a:r>
            <a:r>
              <a:rPr lang="en-US" dirty="0" smtClean="0">
                <a:solidFill>
                  <a:srgbClr val="262626"/>
                </a:solidFill>
              </a:rPr>
              <a:t>students</a:t>
            </a:r>
            <a:br>
              <a:rPr lang="en-US" dirty="0" smtClean="0">
                <a:solidFill>
                  <a:srgbClr val="262626"/>
                </a:solidFill>
              </a:rPr>
            </a:br>
            <a:endParaRPr lang="en-US" dirty="0">
              <a:solidFill>
                <a:srgbClr val="262626"/>
              </a:solidFill>
            </a:endParaRPr>
          </a:p>
          <a:p>
            <a:pPr marL="171450" indent="-171450" algn="l">
              <a:lnSpc>
                <a:spcPct val="90000"/>
              </a:lnSpc>
              <a:buFont typeface="Arial"/>
              <a:buChar char="•"/>
            </a:pPr>
            <a:r>
              <a:rPr lang="en-US" dirty="0">
                <a:solidFill>
                  <a:srgbClr val="262626"/>
                </a:solidFill>
              </a:rPr>
              <a:t>Staff who </a:t>
            </a:r>
            <a:r>
              <a:rPr lang="en-US" dirty="0" smtClean="0">
                <a:solidFill>
                  <a:srgbClr val="262626"/>
                </a:solidFill>
              </a:rPr>
              <a:t>can</a:t>
            </a:r>
            <a:r>
              <a:rPr lang="en-US" dirty="0" smtClean="0">
                <a:solidFill>
                  <a:srgbClr val="262626"/>
                </a:solidFill>
                <a:latin typeface="Arial"/>
              </a:rPr>
              <a:t>’</a:t>
            </a:r>
            <a:r>
              <a:rPr lang="en-US" dirty="0" smtClean="0">
                <a:solidFill>
                  <a:srgbClr val="262626"/>
                </a:solidFill>
              </a:rPr>
              <a:t>t </a:t>
            </a:r>
            <a:r>
              <a:rPr lang="en-US" dirty="0">
                <a:solidFill>
                  <a:srgbClr val="262626"/>
                </a:solidFill>
              </a:rPr>
              <a:t>process financial records</a:t>
            </a:r>
          </a:p>
          <a:p>
            <a:pPr marL="171450" indent="-171450" algn="l">
              <a:lnSpc>
                <a:spcPct val="90000"/>
              </a:lnSpc>
              <a:buFont typeface="Arial"/>
              <a:buChar char="•"/>
            </a:pPr>
            <a:endParaRPr lang="en-US" dirty="0">
              <a:solidFill>
                <a:srgbClr val="262626"/>
              </a:solidFill>
            </a:endParaRPr>
          </a:p>
          <a:p>
            <a:pPr marL="171450" indent="-171450" algn="l">
              <a:lnSpc>
                <a:spcPct val="90000"/>
              </a:lnSpc>
              <a:buFont typeface="Arial"/>
              <a:buChar char="•"/>
            </a:pPr>
            <a:endParaRPr lang="en-US" dirty="0">
              <a:solidFill>
                <a:srgbClr val="262626"/>
              </a:solidFill>
            </a:endParaRPr>
          </a:p>
        </p:txBody>
      </p:sp>
      <p:sp>
        <p:nvSpPr>
          <p:cNvPr id="104452" name="Text Box 4"/>
          <p:cNvSpPr txBox="1">
            <a:spLocks noChangeArrowheads="1"/>
          </p:cNvSpPr>
          <p:nvPr/>
        </p:nvSpPr>
        <p:spPr bwMode="auto">
          <a:xfrm>
            <a:off x="152400" y="556260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3200" dirty="0">
                <a:solidFill>
                  <a:schemeClr val="accent4"/>
                </a:solidFill>
                <a:effectLst>
                  <a:outerShdw blurRad="38100" dist="38100" dir="2700000" algn="tl">
                    <a:srgbClr val="000000"/>
                  </a:outerShdw>
                </a:effectLst>
              </a:rPr>
              <a:t>   Independence	          Learning           </a:t>
            </a:r>
            <a:r>
              <a:rPr lang="en-US" sz="3200" dirty="0" smtClean="0">
                <a:solidFill>
                  <a:schemeClr val="accent4"/>
                </a:solidFill>
                <a:effectLst>
                  <a:outerShdw blurRad="38100" dist="38100" dir="2700000" algn="tl">
                    <a:srgbClr val="000000"/>
                  </a:outerShdw>
                </a:effectLst>
              </a:rPr>
              <a:t>Discrimination</a:t>
            </a:r>
            <a:endParaRPr lang="en-US" sz="3200" dirty="0">
              <a:solidFill>
                <a:schemeClr val="accent4"/>
              </a:solidFill>
              <a:effectLst>
                <a:outerShdw blurRad="38100" dist="38100" dir="2700000" algn="tl">
                  <a:srgbClr val="000000"/>
                </a:outerShdw>
              </a:effectLst>
            </a:endParaRPr>
          </a:p>
        </p:txBody>
      </p:sp>
    </p:spTree>
    <p:extLst>
      <p:ext uri="{BB962C8B-B14F-4D97-AF65-F5344CB8AC3E}">
        <p14:creationId xmlns:p14="http://schemas.microsoft.com/office/powerpoint/2010/main" val="35639686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29000"/>
            <a:ext cx="8077200" cy="1676400"/>
          </a:xfrm>
        </p:spPr>
        <p:txBody>
          <a:bodyPr>
            <a:normAutofit fontScale="90000"/>
          </a:bodyPr>
          <a:lstStyle/>
          <a:p>
            <a:r>
              <a:rPr lang="en-US" sz="4800" dirty="0" smtClean="0"/>
              <a:t>Legal Issues in Web Accessibility</a:t>
            </a:r>
            <a:br>
              <a:rPr lang="en-US" sz="4800" dirty="0" smtClean="0"/>
            </a:br>
            <a:endParaRPr lang="en-US" sz="4800" dirty="0"/>
          </a:p>
        </p:txBody>
      </p:sp>
    </p:spTree>
    <p:extLst>
      <p:ext uri="{BB962C8B-B14F-4D97-AF65-F5344CB8AC3E}">
        <p14:creationId xmlns:p14="http://schemas.microsoft.com/office/powerpoint/2010/main" val="38774663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76200"/>
            <a:ext cx="8403020" cy="1524000"/>
          </a:xfrm>
          <a:effectLst>
            <a:innerShdw blurRad="63500" dist="50800" dir="13500000">
              <a:prstClr val="black">
                <a:alpha val="50000"/>
              </a:prstClr>
            </a:innerShdw>
          </a:effectLst>
        </p:spPr>
        <p:txBody>
          <a:bodyPr>
            <a:normAutofit/>
          </a:bodyPr>
          <a:lstStyle/>
          <a:p>
            <a:r>
              <a:rPr lang="en-US" sz="4000" dirty="0" smtClean="0">
                <a:solidFill>
                  <a:schemeClr val="accent2">
                    <a:lumMod val="75000"/>
                  </a:schemeClr>
                </a:solidFill>
              </a:rPr>
              <a:t>Laws that pertain to education:  </a:t>
            </a:r>
            <a:br>
              <a:rPr lang="en-US" sz="4000" dirty="0" smtClean="0">
                <a:solidFill>
                  <a:schemeClr val="accent2">
                    <a:lumMod val="75000"/>
                  </a:schemeClr>
                </a:solidFill>
              </a:rPr>
            </a:br>
            <a:r>
              <a:rPr lang="en-US" sz="4000" dirty="0" smtClean="0">
                <a:solidFill>
                  <a:schemeClr val="accent2">
                    <a:lumMod val="75000"/>
                  </a:schemeClr>
                </a:solidFill>
              </a:rPr>
              <a:t>  </a:t>
            </a:r>
            <a:endParaRPr lang="en-US" sz="4000" dirty="0">
              <a:solidFill>
                <a:schemeClr val="accent2">
                  <a:lumMod val="75000"/>
                </a:schemeClr>
              </a:solidFill>
            </a:endParaRPr>
          </a:p>
        </p:txBody>
      </p:sp>
      <p:sp>
        <p:nvSpPr>
          <p:cNvPr id="3" name="Content Placeholder 2"/>
          <p:cNvSpPr>
            <a:spLocks noGrp="1"/>
          </p:cNvSpPr>
          <p:nvPr>
            <p:ph idx="1"/>
          </p:nvPr>
        </p:nvSpPr>
        <p:spPr>
          <a:xfrm>
            <a:off x="457200" y="1600200"/>
            <a:ext cx="8229600" cy="4525963"/>
          </a:xfrm>
        </p:spPr>
        <p:txBody>
          <a:bodyPr>
            <a:normAutofit/>
          </a:bodyPr>
          <a:lstStyle/>
          <a:p>
            <a:pPr>
              <a:buFont typeface="Wingdings" charset="2"/>
              <a:buChar char="§"/>
              <a:defRPr/>
            </a:pPr>
            <a:r>
              <a:rPr lang="en-US" sz="3600" dirty="0" smtClean="0"/>
              <a:t>Rehabilitation Act (i.e., Sections </a:t>
            </a:r>
            <a:r>
              <a:rPr lang="en-US" sz="3600" dirty="0"/>
              <a:t>504, </a:t>
            </a:r>
            <a:r>
              <a:rPr lang="en-US" sz="3600" dirty="0" smtClean="0"/>
              <a:t>508) </a:t>
            </a:r>
          </a:p>
          <a:p>
            <a:pPr>
              <a:buFont typeface="Wingdings" charset="2"/>
              <a:buChar char="§"/>
              <a:defRPr/>
            </a:pPr>
            <a:r>
              <a:rPr lang="en-US" sz="3600" dirty="0" smtClean="0"/>
              <a:t>American’s with Disabilities Act (ADA) </a:t>
            </a:r>
          </a:p>
          <a:p>
            <a:pPr>
              <a:buFont typeface="Wingdings" charset="2"/>
              <a:buChar char="§"/>
              <a:defRPr/>
            </a:pPr>
            <a:r>
              <a:rPr lang="en-US" sz="3600" dirty="0"/>
              <a:t>S</a:t>
            </a:r>
            <a:r>
              <a:rPr lang="en-US" sz="3600" dirty="0" smtClean="0"/>
              <a:t>ome </a:t>
            </a:r>
            <a:r>
              <a:rPr lang="en-US" sz="3600" dirty="0"/>
              <a:t>State </a:t>
            </a:r>
            <a:r>
              <a:rPr lang="en-US" sz="3600" dirty="0" smtClean="0"/>
              <a:t>laws</a:t>
            </a:r>
          </a:p>
          <a:p>
            <a:pPr>
              <a:buFont typeface="Wingdings" charset="2"/>
              <a:buChar char="§"/>
              <a:defRPr/>
            </a:pPr>
            <a:r>
              <a:rPr lang="en-US" sz="3600" dirty="0" smtClean="0"/>
              <a:t>International </a:t>
            </a:r>
            <a:r>
              <a:rPr lang="en-US" sz="3600" dirty="0"/>
              <a:t>laws (i.e., </a:t>
            </a:r>
            <a:r>
              <a:rPr lang="en-US" sz="3600" dirty="0" smtClean="0"/>
              <a:t>country specific; UNCRPD)</a:t>
            </a:r>
            <a:endParaRPr lang="en-US" sz="3600" dirty="0"/>
          </a:p>
        </p:txBody>
      </p:sp>
    </p:spTree>
    <p:extLst>
      <p:ext uri="{BB962C8B-B14F-4D97-AF65-F5344CB8AC3E}">
        <p14:creationId xmlns:p14="http://schemas.microsoft.com/office/powerpoint/2010/main" val="4117957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400" dirty="0"/>
              <a:t>L</a:t>
            </a:r>
            <a:r>
              <a:rPr lang="en-US" sz="4400" dirty="0" smtClean="0"/>
              <a:t>egal </a:t>
            </a:r>
            <a:r>
              <a:rPr lang="en-US" sz="4400" dirty="0"/>
              <a:t>I</a:t>
            </a:r>
            <a:r>
              <a:rPr lang="en-US" sz="4400" dirty="0" smtClean="0"/>
              <a:t>ssues</a:t>
            </a:r>
            <a:endParaRPr lang="en-US" sz="4400" dirty="0"/>
          </a:p>
        </p:txBody>
      </p:sp>
      <p:sp>
        <p:nvSpPr>
          <p:cNvPr id="5" name="Content Placeholder 4"/>
          <p:cNvSpPr>
            <a:spLocks noGrp="1"/>
          </p:cNvSpPr>
          <p:nvPr>
            <p:ph idx="1"/>
          </p:nvPr>
        </p:nvSpPr>
        <p:spPr/>
        <p:txBody>
          <a:bodyPr>
            <a:normAutofit fontScale="92500" lnSpcReduction="10000"/>
          </a:bodyPr>
          <a:lstStyle/>
          <a:p>
            <a:pPr marL="0" indent="0">
              <a:buNone/>
              <a:defRPr/>
            </a:pPr>
            <a:endParaRPr lang="en-US" sz="3200" dirty="0" smtClean="0"/>
          </a:p>
          <a:p>
            <a:pPr marL="937260" lvl="1" indent="-411480">
              <a:spcBef>
                <a:spcPts val="1350"/>
              </a:spcBef>
              <a:buFont typeface="Wingdings" charset="2"/>
              <a:buChar char="§"/>
              <a:defRPr/>
            </a:pPr>
            <a:r>
              <a:rPr lang="en-US" sz="3600" dirty="0" smtClean="0"/>
              <a:t>Timeliness</a:t>
            </a:r>
            <a:br>
              <a:rPr lang="en-US" sz="3600" dirty="0" smtClean="0"/>
            </a:br>
            <a:endParaRPr lang="en-US" sz="3600" dirty="0"/>
          </a:p>
          <a:p>
            <a:pPr marL="937260" lvl="1" indent="-411480">
              <a:spcBef>
                <a:spcPts val="990"/>
              </a:spcBef>
              <a:buFont typeface="Wingdings" charset="2"/>
              <a:buChar char="§"/>
              <a:defRPr/>
            </a:pPr>
            <a:r>
              <a:rPr lang="en-US" sz="3600" dirty="0"/>
              <a:t> Effective </a:t>
            </a:r>
            <a:r>
              <a:rPr lang="en-US" sz="3600" dirty="0" smtClean="0"/>
              <a:t>Communication</a:t>
            </a:r>
            <a:br>
              <a:rPr lang="en-US" sz="3600" dirty="0" smtClean="0"/>
            </a:br>
            <a:endParaRPr lang="en-US" sz="3600" dirty="0"/>
          </a:p>
          <a:p>
            <a:pPr marL="937260" lvl="1" indent="-411480">
              <a:spcBef>
                <a:spcPts val="990"/>
              </a:spcBef>
              <a:buFont typeface="Wingdings" charset="2"/>
              <a:buChar char="§"/>
              <a:defRPr/>
            </a:pPr>
            <a:r>
              <a:rPr lang="en-US" sz="3600" dirty="0"/>
              <a:t> Reasonableness of </a:t>
            </a:r>
            <a:r>
              <a:rPr lang="en-US" sz="3600" dirty="0" smtClean="0"/>
              <a:t>accommodation</a:t>
            </a:r>
            <a:br>
              <a:rPr lang="en-US" sz="3600" dirty="0" smtClean="0"/>
            </a:br>
            <a:endParaRPr lang="en-US" sz="3600" dirty="0"/>
          </a:p>
          <a:p>
            <a:pPr marL="937260" lvl="1" indent="-411480">
              <a:spcBef>
                <a:spcPts val="990"/>
              </a:spcBef>
              <a:buFont typeface="Wingdings" charset="2"/>
              <a:buChar char="§"/>
              <a:defRPr/>
            </a:pPr>
            <a:r>
              <a:rPr lang="en-US" sz="3600" dirty="0"/>
              <a:t> Affirmative obligation</a:t>
            </a:r>
          </a:p>
          <a:p>
            <a:endParaRPr lang="en-US" sz="3600" dirty="0"/>
          </a:p>
        </p:txBody>
      </p:sp>
    </p:spTree>
    <p:extLst>
      <p:ext uri="{BB962C8B-B14F-4D97-AF65-F5344CB8AC3E}">
        <p14:creationId xmlns:p14="http://schemas.microsoft.com/office/powerpoint/2010/main" val="28776423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algn="ctr"/>
            <a:r>
              <a:rPr lang="en-US" sz="3600" dirty="0" smtClean="0"/>
              <a:t>Rehabilitation Act</a:t>
            </a:r>
            <a:endParaRPr lang="en-US" sz="3600" dirty="0"/>
          </a:p>
        </p:txBody>
      </p:sp>
      <p:sp>
        <p:nvSpPr>
          <p:cNvPr id="2" name="Content Placeholder 1"/>
          <p:cNvSpPr>
            <a:spLocks noGrp="1"/>
          </p:cNvSpPr>
          <p:nvPr>
            <p:ph idx="1"/>
          </p:nvPr>
        </p:nvSpPr>
        <p:spPr/>
        <p:txBody>
          <a:bodyPr/>
          <a:lstStyle/>
          <a:p>
            <a:pPr marL="342900" lvl="1" indent="-342900">
              <a:buFont typeface="Arial" pitchFamily="34" charset="0"/>
              <a:buChar char="•"/>
            </a:pPr>
            <a:r>
              <a:rPr lang="ja-JP" altLang="en-US" i="1" dirty="0">
                <a:latin typeface="Arial"/>
              </a:rPr>
              <a:t>“</a:t>
            </a:r>
            <a:r>
              <a:rPr lang="en-US" i="1" dirty="0"/>
              <a:t> no otherwise qualified individual with a disability in the United States… shall, solely by reason of his disability, be excluded from the participation in, be denied the benefits of, or be subjected to discrimination under any program or activity receiving federal financial assistance. . .</a:t>
            </a:r>
            <a:r>
              <a:rPr lang="ja-JP" altLang="en-US" i="1" dirty="0">
                <a:latin typeface="Arial"/>
              </a:rPr>
              <a:t>”</a:t>
            </a:r>
            <a:r>
              <a:rPr lang="en-US" i="1" dirty="0"/>
              <a:t> (29 U.S.C. Section 794)</a:t>
            </a:r>
          </a:p>
          <a:p>
            <a:endParaRPr lang="en-US" dirty="0"/>
          </a:p>
        </p:txBody>
      </p:sp>
      <p:sp>
        <p:nvSpPr>
          <p:cNvPr id="21507" name="Rectangle 3"/>
          <p:cNvSpPr>
            <a:spLocks noGrp="1" noChangeArrowheads="1"/>
          </p:cNvSpPr>
          <p:nvPr>
            <p:ph type="body" sz="half" idx="2"/>
          </p:nvPr>
        </p:nvSpPr>
        <p:spPr>
          <a:xfrm>
            <a:off x="228600" y="2197101"/>
            <a:ext cx="3008313" cy="3822699"/>
          </a:xfrm>
        </p:spPr>
        <p:txBody>
          <a:bodyPr>
            <a:normAutofit/>
          </a:bodyPr>
          <a:lstStyle/>
          <a:p>
            <a:r>
              <a:rPr lang="en-US" sz="3200" b="1" dirty="0" smtClean="0"/>
              <a:t>Section </a:t>
            </a:r>
            <a:r>
              <a:rPr lang="en-US" sz="3200" b="1" dirty="0"/>
              <a:t>504</a:t>
            </a:r>
            <a:r>
              <a:rPr lang="en-US" sz="3200" dirty="0"/>
              <a:t> </a:t>
            </a:r>
            <a:endParaRPr lang="en-US" sz="3200" dirty="0" smtClean="0"/>
          </a:p>
          <a:p>
            <a:r>
              <a:rPr lang="en-US" sz="3200" dirty="0" smtClean="0"/>
              <a:t>Pertains to all </a:t>
            </a:r>
            <a:r>
              <a:rPr lang="en-US" sz="3200" dirty="0"/>
              <a:t>federally funded </a:t>
            </a:r>
            <a:r>
              <a:rPr lang="en-US" sz="3200" dirty="0" smtClean="0"/>
              <a:t>programs, including education</a:t>
            </a:r>
            <a:r>
              <a:rPr lang="en-US" dirty="0"/>
              <a:t/>
            </a:r>
            <a:br>
              <a:rPr lang="en-US" dirty="0"/>
            </a:br>
            <a:endParaRPr lang="en-US" dirty="0" smtClean="0"/>
          </a:p>
          <a:p>
            <a:endParaRPr lang="en-US" dirty="0" smtClean="0"/>
          </a:p>
          <a:p>
            <a:pPr lvl="1">
              <a:buFont typeface="Wingdings" charset="0"/>
              <a:buNone/>
            </a:pPr>
            <a:endParaRPr lang="en-US" dirty="0"/>
          </a:p>
        </p:txBody>
      </p:sp>
    </p:spTree>
    <p:extLst>
      <p:ext uri="{BB962C8B-B14F-4D97-AF65-F5344CB8AC3E}">
        <p14:creationId xmlns:p14="http://schemas.microsoft.com/office/powerpoint/2010/main" val="22921523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381000" y="1676400"/>
            <a:ext cx="8229600" cy="5181600"/>
          </a:xfrm>
        </p:spPr>
        <p:txBody>
          <a:bodyPr/>
          <a:lstStyle/>
          <a:p>
            <a:r>
              <a:rPr lang="en-US" dirty="0">
                <a:solidFill>
                  <a:schemeClr val="tx1"/>
                </a:solidFill>
              </a:rPr>
              <a:t>Reactive, rather than proactive, model</a:t>
            </a:r>
            <a:br>
              <a:rPr lang="en-US" dirty="0">
                <a:solidFill>
                  <a:schemeClr val="tx1"/>
                </a:solidFill>
              </a:rPr>
            </a:br>
            <a:endParaRPr lang="en-US" dirty="0">
              <a:solidFill>
                <a:schemeClr val="tx1"/>
              </a:solidFill>
            </a:endParaRPr>
          </a:p>
          <a:p>
            <a:r>
              <a:rPr lang="en-US" dirty="0">
                <a:solidFill>
                  <a:schemeClr val="tx1"/>
                </a:solidFill>
              </a:rPr>
              <a:t>Native access can be achieved in many cases, yet the model reinforces </a:t>
            </a:r>
            <a:r>
              <a:rPr lang="ja-JP" altLang="en-US" dirty="0">
                <a:solidFill>
                  <a:schemeClr val="tx1"/>
                </a:solidFill>
                <a:latin typeface="Arial"/>
              </a:rPr>
              <a:t>“</a:t>
            </a:r>
            <a:r>
              <a:rPr lang="en-US" dirty="0">
                <a:solidFill>
                  <a:schemeClr val="tx1"/>
                </a:solidFill>
              </a:rPr>
              <a:t>accommodation</a:t>
            </a:r>
            <a:r>
              <a:rPr lang="ja-JP" altLang="en-US" dirty="0">
                <a:solidFill>
                  <a:schemeClr val="tx1"/>
                </a:solidFill>
                <a:latin typeface="Arial"/>
              </a:rPr>
              <a:t>”</a:t>
            </a:r>
            <a:r>
              <a:rPr lang="en-US" dirty="0">
                <a:solidFill>
                  <a:schemeClr val="tx1"/>
                </a:solidFill>
              </a:rPr>
              <a:t/>
            </a:r>
            <a:br>
              <a:rPr lang="en-US" dirty="0">
                <a:solidFill>
                  <a:schemeClr val="tx1"/>
                </a:solidFill>
              </a:rPr>
            </a:br>
            <a:endParaRPr lang="en-US" dirty="0">
              <a:solidFill>
                <a:schemeClr val="tx1"/>
              </a:solidFill>
            </a:endParaRPr>
          </a:p>
          <a:p>
            <a:r>
              <a:rPr lang="en-US" dirty="0">
                <a:solidFill>
                  <a:schemeClr val="tx1"/>
                </a:solidFill>
              </a:rPr>
              <a:t>Mindset of many is to go to DSO </a:t>
            </a:r>
            <a:r>
              <a:rPr lang="en-US" dirty="0" smtClean="0">
                <a:solidFill>
                  <a:schemeClr val="tx1"/>
                </a:solidFill>
              </a:rPr>
              <a:t>office and they</a:t>
            </a:r>
            <a:r>
              <a:rPr lang="en-US" dirty="0" smtClean="0">
                <a:solidFill>
                  <a:schemeClr val="tx1"/>
                </a:solidFill>
                <a:latin typeface="Arial"/>
              </a:rPr>
              <a:t>’</a:t>
            </a:r>
            <a:r>
              <a:rPr lang="en-US" dirty="0" smtClean="0">
                <a:solidFill>
                  <a:schemeClr val="tx1"/>
                </a:solidFill>
              </a:rPr>
              <a:t>ll </a:t>
            </a:r>
            <a:r>
              <a:rPr lang="en-US" dirty="0">
                <a:solidFill>
                  <a:schemeClr val="tx1"/>
                </a:solidFill>
              </a:rPr>
              <a:t>do it.  They may not have the expertise or </a:t>
            </a:r>
            <a:r>
              <a:rPr lang="en-US" dirty="0" smtClean="0">
                <a:solidFill>
                  <a:schemeClr val="tx1"/>
                </a:solidFill>
              </a:rPr>
              <a:t>be able to influence the entire institution. </a:t>
            </a:r>
            <a:endParaRPr lang="en-US" dirty="0">
              <a:solidFill>
                <a:schemeClr val="tx1"/>
              </a:solidFill>
            </a:endParaRPr>
          </a:p>
        </p:txBody>
      </p:sp>
      <p:sp>
        <p:nvSpPr>
          <p:cNvPr id="106501" name="Rectangle 5"/>
          <p:cNvSpPr>
            <a:spLocks noGrp="1" noChangeArrowheads="1"/>
          </p:cNvSpPr>
          <p:nvPr>
            <p:ph type="title"/>
          </p:nvPr>
        </p:nvSpPr>
        <p:spPr>
          <a:xfrm>
            <a:off x="457200" y="76200"/>
            <a:ext cx="8229600" cy="735012"/>
          </a:xfrm>
          <a:noFill/>
          <a:ln/>
        </p:spPr>
        <p:txBody>
          <a:bodyPr>
            <a:normAutofit/>
          </a:bodyPr>
          <a:lstStyle/>
          <a:p>
            <a:r>
              <a:rPr lang="en-US" sz="4000" dirty="0"/>
              <a:t>504 Model </a:t>
            </a:r>
            <a:r>
              <a:rPr lang="en-US" sz="4000" dirty="0" smtClean="0"/>
              <a:t>may </a:t>
            </a:r>
            <a:r>
              <a:rPr lang="en-US" sz="4000" dirty="0"/>
              <a:t>not fit Web</a:t>
            </a:r>
          </a:p>
        </p:txBody>
      </p:sp>
    </p:spTree>
    <p:extLst>
      <p:ext uri="{BB962C8B-B14F-4D97-AF65-F5344CB8AC3E}">
        <p14:creationId xmlns:p14="http://schemas.microsoft.com/office/powerpoint/2010/main" val="40880869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514600"/>
            <a:ext cx="8229600" cy="1143000"/>
          </a:xfrm>
        </p:spPr>
        <p:txBody>
          <a:bodyPr>
            <a:normAutofit fontScale="90000"/>
          </a:bodyPr>
          <a:lstStyle/>
          <a:p>
            <a:r>
              <a:rPr lang="en-US" sz="4400" b="0" dirty="0">
                <a:solidFill>
                  <a:schemeClr val="tx1"/>
                </a:solidFill>
              </a:rPr>
              <a:t>Section 508 of the Rehabilitation Act of 1997 provides the legislative language for accessible electronic information technology, including the Internet</a:t>
            </a:r>
          </a:p>
        </p:txBody>
      </p:sp>
      <p:sp>
        <p:nvSpPr>
          <p:cNvPr id="63491" name="Rectangle 3"/>
          <p:cNvSpPr>
            <a:spLocks noGrp="1" noChangeArrowheads="1"/>
          </p:cNvSpPr>
          <p:nvPr>
            <p:ph idx="1"/>
          </p:nvPr>
        </p:nvSpPr>
        <p:spPr>
          <a:xfrm>
            <a:off x="457200" y="1600201"/>
            <a:ext cx="8229600" cy="3657600"/>
          </a:xfrm>
          <a:prstGeom prst="rect">
            <a:avLst/>
          </a:prstGeom>
        </p:spPr>
        <p:txBody>
          <a:bodyPr>
            <a:normAutofit/>
          </a:bodyPr>
          <a:lstStyle/>
          <a:p>
            <a:pPr marL="0" indent="0">
              <a:buNone/>
            </a:pPr>
            <a:r>
              <a:rPr lang="en-US" dirty="0" smtClean="0"/>
              <a:t>                        </a:t>
            </a:r>
          </a:p>
          <a:p>
            <a:pPr marL="0" indent="0">
              <a:buNone/>
            </a:pPr>
            <a:endParaRPr lang="en-US" dirty="0" smtClean="0"/>
          </a:p>
          <a:p>
            <a:pPr marL="0" indent="0">
              <a:buNone/>
            </a:pPr>
            <a:endParaRPr lang="en-US" dirty="0"/>
          </a:p>
        </p:txBody>
      </p:sp>
      <p:sp>
        <p:nvSpPr>
          <p:cNvPr id="63492" name="Rectangle 4"/>
          <p:cNvSpPr>
            <a:spLocks noChangeArrowheads="1"/>
          </p:cNvSpPr>
          <p:nvPr/>
        </p:nvSpPr>
        <p:spPr bwMode="auto">
          <a:xfrm>
            <a:off x="990600" y="2286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ctr" eaLnBrk="1" hangingPunct="1"/>
            <a:r>
              <a:rPr lang="en-US" sz="5400" dirty="0">
                <a:solidFill>
                  <a:schemeClr val="accent4"/>
                </a:solidFill>
                <a:effectLst>
                  <a:outerShdw blurRad="38100" dist="38100" dir="2700000" algn="tl">
                    <a:srgbClr val="000000"/>
                  </a:outerShdw>
                </a:effectLst>
                <a:latin typeface="Arial" charset="0"/>
              </a:rPr>
              <a:t>Section 508 </a:t>
            </a:r>
          </a:p>
        </p:txBody>
      </p:sp>
      <p:sp>
        <p:nvSpPr>
          <p:cNvPr id="3" name="TextBox 2"/>
          <p:cNvSpPr txBox="1"/>
          <p:nvPr/>
        </p:nvSpPr>
        <p:spPr>
          <a:xfrm>
            <a:off x="2902822" y="5144869"/>
            <a:ext cx="3574178" cy="830997"/>
          </a:xfrm>
          <a:prstGeom prst="rect">
            <a:avLst/>
          </a:prstGeom>
          <a:noFill/>
        </p:spPr>
        <p:txBody>
          <a:bodyPr wrap="none" rtlCol="0">
            <a:spAutoFit/>
          </a:bodyPr>
          <a:lstStyle/>
          <a:p>
            <a:r>
              <a:rPr lang="en-US" sz="2400" i="1" dirty="0">
                <a:solidFill>
                  <a:schemeClr val="accent3"/>
                </a:solidFill>
              </a:rPr>
              <a:t>Took effect:  June 21, 2001</a:t>
            </a:r>
          </a:p>
          <a:p>
            <a:endParaRPr lang="en-US" sz="2400" dirty="0">
              <a:solidFill>
                <a:schemeClr val="accent3"/>
              </a:solidFill>
            </a:endParaRPr>
          </a:p>
        </p:txBody>
      </p:sp>
    </p:spTree>
    <p:extLst>
      <p:ext uri="{BB962C8B-B14F-4D97-AF65-F5344CB8AC3E}">
        <p14:creationId xmlns:p14="http://schemas.microsoft.com/office/powerpoint/2010/main" val="23543078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Used </a:t>
            </a:r>
            <a:r>
              <a:rPr lang="en-US" dirty="0"/>
              <a:t>to define floor of access  (16 standards</a:t>
            </a:r>
            <a:r>
              <a:rPr lang="en-US" dirty="0" smtClean="0"/>
              <a:t>)</a:t>
            </a:r>
            <a:br>
              <a:rPr lang="en-US" dirty="0" smtClean="0"/>
            </a:br>
            <a:endParaRPr lang="en-US" dirty="0" smtClean="0"/>
          </a:p>
          <a:p>
            <a:r>
              <a:rPr lang="en-US" dirty="0" smtClean="0"/>
              <a:t>Many use this as their standard for </a:t>
            </a:r>
            <a:r>
              <a:rPr lang="en-US" dirty="0" err="1" smtClean="0"/>
              <a:t>convienence</a:t>
            </a:r>
            <a:r>
              <a:rPr lang="en-US" dirty="0" smtClean="0"/>
              <a:t> or worry</a:t>
            </a:r>
            <a:br>
              <a:rPr lang="en-US" dirty="0" smtClean="0"/>
            </a:br>
            <a:endParaRPr lang="en-US" dirty="0" smtClean="0"/>
          </a:p>
          <a:p>
            <a:r>
              <a:rPr lang="en-US" dirty="0" smtClean="0"/>
              <a:t>It is under a refresh</a:t>
            </a:r>
            <a:br>
              <a:rPr lang="en-US" dirty="0" smtClean="0"/>
            </a:br>
            <a:r>
              <a:rPr lang="en-US" dirty="0" smtClean="0"/>
              <a:t> </a:t>
            </a:r>
            <a:endParaRPr lang="en-US" dirty="0"/>
          </a:p>
          <a:p>
            <a:r>
              <a:rPr lang="en-US" dirty="0"/>
              <a:t>Emerging in federal RFP</a:t>
            </a:r>
            <a:r>
              <a:rPr lang="ja-JP" altLang="en-US" dirty="0">
                <a:latin typeface="Arial"/>
              </a:rPr>
              <a:t>’</a:t>
            </a:r>
            <a:r>
              <a:rPr lang="en-US" dirty="0"/>
              <a:t>s and contracts, </a:t>
            </a:r>
            <a:r>
              <a:rPr lang="en-US" dirty="0" smtClean="0"/>
              <a:t>watch your grant office</a:t>
            </a:r>
            <a:endParaRPr lang="en-US" sz="2400" dirty="0"/>
          </a:p>
          <a:p>
            <a:endParaRPr lang="en-US" dirty="0"/>
          </a:p>
        </p:txBody>
      </p:sp>
      <p:sp>
        <p:nvSpPr>
          <p:cNvPr id="5" name="Rectangle 2"/>
          <p:cNvSpPr txBox="1">
            <a:spLocks noChangeArrowheads="1"/>
          </p:cNvSpPr>
          <p:nvPr/>
        </p:nvSpPr>
        <p:spPr>
          <a:xfrm>
            <a:off x="228600" y="609600"/>
            <a:ext cx="3008313" cy="82550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3600" dirty="0" smtClean="0"/>
              <a:t>Rehabilitation Act</a:t>
            </a:r>
            <a:endParaRPr lang="en-US" sz="3600" dirty="0"/>
          </a:p>
        </p:txBody>
      </p:sp>
      <p:sp>
        <p:nvSpPr>
          <p:cNvPr id="8" name="Rectangle 3"/>
          <p:cNvSpPr txBox="1">
            <a:spLocks noChangeArrowheads="1"/>
          </p:cNvSpPr>
          <p:nvPr/>
        </p:nvSpPr>
        <p:spPr>
          <a:xfrm>
            <a:off x="268287" y="2044701"/>
            <a:ext cx="3008313" cy="382269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3200" b="1" dirty="0" smtClean="0"/>
              <a:t>Section 508</a:t>
            </a:r>
            <a:r>
              <a:rPr lang="en-US" sz="3200" dirty="0" smtClean="0"/>
              <a:t> </a:t>
            </a:r>
          </a:p>
          <a:p>
            <a:r>
              <a:rPr lang="en-US" sz="3200" dirty="0" smtClean="0"/>
              <a:t>Pertains to federal agencies</a:t>
            </a:r>
            <a:endParaRPr lang="en-US" dirty="0" smtClean="0"/>
          </a:p>
          <a:p>
            <a:endParaRPr lang="en-US" dirty="0" smtClean="0"/>
          </a:p>
          <a:p>
            <a:pPr lvl="1">
              <a:buFont typeface="Wingdings" charset="0"/>
              <a:buNone/>
            </a:pPr>
            <a:endParaRPr lang="en-US" dirty="0"/>
          </a:p>
        </p:txBody>
      </p:sp>
    </p:spTree>
    <p:extLst>
      <p:ext uri="{BB962C8B-B14F-4D97-AF65-F5344CB8AC3E}">
        <p14:creationId xmlns:p14="http://schemas.microsoft.com/office/powerpoint/2010/main" val="37633411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1"/>
            <a:endParaRPr lang="en-US" sz="2400" dirty="0"/>
          </a:p>
          <a:p>
            <a:r>
              <a:rPr lang="en-US" sz="3200" dirty="0">
                <a:solidFill>
                  <a:srgbClr val="FFFFFF"/>
                </a:solidFill>
              </a:rPr>
              <a:t>Civil Rights </a:t>
            </a:r>
            <a:r>
              <a:rPr lang="en-US" sz="3200" dirty="0" smtClean="0">
                <a:solidFill>
                  <a:srgbClr val="FFFFFF"/>
                </a:solidFill>
              </a:rPr>
              <a:t>Legislation</a:t>
            </a:r>
            <a:br>
              <a:rPr lang="en-US" sz="3200" dirty="0" smtClean="0">
                <a:solidFill>
                  <a:srgbClr val="FFFFFF"/>
                </a:solidFill>
              </a:rPr>
            </a:br>
            <a:endParaRPr lang="en-US" sz="3200" dirty="0">
              <a:solidFill>
                <a:srgbClr val="FFFFFF"/>
              </a:solidFill>
            </a:endParaRPr>
          </a:p>
          <a:p>
            <a:r>
              <a:rPr lang="en-US" sz="3200" dirty="0">
                <a:solidFill>
                  <a:srgbClr val="FFFFFF"/>
                </a:solidFill>
              </a:rPr>
              <a:t>Word </a:t>
            </a:r>
            <a:r>
              <a:rPr lang="ja-JP" altLang="en-US" sz="3200" dirty="0">
                <a:solidFill>
                  <a:srgbClr val="FFFFFF"/>
                </a:solidFill>
                <a:latin typeface="Arial"/>
              </a:rPr>
              <a:t>“</a:t>
            </a:r>
            <a:r>
              <a:rPr lang="en-US" sz="3200" dirty="0">
                <a:solidFill>
                  <a:srgbClr val="FFFFFF"/>
                </a:solidFill>
              </a:rPr>
              <a:t>Internet</a:t>
            </a:r>
            <a:r>
              <a:rPr lang="ja-JP" altLang="en-US" sz="3200" dirty="0">
                <a:solidFill>
                  <a:srgbClr val="FFFFFF"/>
                </a:solidFill>
                <a:latin typeface="Arial"/>
              </a:rPr>
              <a:t>”</a:t>
            </a:r>
            <a:r>
              <a:rPr lang="en-US" sz="3200" dirty="0">
                <a:solidFill>
                  <a:srgbClr val="FFFFFF"/>
                </a:solidFill>
              </a:rPr>
              <a:t> not in ADA </a:t>
            </a:r>
            <a:r>
              <a:rPr lang="en-US" sz="3200" dirty="0" smtClean="0">
                <a:solidFill>
                  <a:srgbClr val="FFFFFF"/>
                </a:solidFill>
              </a:rPr>
              <a:t/>
            </a:r>
            <a:br>
              <a:rPr lang="en-US" sz="3200" dirty="0" smtClean="0">
                <a:solidFill>
                  <a:srgbClr val="FFFFFF"/>
                </a:solidFill>
              </a:rPr>
            </a:br>
            <a:endParaRPr lang="en-US" sz="3200" dirty="0">
              <a:solidFill>
                <a:srgbClr val="FFFFFF"/>
              </a:solidFill>
            </a:endParaRPr>
          </a:p>
          <a:p>
            <a:r>
              <a:rPr lang="en-US" sz="3200" dirty="0">
                <a:solidFill>
                  <a:srgbClr val="FFFFFF"/>
                </a:solidFill>
              </a:rPr>
              <a:t>Employment </a:t>
            </a:r>
            <a:r>
              <a:rPr lang="en-US" sz="3200" dirty="0" smtClean="0">
                <a:solidFill>
                  <a:srgbClr val="FFFFFF"/>
                </a:solidFill>
              </a:rPr>
              <a:t>discrimination</a:t>
            </a:r>
            <a:br>
              <a:rPr lang="en-US" sz="3200" dirty="0" smtClean="0">
                <a:solidFill>
                  <a:srgbClr val="FFFFFF"/>
                </a:solidFill>
              </a:rPr>
            </a:br>
            <a:endParaRPr lang="en-US" sz="3200" dirty="0">
              <a:solidFill>
                <a:srgbClr val="FFFFFF"/>
              </a:solidFill>
            </a:endParaRPr>
          </a:p>
          <a:p>
            <a:pPr>
              <a:lnSpc>
                <a:spcPct val="90000"/>
              </a:lnSpc>
            </a:pPr>
            <a:r>
              <a:rPr lang="en-US" sz="3200" dirty="0">
                <a:solidFill>
                  <a:srgbClr val="FFFFFF"/>
                </a:solidFill>
              </a:rPr>
              <a:t>Title II: effective </a:t>
            </a:r>
            <a:r>
              <a:rPr lang="en-US" sz="3200" dirty="0" smtClean="0">
                <a:solidFill>
                  <a:srgbClr val="FFFFFF"/>
                </a:solidFill>
              </a:rPr>
              <a:t>communication</a:t>
            </a:r>
            <a:br>
              <a:rPr lang="en-US" sz="3200" dirty="0" smtClean="0">
                <a:solidFill>
                  <a:srgbClr val="FFFFFF"/>
                </a:solidFill>
              </a:rPr>
            </a:br>
            <a:endParaRPr lang="en-US" sz="3200" dirty="0">
              <a:solidFill>
                <a:srgbClr val="FFFFFF"/>
              </a:solidFill>
            </a:endParaRPr>
          </a:p>
          <a:p>
            <a:pPr>
              <a:lnSpc>
                <a:spcPct val="90000"/>
              </a:lnSpc>
            </a:pPr>
            <a:r>
              <a:rPr lang="en-US" sz="3200" dirty="0">
                <a:solidFill>
                  <a:srgbClr val="FFFFFF"/>
                </a:solidFill>
              </a:rPr>
              <a:t>Title III: place of public accommodation  </a:t>
            </a:r>
          </a:p>
          <a:p>
            <a:endParaRPr lang="en-US" dirty="0"/>
          </a:p>
        </p:txBody>
      </p:sp>
      <p:sp>
        <p:nvSpPr>
          <p:cNvPr id="5" name="Rectangle 2"/>
          <p:cNvSpPr txBox="1">
            <a:spLocks noChangeArrowheads="1"/>
          </p:cNvSpPr>
          <p:nvPr/>
        </p:nvSpPr>
        <p:spPr>
          <a:xfrm>
            <a:off x="115887" y="2057400"/>
            <a:ext cx="3008313" cy="82550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5400" dirty="0" smtClean="0"/>
              <a:t>ADA</a:t>
            </a:r>
            <a:endParaRPr lang="en-US" sz="5400" dirty="0"/>
          </a:p>
        </p:txBody>
      </p:sp>
    </p:spTree>
    <p:extLst>
      <p:ext uri="{BB962C8B-B14F-4D97-AF65-F5344CB8AC3E}">
        <p14:creationId xmlns:p14="http://schemas.microsoft.com/office/powerpoint/2010/main" val="29327494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600" dirty="0" smtClean="0"/>
              <a:t>AFFIRMATIVE </a:t>
            </a:r>
            <a:br>
              <a:rPr lang="en-US" sz="3600" dirty="0" smtClean="0"/>
            </a:br>
            <a:r>
              <a:rPr lang="en-US" sz="3600" dirty="0" smtClean="0"/>
              <a:t>OBLIGATION</a:t>
            </a:r>
            <a:endParaRPr lang="en-US" sz="3600" dirty="0"/>
          </a:p>
        </p:txBody>
      </p:sp>
      <p:sp>
        <p:nvSpPr>
          <p:cNvPr id="7" name="Rectangle 1"/>
          <p:cNvSpPr>
            <a:spLocks noGrp="1" noChangeArrowheads="1"/>
          </p:cNvSpPr>
          <p:nvPr>
            <p:ph idx="1"/>
          </p:nvPr>
        </p:nvSpPr>
        <p:spPr/>
        <p:txBody>
          <a:bodyPr rIns="411480">
            <a:noAutofit/>
          </a:bodyPr>
          <a:lstStyle/>
          <a:p>
            <a:pPr marL="0" indent="0" algn="ctr" eaLnBrk="1" hangingPunct="1">
              <a:buNone/>
              <a:defRPr/>
            </a:pPr>
            <a:r>
              <a:rPr lang="en-US" sz="3200" i="1" dirty="0" smtClean="0"/>
              <a:t>“A </a:t>
            </a:r>
            <a:r>
              <a:rPr lang="en-US" sz="3200" i="1" dirty="0"/>
              <a:t>public entity violates its obligations under the ADA when it only responds on an ad-hoc basis to individual requests for accommodation. There is an affirmative duty to develop a comprehensive policy in advance of any request for auxiliary aids or </a:t>
            </a:r>
            <a:r>
              <a:rPr lang="en-US" sz="3200" i="1" dirty="0" smtClean="0"/>
              <a:t>services”</a:t>
            </a:r>
            <a:endParaRPr lang="en-US" sz="3200" i="1" dirty="0"/>
          </a:p>
        </p:txBody>
      </p:sp>
    </p:spTree>
    <p:extLst>
      <p:ext uri="{BB962C8B-B14F-4D97-AF65-F5344CB8AC3E}">
        <p14:creationId xmlns:p14="http://schemas.microsoft.com/office/powerpoint/2010/main" val="7605224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09600"/>
            <a:ext cx="3429000" cy="825500"/>
          </a:xfrm>
        </p:spPr>
        <p:txBody>
          <a:bodyPr>
            <a:normAutofit/>
          </a:bodyPr>
          <a:lstStyle/>
          <a:p>
            <a:pPr algn="ctr"/>
            <a:r>
              <a:rPr lang="en-US" sz="2400" dirty="0" smtClean="0"/>
              <a:t>A little about </a:t>
            </a:r>
            <a:br>
              <a:rPr lang="en-US" sz="2400" dirty="0" smtClean="0"/>
            </a:br>
            <a:r>
              <a:rPr lang="en-US" sz="2400" dirty="0" smtClean="0"/>
              <a:t>myself . . .</a:t>
            </a:r>
            <a:endParaRPr lang="en-US" sz="2400" dirty="0"/>
          </a:p>
        </p:txBody>
      </p:sp>
      <p:sp>
        <p:nvSpPr>
          <p:cNvPr id="5" name="Content Placeholder 4"/>
          <p:cNvSpPr>
            <a:spLocks noGrp="1"/>
          </p:cNvSpPr>
          <p:nvPr>
            <p:ph idx="1"/>
          </p:nvPr>
        </p:nvSpPr>
        <p:spPr>
          <a:xfrm>
            <a:off x="3803650" y="609600"/>
            <a:ext cx="5111750" cy="5943600"/>
          </a:xfrm>
        </p:spPr>
        <p:txBody>
          <a:bodyPr>
            <a:normAutofit fontScale="92500" lnSpcReduction="10000"/>
          </a:bodyPr>
          <a:lstStyle/>
          <a:p>
            <a:r>
              <a:rPr lang="en-US" dirty="0" smtClean="0"/>
              <a:t>Director</a:t>
            </a:r>
          </a:p>
          <a:p>
            <a:pPr lvl="1"/>
            <a:r>
              <a:rPr lang="en-US" dirty="0" smtClean="0"/>
              <a:t>WebAIM</a:t>
            </a:r>
          </a:p>
          <a:p>
            <a:pPr lvl="1"/>
            <a:r>
              <a:rPr lang="en-US" dirty="0" smtClean="0"/>
              <a:t>National Center on Disability and Access to Education</a:t>
            </a:r>
            <a:br>
              <a:rPr lang="en-US" dirty="0" smtClean="0"/>
            </a:br>
            <a:r>
              <a:rPr lang="en-US" dirty="0" smtClean="0"/>
              <a:t> (and project GOALS)</a:t>
            </a:r>
            <a:br>
              <a:rPr lang="en-US" dirty="0" smtClean="0"/>
            </a:br>
            <a:endParaRPr lang="en-US" dirty="0" smtClean="0"/>
          </a:p>
          <a:p>
            <a:r>
              <a:rPr lang="en-US" dirty="0" smtClean="0"/>
              <a:t>Housed at Utah State University</a:t>
            </a:r>
            <a:br>
              <a:rPr lang="en-US" dirty="0" smtClean="0"/>
            </a:br>
            <a:endParaRPr lang="en-US" dirty="0" smtClean="0"/>
          </a:p>
          <a:p>
            <a:r>
              <a:rPr lang="en-US" dirty="0" smtClean="0"/>
              <a:t>Accessibility advocate since 1996</a:t>
            </a:r>
            <a:br>
              <a:rPr lang="en-US" dirty="0" smtClean="0"/>
            </a:br>
            <a:endParaRPr lang="en-US" dirty="0" smtClean="0"/>
          </a:p>
          <a:p>
            <a:r>
              <a:rPr lang="en-US" dirty="0"/>
              <a:t>I am NOT a lawyer.  If you seek legal advice, please contact institutional counsel or an attorney</a:t>
            </a:r>
          </a:p>
          <a:p>
            <a:endParaRPr lang="en-US" dirty="0"/>
          </a:p>
        </p:txBody>
      </p:sp>
      <p:sp>
        <p:nvSpPr>
          <p:cNvPr id="6" name="Text Placeholder 5"/>
          <p:cNvSpPr>
            <a:spLocks noGrp="1"/>
          </p:cNvSpPr>
          <p:nvPr>
            <p:ph type="body" sz="half" idx="2"/>
          </p:nvPr>
        </p:nvSpPr>
        <p:spPr>
          <a:xfrm>
            <a:off x="228600" y="4572000"/>
            <a:ext cx="3008313" cy="1460499"/>
          </a:xfrm>
        </p:spPr>
        <p:txBody>
          <a:bodyPr>
            <a:normAutofit/>
          </a:bodyPr>
          <a:lstStyle/>
          <a:p>
            <a:pPr algn="ctr"/>
            <a:endParaRPr lang="en-US" sz="1600" dirty="0" smtClean="0"/>
          </a:p>
          <a:p>
            <a:pPr algn="ctr"/>
            <a:r>
              <a:rPr lang="en-US" sz="2000" dirty="0" smtClean="0"/>
              <a:t>Cyndi Rowland, Ph.D.</a:t>
            </a:r>
            <a:endParaRPr lang="en-US" sz="2000" dirty="0"/>
          </a:p>
        </p:txBody>
      </p:sp>
      <p:pic>
        <p:nvPicPr>
          <p:cNvPr id="8" name="Picture 7" descr="0137_2_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6900" y="1600200"/>
            <a:ext cx="2146300" cy="2921111"/>
          </a:xfrm>
          <a:prstGeom prst="rect">
            <a:avLst/>
          </a:prstGeom>
        </p:spPr>
      </p:pic>
    </p:spTree>
    <p:extLst>
      <p:ext uri="{BB962C8B-B14F-4D97-AF65-F5344CB8AC3E}">
        <p14:creationId xmlns:p14="http://schemas.microsoft.com/office/powerpoint/2010/main" val="13623720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76200"/>
            <a:ext cx="8458200" cy="1143000"/>
          </a:xfrm>
        </p:spPr>
        <p:txBody>
          <a:bodyPr>
            <a:normAutofit fontScale="90000"/>
          </a:bodyPr>
          <a:lstStyle/>
          <a:p>
            <a:r>
              <a:rPr lang="en-US" sz="4000" dirty="0" smtClean="0"/>
              <a:t>ADA helps </a:t>
            </a:r>
            <a:r>
              <a:rPr lang="en-US" sz="4000" dirty="0"/>
              <a:t>us think about </a:t>
            </a:r>
            <a:r>
              <a:rPr lang="en-US" sz="4000" dirty="0" smtClean="0"/>
              <a:t>electronic </a:t>
            </a:r>
            <a:r>
              <a:rPr lang="en-US" sz="4000" dirty="0"/>
              <a:t>access</a:t>
            </a:r>
          </a:p>
        </p:txBody>
      </p:sp>
      <p:sp>
        <p:nvSpPr>
          <p:cNvPr id="93187" name="Rectangle 3"/>
          <p:cNvSpPr>
            <a:spLocks noGrp="1" noChangeArrowheads="1"/>
          </p:cNvSpPr>
          <p:nvPr>
            <p:ph type="body" idx="1"/>
          </p:nvPr>
        </p:nvSpPr>
        <p:spPr>
          <a:xfrm>
            <a:off x="449179" y="1143000"/>
            <a:ext cx="8686800" cy="4724400"/>
          </a:xfrm>
        </p:spPr>
        <p:txBody>
          <a:bodyPr/>
          <a:lstStyle/>
          <a:p>
            <a:pPr>
              <a:lnSpc>
                <a:spcPct val="90000"/>
              </a:lnSpc>
            </a:pPr>
            <a:r>
              <a:rPr lang="en-US" sz="2800" dirty="0">
                <a:solidFill>
                  <a:schemeClr val="tx1"/>
                </a:solidFill>
              </a:rPr>
              <a:t>Right to access entire building</a:t>
            </a:r>
          </a:p>
          <a:p>
            <a:pPr lvl="1">
              <a:lnSpc>
                <a:spcPct val="90000"/>
              </a:lnSpc>
            </a:pPr>
            <a:r>
              <a:rPr lang="en-US" sz="2400" dirty="0">
                <a:solidFill>
                  <a:schemeClr val="tx1"/>
                </a:solidFill>
              </a:rPr>
              <a:t>Rights to independence</a:t>
            </a:r>
          </a:p>
          <a:p>
            <a:pPr lvl="1">
              <a:lnSpc>
                <a:spcPct val="90000"/>
              </a:lnSpc>
            </a:pPr>
            <a:r>
              <a:rPr lang="en-US" sz="2400" dirty="0">
                <a:solidFill>
                  <a:schemeClr val="tx1"/>
                </a:solidFill>
              </a:rPr>
              <a:t>Back doors problematic</a:t>
            </a:r>
          </a:p>
          <a:p>
            <a:pPr>
              <a:lnSpc>
                <a:spcPct val="90000"/>
              </a:lnSpc>
            </a:pPr>
            <a:r>
              <a:rPr lang="en-US" sz="2800" dirty="0">
                <a:solidFill>
                  <a:schemeClr val="tx1"/>
                </a:solidFill>
              </a:rPr>
              <a:t>Could not go around ADA by </a:t>
            </a:r>
            <a:r>
              <a:rPr lang="ja-JP" altLang="en-US" sz="2800" dirty="0">
                <a:solidFill>
                  <a:schemeClr val="tx1"/>
                </a:solidFill>
                <a:latin typeface="Arial"/>
              </a:rPr>
              <a:t>“</a:t>
            </a:r>
            <a:r>
              <a:rPr lang="en-US" sz="2800" dirty="0">
                <a:solidFill>
                  <a:schemeClr val="tx1"/>
                </a:solidFill>
              </a:rPr>
              <a:t>renting</a:t>
            </a:r>
            <a:r>
              <a:rPr lang="ja-JP" altLang="en-US" sz="2800" dirty="0">
                <a:solidFill>
                  <a:schemeClr val="tx1"/>
                </a:solidFill>
                <a:latin typeface="Arial"/>
              </a:rPr>
              <a:t>”</a:t>
            </a:r>
            <a:r>
              <a:rPr lang="en-US" sz="2800" dirty="0">
                <a:solidFill>
                  <a:schemeClr val="tx1"/>
                </a:solidFill>
              </a:rPr>
              <a:t> inaccessible buildings</a:t>
            </a:r>
          </a:p>
          <a:p>
            <a:pPr>
              <a:lnSpc>
                <a:spcPct val="90000"/>
              </a:lnSpc>
            </a:pPr>
            <a:r>
              <a:rPr lang="en-US" sz="2800" dirty="0">
                <a:solidFill>
                  <a:schemeClr val="tx1"/>
                </a:solidFill>
              </a:rPr>
              <a:t>Remodel </a:t>
            </a:r>
            <a:r>
              <a:rPr lang="ja-JP" altLang="en-US" sz="2800" dirty="0">
                <a:solidFill>
                  <a:schemeClr val="tx1"/>
                </a:solidFill>
                <a:latin typeface="Arial"/>
              </a:rPr>
              <a:t>“</a:t>
            </a:r>
            <a:r>
              <a:rPr lang="en-US" sz="2800" dirty="0">
                <a:solidFill>
                  <a:schemeClr val="tx1"/>
                </a:solidFill>
              </a:rPr>
              <a:t>springs</a:t>
            </a:r>
            <a:r>
              <a:rPr lang="ja-JP" altLang="en-US" sz="2800" dirty="0">
                <a:solidFill>
                  <a:schemeClr val="tx1"/>
                </a:solidFill>
                <a:latin typeface="Arial"/>
              </a:rPr>
              <a:t>”</a:t>
            </a:r>
            <a:r>
              <a:rPr lang="en-US" sz="2800" dirty="0">
                <a:solidFill>
                  <a:schemeClr val="tx1"/>
                </a:solidFill>
              </a:rPr>
              <a:t> law into place</a:t>
            </a:r>
          </a:p>
          <a:p>
            <a:pPr lvl="1">
              <a:lnSpc>
                <a:spcPct val="90000"/>
              </a:lnSpc>
            </a:pPr>
            <a:r>
              <a:rPr lang="en-US" sz="2400" dirty="0">
                <a:solidFill>
                  <a:schemeClr val="tx1"/>
                </a:solidFill>
              </a:rPr>
              <a:t>Legacy pages</a:t>
            </a:r>
          </a:p>
          <a:p>
            <a:pPr>
              <a:lnSpc>
                <a:spcPct val="90000"/>
              </a:lnSpc>
            </a:pPr>
            <a:r>
              <a:rPr lang="en-US" sz="2800" dirty="0">
                <a:solidFill>
                  <a:schemeClr val="tx1"/>
                </a:solidFill>
              </a:rPr>
              <a:t>Written transition plan necessary </a:t>
            </a:r>
            <a:endParaRPr lang="en-US" sz="2400" dirty="0">
              <a:solidFill>
                <a:schemeClr val="tx1"/>
              </a:solidFill>
            </a:endParaRPr>
          </a:p>
          <a:p>
            <a:pPr>
              <a:lnSpc>
                <a:spcPct val="90000"/>
              </a:lnSpc>
            </a:pPr>
            <a:r>
              <a:rPr lang="en-US" sz="2800" dirty="0">
                <a:solidFill>
                  <a:schemeClr val="tx1"/>
                </a:solidFill>
              </a:rPr>
              <a:t>Regulations began to inform professions (e.g., architects, engineers, building inspectors)</a:t>
            </a:r>
          </a:p>
          <a:p>
            <a:pPr>
              <a:lnSpc>
                <a:spcPct val="90000"/>
              </a:lnSpc>
            </a:pPr>
            <a:endParaRPr lang="en-US" sz="2800" dirty="0">
              <a:solidFill>
                <a:schemeClr val="tx1"/>
              </a:solidFill>
            </a:endParaRPr>
          </a:p>
          <a:p>
            <a:pPr>
              <a:lnSpc>
                <a:spcPct val="90000"/>
              </a:lnSpc>
            </a:pPr>
            <a:endParaRPr lang="en-US" sz="2800" dirty="0">
              <a:solidFill>
                <a:schemeClr val="tx1"/>
              </a:solidFill>
            </a:endParaRPr>
          </a:p>
          <a:p>
            <a:pPr>
              <a:lnSpc>
                <a:spcPct val="90000"/>
              </a:lnSpc>
            </a:pPr>
            <a:endParaRPr lang="en-US" sz="2800" dirty="0">
              <a:solidFill>
                <a:schemeClr val="tx1"/>
              </a:solidFill>
            </a:endParaRPr>
          </a:p>
        </p:txBody>
      </p:sp>
    </p:spTree>
    <p:extLst>
      <p:ext uri="{BB962C8B-B14F-4D97-AF65-F5344CB8AC3E}">
        <p14:creationId xmlns:p14="http://schemas.microsoft.com/office/powerpoint/2010/main" val="22237986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008000"/>
                </a:solidFill>
              </a:rPr>
              <a:t>Other Laws</a:t>
            </a:r>
            <a:endParaRPr lang="en-US" sz="4400" dirty="0">
              <a:solidFill>
                <a:srgbClr val="008000"/>
              </a:solidFill>
            </a:endParaRPr>
          </a:p>
        </p:txBody>
      </p:sp>
      <p:sp>
        <p:nvSpPr>
          <p:cNvPr id="3" name="Content Placeholder 2"/>
          <p:cNvSpPr>
            <a:spLocks noGrp="1"/>
          </p:cNvSpPr>
          <p:nvPr>
            <p:ph idx="1"/>
          </p:nvPr>
        </p:nvSpPr>
        <p:spPr/>
        <p:txBody>
          <a:bodyPr/>
          <a:lstStyle/>
          <a:p>
            <a:r>
              <a:rPr lang="en-US" dirty="0" smtClean="0"/>
              <a:t>Many states have their own accessibility law, but it does not always extend to higher education</a:t>
            </a:r>
            <a:br>
              <a:rPr lang="en-US" dirty="0" smtClean="0"/>
            </a:br>
            <a:endParaRPr lang="en-US" dirty="0" smtClean="0"/>
          </a:p>
          <a:p>
            <a:r>
              <a:rPr lang="en-US" dirty="0" smtClean="0"/>
              <a:t>International laws are in place if you serve students outside of the US</a:t>
            </a:r>
            <a:endParaRPr lang="en-US" dirty="0"/>
          </a:p>
        </p:txBody>
      </p:sp>
    </p:spTree>
    <p:extLst>
      <p:ext uri="{BB962C8B-B14F-4D97-AF65-F5344CB8AC3E}">
        <p14:creationId xmlns:p14="http://schemas.microsoft.com/office/powerpoint/2010/main" val="40848708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895600" y="2057400"/>
            <a:ext cx="6019800" cy="1143000"/>
          </a:xfrm>
        </p:spPr>
        <p:txBody>
          <a:bodyPr>
            <a:normAutofit fontScale="90000"/>
          </a:bodyPr>
          <a:lstStyle/>
          <a:p>
            <a:r>
              <a:rPr lang="en-US" sz="8000" i="1" dirty="0"/>
              <a:t>Questions or comments?</a:t>
            </a:r>
          </a:p>
        </p:txBody>
      </p:sp>
      <p:sp>
        <p:nvSpPr>
          <p:cNvPr id="3" name="TextBox 2"/>
          <p:cNvSpPr txBox="1"/>
          <p:nvPr/>
        </p:nvSpPr>
        <p:spPr>
          <a:xfrm>
            <a:off x="4136642" y="6172200"/>
            <a:ext cx="4931158" cy="461665"/>
          </a:xfrm>
          <a:prstGeom prst="rect">
            <a:avLst/>
          </a:prstGeom>
          <a:noFill/>
        </p:spPr>
        <p:txBody>
          <a:bodyPr wrap="none" rtlCol="0">
            <a:spAutoFit/>
          </a:bodyPr>
          <a:lstStyle/>
          <a:p>
            <a:r>
              <a:rPr lang="en-US" sz="2400" i="1" dirty="0" smtClean="0"/>
              <a:t>Next section:  Recent legal complaints</a:t>
            </a:r>
            <a:endParaRPr lang="en-US" sz="2400" i="1" dirty="0"/>
          </a:p>
        </p:txBody>
      </p:sp>
    </p:spTree>
    <p:extLst>
      <p:ext uri="{BB962C8B-B14F-4D97-AF65-F5344CB8AC3E}">
        <p14:creationId xmlns:p14="http://schemas.microsoft.com/office/powerpoint/2010/main" val="651480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0"/>
            <a:ext cx="8348134" cy="1676400"/>
          </a:xfrm>
        </p:spPr>
        <p:txBody>
          <a:bodyPr>
            <a:normAutofit/>
          </a:bodyPr>
          <a:lstStyle/>
          <a:p>
            <a:r>
              <a:rPr lang="en-US" sz="4800" dirty="0" smtClean="0"/>
              <a:t>Recent legal complaints</a:t>
            </a:r>
            <a:endParaRPr lang="en-US" sz="4800" dirty="0"/>
          </a:p>
        </p:txBody>
      </p:sp>
    </p:spTree>
    <p:extLst>
      <p:ext uri="{BB962C8B-B14F-4D97-AF65-F5344CB8AC3E}">
        <p14:creationId xmlns:p14="http://schemas.microsoft.com/office/powerpoint/2010/main" val="1885079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
            <a:ext cx="7932420" cy="822960"/>
          </a:xfrm>
        </p:spPr>
        <p:txBody>
          <a:bodyPr/>
          <a:lstStyle/>
          <a:p>
            <a:pPr>
              <a:defRPr/>
            </a:pPr>
            <a:r>
              <a:rPr lang="en-US" sz="4000" dirty="0"/>
              <a:t>Recent </a:t>
            </a:r>
            <a:r>
              <a:rPr lang="en-US" sz="4000" dirty="0" smtClean="0"/>
              <a:t>Legal Activity on </a:t>
            </a:r>
            <a:r>
              <a:rPr lang="en-US" sz="4000" dirty="0"/>
              <a:t>Accessibility</a:t>
            </a:r>
          </a:p>
        </p:txBody>
      </p:sp>
      <p:sp>
        <p:nvSpPr>
          <p:cNvPr id="3" name="Content Placeholder 2"/>
          <p:cNvSpPr>
            <a:spLocks noGrp="1"/>
          </p:cNvSpPr>
          <p:nvPr>
            <p:ph idx="1"/>
          </p:nvPr>
        </p:nvSpPr>
        <p:spPr>
          <a:xfrm>
            <a:off x="114300" y="1062990"/>
            <a:ext cx="8892540" cy="5109210"/>
          </a:xfrm>
        </p:spPr>
        <p:txBody>
          <a:bodyPr anchor="t">
            <a:normAutofit lnSpcReduction="10000"/>
          </a:bodyPr>
          <a:lstStyle/>
          <a:p>
            <a:pPr>
              <a:defRPr/>
            </a:pPr>
            <a:r>
              <a:rPr lang="en-US" sz="2800" dirty="0" smtClean="0"/>
              <a:t>Department of Justice (Advanced Notice of Proposed Rulemaking 2011) to clarify the intent of the ADA with respect to digital accessibility.  Expect to hear more in 2013.</a:t>
            </a:r>
            <a:endParaRPr lang="en-US" sz="2800" dirty="0"/>
          </a:p>
          <a:p>
            <a:pPr lvl="1">
              <a:defRPr/>
            </a:pPr>
            <a:r>
              <a:rPr lang="en-US" sz="2400" dirty="0" smtClean="0">
                <a:solidFill>
                  <a:schemeClr val="accent2">
                    <a:lumMod val="50000"/>
                  </a:schemeClr>
                </a:solidFill>
              </a:rPr>
              <a:t>Read Section III Background to get a sense of their intent </a:t>
            </a:r>
            <a:r>
              <a:rPr lang="en-US" dirty="0" smtClean="0">
                <a:solidFill>
                  <a:schemeClr val="accent2">
                    <a:lumMod val="75000"/>
                  </a:schemeClr>
                </a:solidFill>
                <a:hlinkClick r:id="rId2"/>
              </a:rPr>
              <a:t>http</a:t>
            </a:r>
            <a:r>
              <a:rPr lang="en-US" sz="2400" dirty="0">
                <a:solidFill>
                  <a:schemeClr val="accent2">
                    <a:lumMod val="75000"/>
                  </a:schemeClr>
                </a:solidFill>
                <a:hlinkClick r:id="rId2"/>
              </a:rPr>
              <a:t>://www.ada.gov/anprm2010/web%20anprm_2010.</a:t>
            </a:r>
            <a:r>
              <a:rPr lang="en-US" sz="2400" dirty="0" smtClean="0">
                <a:solidFill>
                  <a:schemeClr val="accent2">
                    <a:lumMod val="75000"/>
                  </a:schemeClr>
                </a:solidFill>
                <a:hlinkClick r:id="rId2"/>
              </a:rPr>
              <a:t>htm</a:t>
            </a:r>
            <a:r>
              <a:rPr lang="en-US" sz="2400" dirty="0" smtClean="0">
                <a:solidFill>
                  <a:schemeClr val="accent2">
                    <a:lumMod val="75000"/>
                  </a:schemeClr>
                </a:solidFill>
              </a:rPr>
              <a:t>  </a:t>
            </a:r>
            <a:r>
              <a:rPr lang="en-US" sz="2400" dirty="0" smtClean="0"/>
              <a:t/>
            </a:r>
            <a:br>
              <a:rPr lang="en-US" sz="2400" dirty="0" smtClean="0"/>
            </a:br>
            <a:endParaRPr lang="en-US" sz="2400" dirty="0"/>
          </a:p>
          <a:p>
            <a:pPr>
              <a:defRPr/>
            </a:pPr>
            <a:r>
              <a:rPr lang="en-US" sz="2800" dirty="0"/>
              <a:t>White House Letter to all College and University </a:t>
            </a:r>
            <a:r>
              <a:rPr lang="en-US" sz="2800" dirty="0" smtClean="0"/>
              <a:t>Presidents (June, 2010)</a:t>
            </a:r>
          </a:p>
          <a:p>
            <a:pPr lvl="1">
              <a:defRPr/>
            </a:pPr>
            <a:r>
              <a:rPr lang="en-US" b="1" i="1" dirty="0" smtClean="0">
                <a:solidFill>
                  <a:srgbClr val="008000"/>
                </a:solidFill>
              </a:rPr>
              <a:t>“It is unacceptable for universities to use emerging technology without insisting that this technology be accessible to all students”</a:t>
            </a:r>
            <a:endParaRPr lang="en-US" b="1" i="1" dirty="0">
              <a:solidFill>
                <a:srgbClr val="008000"/>
              </a:solidFill>
            </a:endParaRPr>
          </a:p>
          <a:p>
            <a:endParaRPr lang="en-US" dirty="0"/>
          </a:p>
          <a:p>
            <a:pPr lvl="1">
              <a:defRPr/>
            </a:pPr>
            <a:endParaRPr lang="en-US" sz="2400" dirty="0"/>
          </a:p>
        </p:txBody>
      </p:sp>
    </p:spTree>
    <p:extLst>
      <p:ext uri="{BB962C8B-B14F-4D97-AF65-F5344CB8AC3E}">
        <p14:creationId xmlns:p14="http://schemas.microsoft.com/office/powerpoint/2010/main" val="36015803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137160"/>
            <a:ext cx="7932420" cy="822960"/>
          </a:xfrm>
        </p:spPr>
        <p:txBody>
          <a:bodyPr/>
          <a:lstStyle/>
          <a:p>
            <a:pPr>
              <a:defRPr/>
            </a:pPr>
            <a:r>
              <a:rPr lang="en-US" sz="4000" dirty="0"/>
              <a:t>Recent </a:t>
            </a:r>
            <a:r>
              <a:rPr lang="en-US" sz="4000" dirty="0" smtClean="0"/>
              <a:t>Legal Activity </a:t>
            </a:r>
            <a:r>
              <a:rPr lang="en-US" sz="4000" dirty="0"/>
              <a:t>on Accessibility</a:t>
            </a:r>
          </a:p>
        </p:txBody>
      </p:sp>
      <p:sp>
        <p:nvSpPr>
          <p:cNvPr id="3" name="Content Placeholder 2"/>
          <p:cNvSpPr>
            <a:spLocks noGrp="1"/>
          </p:cNvSpPr>
          <p:nvPr>
            <p:ph idx="1"/>
          </p:nvPr>
        </p:nvSpPr>
        <p:spPr>
          <a:xfrm>
            <a:off x="114300" y="1062990"/>
            <a:ext cx="8892540" cy="5033010"/>
          </a:xfrm>
        </p:spPr>
        <p:txBody>
          <a:bodyPr anchor="t">
            <a:normAutofit lnSpcReduction="10000"/>
          </a:bodyPr>
          <a:lstStyle/>
          <a:p>
            <a:pPr>
              <a:defRPr/>
            </a:pPr>
            <a:r>
              <a:rPr lang="en-US" sz="2800" dirty="0" smtClean="0"/>
              <a:t>Increasing </a:t>
            </a:r>
            <a:r>
              <a:rPr lang="en-US" sz="2800" dirty="0"/>
              <a:t>climate of litigation.</a:t>
            </a:r>
            <a:br>
              <a:rPr lang="en-US" sz="2800" dirty="0"/>
            </a:br>
            <a:r>
              <a:rPr lang="en-US" sz="2800" dirty="0" smtClean="0"/>
              <a:t/>
            </a:r>
            <a:br>
              <a:rPr lang="en-US" sz="2800" dirty="0" smtClean="0"/>
            </a:br>
            <a:r>
              <a:rPr lang="en-US" sz="2800" dirty="0" smtClean="0"/>
              <a:t>Recent </a:t>
            </a:r>
            <a:r>
              <a:rPr lang="en-US" sz="2800" dirty="0"/>
              <a:t>high profile complaints include:</a:t>
            </a:r>
          </a:p>
          <a:p>
            <a:pPr lvl="1">
              <a:defRPr/>
            </a:pPr>
            <a:r>
              <a:rPr lang="en-US" sz="2400" dirty="0">
                <a:solidFill>
                  <a:srgbClr val="008000"/>
                </a:solidFill>
              </a:rPr>
              <a:t>9 Law schools </a:t>
            </a:r>
            <a:r>
              <a:rPr lang="en-US" sz="2400" dirty="0"/>
              <a:t>using specific web-based admissions program</a:t>
            </a:r>
          </a:p>
          <a:p>
            <a:pPr lvl="1">
              <a:defRPr/>
            </a:pPr>
            <a:r>
              <a:rPr lang="en-US" sz="2400" dirty="0">
                <a:solidFill>
                  <a:srgbClr val="008000"/>
                </a:solidFill>
              </a:rPr>
              <a:t>4 institutions </a:t>
            </a:r>
            <a:r>
              <a:rPr lang="en-US" sz="2400" dirty="0"/>
              <a:t>using Google apps (e.g., </a:t>
            </a:r>
            <a:r>
              <a:rPr lang="en-US" sz="2400" dirty="0" smtClean="0"/>
              <a:t>Northwestern U, </a:t>
            </a:r>
            <a:r>
              <a:rPr lang="en-US" sz="2400" dirty="0"/>
              <a:t>NYU)</a:t>
            </a:r>
          </a:p>
          <a:p>
            <a:pPr lvl="1">
              <a:defRPr/>
            </a:pPr>
            <a:r>
              <a:rPr lang="en-US" sz="2400" dirty="0"/>
              <a:t>Other recent </a:t>
            </a:r>
            <a:r>
              <a:rPr lang="en-US" sz="2400" dirty="0">
                <a:solidFill>
                  <a:srgbClr val="008000"/>
                </a:solidFill>
              </a:rPr>
              <a:t>institutions</a:t>
            </a:r>
            <a:r>
              <a:rPr lang="en-US" sz="2400" dirty="0"/>
              <a:t>: University of </a:t>
            </a:r>
            <a:r>
              <a:rPr lang="en-US" sz="2400" dirty="0" smtClean="0"/>
              <a:t>Montana, </a:t>
            </a:r>
            <a:r>
              <a:rPr lang="en-US" sz="2400" dirty="0"/>
              <a:t>Florida State; Penn State; Case </a:t>
            </a:r>
            <a:r>
              <a:rPr lang="en-US" sz="2400" dirty="0" smtClean="0"/>
              <a:t>Western; Arizona State</a:t>
            </a:r>
          </a:p>
          <a:p>
            <a:pPr lvl="1">
              <a:defRPr/>
            </a:pPr>
            <a:r>
              <a:rPr lang="en-US" sz="2400" dirty="0" err="1" smtClean="0"/>
              <a:t>Educause</a:t>
            </a:r>
            <a:r>
              <a:rPr lang="en-US" sz="2400" dirty="0" smtClean="0"/>
              <a:t> and Internet2 e-text pilot (</a:t>
            </a:r>
            <a:r>
              <a:rPr lang="en-US" sz="2400" dirty="0" err="1" smtClean="0"/>
              <a:t>Courseload</a:t>
            </a:r>
            <a:r>
              <a:rPr lang="en-US" sz="2400" dirty="0" smtClean="0"/>
              <a:t>)</a:t>
            </a:r>
            <a:endParaRPr lang="en-US" sz="2400" dirty="0"/>
          </a:p>
          <a:p>
            <a:pPr lvl="1">
              <a:defRPr/>
            </a:pPr>
            <a:r>
              <a:rPr lang="en-US" sz="2400" dirty="0"/>
              <a:t>Non-higher </a:t>
            </a:r>
            <a:r>
              <a:rPr lang="en-US" sz="2400" dirty="0" err="1"/>
              <a:t>ed</a:t>
            </a:r>
            <a:r>
              <a:rPr lang="en-US" sz="2400" dirty="0"/>
              <a:t> issues (e.g., </a:t>
            </a:r>
            <a:r>
              <a:rPr lang="en-US" sz="2400" dirty="0" smtClean="0"/>
              <a:t>Free Library of Philadelphia, Oracle</a:t>
            </a:r>
            <a:r>
              <a:rPr lang="en-US" sz="2400" dirty="0"/>
              <a:t>, Ticketmaster, Disney, Jet Blue Airways</a:t>
            </a:r>
            <a:r>
              <a:rPr lang="en-US" sz="2400" dirty="0" smtClean="0"/>
              <a:t>, CNN, </a:t>
            </a:r>
            <a:r>
              <a:rPr lang="en-US" sz="2400" dirty="0"/>
              <a:t>Target, MARTA)</a:t>
            </a:r>
          </a:p>
          <a:p>
            <a:pPr lvl="1">
              <a:defRPr/>
            </a:pPr>
            <a:endParaRPr lang="en-US" sz="2400" dirty="0"/>
          </a:p>
          <a:p>
            <a:pPr lvl="1">
              <a:defRPr/>
            </a:pPr>
            <a:r>
              <a:rPr lang="en-US" sz="2400" dirty="0" smtClean="0"/>
              <a:t>See summary in </a:t>
            </a:r>
            <a:r>
              <a:rPr lang="en-US" sz="2400" dirty="0" smtClean="0">
                <a:hlinkClick r:id="rId2"/>
              </a:rPr>
              <a:t>NCDAE November‘s newsletter</a:t>
            </a:r>
            <a:endParaRPr lang="en-US" sz="2400" dirty="0"/>
          </a:p>
          <a:p>
            <a:pPr lvl="1">
              <a:defRPr/>
            </a:pPr>
            <a:endParaRPr lang="en-US" sz="2400" dirty="0"/>
          </a:p>
        </p:txBody>
      </p:sp>
    </p:spTree>
    <p:extLst>
      <p:ext uri="{BB962C8B-B14F-4D97-AF65-F5344CB8AC3E}">
        <p14:creationId xmlns:p14="http://schemas.microsoft.com/office/powerpoint/2010/main" val="25247216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28600" y="2603500"/>
            <a:ext cx="3008313" cy="825500"/>
          </a:xfrm>
        </p:spPr>
        <p:txBody>
          <a:bodyPr rIns="411480">
            <a:noAutofit/>
          </a:bodyPr>
          <a:lstStyle/>
          <a:p>
            <a:pPr algn="ctr" eaLnBrk="1" hangingPunct="1">
              <a:defRPr/>
            </a:pPr>
            <a:r>
              <a:rPr lang="en-US" sz="4000" dirty="0" smtClean="0">
                <a:solidFill>
                  <a:srgbClr val="144C1B"/>
                </a:solidFill>
              </a:rPr>
              <a:t>UNDUE BURDEN</a:t>
            </a:r>
            <a:endParaRPr lang="en-US" sz="4000" dirty="0">
              <a:solidFill>
                <a:srgbClr val="144C1B"/>
              </a:solidFill>
            </a:endParaRPr>
          </a:p>
        </p:txBody>
      </p:sp>
      <p:sp>
        <p:nvSpPr>
          <p:cNvPr id="2" name="Content Placeholder 1"/>
          <p:cNvSpPr>
            <a:spLocks noGrp="1"/>
          </p:cNvSpPr>
          <p:nvPr>
            <p:ph idx="1"/>
          </p:nvPr>
        </p:nvSpPr>
        <p:spPr>
          <a:xfrm>
            <a:off x="3505200" y="1066800"/>
            <a:ext cx="5638800" cy="4267200"/>
          </a:xfrm>
        </p:spPr>
        <p:txBody>
          <a:bodyPr>
            <a:noAutofit/>
          </a:bodyPr>
          <a:lstStyle/>
          <a:p>
            <a:pPr marL="0" indent="0" algn="ctr">
              <a:buNone/>
            </a:pPr>
            <a:r>
              <a:rPr lang="en-US" sz="3200" dirty="0">
                <a:solidFill>
                  <a:srgbClr val="FFFFFF"/>
                </a:solidFill>
              </a:rPr>
              <a:t>. . .the subsequent substantial expense of providing access is not generally regarded as an undue burden when such cost could have been significantly reduced by considering the issue of accessibility at the time of the initial selection.</a:t>
            </a:r>
          </a:p>
        </p:txBody>
      </p:sp>
    </p:spTree>
    <p:extLst>
      <p:ext uri="{BB962C8B-B14F-4D97-AF65-F5344CB8AC3E}">
        <p14:creationId xmlns:p14="http://schemas.microsoft.com/office/powerpoint/2010/main" val="27055693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Patient students are loosing patience as time goes by </a:t>
            </a:r>
            <a:endParaRPr lang="en-US" sz="2400" dirty="0"/>
          </a:p>
        </p:txBody>
      </p:sp>
      <p:pic>
        <p:nvPicPr>
          <p:cNvPr id="5" name="Content Placeholder 4" descr="Screen shot 2012-10-12 at 5.55.41 PM.png"/>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3810000" y="762000"/>
            <a:ext cx="5111750" cy="5334000"/>
          </a:xfrm>
        </p:spPr>
      </p:pic>
      <p:sp>
        <p:nvSpPr>
          <p:cNvPr id="4" name="Text Placeholder 3"/>
          <p:cNvSpPr>
            <a:spLocks noGrp="1"/>
          </p:cNvSpPr>
          <p:nvPr>
            <p:ph type="body" sz="half" idx="2"/>
          </p:nvPr>
        </p:nvSpPr>
        <p:spPr>
          <a:xfrm>
            <a:off x="76200" y="1828800"/>
            <a:ext cx="3429000" cy="3822699"/>
          </a:xfrm>
        </p:spPr>
        <p:txBody>
          <a:bodyPr>
            <a:normAutofit/>
          </a:bodyPr>
          <a:lstStyle/>
          <a:p>
            <a:r>
              <a:rPr lang="en-US" sz="2400" dirty="0"/>
              <a:t>“I’ve been told every year, ‘Oh, we’re working on it,’ ” Moses said Monday. “Well, you know, I’ve gotten to the point that I doubt it. I’m angry that something was put in place that was not verified.”</a:t>
            </a:r>
          </a:p>
        </p:txBody>
      </p:sp>
    </p:spTree>
    <p:extLst>
      <p:ext uri="{BB962C8B-B14F-4D97-AF65-F5344CB8AC3E}">
        <p14:creationId xmlns:p14="http://schemas.microsoft.com/office/powerpoint/2010/main" val="3766042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Legal activity that will likely affect higher education</a:t>
            </a:r>
            <a:endParaRPr lang="en-US" dirty="0"/>
          </a:p>
        </p:txBody>
      </p:sp>
      <p:sp>
        <p:nvSpPr>
          <p:cNvPr id="6" name="Content Placeholder 5"/>
          <p:cNvSpPr>
            <a:spLocks noGrp="1"/>
          </p:cNvSpPr>
          <p:nvPr>
            <p:ph idx="1"/>
          </p:nvPr>
        </p:nvSpPr>
        <p:spPr/>
        <p:txBody>
          <a:bodyPr>
            <a:normAutofit fontScale="62500" lnSpcReduction="20000"/>
          </a:bodyPr>
          <a:lstStyle/>
          <a:p>
            <a:r>
              <a:rPr lang="en-US" dirty="0" smtClean="0"/>
              <a:t>Captions</a:t>
            </a:r>
          </a:p>
          <a:p>
            <a:pPr lvl="1"/>
            <a:r>
              <a:rPr lang="en-US" dirty="0" smtClean="0"/>
              <a:t>National </a:t>
            </a:r>
            <a:r>
              <a:rPr lang="en-US" dirty="0"/>
              <a:t>Association of the Deaf (NAD) filed </a:t>
            </a:r>
            <a:r>
              <a:rPr lang="en-US" dirty="0" smtClean="0"/>
              <a:t>against Netflix . They caption </a:t>
            </a:r>
            <a:r>
              <a:rPr lang="en-US" dirty="0"/>
              <a:t>all streamed media by 2014. Netflix will also pay $755,000 in legal fees</a:t>
            </a:r>
            <a:r>
              <a:rPr lang="en-US" dirty="0" smtClean="0"/>
              <a:t>.</a:t>
            </a:r>
            <a:br>
              <a:rPr lang="en-US" dirty="0" smtClean="0"/>
            </a:br>
            <a:endParaRPr lang="en-US" dirty="0"/>
          </a:p>
          <a:p>
            <a:pPr lvl="1"/>
            <a:r>
              <a:rPr lang="en-US" dirty="0" smtClean="0"/>
              <a:t>Greater </a:t>
            </a:r>
            <a:r>
              <a:rPr lang="en-US" dirty="0"/>
              <a:t>Los Angles Agency on Deafness (GLAD) </a:t>
            </a:r>
            <a:r>
              <a:rPr lang="en-US" dirty="0" smtClean="0"/>
              <a:t>filed </a:t>
            </a:r>
            <a:r>
              <a:rPr lang="en-US" dirty="0"/>
              <a:t>against CNN for failing to provide captions on </a:t>
            </a:r>
            <a:r>
              <a:rPr lang="en-US" dirty="0" err="1" smtClean="0"/>
              <a:t>CNN.com</a:t>
            </a:r>
            <a:r>
              <a:rPr lang="en-US" dirty="0" smtClean="0"/>
              <a:t>. A judge ruled </a:t>
            </a:r>
            <a:r>
              <a:rPr lang="en-US" dirty="0"/>
              <a:t>against CNN. This case continues on appeal </a:t>
            </a:r>
            <a:r>
              <a:rPr lang="en-US" dirty="0" smtClean="0"/>
              <a:t/>
            </a:r>
            <a:br>
              <a:rPr lang="en-US" dirty="0" smtClean="0"/>
            </a:br>
            <a:endParaRPr lang="en-US" dirty="0" smtClean="0"/>
          </a:p>
          <a:p>
            <a:r>
              <a:rPr lang="en-US" dirty="0" smtClean="0"/>
              <a:t>Use for access does not violate copyright (</a:t>
            </a:r>
            <a:r>
              <a:rPr lang="en-US" dirty="0" err="1" smtClean="0"/>
              <a:t>HathiTrust</a:t>
            </a:r>
            <a:r>
              <a:rPr lang="en-US" dirty="0" smtClean="0"/>
              <a:t>)</a:t>
            </a:r>
          </a:p>
          <a:p>
            <a:pPr lvl="1"/>
            <a:r>
              <a:rPr lang="en-US" dirty="0" smtClean="0"/>
              <a:t>The </a:t>
            </a:r>
            <a:r>
              <a:rPr lang="en-US" dirty="0"/>
              <a:t>Authors Guild filed a complaint against multiple universities (i.e., </a:t>
            </a:r>
            <a:r>
              <a:rPr lang="en-US" b="1" dirty="0"/>
              <a:t>University of California, University of Wisconsin, Indiana University, Cornell University and University of Michigan</a:t>
            </a:r>
            <a:r>
              <a:rPr lang="en-US" dirty="0"/>
              <a:t>) for copyright </a:t>
            </a:r>
            <a:r>
              <a:rPr lang="en-US" dirty="0" smtClean="0"/>
              <a:t>infringement, </a:t>
            </a:r>
            <a:r>
              <a:rPr lang="en-US" dirty="0"/>
              <a:t>a US District Court </a:t>
            </a:r>
            <a:r>
              <a:rPr lang="en-US" dirty="0">
                <a:hlinkClick r:id="rId2"/>
              </a:rPr>
              <a:t>dismissed the suit</a:t>
            </a:r>
            <a:r>
              <a:rPr lang="en-US" dirty="0"/>
              <a:t> and indicated that digitizing works at a university does not violate fair </a:t>
            </a:r>
            <a:r>
              <a:rPr lang="en-US" dirty="0" smtClean="0"/>
              <a:t>use. The Chafee amendment </a:t>
            </a:r>
            <a:r>
              <a:rPr lang="en-US" dirty="0"/>
              <a:t>. to the Copyright </a:t>
            </a:r>
            <a:r>
              <a:rPr lang="en-US" dirty="0" smtClean="0"/>
              <a:t>Act was invoked in this decision. It indicates you </a:t>
            </a:r>
            <a:r>
              <a:rPr lang="en-US" dirty="0"/>
              <a:t>are exempted from copyright law if you are duplicating materials for use with those who are blind or have disabilities. </a:t>
            </a:r>
          </a:p>
        </p:txBody>
      </p:sp>
    </p:spTree>
    <p:extLst>
      <p:ext uri="{BB962C8B-B14F-4D97-AF65-F5344CB8AC3E}">
        <p14:creationId xmlns:p14="http://schemas.microsoft.com/office/powerpoint/2010/main" val="39249430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0"/>
            <a:ext cx="8348134" cy="1676400"/>
          </a:xfrm>
        </p:spPr>
        <p:txBody>
          <a:bodyPr>
            <a:normAutofit/>
          </a:bodyPr>
          <a:lstStyle/>
          <a:p>
            <a:r>
              <a:rPr lang="en-US" sz="4800" dirty="0" smtClean="0"/>
              <a:t>What needs to be Accessible?</a:t>
            </a:r>
            <a:endParaRPr lang="en-US" sz="4800" dirty="0"/>
          </a:p>
        </p:txBody>
      </p:sp>
    </p:spTree>
    <p:extLst>
      <p:ext uri="{BB962C8B-B14F-4D97-AF65-F5344CB8AC3E}">
        <p14:creationId xmlns:p14="http://schemas.microsoft.com/office/powerpoint/2010/main" val="12247240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04" y="1447800"/>
            <a:ext cx="3497496" cy="1905000"/>
          </a:xfrm>
        </p:spPr>
        <p:txBody>
          <a:bodyPr>
            <a:noAutofit/>
          </a:bodyPr>
          <a:lstStyle/>
          <a:p>
            <a:pPr algn="ctr"/>
            <a:r>
              <a:rPr lang="en-US" sz="3600" dirty="0" smtClean="0"/>
              <a:t>Our Brief Focus Today . . . </a:t>
            </a:r>
            <a:endParaRPr lang="en-US" sz="3600" dirty="0"/>
          </a:p>
        </p:txBody>
      </p:sp>
      <p:sp>
        <p:nvSpPr>
          <p:cNvPr id="5" name="Content Placeholder 4"/>
          <p:cNvSpPr>
            <a:spLocks noGrp="1"/>
          </p:cNvSpPr>
          <p:nvPr>
            <p:ph idx="1"/>
          </p:nvPr>
        </p:nvSpPr>
        <p:spPr>
          <a:xfrm>
            <a:off x="3505200" y="533400"/>
            <a:ext cx="5638800" cy="6477000"/>
          </a:xfrm>
          <a:prstGeom prst="rect">
            <a:avLst/>
          </a:prstGeom>
        </p:spPr>
        <p:txBody>
          <a:bodyPr>
            <a:normAutofit fontScale="92500" lnSpcReduction="20000"/>
          </a:bodyPr>
          <a:lstStyle/>
          <a:p>
            <a:r>
              <a:rPr lang="en-US" sz="3200" b="1" dirty="0" smtClean="0">
                <a:solidFill>
                  <a:srgbClr val="7BCF27"/>
                </a:solidFill>
              </a:rPr>
              <a:t>Context for Web Accessibility</a:t>
            </a:r>
          </a:p>
          <a:p>
            <a:pPr lvl="1"/>
            <a:r>
              <a:rPr lang="en-US" sz="3200" b="1" dirty="0" smtClean="0"/>
              <a:t>What is it?</a:t>
            </a:r>
          </a:p>
          <a:p>
            <a:pPr lvl="1"/>
            <a:r>
              <a:rPr lang="en-US" sz="3200" b="1" dirty="0" smtClean="0"/>
              <a:t> Why is it important?</a:t>
            </a:r>
            <a:br>
              <a:rPr lang="en-US" sz="3200" b="1" dirty="0" smtClean="0"/>
            </a:br>
            <a:endParaRPr lang="en-US" sz="3200" b="1" dirty="0" smtClean="0"/>
          </a:p>
          <a:p>
            <a:r>
              <a:rPr lang="en-US" sz="3200" b="1" dirty="0" smtClean="0">
                <a:solidFill>
                  <a:srgbClr val="7BCF27"/>
                </a:solidFill>
              </a:rPr>
              <a:t>Legal issues</a:t>
            </a:r>
          </a:p>
          <a:p>
            <a:pPr lvl="1"/>
            <a:r>
              <a:rPr lang="en-US" sz="3200" b="1" dirty="0" smtClean="0">
                <a:solidFill>
                  <a:srgbClr val="FFFFFF"/>
                </a:solidFill>
              </a:rPr>
              <a:t>Laws that pertain to you</a:t>
            </a:r>
          </a:p>
          <a:p>
            <a:pPr lvl="1"/>
            <a:r>
              <a:rPr lang="en-US" sz="3200" b="1" dirty="0" smtClean="0">
                <a:solidFill>
                  <a:srgbClr val="FFFFFF"/>
                </a:solidFill>
              </a:rPr>
              <a:t>Legal climate </a:t>
            </a:r>
            <a:br>
              <a:rPr lang="en-US" sz="3200" b="1" dirty="0" smtClean="0">
                <a:solidFill>
                  <a:srgbClr val="FFFFFF"/>
                </a:solidFill>
              </a:rPr>
            </a:br>
            <a:endParaRPr lang="en-US" b="1" dirty="0" smtClean="0"/>
          </a:p>
          <a:p>
            <a:r>
              <a:rPr lang="en-US" sz="3200" b="1" dirty="0" smtClean="0">
                <a:solidFill>
                  <a:srgbClr val="7BCF27"/>
                </a:solidFill>
              </a:rPr>
              <a:t>What you can do</a:t>
            </a:r>
          </a:p>
          <a:p>
            <a:pPr lvl="1"/>
            <a:r>
              <a:rPr lang="en-US" b="1" dirty="0" smtClean="0"/>
              <a:t>Documenting your efforts</a:t>
            </a:r>
          </a:p>
          <a:p>
            <a:pPr lvl="1"/>
            <a:r>
              <a:rPr lang="en-US" b="1" dirty="0" smtClean="0"/>
              <a:t>Resources</a:t>
            </a:r>
          </a:p>
          <a:p>
            <a:pPr lvl="2"/>
            <a:r>
              <a:rPr lang="en-US" b="1" dirty="0" smtClean="0"/>
              <a:t>For Institutional Benchmarking and Planning</a:t>
            </a:r>
          </a:p>
          <a:p>
            <a:pPr lvl="3"/>
            <a:r>
              <a:rPr lang="en-US" b="1" dirty="0" smtClean="0">
                <a:solidFill>
                  <a:schemeClr val="accent2"/>
                </a:solidFill>
              </a:rPr>
              <a:t>And an invitation to participate!</a:t>
            </a:r>
            <a:endParaRPr lang="en-US" sz="3000" b="1" dirty="0">
              <a:solidFill>
                <a:srgbClr val="7BCF27"/>
              </a:solidFill>
            </a:endParaRPr>
          </a:p>
          <a:p>
            <a:pPr marL="457200" lvl="1" indent="0">
              <a:buNone/>
            </a:pPr>
            <a:endParaRPr lang="en-US" sz="1100" b="1" dirty="0" smtClean="0">
              <a:solidFill>
                <a:schemeClr val="tx1"/>
              </a:solidFill>
            </a:endParaRPr>
          </a:p>
          <a:p>
            <a:pPr marL="457200" lvl="1" indent="0">
              <a:buNone/>
            </a:pPr>
            <a:endParaRPr lang="en-US" sz="1100" b="1" dirty="0" smtClean="0">
              <a:solidFill>
                <a:schemeClr val="tx1"/>
              </a:solidFill>
            </a:endParaRPr>
          </a:p>
          <a:p>
            <a:pPr marL="457200" lvl="1" indent="0">
              <a:buNone/>
            </a:pPr>
            <a:endParaRPr lang="en-US" sz="1100" b="1" dirty="0">
              <a:solidFill>
                <a:schemeClr val="tx1"/>
              </a:solidFill>
            </a:endParaRPr>
          </a:p>
          <a:p>
            <a:pPr marL="457200" lvl="1" indent="0">
              <a:buNone/>
            </a:pPr>
            <a:endParaRPr lang="en-US" sz="1100" b="1" dirty="0" smtClean="0">
              <a:solidFill>
                <a:schemeClr val="tx1"/>
              </a:solidFill>
            </a:endParaRPr>
          </a:p>
          <a:p>
            <a:pPr marL="457200" lvl="1" indent="0">
              <a:buNone/>
            </a:pPr>
            <a:r>
              <a:rPr lang="en-US" sz="100" b="1" dirty="0" smtClean="0">
                <a:solidFill>
                  <a:schemeClr val="tx1"/>
                </a:solidFill>
              </a:rPr>
              <a:t>GOALS</a:t>
            </a:r>
            <a:r>
              <a:rPr lang="en-US" sz="100" b="1" baseline="0" dirty="0" smtClean="0">
                <a:solidFill>
                  <a:schemeClr val="tx1"/>
                </a:solidFill>
              </a:rPr>
              <a:t> p</a:t>
            </a:r>
            <a:r>
              <a:rPr lang="en-US" sz="100" b="1" dirty="0" smtClean="0">
                <a:solidFill>
                  <a:schemeClr val="tx1"/>
                </a:solidFill>
              </a:rPr>
              <a:t>artners include NCDAE, WICHE, WebAIM, SREB, MCCVLC, and SACSCOC.</a:t>
            </a:r>
            <a:r>
              <a:rPr lang="en-US" sz="100" b="1" baseline="0" dirty="0" smtClean="0">
                <a:solidFill>
                  <a:schemeClr val="tx1"/>
                </a:solidFill>
              </a:rPr>
              <a:t> This work is m</a:t>
            </a:r>
            <a:r>
              <a:rPr lang="en-US" sz="100" b="1" dirty="0" smtClean="0">
                <a:solidFill>
                  <a:schemeClr val="tx1"/>
                </a:solidFill>
              </a:rPr>
              <a:t>ade possible by a grant from the Fund for the Improvement of Postsecondary Education (FIPSE), US Department of Education. No official endorsement should be inferred.</a:t>
            </a:r>
            <a:endParaRPr lang="en-US" sz="100" b="1" dirty="0">
              <a:solidFill>
                <a:schemeClr val="tx1"/>
              </a:solidFill>
            </a:endParaRPr>
          </a:p>
        </p:txBody>
      </p:sp>
      <p:sp>
        <p:nvSpPr>
          <p:cNvPr id="2" name="TextBox 1"/>
          <p:cNvSpPr txBox="1"/>
          <p:nvPr/>
        </p:nvSpPr>
        <p:spPr>
          <a:xfrm>
            <a:off x="5146206" y="5410521"/>
            <a:ext cx="3464394" cy="646331"/>
          </a:xfrm>
          <a:prstGeom prst="rect">
            <a:avLst/>
          </a:prstGeom>
          <a:noFill/>
        </p:spPr>
        <p:txBody>
          <a:bodyPr wrap="square" rtlCol="0">
            <a:spAutoFit/>
          </a:bodyPr>
          <a:lstStyle/>
          <a:p>
            <a:endParaRPr lang="en-US" dirty="0"/>
          </a:p>
          <a:p>
            <a:endParaRPr lang="en-US" dirty="0"/>
          </a:p>
        </p:txBody>
      </p:sp>
      <p:pic>
        <p:nvPicPr>
          <p:cNvPr id="7" name="Picture 6" descr="GOALS Partners include the National Center on Disability and Access to Education, the Western Interstate Commission on Higher Education, WebAIM, the Southern Regional Education Board, the Michigan Community Colleges Association, and the Southern Association on Colleges and Schools - Commission on Colleges.  GOALS is made possible by a grant from the Fund for the Improvement of Postsecondary Education (FIPSE), US Department of Education. No official endorsement should be inferred."/>
          <p:cNvPicPr>
            <a:picLocks noChangeAspect="1"/>
          </p:cNvPicPr>
          <p:nvPr/>
        </p:nvPicPr>
        <p:blipFill>
          <a:blip r:embed="rId2"/>
          <a:stretch>
            <a:fillRect/>
          </a:stretch>
        </p:blipFill>
        <p:spPr>
          <a:xfrm>
            <a:off x="3429000" y="6289146"/>
            <a:ext cx="5715000" cy="568854"/>
          </a:xfrm>
          <a:prstGeom prst="rect">
            <a:avLst/>
          </a:prstGeom>
        </p:spPr>
      </p:pic>
      <p:pic>
        <p:nvPicPr>
          <p:cNvPr id="12"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5410200"/>
            <a:ext cx="88849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roject GOALS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19200" y="5665724"/>
            <a:ext cx="2039620" cy="4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959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What needs to be accessible?</a:t>
            </a:r>
            <a:endParaRPr lang="en-US" sz="2800" dirty="0"/>
          </a:p>
        </p:txBody>
      </p:sp>
      <p:sp>
        <p:nvSpPr>
          <p:cNvPr id="3" name="Content Placeholder 2"/>
          <p:cNvSpPr>
            <a:spLocks noGrp="1"/>
          </p:cNvSpPr>
          <p:nvPr>
            <p:ph idx="1"/>
          </p:nvPr>
        </p:nvSpPr>
        <p:spPr>
          <a:xfrm>
            <a:off x="3803650" y="609600"/>
            <a:ext cx="5111750" cy="6248400"/>
          </a:xfrm>
        </p:spPr>
        <p:txBody>
          <a:bodyPr>
            <a:normAutofit/>
          </a:bodyPr>
          <a:lstStyle/>
          <a:p>
            <a:pPr lvl="1">
              <a:lnSpc>
                <a:spcPct val="130000"/>
              </a:lnSpc>
            </a:pPr>
            <a:r>
              <a:rPr lang="en-US" dirty="0" smtClean="0">
                <a:latin typeface="Times New Roman" charset="0"/>
              </a:rPr>
              <a:t>Registration</a:t>
            </a:r>
            <a:r>
              <a:rPr lang="en-US" dirty="0">
                <a:latin typeface="Times New Roman" charset="0"/>
              </a:rPr>
              <a:t>, paying fees, getting textbooks</a:t>
            </a:r>
          </a:p>
          <a:p>
            <a:pPr lvl="1">
              <a:lnSpc>
                <a:spcPct val="130000"/>
              </a:lnSpc>
            </a:pPr>
            <a:r>
              <a:rPr lang="en-US" dirty="0">
                <a:latin typeface="Times New Roman" charset="0"/>
              </a:rPr>
              <a:t>Classes, assignments, tests</a:t>
            </a:r>
          </a:p>
          <a:p>
            <a:pPr lvl="1">
              <a:lnSpc>
                <a:spcPct val="130000"/>
              </a:lnSpc>
            </a:pPr>
            <a:r>
              <a:rPr lang="en-US" dirty="0">
                <a:latin typeface="Times New Roman" charset="0"/>
              </a:rPr>
              <a:t>Employment, HR benefits, required training</a:t>
            </a:r>
          </a:p>
          <a:p>
            <a:pPr lvl="1">
              <a:lnSpc>
                <a:spcPct val="130000"/>
              </a:lnSpc>
            </a:pPr>
            <a:r>
              <a:rPr lang="en-US" dirty="0">
                <a:latin typeface="Times New Roman" charset="0"/>
              </a:rPr>
              <a:t>Campus web-based systems needed for employment</a:t>
            </a:r>
          </a:p>
          <a:p>
            <a:pPr lvl="1">
              <a:lnSpc>
                <a:spcPct val="130000"/>
              </a:lnSpc>
            </a:pPr>
            <a:r>
              <a:rPr lang="en-US" dirty="0">
                <a:latin typeface="Times New Roman" charset="0"/>
              </a:rPr>
              <a:t>Social aspects of campus (e.g., news, events)</a:t>
            </a:r>
          </a:p>
          <a:p>
            <a:endParaRPr lang="en-US" dirty="0"/>
          </a:p>
        </p:txBody>
      </p:sp>
      <p:sp>
        <p:nvSpPr>
          <p:cNvPr id="4" name="Text Placeholder 3"/>
          <p:cNvSpPr>
            <a:spLocks noGrp="1"/>
          </p:cNvSpPr>
          <p:nvPr>
            <p:ph type="body" sz="half" idx="2"/>
          </p:nvPr>
        </p:nvSpPr>
        <p:spPr>
          <a:xfrm>
            <a:off x="0" y="2501901"/>
            <a:ext cx="3429000" cy="2679699"/>
          </a:xfrm>
        </p:spPr>
        <p:txBody>
          <a:bodyPr>
            <a:normAutofit/>
          </a:bodyPr>
          <a:lstStyle/>
          <a:p>
            <a:pPr algn="ctr"/>
            <a:r>
              <a:rPr lang="en-US" sz="2400" b="1" dirty="0">
                <a:solidFill>
                  <a:srgbClr val="008000"/>
                </a:solidFill>
                <a:latin typeface="Times New Roman" charset="0"/>
              </a:rPr>
              <a:t>Entire web architecture </a:t>
            </a:r>
            <a:r>
              <a:rPr lang="en-US" sz="2400" b="1" dirty="0">
                <a:solidFill>
                  <a:schemeClr val="tx1"/>
                </a:solidFill>
                <a:latin typeface="Times New Roman" charset="0"/>
              </a:rPr>
              <a:t>of your institution. Includes all things needed for independence and success for students, faculty, and staff</a:t>
            </a:r>
          </a:p>
          <a:p>
            <a:endParaRPr lang="en-US" sz="1600" b="1" dirty="0"/>
          </a:p>
        </p:txBody>
      </p:sp>
    </p:spTree>
    <p:extLst>
      <p:ext uri="{BB962C8B-B14F-4D97-AF65-F5344CB8AC3E}">
        <p14:creationId xmlns:p14="http://schemas.microsoft.com/office/powerpoint/2010/main" val="35884125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What needs to be accessible?</a:t>
            </a:r>
            <a:endParaRPr lang="en-US" sz="2800" dirty="0"/>
          </a:p>
        </p:txBody>
      </p:sp>
      <p:sp>
        <p:nvSpPr>
          <p:cNvPr id="3" name="Content Placeholder 2"/>
          <p:cNvSpPr>
            <a:spLocks noGrp="1"/>
          </p:cNvSpPr>
          <p:nvPr>
            <p:ph idx="1"/>
          </p:nvPr>
        </p:nvSpPr>
        <p:spPr>
          <a:xfrm>
            <a:off x="3803650" y="609600"/>
            <a:ext cx="5111750" cy="6248400"/>
          </a:xfrm>
        </p:spPr>
        <p:txBody>
          <a:bodyPr>
            <a:normAutofit/>
          </a:bodyPr>
          <a:lstStyle/>
          <a:p>
            <a:r>
              <a:rPr lang="en-US" sz="300" dirty="0" smtClean="0">
                <a:solidFill>
                  <a:schemeClr val="tx2"/>
                </a:solidFill>
              </a:rPr>
              <a:t>Image of a small goldfish thinking about how to eat a large piece of meat.</a:t>
            </a:r>
            <a:endParaRPr lang="en-US" sz="300" dirty="0">
              <a:solidFill>
                <a:schemeClr val="tx2"/>
              </a:solidFill>
            </a:endParaRPr>
          </a:p>
        </p:txBody>
      </p:sp>
      <p:sp>
        <p:nvSpPr>
          <p:cNvPr id="4" name="Text Placeholder 3"/>
          <p:cNvSpPr>
            <a:spLocks noGrp="1"/>
          </p:cNvSpPr>
          <p:nvPr>
            <p:ph type="body" sz="half" idx="2"/>
          </p:nvPr>
        </p:nvSpPr>
        <p:spPr>
          <a:xfrm>
            <a:off x="0" y="2501901"/>
            <a:ext cx="3429000" cy="2679699"/>
          </a:xfrm>
        </p:spPr>
        <p:txBody>
          <a:bodyPr>
            <a:normAutofit/>
          </a:bodyPr>
          <a:lstStyle/>
          <a:p>
            <a:pPr algn="ctr"/>
            <a:r>
              <a:rPr lang="en-US" sz="2400" b="1" dirty="0">
                <a:solidFill>
                  <a:srgbClr val="008000"/>
                </a:solidFill>
                <a:latin typeface="Times New Roman" charset="0"/>
              </a:rPr>
              <a:t>Entire web architecture </a:t>
            </a:r>
            <a:r>
              <a:rPr lang="en-US" sz="2400" b="1" dirty="0">
                <a:solidFill>
                  <a:schemeClr val="tx1"/>
                </a:solidFill>
                <a:latin typeface="Times New Roman" charset="0"/>
              </a:rPr>
              <a:t>of your institution. Includes all things needed for independence and success for students, faculty, and staff</a:t>
            </a:r>
          </a:p>
          <a:p>
            <a:endParaRPr lang="en-US" sz="1600" b="1" dirty="0"/>
          </a:p>
        </p:txBody>
      </p:sp>
      <p:pic>
        <p:nvPicPr>
          <p:cNvPr id="5" name="Picture 2" descr="goldfish trying to eat a piece of meat 10 times larger than the fish"/>
          <p:cNvPicPr>
            <a:picLocks noChangeAspect="1" noChangeArrowheads="1"/>
          </p:cNvPicPr>
          <p:nvPr/>
        </p:nvPicPr>
        <p:blipFill>
          <a:blip r:embed="rId2" cstate="email">
            <a:alphaModFix amt="85000"/>
            <a:extLst>
              <a:ext uri="{28A0092B-C50C-407E-A947-70E740481C1C}">
                <a14:useLocalDpi xmlns:a14="http://schemas.microsoft.com/office/drawing/2010/main" val="0"/>
              </a:ext>
            </a:extLst>
          </a:blip>
          <a:srcRect/>
          <a:stretch>
            <a:fillRect/>
          </a:stretch>
        </p:blipFill>
        <p:spPr bwMode="auto">
          <a:xfrm>
            <a:off x="3848100" y="0"/>
            <a:ext cx="4991100" cy="6887325"/>
          </a:xfrm>
          <a:prstGeom prst="rect">
            <a:avLst/>
          </a:prstGeom>
          <a:noFill/>
          <a:ln>
            <a:noFill/>
          </a:ln>
          <a:extLst>
            <a:ext uri="{909E8E84-426E-40DD-AFC4-6F175D3DCCD1}">
              <a14:hiddenFill xmlns:a14="http://schemas.microsoft.com/office/drawing/2010/main">
                <a:solidFill>
                  <a:srgbClr val="FFFFFF">
                    <a:alpha val="84705"/>
                  </a:srgbClr>
                </a:solidFill>
              </a14:hiddenFill>
            </a:ext>
            <a:ext uri="{91240B29-F687-4F45-9708-019B960494DF}">
              <a14:hiddenLine xmlns:a14="http://schemas.microsoft.com/office/drawing/2010/main" w="9525">
                <a:solidFill>
                  <a:srgbClr val="000000">
                    <a:alpha val="84705"/>
                  </a:srgbClr>
                </a:solidFill>
                <a:miter lim="800000"/>
                <a:headEnd/>
                <a:tailEnd/>
              </a14:hiddenLine>
            </a:ext>
          </a:extLst>
        </p:spPr>
      </p:pic>
    </p:spTree>
    <p:extLst>
      <p:ext uri="{BB962C8B-B14F-4D97-AF65-F5344CB8AC3E}">
        <p14:creationId xmlns:p14="http://schemas.microsoft.com/office/powerpoint/2010/main" val="16342802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895600" y="2057400"/>
            <a:ext cx="6019800" cy="1143000"/>
          </a:xfrm>
        </p:spPr>
        <p:txBody>
          <a:bodyPr>
            <a:normAutofit fontScale="90000"/>
          </a:bodyPr>
          <a:lstStyle/>
          <a:p>
            <a:r>
              <a:rPr lang="en-US" sz="8000" i="1" dirty="0"/>
              <a:t>Questions or comments?</a:t>
            </a:r>
          </a:p>
        </p:txBody>
      </p:sp>
      <p:sp>
        <p:nvSpPr>
          <p:cNvPr id="3" name="TextBox 2"/>
          <p:cNvSpPr txBox="1"/>
          <p:nvPr/>
        </p:nvSpPr>
        <p:spPr>
          <a:xfrm>
            <a:off x="4136642" y="6172200"/>
            <a:ext cx="4131272" cy="461665"/>
          </a:xfrm>
          <a:prstGeom prst="rect">
            <a:avLst/>
          </a:prstGeom>
          <a:noFill/>
        </p:spPr>
        <p:txBody>
          <a:bodyPr wrap="none" rtlCol="0">
            <a:spAutoFit/>
          </a:bodyPr>
          <a:lstStyle/>
          <a:p>
            <a:r>
              <a:rPr lang="en-US" sz="2400" i="1" dirty="0" smtClean="0"/>
              <a:t>Next section:  What you can do</a:t>
            </a:r>
            <a:endParaRPr lang="en-US" sz="2400" i="1" dirty="0"/>
          </a:p>
        </p:txBody>
      </p:sp>
    </p:spTree>
    <p:extLst>
      <p:ext uri="{BB962C8B-B14F-4D97-AF65-F5344CB8AC3E}">
        <p14:creationId xmlns:p14="http://schemas.microsoft.com/office/powerpoint/2010/main" val="33535766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33" y="3048000"/>
            <a:ext cx="7425267" cy="1676400"/>
          </a:xfrm>
        </p:spPr>
        <p:txBody>
          <a:bodyPr>
            <a:normAutofit/>
          </a:bodyPr>
          <a:lstStyle/>
          <a:p>
            <a:r>
              <a:rPr lang="en-US" sz="4800" dirty="0" smtClean="0"/>
              <a:t>What can you do?</a:t>
            </a:r>
            <a:endParaRPr lang="en-US" sz="4800" dirty="0"/>
          </a:p>
        </p:txBody>
      </p:sp>
    </p:spTree>
    <p:extLst>
      <p:ext uri="{BB962C8B-B14F-4D97-AF65-F5344CB8AC3E}">
        <p14:creationId xmlns:p14="http://schemas.microsoft.com/office/powerpoint/2010/main" val="1128563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sz="4800" dirty="0" smtClean="0">
                <a:solidFill>
                  <a:srgbClr val="008000"/>
                </a:solidFill>
              </a:rPr>
              <a:t>Document your efforts</a:t>
            </a:r>
            <a:endParaRPr lang="en-US" sz="4800" dirty="0">
              <a:solidFill>
                <a:srgbClr val="008000"/>
              </a:solidFill>
            </a:endParaRPr>
          </a:p>
        </p:txBody>
      </p:sp>
      <p:sp>
        <p:nvSpPr>
          <p:cNvPr id="5" name="Content Placeholder 4"/>
          <p:cNvSpPr>
            <a:spLocks noGrp="1"/>
          </p:cNvSpPr>
          <p:nvPr>
            <p:ph idx="1"/>
          </p:nvPr>
        </p:nvSpPr>
        <p:spPr>
          <a:xfrm>
            <a:off x="457200" y="1143000"/>
            <a:ext cx="8229600" cy="4953000"/>
          </a:xfrm>
        </p:spPr>
        <p:txBody>
          <a:bodyPr>
            <a:normAutofit fontScale="92500" lnSpcReduction="20000"/>
          </a:bodyPr>
          <a:lstStyle/>
          <a:p>
            <a:r>
              <a:rPr lang="en-US" dirty="0" smtClean="0"/>
              <a:t>Important to engage in</a:t>
            </a:r>
          </a:p>
          <a:p>
            <a:pPr lvl="1"/>
            <a:r>
              <a:rPr lang="en-US" dirty="0" smtClean="0"/>
              <a:t>Policy</a:t>
            </a:r>
          </a:p>
          <a:p>
            <a:pPr lvl="1"/>
            <a:r>
              <a:rPr lang="en-US" dirty="0" smtClean="0"/>
              <a:t>Implementation planning</a:t>
            </a:r>
          </a:p>
          <a:p>
            <a:pPr lvl="1"/>
            <a:r>
              <a:rPr lang="en-US" dirty="0" smtClean="0"/>
              <a:t>Monitoring successes and challenges</a:t>
            </a:r>
          </a:p>
          <a:p>
            <a:pPr lvl="1"/>
            <a:r>
              <a:rPr lang="en-US" dirty="0" smtClean="0"/>
              <a:t>Continuous improvements over time</a:t>
            </a:r>
          </a:p>
          <a:p>
            <a:pPr marL="457200" lvl="1" indent="0" algn="ctr">
              <a:buNone/>
            </a:pPr>
            <a:endParaRPr lang="en-US" sz="2400" dirty="0" smtClean="0">
              <a:solidFill>
                <a:srgbClr val="008000"/>
              </a:solidFill>
            </a:endParaRPr>
          </a:p>
          <a:p>
            <a:pPr marL="457200" lvl="1" indent="0" algn="ctr">
              <a:spcBef>
                <a:spcPts val="0"/>
              </a:spcBef>
              <a:buNone/>
            </a:pPr>
            <a:r>
              <a:rPr lang="en-US" sz="3900" dirty="0" smtClean="0">
                <a:solidFill>
                  <a:srgbClr val="008000"/>
                </a:solidFill>
              </a:rPr>
              <a:t>Be Deliberate</a:t>
            </a:r>
            <a:br>
              <a:rPr lang="en-US" sz="3900" dirty="0" smtClean="0">
                <a:solidFill>
                  <a:srgbClr val="008000"/>
                </a:solidFill>
              </a:rPr>
            </a:br>
            <a:endParaRPr lang="en-US" sz="3900" dirty="0" smtClean="0">
              <a:solidFill>
                <a:srgbClr val="008000"/>
              </a:solidFill>
            </a:endParaRPr>
          </a:p>
          <a:p>
            <a:pPr>
              <a:spcBef>
                <a:spcPts val="0"/>
              </a:spcBef>
            </a:pPr>
            <a:r>
              <a:rPr lang="en-US" dirty="0" smtClean="0"/>
              <a:t>If you don’t know where to begin</a:t>
            </a:r>
          </a:p>
          <a:p>
            <a:pPr lvl="1"/>
            <a:r>
              <a:rPr lang="en-US" dirty="0" smtClean="0"/>
              <a:t>Use the structures of others</a:t>
            </a:r>
          </a:p>
          <a:p>
            <a:pPr lvl="2"/>
            <a:r>
              <a:rPr lang="en-US" dirty="0" smtClean="0"/>
              <a:t>GOALS Benchmarking and Planning Tool</a:t>
            </a:r>
          </a:p>
          <a:p>
            <a:pPr lvl="2"/>
            <a:r>
              <a:rPr lang="en-US" dirty="0" smtClean="0"/>
              <a:t>Policy promulgated by others</a:t>
            </a:r>
            <a:endParaRPr lang="en-US" dirty="0"/>
          </a:p>
        </p:txBody>
      </p:sp>
    </p:spTree>
    <p:extLst>
      <p:ext uri="{BB962C8B-B14F-4D97-AF65-F5344CB8AC3E}">
        <p14:creationId xmlns:p14="http://schemas.microsoft.com/office/powerpoint/2010/main" val="23203168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Consider a written transition plan</a:t>
            </a:r>
            <a:endParaRPr lang="en-US" dirty="0"/>
          </a:p>
        </p:txBody>
      </p:sp>
      <p:sp>
        <p:nvSpPr>
          <p:cNvPr id="5" name="Text Placeholder 4"/>
          <p:cNvSpPr>
            <a:spLocks noGrp="1"/>
          </p:cNvSpPr>
          <p:nvPr>
            <p:ph type="body" idx="1"/>
          </p:nvPr>
        </p:nvSpPr>
        <p:spPr/>
        <p:txBody>
          <a:bodyPr>
            <a:noAutofit/>
          </a:bodyPr>
          <a:lstStyle/>
          <a:p>
            <a:r>
              <a:rPr lang="en-US" sz="2800" dirty="0" smtClean="0"/>
              <a:t>It will likely span 3-5 years</a:t>
            </a:r>
            <a:endParaRPr lang="en-US" sz="2800" dirty="0"/>
          </a:p>
        </p:txBody>
      </p:sp>
    </p:spTree>
    <p:extLst>
      <p:ext uri="{BB962C8B-B14F-4D97-AF65-F5344CB8AC3E}">
        <p14:creationId xmlns:p14="http://schemas.microsoft.com/office/powerpoint/2010/main" val="3461308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t>Resources to help</a:t>
            </a:r>
            <a:endParaRPr lang="en-US" sz="5400" dirty="0"/>
          </a:p>
        </p:txBody>
      </p:sp>
    </p:spTree>
    <p:extLst>
      <p:ext uri="{BB962C8B-B14F-4D97-AF65-F5344CB8AC3E}">
        <p14:creationId xmlns:p14="http://schemas.microsoft.com/office/powerpoint/2010/main" val="2093086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Educause</a:t>
            </a:r>
            <a:r>
              <a:rPr lang="en-US" dirty="0" smtClean="0"/>
              <a:t> Article Nov / Dec 2010</a:t>
            </a:r>
            <a:endParaRPr lang="en-US" dirty="0"/>
          </a:p>
        </p:txBody>
      </p:sp>
      <p:sp>
        <p:nvSpPr>
          <p:cNvPr id="3" name="Content Placeholder 2"/>
          <p:cNvSpPr>
            <a:spLocks noGrp="1"/>
          </p:cNvSpPr>
          <p:nvPr>
            <p:ph idx="1"/>
          </p:nvPr>
        </p:nvSpPr>
        <p:spPr/>
        <p:txBody>
          <a:bodyPr/>
          <a:lstStyle/>
          <a:p>
            <a:r>
              <a:rPr lang="en-US" dirty="0" smtClean="0"/>
              <a:t>“Universal Design for the Digital Environment:  Transforming the </a:t>
            </a:r>
            <a:r>
              <a:rPr lang="en-US" dirty="0" err="1" smtClean="0"/>
              <a:t>Institutuion”Making</a:t>
            </a:r>
            <a:r>
              <a:rPr lang="en-US" dirty="0" smtClean="0"/>
              <a:t> the jump to cyberspace: UDDE</a:t>
            </a:r>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76200"/>
            <a:ext cx="8839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7279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2819400" y="1371600"/>
            <a:ext cx="6400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2250"/>
              </a:spcBef>
            </a:pPr>
            <a:endParaRPr lang="en-US" sz="4400" b="1" dirty="0">
              <a:solidFill>
                <a:srgbClr val="1F405A"/>
              </a:solidFill>
              <a:latin typeface="Optima" charset="0"/>
              <a:ea typeface="ＭＳ Ｐゴシック" charset="0"/>
              <a:sym typeface="Optima" charset="0"/>
            </a:endParaRPr>
          </a:p>
          <a:p>
            <a:pPr>
              <a:spcBef>
                <a:spcPts val="2250"/>
              </a:spcBef>
            </a:pPr>
            <a:endParaRPr lang="en-US" sz="4400" b="1" dirty="0">
              <a:solidFill>
                <a:srgbClr val="1F405A"/>
              </a:solidFill>
              <a:latin typeface="Optima" charset="0"/>
              <a:ea typeface="ＭＳ Ｐゴシック" charset="0"/>
              <a:sym typeface="Optima" charset="0"/>
            </a:endParaRPr>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05600" y="1169796"/>
            <a:ext cx="2152440" cy="20306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GOALS"/>
          <p:cNvPicPr>
            <a:picLocks noChangeAspect="1" noChangeArrowheads="1"/>
          </p:cNvPicPr>
          <p:nvPr/>
        </p:nvPicPr>
        <p:blipFill>
          <a:blip r:embed="rId3" cstate="email">
            <a:lum bright="70000" contrast="-70000"/>
            <a:extLst>
              <a:ext uri="{28A0092B-C50C-407E-A947-70E740481C1C}">
                <a14:useLocalDpi xmlns:a14="http://schemas.microsoft.com/office/drawing/2010/main" val="0"/>
              </a:ext>
            </a:extLst>
          </a:blip>
          <a:srcRect/>
          <a:stretch>
            <a:fillRect/>
          </a:stretch>
        </p:blipFill>
        <p:spPr bwMode="auto">
          <a:xfrm>
            <a:off x="304800" y="157139"/>
            <a:ext cx="2692400" cy="56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295400"/>
            <a:ext cx="7068015" cy="4152900"/>
          </a:xfrm>
        </p:spPr>
        <p:txBody>
          <a:bodyPr>
            <a:normAutofit fontScale="90000"/>
          </a:bodyPr>
          <a:lstStyle/>
          <a:p>
            <a:pPr>
              <a:spcBef>
                <a:spcPts val="0"/>
              </a:spcBef>
            </a:pPr>
            <a:r>
              <a:rPr lang="en-US" sz="6700" b="1" dirty="0">
                <a:solidFill>
                  <a:srgbClr val="006600"/>
                </a:solidFill>
                <a:effectLst>
                  <a:outerShdw blurRad="38100" dist="38100" dir="2700000" algn="tl">
                    <a:srgbClr val="000000">
                      <a:alpha val="43137"/>
                    </a:srgbClr>
                  </a:outerShdw>
                </a:effectLst>
                <a:latin typeface="Optima"/>
              </a:rPr>
              <a:t>G</a:t>
            </a:r>
            <a:r>
              <a:rPr lang="en-US" sz="6000" b="1" dirty="0" smtClean="0">
                <a:solidFill>
                  <a:schemeClr val="tx1"/>
                </a:solidFill>
                <a:latin typeface="Optima"/>
              </a:rPr>
              <a:t>aining </a:t>
            </a:r>
            <a:r>
              <a:rPr lang="en-US" sz="6700" b="1" dirty="0">
                <a:solidFill>
                  <a:srgbClr val="006600"/>
                </a:solidFill>
                <a:effectLst>
                  <a:outerShdw blurRad="38100" dist="38100" dir="2700000" algn="tl">
                    <a:srgbClr val="000000">
                      <a:alpha val="43137"/>
                    </a:srgbClr>
                  </a:outerShdw>
                </a:effectLst>
                <a:latin typeface="Optima"/>
              </a:rPr>
              <a:t>O</a:t>
            </a:r>
            <a:r>
              <a:rPr lang="en-US" sz="6000" b="1" dirty="0" smtClean="0">
                <a:solidFill>
                  <a:schemeClr val="tx1"/>
                </a:solidFill>
                <a:latin typeface="Optima"/>
              </a:rPr>
              <a:t>nline </a:t>
            </a:r>
            <a:r>
              <a:rPr lang="en-US" sz="6700" b="1" dirty="0" smtClean="0">
                <a:solidFill>
                  <a:srgbClr val="006600"/>
                </a:solidFill>
                <a:effectLst>
                  <a:outerShdw blurRad="38100" dist="38100" dir="2700000" algn="tl">
                    <a:srgbClr val="000000">
                      <a:alpha val="43137"/>
                    </a:srgbClr>
                  </a:outerShdw>
                </a:effectLst>
                <a:latin typeface="Optima"/>
              </a:rPr>
              <a:t>A</a:t>
            </a:r>
            <a:r>
              <a:rPr lang="en-US" sz="6000" b="1" dirty="0" smtClean="0">
                <a:solidFill>
                  <a:schemeClr val="tx1"/>
                </a:solidFill>
                <a:latin typeface="Optima"/>
              </a:rPr>
              <a:t>ccessibility to </a:t>
            </a:r>
            <a:r>
              <a:rPr lang="en-US" sz="6700" b="1" dirty="0">
                <a:solidFill>
                  <a:srgbClr val="006600"/>
                </a:solidFill>
                <a:effectLst>
                  <a:outerShdw blurRad="38100" dist="38100" dir="2700000" algn="tl">
                    <a:srgbClr val="000000">
                      <a:alpha val="43137"/>
                    </a:srgbClr>
                  </a:outerShdw>
                </a:effectLst>
                <a:latin typeface="Optima"/>
              </a:rPr>
              <a:t>L</a:t>
            </a:r>
            <a:r>
              <a:rPr lang="en-US" sz="6000" b="1" dirty="0" smtClean="0">
                <a:solidFill>
                  <a:schemeClr val="tx1"/>
                </a:solidFill>
                <a:latin typeface="Optima"/>
              </a:rPr>
              <a:t>earning through </a:t>
            </a:r>
            <a:r>
              <a:rPr lang="en-US" sz="6700" b="1" dirty="0">
                <a:solidFill>
                  <a:srgbClr val="006600"/>
                </a:solidFill>
                <a:effectLst>
                  <a:outerShdw blurRad="38100" dist="38100" dir="2700000" algn="tl">
                    <a:srgbClr val="000000">
                      <a:alpha val="43137"/>
                    </a:srgbClr>
                  </a:outerShdw>
                </a:effectLst>
                <a:latin typeface="Optima"/>
              </a:rPr>
              <a:t>S</a:t>
            </a:r>
            <a:r>
              <a:rPr lang="en-US" sz="6000" b="1" dirty="0" smtClean="0">
                <a:solidFill>
                  <a:schemeClr val="tx1"/>
                </a:solidFill>
                <a:latin typeface="Optima"/>
              </a:rPr>
              <a:t>elf-study</a:t>
            </a:r>
            <a:r>
              <a:rPr lang="en-US" b="1" dirty="0" smtClean="0">
                <a:solidFill>
                  <a:srgbClr val="1F405A"/>
                </a:solidFill>
                <a:latin typeface="Optima" charset="0"/>
                <a:ea typeface="ＭＳ Ｐゴシック" charset="0"/>
                <a:sym typeface="Optima" charset="0"/>
              </a:rPr>
              <a:t/>
            </a:r>
            <a:br>
              <a:rPr lang="en-US" b="1" dirty="0" smtClean="0">
                <a:solidFill>
                  <a:srgbClr val="1F405A"/>
                </a:solidFill>
                <a:latin typeface="Optima" charset="0"/>
                <a:ea typeface="ＭＳ Ｐゴシック" charset="0"/>
                <a:sym typeface="Optima" charset="0"/>
              </a:rPr>
            </a:br>
            <a:endParaRPr lang="en-US" dirty="0"/>
          </a:p>
        </p:txBody>
      </p:sp>
      <p:pic>
        <p:nvPicPr>
          <p:cNvPr id="8" name="Picture 7" descr="GOALS Partners include the National Center on Disability and Access to Education, the Western Interstate Commission on Higher Education, WebAIM, the Southern Regional Education Board, the Michigan Community Colleges Association, and the Southern Association on Colleges and Schools - Commission on Colleges.  GOALS is made possible by a grant from the Fund for the Improvement of Postsecondary Education (FIPSE), US Department of Education. No official endorsement should be inferred."/>
          <p:cNvPicPr>
            <a:picLocks noChangeAspect="1"/>
          </p:cNvPicPr>
          <p:nvPr/>
        </p:nvPicPr>
        <p:blipFill>
          <a:blip r:embed="rId4"/>
          <a:stretch>
            <a:fillRect/>
          </a:stretch>
        </p:blipFill>
        <p:spPr>
          <a:xfrm>
            <a:off x="381000" y="5745537"/>
            <a:ext cx="8269025" cy="823074"/>
          </a:xfrm>
          <a:prstGeom prst="rect">
            <a:avLst/>
          </a:prstGeom>
        </p:spPr>
      </p:pic>
    </p:spTree>
    <p:extLst>
      <p:ext uri="{BB962C8B-B14F-4D97-AF65-F5344CB8AC3E}">
        <p14:creationId xmlns:p14="http://schemas.microsoft.com/office/powerpoint/2010/main" val="35061136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5791200" cy="1143000"/>
          </a:xfrm>
        </p:spPr>
        <p:txBody>
          <a:bodyPr>
            <a:normAutofit fontScale="90000"/>
          </a:bodyPr>
          <a:lstStyle/>
          <a:p>
            <a:pPr algn="l"/>
            <a:r>
              <a:rPr lang="en-US" sz="5300" b="1" i="1" dirty="0" err="1" smtClean="0">
                <a:solidFill>
                  <a:srgbClr val="006600"/>
                </a:solidFill>
                <a:effectLst>
                  <a:outerShdw blurRad="38100" dist="38100" dir="2700000" algn="tl">
                    <a:srgbClr val="000000">
                      <a:alpha val="43137"/>
                    </a:srgbClr>
                  </a:outerShdw>
                </a:effectLst>
              </a:rPr>
              <a:t>Cheatsheets</a:t>
            </a:r>
            <a:r>
              <a:rPr lang="en-US" dirty="0"/>
              <a:t/>
            </a:r>
            <a:br>
              <a:rPr lang="en-US" dirty="0"/>
            </a:br>
            <a:r>
              <a:rPr lang="en-US" sz="2700" u="sng" dirty="0" smtClean="0">
                <a:solidFill>
                  <a:srgbClr val="0000FF"/>
                </a:solidFill>
              </a:rPr>
              <a:t>www.ncdae.org/resources/cheatsheets/</a:t>
            </a:r>
            <a:r>
              <a:rPr lang="en-US" dirty="0" smtClean="0"/>
              <a:t/>
            </a:r>
            <a:br>
              <a:rPr lang="en-US" dirty="0" smtClean="0"/>
            </a:br>
            <a:endParaRPr lang="en-US" dirty="0"/>
          </a:p>
        </p:txBody>
      </p:sp>
      <p:sp>
        <p:nvSpPr>
          <p:cNvPr id="3" name="Content Placeholder 2"/>
          <p:cNvSpPr>
            <a:spLocks noGrp="1"/>
          </p:cNvSpPr>
          <p:nvPr>
            <p:ph idx="1"/>
          </p:nvPr>
        </p:nvSpPr>
        <p:spPr>
          <a:xfrm>
            <a:off x="457200" y="1676400"/>
            <a:ext cx="8229600" cy="4525963"/>
          </a:xfrm>
        </p:spPr>
        <p:txBody>
          <a:bodyPr/>
          <a:lstStyle/>
          <a:p>
            <a:r>
              <a:rPr lang="en-US" dirty="0" smtClean="0"/>
              <a:t>Microsoft Word</a:t>
            </a:r>
          </a:p>
          <a:p>
            <a:r>
              <a:rPr lang="en-US" dirty="0" smtClean="0"/>
              <a:t>PowerPoint</a:t>
            </a:r>
          </a:p>
          <a:p>
            <a:r>
              <a:rPr lang="en-US" dirty="0" smtClean="0"/>
              <a:t>PDF Conversions</a:t>
            </a:r>
          </a:p>
          <a:p>
            <a:r>
              <a:rPr lang="en-US" dirty="0" smtClean="0"/>
              <a:t>Adobe Acrobat</a:t>
            </a:r>
          </a:p>
          <a:p>
            <a:r>
              <a:rPr lang="en-US" dirty="0" smtClean="0"/>
              <a:t>Captioning YouTube</a:t>
            </a:r>
          </a:p>
          <a:p>
            <a:r>
              <a:rPr lang="en-US" dirty="0" smtClean="0"/>
              <a:t>Adobe InDesign</a:t>
            </a:r>
          </a:p>
          <a:p>
            <a:r>
              <a:rPr lang="en-US" dirty="0" smtClean="0"/>
              <a:t>More to come….</a:t>
            </a:r>
            <a:endParaRPr lang="en-US" dirty="0"/>
          </a:p>
        </p:txBody>
      </p:sp>
      <p:pic>
        <p:nvPicPr>
          <p:cNvPr id="1026" name="Picture 2" descr="cheatsheet on accessibiltiy of Wor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15000" y="304799"/>
            <a:ext cx="328045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heatsheet on accessibilty of PD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1000" y="1981200"/>
            <a:ext cx="3309938" cy="261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heatsheet on captioning in YouTub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45969" y="3810000"/>
            <a:ext cx="3214688" cy="260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2892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124200"/>
            <a:ext cx="8077200" cy="1676400"/>
          </a:xfrm>
        </p:spPr>
        <p:txBody>
          <a:bodyPr>
            <a:normAutofit/>
          </a:bodyPr>
          <a:lstStyle/>
          <a:p>
            <a:r>
              <a:rPr lang="en-US" sz="4800" dirty="0" smtClean="0"/>
              <a:t>Context for Web Accessibility</a:t>
            </a:r>
            <a:endParaRPr lang="en-US" sz="4800" dirty="0"/>
          </a:p>
        </p:txBody>
      </p:sp>
    </p:spTree>
    <p:extLst>
      <p:ext uri="{BB962C8B-B14F-4D97-AF65-F5344CB8AC3E}">
        <p14:creationId xmlns:p14="http://schemas.microsoft.com/office/powerpoint/2010/main" val="13660070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solidFill>
                  <a:srgbClr val="006600"/>
                </a:solidFill>
                <a:effectLst>
                  <a:outerShdw blurRad="38100" dist="38100" dir="2700000" algn="tl">
                    <a:srgbClr val="000000">
                      <a:alpha val="43137"/>
                    </a:srgbClr>
                  </a:outerShdw>
                </a:effectLst>
              </a:rPr>
              <a:t>A Monthly Newsletter</a:t>
            </a:r>
            <a:endParaRPr lang="en-US" b="1" dirty="0">
              <a:solidFill>
                <a:srgbClr val="0066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762000"/>
            <a:ext cx="8229600" cy="4525963"/>
          </a:xfrm>
        </p:spPr>
        <p:txBody>
          <a:bodyPr/>
          <a:lstStyle/>
          <a:p>
            <a:pPr marL="0" indent="0">
              <a:buNone/>
            </a:pPr>
            <a:r>
              <a:rPr lang="en-US" dirty="0" smtClean="0"/>
              <a:t>To view or sign up visit:</a:t>
            </a:r>
          </a:p>
          <a:p>
            <a:pPr marL="0" indent="0">
              <a:buNone/>
            </a:pPr>
            <a:r>
              <a:rPr lang="en-US" b="1" u="sng" dirty="0" smtClean="0">
                <a:solidFill>
                  <a:srgbClr val="0000FF"/>
                </a:solidFill>
              </a:rPr>
              <a:t>www.ncdae.org/resources/newsletter</a:t>
            </a:r>
            <a:r>
              <a:rPr lang="en-US" b="1" u="sng" dirty="0">
                <a:solidFill>
                  <a:srgbClr val="0000FF"/>
                </a:solidFill>
              </a:rPr>
              <a:t>/</a:t>
            </a:r>
          </a:p>
        </p:txBody>
      </p:sp>
      <p:pic>
        <p:nvPicPr>
          <p:cNvPr id="5" name="Picture 4" descr="Screen shot 2012-12-09 at 10.37.52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6651" y="1981200"/>
            <a:ext cx="8502549" cy="4724400"/>
          </a:xfrm>
          <a:prstGeom prst="rect">
            <a:avLst/>
          </a:prstGeom>
        </p:spPr>
      </p:pic>
    </p:spTree>
    <p:extLst>
      <p:ext uri="{BB962C8B-B14F-4D97-AF65-F5344CB8AC3E}">
        <p14:creationId xmlns:p14="http://schemas.microsoft.com/office/powerpoint/2010/main" val="5273513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5400" b="1" dirty="0" smtClean="0">
                <a:solidFill>
                  <a:srgbClr val="006600"/>
                </a:solidFill>
                <a:effectLst>
                  <a:outerShdw blurRad="38100" dist="38100" dir="2700000" algn="tl">
                    <a:srgbClr val="000000">
                      <a:alpha val="43137"/>
                    </a:srgbClr>
                  </a:outerShdw>
                </a:effectLst>
              </a:rPr>
              <a:t>And More…</a:t>
            </a:r>
            <a:endParaRPr lang="en-US" sz="5400" b="1" dirty="0">
              <a:solidFill>
                <a:srgbClr val="0066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458200" cy="4953000"/>
          </a:xfrm>
        </p:spPr>
        <p:txBody>
          <a:bodyPr>
            <a:normAutofit fontScale="77500" lnSpcReduction="20000"/>
          </a:bodyPr>
          <a:lstStyle/>
          <a:p>
            <a:pPr>
              <a:spcBef>
                <a:spcPts val="1800"/>
              </a:spcBef>
            </a:pPr>
            <a:r>
              <a:rPr lang="en-US" sz="3600" dirty="0" smtClean="0"/>
              <a:t>An Action Paper for Institutional Administrators </a:t>
            </a:r>
            <a:r>
              <a:rPr lang="en-US" sz="2800" u="sng" dirty="0">
                <a:solidFill>
                  <a:srgbClr val="0000FF"/>
                </a:solidFill>
              </a:rPr>
              <a:t>www.ncdae.org/goals/actionpaper.php</a:t>
            </a:r>
          </a:p>
          <a:p>
            <a:pPr>
              <a:spcBef>
                <a:spcPts val="1800"/>
              </a:spcBef>
            </a:pPr>
            <a:r>
              <a:rPr lang="en-US" sz="3600" dirty="0"/>
              <a:t>Institutional Tips </a:t>
            </a:r>
            <a:r>
              <a:rPr lang="en-US" sz="2800" u="sng" dirty="0">
                <a:solidFill>
                  <a:srgbClr val="0000FF"/>
                </a:solidFill>
              </a:rPr>
              <a:t>www.ncdae.org/resources/tips/</a:t>
            </a:r>
          </a:p>
          <a:p>
            <a:pPr>
              <a:spcBef>
                <a:spcPts val="1800"/>
              </a:spcBef>
            </a:pPr>
            <a:r>
              <a:rPr lang="en-US" sz="3600" dirty="0"/>
              <a:t>Factsheets </a:t>
            </a:r>
            <a:r>
              <a:rPr lang="en-US" sz="2800" u="sng" dirty="0">
                <a:solidFill>
                  <a:srgbClr val="0000FF"/>
                </a:solidFill>
              </a:rPr>
              <a:t>www.ncdae.org/resources/factsheets/</a:t>
            </a:r>
          </a:p>
          <a:p>
            <a:pPr>
              <a:spcBef>
                <a:spcPts val="1800"/>
              </a:spcBef>
            </a:pPr>
            <a:r>
              <a:rPr lang="en-US" sz="3600" dirty="0" smtClean="0"/>
              <a:t>NCDAE Blog </a:t>
            </a:r>
            <a:r>
              <a:rPr lang="en-US" sz="2800" u="sng" dirty="0">
                <a:solidFill>
                  <a:srgbClr val="0000FF"/>
                </a:solidFill>
              </a:rPr>
              <a:t>http://ncdae.org/blog/</a:t>
            </a:r>
          </a:p>
          <a:p>
            <a:pPr>
              <a:spcBef>
                <a:spcPts val="1800"/>
              </a:spcBef>
            </a:pPr>
            <a:r>
              <a:rPr lang="en-US" sz="3600" dirty="0" smtClean="0"/>
              <a:t>Additional Articles </a:t>
            </a:r>
            <a:r>
              <a:rPr lang="en-US" sz="2800" u="sng" dirty="0" smtClean="0">
                <a:solidFill>
                  <a:srgbClr val="0000FF"/>
                </a:solidFill>
              </a:rPr>
              <a:t>www.ncdae.org/resources/articles/</a:t>
            </a:r>
            <a:endParaRPr lang="en-US" sz="3600" u="sng" dirty="0" smtClean="0">
              <a:solidFill>
                <a:srgbClr val="0000FF"/>
              </a:solidFill>
            </a:endParaRPr>
          </a:p>
          <a:p>
            <a:pPr>
              <a:spcBef>
                <a:spcPts val="1800"/>
              </a:spcBef>
            </a:pPr>
            <a:r>
              <a:rPr lang="en-US" sz="3600" dirty="0"/>
              <a:t>Cost Study Data and Analysis – </a:t>
            </a:r>
            <a:r>
              <a:rPr lang="en-US" sz="3600" dirty="0">
                <a:solidFill>
                  <a:srgbClr val="0000FF"/>
                </a:solidFill>
              </a:rPr>
              <a:t>Coming </a:t>
            </a:r>
            <a:r>
              <a:rPr lang="en-US" sz="3600" dirty="0" smtClean="0">
                <a:solidFill>
                  <a:srgbClr val="0000FF"/>
                </a:solidFill>
              </a:rPr>
              <a:t>January of 2013</a:t>
            </a:r>
            <a:endParaRPr lang="en-US" sz="3600" dirty="0">
              <a:solidFill>
                <a:srgbClr val="0000FF"/>
              </a:solidFill>
            </a:endParaRPr>
          </a:p>
          <a:p>
            <a:pPr>
              <a:spcBef>
                <a:spcPts val="1800"/>
              </a:spcBef>
            </a:pPr>
            <a:r>
              <a:rPr lang="en-US" sz="3600" dirty="0" smtClean="0"/>
              <a:t>An Institutional Benchmarking and </a:t>
            </a:r>
            <a:r>
              <a:rPr lang="en-US" sz="3600" dirty="0"/>
              <a:t>Planning Tool </a:t>
            </a:r>
            <a:r>
              <a:rPr lang="en-US" sz="2800" u="sng" dirty="0">
                <a:solidFill>
                  <a:srgbClr val="0000FF"/>
                </a:solidFill>
              </a:rPr>
              <a:t>ncdae.org/goals/</a:t>
            </a:r>
            <a:r>
              <a:rPr lang="en-US" sz="2800" u="sng" dirty="0" err="1">
                <a:solidFill>
                  <a:srgbClr val="0000FF"/>
                </a:solidFill>
              </a:rPr>
              <a:t>planningtool.php</a:t>
            </a:r>
            <a:r>
              <a:rPr lang="en-US" sz="2800" u="sng" dirty="0">
                <a:solidFill>
                  <a:srgbClr val="0000FF"/>
                </a:solidFill>
              </a:rPr>
              <a:t> </a:t>
            </a:r>
          </a:p>
        </p:txBody>
      </p:sp>
    </p:spTree>
    <p:extLst>
      <p:ext uri="{BB962C8B-B14F-4D97-AF65-F5344CB8AC3E}">
        <p14:creationId xmlns:p14="http://schemas.microsoft.com/office/powerpoint/2010/main" val="33086920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609600"/>
            <a:ext cx="5486400" cy="5334000"/>
          </a:xfrm>
        </p:spPr>
        <p:txBody>
          <a:bodyPr>
            <a:normAutofit/>
          </a:bodyPr>
          <a:lstStyle/>
          <a:p>
            <a:pPr marL="57150" indent="0">
              <a:buNone/>
            </a:pPr>
            <a:endParaRPr lang="en-US" dirty="0" smtClean="0"/>
          </a:p>
          <a:p>
            <a:pPr marL="57150" indent="0">
              <a:buNone/>
            </a:pPr>
            <a:r>
              <a:rPr lang="en-US" sz="3200" dirty="0" smtClean="0"/>
              <a:t>Participate as a Field Test Site for the Tool Winter 2013</a:t>
            </a:r>
          </a:p>
          <a:p>
            <a:pPr lvl="1"/>
            <a:r>
              <a:rPr lang="en-US" dirty="0" smtClean="0"/>
              <a:t>First 50 get free access and support</a:t>
            </a:r>
          </a:p>
          <a:p>
            <a:pPr lvl="1"/>
            <a:r>
              <a:rPr lang="en-US" dirty="0" smtClean="0"/>
              <a:t>For more information visit:</a:t>
            </a:r>
            <a:r>
              <a:rPr lang="en-US" dirty="0"/>
              <a:t> </a:t>
            </a:r>
            <a:r>
              <a:rPr lang="en-US" sz="2400" dirty="0" smtClean="0">
                <a:hlinkClick r:id="rId2"/>
              </a:rPr>
              <a:t>ncdae.org/goals/</a:t>
            </a:r>
            <a:r>
              <a:rPr lang="en-US" sz="2400" dirty="0" err="1" smtClean="0">
                <a:hlinkClick r:id="rId2"/>
              </a:rPr>
              <a:t>participating.php</a:t>
            </a:r>
            <a:r>
              <a:rPr lang="en-US" dirty="0" smtClean="0"/>
              <a:t> </a:t>
            </a:r>
            <a:endParaRPr lang="en-US" dirty="0"/>
          </a:p>
        </p:txBody>
      </p:sp>
      <p:pic>
        <p:nvPicPr>
          <p:cNvPr id="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4343400"/>
            <a:ext cx="715440" cy="674944"/>
          </a:xfrm>
          <a:prstGeom prst="rect">
            <a:avLst/>
          </a:prstGeom>
          <a:noFill/>
          <a:ln>
            <a:noFill/>
          </a:ln>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29437" y="4530329"/>
            <a:ext cx="1642363" cy="346471"/>
          </a:xfrm>
          <a:prstGeom prst="rect">
            <a:avLst/>
          </a:prstGeom>
          <a:noFill/>
          <a:ln>
            <a:noFill/>
          </a:ln>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91400" y="4495800"/>
            <a:ext cx="1058793" cy="1447800"/>
          </a:xfrm>
          <a:prstGeom prst="rect">
            <a:avLst/>
          </a:prstGeom>
          <a:noFill/>
          <a:ln>
            <a:noFill/>
          </a:ln>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228600" y="1219200"/>
            <a:ext cx="3008313" cy="825500"/>
          </a:xfrm>
        </p:spPr>
        <p:txBody>
          <a:bodyPr>
            <a:noAutofit/>
          </a:bodyPr>
          <a:lstStyle/>
          <a:p>
            <a:r>
              <a:rPr lang="en-US" sz="5400" dirty="0">
                <a:ln w="18000">
                  <a:solidFill>
                    <a:schemeClr val="accent2">
                      <a:satMod val="140000"/>
                    </a:schemeClr>
                  </a:solidFill>
                  <a:prstDash val="solid"/>
                  <a:miter lim="800000"/>
                </a:ln>
                <a:effectLst>
                  <a:outerShdw blurRad="25500" dist="23000" dir="7020000" algn="tl">
                    <a:srgbClr val="000000">
                      <a:alpha val="50000"/>
                    </a:srgbClr>
                  </a:outerShdw>
                </a:effectLst>
              </a:rPr>
              <a:t>Invitation</a:t>
            </a:r>
            <a:endParaRPr lang="en-US" sz="5400" dirty="0"/>
          </a:p>
        </p:txBody>
      </p:sp>
    </p:spTree>
    <p:extLst>
      <p:ext uri="{BB962C8B-B14F-4D97-AF65-F5344CB8AC3E}">
        <p14:creationId xmlns:p14="http://schemas.microsoft.com/office/powerpoint/2010/main" val="42823518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5"/>
          <p:cNvSpPr>
            <a:spLocks noGrp="1"/>
          </p:cNvSpPr>
          <p:nvPr>
            <p:ph type="title"/>
          </p:nvPr>
        </p:nvSpPr>
        <p:spPr/>
        <p:txBody>
          <a:bodyPr/>
          <a:lstStyle/>
          <a:p>
            <a:r>
              <a:rPr lang="en-US" sz="1300">
                <a:latin typeface="Times New Roman" charset="0"/>
              </a:rPr>
              <a:t>Screenshot of GOALS benchmarking and planning tool portal.  Displays the core concepts of the GOALS tool which is to help institutions in self-study efforts identify (1) where they are (2) where they would like to be, and (3) how to get there</a:t>
            </a:r>
          </a:p>
        </p:txBody>
      </p:sp>
      <p:sp>
        <p:nvSpPr>
          <p:cNvPr id="634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fld id="{DEA27E98-57A4-E547-9022-3F4434B30425}" type="slidenum">
              <a:rPr lang="en-US" sz="1400"/>
              <a:pPr eaLnBrk="1" hangingPunct="1"/>
              <a:t>43</a:t>
            </a:fld>
            <a:endParaRPr lang="en-US" sz="1400"/>
          </a:p>
        </p:txBody>
      </p:sp>
      <p:pic>
        <p:nvPicPr>
          <p:cNvPr id="3074" name="Picture 2" descr="Screenshot of GOALS benchmarking and planning tool portal.  Displays the core concepts of the GOALS tool which is to help institutions in self-study efforts identify (1) where they are (2) where they would like to be, and (3) how to get ther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3512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title"/>
          </p:nvPr>
        </p:nvSpPr>
        <p:spPr>
          <a:xfrm>
            <a:off x="533400" y="533400"/>
            <a:ext cx="7772400" cy="1143000"/>
          </a:xfrm>
        </p:spPr>
        <p:txBody>
          <a:bodyPr>
            <a:normAutofit fontScale="90000"/>
          </a:bodyPr>
          <a:lstStyle/>
          <a:p>
            <a:r>
              <a:rPr lang="en-US" sz="1400">
                <a:latin typeface="Times New Roman" charset="0"/>
              </a:rPr>
              <a:t>Screenshot of GOALS benchmarking and planning tool portal page. Displays the features in the tool including that you (1) work with your team (2) can access reports for your administration (3) track your progress over time graphically, (4) that GOALS staff will help get you started by evaluating 6 critical institutuional pages for you, and (5) that use of this tool is free to the first 50 institutions through FIPSE funding</a:t>
            </a:r>
          </a:p>
        </p:txBody>
      </p:sp>
      <p:sp>
        <p:nvSpPr>
          <p:cNvPr id="6451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fld id="{DFC74079-A199-BB45-9B39-1F6D5E28843E}" type="slidenum">
              <a:rPr lang="en-US" sz="1400"/>
              <a:pPr eaLnBrk="1" hangingPunct="1"/>
              <a:t>44</a:t>
            </a:fld>
            <a:endParaRPr lang="en-US" sz="1400"/>
          </a:p>
        </p:txBody>
      </p:sp>
      <p:pic>
        <p:nvPicPr>
          <p:cNvPr id="4100" name="Picture 4" descr="Screenshot of GOALS benchmarking and planning tool portal page. Displays the features in the tool including that you (1) work with your team (2) can access reports for your administration (3) track your progress over time graphically, (4) that GOALS staff will help get you started by evaluating 6 critical institutuional pages for you, and (5) that use of this tool is free to the first 50 institutions through FIPSE funding&#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 y="152400"/>
            <a:ext cx="7759107" cy="57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2058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a:xfrm>
            <a:off x="2743200" y="609600"/>
            <a:ext cx="3810000" cy="4267200"/>
          </a:xfrm>
        </p:spPr>
        <p:txBody>
          <a:bodyPr>
            <a:normAutofit/>
          </a:bodyPr>
          <a:lstStyle/>
          <a:p>
            <a:r>
              <a:rPr lang="en-US" sz="1400" dirty="0">
                <a:latin typeface="Times New Roman" charset="0"/>
              </a:rPr>
              <a:t>Screenshot of the GOALS benchmarking and planning tool “Dashboard”.  From there the team leader can direct reviewers through a self study of the 4 key indicators of </a:t>
            </a:r>
            <a:r>
              <a:rPr lang="en-US" sz="1400" dirty="0" err="1">
                <a:latin typeface="Times New Roman" charset="0"/>
              </a:rPr>
              <a:t>systemwide</a:t>
            </a:r>
            <a:r>
              <a:rPr lang="en-US" sz="1400" dirty="0">
                <a:latin typeface="Times New Roman" charset="0"/>
              </a:rPr>
              <a:t> web accessibility (1) Vision and leadership commitment, (2) Planning and implementation, (3) Resources and supports, and (4) Continuous assessments and monitoring.  Screenshot also displays Dashboard features such as your cycle of review, all team members and their status, and status on each indicator.</a:t>
            </a:r>
          </a:p>
        </p:txBody>
      </p:sp>
      <p:sp>
        <p:nvSpPr>
          <p:cNvPr id="655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fld id="{9574DB38-5954-2546-B42D-1D3C06C7811B}" type="slidenum">
              <a:rPr lang="en-US" sz="1400"/>
              <a:pPr eaLnBrk="1" hangingPunct="1"/>
              <a:t>45</a:t>
            </a:fld>
            <a:endParaRPr lang="en-US" sz="1400"/>
          </a:p>
        </p:txBody>
      </p:sp>
      <p:pic>
        <p:nvPicPr>
          <p:cNvPr id="5122" name="Picture 2" descr="Screenshot of the GOALS benchmarking and planning tool “Dashboard”.  From there the team leader can direct reviewers through a self study of the 4 key indicators of systemwide web accessibility (1) Vision and leadership commitment, (2) Planning and implementation, (3) Resources and supports, and (4) Continuous assessments and monitoring.  Screenshot also displays Dashboard features such as your cycle of review, all team members and their status, and status on each indic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933"/>
            <a:ext cx="5345514" cy="692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1404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a:xfrm>
            <a:off x="2057400" y="609600"/>
            <a:ext cx="4191000" cy="1143000"/>
          </a:xfrm>
        </p:spPr>
        <p:txBody>
          <a:bodyPr>
            <a:normAutofit fontScale="90000"/>
          </a:bodyPr>
          <a:lstStyle/>
          <a:p>
            <a:r>
              <a:rPr lang="en-US" sz="1400" dirty="0">
                <a:latin typeface="Times New Roman" charset="0"/>
              </a:rPr>
              <a:t>Screenshot of GOALS benchmarking and planning tool assessment of Indicator </a:t>
            </a:r>
            <a:r>
              <a:rPr lang="en-US" sz="1400" dirty="0" smtClean="0">
                <a:latin typeface="Times New Roman" charset="0"/>
              </a:rPr>
              <a:t>1: Vision and Leadership. </a:t>
            </a:r>
            <a:r>
              <a:rPr lang="en-US" sz="1400" dirty="0">
                <a:latin typeface="Times New Roman" charset="0"/>
              </a:rPr>
              <a:t>Displays review features so that the team can see the “institutional response” provided by the team leader along with their rationale. </a:t>
            </a:r>
          </a:p>
        </p:txBody>
      </p:sp>
      <p:sp>
        <p:nvSpPr>
          <p:cNvPr id="6963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fld id="{07C174A0-4237-7A4D-8D09-D9B4B86860D5}" type="slidenum">
              <a:rPr lang="en-US" sz="1400"/>
              <a:pPr eaLnBrk="1" hangingPunct="1"/>
              <a:t>46</a:t>
            </a:fld>
            <a:endParaRPr lang="en-US" sz="1400"/>
          </a:p>
        </p:txBody>
      </p:sp>
      <p:pic>
        <p:nvPicPr>
          <p:cNvPr id="9219" name="Picture 3" descr="Screenshot of GOALS benchmarking and planning tool assessment of Indicator 2: Planning and Implementation. Displays review features so that the team can see the “institutional response” provided by the team leader along with their rational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0"/>
            <a:ext cx="6317381" cy="670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2502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3"/>
          <p:cNvSpPr>
            <a:spLocks noGrp="1"/>
          </p:cNvSpPr>
          <p:nvPr>
            <p:ph type="title"/>
          </p:nvPr>
        </p:nvSpPr>
        <p:spPr>
          <a:xfrm>
            <a:off x="2057400" y="609600"/>
            <a:ext cx="4038600" cy="1828800"/>
          </a:xfrm>
        </p:spPr>
        <p:txBody>
          <a:bodyPr>
            <a:normAutofit fontScale="90000"/>
          </a:bodyPr>
          <a:lstStyle/>
          <a:p>
            <a:r>
              <a:rPr lang="en-US" sz="1400" dirty="0">
                <a:latin typeface="Times New Roman" charset="0"/>
              </a:rPr>
              <a:t>Screenshot of GOALS benchmarking and planning tool.  </a:t>
            </a:r>
            <a:r>
              <a:rPr lang="en-US" sz="1400" dirty="0" smtClean="0">
                <a:latin typeface="Times New Roman" charset="0"/>
              </a:rPr>
              <a:t/>
            </a:r>
            <a:br>
              <a:rPr lang="en-US" sz="1400" dirty="0" smtClean="0">
                <a:latin typeface="Times New Roman" charset="0"/>
              </a:rPr>
            </a:br>
            <a:r>
              <a:rPr lang="en-US" sz="1400" dirty="0" smtClean="0">
                <a:latin typeface="Times New Roman" charset="0"/>
              </a:rPr>
              <a:t>Displays Action Plan Creation with institutional </a:t>
            </a:r>
            <a:r>
              <a:rPr lang="en-US" sz="1400" dirty="0">
                <a:latin typeface="Times New Roman" charset="0"/>
              </a:rPr>
              <a:t>performance analysis which is a graphical summary of  performance along a continuum of poor – fair – good – excellent  Also displays how performance can be compared over time or to the performance of peer </a:t>
            </a:r>
            <a:r>
              <a:rPr lang="en-US" sz="1400" dirty="0" smtClean="0">
                <a:latin typeface="Times New Roman" charset="0"/>
              </a:rPr>
              <a:t>institutions.  </a:t>
            </a:r>
            <a:br>
              <a:rPr lang="en-US" sz="1400" dirty="0" smtClean="0">
                <a:latin typeface="Times New Roman" charset="0"/>
              </a:rPr>
            </a:br>
            <a:r>
              <a:rPr lang="en-US" sz="1400" dirty="0" smtClean="0">
                <a:latin typeface="Times New Roman" charset="0"/>
              </a:rPr>
              <a:t>Also provides an instructional video</a:t>
            </a:r>
            <a:br>
              <a:rPr lang="en-US" sz="1400" dirty="0" smtClean="0">
                <a:latin typeface="Times New Roman" charset="0"/>
              </a:rPr>
            </a:br>
            <a:r>
              <a:rPr lang="en-US" sz="1400" dirty="0">
                <a:latin typeface="Times New Roman" charset="0"/>
              </a:rPr>
              <a:t/>
            </a:r>
            <a:br>
              <a:rPr lang="en-US" sz="1400" dirty="0">
                <a:latin typeface="Times New Roman" charset="0"/>
              </a:rPr>
            </a:br>
            <a:endParaRPr lang="en-US" sz="1400" dirty="0">
              <a:latin typeface="Times New Roman" charset="0"/>
            </a:endParaRPr>
          </a:p>
        </p:txBody>
      </p:sp>
      <p:sp>
        <p:nvSpPr>
          <p:cNvPr id="7065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fld id="{4B234945-27F8-FE46-B71B-DABCAF8FBA4F}" type="slidenum">
              <a:rPr lang="en-US" sz="1400"/>
              <a:pPr eaLnBrk="1" hangingPunct="1"/>
              <a:t>47</a:t>
            </a:fld>
            <a:endParaRPr lang="en-US" sz="1400"/>
          </a:p>
        </p:txBody>
      </p:sp>
      <p:pic>
        <p:nvPicPr>
          <p:cNvPr id="10243" name="Picture 3" descr="Screenshot of GOALS benchmarking and planning tool.  Displays the institutional performance analysis which is a graphical summary of  performance along a continuum of poor – fair – good – excellent  Future displays compare  performance  over time or  performance compared to a pool of peer institutuion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799"/>
            <a:ext cx="7346022" cy="601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737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4"/>
          <p:cNvSpPr>
            <a:spLocks noGrp="1"/>
          </p:cNvSpPr>
          <p:nvPr>
            <p:ph type="title"/>
          </p:nvPr>
        </p:nvSpPr>
        <p:spPr>
          <a:xfrm>
            <a:off x="1447800" y="457200"/>
            <a:ext cx="3810000" cy="1143000"/>
          </a:xfrm>
        </p:spPr>
        <p:txBody>
          <a:bodyPr>
            <a:normAutofit fontScale="90000"/>
          </a:bodyPr>
          <a:lstStyle/>
          <a:p>
            <a:r>
              <a:rPr lang="en-US" sz="1400">
                <a:latin typeface="Times New Roman" charset="0"/>
              </a:rPr>
              <a:t>Screenshot of GOALS benchmarking and planning tool “Action Planning” process.  Here team members decide in which areas to focus, can review helpful resources for their work and begin to identify goals and objectives, timelines, and persons responsible for the work</a:t>
            </a:r>
          </a:p>
        </p:txBody>
      </p:sp>
      <p:sp>
        <p:nvSpPr>
          <p:cNvPr id="7168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charset="0"/>
                <a:ea typeface="ＭＳ Ｐゴシック" charset="0"/>
                <a:cs typeface="ＭＳ Ｐゴシック" charset="0"/>
              </a:defRPr>
            </a:lvl1pPr>
            <a:lvl2pPr marL="742950" indent="-285750" eaLnBrk="0" hangingPunct="0">
              <a:defRPr sz="3600">
                <a:solidFill>
                  <a:schemeClr val="tx1"/>
                </a:solidFill>
                <a:latin typeface="Times New Roman" charset="0"/>
                <a:ea typeface="ＭＳ Ｐゴシック" charset="0"/>
              </a:defRPr>
            </a:lvl2pPr>
            <a:lvl3pPr marL="1143000" indent="-228600" eaLnBrk="0" hangingPunct="0">
              <a:defRPr sz="3600">
                <a:solidFill>
                  <a:schemeClr val="tx1"/>
                </a:solidFill>
                <a:latin typeface="Times New Roman" charset="0"/>
                <a:ea typeface="ＭＳ Ｐゴシック" charset="0"/>
              </a:defRPr>
            </a:lvl3pPr>
            <a:lvl4pPr marL="1600200" indent="-228600" eaLnBrk="0" hangingPunct="0">
              <a:defRPr sz="3600">
                <a:solidFill>
                  <a:schemeClr val="tx1"/>
                </a:solidFill>
                <a:latin typeface="Times New Roman" charset="0"/>
                <a:ea typeface="ＭＳ Ｐゴシック" charset="0"/>
              </a:defRPr>
            </a:lvl4pPr>
            <a:lvl5pPr marL="2057400" indent="-228600" eaLnBrk="0" hangingPunct="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fld id="{FF7254C0-E241-6E47-9A46-597A52DBE00E}" type="slidenum">
              <a:rPr lang="en-US" sz="1400"/>
              <a:pPr eaLnBrk="1" hangingPunct="1"/>
              <a:t>48</a:t>
            </a:fld>
            <a:endParaRPr lang="en-US" sz="1400"/>
          </a:p>
        </p:txBody>
      </p:sp>
      <p:pic>
        <p:nvPicPr>
          <p:cNvPr id="11266" name="Picture 2" descr="Screenshot of GOALS benchmarking and planning tool “Action Planning” process.  Here team members decide in which areas to focus, can review helpful resources for their work and begin to identify goals and objectives, timelines, and persons responsible for the work&#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7350179"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993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1" y="1600200"/>
            <a:ext cx="4343400" cy="1477328"/>
          </a:xfrm>
          <a:prstGeom prst="rect">
            <a:avLst/>
          </a:prstGeom>
          <a:noFill/>
        </p:spPr>
        <p:txBody>
          <a:bodyPr wrap="square" rtlCol="0">
            <a:spAutoFit/>
          </a:bodyPr>
          <a:lstStyle/>
          <a:p>
            <a:r>
              <a:rPr lang="en-US" dirty="0" smtClean="0"/>
              <a:t>You can also generate reports – fill in the information you want the report to contain </a:t>
            </a:r>
          </a:p>
          <a:p>
            <a:r>
              <a:rPr lang="en-US" dirty="0" smtClean="0"/>
              <a:t>Cycle name, account, reporting office, committee, date, review dates, comments etc…</a:t>
            </a:r>
            <a:endParaRPr lang="en-US" dirty="0"/>
          </a:p>
        </p:txBody>
      </p:sp>
      <p:pic>
        <p:nvPicPr>
          <p:cNvPr id="12290" name="Picture 2" descr="Screneshot of using the Administrative Report feature, to automatically generate a formal report from the data you have entered into the Benchmarking and Planning Tool process. The first step is to provide information that will be included in the report, such as the names and titles of all members as well as the dates to use for the report cycle and the office of origin for the repor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7800" y="71459"/>
            <a:ext cx="5562600" cy="67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4793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3008313" cy="825500"/>
          </a:xfrm>
        </p:spPr>
        <p:txBody>
          <a:bodyPr>
            <a:noAutofit/>
          </a:bodyPr>
          <a:lstStyle/>
          <a:p>
            <a:pPr algn="ctr"/>
            <a:r>
              <a:rPr lang="en-US" sz="3200" dirty="0" smtClean="0"/>
              <a:t>What is  Accessibility?</a:t>
            </a:r>
            <a:endParaRPr lang="en-US" sz="3200" dirty="0"/>
          </a:p>
        </p:txBody>
      </p:sp>
      <p:sp>
        <p:nvSpPr>
          <p:cNvPr id="5" name="Text Placeholder 4"/>
          <p:cNvSpPr>
            <a:spLocks noGrp="1"/>
          </p:cNvSpPr>
          <p:nvPr>
            <p:ph type="body" sz="half" idx="2"/>
          </p:nvPr>
        </p:nvSpPr>
        <p:spPr>
          <a:xfrm>
            <a:off x="152400" y="2819400"/>
            <a:ext cx="3008313" cy="3822699"/>
          </a:xfrm>
        </p:spPr>
        <p:txBody>
          <a:bodyPr>
            <a:normAutofit/>
          </a:bodyPr>
          <a:lstStyle/>
          <a:p>
            <a:pPr marL="0" lvl="1"/>
            <a:endParaRPr lang="en-US" sz="2400" dirty="0" smtClean="0">
              <a:solidFill>
                <a:prstClr val="black"/>
              </a:solidFill>
              <a:latin typeface="Arial" charset="0"/>
              <a:ea typeface="ＭＳ Ｐゴシック" pitchFamily="-112" charset="-128"/>
            </a:endParaRPr>
          </a:p>
          <a:p>
            <a:pPr marL="0" lvl="1"/>
            <a:r>
              <a:rPr lang="en-US" sz="2400" dirty="0" smtClean="0">
                <a:solidFill>
                  <a:prstClr val="black"/>
                </a:solidFill>
                <a:latin typeface="Arial" charset="0"/>
                <a:ea typeface="ＭＳ Ｐゴシック" pitchFamily="-112" charset="-128"/>
              </a:rPr>
              <a:t>Just </a:t>
            </a:r>
            <a:r>
              <a:rPr lang="en-US" sz="2400" dirty="0">
                <a:solidFill>
                  <a:prstClr val="black"/>
                </a:solidFill>
                <a:latin typeface="Arial" charset="0"/>
                <a:ea typeface="ＭＳ Ｐゴシック" pitchFamily="-112" charset="-128"/>
              </a:rPr>
              <a:t>as we designed accessibility for the </a:t>
            </a:r>
            <a:r>
              <a:rPr lang="en-US" sz="2400" b="1" i="1" dirty="0">
                <a:solidFill>
                  <a:prstClr val="black"/>
                </a:solidFill>
                <a:latin typeface="Arial" charset="0"/>
                <a:ea typeface="ＭＳ Ｐゴシック" pitchFamily="-112" charset="-128"/>
              </a:rPr>
              <a:t>built environment</a:t>
            </a:r>
            <a:r>
              <a:rPr lang="en-US" sz="2400" dirty="0">
                <a:solidFill>
                  <a:prstClr val="black"/>
                </a:solidFill>
                <a:latin typeface="Arial" charset="0"/>
                <a:ea typeface="ＭＳ Ｐゴシック" pitchFamily="-112" charset="-128"/>
              </a:rPr>
              <a:t>, we need it for the </a:t>
            </a:r>
            <a:r>
              <a:rPr lang="en-US" sz="2400" i="1" dirty="0">
                <a:solidFill>
                  <a:prstClr val="black"/>
                </a:solidFill>
                <a:latin typeface="Arial" charset="0"/>
                <a:ea typeface="ＭＳ Ｐゴシック" pitchFamily="-112" charset="-128"/>
              </a:rPr>
              <a:t>digital</a:t>
            </a:r>
            <a:r>
              <a:rPr lang="en-US" sz="2400" dirty="0">
                <a:solidFill>
                  <a:prstClr val="black"/>
                </a:solidFill>
                <a:latin typeface="Arial" charset="0"/>
                <a:ea typeface="ＭＳ Ｐゴシック" pitchFamily="-112" charset="-128"/>
              </a:rPr>
              <a:t> </a:t>
            </a:r>
            <a:r>
              <a:rPr lang="en-US" sz="2400" dirty="0" smtClean="0">
                <a:solidFill>
                  <a:prstClr val="black"/>
                </a:solidFill>
                <a:latin typeface="Arial" charset="0"/>
                <a:ea typeface="ＭＳ Ｐゴシック" pitchFamily="-112" charset="-128"/>
              </a:rPr>
              <a:t>one. </a:t>
            </a:r>
          </a:p>
          <a:p>
            <a:pPr marL="0" lvl="1"/>
            <a:endParaRPr lang="en-US" sz="2400" dirty="0">
              <a:solidFill>
                <a:prstClr val="black"/>
              </a:solidFill>
              <a:latin typeface="Arial" charset="0"/>
              <a:ea typeface="ＭＳ Ｐゴシック" pitchFamily="-112" charset="-128"/>
            </a:endParaRPr>
          </a:p>
          <a:p>
            <a:pPr marL="0" lvl="1"/>
            <a:endParaRPr lang="en-US" sz="2400" dirty="0">
              <a:solidFill>
                <a:prstClr val="black"/>
              </a:solidFill>
              <a:latin typeface="Arial" charset="0"/>
              <a:ea typeface="ＭＳ Ｐゴシック" pitchFamily="-112" charset="-128"/>
            </a:endParaRPr>
          </a:p>
          <a:p>
            <a:endParaRPr lang="en-US" dirty="0"/>
          </a:p>
        </p:txBody>
      </p:sp>
      <p:pic>
        <p:nvPicPr>
          <p:cNvPr id="6" name="Picture 2" descr="Photo of a woman who is visually impaired using her cane to detect bumps at the curb cut out"/>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l="11628" r="11628"/>
          <a:stretch>
            <a:fillRect/>
          </a:stretch>
        </p:blipFill>
        <p:spPr bwMode="auto">
          <a:xfrm>
            <a:off x="6553200" y="685800"/>
            <a:ext cx="2190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Photo of a blind man using the internet on his smartphone with headph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362200"/>
            <a:ext cx="314816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Photo of a woman using a curb cut out with a baby stro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236315"/>
            <a:ext cx="2362200" cy="262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9094" y="1676400"/>
            <a:ext cx="2723823" cy="1384995"/>
          </a:xfrm>
          <a:prstGeom prst="rect">
            <a:avLst/>
          </a:prstGeom>
          <a:noFill/>
        </p:spPr>
        <p:txBody>
          <a:bodyPr wrap="none" rtlCol="0">
            <a:spAutoFit/>
          </a:bodyPr>
          <a:lstStyle/>
          <a:p>
            <a:r>
              <a:rPr lang="en-US" sz="2800" dirty="0" smtClean="0"/>
              <a:t>Designing for the </a:t>
            </a:r>
          </a:p>
          <a:p>
            <a:r>
              <a:rPr lang="en-US" sz="2800" dirty="0" smtClean="0"/>
              <a:t>Broadest array of </a:t>
            </a:r>
          </a:p>
          <a:p>
            <a:r>
              <a:rPr lang="en-US" sz="2800" dirty="0" smtClean="0"/>
              <a:t>users</a:t>
            </a:r>
            <a:endParaRPr lang="en-US" sz="2800" dirty="0"/>
          </a:p>
        </p:txBody>
      </p:sp>
    </p:spTree>
    <p:extLst>
      <p:ext uri="{BB962C8B-B14F-4D97-AF65-F5344CB8AC3E}">
        <p14:creationId xmlns:p14="http://schemas.microsoft.com/office/powerpoint/2010/main" val="39756302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6404526" cy="1143000"/>
          </a:xfrm>
        </p:spPr>
        <p:txBody>
          <a:bodyPr>
            <a:noAutofit/>
          </a:bodyPr>
          <a:lstStyle/>
          <a:p>
            <a:pPr algn="l"/>
            <a:r>
              <a:rPr lang="en-US" sz="3800" b="1" dirty="0" smtClean="0">
                <a:solidFill>
                  <a:srgbClr val="006600"/>
                </a:solidFill>
                <a:effectLst>
                  <a:outerShdw blurRad="38100" dist="38100" dir="2700000" algn="tl">
                    <a:srgbClr val="000000">
                      <a:alpha val="43137"/>
                    </a:srgbClr>
                  </a:outerShdw>
                </a:effectLst>
              </a:rPr>
              <a:t>GOALS Partner WebAIM offers Resources for Technical Staff</a:t>
            </a:r>
            <a:br>
              <a:rPr lang="en-US" sz="3800" b="1" dirty="0" smtClean="0">
                <a:solidFill>
                  <a:srgbClr val="006600"/>
                </a:solidFill>
                <a:effectLst>
                  <a:outerShdw blurRad="38100" dist="38100" dir="2700000" algn="tl">
                    <a:srgbClr val="000000">
                      <a:alpha val="43137"/>
                    </a:srgbClr>
                  </a:outerShdw>
                </a:effectLst>
              </a:rPr>
            </a:br>
            <a:r>
              <a:rPr lang="en-US" sz="2800" u="sng" dirty="0" err="1" smtClean="0">
                <a:solidFill>
                  <a:srgbClr val="0000FF"/>
                </a:solidFill>
              </a:rPr>
              <a:t>webaim.org</a:t>
            </a:r>
            <a:endParaRPr lang="en-US" sz="3800" u="sng" dirty="0">
              <a:solidFill>
                <a:srgbClr val="0000FF"/>
              </a:solidFill>
            </a:endParaRPr>
          </a:p>
        </p:txBody>
      </p:sp>
      <p:sp>
        <p:nvSpPr>
          <p:cNvPr id="3" name="Content Placeholder 2"/>
          <p:cNvSpPr>
            <a:spLocks noGrp="1"/>
          </p:cNvSpPr>
          <p:nvPr>
            <p:ph idx="1"/>
          </p:nvPr>
        </p:nvSpPr>
        <p:spPr>
          <a:xfrm>
            <a:off x="318929" y="1981200"/>
            <a:ext cx="8538210" cy="4114800"/>
          </a:xfrm>
        </p:spPr>
        <p:txBody>
          <a:bodyPr>
            <a:normAutofit/>
          </a:bodyPr>
          <a:lstStyle/>
          <a:p>
            <a:pPr>
              <a:spcBef>
                <a:spcPts val="1272"/>
              </a:spcBef>
            </a:pPr>
            <a:r>
              <a:rPr lang="en-US" sz="2800" dirty="0" smtClean="0"/>
              <a:t>Introduction to Web </a:t>
            </a:r>
            <a:r>
              <a:rPr lang="en-US" sz="2800" dirty="0"/>
              <a:t>Accessibility </a:t>
            </a:r>
            <a:r>
              <a:rPr lang="en-US" sz="1800" u="sng" dirty="0" smtClean="0">
                <a:solidFill>
                  <a:srgbClr val="0000FF"/>
                </a:solidFill>
              </a:rPr>
              <a:t>webaim.org/intro</a:t>
            </a:r>
            <a:r>
              <a:rPr lang="en-US" sz="1800" u="sng" dirty="0">
                <a:solidFill>
                  <a:srgbClr val="0000FF"/>
                </a:solidFill>
              </a:rPr>
              <a:t>/</a:t>
            </a:r>
          </a:p>
          <a:p>
            <a:pPr>
              <a:spcBef>
                <a:spcPts val="1272"/>
              </a:spcBef>
            </a:pPr>
            <a:r>
              <a:rPr lang="en-US" sz="2800" dirty="0" err="1" smtClean="0"/>
              <a:t>Infographic</a:t>
            </a:r>
            <a:r>
              <a:rPr lang="en-US" sz="2800" dirty="0"/>
              <a:t>: </a:t>
            </a:r>
            <a:r>
              <a:rPr lang="en-US" sz="2800" dirty="0" smtClean="0"/>
              <a:t>Web </a:t>
            </a:r>
            <a:r>
              <a:rPr lang="en-US" sz="2800" dirty="0" err="1" smtClean="0"/>
              <a:t>Accessiblity</a:t>
            </a:r>
            <a:r>
              <a:rPr lang="en-US" sz="2800" dirty="0" smtClean="0"/>
              <a:t> for Designers </a:t>
            </a:r>
            <a:r>
              <a:rPr lang="en-US" sz="1800" u="sng" dirty="0" smtClean="0">
                <a:solidFill>
                  <a:srgbClr val="0000FF"/>
                </a:solidFill>
              </a:rPr>
              <a:t>webaim.org/resources/designers</a:t>
            </a:r>
            <a:r>
              <a:rPr lang="en-US" sz="1800" u="sng" dirty="0">
                <a:solidFill>
                  <a:srgbClr val="0000FF"/>
                </a:solidFill>
              </a:rPr>
              <a:t>/</a:t>
            </a:r>
            <a:endParaRPr lang="en-US" sz="1800" u="sng" dirty="0" smtClean="0">
              <a:solidFill>
                <a:srgbClr val="0000FF"/>
              </a:solidFill>
            </a:endParaRPr>
          </a:p>
          <a:p>
            <a:pPr>
              <a:spcBef>
                <a:spcPts val="1272"/>
              </a:spcBef>
            </a:pPr>
            <a:r>
              <a:rPr lang="en-US" sz="2800" dirty="0" smtClean="0"/>
              <a:t>Quick Reference: Testing Web Content </a:t>
            </a:r>
            <a:r>
              <a:rPr lang="en-US" sz="2800" dirty="0"/>
              <a:t>for Accessibility </a:t>
            </a:r>
            <a:r>
              <a:rPr lang="en-US" sz="1800" u="sng" dirty="0">
                <a:solidFill>
                  <a:srgbClr val="0000FF"/>
                </a:solidFill>
              </a:rPr>
              <a:t>webaim.org/resources/</a:t>
            </a:r>
            <a:r>
              <a:rPr lang="en-US" sz="1800" u="sng" dirty="0" err="1">
                <a:solidFill>
                  <a:srgbClr val="0000FF"/>
                </a:solidFill>
              </a:rPr>
              <a:t>evalquickref</a:t>
            </a:r>
            <a:r>
              <a:rPr lang="en-US" sz="1800" u="sng" dirty="0">
                <a:solidFill>
                  <a:srgbClr val="0000FF"/>
                </a:solidFill>
              </a:rPr>
              <a:t>/</a:t>
            </a:r>
          </a:p>
          <a:p>
            <a:pPr>
              <a:spcBef>
                <a:spcPts val="1272"/>
              </a:spcBef>
            </a:pPr>
            <a:r>
              <a:rPr lang="en-US" sz="2800" dirty="0" smtClean="0"/>
              <a:t>Wave - a free web accessibility evaluation    </a:t>
            </a:r>
            <a:r>
              <a:rPr lang="en-US" sz="1800" u="sng" dirty="0" smtClean="0">
                <a:solidFill>
                  <a:srgbClr val="0000FF"/>
                </a:solidFill>
              </a:rPr>
              <a:t>wave.webaim.org</a:t>
            </a:r>
            <a:r>
              <a:rPr lang="en-US" sz="1800" u="sng" dirty="0">
                <a:solidFill>
                  <a:srgbClr val="0000FF"/>
                </a:solidFill>
              </a:rPr>
              <a:t>/</a:t>
            </a:r>
          </a:p>
          <a:p>
            <a:pPr>
              <a:spcBef>
                <a:spcPts val="1272"/>
              </a:spcBef>
            </a:pPr>
            <a:r>
              <a:rPr lang="en-US" sz="2800" dirty="0" smtClean="0"/>
              <a:t> And much </a:t>
            </a:r>
            <a:r>
              <a:rPr lang="en-US" sz="2800" dirty="0" err="1" smtClean="0"/>
              <a:t>much</a:t>
            </a:r>
            <a:r>
              <a:rPr lang="en-US" sz="2800" dirty="0" smtClean="0"/>
              <a:t> more….</a:t>
            </a:r>
            <a:endParaRPr lang="en-US" sz="1800" u="sng" dirty="0">
              <a:solidFill>
                <a:srgbClr val="0000FF"/>
              </a:solidFill>
            </a:endParaRPr>
          </a:p>
        </p:txBody>
      </p:sp>
      <p:pic>
        <p:nvPicPr>
          <p:cNvPr id="4" name="Picture 2" descr="WebAIM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09326" y="152400"/>
            <a:ext cx="2370044" cy="1097280"/>
          </a:xfrm>
          <a:prstGeom prst="rect">
            <a:avLst/>
          </a:prstGeom>
          <a:noFill/>
          <a:ln>
            <a:noFill/>
          </a:ln>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WAVE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4495800"/>
            <a:ext cx="1770539" cy="431030"/>
          </a:xfrm>
          <a:prstGeom prst="rect">
            <a:avLst/>
          </a:prstGeom>
          <a:noFill/>
          <a:ln>
            <a:noFill/>
          </a:ln>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5598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09800"/>
            <a:ext cx="8763000" cy="2799600"/>
          </a:xfrm>
        </p:spPr>
        <p:txBody>
          <a:bodyPr>
            <a:normAutofit fontScale="90000"/>
          </a:bodyPr>
          <a:lstStyle/>
          <a:p>
            <a:pPr algn="ctr"/>
            <a:r>
              <a:rPr lang="en-US" sz="7300" dirty="0" smtClean="0"/>
              <a:t>Contact me</a:t>
            </a:r>
            <a:br>
              <a:rPr lang="en-US" sz="7300" dirty="0" smtClean="0"/>
            </a:br>
            <a:r>
              <a:rPr lang="en-US" sz="7300" dirty="0" smtClean="0"/>
              <a:t/>
            </a:r>
            <a:br>
              <a:rPr lang="en-US" sz="7300" dirty="0" smtClean="0"/>
            </a:br>
            <a:r>
              <a:rPr lang="en-US" dirty="0" err="1" smtClean="0">
                <a:solidFill>
                  <a:srgbClr val="008000"/>
                </a:solidFill>
              </a:rPr>
              <a:t>Cyndi.Rowland@usu.edu</a:t>
            </a:r>
            <a:r>
              <a:rPr lang="en-US" dirty="0" smtClean="0">
                <a:solidFill>
                  <a:srgbClr val="008000"/>
                </a:solidFill>
              </a:rPr>
              <a:t/>
            </a:r>
            <a:br>
              <a:rPr lang="en-US" dirty="0" smtClean="0">
                <a:solidFill>
                  <a:srgbClr val="008000"/>
                </a:solidFill>
              </a:rPr>
            </a:br>
            <a:endParaRPr lang="en-US" dirty="0">
              <a:solidFill>
                <a:srgbClr val="008000"/>
              </a:solidFill>
            </a:endParaRPr>
          </a:p>
        </p:txBody>
      </p:sp>
      <p:pic>
        <p:nvPicPr>
          <p:cNvPr id="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60980" y="6019800"/>
            <a:ext cx="88849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27780" y="6275324"/>
            <a:ext cx="2039620" cy="4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091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3008313" cy="825500"/>
          </a:xfrm>
        </p:spPr>
        <p:txBody>
          <a:bodyPr>
            <a:noAutofit/>
          </a:bodyPr>
          <a:lstStyle/>
          <a:p>
            <a:pPr algn="ctr"/>
            <a:r>
              <a:rPr lang="en-US" sz="3200" dirty="0" smtClean="0"/>
              <a:t>Why Accessibility?</a:t>
            </a:r>
            <a:endParaRPr lang="en-US" sz="3200" dirty="0"/>
          </a:p>
        </p:txBody>
      </p:sp>
      <p:sp>
        <p:nvSpPr>
          <p:cNvPr id="5" name="Text Placeholder 4"/>
          <p:cNvSpPr>
            <a:spLocks noGrp="1"/>
          </p:cNvSpPr>
          <p:nvPr>
            <p:ph type="body" sz="half" idx="2"/>
          </p:nvPr>
        </p:nvSpPr>
        <p:spPr>
          <a:xfrm>
            <a:off x="76200" y="838200"/>
            <a:ext cx="3352800" cy="4419600"/>
          </a:xfrm>
        </p:spPr>
        <p:txBody>
          <a:bodyPr>
            <a:normAutofit fontScale="92500"/>
          </a:bodyPr>
          <a:lstStyle/>
          <a:p>
            <a:pPr marL="0" lvl="1"/>
            <a:endParaRPr lang="en-US" sz="2400" dirty="0">
              <a:solidFill>
                <a:prstClr val="black"/>
              </a:solidFill>
              <a:latin typeface="Arial" charset="0"/>
              <a:ea typeface="ＭＳ Ｐゴシック" pitchFamily="-112" charset="-128"/>
            </a:endParaRPr>
          </a:p>
          <a:p>
            <a:pPr marL="0" lvl="1"/>
            <a:r>
              <a:rPr lang="en-US" sz="2400" dirty="0" smtClean="0">
                <a:solidFill>
                  <a:prstClr val="black"/>
                </a:solidFill>
                <a:latin typeface="Arial" charset="0"/>
                <a:ea typeface="ＭＳ Ｐゴシック" pitchFamily="-112" charset="-128"/>
              </a:rPr>
              <a:t>Digital accessibility allows </a:t>
            </a:r>
            <a:r>
              <a:rPr lang="en-US" sz="2400" b="1" i="1" dirty="0">
                <a:solidFill>
                  <a:prstClr val="black"/>
                </a:solidFill>
                <a:latin typeface="Arial" charset="0"/>
                <a:ea typeface="ＭＳ Ｐゴシック" pitchFamily="-112" charset="-128"/>
              </a:rPr>
              <a:t>participation and engagement </a:t>
            </a:r>
            <a:r>
              <a:rPr lang="en-US" sz="2400" dirty="0">
                <a:solidFill>
                  <a:prstClr val="black"/>
                </a:solidFill>
                <a:latin typeface="Arial" charset="0"/>
                <a:ea typeface="ＭＳ Ｐゴシック" pitchFamily="-112" charset="-128"/>
              </a:rPr>
              <a:t>of students, faculties and </a:t>
            </a:r>
            <a:r>
              <a:rPr lang="en-US" sz="2400" dirty="0" smtClean="0">
                <a:solidFill>
                  <a:prstClr val="black"/>
                </a:solidFill>
                <a:latin typeface="Arial" charset="0"/>
                <a:ea typeface="ＭＳ Ｐゴシック" pitchFamily="-112" charset="-128"/>
              </a:rPr>
              <a:t>staffs who have disabilities.  </a:t>
            </a:r>
            <a:br>
              <a:rPr lang="en-US" sz="2400" dirty="0" smtClean="0">
                <a:solidFill>
                  <a:prstClr val="black"/>
                </a:solidFill>
                <a:latin typeface="Arial" charset="0"/>
                <a:ea typeface="ＭＳ Ｐゴシック" pitchFamily="-112" charset="-128"/>
              </a:rPr>
            </a:br>
            <a:r>
              <a:rPr lang="en-US" sz="2400" dirty="0" smtClean="0">
                <a:solidFill>
                  <a:prstClr val="black"/>
                </a:solidFill>
                <a:latin typeface="Arial" charset="0"/>
                <a:ea typeface="ＭＳ Ｐゴシック" pitchFamily="-112" charset="-128"/>
              </a:rPr>
              <a:t/>
            </a:r>
            <a:br>
              <a:rPr lang="en-US" sz="2400" dirty="0" smtClean="0">
                <a:solidFill>
                  <a:prstClr val="black"/>
                </a:solidFill>
                <a:latin typeface="Arial" charset="0"/>
                <a:ea typeface="ＭＳ Ｐゴシック" pitchFamily="-112" charset="-128"/>
              </a:rPr>
            </a:br>
            <a:r>
              <a:rPr lang="en-US" sz="2400" dirty="0" smtClean="0">
                <a:solidFill>
                  <a:prstClr val="black"/>
                </a:solidFill>
                <a:latin typeface="Arial" charset="0"/>
                <a:ea typeface="ＭＳ Ｐゴシック" pitchFamily="-112" charset="-128"/>
              </a:rPr>
              <a:t>These individuals could not otherwise succeed on par with their peers with independence and dignity</a:t>
            </a:r>
            <a:endParaRPr lang="en-US" sz="2400" dirty="0">
              <a:solidFill>
                <a:prstClr val="black"/>
              </a:solidFill>
              <a:latin typeface="Arial" charset="0"/>
              <a:ea typeface="ＭＳ Ｐゴシック" pitchFamily="-112" charset="-128"/>
            </a:endParaRPr>
          </a:p>
          <a:p>
            <a:pPr marL="0" lvl="1"/>
            <a:endParaRPr lang="en-US" sz="2400" dirty="0">
              <a:solidFill>
                <a:prstClr val="black"/>
              </a:solidFill>
              <a:latin typeface="Arial" charset="0"/>
              <a:ea typeface="ＭＳ Ｐゴシック" pitchFamily="-112" charset="-128"/>
            </a:endParaRPr>
          </a:p>
          <a:p>
            <a:endParaRPr lang="en-US" dirty="0"/>
          </a:p>
        </p:txBody>
      </p:sp>
      <p:pic>
        <p:nvPicPr>
          <p:cNvPr id="18" name="Picture 17" descr="photo of laptop"/>
          <p:cNvPicPr>
            <a:picLocks noChangeAspect="1"/>
          </p:cNvPicPr>
          <p:nvPr/>
        </p:nvPicPr>
        <p:blipFill>
          <a:blip r:embed="rId2"/>
          <a:stretch>
            <a:fillRect/>
          </a:stretch>
        </p:blipFill>
        <p:spPr>
          <a:xfrm>
            <a:off x="3352800" y="1447800"/>
            <a:ext cx="3807041" cy="3149600"/>
          </a:xfrm>
          <a:prstGeom prst="rect">
            <a:avLst/>
          </a:prstGeom>
        </p:spPr>
      </p:pic>
      <p:pic>
        <p:nvPicPr>
          <p:cNvPr id="17" name="Content Placeholder 16" descr="photo of tablet"/>
          <p:cNvPicPr>
            <a:picLocks noGrp="1" noChangeAspect="1"/>
          </p:cNvPicPr>
          <p:nvPr>
            <p:ph idx="1"/>
          </p:nvPr>
        </p:nvPicPr>
        <p:blipFill>
          <a:blip r:embed="rId3"/>
          <a:srcRect l="18206" r="18206"/>
          <a:stretch>
            <a:fillRect/>
          </a:stretch>
        </p:blipFill>
        <p:spPr>
          <a:xfrm>
            <a:off x="6172200" y="533400"/>
            <a:ext cx="2774950" cy="2895600"/>
          </a:xfrm>
        </p:spPr>
      </p:pic>
      <p:pic>
        <p:nvPicPr>
          <p:cNvPr id="12"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b="7167"/>
          <a:stretch>
            <a:fillRect/>
          </a:stretch>
        </p:blipFill>
        <p:spPr bwMode="auto">
          <a:xfrm rot="20957655">
            <a:off x="6546009" y="3916505"/>
            <a:ext cx="2209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25917" y="5200472"/>
            <a:ext cx="2257499" cy="1200328"/>
          </a:xfrm>
          <a:prstGeom prst="rect">
            <a:avLst/>
          </a:prstGeom>
          <a:noFill/>
        </p:spPr>
        <p:txBody>
          <a:bodyPr wrap="none" rtlCol="0">
            <a:spAutoFit/>
          </a:bodyPr>
          <a:lstStyle/>
          <a:p>
            <a:r>
              <a:rPr lang="en-US" sz="2400" u="sng" dirty="0" smtClean="0">
                <a:solidFill>
                  <a:schemeClr val="bg1"/>
                </a:solidFill>
              </a:rPr>
              <a:t>Student learning</a:t>
            </a:r>
          </a:p>
          <a:p>
            <a:r>
              <a:rPr lang="en-US" sz="2400" u="sng" dirty="0" smtClean="0">
                <a:solidFill>
                  <a:schemeClr val="bg1"/>
                </a:solidFill>
              </a:rPr>
              <a:t> outcomes</a:t>
            </a:r>
            <a:r>
              <a:rPr lang="en-US" sz="2400" dirty="0" smtClean="0">
                <a:solidFill>
                  <a:schemeClr val="bg1"/>
                </a:solidFill>
              </a:rPr>
              <a:t>  are </a:t>
            </a:r>
          </a:p>
          <a:p>
            <a:r>
              <a:rPr lang="en-US" sz="2400" dirty="0" smtClean="0">
                <a:solidFill>
                  <a:schemeClr val="bg1"/>
                </a:solidFill>
              </a:rPr>
              <a:t>an issue</a:t>
            </a:r>
            <a:endParaRPr lang="en-US" sz="2400" dirty="0">
              <a:solidFill>
                <a:schemeClr val="bg1"/>
              </a:solidFill>
            </a:endParaRPr>
          </a:p>
        </p:txBody>
      </p:sp>
    </p:spTree>
    <p:extLst>
      <p:ext uri="{BB962C8B-B14F-4D97-AF65-F5344CB8AC3E}">
        <p14:creationId xmlns:p14="http://schemas.microsoft.com/office/powerpoint/2010/main" val="22813781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innerShdw blurRad="63500" dist="50800" dir="13500000">
              <a:prstClr val="black">
                <a:alpha val="50000"/>
              </a:prstClr>
            </a:innerShdw>
          </a:effectLst>
        </p:spPr>
        <p:txBody>
          <a:bodyPr/>
          <a:lstStyle/>
          <a:p>
            <a:r>
              <a:rPr lang="en-US" dirty="0" smtClean="0"/>
              <a:t>Who is Affected?   Those with disabilities</a:t>
            </a:r>
            <a:endParaRPr lang="en-US" dirty="0">
              <a:solidFill>
                <a:srgbClr val="008000"/>
              </a:solidFill>
            </a:endParaRPr>
          </a:p>
        </p:txBody>
      </p:sp>
      <p:sp>
        <p:nvSpPr>
          <p:cNvPr id="3" name="Content Placeholder 2"/>
          <p:cNvSpPr>
            <a:spLocks noGrp="1"/>
          </p:cNvSpPr>
          <p:nvPr>
            <p:ph idx="1"/>
          </p:nvPr>
        </p:nvSpPr>
        <p:spPr>
          <a:xfrm>
            <a:off x="1295400" y="1066800"/>
            <a:ext cx="6629400" cy="5257800"/>
          </a:xfrm>
        </p:spPr>
        <p:txBody>
          <a:bodyPr>
            <a:normAutofit/>
          </a:bodyPr>
          <a:lstStyle/>
          <a:p>
            <a:pPr>
              <a:buFont typeface="Wingdings" charset="2"/>
              <a:buChar char="§"/>
              <a:defRPr/>
            </a:pPr>
            <a:r>
              <a:rPr lang="en-US" sz="2500" dirty="0" smtClean="0"/>
              <a:t>Vision</a:t>
            </a:r>
          </a:p>
          <a:p>
            <a:pPr>
              <a:buFont typeface="Wingdings" charset="2"/>
              <a:buChar char="§"/>
              <a:defRPr/>
            </a:pPr>
            <a:r>
              <a:rPr lang="en-US" sz="2500" dirty="0" smtClean="0"/>
              <a:t>Hearing</a:t>
            </a:r>
          </a:p>
          <a:p>
            <a:pPr>
              <a:buFont typeface="Wingdings" charset="2"/>
              <a:buChar char="§"/>
              <a:defRPr/>
            </a:pPr>
            <a:r>
              <a:rPr lang="en-US" sz="2500" dirty="0" smtClean="0"/>
              <a:t>Fine motor </a:t>
            </a:r>
          </a:p>
          <a:p>
            <a:pPr>
              <a:buFont typeface="Wingdings" charset="2"/>
              <a:buChar char="§"/>
              <a:defRPr/>
            </a:pPr>
            <a:r>
              <a:rPr lang="en-US" sz="2500" dirty="0" smtClean="0"/>
              <a:t>Cognitive</a:t>
            </a:r>
          </a:p>
          <a:p>
            <a:pPr>
              <a:buFont typeface="Wingdings" charset="2"/>
              <a:buChar char="§"/>
              <a:defRPr/>
            </a:pPr>
            <a:r>
              <a:rPr lang="en-US" sz="2500" dirty="0" smtClean="0"/>
              <a:t>Seizures</a:t>
            </a:r>
          </a:p>
          <a:p>
            <a:pPr>
              <a:buFont typeface="Wingdings" charset="2"/>
              <a:buChar char="§"/>
              <a:defRPr/>
            </a:pPr>
            <a:r>
              <a:rPr lang="en-US" sz="2500" dirty="0" smtClean="0"/>
              <a:t>Combinations of the above </a:t>
            </a:r>
          </a:p>
          <a:p>
            <a:pPr>
              <a:buFont typeface="Wingdings" charset="2"/>
              <a:buChar char="§"/>
              <a:defRPr/>
            </a:pPr>
            <a:endParaRPr lang="en-US" sz="2500" dirty="0"/>
          </a:p>
          <a:p>
            <a:pPr>
              <a:buFont typeface="Wingdings" charset="2"/>
              <a:buChar char="§"/>
              <a:defRPr/>
            </a:pPr>
            <a:r>
              <a:rPr lang="en-US" sz="2500" dirty="0" smtClean="0">
                <a:solidFill>
                  <a:srgbClr val="008000"/>
                </a:solidFill>
              </a:rPr>
              <a:t>While </a:t>
            </a:r>
            <a:r>
              <a:rPr lang="en-US" sz="2500" dirty="0" smtClean="0">
                <a:solidFill>
                  <a:srgbClr val="3366FF"/>
                </a:solidFill>
              </a:rPr>
              <a:t>19%</a:t>
            </a:r>
            <a:r>
              <a:rPr lang="en-US" sz="2500" dirty="0" smtClean="0">
                <a:solidFill>
                  <a:srgbClr val="008000"/>
                </a:solidFill>
              </a:rPr>
              <a:t> of the US population has a disability (US Census), approximately </a:t>
            </a:r>
            <a:r>
              <a:rPr lang="en-US" sz="2500" dirty="0" smtClean="0">
                <a:solidFill>
                  <a:srgbClr val="3366FF"/>
                </a:solidFill>
              </a:rPr>
              <a:t>8.5%</a:t>
            </a:r>
            <a:r>
              <a:rPr lang="en-US" sz="2500" dirty="0" smtClean="0">
                <a:solidFill>
                  <a:srgbClr val="008000"/>
                </a:solidFill>
              </a:rPr>
              <a:t> has a disability that affects computer and internet use.  </a:t>
            </a:r>
            <a:r>
              <a:rPr lang="en-US" sz="2500" dirty="0" smtClean="0">
                <a:solidFill>
                  <a:srgbClr val="3366FF"/>
                </a:solidFill>
              </a:rPr>
              <a:t>These are your students and employees</a:t>
            </a:r>
          </a:p>
        </p:txBody>
      </p:sp>
    </p:spTree>
    <p:extLst>
      <p:ext uri="{BB962C8B-B14F-4D97-AF65-F5344CB8AC3E}">
        <p14:creationId xmlns:p14="http://schemas.microsoft.com/office/powerpoint/2010/main" val="15880350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5600" y="3200400"/>
            <a:ext cx="6172200" cy="1143000"/>
          </a:xfrm>
        </p:spPr>
        <p:txBody>
          <a:bodyPr>
            <a:noAutofit/>
          </a:bodyPr>
          <a:lstStyle/>
          <a:p>
            <a:r>
              <a:rPr lang="en-US" sz="3200" dirty="0" smtClean="0"/>
              <a:t>Perspectives of inaccessibility</a:t>
            </a:r>
            <a:br>
              <a:rPr lang="en-US" sz="3200" dirty="0" smtClean="0"/>
            </a:br>
            <a:r>
              <a:rPr lang="en-US" sz="3200" dirty="0" smtClean="0"/>
              <a:t/>
            </a:r>
            <a:br>
              <a:rPr lang="en-US" sz="3200" dirty="0" smtClean="0"/>
            </a:br>
            <a:r>
              <a:rPr lang="en-US" sz="3200" dirty="0"/>
              <a:t/>
            </a:r>
            <a:br>
              <a:rPr lang="en-US" sz="3200" dirty="0"/>
            </a:br>
            <a:r>
              <a:rPr lang="en-US" sz="3200" dirty="0"/>
              <a:t/>
            </a:r>
            <a:br>
              <a:rPr lang="en-US" sz="3200" dirty="0"/>
            </a:br>
            <a:endParaRPr lang="en-US" sz="1600" cap="none" dirty="0"/>
          </a:p>
        </p:txBody>
      </p:sp>
    </p:spTree>
    <p:extLst>
      <p:ext uri="{BB962C8B-B14F-4D97-AF65-F5344CB8AC3E}">
        <p14:creationId xmlns:p14="http://schemas.microsoft.com/office/powerpoint/2010/main" val="3042945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YouTube Videos</a:t>
            </a:r>
            <a:endParaRPr lang="en-US" dirty="0"/>
          </a:p>
        </p:txBody>
      </p:sp>
      <p:sp>
        <p:nvSpPr>
          <p:cNvPr id="5" name="Content Placeholder 4"/>
          <p:cNvSpPr>
            <a:spLocks noGrp="1"/>
          </p:cNvSpPr>
          <p:nvPr>
            <p:ph idx="1"/>
          </p:nvPr>
        </p:nvSpPr>
        <p:spPr/>
        <p:txBody>
          <a:bodyPr/>
          <a:lstStyle/>
          <a:p>
            <a:r>
              <a:rPr lang="en-US" dirty="0"/>
              <a:t>YouTube:</a:t>
            </a:r>
            <a:br>
              <a:rPr lang="en-US" dirty="0"/>
            </a:br>
            <a:r>
              <a:rPr lang="en-US" dirty="0">
                <a:hlinkClick r:id="rId2"/>
              </a:rPr>
              <a:t>IT Accessibility: What campus leaders have to say </a:t>
            </a:r>
            <a:r>
              <a:rPr lang="en-US" dirty="0"/>
              <a:t>(University of Washington-15 min</a:t>
            </a:r>
            <a:r>
              <a:rPr lang="en-US" dirty="0" smtClean="0"/>
              <a:t>)</a:t>
            </a:r>
            <a:br>
              <a:rPr lang="en-US" dirty="0" smtClean="0"/>
            </a:br>
            <a:endParaRPr lang="en-US" dirty="0" smtClean="0"/>
          </a:p>
          <a:p>
            <a:r>
              <a:rPr lang="en-US" dirty="0" smtClean="0">
                <a:hlinkClick r:id="rId3"/>
              </a:rPr>
              <a:t>A </a:t>
            </a:r>
            <a:r>
              <a:rPr lang="en-US" dirty="0">
                <a:hlinkClick r:id="rId3"/>
              </a:rPr>
              <a:t>Personal look at accessibility in higher education </a:t>
            </a:r>
            <a:r>
              <a:rPr lang="en-US" dirty="0"/>
              <a:t>(NCDAE – 6 min)</a:t>
            </a:r>
          </a:p>
        </p:txBody>
      </p:sp>
    </p:spTree>
    <p:extLst>
      <p:ext uri="{BB962C8B-B14F-4D97-AF65-F5344CB8AC3E}">
        <p14:creationId xmlns:p14="http://schemas.microsoft.com/office/powerpoint/2010/main" val="30192157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1403</Words>
  <Application>Microsoft Office PowerPoint</Application>
  <PresentationFormat>On-screen Show (4:3)</PresentationFormat>
  <Paragraphs>220</Paragraphs>
  <Slides>51</Slides>
  <Notes>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Introducing PowerPoint 2011</vt:lpstr>
      <vt:lpstr>Online learning with students, staff, and faculty with disabilities:  Knowing the legal landscape of web accessibility</vt:lpstr>
      <vt:lpstr>A little about  myself . . .</vt:lpstr>
      <vt:lpstr>Our Brief Focus Today . . . </vt:lpstr>
      <vt:lpstr>Context for Web Accessibility</vt:lpstr>
      <vt:lpstr>What is  Accessibility?</vt:lpstr>
      <vt:lpstr>Why Accessibility?</vt:lpstr>
      <vt:lpstr>Who is Affected?   Those with disabilities</vt:lpstr>
      <vt:lpstr>Perspectives of inaccessibility    </vt:lpstr>
      <vt:lpstr>Two YouTube Videos</vt:lpstr>
      <vt:lpstr>What’s the big deal?</vt:lpstr>
      <vt:lpstr>Legal Issues in Web Accessibility </vt:lpstr>
      <vt:lpstr>Laws that pertain to education:     </vt:lpstr>
      <vt:lpstr>Legal Issues</vt:lpstr>
      <vt:lpstr>Rehabilitation Act</vt:lpstr>
      <vt:lpstr>504 Model may not fit Web</vt:lpstr>
      <vt:lpstr>Section 508 of the Rehabilitation Act of 1997 provides the legislative language for accessible electronic information technology, including the Internet</vt:lpstr>
      <vt:lpstr>PowerPoint Presentation</vt:lpstr>
      <vt:lpstr>PowerPoint Presentation</vt:lpstr>
      <vt:lpstr>AFFIRMATIVE  OBLIGATION</vt:lpstr>
      <vt:lpstr>ADA helps us think about electronic access</vt:lpstr>
      <vt:lpstr>Other Laws</vt:lpstr>
      <vt:lpstr>Questions or comments?</vt:lpstr>
      <vt:lpstr>Recent legal complaints</vt:lpstr>
      <vt:lpstr>Recent Legal Activity on Accessibility</vt:lpstr>
      <vt:lpstr>Recent Legal Activity on Accessibility</vt:lpstr>
      <vt:lpstr>UNDUE BURDEN</vt:lpstr>
      <vt:lpstr>Patient students are loosing patience as time goes by </vt:lpstr>
      <vt:lpstr>Legal activity that will likely affect higher education</vt:lpstr>
      <vt:lpstr>What needs to be Accessible?</vt:lpstr>
      <vt:lpstr>What needs to be accessible?</vt:lpstr>
      <vt:lpstr>What needs to be accessible?</vt:lpstr>
      <vt:lpstr>Questions or comments?</vt:lpstr>
      <vt:lpstr>What can you do?</vt:lpstr>
      <vt:lpstr>Document your efforts</vt:lpstr>
      <vt:lpstr>Consider a written transition plan</vt:lpstr>
      <vt:lpstr>Resources to help</vt:lpstr>
      <vt:lpstr>Educause Article Nov / Dec 2010</vt:lpstr>
      <vt:lpstr>Gaining Online Accessibility to Learning through Self-study </vt:lpstr>
      <vt:lpstr>Cheatsheets www.ncdae.org/resources/cheatsheets/ </vt:lpstr>
      <vt:lpstr>A Monthly Newsletter</vt:lpstr>
      <vt:lpstr>And More…</vt:lpstr>
      <vt:lpstr>Invitation</vt:lpstr>
      <vt:lpstr>Screenshot of GOALS benchmarking and planning tool portal.  Displays the core concepts of the GOALS tool which is to help institutions in self-study efforts identify (1) where they are (2) where they would like to be, and (3) how to get there</vt:lpstr>
      <vt:lpstr>Screenshot of GOALS benchmarking and planning tool portal page. Displays the features in the tool including that you (1) work with your team (2) can access reports for your administration (3) track your progress over time graphically, (4) that GOALS staff will help get you started by evaluating 6 critical institutuional pages for you, and (5) that use of this tool is free to the first 50 institutions through FIPSE funding</vt:lpstr>
      <vt:lpstr>Screenshot of the GOALS benchmarking and planning tool “Dashboard”.  From there the team leader can direct reviewers through a self study of the 4 key indicators of systemwide web accessibility (1) Vision and leadership commitment, (2) Planning and implementation, (3) Resources and supports, and (4) Continuous assessments and monitoring.  Screenshot also displays Dashboard features such as your cycle of review, all team members and their status, and status on each indicator.</vt:lpstr>
      <vt:lpstr>Screenshot of GOALS benchmarking and planning tool assessment of Indicator 1: Vision and Leadership. Displays review features so that the team can see the “institutional response” provided by the team leader along with their rationale. </vt:lpstr>
      <vt:lpstr>Screenshot of GOALS benchmarking and planning tool.   Displays Action Plan Creation with institutional performance analysis which is a graphical summary of  performance along a continuum of poor – fair – good – excellent  Also displays how performance can be compared over time or to the performance of peer institutions.   Also provides an instructional video  </vt:lpstr>
      <vt:lpstr>Screenshot of GOALS benchmarking and planning tool “Action Planning” process.  Here team members decide in which areas to focus, can review helpful resources for their work and begin to identify goals and objectives, timelines, and persons responsible for the work</vt:lpstr>
      <vt:lpstr>PowerPoint Presentation</vt:lpstr>
      <vt:lpstr>GOALS Partner WebAIM offers Resources for Technical Staff webaim.org</vt:lpstr>
      <vt:lpstr>Contact me  Cyndi.Rowland@usu.edu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2012-12-11T13:17:43Z</dcterms:modified>
</cp:coreProperties>
</file>