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73" r:id="rId3"/>
    <p:sldId id="259" r:id="rId4"/>
    <p:sldId id="326" r:id="rId5"/>
    <p:sldId id="327" r:id="rId6"/>
    <p:sldId id="264" r:id="rId7"/>
    <p:sldId id="274" r:id="rId8"/>
    <p:sldId id="289" r:id="rId9"/>
    <p:sldId id="316" r:id="rId10"/>
    <p:sldId id="291" r:id="rId11"/>
    <p:sldId id="275" r:id="rId12"/>
    <p:sldId id="279" r:id="rId13"/>
    <p:sldId id="258" r:id="rId14"/>
    <p:sldId id="271" r:id="rId15"/>
    <p:sldId id="290" r:id="rId16"/>
    <p:sldId id="294" r:id="rId17"/>
    <p:sldId id="292" r:id="rId18"/>
    <p:sldId id="286" r:id="rId19"/>
    <p:sldId id="293" r:id="rId20"/>
    <p:sldId id="296" r:id="rId21"/>
    <p:sldId id="287" r:id="rId22"/>
    <p:sldId id="297" r:id="rId23"/>
    <p:sldId id="299" r:id="rId24"/>
    <p:sldId id="295" r:id="rId25"/>
    <p:sldId id="288" r:id="rId26"/>
    <p:sldId id="272" r:id="rId27"/>
    <p:sldId id="298" r:id="rId28"/>
    <p:sldId id="276" r:id="rId29"/>
    <p:sldId id="280" r:id="rId30"/>
    <p:sldId id="300" r:id="rId31"/>
    <p:sldId id="301" r:id="rId32"/>
    <p:sldId id="302" r:id="rId33"/>
    <p:sldId id="304" r:id="rId34"/>
    <p:sldId id="303" r:id="rId35"/>
    <p:sldId id="305" r:id="rId36"/>
    <p:sldId id="306" r:id="rId37"/>
    <p:sldId id="307" r:id="rId38"/>
    <p:sldId id="308" r:id="rId39"/>
    <p:sldId id="309" r:id="rId40"/>
    <p:sldId id="310" r:id="rId41"/>
    <p:sldId id="311" r:id="rId42"/>
    <p:sldId id="277" r:id="rId43"/>
    <p:sldId id="312" r:id="rId44"/>
    <p:sldId id="315" r:id="rId45"/>
    <p:sldId id="314" r:id="rId46"/>
    <p:sldId id="285" r:id="rId47"/>
    <p:sldId id="2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obbin" initials="g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36A"/>
    <a:srgbClr val="547E62"/>
    <a:srgbClr val="4B8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92" autoAdjust="0"/>
  </p:normalViewPr>
  <p:slideViewPr>
    <p:cSldViewPr>
      <p:cViewPr varScale="1">
        <p:scale>
          <a:sx n="68" d="100"/>
          <a:sy n="68"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layout/>
      <c:overlay val="0"/>
      <c:txPr>
        <a:bodyPr/>
        <a:lstStyle/>
        <a:p>
          <a:pPr>
            <a:defRPr sz="2500"/>
          </a:pPr>
          <a:endParaRPr lang="en-US"/>
        </a:p>
      </c:txPr>
    </c:title>
    <c:autoTitleDeleted val="0"/>
    <c:plotArea>
      <c:layout>
        <c:manualLayout>
          <c:layoutTarget val="inner"/>
          <c:xMode val="edge"/>
          <c:yMode val="edge"/>
          <c:x val="0.28826443569553806"/>
          <c:y val="0.24303944961425275"/>
          <c:w val="0.37585231533558305"/>
          <c:h val="0.63780998966038338"/>
        </c:manualLayout>
      </c:layout>
      <c:doughnutChart>
        <c:varyColors val="1"/>
        <c:ser>
          <c:idx val="0"/>
          <c:order val="0"/>
          <c:tx>
            <c:strRef>
              <c:f>Sheet1!$B$1</c:f>
              <c:strCache>
                <c:ptCount val="1"/>
                <c:pt idx="0">
                  <c:v>Tablets</c:v>
                </c:pt>
              </c:strCache>
            </c:strRef>
          </c:tx>
          <c:dLbls>
            <c:dLbl>
              <c:idx val="0"/>
              <c:layout>
                <c:manualLayout>
                  <c:x val="0.11247747156605424"/>
                  <c:y val="4.4309200933216684E-2"/>
                </c:manualLayout>
              </c:layout>
              <c:showLegendKey val="0"/>
              <c:showVal val="0"/>
              <c:showCatName val="1"/>
              <c:showSerName val="0"/>
              <c:showPercent val="1"/>
              <c:showBubbleSize val="0"/>
            </c:dLbl>
            <c:dLbl>
              <c:idx val="1"/>
              <c:layout>
                <c:manualLayout>
                  <c:x val="-0.16108092738407698"/>
                  <c:y val="6.0842811315252258E-2"/>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iPad</c:v>
                </c:pt>
                <c:pt idx="1">
                  <c:v>Android device</c:v>
                </c:pt>
                <c:pt idx="2">
                  <c:v>Other</c:v>
                </c:pt>
              </c:strCache>
            </c:strRef>
          </c:cat>
          <c:val>
            <c:numRef>
              <c:f>Sheet1!$B$2:$B$4</c:f>
              <c:numCache>
                <c:formatCode>General</c:formatCode>
                <c:ptCount val="3"/>
                <c:pt idx="0">
                  <c:v>0.56999999999999995</c:v>
                </c:pt>
                <c:pt idx="1">
                  <c:v>0.25</c:v>
                </c:pt>
                <c:pt idx="2">
                  <c:v>0.18</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sz="2500"/>
            </a:pPr>
            <a:r>
              <a:rPr lang="en-US" dirty="0" smtClean="0"/>
              <a:t>E-Readers</a:t>
            </a:r>
            <a:endParaRPr lang="en-US" dirty="0"/>
          </a:p>
        </c:rich>
      </c:tx>
      <c:layout/>
      <c:overlay val="0"/>
    </c:title>
    <c:autoTitleDeleted val="0"/>
    <c:plotArea>
      <c:layout/>
      <c:doughnutChart>
        <c:varyColors val="1"/>
        <c:ser>
          <c:idx val="0"/>
          <c:order val="0"/>
          <c:tx>
            <c:strRef>
              <c:f>Sheet1!$B$1</c:f>
              <c:strCache>
                <c:ptCount val="1"/>
                <c:pt idx="0">
                  <c:v>E-readers</c:v>
                </c:pt>
              </c:strCache>
            </c:strRef>
          </c:tx>
          <c:dLbls>
            <c:dLbl>
              <c:idx val="0"/>
              <c:layout>
                <c:manualLayout>
                  <c:x val="0.133770460510618"/>
                  <c:y val="5.5371430843871791E-2"/>
                </c:manualLayout>
              </c:layout>
              <c:showLegendKey val="0"/>
              <c:showVal val="0"/>
              <c:showCatName val="1"/>
              <c:showSerName val="0"/>
              <c:showPercent val="1"/>
              <c:showBubbleSize val="0"/>
            </c:dLbl>
            <c:dLbl>
              <c:idx val="1"/>
              <c:layout>
                <c:manualLayout>
                  <c:x val="-0.11663655086432738"/>
                  <c:y val="6.5472477423243247E-2"/>
                </c:manualLayout>
              </c:layout>
              <c:showLegendKey val="0"/>
              <c:showVal val="0"/>
              <c:showCatName val="1"/>
              <c:showSerName val="0"/>
              <c:showPercent val="1"/>
              <c:showBubbleSize val="0"/>
            </c:dLbl>
            <c:dLbl>
              <c:idx val="2"/>
              <c:layout>
                <c:manualLayout>
                  <c:x val="-9.2280362681937483E-2"/>
                  <c:y val="-9.4689811500835122E-2"/>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Kindle</c:v>
                </c:pt>
                <c:pt idx="1">
                  <c:v>Nook</c:v>
                </c:pt>
                <c:pt idx="2">
                  <c:v>Other</c:v>
                </c:pt>
              </c:strCache>
            </c:strRef>
          </c:cat>
          <c:val>
            <c:numRef>
              <c:f>Sheet1!$B$2:$B$4</c:f>
              <c:numCache>
                <c:formatCode>General</c:formatCode>
                <c:ptCount val="3"/>
                <c:pt idx="0">
                  <c:v>0.59</c:v>
                </c:pt>
                <c:pt idx="1">
                  <c:v>0.24</c:v>
                </c:pt>
                <c:pt idx="2">
                  <c:v>0.17</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layout/>
      <c:overlay val="0"/>
      <c:txPr>
        <a:bodyPr/>
        <a:lstStyle/>
        <a:p>
          <a:pPr>
            <a:defRPr sz="2500"/>
          </a:pPr>
          <a:endParaRPr lang="en-US"/>
        </a:p>
      </c:txPr>
    </c:title>
    <c:autoTitleDeleted val="0"/>
    <c:plotArea>
      <c:layout/>
      <c:doughnutChart>
        <c:varyColors val="1"/>
        <c:ser>
          <c:idx val="0"/>
          <c:order val="0"/>
          <c:tx>
            <c:strRef>
              <c:f>Sheet1!$B$1</c:f>
              <c:strCache>
                <c:ptCount val="1"/>
                <c:pt idx="0">
                  <c:v>Smartphones</c:v>
                </c:pt>
              </c:strCache>
            </c:strRef>
          </c:tx>
          <c:dLbls>
            <c:dLbl>
              <c:idx val="0"/>
              <c:layout>
                <c:manualLayout>
                  <c:x val="0.12775007290755322"/>
                  <c:y val="8.2776353537203196E-2"/>
                </c:manualLayout>
              </c:layout>
              <c:showLegendKey val="0"/>
              <c:showVal val="0"/>
              <c:showCatName val="1"/>
              <c:showSerName val="0"/>
              <c:showPercent val="1"/>
              <c:showBubbleSize val="0"/>
            </c:dLbl>
            <c:dLbl>
              <c:idx val="1"/>
              <c:layout>
                <c:manualLayout>
                  <c:x val="-0.11663659230096236"/>
                  <c:y val="0.11973600683635476"/>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iPhone</c:v>
                </c:pt>
                <c:pt idx="1">
                  <c:v>Android device</c:v>
                </c:pt>
                <c:pt idx="2">
                  <c:v>Other</c:v>
                </c:pt>
              </c:strCache>
            </c:strRef>
          </c:cat>
          <c:val>
            <c:numRef>
              <c:f>Sheet1!$B$2:$B$4</c:f>
              <c:numCache>
                <c:formatCode>General</c:formatCode>
                <c:ptCount val="3"/>
                <c:pt idx="0">
                  <c:v>0.44</c:v>
                </c:pt>
                <c:pt idx="1">
                  <c:v>0.46</c:v>
                </c:pt>
                <c:pt idx="2">
                  <c:v>0.1</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layout/>
      <c:overlay val="0"/>
      <c:txPr>
        <a:bodyPr/>
        <a:lstStyle/>
        <a:p>
          <a:pPr>
            <a:defRPr sz="2500"/>
          </a:pPr>
          <a:endParaRPr lang="en-US"/>
        </a:p>
      </c:txPr>
    </c:title>
    <c:autoTitleDeleted val="0"/>
    <c:plotArea>
      <c:layout/>
      <c:doughnutChart>
        <c:varyColors val="1"/>
        <c:ser>
          <c:idx val="0"/>
          <c:order val="0"/>
          <c:tx>
            <c:strRef>
              <c:f>Sheet1!$B$1</c:f>
              <c:strCache>
                <c:ptCount val="1"/>
                <c:pt idx="0">
                  <c:v>Laptops</c:v>
                </c:pt>
              </c:strCache>
            </c:strRef>
          </c:tx>
          <c:dLbls>
            <c:dLbl>
              <c:idx val="0"/>
              <c:layout>
                <c:manualLayout>
                  <c:x val="0.11810193984372643"/>
                  <c:y val="-0.4271840620986207"/>
                </c:manualLayout>
              </c:layout>
              <c:showLegendKey val="0"/>
              <c:showVal val="0"/>
              <c:showCatName val="1"/>
              <c:showSerName val="0"/>
              <c:showPercent val="1"/>
              <c:showBubbleSize val="0"/>
            </c:dLbl>
            <c:dLbl>
              <c:idx val="1"/>
              <c:layout>
                <c:manualLayout>
                  <c:x val="-0.16199520953378799"/>
                  <c:y val="1.1903618139391232E-2"/>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Windows</c:v>
                </c:pt>
                <c:pt idx="1">
                  <c:v>Mac</c:v>
                </c:pt>
                <c:pt idx="2">
                  <c:v>Other</c:v>
                </c:pt>
              </c:strCache>
            </c:strRef>
          </c:cat>
          <c:val>
            <c:numRef>
              <c:f>Sheet1!$B$2:$B$4</c:f>
              <c:numCache>
                <c:formatCode>General</c:formatCode>
                <c:ptCount val="3"/>
                <c:pt idx="0">
                  <c:v>0.77</c:v>
                </c:pt>
                <c:pt idx="1">
                  <c:v>0.2</c:v>
                </c:pt>
                <c:pt idx="2">
                  <c:v>0.03</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Provide adequate technology training (Most/All Instructors)</c:v>
                </c:pt>
              </c:strCache>
            </c:strRef>
          </c:tx>
          <c:spPr>
            <a:solidFill>
              <a:schemeClr val="accent6">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0.38900000000000001</c:v>
                </c:pt>
                <c:pt idx="1">
                  <c:v>0.45500000000000002</c:v>
                </c:pt>
                <c:pt idx="2">
                  <c:v>0.53500000000000003</c:v>
                </c:pt>
              </c:numCache>
            </c:numRef>
          </c:val>
        </c:ser>
        <c:dLbls>
          <c:showLegendKey val="0"/>
          <c:showVal val="0"/>
          <c:showCatName val="0"/>
          <c:showSerName val="0"/>
          <c:showPercent val="0"/>
          <c:showBubbleSize val="0"/>
        </c:dLbls>
        <c:gapWidth val="75"/>
        <c:overlap val="-25"/>
        <c:axId val="69876352"/>
        <c:axId val="69919104"/>
      </c:barChart>
      <c:catAx>
        <c:axId val="69876352"/>
        <c:scaling>
          <c:orientation val="minMax"/>
        </c:scaling>
        <c:delete val="0"/>
        <c:axPos val="l"/>
        <c:majorTickMark val="none"/>
        <c:minorTickMark val="none"/>
        <c:tickLblPos val="nextTo"/>
        <c:txPr>
          <a:bodyPr/>
          <a:lstStyle/>
          <a:p>
            <a:pPr>
              <a:defRPr sz="1600"/>
            </a:pPr>
            <a:endParaRPr lang="en-US"/>
          </a:p>
        </c:txPr>
        <c:crossAx val="69919104"/>
        <c:crosses val="autoZero"/>
        <c:auto val="1"/>
        <c:lblAlgn val="ctr"/>
        <c:lblOffset val="100"/>
        <c:noMultiLvlLbl val="0"/>
      </c:catAx>
      <c:valAx>
        <c:axId val="69919104"/>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69876352"/>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Important that I be better trained or skilled at using technologies (Very/Extremely Important)</c:v>
                </c:pt>
              </c:strCache>
            </c:strRef>
          </c:tx>
          <c:spPr>
            <a:solidFill>
              <a:schemeClr val="accent4">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0.58299999999999996</c:v>
                </c:pt>
                <c:pt idx="1">
                  <c:v>0.61299999999999999</c:v>
                </c:pt>
                <c:pt idx="2">
                  <c:v>0.64400000000000002</c:v>
                </c:pt>
              </c:numCache>
            </c:numRef>
          </c:val>
        </c:ser>
        <c:dLbls>
          <c:showLegendKey val="0"/>
          <c:showVal val="0"/>
          <c:showCatName val="0"/>
          <c:showSerName val="0"/>
          <c:showPercent val="0"/>
          <c:showBubbleSize val="0"/>
        </c:dLbls>
        <c:gapWidth val="75"/>
        <c:overlap val="-25"/>
        <c:axId val="77295616"/>
        <c:axId val="77297152"/>
      </c:barChart>
      <c:catAx>
        <c:axId val="77295616"/>
        <c:scaling>
          <c:orientation val="minMax"/>
        </c:scaling>
        <c:delete val="0"/>
        <c:axPos val="l"/>
        <c:majorTickMark val="none"/>
        <c:minorTickMark val="none"/>
        <c:tickLblPos val="nextTo"/>
        <c:txPr>
          <a:bodyPr/>
          <a:lstStyle/>
          <a:p>
            <a:pPr>
              <a:defRPr sz="1600"/>
            </a:pPr>
            <a:endParaRPr lang="en-US"/>
          </a:p>
        </c:txPr>
        <c:crossAx val="77297152"/>
        <c:crosses val="autoZero"/>
        <c:auto val="1"/>
        <c:lblAlgn val="ctr"/>
        <c:lblOffset val="100"/>
        <c:noMultiLvlLbl val="0"/>
      </c:catAx>
      <c:valAx>
        <c:axId val="77297152"/>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77295616"/>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Prepared to use needed technology upon entry (Agree/Strongly Agree)</c:v>
                </c:pt>
              </c:strCache>
            </c:strRef>
          </c:tx>
          <c:spPr>
            <a:solidFill>
              <a:schemeClr val="accent3">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0.56599999999999995</c:v>
                </c:pt>
                <c:pt idx="1">
                  <c:v>0.65300000000000002</c:v>
                </c:pt>
                <c:pt idx="2">
                  <c:v>0.66300000000000003</c:v>
                </c:pt>
              </c:numCache>
            </c:numRef>
          </c:val>
        </c:ser>
        <c:dLbls>
          <c:showLegendKey val="0"/>
          <c:showVal val="0"/>
          <c:showCatName val="0"/>
          <c:showSerName val="0"/>
          <c:showPercent val="0"/>
          <c:showBubbleSize val="0"/>
        </c:dLbls>
        <c:gapWidth val="75"/>
        <c:overlap val="-25"/>
        <c:axId val="78533760"/>
        <c:axId val="78535296"/>
      </c:barChart>
      <c:catAx>
        <c:axId val="78533760"/>
        <c:scaling>
          <c:orientation val="minMax"/>
        </c:scaling>
        <c:delete val="0"/>
        <c:axPos val="l"/>
        <c:majorTickMark val="none"/>
        <c:minorTickMark val="none"/>
        <c:tickLblPos val="nextTo"/>
        <c:txPr>
          <a:bodyPr/>
          <a:lstStyle/>
          <a:p>
            <a:pPr>
              <a:defRPr sz="1600"/>
            </a:pPr>
            <a:endParaRPr lang="en-US"/>
          </a:p>
        </c:txPr>
        <c:crossAx val="78535296"/>
        <c:crosses val="autoZero"/>
        <c:auto val="1"/>
        <c:lblAlgn val="ctr"/>
        <c:lblOffset val="100"/>
        <c:noMultiLvlLbl val="0"/>
      </c:catAx>
      <c:valAx>
        <c:axId val="78535296"/>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78533760"/>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11-06T11:31:56.379" idx="3">
    <p:pos x="10618" y="912"/>
    <p:text>Where does this go?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1-06T11:32:24.075" idx="4">
    <p:pos x="10666" y="2592"/>
    <p:text>And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A1D9C-D699-4504-92AF-7C9376859FCB}" type="datetimeFigureOut">
              <a:rPr lang="en-US" smtClean="0"/>
              <a:t>11/14/2012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13566-1C27-4459-BB45-EC5D68DED555}" type="slidenum">
              <a:rPr lang="en-US" smtClean="0"/>
              <a:t>‹#›</a:t>
            </a:fld>
            <a:endParaRPr lang="en-US"/>
          </a:p>
        </p:txBody>
      </p:sp>
    </p:spTree>
    <p:extLst>
      <p:ext uri="{BB962C8B-B14F-4D97-AF65-F5344CB8AC3E}">
        <p14:creationId xmlns:p14="http://schemas.microsoft.com/office/powerpoint/2010/main" val="426775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6</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Time</a:t>
            </a:r>
            <a:r>
              <a:rPr lang="en-US" sz="1200" b="0" i="0" u="none" strike="noStrike" kern="1200" baseline="0" dirty="0" smtClean="0">
                <a:solidFill>
                  <a:schemeClr val="tx1"/>
                </a:solidFill>
                <a:effectLst/>
                <a:latin typeface="+mn-lt"/>
                <a:ea typeface="+mn-ea"/>
                <a:cs typeface="+mn-cs"/>
              </a:rPr>
              <a:t> will tell if mobile devices are additive or will replace another technology. Tablets are notably good consumption tools but still somewhat awkward tools for production.</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Use Device for Academics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e-reader</a:t>
            </a:r>
            <a:r>
              <a:rPr lang="en-US" dirty="0" smtClean="0"/>
              <a:t> </a:t>
            </a:r>
            <a:r>
              <a:rPr lang="en-US" sz="1200" b="0" i="0" u="none" strike="noStrike" kern="1200" dirty="0" smtClean="0">
                <a:solidFill>
                  <a:schemeClr val="tx1"/>
                </a:solidFill>
                <a:effectLst/>
                <a:latin typeface="+mn-lt"/>
                <a:ea typeface="+mn-ea"/>
                <a:cs typeface="+mn-cs"/>
              </a:rPr>
              <a:t>6%, Tablet</a:t>
            </a:r>
            <a:r>
              <a:rPr lang="en-US" dirty="0" smtClean="0"/>
              <a:t> </a:t>
            </a:r>
            <a:r>
              <a:rPr lang="en-US" sz="1200" b="0" i="0" u="none" strike="noStrike" kern="1200" dirty="0" smtClean="0">
                <a:solidFill>
                  <a:schemeClr val="tx1"/>
                </a:solidFill>
                <a:effectLst/>
                <a:latin typeface="+mn-lt"/>
                <a:ea typeface="+mn-ea"/>
                <a:cs typeface="+mn-cs"/>
              </a:rPr>
              <a:t>12%,</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Desktop Computer</a:t>
            </a:r>
            <a:r>
              <a:rPr lang="en-US" dirty="0" smtClean="0"/>
              <a:t> </a:t>
            </a:r>
            <a:r>
              <a:rPr lang="en-US" sz="1200" b="0" i="0" u="none" strike="noStrike" kern="1200" dirty="0" smtClean="0">
                <a:solidFill>
                  <a:schemeClr val="tx1"/>
                </a:solidFill>
                <a:effectLst/>
                <a:latin typeface="+mn-lt"/>
                <a:ea typeface="+mn-ea"/>
                <a:cs typeface="+mn-cs"/>
              </a:rPr>
              <a:t>56%,</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Smartphone</a:t>
            </a:r>
            <a:r>
              <a:rPr lang="en-US" dirty="0" smtClean="0"/>
              <a:t> </a:t>
            </a:r>
            <a:r>
              <a:rPr lang="en-US" sz="1200" b="0" i="0" u="none" strike="noStrike" kern="1200" dirty="0" smtClean="0">
                <a:solidFill>
                  <a:schemeClr val="tx1"/>
                </a:solidFill>
                <a:effectLst/>
                <a:latin typeface="+mn-lt"/>
                <a:ea typeface="+mn-ea"/>
                <a:cs typeface="+mn-cs"/>
              </a:rPr>
              <a:t>42%, Laptop</a:t>
            </a:r>
            <a:r>
              <a:rPr lang="en-US" dirty="0" smtClean="0"/>
              <a:t> </a:t>
            </a:r>
            <a:r>
              <a:rPr lang="en-US" sz="1200" b="0" i="0" u="none" strike="noStrike" kern="1200" dirty="0" smtClean="0">
                <a:solidFill>
                  <a:schemeClr val="tx1"/>
                </a:solidFill>
                <a:effectLst/>
                <a:latin typeface="+mn-lt"/>
                <a:ea typeface="+mn-ea"/>
                <a:cs typeface="+mn-cs"/>
              </a:rPr>
              <a:t>91%</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Own Device</a:t>
            </a:r>
            <a:r>
              <a:rPr lang="en-US" dirty="0" smtClean="0"/>
              <a:t> </a:t>
            </a:r>
            <a:r>
              <a:rPr lang="en-US" sz="1200" b="0" i="0" u="none" strike="noStrike" kern="1200" dirty="0" smtClean="0">
                <a:solidFill>
                  <a:schemeClr val="tx1"/>
                </a:solidFill>
                <a:effectLst/>
                <a:latin typeface="+mn-lt"/>
                <a:ea typeface="+mn-ea"/>
                <a:cs typeface="+mn-cs"/>
              </a:rPr>
              <a:t>e-reader</a:t>
            </a:r>
            <a:r>
              <a:rPr lang="en-US" dirty="0" smtClean="0"/>
              <a:t> </a:t>
            </a:r>
            <a:r>
              <a:rPr lang="en-US" sz="1200" b="0" i="0" u="none" strike="noStrike" kern="1200" dirty="0" smtClean="0">
                <a:solidFill>
                  <a:schemeClr val="tx1"/>
                </a:solidFill>
                <a:effectLst/>
                <a:latin typeface="+mn-lt"/>
                <a:ea typeface="+mn-ea"/>
                <a:cs typeface="+mn-cs"/>
              </a:rPr>
              <a:t>12%,</a:t>
            </a:r>
            <a:r>
              <a:rPr lang="en-US" dirty="0" smtClean="0"/>
              <a:t> </a:t>
            </a:r>
            <a:r>
              <a:rPr lang="en-US" sz="1200" b="0" i="0" u="none" strike="noStrike" kern="1200" dirty="0" smtClean="0">
                <a:solidFill>
                  <a:schemeClr val="tx1"/>
                </a:solidFill>
                <a:effectLst/>
                <a:latin typeface="+mn-lt"/>
                <a:ea typeface="+mn-ea"/>
                <a:cs typeface="+mn-cs"/>
              </a:rPr>
              <a:t>Tablet</a:t>
            </a:r>
            <a:r>
              <a:rPr lang="en-US" dirty="0" smtClean="0"/>
              <a:t> </a:t>
            </a:r>
            <a:r>
              <a:rPr lang="en-US" sz="1200" b="0" i="0" u="none" strike="noStrike" kern="1200" dirty="0" smtClean="0">
                <a:solidFill>
                  <a:schemeClr val="tx1"/>
                </a:solidFill>
                <a:effectLst/>
                <a:latin typeface="+mn-lt"/>
                <a:ea typeface="+mn-ea"/>
                <a:cs typeface="+mn-cs"/>
              </a:rPr>
              <a:t>15%,</a:t>
            </a:r>
            <a:r>
              <a:rPr lang="en-US" dirty="0" smtClean="0"/>
              <a:t> </a:t>
            </a:r>
            <a:r>
              <a:rPr lang="en-US" sz="1200" b="0" i="0" u="none" strike="noStrike" kern="1200" dirty="0" smtClean="0">
                <a:solidFill>
                  <a:schemeClr val="tx1"/>
                </a:solidFill>
                <a:effectLst/>
                <a:latin typeface="+mn-lt"/>
                <a:ea typeface="+mn-ea"/>
                <a:cs typeface="+mn-cs"/>
              </a:rPr>
              <a:t>Desktop Computer</a:t>
            </a:r>
            <a:r>
              <a:rPr lang="en-US" dirty="0" smtClean="0"/>
              <a:t> </a:t>
            </a:r>
            <a:r>
              <a:rPr lang="en-US" sz="1200" b="0" i="0" u="none" strike="noStrike" kern="1200" dirty="0" smtClean="0">
                <a:solidFill>
                  <a:schemeClr val="tx1"/>
                </a:solidFill>
                <a:effectLst/>
                <a:latin typeface="+mn-lt"/>
                <a:ea typeface="+mn-ea"/>
                <a:cs typeface="+mn-cs"/>
              </a:rPr>
              <a:t>33%, Smartphone 62%, Laptop</a:t>
            </a:r>
            <a:r>
              <a:rPr lang="en-US" dirty="0" smtClean="0"/>
              <a:t> 8</a:t>
            </a:r>
            <a:r>
              <a:rPr lang="en-US" sz="1200" b="0" i="0" u="none" strike="noStrike" kern="1200" dirty="0" smtClean="0">
                <a:solidFill>
                  <a:schemeClr val="tx1"/>
                </a:solidFill>
                <a:effectLst/>
                <a:latin typeface="+mn-lt"/>
                <a:ea typeface="+mn-ea"/>
                <a:cs typeface="+mn-cs"/>
              </a:rPr>
              <a:t>6%</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 surprises this year for device ownership.</a:t>
            </a:r>
          </a:p>
          <a:p>
            <a:endParaRPr lang="en-US" dirty="0" smtClean="0"/>
          </a:p>
          <a:p>
            <a:pPr marL="228600" indent="-228600">
              <a:buFont typeface="+mj-lt"/>
              <a:buAutoNum type="arabicPeriod"/>
            </a:pPr>
            <a:r>
              <a:rPr lang="en-US" dirty="0" smtClean="0"/>
              <a:t>86% own a laptop</a:t>
            </a:r>
          </a:p>
          <a:p>
            <a:pPr marL="685800" lvl="1" indent="-228600">
              <a:buFont typeface="+mj-lt"/>
              <a:buAutoNum type="arabicPeriod"/>
            </a:pPr>
            <a:r>
              <a:rPr lang="en-US" dirty="0" smtClean="0"/>
              <a:t>Highest</a:t>
            </a:r>
            <a:r>
              <a:rPr lang="en-US" baseline="0" dirty="0" smtClean="0"/>
              <a:t> among younger students and students attending four-year colleges/universities</a:t>
            </a:r>
          </a:p>
          <a:p>
            <a:pPr marL="228600" lvl="0" indent="-228600">
              <a:buFont typeface="+mj-lt"/>
              <a:buAutoNum type="arabicPeriod"/>
            </a:pPr>
            <a:r>
              <a:rPr lang="en-US" baseline="0" dirty="0" smtClean="0"/>
              <a:t>62% own smartphones</a:t>
            </a:r>
          </a:p>
          <a:p>
            <a:pPr marL="685800" lvl="1" indent="-228600">
              <a:buFont typeface="+mj-lt"/>
              <a:buAutoNum type="arabicPeriod"/>
            </a:pPr>
            <a:r>
              <a:rPr lang="en-US" baseline="0" dirty="0" smtClean="0"/>
              <a:t>Up from 55% in 2011</a:t>
            </a:r>
          </a:p>
          <a:p>
            <a:pPr marL="685800" lvl="1" indent="-228600">
              <a:buFont typeface="+mj-lt"/>
              <a:buAutoNum type="arabicPeriod"/>
            </a:pPr>
            <a:r>
              <a:rPr lang="en-US" baseline="0" dirty="0" smtClean="0"/>
              <a:t>Nearly twice as many in 2012 than in 2011 said they use these for academic purposes (67% and 37%, respectively)</a:t>
            </a:r>
          </a:p>
          <a:p>
            <a:pPr marL="685800" lvl="1" indent="-228600">
              <a:buFont typeface="+mj-lt"/>
              <a:buAutoNum type="arabicPeriod"/>
            </a:pPr>
            <a:r>
              <a:rPr lang="en-US" baseline="0" dirty="0" smtClean="0"/>
              <a:t>Pew says 46% of adults own a smartphone, and it is on the rise</a:t>
            </a:r>
          </a:p>
          <a:p>
            <a:pPr marL="228600" lvl="0" indent="-228600">
              <a:buFont typeface="+mj-lt"/>
              <a:buAutoNum type="arabicPeriod"/>
            </a:pPr>
            <a:r>
              <a:rPr lang="en-US" baseline="0" dirty="0" smtClean="0"/>
              <a:t>15% own tablets…12% own e-readers…according to Pew 19% of adults own these items</a:t>
            </a:r>
          </a:p>
          <a:p>
            <a:pPr marL="685800" lvl="1" indent="-228600">
              <a:buFont typeface="+mj-lt"/>
              <a:buAutoNum type="arabicPeriod"/>
            </a:pPr>
            <a:r>
              <a:rPr lang="en-US" baseline="0" dirty="0" smtClean="0"/>
              <a:t>Greatest in non-north American countries</a:t>
            </a:r>
          </a:p>
          <a:p>
            <a:pPr marL="228600" lvl="0" indent="-228600">
              <a:buFont typeface="+mj-lt"/>
              <a:buAutoNum type="arabicPeriod"/>
            </a:pPr>
            <a:r>
              <a:rPr lang="en-US" baseline="0" dirty="0" smtClean="0"/>
              <a:t>Chasm between desktop ownership (33%) and percent who say they use one (56%) – suggesting institutionally-provisioned desktops are still popular. Why?</a:t>
            </a:r>
          </a:p>
          <a:p>
            <a:pPr marL="685800" lvl="1" indent="-228600">
              <a:buFont typeface="+mj-lt"/>
              <a:buAutoNum type="arabicPeriod"/>
            </a:pPr>
            <a:r>
              <a:rPr lang="en-US" baseline="0" dirty="0" smtClean="0"/>
              <a:t>Fast/reliable internet connection?</a:t>
            </a:r>
          </a:p>
          <a:p>
            <a:pPr marL="685800" lvl="1" indent="-228600">
              <a:buFont typeface="+mj-lt"/>
              <a:buAutoNum type="arabicPeriod"/>
            </a:pPr>
            <a:r>
              <a:rPr lang="en-US" baseline="0" dirty="0" smtClean="0"/>
              <a:t>Designated workspace/?</a:t>
            </a:r>
          </a:p>
          <a:p>
            <a:pPr marL="685800" lvl="1" indent="-228600">
              <a:buFont typeface="+mj-lt"/>
              <a:buAutoNum type="arabicPeriod"/>
            </a:pPr>
            <a:r>
              <a:rPr lang="en-US" baseline="0" dirty="0" smtClean="0"/>
              <a:t>Specialty hardware/software access?</a:t>
            </a:r>
          </a:p>
          <a:p>
            <a:pPr marL="685800" lvl="1" indent="-228600">
              <a:buFont typeface="+mj-lt"/>
              <a:buAutoNum type="arabicPeriod"/>
            </a:pPr>
            <a:r>
              <a:rPr lang="en-US" dirty="0" smtClean="0"/>
              <a:t>Access free/low</a:t>
            </a:r>
            <a:r>
              <a:rPr lang="en-US" baseline="0" dirty="0" smtClean="0"/>
              <a:t> cost printing??</a:t>
            </a:r>
          </a:p>
          <a:p>
            <a:pPr marL="685800" lvl="1" indent="-228600">
              <a:buFont typeface="+mj-lt"/>
              <a:buAutoNum type="arabicPeriod"/>
            </a:pPr>
            <a:endParaRPr lang="en-US" baseline="0" dirty="0" smtClean="0"/>
          </a:p>
          <a:p>
            <a:pPr marL="0" lvl="0" indent="0">
              <a:buFont typeface="+mj-lt"/>
              <a:buNone/>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18</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Laptops (86%)– </a:t>
            </a:r>
          </a:p>
          <a:p>
            <a:pPr marL="685800" lvl="1" indent="-228600">
              <a:buFont typeface="+mj-lt"/>
              <a:buAutoNum type="arabicPeriod"/>
            </a:pPr>
            <a:r>
              <a:rPr lang="en-US" dirty="0" smtClean="0"/>
              <a:t>Mac</a:t>
            </a:r>
            <a:r>
              <a:rPr lang="en-US" baseline="0" dirty="0" smtClean="0"/>
              <a:t> market share higher at 4-yr institutions, especially doctoral institutions</a:t>
            </a:r>
          </a:p>
          <a:p>
            <a:pPr marL="685800" lvl="1" indent="-228600">
              <a:buFont typeface="+mj-lt"/>
              <a:buAutoNum type="arabicPeriod"/>
            </a:pPr>
            <a:r>
              <a:rPr lang="en-US" baseline="0" dirty="0" smtClean="0"/>
              <a:t>More Macs at Canadian institutions</a:t>
            </a:r>
          </a:p>
          <a:p>
            <a:pPr marL="228600" lvl="0" indent="-228600">
              <a:buFont typeface="+mj-lt"/>
              <a:buAutoNum type="arabicPeriod"/>
            </a:pPr>
            <a:r>
              <a:rPr lang="en-US" dirty="0" smtClean="0"/>
              <a:t>Smartphones (62%)</a:t>
            </a:r>
          </a:p>
          <a:p>
            <a:pPr marL="685800" lvl="1" indent="-228600">
              <a:buFont typeface="+mj-lt"/>
              <a:buAutoNum type="arabicPeriod"/>
            </a:pPr>
            <a:r>
              <a:rPr lang="en-US" dirty="0" smtClean="0"/>
              <a:t>Not stat sig diffs</a:t>
            </a:r>
          </a:p>
          <a:p>
            <a:pPr marL="228600" lvl="0" indent="-228600">
              <a:buFont typeface="+mj-lt"/>
              <a:buAutoNum type="arabicPeriod"/>
            </a:pPr>
            <a:r>
              <a:rPr lang="en-US" baseline="0" dirty="0" smtClean="0"/>
              <a:t>Tablets/E-readers (15%/12%) – </a:t>
            </a:r>
          </a:p>
          <a:p>
            <a:pPr marL="685800" lvl="1" indent="-228600">
              <a:buFont typeface="+mj-lt"/>
              <a:buAutoNum type="arabicPeriod"/>
            </a:pPr>
            <a:r>
              <a:rPr lang="en-US" baseline="0" dirty="0" smtClean="0"/>
              <a:t>No stat sig diffs by age, gender, class standing, or C-class</a:t>
            </a:r>
          </a:p>
          <a:p>
            <a:pPr marL="685800" lvl="1" indent="-228600">
              <a:buFont typeface="+mj-lt"/>
              <a:buAutoNum type="arabicPeriod"/>
            </a:pPr>
            <a:endParaRPr lang="en-US" baseline="0" dirty="0" smtClean="0"/>
          </a:p>
          <a:p>
            <a:pPr marL="0" lvl="0" indent="0">
              <a:buFont typeface="+mj-lt"/>
              <a:buNone/>
            </a:pPr>
            <a:r>
              <a:rPr lang="en-US" baseline="0" dirty="0" smtClean="0"/>
              <a:t>Message: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most institutions, enough students use both to warrant supporting both platforms for academics. </a:t>
            </a:r>
          </a:p>
          <a:p>
            <a:pPr marL="0" lvl="0" indent="0">
              <a:buFont typeface="+mj-lt"/>
              <a:buNone/>
            </a:pPr>
            <a:endParaRPr lang="en-US" baseline="0" dirty="0" smtClean="0"/>
          </a:p>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19</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Section Preface:</a:t>
            </a:r>
          </a:p>
          <a:p>
            <a:r>
              <a:rPr lang="en-US" sz="1200" kern="1200" dirty="0" smtClean="0">
                <a:solidFill>
                  <a:schemeClr val="tx1"/>
                </a:solidFill>
                <a:effectLst/>
                <a:latin typeface="+mn-lt"/>
                <a:ea typeface="+mn-ea"/>
                <a:cs typeface="+mn-cs"/>
              </a:rPr>
              <a:t>Students value technology in the academic environment, and the vast majority say that technology helps them achieve their academic outcomes and prepares them for the future. Technologies such as laptops, printers, and USB thumb drives top the list for the most important devices, and technology infrastructure such as the library website and course or learning management systems are among the institutions’ technology resources that students use the most. In terms of student use, the three types of resources that grew the most over the last year were e-portfolios, web-based citation tools, and e-books.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Despite the availability of new technology and integration of existing technology into “the classroom,” students’ interest in having more technology skills or training by far exceeds their interest in having new, more, or “better” technology. Using technology for academics for most undergraduates is more about using existing technologies </a:t>
            </a:r>
            <a:r>
              <a:rPr lang="en-US" sz="1200" i="1" kern="1200" dirty="0" smtClean="0">
                <a:solidFill>
                  <a:schemeClr val="tx1"/>
                </a:solidFill>
                <a:effectLst/>
                <a:latin typeface="+mn-lt"/>
                <a:ea typeface="+mn-ea"/>
                <a:cs typeface="+mn-cs"/>
              </a:rPr>
              <a:t>better</a:t>
            </a:r>
            <a:r>
              <a:rPr lang="en-US" sz="1200" kern="1200" dirty="0" smtClean="0">
                <a:solidFill>
                  <a:schemeClr val="tx1"/>
                </a:solidFill>
                <a:effectLst/>
                <a:latin typeface="+mn-lt"/>
                <a:ea typeface="+mn-ea"/>
                <a:cs typeface="+mn-cs"/>
              </a:rPr>
              <a:t> and less about adopting innovative technologies.</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20</a:t>
            </a:fld>
            <a:endParaRPr lang="en-US"/>
          </a:p>
        </p:txBody>
      </p:sp>
    </p:spTree>
    <p:extLst>
      <p:ext uri="{BB962C8B-B14F-4D97-AF65-F5344CB8AC3E}">
        <p14:creationId xmlns:p14="http://schemas.microsoft.com/office/powerpoint/2010/main" val="280645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Tech has a democratizing effect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By providing access to info on demand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effect can be harnessed when “access to info” is streamlined THEORETICALLY creating a scenario where students have more time to “use the info”</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75%</a:t>
            </a:r>
            <a:r>
              <a:rPr lang="en-US" baseline="0" dirty="0" smtClean="0"/>
              <a:t> say tech helps them achieve their ac outcomes, 75% say it preps them for future </a:t>
            </a:r>
            <a:r>
              <a:rPr lang="en-US" baseline="0" dirty="0" err="1" smtClean="0"/>
              <a:t>ed</a:t>
            </a:r>
            <a:r>
              <a:rPr lang="en-US" baseline="0" dirty="0" smtClean="0"/>
              <a:t> plans, 63% say it prepares them for the workforce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Winning tech trifecta: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Laptops – to produce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Printers – review and submit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Thumb drives – to transport and share</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21</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t>
            </a:r>
            <a:r>
              <a:rPr lang="en-US" baseline="0" dirty="0" smtClean="0"/>
              <a:t> technologies still have the greatest impact on student success.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textbooks and chalkboards, an institutions library website and CMS/LMS are</a:t>
            </a:r>
            <a:r>
              <a:rPr lang="en-US" baseline="0" dirty="0" smtClean="0"/>
              <a:t> the baseline resources students expect to encounter in most of their courses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 EBOOKS and Texts:  the 2011 Horizon report predicted widespread adoption in 1-year or less. Trends here support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interestingly: the three emerging items (e-portfolios, web-based citation, and e-books) are at the bottom of the importance list. Could be a latent effect – with exposure/use will come the value/importance increase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22</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9. Importance to Academic Success (% very or extremely important) – for all, not just among owners</a:t>
            </a: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23</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Preface:</a:t>
            </a:r>
          </a:p>
          <a:p>
            <a:r>
              <a:rPr lang="en-US" sz="1200" kern="1200" dirty="0" smtClean="0">
                <a:solidFill>
                  <a:schemeClr val="tx1"/>
                </a:solidFill>
                <a:effectLst/>
                <a:latin typeface="+mn-lt"/>
                <a:ea typeface="+mn-ea"/>
                <a:cs typeface="+mn-cs"/>
              </a:rPr>
              <a:t>Social networks are more about socializing with friends than succeeding academically, and students prefer it this way. Most students prefer to keep their academic and social lives separate. E-mail is the preferred method of communication with instructors while on-demand interactive communication methods (i.e., texting, instant messaging, online chatting) are commonly used among students to interact with one another. These on-demand communication methods increased the most from 2011 to 2012 in terms of what students wished their instructors used more often. </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24</a:t>
            </a:fld>
            <a:endParaRPr lang="en-US"/>
          </a:p>
        </p:txBody>
      </p:sp>
    </p:spTree>
    <p:extLst>
      <p:ext uri="{BB962C8B-B14F-4D97-AF65-F5344CB8AC3E}">
        <p14:creationId xmlns:p14="http://schemas.microsoft.com/office/powerpoint/2010/main" val="278356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 separation of academics and social lives appears to be specific to students’ disinterest in connecting with instructors on social networks. </a:t>
            </a:r>
          </a:p>
          <a:p>
            <a:pPr marL="228600" indent="-228600">
              <a:buFont typeface="+mj-lt"/>
              <a:buAutoNum type="arabicPeriod"/>
            </a:pPr>
            <a:r>
              <a:rPr lang="en-US" dirty="0" smtClean="0"/>
              <a:t>Friending current and</a:t>
            </a:r>
            <a:r>
              <a:rPr lang="en-US" baseline="0" dirty="0" smtClean="0"/>
              <a:t> former instructors is still taboo</a:t>
            </a:r>
          </a:p>
          <a:p>
            <a:pPr marL="228600" indent="-228600">
              <a:buFont typeface="+mj-lt"/>
              <a:buAutoNum type="arabicPeriod"/>
            </a:pPr>
            <a:r>
              <a:rPr lang="en-US" baseline="0" dirty="0" smtClean="0"/>
              <a:t>Big take-away: </a:t>
            </a:r>
            <a:r>
              <a:rPr lang="en-US" baseline="0" dirty="0" smtClean="0"/>
              <a:t>Even </a:t>
            </a:r>
            <a:r>
              <a:rPr lang="en-US" baseline="0" dirty="0" smtClean="0"/>
              <a:t>though students use a technology regularly as part of their everyday life, it does not necessarily mean they want that same technology integrated into their academic lives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25</a:t>
            </a:fld>
            <a:endParaRPr lang="en-US"/>
          </a:p>
        </p:txBody>
      </p:sp>
    </p:spTree>
    <p:extLst>
      <p:ext uri="{BB962C8B-B14F-4D97-AF65-F5344CB8AC3E}">
        <p14:creationId xmlns:p14="http://schemas.microsoft.com/office/powerpoint/2010/main" val="405171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Students want to interact with instructors using</a:t>
            </a:r>
            <a:r>
              <a:rPr lang="en-US" baseline="0" dirty="0" smtClean="0"/>
              <a:t> direct forms of interaction (f2f, email) and the </a:t>
            </a:r>
            <a:r>
              <a:rPr lang="en-US" baseline="0" dirty="0" err="1" smtClean="0"/>
              <a:t>cms</a:t>
            </a:r>
            <a:r>
              <a:rPr lang="en-US" baseline="0" dirty="0" smtClean="0"/>
              <a:t>/LMS</a:t>
            </a:r>
          </a:p>
          <a:p>
            <a:pPr marL="685800" lvl="1" indent="-228600">
              <a:buAutoNum type="arabicPeriod"/>
            </a:pPr>
            <a:r>
              <a:rPr lang="en-US" baseline="0" dirty="0" smtClean="0"/>
              <a:t>Even students for who have taken online courses 8 out of 10 say F2F interaction is very/extremely important</a:t>
            </a:r>
          </a:p>
          <a:p>
            <a:pPr marL="685800" lvl="1" indent="-228600">
              <a:buAutoNum type="arabicPeriod"/>
            </a:pPr>
            <a:r>
              <a:rPr lang="en-US" baseline="0" dirty="0" smtClean="0"/>
              <a:t>Don’t know if they consider f2f as physically f2f or f2f 1:1 interaction remotely</a:t>
            </a:r>
          </a:p>
          <a:p>
            <a:pPr marL="228600" indent="-228600">
              <a:buAutoNum type="arabicPeriod"/>
            </a:pPr>
            <a:r>
              <a:rPr lang="en-US" baseline="0" dirty="0" smtClean="0"/>
              <a:t>Email provides a passive, but highly documentable way to connect with instructors</a:t>
            </a:r>
          </a:p>
          <a:p>
            <a:pPr marL="685800" lvl="1" indent="-228600">
              <a:buAutoNum type="arabicPeriod"/>
            </a:pPr>
            <a:r>
              <a:rPr lang="en-US" baseline="0" dirty="0" smtClean="0"/>
              <a:t>Email topped this list in 2011…didn’t ask about F2F</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26</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Use this as</a:t>
            </a:r>
            <a:r>
              <a:rPr lang="en-US" baseline="0" dirty="0" smtClean="0"/>
              <a:t> a communication mode MORE in 2012 SS</a:t>
            </a:r>
          </a:p>
          <a:p>
            <a:pPr marL="228600" indent="-228600">
              <a:buAutoNum type="arabicPeriod"/>
            </a:pPr>
            <a:r>
              <a:rPr lang="en-US" baseline="0" dirty="0" smtClean="0"/>
              <a:t>Use this as a communication mode MORE in 2011 SS</a:t>
            </a:r>
          </a:p>
          <a:p>
            <a:pPr marL="228600" indent="-228600">
              <a:buAutoNum type="arabicPeriod"/>
            </a:pPr>
            <a:r>
              <a:rPr lang="en-US" baseline="0" dirty="0" smtClean="0"/>
              <a:t>Use this as a communication mode LESS in 2012 SS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27</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8</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Continue to support blended-learning environments and reward innovation</a:t>
            </a:r>
            <a:r>
              <a:rPr lang="en-US" dirty="0" smtClean="0"/>
              <a:t> of scalable (successful) blended-learning practices. Students say they learn most in courses that have online components, and this practice supports their interest in anytime, anywhere learning opportunities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29</a:t>
            </a:fld>
            <a:endParaRPr lang="en-US"/>
          </a:p>
        </p:txBody>
      </p:sp>
    </p:spTree>
    <p:extLst>
      <p:ext uri="{BB962C8B-B14F-4D97-AF65-F5344CB8AC3E}">
        <p14:creationId xmlns:p14="http://schemas.microsoft.com/office/powerpoint/2010/main" val="354564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Don’t underestimate the importance of technology to students</a:t>
            </a:r>
            <a:r>
              <a:rPr lang="en-US" dirty="0" smtClean="0"/>
              <a:t>, and consider their ratings of the effective use of technology by their instructors as a key indicator for their general experience with technology at the institution. Instructors have the most frequent direct contact with students, and as the institutions’ de facto technology ambassadors to students, faculty should have professional development opportunities and support for their use of technology “in the classroom”</a:t>
            </a:r>
            <a:endParaRPr lang="en-US" b="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30</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Look to emerging or established leaders (other institutions, other countries, other industries) for strategies  </a:t>
            </a:r>
            <a:r>
              <a:rPr lang="en-US" dirty="0" smtClean="0"/>
              <a:t>to deliver institutional and curricular content to tablets and smartphones. Learn from their exemplary strategies for IT support and security with student devices as well as planning, funding, deploying, and managing instructional technologies, services, and support. </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31</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Develop a plan to learn about your students’ technology profile</a:t>
            </a:r>
            <a:r>
              <a:rPr lang="en-US" dirty="0" smtClean="0"/>
              <a:t>, experiences and interests. Use the information you learn from students to take action to improve their experiences with technology at your institution. </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32</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Work with faculty to experiment with open educational resources and game-based learning</a:t>
            </a:r>
            <a:r>
              <a:rPr lang="en-US" dirty="0" smtClean="0"/>
              <a:t> opportunities; these are among the technologies that students wish their instructors used more.</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33</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Diversity of technology among students is as high as it has ever been, and it is impossible to support all brands, products, and platforms. </a:t>
            </a:r>
            <a:r>
              <a:rPr lang="en-US" b="1" dirty="0" smtClean="0"/>
              <a:t>Develop mobile IT strategies that allow for cross-platform compatibility</a:t>
            </a:r>
            <a:r>
              <a:rPr lang="en-US" dirty="0" smtClean="0"/>
              <a:t>, such as generic mobile apps and hybrid apps.</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34</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Prioritize the development or improvement off mobile-friendly resources</a:t>
            </a:r>
            <a:r>
              <a:rPr lang="en-US" dirty="0" smtClean="0"/>
              <a:t> and activities that students say are important: course websites and syllabi, course and learning management systems, and academic progress reports (i.e., grades).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35</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For institutions that provide desktop computer stations on a physical campus, investigate how these are being used by students. </a:t>
            </a:r>
            <a:r>
              <a:rPr lang="en-US" b="1" dirty="0" smtClean="0"/>
              <a:t>Identify what additional value or resource desktops provide beyond the user-owned laptop</a:t>
            </a:r>
            <a:r>
              <a:rPr lang="en-US" dirty="0" smtClean="0"/>
              <a:t>, and consider alternative and perhaps more affordable options to meet this need.</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36</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Even though technology helps students feel more connected, don’t discount the importance of face-to-face interaction. </a:t>
            </a:r>
            <a:r>
              <a:rPr lang="en-US" b="1" dirty="0" smtClean="0"/>
              <a:t>Consider multiple communication channels between the institution and students and between instructors and students</a:t>
            </a:r>
            <a:r>
              <a:rPr lang="en-US" dirty="0" smtClean="0"/>
              <a:t>; students say they want options.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37</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Bridge the gap between the technologies that have seen the greatest growth </a:t>
            </a:r>
            <a:r>
              <a:rPr lang="en-US" dirty="0" smtClean="0"/>
              <a:t>(e-portfolios, e-books/e-textbooks, and web-based citation/bibliographic tools) </a:t>
            </a:r>
            <a:r>
              <a:rPr lang="en-US" b="1" dirty="0" smtClean="0"/>
              <a:t>and students’ attitudes about their importance</a:t>
            </a:r>
            <a:r>
              <a:rPr lang="en-US" dirty="0" smtClean="0"/>
              <a:t>. Focus training/skill-building opportunities for students, professional development opportunities for faculty, and support service opportunities on these “emerging technologies.”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38</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9</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Don’t assume all students know how to use the technology they own and use as academic tools</a:t>
            </a:r>
            <a:r>
              <a:rPr lang="en-US" dirty="0" smtClean="0"/>
              <a:t>.</a:t>
            </a:r>
          </a:p>
          <a:p>
            <a:pPr marL="0" indent="0">
              <a:buFont typeface="+mj-lt"/>
              <a:buNone/>
            </a:pPr>
            <a:r>
              <a:rPr lang="en-US" dirty="0" smtClean="0"/>
              <a:t>Instructors should reconcile the  technical literacy of their students and the technology they use/ask students to use. Providing on-demand opportunities or resources to gain requisite technical skills will contribute to student performance assessments being true to their knowledge of the subject matter rather than to their technical skills in completing assignments.</a:t>
            </a:r>
          </a:p>
          <a:p>
            <a:pPr marL="0" indent="0">
              <a:buFont typeface="+mj-lt"/>
              <a:buNone/>
            </a:pPr>
            <a:endParaRPr lang="en-US" dirty="0" smtClean="0"/>
          </a:p>
          <a:p>
            <a:pPr marL="0" indent="0">
              <a:buFont typeface="+mj-lt"/>
              <a:buNone/>
            </a:pPr>
            <a:r>
              <a:rPr lang="en-US" dirty="0" smtClean="0"/>
              <a:t>Institutions should consider assessing the technical literacy of their students upon entry and offer opportunities for technical training or on-demand skills building. Training is more important to students than more or “better” technology and is essential for their success in a world where these skills are expected.</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39</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Students want to connect with one another through social networks but are cautious of mixing academic and social lives. </a:t>
            </a:r>
            <a:r>
              <a:rPr lang="en-US" b="1" dirty="0" smtClean="0"/>
              <a:t>Provide students with networking opportunities </a:t>
            </a:r>
            <a:r>
              <a:rPr lang="en-US" dirty="0" smtClean="0"/>
              <a:t> and support their academic work but that are one step removed from faculty oversight or involvement.</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40</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Use e-mail and the course and learning management system for formal communication </a:t>
            </a:r>
            <a:r>
              <a:rPr lang="en-US" dirty="0" smtClean="0"/>
              <a:t>with students. Experiment with text messaging and instant messaging/online chatting, and don’t focus efforts on using social networks and telephone conversations to interact with students. </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41</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10</a:t>
            </a:fld>
            <a:endParaRPr lang="en-US"/>
          </a:p>
        </p:txBody>
      </p:sp>
    </p:spTree>
    <p:extLst>
      <p:ext uri="{BB962C8B-B14F-4D97-AF65-F5344CB8AC3E}">
        <p14:creationId xmlns:p14="http://schemas.microsoft.com/office/powerpoint/2010/main" val="374297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13</a:t>
            </a:fld>
            <a:endParaRPr lang="en-US"/>
          </a:p>
        </p:txBody>
      </p:sp>
    </p:spTree>
    <p:extLst>
      <p:ext uri="{BB962C8B-B14F-4D97-AF65-F5344CB8AC3E}">
        <p14:creationId xmlns:p14="http://schemas.microsoft.com/office/powerpoint/2010/main" val="306225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 – </a:t>
            </a:r>
          </a:p>
          <a:p>
            <a:pPr marL="228600" indent="-228600">
              <a:buFont typeface="+mj-lt"/>
              <a:buAutoNum type="arabicPeriod"/>
            </a:pPr>
            <a:r>
              <a:rPr lang="en-US" baseline="0" dirty="0" smtClean="0"/>
              <a:t>Learn Most: </a:t>
            </a:r>
          </a:p>
          <a:p>
            <a:pPr marL="685800" lvl="1" indent="-228600">
              <a:buFont typeface="+mj-lt"/>
              <a:buAutoNum type="alphaLcParenR"/>
            </a:pPr>
            <a:r>
              <a:rPr lang="en-US" baseline="0" dirty="0" smtClean="0"/>
              <a:t>Blended learning environment preference is universal across C-classes. </a:t>
            </a:r>
          </a:p>
          <a:p>
            <a:pPr marL="1143000" lvl="2" indent="-228600">
              <a:buFont typeface="+mj-lt"/>
              <a:buAutoNum type="arabicParenR"/>
            </a:pPr>
            <a:r>
              <a:rPr lang="en-US" baseline="0" dirty="0" smtClean="0"/>
              <a:t>Non North-American countries have the highest rate (82%) for preferring blended learning environments</a:t>
            </a:r>
          </a:p>
          <a:p>
            <a:pPr marL="1143000" lvl="2" indent="-228600">
              <a:buFont typeface="+mj-lt"/>
              <a:buAutoNum type="arabicParenR"/>
            </a:pPr>
            <a:r>
              <a:rPr lang="en-US" baseline="0" dirty="0" smtClean="0"/>
              <a:t>AA institution students have highest rate (12%) for preferring completely online courses</a:t>
            </a:r>
          </a:p>
          <a:p>
            <a:pPr marL="228600" indent="-228600">
              <a:buFont typeface="+mj-lt"/>
              <a:buAutoNum type="arabicPeriod"/>
            </a:pPr>
            <a:r>
              <a:rPr lang="en-US" baseline="0" dirty="0" smtClean="0"/>
              <a:t>Online Components: </a:t>
            </a:r>
          </a:p>
          <a:p>
            <a:pPr marL="685800" lvl="1" indent="-228600">
              <a:buFont typeface="+mj-lt"/>
              <a:buAutoNum type="alphaLcParenR"/>
            </a:pPr>
            <a:endParaRPr lang="en-US" baseline="0" dirty="0" smtClean="0"/>
          </a:p>
          <a:p>
            <a:pPr marL="685800" lvl="1" indent="-228600">
              <a:buFont typeface="+mj-lt"/>
              <a:buAutoNum type="alphaLcParenR"/>
            </a:pPr>
            <a:r>
              <a:rPr lang="en-US" baseline="0" dirty="0" smtClean="0"/>
              <a:t>82% of students at DR Public institutions tell us they take blended courses; the highest for any C-class.</a:t>
            </a:r>
          </a:p>
          <a:p>
            <a:pPr marL="228600" indent="-228600">
              <a:buFont typeface="+mj-lt"/>
              <a:buAutoNum type="arabicPeriod"/>
            </a:pPr>
            <a:r>
              <a:rPr lang="en-US" dirty="0" smtClean="0"/>
              <a:t>-</a:t>
            </a:r>
          </a:p>
          <a:p>
            <a:pPr marL="228600" indent="-228600">
              <a:buFont typeface="+mj-lt"/>
              <a:buAutoNum type="arabicPeriod"/>
            </a:pPr>
            <a:r>
              <a:rPr lang="en-US" dirty="0" smtClean="0"/>
              <a:t>Online Only:</a:t>
            </a:r>
            <a:endParaRPr lang="en-US" baseline="0" dirty="0" smtClean="0"/>
          </a:p>
          <a:p>
            <a:pPr marL="685800" lvl="1" indent="-228600">
              <a:buFont typeface="+mj-lt"/>
              <a:buAutoNum type="alphaLcParenR"/>
            </a:pPr>
            <a:r>
              <a:rPr lang="en-US" dirty="0" smtClean="0"/>
              <a:t>Highest for AA-institution students </a:t>
            </a:r>
            <a:r>
              <a:rPr lang="en-US" baseline="0" dirty="0" smtClean="0"/>
              <a:t>(39%); lowest for DR </a:t>
            </a:r>
            <a:r>
              <a:rPr lang="en-US" baseline="0" dirty="0" err="1" smtClean="0"/>
              <a:t>Priv</a:t>
            </a:r>
            <a:r>
              <a:rPr lang="en-US" baseline="0" dirty="0" smtClean="0"/>
              <a:t> (8%</a:t>
            </a:r>
          </a:p>
          <a:p>
            <a:pPr marL="685800" lvl="1" indent="-228600">
              <a:buFont typeface="+mj-lt"/>
              <a:buAutoNum type="alphaLcParenR"/>
            </a:pPr>
            <a:r>
              <a:rPr lang="en-US" dirty="0" smtClean="0"/>
              <a:t>Can = 22%; non</a:t>
            </a:r>
            <a:r>
              <a:rPr lang="en-US" baseline="0" dirty="0" smtClean="0"/>
              <a:t>-North Am = 12%</a:t>
            </a:r>
            <a:endParaRPr lang="en-US"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14</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engagement</a:t>
            </a:r>
          </a:p>
          <a:p>
            <a:pPr marL="228600" indent="-228600">
              <a:buFont typeface="+mj-lt"/>
              <a:buAutoNum type="arabicPeriod"/>
            </a:pPr>
            <a:r>
              <a:rPr lang="en-US" dirty="0" smtClean="0"/>
              <a:t>67% say technology helps them feel connected to what’s</a:t>
            </a:r>
            <a:r>
              <a:rPr lang="en-US" baseline="0" dirty="0" smtClean="0"/>
              <a:t> going on at the institution</a:t>
            </a:r>
          </a:p>
          <a:p>
            <a:pPr marL="228600" indent="-228600">
              <a:buFont typeface="+mj-lt"/>
              <a:buAutoNum type="arabicPeriod"/>
            </a:pPr>
            <a:r>
              <a:rPr lang="en-US" baseline="0" dirty="0" smtClean="0"/>
              <a:t>Undergrads have a comfort level with technology</a:t>
            </a:r>
          </a:p>
          <a:p>
            <a:pPr marL="228600" indent="-228600">
              <a:buFont typeface="+mj-lt"/>
              <a:buAutoNum type="arabicPeriod"/>
            </a:pPr>
            <a:r>
              <a:rPr lang="en-US" baseline="0" dirty="0" smtClean="0"/>
              <a:t>But more technology doesn’t translate to more connectedness – the same percentage of students reported tech makes them feel connected to other inn 2012 as in 2011 yet there has been continued proliferation of mobile devices which are today’s tools for “connectedness”</a:t>
            </a:r>
          </a:p>
          <a:p>
            <a:pPr marL="228600" indent="-228600">
              <a:buFont typeface="+mj-lt"/>
              <a:buAutoNum type="arabicPeriod"/>
            </a:pPr>
            <a:endParaRPr lang="en-US" baseline="0" dirty="0" smtClean="0"/>
          </a:p>
          <a:p>
            <a:pPr marL="0" indent="0">
              <a:buFont typeface="+mj-lt"/>
              <a:buNone/>
            </a:pPr>
            <a:r>
              <a:rPr lang="en-US" baseline="0" dirty="0" smtClean="0"/>
              <a:t>Re: Engagement Winners</a:t>
            </a:r>
          </a:p>
          <a:p>
            <a:pPr marL="228600" indent="-228600">
              <a:buFont typeface="+mj-lt"/>
              <a:buAutoNum type="arabicPeriod"/>
            </a:pPr>
            <a:r>
              <a:rPr lang="en-US" baseline="0" dirty="0" smtClean="0"/>
              <a:t>OER – </a:t>
            </a:r>
          </a:p>
          <a:p>
            <a:pPr marL="685800" lvl="1" indent="-228600">
              <a:buFont typeface="+mj-lt"/>
              <a:buAutoNum type="arabicPeriod"/>
            </a:pPr>
            <a:r>
              <a:rPr lang="en-US" baseline="0" dirty="0" smtClean="0"/>
              <a:t>57% of students wishing their instructors used freely available course content MORE is up from 2011 when only 19% said so</a:t>
            </a:r>
          </a:p>
          <a:p>
            <a:pPr marL="685800" lvl="1" indent="-228600">
              <a:buFont typeface="+mj-lt"/>
              <a:buAutoNum type="arabicPeriod"/>
            </a:pPr>
            <a:r>
              <a:rPr lang="en-US" baseline="0" dirty="0" smtClean="0"/>
              <a:t>The emergence of freely available content is part of the way open solutions are changing the game of higher </a:t>
            </a:r>
            <a:r>
              <a:rPr lang="en-US" baseline="0" dirty="0" err="1" smtClean="0"/>
              <a:t>ed</a:t>
            </a:r>
            <a:endParaRPr lang="en-US" baseline="0" dirty="0" smtClean="0"/>
          </a:p>
          <a:p>
            <a:pPr marL="228600" lvl="0" indent="-228600">
              <a:buFont typeface="+mj-lt"/>
              <a:buAutoNum type="arabicPeriod"/>
            </a:pPr>
            <a:r>
              <a:rPr lang="en-US" baseline="0" dirty="0" smtClean="0"/>
              <a:t>GBL</a:t>
            </a:r>
          </a:p>
          <a:p>
            <a:pPr marL="685800" lvl="1" indent="-228600">
              <a:buFont typeface="+mj-lt"/>
              <a:buAutoNum type="arabicPeriod"/>
            </a:pPr>
            <a:r>
              <a:rPr lang="en-US" baseline="0" dirty="0" smtClean="0"/>
              <a:t>NMC Horizon report of 2012 pegs GBL as a mid-term horizon (2-3 </a:t>
            </a:r>
            <a:r>
              <a:rPr lang="en-US" baseline="0" dirty="0" err="1" smtClean="0"/>
              <a:t>yrs</a:t>
            </a:r>
            <a:r>
              <a:rPr lang="en-US" baseline="0" dirty="0" smtClean="0"/>
              <a:t> out) before seeing widespread adoption.  SS findings support this</a:t>
            </a:r>
          </a:p>
          <a:p>
            <a:pPr marL="685800" lvl="1" indent="-228600">
              <a:buFont typeface="+mj-lt"/>
              <a:buAutoNum type="arabicPeriod"/>
            </a:pPr>
            <a:r>
              <a:rPr lang="en-US" baseline="0" dirty="0" smtClean="0"/>
              <a:t>Caution: educational games can require tech skills of instructors and students beyond those typically </a:t>
            </a:r>
            <a:r>
              <a:rPr lang="en-US" baseline="0" dirty="0" err="1" smtClean="0"/>
              <a:t>epxected</a:t>
            </a:r>
            <a:r>
              <a:rPr lang="en-US" baseline="0" dirty="0" smtClean="0"/>
              <a:t> for general </a:t>
            </a:r>
            <a:r>
              <a:rPr lang="en-US" baseline="0" dirty="0" err="1" smtClean="0"/>
              <a:t>perp</a:t>
            </a:r>
            <a:r>
              <a:rPr lang="en-US" baseline="0" dirty="0" smtClean="0"/>
              <a:t> for a course</a:t>
            </a:r>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15</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Preface: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ownership rates of technological devices among students continues to proliferate. Nearly all students own a laptop, and more students in 2012 than in previous years own handheld mobile devices such as tablets, smartphones, and e-readers. There is diversity in brands and operating systems among these devices, and consequently there is growing need for device neutrality of apps designed for these mobile technologies. Striking a balance between device-neutral apps and apps that are optimized for specific mobile platforms is tricky but critical in the bring-your-own-device era.  </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16</a:t>
            </a:fld>
            <a:endParaRPr lang="en-US"/>
          </a:p>
        </p:txBody>
      </p:sp>
    </p:spTree>
    <p:extLst>
      <p:ext uri="{BB962C8B-B14F-4D97-AF65-F5344CB8AC3E}">
        <p14:creationId xmlns:p14="http://schemas.microsoft.com/office/powerpoint/2010/main" val="388107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17</a:t>
            </a:fld>
            <a:endParaRPr lang="en-US"/>
          </a:p>
        </p:txBody>
      </p:sp>
    </p:spTree>
    <p:extLst>
      <p:ext uri="{BB962C8B-B14F-4D97-AF65-F5344CB8AC3E}">
        <p14:creationId xmlns:p14="http://schemas.microsoft.com/office/powerpoint/2010/main" val="640829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CAR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CAR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AR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AR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CAR Body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AR Body A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8254559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CAR Body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912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39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CAR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CA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6" r:id="rId5"/>
    <p:sldLayoutId id="2147483661" r:id="rId6"/>
    <p:sldLayoutId id="2147483664" r:id="rId7"/>
    <p:sldLayoutId id="2147483654"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chart" Target="../charts/char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comments" Target="../comments/comment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educause.edu/student-stud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ducause.edu/student-stud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ecarstudy@educause.edu"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ducause.edu/student-study"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676"/>
            <a:ext cx="8229600" cy="905924"/>
          </a:xfrm>
        </p:spPr>
        <p:txBody>
          <a:bodyPr/>
          <a:lstStyle/>
          <a:p>
            <a:r>
              <a:rPr lang="en-US" dirty="0" smtClean="0"/>
              <a:t>ECAR Students and IT Study, 2012</a:t>
            </a:r>
            <a:endParaRPr lang="en-US" dirty="0"/>
          </a:p>
        </p:txBody>
      </p:sp>
      <p:sp>
        <p:nvSpPr>
          <p:cNvPr id="4" name="Text Placeholder 3"/>
          <p:cNvSpPr>
            <a:spLocks noGrp="1"/>
          </p:cNvSpPr>
          <p:nvPr>
            <p:ph type="body" idx="1"/>
          </p:nvPr>
        </p:nvSpPr>
        <p:spPr/>
        <p:txBody>
          <a:bodyPr/>
          <a:lstStyle/>
          <a:p>
            <a:r>
              <a:rPr lang="en-US" dirty="0" smtClean="0"/>
              <a:t>Eden Dahlstrom, EDUCAUSE</a:t>
            </a:r>
          </a:p>
        </p:txBody>
      </p:sp>
    </p:spTree>
    <p:extLst>
      <p:ext uri="{BB962C8B-B14F-4D97-AF65-F5344CB8AC3E}">
        <p14:creationId xmlns:p14="http://schemas.microsoft.com/office/powerpoint/2010/main" val="54239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Work Important?</a:t>
            </a:r>
            <a:endParaRPr lang="en-US" dirty="0"/>
          </a:p>
        </p:txBody>
      </p:sp>
      <p:sp>
        <p:nvSpPr>
          <p:cNvPr id="3" name="Content Placeholder 2"/>
          <p:cNvSpPr>
            <a:spLocks noGrp="1"/>
          </p:cNvSpPr>
          <p:nvPr>
            <p:ph idx="1"/>
          </p:nvPr>
        </p:nvSpPr>
        <p:spPr/>
        <p:txBody>
          <a:bodyPr/>
          <a:lstStyle/>
          <a:p>
            <a:r>
              <a:rPr lang="en-US" dirty="0" smtClean="0"/>
              <a:t>Monitors ongoing evolution of undergrads’ relationship with technology</a:t>
            </a:r>
          </a:p>
          <a:p>
            <a:r>
              <a:rPr lang="en-US" dirty="0" smtClean="0"/>
              <a:t>Provides baseline and trending metrics</a:t>
            </a:r>
          </a:p>
          <a:p>
            <a:pPr lvl="1"/>
            <a:r>
              <a:rPr lang="en-US" dirty="0" smtClean="0"/>
              <a:t>Longitudinal trends</a:t>
            </a:r>
          </a:p>
          <a:p>
            <a:pPr lvl="1"/>
            <a:r>
              <a:rPr lang="en-US" dirty="0" smtClean="0"/>
              <a:t>Peer benchmarks</a:t>
            </a:r>
          </a:p>
          <a:p>
            <a:r>
              <a:rPr lang="en-US" dirty="0" smtClean="0"/>
              <a:t>Amplifies the </a:t>
            </a:r>
            <a:r>
              <a:rPr lang="en-US" i="1" dirty="0" smtClean="0"/>
              <a:t>student voice</a:t>
            </a:r>
            <a:r>
              <a:rPr lang="en-US" dirty="0" smtClean="0"/>
              <a:t> in shaping the learning environment in higher education</a:t>
            </a:r>
          </a:p>
          <a:p>
            <a:pPr lvl="1"/>
            <a:r>
              <a:rPr lang="en-US" dirty="0" smtClean="0"/>
              <a:t>Preferences for technology and motivation to use technology</a:t>
            </a:r>
          </a:p>
          <a:p>
            <a:endParaRPr lang="en-US" dirty="0"/>
          </a:p>
        </p:txBody>
      </p:sp>
    </p:spTree>
    <p:extLst>
      <p:ext uri="{BB962C8B-B14F-4D97-AF65-F5344CB8AC3E}">
        <p14:creationId xmlns:p14="http://schemas.microsoft.com/office/powerpoint/2010/main" val="126918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Key Findings</a:t>
            </a:r>
            <a:endParaRPr lang="en-US" dirty="0"/>
          </a:p>
        </p:txBody>
      </p:sp>
    </p:spTree>
    <p:extLst>
      <p:ext uri="{BB962C8B-B14F-4D97-AF65-F5344CB8AC3E}">
        <p14:creationId xmlns:p14="http://schemas.microsoft.com/office/powerpoint/2010/main" val="426266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Thematic Messages</a:t>
            </a:r>
            <a:endParaRPr lang="en-US" dirty="0"/>
          </a:p>
        </p:txBody>
      </p:sp>
      <p:sp>
        <p:nvSpPr>
          <p:cNvPr id="3" name="Content Placeholder 2"/>
          <p:cNvSpPr>
            <a:spLocks noGrp="1"/>
          </p:cNvSpPr>
          <p:nvPr>
            <p:ph idx="1"/>
          </p:nvPr>
        </p:nvSpPr>
        <p:spPr>
          <a:xfrm>
            <a:off x="606829" y="1143000"/>
            <a:ext cx="8079971" cy="5029200"/>
          </a:xfrm>
        </p:spPr>
        <p:txBody>
          <a:bodyPr/>
          <a:lstStyle/>
          <a:p>
            <a:r>
              <a:rPr lang="en-US" dirty="0" smtClean="0"/>
              <a:t>Blending modalities and using technology to engage learners is a winning combination.</a:t>
            </a:r>
          </a:p>
          <a:p>
            <a:r>
              <a:rPr lang="en-US" dirty="0" smtClean="0"/>
              <a:t>Students continue to bring their own tech, and the tech is prolific and diverse.</a:t>
            </a:r>
          </a:p>
          <a:p>
            <a:r>
              <a:rPr lang="en-US" dirty="0" smtClean="0"/>
              <a:t>Students have strong and positive perceptions about how technology is being used and how it benefits them.</a:t>
            </a:r>
          </a:p>
          <a:p>
            <a:r>
              <a:rPr lang="en-US" dirty="0" smtClean="0"/>
              <a:t>Students are selective about </a:t>
            </a:r>
            <a:r>
              <a:rPr lang="en-US" dirty="0" smtClean="0"/>
              <a:t>communication </a:t>
            </a:r>
            <a:r>
              <a:rPr lang="en-US" dirty="0" smtClean="0"/>
              <a:t>modes and how best to connect with different audiences.</a:t>
            </a:r>
            <a:endParaRPr lang="en-US" dirty="0"/>
          </a:p>
        </p:txBody>
      </p:sp>
    </p:spTree>
    <p:extLst>
      <p:ext uri="{BB962C8B-B14F-4D97-AF65-F5344CB8AC3E}">
        <p14:creationId xmlns:p14="http://schemas.microsoft.com/office/powerpoint/2010/main" val="27733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Student engagement…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…through blending learning environments and infusing technology</a:t>
            </a:r>
            <a:endParaRPr lang="en-US" dirty="0"/>
          </a:p>
        </p:txBody>
      </p:sp>
    </p:spTree>
    <p:extLst>
      <p:ext uri="{BB962C8B-B14F-4D97-AF65-F5344CB8AC3E}">
        <p14:creationId xmlns:p14="http://schemas.microsoft.com/office/powerpoint/2010/main" val="42905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5486"/>
            <a:ext cx="4990460" cy="158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06829" y="260629"/>
            <a:ext cx="8021782" cy="729971"/>
          </a:xfrm>
        </p:spPr>
        <p:txBody>
          <a:bodyPr/>
          <a:lstStyle/>
          <a:p>
            <a:r>
              <a:rPr lang="en-US" dirty="0" smtClean="0"/>
              <a:t>Blended Learning Environments Are the Norm</a:t>
            </a:r>
            <a:endParaRPr lang="en-US"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321" y="1066800"/>
            <a:ext cx="5521360" cy="153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267200"/>
            <a:ext cx="6705600" cy="247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2621340"/>
            <a:ext cx="4382140" cy="1569660"/>
          </a:xfrm>
          <a:prstGeom prst="rect">
            <a:avLst/>
          </a:prstGeom>
          <a:noFill/>
        </p:spPr>
        <p:txBody>
          <a:bodyPr wrap="square" rtlCol="0">
            <a:spAutoFit/>
          </a:bodyPr>
          <a:lstStyle/>
          <a:p>
            <a:pPr algn="ctr"/>
            <a:r>
              <a:rPr lang="en-US" sz="3200" dirty="0" smtClean="0">
                <a:solidFill>
                  <a:schemeClr val="tx1">
                    <a:lumMod val="75000"/>
                    <a:lumOff val="25000"/>
                  </a:schemeClr>
                </a:solidFill>
                <a:latin typeface="Arial"/>
                <a:ea typeface="+mj-ea"/>
                <a:cs typeface="Arial"/>
              </a:rPr>
              <a:t>And Online-</a:t>
            </a:r>
          </a:p>
          <a:p>
            <a:pPr algn="ctr"/>
            <a:r>
              <a:rPr lang="en-US" sz="3200" dirty="0" smtClean="0">
                <a:solidFill>
                  <a:schemeClr val="tx1">
                    <a:lumMod val="75000"/>
                    <a:lumOff val="25000"/>
                  </a:schemeClr>
                </a:solidFill>
                <a:latin typeface="Arial"/>
                <a:ea typeface="+mj-ea"/>
                <a:cs typeface="Arial"/>
              </a:rPr>
              <a:t>Only Course Experiences Are Up</a:t>
            </a:r>
            <a:endParaRPr lang="en-US" sz="3200" dirty="0">
              <a:solidFill>
                <a:schemeClr val="tx1">
                  <a:lumMod val="75000"/>
                  <a:lumOff val="25000"/>
                </a:schemeClr>
              </a:solidFill>
              <a:latin typeface="Arial"/>
              <a:ea typeface="+mj-ea"/>
              <a:cs typeface="Arial"/>
            </a:endParaRPr>
          </a:p>
        </p:txBody>
      </p:sp>
    </p:spTree>
    <p:extLst>
      <p:ext uri="{BB962C8B-B14F-4D97-AF65-F5344CB8AC3E}">
        <p14:creationId xmlns:p14="http://schemas.microsoft.com/office/powerpoint/2010/main" val="7782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Technology Engages Students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8850"/>
            <a:ext cx="4725507" cy="140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74547"/>
            <a:ext cx="4764975" cy="14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81600"/>
            <a:ext cx="4717482" cy="154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798" y="3733800"/>
            <a:ext cx="4502601" cy="18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nvSpPr>
        <p:spPr>
          <a:xfrm>
            <a:off x="4476748" y="3200400"/>
            <a:ext cx="6878783" cy="1697525"/>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Engagement Winners</a:t>
            </a:r>
            <a:endParaRPr lang="en-US" dirty="0"/>
          </a:p>
        </p:txBody>
      </p:sp>
    </p:spTree>
    <p:extLst>
      <p:ext uri="{BB962C8B-B14F-4D97-AF65-F5344CB8AC3E}">
        <p14:creationId xmlns:p14="http://schemas.microsoft.com/office/powerpoint/2010/main" val="21985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BYO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…is prolific and diverse</a:t>
            </a:r>
            <a:endParaRPr lang="en-US" dirty="0"/>
          </a:p>
        </p:txBody>
      </p:sp>
    </p:spTree>
    <p:extLst>
      <p:ext uri="{BB962C8B-B14F-4D97-AF65-F5344CB8AC3E}">
        <p14:creationId xmlns:p14="http://schemas.microsoft.com/office/powerpoint/2010/main" val="413031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Trend Toward Mobility</a:t>
            </a:r>
            <a:br>
              <a:rPr lang="en-US" dirty="0"/>
            </a:br>
            <a:endParaRPr lang="en-US" dirty="0"/>
          </a:p>
        </p:txBody>
      </p:sp>
      <p:sp>
        <p:nvSpPr>
          <p:cNvPr id="14" name="Rectangle 13"/>
          <p:cNvSpPr/>
          <p:nvPr/>
        </p:nvSpPr>
        <p:spPr>
          <a:xfrm>
            <a:off x="421758" y="152400"/>
            <a:ext cx="658864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8" y="76200"/>
            <a:ext cx="7312542" cy="66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410200" y="2020163"/>
            <a:ext cx="1410586" cy="1077218"/>
          </a:xfrm>
          <a:prstGeom prst="rect">
            <a:avLst/>
          </a:prstGeom>
          <a:noFill/>
        </p:spPr>
        <p:txBody>
          <a:bodyPr wrap="square" rtlCol="0">
            <a:spAutoFit/>
          </a:bodyPr>
          <a:lstStyle/>
          <a:p>
            <a:pPr algn="ctr"/>
            <a:r>
              <a:rPr lang="en-US" sz="1600" i="1" dirty="0" smtClean="0">
                <a:solidFill>
                  <a:srgbClr val="7030A0"/>
                </a:solidFill>
              </a:rPr>
              <a:t>Smartphones replaced feature phones</a:t>
            </a:r>
            <a:endParaRPr lang="en-US" sz="1600" i="1" dirty="0">
              <a:solidFill>
                <a:srgbClr val="7030A0"/>
              </a:solidFill>
            </a:endParaRPr>
          </a:p>
        </p:txBody>
      </p:sp>
      <p:sp>
        <p:nvSpPr>
          <p:cNvPr id="22" name="Rounded Rectangular Callout 21"/>
          <p:cNvSpPr/>
          <p:nvPr/>
        </p:nvSpPr>
        <p:spPr>
          <a:xfrm>
            <a:off x="5401340" y="2017207"/>
            <a:ext cx="1368056" cy="1071902"/>
          </a:xfrm>
          <a:prstGeom prst="wedgeRoundRectCallout">
            <a:avLst>
              <a:gd name="adj1" fmla="val 99"/>
              <a:gd name="adj2" fmla="val 105485"/>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248400" y="3796597"/>
            <a:ext cx="0" cy="2832803"/>
          </a:xfrm>
          <a:prstGeom prst="straightConnector1">
            <a:avLst/>
          </a:prstGeom>
          <a:ln>
            <a:solidFill>
              <a:srgbClr val="7030A0"/>
            </a:solidFill>
            <a:tailEnd type="arrow"/>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7315200" y="2525018"/>
            <a:ext cx="838200" cy="338554"/>
          </a:xfrm>
          <a:prstGeom prst="rect">
            <a:avLst/>
          </a:prstGeom>
          <a:noFill/>
        </p:spPr>
        <p:txBody>
          <a:bodyPr wrap="square" rtlCol="0">
            <a:spAutoFit/>
          </a:bodyPr>
          <a:lstStyle/>
          <a:p>
            <a:r>
              <a:rPr lang="en-US" sz="1600" i="1" dirty="0" smtClean="0">
                <a:solidFill>
                  <a:schemeClr val="tx2"/>
                </a:solidFill>
              </a:rPr>
              <a:t> WOW!</a:t>
            </a:r>
            <a:endParaRPr lang="en-US" sz="1600" i="1" dirty="0">
              <a:solidFill>
                <a:schemeClr val="tx2"/>
              </a:solidFill>
            </a:endParaRPr>
          </a:p>
        </p:txBody>
      </p:sp>
      <p:sp>
        <p:nvSpPr>
          <p:cNvPr id="28" name="Rounded Rectangular Callout 27"/>
          <p:cNvSpPr/>
          <p:nvPr/>
        </p:nvSpPr>
        <p:spPr>
          <a:xfrm>
            <a:off x="7391400" y="2558772"/>
            <a:ext cx="685800" cy="304800"/>
          </a:xfrm>
          <a:prstGeom prst="wedgeRoundRectCallout">
            <a:avLst>
              <a:gd name="adj1" fmla="val -39438"/>
              <a:gd name="adj2" fmla="val -111919"/>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0"/>
          <p:cNvSpPr txBox="1">
            <a:spLocks/>
          </p:cNvSpPr>
          <p:nvPr/>
        </p:nvSpPr>
        <p:spPr>
          <a:xfrm>
            <a:off x="421758" y="-871965"/>
            <a:ext cx="8021782"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Trend Toward Mobility</a:t>
            </a:r>
            <a:br>
              <a:rPr lang="en-US" dirty="0" smtClean="0"/>
            </a:br>
            <a:endParaRPr lang="en-US" dirty="0"/>
          </a:p>
        </p:txBody>
      </p:sp>
    </p:spTree>
    <p:extLst>
      <p:ext uri="{BB962C8B-B14F-4D97-AF65-F5344CB8AC3E}">
        <p14:creationId xmlns:p14="http://schemas.microsoft.com/office/powerpoint/2010/main" val="30519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animBg="1"/>
      <p:bldP spid="27"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Mobility Still Supplemental</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84" y="1784386"/>
            <a:ext cx="37433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4215809" y="19367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2587034" y="26225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0434" y="3209259"/>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693899" y="3887860"/>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541499" y="44513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1490004" y="4814668"/>
            <a:ext cx="3048000" cy="762000"/>
          </a:xfrm>
          <a:prstGeom prst="wedgeRoundRectCallout">
            <a:avLst>
              <a:gd name="adj1" fmla="val -41763"/>
              <a:gd name="adj2" fmla="val -81221"/>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4980" y="4858434"/>
            <a:ext cx="2895600" cy="646331"/>
          </a:xfrm>
          <a:prstGeom prst="rect">
            <a:avLst/>
          </a:prstGeom>
          <a:noFill/>
        </p:spPr>
        <p:txBody>
          <a:bodyPr wrap="square" rtlCol="0">
            <a:spAutoFit/>
          </a:bodyPr>
          <a:lstStyle/>
          <a:p>
            <a:pPr algn="ctr"/>
            <a:r>
              <a:rPr lang="en-US" dirty="0" smtClean="0"/>
              <a:t>Use device for academic purposes</a:t>
            </a:r>
            <a:endParaRPr lang="en-US" dirty="0"/>
          </a:p>
        </p:txBody>
      </p:sp>
      <p:sp>
        <p:nvSpPr>
          <p:cNvPr id="12" name="Rounded Rectangular Callout 11"/>
          <p:cNvSpPr/>
          <p:nvPr/>
        </p:nvSpPr>
        <p:spPr>
          <a:xfrm>
            <a:off x="1472387" y="1189802"/>
            <a:ext cx="3012780" cy="519500"/>
          </a:xfrm>
          <a:prstGeom prst="wedgeRoundRectCallout">
            <a:avLst>
              <a:gd name="adj1" fmla="val -44545"/>
              <a:gd name="adj2" fmla="val 90037"/>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1261404"/>
            <a:ext cx="2895600" cy="369332"/>
          </a:xfrm>
          <a:prstGeom prst="rect">
            <a:avLst/>
          </a:prstGeom>
          <a:noFill/>
        </p:spPr>
        <p:txBody>
          <a:bodyPr wrap="square" rtlCol="0">
            <a:spAutoFit/>
          </a:bodyPr>
          <a:lstStyle/>
          <a:p>
            <a:pPr algn="ctr"/>
            <a:r>
              <a:rPr lang="en-US" dirty="0" smtClean="0"/>
              <a:t>Own device</a:t>
            </a:r>
            <a:endParaRPr lang="en-US"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066" y="1524636"/>
            <a:ext cx="442912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C:\Users\edahlstrom\AppData\Local\Microsoft\Windows\Temporary Internet Files\Content.IE5\V7W0O3V1\MC9004326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41478">
            <a:off x="482699" y="1353410"/>
            <a:ext cx="795518" cy="79551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3272834" y="2622586"/>
            <a:ext cx="1095375" cy="662873"/>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V="1">
            <a:off x="1770099" y="3505201"/>
            <a:ext cx="2598110" cy="600710"/>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sp>
        <p:nvSpPr>
          <p:cNvPr id="22" name="Left Brace 21"/>
          <p:cNvSpPr/>
          <p:nvPr/>
        </p:nvSpPr>
        <p:spPr>
          <a:xfrm>
            <a:off x="4368209" y="1339970"/>
            <a:ext cx="813391" cy="5213230"/>
          </a:xfrm>
          <a:prstGeom prst="leftBrace">
            <a:avLst>
              <a:gd name="adj1" fmla="val 8333"/>
              <a:gd name="adj2" fmla="val 39190"/>
            </a:avLst>
          </a:prstGeom>
          <a:ln>
            <a:solidFill>
              <a:srgbClr val="4B875B"/>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38" name="Rounded Rectangular Callout 37"/>
          <p:cNvSpPr/>
          <p:nvPr/>
        </p:nvSpPr>
        <p:spPr>
          <a:xfrm>
            <a:off x="5687089" y="914186"/>
            <a:ext cx="3012780" cy="519500"/>
          </a:xfrm>
          <a:prstGeom prst="wedgeRoundRectCallout">
            <a:avLst>
              <a:gd name="adj1" fmla="val -1843"/>
              <a:gd name="adj2" fmla="val 110504"/>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688751" y="850771"/>
            <a:ext cx="2895600" cy="646331"/>
          </a:xfrm>
          <a:prstGeom prst="rect">
            <a:avLst/>
          </a:prstGeom>
          <a:noFill/>
        </p:spPr>
        <p:txBody>
          <a:bodyPr wrap="square" rtlCol="0">
            <a:spAutoFit/>
          </a:bodyPr>
          <a:lstStyle/>
          <a:p>
            <a:pPr algn="ctr"/>
            <a:r>
              <a:rPr lang="en-US" dirty="0" smtClean="0"/>
              <a:t>Important to do from </a:t>
            </a:r>
          </a:p>
          <a:p>
            <a:pPr algn="ctr"/>
            <a:r>
              <a:rPr lang="en-US" dirty="0" smtClean="0"/>
              <a:t>a mobile device</a:t>
            </a:r>
            <a:endParaRPr lang="en-US" dirty="0"/>
          </a:p>
        </p:txBody>
      </p:sp>
    </p:spTree>
    <p:extLst>
      <p:ext uri="{BB962C8B-B14F-4D97-AF65-F5344CB8AC3E}">
        <p14:creationId xmlns:p14="http://schemas.microsoft.com/office/powerpoint/2010/main" val="35217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7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7172"/>
                                        </p:tgtEl>
                                        <p:attrNameLst>
                                          <p:attrName>style.visibility</p:attrName>
                                        </p:attrNameLst>
                                      </p:cBhvr>
                                      <p:to>
                                        <p:strVal val="visible"/>
                                      </p:to>
                                    </p:set>
                                    <p:animEffect transition="in" filter="fade">
                                      <p:cBhvr>
                                        <p:cTn id="6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10" grpId="0"/>
      <p:bldP spid="12" grpId="0" animBg="1"/>
      <p:bldP spid="13" grpId="0"/>
      <p:bldP spid="22" grpId="0" animBg="1"/>
      <p:bldP spid="38" grpId="0"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Prolific and Diverse BYO Technology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55856470"/>
              </p:ext>
            </p:extLst>
          </p:nvPr>
        </p:nvGraphicFramePr>
        <p:xfrm>
          <a:off x="914400" y="4267200"/>
          <a:ext cx="4648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p:cNvGraphicFramePr>
            <a:graphicFrameLocks/>
          </p:cNvGraphicFramePr>
          <p:nvPr>
            <p:extLst>
              <p:ext uri="{D42A27DB-BD31-4B8C-83A1-F6EECF244321}">
                <p14:modId xmlns:p14="http://schemas.microsoft.com/office/powerpoint/2010/main" val="3127291058"/>
              </p:ext>
            </p:extLst>
          </p:nvPr>
        </p:nvGraphicFramePr>
        <p:xfrm>
          <a:off x="4534469" y="4379794"/>
          <a:ext cx="4114800" cy="2478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0"/>
          <p:cNvGraphicFramePr>
            <a:graphicFrameLocks/>
          </p:cNvGraphicFramePr>
          <p:nvPr>
            <p:extLst>
              <p:ext uri="{D42A27DB-BD31-4B8C-83A1-F6EECF244321}">
                <p14:modId xmlns:p14="http://schemas.microsoft.com/office/powerpoint/2010/main" val="1404116722"/>
              </p:ext>
            </p:extLst>
          </p:nvPr>
        </p:nvGraphicFramePr>
        <p:xfrm>
          <a:off x="4038600" y="990600"/>
          <a:ext cx="54864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10"/>
          <p:cNvGraphicFramePr>
            <a:graphicFrameLocks/>
          </p:cNvGraphicFramePr>
          <p:nvPr>
            <p:extLst>
              <p:ext uri="{D42A27DB-BD31-4B8C-83A1-F6EECF244321}">
                <p14:modId xmlns:p14="http://schemas.microsoft.com/office/powerpoint/2010/main" val="2686724096"/>
              </p:ext>
            </p:extLst>
          </p:nvPr>
        </p:nvGraphicFramePr>
        <p:xfrm>
          <a:off x="-762000" y="914400"/>
          <a:ext cx="6629400" cy="3581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6533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Graphic spid="16" grpId="0">
        <p:bldAsOne/>
      </p:bldGraphic>
      <p:bldGraphic spid="1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0999"/>
            <a:ext cx="58674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0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…to evoke strong, positive responses from students</a:t>
            </a:r>
            <a:endParaRPr lang="en-US" dirty="0"/>
          </a:p>
        </p:txBody>
      </p:sp>
    </p:spTree>
    <p:extLst>
      <p:ext uri="{BB962C8B-B14F-4D97-AF65-F5344CB8AC3E}">
        <p14:creationId xmlns:p14="http://schemas.microsoft.com/office/powerpoint/2010/main" val="79270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Commendations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0" y="2819400"/>
            <a:ext cx="8593052" cy="32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736" y="934738"/>
            <a:ext cx="6320864" cy="188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2774568"/>
            <a:ext cx="1220264" cy="118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1411568" y="3074466"/>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11568" y="3132301"/>
            <a:ext cx="2895600" cy="646331"/>
          </a:xfrm>
          <a:prstGeom prst="rect">
            <a:avLst/>
          </a:prstGeom>
          <a:noFill/>
        </p:spPr>
        <p:txBody>
          <a:bodyPr wrap="square" rtlCol="0">
            <a:spAutoFit/>
          </a:bodyPr>
          <a:lstStyle/>
          <a:p>
            <a:pPr algn="ctr"/>
            <a:r>
              <a:rPr lang="en-US" dirty="0" smtClean="0"/>
              <a:t>Importance of various devices to academic success</a:t>
            </a:r>
            <a:endParaRPr lang="en-US" dirty="0"/>
          </a:p>
        </p:txBody>
      </p:sp>
      <p:sp>
        <p:nvSpPr>
          <p:cNvPr id="3" name="Rounded Rectangle 2"/>
          <p:cNvSpPr/>
          <p:nvPr/>
        </p:nvSpPr>
        <p:spPr>
          <a:xfrm>
            <a:off x="5562600" y="2590800"/>
            <a:ext cx="3271562" cy="3276600"/>
          </a:xfrm>
          <a:prstGeom prst="roundRect">
            <a:avLst/>
          </a:prstGeom>
          <a:noFill/>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8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fade">
                                      <p:cBhvr>
                                        <p:cTn id="10" dur="500"/>
                                        <p:tgtEl>
                                          <p:spTgt spid="92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418" y="1"/>
            <a:ext cx="4710703" cy="671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4114800" y="2658427"/>
            <a:ext cx="3048000" cy="762000"/>
          </a:xfrm>
          <a:prstGeom prst="wedgeRoundRectCallout">
            <a:avLst>
              <a:gd name="adj1" fmla="val -3255"/>
              <a:gd name="adj2" fmla="val 85347"/>
              <a:gd name="adj3" fmla="val 1666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14800" y="2716262"/>
            <a:ext cx="2895600" cy="646331"/>
          </a:xfrm>
          <a:prstGeom prst="rect">
            <a:avLst/>
          </a:prstGeom>
          <a:noFill/>
        </p:spPr>
        <p:txBody>
          <a:bodyPr wrap="square" rtlCol="0">
            <a:spAutoFit/>
          </a:bodyPr>
          <a:lstStyle/>
          <a:p>
            <a:pPr algn="ctr"/>
            <a:r>
              <a:rPr lang="en-US" dirty="0" smtClean="0"/>
              <a:t>Percentage of students who use the resource</a:t>
            </a:r>
            <a:endParaRPr lang="en-US" dirty="0"/>
          </a:p>
        </p:txBody>
      </p:sp>
      <p:sp>
        <p:nvSpPr>
          <p:cNvPr id="2" name="Title 1"/>
          <p:cNvSpPr>
            <a:spLocks noGrp="1"/>
          </p:cNvSpPr>
          <p:nvPr>
            <p:ph type="title"/>
          </p:nvPr>
        </p:nvSpPr>
        <p:spPr/>
        <p:txBody>
          <a:bodyPr/>
          <a:lstStyle/>
          <a:p>
            <a:r>
              <a:rPr lang="en-US" dirty="0" smtClean="0"/>
              <a:t>Beyond Devices</a:t>
            </a:r>
            <a:endParaRPr lang="en-US" dirty="0"/>
          </a:p>
        </p:txBody>
      </p:sp>
      <p:sp>
        <p:nvSpPr>
          <p:cNvPr id="12" name="Rounded Rectangular Callout 11"/>
          <p:cNvSpPr/>
          <p:nvPr/>
        </p:nvSpPr>
        <p:spPr>
          <a:xfrm>
            <a:off x="152400" y="1737972"/>
            <a:ext cx="3048000" cy="762000"/>
          </a:xfrm>
          <a:prstGeom prst="wedgeRoundRectCallout">
            <a:avLst>
              <a:gd name="adj1" fmla="val -3255"/>
              <a:gd name="adj2" fmla="val 85347"/>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1795807"/>
            <a:ext cx="2895600" cy="646331"/>
          </a:xfrm>
          <a:prstGeom prst="rect">
            <a:avLst/>
          </a:prstGeom>
          <a:noFill/>
        </p:spPr>
        <p:txBody>
          <a:bodyPr wrap="square" rtlCol="0">
            <a:spAutoFit/>
          </a:bodyPr>
          <a:lstStyle/>
          <a:p>
            <a:pPr algn="ctr"/>
            <a:r>
              <a:rPr lang="en-US" dirty="0" smtClean="0"/>
              <a:t>7 times as many students used e-portfolios</a:t>
            </a:r>
            <a:endParaRPr lang="en-US" dirty="0"/>
          </a:p>
        </p:txBody>
      </p:sp>
      <p:sp>
        <p:nvSpPr>
          <p:cNvPr id="14" name="Rounded Rectangular Callout 13"/>
          <p:cNvSpPr/>
          <p:nvPr/>
        </p:nvSpPr>
        <p:spPr>
          <a:xfrm>
            <a:off x="533400" y="3051737"/>
            <a:ext cx="3048000" cy="762000"/>
          </a:xfrm>
          <a:prstGeom prst="wedgeRoundRectCallout">
            <a:avLst>
              <a:gd name="adj1" fmla="val -3255"/>
              <a:gd name="adj2" fmla="val 85347"/>
              <a:gd name="adj3" fmla="val 16667"/>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3400" y="3109572"/>
            <a:ext cx="3048000" cy="646331"/>
          </a:xfrm>
          <a:prstGeom prst="rect">
            <a:avLst/>
          </a:prstGeom>
          <a:noFill/>
        </p:spPr>
        <p:txBody>
          <a:bodyPr wrap="square" rtlCol="0">
            <a:spAutoFit/>
          </a:bodyPr>
          <a:lstStyle/>
          <a:p>
            <a:pPr algn="ctr"/>
            <a:r>
              <a:rPr lang="en-US" dirty="0" smtClean="0"/>
              <a:t>5 times as many students used web-based citation/bib tools</a:t>
            </a:r>
            <a:endParaRPr lang="en-US" dirty="0"/>
          </a:p>
        </p:txBody>
      </p:sp>
      <p:sp>
        <p:nvSpPr>
          <p:cNvPr id="16" name="Rounded Rectangular Callout 15"/>
          <p:cNvSpPr/>
          <p:nvPr/>
        </p:nvSpPr>
        <p:spPr>
          <a:xfrm>
            <a:off x="1447800" y="4191000"/>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36700" y="4229100"/>
            <a:ext cx="2895600" cy="646331"/>
          </a:xfrm>
          <a:prstGeom prst="rect">
            <a:avLst/>
          </a:prstGeom>
          <a:noFill/>
        </p:spPr>
        <p:txBody>
          <a:bodyPr wrap="square" rtlCol="0">
            <a:spAutoFit/>
          </a:bodyPr>
          <a:lstStyle/>
          <a:p>
            <a:pPr algn="ctr"/>
            <a:r>
              <a:rPr lang="en-US" dirty="0" smtClean="0"/>
              <a:t>3 times as many students used e-books or e-textbooks</a:t>
            </a:r>
            <a:endParaRPr lang="en-US" dirty="0"/>
          </a:p>
        </p:txBody>
      </p:sp>
      <p:cxnSp>
        <p:nvCxnSpPr>
          <p:cNvPr id="18" name="Straight Arrow Connector 17"/>
          <p:cNvCxnSpPr/>
          <p:nvPr/>
        </p:nvCxnSpPr>
        <p:spPr>
          <a:xfrm flipV="1">
            <a:off x="304800" y="2209800"/>
            <a:ext cx="0" cy="4419602"/>
          </a:xfrm>
          <a:prstGeom prst="straightConnector1">
            <a:avLst/>
          </a:prstGeom>
          <a:ln w="88900">
            <a:tailEnd type="arrow"/>
          </a:ln>
          <a:effectLst>
            <a:glow rad="1397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a:xfrm flipV="1">
            <a:off x="1066800" y="3657600"/>
            <a:ext cx="0" cy="2971802"/>
          </a:xfrm>
          <a:prstGeom prst="straightConnector1">
            <a:avLst/>
          </a:prstGeom>
          <a:ln w="88900">
            <a:solidFill>
              <a:schemeClr val="accent6">
                <a:lumMod val="60000"/>
                <a:lumOff val="40000"/>
              </a:schemeClr>
            </a:solidFill>
            <a:tailEnd type="arrow"/>
          </a:ln>
          <a:effectLst>
            <a:glow rad="139700">
              <a:schemeClr val="accent6">
                <a:lumMod val="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a:xfrm flipV="1">
            <a:off x="1828800" y="4800600"/>
            <a:ext cx="0" cy="1912152"/>
          </a:xfrm>
          <a:prstGeom prst="straightConnector1">
            <a:avLst/>
          </a:prstGeom>
          <a:ln w="88900">
            <a:solidFill>
              <a:srgbClr val="C00000"/>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304800" y="1295400"/>
            <a:ext cx="3276600" cy="369332"/>
          </a:xfrm>
          <a:prstGeom prst="rect">
            <a:avLst/>
          </a:prstGeom>
          <a:noFill/>
        </p:spPr>
        <p:txBody>
          <a:bodyPr wrap="square" rtlCol="0">
            <a:spAutoFit/>
          </a:bodyPr>
          <a:lstStyle/>
          <a:p>
            <a:r>
              <a:rPr lang="en-US" b="1" dirty="0" smtClean="0"/>
              <a:t>Comparing 2012 to 2010</a:t>
            </a:r>
            <a:endParaRPr lang="en-US" b="1" dirty="0"/>
          </a:p>
        </p:txBody>
      </p:sp>
    </p:spTree>
    <p:extLst>
      <p:ext uri="{BB962C8B-B14F-4D97-AF65-F5344CB8AC3E}">
        <p14:creationId xmlns:p14="http://schemas.microsoft.com/office/powerpoint/2010/main" val="37502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2" grpId="0" animBg="1"/>
      <p:bldP spid="13" grpId="0"/>
      <p:bldP spid="14" grpId="0" animBg="1"/>
      <p:bldP spid="15" grpId="0"/>
      <p:bldP spid="16" grpId="0" animBg="1"/>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Literacy Isn’t Innate</a:t>
            </a:r>
            <a:endParaRPr lang="en-US" dirty="0"/>
          </a:p>
        </p:txBody>
      </p:sp>
      <p:graphicFrame>
        <p:nvGraphicFramePr>
          <p:cNvPr id="3" name="Chart 2"/>
          <p:cNvGraphicFramePr/>
          <p:nvPr>
            <p:extLst>
              <p:ext uri="{D42A27DB-BD31-4B8C-83A1-F6EECF244321}">
                <p14:modId xmlns:p14="http://schemas.microsoft.com/office/powerpoint/2010/main" val="2923504249"/>
              </p:ext>
            </p:extLst>
          </p:nvPr>
        </p:nvGraphicFramePr>
        <p:xfrm>
          <a:off x="3313113" y="4942449"/>
          <a:ext cx="5105400" cy="19155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14400" y="5143498"/>
            <a:ext cx="3124200" cy="1323439"/>
          </a:xfrm>
          <a:prstGeom prst="rect">
            <a:avLst/>
          </a:prstGeom>
          <a:noFill/>
        </p:spPr>
        <p:txBody>
          <a:bodyPr wrap="square" rtlCol="0">
            <a:spAutoFit/>
          </a:bodyPr>
          <a:lstStyle/>
          <a:p>
            <a:r>
              <a:rPr lang="en-US" sz="2000" dirty="0" smtClean="0">
                <a:solidFill>
                  <a:schemeClr val="accent6">
                    <a:lumMod val="75000"/>
                  </a:schemeClr>
                </a:solidFill>
              </a:rPr>
              <a:t>Percentage saying most/all instructors </a:t>
            </a:r>
            <a:r>
              <a:rPr lang="en-US" sz="2000" b="1" u="sng" dirty="0" smtClean="0">
                <a:solidFill>
                  <a:schemeClr val="accent6">
                    <a:lumMod val="75000"/>
                  </a:schemeClr>
                </a:solidFill>
              </a:rPr>
              <a:t>provide </a:t>
            </a:r>
            <a:r>
              <a:rPr lang="en-US" sz="2000" b="1" u="sng" dirty="0">
                <a:solidFill>
                  <a:schemeClr val="accent6">
                    <a:lumMod val="75000"/>
                  </a:schemeClr>
                </a:solidFill>
              </a:rPr>
              <a:t>adequate technology </a:t>
            </a:r>
            <a:r>
              <a:rPr lang="en-US" sz="2000" b="1" u="sng" dirty="0" smtClean="0">
                <a:solidFill>
                  <a:schemeClr val="accent6">
                    <a:lumMod val="75000"/>
                  </a:schemeClr>
                </a:solidFill>
              </a:rPr>
              <a:t>training</a:t>
            </a:r>
            <a:endParaRPr lang="en-US" sz="2000" b="1" u="sng" dirty="0">
              <a:solidFill>
                <a:schemeClr val="accent6">
                  <a:lumMod val="75000"/>
                </a:schemeClr>
              </a:solidFill>
            </a:endParaRPr>
          </a:p>
        </p:txBody>
      </p:sp>
      <p:graphicFrame>
        <p:nvGraphicFramePr>
          <p:cNvPr id="11" name="Chart 10"/>
          <p:cNvGraphicFramePr/>
          <p:nvPr>
            <p:extLst>
              <p:ext uri="{D42A27DB-BD31-4B8C-83A1-F6EECF244321}">
                <p14:modId xmlns:p14="http://schemas.microsoft.com/office/powerpoint/2010/main" val="1744481667"/>
              </p:ext>
            </p:extLst>
          </p:nvPr>
        </p:nvGraphicFramePr>
        <p:xfrm>
          <a:off x="4267200" y="3217732"/>
          <a:ext cx="48387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777207246"/>
              </p:ext>
            </p:extLst>
          </p:nvPr>
        </p:nvGraphicFramePr>
        <p:xfrm>
          <a:off x="0" y="2372049"/>
          <a:ext cx="48768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5562600" y="1981200"/>
            <a:ext cx="3695700" cy="1323439"/>
          </a:xfrm>
          <a:prstGeom prst="rect">
            <a:avLst/>
          </a:prstGeom>
          <a:noFill/>
        </p:spPr>
        <p:txBody>
          <a:bodyPr wrap="square" rtlCol="0">
            <a:spAutoFit/>
          </a:bodyPr>
          <a:lstStyle/>
          <a:p>
            <a:r>
              <a:rPr lang="en-US" sz="2000" dirty="0" smtClean="0">
                <a:solidFill>
                  <a:srgbClr val="7030A0"/>
                </a:solidFill>
              </a:rPr>
              <a:t>Percentage saying it is very/extremely important </a:t>
            </a:r>
            <a:r>
              <a:rPr lang="en-US" sz="2000" b="1" u="sng" dirty="0" smtClean="0">
                <a:solidFill>
                  <a:srgbClr val="7030A0"/>
                </a:solidFill>
              </a:rPr>
              <a:t>to be better skilled or trained </a:t>
            </a:r>
            <a:r>
              <a:rPr lang="en-US" sz="2000" dirty="0" smtClean="0">
                <a:solidFill>
                  <a:srgbClr val="7030A0"/>
                </a:solidFill>
              </a:rPr>
              <a:t>at using technology</a:t>
            </a:r>
            <a:endParaRPr lang="en-US" sz="2000" dirty="0">
              <a:solidFill>
                <a:srgbClr val="7030A0"/>
              </a:solidFill>
            </a:endParaRPr>
          </a:p>
        </p:txBody>
      </p:sp>
      <p:sp>
        <p:nvSpPr>
          <p:cNvPr id="14" name="TextBox 13"/>
          <p:cNvSpPr txBox="1"/>
          <p:nvPr/>
        </p:nvSpPr>
        <p:spPr>
          <a:xfrm>
            <a:off x="1371600" y="1193584"/>
            <a:ext cx="3533773" cy="1323439"/>
          </a:xfrm>
          <a:prstGeom prst="rect">
            <a:avLst/>
          </a:prstGeom>
          <a:noFill/>
        </p:spPr>
        <p:txBody>
          <a:bodyPr wrap="square" rtlCol="0">
            <a:spAutoFit/>
          </a:bodyPr>
          <a:lstStyle/>
          <a:p>
            <a:r>
              <a:rPr lang="en-US" sz="2000" dirty="0" smtClean="0">
                <a:solidFill>
                  <a:schemeClr val="accent3">
                    <a:lumMod val="50000"/>
                  </a:schemeClr>
                </a:solidFill>
              </a:rPr>
              <a:t>Percentage saying they agree/strongly agree that they are </a:t>
            </a:r>
            <a:r>
              <a:rPr lang="en-US" sz="2000" b="1" u="sng" dirty="0" smtClean="0">
                <a:solidFill>
                  <a:schemeClr val="accent3">
                    <a:lumMod val="50000"/>
                  </a:schemeClr>
                </a:solidFill>
              </a:rPr>
              <a:t>prepared to use technology </a:t>
            </a:r>
            <a:r>
              <a:rPr lang="en-US" sz="2000" dirty="0" smtClean="0">
                <a:solidFill>
                  <a:schemeClr val="accent3">
                    <a:lumMod val="50000"/>
                  </a:schemeClr>
                </a:solidFill>
              </a:rPr>
              <a:t>upon entering college/university</a:t>
            </a:r>
            <a:endParaRPr lang="en-US" sz="2000" dirty="0">
              <a:solidFill>
                <a:schemeClr val="accent3">
                  <a:lumMod val="50000"/>
                </a:schemeClr>
              </a:solidFill>
            </a:endParaRPr>
          </a:p>
        </p:txBody>
      </p:sp>
    </p:spTree>
    <p:extLst>
      <p:ext uri="{BB962C8B-B14F-4D97-AF65-F5344CB8AC3E}">
        <p14:creationId xmlns:p14="http://schemas.microsoft.com/office/powerpoint/2010/main" val="1478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11" grpId="0">
        <p:bldAsOne/>
      </p:bldGraphic>
      <p:bldGraphic spid="12" grpId="0">
        <p:bldAsOne/>
      </p:bldGraphic>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Listening to students…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…about how best to connect with them</a:t>
            </a:r>
            <a:endParaRPr lang="en-US" dirty="0"/>
          </a:p>
        </p:txBody>
      </p:sp>
    </p:spTree>
    <p:extLst>
      <p:ext uri="{BB962C8B-B14F-4D97-AF65-F5344CB8AC3E}">
        <p14:creationId xmlns:p14="http://schemas.microsoft.com/office/powerpoint/2010/main" val="23508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30361" y="399624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831" y="3505199"/>
            <a:ext cx="3578595" cy="31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186" y="249938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Communication Mode Selectivity</a:t>
            </a:r>
            <a:endParaRPr lang="en-US" dirty="0"/>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318288"/>
            <a:ext cx="34385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75500"/>
            <a:ext cx="34575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3455" y="4301395"/>
            <a:ext cx="2590801" cy="1323439"/>
          </a:xfrm>
          <a:prstGeom prst="rect">
            <a:avLst/>
          </a:prstGeom>
          <a:noFill/>
        </p:spPr>
        <p:txBody>
          <a:bodyPr wrap="square" rtlCol="0">
            <a:spAutoFit/>
          </a:bodyPr>
          <a:lstStyle/>
          <a:p>
            <a:r>
              <a:rPr lang="en-US" sz="2000" b="1" dirty="0" smtClean="0">
                <a:latin typeface="Arial Black" pitchFamily="34" charset="0"/>
              </a:rPr>
              <a:t>           Social           </a:t>
            </a:r>
          </a:p>
          <a:p>
            <a:r>
              <a:rPr lang="en-US" sz="2000" b="1" dirty="0">
                <a:latin typeface="Arial Black" pitchFamily="34" charset="0"/>
              </a:rPr>
              <a:t> </a:t>
            </a:r>
            <a:r>
              <a:rPr lang="en-US" sz="2000" b="1" dirty="0" smtClean="0">
                <a:latin typeface="Arial Black" pitchFamily="34" charset="0"/>
              </a:rPr>
              <a:t>        networking</a:t>
            </a:r>
          </a:p>
          <a:p>
            <a:r>
              <a:rPr lang="en-US" sz="2000" b="1" dirty="0" smtClean="0">
                <a:latin typeface="Arial Black" pitchFamily="34" charset="0"/>
              </a:rPr>
              <a:t>   with current instructors?</a:t>
            </a:r>
            <a:endParaRPr lang="en-US" sz="2000" b="1" dirty="0">
              <a:latin typeface="Arial Black" pitchFamily="34" charset="0"/>
            </a:endParaRPr>
          </a:p>
        </p:txBody>
      </p:sp>
      <p:sp>
        <p:nvSpPr>
          <p:cNvPr id="11" name="TextBox 10"/>
          <p:cNvSpPr txBox="1"/>
          <p:nvPr/>
        </p:nvSpPr>
        <p:spPr>
          <a:xfrm>
            <a:off x="6480199" y="3276600"/>
            <a:ext cx="2293961" cy="1323439"/>
          </a:xfrm>
          <a:prstGeom prst="rect">
            <a:avLst/>
          </a:prstGeom>
          <a:noFill/>
        </p:spPr>
        <p:txBody>
          <a:bodyPr wrap="square" rtlCol="0">
            <a:spAutoFit/>
          </a:bodyPr>
          <a:lstStyle/>
          <a:p>
            <a:r>
              <a:rPr lang="en-US" sz="2000" b="1" dirty="0" smtClean="0">
                <a:latin typeface="Arial Black" pitchFamily="34" charset="0"/>
              </a:rPr>
              <a:t>Social </a:t>
            </a:r>
            <a:r>
              <a:rPr lang="en-US" sz="2000" b="1" dirty="0">
                <a:latin typeface="Arial Black" pitchFamily="34" charset="0"/>
              </a:rPr>
              <a:t>n</a:t>
            </a:r>
            <a:r>
              <a:rPr lang="en-US" sz="2000" b="1" dirty="0" smtClean="0">
                <a:latin typeface="Arial Black" pitchFamily="34" charset="0"/>
              </a:rPr>
              <a:t>etworking</a:t>
            </a:r>
          </a:p>
          <a:p>
            <a:pPr algn="ctr"/>
            <a:r>
              <a:rPr lang="en-US" sz="2000" b="1" dirty="0" smtClean="0">
                <a:latin typeface="Arial Black" pitchFamily="34" charset="0"/>
              </a:rPr>
              <a:t>with other students?</a:t>
            </a:r>
            <a:endParaRPr lang="en-US" sz="2000" b="1" dirty="0">
              <a:latin typeface="Arial Black" pitchFamily="34" charset="0"/>
            </a:endParaRPr>
          </a:p>
        </p:txBody>
      </p:sp>
    </p:spTree>
    <p:extLst>
      <p:ext uri="{BB962C8B-B14F-4D97-AF65-F5344CB8AC3E}">
        <p14:creationId xmlns:p14="http://schemas.microsoft.com/office/powerpoint/2010/main" val="11182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500"/>
                                        <p:tgtEl>
                                          <p:spTgt spid="112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fade">
                                      <p:cBhvr>
                                        <p:cTn id="3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914" y="762000"/>
            <a:ext cx="50291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33400" y="152400"/>
            <a:ext cx="8021782" cy="729971"/>
          </a:xfrm>
        </p:spPr>
        <p:txBody>
          <a:bodyPr/>
          <a:lstStyle/>
          <a:p>
            <a:r>
              <a:rPr lang="en-US" dirty="0" smtClean="0"/>
              <a:t>Students Say: Use These More</a:t>
            </a:r>
            <a:endParaRPr lang="en-US" dirty="0"/>
          </a:p>
        </p:txBody>
      </p:sp>
      <p:sp>
        <p:nvSpPr>
          <p:cNvPr id="13" name="Rounded Rectangular Callout 12"/>
          <p:cNvSpPr/>
          <p:nvPr/>
        </p:nvSpPr>
        <p:spPr>
          <a:xfrm>
            <a:off x="2591251" y="3302051"/>
            <a:ext cx="838200" cy="636686"/>
          </a:xfrm>
          <a:prstGeom prst="wedgeRoundRectCallout">
            <a:avLst>
              <a:gd name="adj1" fmla="val 214754"/>
              <a:gd name="adj2" fmla="val 5236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91251" y="3306644"/>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28%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5" name="Rounded Rectangular Callout 14"/>
          <p:cNvSpPr/>
          <p:nvPr/>
        </p:nvSpPr>
        <p:spPr>
          <a:xfrm>
            <a:off x="3429451" y="2503697"/>
            <a:ext cx="838200" cy="636686"/>
          </a:xfrm>
          <a:prstGeom prst="wedgeRoundRectCallout">
            <a:avLst>
              <a:gd name="adj1" fmla="val 103553"/>
              <a:gd name="adj2" fmla="val 5570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29451" y="2496607"/>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27%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7" name="Rounded Rectangular Callout 16"/>
          <p:cNvSpPr/>
          <p:nvPr/>
        </p:nvSpPr>
        <p:spPr>
          <a:xfrm>
            <a:off x="2652067" y="1224451"/>
            <a:ext cx="838200" cy="636686"/>
          </a:xfrm>
          <a:prstGeom prst="wedgeRoundRectCallout">
            <a:avLst>
              <a:gd name="adj1" fmla="val 171267"/>
              <a:gd name="adj2" fmla="val 4851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653587" y="1224451"/>
            <a:ext cx="904753" cy="553998"/>
          </a:xfrm>
          <a:prstGeom prst="rect">
            <a:avLst/>
          </a:prstGeom>
          <a:noFill/>
        </p:spPr>
        <p:txBody>
          <a:bodyPr wrap="square" rtlCol="0">
            <a:spAutoFit/>
          </a:bodyPr>
          <a:lstStyle/>
          <a:p>
            <a:r>
              <a:rPr lang="en-US" sz="1600" dirty="0" smtClean="0">
                <a:latin typeface="Arial" pitchFamily="34" charset="0"/>
                <a:cs typeface="Arial" pitchFamily="34" charset="0"/>
              </a:rPr>
              <a:t>21%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9" name="Rounded Rectangular Callout 18"/>
          <p:cNvSpPr/>
          <p:nvPr/>
        </p:nvSpPr>
        <p:spPr>
          <a:xfrm>
            <a:off x="2928915" y="4427524"/>
            <a:ext cx="915576" cy="674089"/>
          </a:xfrm>
          <a:prstGeom prst="wedgeRoundRectCallout">
            <a:avLst>
              <a:gd name="adj1" fmla="val 112200"/>
              <a:gd name="adj2" fmla="val -3768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90526" y="4427524"/>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20%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22" name="Rounded Rectangular Callout 21"/>
          <p:cNvSpPr/>
          <p:nvPr/>
        </p:nvSpPr>
        <p:spPr>
          <a:xfrm>
            <a:off x="3023548" y="5684301"/>
            <a:ext cx="915576" cy="674089"/>
          </a:xfrm>
          <a:prstGeom prst="wedgeRoundRectCallout">
            <a:avLst>
              <a:gd name="adj1" fmla="val 123535"/>
              <a:gd name="adj2" fmla="val -10091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71167" y="5684301"/>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24%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6" name="TextBox 5"/>
          <p:cNvSpPr txBox="1"/>
          <p:nvPr/>
        </p:nvSpPr>
        <p:spPr>
          <a:xfrm>
            <a:off x="990600" y="2819224"/>
            <a:ext cx="1321274" cy="1754326"/>
          </a:xfrm>
          <a:prstGeom prst="rect">
            <a:avLst/>
          </a:prstGeom>
          <a:noFill/>
        </p:spPr>
        <p:txBody>
          <a:bodyPr wrap="square" rtlCol="0">
            <a:spAutoFit/>
          </a:bodyPr>
          <a:lstStyle/>
          <a:p>
            <a:pPr algn="r"/>
            <a:r>
              <a:rPr lang="en-US" dirty="0" smtClean="0"/>
              <a:t>Percentage </a:t>
            </a:r>
          </a:p>
          <a:p>
            <a:pPr algn="r"/>
            <a:r>
              <a:rPr lang="en-US" dirty="0" smtClean="0"/>
              <a:t>change </a:t>
            </a:r>
          </a:p>
          <a:p>
            <a:pPr algn="r"/>
            <a:r>
              <a:rPr lang="en-US" dirty="0" smtClean="0"/>
              <a:t>from </a:t>
            </a:r>
          </a:p>
          <a:p>
            <a:pPr algn="r"/>
            <a:r>
              <a:rPr lang="en-US" dirty="0" smtClean="0"/>
              <a:t>2011 </a:t>
            </a:r>
          </a:p>
          <a:p>
            <a:pPr algn="r"/>
            <a:r>
              <a:rPr lang="en-US" dirty="0" smtClean="0"/>
              <a:t>to </a:t>
            </a:r>
          </a:p>
          <a:p>
            <a:pPr algn="r"/>
            <a:r>
              <a:rPr lang="en-US" dirty="0" smtClean="0"/>
              <a:t>2012</a:t>
            </a:r>
            <a:endParaRPr lang="en-US" dirty="0"/>
          </a:p>
        </p:txBody>
      </p:sp>
    </p:spTree>
    <p:extLst>
      <p:ext uri="{BB962C8B-B14F-4D97-AF65-F5344CB8AC3E}">
        <p14:creationId xmlns:p14="http://schemas.microsoft.com/office/powerpoint/2010/main" val="9871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2" grpId="0" animBg="1"/>
      <p:bldP spid="2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 Also </a:t>
            </a:r>
            <a:br>
              <a:rPr lang="en-US" dirty="0" smtClean="0"/>
            </a:br>
            <a:r>
              <a:rPr lang="en-US" dirty="0" smtClean="0"/>
              <a:t>Say…</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81600" cy="679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2524126"/>
            <a:ext cx="3352800" cy="1200329"/>
          </a:xfrm>
          <a:prstGeom prst="rect">
            <a:avLst/>
          </a:prstGeom>
          <a:noFill/>
        </p:spPr>
        <p:txBody>
          <a:bodyPr wrap="square" rtlCol="0">
            <a:spAutoFit/>
          </a:bodyPr>
          <a:lstStyle/>
          <a:p>
            <a:pPr algn="r"/>
            <a:r>
              <a:rPr lang="en-US" sz="3600" dirty="0" smtClean="0"/>
              <a:t>…Use Some of These Less</a:t>
            </a:r>
            <a:endParaRPr lang="en-US" sz="3600" dirty="0"/>
          </a:p>
        </p:txBody>
      </p:sp>
      <p:cxnSp>
        <p:nvCxnSpPr>
          <p:cNvPr id="27" name="Straight Arrow Connector 26"/>
          <p:cNvCxnSpPr/>
          <p:nvPr/>
        </p:nvCxnSpPr>
        <p:spPr>
          <a:xfrm flipH="1" flipV="1">
            <a:off x="8353424" y="664607"/>
            <a:ext cx="761999" cy="838199"/>
          </a:xfrm>
          <a:prstGeom prst="straightConnector1">
            <a:avLst/>
          </a:prstGeom>
          <a:ln w="63500">
            <a:solidFill>
              <a:schemeClr val="tx1"/>
            </a:solidFill>
            <a:tailEnd type="arrow"/>
          </a:ln>
          <a:effectLst>
            <a:glow rad="139700">
              <a:schemeClr val="accent3">
                <a:lumMod val="50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flipH="1" flipV="1">
            <a:off x="7829549" y="1219200"/>
            <a:ext cx="1285874" cy="1523999"/>
          </a:xfrm>
          <a:prstGeom prst="straightConnector1">
            <a:avLst/>
          </a:prstGeom>
          <a:ln w="63500">
            <a:solidFill>
              <a:schemeClr val="tx1"/>
            </a:solidFill>
            <a:tailEnd type="arrow"/>
          </a:ln>
          <a:effectLst>
            <a:glow rad="139700">
              <a:srgbClr val="92D05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a:xfrm flipH="1" flipV="1">
            <a:off x="7555706" y="2257607"/>
            <a:ext cx="1559717" cy="1780993"/>
          </a:xfrm>
          <a:prstGeom prst="straightConnector1">
            <a:avLst/>
          </a:prstGeom>
          <a:ln w="63500">
            <a:solidFill>
              <a:schemeClr val="tx1"/>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400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3854627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Continue to support blended-learning environments and reward innovation</a:t>
            </a:r>
            <a:r>
              <a:rPr lang="en-US" dirty="0" smtClean="0"/>
              <a:t> of scalable (successful) blended-learning practices.</a:t>
            </a:r>
            <a:endParaRPr lang="en-US" b="1" dirty="0"/>
          </a:p>
        </p:txBody>
      </p:sp>
    </p:spTree>
    <p:extLst>
      <p:ext uri="{BB962C8B-B14F-4D97-AF65-F5344CB8AC3E}">
        <p14:creationId xmlns:p14="http://schemas.microsoft.com/office/powerpoint/2010/main" val="2773395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Student Study Project Overview</a:t>
            </a:r>
            <a:endParaRPr lang="en-US" dirty="0"/>
          </a:p>
        </p:txBody>
      </p:sp>
    </p:spTree>
    <p:extLst>
      <p:ext uri="{BB962C8B-B14F-4D97-AF65-F5344CB8AC3E}">
        <p14:creationId xmlns:p14="http://schemas.microsoft.com/office/powerpoint/2010/main" val="3689778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2"/>
            </a:pPr>
            <a:r>
              <a:rPr lang="en-US" b="1" dirty="0" smtClean="0"/>
              <a:t>Don’t underestimate the importance of technology to students</a:t>
            </a:r>
            <a:r>
              <a:rPr lang="en-US" dirty="0" smtClean="0"/>
              <a:t>, and consider their ratings of the effective use of technology by their instructors as a key indicator for their general experience with technology at the institution.</a:t>
            </a:r>
            <a:endParaRPr lang="en-US" b="1" dirty="0"/>
          </a:p>
        </p:txBody>
      </p:sp>
    </p:spTree>
    <p:extLst>
      <p:ext uri="{BB962C8B-B14F-4D97-AF65-F5344CB8AC3E}">
        <p14:creationId xmlns:p14="http://schemas.microsoft.com/office/powerpoint/2010/main" val="2048014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US" b="1" dirty="0" smtClean="0"/>
              <a:t>Look to emerging or established leaders (other institutions, other countries, other industries) for strategies </a:t>
            </a:r>
            <a:r>
              <a:rPr lang="en-US" dirty="0" smtClean="0"/>
              <a:t>to </a:t>
            </a:r>
            <a:r>
              <a:rPr lang="en-US" dirty="0" smtClean="0"/>
              <a:t>deliver institutional and curricular content to tablets and smartphones.</a:t>
            </a:r>
            <a:endParaRPr lang="en-US" b="1" dirty="0"/>
          </a:p>
        </p:txBody>
      </p:sp>
    </p:spTree>
    <p:extLst>
      <p:ext uri="{BB962C8B-B14F-4D97-AF65-F5344CB8AC3E}">
        <p14:creationId xmlns:p14="http://schemas.microsoft.com/office/powerpoint/2010/main" val="2453215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4"/>
            </a:pPr>
            <a:r>
              <a:rPr lang="en-US" b="1" dirty="0" smtClean="0"/>
              <a:t>Develop a plan to learn about your students’ technology profile</a:t>
            </a:r>
            <a:r>
              <a:rPr lang="en-US" dirty="0" smtClean="0"/>
              <a:t>, experiences, and interests. </a:t>
            </a:r>
            <a:endParaRPr lang="en-US" b="1" dirty="0"/>
          </a:p>
        </p:txBody>
      </p:sp>
    </p:spTree>
    <p:extLst>
      <p:ext uri="{BB962C8B-B14F-4D97-AF65-F5344CB8AC3E}">
        <p14:creationId xmlns:p14="http://schemas.microsoft.com/office/powerpoint/2010/main" val="629582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5"/>
            </a:pPr>
            <a:r>
              <a:rPr lang="en-US" b="1" dirty="0" smtClean="0"/>
              <a:t>Work with faculty to experiment with open educational resources and game-based learning.</a:t>
            </a:r>
            <a:endParaRPr lang="en-US" b="1" dirty="0"/>
          </a:p>
        </p:txBody>
      </p:sp>
    </p:spTree>
    <p:extLst>
      <p:ext uri="{BB962C8B-B14F-4D97-AF65-F5344CB8AC3E}">
        <p14:creationId xmlns:p14="http://schemas.microsoft.com/office/powerpoint/2010/main" val="3113313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6"/>
            </a:pPr>
            <a:r>
              <a:rPr lang="en-US" b="1" dirty="0" smtClean="0"/>
              <a:t>Develop mobile IT strategies that allow for cross-platform compatibility.</a:t>
            </a:r>
            <a:endParaRPr lang="en-US" dirty="0"/>
          </a:p>
        </p:txBody>
      </p:sp>
    </p:spTree>
    <p:extLst>
      <p:ext uri="{BB962C8B-B14F-4D97-AF65-F5344CB8AC3E}">
        <p14:creationId xmlns:p14="http://schemas.microsoft.com/office/powerpoint/2010/main" val="507255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7"/>
            </a:pPr>
            <a:r>
              <a:rPr lang="en-US" b="1" dirty="0" smtClean="0"/>
              <a:t>Prioritize the development or improvement of mobile-friendly resources</a:t>
            </a:r>
            <a:r>
              <a:rPr lang="en-US" dirty="0" smtClean="0"/>
              <a:t> and activities that students say are important.</a:t>
            </a:r>
            <a:endParaRPr lang="en-US" dirty="0"/>
          </a:p>
        </p:txBody>
      </p:sp>
    </p:spTree>
    <p:extLst>
      <p:ext uri="{BB962C8B-B14F-4D97-AF65-F5344CB8AC3E}">
        <p14:creationId xmlns:p14="http://schemas.microsoft.com/office/powerpoint/2010/main" val="696013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8"/>
            </a:pPr>
            <a:r>
              <a:rPr lang="en-US" b="1" dirty="0" smtClean="0"/>
              <a:t>Identify what additional value or resource desktops provide beyond the user-owned laptop</a:t>
            </a:r>
            <a:r>
              <a:rPr lang="en-US" dirty="0" smtClean="0"/>
              <a:t>, and consider alternative and perhaps more affordable options to meet this need.</a:t>
            </a:r>
            <a:endParaRPr lang="en-US" dirty="0"/>
          </a:p>
        </p:txBody>
      </p:sp>
    </p:spTree>
    <p:extLst>
      <p:ext uri="{BB962C8B-B14F-4D97-AF65-F5344CB8AC3E}">
        <p14:creationId xmlns:p14="http://schemas.microsoft.com/office/powerpoint/2010/main" val="2079991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675"/>
            <a:ext cx="8763000" cy="729971"/>
          </a:xfrm>
        </p:spPr>
        <p:txBody>
          <a:bodyPr/>
          <a:lstStyle/>
          <a:p>
            <a:r>
              <a:rPr lang="en-US" dirty="0" smtClean="0"/>
              <a:t>THEME 3: </a:t>
            </a:r>
            <a:r>
              <a:rPr lang="en-US" sz="2000" i="1" dirty="0" smtClean="0">
                <a:solidFill>
                  <a:srgbClr val="C00000"/>
                </a:solidFill>
              </a:rPr>
              <a:t>Tech Is Critical to Success and Future Accomplishments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9"/>
            </a:pPr>
            <a:r>
              <a:rPr lang="en-US" b="1" dirty="0" smtClean="0"/>
              <a:t>Consider multiple communication channels between the institution and students and between instructors and students</a:t>
            </a:r>
            <a:r>
              <a:rPr lang="en-US" dirty="0" smtClean="0"/>
              <a:t>; students say they want options.</a:t>
            </a:r>
            <a:endParaRPr lang="en-US" dirty="0"/>
          </a:p>
        </p:txBody>
      </p:sp>
    </p:spTree>
    <p:extLst>
      <p:ext uri="{BB962C8B-B14F-4D97-AF65-F5344CB8AC3E}">
        <p14:creationId xmlns:p14="http://schemas.microsoft.com/office/powerpoint/2010/main" val="1349878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40080" indent="-640080">
              <a:buFont typeface="+mj-lt"/>
              <a:buAutoNum type="arabicPeriod" startAt="10"/>
            </a:pPr>
            <a:r>
              <a:rPr lang="en-US" b="1" dirty="0" smtClean="0"/>
              <a:t>Bridge the gap between the technologies that have seen the greatest growth </a:t>
            </a:r>
            <a:r>
              <a:rPr lang="en-US" dirty="0" smtClean="0"/>
              <a:t>(e-portfolios, e-books/</a:t>
            </a:r>
            <a:br>
              <a:rPr lang="en-US" dirty="0" smtClean="0"/>
            </a:br>
            <a:r>
              <a:rPr lang="en-US" dirty="0" smtClean="0"/>
              <a:t>e-textbooks, and web-based citation/bibliographic tools</a:t>
            </a:r>
            <a:r>
              <a:rPr lang="en-US" dirty="0"/>
              <a:t>) </a:t>
            </a:r>
            <a:r>
              <a:rPr lang="en-US" b="1" dirty="0"/>
              <a:t>and students’ attitudes about their </a:t>
            </a:r>
            <a:r>
              <a:rPr lang="en-US" b="1" dirty="0" smtClean="0"/>
              <a:t>importance.</a:t>
            </a:r>
            <a:endParaRPr lang="en-US" dirty="0"/>
          </a:p>
        </p:txBody>
      </p:sp>
      <p:sp>
        <p:nvSpPr>
          <p:cNvPr id="5" name="Title 1"/>
          <p:cNvSpPr txBox="1">
            <a:spLocks/>
          </p:cNvSpPr>
          <p:nvPr/>
        </p:nvSpPr>
        <p:spPr>
          <a:xfrm>
            <a:off x="228600" y="338675"/>
            <a:ext cx="8763000"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THEME 3: </a:t>
            </a:r>
            <a:r>
              <a:rPr lang="en-US" sz="2000" i="1" dirty="0" smtClean="0">
                <a:solidFill>
                  <a:srgbClr val="C00000"/>
                </a:solidFill>
              </a:rPr>
              <a:t>Tech Is Critical to Success and Future Accomplishments</a:t>
            </a:r>
            <a:endParaRPr lang="en-US" sz="2000" i="1" dirty="0">
              <a:solidFill>
                <a:srgbClr val="C00000"/>
              </a:solidFill>
            </a:endParaRPr>
          </a:p>
        </p:txBody>
      </p:sp>
    </p:spTree>
    <p:extLst>
      <p:ext uri="{BB962C8B-B14F-4D97-AF65-F5344CB8AC3E}">
        <p14:creationId xmlns:p14="http://schemas.microsoft.com/office/powerpoint/2010/main" val="1140217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40080" indent="-640080">
              <a:buFont typeface="+mj-lt"/>
              <a:buAutoNum type="arabicPeriod" startAt="11"/>
            </a:pPr>
            <a:r>
              <a:rPr lang="en-US" b="1" dirty="0" smtClean="0"/>
              <a:t>Don’t assume all students know how to use the technology they own and </a:t>
            </a:r>
            <a:r>
              <a:rPr lang="en-US" b="1" dirty="0" smtClean="0"/>
              <a:t>employ </a:t>
            </a:r>
            <a:r>
              <a:rPr lang="en-US" b="1" dirty="0" smtClean="0"/>
              <a:t>as academic tools.</a:t>
            </a:r>
            <a:endParaRPr lang="en-US" dirty="0" smtClean="0"/>
          </a:p>
          <a:p>
            <a:pPr lvl="1"/>
            <a:r>
              <a:rPr lang="en-US" dirty="0" smtClean="0"/>
              <a:t>Instructors should reconcile the technical literacy of their students and the technology they use/ask students to use. </a:t>
            </a:r>
          </a:p>
          <a:p>
            <a:pPr lvl="1"/>
            <a:r>
              <a:rPr lang="en-US" dirty="0" smtClean="0"/>
              <a:t>Institutions should consider assessing the technical literacy of their students upon entry and offer opportunities for technical training or on-demand skills building. </a:t>
            </a:r>
            <a:endParaRPr lang="en-US" dirty="0"/>
          </a:p>
        </p:txBody>
      </p:sp>
      <p:sp>
        <p:nvSpPr>
          <p:cNvPr id="5" name="Title 1"/>
          <p:cNvSpPr>
            <a:spLocks noGrp="1"/>
          </p:cNvSpPr>
          <p:nvPr>
            <p:ph type="title"/>
          </p:nvPr>
        </p:nvSpPr>
        <p:spPr>
          <a:xfrm>
            <a:off x="228600" y="338675"/>
            <a:ext cx="8763000" cy="729971"/>
          </a:xfrm>
        </p:spPr>
        <p:txBody>
          <a:bodyPr/>
          <a:lstStyle/>
          <a:p>
            <a:r>
              <a:rPr lang="en-US" dirty="0" smtClean="0"/>
              <a:t>THEME 3: </a:t>
            </a:r>
            <a:r>
              <a:rPr lang="en-US" sz="2000" i="1" dirty="0" smtClean="0">
                <a:solidFill>
                  <a:srgbClr val="C00000"/>
                </a:solidFill>
              </a:rPr>
              <a:t>Tech Is Critical to Success and Future Accomplishments</a:t>
            </a:r>
            <a:endParaRPr lang="en-US" sz="2000" i="1" dirty="0">
              <a:solidFill>
                <a:srgbClr val="C00000"/>
              </a:solidFill>
            </a:endParaRPr>
          </a:p>
        </p:txBody>
      </p:sp>
    </p:spTree>
    <p:extLst>
      <p:ext uri="{BB962C8B-B14F-4D97-AF65-F5344CB8AC3E}">
        <p14:creationId xmlns:p14="http://schemas.microsoft.com/office/powerpoint/2010/main" val="174263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br>
              <a:rPr lang="en-US" dirty="0" smtClean="0"/>
            </a:br>
            <a:endParaRPr lang="en-US" dirty="0"/>
          </a:p>
        </p:txBody>
      </p:sp>
      <p:sp>
        <p:nvSpPr>
          <p:cNvPr id="5" name="Content Placeholder 4"/>
          <p:cNvSpPr>
            <a:spLocks noGrp="1"/>
          </p:cNvSpPr>
          <p:nvPr>
            <p:ph idx="1"/>
          </p:nvPr>
        </p:nvSpPr>
        <p:spPr/>
        <p:txBody>
          <a:bodyPr/>
          <a:lstStyle/>
          <a:p>
            <a:r>
              <a:rPr lang="en-US" dirty="0" smtClean="0"/>
              <a:t>ECAR</a:t>
            </a:r>
          </a:p>
          <a:p>
            <a:pPr lvl="1"/>
            <a:r>
              <a:rPr lang="en-US" dirty="0" smtClean="0"/>
              <a:t>Conceptualizes</a:t>
            </a:r>
          </a:p>
          <a:p>
            <a:pPr lvl="1"/>
            <a:r>
              <a:rPr lang="en-US" dirty="0" smtClean="0"/>
              <a:t>Operationalizes</a:t>
            </a:r>
          </a:p>
          <a:p>
            <a:pPr lvl="1"/>
            <a:r>
              <a:rPr lang="en-US" dirty="0" smtClean="0"/>
              <a:t>Invites</a:t>
            </a:r>
          </a:p>
          <a:p>
            <a:pPr lvl="1"/>
            <a:r>
              <a:rPr lang="en-US" dirty="0" smtClean="0"/>
              <a:t>Facilitates</a:t>
            </a:r>
          </a:p>
          <a:p>
            <a:pPr lvl="1"/>
            <a:r>
              <a:rPr lang="en-US" dirty="0" smtClean="0"/>
              <a:t>Returns</a:t>
            </a:r>
          </a:p>
          <a:p>
            <a:pPr lvl="1"/>
            <a:r>
              <a:rPr lang="en-US" dirty="0" smtClean="0"/>
              <a:t>Analyzes</a:t>
            </a:r>
          </a:p>
          <a:p>
            <a:pPr lvl="1"/>
            <a:r>
              <a:rPr lang="en-US" dirty="0" smtClean="0"/>
              <a:t>Reports</a:t>
            </a:r>
          </a:p>
          <a:p>
            <a:pPr lvl="1"/>
            <a:endParaRPr lang="en-US" dirty="0" smtClean="0"/>
          </a:p>
          <a:p>
            <a:pPr lvl="1"/>
            <a:endParaRPr lang="en-US" dirty="0"/>
          </a:p>
        </p:txBody>
      </p:sp>
      <p:sp>
        <p:nvSpPr>
          <p:cNvPr id="6" name="Content Placeholder 5"/>
          <p:cNvSpPr>
            <a:spLocks noGrp="1"/>
          </p:cNvSpPr>
          <p:nvPr>
            <p:ph idx="10"/>
          </p:nvPr>
        </p:nvSpPr>
        <p:spPr/>
        <p:txBody>
          <a:bodyPr/>
          <a:lstStyle/>
          <a:p>
            <a:pPr marL="457200" indent="-457200">
              <a:buFont typeface="Wingdings" pitchFamily="2" charset="2"/>
              <a:buChar char="§"/>
            </a:pPr>
            <a:r>
              <a:rPr lang="en-US" dirty="0" smtClean="0"/>
              <a:t>Institutions</a:t>
            </a:r>
          </a:p>
          <a:p>
            <a:pPr lvl="1"/>
            <a:r>
              <a:rPr lang="en-US" dirty="0" smtClean="0"/>
              <a:t>Volunteer</a:t>
            </a:r>
          </a:p>
          <a:p>
            <a:pPr lvl="1"/>
            <a:r>
              <a:rPr lang="en-US" dirty="0" smtClean="0"/>
              <a:t>Implement</a:t>
            </a:r>
          </a:p>
          <a:p>
            <a:pPr lvl="1"/>
            <a:r>
              <a:rPr lang="en-US" dirty="0" smtClean="0"/>
              <a:t>Remind</a:t>
            </a:r>
          </a:p>
          <a:p>
            <a:pPr lvl="1"/>
            <a:r>
              <a:rPr lang="en-US" dirty="0" smtClean="0"/>
              <a:t>Utilize</a:t>
            </a:r>
          </a:p>
          <a:p>
            <a:pPr lvl="1"/>
            <a:endParaRPr lang="en-US" dirty="0"/>
          </a:p>
          <a:p>
            <a:endParaRPr lang="en-US" dirty="0"/>
          </a:p>
        </p:txBody>
      </p:sp>
      <p:sp>
        <p:nvSpPr>
          <p:cNvPr id="8" name="Title 3"/>
          <p:cNvSpPr txBox="1">
            <a:spLocks/>
          </p:cNvSpPr>
          <p:nvPr/>
        </p:nvSpPr>
        <p:spPr>
          <a:xfrm>
            <a:off x="3657601" y="4552951"/>
            <a:ext cx="5448300" cy="1924050"/>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An annual ECAR study </a:t>
            </a:r>
            <a:r>
              <a:rPr lang="en-US" dirty="0" smtClean="0"/>
              <a:t>of undergraduate </a:t>
            </a:r>
            <a:r>
              <a:rPr lang="en-US" dirty="0" smtClean="0"/>
              <a:t>student technology</a:t>
            </a:r>
            <a:endParaRPr lang="en-US" dirty="0"/>
          </a:p>
        </p:txBody>
      </p:sp>
      <p:sp>
        <p:nvSpPr>
          <p:cNvPr id="2" name="TextBox 1"/>
          <p:cNvSpPr txBox="1"/>
          <p:nvPr/>
        </p:nvSpPr>
        <p:spPr>
          <a:xfrm>
            <a:off x="381000" y="5562600"/>
            <a:ext cx="8320146" cy="1015663"/>
          </a:xfrm>
          <a:prstGeom prst="rect">
            <a:avLst/>
          </a:prstGeom>
          <a:noFill/>
        </p:spPr>
        <p:txBody>
          <a:bodyPr wrap="square" rtlCol="0">
            <a:spAutoFit/>
          </a:bodyPr>
          <a:lstStyle/>
          <a:p>
            <a:r>
              <a:rPr lang="en-US" sz="6000" dirty="0" smtClean="0">
                <a:solidFill>
                  <a:srgbClr val="FF0000"/>
                </a:solidFill>
                <a:latin typeface="Stencil" pitchFamily="82" charset="0"/>
              </a:rPr>
              <a:t>F R E </a:t>
            </a:r>
            <a:r>
              <a:rPr lang="en-US" sz="6000" dirty="0" smtClean="0">
                <a:solidFill>
                  <a:srgbClr val="FF0000"/>
                </a:solidFill>
                <a:latin typeface="Stencil" pitchFamily="82" charset="0"/>
              </a:rPr>
              <a:t>E</a:t>
            </a:r>
            <a:endParaRPr lang="en-US" sz="6000" dirty="0">
              <a:solidFill>
                <a:srgbClr val="FF0000"/>
              </a:solidFill>
              <a:latin typeface="Stencil" pitchFamily="82" charset="0"/>
            </a:endParaRPr>
          </a:p>
        </p:txBody>
      </p:sp>
    </p:spTree>
    <p:extLst>
      <p:ext uri="{BB962C8B-B14F-4D97-AF65-F5344CB8AC3E}">
        <p14:creationId xmlns:p14="http://schemas.microsoft.com/office/powerpoint/2010/main" val="121941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500"/>
                                        <p:tgtEl>
                                          <p:spTgt spid="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90"/>
                                          </p:val>
                                        </p:tav>
                                        <p:tav tm="100000">
                                          <p:val>
                                            <p:fltVal val="0"/>
                                          </p:val>
                                        </p:tav>
                                      </p:tavLst>
                                    </p:anim>
                                    <p:animEffect transition="in" filter="fade">
                                      <p:cBhvr>
                                        <p:cTn id="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4: </a:t>
            </a:r>
            <a:r>
              <a:rPr lang="en-US" sz="2000" i="1" dirty="0" smtClean="0">
                <a:solidFill>
                  <a:srgbClr val="C00000"/>
                </a:solidFill>
              </a:rPr>
              <a:t>Communication Options</a:t>
            </a:r>
            <a:endParaRPr lang="en-US" sz="2000" i="1" dirty="0">
              <a:solidFill>
                <a:srgbClr val="C00000"/>
              </a:solidFill>
            </a:endParaRPr>
          </a:p>
        </p:txBody>
      </p:sp>
      <p:sp>
        <p:nvSpPr>
          <p:cNvPr id="3" name="Content Placeholder 2"/>
          <p:cNvSpPr>
            <a:spLocks noGrp="1"/>
          </p:cNvSpPr>
          <p:nvPr>
            <p:ph idx="1"/>
          </p:nvPr>
        </p:nvSpPr>
        <p:spPr/>
        <p:txBody>
          <a:bodyPr/>
          <a:lstStyle/>
          <a:p>
            <a:pPr marL="640080" indent="-640080">
              <a:buFont typeface="+mj-lt"/>
              <a:buAutoNum type="arabicPeriod" startAt="12"/>
            </a:pPr>
            <a:r>
              <a:rPr lang="en-US" b="1" dirty="0" smtClean="0"/>
              <a:t>Provide students with networking opportunities </a:t>
            </a:r>
            <a:r>
              <a:rPr lang="en-US" dirty="0" smtClean="0"/>
              <a:t>that</a:t>
            </a:r>
            <a:r>
              <a:rPr lang="en-US" dirty="0" smtClean="0"/>
              <a:t> </a:t>
            </a:r>
            <a:r>
              <a:rPr lang="en-US" dirty="0" smtClean="0"/>
              <a:t>support their academic work but that are one step removed from faculty oversight or involvement.</a:t>
            </a:r>
            <a:endParaRPr lang="en-US" dirty="0"/>
          </a:p>
        </p:txBody>
      </p:sp>
    </p:spTree>
    <p:extLst>
      <p:ext uri="{BB962C8B-B14F-4D97-AF65-F5344CB8AC3E}">
        <p14:creationId xmlns:p14="http://schemas.microsoft.com/office/powerpoint/2010/main" val="1023844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4: </a:t>
            </a:r>
            <a:r>
              <a:rPr lang="en-US" sz="2000" i="1" dirty="0" smtClean="0">
                <a:solidFill>
                  <a:srgbClr val="C00000"/>
                </a:solidFill>
              </a:rPr>
              <a:t>Communication Options</a:t>
            </a:r>
            <a:endParaRPr lang="en-US" sz="2000" i="1" dirty="0">
              <a:solidFill>
                <a:srgbClr val="C00000"/>
              </a:solidFill>
            </a:endParaRPr>
          </a:p>
        </p:txBody>
      </p:sp>
      <p:sp>
        <p:nvSpPr>
          <p:cNvPr id="3" name="Content Placeholder 2"/>
          <p:cNvSpPr>
            <a:spLocks noGrp="1"/>
          </p:cNvSpPr>
          <p:nvPr>
            <p:ph idx="1"/>
          </p:nvPr>
        </p:nvSpPr>
        <p:spPr/>
        <p:txBody>
          <a:bodyPr/>
          <a:lstStyle/>
          <a:p>
            <a:pPr marL="640080" indent="-640080">
              <a:buFont typeface="+mj-lt"/>
              <a:buAutoNum type="arabicPeriod" startAt="13"/>
            </a:pPr>
            <a:r>
              <a:rPr lang="en-US" b="1" dirty="0" smtClean="0"/>
              <a:t>Use e-mail and the course and learning management system for formal communication </a:t>
            </a:r>
            <a:r>
              <a:rPr lang="en-US" dirty="0" smtClean="0"/>
              <a:t>with students.</a:t>
            </a:r>
            <a:endParaRPr lang="en-US" dirty="0"/>
          </a:p>
        </p:txBody>
      </p:sp>
    </p:spTree>
    <p:extLst>
      <p:ext uri="{BB962C8B-B14F-4D97-AF65-F5344CB8AC3E}">
        <p14:creationId xmlns:p14="http://schemas.microsoft.com/office/powerpoint/2010/main" val="393950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How to Get Involved</a:t>
            </a:r>
            <a:endParaRPr lang="en-US" dirty="0"/>
          </a:p>
        </p:txBody>
      </p:sp>
    </p:spTree>
    <p:extLst>
      <p:ext uri="{BB962C8B-B14F-4D97-AF65-F5344CB8AC3E}">
        <p14:creationId xmlns:p14="http://schemas.microsoft.com/office/powerpoint/2010/main" val="465664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a:xfrm>
            <a:off x="685800" y="1143000"/>
            <a:ext cx="8153400" cy="4673600"/>
          </a:xfrm>
        </p:spPr>
        <p:txBody>
          <a:bodyPr/>
          <a:lstStyle/>
          <a:p>
            <a:pPr marL="342900" indent="-342900">
              <a:lnSpc>
                <a:spcPct val="100000"/>
              </a:lnSpc>
              <a:buClr>
                <a:srgbClr val="C00000"/>
              </a:buClr>
              <a:buFont typeface="Wingdings" pitchFamily="2" charset="2"/>
              <a:buChar char="§"/>
            </a:pPr>
            <a:r>
              <a:rPr lang="en-US" sz="3000" dirty="0" smtClean="0"/>
              <a:t>Do recon on the </a:t>
            </a:r>
            <a:r>
              <a:rPr lang="en-US" sz="3000" dirty="0" smtClean="0"/>
              <a:t>student study website</a:t>
            </a:r>
            <a:r>
              <a:rPr lang="en-US" sz="3000" dirty="0" smtClean="0"/>
              <a:t>: </a:t>
            </a:r>
            <a:r>
              <a:rPr lang="en-US" sz="3200" dirty="0">
                <a:hlinkClick r:id="rId2"/>
              </a:rPr>
              <a:t>www.educause.edu/student-study</a:t>
            </a:r>
            <a:r>
              <a:rPr lang="en-US" sz="3200" dirty="0"/>
              <a:t> </a:t>
            </a:r>
            <a:r>
              <a:rPr lang="en-US" sz="3200" dirty="0" smtClean="0"/>
              <a:t> </a:t>
            </a:r>
            <a:endParaRPr lang="en-US" sz="3000" dirty="0" smtClean="0"/>
          </a:p>
          <a:p>
            <a:pPr marL="342900" indent="-342900">
              <a:lnSpc>
                <a:spcPct val="100000"/>
              </a:lnSpc>
              <a:buClr>
                <a:srgbClr val="C00000"/>
              </a:buClr>
              <a:buFont typeface="Wingdings" pitchFamily="2" charset="2"/>
              <a:buChar char="§"/>
            </a:pPr>
            <a:r>
              <a:rPr lang="en-US" sz="3000" dirty="0" smtClean="0"/>
              <a:t>Complete the online “intent to participate” form</a:t>
            </a:r>
          </a:p>
          <a:p>
            <a:pPr marL="342900" indent="-342900">
              <a:lnSpc>
                <a:spcPct val="100000"/>
              </a:lnSpc>
              <a:buClr>
                <a:srgbClr val="C00000"/>
              </a:buClr>
              <a:buFont typeface="Wingdings" pitchFamily="2" charset="2"/>
              <a:buChar char="§"/>
            </a:pPr>
            <a:r>
              <a:rPr lang="en-US" sz="3000" dirty="0" smtClean="0"/>
              <a:t>Submit IRB/approval documentation</a:t>
            </a:r>
          </a:p>
          <a:p>
            <a:pPr marL="342900" indent="-342900">
              <a:lnSpc>
                <a:spcPct val="100000"/>
              </a:lnSpc>
              <a:buClr>
                <a:srgbClr val="C00000"/>
              </a:buClr>
              <a:buFont typeface="Wingdings" pitchFamily="2" charset="2"/>
              <a:buChar char="§"/>
            </a:pPr>
            <a:r>
              <a:rPr lang="en-US" sz="3000" dirty="0" smtClean="0"/>
              <a:t>Submit a sampling plan</a:t>
            </a:r>
          </a:p>
          <a:p>
            <a:pPr marL="342900" indent="-342900">
              <a:lnSpc>
                <a:spcPct val="100000"/>
              </a:lnSpc>
              <a:buClr>
                <a:srgbClr val="C00000"/>
              </a:buClr>
              <a:buFont typeface="Wingdings" pitchFamily="2" charset="2"/>
              <a:buChar char="§"/>
            </a:pPr>
            <a:r>
              <a:rPr lang="en-US" sz="3000" dirty="0" smtClean="0"/>
              <a:t>Finalize local survey logistics</a:t>
            </a:r>
          </a:p>
          <a:p>
            <a:pPr marL="342900" indent="-342900">
              <a:lnSpc>
                <a:spcPct val="100000"/>
              </a:lnSpc>
              <a:buClr>
                <a:srgbClr val="C00000"/>
              </a:buClr>
              <a:buFont typeface="Wingdings" pitchFamily="2" charset="2"/>
              <a:buChar char="§"/>
            </a:pPr>
            <a:r>
              <a:rPr lang="en-US" sz="3000" dirty="0" smtClean="0"/>
              <a:t>Administer the survey to your students</a:t>
            </a:r>
          </a:p>
          <a:p>
            <a:pPr marL="342900" indent="-342900">
              <a:lnSpc>
                <a:spcPct val="100000"/>
              </a:lnSpc>
              <a:buClr>
                <a:srgbClr val="C00000"/>
              </a:buClr>
              <a:buFont typeface="Wingdings" pitchFamily="2" charset="2"/>
              <a:buChar char="§"/>
            </a:pPr>
            <a:r>
              <a:rPr lang="en-US" sz="3000" dirty="0" smtClean="0"/>
              <a:t>Use your local results to inform decisions</a:t>
            </a:r>
            <a:endParaRPr lang="en-US" sz="3000" dirty="0"/>
          </a:p>
        </p:txBody>
      </p:sp>
    </p:spTree>
    <p:extLst>
      <p:ext uri="{BB962C8B-B14F-4D97-AF65-F5344CB8AC3E}">
        <p14:creationId xmlns:p14="http://schemas.microsoft.com/office/powerpoint/2010/main" val="1650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a:xfrm>
            <a:off x="685800" y="1143000"/>
            <a:ext cx="8153400" cy="4673600"/>
          </a:xfrm>
        </p:spPr>
        <p:txBody>
          <a:bodyPr/>
          <a:lstStyle/>
          <a:p>
            <a:pPr marL="342900" indent="-342900">
              <a:lnSpc>
                <a:spcPct val="100000"/>
              </a:lnSpc>
              <a:buClr>
                <a:srgbClr val="C00000"/>
              </a:buClr>
              <a:buFont typeface="Wingdings" pitchFamily="2" charset="2"/>
              <a:buChar char="§"/>
            </a:pPr>
            <a:r>
              <a:rPr lang="en-US" sz="3000" dirty="0" smtClean="0"/>
              <a:t>Do recon on the </a:t>
            </a:r>
            <a:r>
              <a:rPr lang="en-US" sz="3000" dirty="0" smtClean="0"/>
              <a:t>student study website</a:t>
            </a:r>
            <a:r>
              <a:rPr lang="en-US" sz="3000" dirty="0" smtClean="0"/>
              <a:t>: </a:t>
            </a:r>
            <a:r>
              <a:rPr lang="en-US" sz="3200" dirty="0">
                <a:hlinkClick r:id="rId2"/>
              </a:rPr>
              <a:t>www.educause.edu/student-study</a:t>
            </a:r>
            <a:r>
              <a:rPr lang="en-US" sz="3200" dirty="0"/>
              <a:t> </a:t>
            </a:r>
            <a:r>
              <a:rPr lang="en-US" sz="3200" dirty="0" smtClean="0"/>
              <a:t> </a:t>
            </a:r>
            <a:endParaRPr lang="en-US" sz="3000" dirty="0" smtClean="0"/>
          </a:p>
          <a:p>
            <a:pPr marL="342900" indent="-342900">
              <a:lnSpc>
                <a:spcPct val="100000"/>
              </a:lnSpc>
              <a:buClr>
                <a:srgbClr val="C00000"/>
              </a:buClr>
              <a:buFont typeface="Wingdings" pitchFamily="2" charset="2"/>
              <a:buChar char="§"/>
            </a:pPr>
            <a:r>
              <a:rPr lang="en-US" sz="3000" dirty="0" smtClean="0"/>
              <a:t>Complete the online “intent to participate” form</a:t>
            </a:r>
          </a:p>
          <a:p>
            <a:pPr marL="342900" indent="-342900">
              <a:lnSpc>
                <a:spcPct val="100000"/>
              </a:lnSpc>
              <a:buClr>
                <a:srgbClr val="C00000"/>
              </a:buClr>
              <a:buFont typeface="Wingdings" pitchFamily="2" charset="2"/>
              <a:buChar char="§"/>
            </a:pPr>
            <a:r>
              <a:rPr lang="en-US" sz="3000" dirty="0" smtClean="0"/>
              <a:t>Submit IRB/approval documentation</a:t>
            </a:r>
          </a:p>
          <a:p>
            <a:pPr marL="342900" indent="-342900">
              <a:lnSpc>
                <a:spcPct val="100000"/>
              </a:lnSpc>
              <a:buClr>
                <a:srgbClr val="C00000"/>
              </a:buClr>
              <a:buFont typeface="Wingdings" pitchFamily="2" charset="2"/>
              <a:buChar char="§"/>
            </a:pPr>
            <a:r>
              <a:rPr lang="en-US" sz="3000" dirty="0" smtClean="0"/>
              <a:t>Submit a sampling plan</a:t>
            </a:r>
          </a:p>
          <a:p>
            <a:pPr marL="342900" indent="-342900">
              <a:lnSpc>
                <a:spcPct val="100000"/>
              </a:lnSpc>
              <a:buClr>
                <a:srgbClr val="C00000"/>
              </a:buClr>
              <a:buFont typeface="Wingdings" pitchFamily="2" charset="2"/>
              <a:buChar char="§"/>
            </a:pPr>
            <a:r>
              <a:rPr lang="en-US" sz="3000" dirty="0" smtClean="0"/>
              <a:t>Finalize local survey logistics</a:t>
            </a:r>
          </a:p>
          <a:p>
            <a:pPr marL="342900" indent="-342900">
              <a:lnSpc>
                <a:spcPct val="100000"/>
              </a:lnSpc>
              <a:buClr>
                <a:srgbClr val="C00000"/>
              </a:buClr>
              <a:buFont typeface="Wingdings" pitchFamily="2" charset="2"/>
              <a:buChar char="§"/>
            </a:pPr>
            <a:r>
              <a:rPr lang="en-US" sz="3000" dirty="0" smtClean="0"/>
              <a:t>Administer the survey to your students</a:t>
            </a:r>
          </a:p>
          <a:p>
            <a:pPr marL="342900" indent="-342900">
              <a:lnSpc>
                <a:spcPct val="100000"/>
              </a:lnSpc>
              <a:buClr>
                <a:srgbClr val="C00000"/>
              </a:buClr>
              <a:buFont typeface="Wingdings" pitchFamily="2" charset="2"/>
              <a:buChar char="§"/>
            </a:pPr>
            <a:r>
              <a:rPr lang="en-US" sz="3000" dirty="0" smtClean="0"/>
              <a:t>Use your local results to inform decisions</a:t>
            </a:r>
            <a:endParaRPr lang="en-US" sz="3000" dirty="0"/>
          </a:p>
        </p:txBody>
      </p:sp>
      <p:sp>
        <p:nvSpPr>
          <p:cNvPr id="4" name="Rounded Rectangle 3"/>
          <p:cNvSpPr/>
          <p:nvPr/>
        </p:nvSpPr>
        <p:spPr>
          <a:xfrm>
            <a:off x="408782" y="2239962"/>
            <a:ext cx="7897018" cy="3932237"/>
          </a:xfrm>
          <a:prstGeom prst="roundRect">
            <a:avLst/>
          </a:prstGeom>
          <a:solidFill>
            <a:schemeClr val="tx1">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309" y="2743200"/>
            <a:ext cx="477996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 y="104300"/>
            <a:ext cx="8049102" cy="675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6428"/>
            <a:ext cx="9144000" cy="580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066800" y="2971800"/>
            <a:ext cx="1905000" cy="1728550"/>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V="1">
            <a:off x="5791200" y="3204356"/>
            <a:ext cx="1938626" cy="1671453"/>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788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 y="1208748"/>
            <a:ext cx="9086850" cy="546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954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the 2013 SS Research Team: </a:t>
            </a:r>
            <a:r>
              <a:rPr lang="en-US" sz="3600" dirty="0" smtClean="0">
                <a:hlinkClick r:id="rId2"/>
              </a:rPr>
              <a:t>ecarstudy@educause.edu</a:t>
            </a:r>
            <a:r>
              <a:rPr lang="en-US" dirty="0" smtClean="0"/>
              <a:t> </a:t>
            </a:r>
            <a:endParaRPr lang="en-US" dirty="0"/>
          </a:p>
        </p:txBody>
      </p:sp>
      <p:sp>
        <p:nvSpPr>
          <p:cNvPr id="4" name="Text Placeholder 3"/>
          <p:cNvSpPr>
            <a:spLocks noGrp="1"/>
          </p:cNvSpPr>
          <p:nvPr>
            <p:ph type="body" idx="1"/>
          </p:nvPr>
        </p:nvSpPr>
        <p:spPr>
          <a:xfrm>
            <a:off x="1143000" y="3810000"/>
            <a:ext cx="7866611" cy="457200"/>
          </a:xfrm>
        </p:spPr>
        <p:txBody>
          <a:bodyPr/>
          <a:lstStyle/>
          <a:p>
            <a:pPr marL="342900" indent="-342900">
              <a:buClr>
                <a:srgbClr val="C00000"/>
              </a:buClr>
              <a:buFont typeface="Wingdings" pitchFamily="2" charset="2"/>
              <a:buChar char="§"/>
            </a:pPr>
            <a:r>
              <a:rPr lang="en-US" dirty="0"/>
              <a:t>Eden Dahlstrom, </a:t>
            </a:r>
            <a:r>
              <a:rPr lang="en-US" i="1" dirty="0"/>
              <a:t>EDUCAUSE</a:t>
            </a:r>
          </a:p>
          <a:p>
            <a:pPr marL="342900" indent="-342900">
              <a:buClr>
                <a:srgbClr val="C00000"/>
              </a:buClr>
              <a:buFont typeface="Wingdings" pitchFamily="2" charset="2"/>
              <a:buChar char="§"/>
            </a:pPr>
            <a:r>
              <a:rPr lang="en-US" dirty="0"/>
              <a:t>Charles Dziuban, </a:t>
            </a:r>
            <a:r>
              <a:rPr lang="en-US" i="1" dirty="0"/>
              <a:t>University of Central Florida</a:t>
            </a:r>
          </a:p>
          <a:p>
            <a:pPr marL="342900" indent="-342900">
              <a:buClr>
                <a:srgbClr val="C00000"/>
              </a:buClr>
              <a:buFont typeface="Wingdings" pitchFamily="2" charset="2"/>
              <a:buChar char="§"/>
            </a:pPr>
            <a:r>
              <a:rPr lang="en-US" dirty="0"/>
              <a:t>JD Walker, </a:t>
            </a:r>
            <a:r>
              <a:rPr lang="en-US" i="1" dirty="0"/>
              <a:t>University of </a:t>
            </a:r>
            <a:r>
              <a:rPr lang="en-US" i="1" dirty="0" smtClean="0"/>
              <a:t>Minnesota</a:t>
            </a:r>
          </a:p>
          <a:p>
            <a:pPr marL="342900" indent="-342900">
              <a:buClr>
                <a:srgbClr val="C00000"/>
              </a:buClr>
              <a:buFont typeface="Wingdings" pitchFamily="2" charset="2"/>
              <a:buChar char="§"/>
            </a:pPr>
            <a:r>
              <a:rPr lang="en-US" dirty="0" smtClean="0"/>
              <a:t>Glenda Morgan, </a:t>
            </a:r>
            <a:r>
              <a:rPr lang="en-US" i="1" dirty="0"/>
              <a:t>University of Illinois at Urbana-Champaign</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5775"/>
            <a:ext cx="8486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50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813"/>
            <a:ext cx="8021782" cy="729971"/>
          </a:xfrm>
        </p:spPr>
        <p:txBody>
          <a:bodyPr/>
          <a:lstStyle/>
          <a:p>
            <a:r>
              <a:rPr lang="en-US" dirty="0" smtClean="0"/>
              <a:t>Who is the Audience for </a:t>
            </a:r>
            <a:r>
              <a:rPr lang="en-US" dirty="0" smtClean="0"/>
              <a:t>This </a:t>
            </a:r>
            <a:r>
              <a:rPr lang="en-US" dirty="0" smtClean="0"/>
              <a:t>Work?</a:t>
            </a:r>
            <a:endParaRPr lang="en-US" dirty="0"/>
          </a:p>
        </p:txBody>
      </p:sp>
      <p:sp>
        <p:nvSpPr>
          <p:cNvPr id="3" name="Content Placeholder 2"/>
          <p:cNvSpPr>
            <a:spLocks noGrp="1"/>
          </p:cNvSpPr>
          <p:nvPr>
            <p:ph idx="1"/>
          </p:nvPr>
        </p:nvSpPr>
        <p:spPr>
          <a:xfrm>
            <a:off x="606829" y="1219200"/>
            <a:ext cx="7317971" cy="4419600"/>
          </a:xfrm>
        </p:spPr>
        <p:txBody>
          <a:bodyPr/>
          <a:lstStyle/>
          <a:p>
            <a:r>
              <a:rPr lang="en-US" dirty="0" smtClean="0"/>
              <a:t>Higher education IT operations</a:t>
            </a:r>
          </a:p>
          <a:p>
            <a:r>
              <a:rPr lang="en-US" dirty="0" smtClean="0"/>
              <a:t>Higher education IT thought leaders</a:t>
            </a:r>
          </a:p>
          <a:p>
            <a:r>
              <a:rPr lang="en-US" dirty="0" smtClean="0"/>
              <a:t>Teaching &amp; learning professional development services</a:t>
            </a:r>
          </a:p>
          <a:p>
            <a:r>
              <a:rPr lang="en-US" dirty="0" smtClean="0"/>
              <a:t>Industry that serves higher education</a:t>
            </a:r>
          </a:p>
          <a:p>
            <a:r>
              <a:rPr lang="en-US" dirty="0" smtClean="0"/>
              <a:t>General higher education community</a:t>
            </a:r>
          </a:p>
          <a:p>
            <a:endParaRPr lang="en-US" dirty="0"/>
          </a:p>
        </p:txBody>
      </p:sp>
    </p:spTree>
    <p:extLst>
      <p:ext uri="{BB962C8B-B14F-4D97-AF65-F5344CB8AC3E}">
        <p14:creationId xmlns:p14="http://schemas.microsoft.com/office/powerpoint/2010/main" val="14772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Past, Present, </a:t>
            </a:r>
            <a:br>
              <a:rPr lang="en-US" dirty="0" smtClean="0"/>
            </a:br>
            <a:r>
              <a:rPr lang="en-US" dirty="0" smtClean="0"/>
              <a:t>and Future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808" y="0"/>
            <a:ext cx="4220242"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19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Hub: </a:t>
            </a:r>
            <a:r>
              <a:rPr lang="en-US" sz="2400" dirty="0" smtClean="0">
                <a:hlinkClick r:id="rId2"/>
              </a:rPr>
              <a:t>www.educause.edu/student-study</a:t>
            </a:r>
            <a:r>
              <a:rPr lang="en-US" sz="2400" dirty="0" smtClean="0"/>
              <a:t> </a:t>
            </a:r>
            <a:endParaRPr lang="en-US" sz="2400" dirty="0"/>
          </a:p>
        </p:txBody>
      </p:sp>
      <p:sp>
        <p:nvSpPr>
          <p:cNvPr id="5" name="Content Placeholder 4"/>
          <p:cNvSpPr>
            <a:spLocks noGrp="1"/>
          </p:cNvSpPr>
          <p:nvPr>
            <p:ph idx="1"/>
          </p:nvPr>
        </p:nvSpPr>
        <p:spPr/>
        <p:txBody>
          <a:bodyPr/>
          <a:lstStyle/>
          <a:p>
            <a:endParaRPr lang="en-US" dirty="0" smtClean="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95350"/>
            <a:ext cx="7587780" cy="248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77533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2233094" y="3521592"/>
            <a:ext cx="814906" cy="2160355"/>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H="1">
            <a:off x="7882225" y="2568992"/>
            <a:ext cx="1109375" cy="2160355"/>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a:off x="1066800" y="6351355"/>
            <a:ext cx="5539306" cy="0"/>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174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a:xfrm>
            <a:off x="606829" y="1143000"/>
            <a:ext cx="8537171" cy="5181601"/>
          </a:xfrm>
        </p:spPr>
        <p:txBody>
          <a:bodyPr/>
          <a:lstStyle/>
          <a:p>
            <a:r>
              <a:rPr lang="en-US" dirty="0" smtClean="0"/>
              <a:t>Voluntary survey, opportunistic sample</a:t>
            </a:r>
          </a:p>
          <a:p>
            <a:r>
              <a:rPr lang="en-US" dirty="0" smtClean="0"/>
              <a:t>195 institutions; 106,575 student responses</a:t>
            </a:r>
          </a:p>
          <a:p>
            <a:r>
              <a:rPr lang="en-US" dirty="0" smtClean="0"/>
              <a:t>$50 and $100 survey incentives (1 in 2,500 chance of “winning”)</a:t>
            </a:r>
          </a:p>
          <a:p>
            <a:r>
              <a:rPr lang="en-US" dirty="0" smtClean="0"/>
              <a:t>Sample of 10,000 U.S.-based respondents</a:t>
            </a:r>
          </a:p>
          <a:p>
            <a:pPr lvl="1"/>
            <a:r>
              <a:rPr lang="en-US" dirty="0" smtClean="0"/>
              <a:t>Stratified, random sample to </a:t>
            </a:r>
            <a:r>
              <a:rPr lang="en-US" dirty="0" smtClean="0"/>
              <a:t>proportionally </a:t>
            </a:r>
            <a:r>
              <a:rPr lang="en-US" dirty="0" smtClean="0"/>
              <a:t>match undergraduate demographics per IPEDS</a:t>
            </a:r>
          </a:p>
          <a:p>
            <a:pPr lvl="1"/>
            <a:r>
              <a:rPr lang="en-US" dirty="0" smtClean="0"/>
              <a:t>5% ME</a:t>
            </a:r>
          </a:p>
          <a:p>
            <a:r>
              <a:rPr lang="en-US" dirty="0" smtClean="0"/>
              <a:t>All non-U.S.-based responses included in report where noted</a:t>
            </a:r>
          </a:p>
        </p:txBody>
      </p:sp>
    </p:spTree>
    <p:extLst>
      <p:ext uri="{BB962C8B-B14F-4D97-AF65-F5344CB8AC3E}">
        <p14:creationId xmlns:p14="http://schemas.microsoft.com/office/powerpoint/2010/main" val="57986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 Response </a:t>
            </a:r>
            <a:r>
              <a:rPr lang="en-US" dirty="0" smtClean="0"/>
              <a:t>Counts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686800" cy="315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1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15641</TotalTime>
  <Words>2957</Words>
  <Application>Microsoft Office PowerPoint</Application>
  <PresentationFormat>On-screen Show (4:3)</PresentationFormat>
  <Paragraphs>317</Paragraphs>
  <Slides>47</Slides>
  <Notes>32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ECAR Students and IT Study, 2012</vt:lpstr>
      <vt:lpstr>PowerPoint Presentation</vt:lpstr>
      <vt:lpstr>PowerPoint Presentation</vt:lpstr>
      <vt:lpstr>What Is It? </vt:lpstr>
      <vt:lpstr>Who is the Audience for This Work?</vt:lpstr>
      <vt:lpstr>Past, Present,  and Future</vt:lpstr>
      <vt:lpstr>Resource Hub: www.educause.edu/student-study </vt:lpstr>
      <vt:lpstr>Methodology</vt:lpstr>
      <vt:lpstr>Methodology: Response Counts</vt:lpstr>
      <vt:lpstr>Why Is This Work Important?</vt:lpstr>
      <vt:lpstr>PowerPoint Presentation</vt:lpstr>
      <vt:lpstr>Broad Thematic Messages</vt:lpstr>
      <vt:lpstr>Student engagement…</vt:lpstr>
      <vt:lpstr>Blended Learning Environments Are the Norm</vt:lpstr>
      <vt:lpstr>Technology Engages Students</vt:lpstr>
      <vt:lpstr>BYO technology…</vt:lpstr>
      <vt:lpstr>Trend Toward Mobility </vt:lpstr>
      <vt:lpstr>Extreme Mobility Still Supplemental</vt:lpstr>
      <vt:lpstr>Prolific and Diverse BYO Technology</vt:lpstr>
      <vt:lpstr>Using technology…</vt:lpstr>
      <vt:lpstr>Technology Commendations</vt:lpstr>
      <vt:lpstr>Beyond Devices</vt:lpstr>
      <vt:lpstr>Tech Literacy Isn’t Innate</vt:lpstr>
      <vt:lpstr>Listening to students…</vt:lpstr>
      <vt:lpstr>Communication Mode Selectivity</vt:lpstr>
      <vt:lpstr>Students Say: Use These More</vt:lpstr>
      <vt:lpstr>Students Also  Say…</vt:lpstr>
      <vt:lpstr>PowerPoint Presentation</vt:lpstr>
      <vt:lpstr>THEME 1: Blended Modalities and Engaging Students</vt:lpstr>
      <vt:lpstr>THEME 1: Blended Modalities and Engaging Students</vt:lpstr>
      <vt:lpstr>THEME 1: Blended Modalities and Engaging Students</vt:lpstr>
      <vt:lpstr>THEME 1: Blended Modalities and Engaging Students</vt:lpstr>
      <vt:lpstr>THEME 1: Blended Modalities and Engaging Students</vt:lpstr>
      <vt:lpstr>THEME 2: Moving Beyond Individual Devices and Platforms</vt:lpstr>
      <vt:lpstr>THEME 2: Moving Beyond Individual Devices and Platforms</vt:lpstr>
      <vt:lpstr>THEME 2: Moving Beyond Individual Devices and Platforms</vt:lpstr>
      <vt:lpstr>THEME 3: Tech Is Critical to Success and Future Accomplishments</vt:lpstr>
      <vt:lpstr>PowerPoint Presentation</vt:lpstr>
      <vt:lpstr>THEME 3: Tech Is Critical to Success and Future Accomplishments</vt:lpstr>
      <vt:lpstr>THEME 4: Communication Options</vt:lpstr>
      <vt:lpstr>THEME 4: Communication Options</vt:lpstr>
      <vt:lpstr>PowerPoint Presentation</vt:lpstr>
      <vt:lpstr>Participate in the Student Study</vt:lpstr>
      <vt:lpstr>Participate in the Student Study</vt:lpstr>
      <vt:lpstr>PowerPoint Presentation</vt:lpstr>
      <vt:lpstr>Participate in the Student Study</vt:lpstr>
      <vt:lpstr>Contact the 2013 SS Research Team: ecarstudy@educause.edu </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gdobbin</cp:lastModifiedBy>
  <cp:revision>107</cp:revision>
  <dcterms:created xsi:type="dcterms:W3CDTF">2012-08-08T18:23:13Z</dcterms:created>
  <dcterms:modified xsi:type="dcterms:W3CDTF">2012-11-14T15:24:16Z</dcterms:modified>
</cp:coreProperties>
</file>