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charts/chart15.xml" ContentType="application/vnd.openxmlformats-officedocument.drawingml.chart+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charts/chart17.xml" ContentType="application/vnd.openxmlformats-officedocument.drawingml.chart+xml"/>
  <Override PartName="/ppt/notesSlides/notesSlide26.xml" ContentType="application/vnd.openxmlformats-officedocument.presentationml.notesSlide+xml"/>
  <Override PartName="/ppt/charts/chart18.xml" ContentType="application/vnd.openxmlformats-officedocument.drawingml.chart+xml"/>
  <Override PartName="/ppt/notesSlides/notesSlide27.xml" ContentType="application/vnd.openxmlformats-officedocument.presentationml.notesSlide+xml"/>
  <Override PartName="/ppt/charts/chart1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3.xml" ContentType="application/vnd.openxmlformats-officedocument.drawingml.chart+xml"/>
  <Override PartName="/ppt/notesSlides/notesSlide37.xml" ContentType="application/vnd.openxmlformats-officedocument.presentationml.notesSlide+xml"/>
  <Override PartName="/ppt/charts/chart24.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5.xml" ContentType="application/vnd.openxmlformats-officedocument.drawingml.chart+xml"/>
  <Override PartName="/ppt/notesSlides/notesSlide40.xml" ContentType="application/vnd.openxmlformats-officedocument.presentationml.notesSlide+xml"/>
  <Override PartName="/ppt/charts/chart26.xml" ContentType="application/vnd.openxmlformats-officedocument.drawingml.chart+xml"/>
  <Override PartName="/ppt/notesSlides/notesSlide41.xml" ContentType="application/vnd.openxmlformats-officedocument.presentationml.notesSlide+xml"/>
  <Override PartName="/ppt/charts/chart27.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8.xml" ContentType="application/vnd.openxmlformats-officedocument.drawingml.chart+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55"/>
  </p:notesMasterIdLst>
  <p:handoutMasterIdLst>
    <p:handoutMasterId r:id="rId56"/>
  </p:handoutMasterIdLst>
  <p:sldIdLst>
    <p:sldId id="257" r:id="rId2"/>
    <p:sldId id="258" r:id="rId3"/>
    <p:sldId id="412" r:id="rId4"/>
    <p:sldId id="411" r:id="rId5"/>
    <p:sldId id="376" r:id="rId6"/>
    <p:sldId id="407" r:id="rId7"/>
    <p:sldId id="410" r:id="rId8"/>
    <p:sldId id="406" r:id="rId9"/>
    <p:sldId id="409" r:id="rId10"/>
    <p:sldId id="413" r:id="rId11"/>
    <p:sldId id="344" r:id="rId12"/>
    <p:sldId id="408" r:id="rId13"/>
    <p:sldId id="297" r:id="rId14"/>
    <p:sldId id="356" r:id="rId15"/>
    <p:sldId id="357" r:id="rId16"/>
    <p:sldId id="301" r:id="rId17"/>
    <p:sldId id="302" r:id="rId18"/>
    <p:sldId id="379" r:id="rId19"/>
    <p:sldId id="328" r:id="rId20"/>
    <p:sldId id="417" r:id="rId21"/>
    <p:sldId id="382" r:id="rId22"/>
    <p:sldId id="362" r:id="rId23"/>
    <p:sldId id="329" r:id="rId24"/>
    <p:sldId id="366" r:id="rId25"/>
    <p:sldId id="370" r:id="rId26"/>
    <p:sldId id="371" r:id="rId27"/>
    <p:sldId id="374" r:id="rId28"/>
    <p:sldId id="383" r:id="rId29"/>
    <p:sldId id="384" r:id="rId30"/>
    <p:sldId id="385" r:id="rId31"/>
    <p:sldId id="359" r:id="rId32"/>
    <p:sldId id="358" r:id="rId33"/>
    <p:sldId id="386" r:id="rId34"/>
    <p:sldId id="405" r:id="rId35"/>
    <p:sldId id="388" r:id="rId36"/>
    <p:sldId id="390" r:id="rId37"/>
    <p:sldId id="391" r:id="rId38"/>
    <p:sldId id="393" r:id="rId39"/>
    <p:sldId id="414" r:id="rId40"/>
    <p:sldId id="415" r:id="rId41"/>
    <p:sldId id="394" r:id="rId42"/>
    <p:sldId id="395" r:id="rId43"/>
    <p:sldId id="397" r:id="rId44"/>
    <p:sldId id="396" r:id="rId45"/>
    <p:sldId id="398" r:id="rId46"/>
    <p:sldId id="399" r:id="rId47"/>
    <p:sldId id="402" r:id="rId48"/>
    <p:sldId id="403" r:id="rId49"/>
    <p:sldId id="416" r:id="rId50"/>
    <p:sldId id="292" r:id="rId51"/>
    <p:sldId id="293" r:id="rId52"/>
    <p:sldId id="294" r:id="rId53"/>
    <p:sldId id="29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0DF6BAB-E33A-564F-B00E-E75EDB04FFC4}">
          <p14:sldIdLst>
            <p14:sldId id="257"/>
            <p14:sldId id="258"/>
            <p14:sldId id="412"/>
            <p14:sldId id="411"/>
            <p14:sldId id="376"/>
            <p14:sldId id="407"/>
            <p14:sldId id="410"/>
            <p14:sldId id="406"/>
            <p14:sldId id="409"/>
            <p14:sldId id="413"/>
            <p14:sldId id="344"/>
          </p14:sldIdLst>
        </p14:section>
        <p14:section name="IT Financials" id="{ACC9731D-4AC5-CE47-B31D-9C07B21E7910}">
          <p14:sldIdLst>
            <p14:sldId id="408"/>
            <p14:sldId id="297"/>
            <p14:sldId id="356"/>
            <p14:sldId id="357"/>
            <p14:sldId id="301"/>
            <p14:sldId id="302"/>
            <p14:sldId id="379"/>
            <p14:sldId id="328"/>
            <p14:sldId id="417"/>
            <p14:sldId id="382"/>
            <p14:sldId id="362"/>
          </p14:sldIdLst>
        </p14:section>
        <p14:section name="IT Staffing" id="{36DC3BA3-86F7-454B-869E-B6AC2FEF26EA}">
          <p14:sldIdLst>
            <p14:sldId id="329"/>
            <p14:sldId id="366"/>
            <p14:sldId id="370"/>
            <p14:sldId id="371"/>
            <p14:sldId id="374"/>
            <p14:sldId id="383"/>
            <p14:sldId id="384"/>
            <p14:sldId id="385"/>
            <p14:sldId id="359"/>
            <p14:sldId id="358"/>
          </p14:sldIdLst>
        </p14:section>
        <p14:section name="IT Services" id="{E3E894CF-6134-944F-9075-7CAE02D54FC9}">
          <p14:sldIdLst>
            <p14:sldId id="386"/>
            <p14:sldId id="405"/>
            <p14:sldId id="388"/>
            <p14:sldId id="390"/>
            <p14:sldId id="391"/>
            <p14:sldId id="393"/>
            <p14:sldId id="414"/>
            <p14:sldId id="415"/>
            <p14:sldId id="394"/>
            <p14:sldId id="395"/>
            <p14:sldId id="397"/>
            <p14:sldId id="396"/>
            <p14:sldId id="398"/>
            <p14:sldId id="399"/>
            <p14:sldId id="402"/>
            <p14:sldId id="403"/>
            <p14:sldId id="416"/>
          </p14:sldIdLst>
        </p14:section>
        <p14:section name="Methodology" id="{274F78B9-4F2A-0D4B-8CE5-5FE59042935E}">
          <p14:sldIdLst>
            <p14:sldId id="292"/>
            <p14:sldId id="293"/>
            <p14:sldId id="294"/>
            <p14:sldId id="29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 Arroway" initials="PA" lastIdx="35" clrIdx="0"/>
  <p:cmAuthor id="1" name="Leah Lang" initials="" lastIdx="7" clrIdx="1"/>
  <p:cmAuthor id="2" name="Susan Grajek" initials="SG" lastIdx="13" clrIdx="2"/>
  <p:cmAuthor id="3" name="Gregory Dobbin" initials="GD" lastIdx="1" clrIdx="3"/>
  <p:cmAuthor id="4" name="Jamie Reeves" initials="JR" lastIdx="39" clrIdx="4"/>
  <p:cmAuthor id="5" name="Mike Roedema" initials="MR" lastIdx="23"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62" autoAdjust="0"/>
    <p:restoredTop sz="81787" autoAdjust="0"/>
  </p:normalViewPr>
  <p:slideViewPr>
    <p:cSldViewPr>
      <p:cViewPr>
        <p:scale>
          <a:sx n="95" d="100"/>
          <a:sy n="95" d="100"/>
        </p:scale>
        <p:origin x="-370" y="-58"/>
      </p:cViewPr>
      <p:guideLst>
        <p:guide orient="horz" pos="2160"/>
        <p:guide pos="2880"/>
      </p:guideLst>
    </p:cSldViewPr>
  </p:slideViewPr>
  <p:outlineViewPr>
    <p:cViewPr>
      <p:scale>
        <a:sx n="33" d="100"/>
        <a:sy n="33" d="100"/>
      </p:scale>
      <p:origin x="0" y="332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Sheet1!$A$2</c:f>
              <c:strCache>
                <c:ptCount val="1"/>
                <c:pt idx="0">
                  <c:v>My institution</c:v>
                </c:pt>
              </c:strCache>
            </c:strRef>
          </c:tx>
          <c:spPr>
            <a:ln w="47625">
              <a:noFill/>
            </a:ln>
          </c:spPr>
          <c:marker>
            <c:symbol val="triangle"/>
            <c:size val="14"/>
          </c:marker>
          <c:dLbls>
            <c:dLblPos val="t"/>
            <c:showLegendKey val="0"/>
            <c:showVal val="1"/>
            <c:showCatName val="1"/>
            <c:showSerName val="1"/>
            <c:showPercent val="0"/>
            <c:showBubbleSize val="0"/>
            <c:separator>
</c:separator>
            <c:showLeaderLines val="0"/>
          </c:dLbls>
          <c:xVal>
            <c:numRef>
              <c:f>Sheet1!$B$2</c:f>
              <c:numCache>
                <c:formatCode>"$"#,##0</c:formatCode>
                <c:ptCount val="1"/>
                <c:pt idx="0">
                  <c:v>0</c:v>
                </c:pt>
              </c:numCache>
            </c:numRef>
          </c:xVal>
          <c:yVal>
            <c:numRef>
              <c:f>Sheet1!$C$2</c:f>
              <c:numCache>
                <c:formatCode>0.0%</c:formatCode>
                <c:ptCount val="1"/>
                <c:pt idx="0">
                  <c:v>0</c:v>
                </c:pt>
              </c:numCache>
            </c:numRef>
          </c:yVal>
          <c:smooth val="0"/>
        </c:ser>
        <c:ser>
          <c:idx val="1"/>
          <c:order val="1"/>
          <c:tx>
            <c:strRef>
              <c:f>Sheet1!$A$3</c:f>
              <c:strCache>
                <c:ptCount val="1"/>
                <c:pt idx="0">
                  <c:v>AA</c:v>
                </c:pt>
              </c:strCache>
            </c:strRef>
          </c:tx>
          <c:spPr>
            <a:ln w="47625">
              <a:noFill/>
            </a:ln>
          </c:spPr>
          <c:marker>
            <c:symbol val="square"/>
            <c:size val="14"/>
            <c:spPr>
              <a:solidFill>
                <a:schemeClr val="accent2"/>
              </a:solidFill>
            </c:spPr>
          </c:marker>
          <c:dLbls>
            <c:dLblPos val="t"/>
            <c:showLegendKey val="0"/>
            <c:showVal val="1"/>
            <c:showCatName val="1"/>
            <c:showSerName val="1"/>
            <c:showPercent val="0"/>
            <c:showBubbleSize val="0"/>
            <c:separator>
</c:separator>
            <c:showLeaderLines val="0"/>
          </c:dLbls>
          <c:xVal>
            <c:numRef>
              <c:f>Sheet1!$B$3</c:f>
              <c:numCache>
                <c:formatCode>"$"#,##0_);[Red]\("$"#,##0\)</c:formatCode>
                <c:ptCount val="1"/>
                <c:pt idx="0">
                  <c:v>637</c:v>
                </c:pt>
              </c:numCache>
            </c:numRef>
          </c:xVal>
          <c:yVal>
            <c:numRef>
              <c:f>Sheet1!$C$3</c:f>
              <c:numCache>
                <c:formatCode>0.0%</c:formatCode>
                <c:ptCount val="1"/>
                <c:pt idx="0">
                  <c:v>5.1999999999999998E-2</c:v>
                </c:pt>
              </c:numCache>
            </c:numRef>
          </c:yVal>
          <c:smooth val="0"/>
        </c:ser>
        <c:ser>
          <c:idx val="2"/>
          <c:order val="2"/>
          <c:tx>
            <c:strRef>
              <c:f>Sheet1!$A$4</c:f>
              <c:strCache>
                <c:ptCount val="1"/>
                <c:pt idx="0">
                  <c:v>BA</c:v>
                </c:pt>
              </c:strCache>
            </c:strRef>
          </c:tx>
          <c:spPr>
            <a:ln w="47625">
              <a:noFill/>
            </a:ln>
          </c:spPr>
          <c:marker>
            <c:symbol val="square"/>
            <c:size val="14"/>
            <c:spPr>
              <a:solidFill>
                <a:schemeClr val="accent3"/>
              </a:solidFill>
            </c:spPr>
          </c:marker>
          <c:dLbls>
            <c:dLblPos val="t"/>
            <c:showLegendKey val="0"/>
            <c:showVal val="1"/>
            <c:showCatName val="1"/>
            <c:showSerName val="1"/>
            <c:showPercent val="0"/>
            <c:showBubbleSize val="0"/>
            <c:separator>
</c:separator>
            <c:showLeaderLines val="0"/>
          </c:dLbls>
          <c:xVal>
            <c:numRef>
              <c:f>Sheet1!$B$4</c:f>
              <c:numCache>
                <c:formatCode>"$"#,##0_);[Red]\("$"#,##0\)</c:formatCode>
                <c:ptCount val="1"/>
                <c:pt idx="0">
                  <c:v>1281</c:v>
                </c:pt>
              </c:numCache>
            </c:numRef>
          </c:xVal>
          <c:yVal>
            <c:numRef>
              <c:f>Sheet1!$C$4</c:f>
              <c:numCache>
                <c:formatCode>0.0%</c:formatCode>
                <c:ptCount val="1"/>
                <c:pt idx="0">
                  <c:v>4.3999999999999997E-2</c:v>
                </c:pt>
              </c:numCache>
            </c:numRef>
          </c:yVal>
          <c:smooth val="0"/>
        </c:ser>
        <c:ser>
          <c:idx val="3"/>
          <c:order val="3"/>
          <c:tx>
            <c:strRef>
              <c:f>Sheet1!$A$5</c:f>
              <c:strCache>
                <c:ptCount val="1"/>
                <c:pt idx="0">
                  <c:v>MA public</c:v>
                </c:pt>
              </c:strCache>
            </c:strRef>
          </c:tx>
          <c:spPr>
            <a:ln w="47625">
              <a:noFill/>
            </a:ln>
          </c:spPr>
          <c:marker>
            <c:symbol val="circle"/>
            <c:size val="14"/>
            <c:spPr>
              <a:solidFill>
                <a:schemeClr val="accent5"/>
              </a:solidFill>
              <a:ln>
                <a:solidFill>
                  <a:schemeClr val="accent5"/>
                </a:solidFill>
              </a:ln>
            </c:spPr>
          </c:marker>
          <c:dLbls>
            <c:dLbl>
              <c:idx val="0"/>
              <c:layout>
                <c:manualLayout>
                  <c:x val="-2.6204481792717099E-2"/>
                  <c:y val="-4.5290606116095998E-2"/>
                </c:manualLayout>
              </c:layout>
              <c:dLblPos val="r"/>
              <c:showLegendKey val="0"/>
              <c:showVal val="1"/>
              <c:showCatName val="1"/>
              <c:showSerName val="1"/>
              <c:showPercent val="0"/>
              <c:showBubbleSize val="0"/>
              <c:separator>
</c:separator>
            </c:dLbl>
            <c:dLblPos val="t"/>
            <c:showLegendKey val="0"/>
            <c:showVal val="1"/>
            <c:showCatName val="1"/>
            <c:showSerName val="1"/>
            <c:showPercent val="0"/>
            <c:showBubbleSize val="0"/>
            <c:separator>
</c:separator>
            <c:showLeaderLines val="0"/>
          </c:dLbls>
          <c:xVal>
            <c:numRef>
              <c:f>Sheet1!$B$5</c:f>
              <c:numCache>
                <c:formatCode>"$"#,##0_);[Red]\("$"#,##0\)</c:formatCode>
                <c:ptCount val="1"/>
                <c:pt idx="0">
                  <c:v>684</c:v>
                </c:pt>
              </c:numCache>
            </c:numRef>
          </c:xVal>
          <c:yVal>
            <c:numRef>
              <c:f>Sheet1!$C$5</c:f>
              <c:numCache>
                <c:formatCode>0.0%</c:formatCode>
                <c:ptCount val="1"/>
                <c:pt idx="0">
                  <c:v>4.2999999999999997E-2</c:v>
                </c:pt>
              </c:numCache>
            </c:numRef>
          </c:yVal>
          <c:smooth val="0"/>
        </c:ser>
        <c:ser>
          <c:idx val="4"/>
          <c:order val="4"/>
          <c:tx>
            <c:strRef>
              <c:f>Sheet1!$A$6</c:f>
              <c:strCache>
                <c:ptCount val="1"/>
                <c:pt idx="0">
                  <c:v>MA private</c:v>
                </c:pt>
              </c:strCache>
            </c:strRef>
          </c:tx>
          <c:spPr>
            <a:ln w="47625">
              <a:noFill/>
            </a:ln>
          </c:spPr>
          <c:marker>
            <c:symbol val="circle"/>
            <c:size val="14"/>
            <c:spPr>
              <a:solidFill>
                <a:schemeClr val="accent5">
                  <a:lumMod val="40000"/>
                  <a:lumOff val="60000"/>
                </a:schemeClr>
              </a:solidFill>
              <a:ln>
                <a:solidFill>
                  <a:schemeClr val="accent5"/>
                </a:solidFill>
              </a:ln>
            </c:spPr>
          </c:marker>
          <c:dLbls>
            <c:dLblPos val="t"/>
            <c:showLegendKey val="0"/>
            <c:showVal val="1"/>
            <c:showCatName val="1"/>
            <c:showSerName val="1"/>
            <c:showPercent val="0"/>
            <c:showBubbleSize val="0"/>
            <c:separator>
</c:separator>
            <c:showLeaderLines val="0"/>
          </c:dLbls>
          <c:xVal>
            <c:numRef>
              <c:f>Sheet1!$B$6</c:f>
              <c:numCache>
                <c:formatCode>"$"#,##0_);[Red]\("$"#,##0\)</c:formatCode>
                <c:ptCount val="1"/>
                <c:pt idx="0">
                  <c:v>987</c:v>
                </c:pt>
              </c:numCache>
            </c:numRef>
          </c:xVal>
          <c:yVal>
            <c:numRef>
              <c:f>Sheet1!$C$6</c:f>
              <c:numCache>
                <c:formatCode>0.0%</c:formatCode>
                <c:ptCount val="1"/>
                <c:pt idx="0">
                  <c:v>4.4999999999999998E-2</c:v>
                </c:pt>
              </c:numCache>
            </c:numRef>
          </c:yVal>
          <c:smooth val="0"/>
        </c:ser>
        <c:ser>
          <c:idx val="5"/>
          <c:order val="5"/>
          <c:tx>
            <c:strRef>
              <c:f>Sheet1!$A$7</c:f>
              <c:strCache>
                <c:ptCount val="1"/>
                <c:pt idx="0">
                  <c:v>DR public</c:v>
                </c:pt>
              </c:strCache>
            </c:strRef>
          </c:tx>
          <c:spPr>
            <a:ln w="47625">
              <a:noFill/>
            </a:ln>
          </c:spPr>
          <c:marker>
            <c:symbol val="circle"/>
            <c:size val="14"/>
          </c:marker>
          <c:dLbls>
            <c:dLblPos val="t"/>
            <c:showLegendKey val="0"/>
            <c:showVal val="1"/>
            <c:showCatName val="1"/>
            <c:showSerName val="1"/>
            <c:showPercent val="0"/>
            <c:showBubbleSize val="0"/>
            <c:separator>
</c:separator>
            <c:showLeaderLines val="0"/>
          </c:dLbls>
          <c:xVal>
            <c:numRef>
              <c:f>Sheet1!$B$7</c:f>
              <c:numCache>
                <c:formatCode>"$"#,##0_);[Red]\("$"#,##0\)</c:formatCode>
                <c:ptCount val="1"/>
                <c:pt idx="0">
                  <c:v>968</c:v>
                </c:pt>
              </c:numCache>
            </c:numRef>
          </c:xVal>
          <c:yVal>
            <c:numRef>
              <c:f>Sheet1!$C$7</c:f>
              <c:numCache>
                <c:formatCode>0.0%</c:formatCode>
                <c:ptCount val="1"/>
                <c:pt idx="0">
                  <c:v>3.3000000000000002E-2</c:v>
                </c:pt>
              </c:numCache>
            </c:numRef>
          </c:yVal>
          <c:smooth val="0"/>
        </c:ser>
        <c:ser>
          <c:idx val="6"/>
          <c:order val="6"/>
          <c:tx>
            <c:strRef>
              <c:f>Sheet1!$A$8</c:f>
              <c:strCache>
                <c:ptCount val="1"/>
                <c:pt idx="0">
                  <c:v>DR private</c:v>
                </c:pt>
              </c:strCache>
            </c:strRef>
          </c:tx>
          <c:spPr>
            <a:ln w="47625">
              <a:noFill/>
            </a:ln>
          </c:spPr>
          <c:marker>
            <c:symbol val="circle"/>
            <c:size val="14"/>
            <c:spPr>
              <a:solidFill>
                <a:schemeClr val="accent6">
                  <a:lumMod val="40000"/>
                  <a:lumOff val="60000"/>
                </a:schemeClr>
              </a:solidFill>
              <a:ln>
                <a:solidFill>
                  <a:schemeClr val="accent6"/>
                </a:solidFill>
              </a:ln>
            </c:spPr>
          </c:marker>
          <c:dLbls>
            <c:dLbl>
              <c:idx val="0"/>
              <c:layout>
                <c:manualLayout>
                  <c:x val="-5.6372659299940397E-2"/>
                  <c:y val="-7.3197582860281996E-2"/>
                </c:manualLayout>
              </c:layout>
              <c:dLblPos val="r"/>
              <c:showLegendKey val="0"/>
              <c:showVal val="1"/>
              <c:showCatName val="1"/>
              <c:showSerName val="1"/>
              <c:showPercent val="0"/>
              <c:showBubbleSize val="0"/>
              <c:separator>
</c:separator>
            </c:dLbl>
            <c:dLblPos val="t"/>
            <c:showLegendKey val="0"/>
            <c:showVal val="1"/>
            <c:showCatName val="1"/>
            <c:showSerName val="1"/>
            <c:showPercent val="0"/>
            <c:showBubbleSize val="0"/>
            <c:separator>
</c:separator>
            <c:showLeaderLines val="0"/>
          </c:dLbls>
          <c:xVal>
            <c:numRef>
              <c:f>Sheet1!$B$8</c:f>
              <c:numCache>
                <c:formatCode>"$"#,##0_);[Red]\("$"#,##0\)</c:formatCode>
                <c:ptCount val="1"/>
                <c:pt idx="0">
                  <c:v>1620</c:v>
                </c:pt>
              </c:numCache>
            </c:numRef>
          </c:xVal>
          <c:yVal>
            <c:numRef>
              <c:f>Sheet1!$C$8</c:f>
              <c:numCache>
                <c:formatCode>0.0%</c:formatCode>
                <c:ptCount val="1"/>
                <c:pt idx="0">
                  <c:v>3.5999999999999997E-2</c:v>
                </c:pt>
              </c:numCache>
            </c:numRef>
          </c:yVal>
          <c:smooth val="0"/>
        </c:ser>
        <c:dLbls>
          <c:showLegendKey val="0"/>
          <c:showVal val="0"/>
          <c:showCatName val="0"/>
          <c:showSerName val="0"/>
          <c:showPercent val="0"/>
          <c:showBubbleSize val="0"/>
        </c:dLbls>
        <c:axId val="91244416"/>
        <c:axId val="91271168"/>
      </c:scatterChart>
      <c:valAx>
        <c:axId val="91244416"/>
        <c:scaling>
          <c:orientation val="minMax"/>
        </c:scaling>
        <c:delete val="0"/>
        <c:axPos val="b"/>
        <c:majorGridlines/>
        <c:title>
          <c:tx>
            <c:rich>
              <a:bodyPr/>
              <a:lstStyle/>
              <a:p>
                <a:pPr>
                  <a:defRPr/>
                </a:pPr>
                <a:r>
                  <a:rPr lang="en-US" dirty="0"/>
                  <a:t>Median total central IT spending per institutional FTE (students, faculty, and staff</a:t>
                </a:r>
                <a:r>
                  <a:rPr lang="en-US" dirty="0" smtClean="0"/>
                  <a:t>) </a:t>
                </a:r>
                <a:endParaRPr lang="en-US" dirty="0"/>
              </a:p>
              <a:p>
                <a:pPr>
                  <a:defRPr/>
                </a:pPr>
                <a:r>
                  <a:rPr lang="en-US" dirty="0" smtClean="0"/>
                  <a:t>(all </a:t>
                </a:r>
                <a:r>
                  <a:rPr lang="en-US" dirty="0" err="1" smtClean="0"/>
                  <a:t>nonspecialized</a:t>
                </a:r>
                <a:r>
                  <a:rPr lang="en-US" baseline="0" dirty="0" smtClean="0"/>
                  <a:t> </a:t>
                </a:r>
                <a:r>
                  <a:rPr lang="en-US" dirty="0" smtClean="0"/>
                  <a:t>U.S</a:t>
                </a:r>
                <a:r>
                  <a:rPr lang="en-US" dirty="0"/>
                  <a:t>. median =</a:t>
                </a:r>
                <a:r>
                  <a:rPr lang="en-US" dirty="0">
                    <a:solidFill>
                      <a:schemeClr val="tx1"/>
                    </a:solidFill>
                  </a:rPr>
                  <a:t> $</a:t>
                </a:r>
                <a:r>
                  <a:rPr lang="en-US" dirty="0" smtClean="0">
                    <a:solidFill>
                      <a:schemeClr val="tx1"/>
                    </a:solidFill>
                  </a:rPr>
                  <a:t>917</a:t>
                </a:r>
                <a:r>
                  <a:rPr lang="en-US" dirty="0" smtClean="0"/>
                  <a:t>)</a:t>
                </a:r>
                <a:endParaRPr lang="en-US" dirty="0"/>
              </a:p>
            </c:rich>
          </c:tx>
          <c:overlay val="0"/>
        </c:title>
        <c:numFmt formatCode="&quot;$&quot;#,##0" sourceLinked="1"/>
        <c:majorTickMark val="out"/>
        <c:minorTickMark val="none"/>
        <c:tickLblPos val="nextTo"/>
        <c:crossAx val="91271168"/>
        <c:crosses val="autoZero"/>
        <c:crossBetween val="midCat"/>
        <c:majorUnit val="917"/>
      </c:valAx>
      <c:valAx>
        <c:axId val="91271168"/>
        <c:scaling>
          <c:orientation val="minMax"/>
        </c:scaling>
        <c:delete val="0"/>
        <c:axPos val="l"/>
        <c:majorGridlines/>
        <c:title>
          <c:tx>
            <c:rich>
              <a:bodyPr rot="-5400000" vert="horz"/>
              <a:lstStyle/>
              <a:p>
                <a:pPr>
                  <a:defRPr/>
                </a:pPr>
                <a:r>
                  <a:rPr lang="en-US" dirty="0"/>
                  <a:t>Median total central IT spending as </a:t>
                </a:r>
                <a:r>
                  <a:rPr lang="en-US" dirty="0" smtClean="0"/>
                  <a:t>a percentage </a:t>
                </a:r>
                <a:r>
                  <a:rPr lang="en-US" dirty="0"/>
                  <a:t>of institutional expenses </a:t>
                </a:r>
                <a:r>
                  <a:rPr lang="en-US" dirty="0" smtClean="0"/>
                  <a:t>(all </a:t>
                </a:r>
                <a:r>
                  <a:rPr lang="en-US" dirty="0" err="1" smtClean="0"/>
                  <a:t>nonspecialized</a:t>
                </a:r>
                <a:r>
                  <a:rPr lang="en-US" dirty="0" smtClean="0"/>
                  <a:t> </a:t>
                </a:r>
                <a:r>
                  <a:rPr lang="en-US" dirty="0"/>
                  <a:t>U.S. median = 4.2%)</a:t>
                </a:r>
              </a:p>
            </c:rich>
          </c:tx>
          <c:overlay val="0"/>
        </c:title>
        <c:numFmt formatCode="0.0%" sourceLinked="1"/>
        <c:majorTickMark val="out"/>
        <c:minorTickMark val="none"/>
        <c:tickLblPos val="nextTo"/>
        <c:crossAx val="91244416"/>
        <c:crosses val="autoZero"/>
        <c:crossBetween val="midCat"/>
        <c:majorUnit val="4.2000000000000003E-2"/>
      </c:valAx>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Central IT outsourcing spending as a percentage of total central IT spending</c:v>
                </c:pt>
              </c:strCache>
            </c:strRef>
          </c:tx>
          <c:invertIfNegative val="0"/>
          <c:dPt>
            <c:idx val="0"/>
            <c:invertIfNegative val="0"/>
            <c:bubble3D val="0"/>
            <c:spPr>
              <a:solidFill>
                <a:schemeClr val="accent6">
                  <a:lumMod val="40000"/>
                  <a:lumOff val="60000"/>
                </a:schemeClr>
              </a:solidFill>
            </c:spPr>
          </c:dPt>
          <c:dPt>
            <c:idx val="1"/>
            <c:invertIfNegative val="0"/>
            <c:bubble3D val="0"/>
            <c:spPr>
              <a:solidFill>
                <a:schemeClr val="accent6"/>
              </a:solidFill>
            </c:spPr>
          </c:dPt>
          <c:dPt>
            <c:idx val="2"/>
            <c:invertIfNegative val="0"/>
            <c:bubble3D val="0"/>
            <c:spPr>
              <a:solidFill>
                <a:schemeClr val="accent5">
                  <a:lumMod val="40000"/>
                  <a:lumOff val="60000"/>
                </a:schemeClr>
              </a:solidFill>
            </c:spPr>
          </c:dPt>
          <c:dPt>
            <c:idx val="3"/>
            <c:invertIfNegative val="0"/>
            <c:bubble3D val="0"/>
            <c:spPr>
              <a:solidFill>
                <a:schemeClr val="accent5"/>
              </a:solidFill>
            </c:spPr>
          </c:dPt>
          <c:dPt>
            <c:idx val="4"/>
            <c:invertIfNegative val="0"/>
            <c:bubble3D val="0"/>
            <c:spPr>
              <a:solidFill>
                <a:schemeClr val="accent3"/>
              </a:solidFill>
            </c:spPr>
          </c:dPt>
          <c:dPt>
            <c:idx val="5"/>
            <c:invertIfNegative val="0"/>
            <c:bubble3D val="0"/>
            <c:spPr>
              <a:solidFill>
                <a:schemeClr val="accent2"/>
              </a:solidFill>
            </c:spPr>
          </c:dPt>
          <c:dPt>
            <c:idx val="7"/>
            <c:invertIfNegative val="0"/>
            <c:bubble3D val="0"/>
            <c:spPr>
              <a:solidFill>
                <a:schemeClr val="bg1">
                  <a:lumMod val="75000"/>
                </a:schemeClr>
              </a:solidFill>
            </c:spPr>
          </c:dPt>
          <c:dLbls>
            <c:showLegendKey val="0"/>
            <c:showVal val="1"/>
            <c:showCatName val="0"/>
            <c:showSerName val="0"/>
            <c:showPercent val="0"/>
            <c:showBubbleSize val="0"/>
            <c:showLeaderLines val="0"/>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c:formatCode>
                <c:ptCount val="9"/>
                <c:pt idx="0">
                  <c:v>0.04</c:v>
                </c:pt>
                <c:pt idx="1">
                  <c:v>0.01</c:v>
                </c:pt>
                <c:pt idx="2">
                  <c:v>0.04</c:v>
                </c:pt>
                <c:pt idx="3">
                  <c:v>0.01</c:v>
                </c:pt>
                <c:pt idx="4">
                  <c:v>0.03</c:v>
                </c:pt>
                <c:pt idx="5">
                  <c:v>0.02</c:v>
                </c:pt>
                <c:pt idx="7">
                  <c:v>0.02</c:v>
                </c:pt>
              </c:numCache>
            </c:numRef>
          </c:val>
        </c:ser>
        <c:dLbls>
          <c:showLegendKey val="0"/>
          <c:showVal val="0"/>
          <c:showCatName val="0"/>
          <c:showSerName val="0"/>
          <c:showPercent val="0"/>
          <c:showBubbleSize val="0"/>
        </c:dLbls>
        <c:gapWidth val="150"/>
        <c:axId val="93653248"/>
        <c:axId val="93663232"/>
      </c:barChart>
      <c:catAx>
        <c:axId val="93653248"/>
        <c:scaling>
          <c:orientation val="minMax"/>
        </c:scaling>
        <c:delete val="0"/>
        <c:axPos val="l"/>
        <c:majorTickMark val="out"/>
        <c:minorTickMark val="none"/>
        <c:tickLblPos val="nextTo"/>
        <c:crossAx val="93663232"/>
        <c:crosses val="autoZero"/>
        <c:auto val="1"/>
        <c:lblAlgn val="ctr"/>
        <c:lblOffset val="100"/>
        <c:noMultiLvlLbl val="0"/>
      </c:catAx>
      <c:valAx>
        <c:axId val="93663232"/>
        <c:scaling>
          <c:orientation val="minMax"/>
        </c:scaling>
        <c:delete val="0"/>
        <c:axPos val="b"/>
        <c:majorGridlines/>
        <c:title>
          <c:tx>
            <c:rich>
              <a:bodyPr rot="0" vert="horz"/>
              <a:lstStyle/>
              <a:p>
                <a:pPr>
                  <a:defRPr/>
                </a:pPr>
                <a:r>
                  <a:rPr lang="en-US"/>
                  <a:t>Median central IT outsourcing spending as a percentage of total central IT spending </a:t>
                </a:r>
              </a:p>
            </c:rich>
          </c:tx>
          <c:layout>
            <c:manualLayout>
              <c:xMode val="edge"/>
              <c:yMode val="edge"/>
              <c:x val="0.242526301859326"/>
              <c:y val="0.94232576451199401"/>
            </c:manualLayout>
          </c:layout>
          <c:overlay val="0"/>
        </c:title>
        <c:numFmt formatCode="0%" sourceLinked="1"/>
        <c:majorTickMark val="out"/>
        <c:minorTickMark val="none"/>
        <c:tickLblPos val="nextTo"/>
        <c:crossAx val="93653248"/>
        <c:crosses val="autoZero"/>
        <c:crossBetween val="between"/>
        <c:majorUnit val="0.01"/>
      </c:valAx>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Central IT FTEs per 1,000 institutional FTEs</c:v>
                </c:pt>
              </c:strCache>
            </c:strRef>
          </c:tx>
          <c:spPr>
            <a:solidFill>
              <a:srgbClr val="4F81BD"/>
            </a:solidFill>
          </c:spPr>
          <c:invertIfNegative val="0"/>
          <c:dPt>
            <c:idx val="0"/>
            <c:invertIfNegative val="0"/>
            <c:bubble3D val="0"/>
            <c:spPr>
              <a:solidFill>
                <a:schemeClr val="accent6">
                  <a:lumMod val="40000"/>
                  <a:lumOff val="60000"/>
                </a:schemeClr>
              </a:solidFill>
            </c:spPr>
          </c:dPt>
          <c:dPt>
            <c:idx val="1"/>
            <c:invertIfNegative val="0"/>
            <c:bubble3D val="0"/>
            <c:spPr>
              <a:solidFill>
                <a:schemeClr val="accent6"/>
              </a:solidFill>
            </c:spPr>
          </c:dPt>
          <c:dPt>
            <c:idx val="2"/>
            <c:invertIfNegative val="0"/>
            <c:bubble3D val="0"/>
            <c:spPr>
              <a:solidFill>
                <a:schemeClr val="accent5">
                  <a:lumMod val="40000"/>
                  <a:lumOff val="60000"/>
                </a:schemeClr>
              </a:solidFill>
            </c:spPr>
          </c:dPt>
          <c:dPt>
            <c:idx val="3"/>
            <c:invertIfNegative val="0"/>
            <c:bubble3D val="0"/>
            <c:spPr>
              <a:solidFill>
                <a:schemeClr val="accent5"/>
              </a:solidFill>
            </c:spPr>
          </c:dPt>
          <c:dPt>
            <c:idx val="4"/>
            <c:invertIfNegative val="0"/>
            <c:bubble3D val="0"/>
            <c:spPr>
              <a:solidFill>
                <a:schemeClr val="accent3"/>
              </a:solidFill>
            </c:spPr>
          </c:dPt>
          <c:dPt>
            <c:idx val="5"/>
            <c:invertIfNegative val="0"/>
            <c:bubble3D val="0"/>
            <c:spPr>
              <a:solidFill>
                <a:schemeClr val="accent2"/>
              </a:solidFill>
            </c:spPr>
          </c:dPt>
          <c:dPt>
            <c:idx val="7"/>
            <c:invertIfNegative val="0"/>
            <c:bubble3D val="0"/>
            <c:spPr>
              <a:solidFill>
                <a:schemeClr val="bg1">
                  <a:lumMod val="75000"/>
                </a:schemeClr>
              </a:solidFill>
            </c:spPr>
          </c:dPt>
          <c:dLbls>
            <c:showLegendKey val="0"/>
            <c:showVal val="1"/>
            <c:showCatName val="0"/>
            <c:showSerName val="0"/>
            <c:showPercent val="0"/>
            <c:showBubbleSize val="0"/>
            <c:showLeaderLines val="0"/>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0.0</c:formatCode>
                <c:ptCount val="9"/>
                <c:pt idx="0">
                  <c:v>9.7000000000000011</c:v>
                </c:pt>
                <c:pt idx="1">
                  <c:v>7</c:v>
                </c:pt>
                <c:pt idx="2">
                  <c:v>9.2000000000000011</c:v>
                </c:pt>
                <c:pt idx="3">
                  <c:v>7</c:v>
                </c:pt>
                <c:pt idx="4">
                  <c:v>11.1</c:v>
                </c:pt>
                <c:pt idx="5">
                  <c:v>5.2</c:v>
                </c:pt>
                <c:pt idx="7">
                  <c:v>7.8</c:v>
                </c:pt>
                <c:pt idx="8">
                  <c:v>0</c:v>
                </c:pt>
              </c:numCache>
            </c:numRef>
          </c:val>
        </c:ser>
        <c:dLbls>
          <c:showLegendKey val="0"/>
          <c:showVal val="0"/>
          <c:showCatName val="0"/>
          <c:showSerName val="0"/>
          <c:showPercent val="0"/>
          <c:showBubbleSize val="0"/>
        </c:dLbls>
        <c:gapWidth val="150"/>
        <c:axId val="93368704"/>
        <c:axId val="93370240"/>
      </c:barChart>
      <c:catAx>
        <c:axId val="93368704"/>
        <c:scaling>
          <c:orientation val="minMax"/>
        </c:scaling>
        <c:delete val="0"/>
        <c:axPos val="l"/>
        <c:majorTickMark val="out"/>
        <c:minorTickMark val="none"/>
        <c:tickLblPos val="nextTo"/>
        <c:crossAx val="93370240"/>
        <c:crosses val="autoZero"/>
        <c:auto val="1"/>
        <c:lblAlgn val="ctr"/>
        <c:lblOffset val="100"/>
        <c:noMultiLvlLbl val="0"/>
      </c:catAx>
      <c:valAx>
        <c:axId val="93370240"/>
        <c:scaling>
          <c:orientation val="minMax"/>
        </c:scaling>
        <c:delete val="0"/>
        <c:axPos val="b"/>
        <c:majorGridlines/>
        <c:title>
          <c:tx>
            <c:rich>
              <a:bodyPr rot="0" vert="horz"/>
              <a:lstStyle/>
              <a:p>
                <a:pPr>
                  <a:defRPr/>
                </a:pPr>
                <a:r>
                  <a:rPr lang="en-US"/>
                  <a:t>Median central IT FTEs per 1,000 institutional FTEs</a:t>
                </a:r>
              </a:p>
            </c:rich>
          </c:tx>
          <c:overlay val="0"/>
        </c:title>
        <c:numFmt formatCode="0" sourceLinked="0"/>
        <c:majorTickMark val="out"/>
        <c:minorTickMark val="none"/>
        <c:tickLblPos val="nextTo"/>
        <c:crossAx val="9336870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spPr>
            <a:ln>
              <a:solidFill>
                <a:schemeClr val="accent1"/>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Sheet1!$B$2:$B$6</c:f>
              <c:numCache>
                <c:formatCode>General</c:formatCode>
                <c:ptCount val="5"/>
              </c:numCache>
            </c:numRef>
          </c:val>
          <c:smooth val="0"/>
        </c:ser>
        <c:ser>
          <c:idx val="7"/>
          <c:order val="1"/>
          <c:tx>
            <c:strRef>
              <c:f>Sheet1!$I$1</c:f>
              <c:strCache>
                <c:ptCount val="1"/>
                <c:pt idx="0">
                  <c:v>All nonspecialized U.S.</c:v>
                </c:pt>
              </c:strCache>
            </c:strRef>
          </c:tx>
          <c:spPr>
            <a:ln>
              <a:solidFill>
                <a:schemeClr val="bg1">
                  <a:lumMod val="75000"/>
                </a:schemeClr>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Sheet1!$I$2:$I$6</c:f>
              <c:numCache>
                <c:formatCode>0.0</c:formatCode>
                <c:ptCount val="5"/>
                <c:pt idx="0">
                  <c:v>7.7</c:v>
                </c:pt>
                <c:pt idx="1">
                  <c:v>7.6</c:v>
                </c:pt>
                <c:pt idx="2">
                  <c:v>7.5</c:v>
                </c:pt>
                <c:pt idx="3">
                  <c:v>7.7</c:v>
                </c:pt>
                <c:pt idx="4">
                  <c:v>7.8</c:v>
                </c:pt>
              </c:numCache>
            </c:numRef>
          </c:val>
          <c:smooth val="0"/>
        </c:ser>
        <c:ser>
          <c:idx val="1"/>
          <c:order val="2"/>
          <c:tx>
            <c:strRef>
              <c:f>Sheet1!$C$1</c:f>
              <c:strCache>
                <c:ptCount val="1"/>
                <c:pt idx="0">
                  <c:v>AA</c:v>
                </c:pt>
              </c:strCache>
            </c:strRef>
          </c:tx>
          <c:spPr>
            <a:ln>
              <a:solidFill>
                <a:schemeClr val="accent2"/>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Sheet1!$C$2:$C$6</c:f>
              <c:numCache>
                <c:formatCode>0.0</c:formatCode>
                <c:ptCount val="5"/>
                <c:pt idx="0">
                  <c:v>4.5</c:v>
                </c:pt>
                <c:pt idx="1">
                  <c:v>4.5999999999999996</c:v>
                </c:pt>
                <c:pt idx="2">
                  <c:v>4.8</c:v>
                </c:pt>
                <c:pt idx="3">
                  <c:v>4.7</c:v>
                </c:pt>
                <c:pt idx="4">
                  <c:v>5.2</c:v>
                </c:pt>
              </c:numCache>
            </c:numRef>
          </c:val>
          <c:smooth val="0"/>
        </c:ser>
        <c:ser>
          <c:idx val="2"/>
          <c:order val="3"/>
          <c:tx>
            <c:strRef>
              <c:f>Sheet1!$D$1</c:f>
              <c:strCache>
                <c:ptCount val="1"/>
                <c:pt idx="0">
                  <c:v>BA</c:v>
                </c:pt>
              </c:strCache>
            </c:strRef>
          </c:tx>
          <c:marker>
            <c:symbol val="none"/>
          </c:marker>
          <c:cat>
            <c:strRef>
              <c:f>Sheet1!$A$2:$A$6</c:f>
              <c:strCache>
                <c:ptCount val="5"/>
                <c:pt idx="0">
                  <c:v>FY2010/11</c:v>
                </c:pt>
                <c:pt idx="1">
                  <c:v>FY2011/12</c:v>
                </c:pt>
                <c:pt idx="2">
                  <c:v>FY2012/13</c:v>
                </c:pt>
                <c:pt idx="3">
                  <c:v>FY2013/14</c:v>
                </c:pt>
                <c:pt idx="4">
                  <c:v>FY2014/15</c:v>
                </c:pt>
              </c:strCache>
            </c:strRef>
          </c:cat>
          <c:val>
            <c:numRef>
              <c:f>Sheet1!$D$2:$D$6</c:f>
              <c:numCache>
                <c:formatCode>0.0</c:formatCode>
                <c:ptCount val="5"/>
                <c:pt idx="0">
                  <c:v>10.7</c:v>
                </c:pt>
                <c:pt idx="1">
                  <c:v>11.1</c:v>
                </c:pt>
                <c:pt idx="2">
                  <c:v>10</c:v>
                </c:pt>
                <c:pt idx="3">
                  <c:v>10.3</c:v>
                </c:pt>
                <c:pt idx="4">
                  <c:v>11.1</c:v>
                </c:pt>
              </c:numCache>
            </c:numRef>
          </c:val>
          <c:smooth val="0"/>
        </c:ser>
        <c:ser>
          <c:idx val="3"/>
          <c:order val="4"/>
          <c:tx>
            <c:strRef>
              <c:f>Sheet1!$E$1</c:f>
              <c:strCache>
                <c:ptCount val="1"/>
                <c:pt idx="0">
                  <c:v>MA public</c:v>
                </c:pt>
              </c:strCache>
            </c:strRef>
          </c:tx>
          <c:spPr>
            <a:ln>
              <a:solidFill>
                <a:schemeClr val="accent5"/>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Sheet1!$E$2:$E$6</c:f>
              <c:numCache>
                <c:formatCode>0.0</c:formatCode>
                <c:ptCount val="5"/>
                <c:pt idx="0">
                  <c:v>7.1</c:v>
                </c:pt>
                <c:pt idx="1">
                  <c:v>6.6</c:v>
                </c:pt>
                <c:pt idx="2">
                  <c:v>6.9</c:v>
                </c:pt>
                <c:pt idx="3">
                  <c:v>7.2</c:v>
                </c:pt>
                <c:pt idx="4">
                  <c:v>7</c:v>
                </c:pt>
              </c:numCache>
            </c:numRef>
          </c:val>
          <c:smooth val="0"/>
        </c:ser>
        <c:ser>
          <c:idx val="4"/>
          <c:order val="5"/>
          <c:tx>
            <c:strRef>
              <c:f>Sheet1!$F$1</c:f>
              <c:strCache>
                <c:ptCount val="1"/>
                <c:pt idx="0">
                  <c:v>MA private</c:v>
                </c:pt>
              </c:strCache>
            </c:strRef>
          </c:tx>
          <c:spPr>
            <a:ln>
              <a:solidFill>
                <a:schemeClr val="accent5">
                  <a:lumMod val="40000"/>
                  <a:lumOff val="60000"/>
                </a:schemeClr>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Sheet1!$F$2:$F$6</c:f>
              <c:numCache>
                <c:formatCode>0.0</c:formatCode>
                <c:ptCount val="5"/>
                <c:pt idx="0">
                  <c:v>8.8000000000000007</c:v>
                </c:pt>
                <c:pt idx="1">
                  <c:v>8.4</c:v>
                </c:pt>
                <c:pt idx="2">
                  <c:v>8.2000000000000011</c:v>
                </c:pt>
                <c:pt idx="3">
                  <c:v>8.6</c:v>
                </c:pt>
                <c:pt idx="4">
                  <c:v>9.2000000000000011</c:v>
                </c:pt>
              </c:numCache>
            </c:numRef>
          </c:val>
          <c:smooth val="0"/>
        </c:ser>
        <c:ser>
          <c:idx val="5"/>
          <c:order val="6"/>
          <c:tx>
            <c:strRef>
              <c:f>Sheet1!$G$1</c:f>
              <c:strCache>
                <c:ptCount val="1"/>
                <c:pt idx="0">
                  <c:v>DR public</c:v>
                </c:pt>
              </c:strCache>
            </c:strRef>
          </c:tx>
          <c:spPr>
            <a:ln>
              <a:solidFill>
                <a:schemeClr val="accent6"/>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Sheet1!$G$2:$G$6</c:f>
              <c:numCache>
                <c:formatCode>0.0</c:formatCode>
                <c:ptCount val="5"/>
                <c:pt idx="0">
                  <c:v>7.2</c:v>
                </c:pt>
                <c:pt idx="1">
                  <c:v>6.8</c:v>
                </c:pt>
                <c:pt idx="2">
                  <c:v>7</c:v>
                </c:pt>
                <c:pt idx="3">
                  <c:v>7.1</c:v>
                </c:pt>
                <c:pt idx="4">
                  <c:v>7</c:v>
                </c:pt>
              </c:numCache>
            </c:numRef>
          </c:val>
          <c:smooth val="0"/>
        </c:ser>
        <c:ser>
          <c:idx val="6"/>
          <c:order val="7"/>
          <c:tx>
            <c:strRef>
              <c:f>Sheet1!$H$1</c:f>
              <c:strCache>
                <c:ptCount val="1"/>
                <c:pt idx="0">
                  <c:v>DR private</c:v>
                </c:pt>
              </c:strCache>
            </c:strRef>
          </c:tx>
          <c:spPr>
            <a:ln>
              <a:solidFill>
                <a:schemeClr val="accent6">
                  <a:lumMod val="40000"/>
                  <a:lumOff val="60000"/>
                </a:schemeClr>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Sheet1!$H$2:$H$6</c:f>
              <c:numCache>
                <c:formatCode>0.0</c:formatCode>
                <c:ptCount val="5"/>
                <c:pt idx="0">
                  <c:v>9.6</c:v>
                </c:pt>
                <c:pt idx="1">
                  <c:v>9.8000000000000007</c:v>
                </c:pt>
                <c:pt idx="2">
                  <c:v>9.9</c:v>
                </c:pt>
                <c:pt idx="3">
                  <c:v>9.7000000000000011</c:v>
                </c:pt>
                <c:pt idx="4">
                  <c:v>9.7000000000000011</c:v>
                </c:pt>
              </c:numCache>
            </c:numRef>
          </c:val>
          <c:smooth val="0"/>
        </c:ser>
        <c:dLbls>
          <c:showLegendKey val="0"/>
          <c:showVal val="0"/>
          <c:showCatName val="0"/>
          <c:showSerName val="0"/>
          <c:showPercent val="0"/>
          <c:showBubbleSize val="0"/>
        </c:dLbls>
        <c:marker val="1"/>
        <c:smooth val="0"/>
        <c:axId val="93500928"/>
        <c:axId val="93502848"/>
      </c:lineChart>
      <c:catAx>
        <c:axId val="93500928"/>
        <c:scaling>
          <c:orientation val="minMax"/>
        </c:scaling>
        <c:delete val="0"/>
        <c:axPos val="b"/>
        <c:title>
          <c:tx>
            <c:rich>
              <a:bodyPr/>
              <a:lstStyle/>
              <a:p>
                <a:pPr>
                  <a:defRPr/>
                </a:pPr>
                <a:r>
                  <a:rPr lang="en-US" dirty="0"/>
                  <a:t>Fiscal </a:t>
                </a:r>
                <a:r>
                  <a:rPr lang="en-US" dirty="0" smtClean="0"/>
                  <a:t>year</a:t>
                </a:r>
                <a:endParaRPr lang="en-US" dirty="0"/>
              </a:p>
            </c:rich>
          </c:tx>
          <c:overlay val="0"/>
        </c:title>
        <c:numFmt formatCode="General" sourceLinked="1"/>
        <c:majorTickMark val="out"/>
        <c:minorTickMark val="none"/>
        <c:tickLblPos val="nextTo"/>
        <c:crossAx val="93502848"/>
        <c:crosses val="autoZero"/>
        <c:auto val="1"/>
        <c:lblAlgn val="ctr"/>
        <c:lblOffset val="100"/>
        <c:noMultiLvlLbl val="0"/>
      </c:catAx>
      <c:valAx>
        <c:axId val="93502848"/>
        <c:scaling>
          <c:orientation val="minMax"/>
        </c:scaling>
        <c:delete val="0"/>
        <c:axPos val="l"/>
        <c:majorGridlines/>
        <c:title>
          <c:tx>
            <c:rich>
              <a:bodyPr rot="-5400000" vert="horz"/>
              <a:lstStyle/>
              <a:p>
                <a:pPr>
                  <a:defRPr/>
                </a:pPr>
                <a:r>
                  <a:rPr lang="en-US"/>
                  <a:t>Median central IT FTEs per 1,000 institutional FTEs</a:t>
                </a:r>
              </a:p>
            </c:rich>
          </c:tx>
          <c:overlay val="0"/>
        </c:title>
        <c:numFmt formatCode="0" sourceLinked="0"/>
        <c:majorTickMark val="out"/>
        <c:minorTickMark val="none"/>
        <c:tickLblPos val="nextTo"/>
        <c:crossAx val="93500928"/>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Student workers as a percentage of total central IT FTEs</c:v>
                </c:pt>
              </c:strCache>
            </c:strRef>
          </c:tx>
          <c:invertIfNegative val="0"/>
          <c:dPt>
            <c:idx val="0"/>
            <c:invertIfNegative val="0"/>
            <c:bubble3D val="0"/>
            <c:spPr>
              <a:solidFill>
                <a:schemeClr val="accent6">
                  <a:lumMod val="40000"/>
                  <a:lumOff val="60000"/>
                </a:schemeClr>
              </a:solidFill>
            </c:spPr>
          </c:dPt>
          <c:dPt>
            <c:idx val="1"/>
            <c:invertIfNegative val="0"/>
            <c:bubble3D val="0"/>
            <c:spPr>
              <a:solidFill>
                <a:schemeClr val="accent6"/>
              </a:solidFill>
            </c:spPr>
          </c:dPt>
          <c:dPt>
            <c:idx val="2"/>
            <c:invertIfNegative val="0"/>
            <c:bubble3D val="0"/>
            <c:spPr>
              <a:solidFill>
                <a:schemeClr val="accent5">
                  <a:lumMod val="40000"/>
                  <a:lumOff val="60000"/>
                </a:schemeClr>
              </a:solidFill>
            </c:spPr>
          </c:dPt>
          <c:dPt>
            <c:idx val="3"/>
            <c:invertIfNegative val="0"/>
            <c:bubble3D val="0"/>
            <c:spPr>
              <a:solidFill>
                <a:schemeClr val="accent5"/>
              </a:solidFill>
            </c:spPr>
          </c:dPt>
          <c:dPt>
            <c:idx val="4"/>
            <c:invertIfNegative val="0"/>
            <c:bubble3D val="0"/>
            <c:spPr>
              <a:solidFill>
                <a:schemeClr val="accent3"/>
              </a:solidFill>
            </c:spPr>
          </c:dPt>
          <c:dPt>
            <c:idx val="5"/>
            <c:invertIfNegative val="0"/>
            <c:bubble3D val="0"/>
            <c:spPr>
              <a:solidFill>
                <a:schemeClr val="accent2"/>
              </a:solidFill>
            </c:spPr>
          </c:dPt>
          <c:dPt>
            <c:idx val="7"/>
            <c:invertIfNegative val="0"/>
            <c:bubble3D val="0"/>
            <c:spPr>
              <a:solidFill>
                <a:schemeClr val="bg1">
                  <a:lumMod val="75000"/>
                </a:schemeClr>
              </a:solidFill>
            </c:spPr>
          </c:dPt>
          <c:dPt>
            <c:idx val="8"/>
            <c:invertIfNegative val="0"/>
            <c:bubble3D val="0"/>
            <c:spPr>
              <a:solidFill>
                <a:schemeClr val="accent1"/>
              </a:solidFill>
            </c:spPr>
          </c:dPt>
          <c:dLbls>
            <c:showLegendKey val="0"/>
            <c:showVal val="1"/>
            <c:showCatName val="0"/>
            <c:showSerName val="0"/>
            <c:showPercent val="0"/>
            <c:showBubbleSize val="0"/>
            <c:showLeaderLines val="0"/>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c:formatCode>
                <c:ptCount val="9"/>
                <c:pt idx="0">
                  <c:v>0.14000000000000001</c:v>
                </c:pt>
                <c:pt idx="1">
                  <c:v>0.16</c:v>
                </c:pt>
                <c:pt idx="2">
                  <c:v>0.22</c:v>
                </c:pt>
                <c:pt idx="3">
                  <c:v>0.23</c:v>
                </c:pt>
                <c:pt idx="4">
                  <c:v>0.19</c:v>
                </c:pt>
                <c:pt idx="5">
                  <c:v>0.06</c:v>
                </c:pt>
                <c:pt idx="7">
                  <c:v>0.17</c:v>
                </c:pt>
                <c:pt idx="8">
                  <c:v>0</c:v>
                </c:pt>
              </c:numCache>
            </c:numRef>
          </c:val>
        </c:ser>
        <c:dLbls>
          <c:showLegendKey val="0"/>
          <c:showVal val="0"/>
          <c:showCatName val="0"/>
          <c:showSerName val="0"/>
          <c:showPercent val="0"/>
          <c:showBubbleSize val="0"/>
        </c:dLbls>
        <c:gapWidth val="150"/>
        <c:axId val="93722496"/>
        <c:axId val="93724032"/>
      </c:barChart>
      <c:catAx>
        <c:axId val="93722496"/>
        <c:scaling>
          <c:orientation val="minMax"/>
        </c:scaling>
        <c:delete val="0"/>
        <c:axPos val="l"/>
        <c:majorTickMark val="out"/>
        <c:minorTickMark val="none"/>
        <c:tickLblPos val="nextTo"/>
        <c:crossAx val="93724032"/>
        <c:crosses val="autoZero"/>
        <c:auto val="1"/>
        <c:lblAlgn val="ctr"/>
        <c:lblOffset val="100"/>
        <c:noMultiLvlLbl val="0"/>
      </c:catAx>
      <c:valAx>
        <c:axId val="93724032"/>
        <c:scaling>
          <c:orientation val="minMax"/>
        </c:scaling>
        <c:delete val="0"/>
        <c:axPos val="b"/>
        <c:majorGridlines/>
        <c:title>
          <c:tx>
            <c:rich>
              <a:bodyPr rot="0" vert="horz"/>
              <a:lstStyle/>
              <a:p>
                <a:pPr>
                  <a:defRPr/>
                </a:pPr>
                <a:r>
                  <a:rPr lang="en-US"/>
                  <a:t>Median student workers as a percentage of total central IT FTE </a:t>
                </a:r>
              </a:p>
            </c:rich>
          </c:tx>
          <c:overlay val="0"/>
        </c:title>
        <c:numFmt formatCode="0%" sourceLinked="1"/>
        <c:majorTickMark val="out"/>
        <c:minorTickMark val="none"/>
        <c:tickLblPos val="nextTo"/>
        <c:crossAx val="937224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spPr>
            <a:ln>
              <a:solidFill>
                <a:schemeClr val="accent1"/>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Sheet1!$B$2:$B$6</c:f>
              <c:numCache>
                <c:formatCode>General</c:formatCode>
                <c:ptCount val="5"/>
              </c:numCache>
            </c:numRef>
          </c:val>
          <c:smooth val="0"/>
        </c:ser>
        <c:ser>
          <c:idx val="7"/>
          <c:order val="1"/>
          <c:tx>
            <c:strRef>
              <c:f>Sheet1!$I$1</c:f>
              <c:strCache>
                <c:ptCount val="1"/>
                <c:pt idx="0">
                  <c:v>All nonspecialized U.S.</c:v>
                </c:pt>
              </c:strCache>
            </c:strRef>
          </c:tx>
          <c:spPr>
            <a:ln>
              <a:solidFill>
                <a:schemeClr val="bg1">
                  <a:lumMod val="75000"/>
                </a:schemeClr>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Sheet1!$I$2:$I$6</c:f>
              <c:numCache>
                <c:formatCode>0%</c:formatCode>
                <c:ptCount val="5"/>
                <c:pt idx="0">
                  <c:v>0.19</c:v>
                </c:pt>
                <c:pt idx="1">
                  <c:v>0.18</c:v>
                </c:pt>
                <c:pt idx="2">
                  <c:v>0.18</c:v>
                </c:pt>
                <c:pt idx="3">
                  <c:v>0.17</c:v>
                </c:pt>
                <c:pt idx="4">
                  <c:v>0.17</c:v>
                </c:pt>
              </c:numCache>
            </c:numRef>
          </c:val>
          <c:smooth val="0"/>
        </c:ser>
        <c:ser>
          <c:idx val="1"/>
          <c:order val="2"/>
          <c:tx>
            <c:strRef>
              <c:f>Sheet1!$C$1</c:f>
              <c:strCache>
                <c:ptCount val="1"/>
                <c:pt idx="0">
                  <c:v>AA</c:v>
                </c:pt>
              </c:strCache>
            </c:strRef>
          </c:tx>
          <c:spPr>
            <a:ln>
              <a:solidFill>
                <a:schemeClr val="accent2"/>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Sheet1!$C$2:$C$6</c:f>
              <c:numCache>
                <c:formatCode>0%</c:formatCode>
                <c:ptCount val="5"/>
                <c:pt idx="0">
                  <c:v>0.06</c:v>
                </c:pt>
                <c:pt idx="1">
                  <c:v>7.0000000000000007E-2</c:v>
                </c:pt>
                <c:pt idx="2">
                  <c:v>7.0000000000000007E-2</c:v>
                </c:pt>
                <c:pt idx="3">
                  <c:v>7.0000000000000007E-2</c:v>
                </c:pt>
                <c:pt idx="4">
                  <c:v>0.06</c:v>
                </c:pt>
              </c:numCache>
            </c:numRef>
          </c:val>
          <c:smooth val="0"/>
        </c:ser>
        <c:ser>
          <c:idx val="2"/>
          <c:order val="3"/>
          <c:tx>
            <c:strRef>
              <c:f>Sheet1!$D$1</c:f>
              <c:strCache>
                <c:ptCount val="1"/>
                <c:pt idx="0">
                  <c:v>BA</c:v>
                </c:pt>
              </c:strCache>
            </c:strRef>
          </c:tx>
          <c:spPr>
            <a:ln>
              <a:solidFill>
                <a:schemeClr val="accent3"/>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Sheet1!$D$2:$D$6</c:f>
              <c:numCache>
                <c:formatCode>0%</c:formatCode>
                <c:ptCount val="5"/>
                <c:pt idx="0">
                  <c:v>0.21</c:v>
                </c:pt>
                <c:pt idx="1">
                  <c:v>0.21</c:v>
                </c:pt>
                <c:pt idx="2">
                  <c:v>0.2</c:v>
                </c:pt>
                <c:pt idx="3">
                  <c:v>0.2</c:v>
                </c:pt>
                <c:pt idx="4">
                  <c:v>0.19</c:v>
                </c:pt>
              </c:numCache>
            </c:numRef>
          </c:val>
          <c:smooth val="0"/>
        </c:ser>
        <c:ser>
          <c:idx val="3"/>
          <c:order val="4"/>
          <c:tx>
            <c:strRef>
              <c:f>Sheet1!$E$1</c:f>
              <c:strCache>
                <c:ptCount val="1"/>
                <c:pt idx="0">
                  <c:v>MA public</c:v>
                </c:pt>
              </c:strCache>
            </c:strRef>
          </c:tx>
          <c:spPr>
            <a:ln>
              <a:solidFill>
                <a:schemeClr val="accent5"/>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Sheet1!$E$2:$E$6</c:f>
              <c:numCache>
                <c:formatCode>0%</c:formatCode>
                <c:ptCount val="5"/>
                <c:pt idx="0">
                  <c:v>0.26</c:v>
                </c:pt>
                <c:pt idx="1">
                  <c:v>0.25</c:v>
                </c:pt>
                <c:pt idx="2">
                  <c:v>0.24</c:v>
                </c:pt>
                <c:pt idx="3">
                  <c:v>0.24</c:v>
                </c:pt>
                <c:pt idx="4">
                  <c:v>0.23</c:v>
                </c:pt>
              </c:numCache>
            </c:numRef>
          </c:val>
          <c:smooth val="0"/>
        </c:ser>
        <c:ser>
          <c:idx val="4"/>
          <c:order val="5"/>
          <c:tx>
            <c:strRef>
              <c:f>Sheet1!$F$1</c:f>
              <c:strCache>
                <c:ptCount val="1"/>
                <c:pt idx="0">
                  <c:v>MA private</c:v>
                </c:pt>
              </c:strCache>
            </c:strRef>
          </c:tx>
          <c:spPr>
            <a:ln>
              <a:solidFill>
                <a:schemeClr val="accent5">
                  <a:lumMod val="40000"/>
                  <a:lumOff val="60000"/>
                </a:schemeClr>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Sheet1!$F$2:$F$6</c:f>
              <c:numCache>
                <c:formatCode>0%</c:formatCode>
                <c:ptCount val="5"/>
                <c:pt idx="0">
                  <c:v>0.24</c:v>
                </c:pt>
                <c:pt idx="1">
                  <c:v>0.2</c:v>
                </c:pt>
                <c:pt idx="2">
                  <c:v>0.22</c:v>
                </c:pt>
                <c:pt idx="3">
                  <c:v>0.22</c:v>
                </c:pt>
                <c:pt idx="4">
                  <c:v>0.22</c:v>
                </c:pt>
              </c:numCache>
            </c:numRef>
          </c:val>
          <c:smooth val="0"/>
        </c:ser>
        <c:ser>
          <c:idx val="5"/>
          <c:order val="6"/>
          <c:tx>
            <c:strRef>
              <c:f>Sheet1!$G$1</c:f>
              <c:strCache>
                <c:ptCount val="1"/>
                <c:pt idx="0">
                  <c:v>DR public</c:v>
                </c:pt>
              </c:strCache>
            </c:strRef>
          </c:tx>
          <c:spPr>
            <a:ln>
              <a:solidFill>
                <a:schemeClr val="accent6"/>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Sheet1!$G$2:$G$6</c:f>
              <c:numCache>
                <c:formatCode>0%</c:formatCode>
                <c:ptCount val="5"/>
                <c:pt idx="0">
                  <c:v>0.18</c:v>
                </c:pt>
                <c:pt idx="1">
                  <c:v>0.17</c:v>
                </c:pt>
                <c:pt idx="2">
                  <c:v>0.17</c:v>
                </c:pt>
                <c:pt idx="3">
                  <c:v>0.17</c:v>
                </c:pt>
                <c:pt idx="4">
                  <c:v>0.16</c:v>
                </c:pt>
              </c:numCache>
            </c:numRef>
          </c:val>
          <c:smooth val="0"/>
        </c:ser>
        <c:ser>
          <c:idx val="6"/>
          <c:order val="7"/>
          <c:tx>
            <c:strRef>
              <c:f>Sheet1!$H$1</c:f>
              <c:strCache>
                <c:ptCount val="1"/>
                <c:pt idx="0">
                  <c:v>DR private</c:v>
                </c:pt>
              </c:strCache>
            </c:strRef>
          </c:tx>
          <c:spPr>
            <a:ln>
              <a:solidFill>
                <a:schemeClr val="accent6">
                  <a:lumMod val="40000"/>
                  <a:lumOff val="60000"/>
                </a:schemeClr>
              </a:solidFill>
            </a:ln>
          </c:spPr>
          <c:marker>
            <c:symbol val="none"/>
          </c:marker>
          <c:cat>
            <c:strRef>
              <c:f>Sheet1!$A$2:$A$6</c:f>
              <c:strCache>
                <c:ptCount val="5"/>
                <c:pt idx="0">
                  <c:v>FY2010/11</c:v>
                </c:pt>
                <c:pt idx="1">
                  <c:v>FY2011/12</c:v>
                </c:pt>
                <c:pt idx="2">
                  <c:v>FY2012/13</c:v>
                </c:pt>
                <c:pt idx="3">
                  <c:v>FY2013/14</c:v>
                </c:pt>
                <c:pt idx="4">
                  <c:v>FY2014/15</c:v>
                </c:pt>
              </c:strCache>
            </c:strRef>
          </c:cat>
          <c:val>
            <c:numRef>
              <c:f>Sheet1!$H$2:$H$6</c:f>
              <c:numCache>
                <c:formatCode>0%</c:formatCode>
                <c:ptCount val="5"/>
                <c:pt idx="0">
                  <c:v>0.15</c:v>
                </c:pt>
                <c:pt idx="1">
                  <c:v>0.15</c:v>
                </c:pt>
                <c:pt idx="2">
                  <c:v>0.13</c:v>
                </c:pt>
                <c:pt idx="3">
                  <c:v>0.12</c:v>
                </c:pt>
                <c:pt idx="4">
                  <c:v>0.14000000000000001</c:v>
                </c:pt>
              </c:numCache>
            </c:numRef>
          </c:val>
          <c:smooth val="0"/>
        </c:ser>
        <c:dLbls>
          <c:showLegendKey val="0"/>
          <c:showVal val="0"/>
          <c:showCatName val="0"/>
          <c:showSerName val="0"/>
          <c:showPercent val="0"/>
          <c:showBubbleSize val="0"/>
        </c:dLbls>
        <c:marker val="1"/>
        <c:smooth val="0"/>
        <c:axId val="94063616"/>
        <c:axId val="94073984"/>
      </c:lineChart>
      <c:catAx>
        <c:axId val="94063616"/>
        <c:scaling>
          <c:orientation val="minMax"/>
        </c:scaling>
        <c:delete val="0"/>
        <c:axPos val="b"/>
        <c:title>
          <c:tx>
            <c:rich>
              <a:bodyPr/>
              <a:lstStyle/>
              <a:p>
                <a:pPr>
                  <a:defRPr/>
                </a:pPr>
                <a:r>
                  <a:rPr lang="en-US" dirty="0"/>
                  <a:t>Fiscal </a:t>
                </a:r>
                <a:r>
                  <a:rPr lang="en-US" dirty="0" smtClean="0"/>
                  <a:t>year</a:t>
                </a:r>
                <a:endParaRPr lang="en-US" dirty="0"/>
              </a:p>
            </c:rich>
          </c:tx>
          <c:overlay val="0"/>
        </c:title>
        <c:numFmt formatCode="General" sourceLinked="1"/>
        <c:majorTickMark val="out"/>
        <c:minorTickMark val="none"/>
        <c:tickLblPos val="nextTo"/>
        <c:crossAx val="94073984"/>
        <c:crosses val="autoZero"/>
        <c:auto val="1"/>
        <c:lblAlgn val="ctr"/>
        <c:lblOffset val="100"/>
        <c:noMultiLvlLbl val="0"/>
      </c:catAx>
      <c:valAx>
        <c:axId val="94073984"/>
        <c:scaling>
          <c:orientation val="minMax"/>
        </c:scaling>
        <c:delete val="0"/>
        <c:axPos val="l"/>
        <c:majorGridlines/>
        <c:title>
          <c:tx>
            <c:rich>
              <a:bodyPr rot="-5400000" vert="horz"/>
              <a:lstStyle/>
              <a:p>
                <a:pPr>
                  <a:defRPr/>
                </a:pPr>
                <a:r>
                  <a:rPr lang="en-US"/>
                  <a:t>Median student workers as a percentage of total central IT FTE</a:t>
                </a:r>
              </a:p>
            </c:rich>
          </c:tx>
          <c:overlay val="0"/>
        </c:title>
        <c:numFmt formatCode="0%" sourceLinked="0"/>
        <c:majorTickMark val="out"/>
        <c:minorTickMark val="none"/>
        <c:tickLblPos val="nextTo"/>
        <c:crossAx val="94063616"/>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domain area FTEs per 1,000 institutional FTEs</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rgbClr val="4BACC6"/>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rgbClr val="4F81BD"/>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chemeClr val="accent1"/>
              </a:solidFill>
              <a:ln>
                <a:noFill/>
              </a:ln>
              <a:effectLst/>
            </c:spPr>
          </c:dPt>
          <c:dLbls>
            <c:dLbl>
              <c:idx val="7"/>
              <c:layout>
                <c:manualLayout>
                  <c:x val="1.9598010774968901E-2"/>
                  <c:y val="-6.4935064935064896E-3"/>
                </c:manualLayout>
              </c:layout>
              <c:dLblPos val="ctr"/>
              <c:showLegendKey val="0"/>
              <c:showVal val="1"/>
              <c:showCatName val="0"/>
              <c:showSerName val="0"/>
              <c:showPercent val="0"/>
              <c:showBubbleSize val="0"/>
            </c:dLbl>
            <c:dLbl>
              <c:idx val="15"/>
              <c:layout>
                <c:manualLayout>
                  <c:x val="1.9598010774968901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Information systems</c:v>
                  </c:pt>
                  <c:pt idx="8">
                    <c:v>IT support services</c:v>
                  </c:pt>
                </c:lvl>
              </c:multiLvlStrCache>
            </c:multiLvlStrRef>
          </c:cat>
          <c:val>
            <c:numRef>
              <c:f>Sheet1!$C$2:$C$17</c:f>
              <c:numCache>
                <c:formatCode>General</c:formatCode>
                <c:ptCount val="16"/>
                <c:pt idx="0">
                  <c:v>1.8</c:v>
                </c:pt>
                <c:pt idx="1">
                  <c:v>1.2</c:v>
                </c:pt>
                <c:pt idx="2">
                  <c:v>1.4</c:v>
                </c:pt>
                <c:pt idx="3">
                  <c:v>0.9</c:v>
                </c:pt>
                <c:pt idx="4">
                  <c:v>1.8</c:v>
                </c:pt>
                <c:pt idx="5">
                  <c:v>0.7</c:v>
                </c:pt>
                <c:pt idx="6">
                  <c:v>1.2</c:v>
                </c:pt>
                <c:pt idx="7" formatCode="0.0">
                  <c:v>0</c:v>
                </c:pt>
                <c:pt idx="8">
                  <c:v>2.2999999999999998</c:v>
                </c:pt>
                <c:pt idx="9">
                  <c:v>1.4</c:v>
                </c:pt>
                <c:pt idx="10">
                  <c:v>2.8</c:v>
                </c:pt>
                <c:pt idx="11">
                  <c:v>2.2000000000000002</c:v>
                </c:pt>
                <c:pt idx="12">
                  <c:v>3.7</c:v>
                </c:pt>
                <c:pt idx="13">
                  <c:v>1.6</c:v>
                </c:pt>
                <c:pt idx="14">
                  <c:v>2.2999999999999998</c:v>
                </c:pt>
                <c:pt idx="15" formatCode="0.0">
                  <c:v>0</c:v>
                </c:pt>
              </c:numCache>
            </c:numRef>
          </c:val>
        </c:ser>
        <c:dLbls>
          <c:showLegendKey val="0"/>
          <c:showVal val="0"/>
          <c:showCatName val="0"/>
          <c:showSerName val="0"/>
          <c:showPercent val="0"/>
          <c:showBubbleSize val="0"/>
        </c:dLbls>
        <c:gapWidth val="150"/>
        <c:overlap val="100"/>
        <c:axId val="93842048"/>
        <c:axId val="93852032"/>
      </c:barChart>
      <c:catAx>
        <c:axId val="93842048"/>
        <c:scaling>
          <c:orientation val="minMax"/>
        </c:scaling>
        <c:delete val="0"/>
        <c:axPos val="l"/>
        <c:majorGridlines/>
        <c:numFmt formatCode="General" sourceLinked="1"/>
        <c:majorTickMark val="out"/>
        <c:minorTickMark val="none"/>
        <c:tickLblPos val="nextTo"/>
        <c:crossAx val="93852032"/>
        <c:crosses val="autoZero"/>
        <c:auto val="0"/>
        <c:lblAlgn val="ctr"/>
        <c:lblOffset val="100"/>
        <c:noMultiLvlLbl val="0"/>
      </c:catAx>
      <c:valAx>
        <c:axId val="93852032"/>
        <c:scaling>
          <c:orientation val="minMax"/>
          <c:min val="0"/>
        </c:scaling>
        <c:delete val="0"/>
        <c:axPos val="b"/>
        <c:title>
          <c:tx>
            <c:rich>
              <a:bodyPr/>
              <a:lstStyle/>
              <a:p>
                <a:pPr>
                  <a:defRPr/>
                </a:pPr>
                <a:r>
                  <a:rPr lang="en-US"/>
                  <a:t>Median central IT domain area FTEs per 1,000 institutional FTEs</a:t>
                </a:r>
              </a:p>
            </c:rich>
          </c:tx>
          <c:overlay val="0"/>
        </c:title>
        <c:numFmt formatCode="General" sourceLinked="1"/>
        <c:majorTickMark val="out"/>
        <c:minorTickMark val="none"/>
        <c:tickLblPos val="nextTo"/>
        <c:crossAx val="938420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domain area FTEs per 1,000 institutional FTEs</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rgbClr val="4BACC6"/>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rgbClr val="4F81BD"/>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chemeClr val="accent1"/>
              </a:solidFill>
              <a:ln>
                <a:noFill/>
              </a:ln>
              <a:effectLst/>
            </c:spPr>
          </c:dPt>
          <c:dLbls>
            <c:dLbl>
              <c:idx val="7"/>
              <c:layout>
                <c:manualLayout>
                  <c:x val="2.1059999079062499E-2"/>
                  <c:y val="-6.4935064935064896E-3"/>
                </c:manualLayout>
              </c:layout>
              <c:dLblPos val="ctr"/>
              <c:showLegendKey val="0"/>
              <c:showVal val="1"/>
              <c:showCatName val="0"/>
              <c:showSerName val="0"/>
              <c:showPercent val="0"/>
              <c:showBubbleSize val="0"/>
            </c:dLbl>
            <c:dLbl>
              <c:idx val="15"/>
              <c:layout>
                <c:manualLayout>
                  <c:x val="2.1059999079062499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Communications infrastructure</c:v>
                  </c:pt>
                  <c:pt idx="8">
                    <c:v>Educational technology services</c:v>
                  </c:pt>
                </c:lvl>
              </c:multiLvlStrCache>
            </c:multiLvlStrRef>
          </c:cat>
          <c:val>
            <c:numRef>
              <c:f>Sheet1!$C$2:$C$17</c:f>
              <c:numCache>
                <c:formatCode>General</c:formatCode>
                <c:ptCount val="16"/>
                <c:pt idx="0">
                  <c:v>0.8</c:v>
                </c:pt>
                <c:pt idx="1">
                  <c:v>0.9</c:v>
                </c:pt>
                <c:pt idx="2">
                  <c:v>0.5</c:v>
                </c:pt>
                <c:pt idx="3">
                  <c:v>0.6</c:v>
                </c:pt>
                <c:pt idx="4">
                  <c:v>0.8</c:v>
                </c:pt>
                <c:pt idx="5">
                  <c:v>0.2</c:v>
                </c:pt>
                <c:pt idx="6">
                  <c:v>0.6</c:v>
                </c:pt>
                <c:pt idx="7" formatCode="0.0">
                  <c:v>0</c:v>
                </c:pt>
                <c:pt idx="8" formatCode="0.0">
                  <c:v>1</c:v>
                </c:pt>
                <c:pt idx="9" formatCode="0.0">
                  <c:v>0.9</c:v>
                </c:pt>
                <c:pt idx="10" formatCode="0.0">
                  <c:v>1.1000000000000001</c:v>
                </c:pt>
                <c:pt idx="11" formatCode="0.0">
                  <c:v>1.1000000000000001</c:v>
                </c:pt>
                <c:pt idx="12" formatCode="0.0">
                  <c:v>1.2</c:v>
                </c:pt>
                <c:pt idx="13" formatCode="0.0">
                  <c:v>0.5</c:v>
                </c:pt>
                <c:pt idx="14" formatCode="0.0">
                  <c:v>1</c:v>
                </c:pt>
                <c:pt idx="15" formatCode="0.0">
                  <c:v>0</c:v>
                </c:pt>
              </c:numCache>
            </c:numRef>
          </c:val>
        </c:ser>
        <c:dLbls>
          <c:showLegendKey val="0"/>
          <c:showVal val="0"/>
          <c:showCatName val="0"/>
          <c:showSerName val="0"/>
          <c:showPercent val="0"/>
          <c:showBubbleSize val="0"/>
        </c:dLbls>
        <c:gapWidth val="150"/>
        <c:overlap val="100"/>
        <c:axId val="94024832"/>
        <c:axId val="94026368"/>
      </c:barChart>
      <c:catAx>
        <c:axId val="94024832"/>
        <c:scaling>
          <c:orientation val="minMax"/>
        </c:scaling>
        <c:delete val="0"/>
        <c:axPos val="l"/>
        <c:majorGridlines/>
        <c:numFmt formatCode="General" sourceLinked="1"/>
        <c:majorTickMark val="out"/>
        <c:minorTickMark val="none"/>
        <c:tickLblPos val="nextTo"/>
        <c:crossAx val="94026368"/>
        <c:crosses val="autoZero"/>
        <c:auto val="0"/>
        <c:lblAlgn val="ctr"/>
        <c:lblOffset val="100"/>
        <c:noMultiLvlLbl val="0"/>
      </c:catAx>
      <c:valAx>
        <c:axId val="94026368"/>
        <c:scaling>
          <c:orientation val="minMax"/>
          <c:max val="4"/>
          <c:min val="0"/>
        </c:scaling>
        <c:delete val="0"/>
        <c:axPos val="b"/>
        <c:title>
          <c:tx>
            <c:rich>
              <a:bodyPr/>
              <a:lstStyle/>
              <a:p>
                <a:pPr>
                  <a:defRPr/>
                </a:pPr>
                <a:r>
                  <a:rPr lang="en-US"/>
                  <a:t>Median central IT domain area FTEs per 1,000 institutional FTEs</a:t>
                </a:r>
              </a:p>
            </c:rich>
          </c:tx>
          <c:overlay val="0"/>
        </c:title>
        <c:numFmt formatCode="General" sourceLinked="1"/>
        <c:majorTickMark val="out"/>
        <c:minorTickMark val="none"/>
        <c:tickLblPos val="nextTo"/>
        <c:crossAx val="940248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domain area FTEs per 1,000 institutional FTEs</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rgbClr val="4BACC6"/>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rgbClr val="4F81BD"/>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chemeClr val="accent1"/>
              </a:solidFill>
              <a:ln>
                <a:noFill/>
              </a:ln>
              <a:effectLst/>
            </c:spPr>
          </c:dPt>
          <c:dLbls>
            <c:dLbl>
              <c:idx val="2"/>
              <c:layout>
                <c:manualLayout>
                  <c:x val="2.8969586038587299E-2"/>
                  <c:y val="-4.3290043290043299E-3"/>
                </c:manualLayout>
              </c:layout>
              <c:dLblPos val="ctr"/>
              <c:showLegendKey val="0"/>
              <c:showVal val="1"/>
              <c:showCatName val="0"/>
              <c:showSerName val="0"/>
              <c:showPercent val="0"/>
              <c:showBubbleSize val="0"/>
            </c:dLbl>
            <c:dLbl>
              <c:idx val="3"/>
              <c:layout>
                <c:manualLayout>
                  <c:x val="2.75075977344937E-2"/>
                  <c:y val="-2.1645021645020899E-3"/>
                </c:manualLayout>
              </c:layout>
              <c:dLblPos val="ctr"/>
              <c:showLegendKey val="0"/>
              <c:showVal val="1"/>
              <c:showCatName val="0"/>
              <c:showSerName val="0"/>
              <c:showPercent val="0"/>
              <c:showBubbleSize val="0"/>
            </c:dLbl>
            <c:dLbl>
              <c:idx val="4"/>
              <c:layout>
                <c:manualLayout>
                  <c:x val="2.75075977344937E-2"/>
                  <c:y val="0"/>
                </c:manualLayout>
              </c:layout>
              <c:dLblPos val="ctr"/>
              <c:showLegendKey val="0"/>
              <c:showVal val="1"/>
              <c:showCatName val="0"/>
              <c:showSerName val="0"/>
              <c:showPercent val="0"/>
              <c:showBubbleSize val="0"/>
            </c:dLbl>
            <c:dLbl>
              <c:idx val="5"/>
              <c:layout>
                <c:manualLayout>
                  <c:x val="2.75075977344937E-2"/>
                  <c:y val="0"/>
                </c:manualLayout>
              </c:layout>
              <c:dLblPos val="ctr"/>
              <c:showLegendKey val="0"/>
              <c:showVal val="1"/>
              <c:showCatName val="0"/>
              <c:showSerName val="0"/>
              <c:showPercent val="0"/>
              <c:showBubbleSize val="0"/>
            </c:dLbl>
            <c:dLbl>
              <c:idx val="6"/>
              <c:layout>
                <c:manualLayout>
                  <c:x val="2.75075977344937E-2"/>
                  <c:y val="2.1645021645021602E-3"/>
                </c:manualLayout>
              </c:layout>
              <c:dLblPos val="ctr"/>
              <c:showLegendKey val="0"/>
              <c:showVal val="1"/>
              <c:showCatName val="0"/>
              <c:showSerName val="0"/>
              <c:showPercent val="0"/>
              <c:showBubbleSize val="0"/>
            </c:dLbl>
            <c:dLbl>
              <c:idx val="7"/>
              <c:layout>
                <c:manualLayout>
                  <c:x val="2.1059999079062499E-2"/>
                  <c:y val="-6.4935064935064896E-3"/>
                </c:manualLayout>
              </c:layout>
              <c:dLblPos val="ctr"/>
              <c:showLegendKey val="0"/>
              <c:showVal val="1"/>
              <c:showCatName val="0"/>
              <c:showSerName val="0"/>
              <c:showPercent val="0"/>
              <c:showBubbleSize val="0"/>
            </c:dLbl>
            <c:dLbl>
              <c:idx val="11"/>
              <c:layout>
                <c:manualLayout>
                  <c:x val="2.75075977344937E-2"/>
                  <c:y val="0"/>
                </c:manualLayout>
              </c:layout>
              <c:dLblPos val="ctr"/>
              <c:showLegendKey val="0"/>
              <c:showVal val="1"/>
              <c:showCatName val="0"/>
              <c:showSerName val="0"/>
              <c:showPercent val="0"/>
              <c:showBubbleSize val="0"/>
            </c:dLbl>
            <c:dLbl>
              <c:idx val="13"/>
              <c:layout>
                <c:manualLayout>
                  <c:x val="2.75075977344937E-2"/>
                  <c:y val="-8.6580086580086597E-3"/>
                </c:manualLayout>
              </c:layout>
              <c:dLblPos val="ctr"/>
              <c:showLegendKey val="0"/>
              <c:showVal val="1"/>
              <c:showCatName val="0"/>
              <c:showSerName val="0"/>
              <c:showPercent val="0"/>
              <c:showBubbleSize val="0"/>
            </c:dLbl>
            <c:dLbl>
              <c:idx val="15"/>
              <c:layout>
                <c:manualLayout>
                  <c:x val="2.1059999079062499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Information security</c:v>
                  </c:pt>
                  <c:pt idx="8">
                    <c:v>Data center</c:v>
                  </c:pt>
                </c:lvl>
              </c:multiLvlStrCache>
            </c:multiLvlStrRef>
          </c:cat>
          <c:val>
            <c:numRef>
              <c:f>Sheet1!$C$2:$C$17</c:f>
              <c:numCache>
                <c:formatCode>0.0</c:formatCode>
                <c:ptCount val="16"/>
                <c:pt idx="0">
                  <c:v>0.2</c:v>
                </c:pt>
                <c:pt idx="1">
                  <c:v>0.2</c:v>
                </c:pt>
                <c:pt idx="2">
                  <c:v>0.1</c:v>
                </c:pt>
                <c:pt idx="3">
                  <c:v>0.1</c:v>
                </c:pt>
                <c:pt idx="4">
                  <c:v>0.1</c:v>
                </c:pt>
                <c:pt idx="5">
                  <c:v>0.1</c:v>
                </c:pt>
                <c:pt idx="6">
                  <c:v>0.1</c:v>
                </c:pt>
                <c:pt idx="7">
                  <c:v>0</c:v>
                </c:pt>
                <c:pt idx="8">
                  <c:v>0.2</c:v>
                </c:pt>
                <c:pt idx="9">
                  <c:v>0.2</c:v>
                </c:pt>
                <c:pt idx="10">
                  <c:v>0.2</c:v>
                </c:pt>
                <c:pt idx="11">
                  <c:v>0.1</c:v>
                </c:pt>
                <c:pt idx="12">
                  <c:v>0.2</c:v>
                </c:pt>
                <c:pt idx="13">
                  <c:v>0.2</c:v>
                </c:pt>
                <c:pt idx="14">
                  <c:v>0.2</c:v>
                </c:pt>
                <c:pt idx="15">
                  <c:v>0</c:v>
                </c:pt>
              </c:numCache>
            </c:numRef>
          </c:val>
        </c:ser>
        <c:dLbls>
          <c:showLegendKey val="0"/>
          <c:showVal val="0"/>
          <c:showCatName val="0"/>
          <c:showSerName val="0"/>
          <c:showPercent val="0"/>
          <c:showBubbleSize val="0"/>
        </c:dLbls>
        <c:gapWidth val="150"/>
        <c:overlap val="100"/>
        <c:axId val="94375296"/>
        <c:axId val="94377088"/>
      </c:barChart>
      <c:catAx>
        <c:axId val="94375296"/>
        <c:scaling>
          <c:orientation val="minMax"/>
        </c:scaling>
        <c:delete val="0"/>
        <c:axPos val="l"/>
        <c:majorGridlines/>
        <c:numFmt formatCode="General" sourceLinked="1"/>
        <c:majorTickMark val="out"/>
        <c:minorTickMark val="none"/>
        <c:tickLblPos val="nextTo"/>
        <c:crossAx val="94377088"/>
        <c:crosses val="autoZero"/>
        <c:auto val="0"/>
        <c:lblAlgn val="ctr"/>
        <c:lblOffset val="100"/>
        <c:noMultiLvlLbl val="0"/>
      </c:catAx>
      <c:valAx>
        <c:axId val="94377088"/>
        <c:scaling>
          <c:orientation val="minMax"/>
          <c:max val="4"/>
          <c:min val="0"/>
        </c:scaling>
        <c:delete val="0"/>
        <c:axPos val="b"/>
        <c:title>
          <c:tx>
            <c:rich>
              <a:bodyPr/>
              <a:lstStyle/>
              <a:p>
                <a:pPr>
                  <a:defRPr/>
                </a:pPr>
                <a:r>
                  <a:rPr lang="en-US"/>
                  <a:t>Median central IT domain area FTEs per 1,000 institutional FTEs</a:t>
                </a:r>
              </a:p>
            </c:rich>
          </c:tx>
          <c:overlay val="0"/>
        </c:title>
        <c:numFmt formatCode="General" sourceLinked="0"/>
        <c:majorTickMark val="out"/>
        <c:minorTickMark val="none"/>
        <c:tickLblPos val="nextTo"/>
        <c:crossAx val="943752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Central IT training spending per central IT staff FTE</c:v>
                </c:pt>
              </c:strCache>
            </c:strRef>
          </c:tx>
          <c:invertIfNegative val="0"/>
          <c:dPt>
            <c:idx val="0"/>
            <c:invertIfNegative val="0"/>
            <c:bubble3D val="0"/>
            <c:spPr>
              <a:solidFill>
                <a:schemeClr val="accent6">
                  <a:lumMod val="40000"/>
                  <a:lumOff val="60000"/>
                </a:schemeClr>
              </a:solidFill>
            </c:spPr>
          </c:dPt>
          <c:dPt>
            <c:idx val="1"/>
            <c:invertIfNegative val="0"/>
            <c:bubble3D val="0"/>
            <c:spPr>
              <a:solidFill>
                <a:schemeClr val="accent6"/>
              </a:solidFill>
            </c:spPr>
          </c:dPt>
          <c:dPt>
            <c:idx val="2"/>
            <c:invertIfNegative val="0"/>
            <c:bubble3D val="0"/>
            <c:spPr>
              <a:solidFill>
                <a:schemeClr val="accent5">
                  <a:lumMod val="40000"/>
                  <a:lumOff val="60000"/>
                </a:schemeClr>
              </a:solidFill>
            </c:spPr>
          </c:dPt>
          <c:dPt>
            <c:idx val="3"/>
            <c:invertIfNegative val="0"/>
            <c:bubble3D val="0"/>
            <c:spPr>
              <a:solidFill>
                <a:schemeClr val="accent5"/>
              </a:solidFill>
            </c:spPr>
          </c:dPt>
          <c:dPt>
            <c:idx val="4"/>
            <c:invertIfNegative val="0"/>
            <c:bubble3D val="0"/>
            <c:spPr>
              <a:solidFill>
                <a:schemeClr val="accent3"/>
              </a:solidFill>
            </c:spPr>
          </c:dPt>
          <c:dPt>
            <c:idx val="5"/>
            <c:invertIfNegative val="0"/>
            <c:bubble3D val="0"/>
            <c:spPr>
              <a:solidFill>
                <a:schemeClr val="accent2"/>
              </a:solidFill>
            </c:spPr>
          </c:dPt>
          <c:dPt>
            <c:idx val="7"/>
            <c:invertIfNegative val="0"/>
            <c:bubble3D val="0"/>
            <c:spPr>
              <a:solidFill>
                <a:schemeClr val="bg1">
                  <a:lumMod val="75000"/>
                </a:schemeClr>
              </a:solidFill>
            </c:spPr>
          </c:dPt>
          <c:dPt>
            <c:idx val="8"/>
            <c:invertIfNegative val="0"/>
            <c:bubble3D val="0"/>
            <c:spPr>
              <a:solidFill>
                <a:schemeClr val="accent1"/>
              </a:solidFill>
            </c:spPr>
          </c:dPt>
          <c:dLbls>
            <c:showLegendKey val="0"/>
            <c:showVal val="1"/>
            <c:showCatName val="0"/>
            <c:showSerName val="0"/>
            <c:showPercent val="0"/>
            <c:showBubbleSize val="0"/>
            <c:showLeaderLines val="0"/>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"$"#,##0_);[Red]\("$"#,##0\)</c:formatCode>
                <c:ptCount val="9"/>
                <c:pt idx="0">
                  <c:v>1382</c:v>
                </c:pt>
                <c:pt idx="1">
                  <c:v>1295</c:v>
                </c:pt>
                <c:pt idx="2">
                  <c:v>1150</c:v>
                </c:pt>
                <c:pt idx="3">
                  <c:v>990</c:v>
                </c:pt>
                <c:pt idx="4">
                  <c:v>1214</c:v>
                </c:pt>
                <c:pt idx="5">
                  <c:v>649</c:v>
                </c:pt>
                <c:pt idx="7">
                  <c:v>1105</c:v>
                </c:pt>
                <c:pt idx="8" formatCode="_(&quot;$&quot;* #,##0.00_);_(&quot;$&quot;* \(#,##0.00\);_(&quot;$&quot;* &quot;-&quot;??_);_(@_)">
                  <c:v>0</c:v>
                </c:pt>
              </c:numCache>
            </c:numRef>
          </c:val>
        </c:ser>
        <c:dLbls>
          <c:showLegendKey val="0"/>
          <c:showVal val="0"/>
          <c:showCatName val="0"/>
          <c:showSerName val="0"/>
          <c:showPercent val="0"/>
          <c:showBubbleSize val="0"/>
        </c:dLbls>
        <c:gapWidth val="150"/>
        <c:axId val="95500544"/>
        <c:axId val="95506432"/>
      </c:barChart>
      <c:catAx>
        <c:axId val="95500544"/>
        <c:scaling>
          <c:orientation val="minMax"/>
        </c:scaling>
        <c:delete val="0"/>
        <c:axPos val="l"/>
        <c:majorTickMark val="out"/>
        <c:minorTickMark val="none"/>
        <c:tickLblPos val="nextTo"/>
        <c:crossAx val="95506432"/>
        <c:crosses val="autoZero"/>
        <c:auto val="1"/>
        <c:lblAlgn val="ctr"/>
        <c:lblOffset val="100"/>
        <c:noMultiLvlLbl val="0"/>
      </c:catAx>
      <c:valAx>
        <c:axId val="95506432"/>
        <c:scaling>
          <c:orientation val="minMax"/>
          <c:max val="1400"/>
        </c:scaling>
        <c:delete val="0"/>
        <c:axPos val="b"/>
        <c:majorGridlines/>
        <c:title>
          <c:tx>
            <c:rich>
              <a:bodyPr rot="0" vert="horz"/>
              <a:lstStyle/>
              <a:p>
                <a:pPr>
                  <a:defRPr/>
                </a:pPr>
                <a:r>
                  <a:rPr lang="en-US"/>
                  <a:t>Median central IT training spending per central IT staff FTE</a:t>
                </a:r>
              </a:p>
            </c:rich>
          </c:tx>
          <c:overlay val="0"/>
        </c:title>
        <c:numFmt formatCode="&quot;$&quot;#,##0_);[Red]\(&quot;$&quot;#,##0\)" sourceLinked="1"/>
        <c:majorTickMark val="out"/>
        <c:minorTickMark val="none"/>
        <c:tickLblPos val="nextTo"/>
        <c:crossAx val="955005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220034995626"/>
          <c:y val="2.8139359292417201E-2"/>
          <c:w val="0.65165409011373598"/>
          <c:h val="0.85218764606479003"/>
        </c:manualLayout>
      </c:layout>
      <c:lineChart>
        <c:grouping val="standard"/>
        <c:varyColors val="0"/>
        <c:ser>
          <c:idx val="0"/>
          <c:order val="0"/>
          <c:tx>
            <c:strRef>
              <c:f>Sheet1!$B$1</c:f>
              <c:strCache>
                <c:ptCount val="1"/>
                <c:pt idx="0">
                  <c:v>My institution</c:v>
                </c:pt>
              </c:strCache>
            </c:strRef>
          </c:tx>
          <c:spPr>
            <a:ln>
              <a:solidFill>
                <a:schemeClr val="accent1"/>
              </a:solidFill>
            </a:ln>
          </c:spPr>
          <c:marker>
            <c:symbol val="none"/>
          </c:marker>
          <c:cat>
            <c:strRef>
              <c:f>Sheet1!$A$2:$A$6</c:f>
              <c:strCache>
                <c:ptCount val="5"/>
                <c:pt idx="0">
                  <c:v>FY2009/10</c:v>
                </c:pt>
                <c:pt idx="1">
                  <c:v>FY2010/11</c:v>
                </c:pt>
                <c:pt idx="2">
                  <c:v>FY2012/13</c:v>
                </c:pt>
                <c:pt idx="3">
                  <c:v>FY2013/14</c:v>
                </c:pt>
                <c:pt idx="4">
                  <c:v>FY2014/15</c:v>
                </c:pt>
              </c:strCache>
            </c:strRef>
          </c:cat>
          <c:val>
            <c:numRef>
              <c:f>Sheet1!$B$2:$B$6</c:f>
              <c:numCache>
                <c:formatCode>General</c:formatCode>
                <c:ptCount val="5"/>
              </c:numCache>
            </c:numRef>
          </c:val>
          <c:smooth val="0"/>
        </c:ser>
        <c:ser>
          <c:idx val="7"/>
          <c:order val="1"/>
          <c:tx>
            <c:strRef>
              <c:f>Sheet1!$I$1</c:f>
              <c:strCache>
                <c:ptCount val="1"/>
                <c:pt idx="0">
                  <c:v>All nonspecialized U.S.</c:v>
                </c:pt>
              </c:strCache>
            </c:strRef>
          </c:tx>
          <c:spPr>
            <a:ln>
              <a:solidFill>
                <a:schemeClr val="bg1">
                  <a:lumMod val="75000"/>
                </a:schemeClr>
              </a:solidFill>
            </a:ln>
          </c:spPr>
          <c:marker>
            <c:symbol val="none"/>
          </c:marker>
          <c:dPt>
            <c:idx val="2"/>
            <c:bubble3D val="0"/>
            <c:spPr>
              <a:ln>
                <a:solidFill>
                  <a:schemeClr val="bg1">
                    <a:lumMod val="75000"/>
                  </a:schemeClr>
                </a:solidFill>
                <a:prstDash val="sysDash"/>
              </a:ln>
            </c:spPr>
          </c:dPt>
          <c:cat>
            <c:strRef>
              <c:f>Sheet1!$A$2:$A$6</c:f>
              <c:strCache>
                <c:ptCount val="5"/>
                <c:pt idx="0">
                  <c:v>FY2009/10</c:v>
                </c:pt>
                <c:pt idx="1">
                  <c:v>FY2010/11</c:v>
                </c:pt>
                <c:pt idx="2">
                  <c:v>FY2012/13</c:v>
                </c:pt>
                <c:pt idx="3">
                  <c:v>FY2013/14</c:v>
                </c:pt>
                <c:pt idx="4">
                  <c:v>FY2014/15</c:v>
                </c:pt>
              </c:strCache>
            </c:strRef>
          </c:cat>
          <c:val>
            <c:numRef>
              <c:f>Sheet1!$I$2:$I$6</c:f>
              <c:numCache>
                <c:formatCode>"$"#,##0_);[Red]\("$"#,##0\)</c:formatCode>
                <c:ptCount val="5"/>
                <c:pt idx="0">
                  <c:v>873</c:v>
                </c:pt>
                <c:pt idx="1">
                  <c:v>1000</c:v>
                </c:pt>
                <c:pt idx="2">
                  <c:v>1054</c:v>
                </c:pt>
                <c:pt idx="3">
                  <c:v>1076</c:v>
                </c:pt>
                <c:pt idx="4">
                  <c:v>1105</c:v>
                </c:pt>
              </c:numCache>
            </c:numRef>
          </c:val>
          <c:smooth val="0"/>
        </c:ser>
        <c:ser>
          <c:idx val="1"/>
          <c:order val="2"/>
          <c:tx>
            <c:strRef>
              <c:f>Sheet1!$C$1</c:f>
              <c:strCache>
                <c:ptCount val="1"/>
                <c:pt idx="0">
                  <c:v>AA</c:v>
                </c:pt>
              </c:strCache>
            </c:strRef>
          </c:tx>
          <c:spPr>
            <a:ln>
              <a:solidFill>
                <a:schemeClr val="accent2"/>
              </a:solidFill>
            </a:ln>
          </c:spPr>
          <c:marker>
            <c:symbol val="none"/>
          </c:marker>
          <c:dPt>
            <c:idx val="2"/>
            <c:bubble3D val="0"/>
            <c:spPr>
              <a:ln>
                <a:solidFill>
                  <a:schemeClr val="accent2"/>
                </a:solidFill>
                <a:prstDash val="sysDash"/>
              </a:ln>
            </c:spPr>
          </c:dPt>
          <c:cat>
            <c:strRef>
              <c:f>Sheet1!$A$2:$A$6</c:f>
              <c:strCache>
                <c:ptCount val="5"/>
                <c:pt idx="0">
                  <c:v>FY2009/10</c:v>
                </c:pt>
                <c:pt idx="1">
                  <c:v>FY2010/11</c:v>
                </c:pt>
                <c:pt idx="2">
                  <c:v>FY2012/13</c:v>
                </c:pt>
                <c:pt idx="3">
                  <c:v>FY2013/14</c:v>
                </c:pt>
                <c:pt idx="4">
                  <c:v>FY2014/15</c:v>
                </c:pt>
              </c:strCache>
            </c:strRef>
          </c:cat>
          <c:val>
            <c:numRef>
              <c:f>Sheet1!$C$2:$C$6</c:f>
              <c:numCache>
                <c:formatCode>"$"#,##0_);[Red]\("$"#,##0\)</c:formatCode>
                <c:ptCount val="5"/>
                <c:pt idx="0">
                  <c:v>782</c:v>
                </c:pt>
                <c:pt idx="1">
                  <c:v>711</c:v>
                </c:pt>
                <c:pt idx="2">
                  <c:v>769</c:v>
                </c:pt>
                <c:pt idx="3">
                  <c:v>620</c:v>
                </c:pt>
                <c:pt idx="4">
                  <c:v>649</c:v>
                </c:pt>
              </c:numCache>
            </c:numRef>
          </c:val>
          <c:smooth val="0"/>
        </c:ser>
        <c:ser>
          <c:idx val="2"/>
          <c:order val="3"/>
          <c:tx>
            <c:strRef>
              <c:f>Sheet1!$D$1</c:f>
              <c:strCache>
                <c:ptCount val="1"/>
                <c:pt idx="0">
                  <c:v>BA</c:v>
                </c:pt>
              </c:strCache>
            </c:strRef>
          </c:tx>
          <c:spPr>
            <a:ln>
              <a:solidFill>
                <a:schemeClr val="accent3"/>
              </a:solidFill>
            </a:ln>
          </c:spPr>
          <c:marker>
            <c:symbol val="none"/>
          </c:marker>
          <c:dPt>
            <c:idx val="2"/>
            <c:bubble3D val="0"/>
            <c:spPr>
              <a:ln>
                <a:solidFill>
                  <a:schemeClr val="accent3"/>
                </a:solidFill>
                <a:prstDash val="sysDash"/>
              </a:ln>
            </c:spPr>
          </c:dPt>
          <c:cat>
            <c:strRef>
              <c:f>Sheet1!$A$2:$A$6</c:f>
              <c:strCache>
                <c:ptCount val="5"/>
                <c:pt idx="0">
                  <c:v>FY2009/10</c:v>
                </c:pt>
                <c:pt idx="1">
                  <c:v>FY2010/11</c:v>
                </c:pt>
                <c:pt idx="2">
                  <c:v>FY2012/13</c:v>
                </c:pt>
                <c:pt idx="3">
                  <c:v>FY2013/14</c:v>
                </c:pt>
                <c:pt idx="4">
                  <c:v>FY2014/15</c:v>
                </c:pt>
              </c:strCache>
            </c:strRef>
          </c:cat>
          <c:val>
            <c:numRef>
              <c:f>Sheet1!$D$2:$D$6</c:f>
              <c:numCache>
                <c:formatCode>"$"#,##0_);[Red]\("$"#,##0\)</c:formatCode>
                <c:ptCount val="5"/>
                <c:pt idx="0">
                  <c:v>872</c:v>
                </c:pt>
                <c:pt idx="1">
                  <c:v>1210</c:v>
                </c:pt>
                <c:pt idx="2">
                  <c:v>1146</c:v>
                </c:pt>
                <c:pt idx="3">
                  <c:v>1190</c:v>
                </c:pt>
                <c:pt idx="4">
                  <c:v>1214</c:v>
                </c:pt>
              </c:numCache>
            </c:numRef>
          </c:val>
          <c:smooth val="0"/>
        </c:ser>
        <c:ser>
          <c:idx val="3"/>
          <c:order val="4"/>
          <c:tx>
            <c:strRef>
              <c:f>Sheet1!$E$1</c:f>
              <c:strCache>
                <c:ptCount val="1"/>
                <c:pt idx="0">
                  <c:v>MA public</c:v>
                </c:pt>
              </c:strCache>
            </c:strRef>
          </c:tx>
          <c:spPr>
            <a:ln>
              <a:solidFill>
                <a:schemeClr val="accent5"/>
              </a:solidFill>
            </a:ln>
          </c:spPr>
          <c:marker>
            <c:symbol val="none"/>
          </c:marker>
          <c:dPt>
            <c:idx val="2"/>
            <c:bubble3D val="0"/>
            <c:spPr>
              <a:ln>
                <a:solidFill>
                  <a:schemeClr val="accent5"/>
                </a:solidFill>
                <a:prstDash val="sysDash"/>
              </a:ln>
            </c:spPr>
          </c:dPt>
          <c:cat>
            <c:strRef>
              <c:f>Sheet1!$A$2:$A$6</c:f>
              <c:strCache>
                <c:ptCount val="5"/>
                <c:pt idx="0">
                  <c:v>FY2009/10</c:v>
                </c:pt>
                <c:pt idx="1">
                  <c:v>FY2010/11</c:v>
                </c:pt>
                <c:pt idx="2">
                  <c:v>FY2012/13</c:v>
                </c:pt>
                <c:pt idx="3">
                  <c:v>FY2013/14</c:v>
                </c:pt>
                <c:pt idx="4">
                  <c:v>FY2014/15</c:v>
                </c:pt>
              </c:strCache>
            </c:strRef>
          </c:cat>
          <c:val>
            <c:numRef>
              <c:f>Sheet1!$E$2:$E$6</c:f>
              <c:numCache>
                <c:formatCode>"$"#,##0_);[Red]\("$"#,##0\)</c:formatCode>
                <c:ptCount val="5"/>
                <c:pt idx="0">
                  <c:v>853</c:v>
                </c:pt>
                <c:pt idx="1">
                  <c:v>928</c:v>
                </c:pt>
                <c:pt idx="2">
                  <c:v>972</c:v>
                </c:pt>
                <c:pt idx="3">
                  <c:v>1168</c:v>
                </c:pt>
                <c:pt idx="4">
                  <c:v>990</c:v>
                </c:pt>
              </c:numCache>
            </c:numRef>
          </c:val>
          <c:smooth val="0"/>
        </c:ser>
        <c:ser>
          <c:idx val="4"/>
          <c:order val="5"/>
          <c:tx>
            <c:strRef>
              <c:f>Sheet1!$F$1</c:f>
              <c:strCache>
                <c:ptCount val="1"/>
                <c:pt idx="0">
                  <c:v>MA private</c:v>
                </c:pt>
              </c:strCache>
            </c:strRef>
          </c:tx>
          <c:spPr>
            <a:ln>
              <a:solidFill>
                <a:schemeClr val="accent5">
                  <a:lumMod val="40000"/>
                  <a:lumOff val="60000"/>
                </a:schemeClr>
              </a:solidFill>
            </a:ln>
          </c:spPr>
          <c:marker>
            <c:symbol val="none"/>
          </c:marker>
          <c:dPt>
            <c:idx val="2"/>
            <c:bubble3D val="0"/>
            <c:spPr>
              <a:ln>
                <a:solidFill>
                  <a:schemeClr val="accent5">
                    <a:lumMod val="40000"/>
                    <a:lumOff val="60000"/>
                  </a:schemeClr>
                </a:solidFill>
                <a:prstDash val="sysDash"/>
              </a:ln>
            </c:spPr>
          </c:dPt>
          <c:cat>
            <c:strRef>
              <c:f>Sheet1!$A$2:$A$6</c:f>
              <c:strCache>
                <c:ptCount val="5"/>
                <c:pt idx="0">
                  <c:v>FY2009/10</c:v>
                </c:pt>
                <c:pt idx="1">
                  <c:v>FY2010/11</c:v>
                </c:pt>
                <c:pt idx="2">
                  <c:v>FY2012/13</c:v>
                </c:pt>
                <c:pt idx="3">
                  <c:v>FY2013/14</c:v>
                </c:pt>
                <c:pt idx="4">
                  <c:v>FY2014/15</c:v>
                </c:pt>
              </c:strCache>
            </c:strRef>
          </c:cat>
          <c:val>
            <c:numRef>
              <c:f>Sheet1!$F$2:$F$6</c:f>
              <c:numCache>
                <c:formatCode>"$"#,##0_);[Red]\("$"#,##0\)</c:formatCode>
                <c:ptCount val="5"/>
                <c:pt idx="0">
                  <c:v>949</c:v>
                </c:pt>
                <c:pt idx="1">
                  <c:v>1250</c:v>
                </c:pt>
                <c:pt idx="2">
                  <c:v>1042</c:v>
                </c:pt>
                <c:pt idx="3">
                  <c:v>1091</c:v>
                </c:pt>
                <c:pt idx="4">
                  <c:v>1150</c:v>
                </c:pt>
              </c:numCache>
            </c:numRef>
          </c:val>
          <c:smooth val="0"/>
        </c:ser>
        <c:ser>
          <c:idx val="5"/>
          <c:order val="6"/>
          <c:tx>
            <c:strRef>
              <c:f>Sheet1!$G$1</c:f>
              <c:strCache>
                <c:ptCount val="1"/>
                <c:pt idx="0">
                  <c:v>DR public</c:v>
                </c:pt>
              </c:strCache>
            </c:strRef>
          </c:tx>
          <c:spPr>
            <a:ln>
              <a:solidFill>
                <a:schemeClr val="accent6"/>
              </a:solidFill>
            </a:ln>
          </c:spPr>
          <c:marker>
            <c:symbol val="none"/>
          </c:marker>
          <c:dPt>
            <c:idx val="2"/>
            <c:bubble3D val="0"/>
            <c:spPr>
              <a:ln>
                <a:solidFill>
                  <a:schemeClr val="accent6"/>
                </a:solidFill>
                <a:prstDash val="sysDash"/>
              </a:ln>
            </c:spPr>
          </c:dPt>
          <c:cat>
            <c:strRef>
              <c:f>Sheet1!$A$2:$A$6</c:f>
              <c:strCache>
                <c:ptCount val="5"/>
                <c:pt idx="0">
                  <c:v>FY2009/10</c:v>
                </c:pt>
                <c:pt idx="1">
                  <c:v>FY2010/11</c:v>
                </c:pt>
                <c:pt idx="2">
                  <c:v>FY2012/13</c:v>
                </c:pt>
                <c:pt idx="3">
                  <c:v>FY2013/14</c:v>
                </c:pt>
                <c:pt idx="4">
                  <c:v>FY2014/15</c:v>
                </c:pt>
              </c:strCache>
            </c:strRef>
          </c:cat>
          <c:val>
            <c:numRef>
              <c:f>Sheet1!$G$2:$G$6</c:f>
              <c:numCache>
                <c:formatCode>"$"#,##0_);[Red]\("$"#,##0\)</c:formatCode>
                <c:ptCount val="5"/>
                <c:pt idx="0">
                  <c:v>871</c:v>
                </c:pt>
                <c:pt idx="1">
                  <c:v>974</c:v>
                </c:pt>
                <c:pt idx="2">
                  <c:v>1186</c:v>
                </c:pt>
                <c:pt idx="3">
                  <c:v>1095</c:v>
                </c:pt>
                <c:pt idx="4">
                  <c:v>1295</c:v>
                </c:pt>
              </c:numCache>
            </c:numRef>
          </c:val>
          <c:smooth val="0"/>
        </c:ser>
        <c:ser>
          <c:idx val="6"/>
          <c:order val="7"/>
          <c:tx>
            <c:strRef>
              <c:f>Sheet1!$H$1</c:f>
              <c:strCache>
                <c:ptCount val="1"/>
                <c:pt idx="0">
                  <c:v>DR private</c:v>
                </c:pt>
              </c:strCache>
            </c:strRef>
          </c:tx>
          <c:spPr>
            <a:ln>
              <a:solidFill>
                <a:schemeClr val="accent6">
                  <a:lumMod val="40000"/>
                  <a:lumOff val="60000"/>
                </a:schemeClr>
              </a:solidFill>
            </a:ln>
          </c:spPr>
          <c:marker>
            <c:symbol val="none"/>
          </c:marker>
          <c:dPt>
            <c:idx val="2"/>
            <c:bubble3D val="0"/>
            <c:spPr>
              <a:ln>
                <a:solidFill>
                  <a:schemeClr val="accent6">
                    <a:lumMod val="40000"/>
                    <a:lumOff val="60000"/>
                  </a:schemeClr>
                </a:solidFill>
                <a:prstDash val="sysDash"/>
              </a:ln>
            </c:spPr>
          </c:dPt>
          <c:cat>
            <c:strRef>
              <c:f>Sheet1!$A$2:$A$6</c:f>
              <c:strCache>
                <c:ptCount val="5"/>
                <c:pt idx="0">
                  <c:v>FY2009/10</c:v>
                </c:pt>
                <c:pt idx="1">
                  <c:v>FY2010/11</c:v>
                </c:pt>
                <c:pt idx="2">
                  <c:v>FY2012/13</c:v>
                </c:pt>
                <c:pt idx="3">
                  <c:v>FY2013/14</c:v>
                </c:pt>
                <c:pt idx="4">
                  <c:v>FY2014/15</c:v>
                </c:pt>
              </c:strCache>
            </c:strRef>
          </c:cat>
          <c:val>
            <c:numRef>
              <c:f>Sheet1!$H$2:$H$6</c:f>
              <c:numCache>
                <c:formatCode>"$"#,##0_);[Red]\("$"#,##0\)</c:formatCode>
                <c:ptCount val="5"/>
                <c:pt idx="0">
                  <c:v>1209</c:v>
                </c:pt>
                <c:pt idx="1">
                  <c:v>1383</c:v>
                </c:pt>
                <c:pt idx="2">
                  <c:v>1351</c:v>
                </c:pt>
                <c:pt idx="3">
                  <c:v>1371</c:v>
                </c:pt>
                <c:pt idx="4">
                  <c:v>1382</c:v>
                </c:pt>
              </c:numCache>
            </c:numRef>
          </c:val>
          <c:smooth val="0"/>
        </c:ser>
        <c:dLbls>
          <c:showLegendKey val="0"/>
          <c:showVal val="0"/>
          <c:showCatName val="0"/>
          <c:showSerName val="0"/>
          <c:showPercent val="0"/>
          <c:showBubbleSize val="0"/>
        </c:dLbls>
        <c:marker val="1"/>
        <c:smooth val="0"/>
        <c:axId val="94177536"/>
        <c:axId val="94183808"/>
      </c:lineChart>
      <c:catAx>
        <c:axId val="94177536"/>
        <c:scaling>
          <c:orientation val="minMax"/>
        </c:scaling>
        <c:delete val="0"/>
        <c:axPos val="b"/>
        <c:title>
          <c:tx>
            <c:rich>
              <a:bodyPr/>
              <a:lstStyle/>
              <a:p>
                <a:pPr>
                  <a:defRPr/>
                </a:pPr>
                <a:r>
                  <a:rPr lang="en-US" dirty="0"/>
                  <a:t>Fiscal </a:t>
                </a:r>
                <a:r>
                  <a:rPr lang="en-US" dirty="0" smtClean="0"/>
                  <a:t>year*</a:t>
                </a:r>
                <a:endParaRPr lang="en-US" dirty="0"/>
              </a:p>
            </c:rich>
          </c:tx>
          <c:layout>
            <c:manualLayout>
              <c:xMode val="edge"/>
              <c:yMode val="edge"/>
              <c:x val="0.39950885826771698"/>
              <c:y val="0.93230593607305901"/>
            </c:manualLayout>
          </c:layout>
          <c:overlay val="0"/>
        </c:title>
        <c:numFmt formatCode="General" sourceLinked="1"/>
        <c:majorTickMark val="out"/>
        <c:minorTickMark val="none"/>
        <c:tickLblPos val="nextTo"/>
        <c:crossAx val="94183808"/>
        <c:crosses val="autoZero"/>
        <c:auto val="1"/>
        <c:lblAlgn val="ctr"/>
        <c:lblOffset val="100"/>
        <c:noMultiLvlLbl val="0"/>
      </c:catAx>
      <c:valAx>
        <c:axId val="94183808"/>
        <c:scaling>
          <c:orientation val="minMax"/>
        </c:scaling>
        <c:delete val="0"/>
        <c:axPos val="l"/>
        <c:majorGridlines/>
        <c:title>
          <c:tx>
            <c:rich>
              <a:bodyPr rot="-5400000" vert="horz"/>
              <a:lstStyle/>
              <a:p>
                <a:pPr>
                  <a:defRPr/>
                </a:pPr>
                <a:r>
                  <a:rPr lang="en-US"/>
                  <a:t>Median central IT training spending per central IT staff FTE</a:t>
                </a:r>
              </a:p>
            </c:rich>
          </c:tx>
          <c:layout>
            <c:manualLayout>
              <c:xMode val="edge"/>
              <c:yMode val="edge"/>
              <c:x val="1.94444444444444E-2"/>
              <c:y val="0.118850717290476"/>
            </c:manualLayout>
          </c:layout>
          <c:overlay val="0"/>
        </c:title>
        <c:numFmt formatCode="&quot;$&quot;#,##0" sourceLinked="0"/>
        <c:majorTickMark val="out"/>
        <c:minorTickMark val="none"/>
        <c:tickLblPos val="nextTo"/>
        <c:crossAx val="94177536"/>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marker>
            <c:symbol val="none"/>
          </c:marker>
          <c:cat>
            <c:strRef>
              <c:f>Sheet1!$A$2:$A$6</c:f>
              <c:strCache>
                <c:ptCount val="5"/>
                <c:pt idx="0">
                  <c:v>FY2009/10</c:v>
                </c:pt>
                <c:pt idx="1">
                  <c:v>FY2010/11</c:v>
                </c:pt>
                <c:pt idx="2">
                  <c:v>FY2012/13</c:v>
                </c:pt>
                <c:pt idx="3">
                  <c:v>FY2013/14</c:v>
                </c:pt>
                <c:pt idx="4">
                  <c:v>FY2014/15</c:v>
                </c:pt>
              </c:strCache>
            </c:strRef>
          </c:cat>
          <c:val>
            <c:numRef>
              <c:f>Sheet1!$B$2:$B$6</c:f>
              <c:numCache>
                <c:formatCode>General</c:formatCode>
                <c:ptCount val="5"/>
              </c:numCache>
            </c:numRef>
          </c:val>
          <c:smooth val="0"/>
        </c:ser>
        <c:ser>
          <c:idx val="7"/>
          <c:order val="1"/>
          <c:tx>
            <c:strRef>
              <c:f>Sheet1!$I$1</c:f>
              <c:strCache>
                <c:ptCount val="1"/>
                <c:pt idx="0">
                  <c:v>All nonspecialized U.S.</c:v>
                </c:pt>
              </c:strCache>
            </c:strRef>
          </c:tx>
          <c:spPr>
            <a:ln>
              <a:solidFill>
                <a:schemeClr val="bg1">
                  <a:lumMod val="75000"/>
                </a:schemeClr>
              </a:solidFill>
            </a:ln>
          </c:spPr>
          <c:marker>
            <c:symbol val="none"/>
          </c:marker>
          <c:dPt>
            <c:idx val="2"/>
            <c:bubble3D val="0"/>
            <c:spPr>
              <a:ln>
                <a:solidFill>
                  <a:schemeClr val="bg1">
                    <a:lumMod val="75000"/>
                  </a:schemeClr>
                </a:solidFill>
                <a:prstDash val="sysDash"/>
              </a:ln>
            </c:spPr>
          </c:dPt>
          <c:cat>
            <c:strRef>
              <c:f>Sheet1!$A$2:$A$6</c:f>
              <c:strCache>
                <c:ptCount val="5"/>
                <c:pt idx="0">
                  <c:v>FY2009/10</c:v>
                </c:pt>
                <c:pt idx="1">
                  <c:v>FY2010/11</c:v>
                </c:pt>
                <c:pt idx="2">
                  <c:v>FY2012/13</c:v>
                </c:pt>
                <c:pt idx="3">
                  <c:v>FY2013/14</c:v>
                </c:pt>
                <c:pt idx="4">
                  <c:v>FY2014/15</c:v>
                </c:pt>
              </c:strCache>
            </c:strRef>
          </c:cat>
          <c:val>
            <c:numRef>
              <c:f>Sheet1!$I$2:$I$6</c:f>
              <c:numCache>
                <c:formatCode>"$"#,##0_);[Red]\("$"#,##0\)</c:formatCode>
                <c:ptCount val="5"/>
                <c:pt idx="0">
                  <c:v>815</c:v>
                </c:pt>
                <c:pt idx="1">
                  <c:v>854</c:v>
                </c:pt>
                <c:pt idx="2">
                  <c:v>875</c:v>
                </c:pt>
                <c:pt idx="3">
                  <c:v>906</c:v>
                </c:pt>
                <c:pt idx="4">
                  <c:v>917</c:v>
                </c:pt>
              </c:numCache>
            </c:numRef>
          </c:val>
          <c:smooth val="0"/>
        </c:ser>
        <c:ser>
          <c:idx val="1"/>
          <c:order val="2"/>
          <c:tx>
            <c:strRef>
              <c:f>Sheet1!$C$1</c:f>
              <c:strCache>
                <c:ptCount val="1"/>
                <c:pt idx="0">
                  <c:v>AA</c:v>
                </c:pt>
              </c:strCache>
            </c:strRef>
          </c:tx>
          <c:spPr>
            <a:ln>
              <a:solidFill>
                <a:schemeClr val="accent2"/>
              </a:solidFill>
            </a:ln>
          </c:spPr>
          <c:marker>
            <c:symbol val="none"/>
          </c:marker>
          <c:dPt>
            <c:idx val="2"/>
            <c:bubble3D val="0"/>
            <c:spPr>
              <a:ln>
                <a:solidFill>
                  <a:schemeClr val="accent2"/>
                </a:solidFill>
                <a:prstDash val="sysDash"/>
              </a:ln>
            </c:spPr>
          </c:dPt>
          <c:cat>
            <c:strRef>
              <c:f>Sheet1!$A$2:$A$6</c:f>
              <c:strCache>
                <c:ptCount val="5"/>
                <c:pt idx="0">
                  <c:v>FY2009/10</c:v>
                </c:pt>
                <c:pt idx="1">
                  <c:v>FY2010/11</c:v>
                </c:pt>
                <c:pt idx="2">
                  <c:v>FY2012/13</c:v>
                </c:pt>
                <c:pt idx="3">
                  <c:v>FY2013/14</c:v>
                </c:pt>
                <c:pt idx="4">
                  <c:v>FY2014/15</c:v>
                </c:pt>
              </c:strCache>
            </c:strRef>
          </c:cat>
          <c:val>
            <c:numRef>
              <c:f>Sheet1!$C$2:$C$6</c:f>
              <c:numCache>
                <c:formatCode>"$"#,##0_);[Red]\("$"#,##0\)</c:formatCode>
                <c:ptCount val="5"/>
                <c:pt idx="0">
                  <c:v>506</c:v>
                </c:pt>
                <c:pt idx="1">
                  <c:v>516</c:v>
                </c:pt>
                <c:pt idx="2">
                  <c:v>544</c:v>
                </c:pt>
                <c:pt idx="3">
                  <c:v>599</c:v>
                </c:pt>
                <c:pt idx="4">
                  <c:v>637</c:v>
                </c:pt>
              </c:numCache>
            </c:numRef>
          </c:val>
          <c:smooth val="0"/>
        </c:ser>
        <c:ser>
          <c:idx val="2"/>
          <c:order val="3"/>
          <c:tx>
            <c:strRef>
              <c:f>Sheet1!$D$1</c:f>
              <c:strCache>
                <c:ptCount val="1"/>
                <c:pt idx="0">
                  <c:v>BA</c:v>
                </c:pt>
              </c:strCache>
            </c:strRef>
          </c:tx>
          <c:spPr>
            <a:ln>
              <a:solidFill>
                <a:schemeClr val="accent3"/>
              </a:solidFill>
            </a:ln>
          </c:spPr>
          <c:marker>
            <c:symbol val="none"/>
          </c:marker>
          <c:dPt>
            <c:idx val="2"/>
            <c:bubble3D val="0"/>
            <c:spPr>
              <a:ln>
                <a:solidFill>
                  <a:schemeClr val="accent3"/>
                </a:solidFill>
                <a:prstDash val="sysDash"/>
              </a:ln>
            </c:spPr>
          </c:dPt>
          <c:cat>
            <c:strRef>
              <c:f>Sheet1!$A$2:$A$6</c:f>
              <c:strCache>
                <c:ptCount val="5"/>
                <c:pt idx="0">
                  <c:v>FY2009/10</c:v>
                </c:pt>
                <c:pt idx="1">
                  <c:v>FY2010/11</c:v>
                </c:pt>
                <c:pt idx="2">
                  <c:v>FY2012/13</c:v>
                </c:pt>
                <c:pt idx="3">
                  <c:v>FY2013/14</c:v>
                </c:pt>
                <c:pt idx="4">
                  <c:v>FY2014/15</c:v>
                </c:pt>
              </c:strCache>
            </c:strRef>
          </c:cat>
          <c:val>
            <c:numRef>
              <c:f>Sheet1!$D$2:$D$6</c:f>
              <c:numCache>
                <c:formatCode>"$"#,##0_);[Red]\("$"#,##0\)</c:formatCode>
                <c:ptCount val="5"/>
                <c:pt idx="0">
                  <c:v>1123</c:v>
                </c:pt>
                <c:pt idx="1">
                  <c:v>1135</c:v>
                </c:pt>
                <c:pt idx="2">
                  <c:v>1166</c:v>
                </c:pt>
                <c:pt idx="3">
                  <c:v>1129</c:v>
                </c:pt>
                <c:pt idx="4">
                  <c:v>1281</c:v>
                </c:pt>
              </c:numCache>
            </c:numRef>
          </c:val>
          <c:smooth val="0"/>
        </c:ser>
        <c:ser>
          <c:idx val="3"/>
          <c:order val="4"/>
          <c:tx>
            <c:strRef>
              <c:f>Sheet1!$E$1</c:f>
              <c:strCache>
                <c:ptCount val="1"/>
                <c:pt idx="0">
                  <c:v>MA public</c:v>
                </c:pt>
              </c:strCache>
            </c:strRef>
          </c:tx>
          <c:spPr>
            <a:ln>
              <a:solidFill>
                <a:schemeClr val="accent5"/>
              </a:solidFill>
            </a:ln>
          </c:spPr>
          <c:marker>
            <c:symbol val="none"/>
          </c:marker>
          <c:dPt>
            <c:idx val="2"/>
            <c:bubble3D val="0"/>
            <c:spPr>
              <a:ln>
                <a:solidFill>
                  <a:schemeClr val="accent5"/>
                </a:solidFill>
                <a:prstDash val="sysDash"/>
              </a:ln>
            </c:spPr>
          </c:dPt>
          <c:cat>
            <c:strRef>
              <c:f>Sheet1!$A$2:$A$6</c:f>
              <c:strCache>
                <c:ptCount val="5"/>
                <c:pt idx="0">
                  <c:v>FY2009/10</c:v>
                </c:pt>
                <c:pt idx="1">
                  <c:v>FY2010/11</c:v>
                </c:pt>
                <c:pt idx="2">
                  <c:v>FY2012/13</c:v>
                </c:pt>
                <c:pt idx="3">
                  <c:v>FY2013/14</c:v>
                </c:pt>
                <c:pt idx="4">
                  <c:v>FY2014/15</c:v>
                </c:pt>
              </c:strCache>
            </c:strRef>
          </c:cat>
          <c:val>
            <c:numRef>
              <c:f>Sheet1!$E$2:$E$6</c:f>
              <c:numCache>
                <c:formatCode>"$"#,##0_);[Red]\("$"#,##0\)</c:formatCode>
                <c:ptCount val="5"/>
                <c:pt idx="0">
                  <c:v>686</c:v>
                </c:pt>
                <c:pt idx="1">
                  <c:v>717</c:v>
                </c:pt>
                <c:pt idx="2">
                  <c:v>715</c:v>
                </c:pt>
                <c:pt idx="3">
                  <c:v>768</c:v>
                </c:pt>
                <c:pt idx="4">
                  <c:v>684</c:v>
                </c:pt>
              </c:numCache>
            </c:numRef>
          </c:val>
          <c:smooth val="0"/>
        </c:ser>
        <c:ser>
          <c:idx val="4"/>
          <c:order val="5"/>
          <c:tx>
            <c:strRef>
              <c:f>Sheet1!$F$1</c:f>
              <c:strCache>
                <c:ptCount val="1"/>
                <c:pt idx="0">
                  <c:v>MA private</c:v>
                </c:pt>
              </c:strCache>
            </c:strRef>
          </c:tx>
          <c:spPr>
            <a:ln>
              <a:solidFill>
                <a:schemeClr val="accent5">
                  <a:lumMod val="40000"/>
                  <a:lumOff val="60000"/>
                </a:schemeClr>
              </a:solidFill>
            </a:ln>
          </c:spPr>
          <c:marker>
            <c:symbol val="none"/>
          </c:marker>
          <c:dPt>
            <c:idx val="2"/>
            <c:bubble3D val="0"/>
            <c:spPr>
              <a:ln>
                <a:solidFill>
                  <a:schemeClr val="accent5">
                    <a:lumMod val="40000"/>
                    <a:lumOff val="60000"/>
                  </a:schemeClr>
                </a:solidFill>
                <a:prstDash val="sysDash"/>
              </a:ln>
            </c:spPr>
          </c:dPt>
          <c:cat>
            <c:strRef>
              <c:f>Sheet1!$A$2:$A$6</c:f>
              <c:strCache>
                <c:ptCount val="5"/>
                <c:pt idx="0">
                  <c:v>FY2009/10</c:v>
                </c:pt>
                <c:pt idx="1">
                  <c:v>FY2010/11</c:v>
                </c:pt>
                <c:pt idx="2">
                  <c:v>FY2012/13</c:v>
                </c:pt>
                <c:pt idx="3">
                  <c:v>FY2013/14</c:v>
                </c:pt>
                <c:pt idx="4">
                  <c:v>FY2014/15</c:v>
                </c:pt>
              </c:strCache>
            </c:strRef>
          </c:cat>
          <c:val>
            <c:numRef>
              <c:f>Sheet1!$F$2:$F$6</c:f>
              <c:numCache>
                <c:formatCode>"$"#,##0_);[Red]\("$"#,##0\)</c:formatCode>
                <c:ptCount val="5"/>
                <c:pt idx="0">
                  <c:v>917</c:v>
                </c:pt>
                <c:pt idx="1">
                  <c:v>931</c:v>
                </c:pt>
                <c:pt idx="2">
                  <c:v>968</c:v>
                </c:pt>
                <c:pt idx="3">
                  <c:v>979</c:v>
                </c:pt>
                <c:pt idx="4">
                  <c:v>987</c:v>
                </c:pt>
              </c:numCache>
            </c:numRef>
          </c:val>
          <c:smooth val="0"/>
        </c:ser>
        <c:ser>
          <c:idx val="5"/>
          <c:order val="6"/>
          <c:tx>
            <c:strRef>
              <c:f>Sheet1!$G$1</c:f>
              <c:strCache>
                <c:ptCount val="1"/>
                <c:pt idx="0">
                  <c:v>DR public</c:v>
                </c:pt>
              </c:strCache>
            </c:strRef>
          </c:tx>
          <c:spPr>
            <a:ln>
              <a:solidFill>
                <a:schemeClr val="accent6"/>
              </a:solidFill>
            </a:ln>
          </c:spPr>
          <c:marker>
            <c:symbol val="none"/>
          </c:marker>
          <c:dPt>
            <c:idx val="2"/>
            <c:bubble3D val="0"/>
            <c:spPr>
              <a:ln>
                <a:solidFill>
                  <a:schemeClr val="accent6"/>
                </a:solidFill>
                <a:prstDash val="sysDash"/>
              </a:ln>
            </c:spPr>
          </c:dPt>
          <c:cat>
            <c:strRef>
              <c:f>Sheet1!$A$2:$A$6</c:f>
              <c:strCache>
                <c:ptCount val="5"/>
                <c:pt idx="0">
                  <c:v>FY2009/10</c:v>
                </c:pt>
                <c:pt idx="1">
                  <c:v>FY2010/11</c:v>
                </c:pt>
                <c:pt idx="2">
                  <c:v>FY2012/13</c:v>
                </c:pt>
                <c:pt idx="3">
                  <c:v>FY2013/14</c:v>
                </c:pt>
                <c:pt idx="4">
                  <c:v>FY2014/15</c:v>
                </c:pt>
              </c:strCache>
            </c:strRef>
          </c:cat>
          <c:val>
            <c:numRef>
              <c:f>Sheet1!$G$2:$G$6</c:f>
              <c:numCache>
                <c:formatCode>"$"#,##0_);[Red]\("$"#,##0\)</c:formatCode>
                <c:ptCount val="5"/>
                <c:pt idx="0">
                  <c:v>850</c:v>
                </c:pt>
                <c:pt idx="1">
                  <c:v>835</c:v>
                </c:pt>
                <c:pt idx="2">
                  <c:v>872</c:v>
                </c:pt>
                <c:pt idx="3">
                  <c:v>941</c:v>
                </c:pt>
                <c:pt idx="4">
                  <c:v>968</c:v>
                </c:pt>
              </c:numCache>
            </c:numRef>
          </c:val>
          <c:smooth val="0"/>
        </c:ser>
        <c:ser>
          <c:idx val="6"/>
          <c:order val="7"/>
          <c:tx>
            <c:strRef>
              <c:f>Sheet1!$H$1</c:f>
              <c:strCache>
                <c:ptCount val="1"/>
                <c:pt idx="0">
                  <c:v>DR private</c:v>
                </c:pt>
              </c:strCache>
            </c:strRef>
          </c:tx>
          <c:spPr>
            <a:ln>
              <a:solidFill>
                <a:schemeClr val="accent6">
                  <a:lumMod val="40000"/>
                  <a:lumOff val="60000"/>
                </a:schemeClr>
              </a:solidFill>
            </a:ln>
          </c:spPr>
          <c:marker>
            <c:symbol val="none"/>
          </c:marker>
          <c:dPt>
            <c:idx val="2"/>
            <c:bubble3D val="0"/>
            <c:spPr>
              <a:ln>
                <a:solidFill>
                  <a:schemeClr val="accent6">
                    <a:lumMod val="40000"/>
                    <a:lumOff val="60000"/>
                  </a:schemeClr>
                </a:solidFill>
                <a:prstDash val="sysDash"/>
              </a:ln>
            </c:spPr>
          </c:dPt>
          <c:cat>
            <c:strRef>
              <c:f>Sheet1!$A$2:$A$6</c:f>
              <c:strCache>
                <c:ptCount val="5"/>
                <c:pt idx="0">
                  <c:v>FY2009/10</c:v>
                </c:pt>
                <c:pt idx="1">
                  <c:v>FY2010/11</c:v>
                </c:pt>
                <c:pt idx="2">
                  <c:v>FY2012/13</c:v>
                </c:pt>
                <c:pt idx="3">
                  <c:v>FY2013/14</c:v>
                </c:pt>
                <c:pt idx="4">
                  <c:v>FY2014/15</c:v>
                </c:pt>
              </c:strCache>
            </c:strRef>
          </c:cat>
          <c:val>
            <c:numRef>
              <c:f>Sheet1!$H$2:$H$6</c:f>
              <c:numCache>
                <c:formatCode>"$"#,##0_);[Red]\("$"#,##0\)</c:formatCode>
                <c:ptCount val="5"/>
                <c:pt idx="0">
                  <c:v>1342</c:v>
                </c:pt>
                <c:pt idx="1">
                  <c:v>1298</c:v>
                </c:pt>
                <c:pt idx="2">
                  <c:v>1472</c:v>
                </c:pt>
                <c:pt idx="3">
                  <c:v>1629</c:v>
                </c:pt>
                <c:pt idx="4">
                  <c:v>1620</c:v>
                </c:pt>
              </c:numCache>
            </c:numRef>
          </c:val>
          <c:smooth val="0"/>
        </c:ser>
        <c:dLbls>
          <c:showLegendKey val="0"/>
          <c:showVal val="0"/>
          <c:showCatName val="0"/>
          <c:showSerName val="0"/>
          <c:showPercent val="0"/>
          <c:showBubbleSize val="0"/>
        </c:dLbls>
        <c:marker val="1"/>
        <c:smooth val="0"/>
        <c:axId val="91023616"/>
        <c:axId val="91029888"/>
      </c:lineChart>
      <c:catAx>
        <c:axId val="91023616"/>
        <c:scaling>
          <c:orientation val="minMax"/>
        </c:scaling>
        <c:delete val="0"/>
        <c:axPos val="b"/>
        <c:title>
          <c:tx>
            <c:rich>
              <a:bodyPr/>
              <a:lstStyle/>
              <a:p>
                <a:pPr>
                  <a:defRPr/>
                </a:pPr>
                <a:r>
                  <a:rPr lang="en-US" dirty="0"/>
                  <a:t>Fiscal </a:t>
                </a:r>
                <a:r>
                  <a:rPr lang="en-US" dirty="0" smtClean="0"/>
                  <a:t>year*</a:t>
                </a:r>
                <a:endParaRPr lang="en-US" dirty="0"/>
              </a:p>
            </c:rich>
          </c:tx>
          <c:overlay val="0"/>
        </c:title>
        <c:numFmt formatCode="General" sourceLinked="1"/>
        <c:majorTickMark val="out"/>
        <c:minorTickMark val="none"/>
        <c:tickLblPos val="nextTo"/>
        <c:crossAx val="91029888"/>
        <c:crosses val="autoZero"/>
        <c:auto val="1"/>
        <c:lblAlgn val="ctr"/>
        <c:lblOffset val="100"/>
        <c:noMultiLvlLbl val="0"/>
      </c:catAx>
      <c:valAx>
        <c:axId val="91029888"/>
        <c:scaling>
          <c:orientation val="minMax"/>
        </c:scaling>
        <c:delete val="0"/>
        <c:axPos val="l"/>
        <c:majorGridlines/>
        <c:title>
          <c:tx>
            <c:rich>
              <a:bodyPr rot="-5400000" vert="horz"/>
              <a:lstStyle/>
              <a:p>
                <a:pPr>
                  <a:defRPr/>
                </a:pPr>
                <a:r>
                  <a:rPr lang="en-US"/>
                  <a:t>Median total central IT spending per institutional FTE (students, faculty, and staff) </a:t>
                </a:r>
              </a:p>
            </c:rich>
          </c:tx>
          <c:overlay val="0"/>
        </c:title>
        <c:numFmt formatCode="#,##0" sourceLinked="0"/>
        <c:majorTickMark val="out"/>
        <c:minorTickMark val="none"/>
        <c:tickLblPos val="nextTo"/>
        <c:crossAx val="91023616"/>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spending2</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1.7061403508771899E-2"/>
                  <c:y val="-6.4935064935064896E-3"/>
                </c:manualLayout>
              </c:layout>
              <c:dLblPos val="ctr"/>
              <c:showLegendKey val="0"/>
              <c:showVal val="1"/>
              <c:showCatName val="0"/>
              <c:showSerName val="0"/>
              <c:showPercent val="0"/>
              <c:showBubbleSize val="0"/>
            </c:dLbl>
            <c:dLbl>
              <c:idx val="15"/>
              <c:layout>
                <c:manualLayout>
                  <c:x val="1.7061403508771899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Institutions offering self-service options for central IT help desk services</c:v>
                  </c:pt>
                  <c:pt idx="8">
                    <c:v>Institutions offering tier 2/level 2 service or higher for central IT help desk</c:v>
                  </c:pt>
                </c:lvl>
              </c:multiLvlStrCache>
            </c:multiLvlStrRef>
          </c:cat>
          <c:val>
            <c:numRef>
              <c:f>Sheet1!$C$2:$C$17</c:f>
              <c:numCache>
                <c:formatCode>0%</c:formatCode>
                <c:ptCount val="16"/>
                <c:pt idx="0">
                  <c:v>1</c:v>
                </c:pt>
                <c:pt idx="1">
                  <c:v>0.98</c:v>
                </c:pt>
                <c:pt idx="2">
                  <c:v>0.88</c:v>
                </c:pt>
                <c:pt idx="3">
                  <c:v>0.99</c:v>
                </c:pt>
                <c:pt idx="4">
                  <c:v>0.93</c:v>
                </c:pt>
                <c:pt idx="5">
                  <c:v>0.78</c:v>
                </c:pt>
                <c:pt idx="6">
                  <c:v>0.92</c:v>
                </c:pt>
                <c:pt idx="7">
                  <c:v>0</c:v>
                </c:pt>
                <c:pt idx="8">
                  <c:v>0.85</c:v>
                </c:pt>
                <c:pt idx="9">
                  <c:v>0.84</c:v>
                </c:pt>
                <c:pt idx="10">
                  <c:v>0.7</c:v>
                </c:pt>
                <c:pt idx="11">
                  <c:v>0.77</c:v>
                </c:pt>
                <c:pt idx="12">
                  <c:v>0.86</c:v>
                </c:pt>
                <c:pt idx="13">
                  <c:v>0.66</c:v>
                </c:pt>
                <c:pt idx="14">
                  <c:v>0.78</c:v>
                </c:pt>
                <c:pt idx="15">
                  <c:v>0</c:v>
                </c:pt>
              </c:numCache>
            </c:numRef>
          </c:val>
        </c:ser>
        <c:dLbls>
          <c:showLegendKey val="0"/>
          <c:showVal val="0"/>
          <c:showCatName val="0"/>
          <c:showSerName val="0"/>
          <c:showPercent val="0"/>
          <c:showBubbleSize val="0"/>
        </c:dLbls>
        <c:gapWidth val="150"/>
        <c:overlap val="100"/>
        <c:axId val="95665536"/>
        <c:axId val="95958144"/>
      </c:barChart>
      <c:catAx>
        <c:axId val="95665536"/>
        <c:scaling>
          <c:orientation val="minMax"/>
        </c:scaling>
        <c:delete val="0"/>
        <c:axPos val="l"/>
        <c:majorGridlines/>
        <c:numFmt formatCode="General" sourceLinked="1"/>
        <c:majorTickMark val="out"/>
        <c:minorTickMark val="none"/>
        <c:tickLblPos val="nextTo"/>
        <c:crossAx val="95958144"/>
        <c:crosses val="autoZero"/>
        <c:auto val="0"/>
        <c:lblAlgn val="ctr"/>
        <c:lblOffset val="100"/>
        <c:noMultiLvlLbl val="0"/>
      </c:catAx>
      <c:valAx>
        <c:axId val="95958144"/>
        <c:scaling>
          <c:orientation val="minMax"/>
          <c:max val="1"/>
          <c:min val="0"/>
        </c:scaling>
        <c:delete val="0"/>
        <c:axPos val="b"/>
        <c:title>
          <c:tx>
            <c:rich>
              <a:bodyPr/>
              <a:lstStyle/>
              <a:p>
                <a:pPr>
                  <a:defRPr/>
                </a:pPr>
                <a:r>
                  <a:rPr lang="en-US"/>
                  <a:t>Median percentage</a:t>
                </a:r>
              </a:p>
            </c:rich>
          </c:tx>
          <c:overlay val="0"/>
        </c:title>
        <c:numFmt formatCode="0%" sourceLinked="1"/>
        <c:majorTickMark val="out"/>
        <c:minorTickMark val="none"/>
        <c:tickLblPos val="nextTo"/>
        <c:crossAx val="956655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Annual number of tickets per institutional FTE</c:v>
                </c:pt>
              </c:strCache>
            </c:strRef>
          </c:tx>
          <c:spPr>
            <a:noFill/>
            <a:ln>
              <a:noFill/>
            </a:ln>
            <a:effectLst/>
          </c:spPr>
          <c:invertIfNegative val="0"/>
          <c:dPt>
            <c:idx val="0"/>
            <c:invertIfNegative val="0"/>
            <c:bubble3D val="0"/>
            <c:spPr>
              <a:solidFill>
                <a:schemeClr val="accent6">
                  <a:lumMod val="40000"/>
                  <a:lumOff val="60000"/>
                </a:schemeClr>
              </a:solidFill>
              <a:ln>
                <a:noFill/>
              </a:ln>
              <a:effectLst/>
            </c:spPr>
          </c:dPt>
          <c:dPt>
            <c:idx val="1"/>
            <c:invertIfNegative val="0"/>
            <c:bubble3D val="0"/>
            <c:spPr>
              <a:solidFill>
                <a:schemeClr val="accent6"/>
              </a:solidFill>
              <a:ln>
                <a:noFill/>
              </a:ln>
              <a:effectLst/>
            </c:spPr>
          </c:dPt>
          <c:dPt>
            <c:idx val="2"/>
            <c:invertIfNegative val="0"/>
            <c:bubble3D val="0"/>
            <c:spPr>
              <a:solidFill>
                <a:schemeClr val="accent5">
                  <a:lumMod val="40000"/>
                  <a:lumOff val="60000"/>
                </a:schemeClr>
              </a:solidFill>
              <a:ln>
                <a:noFill/>
              </a:ln>
              <a:effectLst/>
            </c:spPr>
          </c:dPt>
          <c:dPt>
            <c:idx val="3"/>
            <c:invertIfNegative val="0"/>
            <c:bubble3D val="0"/>
            <c:spPr>
              <a:solidFill>
                <a:schemeClr val="accent5"/>
              </a:solidFill>
              <a:ln>
                <a:noFill/>
              </a:ln>
              <a:effectLst/>
            </c:spPr>
          </c:dPt>
          <c:dPt>
            <c:idx val="4"/>
            <c:invertIfNegative val="0"/>
            <c:bubble3D val="0"/>
            <c:spPr>
              <a:solidFill>
                <a:schemeClr val="accent3"/>
              </a:solidFill>
              <a:ln>
                <a:noFill/>
              </a:ln>
              <a:effectLst/>
            </c:spPr>
          </c:dPt>
          <c:dPt>
            <c:idx val="5"/>
            <c:invertIfNegative val="0"/>
            <c:bubble3D val="0"/>
            <c:spPr>
              <a:solidFill>
                <a:schemeClr val="accent2"/>
              </a:solidFill>
              <a:ln>
                <a:noFill/>
              </a:ln>
              <a:effectLst/>
            </c:spPr>
          </c:dPt>
          <c:dPt>
            <c:idx val="6"/>
            <c:invertIfNegative val="0"/>
            <c:bubble3D val="0"/>
            <c:spPr>
              <a:solidFill>
                <a:schemeClr val="bg1">
                  <a:lumMod val="75000"/>
                </a:schemeClr>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chemeClr val="accent1"/>
              </a:solidFill>
              <a:ln>
                <a:noFill/>
              </a:ln>
              <a:effectLst/>
            </c:spPr>
          </c:dPt>
          <c:dPt>
            <c:idx val="16"/>
            <c:invertIfNegative val="0"/>
            <c:bubble3D val="0"/>
            <c:spPr>
              <a:solidFill>
                <a:schemeClr val="accent6">
                  <a:lumMod val="40000"/>
                  <a:lumOff val="60000"/>
                </a:schemeClr>
              </a:solidFill>
              <a:ln>
                <a:noFill/>
              </a:ln>
              <a:effectLst/>
            </c:spPr>
          </c:dPt>
          <c:dPt>
            <c:idx val="17"/>
            <c:invertIfNegative val="0"/>
            <c:bubble3D val="0"/>
            <c:spPr>
              <a:solidFill>
                <a:schemeClr val="accent6"/>
              </a:solidFill>
              <a:ln>
                <a:noFill/>
              </a:ln>
              <a:effectLst/>
            </c:spPr>
          </c:dPt>
          <c:dPt>
            <c:idx val="18"/>
            <c:invertIfNegative val="0"/>
            <c:bubble3D val="0"/>
            <c:spPr>
              <a:solidFill>
                <a:schemeClr val="accent5">
                  <a:lumMod val="40000"/>
                  <a:lumOff val="60000"/>
                </a:schemeClr>
              </a:solidFill>
              <a:ln>
                <a:noFill/>
              </a:ln>
              <a:effectLst/>
            </c:spPr>
          </c:dPt>
          <c:dPt>
            <c:idx val="19"/>
            <c:invertIfNegative val="0"/>
            <c:bubble3D val="0"/>
            <c:spPr>
              <a:solidFill>
                <a:schemeClr val="accent5"/>
              </a:solidFill>
              <a:ln>
                <a:noFill/>
              </a:ln>
              <a:effectLst/>
            </c:spPr>
          </c:dPt>
          <c:dPt>
            <c:idx val="20"/>
            <c:invertIfNegative val="0"/>
            <c:bubble3D val="0"/>
            <c:spPr>
              <a:solidFill>
                <a:schemeClr val="accent3"/>
              </a:solidFill>
              <a:ln>
                <a:noFill/>
              </a:ln>
              <a:effectLst/>
            </c:spPr>
          </c:dPt>
          <c:dPt>
            <c:idx val="21"/>
            <c:invertIfNegative val="0"/>
            <c:bubble3D val="0"/>
            <c:spPr>
              <a:solidFill>
                <a:schemeClr val="accent2"/>
              </a:solidFill>
              <a:ln>
                <a:noFill/>
              </a:ln>
              <a:effectLst/>
            </c:spPr>
          </c:dPt>
          <c:dPt>
            <c:idx val="22"/>
            <c:invertIfNegative val="0"/>
            <c:bubble3D val="0"/>
            <c:spPr>
              <a:solidFill>
                <a:schemeClr val="bg1">
                  <a:lumMod val="75000"/>
                </a:schemeClr>
              </a:solidFill>
              <a:ln>
                <a:noFill/>
              </a:ln>
              <a:effectLst/>
            </c:spPr>
          </c:dPt>
          <c:dPt>
            <c:idx val="23"/>
            <c:invertIfNegative val="0"/>
            <c:bubble3D val="0"/>
            <c:spPr>
              <a:solidFill>
                <a:schemeClr val="accent1"/>
              </a:solidFill>
              <a:ln>
                <a:noFill/>
              </a:ln>
              <a:effectLst/>
            </c:spPr>
          </c:dPt>
          <c:dLbls>
            <c:dLbl>
              <c:idx val="5"/>
              <c:showLegendKey val="0"/>
              <c:showVal val="1"/>
              <c:showCatName val="0"/>
              <c:showSerName val="0"/>
              <c:showPercent val="0"/>
              <c:showBubbleSize val="0"/>
            </c:dLbl>
            <c:dLbl>
              <c:idx val="7"/>
              <c:layout>
                <c:manualLayout>
                  <c:x val="2.1059999079062499E-2"/>
                  <c:y val="-4.3290043290044097E-3"/>
                </c:manualLayout>
              </c:layout>
              <c:dLblPos val="ctr"/>
              <c:showLegendKey val="0"/>
              <c:showVal val="1"/>
              <c:showCatName val="0"/>
              <c:showSerName val="0"/>
              <c:showPercent val="0"/>
              <c:showBubbleSize val="0"/>
            </c:dLbl>
            <c:dLbl>
              <c:idx val="15"/>
              <c:layout>
                <c:manualLayout>
                  <c:x val="2.1059999079062499E-2"/>
                  <c:y val="0"/>
                </c:manualLayout>
              </c:layout>
              <c:dLblPos val="ctr"/>
              <c:showLegendKey val="0"/>
              <c:showVal val="1"/>
              <c:showCatName val="0"/>
              <c:showSerName val="0"/>
              <c:showPercent val="0"/>
              <c:showBubbleSize val="0"/>
            </c:dLbl>
            <c:dLbl>
              <c:idx val="23"/>
              <c:layout>
                <c:manualLayout>
                  <c:x val="2.1059999079062499E-2"/>
                  <c:y val="2.1645021645021602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Sheet1!$A$2:$B$25</c:f>
              <c:multiLvlStrCache>
                <c:ptCount val="24"/>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pt idx="16">
                    <c:v>DR private</c:v>
                  </c:pt>
                  <c:pt idx="17">
                    <c:v>DR public</c:v>
                  </c:pt>
                  <c:pt idx="18">
                    <c:v>MA private</c:v>
                  </c:pt>
                  <c:pt idx="19">
                    <c:v>MA public</c:v>
                  </c:pt>
                  <c:pt idx="20">
                    <c:v>BA</c:v>
                  </c:pt>
                  <c:pt idx="21">
                    <c:v>AA</c:v>
                  </c:pt>
                  <c:pt idx="22">
                    <c:v>All nonspecialized U.S.</c:v>
                  </c:pt>
                  <c:pt idx="23">
                    <c:v>My institution</c:v>
                  </c:pt>
                </c:lvl>
                <c:lvl>
                  <c:pt idx="0">
                    <c:v>Walk-in</c:v>
                  </c:pt>
                  <c:pt idx="8">
                    <c:v>E-mail</c:v>
                  </c:pt>
                  <c:pt idx="16">
                    <c:v>Phone</c:v>
                  </c:pt>
                </c:lvl>
              </c:multiLvlStrCache>
            </c:multiLvlStrRef>
          </c:cat>
          <c:val>
            <c:numRef>
              <c:f>Sheet1!$C$2:$C$25</c:f>
              <c:numCache>
                <c:formatCode>0.0</c:formatCode>
                <c:ptCount val="24"/>
                <c:pt idx="0">
                  <c:v>0.2</c:v>
                </c:pt>
                <c:pt idx="1">
                  <c:v>0.1</c:v>
                </c:pt>
                <c:pt idx="2">
                  <c:v>0.2</c:v>
                </c:pt>
                <c:pt idx="3">
                  <c:v>0.2</c:v>
                </c:pt>
                <c:pt idx="4">
                  <c:v>0.3</c:v>
                </c:pt>
                <c:pt idx="5">
                  <c:v>0.1</c:v>
                </c:pt>
                <c:pt idx="6">
                  <c:v>0.2</c:v>
                </c:pt>
                <c:pt idx="7">
                  <c:v>0</c:v>
                </c:pt>
                <c:pt idx="8">
                  <c:v>0.8</c:v>
                </c:pt>
                <c:pt idx="9">
                  <c:v>0.3</c:v>
                </c:pt>
                <c:pt idx="10">
                  <c:v>1.1000000000000001</c:v>
                </c:pt>
                <c:pt idx="11">
                  <c:v>0.4</c:v>
                </c:pt>
                <c:pt idx="12">
                  <c:v>0.7</c:v>
                </c:pt>
                <c:pt idx="13">
                  <c:v>0.3</c:v>
                </c:pt>
                <c:pt idx="14">
                  <c:v>0.5</c:v>
                </c:pt>
                <c:pt idx="15">
                  <c:v>0</c:v>
                </c:pt>
                <c:pt idx="16">
                  <c:v>1.1000000000000001</c:v>
                </c:pt>
                <c:pt idx="17">
                  <c:v>0.9</c:v>
                </c:pt>
                <c:pt idx="18">
                  <c:v>1.1000000000000001</c:v>
                </c:pt>
                <c:pt idx="19">
                  <c:v>1</c:v>
                </c:pt>
                <c:pt idx="20">
                  <c:v>0.9</c:v>
                </c:pt>
                <c:pt idx="21">
                  <c:v>1.1000000000000001</c:v>
                </c:pt>
                <c:pt idx="22">
                  <c:v>1</c:v>
                </c:pt>
                <c:pt idx="23">
                  <c:v>0</c:v>
                </c:pt>
              </c:numCache>
            </c:numRef>
          </c:val>
        </c:ser>
        <c:dLbls>
          <c:showLegendKey val="0"/>
          <c:showVal val="0"/>
          <c:showCatName val="0"/>
          <c:showSerName val="0"/>
          <c:showPercent val="0"/>
          <c:showBubbleSize val="0"/>
        </c:dLbls>
        <c:gapWidth val="150"/>
        <c:overlap val="100"/>
        <c:axId val="96130176"/>
        <c:axId val="96131712"/>
      </c:barChart>
      <c:catAx>
        <c:axId val="96130176"/>
        <c:scaling>
          <c:orientation val="minMax"/>
        </c:scaling>
        <c:delete val="0"/>
        <c:axPos val="l"/>
        <c:majorGridlines/>
        <c:numFmt formatCode="General" sourceLinked="1"/>
        <c:majorTickMark val="out"/>
        <c:minorTickMark val="none"/>
        <c:tickLblPos val="nextTo"/>
        <c:crossAx val="96131712"/>
        <c:crosses val="autoZero"/>
        <c:auto val="0"/>
        <c:lblAlgn val="ctr"/>
        <c:lblOffset val="100"/>
        <c:noMultiLvlLbl val="0"/>
      </c:catAx>
      <c:valAx>
        <c:axId val="96131712"/>
        <c:scaling>
          <c:orientation val="minMax"/>
          <c:min val="0"/>
        </c:scaling>
        <c:delete val="0"/>
        <c:axPos val="b"/>
        <c:title>
          <c:tx>
            <c:rich>
              <a:bodyPr/>
              <a:lstStyle/>
              <a:p>
                <a:pPr>
                  <a:defRPr/>
                </a:pPr>
                <a:r>
                  <a:rPr lang="en-US" dirty="0"/>
                  <a:t>Median annual number of tickets per institutional FTE among institutions </a:t>
                </a:r>
                <a:r>
                  <a:rPr lang="en-US" dirty="0" smtClean="0"/>
                  <a:t/>
                </a:r>
                <a:br>
                  <a:rPr lang="en-US" dirty="0" smtClean="0"/>
                </a:br>
                <a:r>
                  <a:rPr lang="en-US" dirty="0" smtClean="0"/>
                  <a:t>with </a:t>
                </a:r>
                <a:r>
                  <a:rPr lang="en-US" dirty="0"/>
                  <a:t>a central IT help desk that offers each mode </a:t>
                </a:r>
              </a:p>
            </c:rich>
          </c:tx>
          <c:layout>
            <c:manualLayout>
              <c:xMode val="edge"/>
              <c:yMode val="edge"/>
              <c:x val="0.31512789519731099"/>
              <c:y val="0.90844155844155905"/>
            </c:manualLayout>
          </c:layout>
          <c:overlay val="0"/>
        </c:title>
        <c:numFmt formatCode="0.0" sourceLinked="1"/>
        <c:majorTickMark val="out"/>
        <c:minorTickMark val="none"/>
        <c:tickLblPos val="nextTo"/>
        <c:crossAx val="9613017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chemeClr val="accent6">
                  <a:lumMod val="40000"/>
                  <a:lumOff val="60000"/>
                </a:schemeClr>
              </a:solidFill>
              <a:ln>
                <a:noFill/>
              </a:ln>
              <a:effectLst/>
            </c:spPr>
          </c:dPt>
          <c:dPt>
            <c:idx val="1"/>
            <c:invertIfNegative val="0"/>
            <c:bubble3D val="0"/>
            <c:spPr>
              <a:solidFill>
                <a:schemeClr val="accent6"/>
              </a:solidFill>
              <a:ln>
                <a:noFill/>
              </a:ln>
              <a:effectLst/>
            </c:spPr>
          </c:dPt>
          <c:dPt>
            <c:idx val="2"/>
            <c:invertIfNegative val="0"/>
            <c:bubble3D val="0"/>
            <c:spPr>
              <a:solidFill>
                <a:schemeClr val="accent5">
                  <a:lumMod val="40000"/>
                  <a:lumOff val="60000"/>
                </a:schemeClr>
              </a:solidFill>
              <a:ln>
                <a:noFill/>
              </a:ln>
              <a:effectLst/>
            </c:spPr>
          </c:dPt>
          <c:dPt>
            <c:idx val="3"/>
            <c:invertIfNegative val="0"/>
            <c:bubble3D val="0"/>
            <c:spPr>
              <a:solidFill>
                <a:schemeClr val="accent5"/>
              </a:solidFill>
              <a:ln>
                <a:noFill/>
              </a:ln>
              <a:effectLst/>
            </c:spPr>
          </c:dPt>
          <c:dPt>
            <c:idx val="4"/>
            <c:invertIfNegative val="0"/>
            <c:bubble3D val="0"/>
            <c:spPr>
              <a:solidFill>
                <a:schemeClr val="accent3"/>
              </a:solidFill>
              <a:ln>
                <a:noFill/>
              </a:ln>
              <a:effectLst/>
            </c:spPr>
          </c:dPt>
          <c:dPt>
            <c:idx val="5"/>
            <c:invertIfNegative val="0"/>
            <c:bubble3D val="0"/>
            <c:spPr>
              <a:solidFill>
                <a:schemeClr val="accent2"/>
              </a:solidFill>
              <a:ln>
                <a:noFill/>
              </a:ln>
              <a:effectLst/>
            </c:spPr>
          </c:dPt>
          <c:dPt>
            <c:idx val="6"/>
            <c:invertIfNegative val="0"/>
            <c:bubble3D val="0"/>
            <c:spPr>
              <a:solidFill>
                <a:schemeClr val="bg1">
                  <a:lumMod val="75000"/>
                </a:schemeClr>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chemeClr val="accent1"/>
              </a:solidFill>
              <a:ln>
                <a:noFill/>
              </a:ln>
              <a:effectLst/>
            </c:spPr>
          </c:dPt>
          <c:dPt>
            <c:idx val="16"/>
            <c:invertIfNegative val="0"/>
            <c:bubble3D val="0"/>
            <c:spPr>
              <a:solidFill>
                <a:schemeClr val="accent6">
                  <a:lumMod val="40000"/>
                  <a:lumOff val="60000"/>
                </a:schemeClr>
              </a:solidFill>
              <a:ln>
                <a:noFill/>
              </a:ln>
              <a:effectLst/>
            </c:spPr>
          </c:dPt>
          <c:dPt>
            <c:idx val="17"/>
            <c:invertIfNegative val="0"/>
            <c:bubble3D val="0"/>
            <c:spPr>
              <a:solidFill>
                <a:schemeClr val="accent6"/>
              </a:solidFill>
              <a:ln>
                <a:noFill/>
              </a:ln>
              <a:effectLst/>
            </c:spPr>
          </c:dPt>
          <c:dPt>
            <c:idx val="18"/>
            <c:invertIfNegative val="0"/>
            <c:bubble3D val="0"/>
            <c:spPr>
              <a:solidFill>
                <a:schemeClr val="accent5">
                  <a:lumMod val="40000"/>
                  <a:lumOff val="60000"/>
                </a:schemeClr>
              </a:solidFill>
              <a:ln>
                <a:noFill/>
              </a:ln>
              <a:effectLst/>
            </c:spPr>
          </c:dPt>
          <c:dPt>
            <c:idx val="19"/>
            <c:invertIfNegative val="0"/>
            <c:bubble3D val="0"/>
            <c:spPr>
              <a:solidFill>
                <a:schemeClr val="accent5"/>
              </a:solidFill>
              <a:ln>
                <a:noFill/>
              </a:ln>
              <a:effectLst/>
            </c:spPr>
          </c:dPt>
          <c:dPt>
            <c:idx val="20"/>
            <c:invertIfNegative val="0"/>
            <c:bubble3D val="0"/>
            <c:spPr>
              <a:solidFill>
                <a:schemeClr val="accent3"/>
              </a:solidFill>
              <a:ln>
                <a:noFill/>
              </a:ln>
              <a:effectLst/>
            </c:spPr>
          </c:dPt>
          <c:dPt>
            <c:idx val="21"/>
            <c:invertIfNegative val="0"/>
            <c:bubble3D val="0"/>
            <c:spPr>
              <a:solidFill>
                <a:schemeClr val="accent2"/>
              </a:solidFill>
              <a:ln>
                <a:noFill/>
              </a:ln>
              <a:effectLst/>
            </c:spPr>
          </c:dPt>
          <c:dPt>
            <c:idx val="22"/>
            <c:invertIfNegative val="0"/>
            <c:bubble3D val="0"/>
            <c:spPr>
              <a:solidFill>
                <a:schemeClr val="bg1">
                  <a:lumMod val="75000"/>
                </a:schemeClr>
              </a:solidFill>
              <a:ln>
                <a:noFill/>
              </a:ln>
              <a:effectLst/>
            </c:spPr>
          </c:dPt>
          <c:dPt>
            <c:idx val="23"/>
            <c:invertIfNegative val="0"/>
            <c:bubble3D val="0"/>
            <c:spPr>
              <a:solidFill>
                <a:schemeClr val="accent1"/>
              </a:solidFill>
              <a:ln>
                <a:noFill/>
              </a:ln>
              <a:effectLst/>
            </c:spPr>
          </c:dPt>
          <c:dLbls>
            <c:dLbl>
              <c:idx val="7"/>
              <c:layout>
                <c:manualLayout>
                  <c:x val="1.6674034166781801E-2"/>
                  <c:y val="4.4444444444444401E-3"/>
                </c:manualLayout>
              </c:layout>
              <c:dLblPos val="ctr"/>
              <c:showLegendKey val="0"/>
              <c:showVal val="1"/>
              <c:showCatName val="0"/>
              <c:showSerName val="0"/>
              <c:showPercent val="0"/>
              <c:showBubbleSize val="0"/>
            </c:dLbl>
            <c:dLbl>
              <c:idx val="8"/>
              <c:delete val="1"/>
            </c:dLbl>
            <c:dLbl>
              <c:idx val="15"/>
              <c:layout>
                <c:manualLayout>
                  <c:x val="1.6674034166781801E-2"/>
                  <c:y val="-2.2222222222222201E-3"/>
                </c:manualLayout>
              </c:layout>
              <c:dLblPos val="ctr"/>
              <c:showLegendKey val="0"/>
              <c:showVal val="1"/>
              <c:showCatName val="0"/>
              <c:showSerName val="0"/>
              <c:showPercent val="0"/>
              <c:showBubbleSize val="0"/>
            </c:dLbl>
            <c:dLbl>
              <c:idx val="16"/>
              <c:layout>
                <c:manualLayout>
                  <c:x val="3.94736842105263E-2"/>
                  <c:y val="4.4444444444444401E-3"/>
                </c:manualLayout>
              </c:layout>
              <c:showLegendKey val="0"/>
              <c:showVal val="1"/>
              <c:showCatName val="0"/>
              <c:showSerName val="0"/>
              <c:showPercent val="0"/>
              <c:showBubbleSize val="0"/>
            </c:dLbl>
            <c:dLbl>
              <c:idx val="18"/>
              <c:layout>
                <c:manualLayout>
                  <c:x val="2.3043468250679201E-2"/>
                  <c:y val="0"/>
                </c:manualLayout>
              </c:layout>
              <c:dLblPos val="ctr"/>
              <c:showLegendKey val="0"/>
              <c:showVal val="1"/>
              <c:showCatName val="0"/>
              <c:showSerName val="0"/>
              <c:showPercent val="0"/>
              <c:showBubbleSize val="0"/>
            </c:dLbl>
            <c:dLbl>
              <c:idx val="19"/>
              <c:layout>
                <c:manualLayout>
                  <c:x val="2.3420477045632399E-2"/>
                  <c:y val="2.2222222222222201E-3"/>
                </c:manualLayout>
              </c:layout>
              <c:dLblPos val="ctr"/>
              <c:showLegendKey val="0"/>
              <c:showVal val="1"/>
              <c:showCatName val="0"/>
              <c:showSerName val="0"/>
              <c:showPercent val="0"/>
              <c:showBubbleSize val="0"/>
            </c:dLbl>
            <c:dLbl>
              <c:idx val="20"/>
              <c:layout>
                <c:manualLayout>
                  <c:x val="1.32298429801538E-2"/>
                  <c:y val="2.2222222222222201E-3"/>
                </c:manualLayout>
              </c:layout>
              <c:dLblPos val="ctr"/>
              <c:showLegendKey val="0"/>
              <c:showVal val="1"/>
              <c:showCatName val="0"/>
              <c:showSerName val="0"/>
              <c:showPercent val="0"/>
              <c:showBubbleSize val="0"/>
            </c:dLbl>
            <c:dLbl>
              <c:idx val="21"/>
              <c:delete val="1"/>
            </c:dLbl>
            <c:dLbl>
              <c:idx val="23"/>
              <c:layout>
                <c:manualLayout>
                  <c:x val="1.6674034166781801E-2"/>
                  <c:y val="2.2222222222222201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Sheet1!$A$2:$B$25</c:f>
              <c:multiLvlStrCache>
                <c:ptCount val="24"/>
                <c:lvl>
                  <c:pt idx="0">
                    <c:v>DR private</c:v>
                  </c:pt>
                  <c:pt idx="1">
                    <c:v>DR public</c:v>
                  </c:pt>
                  <c:pt idx="2">
                    <c:v>MA private</c:v>
                  </c:pt>
                  <c:pt idx="3">
                    <c:v>MA public</c:v>
                  </c:pt>
                  <c:pt idx="4">
                    <c:v>BA</c:v>
                  </c:pt>
                  <c:pt idx="5">
                    <c:v>AA</c:v>
                  </c:pt>
                  <c:pt idx="6">
                    <c:v>All nonspecialized U.S.</c:v>
                  </c:pt>
                  <c:pt idx="7">
                    <c:v>My institution</c:v>
                  </c:pt>
                  <c:pt idx="8">
                    <c:v>DR private *</c:v>
                  </c:pt>
                  <c:pt idx="9">
                    <c:v>DR public</c:v>
                  </c:pt>
                  <c:pt idx="10">
                    <c:v>MA private</c:v>
                  </c:pt>
                  <c:pt idx="11">
                    <c:v>MA public</c:v>
                  </c:pt>
                  <c:pt idx="12">
                    <c:v>BA</c:v>
                  </c:pt>
                  <c:pt idx="13">
                    <c:v>AA</c:v>
                  </c:pt>
                  <c:pt idx="14">
                    <c:v>All nonspecialized U.S.</c:v>
                  </c:pt>
                  <c:pt idx="15">
                    <c:v>My institution</c:v>
                  </c:pt>
                  <c:pt idx="16">
                    <c:v>DR private</c:v>
                  </c:pt>
                  <c:pt idx="17">
                    <c:v>DR public</c:v>
                  </c:pt>
                  <c:pt idx="18">
                    <c:v>MA private</c:v>
                  </c:pt>
                  <c:pt idx="19">
                    <c:v>MA public</c:v>
                  </c:pt>
                  <c:pt idx="20">
                    <c:v>BA</c:v>
                  </c:pt>
                  <c:pt idx="21">
                    <c:v>AA *</c:v>
                  </c:pt>
                  <c:pt idx="22">
                    <c:v>All nonspecialized U.S.</c:v>
                  </c:pt>
                  <c:pt idx="23">
                    <c:v>My institution</c:v>
                  </c:pt>
                </c:lvl>
                <c:lvl>
                  <c:pt idx="0">
                    <c:v>Student FTE per laptop/tablet provided by central IT for checkout or loan</c:v>
                  </c:pt>
                  <c:pt idx="8">
                    <c:v>Student FTE per virtual lab/cluster workstation provided by central IT </c:v>
                  </c:pt>
                  <c:pt idx="16">
                    <c:v>Student FTE per lab/cluster workstations provided by central IT</c:v>
                  </c:pt>
                </c:lvl>
              </c:multiLvlStrCache>
            </c:multiLvlStrRef>
          </c:cat>
          <c:val>
            <c:numRef>
              <c:f>Sheet1!$C$2:$C$25</c:f>
              <c:numCache>
                <c:formatCode>0</c:formatCode>
                <c:ptCount val="24"/>
                <c:pt idx="0">
                  <c:v>209</c:v>
                </c:pt>
                <c:pt idx="1">
                  <c:v>333</c:v>
                </c:pt>
                <c:pt idx="2">
                  <c:v>185</c:v>
                </c:pt>
                <c:pt idx="3">
                  <c:v>241</c:v>
                </c:pt>
                <c:pt idx="4">
                  <c:v>98</c:v>
                </c:pt>
                <c:pt idx="5">
                  <c:v>196</c:v>
                </c:pt>
                <c:pt idx="6">
                  <c:v>191</c:v>
                </c:pt>
                <c:pt idx="7" formatCode="0.0">
                  <c:v>0</c:v>
                </c:pt>
                <c:pt idx="8">
                  <c:v>0</c:v>
                </c:pt>
                <c:pt idx="9">
                  <c:v>123</c:v>
                </c:pt>
                <c:pt idx="10">
                  <c:v>33</c:v>
                </c:pt>
                <c:pt idx="11">
                  <c:v>108</c:v>
                </c:pt>
                <c:pt idx="12">
                  <c:v>48</c:v>
                </c:pt>
                <c:pt idx="13">
                  <c:v>81</c:v>
                </c:pt>
                <c:pt idx="14">
                  <c:v>100</c:v>
                </c:pt>
                <c:pt idx="15" formatCode="0.0">
                  <c:v>0</c:v>
                </c:pt>
                <c:pt idx="16">
                  <c:v>31</c:v>
                </c:pt>
                <c:pt idx="17">
                  <c:v>35</c:v>
                </c:pt>
                <c:pt idx="18">
                  <c:v>15</c:v>
                </c:pt>
                <c:pt idx="19">
                  <c:v>12</c:v>
                </c:pt>
                <c:pt idx="20">
                  <c:v>6</c:v>
                </c:pt>
                <c:pt idx="21">
                  <c:v>0</c:v>
                </c:pt>
                <c:pt idx="22">
                  <c:v>17</c:v>
                </c:pt>
                <c:pt idx="23" formatCode="0.0">
                  <c:v>0</c:v>
                </c:pt>
              </c:numCache>
            </c:numRef>
          </c:val>
        </c:ser>
        <c:dLbls>
          <c:showLegendKey val="0"/>
          <c:showVal val="0"/>
          <c:showCatName val="0"/>
          <c:showSerName val="0"/>
          <c:showPercent val="0"/>
          <c:showBubbleSize val="0"/>
        </c:dLbls>
        <c:gapWidth val="150"/>
        <c:overlap val="100"/>
        <c:axId val="96573696"/>
        <c:axId val="96579584"/>
      </c:barChart>
      <c:catAx>
        <c:axId val="96573696"/>
        <c:scaling>
          <c:orientation val="minMax"/>
        </c:scaling>
        <c:delete val="0"/>
        <c:axPos val="l"/>
        <c:majorGridlines/>
        <c:numFmt formatCode="General" sourceLinked="1"/>
        <c:majorTickMark val="out"/>
        <c:minorTickMark val="none"/>
        <c:tickLblPos val="nextTo"/>
        <c:crossAx val="96579584"/>
        <c:crosses val="autoZero"/>
        <c:auto val="0"/>
        <c:lblAlgn val="ctr"/>
        <c:lblOffset val="100"/>
        <c:noMultiLvlLbl val="0"/>
      </c:catAx>
      <c:valAx>
        <c:axId val="96579584"/>
        <c:scaling>
          <c:orientation val="minMax"/>
          <c:min val="0"/>
        </c:scaling>
        <c:delete val="0"/>
        <c:axPos val="b"/>
        <c:title>
          <c:tx>
            <c:rich>
              <a:bodyPr/>
              <a:lstStyle/>
              <a:p>
                <a:pPr>
                  <a:defRPr/>
                </a:pPr>
                <a:r>
                  <a:rPr lang="en-US"/>
                  <a:t>Median student FTEs per shared workstation provided by central IT</a:t>
                </a:r>
              </a:p>
            </c:rich>
          </c:tx>
          <c:overlay val="0"/>
        </c:title>
        <c:numFmt formatCode="0" sourceLinked="1"/>
        <c:majorTickMark val="out"/>
        <c:minorTickMark val="none"/>
        <c:tickLblPos val="nextTo"/>
        <c:crossAx val="965736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Percentage of institutions</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1.5599415204678399E-2"/>
                  <c:y val="-6.4935064935064896E-3"/>
                </c:manualLayout>
              </c:layout>
              <c:dLblPos val="ctr"/>
              <c:showLegendKey val="0"/>
              <c:showVal val="1"/>
              <c:showCatName val="0"/>
              <c:showSerName val="0"/>
              <c:showPercent val="0"/>
              <c:showBubbleSize val="0"/>
            </c:dLbl>
            <c:dLbl>
              <c:idx val="15"/>
              <c:layout>
                <c:manualLayout>
                  <c:x val="1.5599415204678399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Institutions hosting or participating in cross-institutional data center services </c:v>
                  </c:pt>
                  <c:pt idx="8">
                    <c:v>Institutions using commercial data center services</c:v>
                  </c:pt>
                </c:lvl>
              </c:multiLvlStrCache>
            </c:multiLvlStrRef>
          </c:cat>
          <c:val>
            <c:numRef>
              <c:f>Sheet1!$C$2:$C$17</c:f>
              <c:numCache>
                <c:formatCode>0%</c:formatCode>
                <c:ptCount val="16"/>
                <c:pt idx="0">
                  <c:v>0.54</c:v>
                </c:pt>
                <c:pt idx="1">
                  <c:v>0.76</c:v>
                </c:pt>
                <c:pt idx="2">
                  <c:v>0.23</c:v>
                </c:pt>
                <c:pt idx="3">
                  <c:v>0.71</c:v>
                </c:pt>
                <c:pt idx="4">
                  <c:v>0.24</c:v>
                </c:pt>
                <c:pt idx="5">
                  <c:v>0.53</c:v>
                </c:pt>
                <c:pt idx="6">
                  <c:v>0.52</c:v>
                </c:pt>
                <c:pt idx="8">
                  <c:v>0.56000000000000005</c:v>
                </c:pt>
                <c:pt idx="9">
                  <c:v>0.28000000000000003</c:v>
                </c:pt>
                <c:pt idx="10">
                  <c:v>0.3</c:v>
                </c:pt>
                <c:pt idx="11">
                  <c:v>0.34</c:v>
                </c:pt>
                <c:pt idx="12">
                  <c:v>0.28000000000000003</c:v>
                </c:pt>
                <c:pt idx="13">
                  <c:v>0.24</c:v>
                </c:pt>
                <c:pt idx="14">
                  <c:v>0.31</c:v>
                </c:pt>
              </c:numCache>
            </c:numRef>
          </c:val>
        </c:ser>
        <c:dLbls>
          <c:showLegendKey val="0"/>
          <c:showVal val="0"/>
          <c:showCatName val="0"/>
          <c:showSerName val="0"/>
          <c:showPercent val="0"/>
          <c:showBubbleSize val="0"/>
        </c:dLbls>
        <c:gapWidth val="150"/>
        <c:overlap val="100"/>
        <c:axId val="89832832"/>
        <c:axId val="89838720"/>
      </c:barChart>
      <c:catAx>
        <c:axId val="89832832"/>
        <c:scaling>
          <c:orientation val="minMax"/>
        </c:scaling>
        <c:delete val="0"/>
        <c:axPos val="l"/>
        <c:majorGridlines/>
        <c:numFmt formatCode="General" sourceLinked="1"/>
        <c:majorTickMark val="out"/>
        <c:minorTickMark val="none"/>
        <c:tickLblPos val="nextTo"/>
        <c:crossAx val="89838720"/>
        <c:crosses val="autoZero"/>
        <c:auto val="0"/>
        <c:lblAlgn val="ctr"/>
        <c:lblOffset val="100"/>
        <c:noMultiLvlLbl val="0"/>
      </c:catAx>
      <c:valAx>
        <c:axId val="89838720"/>
        <c:scaling>
          <c:orientation val="minMax"/>
          <c:max val="1"/>
          <c:min val="0"/>
        </c:scaling>
        <c:delete val="0"/>
        <c:axPos val="b"/>
        <c:title>
          <c:tx>
            <c:rich>
              <a:bodyPr/>
              <a:lstStyle/>
              <a:p>
                <a:pPr>
                  <a:defRPr/>
                </a:pPr>
                <a:r>
                  <a:rPr lang="en-US"/>
                  <a:t>Median percentage</a:t>
                </a:r>
              </a:p>
            </c:rich>
          </c:tx>
          <c:overlay val="0"/>
        </c:title>
        <c:numFmt formatCode="0%" sourceLinked="1"/>
        <c:majorTickMark val="out"/>
        <c:minorTickMark val="none"/>
        <c:tickLblPos val="nextTo"/>
        <c:crossAx val="898328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Percentage of institutions</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Pt>
            <c:idx val="16"/>
            <c:invertIfNegative val="0"/>
            <c:bubble3D val="0"/>
            <c:spPr>
              <a:solidFill>
                <a:schemeClr val="accent6">
                  <a:lumMod val="40000"/>
                  <a:lumOff val="60000"/>
                </a:schemeClr>
              </a:solidFill>
              <a:ln>
                <a:noFill/>
              </a:ln>
              <a:effectLst/>
            </c:spPr>
          </c:dPt>
          <c:dPt>
            <c:idx val="17"/>
            <c:invertIfNegative val="0"/>
            <c:bubble3D val="0"/>
            <c:spPr>
              <a:solidFill>
                <a:schemeClr val="accent6"/>
              </a:solidFill>
              <a:ln>
                <a:noFill/>
              </a:ln>
              <a:effectLst/>
            </c:spPr>
          </c:dPt>
          <c:dPt>
            <c:idx val="18"/>
            <c:invertIfNegative val="0"/>
            <c:bubble3D val="0"/>
            <c:spPr>
              <a:solidFill>
                <a:schemeClr val="accent5">
                  <a:lumMod val="40000"/>
                  <a:lumOff val="60000"/>
                </a:schemeClr>
              </a:solidFill>
              <a:ln>
                <a:noFill/>
              </a:ln>
              <a:effectLst/>
            </c:spPr>
          </c:dPt>
          <c:dPt>
            <c:idx val="19"/>
            <c:invertIfNegative val="0"/>
            <c:bubble3D val="0"/>
            <c:spPr>
              <a:solidFill>
                <a:schemeClr val="accent5"/>
              </a:solidFill>
              <a:ln>
                <a:noFill/>
              </a:ln>
              <a:effectLst/>
            </c:spPr>
          </c:dPt>
          <c:dPt>
            <c:idx val="20"/>
            <c:invertIfNegative val="0"/>
            <c:bubble3D val="0"/>
            <c:spPr>
              <a:solidFill>
                <a:schemeClr val="accent3"/>
              </a:solidFill>
              <a:ln>
                <a:noFill/>
              </a:ln>
              <a:effectLst/>
            </c:spPr>
          </c:dPt>
          <c:dPt>
            <c:idx val="21"/>
            <c:invertIfNegative val="0"/>
            <c:bubble3D val="0"/>
            <c:spPr>
              <a:solidFill>
                <a:schemeClr val="accent2"/>
              </a:solidFill>
              <a:ln>
                <a:noFill/>
              </a:ln>
              <a:effectLst/>
            </c:spPr>
          </c:dPt>
          <c:dPt>
            <c:idx val="22"/>
            <c:invertIfNegative val="0"/>
            <c:bubble3D val="0"/>
            <c:spPr>
              <a:solidFill>
                <a:schemeClr val="bg1">
                  <a:lumMod val="75000"/>
                </a:schemeClr>
              </a:solidFill>
              <a:ln>
                <a:noFill/>
              </a:ln>
              <a:effectLst/>
            </c:spPr>
          </c:dPt>
          <c:dPt>
            <c:idx val="23"/>
            <c:invertIfNegative val="0"/>
            <c:bubble3D val="0"/>
            <c:spPr>
              <a:solidFill>
                <a:schemeClr val="accent1"/>
              </a:solidFill>
              <a:ln>
                <a:noFill/>
              </a:ln>
              <a:effectLst/>
            </c:spPr>
          </c:dPt>
          <c:dLbls>
            <c:dLbl>
              <c:idx val="7"/>
              <c:layout>
                <c:manualLayout>
                  <c:x val="1.5599415204678399E-2"/>
                  <c:y val="2.05761316872428E-3"/>
                </c:manualLayout>
              </c:layout>
              <c:dLblPos val="ctr"/>
              <c:showLegendKey val="0"/>
              <c:showVal val="1"/>
              <c:showCatName val="0"/>
              <c:showSerName val="0"/>
              <c:showPercent val="0"/>
              <c:showBubbleSize val="0"/>
            </c:dLbl>
            <c:dLbl>
              <c:idx val="15"/>
              <c:layout>
                <c:manualLayout>
                  <c:x val="1.5599415204678399E-2"/>
                  <c:y val="-2.05761316872428E-3"/>
                </c:manualLayout>
              </c:layout>
              <c:dLblPos val="ctr"/>
              <c:showLegendKey val="0"/>
              <c:showVal val="1"/>
              <c:showCatName val="0"/>
              <c:showSerName val="0"/>
              <c:showPercent val="0"/>
              <c:showBubbleSize val="0"/>
            </c:dLbl>
            <c:dLbl>
              <c:idx val="23"/>
              <c:layout>
                <c:manualLayout>
                  <c:x val="1.7061403508771899E-2"/>
                  <c:y val="2.05761316872428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Sheet1!$A$2:$B$25</c:f>
              <c:multiLvlStrCache>
                <c:ptCount val="24"/>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pt idx="16">
                    <c:v>DR private</c:v>
                  </c:pt>
                  <c:pt idx="17">
                    <c:v>DR public</c:v>
                  </c:pt>
                  <c:pt idx="18">
                    <c:v>MA private</c:v>
                  </c:pt>
                  <c:pt idx="19">
                    <c:v>MA public</c:v>
                  </c:pt>
                  <c:pt idx="20">
                    <c:v>BA</c:v>
                  </c:pt>
                  <c:pt idx="21">
                    <c:v>AA</c:v>
                  </c:pt>
                  <c:pt idx="22">
                    <c:v>All nonspecialized U.S.</c:v>
                  </c:pt>
                  <c:pt idx="23">
                    <c:v>My institution</c:v>
                  </c:pt>
                </c:lvl>
                <c:lvl>
                  <c:pt idx="0">
                    <c:v>Institutions using IaaS to provide data center services</c:v>
                  </c:pt>
                  <c:pt idx="8">
                    <c:v>Institutions using PaaS to provide data center services</c:v>
                  </c:pt>
                  <c:pt idx="16">
                    <c:v>Institutions using SaaS to provide data center services</c:v>
                  </c:pt>
                </c:lvl>
              </c:multiLvlStrCache>
            </c:multiLvlStrRef>
          </c:cat>
          <c:val>
            <c:numRef>
              <c:f>Sheet1!$C$2:$C$25</c:f>
              <c:numCache>
                <c:formatCode>0%</c:formatCode>
                <c:ptCount val="24"/>
                <c:pt idx="0">
                  <c:v>0.44</c:v>
                </c:pt>
                <c:pt idx="1">
                  <c:v>0.36</c:v>
                </c:pt>
                <c:pt idx="2">
                  <c:v>0.31</c:v>
                </c:pt>
                <c:pt idx="3">
                  <c:v>0.33</c:v>
                </c:pt>
                <c:pt idx="4">
                  <c:v>0.33</c:v>
                </c:pt>
                <c:pt idx="5">
                  <c:v>0.16</c:v>
                </c:pt>
                <c:pt idx="6">
                  <c:v>0.32</c:v>
                </c:pt>
                <c:pt idx="8">
                  <c:v>0.38</c:v>
                </c:pt>
                <c:pt idx="9">
                  <c:v>0.26</c:v>
                </c:pt>
                <c:pt idx="10">
                  <c:v>0.19</c:v>
                </c:pt>
                <c:pt idx="11">
                  <c:v>0.22</c:v>
                </c:pt>
                <c:pt idx="12">
                  <c:v>0.27</c:v>
                </c:pt>
                <c:pt idx="13">
                  <c:v>0.18</c:v>
                </c:pt>
                <c:pt idx="14">
                  <c:v>0.24</c:v>
                </c:pt>
                <c:pt idx="16">
                  <c:v>0.77</c:v>
                </c:pt>
                <c:pt idx="17">
                  <c:v>0.82</c:v>
                </c:pt>
                <c:pt idx="18">
                  <c:v>0.72</c:v>
                </c:pt>
                <c:pt idx="19">
                  <c:v>0.73</c:v>
                </c:pt>
                <c:pt idx="20">
                  <c:v>0.77</c:v>
                </c:pt>
                <c:pt idx="21">
                  <c:v>0.73</c:v>
                </c:pt>
                <c:pt idx="22">
                  <c:v>0.76</c:v>
                </c:pt>
              </c:numCache>
            </c:numRef>
          </c:val>
        </c:ser>
        <c:dLbls>
          <c:showLegendKey val="0"/>
          <c:showVal val="0"/>
          <c:showCatName val="0"/>
          <c:showSerName val="0"/>
          <c:showPercent val="0"/>
          <c:showBubbleSize val="0"/>
        </c:dLbls>
        <c:gapWidth val="150"/>
        <c:overlap val="100"/>
        <c:axId val="89925120"/>
        <c:axId val="89926656"/>
      </c:barChart>
      <c:catAx>
        <c:axId val="89925120"/>
        <c:scaling>
          <c:orientation val="minMax"/>
        </c:scaling>
        <c:delete val="0"/>
        <c:axPos val="l"/>
        <c:majorGridlines/>
        <c:numFmt formatCode="General" sourceLinked="1"/>
        <c:majorTickMark val="out"/>
        <c:minorTickMark val="none"/>
        <c:tickLblPos val="nextTo"/>
        <c:crossAx val="89926656"/>
        <c:crosses val="autoZero"/>
        <c:auto val="0"/>
        <c:lblAlgn val="ctr"/>
        <c:lblOffset val="100"/>
        <c:noMultiLvlLbl val="0"/>
      </c:catAx>
      <c:valAx>
        <c:axId val="89926656"/>
        <c:scaling>
          <c:orientation val="minMax"/>
          <c:max val="1"/>
          <c:min val="0"/>
        </c:scaling>
        <c:delete val="0"/>
        <c:axPos val="b"/>
        <c:title>
          <c:tx>
            <c:rich>
              <a:bodyPr/>
              <a:lstStyle/>
              <a:p>
                <a:pPr>
                  <a:defRPr/>
                </a:pPr>
                <a:r>
                  <a:rPr lang="en-US"/>
                  <a:t>Median percentage</a:t>
                </a:r>
              </a:p>
            </c:rich>
          </c:tx>
          <c:overlay val="0"/>
        </c:title>
        <c:numFmt formatCode="0%" sourceLinked="1"/>
        <c:majorTickMark val="out"/>
        <c:minorTickMark val="none"/>
        <c:tickLblPos val="nextTo"/>
        <c:crossAx val="8992512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Median percentage of access points</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0"/>
              <c:layout>
                <c:manualLayout>
                  <c:x val="2.1447253303863299E-2"/>
                  <c:y val="2.1645021645021602E-3"/>
                </c:manualLayout>
              </c:layout>
              <c:dLblPos val="ctr"/>
              <c:showLegendKey val="0"/>
              <c:showVal val="1"/>
              <c:showCatName val="0"/>
              <c:showSerName val="0"/>
              <c:showPercent val="0"/>
              <c:showBubbleSize val="0"/>
            </c:dLbl>
            <c:dLbl>
              <c:idx val="1"/>
              <c:layout>
                <c:manualLayout>
                  <c:x val="2.14473684210526E-2"/>
                  <c:y val="-6.4935064935064896E-3"/>
                </c:manualLayout>
              </c:layout>
              <c:dLblPos val="ctr"/>
              <c:showLegendKey val="0"/>
              <c:showVal val="1"/>
              <c:showCatName val="0"/>
              <c:showSerName val="0"/>
              <c:showPercent val="0"/>
              <c:showBubbleSize val="0"/>
            </c:dLbl>
            <c:dLbl>
              <c:idx val="2"/>
              <c:layout>
                <c:manualLayout>
                  <c:x val="2.14473684210526E-2"/>
                  <c:y val="-4.3290043290043299E-3"/>
                </c:manualLayout>
              </c:layout>
              <c:dLblPos val="ctr"/>
              <c:showLegendKey val="0"/>
              <c:showVal val="1"/>
              <c:showCatName val="0"/>
              <c:showSerName val="0"/>
              <c:showPercent val="0"/>
              <c:showBubbleSize val="0"/>
            </c:dLbl>
            <c:dLbl>
              <c:idx val="5"/>
              <c:layout>
                <c:manualLayout>
                  <c:x val="1.97514619883041E-2"/>
                  <c:y val="0"/>
                </c:manualLayout>
              </c:layout>
              <c:dLblPos val="ctr"/>
              <c:showLegendKey val="0"/>
              <c:showVal val="1"/>
              <c:showCatName val="0"/>
              <c:showSerName val="0"/>
              <c:showPercent val="0"/>
              <c:showBubbleSize val="0"/>
            </c:dLbl>
            <c:dLbl>
              <c:idx val="6"/>
              <c:layout>
                <c:manualLayout>
                  <c:x val="3.10165998986969E-2"/>
                  <c:y val="-8.6580086580086597E-3"/>
                </c:manualLayout>
              </c:layout>
              <c:dLblPos val="ctr"/>
              <c:showLegendKey val="0"/>
              <c:showVal val="1"/>
              <c:showCatName val="0"/>
              <c:showSerName val="0"/>
              <c:showPercent val="0"/>
              <c:showBubbleSize val="0"/>
            </c:dLbl>
            <c:dLbl>
              <c:idx val="7"/>
              <c:layout>
                <c:manualLayout>
                  <c:x val="2.14473684210526E-2"/>
                  <c:y val="-6.4935064935064896E-3"/>
                </c:manualLayout>
              </c:layout>
              <c:dLblPos val="ctr"/>
              <c:showLegendKey val="0"/>
              <c:showVal val="1"/>
              <c:showCatName val="0"/>
              <c:showSerName val="0"/>
              <c:showPercent val="0"/>
              <c:showBubbleSize val="0"/>
            </c:dLbl>
            <c:dLbl>
              <c:idx val="15"/>
              <c:layout>
                <c:manualLayout>
                  <c:x val="2.14473684210526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Access points that are 802.11ac</c:v>
                  </c:pt>
                  <c:pt idx="8">
                    <c:v>Access points that are 802.11n</c:v>
                  </c:pt>
                </c:lvl>
              </c:multiLvlStrCache>
            </c:multiLvlStrRef>
          </c:cat>
          <c:val>
            <c:numRef>
              <c:f>Sheet1!$C$2:$C$17</c:f>
              <c:numCache>
                <c:formatCode>0%</c:formatCode>
                <c:ptCount val="16"/>
                <c:pt idx="0">
                  <c:v>0.14000000000000001</c:v>
                </c:pt>
                <c:pt idx="1">
                  <c:v>0.19</c:v>
                </c:pt>
                <c:pt idx="2">
                  <c:v>0.04</c:v>
                </c:pt>
                <c:pt idx="3">
                  <c:v>0.15</c:v>
                </c:pt>
                <c:pt idx="4">
                  <c:v>0.06</c:v>
                </c:pt>
                <c:pt idx="5">
                  <c:v>0</c:v>
                </c:pt>
                <c:pt idx="6">
                  <c:v>0.08</c:v>
                </c:pt>
                <c:pt idx="8">
                  <c:v>0.76</c:v>
                </c:pt>
                <c:pt idx="9">
                  <c:v>0.61</c:v>
                </c:pt>
                <c:pt idx="10">
                  <c:v>0.55000000000000004</c:v>
                </c:pt>
                <c:pt idx="11">
                  <c:v>0.6</c:v>
                </c:pt>
                <c:pt idx="12">
                  <c:v>0.57999999999999996</c:v>
                </c:pt>
                <c:pt idx="13">
                  <c:v>0.82</c:v>
                </c:pt>
                <c:pt idx="14">
                  <c:v>0.64</c:v>
                </c:pt>
              </c:numCache>
            </c:numRef>
          </c:val>
        </c:ser>
        <c:dLbls>
          <c:showLegendKey val="0"/>
          <c:showVal val="0"/>
          <c:showCatName val="0"/>
          <c:showSerName val="0"/>
          <c:showPercent val="0"/>
          <c:showBubbleSize val="0"/>
        </c:dLbls>
        <c:gapWidth val="150"/>
        <c:overlap val="100"/>
        <c:axId val="97542144"/>
        <c:axId val="97543680"/>
      </c:barChart>
      <c:catAx>
        <c:axId val="97542144"/>
        <c:scaling>
          <c:orientation val="minMax"/>
        </c:scaling>
        <c:delete val="0"/>
        <c:axPos val="l"/>
        <c:majorGridlines/>
        <c:numFmt formatCode="General" sourceLinked="1"/>
        <c:majorTickMark val="out"/>
        <c:minorTickMark val="none"/>
        <c:tickLblPos val="nextTo"/>
        <c:crossAx val="97543680"/>
        <c:crosses val="autoZero"/>
        <c:auto val="0"/>
        <c:lblAlgn val="ctr"/>
        <c:lblOffset val="100"/>
        <c:noMultiLvlLbl val="0"/>
      </c:catAx>
      <c:valAx>
        <c:axId val="97543680"/>
        <c:scaling>
          <c:orientation val="minMax"/>
          <c:max val="1"/>
          <c:min val="0"/>
        </c:scaling>
        <c:delete val="0"/>
        <c:axPos val="b"/>
        <c:title>
          <c:tx>
            <c:rich>
              <a:bodyPr/>
              <a:lstStyle/>
              <a:p>
                <a:pPr>
                  <a:defRPr/>
                </a:pPr>
                <a:r>
                  <a:rPr lang="en-US"/>
                  <a:t>Median percentage</a:t>
                </a:r>
              </a:p>
            </c:rich>
          </c:tx>
          <c:overlay val="0"/>
        </c:title>
        <c:numFmt formatCode="0%" sourceLinked="1"/>
        <c:majorTickMark val="out"/>
        <c:minorTickMark val="none"/>
        <c:tickLblPos val="nextTo"/>
        <c:crossAx val="975421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Percentage of institutions</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1.8523391812865501E-2"/>
                  <c:y val="-6.4935064935064896E-3"/>
                </c:manualLayout>
              </c:layout>
              <c:dLblPos val="ctr"/>
              <c:showLegendKey val="0"/>
              <c:showVal val="1"/>
              <c:showCatName val="0"/>
              <c:showSerName val="0"/>
              <c:showPercent val="0"/>
              <c:showBubbleSize val="0"/>
            </c:dLbl>
            <c:dLbl>
              <c:idx val="15"/>
              <c:layout>
                <c:manualLayout>
                  <c:x val="1.7061403508771899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Institutions with mandatory information security training for students</c:v>
                  </c:pt>
                  <c:pt idx="8">
                    <c:v>Institutions with mandatory information security training for faculty or staff</c:v>
                  </c:pt>
                </c:lvl>
              </c:multiLvlStrCache>
            </c:multiLvlStrRef>
          </c:cat>
          <c:val>
            <c:numRef>
              <c:f>Sheet1!$C$2:$C$17</c:f>
              <c:numCache>
                <c:formatCode>0%</c:formatCode>
                <c:ptCount val="16"/>
                <c:pt idx="0">
                  <c:v>0.41</c:v>
                </c:pt>
                <c:pt idx="1">
                  <c:v>0.21</c:v>
                </c:pt>
                <c:pt idx="2">
                  <c:v>0.24</c:v>
                </c:pt>
                <c:pt idx="3">
                  <c:v>0.34</c:v>
                </c:pt>
                <c:pt idx="4">
                  <c:v>0.22</c:v>
                </c:pt>
                <c:pt idx="5">
                  <c:v>0.3</c:v>
                </c:pt>
                <c:pt idx="6">
                  <c:v>0.27</c:v>
                </c:pt>
                <c:pt idx="7">
                  <c:v>0</c:v>
                </c:pt>
                <c:pt idx="8">
                  <c:v>0.88</c:v>
                </c:pt>
                <c:pt idx="9">
                  <c:v>0.79</c:v>
                </c:pt>
                <c:pt idx="10">
                  <c:v>0.57999999999999996</c:v>
                </c:pt>
                <c:pt idx="11">
                  <c:v>0.79</c:v>
                </c:pt>
                <c:pt idx="12">
                  <c:v>0.59</c:v>
                </c:pt>
                <c:pt idx="13">
                  <c:v>0.83</c:v>
                </c:pt>
                <c:pt idx="14">
                  <c:v>0.74</c:v>
                </c:pt>
                <c:pt idx="15">
                  <c:v>0</c:v>
                </c:pt>
              </c:numCache>
            </c:numRef>
          </c:val>
        </c:ser>
        <c:dLbls>
          <c:showLegendKey val="0"/>
          <c:showVal val="0"/>
          <c:showCatName val="0"/>
          <c:showSerName val="0"/>
          <c:showPercent val="0"/>
          <c:showBubbleSize val="0"/>
        </c:dLbls>
        <c:gapWidth val="150"/>
        <c:overlap val="100"/>
        <c:axId val="96700672"/>
        <c:axId val="96702464"/>
      </c:barChart>
      <c:catAx>
        <c:axId val="96700672"/>
        <c:scaling>
          <c:orientation val="minMax"/>
        </c:scaling>
        <c:delete val="0"/>
        <c:axPos val="l"/>
        <c:majorGridlines/>
        <c:numFmt formatCode="General" sourceLinked="1"/>
        <c:majorTickMark val="out"/>
        <c:minorTickMark val="none"/>
        <c:tickLblPos val="nextTo"/>
        <c:crossAx val="96702464"/>
        <c:crosses val="autoZero"/>
        <c:auto val="0"/>
        <c:lblAlgn val="ctr"/>
        <c:lblOffset val="100"/>
        <c:noMultiLvlLbl val="0"/>
      </c:catAx>
      <c:valAx>
        <c:axId val="96702464"/>
        <c:scaling>
          <c:orientation val="minMax"/>
          <c:min val="0"/>
        </c:scaling>
        <c:delete val="0"/>
        <c:axPos val="b"/>
        <c:title>
          <c:tx>
            <c:rich>
              <a:bodyPr/>
              <a:lstStyle/>
              <a:p>
                <a:pPr>
                  <a:defRPr/>
                </a:pPr>
                <a:r>
                  <a:rPr lang="en-US"/>
                  <a:t>Median percentage</a:t>
                </a:r>
              </a:p>
            </c:rich>
          </c:tx>
          <c:overlay val="0"/>
        </c:title>
        <c:numFmt formatCode="0%" sourceLinked="1"/>
        <c:majorTickMark val="out"/>
        <c:minorTickMark val="none"/>
        <c:tickLblPos val="nextTo"/>
        <c:crossAx val="9670067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Percentage of institutions</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2.14473684210526E-2"/>
                  <c:y val="-6.4935064935064896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Sheet1!$A$2:$B$9</c:f>
              <c:multiLvlStrCache>
                <c:ptCount val="8"/>
                <c:lvl>
                  <c:pt idx="0">
                    <c:v>DR private</c:v>
                  </c:pt>
                  <c:pt idx="1">
                    <c:v>DR public</c:v>
                  </c:pt>
                  <c:pt idx="2">
                    <c:v>MA private</c:v>
                  </c:pt>
                  <c:pt idx="3">
                    <c:v>MA public</c:v>
                  </c:pt>
                  <c:pt idx="4">
                    <c:v>BA</c:v>
                  </c:pt>
                  <c:pt idx="5">
                    <c:v>AA</c:v>
                  </c:pt>
                  <c:pt idx="6">
                    <c:v>All nonspecialized U.S.</c:v>
                  </c:pt>
                  <c:pt idx="7">
                    <c:v>My institution</c:v>
                  </c:pt>
                </c:lvl>
                <c:lvl>
                  <c:pt idx="0">
                    <c:v>Institutions that have conducted any sort of IT security risk assessment</c:v>
                  </c:pt>
                </c:lvl>
              </c:multiLvlStrCache>
            </c:multiLvlStrRef>
          </c:cat>
          <c:val>
            <c:numRef>
              <c:f>Sheet1!$C$2:$C$9</c:f>
              <c:numCache>
                <c:formatCode>0%</c:formatCode>
                <c:ptCount val="8"/>
                <c:pt idx="0">
                  <c:v>0.88</c:v>
                </c:pt>
                <c:pt idx="1">
                  <c:v>0.88</c:v>
                </c:pt>
                <c:pt idx="2">
                  <c:v>0.76</c:v>
                </c:pt>
                <c:pt idx="3">
                  <c:v>0.83</c:v>
                </c:pt>
                <c:pt idx="4">
                  <c:v>0.69</c:v>
                </c:pt>
                <c:pt idx="5">
                  <c:v>0.8</c:v>
                </c:pt>
                <c:pt idx="6">
                  <c:v>0.81</c:v>
                </c:pt>
                <c:pt idx="7">
                  <c:v>0</c:v>
                </c:pt>
              </c:numCache>
            </c:numRef>
          </c:val>
        </c:ser>
        <c:dLbls>
          <c:showLegendKey val="0"/>
          <c:showVal val="0"/>
          <c:showCatName val="0"/>
          <c:showSerName val="0"/>
          <c:showPercent val="0"/>
          <c:showBubbleSize val="0"/>
        </c:dLbls>
        <c:gapWidth val="150"/>
        <c:overlap val="100"/>
        <c:axId val="96878976"/>
        <c:axId val="96880512"/>
      </c:barChart>
      <c:catAx>
        <c:axId val="96878976"/>
        <c:scaling>
          <c:orientation val="minMax"/>
        </c:scaling>
        <c:delete val="0"/>
        <c:axPos val="l"/>
        <c:majorGridlines/>
        <c:numFmt formatCode="General" sourceLinked="1"/>
        <c:majorTickMark val="out"/>
        <c:minorTickMark val="none"/>
        <c:tickLblPos val="nextTo"/>
        <c:crossAx val="96880512"/>
        <c:crosses val="autoZero"/>
        <c:auto val="0"/>
        <c:lblAlgn val="ctr"/>
        <c:lblOffset val="100"/>
        <c:noMultiLvlLbl val="0"/>
      </c:catAx>
      <c:valAx>
        <c:axId val="96880512"/>
        <c:scaling>
          <c:orientation val="minMax"/>
          <c:min val="0"/>
        </c:scaling>
        <c:delete val="0"/>
        <c:axPos val="b"/>
        <c:title>
          <c:tx>
            <c:rich>
              <a:bodyPr/>
              <a:lstStyle/>
              <a:p>
                <a:pPr>
                  <a:defRPr/>
                </a:pPr>
                <a:r>
                  <a:rPr lang="en-US"/>
                  <a:t>Median percentage</a:t>
                </a:r>
              </a:p>
            </c:rich>
          </c:tx>
          <c:overlay val="0"/>
        </c:title>
        <c:numFmt formatCode="0%" sourceLinked="1"/>
        <c:majorTickMark val="out"/>
        <c:minorTickMark val="none"/>
        <c:tickLblPos val="nextTo"/>
        <c:crossAx val="9687897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Percentage of institutions</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Pt>
            <c:idx val="16"/>
            <c:invertIfNegative val="0"/>
            <c:bubble3D val="0"/>
            <c:spPr>
              <a:solidFill>
                <a:schemeClr val="accent6">
                  <a:lumMod val="40000"/>
                  <a:lumOff val="60000"/>
                </a:schemeClr>
              </a:solidFill>
              <a:ln>
                <a:noFill/>
              </a:ln>
              <a:effectLst/>
            </c:spPr>
          </c:dPt>
          <c:dPt>
            <c:idx val="17"/>
            <c:invertIfNegative val="0"/>
            <c:bubble3D val="0"/>
            <c:spPr>
              <a:solidFill>
                <a:schemeClr val="accent6"/>
              </a:solidFill>
              <a:ln>
                <a:noFill/>
              </a:ln>
              <a:effectLst/>
            </c:spPr>
          </c:dPt>
          <c:dPt>
            <c:idx val="18"/>
            <c:invertIfNegative val="0"/>
            <c:bubble3D val="0"/>
            <c:spPr>
              <a:solidFill>
                <a:schemeClr val="accent5">
                  <a:lumMod val="40000"/>
                  <a:lumOff val="60000"/>
                </a:schemeClr>
              </a:solidFill>
              <a:ln>
                <a:noFill/>
              </a:ln>
              <a:effectLst/>
            </c:spPr>
          </c:dPt>
          <c:dPt>
            <c:idx val="19"/>
            <c:invertIfNegative val="0"/>
            <c:bubble3D val="0"/>
            <c:spPr>
              <a:solidFill>
                <a:schemeClr val="accent5"/>
              </a:solidFill>
              <a:ln>
                <a:noFill/>
              </a:ln>
              <a:effectLst/>
            </c:spPr>
          </c:dPt>
          <c:dPt>
            <c:idx val="20"/>
            <c:invertIfNegative val="0"/>
            <c:bubble3D val="0"/>
            <c:spPr>
              <a:solidFill>
                <a:schemeClr val="accent3"/>
              </a:solidFill>
              <a:ln>
                <a:noFill/>
              </a:ln>
              <a:effectLst/>
            </c:spPr>
          </c:dPt>
          <c:dPt>
            <c:idx val="21"/>
            <c:invertIfNegative val="0"/>
            <c:bubble3D val="0"/>
            <c:spPr>
              <a:solidFill>
                <a:schemeClr val="accent2"/>
              </a:solidFill>
              <a:ln>
                <a:noFill/>
              </a:ln>
              <a:effectLst/>
            </c:spPr>
          </c:dPt>
          <c:dPt>
            <c:idx val="22"/>
            <c:invertIfNegative val="0"/>
            <c:bubble3D val="0"/>
            <c:spPr>
              <a:solidFill>
                <a:schemeClr val="bg1">
                  <a:lumMod val="75000"/>
                </a:schemeClr>
              </a:solidFill>
              <a:ln>
                <a:noFill/>
              </a:ln>
              <a:effectLst/>
            </c:spPr>
          </c:dPt>
          <c:dPt>
            <c:idx val="23"/>
            <c:invertIfNegative val="0"/>
            <c:bubble3D val="0"/>
            <c:spPr>
              <a:solidFill>
                <a:schemeClr val="accent1"/>
              </a:solidFill>
              <a:ln>
                <a:noFill/>
              </a:ln>
              <a:effectLst/>
            </c:spPr>
          </c:dPt>
          <c:dLbls>
            <c:dLbl>
              <c:idx val="7"/>
              <c:layout>
                <c:manualLayout>
                  <c:x val="1.5599415204678399E-2"/>
                  <c:y val="2.05761316872428E-3"/>
                </c:manualLayout>
              </c:layout>
              <c:dLblPos val="ctr"/>
              <c:showLegendKey val="0"/>
              <c:showVal val="1"/>
              <c:showCatName val="0"/>
              <c:showSerName val="0"/>
              <c:showPercent val="0"/>
              <c:showBubbleSize val="0"/>
            </c:dLbl>
            <c:dLbl>
              <c:idx val="15"/>
              <c:layout>
                <c:manualLayout>
                  <c:x val="1.5599415204678399E-2"/>
                  <c:y val="-2.05761316872428E-3"/>
                </c:manualLayout>
              </c:layout>
              <c:dLblPos val="ctr"/>
              <c:showLegendKey val="0"/>
              <c:showVal val="1"/>
              <c:showCatName val="0"/>
              <c:showSerName val="0"/>
              <c:showPercent val="0"/>
              <c:showBubbleSize val="0"/>
            </c:dLbl>
            <c:dLbl>
              <c:idx val="23"/>
              <c:layout>
                <c:manualLayout>
                  <c:x val="1.7061403508771899E-2"/>
                  <c:y val="2.05761316872428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Sheet1!$A$2:$B$25</c:f>
              <c:multiLvlStrCache>
                <c:ptCount val="24"/>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pt idx="16">
                    <c:v>DR private</c:v>
                  </c:pt>
                  <c:pt idx="17">
                    <c:v>DR public</c:v>
                  </c:pt>
                  <c:pt idx="18">
                    <c:v>MA private</c:v>
                  </c:pt>
                  <c:pt idx="19">
                    <c:v>MA public</c:v>
                  </c:pt>
                  <c:pt idx="20">
                    <c:v>BA</c:v>
                  </c:pt>
                  <c:pt idx="21">
                    <c:v>AA</c:v>
                  </c:pt>
                  <c:pt idx="22">
                    <c:v>All nonspecialized U.S.</c:v>
                  </c:pt>
                  <c:pt idx="23">
                    <c:v>My institution</c:v>
                  </c:pt>
                </c:lvl>
                <c:lvl>
                  <c:pt idx="0">
                    <c:v>We have identified the key institutional outcomes we are trying to improve with better use of data.</c:v>
                  </c:pt>
                  <c:pt idx="8">
                    <c:v>Our data are standardized to support comparisons across institutions.</c:v>
                  </c:pt>
                  <c:pt idx="16">
                    <c:v>Our data are standardized to support comparisons across areas within the institution.</c:v>
                  </c:pt>
                </c:lvl>
              </c:multiLvlStrCache>
            </c:multiLvlStrRef>
          </c:cat>
          <c:val>
            <c:numRef>
              <c:f>Sheet1!$C$2:$C$25</c:f>
              <c:numCache>
                <c:formatCode>0%</c:formatCode>
                <c:ptCount val="24"/>
                <c:pt idx="0">
                  <c:v>0.3725</c:v>
                </c:pt>
                <c:pt idx="1">
                  <c:v>0.56879999999999997</c:v>
                </c:pt>
                <c:pt idx="2">
                  <c:v>0.5071</c:v>
                </c:pt>
                <c:pt idx="3">
                  <c:v>0.58819999999999995</c:v>
                </c:pt>
                <c:pt idx="4">
                  <c:v>0.53490000000000004</c:v>
                </c:pt>
                <c:pt idx="5">
                  <c:v>0.70109999999999995</c:v>
                </c:pt>
                <c:pt idx="6">
                  <c:v>0.55510000000000004</c:v>
                </c:pt>
                <c:pt idx="8">
                  <c:v>0.1961</c:v>
                </c:pt>
                <c:pt idx="9">
                  <c:v>0.29349999999999998</c:v>
                </c:pt>
                <c:pt idx="10">
                  <c:v>0.35210000000000002</c:v>
                </c:pt>
                <c:pt idx="11">
                  <c:v>0.45879999999999999</c:v>
                </c:pt>
                <c:pt idx="12">
                  <c:v>0.36049999999999999</c:v>
                </c:pt>
                <c:pt idx="13">
                  <c:v>0.45979999999999999</c:v>
                </c:pt>
                <c:pt idx="14">
                  <c:v>0.36370000000000002</c:v>
                </c:pt>
                <c:pt idx="16">
                  <c:v>0.27450000000000002</c:v>
                </c:pt>
                <c:pt idx="17">
                  <c:v>0.44950000000000001</c:v>
                </c:pt>
                <c:pt idx="18">
                  <c:v>0.43669999999999998</c:v>
                </c:pt>
                <c:pt idx="19">
                  <c:v>0.55300000000000005</c:v>
                </c:pt>
                <c:pt idx="20">
                  <c:v>0.46510000000000001</c:v>
                </c:pt>
                <c:pt idx="21">
                  <c:v>0.50580000000000003</c:v>
                </c:pt>
                <c:pt idx="22">
                  <c:v>0.4662</c:v>
                </c:pt>
              </c:numCache>
            </c:numRef>
          </c:val>
        </c:ser>
        <c:dLbls>
          <c:showLegendKey val="0"/>
          <c:showVal val="0"/>
          <c:showCatName val="0"/>
          <c:showSerName val="0"/>
          <c:showPercent val="0"/>
          <c:showBubbleSize val="0"/>
        </c:dLbls>
        <c:gapWidth val="150"/>
        <c:overlap val="100"/>
        <c:axId val="97309440"/>
        <c:axId val="97310976"/>
      </c:barChart>
      <c:catAx>
        <c:axId val="97309440"/>
        <c:scaling>
          <c:orientation val="minMax"/>
        </c:scaling>
        <c:delete val="0"/>
        <c:axPos val="l"/>
        <c:majorGridlines/>
        <c:numFmt formatCode="General" sourceLinked="1"/>
        <c:majorTickMark val="out"/>
        <c:minorTickMark val="none"/>
        <c:tickLblPos val="nextTo"/>
        <c:crossAx val="97310976"/>
        <c:crosses val="autoZero"/>
        <c:auto val="0"/>
        <c:lblAlgn val="ctr"/>
        <c:lblOffset val="100"/>
        <c:noMultiLvlLbl val="0"/>
      </c:catAx>
      <c:valAx>
        <c:axId val="97310976"/>
        <c:scaling>
          <c:orientation val="minMax"/>
          <c:max val="1"/>
          <c:min val="0"/>
        </c:scaling>
        <c:delete val="0"/>
        <c:axPos val="b"/>
        <c:title>
          <c:tx>
            <c:rich>
              <a:bodyPr/>
              <a:lstStyle/>
              <a:p>
                <a:pPr>
                  <a:defRPr/>
                </a:pPr>
                <a:r>
                  <a:rPr lang="en-US"/>
                  <a:t>Median percentage</a:t>
                </a:r>
              </a:p>
            </c:rich>
          </c:tx>
          <c:overlay val="0"/>
        </c:title>
        <c:numFmt formatCode="0%" sourceLinked="1"/>
        <c:majorTickMark val="out"/>
        <c:minorTickMark val="none"/>
        <c:tickLblPos val="nextTo"/>
        <c:crossAx val="9730944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marker>
            <c:symbol val="none"/>
          </c:marker>
          <c:cat>
            <c:strRef>
              <c:f>Sheet1!$A$2:$A$6</c:f>
              <c:strCache>
                <c:ptCount val="5"/>
                <c:pt idx="0">
                  <c:v>FY2009/10</c:v>
                </c:pt>
                <c:pt idx="1">
                  <c:v>FY2010/11</c:v>
                </c:pt>
                <c:pt idx="2">
                  <c:v>FY2012/13</c:v>
                </c:pt>
                <c:pt idx="3">
                  <c:v>FY2013/14</c:v>
                </c:pt>
                <c:pt idx="4">
                  <c:v>FY2014/15</c:v>
                </c:pt>
              </c:strCache>
            </c:strRef>
          </c:cat>
          <c:val>
            <c:numRef>
              <c:f>Sheet1!$B$2:$B$6</c:f>
              <c:numCache>
                <c:formatCode>General</c:formatCode>
                <c:ptCount val="5"/>
              </c:numCache>
            </c:numRef>
          </c:val>
          <c:smooth val="0"/>
        </c:ser>
        <c:ser>
          <c:idx val="7"/>
          <c:order val="1"/>
          <c:tx>
            <c:strRef>
              <c:f>Sheet1!$I$1</c:f>
              <c:strCache>
                <c:ptCount val="1"/>
                <c:pt idx="0">
                  <c:v>All nonspecialized U.S.</c:v>
                </c:pt>
              </c:strCache>
            </c:strRef>
          </c:tx>
          <c:spPr>
            <a:ln>
              <a:solidFill>
                <a:schemeClr val="bg1">
                  <a:lumMod val="75000"/>
                </a:schemeClr>
              </a:solidFill>
            </a:ln>
          </c:spPr>
          <c:marker>
            <c:symbol val="none"/>
          </c:marker>
          <c:dPt>
            <c:idx val="2"/>
            <c:bubble3D val="0"/>
            <c:spPr>
              <a:ln>
                <a:solidFill>
                  <a:schemeClr val="bg1">
                    <a:lumMod val="75000"/>
                  </a:schemeClr>
                </a:solidFill>
                <a:prstDash val="sysDash"/>
              </a:ln>
            </c:spPr>
          </c:dPt>
          <c:cat>
            <c:strRef>
              <c:f>Sheet1!$A$2:$A$6</c:f>
              <c:strCache>
                <c:ptCount val="5"/>
                <c:pt idx="0">
                  <c:v>FY2009/10</c:v>
                </c:pt>
                <c:pt idx="1">
                  <c:v>FY2010/11</c:v>
                </c:pt>
                <c:pt idx="2">
                  <c:v>FY2012/13</c:v>
                </c:pt>
                <c:pt idx="3">
                  <c:v>FY2013/14</c:v>
                </c:pt>
                <c:pt idx="4">
                  <c:v>FY2014/15</c:v>
                </c:pt>
              </c:strCache>
            </c:strRef>
          </c:cat>
          <c:val>
            <c:numRef>
              <c:f>Sheet1!$I$2:$I$6</c:f>
              <c:numCache>
                <c:formatCode>0.0%</c:formatCode>
                <c:ptCount val="5"/>
                <c:pt idx="0">
                  <c:v>4.2999999999999997E-2</c:v>
                </c:pt>
                <c:pt idx="1">
                  <c:v>4.2000000000000003E-2</c:v>
                </c:pt>
                <c:pt idx="2">
                  <c:v>4.1000000000000002E-2</c:v>
                </c:pt>
                <c:pt idx="3">
                  <c:v>4.2000000000000003E-2</c:v>
                </c:pt>
                <c:pt idx="4">
                  <c:v>4.2000000000000003E-2</c:v>
                </c:pt>
              </c:numCache>
            </c:numRef>
          </c:val>
          <c:smooth val="0"/>
        </c:ser>
        <c:ser>
          <c:idx val="1"/>
          <c:order val="2"/>
          <c:tx>
            <c:strRef>
              <c:f>Sheet1!$C$1</c:f>
              <c:strCache>
                <c:ptCount val="1"/>
                <c:pt idx="0">
                  <c:v>AA</c:v>
                </c:pt>
              </c:strCache>
            </c:strRef>
          </c:tx>
          <c:spPr>
            <a:ln>
              <a:solidFill>
                <a:schemeClr val="accent2"/>
              </a:solidFill>
            </a:ln>
          </c:spPr>
          <c:marker>
            <c:symbol val="none"/>
          </c:marker>
          <c:dPt>
            <c:idx val="2"/>
            <c:bubble3D val="0"/>
            <c:spPr>
              <a:ln>
                <a:solidFill>
                  <a:srgbClr val="C0504D"/>
                </a:solidFill>
                <a:prstDash val="sysDash"/>
              </a:ln>
            </c:spPr>
          </c:dPt>
          <c:cat>
            <c:strRef>
              <c:f>Sheet1!$A$2:$A$6</c:f>
              <c:strCache>
                <c:ptCount val="5"/>
                <c:pt idx="0">
                  <c:v>FY2009/10</c:v>
                </c:pt>
                <c:pt idx="1">
                  <c:v>FY2010/11</c:v>
                </c:pt>
                <c:pt idx="2">
                  <c:v>FY2012/13</c:v>
                </c:pt>
                <c:pt idx="3">
                  <c:v>FY2013/14</c:v>
                </c:pt>
                <c:pt idx="4">
                  <c:v>FY2014/15</c:v>
                </c:pt>
              </c:strCache>
            </c:strRef>
          </c:cat>
          <c:val>
            <c:numRef>
              <c:f>Sheet1!$C$2:$C$6</c:f>
              <c:numCache>
                <c:formatCode>0.0%</c:formatCode>
                <c:ptCount val="5"/>
                <c:pt idx="0">
                  <c:v>5.3999999999999999E-2</c:v>
                </c:pt>
                <c:pt idx="1">
                  <c:v>5.5E-2</c:v>
                </c:pt>
                <c:pt idx="2">
                  <c:v>5.6000000000000001E-2</c:v>
                </c:pt>
                <c:pt idx="3">
                  <c:v>5.8999999999999997E-2</c:v>
                </c:pt>
                <c:pt idx="4">
                  <c:v>5.1999999999999998E-2</c:v>
                </c:pt>
              </c:numCache>
            </c:numRef>
          </c:val>
          <c:smooth val="0"/>
        </c:ser>
        <c:ser>
          <c:idx val="2"/>
          <c:order val="3"/>
          <c:tx>
            <c:strRef>
              <c:f>Sheet1!$D$1</c:f>
              <c:strCache>
                <c:ptCount val="1"/>
                <c:pt idx="0">
                  <c:v>BA</c:v>
                </c:pt>
              </c:strCache>
            </c:strRef>
          </c:tx>
          <c:spPr>
            <a:ln>
              <a:solidFill>
                <a:schemeClr val="accent3"/>
              </a:solidFill>
            </a:ln>
          </c:spPr>
          <c:marker>
            <c:symbol val="none"/>
          </c:marker>
          <c:dPt>
            <c:idx val="2"/>
            <c:bubble3D val="0"/>
            <c:spPr>
              <a:ln>
                <a:solidFill>
                  <a:schemeClr val="accent3"/>
                </a:solidFill>
                <a:prstDash val="sysDash"/>
              </a:ln>
            </c:spPr>
          </c:dPt>
          <c:cat>
            <c:strRef>
              <c:f>Sheet1!$A$2:$A$6</c:f>
              <c:strCache>
                <c:ptCount val="5"/>
                <c:pt idx="0">
                  <c:v>FY2009/10</c:v>
                </c:pt>
                <c:pt idx="1">
                  <c:v>FY2010/11</c:v>
                </c:pt>
                <c:pt idx="2">
                  <c:v>FY2012/13</c:v>
                </c:pt>
                <c:pt idx="3">
                  <c:v>FY2013/14</c:v>
                </c:pt>
                <c:pt idx="4">
                  <c:v>FY2014/15</c:v>
                </c:pt>
              </c:strCache>
            </c:strRef>
          </c:cat>
          <c:val>
            <c:numRef>
              <c:f>Sheet1!$D$2:$D$6</c:f>
              <c:numCache>
                <c:formatCode>0.0%</c:formatCode>
                <c:ptCount val="5"/>
                <c:pt idx="0">
                  <c:v>4.2999999999999997E-2</c:v>
                </c:pt>
                <c:pt idx="1">
                  <c:v>4.3999999999999997E-2</c:v>
                </c:pt>
                <c:pt idx="2">
                  <c:v>4.2999999999999997E-2</c:v>
                </c:pt>
                <c:pt idx="3">
                  <c:v>4.3999999999999997E-2</c:v>
                </c:pt>
                <c:pt idx="4">
                  <c:v>4.3999999999999997E-2</c:v>
                </c:pt>
              </c:numCache>
            </c:numRef>
          </c:val>
          <c:smooth val="0"/>
        </c:ser>
        <c:ser>
          <c:idx val="3"/>
          <c:order val="4"/>
          <c:tx>
            <c:strRef>
              <c:f>Sheet1!$E$1</c:f>
              <c:strCache>
                <c:ptCount val="1"/>
                <c:pt idx="0">
                  <c:v>MA public</c:v>
                </c:pt>
              </c:strCache>
            </c:strRef>
          </c:tx>
          <c:spPr>
            <a:ln>
              <a:solidFill>
                <a:schemeClr val="accent5"/>
              </a:solidFill>
            </a:ln>
          </c:spPr>
          <c:marker>
            <c:symbol val="none"/>
          </c:marker>
          <c:dPt>
            <c:idx val="2"/>
            <c:bubble3D val="0"/>
            <c:spPr>
              <a:ln>
                <a:solidFill>
                  <a:schemeClr val="accent5"/>
                </a:solidFill>
                <a:prstDash val="sysDash"/>
              </a:ln>
            </c:spPr>
          </c:dPt>
          <c:cat>
            <c:strRef>
              <c:f>Sheet1!$A$2:$A$6</c:f>
              <c:strCache>
                <c:ptCount val="5"/>
                <c:pt idx="0">
                  <c:v>FY2009/10</c:v>
                </c:pt>
                <c:pt idx="1">
                  <c:v>FY2010/11</c:v>
                </c:pt>
                <c:pt idx="2">
                  <c:v>FY2012/13</c:v>
                </c:pt>
                <c:pt idx="3">
                  <c:v>FY2013/14</c:v>
                </c:pt>
                <c:pt idx="4">
                  <c:v>FY2014/15</c:v>
                </c:pt>
              </c:strCache>
            </c:strRef>
          </c:cat>
          <c:val>
            <c:numRef>
              <c:f>Sheet1!$E$2:$E$6</c:f>
              <c:numCache>
                <c:formatCode>0.0%</c:formatCode>
                <c:ptCount val="5"/>
                <c:pt idx="0">
                  <c:v>4.3999999999999997E-2</c:v>
                </c:pt>
                <c:pt idx="1">
                  <c:v>4.2999999999999997E-2</c:v>
                </c:pt>
                <c:pt idx="2">
                  <c:v>4.2999999999999997E-2</c:v>
                </c:pt>
                <c:pt idx="3">
                  <c:v>4.3999999999999997E-2</c:v>
                </c:pt>
                <c:pt idx="4">
                  <c:v>4.2999999999999997E-2</c:v>
                </c:pt>
              </c:numCache>
            </c:numRef>
          </c:val>
          <c:smooth val="0"/>
        </c:ser>
        <c:ser>
          <c:idx val="4"/>
          <c:order val="5"/>
          <c:tx>
            <c:strRef>
              <c:f>Sheet1!$F$1</c:f>
              <c:strCache>
                <c:ptCount val="1"/>
                <c:pt idx="0">
                  <c:v>MA private</c:v>
                </c:pt>
              </c:strCache>
            </c:strRef>
          </c:tx>
          <c:spPr>
            <a:ln>
              <a:solidFill>
                <a:schemeClr val="accent5">
                  <a:lumMod val="40000"/>
                  <a:lumOff val="60000"/>
                </a:schemeClr>
              </a:solidFill>
            </a:ln>
          </c:spPr>
          <c:marker>
            <c:symbol val="none"/>
          </c:marker>
          <c:dPt>
            <c:idx val="2"/>
            <c:bubble3D val="0"/>
            <c:spPr>
              <a:ln>
                <a:solidFill>
                  <a:schemeClr val="accent5">
                    <a:lumMod val="40000"/>
                    <a:lumOff val="60000"/>
                  </a:schemeClr>
                </a:solidFill>
                <a:prstDash val="sysDash"/>
              </a:ln>
            </c:spPr>
          </c:dPt>
          <c:cat>
            <c:strRef>
              <c:f>Sheet1!$A$2:$A$6</c:f>
              <c:strCache>
                <c:ptCount val="5"/>
                <c:pt idx="0">
                  <c:v>FY2009/10</c:v>
                </c:pt>
                <c:pt idx="1">
                  <c:v>FY2010/11</c:v>
                </c:pt>
                <c:pt idx="2">
                  <c:v>FY2012/13</c:v>
                </c:pt>
                <c:pt idx="3">
                  <c:v>FY2013/14</c:v>
                </c:pt>
                <c:pt idx="4">
                  <c:v>FY2014/15</c:v>
                </c:pt>
              </c:strCache>
            </c:strRef>
          </c:cat>
          <c:val>
            <c:numRef>
              <c:f>Sheet1!$F$2:$F$6</c:f>
              <c:numCache>
                <c:formatCode>0.0%</c:formatCode>
                <c:ptCount val="5"/>
                <c:pt idx="0">
                  <c:v>4.9000000000000002E-2</c:v>
                </c:pt>
                <c:pt idx="1">
                  <c:v>4.5999999999999999E-2</c:v>
                </c:pt>
                <c:pt idx="2">
                  <c:v>4.8000000000000001E-2</c:v>
                </c:pt>
                <c:pt idx="3">
                  <c:v>4.7E-2</c:v>
                </c:pt>
                <c:pt idx="4">
                  <c:v>4.4999999999999998E-2</c:v>
                </c:pt>
              </c:numCache>
            </c:numRef>
          </c:val>
          <c:smooth val="0"/>
        </c:ser>
        <c:ser>
          <c:idx val="5"/>
          <c:order val="6"/>
          <c:tx>
            <c:strRef>
              <c:f>Sheet1!$G$1</c:f>
              <c:strCache>
                <c:ptCount val="1"/>
                <c:pt idx="0">
                  <c:v>DR public</c:v>
                </c:pt>
              </c:strCache>
            </c:strRef>
          </c:tx>
          <c:spPr>
            <a:ln>
              <a:solidFill>
                <a:schemeClr val="accent6"/>
              </a:solidFill>
            </a:ln>
          </c:spPr>
          <c:marker>
            <c:symbol val="none"/>
          </c:marker>
          <c:dPt>
            <c:idx val="2"/>
            <c:bubble3D val="0"/>
            <c:spPr>
              <a:ln>
                <a:solidFill>
                  <a:schemeClr val="accent6"/>
                </a:solidFill>
                <a:prstDash val="sysDash"/>
              </a:ln>
            </c:spPr>
          </c:dPt>
          <c:cat>
            <c:strRef>
              <c:f>Sheet1!$A$2:$A$6</c:f>
              <c:strCache>
                <c:ptCount val="5"/>
                <c:pt idx="0">
                  <c:v>FY2009/10</c:v>
                </c:pt>
                <c:pt idx="1">
                  <c:v>FY2010/11</c:v>
                </c:pt>
                <c:pt idx="2">
                  <c:v>FY2012/13</c:v>
                </c:pt>
                <c:pt idx="3">
                  <c:v>FY2013/14</c:v>
                </c:pt>
                <c:pt idx="4">
                  <c:v>FY2014/15</c:v>
                </c:pt>
              </c:strCache>
            </c:strRef>
          </c:cat>
          <c:val>
            <c:numRef>
              <c:f>Sheet1!$G$2:$G$6</c:f>
              <c:numCache>
                <c:formatCode>0.0%</c:formatCode>
                <c:ptCount val="5"/>
                <c:pt idx="0">
                  <c:v>3.3000000000000002E-2</c:v>
                </c:pt>
                <c:pt idx="1">
                  <c:v>3.3000000000000002E-2</c:v>
                </c:pt>
                <c:pt idx="2">
                  <c:v>0.03</c:v>
                </c:pt>
                <c:pt idx="3">
                  <c:v>3.2000000000000001E-2</c:v>
                </c:pt>
                <c:pt idx="4">
                  <c:v>3.3000000000000002E-2</c:v>
                </c:pt>
              </c:numCache>
            </c:numRef>
          </c:val>
          <c:smooth val="0"/>
        </c:ser>
        <c:ser>
          <c:idx val="6"/>
          <c:order val="7"/>
          <c:tx>
            <c:strRef>
              <c:f>Sheet1!$H$1</c:f>
              <c:strCache>
                <c:ptCount val="1"/>
                <c:pt idx="0">
                  <c:v>DR private</c:v>
                </c:pt>
              </c:strCache>
            </c:strRef>
          </c:tx>
          <c:spPr>
            <a:ln>
              <a:solidFill>
                <a:schemeClr val="accent6">
                  <a:lumMod val="40000"/>
                  <a:lumOff val="60000"/>
                </a:schemeClr>
              </a:solidFill>
            </a:ln>
          </c:spPr>
          <c:marker>
            <c:symbol val="none"/>
          </c:marker>
          <c:dPt>
            <c:idx val="2"/>
            <c:bubble3D val="0"/>
            <c:spPr>
              <a:ln>
                <a:solidFill>
                  <a:schemeClr val="accent6">
                    <a:lumMod val="40000"/>
                    <a:lumOff val="60000"/>
                  </a:schemeClr>
                </a:solidFill>
                <a:prstDash val="sysDash"/>
              </a:ln>
            </c:spPr>
          </c:dPt>
          <c:cat>
            <c:strRef>
              <c:f>Sheet1!$A$2:$A$6</c:f>
              <c:strCache>
                <c:ptCount val="5"/>
                <c:pt idx="0">
                  <c:v>FY2009/10</c:v>
                </c:pt>
                <c:pt idx="1">
                  <c:v>FY2010/11</c:v>
                </c:pt>
                <c:pt idx="2">
                  <c:v>FY2012/13</c:v>
                </c:pt>
                <c:pt idx="3">
                  <c:v>FY2013/14</c:v>
                </c:pt>
                <c:pt idx="4">
                  <c:v>FY2014/15</c:v>
                </c:pt>
              </c:strCache>
            </c:strRef>
          </c:cat>
          <c:val>
            <c:numRef>
              <c:f>Sheet1!$H$2:$H$6</c:f>
              <c:numCache>
                <c:formatCode>0.0%</c:formatCode>
                <c:ptCount val="5"/>
                <c:pt idx="0">
                  <c:v>3.7999999999999999E-2</c:v>
                </c:pt>
                <c:pt idx="1">
                  <c:v>3.7999999999999999E-2</c:v>
                </c:pt>
                <c:pt idx="2">
                  <c:v>3.5000000000000003E-2</c:v>
                </c:pt>
                <c:pt idx="3">
                  <c:v>3.6999999999999998E-2</c:v>
                </c:pt>
                <c:pt idx="4">
                  <c:v>3.5999999999999997E-2</c:v>
                </c:pt>
              </c:numCache>
            </c:numRef>
          </c:val>
          <c:smooth val="0"/>
        </c:ser>
        <c:dLbls>
          <c:showLegendKey val="0"/>
          <c:showVal val="0"/>
          <c:showCatName val="0"/>
          <c:showSerName val="0"/>
          <c:showPercent val="0"/>
          <c:showBubbleSize val="0"/>
        </c:dLbls>
        <c:marker val="1"/>
        <c:smooth val="0"/>
        <c:axId val="91131264"/>
        <c:axId val="91145728"/>
      </c:lineChart>
      <c:catAx>
        <c:axId val="91131264"/>
        <c:scaling>
          <c:orientation val="minMax"/>
        </c:scaling>
        <c:delete val="0"/>
        <c:axPos val="b"/>
        <c:title>
          <c:tx>
            <c:rich>
              <a:bodyPr/>
              <a:lstStyle/>
              <a:p>
                <a:pPr>
                  <a:defRPr/>
                </a:pPr>
                <a:r>
                  <a:rPr lang="en-US" dirty="0"/>
                  <a:t>Fiscal </a:t>
                </a:r>
                <a:r>
                  <a:rPr lang="en-US" dirty="0" smtClean="0"/>
                  <a:t>year*</a:t>
                </a:r>
                <a:endParaRPr lang="en-US" dirty="0"/>
              </a:p>
            </c:rich>
          </c:tx>
          <c:overlay val="0"/>
        </c:title>
        <c:numFmt formatCode="General" sourceLinked="1"/>
        <c:majorTickMark val="out"/>
        <c:minorTickMark val="none"/>
        <c:tickLblPos val="nextTo"/>
        <c:crossAx val="91145728"/>
        <c:crosses val="autoZero"/>
        <c:auto val="1"/>
        <c:lblAlgn val="ctr"/>
        <c:lblOffset val="100"/>
        <c:noMultiLvlLbl val="0"/>
      </c:catAx>
      <c:valAx>
        <c:axId val="91145728"/>
        <c:scaling>
          <c:orientation val="minMax"/>
        </c:scaling>
        <c:delete val="0"/>
        <c:axPos val="l"/>
        <c:majorGridlines/>
        <c:title>
          <c:tx>
            <c:rich>
              <a:bodyPr rot="-5400000" vert="horz"/>
              <a:lstStyle/>
              <a:p>
                <a:pPr>
                  <a:defRPr/>
                </a:pPr>
                <a:r>
                  <a:rPr lang="en-US" dirty="0"/>
                  <a:t>Median total central IT spending as </a:t>
                </a:r>
                <a:r>
                  <a:rPr lang="en-US" dirty="0" smtClean="0"/>
                  <a:t>a percentage </a:t>
                </a:r>
                <a:r>
                  <a:rPr lang="en-US" dirty="0"/>
                  <a:t>of institutional expenses </a:t>
                </a:r>
              </a:p>
            </c:rich>
          </c:tx>
          <c:overlay val="0"/>
        </c:title>
        <c:numFmt formatCode="0%" sourceLinked="0"/>
        <c:majorTickMark val="out"/>
        <c:minorTickMark val="none"/>
        <c:tickLblPos val="nextTo"/>
        <c:crossAx val="91131264"/>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tx>
            <c:strRef>
              <c:f>Sheet1!$B$1</c:f>
              <c:strCache>
                <c:ptCount val="1"/>
                <c:pt idx="0">
                  <c:v>Percentage of institutions with a 5% or greater decrease in central IT spending</c:v>
                </c:pt>
              </c:strCache>
            </c:strRef>
          </c:tx>
          <c:spPr>
            <a:noFill/>
            <a:ln w="38100" cmpd="sng">
              <a:solidFill>
                <a:schemeClr val="tx1"/>
              </a:solidFill>
            </a:ln>
          </c:spPr>
          <c:invertIfNegative val="0"/>
          <c:dPt>
            <c:idx val="0"/>
            <c:invertIfNegative val="0"/>
            <c:bubble3D val="0"/>
            <c:spPr>
              <a:noFill/>
              <a:ln w="38100" cmpd="sng">
                <a:solidFill>
                  <a:schemeClr val="accent6">
                    <a:lumMod val="40000"/>
                    <a:lumOff val="60000"/>
                  </a:schemeClr>
                </a:solidFill>
              </a:ln>
            </c:spPr>
          </c:dPt>
          <c:dPt>
            <c:idx val="1"/>
            <c:invertIfNegative val="0"/>
            <c:bubble3D val="0"/>
            <c:spPr>
              <a:noFill/>
              <a:ln w="38100" cmpd="sng">
                <a:solidFill>
                  <a:schemeClr val="accent6"/>
                </a:solidFill>
              </a:ln>
            </c:spPr>
          </c:dPt>
          <c:dPt>
            <c:idx val="2"/>
            <c:invertIfNegative val="0"/>
            <c:bubble3D val="0"/>
            <c:spPr>
              <a:noFill/>
              <a:ln w="38100" cmpd="sng">
                <a:solidFill>
                  <a:schemeClr val="accent5">
                    <a:lumMod val="40000"/>
                    <a:lumOff val="60000"/>
                  </a:schemeClr>
                </a:solidFill>
              </a:ln>
            </c:spPr>
          </c:dPt>
          <c:dPt>
            <c:idx val="3"/>
            <c:invertIfNegative val="0"/>
            <c:bubble3D val="0"/>
            <c:spPr>
              <a:noFill/>
              <a:ln w="38100" cmpd="sng">
                <a:solidFill>
                  <a:schemeClr val="accent5"/>
                </a:solidFill>
              </a:ln>
            </c:spPr>
          </c:dPt>
          <c:dPt>
            <c:idx val="4"/>
            <c:invertIfNegative val="0"/>
            <c:bubble3D val="0"/>
            <c:spPr>
              <a:noFill/>
              <a:ln w="38100" cmpd="sng">
                <a:solidFill>
                  <a:schemeClr val="accent3"/>
                </a:solidFill>
              </a:ln>
            </c:spPr>
          </c:dPt>
          <c:dPt>
            <c:idx val="5"/>
            <c:invertIfNegative val="0"/>
            <c:bubble3D val="0"/>
            <c:spPr>
              <a:noFill/>
              <a:ln w="38100" cmpd="sng">
                <a:solidFill>
                  <a:schemeClr val="accent2"/>
                </a:solidFill>
              </a:ln>
            </c:spPr>
          </c:dPt>
          <c:dPt>
            <c:idx val="7"/>
            <c:invertIfNegative val="0"/>
            <c:bubble3D val="0"/>
            <c:spPr>
              <a:noFill/>
              <a:ln w="38100" cmpd="sng">
                <a:solidFill>
                  <a:schemeClr val="bg1">
                    <a:lumMod val="75000"/>
                  </a:schemeClr>
                </a:solidFill>
              </a:ln>
            </c:spPr>
          </c:dPt>
          <c:dLbls>
            <c:dLbl>
              <c:idx val="0"/>
              <c:layout>
                <c:manualLayout>
                  <c:x val="-0.119047619047619"/>
                  <c:y val="8.4388185654008397E-3"/>
                </c:manualLayout>
              </c:layout>
              <c:tx>
                <c:rich>
                  <a:bodyPr/>
                  <a:lstStyle/>
                  <a:p>
                    <a:r>
                      <a:rPr lang="en-US" dirty="0" smtClean="0"/>
                      <a:t>20</a:t>
                    </a:r>
                    <a:r>
                      <a:rPr lang="en-US" dirty="0"/>
                      <a:t>%</a:t>
                    </a:r>
                  </a:p>
                </c:rich>
              </c:tx>
              <c:showLegendKey val="0"/>
              <c:showVal val="1"/>
              <c:showCatName val="0"/>
              <c:showSerName val="0"/>
              <c:showPercent val="0"/>
              <c:showBubbleSize val="0"/>
            </c:dLbl>
            <c:dLbl>
              <c:idx val="1"/>
              <c:layout>
                <c:manualLayout>
                  <c:x val="-0.112044817927171"/>
                  <c:y val="6.3291139240506302E-3"/>
                </c:manualLayout>
              </c:layout>
              <c:tx>
                <c:rich>
                  <a:bodyPr/>
                  <a:lstStyle/>
                  <a:p>
                    <a:r>
                      <a:rPr lang="en-US" dirty="0" smtClean="0"/>
                      <a:t>18</a:t>
                    </a:r>
                    <a:r>
                      <a:rPr lang="en-US" dirty="0"/>
                      <a:t>%</a:t>
                    </a:r>
                  </a:p>
                </c:rich>
              </c:tx>
              <c:showLegendKey val="0"/>
              <c:showVal val="1"/>
              <c:showCatName val="0"/>
              <c:showSerName val="0"/>
              <c:showPercent val="0"/>
              <c:showBubbleSize val="0"/>
            </c:dLbl>
            <c:dLbl>
              <c:idx val="2"/>
              <c:layout>
                <c:manualLayout>
                  <c:x val="-0.140056022408964"/>
                  <c:y val="6.3291139240506302E-3"/>
                </c:manualLayout>
              </c:layout>
              <c:tx>
                <c:rich>
                  <a:bodyPr/>
                  <a:lstStyle/>
                  <a:p>
                    <a:r>
                      <a:rPr lang="en-US" dirty="0" smtClean="0"/>
                      <a:t>24</a:t>
                    </a:r>
                    <a:r>
                      <a:rPr lang="en-US" dirty="0"/>
                      <a:t>%</a:t>
                    </a:r>
                  </a:p>
                </c:rich>
              </c:tx>
              <c:showLegendKey val="0"/>
              <c:showVal val="1"/>
              <c:showCatName val="0"/>
              <c:showSerName val="0"/>
              <c:showPercent val="0"/>
              <c:showBubbleSize val="0"/>
            </c:dLbl>
            <c:dLbl>
              <c:idx val="3"/>
              <c:layout>
                <c:manualLayout>
                  <c:x val="-0.14425770308123201"/>
                  <c:y val="6.3291139240506302E-3"/>
                </c:manualLayout>
              </c:layout>
              <c:tx>
                <c:rich>
                  <a:bodyPr/>
                  <a:lstStyle/>
                  <a:p>
                    <a:r>
                      <a:rPr lang="en-US" dirty="0" smtClean="0"/>
                      <a:t>25</a:t>
                    </a:r>
                    <a:r>
                      <a:rPr lang="en-US" dirty="0"/>
                      <a:t>%</a:t>
                    </a:r>
                  </a:p>
                </c:rich>
              </c:tx>
              <c:showLegendKey val="0"/>
              <c:showVal val="1"/>
              <c:showCatName val="0"/>
              <c:showSerName val="0"/>
              <c:showPercent val="0"/>
              <c:showBubbleSize val="0"/>
            </c:dLbl>
            <c:dLbl>
              <c:idx val="4"/>
              <c:layout>
                <c:manualLayout>
                  <c:x val="-0.10084033613445401"/>
                  <c:y val="4.2194092827004199E-3"/>
                </c:manualLayout>
              </c:layout>
              <c:tx>
                <c:rich>
                  <a:bodyPr/>
                  <a:lstStyle/>
                  <a:p>
                    <a:r>
                      <a:rPr lang="en-US" dirty="0" smtClean="0"/>
                      <a:t>15</a:t>
                    </a:r>
                    <a:r>
                      <a:rPr lang="en-US" dirty="0"/>
                      <a:t>%</a:t>
                    </a:r>
                  </a:p>
                </c:rich>
              </c:tx>
              <c:showLegendKey val="0"/>
              <c:showVal val="1"/>
              <c:showCatName val="0"/>
              <c:showSerName val="0"/>
              <c:showPercent val="0"/>
              <c:showBubbleSize val="0"/>
            </c:dLbl>
            <c:dLbl>
              <c:idx val="5"/>
              <c:layout>
                <c:manualLayout>
                  <c:x val="-0.13725490196078399"/>
                  <c:y val="4.2194092827004199E-3"/>
                </c:manualLayout>
              </c:layout>
              <c:tx>
                <c:rich>
                  <a:bodyPr/>
                  <a:lstStyle/>
                  <a:p>
                    <a:r>
                      <a:rPr lang="en-US" dirty="0" smtClean="0"/>
                      <a:t>23</a:t>
                    </a:r>
                    <a:r>
                      <a:rPr lang="en-US" dirty="0"/>
                      <a:t>%</a:t>
                    </a:r>
                  </a:p>
                </c:rich>
              </c:tx>
              <c:showLegendKey val="0"/>
              <c:showVal val="1"/>
              <c:showCatName val="0"/>
              <c:showSerName val="0"/>
              <c:showPercent val="0"/>
              <c:showBubbleSize val="0"/>
            </c:dLbl>
            <c:dLbl>
              <c:idx val="7"/>
              <c:layout>
                <c:manualLayout>
                  <c:x val="-0.119047619047619"/>
                  <c:y val="2.1097046413502299E-3"/>
                </c:manualLayout>
              </c:layout>
              <c:tx>
                <c:rich>
                  <a:bodyPr/>
                  <a:lstStyle/>
                  <a:p>
                    <a:r>
                      <a:rPr lang="en-US" dirty="0" smtClean="0"/>
                      <a:t>20</a:t>
                    </a:r>
                    <a:r>
                      <a:rPr lang="en-US" dirty="0"/>
                      <a:t>%</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c:formatCode>
                <c:ptCount val="9"/>
                <c:pt idx="0">
                  <c:v>-0.2</c:v>
                </c:pt>
                <c:pt idx="1">
                  <c:v>-0.18</c:v>
                </c:pt>
                <c:pt idx="2">
                  <c:v>-0.24</c:v>
                </c:pt>
                <c:pt idx="3">
                  <c:v>-0.25</c:v>
                </c:pt>
                <c:pt idx="4">
                  <c:v>-0.15</c:v>
                </c:pt>
                <c:pt idx="5">
                  <c:v>-0.23</c:v>
                </c:pt>
                <c:pt idx="7">
                  <c:v>-0.2</c:v>
                </c:pt>
                <c:pt idx="8">
                  <c:v>0</c:v>
                </c:pt>
              </c:numCache>
            </c:numRef>
          </c:val>
        </c:ser>
        <c:ser>
          <c:idx val="1"/>
          <c:order val="1"/>
          <c:tx>
            <c:strRef>
              <c:f>Sheet1!$C$1</c:f>
              <c:strCache>
                <c:ptCount val="1"/>
                <c:pt idx="0">
                  <c:v>Percentage of institutions with a 5% or greater increase in central IT spending</c:v>
                </c:pt>
              </c:strCache>
            </c:strRef>
          </c:tx>
          <c:spPr>
            <a:solidFill>
              <a:schemeClr val="bg1">
                <a:lumMod val="75000"/>
              </a:schemeClr>
            </a:solidFill>
          </c:spPr>
          <c:invertIfNegative val="0"/>
          <c:dPt>
            <c:idx val="0"/>
            <c:invertIfNegative val="0"/>
            <c:bubble3D val="0"/>
            <c:spPr>
              <a:solidFill>
                <a:schemeClr val="accent6">
                  <a:lumMod val="40000"/>
                  <a:lumOff val="60000"/>
                </a:schemeClr>
              </a:solidFill>
            </c:spPr>
          </c:dPt>
          <c:dPt>
            <c:idx val="1"/>
            <c:invertIfNegative val="0"/>
            <c:bubble3D val="0"/>
            <c:spPr>
              <a:solidFill>
                <a:schemeClr val="accent6"/>
              </a:solidFill>
            </c:spPr>
          </c:dPt>
          <c:dPt>
            <c:idx val="2"/>
            <c:invertIfNegative val="0"/>
            <c:bubble3D val="0"/>
            <c:spPr>
              <a:solidFill>
                <a:schemeClr val="accent5">
                  <a:lumMod val="40000"/>
                  <a:lumOff val="60000"/>
                </a:schemeClr>
              </a:solidFill>
            </c:spPr>
          </c:dPt>
          <c:dPt>
            <c:idx val="3"/>
            <c:invertIfNegative val="0"/>
            <c:bubble3D val="0"/>
            <c:spPr>
              <a:solidFill>
                <a:schemeClr val="accent5"/>
              </a:solidFill>
            </c:spPr>
          </c:dPt>
          <c:dPt>
            <c:idx val="4"/>
            <c:invertIfNegative val="0"/>
            <c:bubble3D val="0"/>
            <c:spPr>
              <a:solidFill>
                <a:schemeClr val="accent3"/>
              </a:solidFill>
            </c:spPr>
          </c:dPt>
          <c:dPt>
            <c:idx val="5"/>
            <c:invertIfNegative val="0"/>
            <c:bubble3D val="0"/>
            <c:spPr>
              <a:solidFill>
                <a:schemeClr val="accent2"/>
              </a:solidFill>
            </c:spPr>
          </c:dPt>
          <c:dLbls>
            <c:dLbl>
              <c:idx val="0"/>
              <c:layout>
                <c:manualLayout>
                  <c:x val="0.18758783828492001"/>
                  <c:y val="2.1097046413502099E-3"/>
                </c:manualLayout>
              </c:layout>
              <c:showLegendKey val="0"/>
              <c:showVal val="1"/>
              <c:showCatName val="0"/>
              <c:showSerName val="0"/>
              <c:showPercent val="0"/>
              <c:showBubbleSize val="0"/>
            </c:dLbl>
            <c:dLbl>
              <c:idx val="1"/>
              <c:layout>
                <c:manualLayout>
                  <c:x val="0.175070028011204"/>
                  <c:y val="4.2192431642246496E-3"/>
                </c:manualLayout>
              </c:layout>
              <c:showLegendKey val="0"/>
              <c:showVal val="1"/>
              <c:showCatName val="0"/>
              <c:showSerName val="0"/>
              <c:showPercent val="0"/>
              <c:showBubbleSize val="0"/>
            </c:dLbl>
            <c:dLbl>
              <c:idx val="2"/>
              <c:layout>
                <c:manualLayout>
                  <c:x val="0.13445378151260501"/>
                  <c:y val="4.2192431642247199E-3"/>
                </c:manualLayout>
              </c:layout>
              <c:showLegendKey val="0"/>
              <c:showVal val="1"/>
              <c:showCatName val="0"/>
              <c:showSerName val="0"/>
              <c:showPercent val="0"/>
              <c:showBubbleSize val="0"/>
            </c:dLbl>
            <c:dLbl>
              <c:idx val="3"/>
              <c:layout>
                <c:manualLayout>
                  <c:x val="0.165266106442577"/>
                  <c:y val="-6.3291139240506302E-3"/>
                </c:manualLayout>
              </c:layout>
              <c:showLegendKey val="0"/>
              <c:showVal val="1"/>
              <c:showCatName val="0"/>
              <c:showSerName val="0"/>
              <c:showPercent val="0"/>
              <c:showBubbleSize val="0"/>
            </c:dLbl>
            <c:dLbl>
              <c:idx val="4"/>
              <c:layout>
                <c:manualLayout>
                  <c:x val="0.175070028011204"/>
                  <c:y val="6.3291139240506302E-3"/>
                </c:manualLayout>
              </c:layout>
              <c:showLegendKey val="0"/>
              <c:showVal val="1"/>
              <c:showCatName val="0"/>
              <c:showSerName val="0"/>
              <c:showPercent val="0"/>
              <c:showBubbleSize val="0"/>
            </c:dLbl>
            <c:dLbl>
              <c:idx val="5"/>
              <c:layout>
                <c:manualLayout>
                  <c:x val="0.112044817927171"/>
                  <c:y val="6.3291139240506701E-3"/>
                </c:manualLayout>
              </c:layout>
              <c:showLegendKey val="0"/>
              <c:showVal val="1"/>
              <c:showCatName val="0"/>
              <c:showSerName val="0"/>
              <c:showPercent val="0"/>
              <c:showBubbleSize val="0"/>
            </c:dLbl>
            <c:dLbl>
              <c:idx val="7"/>
              <c:layout>
                <c:manualLayout>
                  <c:x val="0.165266106442577"/>
                  <c:y val="-2.1097046413502299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Sheet1!$C$2:$C$10</c:f>
              <c:numCache>
                <c:formatCode>0%</c:formatCode>
                <c:ptCount val="9"/>
                <c:pt idx="0">
                  <c:v>0.42</c:v>
                </c:pt>
                <c:pt idx="1">
                  <c:v>0.39</c:v>
                </c:pt>
                <c:pt idx="2">
                  <c:v>0.3</c:v>
                </c:pt>
                <c:pt idx="3">
                  <c:v>0.37</c:v>
                </c:pt>
                <c:pt idx="4">
                  <c:v>0.39</c:v>
                </c:pt>
                <c:pt idx="5">
                  <c:v>0.23</c:v>
                </c:pt>
                <c:pt idx="7">
                  <c:v>0.35</c:v>
                </c:pt>
                <c:pt idx="8">
                  <c:v>0</c:v>
                </c:pt>
              </c:numCache>
            </c:numRef>
          </c:val>
        </c:ser>
        <c:dLbls>
          <c:showLegendKey val="0"/>
          <c:showVal val="0"/>
          <c:showCatName val="0"/>
          <c:showSerName val="0"/>
          <c:showPercent val="0"/>
          <c:showBubbleSize val="0"/>
        </c:dLbls>
        <c:gapWidth val="150"/>
        <c:overlap val="100"/>
        <c:axId val="92695552"/>
        <c:axId val="92697344"/>
      </c:barChart>
      <c:catAx>
        <c:axId val="92695552"/>
        <c:scaling>
          <c:orientation val="minMax"/>
        </c:scaling>
        <c:delete val="0"/>
        <c:axPos val="l"/>
        <c:majorTickMark val="out"/>
        <c:minorTickMark val="none"/>
        <c:tickLblPos val="low"/>
        <c:crossAx val="92697344"/>
        <c:crosses val="autoZero"/>
        <c:auto val="1"/>
        <c:lblAlgn val="ctr"/>
        <c:lblOffset val="100"/>
        <c:noMultiLvlLbl val="0"/>
      </c:catAx>
      <c:valAx>
        <c:axId val="92697344"/>
        <c:scaling>
          <c:orientation val="minMax"/>
          <c:min val="-0.5"/>
        </c:scaling>
        <c:delete val="0"/>
        <c:axPos val="b"/>
        <c:majorGridlines/>
        <c:numFmt formatCode="0%" sourceLinked="1"/>
        <c:majorTickMark val="out"/>
        <c:minorTickMark val="none"/>
        <c:tickLblPos val="nextTo"/>
        <c:crossAx val="92695552"/>
        <c:crosses val="autoZero"/>
        <c:crossBetween val="between"/>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7265748031496"/>
          <c:y val="2.8138528138528102E-2"/>
          <c:w val="0.75411275153105894"/>
          <c:h val="0.84093823499335296"/>
        </c:manualLayout>
      </c:layout>
      <c:barChart>
        <c:barDir val="bar"/>
        <c:grouping val="stacked"/>
        <c:varyColors val="0"/>
        <c:ser>
          <c:idx val="1"/>
          <c:order val="0"/>
          <c:tx>
            <c:strRef>
              <c:f>Sheet1!$C$1</c:f>
              <c:strCache>
                <c:ptCount val="1"/>
                <c:pt idx="0">
                  <c:v>Central IT compensation, noncompensation, and capital spending as a percentage of total central IT spending</c:v>
                </c:pt>
              </c:strCache>
            </c:strRef>
          </c:tx>
          <c:spPr>
            <a:noFill/>
            <a:ln>
              <a:noFill/>
            </a:ln>
            <a:effectLst/>
          </c:spPr>
          <c:invertIfNegative val="0"/>
          <c:dLbls>
            <c:dLbl>
              <c:idx val="21"/>
              <c:layout>
                <c:manualLayout>
                  <c:x val="3.2875000000000001E-2"/>
                  <c:y val="0"/>
                </c:manualLayout>
              </c:layout>
              <c:dLblPos val="ctr"/>
              <c:showLegendKey val="0"/>
              <c:showVal val="1"/>
              <c:showCatName val="0"/>
              <c:showSerName val="0"/>
              <c:showPercent val="0"/>
              <c:showBubbleSize val="0"/>
            </c:dLbl>
            <c:dLbl>
              <c:idx val="22"/>
              <c:layout>
                <c:manualLayout>
                  <c:x val="3.2875000000000001E-2"/>
                  <c:y val="-4.3290043290043299E-3"/>
                </c:manualLayout>
              </c:layout>
              <c:dLblPos val="ctr"/>
              <c:showLegendKey val="0"/>
              <c:showVal val="1"/>
              <c:showCatName val="0"/>
              <c:showSerName val="0"/>
              <c:showPercent val="0"/>
              <c:showBubbleSize val="0"/>
            </c:dLbl>
            <c:dLbl>
              <c:idx val="23"/>
              <c:layout>
                <c:manualLayout>
                  <c:x val="3.2875000000000001E-2"/>
                  <c:y val="2.1645021645021602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Sheet1!$A$2:$B$25</c:f>
              <c:multiLvlStrCache>
                <c:ptCount val="24"/>
                <c:lvl>
                  <c:pt idx="0">
                    <c:v>Capital</c:v>
                  </c:pt>
                  <c:pt idx="1">
                    <c:v>Noncompensation</c:v>
                  </c:pt>
                  <c:pt idx="2">
                    <c:v>Compensation</c:v>
                  </c:pt>
                  <c:pt idx="3">
                    <c:v>Capital</c:v>
                  </c:pt>
                  <c:pt idx="4">
                    <c:v>Noncompensation</c:v>
                  </c:pt>
                  <c:pt idx="5">
                    <c:v>Compensation</c:v>
                  </c:pt>
                  <c:pt idx="6">
                    <c:v>Capital</c:v>
                  </c:pt>
                  <c:pt idx="7">
                    <c:v>Noncompensation</c:v>
                  </c:pt>
                  <c:pt idx="8">
                    <c:v>Compensation</c:v>
                  </c:pt>
                  <c:pt idx="9">
                    <c:v>Capital</c:v>
                  </c:pt>
                  <c:pt idx="10">
                    <c:v>Noncompensation</c:v>
                  </c:pt>
                  <c:pt idx="11">
                    <c:v>Compensation</c:v>
                  </c:pt>
                  <c:pt idx="12">
                    <c:v>Capital</c:v>
                  </c:pt>
                  <c:pt idx="13">
                    <c:v>Noncompensation</c:v>
                  </c:pt>
                  <c:pt idx="14">
                    <c:v>Compensation</c:v>
                  </c:pt>
                  <c:pt idx="15">
                    <c:v>Capital</c:v>
                  </c:pt>
                  <c:pt idx="16">
                    <c:v>Noncompensation</c:v>
                  </c:pt>
                  <c:pt idx="17">
                    <c:v>Compensation</c:v>
                  </c:pt>
                  <c:pt idx="18">
                    <c:v>Capital</c:v>
                  </c:pt>
                  <c:pt idx="19">
                    <c:v>Noncompensation</c:v>
                  </c:pt>
                  <c:pt idx="20">
                    <c:v>Compensation</c:v>
                  </c:pt>
                  <c:pt idx="21">
                    <c:v>Capital</c:v>
                  </c:pt>
                  <c:pt idx="22">
                    <c:v>Noncompensation</c:v>
                  </c:pt>
                  <c:pt idx="23">
                    <c:v>Compensation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Sheet1!$C$2:$C$25</c:f>
              <c:numCache>
                <c:formatCode>0%</c:formatCode>
                <c:ptCount val="24"/>
                <c:pt idx="0">
                  <c:v>0.11</c:v>
                </c:pt>
                <c:pt idx="1">
                  <c:v>0.3</c:v>
                </c:pt>
                <c:pt idx="2">
                  <c:v>0.59</c:v>
                </c:pt>
                <c:pt idx="3">
                  <c:v>7.0000000000000007E-2</c:v>
                </c:pt>
                <c:pt idx="4">
                  <c:v>0.36</c:v>
                </c:pt>
                <c:pt idx="5">
                  <c:v>0.55000000000000004</c:v>
                </c:pt>
                <c:pt idx="6">
                  <c:v>0.11</c:v>
                </c:pt>
                <c:pt idx="7">
                  <c:v>0.37</c:v>
                </c:pt>
                <c:pt idx="8">
                  <c:v>0.5</c:v>
                </c:pt>
                <c:pt idx="9">
                  <c:v>0.04</c:v>
                </c:pt>
                <c:pt idx="10">
                  <c:v>0.34</c:v>
                </c:pt>
                <c:pt idx="11">
                  <c:v>0.56000000000000005</c:v>
                </c:pt>
                <c:pt idx="12">
                  <c:v>0.14000000000000001</c:v>
                </c:pt>
                <c:pt idx="13">
                  <c:v>0.33</c:v>
                </c:pt>
                <c:pt idx="14">
                  <c:v>0.52</c:v>
                </c:pt>
                <c:pt idx="15">
                  <c:v>0.11</c:v>
                </c:pt>
                <c:pt idx="16">
                  <c:v>0.31</c:v>
                </c:pt>
                <c:pt idx="17">
                  <c:v>0.51</c:v>
                </c:pt>
                <c:pt idx="18">
                  <c:v>0.08</c:v>
                </c:pt>
                <c:pt idx="19">
                  <c:v>0.34</c:v>
                </c:pt>
                <c:pt idx="20">
                  <c:v>0.53</c:v>
                </c:pt>
                <c:pt idx="21">
                  <c:v>0</c:v>
                </c:pt>
                <c:pt idx="22">
                  <c:v>0</c:v>
                </c:pt>
                <c:pt idx="23">
                  <c:v>0</c:v>
                </c:pt>
              </c:numCache>
            </c:numRef>
          </c:val>
        </c:ser>
        <c:ser>
          <c:idx val="2"/>
          <c:order val="1"/>
          <c:tx>
            <c:strRef>
              <c:f>Sheet1!$D$1</c:f>
              <c:strCache>
                <c:ptCount val="1"/>
                <c:pt idx="0">
                  <c:v>Graph marker</c:v>
                </c:pt>
              </c:strCache>
            </c:strRef>
          </c:tx>
          <c:spPr>
            <a:solidFill>
              <a:schemeClr val="tx1"/>
            </a:solidFill>
          </c:spPr>
          <c:invertIfNegative val="0"/>
          <c:dPt>
            <c:idx val="0"/>
            <c:invertIfNegative val="0"/>
            <c:bubble3D val="0"/>
            <c:spPr>
              <a:solidFill>
                <a:schemeClr val="accent6">
                  <a:lumMod val="40000"/>
                  <a:lumOff val="60000"/>
                </a:schemeClr>
              </a:solidFill>
            </c:spPr>
          </c:dPt>
          <c:dPt>
            <c:idx val="1"/>
            <c:invertIfNegative val="0"/>
            <c:bubble3D val="0"/>
            <c:spPr>
              <a:solidFill>
                <a:srgbClr val="FCD5B5"/>
              </a:solidFill>
            </c:spPr>
          </c:dPt>
          <c:dPt>
            <c:idx val="2"/>
            <c:invertIfNegative val="0"/>
            <c:bubble3D val="0"/>
            <c:spPr>
              <a:solidFill>
                <a:srgbClr val="FCD5B5"/>
              </a:solidFill>
            </c:spPr>
          </c:dPt>
          <c:dPt>
            <c:idx val="3"/>
            <c:invertIfNegative val="0"/>
            <c:bubble3D val="0"/>
            <c:spPr>
              <a:solidFill>
                <a:srgbClr val="F79646"/>
              </a:solidFill>
            </c:spPr>
          </c:dPt>
          <c:dPt>
            <c:idx val="4"/>
            <c:invertIfNegative val="0"/>
            <c:bubble3D val="0"/>
            <c:spPr>
              <a:solidFill>
                <a:srgbClr val="F79646"/>
              </a:solidFill>
            </c:spPr>
          </c:dPt>
          <c:dPt>
            <c:idx val="5"/>
            <c:invertIfNegative val="0"/>
            <c:bubble3D val="0"/>
            <c:spPr>
              <a:solidFill>
                <a:schemeClr val="accent6"/>
              </a:solidFill>
            </c:spPr>
          </c:dPt>
          <c:dPt>
            <c:idx val="6"/>
            <c:invertIfNegative val="0"/>
            <c:bubble3D val="0"/>
            <c:spPr>
              <a:solidFill>
                <a:srgbClr val="B7DEE8"/>
              </a:solidFill>
            </c:spPr>
          </c:dPt>
          <c:dPt>
            <c:idx val="7"/>
            <c:invertIfNegative val="0"/>
            <c:bubble3D val="0"/>
            <c:spPr>
              <a:solidFill>
                <a:srgbClr val="B7DEE8"/>
              </a:solidFill>
            </c:spPr>
          </c:dPt>
          <c:dPt>
            <c:idx val="8"/>
            <c:invertIfNegative val="0"/>
            <c:bubble3D val="0"/>
            <c:spPr>
              <a:solidFill>
                <a:schemeClr val="accent5">
                  <a:lumMod val="40000"/>
                  <a:lumOff val="60000"/>
                </a:schemeClr>
              </a:solidFill>
            </c:spPr>
          </c:dPt>
          <c:dPt>
            <c:idx val="9"/>
            <c:invertIfNegative val="0"/>
            <c:bubble3D val="0"/>
            <c:spPr>
              <a:solidFill>
                <a:srgbClr val="4BACC6"/>
              </a:solidFill>
            </c:spPr>
          </c:dPt>
          <c:dPt>
            <c:idx val="10"/>
            <c:invertIfNegative val="0"/>
            <c:bubble3D val="0"/>
            <c:spPr>
              <a:solidFill>
                <a:srgbClr val="4BACC6"/>
              </a:solidFill>
            </c:spPr>
          </c:dPt>
          <c:dPt>
            <c:idx val="11"/>
            <c:invertIfNegative val="0"/>
            <c:bubble3D val="0"/>
            <c:spPr>
              <a:solidFill>
                <a:schemeClr val="accent5"/>
              </a:solidFill>
            </c:spPr>
          </c:dPt>
          <c:dPt>
            <c:idx val="12"/>
            <c:invertIfNegative val="0"/>
            <c:bubble3D val="0"/>
            <c:spPr>
              <a:solidFill>
                <a:srgbClr val="9BBB59"/>
              </a:solidFill>
            </c:spPr>
          </c:dPt>
          <c:dPt>
            <c:idx val="13"/>
            <c:invertIfNegative val="0"/>
            <c:bubble3D val="0"/>
            <c:spPr>
              <a:solidFill>
                <a:srgbClr val="9BBB59"/>
              </a:solidFill>
            </c:spPr>
          </c:dPt>
          <c:dPt>
            <c:idx val="14"/>
            <c:invertIfNegative val="0"/>
            <c:bubble3D val="0"/>
            <c:spPr>
              <a:solidFill>
                <a:schemeClr val="accent3"/>
              </a:solidFill>
            </c:spPr>
          </c:dPt>
          <c:dPt>
            <c:idx val="15"/>
            <c:invertIfNegative val="0"/>
            <c:bubble3D val="0"/>
            <c:spPr>
              <a:solidFill>
                <a:srgbClr val="C0504D"/>
              </a:solidFill>
            </c:spPr>
          </c:dPt>
          <c:dPt>
            <c:idx val="16"/>
            <c:invertIfNegative val="0"/>
            <c:bubble3D val="0"/>
            <c:spPr>
              <a:solidFill>
                <a:srgbClr val="C0504D"/>
              </a:solidFill>
            </c:spPr>
          </c:dPt>
          <c:dPt>
            <c:idx val="17"/>
            <c:invertIfNegative val="0"/>
            <c:bubble3D val="0"/>
            <c:spPr>
              <a:solidFill>
                <a:schemeClr val="accent2"/>
              </a:solidFill>
            </c:spPr>
          </c:dPt>
          <c:dPt>
            <c:idx val="18"/>
            <c:invertIfNegative val="0"/>
            <c:bubble3D val="0"/>
            <c:spPr>
              <a:solidFill>
                <a:schemeClr val="bg1">
                  <a:lumMod val="75000"/>
                </a:schemeClr>
              </a:solidFill>
            </c:spPr>
          </c:dPt>
          <c:dPt>
            <c:idx val="19"/>
            <c:invertIfNegative val="0"/>
            <c:bubble3D val="0"/>
            <c:spPr>
              <a:solidFill>
                <a:srgbClr val="BFBFBF"/>
              </a:solidFill>
            </c:spPr>
          </c:dPt>
          <c:dPt>
            <c:idx val="20"/>
            <c:invertIfNegative val="0"/>
            <c:bubble3D val="0"/>
            <c:spPr>
              <a:solidFill>
                <a:srgbClr val="BFBFBF"/>
              </a:solidFill>
            </c:spPr>
          </c:dPt>
          <c:dPt>
            <c:idx val="21"/>
            <c:invertIfNegative val="0"/>
            <c:bubble3D val="0"/>
            <c:spPr>
              <a:solidFill>
                <a:srgbClr val="4F81BD"/>
              </a:solidFill>
            </c:spPr>
          </c:dPt>
          <c:dPt>
            <c:idx val="22"/>
            <c:invertIfNegative val="0"/>
            <c:bubble3D val="0"/>
            <c:spPr>
              <a:solidFill>
                <a:schemeClr val="accent1"/>
              </a:solidFill>
            </c:spPr>
          </c:dPt>
          <c:dPt>
            <c:idx val="23"/>
            <c:invertIfNegative val="0"/>
            <c:bubble3D val="0"/>
            <c:spPr>
              <a:solidFill>
                <a:srgbClr val="4F81BD"/>
              </a:solidFill>
            </c:spPr>
          </c:dPt>
          <c:cat>
            <c:multiLvlStrRef>
              <c:f>Sheet1!$A$2:$B$25</c:f>
              <c:multiLvlStrCache>
                <c:ptCount val="24"/>
                <c:lvl>
                  <c:pt idx="0">
                    <c:v>Capital</c:v>
                  </c:pt>
                  <c:pt idx="1">
                    <c:v>Noncompensation</c:v>
                  </c:pt>
                  <c:pt idx="2">
                    <c:v>Compensation</c:v>
                  </c:pt>
                  <c:pt idx="3">
                    <c:v>Capital</c:v>
                  </c:pt>
                  <c:pt idx="4">
                    <c:v>Noncompensation</c:v>
                  </c:pt>
                  <c:pt idx="5">
                    <c:v>Compensation</c:v>
                  </c:pt>
                  <c:pt idx="6">
                    <c:v>Capital</c:v>
                  </c:pt>
                  <c:pt idx="7">
                    <c:v>Noncompensation</c:v>
                  </c:pt>
                  <c:pt idx="8">
                    <c:v>Compensation</c:v>
                  </c:pt>
                  <c:pt idx="9">
                    <c:v>Capital</c:v>
                  </c:pt>
                  <c:pt idx="10">
                    <c:v>Noncompensation</c:v>
                  </c:pt>
                  <c:pt idx="11">
                    <c:v>Compensation</c:v>
                  </c:pt>
                  <c:pt idx="12">
                    <c:v>Capital</c:v>
                  </c:pt>
                  <c:pt idx="13">
                    <c:v>Noncompensation</c:v>
                  </c:pt>
                  <c:pt idx="14">
                    <c:v>Compensation</c:v>
                  </c:pt>
                  <c:pt idx="15">
                    <c:v>Capital</c:v>
                  </c:pt>
                  <c:pt idx="16">
                    <c:v>Noncompensation</c:v>
                  </c:pt>
                  <c:pt idx="17">
                    <c:v>Compensation</c:v>
                  </c:pt>
                  <c:pt idx="18">
                    <c:v>Capital</c:v>
                  </c:pt>
                  <c:pt idx="19">
                    <c:v>Noncompensation</c:v>
                  </c:pt>
                  <c:pt idx="20">
                    <c:v>Compensation</c:v>
                  </c:pt>
                  <c:pt idx="21">
                    <c:v>Capital</c:v>
                  </c:pt>
                  <c:pt idx="22">
                    <c:v>Noncompensation</c:v>
                  </c:pt>
                  <c:pt idx="23">
                    <c:v>Compensation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Sheet1!$D$2:$D$25</c:f>
              <c:numCache>
                <c:formatCode>0%</c:formatCode>
                <c:ptCount val="24"/>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numCache>
            </c:numRef>
          </c:val>
        </c:ser>
        <c:dLbls>
          <c:showLegendKey val="0"/>
          <c:showVal val="0"/>
          <c:showCatName val="0"/>
          <c:showSerName val="0"/>
          <c:showPercent val="0"/>
          <c:showBubbleSize val="0"/>
        </c:dLbls>
        <c:gapWidth val="150"/>
        <c:overlap val="100"/>
        <c:axId val="92772608"/>
        <c:axId val="92774400"/>
      </c:barChart>
      <c:catAx>
        <c:axId val="92772608"/>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92774400"/>
        <c:crosses val="autoZero"/>
        <c:auto val="0"/>
        <c:lblAlgn val="ctr"/>
        <c:lblOffset val="100"/>
        <c:noMultiLvlLbl val="0"/>
      </c:catAx>
      <c:valAx>
        <c:axId val="92774400"/>
        <c:scaling>
          <c:orientation val="minMax"/>
          <c:max val="1"/>
        </c:scaling>
        <c:delete val="0"/>
        <c:axPos val="b"/>
        <c:title>
          <c:tx>
            <c:rich>
              <a:bodyPr/>
              <a:lstStyle/>
              <a:p>
                <a:pPr>
                  <a:defRPr/>
                </a:pPr>
                <a:r>
                  <a:rPr lang="en-US" dirty="0"/>
                  <a:t>Median central IT compensation, noncompensation, and capital </a:t>
                </a:r>
                <a:r>
                  <a:rPr lang="en-US" dirty="0" smtClean="0"/>
                  <a:t/>
                </a:r>
                <a:br>
                  <a:rPr lang="en-US" dirty="0" smtClean="0"/>
                </a:br>
                <a:r>
                  <a:rPr lang="en-US" dirty="0" smtClean="0"/>
                  <a:t>spending </a:t>
                </a:r>
                <a:r>
                  <a:rPr lang="en-US" dirty="0"/>
                  <a:t>as a percentage of total central IT spending </a:t>
                </a:r>
              </a:p>
            </c:rich>
          </c:tx>
          <c:layout>
            <c:manualLayout>
              <c:xMode val="edge"/>
              <c:yMode val="edge"/>
              <c:x val="0.31533070866141699"/>
              <c:y val="0.93008658008657996"/>
            </c:manualLayout>
          </c:layout>
          <c:overlay val="0"/>
        </c:title>
        <c:numFmt formatCode="0%" sourceLinked="1"/>
        <c:majorTickMark val="out"/>
        <c:minorTickMark val="none"/>
        <c:tickLblPos val="nextTo"/>
        <c:crossAx val="92772608"/>
        <c:crosses val="autoZero"/>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Lbls>
            <c:dLbl>
              <c:idx val="21"/>
              <c:layout>
                <c:manualLayout>
                  <c:x val="3.1486111111111097E-2"/>
                  <c:y val="-2.1645021645021602E-3"/>
                </c:manualLayout>
              </c:layout>
              <c:dLblPos val="ctr"/>
              <c:showLegendKey val="0"/>
              <c:showVal val="1"/>
              <c:showCatName val="0"/>
              <c:showSerName val="0"/>
              <c:showPercent val="0"/>
              <c:showBubbleSize val="0"/>
            </c:dLbl>
            <c:dLbl>
              <c:idx val="22"/>
              <c:layout>
                <c:manualLayout>
                  <c:x val="3.1486111111111097E-2"/>
                  <c:y val="4.3290043290043299E-3"/>
                </c:manualLayout>
              </c:layout>
              <c:dLblPos val="ctr"/>
              <c:showLegendKey val="0"/>
              <c:showVal val="1"/>
              <c:showCatName val="0"/>
              <c:showSerName val="0"/>
              <c:showPercent val="0"/>
              <c:showBubbleSize val="0"/>
            </c:dLbl>
            <c:dLbl>
              <c:idx val="23"/>
              <c:layout>
                <c:manualLayout>
                  <c:x val="3.1486111111111097E-2"/>
                  <c:y val="2.1645021645021602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Sheet1!$A$2:$B$25</c:f>
              <c:multiLvlStrCache>
                <c:ptCount val="24"/>
                <c:lvl>
                  <c:pt idx="0">
                    <c:v>Transform</c:v>
                  </c:pt>
                  <c:pt idx="1">
                    <c:v>Grow</c:v>
                  </c:pt>
                  <c:pt idx="2">
                    <c:v>Run</c:v>
                  </c:pt>
                  <c:pt idx="3">
                    <c:v>Transform</c:v>
                  </c:pt>
                  <c:pt idx="4">
                    <c:v>Grow</c:v>
                  </c:pt>
                  <c:pt idx="5">
                    <c:v>Run</c:v>
                  </c:pt>
                  <c:pt idx="6">
                    <c:v>Transform</c:v>
                  </c:pt>
                  <c:pt idx="7">
                    <c:v>Grow</c:v>
                  </c:pt>
                  <c:pt idx="8">
                    <c:v>Run</c:v>
                  </c:pt>
                  <c:pt idx="9">
                    <c:v>Transform</c:v>
                  </c:pt>
                  <c:pt idx="10">
                    <c:v>Grow</c:v>
                  </c:pt>
                  <c:pt idx="11">
                    <c:v>Run</c:v>
                  </c:pt>
                  <c:pt idx="12">
                    <c:v>Transform</c:v>
                  </c:pt>
                  <c:pt idx="13">
                    <c:v>Grow</c:v>
                  </c:pt>
                  <c:pt idx="14">
                    <c:v>Run</c:v>
                  </c:pt>
                  <c:pt idx="15">
                    <c:v>Transform</c:v>
                  </c:pt>
                  <c:pt idx="16">
                    <c:v>Grow</c:v>
                  </c:pt>
                  <c:pt idx="17">
                    <c:v>Run</c:v>
                  </c:pt>
                  <c:pt idx="18">
                    <c:v>Transform</c:v>
                  </c:pt>
                  <c:pt idx="19">
                    <c:v>Grow</c:v>
                  </c:pt>
                  <c:pt idx="20">
                    <c:v>Run</c:v>
                  </c:pt>
                  <c:pt idx="21">
                    <c:v>Transform</c:v>
                  </c:pt>
                  <c:pt idx="22">
                    <c:v>Grow</c:v>
                  </c:pt>
                  <c:pt idx="23">
                    <c:v>Run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Sheet1!$C$2:$C$25</c:f>
              <c:numCache>
                <c:formatCode>0%</c:formatCode>
                <c:ptCount val="24"/>
                <c:pt idx="0">
                  <c:v>0.05</c:v>
                </c:pt>
                <c:pt idx="1">
                  <c:v>0.13</c:v>
                </c:pt>
                <c:pt idx="2">
                  <c:v>0.77</c:v>
                </c:pt>
                <c:pt idx="3">
                  <c:v>0.06</c:v>
                </c:pt>
                <c:pt idx="4">
                  <c:v>0.12</c:v>
                </c:pt>
                <c:pt idx="5">
                  <c:v>0.78</c:v>
                </c:pt>
                <c:pt idx="6">
                  <c:v>7.0000000000000007E-2</c:v>
                </c:pt>
                <c:pt idx="7">
                  <c:v>0.18</c:v>
                </c:pt>
                <c:pt idx="8">
                  <c:v>0.74</c:v>
                </c:pt>
                <c:pt idx="9">
                  <c:v>0.05</c:v>
                </c:pt>
                <c:pt idx="10">
                  <c:v>0.13</c:v>
                </c:pt>
                <c:pt idx="11">
                  <c:v>0.8</c:v>
                </c:pt>
                <c:pt idx="12">
                  <c:v>0.05</c:v>
                </c:pt>
                <c:pt idx="13">
                  <c:v>0.11</c:v>
                </c:pt>
                <c:pt idx="14">
                  <c:v>0.83</c:v>
                </c:pt>
                <c:pt idx="15">
                  <c:v>0.08</c:v>
                </c:pt>
                <c:pt idx="16">
                  <c:v>0.12</c:v>
                </c:pt>
                <c:pt idx="17">
                  <c:v>0.79</c:v>
                </c:pt>
                <c:pt idx="18">
                  <c:v>0.05</c:v>
                </c:pt>
                <c:pt idx="19">
                  <c:v>0.13</c:v>
                </c:pt>
                <c:pt idx="20">
                  <c:v>0.8</c:v>
                </c:pt>
                <c:pt idx="21">
                  <c:v>0</c:v>
                </c:pt>
                <c:pt idx="22">
                  <c:v>0</c:v>
                </c:pt>
                <c:pt idx="23">
                  <c:v>0</c:v>
                </c:pt>
              </c:numCache>
            </c:numRef>
          </c:val>
        </c:ser>
        <c:ser>
          <c:idx val="2"/>
          <c:order val="1"/>
          <c:tx>
            <c:strRef>
              <c:f>Sheet1!$D$1</c:f>
              <c:strCache>
                <c:ptCount val="1"/>
                <c:pt idx="0">
                  <c:v>Graph marker</c:v>
                </c:pt>
              </c:strCache>
            </c:strRef>
          </c:tx>
          <c:spPr>
            <a:solidFill>
              <a:schemeClr val="tx1"/>
            </a:solidFill>
          </c:spPr>
          <c:invertIfNegative val="0"/>
          <c:dPt>
            <c:idx val="0"/>
            <c:invertIfNegative val="0"/>
            <c:bubble3D val="0"/>
            <c:spPr>
              <a:solidFill>
                <a:schemeClr val="accent6">
                  <a:lumMod val="40000"/>
                  <a:lumOff val="60000"/>
                </a:schemeClr>
              </a:solidFill>
            </c:spPr>
          </c:dPt>
          <c:dPt>
            <c:idx val="1"/>
            <c:invertIfNegative val="0"/>
            <c:bubble3D val="0"/>
            <c:spPr>
              <a:solidFill>
                <a:srgbClr val="FCD5B5"/>
              </a:solidFill>
            </c:spPr>
          </c:dPt>
          <c:dPt>
            <c:idx val="2"/>
            <c:invertIfNegative val="0"/>
            <c:bubble3D val="0"/>
            <c:spPr>
              <a:solidFill>
                <a:srgbClr val="FCD5B5"/>
              </a:solidFill>
            </c:spPr>
          </c:dPt>
          <c:dPt>
            <c:idx val="3"/>
            <c:invertIfNegative val="0"/>
            <c:bubble3D val="0"/>
            <c:spPr>
              <a:solidFill>
                <a:srgbClr val="F79646"/>
              </a:solidFill>
            </c:spPr>
          </c:dPt>
          <c:dPt>
            <c:idx val="4"/>
            <c:invertIfNegative val="0"/>
            <c:bubble3D val="0"/>
            <c:spPr>
              <a:solidFill>
                <a:srgbClr val="F79646"/>
              </a:solidFill>
            </c:spPr>
          </c:dPt>
          <c:dPt>
            <c:idx val="5"/>
            <c:invertIfNegative val="0"/>
            <c:bubble3D val="0"/>
            <c:spPr>
              <a:solidFill>
                <a:schemeClr val="accent6"/>
              </a:solidFill>
            </c:spPr>
          </c:dPt>
          <c:dPt>
            <c:idx val="6"/>
            <c:invertIfNegative val="0"/>
            <c:bubble3D val="0"/>
            <c:spPr>
              <a:solidFill>
                <a:srgbClr val="B7DEE8"/>
              </a:solidFill>
            </c:spPr>
          </c:dPt>
          <c:dPt>
            <c:idx val="7"/>
            <c:invertIfNegative val="0"/>
            <c:bubble3D val="0"/>
            <c:spPr>
              <a:solidFill>
                <a:srgbClr val="B7DEE8"/>
              </a:solidFill>
            </c:spPr>
          </c:dPt>
          <c:dPt>
            <c:idx val="8"/>
            <c:invertIfNegative val="0"/>
            <c:bubble3D val="0"/>
            <c:spPr>
              <a:solidFill>
                <a:schemeClr val="accent5">
                  <a:lumMod val="40000"/>
                  <a:lumOff val="60000"/>
                </a:schemeClr>
              </a:solidFill>
            </c:spPr>
          </c:dPt>
          <c:dPt>
            <c:idx val="9"/>
            <c:invertIfNegative val="0"/>
            <c:bubble3D val="0"/>
            <c:spPr>
              <a:solidFill>
                <a:srgbClr val="4BACC6"/>
              </a:solidFill>
            </c:spPr>
          </c:dPt>
          <c:dPt>
            <c:idx val="10"/>
            <c:invertIfNegative val="0"/>
            <c:bubble3D val="0"/>
            <c:spPr>
              <a:solidFill>
                <a:srgbClr val="4BACC6"/>
              </a:solidFill>
            </c:spPr>
          </c:dPt>
          <c:dPt>
            <c:idx val="11"/>
            <c:invertIfNegative val="0"/>
            <c:bubble3D val="0"/>
            <c:spPr>
              <a:solidFill>
                <a:schemeClr val="accent5"/>
              </a:solidFill>
            </c:spPr>
          </c:dPt>
          <c:dPt>
            <c:idx val="12"/>
            <c:invertIfNegative val="0"/>
            <c:bubble3D val="0"/>
            <c:spPr>
              <a:solidFill>
                <a:srgbClr val="9BBB59"/>
              </a:solidFill>
            </c:spPr>
          </c:dPt>
          <c:dPt>
            <c:idx val="13"/>
            <c:invertIfNegative val="0"/>
            <c:bubble3D val="0"/>
            <c:spPr>
              <a:solidFill>
                <a:srgbClr val="9BBB59"/>
              </a:solidFill>
            </c:spPr>
          </c:dPt>
          <c:dPt>
            <c:idx val="14"/>
            <c:invertIfNegative val="0"/>
            <c:bubble3D val="0"/>
            <c:spPr>
              <a:solidFill>
                <a:schemeClr val="accent3"/>
              </a:solidFill>
            </c:spPr>
          </c:dPt>
          <c:dPt>
            <c:idx val="15"/>
            <c:invertIfNegative val="0"/>
            <c:bubble3D val="0"/>
            <c:spPr>
              <a:solidFill>
                <a:srgbClr val="C0504D"/>
              </a:solidFill>
            </c:spPr>
          </c:dPt>
          <c:dPt>
            <c:idx val="16"/>
            <c:invertIfNegative val="0"/>
            <c:bubble3D val="0"/>
            <c:spPr>
              <a:solidFill>
                <a:srgbClr val="C0504D"/>
              </a:solidFill>
            </c:spPr>
          </c:dPt>
          <c:dPt>
            <c:idx val="17"/>
            <c:invertIfNegative val="0"/>
            <c:bubble3D val="0"/>
            <c:spPr>
              <a:solidFill>
                <a:schemeClr val="accent2"/>
              </a:solidFill>
            </c:spPr>
          </c:dPt>
          <c:dPt>
            <c:idx val="18"/>
            <c:invertIfNegative val="0"/>
            <c:bubble3D val="0"/>
            <c:spPr>
              <a:solidFill>
                <a:schemeClr val="bg1">
                  <a:lumMod val="75000"/>
                </a:schemeClr>
              </a:solidFill>
            </c:spPr>
          </c:dPt>
          <c:dPt>
            <c:idx val="19"/>
            <c:invertIfNegative val="0"/>
            <c:bubble3D val="0"/>
            <c:spPr>
              <a:solidFill>
                <a:srgbClr val="BFBFBF"/>
              </a:solidFill>
            </c:spPr>
          </c:dPt>
          <c:dPt>
            <c:idx val="20"/>
            <c:invertIfNegative val="0"/>
            <c:bubble3D val="0"/>
            <c:spPr>
              <a:solidFill>
                <a:srgbClr val="BFBFBF"/>
              </a:solidFill>
            </c:spPr>
          </c:dPt>
          <c:dPt>
            <c:idx val="21"/>
            <c:invertIfNegative val="0"/>
            <c:bubble3D val="0"/>
            <c:spPr>
              <a:solidFill>
                <a:srgbClr val="4F81BD"/>
              </a:solidFill>
            </c:spPr>
          </c:dPt>
          <c:dPt>
            <c:idx val="22"/>
            <c:invertIfNegative val="0"/>
            <c:bubble3D val="0"/>
            <c:spPr>
              <a:solidFill>
                <a:schemeClr val="accent1"/>
              </a:solidFill>
            </c:spPr>
          </c:dPt>
          <c:dPt>
            <c:idx val="23"/>
            <c:invertIfNegative val="0"/>
            <c:bubble3D val="0"/>
            <c:spPr>
              <a:solidFill>
                <a:srgbClr val="4F81BD"/>
              </a:solidFill>
            </c:spPr>
          </c:dPt>
          <c:cat>
            <c:multiLvlStrRef>
              <c:f>Sheet1!$A$2:$B$25</c:f>
              <c:multiLvlStrCache>
                <c:ptCount val="24"/>
                <c:lvl>
                  <c:pt idx="0">
                    <c:v>Transform</c:v>
                  </c:pt>
                  <c:pt idx="1">
                    <c:v>Grow</c:v>
                  </c:pt>
                  <c:pt idx="2">
                    <c:v>Run</c:v>
                  </c:pt>
                  <c:pt idx="3">
                    <c:v>Transform</c:v>
                  </c:pt>
                  <c:pt idx="4">
                    <c:v>Grow</c:v>
                  </c:pt>
                  <c:pt idx="5">
                    <c:v>Run</c:v>
                  </c:pt>
                  <c:pt idx="6">
                    <c:v>Transform</c:v>
                  </c:pt>
                  <c:pt idx="7">
                    <c:v>Grow</c:v>
                  </c:pt>
                  <c:pt idx="8">
                    <c:v>Run</c:v>
                  </c:pt>
                  <c:pt idx="9">
                    <c:v>Transform</c:v>
                  </c:pt>
                  <c:pt idx="10">
                    <c:v>Grow</c:v>
                  </c:pt>
                  <c:pt idx="11">
                    <c:v>Run</c:v>
                  </c:pt>
                  <c:pt idx="12">
                    <c:v>Transform</c:v>
                  </c:pt>
                  <c:pt idx="13">
                    <c:v>Grow</c:v>
                  </c:pt>
                  <c:pt idx="14">
                    <c:v>Run</c:v>
                  </c:pt>
                  <c:pt idx="15">
                    <c:v>Transform</c:v>
                  </c:pt>
                  <c:pt idx="16">
                    <c:v>Grow</c:v>
                  </c:pt>
                  <c:pt idx="17">
                    <c:v>Run</c:v>
                  </c:pt>
                  <c:pt idx="18">
                    <c:v>Transform</c:v>
                  </c:pt>
                  <c:pt idx="19">
                    <c:v>Grow</c:v>
                  </c:pt>
                  <c:pt idx="20">
                    <c:v>Run</c:v>
                  </c:pt>
                  <c:pt idx="21">
                    <c:v>Transform</c:v>
                  </c:pt>
                  <c:pt idx="22">
                    <c:v>Grow</c:v>
                  </c:pt>
                  <c:pt idx="23">
                    <c:v>Run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Sheet1!$D$2:$D$25</c:f>
              <c:numCache>
                <c:formatCode>0%</c:formatCode>
                <c:ptCount val="24"/>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numCache>
            </c:numRef>
          </c:val>
        </c:ser>
        <c:dLbls>
          <c:showLegendKey val="0"/>
          <c:showVal val="0"/>
          <c:showCatName val="0"/>
          <c:showSerName val="0"/>
          <c:showPercent val="0"/>
          <c:showBubbleSize val="0"/>
        </c:dLbls>
        <c:gapWidth val="150"/>
        <c:overlap val="100"/>
        <c:axId val="93308032"/>
        <c:axId val="93309568"/>
      </c:barChart>
      <c:catAx>
        <c:axId val="93308032"/>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93309568"/>
        <c:crosses val="autoZero"/>
        <c:auto val="0"/>
        <c:lblAlgn val="ctr"/>
        <c:lblOffset val="100"/>
        <c:noMultiLvlLbl val="0"/>
      </c:catAx>
      <c:valAx>
        <c:axId val="93309568"/>
        <c:scaling>
          <c:orientation val="minMax"/>
          <c:max val="1"/>
        </c:scaling>
        <c:delete val="0"/>
        <c:axPos val="b"/>
        <c:title>
          <c:tx>
            <c:rich>
              <a:bodyPr/>
              <a:lstStyle/>
              <a:p>
                <a:pPr>
                  <a:defRPr/>
                </a:pPr>
                <a:r>
                  <a:rPr lang="en-US"/>
                  <a:t>Median percentage of central IT spending on running, growing, and transforming the institution </a:t>
                </a:r>
              </a:p>
            </c:rich>
          </c:tx>
          <c:layout>
            <c:manualLayout>
              <c:xMode val="edge"/>
              <c:yMode val="edge"/>
              <c:x val="0.22428018372703401"/>
              <c:y val="0.94718614718614702"/>
            </c:manualLayout>
          </c:layout>
          <c:overlay val="0"/>
        </c:title>
        <c:numFmt formatCode="0%" sourceLinked="1"/>
        <c:majorTickMark val="out"/>
        <c:minorTickMark val="none"/>
        <c:tickLblPos val="nextTo"/>
        <c:crossAx val="93308032"/>
        <c:crosses val="autoZero"/>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IT domain area spending as a percentage of central IT spending</c:v>
                </c:pt>
              </c:strCache>
            </c:strRef>
          </c:tx>
          <c:spPr>
            <a:noFill/>
            <a:ln>
              <a:noFill/>
            </a:ln>
            <a:effectLst/>
          </c:spPr>
          <c:invertIfNegative val="0"/>
          <c:dPt>
            <c:idx val="0"/>
            <c:invertIfNegative val="0"/>
            <c:bubble3D val="0"/>
            <c:spPr>
              <a:solidFill>
                <a:schemeClr val="accent6">
                  <a:lumMod val="40000"/>
                  <a:lumOff val="60000"/>
                </a:schemeClr>
              </a:solidFill>
              <a:ln>
                <a:noFill/>
              </a:ln>
              <a:effectLst/>
            </c:spPr>
          </c:dPt>
          <c:dPt>
            <c:idx val="1"/>
            <c:invertIfNegative val="0"/>
            <c:bubble3D val="0"/>
            <c:spPr>
              <a:solidFill>
                <a:schemeClr val="accent6"/>
              </a:solidFill>
              <a:ln>
                <a:noFill/>
              </a:ln>
              <a:effectLst/>
            </c:spPr>
          </c:dPt>
          <c:dPt>
            <c:idx val="2"/>
            <c:invertIfNegative val="0"/>
            <c:bubble3D val="0"/>
            <c:spPr>
              <a:solidFill>
                <a:schemeClr val="accent5">
                  <a:lumMod val="40000"/>
                  <a:lumOff val="60000"/>
                </a:schemeClr>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1.6239351659989899E-2"/>
                  <c:y val="-4.3290043290043299E-3"/>
                </c:manualLayout>
              </c:layout>
              <c:dLblPos val="ctr"/>
              <c:showLegendKey val="0"/>
              <c:showVal val="1"/>
              <c:showCatName val="0"/>
              <c:showSerName val="0"/>
              <c:showPercent val="0"/>
              <c:showBubbleSize val="0"/>
            </c:dLbl>
            <c:dLbl>
              <c:idx val="15"/>
              <c:layout>
                <c:manualLayout>
                  <c:x val="1.6239351659989899E-2"/>
                  <c:y val="2.1645021645021602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IT support services</c:v>
                  </c:pt>
                  <c:pt idx="8">
                    <c:v>Information systems</c:v>
                  </c:pt>
                </c:lvl>
              </c:multiLvlStrCache>
            </c:multiLvlStrRef>
          </c:cat>
          <c:val>
            <c:numRef>
              <c:f>Sheet1!$C$2:$C$17</c:f>
              <c:numCache>
                <c:formatCode>0%</c:formatCode>
                <c:ptCount val="16"/>
                <c:pt idx="0">
                  <c:v>0.13</c:v>
                </c:pt>
                <c:pt idx="1">
                  <c:v>0.12</c:v>
                </c:pt>
                <c:pt idx="2">
                  <c:v>0.16</c:v>
                </c:pt>
                <c:pt idx="3">
                  <c:v>0.17</c:v>
                </c:pt>
                <c:pt idx="4">
                  <c:v>0.17</c:v>
                </c:pt>
                <c:pt idx="5">
                  <c:v>0.16</c:v>
                </c:pt>
                <c:pt idx="6">
                  <c:v>0.15</c:v>
                </c:pt>
                <c:pt idx="7">
                  <c:v>0</c:v>
                </c:pt>
                <c:pt idx="8">
                  <c:v>0.21</c:v>
                </c:pt>
                <c:pt idx="9">
                  <c:v>0.17</c:v>
                </c:pt>
                <c:pt idx="10">
                  <c:v>0.19</c:v>
                </c:pt>
                <c:pt idx="11">
                  <c:v>0.17</c:v>
                </c:pt>
                <c:pt idx="12">
                  <c:v>0.18</c:v>
                </c:pt>
                <c:pt idx="13">
                  <c:v>0.13</c:v>
                </c:pt>
                <c:pt idx="14">
                  <c:v>0.17</c:v>
                </c:pt>
                <c:pt idx="15">
                  <c:v>0</c:v>
                </c:pt>
              </c:numCache>
            </c:numRef>
          </c:val>
        </c:ser>
        <c:dLbls>
          <c:showLegendKey val="0"/>
          <c:showVal val="0"/>
          <c:showCatName val="0"/>
          <c:showSerName val="0"/>
          <c:showPercent val="0"/>
          <c:showBubbleSize val="0"/>
        </c:dLbls>
        <c:gapWidth val="150"/>
        <c:overlap val="100"/>
        <c:axId val="93023232"/>
        <c:axId val="93029120"/>
      </c:barChart>
      <c:catAx>
        <c:axId val="93023232"/>
        <c:scaling>
          <c:orientation val="minMax"/>
        </c:scaling>
        <c:delete val="0"/>
        <c:axPos val="l"/>
        <c:majorGridlines/>
        <c:numFmt formatCode="General" sourceLinked="1"/>
        <c:majorTickMark val="out"/>
        <c:minorTickMark val="none"/>
        <c:tickLblPos val="nextTo"/>
        <c:crossAx val="93029120"/>
        <c:crosses val="autoZero"/>
        <c:auto val="0"/>
        <c:lblAlgn val="ctr"/>
        <c:lblOffset val="100"/>
        <c:noMultiLvlLbl val="0"/>
      </c:catAx>
      <c:valAx>
        <c:axId val="93029120"/>
        <c:scaling>
          <c:orientation val="minMax"/>
          <c:max val="0.25"/>
          <c:min val="0"/>
        </c:scaling>
        <c:delete val="0"/>
        <c:axPos val="b"/>
        <c:title>
          <c:tx>
            <c:rich>
              <a:bodyPr/>
              <a:lstStyle/>
              <a:p>
                <a:pPr>
                  <a:defRPr/>
                </a:pPr>
                <a:r>
                  <a:rPr lang="en-US" dirty="0"/>
                  <a:t>Median IT </a:t>
                </a:r>
                <a:r>
                  <a:rPr lang="en-US" dirty="0" smtClean="0"/>
                  <a:t>domain </a:t>
                </a:r>
                <a:r>
                  <a:rPr lang="en-US" dirty="0"/>
                  <a:t>area spending as a percentage of central IT spending </a:t>
                </a:r>
              </a:p>
            </c:rich>
          </c:tx>
          <c:overlay val="0"/>
        </c:title>
        <c:numFmt formatCode="0%" sourceLinked="1"/>
        <c:majorTickMark val="out"/>
        <c:minorTickMark val="none"/>
        <c:tickLblPos val="nextTo"/>
        <c:crossAx val="930232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rgbClr val="4BACC6"/>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rgbClr val="4F81BD"/>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1.99852649997697E-2"/>
                  <c:y val="-6.4935064935064896E-3"/>
                </c:manualLayout>
              </c:layout>
              <c:dLblPos val="ctr"/>
              <c:showLegendKey val="0"/>
              <c:showVal val="1"/>
              <c:showCatName val="0"/>
              <c:showSerName val="0"/>
              <c:showPercent val="0"/>
              <c:showBubbleSize val="0"/>
            </c:dLbl>
            <c:dLbl>
              <c:idx val="15"/>
              <c:layout>
                <c:manualLayout>
                  <c:x val="1.99852649997697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Educational technology services</c:v>
                  </c:pt>
                  <c:pt idx="8">
                    <c:v>Communications infrastructure</c:v>
                  </c:pt>
                </c:lvl>
              </c:multiLvlStrCache>
            </c:multiLvlStrRef>
          </c:cat>
          <c:val>
            <c:numRef>
              <c:f>Sheet1!$C$2:$C$17</c:f>
              <c:numCache>
                <c:formatCode>0%</c:formatCode>
                <c:ptCount val="16"/>
                <c:pt idx="0">
                  <c:v>0.08</c:v>
                </c:pt>
                <c:pt idx="1">
                  <c:v>0.1</c:v>
                </c:pt>
                <c:pt idx="2">
                  <c:v>0.09</c:v>
                </c:pt>
                <c:pt idx="3">
                  <c:v>0.1</c:v>
                </c:pt>
                <c:pt idx="4">
                  <c:v>0.09</c:v>
                </c:pt>
                <c:pt idx="5">
                  <c:v>0.11</c:v>
                </c:pt>
                <c:pt idx="6">
                  <c:v>0.09</c:v>
                </c:pt>
                <c:pt idx="7">
                  <c:v>0</c:v>
                </c:pt>
                <c:pt idx="8">
                  <c:v>0.13</c:v>
                </c:pt>
                <c:pt idx="9">
                  <c:v>0.21</c:v>
                </c:pt>
                <c:pt idx="10">
                  <c:v>0.11</c:v>
                </c:pt>
                <c:pt idx="11">
                  <c:v>0.09</c:v>
                </c:pt>
                <c:pt idx="12">
                  <c:v>0.11</c:v>
                </c:pt>
                <c:pt idx="13">
                  <c:v>0.06</c:v>
                </c:pt>
                <c:pt idx="14">
                  <c:v>0.11</c:v>
                </c:pt>
                <c:pt idx="15">
                  <c:v>0</c:v>
                </c:pt>
              </c:numCache>
            </c:numRef>
          </c:val>
        </c:ser>
        <c:dLbls>
          <c:showLegendKey val="0"/>
          <c:showVal val="0"/>
          <c:showCatName val="0"/>
          <c:showSerName val="0"/>
          <c:showPercent val="0"/>
          <c:showBubbleSize val="0"/>
        </c:dLbls>
        <c:gapWidth val="150"/>
        <c:overlap val="100"/>
        <c:axId val="93152768"/>
        <c:axId val="93154304"/>
      </c:barChart>
      <c:catAx>
        <c:axId val="93152768"/>
        <c:scaling>
          <c:orientation val="minMax"/>
        </c:scaling>
        <c:delete val="0"/>
        <c:axPos val="l"/>
        <c:majorGridlines/>
        <c:numFmt formatCode="General" sourceLinked="1"/>
        <c:majorTickMark val="out"/>
        <c:minorTickMark val="none"/>
        <c:tickLblPos val="nextTo"/>
        <c:crossAx val="93154304"/>
        <c:crosses val="autoZero"/>
        <c:auto val="0"/>
        <c:lblAlgn val="ctr"/>
        <c:lblOffset val="100"/>
        <c:noMultiLvlLbl val="0"/>
      </c:catAx>
      <c:valAx>
        <c:axId val="93154304"/>
        <c:scaling>
          <c:orientation val="minMax"/>
          <c:max val="0.25"/>
          <c:min val="0"/>
        </c:scaling>
        <c:delete val="0"/>
        <c:axPos val="b"/>
        <c:title>
          <c:tx>
            <c:rich>
              <a:bodyPr/>
              <a:lstStyle/>
              <a:p>
                <a:pPr>
                  <a:defRPr/>
                </a:pPr>
                <a:r>
                  <a:rPr lang="en-US" dirty="0"/>
                  <a:t>Median IT </a:t>
                </a:r>
                <a:r>
                  <a:rPr lang="en-US" dirty="0" smtClean="0"/>
                  <a:t>domain </a:t>
                </a:r>
                <a:r>
                  <a:rPr lang="en-US" dirty="0"/>
                  <a:t>area spending as a percentage of central IT spending </a:t>
                </a:r>
              </a:p>
            </c:rich>
          </c:tx>
          <c:overlay val="0"/>
        </c:title>
        <c:numFmt formatCode="0%" sourceLinked="1"/>
        <c:majorTickMark val="out"/>
        <c:minorTickMark val="none"/>
        <c:tickLblPos val="nextTo"/>
        <c:crossAx val="931527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IT domain area spending as a percentage of central IT spending</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chemeClr val="accent6"/>
              </a:solidFill>
              <a:ln>
                <a:noFill/>
              </a:ln>
              <a:effectLst/>
            </c:spPr>
          </c:dPt>
          <c:dPt>
            <c:idx val="2"/>
            <c:invertIfNegative val="0"/>
            <c:bubble3D val="0"/>
            <c:spPr>
              <a:solidFill>
                <a:srgbClr val="B7DEE8"/>
              </a:solidFill>
              <a:ln>
                <a:noFill/>
              </a:ln>
              <a:effectLst/>
            </c:spPr>
          </c:dPt>
          <c:dPt>
            <c:idx val="3"/>
            <c:invertIfNegative val="0"/>
            <c:bubble3D val="0"/>
            <c:spPr>
              <a:solidFill>
                <a:srgbClr val="4BACC6"/>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rgbClr val="F7964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2.2909356725146199E-2"/>
                  <c:y val="4.3290043290043299E-3"/>
                </c:manualLayout>
              </c:layout>
              <c:dLblPos val="ctr"/>
              <c:showLegendKey val="0"/>
              <c:showVal val="1"/>
              <c:showCatName val="0"/>
              <c:showSerName val="0"/>
              <c:showPercent val="0"/>
              <c:showBubbleSize val="0"/>
            </c:dLbl>
            <c:dLbl>
              <c:idx val="15"/>
              <c:layout>
                <c:manualLayout>
                  <c:x val="2.14473684210526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Information security</c:v>
                  </c:pt>
                  <c:pt idx="8">
                    <c:v>Data center</c:v>
                  </c:pt>
                </c:lvl>
              </c:multiLvlStrCache>
            </c:multiLvlStrRef>
          </c:cat>
          <c:val>
            <c:numRef>
              <c:f>Sheet1!$C$2:$C$17</c:f>
              <c:numCache>
                <c:formatCode>0%</c:formatCode>
                <c:ptCount val="16"/>
                <c:pt idx="0">
                  <c:v>0.02</c:v>
                </c:pt>
                <c:pt idx="1">
                  <c:v>0.03</c:v>
                </c:pt>
                <c:pt idx="2">
                  <c:v>0.01</c:v>
                </c:pt>
                <c:pt idx="3">
                  <c:v>0.02</c:v>
                </c:pt>
                <c:pt idx="4">
                  <c:v>0.01</c:v>
                </c:pt>
                <c:pt idx="5">
                  <c:v>0.01</c:v>
                </c:pt>
                <c:pt idx="6">
                  <c:v>0.02</c:v>
                </c:pt>
                <c:pt idx="7">
                  <c:v>0</c:v>
                </c:pt>
                <c:pt idx="8">
                  <c:v>0.02</c:v>
                </c:pt>
                <c:pt idx="9">
                  <c:v>0.04</c:v>
                </c:pt>
                <c:pt idx="10">
                  <c:v>0.04</c:v>
                </c:pt>
                <c:pt idx="11">
                  <c:v>0.03</c:v>
                </c:pt>
                <c:pt idx="12">
                  <c:v>0.02</c:v>
                </c:pt>
                <c:pt idx="13">
                  <c:v>0.04</c:v>
                </c:pt>
                <c:pt idx="14">
                  <c:v>0.03</c:v>
                </c:pt>
                <c:pt idx="15">
                  <c:v>0</c:v>
                </c:pt>
              </c:numCache>
            </c:numRef>
          </c:val>
        </c:ser>
        <c:dLbls>
          <c:showLegendKey val="0"/>
          <c:showVal val="0"/>
          <c:showCatName val="0"/>
          <c:showSerName val="0"/>
          <c:showPercent val="0"/>
          <c:showBubbleSize val="0"/>
        </c:dLbls>
        <c:gapWidth val="150"/>
        <c:overlap val="100"/>
        <c:axId val="93229056"/>
        <c:axId val="93230592"/>
      </c:barChart>
      <c:catAx>
        <c:axId val="93229056"/>
        <c:scaling>
          <c:orientation val="minMax"/>
        </c:scaling>
        <c:delete val="0"/>
        <c:axPos val="l"/>
        <c:majorGridlines/>
        <c:numFmt formatCode="General" sourceLinked="1"/>
        <c:majorTickMark val="out"/>
        <c:minorTickMark val="none"/>
        <c:tickLblPos val="nextTo"/>
        <c:crossAx val="93230592"/>
        <c:crosses val="autoZero"/>
        <c:auto val="0"/>
        <c:lblAlgn val="ctr"/>
        <c:lblOffset val="100"/>
        <c:noMultiLvlLbl val="0"/>
      </c:catAx>
      <c:valAx>
        <c:axId val="93230592"/>
        <c:scaling>
          <c:orientation val="minMax"/>
          <c:max val="0.25"/>
          <c:min val="0"/>
        </c:scaling>
        <c:delete val="0"/>
        <c:axPos val="b"/>
        <c:title>
          <c:tx>
            <c:rich>
              <a:bodyPr/>
              <a:lstStyle/>
              <a:p>
                <a:pPr>
                  <a:defRPr/>
                </a:pPr>
                <a:r>
                  <a:rPr lang="en-US" dirty="0"/>
                  <a:t>Median IT </a:t>
                </a:r>
                <a:r>
                  <a:rPr lang="en-US" dirty="0" smtClean="0"/>
                  <a:t>domain </a:t>
                </a:r>
                <a:r>
                  <a:rPr lang="en-US" dirty="0"/>
                  <a:t>area spending as a percentage of central IT spending </a:t>
                </a:r>
              </a:p>
            </c:rich>
          </c:tx>
          <c:overlay val="0"/>
        </c:title>
        <c:numFmt formatCode="0%" sourceLinked="1"/>
        <c:majorTickMark val="out"/>
        <c:minorTickMark val="none"/>
        <c:tickLblPos val="nextTo"/>
        <c:crossAx val="932290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6F155B-1CBC-D04F-AC14-C0EE0B071565}" type="datetimeFigureOut">
              <a:rPr lang="en-US" smtClean="0"/>
              <a:t>3/11/2016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9FAA80-D7C6-B04D-9D90-B7BCB63AADAE}" type="slidenum">
              <a:rPr lang="en-US" smtClean="0"/>
              <a:t>‹#›</a:t>
            </a:fld>
            <a:endParaRPr lang="en-US"/>
          </a:p>
        </p:txBody>
      </p:sp>
    </p:spTree>
    <p:extLst>
      <p:ext uri="{BB962C8B-B14F-4D97-AF65-F5344CB8AC3E}">
        <p14:creationId xmlns:p14="http://schemas.microsoft.com/office/powerpoint/2010/main" val="522673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541FD-939F-8847-9C18-4EF92E70C3CE}" type="datetimeFigureOut">
              <a:rPr lang="en-US" smtClean="0"/>
              <a:t>3/11/2016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6E752-9152-914E-9C79-69F5FADFC4B1}" type="slidenum">
              <a:rPr lang="en-US" smtClean="0"/>
              <a:t>‹#›</a:t>
            </a:fld>
            <a:endParaRPr lang="en-US"/>
          </a:p>
        </p:txBody>
      </p:sp>
    </p:spTree>
    <p:extLst>
      <p:ext uri="{BB962C8B-B14F-4D97-AF65-F5344CB8AC3E}">
        <p14:creationId xmlns:p14="http://schemas.microsoft.com/office/powerpoint/2010/main" val="26988442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3</a:t>
            </a:fld>
            <a:endParaRPr lang="en-US"/>
          </a:p>
        </p:txBody>
      </p:sp>
    </p:spTree>
    <p:extLst>
      <p:ext uri="{BB962C8B-B14F-4D97-AF65-F5344CB8AC3E}">
        <p14:creationId xmlns:p14="http://schemas.microsoft.com/office/powerpoint/2010/main" val="242459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Total central IT spending as a percentage of institutional expenses can be used to evaluate the role IT plays in terms of institutional spending patterns. A five-year</a:t>
            </a:r>
            <a:r>
              <a:rPr lang="en-US" sz="1200" kern="1200" baseline="0" dirty="0" smtClean="0">
                <a:solidFill>
                  <a:schemeClr val="tx1"/>
                </a:solidFill>
                <a:effectLst/>
                <a:latin typeface="+mn-lt"/>
                <a:ea typeface="+mn-ea"/>
                <a:cs typeface="+mn-cs"/>
              </a:rPr>
              <a:t> trend shows how this role has changed over time.</a:t>
            </a:r>
            <a:endParaRPr lang="en-US" sz="1200"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p>
          <a:p>
            <a:r>
              <a:rPr lang="en-US" sz="1200" i="1" dirty="0" smtClean="0">
                <a:solidFill>
                  <a:srgbClr val="000000"/>
                </a:solidFill>
                <a:ea typeface="Lucida Grande"/>
              </a:rPr>
              <a:t>Total central IT spending as a percentage of institutional expenses</a:t>
            </a:r>
            <a:r>
              <a:rPr lang="en-US" dirty="0" smtClean="0"/>
              <a:t> </a:t>
            </a:r>
          </a:p>
          <a:p>
            <a:endParaRPr lang="en-US" dirty="0" smtClean="0"/>
          </a:p>
          <a:p>
            <a:pPr lvl="1"/>
            <a:r>
              <a:rPr lang="en-US" dirty="0" smtClean="0"/>
              <a:t>This</a:t>
            </a:r>
            <a:r>
              <a:rPr lang="en-US" baseline="0" dirty="0" smtClean="0"/>
              <a:t> metric </a:t>
            </a:r>
            <a:r>
              <a:rPr lang="en-US" dirty="0" smtClean="0"/>
              <a:t>is calculated as central IT spending divided by institutional expenses.</a:t>
            </a:r>
          </a:p>
          <a:p>
            <a:pPr lvl="1"/>
            <a:endParaRPr lang="en-US" dirty="0" smtClean="0"/>
          </a:p>
          <a:p>
            <a:pPr lvl="1"/>
            <a:r>
              <a:rPr lang="en-US" dirty="0" smtClean="0"/>
              <a:t>The value for institutional expenses is determined using IPEDS data. Using the finance (F1, F2, and F3) tables, institutional expenses is calculated as F1D02 for public institutions, F2B02 for private not-for-profit institutions, and F3E07 for private for-profit institutions. For more information about IPEDS data please visit http://nces.ed.gov/ipeds/. </a:t>
            </a:r>
          </a:p>
          <a:p>
            <a:pPr lvl="1"/>
            <a:endParaRPr lang="en-US" dirty="0" smtClean="0"/>
          </a:p>
          <a:p>
            <a:pPr lvl="1"/>
            <a:r>
              <a:rPr lang="en-US" dirty="0" smtClean="0"/>
              <a:t>CDS data for this metric are aligned with IPEDS data in the following way:</a:t>
            </a:r>
          </a:p>
          <a:p>
            <a:pPr lvl="2"/>
            <a:endParaRPr lang="en-US" dirty="0" smtClean="0"/>
          </a:p>
          <a:p>
            <a:pPr lvl="2"/>
            <a:r>
              <a:rPr lang="en-US" dirty="0" smtClean="0"/>
              <a:t>From CDS 2015*: FY2014/15 CDS data on expenditures / FY2012/13 IPEDS data</a:t>
            </a:r>
          </a:p>
          <a:p>
            <a:pPr lvl="2"/>
            <a:r>
              <a:rPr lang="en-US" dirty="0" smtClean="0"/>
              <a:t>In 2015, central IT expenditures comes from Module 1, Question 18. </a:t>
            </a:r>
          </a:p>
          <a:p>
            <a:pPr lvl="1"/>
            <a:endParaRPr lang="en-US" dirty="0" smtClean="0"/>
          </a:p>
          <a:p>
            <a:pPr lvl="2"/>
            <a:r>
              <a:rPr lang="en-US" dirty="0" smtClean="0"/>
              <a:t>From CDS 2014**: FY2013/14 CDS data on expenditures / FY2012/13 IPEDS data</a:t>
            </a:r>
          </a:p>
          <a:p>
            <a:pPr lvl="2"/>
            <a:r>
              <a:rPr lang="en-US" dirty="0" smtClean="0"/>
              <a:t>In 2014, central IT expenditures comes from Module 1, Question 18. </a:t>
            </a:r>
          </a:p>
          <a:p>
            <a:pPr lvl="2"/>
            <a:endParaRPr lang="en-US" dirty="0" smtClean="0"/>
          </a:p>
          <a:p>
            <a:pPr lvl="2"/>
            <a:r>
              <a:rPr lang="en-US" dirty="0" smtClean="0"/>
              <a:t>From CDS 2013: FY2012/13 CDS data on expenditures / FY2012/13 IPEDS data</a:t>
            </a:r>
          </a:p>
          <a:p>
            <a:pPr lvl="2"/>
            <a:r>
              <a:rPr lang="en-US" dirty="0" smtClean="0"/>
              <a:t>In 2013, central IT expenditures comes from Module 1, Question 13.</a:t>
            </a:r>
          </a:p>
          <a:p>
            <a:pPr lvl="2"/>
            <a:endParaRPr lang="en-US" dirty="0" smtClean="0"/>
          </a:p>
          <a:p>
            <a:pPr lvl="2"/>
            <a:r>
              <a:rPr lang="en-US" dirty="0" smtClean="0"/>
              <a:t>From CDS 2012***: FY2010/11 CDS data on funding / FY2010/11 IPEDS data</a:t>
            </a:r>
          </a:p>
          <a:p>
            <a:pPr lvl="2"/>
            <a:r>
              <a:rPr lang="en-US" dirty="0" smtClean="0"/>
              <a:t>In 2012, central IT funding comes from Module 1, Question 16.</a:t>
            </a:r>
          </a:p>
          <a:p>
            <a:pPr lvl="2"/>
            <a:endParaRPr lang="en-US" dirty="0" smtClean="0"/>
          </a:p>
          <a:p>
            <a:pPr lvl="2"/>
            <a:r>
              <a:rPr lang="en-US" dirty="0" smtClean="0"/>
              <a:t>From CDS 2011***: FY2009/10 CDS data on funding / FY2009/10 IPEDS data</a:t>
            </a:r>
          </a:p>
          <a:p>
            <a:pPr lvl="2"/>
            <a:r>
              <a:rPr lang="en-US" dirty="0" smtClean="0"/>
              <a:t>In 2011, central IT funding comes from Module 1, Question 28.</a:t>
            </a:r>
          </a:p>
          <a:p>
            <a:pPr lvl="2"/>
            <a:endParaRPr lang="en-US" dirty="0" smtClean="0"/>
          </a:p>
          <a:p>
            <a:pPr lvl="2"/>
            <a:r>
              <a:rPr lang="en-US" u="none" dirty="0" smtClean="0"/>
              <a:t>* This ratio is best calculated using Fall 2015 IPEDS data; however, these data are not currently available.</a:t>
            </a: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 This ratio is best calculated using Fall 2014 IPEDS data; however, these data are not currently available.</a:t>
            </a:r>
          </a:p>
          <a:p>
            <a:pPr lvl="2"/>
            <a:r>
              <a:rPr lang="en-US" dirty="0" smtClean="0"/>
              <a:t>*** Prior to 2013, the survey asked only for central IT funding, not expenditures. Funding is substituted for expenditures in CDS 2012 and 2011. FY2011/12 data were not collected in CDS on either expenditures or funding.</a:t>
            </a:r>
          </a:p>
          <a:p>
            <a:pPr lvl="1"/>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15</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dirty="0" smtClean="0">
                <a:latin typeface="Arial" panose="020B0604020202020204" pitchFamily="34" charset="0"/>
                <a:cs typeface="Arial" panose="020B0604020202020204" pitchFamily="34" charset="0"/>
              </a:rPr>
              <a:t>Percentage of institutions with a 5%</a:t>
            </a:r>
            <a:r>
              <a:rPr lang="en-US" sz="1200" baseline="0" dirty="0" smtClean="0">
                <a:latin typeface="Arial" panose="020B0604020202020204" pitchFamily="34" charset="0"/>
                <a:cs typeface="Arial" panose="020B0604020202020204" pitchFamily="34" charset="0"/>
              </a:rPr>
              <a:t> or greater increase/decrease in central IT spending</a:t>
            </a:r>
            <a:r>
              <a:rPr lang="en-US" sz="1200" kern="1200" baseline="0" dirty="0" smtClean="0">
                <a:solidFill>
                  <a:schemeClr val="tx1"/>
                </a:solidFill>
                <a:effectLst/>
                <a:latin typeface="+mn-lt"/>
                <a:ea typeface="+mn-ea"/>
                <a:cs typeface="+mn-cs"/>
              </a:rPr>
              <a:t> helps put context around the directional movement of annual IT spending and budget levels.</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16</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spending can be divided into three primary categories: compensation, </a:t>
            </a:r>
            <a:r>
              <a:rPr lang="en-US" sz="1200" kern="1200" dirty="0" err="1" smtClean="0">
                <a:solidFill>
                  <a:schemeClr val="tx1"/>
                </a:solidFill>
                <a:effectLst/>
                <a:latin typeface="+mn-lt"/>
                <a:ea typeface="+mn-ea"/>
                <a:cs typeface="+mn-cs"/>
              </a:rPr>
              <a:t>noncompensation</a:t>
            </a:r>
            <a:r>
              <a:rPr lang="en-US" sz="1200" kern="1200" dirty="0" smtClean="0">
                <a:solidFill>
                  <a:schemeClr val="tx1"/>
                </a:solidFill>
                <a:effectLst/>
                <a:latin typeface="+mn-lt"/>
                <a:ea typeface="+mn-ea"/>
                <a:cs typeface="+mn-cs"/>
              </a:rPr>
              <a:t> operating expenditures, and capital expenditures. </a:t>
            </a:r>
            <a:r>
              <a:rPr lang="en-US" sz="1200" kern="1200" dirty="0" err="1" smtClean="0">
                <a:solidFill>
                  <a:schemeClr val="tx1"/>
                </a:solidFill>
                <a:effectLst/>
                <a:latin typeface="+mn-lt"/>
                <a:ea typeface="+mn-ea"/>
                <a:cs typeface="+mn-cs"/>
              </a:rPr>
              <a:t>Noncompensation</a:t>
            </a:r>
            <a:r>
              <a:rPr lang="en-US" sz="1200" kern="1200" dirty="0" smtClean="0">
                <a:solidFill>
                  <a:schemeClr val="tx1"/>
                </a:solidFill>
                <a:effectLst/>
                <a:latin typeface="+mn-lt"/>
                <a:ea typeface="+mn-ea"/>
                <a:cs typeface="+mn-cs"/>
              </a:rPr>
              <a:t> operating expenditures typically represent the resources it takes to maintain a base level of operation for the organization. Capital expenditures are significant, one-time investments (e.g., infrastructure upgrades or developing new services). Due to the intermittent nature of capital expenditures, a year-over-year comparison of capital and operating expenditures provides insight into IT’s focus during a given time period. For example, institutions that show increased capital expenditures in a particular year compared to that of previous years exhibit an investment in either growing or upgrading their IT operations.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p>
          <a:p>
            <a:r>
              <a:rPr lang="en-US" dirty="0" smtClean="0"/>
              <a:t>These ratios are calculated as central IT operating (or capital) expenses divided by total central IT expenses. Questions on IT expenditures were new to CDS in 2013.</a:t>
            </a:r>
          </a:p>
          <a:p>
            <a:r>
              <a:rPr lang="en-US" dirty="0" smtClean="0"/>
              <a:t>In 2015, central IT expenses come from Module 1, Question 18. Central IT compensation expenses come from Module 1, Question 25.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17</a:t>
            </a:fld>
            <a:endParaRPr lang="en-US"/>
          </a:p>
        </p:txBody>
      </p:sp>
    </p:spTree>
    <p:extLst>
      <p:ext uri="{BB962C8B-B14F-4D97-AF65-F5344CB8AC3E}">
        <p14:creationId xmlns:p14="http://schemas.microsoft.com/office/powerpoint/2010/main" val="1882726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CDS run/grow/transform expenditure breakdown provides a view into institutional vision and the role of IT in achieving that vision. Run (or ongoing operations) spending is a necessity, while expenditures for grow (spending to accommodate incremental growth and improvements) and transform (spending to plan and implement transformative change) serve to improve an institution in ways that may result in competitive differentiation.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IT expenditures by run, grow, and transform can be found on the M1: IT Expenditures dashboard.</a:t>
            </a:r>
            <a:endParaRPr lang="en-US" sz="1200" kern="1200" dirty="0" smtClean="0">
              <a:solidFill>
                <a:schemeClr val="tx1"/>
              </a:solidFill>
              <a:effectLst/>
              <a:latin typeface="+mn-lt"/>
              <a:ea typeface="+mn-ea"/>
              <a:cs typeface="+mn-cs"/>
            </a:endParaRPr>
          </a:p>
          <a:p>
            <a:endParaRPr lang="en-US" dirty="0" smtClean="0"/>
          </a:p>
          <a:p>
            <a:r>
              <a:rPr lang="en-US" dirty="0" smtClean="0"/>
              <a:t>In 2015, this was Module 1, Question 22.</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18</a:t>
            </a:fld>
            <a:endParaRPr lang="en-US"/>
          </a:p>
        </p:txBody>
      </p:sp>
    </p:spTree>
    <p:extLst>
      <p:ext uri="{BB962C8B-B14F-4D97-AF65-F5344CB8AC3E}">
        <p14:creationId xmlns:p14="http://schemas.microsoft.com/office/powerpoint/2010/main" val="1882726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IT expenditures by domain can be found on the M1: IT Expenditures dashboard.</a:t>
            </a:r>
            <a:endParaRPr lang="en-US" sz="1200" kern="1200" dirty="0" smtClean="0">
              <a:solidFill>
                <a:schemeClr val="tx1"/>
              </a:solidFill>
              <a:effectLst/>
              <a:latin typeface="+mn-lt"/>
              <a:ea typeface="+mn-ea"/>
              <a:cs typeface="+mn-cs"/>
            </a:endParaRPr>
          </a:p>
          <a:p>
            <a:endParaRPr lang="en-US" dirty="0" smtClean="0"/>
          </a:p>
          <a:p>
            <a:r>
              <a:rPr lang="en-US" dirty="0" smtClean="0"/>
              <a:t>In 2015, this was Module 1, Question 20</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19</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IT expenditures by domain can be found on the M1: IT Expenditures dashboard.</a:t>
            </a:r>
            <a:endParaRPr lang="en-US" sz="1200" kern="1200" dirty="0" smtClean="0">
              <a:solidFill>
                <a:schemeClr val="tx1"/>
              </a:solidFill>
              <a:effectLst/>
              <a:latin typeface="+mn-lt"/>
              <a:ea typeface="+mn-ea"/>
              <a:cs typeface="+mn-cs"/>
            </a:endParaRPr>
          </a:p>
          <a:p>
            <a:endParaRPr lang="en-US" dirty="0" smtClean="0"/>
          </a:p>
          <a:p>
            <a:r>
              <a:rPr lang="en-US" dirty="0" smtClean="0"/>
              <a:t>In 2015, this was Module 1, Question 20</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20</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IT expenditures by domain can be found on the M1: IT Expenditures dashboard.</a:t>
            </a:r>
            <a:endParaRPr lang="en-US" sz="1200" kern="1200" dirty="0" smtClean="0">
              <a:solidFill>
                <a:schemeClr val="tx1"/>
              </a:solidFill>
              <a:effectLst/>
              <a:latin typeface="+mn-lt"/>
              <a:ea typeface="+mn-ea"/>
              <a:cs typeface="+mn-cs"/>
            </a:endParaRPr>
          </a:p>
          <a:p>
            <a:endParaRPr lang="en-US" dirty="0" smtClean="0"/>
          </a:p>
          <a:p>
            <a:r>
              <a:rPr lang="en-US" dirty="0" smtClean="0"/>
              <a:t>In 2015, this was Module 1, Question 20</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21</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institutions look to reduce costs, they are leveraging economies of scale with centralization, collaboration, and outsourcing. The percentage of total central</a:t>
            </a:r>
            <a:r>
              <a:rPr lang="en-US" sz="1200" kern="1200" baseline="0" dirty="0" smtClean="0">
                <a:solidFill>
                  <a:schemeClr val="tx1"/>
                </a:solidFill>
                <a:effectLst/>
                <a:latin typeface="+mn-lt"/>
                <a:ea typeface="+mn-ea"/>
                <a:cs typeface="+mn-cs"/>
              </a:rPr>
              <a:t> IT spending that goes toward outsourcing services is an indicator of how much institutions are relying on this service-sourcing strategy.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endParaRPr lang="en-US" dirty="0" smtClean="0"/>
          </a:p>
          <a:p>
            <a:r>
              <a:rPr lang="en-US" dirty="0" smtClean="0"/>
              <a:t>This ratio is calculated as outsourcing expenses divided by total central IT expenses. Questions on outsourcing were new to CDS in 2013.</a:t>
            </a:r>
          </a:p>
          <a:p>
            <a:r>
              <a:rPr lang="en-US" dirty="0" smtClean="0"/>
              <a:t>In 2015, central IT expenses come from Module 1, Question 18; outsourcing expenses come from Module 1, Questions 23 and 24. </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22</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23</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Central IT FTEs per 1,000 institutional FTEs provides a view into the level of IT support an institution’s people receive. </a:t>
            </a:r>
            <a:r>
              <a:rPr lang="en-US" sz="1200" kern="1200" dirty="0" smtClean="0">
                <a:solidFill>
                  <a:schemeClr val="tx1"/>
                </a:solidFill>
                <a:effectLst/>
                <a:latin typeface="+mn-lt"/>
                <a:ea typeface="+mn-ea"/>
                <a:cs typeface="+mn-cs"/>
              </a:rPr>
              <a:t>This metric can be used to quickly estimate a benchmark for total central IT staff FTE. For example, in FY2014/15, U.S. institutions had a median of 7.8 central IT staff FTEs per 1,000 institutional FTE. Thus, an institution with 10,000 institutional FTEs would have had roughly 78 central IT staff members.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u="non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ea typeface="Lucida Grande"/>
              </a:rPr>
              <a:t>Central IT FTEs per 1,000 institutional FTEs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1" kern="1200" dirty="0" smtClean="0">
              <a:solidFill>
                <a:schemeClr val="tx1"/>
              </a:solidFill>
              <a:effectLst/>
              <a:latin typeface="+mn-lt"/>
              <a:ea typeface="+mn-ea"/>
              <a:cs typeface="+mn-cs"/>
            </a:endParaRPr>
          </a:p>
          <a:p>
            <a:pPr marL="457200" marR="0" lvl="2"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and 2013 and where EAPRECTP=1100 in 2010 and 2011). </a:t>
            </a:r>
          </a:p>
          <a:p>
            <a:pPr lvl="1"/>
            <a:r>
              <a:rPr lang="en-US" dirty="0" smtClean="0"/>
              <a:t> For more information about IPEDS data please visit http://</a:t>
            </a:r>
            <a:r>
              <a:rPr lang="en-US" dirty="0" err="1" smtClean="0"/>
              <a:t>nces.ed.gov</a:t>
            </a:r>
            <a:r>
              <a:rPr lang="en-US" dirty="0" smtClean="0"/>
              <a:t>/</a:t>
            </a:r>
            <a:r>
              <a:rPr lang="en-US" dirty="0" err="1" smtClean="0"/>
              <a:t>ipeds</a:t>
            </a:r>
            <a:r>
              <a:rPr lang="en-US" dirty="0" smtClean="0"/>
              <a:t>/.</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dirty="0" smtClean="0"/>
              <a:t>From CDS 2015*: FY2014/15 CDS data on staff / Fall 2013 IPEDS data</a:t>
            </a:r>
          </a:p>
          <a:p>
            <a:pPr lvl="2"/>
            <a:r>
              <a:rPr lang="en-US" dirty="0" smtClean="0"/>
              <a:t>In 2015, central IT FTEs comes from Module 1, Question 28. </a:t>
            </a:r>
          </a:p>
          <a:p>
            <a:pPr lvl="2"/>
            <a:r>
              <a:rPr lang="en-US" dirty="0" smtClean="0"/>
              <a:t> </a:t>
            </a:r>
            <a:br>
              <a:rPr lang="en-US" dirty="0" smtClean="0"/>
            </a:br>
            <a:r>
              <a:rPr lang="en-US" dirty="0" smtClean="0"/>
              <a:t>* This ratio is best calculated using Fall 2014 IPEDS data; however, these data are not currently available.</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u="none"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24</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a:t>
            </a:fld>
            <a:endParaRPr lang="en-US"/>
          </a:p>
        </p:txBody>
      </p:sp>
    </p:spTree>
    <p:extLst>
      <p:ext uri="{BB962C8B-B14F-4D97-AF65-F5344CB8AC3E}">
        <p14:creationId xmlns:p14="http://schemas.microsoft.com/office/powerpoint/2010/main" val="2424593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Central IT FTEs per 1,000 institutional FTEs provides a view into the level of IT support an institution’s people receive. </a:t>
            </a:r>
            <a:r>
              <a:rPr lang="en-US" sz="1200" kern="1200" dirty="0" smtClean="0">
                <a:solidFill>
                  <a:schemeClr val="tx1"/>
                </a:solidFill>
                <a:effectLst/>
                <a:latin typeface="+mn-lt"/>
                <a:ea typeface="+mn-ea"/>
                <a:cs typeface="+mn-cs"/>
              </a:rPr>
              <a:t>This metric can be used to quickly estimate a benchmark for total central IT staff FTE. For example, in FY2014/15, U.S. institutions had a median of 7.8 central IT staff FTEs per 1,000 institutional FTE. Thus, an institution with 10,000 institutional FTEs would have had roughly 78 central IT staff members.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ea typeface="Lucida Grande"/>
              </a:rPr>
              <a:t>Central IT FTEs per 1,000 institutional FTEs</a:t>
            </a:r>
            <a:endParaRPr lang="en-US" sz="1200" b="0" i="1" kern="1200" dirty="0" smtClean="0">
              <a:solidFill>
                <a:schemeClr val="tx1"/>
              </a:solidFill>
              <a:effectLst/>
              <a:latin typeface="+mn-lt"/>
              <a:ea typeface="+mn-ea"/>
              <a:cs typeface="+mn-cs"/>
            </a:endParaRPr>
          </a:p>
          <a:p>
            <a:pPr marL="457200" marR="0" lvl="2"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rgbClr val="FF0000"/>
              </a:solidFill>
            </a:endParaRPr>
          </a:p>
          <a:p>
            <a:pPr marL="457200" marR="0" lvl="2"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and 2013 and where EAPRECTP=1100 in 2010 and 2011). </a:t>
            </a:r>
          </a:p>
          <a:p>
            <a:pPr lvl="1"/>
            <a:r>
              <a:rPr lang="en-US" dirty="0" smtClean="0"/>
              <a:t> For more information about IPEDS data please visit http://</a:t>
            </a:r>
            <a:r>
              <a:rPr lang="en-US" dirty="0" err="1" smtClean="0"/>
              <a:t>nces.ed.gov</a:t>
            </a:r>
            <a:r>
              <a:rPr lang="en-US" dirty="0" smtClean="0"/>
              <a:t>/</a:t>
            </a:r>
            <a:r>
              <a:rPr lang="en-US" dirty="0" err="1" smtClean="0"/>
              <a:t>ipeds</a:t>
            </a:r>
            <a:r>
              <a:rPr lang="en-US" dirty="0" smtClean="0"/>
              <a:t>/.</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2015*: FY2014/15 CDS data on staff / Fall 2013 IPEDS data </a:t>
            </a:r>
          </a:p>
          <a:p>
            <a:pPr lvl="2"/>
            <a:r>
              <a:rPr lang="en-US" u="none" dirty="0" smtClean="0"/>
              <a:t>In 2015, central IT FTEs comes from Module 1, Question 28. </a:t>
            </a:r>
          </a:p>
          <a:p>
            <a:pPr lvl="2"/>
            <a:endParaRPr lang="en-US" u="none" dirty="0" smtClean="0"/>
          </a:p>
          <a:p>
            <a:pPr lvl="2"/>
            <a:r>
              <a:rPr lang="en-US" u="none" dirty="0" smtClean="0"/>
              <a:t>From CDS 2014: FY2013/14 CDS data on staff / Fall 2013 IPEDS data </a:t>
            </a:r>
          </a:p>
          <a:p>
            <a:pPr lvl="2"/>
            <a:r>
              <a:rPr lang="en-US" u="none" dirty="0" smtClean="0"/>
              <a:t>In 2014, central IT FTEs comes from Module 1, Question 28. </a:t>
            </a:r>
          </a:p>
          <a:p>
            <a:endParaRPr lang="en-US" dirty="0" smtClean="0"/>
          </a:p>
          <a:p>
            <a:pPr lvl="2"/>
            <a:r>
              <a:rPr lang="en-US" dirty="0" smtClean="0"/>
              <a:t>From CDS 2013: FY2012/13 CDS data on staff / Fall 2012 IPEDS data</a:t>
            </a:r>
          </a:p>
          <a:p>
            <a:pPr lvl="2"/>
            <a:r>
              <a:rPr lang="en-US" dirty="0" smtClean="0"/>
              <a:t>In 2013, central IT FTEs comes from Module 1, Question 24. </a:t>
            </a:r>
          </a:p>
          <a:p>
            <a:pPr lvl="2"/>
            <a:r>
              <a:rPr lang="en-US" dirty="0" smtClean="0"/>
              <a:t/>
            </a:r>
            <a:br>
              <a:rPr lang="en-US" dirty="0" smtClean="0"/>
            </a:br>
            <a:r>
              <a:rPr lang="en-US" dirty="0" smtClean="0"/>
              <a:t>From CDS 2012: FY2011/12 CDS data on staff / Fall 2011 IPEDS data</a:t>
            </a:r>
          </a:p>
          <a:p>
            <a:pPr lvl="2"/>
            <a:r>
              <a:rPr lang="en-US" dirty="0" smtClean="0"/>
              <a:t>In 2012, central IT FTEs comes from Module 1, Question 22. </a:t>
            </a:r>
          </a:p>
          <a:p>
            <a:pPr lvl="2"/>
            <a:r>
              <a:rPr lang="en-US" dirty="0" smtClean="0"/>
              <a:t/>
            </a:r>
            <a:br>
              <a:rPr lang="en-US" dirty="0" smtClean="0"/>
            </a:br>
            <a:r>
              <a:rPr lang="en-US" dirty="0" smtClean="0"/>
              <a:t>From CDS 2011: FY2010/11 CDS data on staff / Fall 2010 IPEDS data</a:t>
            </a:r>
          </a:p>
          <a:p>
            <a:pPr lvl="2"/>
            <a:r>
              <a:rPr lang="en-US" dirty="0" smtClean="0"/>
              <a:t>In 2011, central IT FTEs comes from Module 1, Question 7.</a:t>
            </a:r>
          </a:p>
          <a:p>
            <a:pPr lvl="2"/>
            <a:r>
              <a:rPr lang="en-US" dirty="0" smtClean="0"/>
              <a:t> </a:t>
            </a:r>
            <a:br>
              <a:rPr lang="en-US" dirty="0" smtClean="0"/>
            </a:br>
            <a:r>
              <a:rPr lang="en-US" dirty="0" smtClean="0"/>
              <a:t>* This ratio is best calculated using Fall 2014 IPEDS data; however, these data are not currently available.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E6E752-9152-914E-9C79-69F5FADFC4B1}" type="slidenum">
              <a:rPr lang="en-US" smtClean="0"/>
              <a:t>25</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On-campus employment provides students with a valuable opportunity to gain hands-on job experience before they hit the real world. For on-campus employers, this means an opportunity to increase capacity via a captive workforce that’s willing to trade time for experience and modest pay. Student worker FTEs as a percentage of total</a:t>
            </a:r>
            <a:r>
              <a:rPr lang="en-US" sz="1200" kern="1200" baseline="0" dirty="0" smtClean="0">
                <a:solidFill>
                  <a:schemeClr val="tx1"/>
                </a:solidFill>
                <a:effectLst/>
                <a:latin typeface="+mn-lt"/>
                <a:ea typeface="+mn-ea"/>
                <a:cs typeface="+mn-cs"/>
              </a:rPr>
              <a:t> central IT FTEs is a measure of the extent to which central IT relies on this workforce.</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r>
              <a:rPr lang="en-US" dirty="0" smtClean="0"/>
              <a:t>This ratio is calculated as central IT student worker FTEs divided by central IT staff and student worker FTE.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central IT staff comes from Module 1, Question 28.</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26</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On-campus employment provides students with a valuable opportunity to gain hands-on job experience before they hit the real world. For on-campus employers, this means an opportunity to increase capacity via a captive workforce that’s willing to trade time for experience and modest pay. Student workers as a percentage of total</a:t>
            </a:r>
            <a:r>
              <a:rPr lang="en-US" sz="1200" kern="1200" baseline="0" dirty="0" smtClean="0">
                <a:solidFill>
                  <a:schemeClr val="tx1"/>
                </a:solidFill>
                <a:effectLst/>
                <a:latin typeface="+mn-lt"/>
                <a:ea typeface="+mn-ea"/>
                <a:cs typeface="+mn-cs"/>
              </a:rPr>
              <a:t> central IT FTE is a measure of the extent to which central IT relies on this workforce.</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r>
              <a:rPr lang="en-US" dirty="0" smtClean="0"/>
              <a:t>This ratio is calculated as central IT student worker FTEs divided by central IT staff and student worker FTE.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central IT staff comes from Module 1, Question 28.</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central IT staff comes from Module 1, Question 28.</a:t>
            </a:r>
          </a:p>
          <a:p>
            <a:r>
              <a:rPr lang="en-US" dirty="0" smtClean="0"/>
              <a:t>In 2013, central IT staff comes from Module 1, Question 24.</a:t>
            </a:r>
          </a:p>
          <a:p>
            <a:r>
              <a:rPr lang="en-US" dirty="0" smtClean="0"/>
              <a:t>In 2012, central IT staff comes from Module 1, Question 22.</a:t>
            </a:r>
          </a:p>
          <a:p>
            <a:r>
              <a:rPr lang="en-US" dirty="0" smtClean="0"/>
              <a:t>In 2011, central IT staff comes from Module 1, Question 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E6E752-9152-914E-9C79-69F5FADFC4B1}" type="slidenum">
              <a:rPr lang="en-US" smtClean="0"/>
              <a:t>27</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ea typeface="Lucida Grande"/>
              </a:rPr>
              <a:t>Central IT FTEs per 1,000 institutional FTEs</a:t>
            </a:r>
            <a:endParaRPr lang="en-US" sz="1200" b="0" i="1" kern="1200" dirty="0" smtClean="0">
              <a:solidFill>
                <a:schemeClr val="tx1"/>
              </a:solidFill>
              <a:effectLst/>
              <a:latin typeface="+mn-lt"/>
              <a:ea typeface="+mn-ea"/>
              <a:cs typeface="+mn-cs"/>
            </a:endParaRPr>
          </a:p>
          <a:p>
            <a:endParaRPr lang="en-US" dirty="0" smtClean="0"/>
          </a:p>
          <a:p>
            <a:pPr marL="457200" marR="0" lvl="2"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and 2013 and where EAPRECTP=1100 in 2010 and 2011). </a:t>
            </a:r>
          </a:p>
          <a:p>
            <a:pPr lvl="1"/>
            <a:r>
              <a:rPr lang="en-US" dirty="0" smtClean="0"/>
              <a:t> For more information about IPEDS data please visit http://</a:t>
            </a:r>
            <a:r>
              <a:rPr lang="en-US" dirty="0" err="1" smtClean="0"/>
              <a:t>nces.ed.gov</a:t>
            </a:r>
            <a:r>
              <a:rPr lang="en-US" dirty="0" smtClean="0"/>
              <a:t>/</a:t>
            </a:r>
            <a:r>
              <a:rPr lang="en-US" dirty="0" err="1" smtClean="0"/>
              <a:t>ipeds</a:t>
            </a:r>
            <a:r>
              <a:rPr lang="en-US" dirty="0" smtClean="0"/>
              <a:t>/.</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2015*: FY2014/15 CDS data on central IT FTEs</a:t>
            </a:r>
            <a:r>
              <a:rPr lang="en-US" u="none" baseline="0" dirty="0" smtClean="0"/>
              <a:t> by IT domain </a:t>
            </a:r>
            <a:r>
              <a:rPr lang="en-US" u="none" dirty="0" smtClean="0"/>
              <a:t>/ Fall 2013 IPEDS data </a:t>
            </a:r>
          </a:p>
          <a:p>
            <a:pPr lvl="2"/>
            <a:r>
              <a:rPr lang="en-US" u="none" dirty="0" smtClean="0"/>
              <a:t>In 2015, central IT FTEs</a:t>
            </a:r>
            <a:r>
              <a:rPr lang="en-US" u="none" baseline="0" dirty="0" smtClean="0"/>
              <a:t> by IT domain </a:t>
            </a:r>
            <a:r>
              <a:rPr lang="en-US" u="none" dirty="0" smtClean="0"/>
              <a:t>comes from Module 1, Question 28. </a:t>
            </a:r>
          </a:p>
          <a:p>
            <a:pPr lvl="2"/>
            <a:endParaRPr lang="en-US" u="none" dirty="0" smtClean="0"/>
          </a:p>
          <a:p>
            <a:pPr marL="914400" marR="0" lvl="4" indent="0" algn="l" defTabSz="457200" rtl="0" eaLnBrk="1" fontAlgn="auto" latinLnBrk="0" hangingPunct="1">
              <a:lnSpc>
                <a:spcPct val="100000"/>
              </a:lnSpc>
              <a:spcBef>
                <a:spcPts val="0"/>
              </a:spcBef>
              <a:spcAft>
                <a:spcPts val="0"/>
              </a:spcAft>
              <a:buClrTx/>
              <a:buSzTx/>
              <a:buFontTx/>
              <a:buNone/>
              <a:tabLst/>
              <a:defRPr/>
            </a:pPr>
            <a:r>
              <a:rPr lang="en-US" dirty="0" smtClean="0"/>
              <a:t>* This ratio is best calculated using Fall 2014 IPEDS data; however, these data are not currently available.</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28</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ea typeface="Lucida Grande"/>
              </a:rPr>
              <a:t>Central IT FTEs per 1,000 institutional FTEs</a:t>
            </a:r>
            <a:endParaRPr lang="en-US" sz="1200" b="0" i="1" kern="1200" dirty="0" smtClean="0">
              <a:solidFill>
                <a:schemeClr val="tx1"/>
              </a:solidFill>
              <a:effectLst/>
              <a:latin typeface="+mn-lt"/>
              <a:ea typeface="+mn-ea"/>
              <a:cs typeface="+mn-cs"/>
            </a:endParaRPr>
          </a:p>
          <a:p>
            <a:endParaRPr lang="en-US" dirty="0" smtClean="0"/>
          </a:p>
          <a:p>
            <a:pPr marL="457200" marR="0" lvl="2"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and 2013 and where EAPRECTP=1100 in 2010 and 2011). </a:t>
            </a:r>
          </a:p>
          <a:p>
            <a:pPr lvl="1"/>
            <a:r>
              <a:rPr lang="en-US" dirty="0" smtClean="0"/>
              <a:t> For more information about IPEDS data please visit http://</a:t>
            </a:r>
            <a:r>
              <a:rPr lang="en-US" dirty="0" err="1" smtClean="0"/>
              <a:t>nces.ed.gov</a:t>
            </a:r>
            <a:r>
              <a:rPr lang="en-US" dirty="0" smtClean="0"/>
              <a:t>/</a:t>
            </a:r>
            <a:r>
              <a:rPr lang="en-US" dirty="0" err="1" smtClean="0"/>
              <a:t>ipeds</a:t>
            </a:r>
            <a:r>
              <a:rPr lang="en-US" dirty="0" smtClean="0"/>
              <a:t>/.</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2015*: FY2014/15 CDS data on central IT FTEs</a:t>
            </a:r>
            <a:r>
              <a:rPr lang="en-US" u="none" baseline="0" dirty="0" smtClean="0"/>
              <a:t> by IT domain </a:t>
            </a:r>
            <a:r>
              <a:rPr lang="en-US" u="none" dirty="0" smtClean="0"/>
              <a:t>/ Fall 2013 IPEDS data </a:t>
            </a:r>
          </a:p>
          <a:p>
            <a:pPr lvl="2"/>
            <a:r>
              <a:rPr lang="en-US" u="none" dirty="0" smtClean="0"/>
              <a:t>In 2015, central IT FTEs</a:t>
            </a:r>
            <a:r>
              <a:rPr lang="en-US" u="none" baseline="0" dirty="0" smtClean="0"/>
              <a:t> by IT domain </a:t>
            </a:r>
            <a:r>
              <a:rPr lang="en-US" u="none" dirty="0" smtClean="0"/>
              <a:t>comes from Module 1, Question 28. </a:t>
            </a:r>
          </a:p>
          <a:p>
            <a:pPr lvl="2"/>
            <a:endParaRPr lang="en-US" u="none" dirty="0" smtClean="0"/>
          </a:p>
          <a:p>
            <a:pPr marL="914400" marR="0" lvl="4" indent="0" algn="l" defTabSz="457200" rtl="0" eaLnBrk="1" fontAlgn="auto" latinLnBrk="0" hangingPunct="1">
              <a:lnSpc>
                <a:spcPct val="100000"/>
              </a:lnSpc>
              <a:spcBef>
                <a:spcPts val="0"/>
              </a:spcBef>
              <a:spcAft>
                <a:spcPts val="0"/>
              </a:spcAft>
              <a:buClrTx/>
              <a:buSzTx/>
              <a:buFontTx/>
              <a:buNone/>
              <a:tabLst/>
              <a:defRPr/>
            </a:pPr>
            <a:r>
              <a:rPr lang="en-US" dirty="0" smtClean="0"/>
              <a:t>* This ratio is best calculated using Fall 2014 IPEDS data; however, these data are not currently available.</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29</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ea typeface="Lucida Grande"/>
              </a:rPr>
              <a:t>Central IT FTEs per 1,000 institutional FTEs</a:t>
            </a:r>
            <a:endParaRPr lang="en-US" sz="1200" b="0" i="1" kern="1200" dirty="0" smtClean="0">
              <a:solidFill>
                <a:schemeClr val="tx1"/>
              </a:solidFill>
              <a:effectLst/>
              <a:latin typeface="+mn-lt"/>
              <a:ea typeface="+mn-ea"/>
              <a:cs typeface="+mn-cs"/>
            </a:endParaRPr>
          </a:p>
          <a:p>
            <a:endParaRPr lang="en-US" dirty="0" smtClean="0"/>
          </a:p>
          <a:p>
            <a:pPr marL="457200" marR="0" lvl="2"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and 2013 and where EAPRECTP=1100 in 2010 and 2011). </a:t>
            </a:r>
          </a:p>
          <a:p>
            <a:pPr lvl="1"/>
            <a:r>
              <a:rPr lang="en-US" dirty="0" smtClean="0"/>
              <a:t> For more information about IPEDS data please visit http://</a:t>
            </a:r>
            <a:r>
              <a:rPr lang="en-US" dirty="0" err="1" smtClean="0"/>
              <a:t>nces.ed.gov</a:t>
            </a:r>
            <a:r>
              <a:rPr lang="en-US" dirty="0" smtClean="0"/>
              <a:t>/</a:t>
            </a:r>
            <a:r>
              <a:rPr lang="en-US" dirty="0" err="1" smtClean="0"/>
              <a:t>ipeds</a:t>
            </a:r>
            <a:r>
              <a:rPr lang="en-US" dirty="0" smtClean="0"/>
              <a:t>/.</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2015*: FY2014/15 CDS data on central IT FTEs</a:t>
            </a:r>
            <a:r>
              <a:rPr lang="en-US" u="none" baseline="0" dirty="0" smtClean="0"/>
              <a:t> by IT domain </a:t>
            </a:r>
            <a:r>
              <a:rPr lang="en-US" u="none" dirty="0" smtClean="0"/>
              <a:t>/ Fall 2013 IPEDS data </a:t>
            </a:r>
          </a:p>
          <a:p>
            <a:pPr lvl="2"/>
            <a:r>
              <a:rPr lang="en-US" u="none" dirty="0" smtClean="0"/>
              <a:t>In 2015, central IT FTEs</a:t>
            </a:r>
            <a:r>
              <a:rPr lang="en-US" u="none" baseline="0" dirty="0" smtClean="0"/>
              <a:t> by IT domain </a:t>
            </a:r>
            <a:r>
              <a:rPr lang="en-US" u="none" dirty="0" smtClean="0"/>
              <a:t>comes from Module 1, Question 28. </a:t>
            </a:r>
          </a:p>
          <a:p>
            <a:pPr lvl="2"/>
            <a:endParaRPr lang="en-US" u="none" dirty="0" smtClean="0"/>
          </a:p>
          <a:p>
            <a:pPr marL="914400" marR="0" lvl="4" indent="0" algn="l" defTabSz="457200" rtl="0" eaLnBrk="1" fontAlgn="auto" latinLnBrk="0" hangingPunct="1">
              <a:lnSpc>
                <a:spcPct val="100000"/>
              </a:lnSpc>
              <a:spcBef>
                <a:spcPts val="0"/>
              </a:spcBef>
              <a:spcAft>
                <a:spcPts val="0"/>
              </a:spcAft>
              <a:buClrTx/>
              <a:buSzTx/>
              <a:buFontTx/>
              <a:buNone/>
              <a:tabLst/>
              <a:defRPr/>
            </a:pPr>
            <a:r>
              <a:rPr lang="en-US" dirty="0" smtClean="0"/>
              <a:t>* This ratio is best calculated using Fall 2014 IPEDS data; however, these data are not currently available.</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30</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dirty="0" smtClean="0"/>
              <a:t>Ensuring adequate staffing capacity and staff retention is #4 in the 2016 Top 10 IT Issues; creating IT organizational structures, staff roles, and staff development strategies that are flexible enough to support innovation is #9. Central IT training spending per central IT staff FTE can help you evaluate</a:t>
            </a:r>
            <a:r>
              <a:rPr lang="en-US" sz="1200" baseline="0" dirty="0" smtClean="0"/>
              <a:t> your training spending and budget for updating skill sets of existing staff.</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endParaRPr lang="en-US" sz="1200" kern="1200" dirty="0" smtClean="0">
              <a:solidFill>
                <a:schemeClr val="tx1"/>
              </a:solidFill>
              <a:effectLst/>
              <a:latin typeface="+mn-lt"/>
              <a:ea typeface="+mn-ea"/>
              <a:cs typeface="+mn-cs"/>
            </a:endParaRPr>
          </a:p>
          <a:p>
            <a:r>
              <a:rPr lang="en-US" dirty="0" smtClean="0"/>
              <a:t>This ratio is calculated as training, travel, or conference expenses divided by total central IT staff FTE.</a:t>
            </a:r>
          </a:p>
          <a:p>
            <a:r>
              <a:rPr lang="en-US" dirty="0" smtClean="0"/>
              <a:t>In 2015, FY2014/15 training expenses come from Module 1, Question 19a, and FY2014/15 central IT staff FTE come from Module 1, Question 28. </a:t>
            </a:r>
          </a:p>
        </p:txBody>
      </p:sp>
      <p:sp>
        <p:nvSpPr>
          <p:cNvPr id="4" name="Slide Number Placeholder 3"/>
          <p:cNvSpPr>
            <a:spLocks noGrp="1"/>
          </p:cNvSpPr>
          <p:nvPr>
            <p:ph type="sldNum" sz="quarter" idx="10"/>
          </p:nvPr>
        </p:nvSpPr>
        <p:spPr/>
        <p:txBody>
          <a:bodyPr/>
          <a:lstStyle/>
          <a:p>
            <a:fld id="{8EE6E752-9152-914E-9C79-69F5FADFC4B1}" type="slidenum">
              <a:rPr lang="en-US" smtClean="0"/>
              <a:t>31</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dirty="0" smtClean="0"/>
              <a:t>Ensuring adequate staffing capacity and staff retention is #4 in the 2016 Top 10 IT Issues; creating IT organizational structures, staff roles, and staff development strategies that are flexible enough to support innovation is #9. Central IT training spending per central IT staff FTE can help you evaluate</a:t>
            </a:r>
            <a:r>
              <a:rPr lang="en-US" sz="1200" baseline="0" dirty="0" smtClean="0"/>
              <a:t> your training spending and budget for updating skillsets of existing staff.</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endParaRPr lang="en-US" sz="1200" kern="1200" dirty="0" smtClean="0">
              <a:solidFill>
                <a:schemeClr val="tx1"/>
              </a:solidFill>
              <a:effectLst/>
              <a:latin typeface="+mn-lt"/>
              <a:ea typeface="+mn-ea"/>
              <a:cs typeface="+mn-cs"/>
            </a:endParaRPr>
          </a:p>
          <a:p>
            <a:r>
              <a:rPr lang="en-US" dirty="0" smtClean="0"/>
              <a:t>This ratio is calculated as training, travel, or conference expenses divided by total central IT staff FTE.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FY2014/15 training expenses come from Module 1, Question 19a, and FY2014/15 central IT staff FTE come from Module 1, Question 28. </a:t>
            </a:r>
          </a:p>
          <a:p>
            <a:r>
              <a:rPr lang="en-US" dirty="0" smtClean="0"/>
              <a:t>In 2014, FY2013/14 training expenses come from Module 1, Question 19a and FY2013/14 central IT staff FTE come from Module 1, Question 28. </a:t>
            </a:r>
          </a:p>
          <a:p>
            <a:r>
              <a:rPr lang="en-US" dirty="0" smtClean="0"/>
              <a:t>In 2013, FY2012/13 training expenses come from Module 1, Question 15 and FY2012/13 central IT staff FTE come from Module 1, Question 24.</a:t>
            </a:r>
          </a:p>
          <a:p>
            <a:r>
              <a:rPr lang="en-US" dirty="0" smtClean="0"/>
              <a:t>In 2012*, FY2010/11 training expenses come from Module 1, Question 30 and FY2011/12 central IT staff FTE comes from Module 1, Question 22. </a:t>
            </a:r>
          </a:p>
          <a:p>
            <a:r>
              <a:rPr lang="en-US" dirty="0" smtClean="0"/>
              <a:t>In 2011*, FY2009/10 training expenses come from Module 1, Question 38 and FY2010/11 central IT staff FTE comes from Module 1, Question 7. </a:t>
            </a:r>
          </a:p>
          <a:p>
            <a:r>
              <a:rPr lang="en-US" dirty="0" smtClean="0"/>
              <a:t> </a:t>
            </a:r>
          </a:p>
          <a:p>
            <a:r>
              <a:rPr lang="en-US" dirty="0" smtClean="0"/>
              <a:t>*Prior</a:t>
            </a:r>
            <a:r>
              <a:rPr lang="en-US" baseline="0" dirty="0" smtClean="0"/>
              <a:t> to 2013, the survey asked about expenditure and staffing data for different fiscal years. </a:t>
            </a:r>
            <a:r>
              <a:rPr lang="en-US" dirty="0" smtClean="0"/>
              <a:t>FY2011/12 data were not collected in CDS on either expenditures or funding. </a:t>
            </a:r>
          </a:p>
        </p:txBody>
      </p:sp>
      <p:sp>
        <p:nvSpPr>
          <p:cNvPr id="4" name="Slide Number Placeholder 3"/>
          <p:cNvSpPr>
            <a:spLocks noGrp="1"/>
          </p:cNvSpPr>
          <p:nvPr>
            <p:ph type="sldNum" sz="quarter" idx="10"/>
          </p:nvPr>
        </p:nvSpPr>
        <p:spPr/>
        <p:txBody>
          <a:bodyPr/>
          <a:lstStyle/>
          <a:p>
            <a:fld id="{8EE6E752-9152-914E-9C79-69F5FADFC4B1}" type="slidenum">
              <a:rPr lang="en-US" smtClean="0"/>
              <a:t>32</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33</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34</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value for institutional expenses is determined using IPEDS data. Using the finance (F1, F2, and F3) tables, institutional expenses are calculated as F1D02 for public institutions, F2B02 for private not-for-profit institutions, and F3E07 for private for-profit institutions.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rgbClr val="FF0000"/>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and 2013 and where EAPRECTP=1100 in 2010 and 2011). </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For more information about IPEDS data please visit http://nces.ed.gov/ipeds/.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5</a:t>
            </a:fld>
            <a:endParaRPr lang="en-US"/>
          </a:p>
        </p:txBody>
      </p:sp>
    </p:spTree>
    <p:extLst>
      <p:ext uri="{BB962C8B-B14F-4D97-AF65-F5344CB8AC3E}">
        <p14:creationId xmlns:p14="http://schemas.microsoft.com/office/powerpoint/2010/main" val="2246171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compares in the context of level and types of services provided within that domain.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offering tier 2/level 2 service or higher for central IT help desk are those with option 2, 3, or 4 selected for Module 2, Question 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offering self-service options for central IT help desk services</a:t>
            </a:r>
            <a:r>
              <a:rPr lang="en-US" baseline="0" dirty="0" smtClean="0"/>
              <a:t> are those with any option selected for Module </a:t>
            </a:r>
            <a:r>
              <a:rPr lang="en-US" sz="1200" b="0" i="0" u="none" strike="noStrike" kern="1200" dirty="0" smtClean="0">
                <a:solidFill>
                  <a:schemeClr val="tx1"/>
                </a:solidFill>
                <a:effectLst/>
                <a:latin typeface="+mn-lt"/>
                <a:ea typeface="+mn-ea"/>
                <a:cs typeface="+mn-cs"/>
              </a:rPr>
              <a:t>2, Question 12 (except “not</a:t>
            </a:r>
            <a:r>
              <a:rPr lang="en-US" sz="1200" b="0" i="0" u="none" strike="noStrike" kern="1200" baseline="0" dirty="0" smtClean="0">
                <a:solidFill>
                  <a:schemeClr val="tx1"/>
                </a:solidFill>
                <a:effectLst/>
                <a:latin typeface="+mn-lt"/>
                <a:ea typeface="+mn-ea"/>
                <a:cs typeface="+mn-cs"/>
              </a:rPr>
              <a:t> applicable”</a:t>
            </a:r>
            <a:r>
              <a:rPr lang="en-US" sz="1200" b="0" i="0" u="none" strike="noStrike" kern="1200" dirty="0" smtClean="0">
                <a:solidFill>
                  <a:schemeClr val="tx1"/>
                </a:solidFill>
                <a:effectLst/>
                <a:latin typeface="+mn-lt"/>
                <a:ea typeface="+mn-ea"/>
                <a:cs typeface="+mn-cs"/>
              </a:rPr>
              <a:t>) OR with option 2 or 3 selected from Module 2</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Question 14a</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To complete this</a:t>
            </a:r>
            <a:r>
              <a:rPr lang="en-US" baseline="0" dirty="0" smtClean="0"/>
              <a:t> slide, i</a:t>
            </a:r>
            <a:r>
              <a:rPr lang="en-US" dirty="0" smtClean="0"/>
              <a:t>ndicate that your institution has each service by entering 100% in the associated spreadsheet.</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35</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Annual number of tickets per institutional FTE is an efficiency metric that can help you benchmark the amount of help desk support your population needs each year.</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metric is calculated as number of tickets received</a:t>
            </a:r>
            <a:r>
              <a:rPr lang="en-US" baseline="0" dirty="0" smtClean="0"/>
              <a:t> via phone, e-mail, or walk-in service among institutions offering that mode of support, </a:t>
            </a:r>
            <a:r>
              <a:rPr lang="en-US" dirty="0" smtClean="0"/>
              <a:t>divided by total employees plus enrolled student FTEs.</a:t>
            </a:r>
          </a:p>
          <a:p>
            <a:pPr lvl="1"/>
            <a:r>
              <a:rPr lang="en-US" dirty="0" smtClean="0"/>
              <a:t/>
            </a:r>
            <a:br>
              <a:rPr lang="en-US" dirty="0" smtClean="0"/>
            </a:b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and 2013 and where EAPRECTP=1100 in 2010 and 2011). </a:t>
            </a:r>
          </a:p>
          <a:p>
            <a:pPr lvl="1"/>
            <a:r>
              <a:rPr lang="en-US" dirty="0" smtClean="0"/>
              <a:t> For more information about IPEDS data please visit http://</a:t>
            </a:r>
            <a:r>
              <a:rPr lang="en-US" dirty="0" err="1" smtClean="0"/>
              <a:t>nces.ed.gov</a:t>
            </a:r>
            <a:r>
              <a:rPr lang="en-US" dirty="0" smtClean="0"/>
              <a:t>/</a:t>
            </a:r>
            <a:r>
              <a:rPr lang="en-US" dirty="0" err="1" smtClean="0"/>
              <a:t>ipeds</a:t>
            </a:r>
            <a:r>
              <a:rPr lang="en-US" dirty="0" smtClean="0"/>
              <a:t>/.</a:t>
            </a:r>
          </a:p>
          <a:p>
            <a:pPr lvl="1"/>
            <a:endParaRPr lang="en-US" dirty="0" smtClean="0"/>
          </a:p>
          <a:p>
            <a:pPr lvl="1"/>
            <a:r>
              <a:rPr lang="en-US" dirty="0" smtClean="0"/>
              <a:t>CDS data are aligned with IPEDS data in the following way:</a:t>
            </a:r>
          </a:p>
          <a:p>
            <a:pPr lvl="2"/>
            <a:r>
              <a:rPr lang="en-US" dirty="0" smtClean="0"/>
              <a:t/>
            </a:r>
            <a:br>
              <a:rPr lang="en-US" dirty="0" smtClean="0"/>
            </a:br>
            <a:r>
              <a:rPr lang="en-US" u="none" dirty="0" smtClean="0"/>
              <a:t>From CDS 2015*: number of tickets received via phone, e-mail or walk-in service / Fall 2013 IPEDS data </a:t>
            </a:r>
          </a:p>
          <a:p>
            <a:pPr lvl="2"/>
            <a:r>
              <a:rPr lang="en-US" u="none" dirty="0" smtClean="0"/>
              <a:t>In 2015, number of tickets received via phone, e-mail or walk-in service</a:t>
            </a:r>
            <a:r>
              <a:rPr lang="en-US" u="none" baseline="0" dirty="0" smtClean="0"/>
              <a:t> </a:t>
            </a:r>
            <a:r>
              <a:rPr lang="en-US" u="none" dirty="0" smtClean="0"/>
              <a:t>comes from Module 2, Question 11. </a:t>
            </a:r>
          </a:p>
          <a:p>
            <a:pPr lvl="2"/>
            <a:endParaRPr lang="en-US" u="non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 This ratio is best calculated using Fall 2014 IPEDS data; however, these data are not currently available.</a:t>
            </a:r>
          </a:p>
          <a:p>
            <a:pPr lvl="0"/>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36</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offering teaching and learning support</a:t>
            </a:r>
            <a:r>
              <a:rPr lang="en-US" baseline="0" dirty="0" smtClean="0"/>
              <a:t> services are those with any option other than “this service was not provided” selected</a:t>
            </a:r>
            <a:r>
              <a:rPr lang="en-US" dirty="0" smtClean="0"/>
              <a:t> for Module 3, Question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a:t>
            </a:r>
            <a:r>
              <a:rPr lang="en-US" baseline="0" dirty="0" smtClean="0"/>
              <a:t>your institution has each service with the appropriate icon.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37</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Student FTE per shared workstation provided by central IT is an indicator of the amount of shared technology resources available to students at your institution. Lower numbers are an indication of more resources available.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metric is calculated as number of shared workstations provided by central IT</a:t>
            </a:r>
            <a:r>
              <a:rPr lang="en-US" baseline="0" dirty="0" smtClean="0"/>
              <a:t> </a:t>
            </a:r>
            <a:r>
              <a:rPr lang="en-US" dirty="0" smtClean="0"/>
              <a:t>divided by enrolled student FTEs.</a:t>
            </a:r>
          </a:p>
          <a:p>
            <a:pPr lvl="1"/>
            <a:r>
              <a:rPr lang="en-US" dirty="0" smtClean="0"/>
              <a:t/>
            </a:r>
            <a:br>
              <a:rPr lang="en-US" dirty="0" smtClean="0"/>
            </a:br>
            <a:r>
              <a:rPr lang="en-US" dirty="0" smtClean="0"/>
              <a:t>The value student FTE is determined using IPEDS data. Student FTE is calculated as full-time students plus one-third part-time students. Full- and part-time student enrollments are determined from the Fall Enrollment (EF) tables. For more information about IPEDS data please visit http://nces.ed.gov/ipeds/.</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2015*: number of shared workstations</a:t>
            </a:r>
            <a:r>
              <a:rPr lang="en-US" u="none" baseline="0" dirty="0" smtClean="0"/>
              <a:t> provided by central IT </a:t>
            </a:r>
            <a:r>
              <a:rPr lang="en-US" u="none" dirty="0" smtClean="0"/>
              <a:t>/ Fall 2013 IPEDS data </a:t>
            </a:r>
          </a:p>
          <a:p>
            <a:pPr lvl="2"/>
            <a:r>
              <a:rPr lang="en-US" u="none" dirty="0" smtClean="0"/>
              <a:t>In 2015, number of lab/cluster workstations provided by central IT comes from Module 3, Question 6b, row a and b. </a:t>
            </a: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In 2015, number of virtual lab/cluster workstations provided by central IT comes from Module 3, Question 6b, row c. </a:t>
            </a: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In 2015, number of laptop/tablets provided by central IT for checkout</a:t>
            </a:r>
            <a:r>
              <a:rPr lang="en-US" u="none" baseline="0" dirty="0" smtClean="0"/>
              <a:t> or loan</a:t>
            </a:r>
            <a:r>
              <a:rPr lang="en-US" u="none" dirty="0" smtClean="0"/>
              <a:t> comes from Module 3, Question 6b, row e. </a:t>
            </a:r>
          </a:p>
          <a:p>
            <a:pPr lvl="2"/>
            <a:endParaRPr lang="en-US" u="non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 This ratio is best calculated using Fall 2014 IPEDS data; however, these data are not currently available.</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38</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most commonly deploying</a:t>
            </a:r>
            <a:r>
              <a:rPr lang="en-US" baseline="0" dirty="0" smtClean="0"/>
              <a:t> </a:t>
            </a:r>
            <a:r>
              <a:rPr lang="en-US" dirty="0" smtClean="0"/>
              <a:t>e-learning technologies are those with column 4 or 5 </a:t>
            </a:r>
            <a:r>
              <a:rPr lang="en-US" baseline="0" dirty="0" smtClean="0"/>
              <a:t>selected</a:t>
            </a:r>
            <a:r>
              <a:rPr lang="en-US" dirty="0" smtClean="0"/>
              <a:t> for Module 3, Question 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or not your in</a:t>
            </a:r>
            <a:r>
              <a:rPr lang="en-US" baseline="0" dirty="0" smtClean="0"/>
              <a:t>stitution has each technology with the appropriate icon.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Deployment is defined as follows:</a:t>
            </a:r>
          </a:p>
          <a:p>
            <a:pPr lvl="1"/>
            <a:r>
              <a:rPr lang="en-US" sz="1200" b="0" i="1" u="none" strike="noStrike" kern="1200" baseline="0" dirty="0" smtClean="0">
                <a:solidFill>
                  <a:schemeClr val="tx1"/>
                </a:solidFill>
                <a:latin typeface="+mn-lt"/>
                <a:ea typeface="+mn-ea"/>
                <a:cs typeface="+mn-cs"/>
              </a:rPr>
              <a:t>No Deployment</a:t>
            </a:r>
            <a:r>
              <a:rPr lang="en-US" sz="1200" b="0" i="0" u="none" strike="noStrike" kern="1200" baseline="0" dirty="0" smtClean="0">
                <a:solidFill>
                  <a:schemeClr val="tx1"/>
                </a:solidFill>
                <a:latin typeface="+mn-lt"/>
                <a:ea typeface="+mn-ea"/>
                <a:cs typeface="+mn-cs"/>
              </a:rPr>
              <a:t>. None of this technology is in place. While an institution might be considering or experimenting with this technology, no work is under way or committed for deployment.</a:t>
            </a:r>
          </a:p>
          <a:p>
            <a:pPr lvl="1"/>
            <a:endParaRPr lang="en-US" dirty="0" smtClean="0"/>
          </a:p>
          <a:p>
            <a:pPr lvl="1"/>
            <a:r>
              <a:rPr lang="en-US" sz="1200" b="0" i="1" u="none" strike="noStrike" kern="1200" baseline="0" dirty="0" smtClean="0">
                <a:solidFill>
                  <a:schemeClr val="tx1"/>
                </a:solidFill>
                <a:latin typeface="+mn-lt"/>
                <a:ea typeface="+mn-ea"/>
                <a:cs typeface="+mn-cs"/>
              </a:rPr>
              <a:t>Expected Deployment:</a:t>
            </a:r>
            <a:r>
              <a:rPr lang="en-US" sz="1200" b="0" i="0" u="none" strike="noStrike" kern="1200" baseline="0" dirty="0" smtClean="0">
                <a:solidFill>
                  <a:schemeClr val="tx1"/>
                </a:solidFill>
                <a:latin typeface="+mn-lt"/>
                <a:ea typeface="+mn-ea"/>
                <a:cs typeface="+mn-cs"/>
              </a:rPr>
              <a:t> Meaningful evaluation of this technology is under way, including development of a plan for deployment. Although the technology is not available to users, staff and partners are evaluating options, with an expectation of deployment within a defined timeframe. Evaluation involves at least multiple person-weeks of staff time developing options and a proposal for required funding.</a:t>
            </a:r>
          </a:p>
          <a:p>
            <a:pPr lvl="1"/>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Initial Deployment: </a:t>
            </a:r>
            <a:r>
              <a:rPr lang="en-US" sz="1200" b="0" i="0" u="none" strike="noStrike" kern="1200" baseline="0" dirty="0" smtClean="0">
                <a:solidFill>
                  <a:schemeClr val="tx1"/>
                </a:solidFill>
                <a:latin typeface="+mn-lt"/>
                <a:ea typeface="+mn-ea"/>
                <a:cs typeface="+mn-cs"/>
              </a:rPr>
              <a:t>Although no users currently have production access to this technology, a deployment plan is in place and staff are investing significant time and resources (multiple person-weeks of effort) in executing that plan to deploy this technology.</a:t>
            </a:r>
            <a:endParaRPr lang="en-US" dirty="0" smtClean="0"/>
          </a:p>
          <a:p>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Targeted Deployment</a:t>
            </a:r>
            <a:r>
              <a:rPr lang="en-US" sz="1200" b="0" i="0" u="none" strike="noStrike" kern="1200" baseline="0" dirty="0" smtClean="0">
                <a:solidFill>
                  <a:schemeClr val="tx1"/>
                </a:solidFill>
                <a:latin typeface="+mn-lt"/>
                <a:ea typeface="+mn-ea"/>
                <a:cs typeface="+mn-cs"/>
              </a:rPr>
              <a:t>. Full, production-quality technical capability is in place, including ongoing maintenance, funding, etc., with</a:t>
            </a:r>
          </a:p>
          <a:p>
            <a:pPr lvl="1"/>
            <a:r>
              <a:rPr lang="en-US" sz="1200" b="0" i="0" u="none" strike="noStrike" kern="1200" baseline="0" dirty="0" smtClean="0">
                <a:solidFill>
                  <a:schemeClr val="tx1"/>
                </a:solidFill>
                <a:latin typeface="+mn-lt"/>
                <a:ea typeface="+mn-ea"/>
                <a:cs typeface="+mn-cs"/>
              </a:rPr>
              <a:t>potential access by selected users but not institution-wide.</a:t>
            </a:r>
          </a:p>
          <a:p>
            <a:pPr lvl="1"/>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Institution-Wide Deployment</a:t>
            </a:r>
            <a:r>
              <a:rPr lang="en-US" sz="1200" b="0" i="0" u="none" strike="noStrike" kern="1200" baseline="0" dirty="0" smtClean="0">
                <a:solidFill>
                  <a:schemeClr val="tx1"/>
                </a:solidFill>
                <a:latin typeface="+mn-lt"/>
                <a:ea typeface="+mn-ea"/>
                <a:cs typeface="+mn-cs"/>
              </a:rPr>
              <a:t>. Full, production-quality technical capability is in place, including ongoing maintenance, funding, etc., with</a:t>
            </a:r>
          </a:p>
          <a:p>
            <a:pPr lvl="1"/>
            <a:r>
              <a:rPr lang="en-US" sz="1200" b="0" i="0" u="none" strike="noStrike" kern="1200" baseline="0" dirty="0" smtClean="0">
                <a:solidFill>
                  <a:schemeClr val="tx1"/>
                </a:solidFill>
                <a:latin typeface="+mn-lt"/>
                <a:ea typeface="+mn-ea"/>
                <a:cs typeface="+mn-cs"/>
              </a:rPr>
              <a:t>deployment supporting potential access institution-wide.</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39</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most commonly deploying</a:t>
            </a:r>
            <a:r>
              <a:rPr lang="en-US" baseline="0" dirty="0" smtClean="0"/>
              <a:t> </a:t>
            </a:r>
            <a:r>
              <a:rPr lang="en-US" dirty="0" smtClean="0"/>
              <a:t>student success technologies are those with column 4 or 5 </a:t>
            </a:r>
            <a:r>
              <a:rPr lang="en-US" baseline="0" dirty="0" smtClean="0"/>
              <a:t>selected</a:t>
            </a:r>
            <a:r>
              <a:rPr lang="en-US" dirty="0" smtClean="0"/>
              <a:t> for Module 8, Question 5, items 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or not your in</a:t>
            </a:r>
            <a:r>
              <a:rPr lang="en-US" baseline="0" dirty="0" smtClean="0"/>
              <a:t>stitution has each technology with the appropriate icon.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Deployment is defined as follows:</a:t>
            </a:r>
          </a:p>
          <a:p>
            <a:pPr lvl="1"/>
            <a:r>
              <a:rPr lang="en-US" sz="1200" b="0" i="1" u="none" strike="noStrike" kern="1200" baseline="0" dirty="0" smtClean="0">
                <a:solidFill>
                  <a:schemeClr val="tx1"/>
                </a:solidFill>
                <a:latin typeface="+mn-lt"/>
                <a:ea typeface="+mn-ea"/>
                <a:cs typeface="+mn-cs"/>
              </a:rPr>
              <a:t>No Deployment</a:t>
            </a:r>
            <a:r>
              <a:rPr lang="en-US" sz="1200" b="0" i="0" u="none" strike="noStrike" kern="1200" baseline="0" dirty="0" smtClean="0">
                <a:solidFill>
                  <a:schemeClr val="tx1"/>
                </a:solidFill>
                <a:latin typeface="+mn-lt"/>
                <a:ea typeface="+mn-ea"/>
                <a:cs typeface="+mn-cs"/>
              </a:rPr>
              <a:t>. None of this technology is in place. While an institution might be considering or experimenting with this technology, no work is under way or committed for deployment.</a:t>
            </a:r>
          </a:p>
          <a:p>
            <a:pPr lvl="1"/>
            <a:endParaRPr lang="en-US" dirty="0" smtClean="0"/>
          </a:p>
          <a:p>
            <a:pPr lvl="1"/>
            <a:r>
              <a:rPr lang="en-US" sz="1200" b="0" i="1" u="none" strike="noStrike" kern="1200" baseline="0" dirty="0" smtClean="0">
                <a:solidFill>
                  <a:schemeClr val="tx1"/>
                </a:solidFill>
                <a:latin typeface="+mn-lt"/>
                <a:ea typeface="+mn-ea"/>
                <a:cs typeface="+mn-cs"/>
              </a:rPr>
              <a:t>Expected Deployment:</a:t>
            </a:r>
            <a:r>
              <a:rPr lang="en-US" sz="1200" b="0" i="0" u="none" strike="noStrike" kern="1200" baseline="0" dirty="0" smtClean="0">
                <a:solidFill>
                  <a:schemeClr val="tx1"/>
                </a:solidFill>
                <a:latin typeface="+mn-lt"/>
                <a:ea typeface="+mn-ea"/>
                <a:cs typeface="+mn-cs"/>
              </a:rPr>
              <a:t> Meaningful evaluation of this technology is under way, including development of a plan for deployment. Although the technology is not available to users, staff and partners are evaluating options, with an expectation of deployment within a defined timeframe. Evaluation involves at least multiple person-weeks of staff time developing options and a proposal for required funding.</a:t>
            </a:r>
          </a:p>
          <a:p>
            <a:pPr lvl="1"/>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Initial Deployment: </a:t>
            </a:r>
            <a:r>
              <a:rPr lang="en-US" sz="1200" b="0" i="0" u="none" strike="noStrike" kern="1200" baseline="0" dirty="0" smtClean="0">
                <a:solidFill>
                  <a:schemeClr val="tx1"/>
                </a:solidFill>
                <a:latin typeface="+mn-lt"/>
                <a:ea typeface="+mn-ea"/>
                <a:cs typeface="+mn-cs"/>
              </a:rPr>
              <a:t>Although no users currently have production access to this technology, a deployment plan is in place and staff are investing significant time and resources (multiple person-weeks of effort) in executing that plan to deploy this technology.</a:t>
            </a:r>
            <a:endParaRPr lang="en-US" dirty="0" smtClean="0"/>
          </a:p>
          <a:p>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Targeted Deployment</a:t>
            </a:r>
            <a:r>
              <a:rPr lang="en-US" sz="1200" b="0" i="0" u="none" strike="noStrike" kern="1200" baseline="0" dirty="0" smtClean="0">
                <a:solidFill>
                  <a:schemeClr val="tx1"/>
                </a:solidFill>
                <a:latin typeface="+mn-lt"/>
                <a:ea typeface="+mn-ea"/>
                <a:cs typeface="+mn-cs"/>
              </a:rPr>
              <a:t>. Full, production-quality technical capability is in place, including ongoing maintenance, funding, etc., with</a:t>
            </a:r>
          </a:p>
          <a:p>
            <a:pPr lvl="1"/>
            <a:r>
              <a:rPr lang="en-US" sz="1200" b="0" i="0" u="none" strike="noStrike" kern="1200" baseline="0" dirty="0" smtClean="0">
                <a:solidFill>
                  <a:schemeClr val="tx1"/>
                </a:solidFill>
                <a:latin typeface="+mn-lt"/>
                <a:ea typeface="+mn-ea"/>
                <a:cs typeface="+mn-cs"/>
              </a:rPr>
              <a:t>potential access by selected users but not institution-wide.</a:t>
            </a:r>
          </a:p>
          <a:p>
            <a:pPr lvl="1"/>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Institution-Wide Deployment</a:t>
            </a:r>
            <a:r>
              <a:rPr lang="en-US" sz="1200" b="0" i="0" u="none" strike="noStrike" kern="1200" baseline="0" dirty="0" smtClean="0">
                <a:solidFill>
                  <a:schemeClr val="tx1"/>
                </a:solidFill>
                <a:latin typeface="+mn-lt"/>
                <a:ea typeface="+mn-ea"/>
                <a:cs typeface="+mn-cs"/>
              </a:rPr>
              <a:t>. Full, production-quality technical capability is in place, including ongoing maintenance, funding, etc., with</a:t>
            </a:r>
          </a:p>
          <a:p>
            <a:pPr lvl="1"/>
            <a:r>
              <a:rPr lang="en-US" sz="1200" b="0" i="0" u="none" strike="noStrike" kern="1200" baseline="0" dirty="0" smtClean="0">
                <a:solidFill>
                  <a:schemeClr val="tx1"/>
                </a:solidFill>
                <a:latin typeface="+mn-lt"/>
                <a:ea typeface="+mn-ea"/>
                <a:cs typeface="+mn-cs"/>
              </a:rPr>
              <a:t>deployment supporting potential access institution-wide.</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40</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using commercial</a:t>
            </a:r>
            <a:r>
              <a:rPr lang="en-US" baseline="0" dirty="0" smtClean="0"/>
              <a:t> data center services are those with option 4 selected</a:t>
            </a:r>
            <a:r>
              <a:rPr lang="en-US" dirty="0" smtClean="0"/>
              <a:t> for Module 5, Question 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hosting or participating in cross-institutional data center services </a:t>
            </a:r>
            <a:r>
              <a:rPr lang="en-US" baseline="0" dirty="0" smtClean="0"/>
              <a:t>are those with option 2, 3, 5, or 6 selected</a:t>
            </a:r>
            <a:r>
              <a:rPr lang="en-US" dirty="0" smtClean="0"/>
              <a:t> for Module 5, Question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To complete this</a:t>
            </a:r>
            <a:r>
              <a:rPr lang="en-US" baseline="0" dirty="0" smtClean="0"/>
              <a:t> slide, i</a:t>
            </a:r>
            <a:r>
              <a:rPr lang="en-US" dirty="0" smtClean="0"/>
              <a:t>ndicate that your institution uses outsourcing or shared</a:t>
            </a:r>
            <a:r>
              <a:rPr lang="en-US" baseline="0" dirty="0" smtClean="0"/>
              <a:t> data center services</a:t>
            </a:r>
            <a:r>
              <a:rPr lang="en-US" dirty="0" smtClean="0"/>
              <a:t> 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41</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Outsourcing services through SaaS, </a:t>
            </a:r>
            <a:r>
              <a:rPr lang="en-US" sz="1200" kern="1200" baseline="0" dirty="0" err="1" smtClean="0">
                <a:solidFill>
                  <a:schemeClr val="tx1"/>
                </a:solidFill>
                <a:effectLst/>
                <a:latin typeface="+mn-lt"/>
                <a:ea typeface="+mn-ea"/>
                <a:cs typeface="+mn-cs"/>
              </a:rPr>
              <a:t>PaaS</a:t>
            </a:r>
            <a:r>
              <a:rPr lang="en-US" sz="1200" kern="1200" baseline="0" dirty="0" smtClean="0">
                <a:solidFill>
                  <a:schemeClr val="tx1"/>
                </a:solidFill>
                <a:effectLst/>
                <a:latin typeface="+mn-lt"/>
                <a:ea typeface="+mn-ea"/>
                <a:cs typeface="+mn-cs"/>
              </a:rPr>
              <a:t>, or </a:t>
            </a:r>
            <a:r>
              <a:rPr lang="en-US" sz="1200" kern="1200" baseline="0" dirty="0" err="1" smtClean="0">
                <a:solidFill>
                  <a:schemeClr val="tx1"/>
                </a:solidFill>
                <a:effectLst/>
                <a:latin typeface="+mn-lt"/>
                <a:ea typeface="+mn-ea"/>
                <a:cs typeface="+mn-cs"/>
              </a:rPr>
              <a:t>IaaS</a:t>
            </a:r>
            <a:r>
              <a:rPr lang="en-US" sz="1200" kern="1200" baseline="0" dirty="0" smtClean="0">
                <a:solidFill>
                  <a:schemeClr val="tx1"/>
                </a:solidFill>
                <a:effectLst/>
                <a:latin typeface="+mn-lt"/>
                <a:ea typeface="+mn-ea"/>
                <a:cs typeface="+mn-cs"/>
              </a:rPr>
              <a:t> can be a way to gain efficiency in service delivery.</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using </a:t>
            </a:r>
            <a:r>
              <a:rPr lang="en-US" dirty="0" err="1" smtClean="0"/>
              <a:t>SaaS</a:t>
            </a:r>
            <a:r>
              <a:rPr lang="en-US" dirty="0" smtClean="0"/>
              <a:t> to provide data center services</a:t>
            </a:r>
            <a:r>
              <a:rPr lang="en-US" baseline="0" dirty="0" smtClean="0"/>
              <a:t> are those with any row selected in column 1 for</a:t>
            </a:r>
            <a:r>
              <a:rPr lang="en-US" dirty="0" smtClean="0"/>
              <a:t> Module 5, Question 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using </a:t>
            </a:r>
            <a:r>
              <a:rPr lang="en-US" dirty="0" err="1" smtClean="0"/>
              <a:t>PaaS</a:t>
            </a:r>
            <a:r>
              <a:rPr lang="en-US" dirty="0" smtClean="0"/>
              <a:t> to provide data center services</a:t>
            </a:r>
            <a:r>
              <a:rPr lang="en-US" baseline="0" dirty="0" smtClean="0"/>
              <a:t> are those with any row selected in column 2 for</a:t>
            </a:r>
            <a:r>
              <a:rPr lang="en-US" dirty="0" smtClean="0"/>
              <a:t> Module 5, Question 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using </a:t>
            </a:r>
            <a:r>
              <a:rPr lang="en-US" dirty="0" err="1" smtClean="0"/>
              <a:t>IaaS</a:t>
            </a:r>
            <a:r>
              <a:rPr lang="en-US" dirty="0" smtClean="0"/>
              <a:t> to provide data center services</a:t>
            </a:r>
            <a:r>
              <a:rPr lang="en-US" baseline="0" dirty="0" smtClean="0"/>
              <a:t> are those with any row selected in column 3 for</a:t>
            </a:r>
            <a:r>
              <a:rPr lang="en-US" dirty="0" smtClean="0"/>
              <a:t> Module 5, Question 13.</a:t>
            </a:r>
          </a:p>
          <a:p>
            <a:endParaRPr lang="en-US" dirty="0" smtClean="0"/>
          </a:p>
          <a:p>
            <a:r>
              <a:rPr lang="en-US" dirty="0" smtClean="0"/>
              <a:t>To complete this</a:t>
            </a:r>
            <a:r>
              <a:rPr lang="en-US" baseline="0" dirty="0" smtClean="0"/>
              <a:t> slide, i</a:t>
            </a:r>
            <a:r>
              <a:rPr lang="en-US" dirty="0" smtClean="0"/>
              <a:t>ndicate that your institution uses SaaS,</a:t>
            </a:r>
            <a:r>
              <a:rPr lang="en-US" baseline="0" dirty="0" smtClean="0"/>
              <a:t> </a:t>
            </a:r>
            <a:r>
              <a:rPr lang="en-US" baseline="0" dirty="0" err="1" smtClean="0"/>
              <a:t>PaaS</a:t>
            </a:r>
            <a:r>
              <a:rPr lang="en-US" baseline="0" dirty="0" smtClean="0"/>
              <a:t>, or </a:t>
            </a:r>
            <a:r>
              <a:rPr lang="en-US" baseline="0" dirty="0" err="1" smtClean="0"/>
              <a:t>IaaS</a:t>
            </a:r>
            <a:r>
              <a:rPr lang="en-US" baseline="0" dirty="0" smtClean="0"/>
              <a:t> in data centers </a:t>
            </a:r>
            <a:r>
              <a:rPr lang="en-US" dirty="0" smtClean="0"/>
              <a:t>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42</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deploying communications infrastructure technologies soon are those with column 2 or 3 </a:t>
            </a:r>
            <a:r>
              <a:rPr lang="en-US" baseline="0" dirty="0" smtClean="0"/>
              <a:t>selected</a:t>
            </a:r>
            <a:r>
              <a:rPr lang="en-US" dirty="0" smtClean="0"/>
              <a:t> for Module 6, Question 3.</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or not your in</a:t>
            </a:r>
            <a:r>
              <a:rPr lang="en-US" baseline="0" dirty="0" smtClean="0"/>
              <a:t>stitution has each technology with the appropriate icon.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Deployment is defined as follows:</a:t>
            </a:r>
          </a:p>
          <a:p>
            <a:pPr lvl="1"/>
            <a:r>
              <a:rPr lang="en-US" sz="1200" b="0" i="1" u="none" strike="noStrike" kern="1200" baseline="0" dirty="0" smtClean="0">
                <a:solidFill>
                  <a:schemeClr val="tx1"/>
                </a:solidFill>
                <a:latin typeface="+mn-lt"/>
                <a:ea typeface="+mn-ea"/>
                <a:cs typeface="+mn-cs"/>
              </a:rPr>
              <a:t>No Deployment</a:t>
            </a:r>
            <a:r>
              <a:rPr lang="en-US" sz="1200" b="0" i="0" u="none" strike="noStrike" kern="1200" baseline="0" dirty="0" smtClean="0">
                <a:solidFill>
                  <a:schemeClr val="tx1"/>
                </a:solidFill>
                <a:latin typeface="+mn-lt"/>
                <a:ea typeface="+mn-ea"/>
                <a:cs typeface="+mn-cs"/>
              </a:rPr>
              <a:t>. None of this technology is in place. While an institution might be considering or experimenting with this technology, no work is under way or committed for deployment.</a:t>
            </a:r>
          </a:p>
          <a:p>
            <a:pPr lvl="1"/>
            <a:endParaRPr lang="en-US" dirty="0" smtClean="0"/>
          </a:p>
          <a:p>
            <a:pPr lvl="1"/>
            <a:r>
              <a:rPr lang="en-US" sz="1200" b="0" i="1" u="none" strike="noStrike" kern="1200" baseline="0" dirty="0" smtClean="0">
                <a:solidFill>
                  <a:schemeClr val="tx1"/>
                </a:solidFill>
                <a:latin typeface="+mn-lt"/>
                <a:ea typeface="+mn-ea"/>
                <a:cs typeface="+mn-cs"/>
              </a:rPr>
              <a:t>Expected Deployment:</a:t>
            </a:r>
            <a:r>
              <a:rPr lang="en-US" sz="1200" b="0" i="0" u="none" strike="noStrike" kern="1200" baseline="0" dirty="0" smtClean="0">
                <a:solidFill>
                  <a:schemeClr val="tx1"/>
                </a:solidFill>
                <a:latin typeface="+mn-lt"/>
                <a:ea typeface="+mn-ea"/>
                <a:cs typeface="+mn-cs"/>
              </a:rPr>
              <a:t> Meaningful evaluation of this technology is under way, including development of a plan for deployment. Although the technology is not available to users, staff and partners are evaluating options, with an expectation of deployment within a defined timeframe. Evaluation involves at least multiple person-weeks of staff time developing options and a proposal for required funding.</a:t>
            </a:r>
          </a:p>
          <a:p>
            <a:pPr lvl="1"/>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Initial Deployment: </a:t>
            </a:r>
            <a:r>
              <a:rPr lang="en-US" sz="1200" b="0" i="0" u="none" strike="noStrike" kern="1200" baseline="0" dirty="0" smtClean="0">
                <a:solidFill>
                  <a:schemeClr val="tx1"/>
                </a:solidFill>
                <a:latin typeface="+mn-lt"/>
                <a:ea typeface="+mn-ea"/>
                <a:cs typeface="+mn-cs"/>
              </a:rPr>
              <a:t>Although no users currently have production access to this technology, a deployment plan is in place and staff are investing significant time and resources (multiple person-weeks of effort) in executing that plan to deploy this technology.</a:t>
            </a:r>
            <a:endParaRPr lang="en-US" dirty="0" smtClean="0"/>
          </a:p>
          <a:p>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Targeted Deployment</a:t>
            </a:r>
            <a:r>
              <a:rPr lang="en-US" sz="1200" b="0" i="0" u="none" strike="noStrike" kern="1200" baseline="0" dirty="0" smtClean="0">
                <a:solidFill>
                  <a:schemeClr val="tx1"/>
                </a:solidFill>
                <a:latin typeface="+mn-lt"/>
                <a:ea typeface="+mn-ea"/>
                <a:cs typeface="+mn-cs"/>
              </a:rPr>
              <a:t>. Full, production-quality technical capability is in place, including ongoing maintenance, funding, etc., with</a:t>
            </a:r>
          </a:p>
          <a:p>
            <a:pPr lvl="1"/>
            <a:r>
              <a:rPr lang="en-US" sz="1200" b="0" i="0" u="none" strike="noStrike" kern="1200" baseline="0" dirty="0" smtClean="0">
                <a:solidFill>
                  <a:schemeClr val="tx1"/>
                </a:solidFill>
                <a:latin typeface="+mn-lt"/>
                <a:ea typeface="+mn-ea"/>
                <a:cs typeface="+mn-cs"/>
              </a:rPr>
              <a:t>potential access by selected users but not institution-wide.</a:t>
            </a:r>
          </a:p>
          <a:p>
            <a:pPr lvl="1"/>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Institution-Wide Deployment</a:t>
            </a:r>
            <a:r>
              <a:rPr lang="en-US" sz="1200" b="0" i="0" u="none" strike="noStrike" kern="1200" baseline="0" dirty="0" smtClean="0">
                <a:solidFill>
                  <a:schemeClr val="tx1"/>
                </a:solidFill>
                <a:latin typeface="+mn-lt"/>
                <a:ea typeface="+mn-ea"/>
                <a:cs typeface="+mn-cs"/>
              </a:rPr>
              <a:t>. Full, production-quality technical capability is in place, including ongoing maintenance, funding, etc., with</a:t>
            </a:r>
          </a:p>
          <a:p>
            <a:pPr lvl="1"/>
            <a:r>
              <a:rPr lang="en-US" sz="1200" b="0" i="0" u="none" strike="noStrike" kern="1200" baseline="0" dirty="0" smtClean="0">
                <a:solidFill>
                  <a:schemeClr val="tx1"/>
                </a:solidFill>
                <a:latin typeface="+mn-lt"/>
                <a:ea typeface="+mn-ea"/>
                <a:cs typeface="+mn-cs"/>
              </a:rPr>
              <a:t>deployment supporting potential access institution-wide.</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43</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Proportion of wireless network access points using 802.11ac or 802.11n standard as compared to 802.11a/b/g can be an indicator of network scope and quality.</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percentage of access points that are 802.11n</a:t>
            </a:r>
            <a:r>
              <a:rPr lang="en-US" baseline="0" dirty="0" smtClean="0"/>
              <a:t> is calculated by the total of column 2 </a:t>
            </a:r>
            <a:r>
              <a:rPr lang="en-US" dirty="0" smtClean="0"/>
              <a:t>for Module 6, Question 8 divided</a:t>
            </a:r>
            <a:r>
              <a:rPr lang="en-US" baseline="0" dirty="0" smtClean="0"/>
              <a:t> by the total number of access points reported for Module 6, Question 8</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percentage of access points that are 802.11ac</a:t>
            </a:r>
            <a:r>
              <a:rPr lang="en-US" baseline="0" dirty="0" smtClean="0"/>
              <a:t> is calculated by the total of column 3 </a:t>
            </a:r>
            <a:r>
              <a:rPr lang="en-US" dirty="0" smtClean="0"/>
              <a:t>for Module 6, Question 8 divided</a:t>
            </a:r>
            <a:r>
              <a:rPr lang="en-US" baseline="0" dirty="0" smtClean="0"/>
              <a:t> by the total number of access points reported for Module 6, Question 8</a:t>
            </a:r>
            <a:r>
              <a:rPr lang="en-US" dirty="0" smtClean="0"/>
              <a: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44</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6</a:t>
            </a:fld>
            <a:endParaRPr lang="en-US"/>
          </a:p>
        </p:txBody>
      </p:sp>
    </p:spTree>
    <p:extLst>
      <p:ext uri="{BB962C8B-B14F-4D97-AF65-F5344CB8AC3E}">
        <p14:creationId xmlns:p14="http://schemas.microsoft.com/office/powerpoint/2010/main" val="2246171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a:t>
            </a:r>
            <a:r>
              <a:rPr lang="en-US" baseline="0" dirty="0" smtClean="0"/>
              <a:t> with mandatory information security training for faculty or staff are those with any option selected in column 1, 3, 4, or 5 for Module 7, Question 10</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a:t>
            </a:r>
            <a:r>
              <a:rPr lang="en-US" baseline="0" dirty="0" smtClean="0"/>
              <a:t> with mandatory information security training for students are those with any option selected in column 2 for Module 7, Question 10</a:t>
            </a:r>
            <a:r>
              <a:rPr lang="en-US" dirty="0" smtClean="0"/>
              <a:t>.</a:t>
            </a:r>
          </a:p>
          <a:p>
            <a:endParaRPr lang="en-US" dirty="0" smtClean="0"/>
          </a:p>
          <a:p>
            <a:r>
              <a:rPr lang="en-US" dirty="0" smtClean="0"/>
              <a:t>To complete this</a:t>
            </a:r>
            <a:r>
              <a:rPr lang="en-US" baseline="0" dirty="0" smtClean="0"/>
              <a:t> slide, </a:t>
            </a:r>
            <a:r>
              <a:rPr lang="en-US" dirty="0" smtClean="0"/>
              <a:t>indicate that your institution has each service 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45</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Assessing IT security risk is also an indicator of healthy information security practice.</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a:t>
            </a:r>
            <a:r>
              <a:rPr lang="en-US" baseline="0" dirty="0" smtClean="0"/>
              <a:t> that have conducted any sort of IT security risk assessment are those with any option (except “no risk assessments have been undertaken”) for Module 7, Question 8</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To complete this</a:t>
            </a:r>
            <a:r>
              <a:rPr lang="en-US" baseline="0" dirty="0" smtClean="0"/>
              <a:t> slide, i</a:t>
            </a:r>
            <a:r>
              <a:rPr lang="en-US" dirty="0" smtClean="0"/>
              <a:t>ndicate that your institution has conducted a risk assessment</a:t>
            </a:r>
            <a:r>
              <a:rPr lang="en-US" baseline="0" dirty="0" smtClean="0"/>
              <a:t> </a:t>
            </a:r>
            <a:r>
              <a:rPr lang="en-US" dirty="0" smtClean="0"/>
              <a:t>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46</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Alternative management strategies for information systems and applications are being used to gain efficiency, scalability, flexibility, and effectiveness. Keep an eye on which strategies your peers are using and consider whether they would be right for your institution.</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using a vendor-managed</a:t>
            </a:r>
            <a:r>
              <a:rPr lang="en-US" baseline="0" dirty="0" smtClean="0"/>
              <a:t> </a:t>
            </a:r>
            <a:r>
              <a:rPr lang="en-US" baseline="0" dirty="0" err="1" smtClean="0"/>
              <a:t>SaaS</a:t>
            </a:r>
            <a:r>
              <a:rPr lang="en-US" baseline="0" dirty="0" smtClean="0"/>
              <a:t> management strategy are those with column 4 selected</a:t>
            </a:r>
            <a:r>
              <a:rPr lang="en-US" dirty="0" smtClean="0"/>
              <a:t> for Module 8, Question 3b.</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or not your in</a:t>
            </a:r>
            <a:r>
              <a:rPr lang="en-US" baseline="0" dirty="0" smtClean="0"/>
              <a:t>stitution uses </a:t>
            </a:r>
            <a:r>
              <a:rPr lang="en-US" baseline="0" dirty="0" err="1" smtClean="0"/>
              <a:t>SaaS</a:t>
            </a:r>
            <a:r>
              <a:rPr lang="en-US" baseline="0" dirty="0" smtClean="0"/>
              <a:t> for each system with the appropriate icon.</a:t>
            </a:r>
            <a:endParaRPr lang="en-US"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47</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Identify systems your peers are replacing within the next three years to evaluate whether your institution is ready for a replacement as well. Also, find peers who have recently replaced systems and learn from their experience</a:t>
            </a:r>
            <a:r>
              <a:rPr lang="en-US" sz="1200" b="0" i="0" u="none" strike="noStrike" kern="1200" baseline="0" dirty="0" smtClean="0">
                <a:solidFill>
                  <a:schemeClr val="tx1"/>
                </a:solidFill>
                <a:effectLst/>
                <a:latin typeface="+mn-lt"/>
                <a:ea typeface="+mn-ea"/>
                <a:cs typeface="+mn-cs"/>
              </a:rPr>
              <a:t> before embarking on your own replacement.</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 planning to replace in</a:t>
            </a:r>
            <a:r>
              <a:rPr lang="en-US" baseline="0" dirty="0" smtClean="0"/>
              <a:t> the next three years are those with “yes” selected</a:t>
            </a:r>
            <a:r>
              <a:rPr lang="en-US" dirty="0" smtClean="0"/>
              <a:t> for Module 8, Question 3a.</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or not your in</a:t>
            </a:r>
            <a:r>
              <a:rPr lang="en-US" baseline="0" dirty="0" smtClean="0"/>
              <a:t>stitution has replaced each system or has plans to replace each system with the appropriate icon.</a:t>
            </a:r>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48</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Benchmarks on IT’s capability to deliver on strategic initiatives like analytics are key to determining institutional readiness for adoption. Use the EDUCAUSE Benchmarking Service (BETA) (www.educause.edu/benchmarking) to further assess your institution’s capability in the areas of analytics, culture of innovation, e-learning, information security, IT governance, IT risk management, research computing, and student success.</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a:t>
            </a:r>
            <a:r>
              <a:rPr lang="en-US" baseline="0" dirty="0" smtClean="0"/>
              <a:t> with standardized data to support comparisons within the institution are those that agreed or strongly agreed with item 1.3 in Module 8, Question 7</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a:t>
            </a:r>
            <a:r>
              <a:rPr lang="en-US" baseline="0" dirty="0" smtClean="0"/>
              <a:t> with standardized data to support comparisons across institutions are those that agreed or strongly agreed with item 1.4 in Module 8, Question 7</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institutions</a:t>
            </a:r>
            <a:r>
              <a:rPr lang="en-US" baseline="0" dirty="0" smtClean="0"/>
              <a:t> with key institutional outcomes identified are those that agreed or strongly agreed with item 6.3 in Module 8, Question 7</a:t>
            </a:r>
            <a:r>
              <a:rPr lang="en-US" dirty="0" smtClean="0"/>
              <a:t>.</a:t>
            </a:r>
          </a:p>
          <a:p>
            <a:endParaRPr lang="en-US" dirty="0" smtClean="0"/>
          </a:p>
          <a:p>
            <a:r>
              <a:rPr lang="en-US" dirty="0" smtClean="0"/>
              <a:t>To complete this</a:t>
            </a:r>
            <a:r>
              <a:rPr lang="en-US" baseline="0" dirty="0" smtClean="0"/>
              <a:t> slide, </a:t>
            </a:r>
            <a:r>
              <a:rPr lang="en-US" dirty="0" smtClean="0"/>
              <a:t>indicate that your institution has each service 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49</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53</a:t>
            </a:fld>
            <a:endParaRPr lang="en-US"/>
          </a:p>
        </p:txBody>
      </p:sp>
    </p:spTree>
    <p:extLst>
      <p:ext uri="{BB962C8B-B14F-4D97-AF65-F5344CB8AC3E}">
        <p14:creationId xmlns:p14="http://schemas.microsoft.com/office/powerpoint/2010/main" val="400156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more on benchmarking, view</a:t>
            </a:r>
            <a:r>
              <a:rPr lang="en-US" baseline="0" dirty="0" smtClean="0"/>
              <a:t> the video at </a:t>
            </a:r>
            <a:r>
              <a:rPr lang="pt-BR" dirty="0" smtClean="0"/>
              <a:t>http://vimeo.com/56927071.</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7</a:t>
            </a:fld>
            <a:endParaRPr lang="en-US"/>
          </a:p>
        </p:txBody>
      </p:sp>
    </p:spTree>
    <p:extLst>
      <p:ext uri="{BB962C8B-B14F-4D97-AF65-F5344CB8AC3E}">
        <p14:creationId xmlns:p14="http://schemas.microsoft.com/office/powerpoint/2010/main" val="129113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more on benchmarking, view</a:t>
            </a:r>
            <a:r>
              <a:rPr lang="en-US" baseline="0" dirty="0" smtClean="0"/>
              <a:t> the video at </a:t>
            </a:r>
            <a:r>
              <a:rPr lang="pt-BR" dirty="0" smtClean="0"/>
              <a:t>http://vimeo.com/56927071.</a:t>
            </a:r>
            <a:endParaRPr lang="en-US" dirty="0" smtClean="0"/>
          </a:p>
          <a:p>
            <a:endParaRPr lang="en-US" dirty="0" smtClean="0"/>
          </a:p>
          <a:p>
            <a:pPr marL="0" indent="0">
              <a:buNone/>
            </a:pPr>
            <a:r>
              <a:rPr lang="en-US" sz="1200" dirty="0" smtClean="0">
                <a:solidFill>
                  <a:schemeClr val="tx1"/>
                </a:solidFill>
              </a:rPr>
              <a:t>For a successful benchmarking study, follow these steps:</a:t>
            </a:r>
          </a:p>
          <a:p>
            <a:pPr>
              <a:buFont typeface="+mj-lt"/>
              <a:buAutoNum type="arabicPeriod"/>
            </a:pPr>
            <a:r>
              <a:rPr lang="en-US" sz="1200" b="1" dirty="0" smtClean="0">
                <a:solidFill>
                  <a:schemeClr val="tx1"/>
                </a:solidFill>
              </a:rPr>
              <a:t> Identify your goals:</a:t>
            </a:r>
            <a:r>
              <a:rPr lang="en-US" sz="1200" dirty="0" smtClean="0">
                <a:solidFill>
                  <a:schemeClr val="tx1"/>
                </a:solidFill>
              </a:rPr>
              <a:t> What are your benchmarking needs? What is the goal of this exercise?</a:t>
            </a:r>
          </a:p>
          <a:p>
            <a:pPr>
              <a:buFont typeface="+mj-lt"/>
              <a:buAutoNum type="arabicPeriod"/>
            </a:pPr>
            <a:r>
              <a:rPr lang="en-US" sz="1200" b="1" dirty="0" smtClean="0">
                <a:solidFill>
                  <a:schemeClr val="tx1"/>
                </a:solidFill>
              </a:rPr>
              <a:t> Identify your audience:</a:t>
            </a:r>
            <a:r>
              <a:rPr lang="en-US" sz="1200" dirty="0" smtClean="0">
                <a:solidFill>
                  <a:schemeClr val="tx1"/>
                </a:solidFill>
              </a:rPr>
              <a:t> Are you gathering data for leadership, users, or services owners?</a:t>
            </a:r>
          </a:p>
          <a:p>
            <a:pPr>
              <a:buFont typeface="+mj-lt"/>
              <a:buAutoNum type="arabicPeriod"/>
            </a:pPr>
            <a:r>
              <a:rPr lang="en-US" sz="1200" b="1" dirty="0" smtClean="0">
                <a:solidFill>
                  <a:schemeClr val="tx1"/>
                </a:solidFill>
              </a:rPr>
              <a:t> Identify data sources:</a:t>
            </a:r>
            <a:r>
              <a:rPr lang="en-US" sz="1200" dirty="0" smtClean="0">
                <a:solidFill>
                  <a:schemeClr val="tx1"/>
                </a:solidFill>
              </a:rPr>
              <a:t> What data are available to you today? Do you have the data you need to meet your benchmarking needs? Which groups will you compare against?  </a:t>
            </a:r>
          </a:p>
          <a:p>
            <a:pPr>
              <a:buFont typeface="+mj-lt"/>
              <a:buAutoNum type="arabicPeriod"/>
            </a:pPr>
            <a:r>
              <a:rPr lang="en-US" sz="1200" b="1" dirty="0" smtClean="0">
                <a:solidFill>
                  <a:schemeClr val="tx1"/>
                </a:solidFill>
              </a:rPr>
              <a:t> Evaluate data quality: </a:t>
            </a:r>
            <a:r>
              <a:rPr lang="en-US" sz="1200" dirty="0" smtClean="0">
                <a:solidFill>
                  <a:schemeClr val="tx1"/>
                </a:solidFill>
              </a:rPr>
              <a:t>Once you have data, determine whether they contain any errors. Also, consider whether your data need to be reformatted or cleaned.</a:t>
            </a:r>
          </a:p>
          <a:p>
            <a:pPr>
              <a:buFont typeface="+mj-lt"/>
              <a:buAutoNum type="arabicPeriod"/>
            </a:pPr>
            <a:r>
              <a:rPr lang="en-US" sz="1200" b="1" dirty="0" smtClean="0">
                <a:solidFill>
                  <a:schemeClr val="tx1"/>
                </a:solidFill>
              </a:rPr>
              <a:t> Develop a plan for reporting:</a:t>
            </a:r>
            <a:r>
              <a:rPr lang="en-US" sz="1200" dirty="0" smtClean="0">
                <a:solidFill>
                  <a:schemeClr val="tx1"/>
                </a:solidFill>
              </a:rPr>
              <a:t> When reporting results, consider how the information will be shared and whether you are reporting the data at the right frequency, in the right formats, and to the right people.</a:t>
            </a:r>
          </a:p>
          <a:p>
            <a:pPr>
              <a:buFont typeface="+mj-lt"/>
              <a:buAutoNum type="arabicPeriod"/>
            </a:pPr>
            <a:r>
              <a:rPr lang="en-US" sz="1200" b="1" dirty="0" smtClean="0">
                <a:solidFill>
                  <a:schemeClr val="tx1"/>
                </a:solidFill>
              </a:rPr>
              <a:t> Consider possible outcomes:</a:t>
            </a:r>
            <a:r>
              <a:rPr lang="en-US" sz="1200" dirty="0" smtClean="0">
                <a:solidFill>
                  <a:schemeClr val="tx1"/>
                </a:solidFill>
              </a:rPr>
              <a:t> Will any action take place upon reporting the results? If you have performance targets, will you take action when those targets aren’t met?</a:t>
            </a:r>
          </a:p>
          <a:p>
            <a:pPr>
              <a:buFont typeface="+mj-lt"/>
              <a:buAutoNum type="arabicPeriod"/>
            </a:pPr>
            <a:r>
              <a:rPr lang="en-US" sz="1200" b="1" dirty="0" smtClean="0">
                <a:solidFill>
                  <a:schemeClr val="tx1"/>
                </a:solidFill>
              </a:rPr>
              <a:t> Improve:</a:t>
            </a:r>
            <a:r>
              <a:rPr lang="en-US" sz="1200" dirty="0" smtClean="0">
                <a:solidFill>
                  <a:schemeClr val="tx1"/>
                </a:solidFill>
              </a:rPr>
              <a:t> Finally, in the name of continuous improvement, always explore options for improving any or all elements of a benchmarking effort. </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8</a:t>
            </a:fld>
            <a:endParaRPr lang="en-US"/>
          </a:p>
        </p:txBody>
      </p:sp>
    </p:spTree>
    <p:extLst>
      <p:ext uri="{BB962C8B-B14F-4D97-AF65-F5344CB8AC3E}">
        <p14:creationId xmlns:p14="http://schemas.microsoft.com/office/powerpoint/2010/main" val="129113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12</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Given the variety of institutional missions, strategies, and priorities, no single metric provides a comprehensive benchmark of IT’s value to an institution. For example, total central IT spending as a percentage of institutional expenses can be used to evaluate the role IT plays in terms of institutional spending patterns. Alternatively, total central IT spending per institutional FTE (students and employees) can be used to estimate the amount of IT support individuals at an institution receive.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About the data: </a:t>
            </a:r>
          </a:p>
          <a:p>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i="1" u="none" dirty="0" smtClean="0"/>
              <a:t>Total central IT spending per institutional FTE (students, faculty, and staff)</a:t>
            </a:r>
          </a:p>
          <a:p>
            <a:endParaRPr lang="en-US" u="none" dirty="0" smtClean="0"/>
          </a:p>
          <a:p>
            <a:pPr lvl="1"/>
            <a:r>
              <a:rPr lang="en-US" u="none" dirty="0" smtClean="0"/>
              <a:t>This metric i</a:t>
            </a:r>
            <a:r>
              <a:rPr lang="en-US" dirty="0" smtClean="0"/>
              <a:t>s calculated as central IT expenditures divided by employee FTEs</a:t>
            </a:r>
            <a:r>
              <a:rPr lang="en-US" baseline="0" dirty="0" smtClean="0"/>
              <a:t> </a:t>
            </a:r>
            <a:r>
              <a:rPr lang="en-US" dirty="0" smtClean="0"/>
              <a:t>plus enrolled student FTEs.</a:t>
            </a:r>
          </a:p>
          <a:p>
            <a:pPr lvl="1"/>
            <a:endParaRPr lang="en-US" dirty="0" smtClean="0"/>
          </a:p>
          <a:p>
            <a:pPr marL="457200" marR="0" lvl="2"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and 2013 and where EAPRECTP=1100 in 2010 and 2011).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For more information about IPEDS data please visit http://</a:t>
            </a:r>
            <a:r>
              <a:rPr lang="en-US" dirty="0" err="1" smtClean="0"/>
              <a:t>nces.ed.gov</a:t>
            </a:r>
            <a:r>
              <a:rPr lang="en-US" dirty="0" smtClean="0"/>
              <a:t>/</a:t>
            </a:r>
            <a:r>
              <a:rPr lang="en-US" dirty="0" err="1" smtClean="0"/>
              <a:t>ipeds</a:t>
            </a:r>
            <a:r>
              <a:rPr lang="en-US" dirty="0" smtClean="0"/>
              <a:t>/.</a:t>
            </a:r>
          </a:p>
          <a:p>
            <a:pPr lvl="1"/>
            <a:endParaRPr lang="en-US" u="none" dirty="0" smtClean="0"/>
          </a:p>
          <a:p>
            <a:pPr lvl="1"/>
            <a:r>
              <a:rPr lang="en-US" u="none" dirty="0" smtClean="0"/>
              <a:t>CDS data</a:t>
            </a:r>
            <a:r>
              <a:rPr lang="en-US" u="none" baseline="0" dirty="0" smtClean="0"/>
              <a:t> for this metric </a:t>
            </a:r>
            <a:r>
              <a:rPr lang="en-US" u="none" dirty="0" smtClean="0"/>
              <a:t>are aligned with IPEDS data in the following way:</a:t>
            </a:r>
          </a:p>
          <a:p>
            <a:pPr lvl="1"/>
            <a:endParaRPr lang="en-US" u="none" dirty="0" smtClean="0"/>
          </a:p>
          <a:p>
            <a:pPr lvl="2"/>
            <a:r>
              <a:rPr lang="en-US" u="none" dirty="0" smtClean="0"/>
              <a:t>From CDS 2015*: FY2014/15 CDS data on expenditures / Fall 2013 IPEDS data </a:t>
            </a:r>
          </a:p>
          <a:p>
            <a:pPr lvl="2"/>
            <a:r>
              <a:rPr lang="en-US" u="none" dirty="0" smtClean="0"/>
              <a:t>In 2015, central IT expenditures comes from Module 1, Question 18. </a:t>
            </a:r>
          </a:p>
          <a:p>
            <a:pPr lvl="2"/>
            <a:endParaRPr lang="en-US" u="none" dirty="0" smtClean="0"/>
          </a:p>
          <a:p>
            <a:pPr lvl="2"/>
            <a:r>
              <a:rPr lang="en-US" u="none" dirty="0" smtClean="0"/>
              <a:t>* This ratio is best calculated using Fall 2015 IPEDS data; however, these data are not currently available.</a:t>
            </a:r>
          </a:p>
          <a:p>
            <a:endParaRPr lang="en-US" sz="1200" kern="1200" dirty="0" smtClean="0">
              <a:solidFill>
                <a:schemeClr val="tx1"/>
              </a:solidFill>
              <a:effectLst/>
              <a:latin typeface="+mn-lt"/>
              <a:ea typeface="+mn-ea"/>
              <a:cs typeface="+mn-cs"/>
            </a:endParaRPr>
          </a:p>
          <a:p>
            <a:r>
              <a:rPr lang="en-US" sz="1200" i="1" dirty="0" smtClean="0">
                <a:solidFill>
                  <a:srgbClr val="000000"/>
                </a:solidFill>
                <a:ea typeface="Lucida Grande"/>
              </a:rPr>
              <a:t>Total central IT spending as a percentage of institutional expenses</a:t>
            </a:r>
            <a:r>
              <a:rPr lang="en-US" dirty="0" smtClean="0"/>
              <a:t> </a:t>
            </a:r>
          </a:p>
          <a:p>
            <a:endParaRPr lang="en-US" dirty="0" smtClean="0"/>
          </a:p>
          <a:p>
            <a:pPr lvl="1"/>
            <a:r>
              <a:rPr lang="en-US" dirty="0" smtClean="0"/>
              <a:t>This</a:t>
            </a:r>
            <a:r>
              <a:rPr lang="en-US" baseline="0" dirty="0" smtClean="0"/>
              <a:t> metric </a:t>
            </a:r>
            <a:r>
              <a:rPr lang="en-US" dirty="0" smtClean="0"/>
              <a:t>is calculated as central IT spending divided by institutional expenses.</a:t>
            </a:r>
          </a:p>
          <a:p>
            <a:pPr lvl="1"/>
            <a:endParaRPr lang="en-US" dirty="0" smtClean="0"/>
          </a:p>
          <a:p>
            <a:pPr lvl="1"/>
            <a:r>
              <a:rPr lang="en-US" dirty="0" smtClean="0"/>
              <a:t>The value for institutional expenses is determined using IPEDS data. Using the finance (F1, F2, and F3) tables, institutional expenses is calculated as F1D02 for public institutions, F2B02 for private not-for-profit institutions, and F3E07 for private for-profit institutions. For more information about IPEDS data please visit http://nces.ed.gov/ipeds/. </a:t>
            </a:r>
          </a:p>
          <a:p>
            <a:pPr lvl="1"/>
            <a:endParaRPr lang="en-US" dirty="0" smtClean="0"/>
          </a:p>
          <a:p>
            <a:pPr lvl="1"/>
            <a:r>
              <a:rPr lang="en-US" dirty="0" smtClean="0"/>
              <a:t>CDS data for this metric are aligned with IPEDS data in the following way:</a:t>
            </a:r>
          </a:p>
          <a:p>
            <a:pPr lvl="1"/>
            <a:endParaRPr lang="en-US" dirty="0" smtClean="0"/>
          </a:p>
          <a:p>
            <a:pPr lvl="2"/>
            <a:r>
              <a:rPr lang="en-US" dirty="0" smtClean="0"/>
              <a:t>From CDS 2015*: FY2014/15 CDS data on expenditures / FY2012/13 IPEDS data</a:t>
            </a:r>
          </a:p>
          <a:p>
            <a:pPr lvl="2"/>
            <a:r>
              <a:rPr lang="en-US" dirty="0" smtClean="0"/>
              <a:t>In 2015, central IT expenditures comes from Module 1, Question 18.</a:t>
            </a:r>
          </a:p>
          <a:p>
            <a:pPr lvl="2"/>
            <a:endParaRPr lang="en-US" dirty="0" smtClean="0"/>
          </a:p>
          <a:p>
            <a:pPr lvl="2"/>
            <a:r>
              <a:rPr lang="en-US" dirty="0" smtClean="0"/>
              <a:t>* This ratio is best calculated using FY2014/15 IPEDS data; however, these data are not currently available.</a:t>
            </a:r>
          </a:p>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E6E752-9152-914E-9C79-69F5FADFC4B1}" type="slidenum">
              <a:rPr lang="en-US" smtClean="0"/>
              <a:t>13</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Total central IT spending per institutional FTE (students and employees) can be used to estimate the amount of IT support individuals at an institution receive. A five-year</a:t>
            </a:r>
            <a:r>
              <a:rPr lang="en-US" sz="1200" kern="1200" baseline="0" dirty="0" smtClean="0">
                <a:solidFill>
                  <a:schemeClr val="tx1"/>
                </a:solidFill>
                <a:effectLst/>
                <a:latin typeface="+mn-lt"/>
                <a:ea typeface="+mn-ea"/>
                <a:cs typeface="+mn-cs"/>
              </a:rPr>
              <a:t> trend shows how this support has changed over time.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endParaRPr lang="en-US" u="none" dirty="0" smtClean="0"/>
          </a:p>
          <a:p>
            <a:r>
              <a:rPr lang="en-US" i="1" u="none" dirty="0" smtClean="0"/>
              <a:t>Total central IT spending per institutional FTE (students, faculty, and staff)</a:t>
            </a:r>
          </a:p>
          <a:p>
            <a:endParaRPr lang="en-US" u="none" dirty="0" smtClean="0"/>
          </a:p>
          <a:p>
            <a:pPr lvl="1"/>
            <a:r>
              <a:rPr lang="en-US" u="none" dirty="0" smtClean="0"/>
              <a:t>This metric i</a:t>
            </a:r>
            <a:r>
              <a:rPr lang="en-US" dirty="0" smtClean="0"/>
              <a:t>s calculated as central IT expenditures divided by employee FTEs</a:t>
            </a:r>
            <a:r>
              <a:rPr lang="en-US" baseline="0" dirty="0" smtClean="0"/>
              <a:t> </a:t>
            </a:r>
            <a:r>
              <a:rPr lang="en-US" dirty="0" smtClean="0"/>
              <a:t>plus enrolled student FTEs.</a:t>
            </a:r>
          </a:p>
          <a:p>
            <a:pPr lvl="1"/>
            <a:endParaRPr lang="en-US" dirty="0" smtClean="0"/>
          </a:p>
          <a:p>
            <a:pPr marL="457200" marR="0" lvl="2"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and 2013 and where EAPRECTP=1100 in 2010 and 2011). </a:t>
            </a:r>
          </a:p>
          <a:p>
            <a:pPr lvl="1"/>
            <a:r>
              <a:rPr lang="en-US" dirty="0" smtClean="0"/>
              <a:t> For more information about IPEDS data please visit http://nces.ed.gov/ipeds/.</a:t>
            </a:r>
          </a:p>
          <a:p>
            <a:pPr lvl="1"/>
            <a:endParaRPr lang="en-US" u="none" dirty="0" smtClean="0"/>
          </a:p>
          <a:p>
            <a:pPr lvl="1"/>
            <a:r>
              <a:rPr lang="en-US" u="none" dirty="0" smtClean="0"/>
              <a:t>CDS data</a:t>
            </a:r>
            <a:r>
              <a:rPr lang="en-US" u="none" baseline="0" dirty="0" smtClean="0"/>
              <a:t> for this metric </a:t>
            </a:r>
            <a:r>
              <a:rPr lang="en-US" u="none" dirty="0" smtClean="0"/>
              <a:t>are aligned with IPEDS data in the following way:</a:t>
            </a:r>
          </a:p>
          <a:p>
            <a:pPr lvl="1"/>
            <a:endParaRPr lang="en-US" u="none" dirty="0" smtClean="0"/>
          </a:p>
          <a:p>
            <a:pPr lvl="2"/>
            <a:r>
              <a:rPr lang="en-US" u="none" dirty="0" smtClean="0"/>
              <a:t>From CDS 2015*: FY2014/15 CDS data on expenditures / Fall 2013 IPEDS data </a:t>
            </a:r>
          </a:p>
          <a:p>
            <a:pPr lvl="2"/>
            <a:r>
              <a:rPr lang="en-US" u="none" dirty="0" smtClean="0"/>
              <a:t>In 2015, central IT expenditures comes from Module 1, Question 18. </a:t>
            </a:r>
          </a:p>
          <a:p>
            <a:pPr lvl="1"/>
            <a:endParaRPr lang="en-US" u="none" dirty="0" smtClean="0"/>
          </a:p>
          <a:p>
            <a:pPr lvl="2"/>
            <a:r>
              <a:rPr lang="en-US" u="none" dirty="0" smtClean="0"/>
              <a:t>From CDS 2014**: FY2013/14 CDS data on expenditures / Fall 2013 IPEDS data </a:t>
            </a:r>
          </a:p>
          <a:p>
            <a:pPr lvl="2"/>
            <a:r>
              <a:rPr lang="en-US" u="none" dirty="0" smtClean="0"/>
              <a:t>In 2014, central IT expenditures comes from Module 1, Question 18. </a:t>
            </a:r>
          </a:p>
          <a:p>
            <a:pPr lvl="2"/>
            <a:endParaRPr lang="en-US" u="none" dirty="0" smtClean="0"/>
          </a:p>
          <a:p>
            <a:pPr lvl="2"/>
            <a:r>
              <a:rPr lang="en-US" u="none" dirty="0" smtClean="0"/>
              <a:t>From CDS 2013: FY2012/13 CDS data on expenditures / Fall 2013 IPEDS data </a:t>
            </a:r>
          </a:p>
          <a:p>
            <a:pPr lvl="2"/>
            <a:r>
              <a:rPr lang="en-US" u="none" dirty="0" smtClean="0"/>
              <a:t>In 2013, central IT expenditures comes from Module 1, Question 13. </a:t>
            </a:r>
          </a:p>
          <a:p>
            <a:pPr lvl="2"/>
            <a:endParaRPr lang="en-US" u="none" dirty="0" smtClean="0"/>
          </a:p>
          <a:p>
            <a:pPr lvl="2"/>
            <a:r>
              <a:rPr lang="en-US" u="none" dirty="0" smtClean="0"/>
              <a:t>From CDS 2012***: FY2010/11 CDS data on funding / Fall 2010 IPEDS data</a:t>
            </a:r>
          </a:p>
          <a:p>
            <a:pPr lvl="2"/>
            <a:r>
              <a:rPr lang="en-US" u="none" dirty="0" smtClean="0"/>
              <a:t>In 2012, central IT funding comes from Module 1, Question 16.</a:t>
            </a:r>
          </a:p>
          <a:p>
            <a:pPr lvl="2"/>
            <a:endParaRPr lang="en-US" u="none" dirty="0" smtClean="0"/>
          </a:p>
          <a:p>
            <a:pPr lvl="2"/>
            <a:r>
              <a:rPr lang="en-US" u="none" dirty="0" smtClean="0"/>
              <a:t>From CDS 2011***: FY2009/10 CDS data on funding / Fall 2009 IPEDS data</a:t>
            </a:r>
          </a:p>
          <a:p>
            <a:pPr lvl="2"/>
            <a:r>
              <a:rPr lang="en-US" u="none" dirty="0" smtClean="0"/>
              <a:t>In 2011, central IT funding comes from Module 1, Question 28. </a:t>
            </a:r>
          </a:p>
          <a:p>
            <a:pPr lvl="2"/>
            <a:endParaRPr lang="en-US" u="none" dirty="0" smtClean="0"/>
          </a:p>
          <a:p>
            <a:pPr lvl="2"/>
            <a:r>
              <a:rPr lang="en-US" u="none" dirty="0" smtClean="0"/>
              <a:t>* This ratio is best calculated using Fall 2015 IPEDS data; however, these data are not currently available.</a:t>
            </a: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 This ratio is best calculated using Fall 2014 IPEDS data; however, these data are not currently available.</a:t>
            </a:r>
          </a:p>
          <a:p>
            <a:pPr lvl="2"/>
            <a:r>
              <a:rPr lang="en-US" u="none" dirty="0" smtClean="0"/>
              <a:t>*** Prior to 2013, the survey asked only for central IT funding, not expenditures. Funding is substituted for expenditures in CDS 2012 and 2011. FY2011/12 data were not collected in CDS on either expenditures or funding.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E6E752-9152-914E-9C79-69F5FADFC4B1}" type="slidenum">
              <a:rPr lang="en-US" smtClean="0"/>
              <a:t>14</a:t>
            </a:fld>
            <a:endParaRPr lang="en-US"/>
          </a:p>
        </p:txBody>
      </p:sp>
    </p:spTree>
    <p:extLst>
      <p:ext uri="{BB962C8B-B14F-4D97-AF65-F5344CB8AC3E}">
        <p14:creationId xmlns:p14="http://schemas.microsoft.com/office/powerpoint/2010/main" val="2277384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DU Title B">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DU 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2192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DU Sec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EDU Body 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EDU Body 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2318371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DU St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Quote</a:t>
            </a:r>
          </a:p>
        </p:txBody>
      </p:sp>
      <p:sp>
        <p:nvSpPr>
          <p:cNvPr id="3"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DU E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
        <p:nvSpPr>
          <p:cNvPr id="4"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199" y="6370307"/>
            <a:ext cx="4114801" cy="365125"/>
          </a:xfrm>
          <a:prstGeom prst="rect">
            <a:avLst/>
          </a:prstGeom>
        </p:spPr>
        <p:txBody>
          <a:bodyPr/>
          <a:lstStyle>
            <a:lvl1pPr>
              <a:defRPr sz="1200"/>
            </a:lvl1pPr>
          </a:lstStyle>
          <a:p>
            <a:endParaRPr lang="en-US" dirty="0"/>
          </a:p>
        </p:txBody>
      </p:sp>
      <p:sp>
        <p:nvSpPr>
          <p:cNvPr id="5" name="Slide Number Placeholder 3"/>
          <p:cNvSpPr>
            <a:spLocks noGrp="1"/>
          </p:cNvSpPr>
          <p:nvPr>
            <p:ph type="sldNum" sz="quarter" idx="4"/>
          </p:nvPr>
        </p:nvSpPr>
        <p:spPr>
          <a:xfrm>
            <a:off x="4839913" y="63254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139E3-1A70-2C46-B4B4-0B06D0788945}" type="slidenum">
              <a:rPr lang="en-US" smtClean="0"/>
              <a:t>‹#›</a:t>
            </a:fld>
            <a:endParaRPr lang="en-US"/>
          </a:p>
        </p:txBody>
      </p:sp>
      <p:sp>
        <p:nvSpPr>
          <p:cNvPr id="6" name="Slide Number Placeholder 1"/>
          <p:cNvSpPr txBox="1">
            <a:spLocks/>
          </p:cNvSpPr>
          <p:nvPr userDrawn="1"/>
        </p:nvSpPr>
        <p:spPr>
          <a:xfrm>
            <a:off x="0" y="6477001"/>
            <a:ext cx="990600" cy="3810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E31C96-9645-D544-B01F-A6D62502A709}" type="slidenum">
              <a:rPr lang="en-US" smtClean="0"/>
              <a:pPr/>
              <a:t>‹#›</a:t>
            </a:fld>
            <a:endParaRPr lang="en-US"/>
          </a:p>
        </p:txBody>
      </p:sp>
    </p:spTree>
    <p:extLst>
      <p:ext uri="{BB962C8B-B14F-4D97-AF65-F5344CB8AC3E}">
        <p14:creationId xmlns:p14="http://schemas.microsoft.com/office/powerpoint/2010/main" val="3241957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199" y="6356350"/>
            <a:ext cx="4398109" cy="365125"/>
          </a:xfrm>
          <a:prstGeom prst="rect">
            <a:avLst/>
          </a:prstGeom>
        </p:spPr>
        <p:txBody>
          <a:bodyPr/>
          <a:lstStyle>
            <a:lvl1pPr>
              <a:defRPr sz="1200"/>
            </a:lvl1pPr>
          </a:lstStyle>
          <a:p>
            <a:endParaRPr lang="en-US" dirty="0" smtClean="0"/>
          </a:p>
        </p:txBody>
      </p:sp>
      <p:sp>
        <p:nvSpPr>
          <p:cNvPr id="5" name="Title 1"/>
          <p:cNvSpPr>
            <a:spLocks noGrp="1"/>
          </p:cNvSpPr>
          <p:nvPr>
            <p:ph type="title" hasCustomPrompt="1"/>
          </p:nvPr>
        </p:nvSpPr>
        <p:spPr>
          <a:xfrm>
            <a:off x="457200" y="274639"/>
            <a:ext cx="8229600" cy="467346"/>
          </a:xfrm>
          <a:prstGeom prst="rect">
            <a:avLst/>
          </a:prstGeom>
        </p:spPr>
        <p:txBody>
          <a:bodyPr>
            <a:normAutofit/>
          </a:bodyPr>
          <a:lstStyle>
            <a:lvl1pPr algn="l">
              <a:defRPr sz="2000" b="1"/>
            </a:lvl1pPr>
          </a:lstStyle>
          <a:p>
            <a:r>
              <a:rPr lang="en-US"/>
              <a:t>Report page title</a:t>
            </a:r>
          </a:p>
        </p:txBody>
      </p:sp>
      <p:sp>
        <p:nvSpPr>
          <p:cNvPr id="7" name="Text Placeholder 3"/>
          <p:cNvSpPr>
            <a:spLocks noGrp="1"/>
          </p:cNvSpPr>
          <p:nvPr>
            <p:ph type="body" sz="half" idx="2" hasCustomPrompt="1"/>
          </p:nvPr>
        </p:nvSpPr>
        <p:spPr>
          <a:xfrm>
            <a:off x="457200" y="846138"/>
            <a:ext cx="8229600" cy="804862"/>
          </a:xfrm>
          <a:prstGeom prst="rect">
            <a:avLst/>
          </a:prstGeom>
        </p:spPr>
        <p:txBody>
          <a:bodyPr>
            <a:normAutofit/>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6" name="Slide Number Placeholder 3"/>
          <p:cNvSpPr>
            <a:spLocks noGrp="1"/>
          </p:cNvSpPr>
          <p:nvPr>
            <p:ph type="sldNum" sz="quarter" idx="4"/>
          </p:nvPr>
        </p:nvSpPr>
        <p:spPr>
          <a:xfrm>
            <a:off x="4839913" y="63254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139E3-1A70-2C46-B4B4-0B06D0788945}" type="slidenum">
              <a:rPr lang="en-US" smtClean="0"/>
              <a:t>‹#›</a:t>
            </a:fld>
            <a:endParaRPr lang="en-US"/>
          </a:p>
        </p:txBody>
      </p:sp>
      <p:sp>
        <p:nvSpPr>
          <p:cNvPr id="8" name="Slide Number Placeholder 1"/>
          <p:cNvSpPr txBox="1">
            <a:spLocks/>
          </p:cNvSpPr>
          <p:nvPr userDrawn="1"/>
        </p:nvSpPr>
        <p:spPr>
          <a:xfrm>
            <a:off x="0" y="6477001"/>
            <a:ext cx="990600" cy="3810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E31C96-9645-D544-B01F-A6D62502A709}" type="slidenum">
              <a:rPr lang="en-US" smtClean="0"/>
              <a:pPr/>
              <a:t>‹#›</a:t>
            </a:fld>
            <a:endParaRPr lang="en-US"/>
          </a:p>
        </p:txBody>
      </p:sp>
    </p:spTree>
    <p:extLst>
      <p:ext uri="{BB962C8B-B14F-4D97-AF65-F5344CB8AC3E}">
        <p14:creationId xmlns:p14="http://schemas.microsoft.com/office/powerpoint/2010/main" val="50817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DU 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2192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DU Sec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6"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DU Body 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EDU Body 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2318371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DU St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DU Quo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Quote</a:t>
            </a:r>
          </a:p>
        </p:txBody>
      </p:sp>
      <p:sp>
        <p:nvSpPr>
          <p:cNvPr id="3"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DU E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
        <p:nvSpPr>
          <p:cNvPr id="4"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 Title B">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51" r:id="rId9"/>
    <p:sldLayoutId id="2147483652" r:id="rId10"/>
    <p:sldLayoutId id="2147483653" r:id="rId11"/>
    <p:sldLayoutId id="2147483660" r:id="rId12"/>
    <p:sldLayoutId id="2147483661" r:id="rId13"/>
    <p:sldLayoutId id="2147483654" r:id="rId14"/>
    <p:sldLayoutId id="2147483657" r:id="rId15"/>
    <p:sldLayoutId id="2147483658" r:id="rId16"/>
    <p:sldLayoutId id="2147483671" r:id="rId17"/>
    <p:sldLayoutId id="2147483672"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 TargetMode="External"/><Relationship Id="rId2" Type="http://schemas.openxmlformats.org/officeDocument/2006/relationships/hyperlink" Target="https://www.educause.edu/research-and-publications/research/benchmarking-reports-new-service-beta" TargetMode="Externa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educause.edu/coredat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library.educause.edu/resources/2015/8/calculating-the-costs-of-distributed-it-staff-and-application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net.educause.edu/ir/library/pdf/CDS2015_allfinal.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nces.ed.gov/ipeds/" TargetMode="Externa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coredata@educause.ed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educause.edu/research-and-publications/research/top-10-it-issues"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EDUCAUSE Core Data Service (CDS) Benchmarking Report</a:t>
            </a:r>
            <a:endParaRPr lang="en-US" dirty="0"/>
          </a:p>
        </p:txBody>
      </p:sp>
    </p:spTree>
    <p:extLst>
      <p:ext uri="{BB962C8B-B14F-4D97-AF65-F5344CB8AC3E}">
        <p14:creationId xmlns:p14="http://schemas.microsoft.com/office/powerpoint/2010/main" val="54239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9"/>
            <a:ext cx="4419600" cy="1985962"/>
          </a:xfrm>
        </p:spPr>
        <p:txBody>
          <a:bodyPr>
            <a:noAutofit/>
          </a:bodyPr>
          <a:lstStyle/>
          <a:p>
            <a:pPr algn="ctr"/>
            <a:r>
              <a:rPr lang="en-US" sz="2800" b="0" dirty="0" smtClean="0">
                <a:latin typeface="Arial"/>
                <a:cs typeface="Arial"/>
              </a:rPr>
              <a:t>Next-Level Benchmarking: </a:t>
            </a:r>
            <a:br>
              <a:rPr lang="en-US" sz="2800" b="0" dirty="0" smtClean="0">
                <a:latin typeface="Arial"/>
                <a:cs typeface="Arial"/>
              </a:rPr>
            </a:br>
            <a:r>
              <a:rPr lang="en-US" sz="2800" b="0" dirty="0" smtClean="0">
                <a:latin typeface="Arial"/>
                <a:cs typeface="Arial"/>
              </a:rPr>
              <a:t> </a:t>
            </a:r>
            <a:br>
              <a:rPr lang="en-US" sz="2800" b="0" dirty="0" smtClean="0">
                <a:latin typeface="Arial"/>
                <a:cs typeface="Arial"/>
              </a:rPr>
            </a:br>
            <a:r>
              <a:rPr lang="en-US" sz="2800" b="0" dirty="0" smtClean="0">
                <a:latin typeface="Arial"/>
                <a:cs typeface="Arial"/>
              </a:rPr>
              <a:t>The EDUCAUSE Benchmarking Service</a:t>
            </a:r>
            <a:endParaRPr lang="en-US" sz="2800" b="0" dirty="0">
              <a:latin typeface="Arial"/>
              <a:cs typeface="Arial"/>
            </a:endParaRPr>
          </a:p>
        </p:txBody>
      </p:sp>
      <p:sp>
        <p:nvSpPr>
          <p:cNvPr id="13" name="Text Placeholder 12"/>
          <p:cNvSpPr>
            <a:spLocks noGrp="1"/>
          </p:cNvSpPr>
          <p:nvPr>
            <p:ph type="body" sz="half" idx="2"/>
          </p:nvPr>
        </p:nvSpPr>
        <p:spPr>
          <a:xfrm>
            <a:off x="457200" y="2438400"/>
            <a:ext cx="8229600" cy="4267200"/>
          </a:xfrm>
        </p:spPr>
        <p:txBody>
          <a:bodyPr>
            <a:noAutofit/>
          </a:bodyPr>
          <a:lstStyle/>
          <a:p>
            <a:pPr>
              <a:buClr>
                <a:srgbClr val="B20838"/>
              </a:buClr>
              <a:buFont typeface="Wingdings" pitchFamily="2" charset="2"/>
            </a:pPr>
            <a:r>
              <a:rPr lang="en-US" dirty="0">
                <a:solidFill>
                  <a:schemeClr val="tx1">
                    <a:lumMod val="75000"/>
                    <a:lumOff val="25000"/>
                  </a:schemeClr>
                </a:solidFill>
                <a:latin typeface="Arial"/>
                <a:cs typeface="Arial"/>
              </a:rPr>
              <a:t>In January 2016, EDUCAUSE launched the </a:t>
            </a:r>
            <a:r>
              <a:rPr lang="en-US" dirty="0">
                <a:solidFill>
                  <a:schemeClr val="tx1">
                    <a:lumMod val="75000"/>
                    <a:lumOff val="25000"/>
                  </a:schemeClr>
                </a:solidFill>
                <a:latin typeface="Arial"/>
                <a:cs typeface="Arial"/>
                <a:hlinkClick r:id="rId2"/>
              </a:rPr>
              <a:t>EDUCAUSE Benchmarking </a:t>
            </a:r>
            <a:r>
              <a:rPr lang="en-US" dirty="0" smtClean="0">
                <a:solidFill>
                  <a:schemeClr val="tx1">
                    <a:lumMod val="75000"/>
                    <a:lumOff val="25000"/>
                  </a:schemeClr>
                </a:solidFill>
                <a:latin typeface="Arial"/>
                <a:cs typeface="Arial"/>
                <a:hlinkClick r:id="rId2"/>
              </a:rPr>
              <a:t>Service</a:t>
            </a:r>
            <a:r>
              <a:rPr lang="en-US" dirty="0" smtClean="0">
                <a:solidFill>
                  <a:schemeClr val="tx1">
                    <a:lumMod val="75000"/>
                    <a:lumOff val="25000"/>
                  </a:schemeClr>
                </a:solidFill>
                <a:latin typeface="Arial"/>
                <a:cs typeface="Arial"/>
              </a:rPr>
              <a:t> (BETA).  </a:t>
            </a:r>
            <a:r>
              <a:rPr lang="en-US" dirty="0">
                <a:solidFill>
                  <a:schemeClr val="tx1">
                    <a:lumMod val="75000"/>
                    <a:lumOff val="25000"/>
                  </a:schemeClr>
                </a:solidFill>
                <a:latin typeface="Arial"/>
                <a:cs typeface="Arial"/>
              </a:rPr>
              <a:t>This service is built on the </a:t>
            </a:r>
            <a:r>
              <a:rPr lang="en-US" dirty="0">
                <a:solidFill>
                  <a:schemeClr val="tx1">
                    <a:lumMod val="75000"/>
                    <a:lumOff val="25000"/>
                  </a:schemeClr>
                </a:solidFill>
                <a:latin typeface="Arial"/>
                <a:cs typeface="Arial"/>
                <a:hlinkClick r:id="rId3"/>
              </a:rPr>
              <a:t>Core Data Service (CDS)</a:t>
            </a:r>
            <a:r>
              <a:rPr lang="en-US" dirty="0">
                <a:solidFill>
                  <a:schemeClr val="tx1">
                    <a:lumMod val="75000"/>
                    <a:lumOff val="25000"/>
                  </a:schemeClr>
                </a:solidFill>
                <a:latin typeface="Arial"/>
                <a:cs typeface="Arial"/>
              </a:rPr>
              <a:t> </a:t>
            </a:r>
            <a:r>
              <a:rPr lang="en-US" dirty="0" smtClean="0">
                <a:solidFill>
                  <a:schemeClr val="tx1">
                    <a:lumMod val="75000"/>
                    <a:lumOff val="25000"/>
                  </a:schemeClr>
                </a:solidFill>
                <a:latin typeface="Arial"/>
                <a:cs typeface="Arial"/>
              </a:rPr>
              <a:t>database </a:t>
            </a:r>
            <a:r>
              <a:rPr lang="en-US" dirty="0">
                <a:solidFill>
                  <a:schemeClr val="tx1">
                    <a:lumMod val="75000"/>
                    <a:lumOff val="25000"/>
                  </a:schemeClr>
                </a:solidFill>
                <a:latin typeface="Arial"/>
                <a:cs typeface="Arial"/>
              </a:rPr>
              <a:t>but broadens both audience and application. CDS helps CIOs benchmark the staffing, financials, and services of their IT organizations. The EDUCAUSE Benchmarking </a:t>
            </a:r>
            <a:r>
              <a:rPr lang="en-US" dirty="0" smtClean="0">
                <a:solidFill>
                  <a:schemeClr val="tx1">
                    <a:lumMod val="75000"/>
                    <a:lumOff val="25000"/>
                  </a:schemeClr>
                </a:solidFill>
                <a:latin typeface="Arial"/>
                <a:cs typeface="Arial"/>
              </a:rPr>
              <a:t>Service (BETA) </a:t>
            </a:r>
            <a:r>
              <a:rPr lang="en-US" dirty="0">
                <a:solidFill>
                  <a:schemeClr val="tx1">
                    <a:lumMod val="75000"/>
                    <a:lumOff val="25000"/>
                  </a:schemeClr>
                </a:solidFill>
                <a:latin typeface="Arial"/>
                <a:cs typeface="Arial"/>
              </a:rPr>
              <a:t>takes the use of analytics to the next level by helping CIOs and other campus leaders measure progress on </a:t>
            </a:r>
            <a:r>
              <a:rPr lang="en-US" dirty="0" smtClean="0">
                <a:solidFill>
                  <a:schemeClr val="tx1">
                    <a:lumMod val="75000"/>
                    <a:lumOff val="25000"/>
                  </a:schemeClr>
                </a:solidFill>
                <a:latin typeface="Arial"/>
                <a:cs typeface="Arial"/>
              </a:rPr>
              <a:t>campus-wide </a:t>
            </a:r>
            <a:r>
              <a:rPr lang="en-US" dirty="0">
                <a:solidFill>
                  <a:schemeClr val="tx1">
                    <a:lumMod val="75000"/>
                    <a:lumOff val="25000"/>
                  </a:schemeClr>
                </a:solidFill>
                <a:latin typeface="Arial"/>
                <a:cs typeface="Arial"/>
              </a:rPr>
              <a:t>strategic initiatives.</a:t>
            </a:r>
          </a:p>
          <a:p>
            <a:pPr>
              <a:buClr>
                <a:srgbClr val="B20838"/>
              </a:buClr>
              <a:buFont typeface="Wingdings" pitchFamily="2" charset="2"/>
            </a:pPr>
            <a:endParaRPr lang="en-US" dirty="0">
              <a:solidFill>
                <a:schemeClr val="tx1">
                  <a:lumMod val="75000"/>
                  <a:lumOff val="25000"/>
                </a:schemeClr>
              </a:solidFill>
              <a:latin typeface="Arial"/>
              <a:cs typeface="Arial"/>
            </a:endParaRPr>
          </a:p>
          <a:p>
            <a:pPr>
              <a:buClr>
                <a:srgbClr val="B20838"/>
              </a:buClr>
              <a:buFont typeface="Wingdings" pitchFamily="2" charset="2"/>
            </a:pPr>
            <a:r>
              <a:rPr lang="en-US" dirty="0">
                <a:solidFill>
                  <a:schemeClr val="tx1">
                    <a:lumMod val="75000"/>
                    <a:lumOff val="25000"/>
                  </a:schemeClr>
                </a:solidFill>
                <a:latin typeface="Arial"/>
                <a:cs typeface="Arial"/>
              </a:rPr>
              <a:t>The service provides capability reports comprised of maturity and deployment indexes for </a:t>
            </a:r>
            <a:r>
              <a:rPr lang="en-US" dirty="0" smtClean="0">
                <a:solidFill>
                  <a:schemeClr val="tx1">
                    <a:lumMod val="75000"/>
                    <a:lumOff val="25000"/>
                  </a:schemeClr>
                </a:solidFill>
                <a:latin typeface="Arial"/>
                <a:cs typeface="Arial"/>
              </a:rPr>
              <a:t>a suite of strategic initiatives. </a:t>
            </a:r>
            <a:r>
              <a:rPr lang="en-US" dirty="0">
                <a:solidFill>
                  <a:schemeClr val="tx1">
                    <a:lumMod val="75000"/>
                    <a:lumOff val="25000"/>
                  </a:schemeClr>
                </a:solidFill>
                <a:latin typeface="Arial"/>
                <a:cs typeface="Arial"/>
              </a:rPr>
              <a:t>Participants gain access to semi-customized benchmarking reports which can be used </a:t>
            </a:r>
            <a:r>
              <a:rPr lang="en-US" dirty="0" smtClean="0">
                <a:solidFill>
                  <a:schemeClr val="tx1">
                    <a:lumMod val="75000"/>
                    <a:lumOff val="25000"/>
                  </a:schemeClr>
                </a:solidFill>
                <a:latin typeface="Arial"/>
                <a:cs typeface="Arial"/>
              </a:rPr>
              <a:t>to: </a:t>
            </a:r>
          </a:p>
          <a:p>
            <a:pPr marL="228600" indent="-228600">
              <a:buClr>
                <a:srgbClr val="B20838"/>
              </a:buClr>
              <a:buFont typeface="+mj-lt"/>
              <a:buAutoNum type="arabicPeriod"/>
            </a:pPr>
            <a:r>
              <a:rPr lang="en-US" dirty="0" smtClean="0">
                <a:solidFill>
                  <a:schemeClr val="tx1">
                    <a:lumMod val="75000"/>
                    <a:lumOff val="25000"/>
                  </a:schemeClr>
                </a:solidFill>
                <a:latin typeface="Arial"/>
                <a:cs typeface="Arial"/>
              </a:rPr>
              <a:t>Assess </a:t>
            </a:r>
            <a:r>
              <a:rPr lang="en-US" dirty="0">
                <a:solidFill>
                  <a:schemeClr val="tx1">
                    <a:lumMod val="75000"/>
                    <a:lumOff val="25000"/>
                  </a:schemeClr>
                </a:solidFill>
                <a:latin typeface="Arial"/>
                <a:cs typeface="Arial"/>
              </a:rPr>
              <a:t>the organizational capability for </a:t>
            </a:r>
            <a:r>
              <a:rPr lang="en-US" dirty="0" smtClean="0">
                <a:solidFill>
                  <a:schemeClr val="tx1">
                    <a:lumMod val="75000"/>
                    <a:lumOff val="25000"/>
                  </a:schemeClr>
                </a:solidFill>
                <a:latin typeface="Arial"/>
                <a:cs typeface="Arial"/>
              </a:rPr>
              <a:t>initiatives</a:t>
            </a:r>
          </a:p>
          <a:p>
            <a:pPr marL="228600" indent="-228600">
              <a:buClr>
                <a:srgbClr val="B20838"/>
              </a:buClr>
              <a:buFont typeface="+mj-lt"/>
              <a:buAutoNum type="arabicPeriod"/>
            </a:pPr>
            <a:r>
              <a:rPr lang="en-US" dirty="0" smtClean="0">
                <a:solidFill>
                  <a:schemeClr val="tx1">
                    <a:lumMod val="75000"/>
                    <a:lumOff val="25000"/>
                  </a:schemeClr>
                </a:solidFill>
                <a:latin typeface="Arial"/>
                <a:cs typeface="Arial"/>
              </a:rPr>
              <a:t>Communicate the value and relevance of information technology </a:t>
            </a:r>
          </a:p>
          <a:p>
            <a:pPr marL="228600" indent="-228600">
              <a:buClr>
                <a:srgbClr val="B20838"/>
              </a:buClr>
              <a:buFont typeface="+mj-lt"/>
              <a:buAutoNum type="arabicPeriod"/>
            </a:pPr>
            <a:endParaRPr lang="en-US" dirty="0">
              <a:solidFill>
                <a:schemeClr val="tx1">
                  <a:lumMod val="75000"/>
                  <a:lumOff val="25000"/>
                </a:schemeClr>
              </a:solidFill>
              <a:latin typeface="Arial"/>
              <a:cs typeface="Arial"/>
            </a:endParaRPr>
          </a:p>
          <a:p>
            <a:pPr>
              <a:buClr>
                <a:srgbClr val="B20838"/>
              </a:buClr>
            </a:pPr>
            <a:r>
              <a:rPr lang="en-US" dirty="0" smtClean="0">
                <a:solidFill>
                  <a:schemeClr val="tx1">
                    <a:lumMod val="75000"/>
                    <a:lumOff val="25000"/>
                  </a:schemeClr>
                </a:solidFill>
                <a:latin typeface="Arial"/>
                <a:cs typeface="Arial"/>
              </a:rPr>
              <a:t>The </a:t>
            </a:r>
            <a:r>
              <a:rPr lang="en-US" dirty="0">
                <a:solidFill>
                  <a:schemeClr val="tx1">
                    <a:lumMod val="75000"/>
                    <a:lumOff val="25000"/>
                  </a:schemeClr>
                </a:solidFill>
                <a:latin typeface="Arial"/>
                <a:cs typeface="Arial"/>
              </a:rPr>
              <a:t>reports support an institution's efforts to</a:t>
            </a:r>
            <a:r>
              <a:rPr lang="en-US" dirty="0" smtClean="0">
                <a:solidFill>
                  <a:schemeClr val="tx1">
                    <a:lumMod val="75000"/>
                    <a:lumOff val="25000"/>
                  </a:schemeClr>
                </a:solidFill>
                <a:latin typeface="Arial"/>
                <a:cs typeface="Arial"/>
              </a:rPr>
              <a:t>:</a:t>
            </a:r>
          </a:p>
          <a:p>
            <a:pPr marL="171450" indent="-171450">
              <a:buClr>
                <a:srgbClr val="B20838"/>
              </a:buClr>
              <a:buFont typeface="Arial"/>
              <a:buChar char="•"/>
            </a:pPr>
            <a:r>
              <a:rPr lang="en-US" dirty="0" smtClean="0">
                <a:solidFill>
                  <a:schemeClr val="tx1">
                    <a:lumMod val="75000"/>
                    <a:lumOff val="25000"/>
                  </a:schemeClr>
                </a:solidFill>
                <a:latin typeface="Arial"/>
                <a:cs typeface="Arial"/>
              </a:rPr>
              <a:t>Measure </a:t>
            </a:r>
            <a:r>
              <a:rPr lang="en-US" dirty="0">
                <a:solidFill>
                  <a:schemeClr val="tx1">
                    <a:lumMod val="75000"/>
                    <a:lumOff val="25000"/>
                  </a:schemeClr>
                </a:solidFill>
                <a:latin typeface="Arial"/>
                <a:cs typeface="Arial"/>
              </a:rPr>
              <a:t>the capability to deliver IT services and applications in a given </a:t>
            </a:r>
            <a:r>
              <a:rPr lang="en-US" dirty="0" smtClean="0">
                <a:solidFill>
                  <a:schemeClr val="tx1">
                    <a:lumMod val="75000"/>
                    <a:lumOff val="25000"/>
                  </a:schemeClr>
                </a:solidFill>
                <a:latin typeface="Arial"/>
                <a:cs typeface="Arial"/>
              </a:rPr>
              <a:t>area</a:t>
            </a:r>
            <a:endParaRPr lang="en-US" dirty="0">
              <a:solidFill>
                <a:schemeClr val="tx1">
                  <a:lumMod val="75000"/>
                  <a:lumOff val="25000"/>
                </a:schemeClr>
              </a:solidFill>
              <a:latin typeface="Arial"/>
              <a:cs typeface="Arial"/>
            </a:endParaRPr>
          </a:p>
          <a:p>
            <a:pPr marL="171450" indent="-171450">
              <a:buClr>
                <a:srgbClr val="B20838"/>
              </a:buClr>
              <a:buFont typeface="Arial"/>
              <a:buChar char="•"/>
            </a:pPr>
            <a:r>
              <a:rPr lang="en-US" dirty="0">
                <a:solidFill>
                  <a:schemeClr val="tx1">
                    <a:lumMod val="75000"/>
                    <a:lumOff val="25000"/>
                  </a:schemeClr>
                </a:solidFill>
                <a:latin typeface="Arial"/>
                <a:cs typeface="Arial"/>
              </a:rPr>
              <a:t>Examine multiple dimensions of </a:t>
            </a:r>
            <a:r>
              <a:rPr lang="en-US" dirty="0" smtClean="0">
                <a:solidFill>
                  <a:schemeClr val="tx1">
                    <a:lumMod val="75000"/>
                    <a:lumOff val="25000"/>
                  </a:schemeClr>
                </a:solidFill>
                <a:latin typeface="Arial"/>
                <a:cs typeface="Arial"/>
              </a:rPr>
              <a:t>progress—technical </a:t>
            </a:r>
            <a:r>
              <a:rPr lang="en-US" dirty="0">
                <a:solidFill>
                  <a:schemeClr val="tx1">
                    <a:lumMod val="75000"/>
                    <a:lumOff val="25000"/>
                  </a:schemeClr>
                </a:solidFill>
                <a:latin typeface="Arial"/>
                <a:cs typeface="Arial"/>
              </a:rPr>
              <a:t>and </a:t>
            </a:r>
            <a:r>
              <a:rPr lang="en-US" dirty="0" smtClean="0">
                <a:solidFill>
                  <a:schemeClr val="tx1">
                    <a:lumMod val="75000"/>
                    <a:lumOff val="25000"/>
                  </a:schemeClr>
                </a:solidFill>
                <a:latin typeface="Arial"/>
                <a:cs typeface="Arial"/>
              </a:rPr>
              <a:t>nontechnical—such </a:t>
            </a:r>
            <a:r>
              <a:rPr lang="en-US" dirty="0">
                <a:solidFill>
                  <a:schemeClr val="tx1">
                    <a:lumMod val="75000"/>
                    <a:lumOff val="25000"/>
                  </a:schemeClr>
                </a:solidFill>
                <a:latin typeface="Arial"/>
                <a:cs typeface="Arial"/>
              </a:rPr>
              <a:t>as culture, process, expertise, investment, and </a:t>
            </a:r>
            <a:r>
              <a:rPr lang="en-US" dirty="0" smtClean="0">
                <a:solidFill>
                  <a:schemeClr val="tx1">
                    <a:lumMod val="75000"/>
                    <a:lumOff val="25000"/>
                  </a:schemeClr>
                </a:solidFill>
                <a:latin typeface="Arial"/>
                <a:cs typeface="Arial"/>
              </a:rPr>
              <a:t>governance</a:t>
            </a:r>
            <a:endParaRPr lang="en-US" dirty="0">
              <a:solidFill>
                <a:schemeClr val="tx1">
                  <a:lumMod val="75000"/>
                  <a:lumOff val="25000"/>
                </a:schemeClr>
              </a:solidFill>
              <a:latin typeface="Arial"/>
              <a:cs typeface="Arial"/>
            </a:endParaRPr>
          </a:p>
          <a:p>
            <a:pPr marL="171450" indent="-171450">
              <a:buClr>
                <a:srgbClr val="B20838"/>
              </a:buClr>
              <a:buFont typeface="Arial"/>
              <a:buChar char="•"/>
            </a:pPr>
            <a:r>
              <a:rPr lang="en-US" dirty="0">
                <a:solidFill>
                  <a:schemeClr val="tx1">
                    <a:lumMod val="75000"/>
                    <a:lumOff val="25000"/>
                  </a:schemeClr>
                </a:solidFill>
                <a:latin typeface="Arial"/>
                <a:cs typeface="Arial"/>
              </a:rPr>
              <a:t>Enable institutional leaders to determine where they are in delivering a </a:t>
            </a:r>
            <a:r>
              <a:rPr lang="en-US" dirty="0" smtClean="0">
                <a:solidFill>
                  <a:schemeClr val="tx1">
                    <a:lumMod val="75000"/>
                    <a:lumOff val="25000"/>
                  </a:schemeClr>
                </a:solidFill>
                <a:latin typeface="Arial"/>
                <a:cs typeface="Arial"/>
              </a:rPr>
              <a:t>service and </a:t>
            </a:r>
            <a:r>
              <a:rPr lang="en-US" dirty="0">
                <a:solidFill>
                  <a:schemeClr val="tx1">
                    <a:lumMod val="75000"/>
                    <a:lumOff val="25000"/>
                  </a:schemeClr>
                </a:solidFill>
                <a:latin typeface="Arial"/>
                <a:cs typeface="Arial"/>
              </a:rPr>
              <a:t>where they aspire to </a:t>
            </a:r>
            <a:r>
              <a:rPr lang="en-US" dirty="0" smtClean="0">
                <a:solidFill>
                  <a:schemeClr val="tx1">
                    <a:lumMod val="75000"/>
                    <a:lumOff val="25000"/>
                  </a:schemeClr>
                </a:solidFill>
                <a:latin typeface="Arial"/>
                <a:cs typeface="Arial"/>
              </a:rPr>
              <a:t>be</a:t>
            </a:r>
            <a:endParaRPr lang="en-US" dirty="0">
              <a:solidFill>
                <a:schemeClr val="tx1">
                  <a:lumMod val="75000"/>
                  <a:lumOff val="25000"/>
                </a:schemeClr>
              </a:solidFill>
              <a:latin typeface="Arial"/>
              <a:cs typeface="Arial"/>
            </a:endParaRPr>
          </a:p>
          <a:p>
            <a:pPr marL="171450" indent="-171450">
              <a:buClr>
                <a:srgbClr val="B20838"/>
              </a:buClr>
              <a:buFont typeface="Arial"/>
              <a:buChar char="•"/>
            </a:pPr>
            <a:r>
              <a:rPr lang="en-US" dirty="0">
                <a:solidFill>
                  <a:schemeClr val="tx1">
                    <a:lumMod val="75000"/>
                    <a:lumOff val="25000"/>
                  </a:schemeClr>
                </a:solidFill>
                <a:latin typeface="Arial"/>
                <a:cs typeface="Arial"/>
              </a:rPr>
              <a:t>Measure the degree to which an institution has deployed the technologies related to delivering a service, based on a standard scale reflecting stages of </a:t>
            </a:r>
            <a:r>
              <a:rPr lang="en-US" dirty="0" smtClean="0">
                <a:solidFill>
                  <a:schemeClr val="tx1">
                    <a:lumMod val="75000"/>
                    <a:lumOff val="25000"/>
                  </a:schemeClr>
                </a:solidFill>
                <a:latin typeface="Arial"/>
                <a:cs typeface="Arial"/>
              </a:rPr>
              <a:t>deployment</a:t>
            </a:r>
            <a:endParaRPr lang="en-US" dirty="0">
              <a:solidFill>
                <a:schemeClr val="tx1">
                  <a:lumMod val="75000"/>
                  <a:lumOff val="25000"/>
                </a:schemeClr>
              </a:solidFill>
              <a:latin typeface="Arial"/>
              <a:cs typeface="Arial"/>
            </a:endParaRPr>
          </a:p>
          <a:p>
            <a:pPr marL="171450" indent="-171450">
              <a:buClr>
                <a:srgbClr val="B20838"/>
              </a:buClr>
              <a:buFont typeface="Arial"/>
              <a:buChar char="•"/>
            </a:pPr>
            <a:r>
              <a:rPr lang="en-US" dirty="0">
                <a:solidFill>
                  <a:schemeClr val="tx1">
                    <a:lumMod val="75000"/>
                    <a:lumOff val="25000"/>
                  </a:schemeClr>
                </a:solidFill>
                <a:latin typeface="Arial"/>
                <a:cs typeface="Arial"/>
              </a:rPr>
              <a:t>Measure maturity in innovation broadly, reflecting on key elements to help develop and maintain a culture of innovation that supports the use of new technology in support of institutional and student </a:t>
            </a:r>
            <a:r>
              <a:rPr lang="en-US" dirty="0" smtClean="0">
                <a:solidFill>
                  <a:schemeClr val="tx1">
                    <a:lumMod val="75000"/>
                    <a:lumOff val="25000"/>
                  </a:schemeClr>
                </a:solidFill>
                <a:latin typeface="Arial"/>
                <a:cs typeface="Arial"/>
              </a:rPr>
              <a:t>success</a:t>
            </a:r>
            <a:endParaRPr lang="en-US" dirty="0">
              <a:solidFill>
                <a:schemeClr val="tx1">
                  <a:lumMod val="75000"/>
                  <a:lumOff val="25000"/>
                </a:schemeClr>
              </a:solidFill>
              <a:latin typeface="Arial"/>
              <a:cs typeface="Arial"/>
            </a:endParaRPr>
          </a:p>
          <a:p>
            <a:endParaRPr lang="en-US" sz="1000" dirty="0">
              <a:latin typeface="Arial"/>
              <a:cs typeface="Arial"/>
            </a:endParaRPr>
          </a:p>
        </p:txBody>
      </p:sp>
      <p:pic>
        <p:nvPicPr>
          <p:cNvPr id="3" name="Picture 2"/>
          <p:cNvPicPr>
            <a:picLocks noChangeAspect="1"/>
          </p:cNvPicPr>
          <p:nvPr/>
        </p:nvPicPr>
        <p:blipFill rotWithShape="1">
          <a:blip r:embed="rId4"/>
          <a:srcRect b="53889"/>
          <a:stretch/>
        </p:blipFill>
        <p:spPr>
          <a:xfrm>
            <a:off x="4572000" y="152400"/>
            <a:ext cx="4427883" cy="210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96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867" y="324679"/>
            <a:ext cx="8552411" cy="685799"/>
          </a:xfrm>
        </p:spPr>
        <p:txBody>
          <a:bodyPr/>
          <a:lstStyle/>
          <a:p>
            <a:r>
              <a:rPr lang="en-US" sz="2800" dirty="0" smtClean="0"/>
              <a:t>Summary of the Landscape</a:t>
            </a:r>
            <a:endParaRPr lang="en-US" sz="2800" dirty="0"/>
          </a:p>
        </p:txBody>
      </p:sp>
      <p:sp>
        <p:nvSpPr>
          <p:cNvPr id="3" name="Content Placeholder 2"/>
          <p:cNvSpPr>
            <a:spLocks noGrp="1"/>
          </p:cNvSpPr>
          <p:nvPr>
            <p:ph idx="1"/>
          </p:nvPr>
        </p:nvSpPr>
        <p:spPr>
          <a:xfrm>
            <a:off x="381000" y="914400"/>
            <a:ext cx="8458200" cy="5156198"/>
          </a:xfrm>
        </p:spPr>
        <p:txBody>
          <a:bodyPr/>
          <a:lstStyle/>
          <a:p>
            <a:pPr marL="0" indent="0">
              <a:buNone/>
            </a:pPr>
            <a:r>
              <a:rPr lang="en-US" sz="1200" dirty="0" smtClean="0">
                <a:solidFill>
                  <a:schemeClr val="tx1"/>
                </a:solidFill>
              </a:rPr>
              <a:t>To provide a brief, high-level view of the data contained within this report, below are the nonspecialized </a:t>
            </a:r>
            <a:r>
              <a:rPr lang="en-US" sz="1200" dirty="0">
                <a:solidFill>
                  <a:schemeClr val="tx1"/>
                </a:solidFill>
              </a:rPr>
              <a:t>U.S. </a:t>
            </a:r>
            <a:r>
              <a:rPr lang="en-US" sz="1200" dirty="0" smtClean="0">
                <a:solidFill>
                  <a:schemeClr val="tx1"/>
                </a:solidFill>
              </a:rPr>
              <a:t>metrics for some of the most commonly used CDS benchmarks:</a:t>
            </a:r>
          </a:p>
          <a:p>
            <a:pPr marL="0" indent="0">
              <a:buNone/>
            </a:pPr>
            <a:endParaRPr lang="en-US" sz="1200" dirty="0" smtClean="0"/>
          </a:p>
          <a:p>
            <a:pPr marL="0" indent="0">
              <a:buNone/>
            </a:pPr>
            <a:r>
              <a:rPr lang="en-US" sz="1200" b="1" dirty="0" smtClean="0"/>
              <a:t>IT Financials</a:t>
            </a:r>
          </a:p>
          <a:p>
            <a:r>
              <a:rPr lang="en-US" sz="1200" dirty="0" smtClean="0">
                <a:solidFill>
                  <a:schemeClr val="tx1"/>
                </a:solidFill>
                <a:ea typeface="Lucida Grande"/>
              </a:rPr>
              <a:t>$917 	Total central IT spending per institutional FTE (students, faculty, and staff) </a:t>
            </a:r>
          </a:p>
          <a:p>
            <a:r>
              <a:rPr lang="en-US" sz="1200" dirty="0" smtClean="0">
                <a:solidFill>
                  <a:schemeClr val="tx1"/>
                </a:solidFill>
                <a:ea typeface="Lucida Grande"/>
              </a:rPr>
              <a:t>4.2%  	Total central IT spending as a percentage of institutional expenses</a:t>
            </a:r>
          </a:p>
          <a:p>
            <a:r>
              <a:rPr lang="en-US" sz="1200" dirty="0" smtClean="0">
                <a:solidFill>
                  <a:schemeClr val="tx1"/>
                </a:solidFill>
              </a:rPr>
              <a:t>53%	Central IT compensation spending as a percentage of total central IT spending</a:t>
            </a:r>
          </a:p>
          <a:p>
            <a:r>
              <a:rPr lang="en-US" sz="1200" dirty="0" smtClean="0">
                <a:solidFill>
                  <a:schemeClr val="tx1"/>
                </a:solidFill>
              </a:rPr>
              <a:t>34%	Central IT </a:t>
            </a:r>
            <a:r>
              <a:rPr lang="en-US" sz="1200" dirty="0" err="1" smtClean="0">
                <a:solidFill>
                  <a:schemeClr val="tx1"/>
                </a:solidFill>
              </a:rPr>
              <a:t>noncompensation</a:t>
            </a:r>
            <a:r>
              <a:rPr lang="en-US" sz="1200" dirty="0" smtClean="0">
                <a:solidFill>
                  <a:schemeClr val="tx1"/>
                </a:solidFill>
              </a:rPr>
              <a:t> operating spending as a percentage of total central IT spending</a:t>
            </a:r>
          </a:p>
          <a:p>
            <a:r>
              <a:rPr lang="en-US" sz="1200" dirty="0" smtClean="0">
                <a:solidFill>
                  <a:schemeClr val="tx1"/>
                </a:solidFill>
              </a:rPr>
              <a:t>8%	Central IT capital spending as a percentage of total central IT spending</a:t>
            </a:r>
          </a:p>
          <a:p>
            <a:pPr marL="0" indent="0">
              <a:buNone/>
            </a:pPr>
            <a:endParaRPr lang="en-US" sz="1200" dirty="0" smtClean="0"/>
          </a:p>
          <a:p>
            <a:pPr marL="0" indent="0">
              <a:buNone/>
            </a:pPr>
            <a:r>
              <a:rPr lang="en-US" sz="1200" b="1" dirty="0" smtClean="0"/>
              <a:t>IT Staffing</a:t>
            </a:r>
            <a:endParaRPr lang="en-US" sz="1200" b="1" dirty="0"/>
          </a:p>
          <a:p>
            <a:r>
              <a:rPr lang="en-US" sz="1200" dirty="0" smtClean="0">
                <a:solidFill>
                  <a:schemeClr val="tx1"/>
                </a:solidFill>
              </a:rPr>
              <a:t>7.8</a:t>
            </a:r>
            <a:r>
              <a:rPr lang="en-US" sz="1200" dirty="0">
                <a:solidFill>
                  <a:schemeClr val="tx1"/>
                </a:solidFill>
              </a:rPr>
              <a:t>	</a:t>
            </a:r>
            <a:r>
              <a:rPr lang="en-US" sz="1200" dirty="0" smtClean="0">
                <a:solidFill>
                  <a:schemeClr val="tx1"/>
                </a:solidFill>
              </a:rPr>
              <a:t>  Central </a:t>
            </a:r>
            <a:r>
              <a:rPr lang="en-US" sz="1200" dirty="0">
                <a:solidFill>
                  <a:schemeClr val="tx1"/>
                </a:solidFill>
              </a:rPr>
              <a:t>IT FTEs per 1,000 institutional FTEs</a:t>
            </a:r>
          </a:p>
          <a:p>
            <a:r>
              <a:rPr lang="en-US" sz="1200" dirty="0" smtClean="0">
                <a:solidFill>
                  <a:schemeClr val="tx1"/>
                </a:solidFill>
              </a:rPr>
              <a:t>17%	  Student workers as a percentage of total central IT FTE</a:t>
            </a:r>
          </a:p>
          <a:p>
            <a:r>
              <a:rPr lang="en-US" sz="1200" dirty="0">
                <a:solidFill>
                  <a:schemeClr val="tx1"/>
                </a:solidFill>
              </a:rPr>
              <a:t>$</a:t>
            </a:r>
            <a:r>
              <a:rPr lang="en-US" sz="1200" dirty="0" smtClean="0">
                <a:solidFill>
                  <a:schemeClr val="tx1"/>
                </a:solidFill>
              </a:rPr>
              <a:t>1,105  Central </a:t>
            </a:r>
            <a:r>
              <a:rPr lang="en-US" sz="1200" dirty="0">
                <a:solidFill>
                  <a:schemeClr val="tx1"/>
                </a:solidFill>
              </a:rPr>
              <a:t>IT training spending per central IT staff FTE</a:t>
            </a:r>
          </a:p>
          <a:p>
            <a:endParaRPr lang="en-US" sz="1200" dirty="0">
              <a:solidFill>
                <a:srgbClr val="000000"/>
              </a:solidFill>
              <a:ea typeface="Lucida Grande"/>
            </a:endParaRPr>
          </a:p>
          <a:p>
            <a:pPr marL="0" indent="0">
              <a:buNone/>
            </a:pPr>
            <a:r>
              <a:rPr lang="en-US" sz="1200" b="1" dirty="0" smtClean="0"/>
              <a:t>IT Services</a:t>
            </a:r>
          </a:p>
          <a:p>
            <a:r>
              <a:rPr lang="en-US" sz="1200" dirty="0" smtClean="0">
                <a:solidFill>
                  <a:schemeClr val="tx1"/>
                </a:solidFill>
              </a:rPr>
              <a:t>78%</a:t>
            </a:r>
            <a:r>
              <a:rPr lang="en-US" sz="1200" dirty="0">
                <a:solidFill>
                  <a:schemeClr val="tx1"/>
                </a:solidFill>
              </a:rPr>
              <a:t>	Institutions offering tier 2/level 2 service or higher for central IT help desk</a:t>
            </a:r>
          </a:p>
          <a:p>
            <a:r>
              <a:rPr lang="en-US" sz="1200" dirty="0" smtClean="0">
                <a:solidFill>
                  <a:schemeClr val="tx1"/>
                </a:solidFill>
              </a:rPr>
              <a:t>17</a:t>
            </a:r>
            <a:r>
              <a:rPr lang="en-US" sz="1200" dirty="0">
                <a:solidFill>
                  <a:schemeClr val="tx1"/>
                </a:solidFill>
              </a:rPr>
              <a:t>	Student </a:t>
            </a:r>
            <a:r>
              <a:rPr lang="en-US" sz="1200" dirty="0" smtClean="0">
                <a:solidFill>
                  <a:schemeClr val="tx1"/>
                </a:solidFill>
              </a:rPr>
              <a:t>FTEs </a:t>
            </a:r>
            <a:r>
              <a:rPr lang="en-US" sz="1200" dirty="0">
                <a:solidFill>
                  <a:schemeClr val="tx1"/>
                </a:solidFill>
              </a:rPr>
              <a:t>per lab/cluster workstations provided by central IT</a:t>
            </a:r>
          </a:p>
          <a:p>
            <a:r>
              <a:rPr lang="en-US" sz="1200" dirty="0" smtClean="0">
                <a:solidFill>
                  <a:schemeClr val="tx1"/>
                </a:solidFill>
              </a:rPr>
              <a:t>52%</a:t>
            </a:r>
            <a:r>
              <a:rPr lang="en-US" sz="1200" dirty="0">
                <a:solidFill>
                  <a:schemeClr val="tx1"/>
                </a:solidFill>
              </a:rPr>
              <a:t>	Institutions hosting or participating in cross-institutional data center services </a:t>
            </a:r>
          </a:p>
          <a:p>
            <a:r>
              <a:rPr lang="en-US" sz="1200" dirty="0" smtClean="0">
                <a:solidFill>
                  <a:schemeClr val="tx1"/>
                </a:solidFill>
              </a:rPr>
              <a:t>64%</a:t>
            </a:r>
            <a:r>
              <a:rPr lang="en-US" sz="1200" dirty="0">
                <a:solidFill>
                  <a:schemeClr val="tx1"/>
                </a:solidFill>
              </a:rPr>
              <a:t>	Access points that are 802.11n</a:t>
            </a:r>
          </a:p>
          <a:p>
            <a:r>
              <a:rPr lang="en-US" sz="1200" dirty="0" smtClean="0">
                <a:solidFill>
                  <a:schemeClr val="tx1"/>
                </a:solidFill>
              </a:rPr>
              <a:t>74%</a:t>
            </a:r>
            <a:r>
              <a:rPr lang="en-US" sz="1200" dirty="0">
                <a:solidFill>
                  <a:schemeClr val="tx1"/>
                </a:solidFill>
              </a:rPr>
              <a:t>	Institutions with mandatory information security training for faculty or staff</a:t>
            </a:r>
          </a:p>
          <a:p>
            <a:r>
              <a:rPr lang="en-US" sz="1200" dirty="0" smtClean="0">
                <a:solidFill>
                  <a:schemeClr val="tx1"/>
                </a:solidFill>
              </a:rPr>
              <a:t>26%	Institutions planning to replace customer </a:t>
            </a:r>
            <a:r>
              <a:rPr lang="en-US" sz="1200" dirty="0">
                <a:solidFill>
                  <a:schemeClr val="tx1"/>
                </a:solidFill>
              </a:rPr>
              <a:t>relationship management (CRM) </a:t>
            </a:r>
            <a:r>
              <a:rPr lang="en-US" sz="1200" dirty="0" smtClean="0">
                <a:solidFill>
                  <a:schemeClr val="tx1"/>
                </a:solidFill>
              </a:rPr>
              <a:t>systems in the next three years.</a:t>
            </a:r>
            <a:endParaRPr lang="en-US" sz="1200" dirty="0">
              <a:solidFill>
                <a:schemeClr val="tx1"/>
              </a:solidFill>
            </a:endParaRPr>
          </a:p>
          <a:p>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11</a:t>
            </a:fld>
            <a:endParaRPr lang="en-US"/>
          </a:p>
        </p:txBody>
      </p:sp>
    </p:spTree>
    <p:extLst>
      <p:ext uri="{BB962C8B-B14F-4D97-AF65-F5344CB8AC3E}">
        <p14:creationId xmlns:p14="http://schemas.microsoft.com/office/powerpoint/2010/main" val="257006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IT Financials</a:t>
            </a:r>
            <a:endParaRPr lang="en-US" sz="2800" dirty="0"/>
          </a:p>
        </p:txBody>
      </p:sp>
      <p:sp>
        <p:nvSpPr>
          <p:cNvPr id="3" name="Content Placeholder 2"/>
          <p:cNvSpPr>
            <a:spLocks noGrp="1"/>
          </p:cNvSpPr>
          <p:nvPr>
            <p:ph idx="1"/>
          </p:nvPr>
        </p:nvSpPr>
        <p:spPr>
          <a:xfrm>
            <a:off x="606829" y="838201"/>
            <a:ext cx="8079971" cy="2362200"/>
          </a:xfrm>
        </p:spPr>
        <p:txBody>
          <a:bodyPr/>
          <a:lstStyle/>
          <a:p>
            <a:pPr marL="0" indent="0">
              <a:buNone/>
            </a:pPr>
            <a:r>
              <a:rPr lang="en-US" sz="1200" dirty="0" smtClean="0"/>
              <a:t>The first step to strategically funding IT is to identify budget parameters based </a:t>
            </a:r>
            <a:r>
              <a:rPr lang="en-US" sz="1200" dirty="0"/>
              <a:t>on type of institution, institutional population, and institutional budget</a:t>
            </a:r>
            <a:r>
              <a:rPr lang="en-US" sz="1200" dirty="0" smtClean="0"/>
              <a:t>. Then</a:t>
            </a:r>
            <a:r>
              <a:rPr lang="en-US" sz="1200" dirty="0"/>
              <a:t>, based on institutional priorities and your current IT environment, </a:t>
            </a:r>
            <a:r>
              <a:rPr lang="en-US" sz="1200" dirty="0" smtClean="0"/>
              <a:t>determine </a:t>
            </a:r>
            <a:r>
              <a:rPr lang="en-US" sz="1200" dirty="0"/>
              <a:t>a spending portfolio that will get you to where you want to be</a:t>
            </a:r>
            <a:r>
              <a:rPr lang="en-US" sz="1200" dirty="0" smtClean="0"/>
              <a:t>. Breaking </a:t>
            </a:r>
            <a:r>
              <a:rPr lang="en-US" sz="1200" dirty="0"/>
              <a:t>the budget down by </a:t>
            </a:r>
            <a:r>
              <a:rPr lang="en-US" sz="1200" dirty="0" smtClean="0"/>
              <a:t>dollars spent running, growing, and transforming the institution; by each IT </a:t>
            </a:r>
            <a:r>
              <a:rPr lang="en-US" sz="1200" dirty="0"/>
              <a:t>domain </a:t>
            </a:r>
            <a:r>
              <a:rPr lang="en-US" sz="1200" dirty="0" smtClean="0"/>
              <a:t>area; and by </a:t>
            </a:r>
            <a:r>
              <a:rPr lang="en-US" sz="1200" dirty="0"/>
              <a:t>capital </a:t>
            </a:r>
            <a:r>
              <a:rPr lang="en-US" sz="1200" dirty="0" smtClean="0"/>
              <a:t>versus operating work will </a:t>
            </a:r>
            <a:r>
              <a:rPr lang="en-US" sz="1200" dirty="0"/>
              <a:t>help you determine the right blend of innovation spending to operating spending for all areas of IT</a:t>
            </a:r>
            <a:r>
              <a:rPr lang="en-US" sz="1200" dirty="0" smtClean="0"/>
              <a:t>.</a:t>
            </a:r>
          </a:p>
          <a:p>
            <a:pPr marL="0" indent="0">
              <a:buNone/>
            </a:pPr>
            <a:endParaRPr lang="en-US" sz="1200" dirty="0"/>
          </a:p>
          <a:p>
            <a:pPr marL="0" indent="0">
              <a:buNone/>
            </a:pPr>
            <a:r>
              <a:rPr lang="en-US" sz="1200" dirty="0" smtClean="0"/>
              <a:t>The metrics contained in this section can help you address the following questions:</a:t>
            </a:r>
          </a:p>
          <a:p>
            <a:pPr marL="461963" lvl="1"/>
            <a:r>
              <a:rPr lang="en-US" sz="1200" dirty="0" smtClean="0"/>
              <a:t>What is a practical range for total budget based on my institution type, institutional population, and institutional budget? (metrics 1–3)</a:t>
            </a:r>
          </a:p>
          <a:p>
            <a:pPr marL="461963" lvl="1"/>
            <a:r>
              <a:rPr lang="en-US" sz="1200" dirty="0" smtClean="0"/>
              <a:t>Are </a:t>
            </a:r>
            <a:r>
              <a:rPr lang="en-US" sz="1200" dirty="0"/>
              <a:t>changes in </a:t>
            </a:r>
            <a:r>
              <a:rPr lang="en-US" sz="1200" dirty="0" smtClean="0"/>
              <a:t>my budget from the previous fiscal year in line </a:t>
            </a:r>
            <a:r>
              <a:rPr lang="en-US" sz="1200" dirty="0"/>
              <a:t>with </a:t>
            </a:r>
            <a:r>
              <a:rPr lang="en-US" sz="1200" dirty="0" smtClean="0"/>
              <a:t>changes in peer budgets? (metric 4)</a:t>
            </a:r>
          </a:p>
          <a:p>
            <a:pPr marL="461963" lvl="1"/>
            <a:r>
              <a:rPr lang="en-US" sz="1200" dirty="0" smtClean="0"/>
              <a:t>What </a:t>
            </a:r>
            <a:r>
              <a:rPr lang="en-US" sz="1200" dirty="0"/>
              <a:t>is </a:t>
            </a:r>
            <a:r>
              <a:rPr lang="en-US" sz="1200" dirty="0" smtClean="0"/>
              <a:t>an appropriate distribution </a:t>
            </a:r>
            <a:r>
              <a:rPr lang="en-US" sz="1200" dirty="0"/>
              <a:t>of </a:t>
            </a:r>
            <a:r>
              <a:rPr lang="en-US" sz="1200" dirty="0" smtClean="0"/>
              <a:t>spending for my institution? (metrics 5–8)</a:t>
            </a:r>
            <a:endParaRPr lang="en-US" sz="1200" dirty="0"/>
          </a:p>
          <a:p>
            <a:endParaRPr lang="en-US" sz="1200" dirty="0" smtClean="0"/>
          </a:p>
          <a:p>
            <a:pPr marL="0" indent="0">
              <a:buNone/>
            </a:pPr>
            <a:endParaRPr lang="en-US" sz="1200" dirty="0"/>
          </a:p>
          <a:p>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79512618"/>
              </p:ext>
            </p:extLst>
          </p:nvPr>
        </p:nvGraphicFramePr>
        <p:xfrm>
          <a:off x="609600" y="3317240"/>
          <a:ext cx="8153400" cy="2755900"/>
        </p:xfrm>
        <a:graphic>
          <a:graphicData uri="http://schemas.openxmlformats.org/drawingml/2006/table">
            <a:tbl>
              <a:tblPr firstRow="1" bandRow="1">
                <a:tableStyleId>{793D81CF-94F2-401A-BA57-92F5A7B2D0C5}</a:tableStyleId>
              </a:tblPr>
              <a:tblGrid>
                <a:gridCol w="457200"/>
                <a:gridCol w="7016578"/>
                <a:gridCol w="679622"/>
              </a:tblGrid>
              <a:tr h="264160">
                <a:tc gridSpan="2">
                  <a:txBody>
                    <a:bodyPr/>
                    <a:lstStyle/>
                    <a:p>
                      <a:r>
                        <a:rPr lang="en-US" sz="1050" dirty="0" smtClean="0">
                          <a:latin typeface="Arial" panose="020B0604020202020204" pitchFamily="34" charset="0"/>
                          <a:cs typeface="Arial" panose="020B0604020202020204" pitchFamily="34" charset="0"/>
                        </a:rPr>
                        <a:t>Metric</a:t>
                      </a:r>
                      <a:endParaRPr lang="en-US" sz="1050" dirty="0">
                        <a:latin typeface="Arial" panose="020B0604020202020204" pitchFamily="34" charset="0"/>
                        <a:cs typeface="Arial" panose="020B0604020202020204" pitchFamily="34" charset="0"/>
                      </a:endParaRPr>
                    </a:p>
                  </a:txBody>
                  <a:tcPr anchor="b"/>
                </a:tc>
                <a:tc hMerge="1">
                  <a:txBody>
                    <a:bodyPr/>
                    <a:lstStyle/>
                    <a:p>
                      <a:endParaRPr lang="en-US" sz="1000" dirty="0"/>
                    </a:p>
                  </a:txBody>
                  <a:tcPr anchor="ctr"/>
                </a:tc>
                <a:tc>
                  <a:txBody>
                    <a:bodyPr/>
                    <a:lstStyle/>
                    <a:p>
                      <a:pPr algn="r"/>
                      <a:r>
                        <a:rPr lang="en-US" sz="1050" dirty="0" smtClean="0">
                          <a:latin typeface="Arial" panose="020B0604020202020204" pitchFamily="34" charset="0"/>
                          <a:cs typeface="Arial" panose="020B0604020202020204" pitchFamily="34" charset="0"/>
                        </a:rPr>
                        <a:t>Slide(s)</a:t>
                      </a:r>
                      <a:endParaRPr lang="en-US" sz="1050" dirty="0">
                        <a:latin typeface="Arial" panose="020B0604020202020204" pitchFamily="34" charset="0"/>
                        <a:cs typeface="Arial" panose="020B0604020202020204" pitchFamily="34" charset="0"/>
                      </a:endParaRPr>
                    </a:p>
                  </a:txBody>
                  <a:tcPr anchor="b"/>
                </a:tc>
              </a:tr>
              <a:tr h="370840">
                <a:tc>
                  <a:txBody>
                    <a:bodyPr/>
                    <a:lstStyle/>
                    <a:p>
                      <a:pPr algn="ctr"/>
                      <a:r>
                        <a:rPr lang="en-US" sz="1050" dirty="0" smtClean="0">
                          <a:latin typeface="Arial" panose="020B0604020202020204" pitchFamily="34" charset="0"/>
                          <a:cs typeface="Arial" panose="020B0604020202020204" pitchFamily="34" charset="0"/>
                        </a:rPr>
                        <a:t>1</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solidFill>
                            <a:srgbClr val="000000"/>
                          </a:solidFill>
                          <a:latin typeface="Arial" panose="020B0604020202020204" pitchFamily="34" charset="0"/>
                          <a:ea typeface="Lucida Grande"/>
                          <a:cs typeface="Arial" panose="020B0604020202020204" pitchFamily="34" charset="0"/>
                        </a:rPr>
                        <a:t>Total central IT spending per institutional FTE (students, faculty, and staff) vs. Total central IT spending as a percentage of institutional expenses</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13</a:t>
                      </a:r>
                      <a:endParaRPr lang="en-US" sz="1050" dirty="0">
                        <a:latin typeface="Arial" panose="020B0604020202020204" pitchFamily="34" charset="0"/>
                        <a:cs typeface="Arial" panose="020B0604020202020204" pitchFamily="34" charset="0"/>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Arial" panose="020B0604020202020204" pitchFamily="34" charset="0"/>
                          <a:cs typeface="Arial" panose="020B0604020202020204" pitchFamily="34" charset="0"/>
                        </a:rPr>
                        <a:t>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latin typeface="Arial" panose="020B0604020202020204" pitchFamily="34" charset="0"/>
                          <a:ea typeface="Lucida Grande"/>
                          <a:cs typeface="Arial" panose="020B0604020202020204" pitchFamily="34" charset="0"/>
                        </a:rPr>
                        <a:t>Total central IT spending per institutional FTE (students, faculty, and staff),</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latin typeface="Arial" panose="020B0604020202020204" pitchFamily="34" charset="0"/>
                          <a:ea typeface="Lucida Grande"/>
                          <a:cs typeface="Arial" panose="020B0604020202020204" pitchFamily="34" charset="0"/>
                        </a:rPr>
                        <a:t>six-year</a:t>
                      </a:r>
                      <a:r>
                        <a:rPr lang="en-US" sz="1050" baseline="0" dirty="0" smtClean="0">
                          <a:solidFill>
                            <a:srgbClr val="000000"/>
                          </a:solidFill>
                          <a:latin typeface="Arial" panose="020B0604020202020204" pitchFamily="34" charset="0"/>
                          <a:ea typeface="Lucida Grande"/>
                          <a:cs typeface="Arial" panose="020B0604020202020204" pitchFamily="34" charset="0"/>
                        </a:rPr>
                        <a:t> trend</a:t>
                      </a:r>
                      <a:endParaRPr lang="en-US" sz="1050" dirty="0" smtClean="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14</a:t>
                      </a:r>
                      <a:endParaRPr lang="en-US" sz="1050" dirty="0">
                        <a:latin typeface="Arial" panose="020B0604020202020204" pitchFamily="34" charset="0"/>
                        <a:cs typeface="Arial" panose="020B0604020202020204" pitchFamily="34" charset="0"/>
                      </a:endParaRPr>
                    </a:p>
                  </a:txBody>
                  <a:tcPr anchor="ctr"/>
                </a:tc>
              </a:tr>
              <a:tr h="370840">
                <a:tc>
                  <a:txBody>
                    <a:bodyPr/>
                    <a:lstStyle/>
                    <a:p>
                      <a:pPr algn="ctr"/>
                      <a:r>
                        <a:rPr lang="en-US" sz="1050" dirty="0" smtClean="0">
                          <a:latin typeface="Arial" panose="020B0604020202020204" pitchFamily="34" charset="0"/>
                          <a:cs typeface="Arial" panose="020B0604020202020204" pitchFamily="34" charset="0"/>
                        </a:rPr>
                        <a:t>3</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solidFill>
                            <a:srgbClr val="000000"/>
                          </a:solidFill>
                          <a:latin typeface="Arial" panose="020B0604020202020204" pitchFamily="34" charset="0"/>
                          <a:ea typeface="Lucida Grande"/>
                          <a:cs typeface="Arial" panose="020B0604020202020204" pitchFamily="34" charset="0"/>
                        </a:rPr>
                        <a:t>Total central IT spending as a percentage of institutional expenses,</a:t>
                      </a:r>
                      <a:br>
                        <a:rPr lang="en-US" sz="1050" dirty="0" smtClean="0">
                          <a:solidFill>
                            <a:srgbClr val="000000"/>
                          </a:solidFill>
                          <a:latin typeface="Arial" panose="020B0604020202020204" pitchFamily="34" charset="0"/>
                          <a:ea typeface="Lucida Grande"/>
                          <a:cs typeface="Arial" panose="020B0604020202020204" pitchFamily="34" charset="0"/>
                        </a:rPr>
                      </a:br>
                      <a:r>
                        <a:rPr lang="en-US" sz="1050" dirty="0" smtClean="0">
                          <a:solidFill>
                            <a:srgbClr val="000000"/>
                          </a:solidFill>
                          <a:latin typeface="Arial" panose="020B0604020202020204" pitchFamily="34" charset="0"/>
                          <a:ea typeface="Lucida Grande"/>
                          <a:cs typeface="Arial" panose="020B0604020202020204" pitchFamily="34" charset="0"/>
                        </a:rPr>
                        <a:t>six-year trend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15</a:t>
                      </a:r>
                      <a:endParaRPr lang="en-US" sz="1050" dirty="0">
                        <a:latin typeface="Arial" panose="020B0604020202020204" pitchFamily="34" charset="0"/>
                        <a:cs typeface="Arial" panose="020B0604020202020204" pitchFamily="34" charset="0"/>
                      </a:endParaRPr>
                    </a:p>
                  </a:txBody>
                  <a:tcPr anchor="ctr"/>
                </a:tc>
              </a:tr>
              <a:tr h="132080">
                <a:tc>
                  <a:txBody>
                    <a:bodyPr/>
                    <a:lstStyle/>
                    <a:p>
                      <a:pPr algn="ctr"/>
                      <a:r>
                        <a:rPr lang="en-US" sz="1050" dirty="0" smtClean="0">
                          <a:latin typeface="Arial" panose="020B0604020202020204" pitchFamily="34" charset="0"/>
                          <a:cs typeface="Arial" panose="020B0604020202020204" pitchFamily="34" charset="0"/>
                        </a:rPr>
                        <a:t>4</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Percentage of institutions with a 5%</a:t>
                      </a:r>
                      <a:r>
                        <a:rPr lang="en-US" sz="1050" baseline="0" dirty="0" smtClean="0">
                          <a:latin typeface="Arial" panose="020B0604020202020204" pitchFamily="34" charset="0"/>
                          <a:cs typeface="Arial" panose="020B0604020202020204" pitchFamily="34" charset="0"/>
                        </a:rPr>
                        <a:t> or greater increase/decrease in central IT spending</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16</a:t>
                      </a:r>
                      <a:endParaRPr lang="en-US" sz="1050" dirty="0">
                        <a:latin typeface="Arial" panose="020B0604020202020204" pitchFamily="34" charset="0"/>
                        <a:cs typeface="Arial" panose="020B0604020202020204" pitchFamily="34" charset="0"/>
                      </a:endParaRPr>
                    </a:p>
                  </a:txBody>
                  <a:tcPr anchor="ctr"/>
                </a:tc>
              </a:tr>
              <a:tr h="0">
                <a:tc>
                  <a:txBody>
                    <a:bodyPr/>
                    <a:lstStyle/>
                    <a:p>
                      <a:pPr algn="ctr"/>
                      <a:r>
                        <a:rPr lang="en-US" sz="1050" dirty="0" smtClean="0">
                          <a:latin typeface="Arial" panose="020B0604020202020204" pitchFamily="34" charset="0"/>
                          <a:cs typeface="Arial" panose="020B0604020202020204" pitchFamily="34" charset="0"/>
                        </a:rPr>
                        <a:t>5</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Central IT compensation, noncompensation, and capital spending as a percentage of total central IT spending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17</a:t>
                      </a:r>
                      <a:endParaRPr lang="en-US" sz="1050" dirty="0">
                        <a:latin typeface="Arial" panose="020B0604020202020204" pitchFamily="34" charset="0"/>
                        <a:cs typeface="Arial" panose="020B0604020202020204" pitchFamily="34" charset="0"/>
                      </a:endParaRPr>
                    </a:p>
                  </a:txBody>
                  <a:tcPr anchor="ctr"/>
                </a:tc>
              </a:tr>
              <a:tr h="0">
                <a:tc>
                  <a:txBody>
                    <a:bodyPr/>
                    <a:lstStyle/>
                    <a:p>
                      <a:pPr algn="ctr"/>
                      <a:r>
                        <a:rPr lang="en-US" sz="1050" dirty="0" smtClean="0">
                          <a:latin typeface="Arial" panose="020B0604020202020204" pitchFamily="34" charset="0"/>
                          <a:cs typeface="Arial" panose="020B0604020202020204" pitchFamily="34" charset="0"/>
                        </a:rPr>
                        <a:t>6</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Percentage of central IT spending on running, growing, and transforming the institution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18</a:t>
                      </a:r>
                      <a:endParaRPr lang="en-US" sz="1050" dirty="0">
                        <a:latin typeface="Arial" panose="020B0604020202020204" pitchFamily="34" charset="0"/>
                        <a:cs typeface="Arial" panose="020B0604020202020204" pitchFamily="34" charset="0"/>
                      </a:endParaRPr>
                    </a:p>
                  </a:txBody>
                  <a:tcPr anchor="ctr"/>
                </a:tc>
              </a:tr>
              <a:tr h="0">
                <a:tc>
                  <a:txBody>
                    <a:bodyPr/>
                    <a:lstStyle/>
                    <a:p>
                      <a:pPr algn="ctr"/>
                      <a:r>
                        <a:rPr lang="en-US" sz="1050" dirty="0" smtClean="0">
                          <a:latin typeface="Arial" panose="020B0604020202020204" pitchFamily="34" charset="0"/>
                          <a:cs typeface="Arial" panose="020B0604020202020204" pitchFamily="34" charset="0"/>
                        </a:rPr>
                        <a:t>7</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IT domain area spending as a percentage of central IT spending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19–21</a:t>
                      </a:r>
                      <a:endParaRPr lang="en-US" sz="1050" dirty="0">
                        <a:latin typeface="Arial" panose="020B0604020202020204" pitchFamily="34" charset="0"/>
                        <a:cs typeface="Arial" panose="020B0604020202020204" pitchFamily="34" charset="0"/>
                      </a:endParaRPr>
                    </a:p>
                  </a:txBody>
                  <a:tcPr anchor="ctr"/>
                </a:tc>
              </a:tr>
              <a:tr h="147320">
                <a:tc>
                  <a:txBody>
                    <a:bodyPr/>
                    <a:lstStyle/>
                    <a:p>
                      <a:pPr algn="ctr"/>
                      <a:r>
                        <a:rPr lang="en-US" sz="1050" dirty="0" smtClean="0">
                          <a:latin typeface="Arial" panose="020B0604020202020204" pitchFamily="34" charset="0"/>
                          <a:cs typeface="Arial" panose="020B0604020202020204" pitchFamily="34" charset="0"/>
                        </a:rPr>
                        <a:t>8</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solidFill>
                            <a:srgbClr val="000000"/>
                          </a:solidFill>
                          <a:latin typeface="Arial" panose="020B0604020202020204" pitchFamily="34" charset="0"/>
                          <a:ea typeface="Lucida Grande"/>
                          <a:cs typeface="Arial" panose="020B0604020202020204" pitchFamily="34" charset="0"/>
                        </a:rPr>
                        <a:t>Central IT outsourcing spending as a percentage of total central IT spending</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22</a:t>
                      </a:r>
                      <a:endParaRPr lang="en-US" sz="105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324033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91600" cy="916246"/>
          </a:xfrm>
        </p:spPr>
        <p:txBody>
          <a:bodyPr/>
          <a:lstStyle/>
          <a:p>
            <a:r>
              <a:rPr lang="en-US" sz="2000" dirty="0">
                <a:solidFill>
                  <a:schemeClr val="tx1"/>
                </a:solidFill>
                <a:ea typeface="Lucida Grande"/>
              </a:rPr>
              <a:t>Total central IT spending per institutional FTE (students, faculty, and staff</a:t>
            </a:r>
            <a:r>
              <a:rPr lang="en-US" sz="2000" dirty="0" smtClean="0">
                <a:solidFill>
                  <a:schemeClr val="tx1"/>
                </a:solidFill>
                <a:ea typeface="Lucida Grande"/>
              </a:rPr>
              <a:t>) </a:t>
            </a:r>
            <a:br>
              <a:rPr lang="en-US" sz="2000" dirty="0" smtClean="0">
                <a:solidFill>
                  <a:schemeClr val="tx1"/>
                </a:solidFill>
                <a:ea typeface="Lucida Grande"/>
              </a:rPr>
            </a:br>
            <a:r>
              <a:rPr lang="en-US" sz="2000" dirty="0" smtClean="0">
                <a:solidFill>
                  <a:srgbClr val="000000"/>
                </a:solidFill>
                <a:ea typeface="Lucida Grande"/>
              </a:rPr>
              <a:t>vs. total </a:t>
            </a:r>
            <a:r>
              <a:rPr lang="en-US" sz="2000" dirty="0">
                <a:solidFill>
                  <a:srgbClr val="000000"/>
                </a:solidFill>
                <a:ea typeface="Lucida Grande"/>
              </a:rPr>
              <a:t>central IT spending as </a:t>
            </a:r>
            <a:r>
              <a:rPr lang="en-US" sz="2000" dirty="0" smtClean="0">
                <a:solidFill>
                  <a:srgbClr val="000000"/>
                </a:solidFill>
                <a:ea typeface="Lucida Grande"/>
              </a:rPr>
              <a:t>a percentage </a:t>
            </a:r>
            <a:r>
              <a:rPr lang="en-US" sz="2000" dirty="0">
                <a:solidFill>
                  <a:srgbClr val="000000"/>
                </a:solidFill>
                <a:ea typeface="Lucida Grande"/>
              </a:rPr>
              <a:t>of institutional </a:t>
            </a:r>
            <a:r>
              <a:rPr lang="en-US" sz="2000" dirty="0" smtClean="0">
                <a:solidFill>
                  <a:srgbClr val="000000"/>
                </a:solidFill>
                <a:ea typeface="Lucida Grande"/>
              </a:rPr>
              <a:t>expenses</a:t>
            </a:r>
            <a:endParaRPr lang="en-US" sz="2000" dirty="0"/>
          </a:p>
        </p:txBody>
      </p:sp>
      <p:graphicFrame>
        <p:nvGraphicFramePr>
          <p:cNvPr id="6" name="Chart 5"/>
          <p:cNvGraphicFramePr/>
          <p:nvPr>
            <p:extLst>
              <p:ext uri="{D42A27DB-BD31-4B8C-83A1-F6EECF244321}">
                <p14:modId xmlns:p14="http://schemas.microsoft.com/office/powerpoint/2010/main" val="1050044107"/>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13</a:t>
            </a:fld>
            <a:endParaRPr lang="en-US"/>
          </a:p>
        </p:txBody>
      </p:sp>
    </p:spTree>
    <p:extLst>
      <p:ext uri="{BB962C8B-B14F-4D97-AF65-F5344CB8AC3E}">
        <p14:creationId xmlns:p14="http://schemas.microsoft.com/office/powerpoint/2010/main" val="358026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15400" cy="916246"/>
          </a:xfrm>
        </p:spPr>
        <p:txBody>
          <a:bodyPr/>
          <a:lstStyle/>
          <a:p>
            <a:r>
              <a:rPr lang="en-US" sz="2000" dirty="0">
                <a:solidFill>
                  <a:schemeClr val="tx1"/>
                </a:solidFill>
                <a:ea typeface="Lucida Grande"/>
              </a:rPr>
              <a:t>Total central IT spending per institutional FTE (students, faculty, and staff</a:t>
            </a:r>
            <a:r>
              <a:rPr lang="en-US" sz="2000" dirty="0" smtClean="0">
                <a:solidFill>
                  <a:schemeClr val="tx1"/>
                </a:solidFill>
                <a:ea typeface="Lucida Grande"/>
              </a:rPr>
              <a:t>), </a:t>
            </a:r>
            <a:br>
              <a:rPr lang="en-US" sz="2000" dirty="0" smtClean="0">
                <a:solidFill>
                  <a:schemeClr val="tx1"/>
                </a:solidFill>
                <a:ea typeface="Lucida Grande"/>
              </a:rPr>
            </a:br>
            <a:r>
              <a:rPr lang="en-US" sz="2000" dirty="0" smtClean="0">
                <a:solidFill>
                  <a:srgbClr val="000000"/>
                </a:solidFill>
                <a:ea typeface="Lucida Grande"/>
              </a:rPr>
              <a:t>six-year trend</a:t>
            </a:r>
            <a:endParaRPr lang="en-US" sz="2000" dirty="0"/>
          </a:p>
        </p:txBody>
      </p:sp>
      <p:graphicFrame>
        <p:nvGraphicFramePr>
          <p:cNvPr id="3" name="Chart 2"/>
          <p:cNvGraphicFramePr/>
          <p:nvPr>
            <p:extLst>
              <p:ext uri="{D42A27DB-BD31-4B8C-83A1-F6EECF244321}">
                <p14:modId xmlns:p14="http://schemas.microsoft.com/office/powerpoint/2010/main" val="1395257630"/>
              </p:ext>
            </p:extLst>
          </p:nvPr>
        </p:nvGraphicFramePr>
        <p:xfrm>
          <a:off x="0" y="1056526"/>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a:xfrm>
            <a:off x="0" y="6466727"/>
            <a:ext cx="990600" cy="381000"/>
          </a:xfrm>
        </p:spPr>
        <p:txBody>
          <a:bodyPr/>
          <a:lstStyle/>
          <a:p>
            <a:fld id="{57E31C96-9645-D544-B01F-A6D62502A709}" type="slidenum">
              <a:rPr lang="en-US" smtClean="0"/>
              <a:pPr/>
              <a:t>14</a:t>
            </a:fld>
            <a:endParaRPr lang="en-US"/>
          </a:p>
        </p:txBody>
      </p:sp>
      <p:sp>
        <p:nvSpPr>
          <p:cNvPr id="6" name="TextBox 5"/>
          <p:cNvSpPr txBox="1"/>
          <p:nvPr/>
        </p:nvSpPr>
        <p:spPr>
          <a:xfrm>
            <a:off x="434975" y="6570727"/>
            <a:ext cx="8686800" cy="276999"/>
          </a:xfrm>
          <a:prstGeom prst="rect">
            <a:avLst/>
          </a:prstGeom>
          <a:noFill/>
        </p:spPr>
        <p:txBody>
          <a:bodyPr wrap="square" rtlCol="0">
            <a:spAutoFit/>
          </a:bodyPr>
          <a:lstStyle/>
          <a:p>
            <a:pPr algn="r"/>
            <a:r>
              <a:rPr lang="en-US" sz="1200" i="1" dirty="0" smtClean="0"/>
              <a:t>* FY2011/12 </a:t>
            </a:r>
            <a:r>
              <a:rPr lang="en-US" sz="1200" i="1" dirty="0"/>
              <a:t>data were not collected in CDS on either expenditures or </a:t>
            </a:r>
            <a:r>
              <a:rPr lang="en-US" sz="1200" i="1" dirty="0" smtClean="0"/>
              <a:t>funding. </a:t>
            </a:r>
            <a:endParaRPr lang="en-US" sz="1200" i="1" dirty="0"/>
          </a:p>
        </p:txBody>
      </p:sp>
    </p:spTree>
    <p:extLst>
      <p:ext uri="{BB962C8B-B14F-4D97-AF65-F5344CB8AC3E}">
        <p14:creationId xmlns:p14="http://schemas.microsoft.com/office/powerpoint/2010/main" val="438847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15400" cy="916246"/>
          </a:xfrm>
        </p:spPr>
        <p:txBody>
          <a:bodyPr/>
          <a:lstStyle/>
          <a:p>
            <a:r>
              <a:rPr lang="en-US" sz="2000" dirty="0">
                <a:solidFill>
                  <a:srgbClr val="000000"/>
                </a:solidFill>
                <a:ea typeface="Lucida Grande"/>
              </a:rPr>
              <a:t>Total central IT spending </a:t>
            </a:r>
            <a:r>
              <a:rPr lang="en-US" sz="2000" dirty="0" smtClean="0">
                <a:solidFill>
                  <a:srgbClr val="000000"/>
                </a:solidFill>
                <a:ea typeface="Lucida Grande"/>
              </a:rPr>
              <a:t>as a percentage </a:t>
            </a:r>
            <a:r>
              <a:rPr lang="en-US" sz="2000" dirty="0">
                <a:solidFill>
                  <a:srgbClr val="000000"/>
                </a:solidFill>
                <a:ea typeface="Lucida Grande"/>
              </a:rPr>
              <a:t>of institutional </a:t>
            </a:r>
            <a:r>
              <a:rPr lang="en-US" sz="2000" dirty="0" smtClean="0">
                <a:solidFill>
                  <a:srgbClr val="000000"/>
                </a:solidFill>
                <a:ea typeface="Lucida Grande"/>
              </a:rPr>
              <a:t>expenses,</a:t>
            </a:r>
            <a:br>
              <a:rPr lang="en-US" sz="2000" dirty="0" smtClean="0">
                <a:solidFill>
                  <a:srgbClr val="000000"/>
                </a:solidFill>
                <a:ea typeface="Lucida Grande"/>
              </a:rPr>
            </a:br>
            <a:r>
              <a:rPr lang="en-US" sz="2000" dirty="0" smtClean="0">
                <a:solidFill>
                  <a:srgbClr val="000000"/>
                </a:solidFill>
                <a:ea typeface="Lucida Grande"/>
              </a:rPr>
              <a:t>six-year trend</a:t>
            </a:r>
            <a:endParaRPr lang="en-US" sz="2000" dirty="0"/>
          </a:p>
        </p:txBody>
      </p:sp>
      <p:graphicFrame>
        <p:nvGraphicFramePr>
          <p:cNvPr id="3" name="Chart 2"/>
          <p:cNvGraphicFramePr/>
          <p:nvPr>
            <p:extLst>
              <p:ext uri="{D42A27DB-BD31-4B8C-83A1-F6EECF244321}">
                <p14:modId xmlns:p14="http://schemas.microsoft.com/office/powerpoint/2010/main" val="824723056"/>
              </p:ext>
            </p:extLst>
          </p:nvPr>
        </p:nvGraphicFramePr>
        <p:xfrm>
          <a:off x="0" y="10668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15</a:t>
            </a:fld>
            <a:endParaRPr lang="en-US"/>
          </a:p>
        </p:txBody>
      </p:sp>
      <p:sp>
        <p:nvSpPr>
          <p:cNvPr id="6" name="TextBox 5"/>
          <p:cNvSpPr txBox="1"/>
          <p:nvPr/>
        </p:nvSpPr>
        <p:spPr>
          <a:xfrm>
            <a:off x="434975" y="6570727"/>
            <a:ext cx="8686800" cy="276999"/>
          </a:xfrm>
          <a:prstGeom prst="rect">
            <a:avLst/>
          </a:prstGeom>
          <a:noFill/>
        </p:spPr>
        <p:txBody>
          <a:bodyPr wrap="square" rtlCol="0">
            <a:spAutoFit/>
          </a:bodyPr>
          <a:lstStyle/>
          <a:p>
            <a:pPr algn="r"/>
            <a:r>
              <a:rPr lang="en-US" sz="1200" i="1" dirty="0" smtClean="0"/>
              <a:t>* FY2011/12 </a:t>
            </a:r>
            <a:r>
              <a:rPr lang="en-US" sz="1200" i="1" dirty="0"/>
              <a:t>data were not collected in CDS on either expenditures or </a:t>
            </a:r>
            <a:r>
              <a:rPr lang="en-US" sz="1200" i="1" dirty="0" smtClean="0"/>
              <a:t>funding. </a:t>
            </a:r>
            <a:endParaRPr lang="en-US" sz="1200" i="1" dirty="0"/>
          </a:p>
        </p:txBody>
      </p:sp>
    </p:spTree>
    <p:extLst>
      <p:ext uri="{BB962C8B-B14F-4D97-AF65-F5344CB8AC3E}">
        <p14:creationId xmlns:p14="http://schemas.microsoft.com/office/powerpoint/2010/main" val="3240875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552411" cy="916246"/>
          </a:xfrm>
        </p:spPr>
        <p:txBody>
          <a:bodyPr/>
          <a:lstStyle/>
          <a:p>
            <a:r>
              <a:rPr lang="en-US" sz="2000" dirty="0">
                <a:latin typeface="Arial" panose="020B0604020202020204" pitchFamily="34" charset="0"/>
                <a:cs typeface="Arial" panose="020B0604020202020204" pitchFamily="34" charset="0"/>
              </a:rPr>
              <a:t>Percentage of institutions with a 5% or greater increase/decrease in central IT </a:t>
            </a:r>
            <a:r>
              <a:rPr lang="en-US" sz="2000" dirty="0" smtClean="0">
                <a:latin typeface="Arial" panose="020B0604020202020204" pitchFamily="34" charset="0"/>
                <a:cs typeface="Arial" panose="020B0604020202020204" pitchFamily="34" charset="0"/>
              </a:rPr>
              <a:t>spending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over the previous year</a:t>
            </a:r>
            <a:endParaRPr lang="en-US" sz="2000" dirty="0">
              <a:solidFill>
                <a:schemeClr val="tx1"/>
              </a:solidFill>
            </a:endParaRPr>
          </a:p>
        </p:txBody>
      </p:sp>
      <p:sp>
        <p:nvSpPr>
          <p:cNvPr id="3" name="Slide Number Placeholder 2"/>
          <p:cNvSpPr>
            <a:spLocks noGrp="1"/>
          </p:cNvSpPr>
          <p:nvPr>
            <p:ph type="sldNum" sz="quarter" idx="4"/>
          </p:nvPr>
        </p:nvSpPr>
        <p:spPr/>
        <p:txBody>
          <a:bodyPr/>
          <a:lstStyle/>
          <a:p>
            <a:fld id="{57E31C96-9645-D544-B01F-A6D62502A709}" type="slidenum">
              <a:rPr lang="en-US" smtClean="0"/>
              <a:pPr/>
              <a:t>16</a:t>
            </a:fld>
            <a:endParaRPr lang="en-US"/>
          </a:p>
        </p:txBody>
      </p:sp>
      <p:graphicFrame>
        <p:nvGraphicFramePr>
          <p:cNvPr id="5" name="Chart 4"/>
          <p:cNvGraphicFramePr/>
          <p:nvPr>
            <p:extLst>
              <p:ext uri="{D42A27DB-BD31-4B8C-83A1-F6EECF244321}">
                <p14:modId xmlns:p14="http://schemas.microsoft.com/office/powerpoint/2010/main" val="2737411273"/>
              </p:ext>
            </p:extLst>
          </p:nvPr>
        </p:nvGraphicFramePr>
        <p:xfrm>
          <a:off x="0" y="838200"/>
          <a:ext cx="9067800"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238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57211" cy="838200"/>
          </a:xfrm>
        </p:spPr>
        <p:txBody>
          <a:bodyPr/>
          <a:lstStyle/>
          <a:p>
            <a:r>
              <a:rPr lang="en-US" sz="2000" dirty="0" smtClean="0">
                <a:solidFill>
                  <a:srgbClr val="000000"/>
                </a:solidFill>
              </a:rPr>
              <a:t>Central IT compensation</a:t>
            </a:r>
            <a:r>
              <a:rPr lang="en-US" sz="2000" dirty="0">
                <a:solidFill>
                  <a:srgbClr val="000000"/>
                </a:solidFill>
              </a:rPr>
              <a:t>, </a:t>
            </a:r>
            <a:r>
              <a:rPr lang="en-US" sz="2000" dirty="0" smtClean="0">
                <a:solidFill>
                  <a:srgbClr val="000000"/>
                </a:solidFill>
              </a:rPr>
              <a:t>noncompensation</a:t>
            </a:r>
            <a:r>
              <a:rPr lang="en-US" sz="2000" dirty="0">
                <a:solidFill>
                  <a:srgbClr val="000000"/>
                </a:solidFill>
              </a:rPr>
              <a:t>, and capital spending as a percentage of total central IT </a:t>
            </a:r>
            <a:r>
              <a:rPr lang="en-US" sz="2000" dirty="0" smtClean="0">
                <a:solidFill>
                  <a:srgbClr val="000000"/>
                </a:solidFill>
              </a:rPr>
              <a:t>spending</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696171527"/>
              </p:ext>
            </p:extLst>
          </p:nvPr>
        </p:nvGraphicFramePr>
        <p:xfrm>
          <a:off x="0" y="990600"/>
          <a:ext cx="9144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17</a:t>
            </a:fld>
            <a:endParaRPr lang="en-US"/>
          </a:p>
        </p:txBody>
      </p:sp>
    </p:spTree>
    <p:extLst>
      <p:ext uri="{BB962C8B-B14F-4D97-AF65-F5344CB8AC3E}">
        <p14:creationId xmlns:p14="http://schemas.microsoft.com/office/powerpoint/2010/main" val="363008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57211" cy="838200"/>
          </a:xfrm>
        </p:spPr>
        <p:txBody>
          <a:bodyPr/>
          <a:lstStyle/>
          <a:p>
            <a:r>
              <a:rPr lang="en-US" sz="2000" dirty="0">
                <a:solidFill>
                  <a:srgbClr val="000000"/>
                </a:solidFill>
              </a:rPr>
              <a:t>Percentage of central IT spending on running, growing, and transforming the </a:t>
            </a:r>
            <a:r>
              <a:rPr lang="en-US" sz="2000" dirty="0" smtClean="0">
                <a:solidFill>
                  <a:srgbClr val="000000"/>
                </a:solidFill>
              </a:rPr>
              <a:t>institution</a:t>
            </a:r>
            <a:endParaRPr lang="en-US" sz="2000" dirty="0">
              <a:solidFill>
                <a:srgbClr val="000000"/>
              </a:solidFill>
            </a:endParaRPr>
          </a:p>
        </p:txBody>
      </p:sp>
      <p:sp>
        <p:nvSpPr>
          <p:cNvPr id="3" name="Slide Number Placeholder 2"/>
          <p:cNvSpPr>
            <a:spLocks noGrp="1"/>
          </p:cNvSpPr>
          <p:nvPr>
            <p:ph type="sldNum" sz="quarter" idx="4"/>
          </p:nvPr>
        </p:nvSpPr>
        <p:spPr/>
        <p:txBody>
          <a:bodyPr/>
          <a:lstStyle/>
          <a:p>
            <a:fld id="{57E31C96-9645-D544-B01F-A6D62502A709}" type="slidenum">
              <a:rPr lang="en-US" smtClean="0"/>
              <a:pPr/>
              <a:t>18</a:t>
            </a:fld>
            <a:endParaRPr lang="en-US"/>
          </a:p>
        </p:txBody>
      </p:sp>
      <p:graphicFrame>
        <p:nvGraphicFramePr>
          <p:cNvPr id="6" name="Chart 5"/>
          <p:cNvGraphicFramePr/>
          <p:nvPr>
            <p:extLst>
              <p:ext uri="{D42A27DB-BD31-4B8C-83A1-F6EECF244321}">
                <p14:modId xmlns:p14="http://schemas.microsoft.com/office/powerpoint/2010/main" val="793874191"/>
              </p:ext>
            </p:extLst>
          </p:nvPr>
        </p:nvGraphicFramePr>
        <p:xfrm>
          <a:off x="0" y="990600"/>
          <a:ext cx="91440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859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4400"/>
          </a:xfrm>
        </p:spPr>
        <p:txBody>
          <a:bodyPr/>
          <a:lstStyle/>
          <a:p>
            <a:r>
              <a:rPr lang="en-US" sz="2000" dirty="0" smtClean="0">
                <a:solidFill>
                  <a:schemeClr val="tx1"/>
                </a:solidFill>
              </a:rPr>
              <a:t>IT domain area </a:t>
            </a:r>
            <a:r>
              <a:rPr lang="en-US" sz="2000" dirty="0">
                <a:solidFill>
                  <a:schemeClr val="tx1"/>
                </a:solidFill>
              </a:rPr>
              <a:t>spending as a percentage of central IT </a:t>
            </a:r>
            <a:r>
              <a:rPr lang="en-US" sz="2000" dirty="0" smtClean="0">
                <a:solidFill>
                  <a:schemeClr val="tx1"/>
                </a:solidFill>
              </a:rPr>
              <a:t>spending</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19</a:t>
            </a:fld>
            <a:endParaRPr lang="en-US"/>
          </a:p>
        </p:txBody>
      </p:sp>
      <p:graphicFrame>
        <p:nvGraphicFramePr>
          <p:cNvPr id="5" name="Chart 4"/>
          <p:cNvGraphicFramePr/>
          <p:nvPr>
            <p:extLst>
              <p:ext uri="{D42A27DB-BD31-4B8C-83A1-F6EECF244321}">
                <p14:modId xmlns:p14="http://schemas.microsoft.com/office/powerpoint/2010/main" val="1879552961"/>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73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Table of Contents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22516"/>
          </a:xfrm>
          <a:prstGeom prst="rect">
            <a:avLst/>
          </a:prstGeom>
        </p:spPr>
      </p:pic>
      <p:sp>
        <p:nvSpPr>
          <p:cNvPr id="2" name="Slide Number Placeholder 1"/>
          <p:cNvSpPr>
            <a:spLocks noGrp="1"/>
          </p:cNvSpPr>
          <p:nvPr>
            <p:ph type="sldNum" sz="quarter" idx="4"/>
          </p:nvPr>
        </p:nvSpPr>
        <p:spPr/>
        <p:txBody>
          <a:bodyPr/>
          <a:lstStyle/>
          <a:p>
            <a:fld id="{57E31C96-9645-D544-B01F-A6D62502A709}" type="slidenum">
              <a:rPr lang="en-US" smtClean="0"/>
              <a:pPr/>
              <a:t>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7104984"/>
              </p:ext>
            </p:extLst>
          </p:nvPr>
        </p:nvGraphicFramePr>
        <p:xfrm>
          <a:off x="1066800" y="1828800"/>
          <a:ext cx="7086600" cy="4267200"/>
        </p:xfrm>
        <a:graphic>
          <a:graphicData uri="http://schemas.openxmlformats.org/drawingml/2006/table">
            <a:tbl>
              <a:tblPr firstRow="1" bandRow="1">
                <a:tableStyleId>{793D81CF-94F2-401A-BA57-92F5A7B2D0C5}</a:tableStyleId>
              </a:tblPr>
              <a:tblGrid>
                <a:gridCol w="5967663"/>
                <a:gridCol w="1118937"/>
              </a:tblGrid>
              <a:tr h="304800">
                <a:tc>
                  <a:txBody>
                    <a:bodyPr/>
                    <a:lstStyle/>
                    <a:p>
                      <a:r>
                        <a:rPr lang="en-US" sz="1200" dirty="0" smtClean="0">
                          <a:latin typeface="Arial" panose="020B0604020202020204" pitchFamily="34" charset="0"/>
                          <a:cs typeface="Arial" panose="020B0604020202020204" pitchFamily="34" charset="0"/>
                        </a:rPr>
                        <a:t>Section</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Slide(s)</a:t>
                      </a:r>
                      <a:endParaRPr lang="en-US" sz="1200" dirty="0">
                        <a:latin typeface="Arial" panose="020B0604020202020204" pitchFamily="34" charset="0"/>
                        <a:cs typeface="Arial" panose="020B0604020202020204" pitchFamily="34" charset="0"/>
                      </a:endParaRPr>
                    </a:p>
                  </a:txBody>
                  <a:tcPr/>
                </a:tc>
              </a:tr>
              <a:tr h="304800">
                <a:tc>
                  <a:txBody>
                    <a:bodyPr/>
                    <a:lstStyle/>
                    <a:p>
                      <a:r>
                        <a:rPr lang="en-US" sz="1200" dirty="0" smtClean="0">
                          <a:latin typeface="Arial" panose="020B0604020202020204" pitchFamily="34" charset="0"/>
                          <a:cs typeface="Arial" panose="020B0604020202020204" pitchFamily="34" charset="0"/>
                        </a:rPr>
                        <a:t>Introduction</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3–11</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About CDS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3</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About the 2015 CDS Benchmarking Report</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4</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Customizing 2015 CDS Benchmarking Report Graphs,</a:t>
                      </a:r>
                      <a:r>
                        <a:rPr lang="en-US" sz="1200" baseline="0" dirty="0" smtClean="0">
                          <a:latin typeface="Arial" panose="020B0604020202020204" pitchFamily="34" charset="0"/>
                          <a:cs typeface="Arial" panose="020B0604020202020204" pitchFamily="34" charset="0"/>
                        </a:rPr>
                        <a:t> in Five Steps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5–6</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Introduction to Benchmarking</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7</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Steps for a Successful Benchmarking</a:t>
                      </a:r>
                      <a:r>
                        <a:rPr lang="en-US" sz="1200" baseline="0" dirty="0" smtClean="0">
                          <a:latin typeface="Arial" panose="020B0604020202020204" pitchFamily="34" charset="0"/>
                          <a:cs typeface="Arial" panose="020B0604020202020204" pitchFamily="34" charset="0"/>
                        </a:rPr>
                        <a:t> Assessment</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8</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Identify</a:t>
                      </a:r>
                      <a:r>
                        <a:rPr lang="en-US" sz="1200" baseline="0" dirty="0" smtClean="0">
                          <a:latin typeface="Arial" panose="020B0604020202020204" pitchFamily="34" charset="0"/>
                          <a:cs typeface="Arial" panose="020B0604020202020204" pitchFamily="34" charset="0"/>
                        </a:rPr>
                        <a:t> Your Goals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9</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Next-Level Benchmarking: The EDUCAUSE Benchmarking Service</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Summary of the Landscape</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11</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0"/>
                      <a:r>
                        <a:rPr lang="en-US" sz="1200" dirty="0" smtClean="0">
                          <a:latin typeface="Arial" panose="020B0604020202020204" pitchFamily="34" charset="0"/>
                          <a:cs typeface="Arial" panose="020B0604020202020204" pitchFamily="34" charset="0"/>
                        </a:rPr>
                        <a:t>IT Financials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12–22</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0"/>
                      <a:r>
                        <a:rPr lang="en-US" sz="1200" dirty="0" smtClean="0">
                          <a:latin typeface="Arial" panose="020B0604020202020204" pitchFamily="34" charset="0"/>
                          <a:cs typeface="Arial" panose="020B0604020202020204" pitchFamily="34" charset="0"/>
                        </a:rPr>
                        <a:t>IT Staffing</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23–32</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0"/>
                      <a:r>
                        <a:rPr lang="en-US" sz="1200" dirty="0" smtClean="0">
                          <a:latin typeface="Arial" panose="020B0604020202020204" pitchFamily="34" charset="0"/>
                          <a:cs typeface="Arial" panose="020B0604020202020204" pitchFamily="34" charset="0"/>
                        </a:rPr>
                        <a:t>IT Services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33–49</a:t>
                      </a:r>
                      <a:endParaRPr lang="en-US" sz="1200" dirty="0">
                        <a:solidFill>
                          <a:srgbClr val="000000"/>
                        </a:solidFill>
                        <a:latin typeface="Arial" panose="020B0604020202020204" pitchFamily="34" charset="0"/>
                        <a:cs typeface="Arial" panose="020B0604020202020204" pitchFamily="34" charset="0"/>
                      </a:endParaRPr>
                    </a:p>
                  </a:txBody>
                  <a:tcPr/>
                </a:tc>
              </a:tr>
              <a:tr h="304800">
                <a:tc>
                  <a:txBody>
                    <a:bodyPr/>
                    <a:lstStyle/>
                    <a:p>
                      <a:pPr lvl="0"/>
                      <a:r>
                        <a:rPr lang="en-US" sz="1200" dirty="0" smtClean="0">
                          <a:latin typeface="Arial" panose="020B0604020202020204" pitchFamily="34" charset="0"/>
                          <a:cs typeface="Arial" panose="020B0604020202020204" pitchFamily="34" charset="0"/>
                        </a:rPr>
                        <a:t>Methodology</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50–53</a:t>
                      </a:r>
                      <a:endParaRPr lang="en-US" sz="1200" dirty="0">
                        <a:solidFill>
                          <a:srgbClr val="000000"/>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29057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IT domain area </a:t>
            </a:r>
            <a:r>
              <a:rPr lang="en-US" sz="2000" dirty="0">
                <a:solidFill>
                  <a:srgbClr val="000000"/>
                </a:solidFill>
              </a:rPr>
              <a:t>spending as a percentage of central IT </a:t>
            </a:r>
            <a:r>
              <a:rPr lang="en-US" sz="2000" dirty="0" smtClean="0">
                <a:solidFill>
                  <a:srgbClr val="000000"/>
                </a:solidFill>
              </a:rPr>
              <a:t>spending</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20</a:t>
            </a:fld>
            <a:endParaRPr lang="en-US"/>
          </a:p>
        </p:txBody>
      </p:sp>
      <p:graphicFrame>
        <p:nvGraphicFramePr>
          <p:cNvPr id="5" name="Chart 4"/>
          <p:cNvGraphicFramePr/>
          <p:nvPr>
            <p:extLst>
              <p:ext uri="{D42A27DB-BD31-4B8C-83A1-F6EECF244321}">
                <p14:modId xmlns:p14="http://schemas.microsoft.com/office/powerpoint/2010/main" val="4017974601"/>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8576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chemeClr val="tx1"/>
                </a:solidFill>
              </a:rPr>
              <a:t>IT domain area </a:t>
            </a:r>
            <a:r>
              <a:rPr lang="en-US" sz="2000" dirty="0">
                <a:solidFill>
                  <a:schemeClr val="tx1"/>
                </a:solidFill>
              </a:rPr>
              <a:t>spending as a percentage of central IT </a:t>
            </a:r>
            <a:r>
              <a:rPr lang="en-US" sz="2000" dirty="0" smtClean="0">
                <a:solidFill>
                  <a:schemeClr val="tx1"/>
                </a:solidFill>
              </a:rPr>
              <a:t>spending</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21</a:t>
            </a:fld>
            <a:endParaRPr lang="en-US"/>
          </a:p>
        </p:txBody>
      </p:sp>
      <p:graphicFrame>
        <p:nvGraphicFramePr>
          <p:cNvPr id="5" name="Chart 4"/>
          <p:cNvGraphicFramePr/>
          <p:nvPr>
            <p:extLst>
              <p:ext uri="{D42A27DB-BD31-4B8C-83A1-F6EECF244321}">
                <p14:modId xmlns:p14="http://schemas.microsoft.com/office/powerpoint/2010/main" val="2918532782"/>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771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0554"/>
            <a:ext cx="8552411" cy="916246"/>
          </a:xfrm>
        </p:spPr>
        <p:txBody>
          <a:bodyPr/>
          <a:lstStyle/>
          <a:p>
            <a:r>
              <a:rPr lang="en-US" sz="2000" dirty="0">
                <a:solidFill>
                  <a:schemeClr val="tx1"/>
                </a:solidFill>
                <a:ea typeface="Lucida Grande"/>
              </a:rPr>
              <a:t>Central IT outsourcing spending as a percentage of total central IT </a:t>
            </a:r>
            <a:r>
              <a:rPr lang="en-US" sz="2000" dirty="0" smtClean="0">
                <a:solidFill>
                  <a:schemeClr val="tx1"/>
                </a:solidFill>
                <a:ea typeface="Lucida Grande"/>
              </a:rPr>
              <a:t>spending</a:t>
            </a:r>
            <a:endParaRPr lang="en-US" sz="2000" dirty="0">
              <a:solidFill>
                <a:schemeClr val="tx1"/>
              </a:solidFill>
            </a:endParaRPr>
          </a:p>
        </p:txBody>
      </p:sp>
      <p:graphicFrame>
        <p:nvGraphicFramePr>
          <p:cNvPr id="5" name="Chart 4"/>
          <p:cNvGraphicFramePr/>
          <p:nvPr>
            <p:extLst>
              <p:ext uri="{D42A27DB-BD31-4B8C-83A1-F6EECF244321}">
                <p14:modId xmlns:p14="http://schemas.microsoft.com/office/powerpoint/2010/main" val="3248966291"/>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22</a:t>
            </a:fld>
            <a:endParaRPr lang="en-US"/>
          </a:p>
        </p:txBody>
      </p:sp>
    </p:spTree>
    <p:extLst>
      <p:ext uri="{BB962C8B-B14F-4D97-AF65-F5344CB8AC3E}">
        <p14:creationId xmlns:p14="http://schemas.microsoft.com/office/powerpoint/2010/main" val="76917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575725"/>
          </a:xfrm>
        </p:spPr>
        <p:txBody>
          <a:bodyPr/>
          <a:lstStyle/>
          <a:p>
            <a:r>
              <a:rPr lang="en-US" sz="2800" dirty="0" smtClean="0"/>
              <a:t>IT Staffing</a:t>
            </a:r>
            <a:endParaRPr lang="en-US" sz="2800" dirty="0"/>
          </a:p>
        </p:txBody>
      </p:sp>
      <p:sp>
        <p:nvSpPr>
          <p:cNvPr id="3" name="Content Placeholder 2"/>
          <p:cNvSpPr>
            <a:spLocks noGrp="1"/>
          </p:cNvSpPr>
          <p:nvPr>
            <p:ph idx="1"/>
          </p:nvPr>
        </p:nvSpPr>
        <p:spPr>
          <a:xfrm>
            <a:off x="606829" y="838200"/>
            <a:ext cx="8079971" cy="2895600"/>
          </a:xfrm>
        </p:spPr>
        <p:txBody>
          <a:bodyPr/>
          <a:lstStyle/>
          <a:p>
            <a:pPr marL="0" indent="0" defTabSz="457200">
              <a:spcBef>
                <a:spcPts val="0"/>
              </a:spcBef>
              <a:buClrTx/>
              <a:buNone/>
              <a:defRPr/>
            </a:pPr>
            <a:r>
              <a:rPr lang="en-US" sz="1200" dirty="0"/>
              <a:t>Staffing models are evolving</a:t>
            </a:r>
            <a:r>
              <a:rPr lang="en-US" sz="1200" dirty="0" smtClean="0"/>
              <a:t>. Ensuring adequate staffing capacity and staff retention is #4 in the 2016 Top 10 IT Issues; creating IT organizational structures, staff roles, and staff development strategies that are flexible enough to support innovation is #9. Services </a:t>
            </a:r>
            <a:r>
              <a:rPr lang="en-US" sz="1200" dirty="0"/>
              <a:t>are being outsourced, but institutions </a:t>
            </a:r>
            <a:r>
              <a:rPr lang="en-US" sz="1200" dirty="0" smtClean="0"/>
              <a:t>need staff to manage outsourcing and need more </a:t>
            </a:r>
            <a:r>
              <a:rPr lang="en-US" sz="1200" dirty="0"/>
              <a:t>services and bandwidth to support BYOD</a:t>
            </a:r>
            <a:r>
              <a:rPr lang="en-US" sz="1200" dirty="0" smtClean="0"/>
              <a:t>. Does </a:t>
            </a:r>
            <a:r>
              <a:rPr lang="en-US" sz="1200" dirty="0"/>
              <a:t>this mean </a:t>
            </a:r>
            <a:r>
              <a:rPr lang="en-US" sz="1200" dirty="0" smtClean="0"/>
              <a:t>fewer staff </a:t>
            </a:r>
            <a:r>
              <a:rPr lang="en-US" sz="1200" dirty="0"/>
              <a:t>or the same number of staff with </a:t>
            </a:r>
            <a:r>
              <a:rPr lang="en-US" sz="1200" dirty="0" smtClean="0"/>
              <a:t>different skills? Through </a:t>
            </a:r>
            <a:r>
              <a:rPr lang="en-US" sz="1200" dirty="0"/>
              <a:t>this </a:t>
            </a:r>
            <a:r>
              <a:rPr lang="en-US" sz="1200" dirty="0" smtClean="0"/>
              <a:t>evolution, </a:t>
            </a:r>
            <a:r>
              <a:rPr lang="en-US" sz="1200" dirty="0"/>
              <a:t>you’ll want to keep an eye on </a:t>
            </a:r>
            <a:r>
              <a:rPr lang="en-US" sz="1200" dirty="0" smtClean="0"/>
              <a:t>several benchmarks</a:t>
            </a:r>
            <a:r>
              <a:rPr lang="en-US" sz="1200" dirty="0"/>
              <a:t>: </a:t>
            </a:r>
            <a:r>
              <a:rPr lang="en-US" sz="1200" dirty="0" smtClean="0"/>
              <a:t>ratio of central </a:t>
            </a:r>
            <a:r>
              <a:rPr lang="en-US" sz="1200" dirty="0"/>
              <a:t>IT staff to institutional FTE, </a:t>
            </a:r>
            <a:r>
              <a:rPr lang="en-US" sz="1200" dirty="0" smtClean="0"/>
              <a:t>student workers as a percentage of total central IT FTE, percentage </a:t>
            </a:r>
            <a:r>
              <a:rPr lang="en-US" sz="1200" dirty="0"/>
              <a:t>of IT staff </a:t>
            </a:r>
            <a:r>
              <a:rPr lang="en-US" sz="1200" dirty="0" smtClean="0"/>
              <a:t>across IT </a:t>
            </a:r>
            <a:r>
              <a:rPr lang="en-US" sz="1200" dirty="0"/>
              <a:t>domain areas, and training spending per IT </a:t>
            </a:r>
            <a:r>
              <a:rPr lang="en-US" sz="1200" dirty="0" smtClean="0"/>
              <a:t>staff member. Paying attention to how </a:t>
            </a:r>
            <a:r>
              <a:rPr lang="en-US" sz="1200" dirty="0"/>
              <a:t>others are staffed and knowing how your peers balance their staff portfolio </a:t>
            </a:r>
            <a:r>
              <a:rPr lang="en-US" sz="1200" dirty="0" smtClean="0"/>
              <a:t>can </a:t>
            </a:r>
            <a:r>
              <a:rPr lang="en-US" sz="1200" dirty="0"/>
              <a:t>help you find the right fit</a:t>
            </a:r>
            <a:r>
              <a:rPr lang="en-US" sz="1200" dirty="0" smtClean="0"/>
              <a:t>. Knowing </a:t>
            </a:r>
            <a:r>
              <a:rPr lang="en-US" sz="1200" dirty="0"/>
              <a:t>what your peers are spending on staff training can help you budget for updating </a:t>
            </a:r>
            <a:r>
              <a:rPr lang="en-US" sz="1200" dirty="0" smtClean="0"/>
              <a:t>skill sets </a:t>
            </a:r>
            <a:r>
              <a:rPr lang="en-US" sz="1200" dirty="0"/>
              <a:t>of existing </a:t>
            </a:r>
            <a:r>
              <a:rPr lang="en-US" sz="1200" dirty="0" smtClean="0"/>
              <a:t>staff. </a:t>
            </a:r>
            <a:endParaRPr lang="en-US" sz="1200" dirty="0"/>
          </a:p>
          <a:p>
            <a:pPr marL="0" indent="0">
              <a:buNone/>
            </a:pPr>
            <a:endParaRPr lang="en-US" sz="1200" dirty="0"/>
          </a:p>
          <a:p>
            <a:pPr marL="0" indent="0">
              <a:buNone/>
            </a:pPr>
            <a:r>
              <a:rPr lang="en-US" sz="1200" dirty="0" smtClean="0"/>
              <a:t>The </a:t>
            </a:r>
            <a:r>
              <a:rPr lang="en-US" sz="1200" dirty="0"/>
              <a:t>metrics contained in this section can help you address the following questions:</a:t>
            </a:r>
          </a:p>
          <a:p>
            <a:pPr marL="461963" lvl="1"/>
            <a:r>
              <a:rPr lang="en-US" sz="1200" dirty="0"/>
              <a:t>What is </a:t>
            </a:r>
            <a:r>
              <a:rPr lang="en-US" sz="1200" dirty="0" smtClean="0"/>
              <a:t>a practical range for staff size based </a:t>
            </a:r>
            <a:r>
              <a:rPr lang="en-US" sz="1200" dirty="0"/>
              <a:t>on my institution </a:t>
            </a:r>
            <a:r>
              <a:rPr lang="en-US" sz="1200" dirty="0" smtClean="0"/>
              <a:t>type</a:t>
            </a:r>
            <a:r>
              <a:rPr lang="en-US" sz="1200" dirty="0"/>
              <a:t> </a:t>
            </a:r>
            <a:r>
              <a:rPr lang="en-US" sz="1200" dirty="0" smtClean="0"/>
              <a:t>and size? (metrics 1–2)</a:t>
            </a:r>
            <a:endParaRPr lang="en-US" sz="1200" dirty="0"/>
          </a:p>
          <a:p>
            <a:pPr marL="461963" lvl="1"/>
            <a:r>
              <a:rPr lang="en-US" sz="1200" dirty="0" smtClean="0"/>
              <a:t>What is </a:t>
            </a:r>
            <a:r>
              <a:rPr lang="en-US" sz="1200" dirty="0"/>
              <a:t>the right blend of staff</a:t>
            </a:r>
            <a:r>
              <a:rPr lang="en-US" sz="1200" dirty="0" smtClean="0"/>
              <a:t>? (metrics </a:t>
            </a:r>
            <a:r>
              <a:rPr lang="en-US" sz="1200" dirty="0"/>
              <a:t>3–5</a:t>
            </a:r>
            <a:r>
              <a:rPr lang="en-US" sz="1200" dirty="0" smtClean="0"/>
              <a:t>)</a:t>
            </a:r>
            <a:endParaRPr lang="en-US" sz="1200" dirty="0"/>
          </a:p>
          <a:p>
            <a:pPr marL="461963" lvl="1"/>
            <a:r>
              <a:rPr lang="en-US" sz="1200" dirty="0" smtClean="0"/>
              <a:t>Do I have the appropriate budget to retrain </a:t>
            </a:r>
            <a:r>
              <a:rPr lang="en-US" sz="1200" dirty="0"/>
              <a:t>current </a:t>
            </a:r>
            <a:r>
              <a:rPr lang="en-US" sz="1200" dirty="0" smtClean="0"/>
              <a:t>staff? (metrics </a:t>
            </a:r>
            <a:r>
              <a:rPr lang="en-US" sz="1200" dirty="0"/>
              <a:t>6–7</a:t>
            </a:r>
            <a:r>
              <a:rPr lang="en-US" sz="1200" dirty="0" smtClean="0"/>
              <a:t>)</a:t>
            </a:r>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87863410"/>
              </p:ext>
            </p:extLst>
          </p:nvPr>
        </p:nvGraphicFramePr>
        <p:xfrm>
          <a:off x="609600" y="3733800"/>
          <a:ext cx="8077200" cy="2677160"/>
        </p:xfrm>
        <a:graphic>
          <a:graphicData uri="http://schemas.openxmlformats.org/drawingml/2006/table">
            <a:tbl>
              <a:tblPr firstRow="1" bandRow="1">
                <a:tableStyleId>{793D81CF-94F2-401A-BA57-92F5A7B2D0C5}</a:tableStyleId>
              </a:tblPr>
              <a:tblGrid>
                <a:gridCol w="304800"/>
                <a:gridCol w="7117492"/>
                <a:gridCol w="654908"/>
              </a:tblGrid>
              <a:tr h="274320">
                <a:tc gridSpan="2">
                  <a:txBody>
                    <a:bodyPr/>
                    <a:lstStyle/>
                    <a:p>
                      <a:pPr algn="l"/>
                      <a:r>
                        <a:rPr lang="en-US" sz="1000" dirty="0" smtClean="0">
                          <a:latin typeface="Arial" panose="020B0604020202020204" pitchFamily="34" charset="0"/>
                          <a:cs typeface="Arial" panose="020B0604020202020204" pitchFamily="34" charset="0"/>
                        </a:rPr>
                        <a:t>Metric</a:t>
                      </a:r>
                      <a:endParaRPr lang="en-US" sz="1000" dirty="0">
                        <a:latin typeface="Arial" panose="020B0604020202020204" pitchFamily="34" charset="0"/>
                        <a:cs typeface="Arial" panose="020B0604020202020204" pitchFamily="34" charset="0"/>
                      </a:endParaRPr>
                    </a:p>
                  </a:txBody>
                  <a:tcPr anchor="b"/>
                </a:tc>
                <a:tc hMerge="1">
                  <a:txBody>
                    <a:bodyPr/>
                    <a:lstStyle/>
                    <a:p>
                      <a:endParaRPr lang="en-US" sz="1000" dirty="0">
                        <a:latin typeface="+mn-lt"/>
                      </a:endParaRPr>
                    </a:p>
                  </a:txBody>
                  <a:tcPr anchor="ctr"/>
                </a:tc>
                <a:tc>
                  <a:txBody>
                    <a:bodyPr/>
                    <a:lstStyle/>
                    <a:p>
                      <a:pPr algn="r"/>
                      <a:r>
                        <a:rPr lang="en-US" sz="1000" dirty="0" smtClean="0">
                          <a:latin typeface="Arial" panose="020B0604020202020204" pitchFamily="34" charset="0"/>
                          <a:cs typeface="Arial" panose="020B0604020202020204" pitchFamily="34" charset="0"/>
                        </a:rPr>
                        <a:t>Slide(s)</a:t>
                      </a:r>
                      <a:endParaRPr lang="en-US" sz="1000" dirty="0">
                        <a:latin typeface="Arial" panose="020B0604020202020204" pitchFamily="34" charset="0"/>
                        <a:cs typeface="Arial" panose="020B0604020202020204" pitchFamily="34" charset="0"/>
                      </a:endParaRPr>
                    </a:p>
                  </a:txBody>
                  <a:tcPr anchor="b"/>
                </a:tc>
              </a:tr>
              <a:tr h="370840">
                <a:tc>
                  <a:txBody>
                    <a:bodyPr/>
                    <a:lstStyle/>
                    <a:p>
                      <a:pPr algn="ctr"/>
                      <a:r>
                        <a:rPr lang="en-US" sz="1000" dirty="0" smtClean="0">
                          <a:latin typeface="Arial" panose="020B0604020202020204" pitchFamily="34" charset="0"/>
                          <a:cs typeface="Arial" panose="020B0604020202020204" pitchFamily="34" charset="0"/>
                        </a:rPr>
                        <a:t>1</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solidFill>
                            <a:srgbClr val="000000"/>
                          </a:solidFill>
                          <a:latin typeface="Arial" panose="020B0604020202020204" pitchFamily="34" charset="0"/>
                          <a:ea typeface="Lucida Grande"/>
                          <a:cs typeface="Arial" panose="020B0604020202020204" pitchFamily="34" charset="0"/>
                        </a:rPr>
                        <a:t>Central IT FTEs per 1,000 institutional FTEs</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24</a:t>
                      </a:r>
                      <a:endParaRPr lang="en-US" sz="1000" dirty="0">
                        <a:latin typeface="Arial" panose="020B0604020202020204" pitchFamily="34" charset="0"/>
                        <a:cs typeface="Arial" panose="020B0604020202020204" pitchFamily="34" charset="0"/>
                      </a:endParaRPr>
                    </a:p>
                  </a:txBody>
                  <a:tcPr anchor="ctr"/>
                </a:tc>
              </a:tr>
              <a:tr h="370840">
                <a:tc>
                  <a:txBody>
                    <a:bodyPr/>
                    <a:lstStyle/>
                    <a:p>
                      <a:pPr algn="ctr"/>
                      <a:r>
                        <a:rPr lang="en-US" sz="1000" dirty="0" smtClean="0">
                          <a:latin typeface="Arial" panose="020B0604020202020204" pitchFamily="34" charset="0"/>
                          <a:cs typeface="Arial" panose="020B0604020202020204" pitchFamily="34" charset="0"/>
                        </a:rPr>
                        <a:t>2</a:t>
                      </a:r>
                      <a:endParaRPr lang="en-US" sz="1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ea typeface="Lucida Grande"/>
                          <a:cs typeface="Arial" panose="020B0604020202020204" pitchFamily="34" charset="0"/>
                        </a:rPr>
                        <a:t>Central IT FTEs per 1,000 institutional FTEs</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Five-year trend</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25</a:t>
                      </a:r>
                      <a:endParaRPr lang="en-US" sz="1000" dirty="0">
                        <a:latin typeface="Arial" panose="020B0604020202020204" pitchFamily="34" charset="0"/>
                        <a:cs typeface="Arial" panose="020B0604020202020204" pitchFamily="34" charset="0"/>
                      </a:endParaRPr>
                    </a:p>
                  </a:txBody>
                  <a:tcPr anchor="ctr"/>
                </a:tc>
              </a:tr>
              <a:tr h="355600">
                <a:tc>
                  <a:txBody>
                    <a:bodyPr/>
                    <a:lstStyle/>
                    <a:p>
                      <a:pPr algn="ctr"/>
                      <a:r>
                        <a:rPr lang="en-US" sz="1000" dirty="0" smtClean="0">
                          <a:latin typeface="Arial" panose="020B0604020202020204" pitchFamily="34" charset="0"/>
                          <a:cs typeface="Arial" panose="020B0604020202020204" pitchFamily="34" charset="0"/>
                        </a:rPr>
                        <a:t>3</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solidFill>
                            <a:srgbClr val="000000"/>
                          </a:solidFill>
                          <a:latin typeface="Arial" panose="020B0604020202020204" pitchFamily="34" charset="0"/>
                          <a:ea typeface="Lucida Grande"/>
                          <a:cs typeface="Arial" panose="020B0604020202020204" pitchFamily="34" charset="0"/>
                        </a:rPr>
                        <a:t>Student worker FTEs as a percentage of total central IT FTEs</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26</a:t>
                      </a:r>
                      <a:endParaRPr lang="en-US" sz="1000" dirty="0">
                        <a:latin typeface="Arial" panose="020B0604020202020204" pitchFamily="34" charset="0"/>
                        <a:cs typeface="Arial" panose="020B0604020202020204" pitchFamily="34" charset="0"/>
                      </a:endParaRPr>
                    </a:p>
                  </a:txBody>
                  <a:tcPr anchor="ctr"/>
                </a:tc>
              </a:tr>
              <a:tr h="132080">
                <a:tc>
                  <a:txBody>
                    <a:bodyPr/>
                    <a:lstStyle/>
                    <a:p>
                      <a:pPr algn="ctr"/>
                      <a:r>
                        <a:rPr lang="en-US" sz="1000" dirty="0" smtClean="0">
                          <a:latin typeface="Arial" panose="020B0604020202020204" pitchFamily="34" charset="0"/>
                          <a:cs typeface="Arial" panose="020B0604020202020204" pitchFamily="34" charset="0"/>
                        </a:rPr>
                        <a:t>4</a:t>
                      </a:r>
                      <a:endParaRPr lang="en-US" sz="1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ea typeface="Lucida Grande"/>
                          <a:cs typeface="Arial" panose="020B0604020202020204" pitchFamily="34" charset="0"/>
                        </a:rPr>
                        <a:t>Student workers as a percentage of total central IT FTEs</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Five-year trend</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27</a:t>
                      </a:r>
                      <a:endParaRPr lang="en-US" sz="1000" dirty="0">
                        <a:latin typeface="Arial" panose="020B0604020202020204" pitchFamily="34" charset="0"/>
                        <a:cs typeface="Arial" panose="020B0604020202020204" pitchFamily="34" charset="0"/>
                      </a:endParaRPr>
                    </a:p>
                  </a:txBody>
                  <a:tcPr anchor="ctr"/>
                </a:tc>
              </a:tr>
              <a:tr h="132080">
                <a:tc>
                  <a:txBody>
                    <a:bodyPr/>
                    <a:lstStyle/>
                    <a:p>
                      <a:pPr algn="ctr"/>
                      <a:r>
                        <a:rPr lang="en-US" sz="1000" dirty="0" smtClean="0">
                          <a:latin typeface="Arial" panose="020B0604020202020204" pitchFamily="34" charset="0"/>
                          <a:cs typeface="Arial" panose="020B0604020202020204" pitchFamily="34" charset="0"/>
                        </a:rPr>
                        <a:t>5</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latin typeface="Arial" panose="020B0604020202020204" pitchFamily="34" charset="0"/>
                          <a:cs typeface="Arial" panose="020B0604020202020204" pitchFamily="34" charset="0"/>
                        </a:rPr>
                        <a:t>Central IT domain area FTEs per 1,000 institutional FTEs</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28–30</a:t>
                      </a:r>
                      <a:endParaRPr lang="en-US" sz="1000" dirty="0">
                        <a:latin typeface="Arial" panose="020B0604020202020204" pitchFamily="34" charset="0"/>
                        <a:cs typeface="Arial" panose="020B0604020202020204" pitchFamily="34" charset="0"/>
                      </a:endParaRPr>
                    </a:p>
                  </a:txBody>
                  <a:tcPr anchor="ctr"/>
                </a:tc>
              </a:tr>
              <a:tr h="0">
                <a:tc>
                  <a:txBody>
                    <a:bodyPr/>
                    <a:lstStyle/>
                    <a:p>
                      <a:pPr algn="ctr"/>
                      <a:r>
                        <a:rPr lang="en-US" sz="1000" dirty="0" smtClean="0">
                          <a:latin typeface="Arial" panose="020B0604020202020204" pitchFamily="34" charset="0"/>
                          <a:cs typeface="Arial" panose="020B0604020202020204" pitchFamily="34" charset="0"/>
                        </a:rPr>
                        <a:t>6</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solidFill>
                            <a:srgbClr val="000000"/>
                          </a:solidFill>
                          <a:latin typeface="Arial" panose="020B0604020202020204" pitchFamily="34" charset="0"/>
                          <a:ea typeface="Lucida Grande"/>
                          <a:cs typeface="Arial" panose="020B0604020202020204" pitchFamily="34" charset="0"/>
                        </a:rPr>
                        <a:t>Central IT training spending per central IT staff FTE</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31</a:t>
                      </a:r>
                      <a:endParaRPr lang="en-US" sz="1000" dirty="0">
                        <a:latin typeface="Arial" panose="020B0604020202020204" pitchFamily="34" charset="0"/>
                        <a:cs typeface="Arial" panose="020B0604020202020204" pitchFamily="34" charset="0"/>
                      </a:endParaRPr>
                    </a:p>
                  </a:txBody>
                  <a:tcPr anchor="ctr"/>
                </a:tc>
              </a:tr>
              <a:tr h="0">
                <a:tc>
                  <a:txBody>
                    <a:bodyPr/>
                    <a:lstStyle/>
                    <a:p>
                      <a:pPr algn="ctr"/>
                      <a:r>
                        <a:rPr lang="en-US" sz="1000" dirty="0" smtClean="0">
                          <a:latin typeface="Arial" panose="020B0604020202020204" pitchFamily="34" charset="0"/>
                          <a:cs typeface="Arial" panose="020B0604020202020204" pitchFamily="34" charset="0"/>
                        </a:rPr>
                        <a:t>7</a:t>
                      </a:r>
                      <a:endParaRPr lang="en-US" sz="1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ea typeface="Lucida Grande"/>
                          <a:cs typeface="Arial" panose="020B0604020202020204" pitchFamily="34" charset="0"/>
                        </a:rPr>
                        <a:t>Central IT training spending per central IT staff FTE</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Six-year trend</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32</a:t>
                      </a:r>
                      <a:endParaRPr lang="en-US" sz="1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303628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FTEs per 1,000 institutional FTEs</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2641267581"/>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24</a:t>
            </a:fld>
            <a:endParaRPr lang="en-US"/>
          </a:p>
        </p:txBody>
      </p:sp>
    </p:spTree>
    <p:extLst>
      <p:ext uri="{BB962C8B-B14F-4D97-AF65-F5344CB8AC3E}">
        <p14:creationId xmlns:p14="http://schemas.microsoft.com/office/powerpoint/2010/main" val="406921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FTEs per 1,000 institutional </a:t>
            </a:r>
            <a:r>
              <a:rPr lang="en-US" sz="2000" dirty="0" smtClean="0">
                <a:solidFill>
                  <a:srgbClr val="000000"/>
                </a:solidFill>
                <a:ea typeface="Lucida Grande"/>
              </a:rPr>
              <a:t>FTEs,</a:t>
            </a:r>
            <a:br>
              <a:rPr lang="en-US" sz="2000" dirty="0" smtClean="0">
                <a:solidFill>
                  <a:srgbClr val="000000"/>
                </a:solidFill>
                <a:ea typeface="Lucida Grande"/>
              </a:rPr>
            </a:br>
            <a:r>
              <a:rPr lang="en-US" sz="2000" dirty="0" smtClean="0">
                <a:solidFill>
                  <a:srgbClr val="000000"/>
                </a:solidFill>
                <a:ea typeface="Lucida Grande"/>
              </a:rPr>
              <a:t>five-year trend</a:t>
            </a:r>
            <a:endParaRPr lang="en-US" sz="2000" dirty="0">
              <a:solidFill>
                <a:srgbClr val="000000"/>
              </a:solidFill>
            </a:endParaRPr>
          </a:p>
        </p:txBody>
      </p:sp>
      <p:graphicFrame>
        <p:nvGraphicFramePr>
          <p:cNvPr id="3" name="Chart 2"/>
          <p:cNvGraphicFramePr/>
          <p:nvPr>
            <p:extLst>
              <p:ext uri="{D42A27DB-BD31-4B8C-83A1-F6EECF244321}">
                <p14:modId xmlns:p14="http://schemas.microsoft.com/office/powerpoint/2010/main" val="1995784004"/>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25</a:t>
            </a:fld>
            <a:endParaRPr lang="en-US"/>
          </a:p>
        </p:txBody>
      </p:sp>
    </p:spTree>
    <p:extLst>
      <p:ext uri="{BB962C8B-B14F-4D97-AF65-F5344CB8AC3E}">
        <p14:creationId xmlns:p14="http://schemas.microsoft.com/office/powerpoint/2010/main" val="3161619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Student </a:t>
            </a:r>
            <a:r>
              <a:rPr lang="en-US" sz="2000" dirty="0" smtClean="0">
                <a:solidFill>
                  <a:srgbClr val="000000"/>
                </a:solidFill>
                <a:ea typeface="Lucida Grande"/>
              </a:rPr>
              <a:t>worker FTEs </a:t>
            </a:r>
            <a:r>
              <a:rPr lang="en-US" sz="2000" dirty="0">
                <a:solidFill>
                  <a:srgbClr val="000000"/>
                </a:solidFill>
                <a:ea typeface="Lucida Grande"/>
              </a:rPr>
              <a:t>as a percentage of total central IT </a:t>
            </a:r>
            <a:r>
              <a:rPr lang="en-US" sz="2000" dirty="0" smtClean="0">
                <a:solidFill>
                  <a:srgbClr val="000000"/>
                </a:solidFill>
                <a:ea typeface="Lucida Grande"/>
              </a:rPr>
              <a:t>FTEs</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1881136453"/>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26</a:t>
            </a:fld>
            <a:endParaRPr lang="en-US"/>
          </a:p>
        </p:txBody>
      </p:sp>
    </p:spTree>
    <p:extLst>
      <p:ext uri="{BB962C8B-B14F-4D97-AF65-F5344CB8AC3E}">
        <p14:creationId xmlns:p14="http://schemas.microsoft.com/office/powerpoint/2010/main" val="1684801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Student workers as a percentage of total central IT </a:t>
            </a:r>
            <a:r>
              <a:rPr lang="en-US" sz="2000" dirty="0" smtClean="0">
                <a:solidFill>
                  <a:srgbClr val="000000"/>
                </a:solidFill>
                <a:ea typeface="Lucida Grande"/>
              </a:rPr>
              <a:t>FTEs,</a:t>
            </a:r>
            <a:br>
              <a:rPr lang="en-US" sz="2000" dirty="0" smtClean="0">
                <a:solidFill>
                  <a:srgbClr val="000000"/>
                </a:solidFill>
                <a:ea typeface="Lucida Grande"/>
              </a:rPr>
            </a:br>
            <a:r>
              <a:rPr lang="en-US" sz="2000" dirty="0" smtClean="0">
                <a:solidFill>
                  <a:srgbClr val="000000"/>
                </a:solidFill>
                <a:ea typeface="Lucida Grande"/>
              </a:rPr>
              <a:t>five-year trend</a:t>
            </a:r>
            <a:endParaRPr lang="en-US" sz="2000" dirty="0">
              <a:solidFill>
                <a:srgbClr val="000000"/>
              </a:solidFill>
            </a:endParaRPr>
          </a:p>
        </p:txBody>
      </p:sp>
      <p:graphicFrame>
        <p:nvGraphicFramePr>
          <p:cNvPr id="3" name="Chart 2"/>
          <p:cNvGraphicFramePr/>
          <p:nvPr>
            <p:extLst>
              <p:ext uri="{D42A27DB-BD31-4B8C-83A1-F6EECF244321}">
                <p14:modId xmlns:p14="http://schemas.microsoft.com/office/powerpoint/2010/main" val="65763320"/>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27</a:t>
            </a:fld>
            <a:endParaRPr lang="en-US"/>
          </a:p>
        </p:txBody>
      </p:sp>
    </p:spTree>
    <p:extLst>
      <p:ext uri="{BB962C8B-B14F-4D97-AF65-F5344CB8AC3E}">
        <p14:creationId xmlns:p14="http://schemas.microsoft.com/office/powerpoint/2010/main" val="78543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Central </a:t>
            </a:r>
            <a:r>
              <a:rPr lang="en-US" sz="2000" dirty="0">
                <a:solidFill>
                  <a:srgbClr val="000000"/>
                </a:solidFill>
              </a:rPr>
              <a:t>IT </a:t>
            </a:r>
            <a:r>
              <a:rPr lang="en-US" sz="2000" dirty="0" smtClean="0">
                <a:solidFill>
                  <a:srgbClr val="000000"/>
                </a:solidFill>
              </a:rPr>
              <a:t>domain area FTEs </a:t>
            </a:r>
            <a:r>
              <a:rPr lang="en-US" sz="2000" dirty="0">
                <a:solidFill>
                  <a:srgbClr val="000000"/>
                </a:solidFill>
              </a:rPr>
              <a:t>per 1,000 institutional </a:t>
            </a:r>
            <a:r>
              <a:rPr lang="en-US" sz="2000" dirty="0" smtClean="0">
                <a:solidFill>
                  <a:srgbClr val="000000"/>
                </a:solidFill>
              </a:rPr>
              <a:t>FTEs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28</a:t>
            </a:fld>
            <a:endParaRPr lang="en-US"/>
          </a:p>
        </p:txBody>
      </p:sp>
      <p:graphicFrame>
        <p:nvGraphicFramePr>
          <p:cNvPr id="5" name="Chart 4"/>
          <p:cNvGraphicFramePr/>
          <p:nvPr>
            <p:extLst>
              <p:ext uri="{D42A27DB-BD31-4B8C-83A1-F6EECF244321}">
                <p14:modId xmlns:p14="http://schemas.microsoft.com/office/powerpoint/2010/main" val="3975922601"/>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9831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Central </a:t>
            </a:r>
            <a:r>
              <a:rPr lang="en-US" sz="2000" dirty="0">
                <a:solidFill>
                  <a:srgbClr val="000000"/>
                </a:solidFill>
              </a:rPr>
              <a:t>IT </a:t>
            </a:r>
            <a:r>
              <a:rPr lang="en-US" sz="2000" dirty="0" smtClean="0">
                <a:solidFill>
                  <a:srgbClr val="000000"/>
                </a:solidFill>
              </a:rPr>
              <a:t>domain area FTEs </a:t>
            </a:r>
            <a:r>
              <a:rPr lang="en-US" sz="2000" dirty="0">
                <a:solidFill>
                  <a:srgbClr val="000000"/>
                </a:solidFill>
              </a:rPr>
              <a:t>per 1,000 institutional </a:t>
            </a:r>
            <a:r>
              <a:rPr lang="en-US" sz="2000" dirty="0" smtClean="0">
                <a:solidFill>
                  <a:srgbClr val="000000"/>
                </a:solidFill>
              </a:rPr>
              <a:t>FTEs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29</a:t>
            </a:fld>
            <a:endParaRPr lang="en-US"/>
          </a:p>
        </p:txBody>
      </p:sp>
      <p:graphicFrame>
        <p:nvGraphicFramePr>
          <p:cNvPr id="5" name="Chart 4"/>
          <p:cNvGraphicFramePr/>
          <p:nvPr>
            <p:extLst>
              <p:ext uri="{D42A27DB-BD31-4B8C-83A1-F6EECF244321}">
                <p14:modId xmlns:p14="http://schemas.microsoft.com/office/powerpoint/2010/main" val="1333836430"/>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863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About CDS</a:t>
            </a:r>
            <a:endParaRPr lang="en-US" sz="2800" dirty="0"/>
          </a:p>
        </p:txBody>
      </p:sp>
      <p:sp>
        <p:nvSpPr>
          <p:cNvPr id="3" name="Content Placeholder 2"/>
          <p:cNvSpPr>
            <a:spLocks noGrp="1"/>
          </p:cNvSpPr>
          <p:nvPr>
            <p:ph idx="1"/>
          </p:nvPr>
        </p:nvSpPr>
        <p:spPr/>
        <p:txBody>
          <a:bodyPr/>
          <a:lstStyle/>
          <a:p>
            <a:pPr marL="0" indent="0">
              <a:buNone/>
            </a:pPr>
            <a:r>
              <a:rPr lang="en-US" sz="1200" dirty="0"/>
              <a:t>Since 2002, the EDUCAUSE Core Data Service (CDS) has been providing higher education CIOs and senior IT leaders with the benchmarks they need to make strategic decisions about IT at their institutions. </a:t>
            </a:r>
            <a:r>
              <a:rPr lang="en-US" sz="1200" dirty="0" smtClean="0"/>
              <a:t>On average, </a:t>
            </a:r>
            <a:r>
              <a:rPr lang="en-US" sz="1200" dirty="0"/>
              <a:t>more than </a:t>
            </a:r>
            <a:r>
              <a:rPr lang="en-US" sz="1200" dirty="0" smtClean="0"/>
              <a:t>800 institutions </a:t>
            </a:r>
            <a:r>
              <a:rPr lang="en-US" sz="1200" dirty="0"/>
              <a:t>(both within and outside the United States) participate in a survey about IT financials, staffing, and services. </a:t>
            </a:r>
            <a:r>
              <a:rPr lang="en-US" sz="1200" dirty="0" smtClean="0"/>
              <a:t>Survey </a:t>
            </a:r>
            <a:r>
              <a:rPr lang="en-US" sz="1200" dirty="0"/>
              <a:t>participants are rewarded for their time and effort with access to CDS Reporting, a self-service tool that enables institutions to benchmark their IT organizations against those of their peers</a:t>
            </a:r>
            <a:r>
              <a:rPr lang="en-US" sz="1200" dirty="0" smtClean="0"/>
              <a:t>. In addition to gaining access to CDS Reporting, institutions also participate in CDS for the following reasons:</a:t>
            </a:r>
          </a:p>
          <a:p>
            <a:pPr marL="0" indent="0">
              <a:buNone/>
            </a:pPr>
            <a:endParaRPr lang="en-US" sz="1200" dirty="0" smtClean="0"/>
          </a:p>
          <a:p>
            <a:pPr marL="461963" lvl="1"/>
            <a:r>
              <a:rPr lang="en-US" sz="1200" dirty="0" smtClean="0"/>
              <a:t>To study their IT organization </a:t>
            </a:r>
          </a:p>
          <a:p>
            <a:pPr marL="461963" lvl="1"/>
            <a:r>
              <a:rPr lang="en-US" sz="1200" dirty="0" smtClean="0"/>
              <a:t>To benchmark against past performance</a:t>
            </a:r>
          </a:p>
          <a:p>
            <a:pPr marL="461963" lvl="1"/>
            <a:r>
              <a:rPr lang="en-US" sz="1200" dirty="0" smtClean="0"/>
              <a:t>To look at trends over time*</a:t>
            </a:r>
          </a:p>
          <a:p>
            <a:pPr marL="461963" lvl="1"/>
            <a:r>
              <a:rPr lang="en-US" sz="1200" dirty="0" smtClean="0"/>
              <a:t>To start gathering and using metrics</a:t>
            </a:r>
          </a:p>
          <a:p>
            <a:pPr marL="461963" lvl="1"/>
            <a:r>
              <a:rPr lang="en-US" sz="1200" dirty="0" smtClean="0"/>
              <a:t>To have data available “just in case”</a:t>
            </a:r>
          </a:p>
        </p:txBody>
      </p:sp>
      <p:sp>
        <p:nvSpPr>
          <p:cNvPr id="4" name="Slide Number Placeholder 3"/>
          <p:cNvSpPr>
            <a:spLocks noGrp="1"/>
          </p:cNvSpPr>
          <p:nvPr>
            <p:ph type="sldNum" sz="quarter" idx="4"/>
          </p:nvPr>
        </p:nvSpPr>
        <p:spPr/>
        <p:txBody>
          <a:bodyPr/>
          <a:lstStyle/>
          <a:p>
            <a:fld id="{57E31C96-9645-D544-B01F-A6D62502A709}" type="slidenum">
              <a:rPr lang="en-US" smtClean="0"/>
              <a:pPr/>
              <a:t>3</a:t>
            </a:fld>
            <a:endParaRPr lang="en-US"/>
          </a:p>
        </p:txBody>
      </p:sp>
      <p:sp>
        <p:nvSpPr>
          <p:cNvPr id="5" name="TextBox 4"/>
          <p:cNvSpPr txBox="1"/>
          <p:nvPr/>
        </p:nvSpPr>
        <p:spPr>
          <a:xfrm>
            <a:off x="434975" y="6396335"/>
            <a:ext cx="8686800" cy="461665"/>
          </a:xfrm>
          <a:prstGeom prst="rect">
            <a:avLst/>
          </a:prstGeom>
          <a:noFill/>
        </p:spPr>
        <p:txBody>
          <a:bodyPr wrap="square" rtlCol="0">
            <a:spAutoFit/>
          </a:bodyPr>
          <a:lstStyle/>
          <a:p>
            <a:pPr algn="r"/>
            <a:r>
              <a:rPr lang="en-US" sz="1200" i="1" dirty="0" smtClean="0"/>
              <a:t>* The number of years available for trend data varies throughout the CDS dataset. For example, CDS data on funding </a:t>
            </a:r>
            <a:br>
              <a:rPr lang="en-US" sz="1200" i="1" dirty="0" smtClean="0"/>
            </a:br>
            <a:r>
              <a:rPr lang="en-US" sz="1200" i="1" dirty="0" smtClean="0"/>
              <a:t>can be tracked from 2002 to present, whereas CDS data on expenditures can be tracked for FY2013/14 and FY2014/15. </a:t>
            </a:r>
            <a:endParaRPr lang="en-US" sz="1200" i="1" dirty="0"/>
          </a:p>
        </p:txBody>
      </p:sp>
    </p:spTree>
    <p:extLst>
      <p:ext uri="{BB962C8B-B14F-4D97-AF65-F5344CB8AC3E}">
        <p14:creationId xmlns:p14="http://schemas.microsoft.com/office/powerpoint/2010/main" val="374086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Central </a:t>
            </a:r>
            <a:r>
              <a:rPr lang="en-US" sz="2000" dirty="0">
                <a:solidFill>
                  <a:srgbClr val="000000"/>
                </a:solidFill>
              </a:rPr>
              <a:t>IT </a:t>
            </a:r>
            <a:r>
              <a:rPr lang="en-US" sz="2000" dirty="0" smtClean="0">
                <a:solidFill>
                  <a:srgbClr val="000000"/>
                </a:solidFill>
              </a:rPr>
              <a:t>domain area FTEs </a:t>
            </a:r>
            <a:r>
              <a:rPr lang="en-US" sz="2000" dirty="0">
                <a:solidFill>
                  <a:srgbClr val="000000"/>
                </a:solidFill>
              </a:rPr>
              <a:t>per 1,000 institutional </a:t>
            </a:r>
            <a:r>
              <a:rPr lang="en-US" sz="2000" dirty="0" smtClean="0">
                <a:solidFill>
                  <a:srgbClr val="000000"/>
                </a:solidFill>
              </a:rPr>
              <a:t>FTEs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30</a:t>
            </a:fld>
            <a:endParaRPr lang="en-US"/>
          </a:p>
        </p:txBody>
      </p:sp>
      <p:graphicFrame>
        <p:nvGraphicFramePr>
          <p:cNvPr id="5" name="Chart 4"/>
          <p:cNvGraphicFramePr/>
          <p:nvPr>
            <p:extLst>
              <p:ext uri="{D42A27DB-BD31-4B8C-83A1-F6EECF244321}">
                <p14:modId xmlns:p14="http://schemas.microsoft.com/office/powerpoint/2010/main" val="335525760"/>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7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training spending per central IT staff FTE</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4210869137"/>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31</a:t>
            </a:fld>
            <a:endParaRPr lang="en-US"/>
          </a:p>
        </p:txBody>
      </p:sp>
    </p:spTree>
    <p:extLst>
      <p:ext uri="{BB962C8B-B14F-4D97-AF65-F5344CB8AC3E}">
        <p14:creationId xmlns:p14="http://schemas.microsoft.com/office/powerpoint/2010/main" val="142242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training spending per central IT staff </a:t>
            </a:r>
            <a:r>
              <a:rPr lang="en-US" sz="2000" dirty="0" smtClean="0">
                <a:solidFill>
                  <a:srgbClr val="000000"/>
                </a:solidFill>
                <a:ea typeface="Lucida Grande"/>
              </a:rPr>
              <a:t>FTE,</a:t>
            </a:r>
            <a:br>
              <a:rPr lang="en-US" sz="2000" dirty="0" smtClean="0">
                <a:solidFill>
                  <a:srgbClr val="000000"/>
                </a:solidFill>
                <a:ea typeface="Lucida Grande"/>
              </a:rPr>
            </a:br>
            <a:r>
              <a:rPr lang="en-US" sz="2000" dirty="0" smtClean="0">
                <a:solidFill>
                  <a:srgbClr val="000000"/>
                </a:solidFill>
                <a:ea typeface="Lucida Grande"/>
              </a:rPr>
              <a:t>six-year trend</a:t>
            </a:r>
            <a:endParaRPr lang="en-US" sz="2000" dirty="0"/>
          </a:p>
        </p:txBody>
      </p:sp>
      <p:graphicFrame>
        <p:nvGraphicFramePr>
          <p:cNvPr id="3" name="Chart 2"/>
          <p:cNvGraphicFramePr/>
          <p:nvPr>
            <p:extLst>
              <p:ext uri="{D42A27DB-BD31-4B8C-83A1-F6EECF244321}">
                <p14:modId xmlns:p14="http://schemas.microsoft.com/office/powerpoint/2010/main" val="601553026"/>
              </p:ext>
            </p:extLst>
          </p:nvPr>
        </p:nvGraphicFramePr>
        <p:xfrm>
          <a:off x="0" y="9906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32</a:t>
            </a:fld>
            <a:endParaRPr lang="en-US"/>
          </a:p>
        </p:txBody>
      </p:sp>
      <p:sp>
        <p:nvSpPr>
          <p:cNvPr id="6" name="TextBox 5"/>
          <p:cNvSpPr txBox="1"/>
          <p:nvPr/>
        </p:nvSpPr>
        <p:spPr>
          <a:xfrm>
            <a:off x="434975" y="6581001"/>
            <a:ext cx="8686800" cy="276999"/>
          </a:xfrm>
          <a:prstGeom prst="rect">
            <a:avLst/>
          </a:prstGeom>
          <a:noFill/>
        </p:spPr>
        <p:txBody>
          <a:bodyPr wrap="square" rtlCol="0">
            <a:spAutoFit/>
          </a:bodyPr>
          <a:lstStyle/>
          <a:p>
            <a:pPr algn="r"/>
            <a:r>
              <a:rPr lang="en-US" sz="1200" i="1" dirty="0" smtClean="0"/>
              <a:t>* FY2011/12 </a:t>
            </a:r>
            <a:r>
              <a:rPr lang="en-US" sz="1200" i="1" dirty="0"/>
              <a:t>data were not collected in CDS on either expenditures or </a:t>
            </a:r>
            <a:r>
              <a:rPr lang="en-US" sz="1200" i="1" dirty="0" smtClean="0"/>
              <a:t>funding. </a:t>
            </a:r>
            <a:endParaRPr lang="en-US" sz="1200" i="1" dirty="0"/>
          </a:p>
        </p:txBody>
      </p:sp>
    </p:spTree>
    <p:extLst>
      <p:ext uri="{BB962C8B-B14F-4D97-AF65-F5344CB8AC3E}">
        <p14:creationId xmlns:p14="http://schemas.microsoft.com/office/powerpoint/2010/main" val="360720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IT Services</a:t>
            </a:r>
            <a:endParaRPr lang="en-US" sz="2800" dirty="0"/>
          </a:p>
        </p:txBody>
      </p:sp>
      <p:sp>
        <p:nvSpPr>
          <p:cNvPr id="3" name="Content Placeholder 2"/>
          <p:cNvSpPr>
            <a:spLocks noGrp="1"/>
          </p:cNvSpPr>
          <p:nvPr>
            <p:ph idx="1"/>
          </p:nvPr>
        </p:nvSpPr>
        <p:spPr>
          <a:xfrm>
            <a:off x="606829" y="1066801"/>
            <a:ext cx="8079971" cy="4851398"/>
          </a:xfrm>
        </p:spPr>
        <p:txBody>
          <a:bodyPr/>
          <a:lstStyle/>
          <a:p>
            <a:pPr marL="0" indent="0" defTabSz="457200">
              <a:spcBef>
                <a:spcPts val="0"/>
              </a:spcBef>
              <a:buClrTx/>
              <a:buNone/>
              <a:defRPr/>
            </a:pPr>
            <a:r>
              <a:rPr lang="en-US" sz="1200" dirty="0"/>
              <a:t>In a changing </a:t>
            </a:r>
            <a:r>
              <a:rPr lang="en-US" sz="1200" dirty="0" smtClean="0"/>
              <a:t>environment, </a:t>
            </a:r>
            <a:r>
              <a:rPr lang="en-US" sz="1200" dirty="0"/>
              <a:t>it is important to know which services are </a:t>
            </a:r>
            <a:r>
              <a:rPr lang="en-US" sz="1200" dirty="0" smtClean="0"/>
              <a:t>in demand and which are fading in importance; </a:t>
            </a:r>
            <a:r>
              <a:rPr lang="en-US" sz="1200" dirty="0"/>
              <a:t>which should stay local and which can be outsourced; </a:t>
            </a:r>
            <a:r>
              <a:rPr lang="en-US" sz="1200" dirty="0" smtClean="0"/>
              <a:t>and which </a:t>
            </a:r>
            <a:r>
              <a:rPr lang="en-US" sz="1200" dirty="0"/>
              <a:t>must </a:t>
            </a:r>
            <a:r>
              <a:rPr lang="en-US" sz="1200" dirty="0" smtClean="0"/>
              <a:t>have mobile deployment or be accessible </a:t>
            </a:r>
            <a:r>
              <a:rPr lang="en-US" sz="1200" dirty="0"/>
              <a:t>via the cloud</a:t>
            </a:r>
            <a:r>
              <a:rPr lang="en-US" sz="1200" dirty="0" smtClean="0"/>
              <a:t>. It’s </a:t>
            </a:r>
            <a:r>
              <a:rPr lang="en-US" sz="1200" dirty="0"/>
              <a:t>important to provide the right services in the most efficient manner</a:t>
            </a:r>
            <a:r>
              <a:rPr lang="en-US" sz="1200" dirty="0" smtClean="0"/>
              <a:t>. CDS </a:t>
            </a:r>
            <a:r>
              <a:rPr lang="en-US" sz="1200" dirty="0"/>
              <a:t>has data that can help you understand how your peers are supporting users in </a:t>
            </a:r>
            <a:r>
              <a:rPr lang="en-US" sz="1200" dirty="0" smtClean="0"/>
              <a:t>mobile computing, </a:t>
            </a:r>
            <a:r>
              <a:rPr lang="en-US" sz="1200" dirty="0"/>
              <a:t>online education, </a:t>
            </a:r>
            <a:r>
              <a:rPr lang="en-US" sz="1200" dirty="0" smtClean="0"/>
              <a:t>cloud, </a:t>
            </a:r>
            <a:r>
              <a:rPr lang="en-US" sz="1200" dirty="0"/>
              <a:t>and </a:t>
            </a:r>
            <a:r>
              <a:rPr lang="en-US" sz="1200" dirty="0" smtClean="0"/>
              <a:t>BYOD environments. CDS data on faculty support services can </a:t>
            </a:r>
            <a:r>
              <a:rPr lang="en-US" sz="1200" dirty="0"/>
              <a:t>help you determine how to help your faculty optimize the use of technology in teaching and </a:t>
            </a:r>
            <a:r>
              <a:rPr lang="en-US" sz="1200" dirty="0" smtClean="0"/>
              <a:t>learning, and data </a:t>
            </a:r>
            <a:r>
              <a:rPr lang="en-US" sz="1200" dirty="0"/>
              <a:t>(including vendor/product, deployment, and management strategy) on 50 different information systems can help you strategize for an enterprise architecture that is right for you.</a:t>
            </a:r>
          </a:p>
          <a:p>
            <a:pPr marL="0" indent="0">
              <a:buNone/>
            </a:pPr>
            <a:endParaRPr lang="en-US" sz="1200" dirty="0"/>
          </a:p>
          <a:p>
            <a:pPr marL="0" indent="0">
              <a:buNone/>
            </a:pPr>
            <a:r>
              <a:rPr lang="en-US" sz="1200" dirty="0" smtClean="0"/>
              <a:t>The </a:t>
            </a:r>
            <a:r>
              <a:rPr lang="en-US" sz="1200" dirty="0"/>
              <a:t>metrics contained in this section can help you address the following questions:</a:t>
            </a:r>
          </a:p>
          <a:p>
            <a:pPr marL="461963" lvl="1"/>
            <a:r>
              <a:rPr lang="en-US" sz="1200" dirty="0"/>
              <a:t>What services should I provide</a:t>
            </a:r>
            <a:r>
              <a:rPr lang="en-US" sz="1200" dirty="0" smtClean="0"/>
              <a:t>?</a:t>
            </a:r>
            <a:endParaRPr lang="en-US" sz="1200" dirty="0"/>
          </a:p>
          <a:p>
            <a:pPr marL="461963" lvl="1"/>
            <a:r>
              <a:rPr lang="en-US" sz="1200" dirty="0"/>
              <a:t>How should I provide those services</a:t>
            </a:r>
            <a:r>
              <a:rPr lang="en-US" sz="1200" dirty="0" smtClean="0"/>
              <a:t>?</a:t>
            </a:r>
          </a:p>
          <a:p>
            <a:pPr marL="461963" lvl="1"/>
            <a:r>
              <a:rPr lang="en-US" sz="1200" dirty="0" smtClean="0"/>
              <a:t>How can I evaluate service efficiency or effectiveness?</a:t>
            </a:r>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33</a:t>
            </a:fld>
            <a:endParaRPr lang="en-US"/>
          </a:p>
        </p:txBody>
      </p:sp>
    </p:spTree>
    <p:extLst>
      <p:ext uri="{BB962C8B-B14F-4D97-AF65-F5344CB8AC3E}">
        <p14:creationId xmlns:p14="http://schemas.microsoft.com/office/powerpoint/2010/main" val="376827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7E31C96-9645-D544-B01F-A6D62502A709}" type="slidenum">
              <a:rPr lang="en-US" smtClean="0"/>
              <a:pPr/>
              <a:t>34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12000417"/>
              </p:ext>
            </p:extLst>
          </p:nvPr>
        </p:nvGraphicFramePr>
        <p:xfrm>
          <a:off x="533400" y="1371600"/>
          <a:ext cx="8077200" cy="4578087"/>
        </p:xfrm>
        <a:graphic>
          <a:graphicData uri="http://schemas.openxmlformats.org/drawingml/2006/table">
            <a:tbl>
              <a:tblPr firstRow="1" bandRow="1">
                <a:tableStyleId>{793D81CF-94F2-401A-BA57-92F5A7B2D0C5}</a:tableStyleId>
              </a:tblPr>
              <a:tblGrid>
                <a:gridCol w="2362200"/>
                <a:gridCol w="5060092"/>
                <a:gridCol w="654908"/>
              </a:tblGrid>
              <a:tr h="256029">
                <a:tc>
                  <a:txBody>
                    <a:bodyPr/>
                    <a:lstStyle/>
                    <a:p>
                      <a:r>
                        <a:rPr lang="en-US" sz="1000" dirty="0" smtClean="0">
                          <a:latin typeface="Arial" panose="020B0604020202020204" pitchFamily="34" charset="0"/>
                          <a:cs typeface="Arial" panose="020B0604020202020204" pitchFamily="34" charset="0"/>
                        </a:rPr>
                        <a:t>IT Domain Area</a:t>
                      </a:r>
                      <a:endParaRPr lang="en-US"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r>
                        <a:rPr lang="en-US" sz="1000" dirty="0" smtClean="0">
                          <a:latin typeface="Arial" panose="020B0604020202020204" pitchFamily="34" charset="0"/>
                          <a:cs typeface="Arial" panose="020B0604020202020204" pitchFamily="34" charset="0"/>
                        </a:rPr>
                        <a:t>Metric</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Slide</a:t>
                      </a:r>
                      <a:endParaRPr lang="en-US" sz="1000" dirty="0">
                        <a:latin typeface="Arial" panose="020B0604020202020204" pitchFamily="34" charset="0"/>
                        <a:cs typeface="Arial" panose="020B0604020202020204" pitchFamily="34" charset="0"/>
                      </a:endParaRPr>
                    </a:p>
                  </a:txBody>
                  <a:tcPr anchor="ctr"/>
                </a:tc>
              </a:tr>
              <a:tr h="256029">
                <a:tc rowSpan="3">
                  <a:txBody>
                    <a:bodyPr/>
                    <a:lstStyle/>
                    <a:p>
                      <a:r>
                        <a:rPr lang="en-US" sz="1000" dirty="0" smtClean="0">
                          <a:latin typeface="Arial" panose="020B0604020202020204" pitchFamily="34" charset="0"/>
                          <a:cs typeface="Arial" panose="020B0604020202020204" pitchFamily="34" charset="0"/>
                        </a:rPr>
                        <a:t>IT Support Services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fontAlgn="b"/>
                      <a:r>
                        <a:rPr lang="en-US" sz="1000" b="0" i="0" u="none" strike="noStrike" dirty="0">
                          <a:solidFill>
                            <a:srgbClr val="000000"/>
                          </a:solidFill>
                          <a:effectLst/>
                          <a:latin typeface="Arial" panose="020B0604020202020204" pitchFamily="34" charset="0"/>
                          <a:cs typeface="Arial" panose="020B0604020202020204" pitchFamily="34" charset="0"/>
                        </a:rPr>
                        <a:t>Institutions offering tier 2/level 2 service or higher for central IT help desk</a:t>
                      </a: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35</a:t>
                      </a:r>
                      <a:endParaRPr lang="en-US" sz="1000" dirty="0">
                        <a:latin typeface="Arial" panose="020B0604020202020204" pitchFamily="34" charset="0"/>
                        <a:cs typeface="Arial" panose="020B0604020202020204" pitchFamily="34" charset="0"/>
                      </a:endParaRPr>
                    </a:p>
                  </a:txBody>
                  <a:tcPr anchor="ctr"/>
                </a:tc>
              </a:tr>
              <a:tr h="256029">
                <a:tc vMerge="1">
                  <a:txBody>
                    <a:bodyPr/>
                    <a:lstStyle/>
                    <a:p>
                      <a:endParaRPr lang="en-US" sz="1000" dirty="0"/>
                    </a:p>
                  </a:txBody>
                  <a:tcPr anchor="ctr"/>
                </a:tc>
                <a:tc>
                  <a:txBody>
                    <a:bodyPr/>
                    <a:lstStyle/>
                    <a:p>
                      <a:pPr algn="l" fontAlgn="b"/>
                      <a:r>
                        <a:rPr lang="en-US" sz="1000" b="0" i="0" u="none" strike="noStrike" dirty="0">
                          <a:solidFill>
                            <a:srgbClr val="000000"/>
                          </a:solidFill>
                          <a:effectLst/>
                          <a:latin typeface="Arial" panose="020B0604020202020204" pitchFamily="34" charset="0"/>
                          <a:cs typeface="Arial" panose="020B0604020202020204" pitchFamily="34" charset="0"/>
                        </a:rPr>
                        <a:t>Institutions offering self-service options for central IT help desk services</a:t>
                      </a: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35</a:t>
                      </a:r>
                      <a:endParaRPr lang="en-US" sz="1000" dirty="0">
                        <a:latin typeface="Arial" panose="020B0604020202020204" pitchFamily="34" charset="0"/>
                        <a:cs typeface="Arial" panose="020B0604020202020204" pitchFamily="34" charset="0"/>
                      </a:endParaRPr>
                    </a:p>
                  </a:txBody>
                  <a:tcPr anchor="ctr"/>
                </a:tc>
              </a:tr>
              <a:tr h="273565">
                <a:tc vMerge="1">
                  <a:txBody>
                    <a:bodyPr/>
                    <a:lstStyle/>
                    <a:p>
                      <a:endParaRPr lang="en-US" sz="1000" dirty="0"/>
                    </a:p>
                  </a:txBody>
                  <a:tcPr anchor="ctr"/>
                </a:tc>
                <a:tc>
                  <a:txBody>
                    <a:bodyPr/>
                    <a:lstStyle/>
                    <a:p>
                      <a:pPr lvl="0"/>
                      <a:r>
                        <a:rPr lang="en-US" sz="1000" dirty="0" smtClean="0">
                          <a:latin typeface="Arial" panose="020B0604020202020204" pitchFamily="34" charset="0"/>
                          <a:cs typeface="Arial" panose="020B0604020202020204" pitchFamily="34" charset="0"/>
                        </a:rPr>
                        <a:t>Annual number of tickets per institutional FTE among institutions with a central IT help desk that offers each mode (phone, e-mail,</a:t>
                      </a:r>
                      <a:r>
                        <a:rPr lang="en-US" sz="1000" baseline="0" dirty="0" smtClean="0">
                          <a:latin typeface="Arial" panose="020B0604020202020204" pitchFamily="34" charset="0"/>
                          <a:cs typeface="Arial" panose="020B0604020202020204" pitchFamily="34" charset="0"/>
                        </a:rPr>
                        <a:t> walk-in)</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36</a:t>
                      </a:r>
                      <a:endParaRPr lang="en-US" sz="1000" dirty="0">
                        <a:latin typeface="Arial" panose="020B0604020202020204" pitchFamily="34" charset="0"/>
                        <a:cs typeface="Arial" panose="020B0604020202020204" pitchFamily="34" charset="0"/>
                      </a:endParaRPr>
                    </a:p>
                  </a:txBody>
                  <a:tcPr anchor="ctr"/>
                </a:tc>
              </a:tr>
              <a:tr h="168348">
                <a:tc rowSpan="4">
                  <a:txBody>
                    <a:bodyPr/>
                    <a:lstStyle/>
                    <a:p>
                      <a:r>
                        <a:rPr lang="en-US" sz="1000" dirty="0" smtClean="0">
                          <a:latin typeface="Arial" panose="020B0604020202020204" pitchFamily="34" charset="0"/>
                          <a:cs typeface="Arial" panose="020B0604020202020204" pitchFamily="34" charset="0"/>
                        </a:rPr>
                        <a:t>Educational</a:t>
                      </a:r>
                      <a:r>
                        <a:rPr lang="en-US" sz="1000" baseline="0" dirty="0" smtClean="0">
                          <a:latin typeface="Arial" panose="020B0604020202020204" pitchFamily="34" charset="0"/>
                          <a:cs typeface="Arial" panose="020B0604020202020204" pitchFamily="34" charset="0"/>
                        </a:rPr>
                        <a:t> Technology Services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r>
                        <a:rPr lang="en-US" sz="1000" dirty="0" smtClean="0">
                          <a:latin typeface="Arial" panose="020B0604020202020204" pitchFamily="34" charset="0"/>
                          <a:cs typeface="Arial" panose="020B0604020202020204" pitchFamily="34" charset="0"/>
                        </a:rPr>
                        <a:t>Most common teaching and learning support services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37</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a:p>
                  </a:txBody>
                  <a:tcPr/>
                </a:tc>
                <a:tc>
                  <a:txBody>
                    <a:bodyPr/>
                    <a:lstStyle/>
                    <a:p>
                      <a:pPr lvl="0"/>
                      <a:r>
                        <a:rPr lang="en-US" sz="1000" dirty="0" smtClean="0">
                          <a:latin typeface="Arial" panose="020B0604020202020204" pitchFamily="34" charset="0"/>
                          <a:cs typeface="Arial" panose="020B0604020202020204" pitchFamily="34" charset="0"/>
                        </a:rPr>
                        <a:t>Student FTEs per shared workstation provided by central IT</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38</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a:p>
                  </a:txBody>
                  <a:tcPr/>
                </a:tc>
                <a:tc>
                  <a:txBody>
                    <a:bodyPr/>
                    <a:lstStyle/>
                    <a:p>
                      <a:pPr lvl="0"/>
                      <a:r>
                        <a:rPr lang="en-US" sz="1000" dirty="0" smtClean="0">
                          <a:latin typeface="Arial" panose="020B0604020202020204" pitchFamily="34" charset="0"/>
                          <a:cs typeface="Arial" panose="020B0604020202020204" pitchFamily="34" charset="0"/>
                        </a:rPr>
                        <a:t>Most commonly deployed e-learning technologies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39</a:t>
                      </a:r>
                      <a:endParaRPr lang="en-US" sz="1000" dirty="0">
                        <a:latin typeface="Arial" panose="020B0604020202020204" pitchFamily="34" charset="0"/>
                        <a:cs typeface="Arial" panose="020B0604020202020204" pitchFamily="34" charset="0"/>
                      </a:endParaRPr>
                    </a:p>
                  </a:txBody>
                  <a:tcPr anchor="ctr"/>
                </a:tc>
              </a:tr>
              <a:tr h="0">
                <a:tc vMerge="1">
                  <a:txBody>
                    <a:bodyPr/>
                    <a:lstStyle/>
                    <a:p>
                      <a:endParaRPr lang="en-US" sz="1000" dirty="0"/>
                    </a:p>
                  </a:txBody>
                  <a:tcPr anchor="ctr"/>
                </a:tc>
                <a:tc>
                  <a:txBody>
                    <a:bodyPr/>
                    <a:lstStyle/>
                    <a:p>
                      <a:r>
                        <a:rPr lang="en-US" sz="1000" dirty="0" smtClean="0">
                          <a:latin typeface="Arial"/>
                          <a:cs typeface="Arial"/>
                        </a:rPr>
                        <a:t>Most commonly deployed student success technologies</a:t>
                      </a:r>
                      <a:endParaRPr lang="en-US" sz="1000" dirty="0">
                        <a:latin typeface="Arial"/>
                        <a:cs typeface="Arial"/>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a:cs typeface="Arial"/>
                        </a:rPr>
                        <a:t>40</a:t>
                      </a:r>
                      <a:endParaRPr lang="en-US" sz="1000" dirty="0">
                        <a:latin typeface="Arial"/>
                        <a:cs typeface="Arial"/>
                      </a:endParaRPr>
                    </a:p>
                  </a:txBody>
                  <a:tcPr anchor="ctr"/>
                </a:tc>
              </a:tr>
              <a:tr h="168348">
                <a:tc rowSpan="3">
                  <a:txBody>
                    <a:bodyPr/>
                    <a:lstStyle/>
                    <a:p>
                      <a:r>
                        <a:rPr lang="en-US" sz="1000" dirty="0" smtClean="0">
                          <a:latin typeface="Arial" panose="020B0604020202020204" pitchFamily="34" charset="0"/>
                          <a:cs typeface="Arial" panose="020B0604020202020204" pitchFamily="34" charset="0"/>
                        </a:rPr>
                        <a:t>Data Center</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Institutions using commercial data center services</a:t>
                      </a: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41</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Institutions hosting or participating in cross-institutional data center services </a:t>
                      </a: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41</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Institutions using </a:t>
                      </a:r>
                      <a:r>
                        <a:rPr lang="en-US" sz="1000" b="0" i="0" u="none" strike="noStrike" dirty="0" err="1" smtClean="0">
                          <a:solidFill>
                            <a:srgbClr val="000000"/>
                          </a:solidFill>
                          <a:effectLst/>
                          <a:latin typeface="Arial" panose="020B0604020202020204" pitchFamily="34" charset="0"/>
                          <a:cs typeface="Arial" panose="020B0604020202020204" pitchFamily="34" charset="0"/>
                        </a:rPr>
                        <a:t>SaaS</a:t>
                      </a:r>
                      <a:r>
                        <a:rPr lang="en-US" sz="1000" b="0" i="0" u="none" strike="noStrike" dirty="0" smtClean="0">
                          <a:solidFill>
                            <a:srgbClr val="000000"/>
                          </a:solidFill>
                          <a:effectLst/>
                          <a:latin typeface="Arial" panose="020B0604020202020204" pitchFamily="34" charset="0"/>
                          <a:cs typeface="Arial" panose="020B0604020202020204" pitchFamily="34" charset="0"/>
                        </a:rPr>
                        <a:t>, </a:t>
                      </a:r>
                      <a:r>
                        <a:rPr lang="en-US" sz="1000" b="0" i="0" u="none" strike="noStrike" dirty="0" err="1" smtClean="0">
                          <a:solidFill>
                            <a:srgbClr val="000000"/>
                          </a:solidFill>
                          <a:effectLst/>
                          <a:latin typeface="Arial" panose="020B0604020202020204" pitchFamily="34" charset="0"/>
                          <a:cs typeface="Arial" panose="020B0604020202020204" pitchFamily="34" charset="0"/>
                        </a:rPr>
                        <a:t>PaaS</a:t>
                      </a:r>
                      <a:r>
                        <a:rPr lang="en-US" sz="1000" b="0" i="0" u="none" strike="noStrike" dirty="0" smtClean="0">
                          <a:solidFill>
                            <a:srgbClr val="000000"/>
                          </a:solidFill>
                          <a:effectLst/>
                          <a:latin typeface="Arial" panose="020B0604020202020204" pitchFamily="34" charset="0"/>
                          <a:cs typeface="Arial" panose="020B0604020202020204" pitchFamily="34" charset="0"/>
                        </a:rPr>
                        <a:t>, or </a:t>
                      </a:r>
                      <a:r>
                        <a:rPr lang="en-US" sz="1000" b="0" i="0" u="none" strike="noStrike" dirty="0" err="1" smtClean="0">
                          <a:solidFill>
                            <a:srgbClr val="000000"/>
                          </a:solidFill>
                          <a:effectLst/>
                          <a:latin typeface="Arial" panose="020B0604020202020204" pitchFamily="34" charset="0"/>
                          <a:cs typeface="Arial" panose="020B0604020202020204" pitchFamily="34" charset="0"/>
                        </a:rPr>
                        <a:t>IaaS</a:t>
                      </a:r>
                      <a:r>
                        <a:rPr lang="en-US" sz="1000" b="0" i="0" u="none" strike="noStrike" dirty="0" smtClean="0">
                          <a:solidFill>
                            <a:srgbClr val="000000"/>
                          </a:solidFill>
                          <a:effectLst/>
                          <a:latin typeface="Arial" panose="020B0604020202020204" pitchFamily="34" charset="0"/>
                          <a:cs typeface="Arial" panose="020B0604020202020204" pitchFamily="34" charset="0"/>
                        </a:rPr>
                        <a:t> </a:t>
                      </a:r>
                      <a:r>
                        <a:rPr lang="en-US" sz="1000" b="0" i="0" u="none" strike="noStrike" dirty="0">
                          <a:solidFill>
                            <a:srgbClr val="000000"/>
                          </a:solidFill>
                          <a:effectLst/>
                          <a:latin typeface="Arial" panose="020B0604020202020204" pitchFamily="34" charset="0"/>
                          <a:cs typeface="Arial" panose="020B0604020202020204" pitchFamily="34" charset="0"/>
                        </a:rPr>
                        <a:t>to provide data center services</a:t>
                      </a: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42</a:t>
                      </a:r>
                      <a:endParaRPr lang="en-US" sz="1000" dirty="0">
                        <a:latin typeface="Arial" panose="020B0604020202020204" pitchFamily="34" charset="0"/>
                        <a:cs typeface="Arial" panose="020B0604020202020204" pitchFamily="34" charset="0"/>
                      </a:endParaRPr>
                    </a:p>
                  </a:txBody>
                  <a:tcPr anchor="ctr"/>
                </a:tc>
              </a:tr>
              <a:tr h="168348">
                <a:tc rowSpan="2">
                  <a:txBody>
                    <a:bodyPr/>
                    <a:lstStyle/>
                    <a:p>
                      <a:r>
                        <a:rPr lang="en-US" sz="1000" dirty="0" smtClean="0">
                          <a:latin typeface="Arial" panose="020B0604020202020204" pitchFamily="34" charset="0"/>
                          <a:cs typeface="Arial" panose="020B0604020202020204" pitchFamily="34" charset="0"/>
                        </a:rPr>
                        <a:t>Communications Infrastructure</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fontAlgn="ctr"/>
                      <a:r>
                        <a:rPr lang="en-US" sz="1000" kern="1200" dirty="0" smtClean="0">
                          <a:solidFill>
                            <a:schemeClr val="dk1"/>
                          </a:solidFill>
                          <a:effectLst/>
                          <a:latin typeface="Arial" panose="020B0604020202020204" pitchFamily="34" charset="0"/>
                          <a:ea typeface="+mn-ea"/>
                          <a:cs typeface="Arial" panose="020B0604020202020204" pitchFamily="34" charset="0"/>
                        </a:rPr>
                        <a:t>Communications infrastructure technologies most likely to be deployed soon</a:t>
                      </a:r>
                      <a:r>
                        <a:rPr lang="en-US" sz="1000" dirty="0" smtClean="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43</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Access points that are </a:t>
                      </a:r>
                      <a:r>
                        <a:rPr lang="en-US" sz="1000" b="0" i="0" u="none" strike="noStrike" dirty="0" smtClean="0">
                          <a:solidFill>
                            <a:srgbClr val="000000"/>
                          </a:solidFill>
                          <a:effectLst/>
                          <a:latin typeface="Arial" panose="020B0604020202020204" pitchFamily="34" charset="0"/>
                          <a:cs typeface="Arial" panose="020B0604020202020204" pitchFamily="34" charset="0"/>
                        </a:rPr>
                        <a:t>802.11n or 802.11ac</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44</a:t>
                      </a:r>
                      <a:endParaRPr lang="en-US" sz="1000" dirty="0">
                        <a:latin typeface="Arial" panose="020B0604020202020204" pitchFamily="34" charset="0"/>
                        <a:cs typeface="Arial" panose="020B0604020202020204" pitchFamily="34" charset="0"/>
                      </a:endParaRPr>
                    </a:p>
                  </a:txBody>
                  <a:tcPr anchor="ctr"/>
                </a:tc>
              </a:tr>
              <a:tr h="168348">
                <a:tc rowSpan="2">
                  <a:txBody>
                    <a:bodyPr/>
                    <a:lstStyle/>
                    <a:p>
                      <a:r>
                        <a:rPr lang="en-US" sz="1000" dirty="0" smtClean="0">
                          <a:latin typeface="Arial" panose="020B0604020202020204" pitchFamily="34" charset="0"/>
                          <a:cs typeface="Arial" panose="020B0604020202020204" pitchFamily="34" charset="0"/>
                        </a:rPr>
                        <a:t>Information Security</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Institutions with mandatory information security training for faculty,</a:t>
                      </a:r>
                      <a:r>
                        <a:rPr lang="en-US" sz="1000" b="0" i="0" u="none" strike="noStrike" baseline="0" dirty="0" smtClean="0">
                          <a:solidFill>
                            <a:srgbClr val="000000"/>
                          </a:solidFill>
                          <a:effectLst/>
                          <a:latin typeface="Arial" panose="020B0604020202020204" pitchFamily="34" charset="0"/>
                          <a:cs typeface="Arial" panose="020B0604020202020204" pitchFamily="34" charset="0"/>
                        </a:rPr>
                        <a:t> staff, or students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45</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Institutions that have conducted any sort of IT security risk assessment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46</a:t>
                      </a:r>
                      <a:endParaRPr lang="en-US" sz="1000" dirty="0">
                        <a:latin typeface="Arial" panose="020B0604020202020204" pitchFamily="34" charset="0"/>
                        <a:cs typeface="Arial" panose="020B0604020202020204" pitchFamily="34" charset="0"/>
                      </a:endParaRPr>
                    </a:p>
                  </a:txBody>
                  <a:tcPr anchor="ctr"/>
                </a:tc>
              </a:tr>
              <a:tr h="168348">
                <a:tc rowSpan="3">
                  <a:txBody>
                    <a:bodyPr/>
                    <a:lstStyle/>
                    <a:p>
                      <a:r>
                        <a:rPr lang="en-US" sz="1000" dirty="0" smtClean="0">
                          <a:latin typeface="Arial" panose="020B0604020202020204" pitchFamily="34" charset="0"/>
                          <a:cs typeface="Arial" panose="020B0604020202020204" pitchFamily="34" charset="0"/>
                        </a:rPr>
                        <a:t>Information Systems and Applications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Systems most commonly vendor managed (</a:t>
                      </a:r>
                      <a:r>
                        <a:rPr lang="en-US" sz="1000" b="0" i="0" u="none" strike="noStrike" dirty="0" err="1">
                          <a:solidFill>
                            <a:srgbClr val="000000"/>
                          </a:solidFill>
                          <a:effectLst/>
                          <a:latin typeface="Arial" panose="020B0604020202020204" pitchFamily="34" charset="0"/>
                          <a:cs typeface="Arial" panose="020B0604020202020204" pitchFamily="34" charset="0"/>
                        </a:rPr>
                        <a:t>SaaS</a:t>
                      </a:r>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47</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Systems most likely to be replaced in the next three </a:t>
                      </a:r>
                      <a:r>
                        <a:rPr lang="en-US" sz="1000" b="0" i="0" u="none" strike="noStrike" dirty="0" smtClean="0">
                          <a:solidFill>
                            <a:srgbClr val="000000"/>
                          </a:solidFill>
                          <a:effectLst/>
                          <a:latin typeface="Arial" panose="020B0604020202020204" pitchFamily="34" charset="0"/>
                          <a:cs typeface="Arial" panose="020B0604020202020204" pitchFamily="34" charset="0"/>
                        </a:rPr>
                        <a:t>years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48</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Data efficacy and analytics decision-making culture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49</a:t>
                      </a:r>
                      <a:endParaRPr lang="en-US" sz="1000" dirty="0">
                        <a:latin typeface="Arial" panose="020B0604020202020204" pitchFamily="34" charset="0"/>
                        <a:cs typeface="Arial" panose="020B0604020202020204" pitchFamily="34" charset="0"/>
                      </a:endParaRPr>
                    </a:p>
                  </a:txBody>
                  <a:tcPr anchor="ctr"/>
                </a:tc>
              </a:tr>
            </a:tbl>
          </a:graphicData>
        </a:graphic>
      </p:graphicFrame>
      <p:sp>
        <p:nvSpPr>
          <p:cNvPr id="9" name="Title 1"/>
          <p:cNvSpPr>
            <a:spLocks noGrp="1"/>
          </p:cNvSpPr>
          <p:nvPr>
            <p:ph type="title"/>
          </p:nvPr>
        </p:nvSpPr>
        <p:spPr>
          <a:xfrm>
            <a:off x="606829" y="338675"/>
            <a:ext cx="8021782" cy="729971"/>
          </a:xfrm>
        </p:spPr>
        <p:txBody>
          <a:bodyPr/>
          <a:lstStyle/>
          <a:p>
            <a:r>
              <a:rPr lang="en-US" sz="2800" dirty="0" smtClean="0"/>
              <a:t>IT Services: Benchmarks</a:t>
            </a:r>
            <a:endParaRPr lang="en-US" sz="2800" dirty="0"/>
          </a:p>
        </p:txBody>
      </p:sp>
    </p:spTree>
    <p:extLst>
      <p:ext uri="{BB962C8B-B14F-4D97-AF65-F5344CB8AC3E}">
        <p14:creationId xmlns:p14="http://schemas.microsoft.com/office/powerpoint/2010/main" val="423241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IT Support Services: Service delivery</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35</a:t>
            </a:fld>
            <a:endParaRPr lang="en-US"/>
          </a:p>
        </p:txBody>
      </p:sp>
      <p:graphicFrame>
        <p:nvGraphicFramePr>
          <p:cNvPr id="5" name="Chart 4"/>
          <p:cNvGraphicFramePr/>
          <p:nvPr>
            <p:extLst>
              <p:ext uri="{D42A27DB-BD31-4B8C-83A1-F6EECF244321}">
                <p14:modId xmlns:p14="http://schemas.microsoft.com/office/powerpoint/2010/main" val="4026235538"/>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056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399"/>
            <a:ext cx="8763000" cy="916247"/>
          </a:xfrm>
        </p:spPr>
        <p:txBody>
          <a:bodyPr/>
          <a:lstStyle/>
          <a:p>
            <a:r>
              <a:rPr lang="en-US" sz="2000" dirty="0">
                <a:solidFill>
                  <a:srgbClr val="000000"/>
                </a:solidFill>
              </a:rPr>
              <a:t>IT Support Services</a:t>
            </a:r>
            <a:r>
              <a:rPr lang="en-US" sz="2000" dirty="0" smtClean="0">
                <a:solidFill>
                  <a:srgbClr val="000000"/>
                </a:solidFill>
              </a:rPr>
              <a:t>: Annual </a:t>
            </a:r>
            <a:r>
              <a:rPr lang="en-US" sz="2000" dirty="0">
                <a:solidFill>
                  <a:srgbClr val="000000"/>
                </a:solidFill>
              </a:rPr>
              <a:t>number of tickets per institutional </a:t>
            </a:r>
            <a:r>
              <a:rPr lang="en-US" sz="2000" dirty="0" smtClean="0">
                <a:solidFill>
                  <a:srgbClr val="000000"/>
                </a:solidFill>
              </a:rPr>
              <a:t>FTE, </a:t>
            </a:r>
            <a:r>
              <a:rPr lang="en-US" sz="2000" dirty="0">
                <a:solidFill>
                  <a:srgbClr val="000000"/>
                </a:solidFill>
              </a:rPr>
              <a:t>among institutions with a central IT help desk that offers each </a:t>
            </a:r>
            <a:r>
              <a:rPr lang="en-US" sz="2000" dirty="0" smtClean="0">
                <a:solidFill>
                  <a:srgbClr val="000000"/>
                </a:solidFill>
              </a:rPr>
              <a:t>mode</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36</a:t>
            </a:fld>
            <a:endParaRPr lang="en-US"/>
          </a:p>
        </p:txBody>
      </p:sp>
      <p:graphicFrame>
        <p:nvGraphicFramePr>
          <p:cNvPr id="5" name="Chart 4"/>
          <p:cNvGraphicFramePr/>
          <p:nvPr>
            <p:extLst>
              <p:ext uri="{D42A27DB-BD31-4B8C-83A1-F6EECF244321}">
                <p14:modId xmlns:p14="http://schemas.microsoft.com/office/powerpoint/2010/main" val="3308028170"/>
              </p:ext>
            </p:extLst>
          </p:nvPr>
        </p:nvGraphicFramePr>
        <p:xfrm>
          <a:off x="228600" y="838200"/>
          <a:ext cx="8686800"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449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Educational Technology Services: Most common teaching and learning support services for faculty</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37</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4229660799"/>
              </p:ext>
            </p:extLst>
          </p:nvPr>
        </p:nvGraphicFramePr>
        <p:xfrm>
          <a:off x="76200" y="1886512"/>
          <a:ext cx="8991600" cy="3949887"/>
        </p:xfrm>
        <a:graphic>
          <a:graphicData uri="http://schemas.openxmlformats.org/drawingml/2006/table">
            <a:tbl>
              <a:tblPr firstRow="1">
                <a:tableStyleId>{073A0DAA-6AF3-43AB-8588-CEC1D06C72B9}</a:tableStyleId>
              </a:tblPr>
              <a:tblGrid>
                <a:gridCol w="2209800"/>
                <a:gridCol w="838200"/>
                <a:gridCol w="998220"/>
                <a:gridCol w="824230"/>
                <a:gridCol w="824230"/>
                <a:gridCol w="824230"/>
                <a:gridCol w="824230"/>
                <a:gridCol w="824230"/>
                <a:gridCol w="824230"/>
              </a:tblGrid>
              <a:tr h="265481">
                <a:tc>
                  <a:txBody>
                    <a:bodyPr/>
                    <a:lstStyle/>
                    <a:p>
                      <a:pPr algn="l" fontAlgn="ctr"/>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My </a:t>
                      </a:r>
                      <a:r>
                        <a:rPr lang="en-US" sz="1000" u="none" strike="noStrike" dirty="0" smtClean="0">
                          <a:effectLst/>
                          <a:latin typeface="Arial" panose="020B0604020202020204" pitchFamily="34" charset="0"/>
                          <a:cs typeface="Arial" panose="020B0604020202020204" pitchFamily="34" charset="0"/>
                        </a:rPr>
                        <a:t>institution</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All </a:t>
                      </a:r>
                      <a:r>
                        <a:rPr lang="en-US" sz="1000" u="none" strike="noStrike" dirty="0" err="1" smtClean="0">
                          <a:effectLst/>
                          <a:latin typeface="Arial" panose="020B0604020202020204" pitchFamily="34" charset="0"/>
                          <a:cs typeface="Arial" panose="020B0604020202020204" pitchFamily="34" charset="0"/>
                        </a:rPr>
                        <a:t>nonspecialized</a:t>
                      </a:r>
                      <a:r>
                        <a:rPr lang="en-US" sz="1000" u="none" strike="noStrike" dirty="0" smtClean="0">
                          <a:effectLst/>
                          <a:latin typeface="Arial" panose="020B0604020202020204" pitchFamily="34" charset="0"/>
                          <a:cs typeface="Arial" panose="020B0604020202020204" pitchFamily="34" charset="0"/>
                        </a:rPr>
                        <a:t> </a:t>
                      </a:r>
                      <a:r>
                        <a:rPr lang="en-US" sz="1000" u="none" strike="noStrike" dirty="0">
                          <a:effectLst/>
                          <a:latin typeface="Arial" panose="020B0604020202020204" pitchFamily="34" charset="0"/>
                          <a:cs typeface="Arial" panose="020B0604020202020204" pitchFamily="34" charset="0"/>
                        </a:rPr>
                        <a:t>U.S.</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BA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r>
              <a:tr h="382787">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Classroom </a:t>
                      </a:r>
                      <a:r>
                        <a:rPr lang="en-US" sz="1000" dirty="0">
                          <a:solidFill>
                            <a:srgbClr val="000000"/>
                          </a:solidFill>
                          <a:effectLst/>
                          <a:latin typeface="Arial" panose="020B0604020202020204" pitchFamily="34" charset="0"/>
                          <a:ea typeface="Times New Roman"/>
                          <a:cs typeface="Arial" panose="020B0604020202020204" pitchFamily="34" charset="0"/>
                        </a:rPr>
                        <a:t>technology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solidFill>
                            <a:srgbClr val="FF0000"/>
                          </a:solidFill>
                          <a:effectLst/>
                          <a:latin typeface="Arial" panose="020B0604020202020204" pitchFamily="34" charset="0"/>
                          <a:cs typeface="Arial" panose="020B0604020202020204" pitchFamily="34" charset="0"/>
                        </a:rPr>
                        <a:t> </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3"/>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5">
                            <a:lumMod val="40000"/>
                            <a:lumOff val="60000"/>
                          </a:schemeClr>
                        </a:gs>
                        <a:gs pos="97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r h="540451">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Classroom </a:t>
                      </a:r>
                      <a:r>
                        <a:rPr lang="en-US" sz="1000" dirty="0">
                          <a:solidFill>
                            <a:srgbClr val="000000"/>
                          </a:solidFill>
                          <a:effectLst/>
                          <a:latin typeface="Arial" panose="020B0604020202020204" pitchFamily="34" charset="0"/>
                          <a:ea typeface="Times New Roman"/>
                          <a:cs typeface="Arial" panose="020B0604020202020204" pitchFamily="34" charset="0"/>
                        </a:rPr>
                        <a:t>technology support for faculty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3"/>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5">
                            <a:lumMod val="40000"/>
                            <a:lumOff val="60000"/>
                          </a:schemeClr>
                        </a:gs>
                        <a:gs pos="9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r h="540451">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Learning management </a:t>
                      </a:r>
                      <a:r>
                        <a:rPr lang="en-US" sz="1000" dirty="0">
                          <a:solidFill>
                            <a:srgbClr val="000000"/>
                          </a:solidFill>
                          <a:effectLst/>
                          <a:latin typeface="Arial" panose="020B0604020202020204" pitchFamily="34" charset="0"/>
                          <a:ea typeface="Times New Roman"/>
                          <a:cs typeface="Arial" panose="020B0604020202020204" pitchFamily="34" charset="0"/>
                        </a:rPr>
                        <a:t>support for faculty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lumMod val="75000"/>
                      </a:schemeClr>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2"/>
                        </a:gs>
                        <a:gs pos="9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3"/>
                        </a:gs>
                        <a:gs pos="9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r h="540451">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Learning management </a:t>
                      </a:r>
                      <a:r>
                        <a:rPr lang="en-US" sz="1000" dirty="0">
                          <a:solidFill>
                            <a:srgbClr val="000000"/>
                          </a:solidFill>
                          <a:effectLst/>
                          <a:latin typeface="Arial" panose="020B0604020202020204" pitchFamily="34" charset="0"/>
                          <a:ea typeface="Times New Roman"/>
                          <a:cs typeface="Arial" panose="020B0604020202020204" pitchFamily="34" charset="0"/>
                        </a:rPr>
                        <a:t>training for faculty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lumMod val="75000"/>
                      </a:schemeClr>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2"/>
                        </a:gs>
                        <a:gs pos="9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3"/>
                        </a:gs>
                        <a:gs pos="9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r h="540451">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Technology-enhanced spaces (e.g., labs, technology-enabled collaborative spaces, etc.)</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3"/>
                        </a:gs>
                        <a:gs pos="97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5">
                            <a:lumMod val="40000"/>
                            <a:lumOff val="60000"/>
                          </a:schemeClr>
                        </a:gs>
                        <a:gs pos="97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r h="469223">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Faculty </a:t>
                      </a:r>
                      <a:r>
                        <a:rPr lang="en-US" sz="1000" dirty="0">
                          <a:solidFill>
                            <a:srgbClr val="000000"/>
                          </a:solidFill>
                          <a:effectLst/>
                          <a:latin typeface="Arial" panose="020B0604020202020204" pitchFamily="34" charset="0"/>
                          <a:ea typeface="Times New Roman"/>
                          <a:cs typeface="Arial" panose="020B0604020202020204" pitchFamily="34" charset="0"/>
                        </a:rPr>
                        <a:t>group training in use of educational technology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99%</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bg1">
                            <a:lumMod val="75000"/>
                          </a:schemeClr>
                        </a:gs>
                        <a:gs pos="97000">
                          <a:srgbClr val="FFFFFF"/>
                        </a:gs>
                      </a:gsLst>
                      <a:lin ang="0" scaled="1"/>
                      <a:tileRect/>
                    </a:gra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rgbClr val="C0504D"/>
                        </a:gs>
                        <a:gs pos="9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a:gsLst>
                        <a:gs pos="88000">
                          <a:schemeClr val="accent3"/>
                        </a:gs>
                        <a:gs pos="89000">
                          <a:srgbClr val="F3F7EB"/>
                        </a:gs>
                      </a:gsLst>
                      <a:lin ang="0" scaled="1"/>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5">
                            <a:lumMod val="40000"/>
                            <a:lumOff val="60000"/>
                          </a:schemeClr>
                        </a:gs>
                        <a:gs pos="97000">
                          <a:srgbClr val="FFFFFF"/>
                        </a:gs>
                      </a:gsLst>
                      <a:lin ang="0" scaled="1"/>
                      <a:tileRect/>
                    </a:gra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u="none" strike="noStrike" dirty="0" smtClean="0">
                        <a:solidFill>
                          <a:srgbClr val="000000"/>
                        </a:solidFill>
                        <a:effectLst/>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6"/>
                        </a:gs>
                        <a:gs pos="97000">
                          <a:srgbClr val="FFFFFF"/>
                        </a:gs>
                      </a:gsLst>
                      <a:lin ang="0" scaled="1"/>
                      <a:tileRect/>
                    </a:gra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u="none" strike="noStrike" dirty="0" smtClean="0">
                        <a:solidFill>
                          <a:srgbClr val="000000"/>
                        </a:solidFill>
                        <a:effectLst/>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r h="469223">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Faculty </a:t>
                      </a:r>
                      <a:r>
                        <a:rPr lang="en-US" sz="1000" dirty="0">
                          <a:solidFill>
                            <a:srgbClr val="000000"/>
                          </a:solidFill>
                          <a:effectLst/>
                          <a:latin typeface="Arial" panose="020B0604020202020204" pitchFamily="34" charset="0"/>
                          <a:ea typeface="Times New Roman"/>
                          <a:cs typeface="Arial" panose="020B0604020202020204" pitchFamily="34" charset="0"/>
                        </a:rPr>
                        <a:t>individual training in use of educational technology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99%</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bg1">
                            <a:lumMod val="75000"/>
                          </a:schemeClr>
                        </a:gs>
                        <a:gs pos="9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rgbClr val="C0504D"/>
                        </a:gs>
                        <a:gs pos="9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a:gsLst>
                        <a:gs pos="92000">
                          <a:schemeClr val="accent3"/>
                        </a:gs>
                        <a:gs pos="93000">
                          <a:srgbClr val="FFFFFF"/>
                        </a:gs>
                      </a:gsLst>
                      <a:lin ang="0" scaled="1"/>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u="none" strike="noStrike" dirty="0" smtClean="0">
                        <a:solidFill>
                          <a:srgbClr val="000000"/>
                        </a:solidFill>
                        <a:effectLst/>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p>
                      <a:pPr algn="ctr" fontAlgn="ct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u="none" strike="noStrike" dirty="0" smtClean="0">
                        <a:solidFill>
                          <a:srgbClr val="000000"/>
                        </a:solidFill>
                        <a:effectLst/>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p>
                      <a:pPr algn="ctr" fontAlgn="ct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82943362"/>
              </p:ext>
            </p:extLst>
          </p:nvPr>
        </p:nvGraphicFramePr>
        <p:xfrm>
          <a:off x="6019800" y="6457700"/>
          <a:ext cx="3048000" cy="324100"/>
        </p:xfrm>
        <a:graphic>
          <a:graphicData uri="http://schemas.openxmlformats.org/drawingml/2006/table">
            <a:tbl>
              <a:tblPr firstRow="1">
                <a:tableStyleId>{073A0DAA-6AF3-43AB-8588-CEC1D06C72B9}</a:tableStyleId>
              </a:tblPr>
              <a:tblGrid>
                <a:gridCol w="351692"/>
                <a:gridCol w="2696308"/>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this service.</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have this service.</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9942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399"/>
            <a:ext cx="8763000" cy="916247"/>
          </a:xfrm>
        </p:spPr>
        <p:txBody>
          <a:bodyPr/>
          <a:lstStyle/>
          <a:p>
            <a:r>
              <a:rPr lang="en-US" sz="2000" dirty="0">
                <a:solidFill>
                  <a:srgbClr val="000000"/>
                </a:solidFill>
              </a:rPr>
              <a:t>Educational Technology Services</a:t>
            </a:r>
            <a:r>
              <a:rPr lang="en-US" sz="2000" dirty="0" smtClean="0">
                <a:solidFill>
                  <a:srgbClr val="000000"/>
                </a:solidFill>
              </a:rPr>
              <a:t>: Student </a:t>
            </a:r>
            <a:r>
              <a:rPr lang="en-US" sz="2000" dirty="0">
                <a:solidFill>
                  <a:srgbClr val="000000"/>
                </a:solidFill>
              </a:rPr>
              <a:t>FTE per shared workstation provided by central </a:t>
            </a:r>
            <a:r>
              <a:rPr lang="en-US" sz="2000" dirty="0" smtClean="0">
                <a:solidFill>
                  <a:srgbClr val="000000"/>
                </a:solidFill>
              </a:rPr>
              <a:t>IT</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38</a:t>
            </a:fld>
            <a:endParaRPr lang="en-US"/>
          </a:p>
        </p:txBody>
      </p:sp>
      <p:sp>
        <p:nvSpPr>
          <p:cNvPr id="7" name="TextBox 6"/>
          <p:cNvSpPr txBox="1"/>
          <p:nvPr/>
        </p:nvSpPr>
        <p:spPr>
          <a:xfrm>
            <a:off x="434975" y="6396335"/>
            <a:ext cx="8686800" cy="461665"/>
          </a:xfrm>
          <a:prstGeom prst="rect">
            <a:avLst/>
          </a:prstGeom>
          <a:noFill/>
        </p:spPr>
        <p:txBody>
          <a:bodyPr wrap="square" rtlCol="0">
            <a:spAutoFit/>
          </a:bodyPr>
          <a:lstStyle/>
          <a:p>
            <a:pPr algn="r"/>
            <a:r>
              <a:rPr lang="en-US" sz="1200" i="1" dirty="0" smtClean="0"/>
              <a:t>* Sample sizes for lab/cluster workstations at AA institutions and virtual lab/cluster workstations provided by central IT at DR private institutions were too small to calculate an appropriate benchmark.</a:t>
            </a:r>
            <a:endParaRPr lang="en-US" sz="1200" i="1" dirty="0"/>
          </a:p>
        </p:txBody>
      </p:sp>
      <p:graphicFrame>
        <p:nvGraphicFramePr>
          <p:cNvPr id="6" name="Chart 5"/>
          <p:cNvGraphicFramePr/>
          <p:nvPr>
            <p:extLst>
              <p:ext uri="{D42A27DB-BD31-4B8C-83A1-F6EECF244321}">
                <p14:modId xmlns:p14="http://schemas.microsoft.com/office/powerpoint/2010/main" val="2768587549"/>
              </p:ext>
            </p:extLst>
          </p:nvPr>
        </p:nvGraphicFramePr>
        <p:xfrm>
          <a:off x="228600" y="838200"/>
          <a:ext cx="86868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56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Educational Technology Services: Most commonly deployed e-learning technologies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39</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653749458"/>
              </p:ext>
            </p:extLst>
          </p:nvPr>
        </p:nvGraphicFramePr>
        <p:xfrm>
          <a:off x="76200" y="1886512"/>
          <a:ext cx="8991600" cy="3011441"/>
        </p:xfrm>
        <a:graphic>
          <a:graphicData uri="http://schemas.openxmlformats.org/drawingml/2006/table">
            <a:tbl>
              <a:tblPr firstRow="1">
                <a:tableStyleId>{073A0DAA-6AF3-43AB-8588-CEC1D06C72B9}</a:tableStyleId>
              </a:tblPr>
              <a:tblGrid>
                <a:gridCol w="2209800"/>
                <a:gridCol w="838200"/>
                <a:gridCol w="998220"/>
                <a:gridCol w="824230"/>
                <a:gridCol w="824230"/>
                <a:gridCol w="824230"/>
                <a:gridCol w="824230"/>
                <a:gridCol w="824230"/>
                <a:gridCol w="824230"/>
              </a:tblGrid>
              <a:tr h="265481">
                <a:tc>
                  <a:txBody>
                    <a:bodyPr/>
                    <a:lstStyle/>
                    <a:p>
                      <a:pPr algn="l" fontAlgn="ctr"/>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My </a:t>
                      </a:r>
                      <a:r>
                        <a:rPr lang="en-US" sz="1000" u="none" strike="noStrike" dirty="0" smtClean="0">
                          <a:effectLst/>
                          <a:latin typeface="Arial" panose="020B0604020202020204" pitchFamily="34" charset="0"/>
                          <a:cs typeface="Arial" panose="020B0604020202020204" pitchFamily="34" charset="0"/>
                        </a:rPr>
                        <a:t>institution</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All </a:t>
                      </a:r>
                      <a:r>
                        <a:rPr lang="en-US" sz="1000" u="none" strike="noStrike" dirty="0" err="1" smtClean="0">
                          <a:effectLst/>
                          <a:latin typeface="Arial" panose="020B0604020202020204" pitchFamily="34" charset="0"/>
                          <a:cs typeface="Arial" panose="020B0604020202020204" pitchFamily="34" charset="0"/>
                        </a:rPr>
                        <a:t>nonspecialized</a:t>
                      </a:r>
                      <a:r>
                        <a:rPr lang="en-US" sz="1000" u="none" strike="noStrike" dirty="0" smtClean="0">
                          <a:effectLst/>
                          <a:latin typeface="Arial" panose="020B0604020202020204" pitchFamily="34" charset="0"/>
                          <a:cs typeface="Arial" panose="020B0604020202020204" pitchFamily="34" charset="0"/>
                        </a:rPr>
                        <a:t> </a:t>
                      </a:r>
                      <a:r>
                        <a:rPr lang="en-US" sz="1000" u="none" strike="noStrike" dirty="0">
                          <a:effectLst/>
                          <a:latin typeface="Arial" panose="020B0604020202020204" pitchFamily="34" charset="0"/>
                          <a:cs typeface="Arial" panose="020B0604020202020204" pitchFamily="34" charset="0"/>
                        </a:rPr>
                        <a:t>U.S.</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BA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r>
              <a:tr h="382787">
                <a:tc>
                  <a:txBody>
                    <a:bodyPr/>
                    <a:lstStyle/>
                    <a:p>
                      <a:pPr algn="l" fontAlgn="ctr"/>
                      <a:r>
                        <a:rPr lang="en-US" sz="1000" b="0" i="0" u="none" strike="noStrike" dirty="0">
                          <a:solidFill>
                            <a:srgbClr val="000000"/>
                          </a:solidFill>
                          <a:effectLst/>
                          <a:latin typeface="Arial"/>
                        </a:rPr>
                        <a:t>Full function online learning delivery system</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a:solidFill>
                            <a:schemeClr val="tx1"/>
                          </a:solidFill>
                          <a:effectLst/>
                          <a:latin typeface="Arial"/>
                        </a:rPr>
                        <a:t>91%</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1000">
                          <a:schemeClr val="bg1">
                            <a:lumMod val="75000"/>
                          </a:schemeClr>
                        </a:gs>
                        <a:gs pos="92000">
                          <a:srgbClr val="FFFFFF"/>
                        </a:gs>
                      </a:gsLst>
                      <a:lin ang="0" scaled="1"/>
                      <a:tileRect/>
                    </a:gradFill>
                  </a:tcPr>
                </a:tc>
                <a:tc>
                  <a:txBody>
                    <a:bodyPr/>
                    <a:lstStyle/>
                    <a:p>
                      <a:pPr algn="ctr" fontAlgn="ctr"/>
                      <a:r>
                        <a:rPr lang="pt-BR" sz="1000" b="0" i="0" u="none" strike="noStrike" dirty="0">
                          <a:solidFill>
                            <a:schemeClr val="tx1"/>
                          </a:solidFill>
                          <a:effectLst/>
                          <a:latin typeface="Arial"/>
                        </a:rPr>
                        <a:t>99%</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9000">
                          <a:schemeClr val="accent2"/>
                        </a:gs>
                        <a:gs pos="100000">
                          <a:srgbClr val="FFFFFF"/>
                        </a:gs>
                      </a:gsLst>
                      <a:lin ang="0" scaled="1"/>
                      <a:tileRect/>
                    </a:gradFill>
                  </a:tcPr>
                </a:tc>
                <a:tc>
                  <a:txBody>
                    <a:bodyPr/>
                    <a:lstStyle/>
                    <a:p>
                      <a:pPr algn="ctr" fontAlgn="ctr"/>
                      <a:r>
                        <a:rPr lang="en-US" sz="1000" b="0" i="0" u="none" strike="noStrike" dirty="0">
                          <a:solidFill>
                            <a:schemeClr val="tx1"/>
                          </a:solidFill>
                          <a:effectLst/>
                          <a:latin typeface="Arial"/>
                        </a:rPr>
                        <a:t>70%</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0000">
                          <a:schemeClr val="accent3"/>
                        </a:gs>
                        <a:gs pos="71000">
                          <a:srgbClr val="FFFFFF"/>
                        </a:gs>
                      </a:gsLst>
                      <a:lin ang="0" scaled="1"/>
                      <a:tileRect/>
                    </a:gradFill>
                  </a:tcPr>
                </a:tc>
                <a:tc>
                  <a:txBody>
                    <a:bodyPr/>
                    <a:lstStyle/>
                    <a:p>
                      <a:pPr algn="ctr" fontAlgn="ctr"/>
                      <a:r>
                        <a:rPr lang="pt-BR" sz="1000" b="0" i="0" u="none" strike="noStrike" dirty="0">
                          <a:solidFill>
                            <a:schemeClr val="tx1"/>
                          </a:solidFill>
                          <a:effectLst/>
                          <a:latin typeface="Arial"/>
                        </a:rPr>
                        <a:t>98%</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8000">
                          <a:schemeClr val="accent5"/>
                        </a:gs>
                        <a:gs pos="99000">
                          <a:srgbClr val="FFFFFF"/>
                        </a:gs>
                      </a:gsLst>
                      <a:lin ang="0" scaled="1"/>
                      <a:tileRect/>
                    </a:gradFill>
                  </a:tcPr>
                </a:tc>
                <a:tc>
                  <a:txBody>
                    <a:bodyPr/>
                    <a:lstStyle/>
                    <a:p>
                      <a:pPr algn="ctr" fontAlgn="ctr"/>
                      <a:r>
                        <a:rPr lang="it-IT" sz="1000" b="0" i="0" u="none" strike="noStrike" dirty="0">
                          <a:solidFill>
                            <a:schemeClr val="tx1"/>
                          </a:solidFill>
                          <a:effectLst/>
                          <a:latin typeface="Arial"/>
                        </a:rPr>
                        <a:t>94%</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4000">
                          <a:schemeClr val="accent5">
                            <a:lumMod val="40000"/>
                            <a:lumOff val="60000"/>
                          </a:schemeClr>
                        </a:gs>
                        <a:gs pos="95000">
                          <a:srgbClr val="FFFFFF"/>
                        </a:gs>
                      </a:gsLst>
                      <a:lin ang="0" scaled="1"/>
                      <a:tileRect/>
                    </a:gradFill>
                  </a:tcPr>
                </a:tc>
                <a:tc>
                  <a:txBody>
                    <a:bodyPr/>
                    <a:lstStyle/>
                    <a:p>
                      <a:pPr algn="ctr" fontAlgn="ctr"/>
                      <a:r>
                        <a:rPr lang="pt-BR" sz="1000" b="0" i="0" u="none" strike="noStrike" dirty="0">
                          <a:solidFill>
                            <a:schemeClr val="tx1"/>
                          </a:solidFill>
                          <a:effectLst/>
                          <a:latin typeface="Arial"/>
                        </a:rPr>
                        <a:t>96%</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6"/>
                        </a:gs>
                        <a:gs pos="97000">
                          <a:srgbClr val="FFFFFF"/>
                        </a:gs>
                      </a:gsLst>
                      <a:lin ang="0" scaled="1"/>
                      <a:tileRect/>
                    </a:gradFill>
                  </a:tcPr>
                </a:tc>
                <a:tc>
                  <a:txBody>
                    <a:bodyPr/>
                    <a:lstStyle/>
                    <a:p>
                      <a:pPr algn="ctr" fontAlgn="ctr"/>
                      <a:r>
                        <a:rPr lang="pt-BR" sz="1000" b="0" i="0" u="none" strike="noStrike" dirty="0">
                          <a:solidFill>
                            <a:schemeClr val="tx1"/>
                          </a:solidFill>
                          <a:effectLst/>
                          <a:latin typeface="Arial"/>
                        </a:rPr>
                        <a:t>96%</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6">
                            <a:lumMod val="40000"/>
                            <a:lumOff val="60000"/>
                          </a:schemeClr>
                        </a:gs>
                        <a:gs pos="97000">
                          <a:srgbClr val="FFFFFF"/>
                        </a:gs>
                      </a:gsLst>
                      <a:lin ang="0" scaled="1"/>
                      <a:tileRect/>
                    </a:gradFill>
                  </a:tcPr>
                </a:tc>
              </a:tr>
              <a:tr h="540451">
                <a:tc>
                  <a:txBody>
                    <a:bodyPr/>
                    <a:lstStyle/>
                    <a:p>
                      <a:pPr algn="l" fontAlgn="ctr"/>
                      <a:r>
                        <a:rPr lang="en-US" sz="1000" b="0" i="0" u="none" strike="noStrike">
                          <a:solidFill>
                            <a:srgbClr val="000000"/>
                          </a:solidFill>
                          <a:effectLst/>
                          <a:latin typeface="Arial"/>
                        </a:rPr>
                        <a:t>Student evaluation of teaching effectiveness</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a:solidFill>
                            <a:schemeClr val="tx1"/>
                          </a:solidFill>
                          <a:effectLst/>
                          <a:latin typeface="Arial"/>
                        </a:rPr>
                        <a:t>88%</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8000">
                          <a:schemeClr val="bg1">
                            <a:lumMod val="75000"/>
                          </a:schemeClr>
                        </a:gs>
                        <a:gs pos="89000">
                          <a:srgbClr val="FFFFFF"/>
                        </a:gs>
                      </a:gsLst>
                      <a:lin ang="0" scaled="1"/>
                      <a:tileRect/>
                    </a:gradFill>
                  </a:tcPr>
                </a:tc>
                <a:tc>
                  <a:txBody>
                    <a:bodyPr/>
                    <a:lstStyle/>
                    <a:p>
                      <a:pPr algn="ctr" fontAlgn="ctr"/>
                      <a:r>
                        <a:rPr lang="fi-FI" sz="1000" b="0" i="0" u="none" strike="noStrike" dirty="0">
                          <a:solidFill>
                            <a:schemeClr val="tx1"/>
                          </a:solidFill>
                          <a:effectLst/>
                          <a:latin typeface="Arial"/>
                        </a:rPr>
                        <a:t>87%</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7000">
                          <a:schemeClr val="accent2"/>
                        </a:gs>
                        <a:gs pos="88000">
                          <a:srgbClr val="FFFFFF"/>
                        </a:gs>
                      </a:gsLst>
                      <a:lin ang="0" scaled="1"/>
                      <a:tileRect/>
                    </a:gradFill>
                  </a:tcPr>
                </a:tc>
                <a:tc>
                  <a:txBody>
                    <a:bodyPr/>
                    <a:lstStyle/>
                    <a:p>
                      <a:pPr algn="ctr" fontAlgn="ctr"/>
                      <a:r>
                        <a:rPr lang="is-IS" sz="1000" b="0" i="0" u="none" strike="noStrike" dirty="0">
                          <a:solidFill>
                            <a:schemeClr val="tx1"/>
                          </a:solidFill>
                          <a:effectLst/>
                          <a:latin typeface="Arial"/>
                        </a:rPr>
                        <a:t>82%</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2000">
                          <a:schemeClr val="accent3"/>
                        </a:gs>
                        <a:gs pos="83000">
                          <a:srgbClr val="FFFFFF"/>
                        </a:gs>
                      </a:gsLst>
                      <a:lin ang="0" scaled="1"/>
                      <a:tileRect/>
                    </a:gradFill>
                  </a:tcPr>
                </a:tc>
                <a:tc>
                  <a:txBody>
                    <a:bodyPr/>
                    <a:lstStyle/>
                    <a:p>
                      <a:pPr algn="ctr" fontAlgn="ctr"/>
                      <a:r>
                        <a:rPr lang="pt-BR" sz="1000" b="0" i="0" u="none" strike="noStrike" dirty="0">
                          <a:solidFill>
                            <a:schemeClr val="tx1"/>
                          </a:solidFill>
                          <a:effectLst/>
                          <a:latin typeface="Arial"/>
                        </a:rPr>
                        <a:t>86%</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chemeClr val="accent5"/>
                        </a:gs>
                        <a:gs pos="87000">
                          <a:srgbClr val="FFFFFF"/>
                        </a:gs>
                      </a:gsLst>
                      <a:lin ang="0" scaled="1"/>
                      <a:tileRect/>
                    </a:gradFill>
                  </a:tcPr>
                </a:tc>
                <a:tc>
                  <a:txBody>
                    <a:bodyPr/>
                    <a:lstStyle/>
                    <a:p>
                      <a:pPr algn="ctr" fontAlgn="ctr"/>
                      <a:r>
                        <a:rPr lang="pt-BR" sz="1000" b="0" i="0" u="none" strike="noStrike" dirty="0">
                          <a:solidFill>
                            <a:schemeClr val="tx1"/>
                          </a:solidFill>
                          <a:effectLst/>
                          <a:latin typeface="Arial"/>
                        </a:rPr>
                        <a:t>91%</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1000">
                          <a:schemeClr val="accent5">
                            <a:lumMod val="40000"/>
                            <a:lumOff val="60000"/>
                          </a:schemeClr>
                        </a:gs>
                        <a:gs pos="92000">
                          <a:srgbClr val="FFFFFF"/>
                        </a:gs>
                      </a:gsLst>
                      <a:lin ang="0" scaled="1"/>
                      <a:tileRect/>
                    </a:gradFill>
                  </a:tcPr>
                </a:tc>
                <a:tc>
                  <a:txBody>
                    <a:bodyPr/>
                    <a:lstStyle/>
                    <a:p>
                      <a:pPr algn="ctr" fontAlgn="ctr"/>
                      <a:r>
                        <a:rPr lang="pt-BR" sz="1000" b="0" i="0" u="none" strike="noStrike" dirty="0">
                          <a:solidFill>
                            <a:schemeClr val="tx1"/>
                          </a:solidFill>
                          <a:effectLst/>
                          <a:latin typeface="Arial"/>
                        </a:rPr>
                        <a:t>91%</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1000">
                          <a:schemeClr val="accent6"/>
                        </a:gs>
                        <a:gs pos="92000">
                          <a:srgbClr val="FFFFFF"/>
                        </a:gs>
                      </a:gsLst>
                      <a:lin ang="0" scaled="1"/>
                      <a:tileRect/>
                    </a:gradFill>
                  </a:tcPr>
                </a:tc>
                <a:tc>
                  <a:txBody>
                    <a:bodyPr/>
                    <a:lstStyle/>
                    <a:p>
                      <a:pPr algn="ctr" fontAlgn="ctr"/>
                      <a:r>
                        <a:rPr lang="is-IS" sz="1000" b="0" i="0" u="none" strike="noStrike" dirty="0">
                          <a:solidFill>
                            <a:schemeClr val="tx1"/>
                          </a:solidFill>
                          <a:effectLst/>
                          <a:latin typeface="Arial"/>
                        </a:rPr>
                        <a:t>92%</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2000">
                          <a:schemeClr val="accent6">
                            <a:lumMod val="40000"/>
                            <a:lumOff val="60000"/>
                          </a:schemeClr>
                        </a:gs>
                        <a:gs pos="93000">
                          <a:srgbClr val="FFFFFF"/>
                        </a:gs>
                      </a:gsLst>
                      <a:lin ang="0" scaled="1"/>
                      <a:tileRect/>
                    </a:gradFill>
                  </a:tcPr>
                </a:tc>
              </a:tr>
              <a:tr h="540451">
                <a:tc>
                  <a:txBody>
                    <a:bodyPr/>
                    <a:lstStyle/>
                    <a:p>
                      <a:pPr algn="l" fontAlgn="ctr"/>
                      <a:r>
                        <a:rPr lang="en-US" sz="1000" b="0" i="0" u="none" strike="noStrike">
                          <a:solidFill>
                            <a:srgbClr val="000000"/>
                          </a:solidFill>
                          <a:effectLst/>
                          <a:latin typeface="Arial"/>
                        </a:rPr>
                        <a:t>Collaboration tools for learning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fi-FI" sz="1000" b="0" i="0" u="none" strike="noStrike" dirty="0">
                          <a:solidFill>
                            <a:schemeClr val="tx1"/>
                          </a:solidFill>
                          <a:effectLst/>
                          <a:latin typeface="Arial"/>
                        </a:rPr>
                        <a:t>87%</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7000">
                          <a:schemeClr val="bg1">
                            <a:lumMod val="75000"/>
                          </a:schemeClr>
                        </a:gs>
                        <a:gs pos="88000">
                          <a:srgbClr val="FFFFFF"/>
                        </a:gs>
                      </a:gsLst>
                      <a:lin ang="0" scaled="1"/>
                      <a:tileRect/>
                    </a:gradFill>
                  </a:tcPr>
                </a:tc>
                <a:tc>
                  <a:txBody>
                    <a:bodyPr/>
                    <a:lstStyle/>
                    <a:p>
                      <a:pPr algn="ctr" fontAlgn="ctr"/>
                      <a:r>
                        <a:rPr lang="it-IT" sz="1000" b="0" i="0" u="none" strike="noStrike" dirty="0">
                          <a:solidFill>
                            <a:schemeClr val="tx1"/>
                          </a:solidFill>
                          <a:effectLst/>
                          <a:latin typeface="Arial"/>
                        </a:rPr>
                        <a:t>84%</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4000">
                          <a:schemeClr val="accent2"/>
                        </a:gs>
                        <a:gs pos="85000">
                          <a:srgbClr val="FFFFFF"/>
                        </a:gs>
                      </a:gsLst>
                      <a:lin ang="0" scaled="1"/>
                      <a:tileRect/>
                    </a:gradFill>
                  </a:tcPr>
                </a:tc>
                <a:tc>
                  <a:txBody>
                    <a:bodyPr/>
                    <a:lstStyle/>
                    <a:p>
                      <a:pPr algn="ctr" fontAlgn="ctr"/>
                      <a:r>
                        <a:rPr lang="cs-CZ" sz="1000" b="0" i="0" u="none" strike="noStrike" dirty="0">
                          <a:solidFill>
                            <a:schemeClr val="tx1"/>
                          </a:solidFill>
                          <a:effectLst/>
                          <a:latin typeface="Arial"/>
                        </a:rPr>
                        <a:t>83%</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3000">
                          <a:schemeClr val="accent3"/>
                        </a:gs>
                        <a:gs pos="84000">
                          <a:srgbClr val="FFFFFF"/>
                        </a:gs>
                      </a:gsLst>
                      <a:lin ang="0" scaled="1"/>
                      <a:tileRect/>
                    </a:gradFill>
                  </a:tcPr>
                </a:tc>
                <a:tc>
                  <a:txBody>
                    <a:bodyPr/>
                    <a:lstStyle/>
                    <a:p>
                      <a:pPr algn="ctr" fontAlgn="ctr"/>
                      <a:r>
                        <a:rPr lang="pt-BR" sz="1000" b="0" i="0" u="none" strike="noStrike" dirty="0">
                          <a:solidFill>
                            <a:schemeClr val="tx1"/>
                          </a:solidFill>
                          <a:effectLst/>
                          <a:latin typeface="Arial"/>
                        </a:rPr>
                        <a:t>93%</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3000">
                          <a:schemeClr val="accent5"/>
                        </a:gs>
                        <a:gs pos="94000">
                          <a:srgbClr val="FFFFFF"/>
                        </a:gs>
                      </a:gsLst>
                      <a:lin ang="0" scaled="1"/>
                      <a:tileRect/>
                    </a:gradFill>
                  </a:tcPr>
                </a:tc>
                <a:tc>
                  <a:txBody>
                    <a:bodyPr/>
                    <a:lstStyle/>
                    <a:p>
                      <a:pPr algn="ctr" fontAlgn="ctr"/>
                      <a:r>
                        <a:rPr lang="is-IS" sz="1000" b="0" i="0" u="none" strike="noStrike" dirty="0">
                          <a:solidFill>
                            <a:schemeClr val="tx1"/>
                          </a:solidFill>
                          <a:effectLst/>
                          <a:latin typeface="Arial"/>
                        </a:rPr>
                        <a:t>78%</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8000">
                          <a:schemeClr val="accent5">
                            <a:lumMod val="40000"/>
                            <a:lumOff val="60000"/>
                          </a:schemeClr>
                        </a:gs>
                        <a:gs pos="79000">
                          <a:srgbClr val="FFFFFF"/>
                        </a:gs>
                      </a:gsLst>
                      <a:lin ang="0" scaled="1"/>
                      <a:tileRect/>
                    </a:gradFill>
                  </a:tcPr>
                </a:tc>
                <a:tc>
                  <a:txBody>
                    <a:bodyPr/>
                    <a:lstStyle/>
                    <a:p>
                      <a:pPr algn="ctr" fontAlgn="ctr"/>
                      <a:r>
                        <a:rPr lang="is-IS" sz="1000" b="0" i="0" u="none" strike="noStrike" dirty="0">
                          <a:solidFill>
                            <a:schemeClr val="tx1"/>
                          </a:solidFill>
                          <a:effectLst/>
                          <a:latin typeface="Arial"/>
                        </a:rPr>
                        <a:t>92%</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2000">
                          <a:schemeClr val="accent6"/>
                        </a:gs>
                        <a:gs pos="93000">
                          <a:srgbClr val="FFFFFF"/>
                        </a:gs>
                      </a:gsLst>
                      <a:lin ang="0" scaled="1"/>
                      <a:tileRect/>
                    </a:gradFill>
                  </a:tcPr>
                </a:tc>
                <a:tc>
                  <a:txBody>
                    <a:bodyPr/>
                    <a:lstStyle/>
                    <a:p>
                      <a:pPr algn="ctr" fontAlgn="ctr"/>
                      <a:r>
                        <a:rPr lang="en-US" sz="1000" b="0" i="0" u="none" strike="noStrike" dirty="0">
                          <a:solidFill>
                            <a:schemeClr val="tx1"/>
                          </a:solidFill>
                          <a:effectLst/>
                          <a:latin typeface="Arial"/>
                        </a:rPr>
                        <a:t>90%</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0000">
                          <a:schemeClr val="accent6">
                            <a:lumMod val="40000"/>
                            <a:lumOff val="60000"/>
                          </a:schemeClr>
                        </a:gs>
                        <a:gs pos="91000">
                          <a:srgbClr val="FFFFFF"/>
                        </a:gs>
                      </a:gsLst>
                      <a:lin ang="0" scaled="1"/>
                      <a:tileRect/>
                    </a:gradFill>
                  </a:tcPr>
                </a:tc>
              </a:tr>
              <a:tr h="540451">
                <a:tc>
                  <a:txBody>
                    <a:bodyPr/>
                    <a:lstStyle/>
                    <a:p>
                      <a:pPr algn="l" fontAlgn="ctr"/>
                      <a:r>
                        <a:rPr lang="en-US" sz="1000" b="0" i="0" u="none" strike="noStrike" dirty="0">
                          <a:solidFill>
                            <a:srgbClr val="000000"/>
                          </a:solidFill>
                          <a:effectLst/>
                          <a:latin typeface="Arial"/>
                        </a:rPr>
                        <a:t>Real-time web- or </a:t>
                      </a:r>
                      <a:r>
                        <a:rPr lang="en-US" sz="1000" b="0" i="0" u="none" strike="noStrike" dirty="0" smtClean="0">
                          <a:solidFill>
                            <a:srgbClr val="000000"/>
                          </a:solidFill>
                          <a:effectLst/>
                          <a:latin typeface="Arial"/>
                        </a:rPr>
                        <a:t>videoconferencing </a:t>
                      </a:r>
                      <a:r>
                        <a:rPr lang="en-US" sz="1000" b="0" i="0" u="none" strike="noStrike" dirty="0">
                          <a:solidFill>
                            <a:srgbClr val="000000"/>
                          </a:solidFill>
                          <a:effectLst/>
                          <a:latin typeface="Arial"/>
                        </a:rPr>
                        <a:t>online learning environment</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a:solidFill>
                            <a:schemeClr val="tx1"/>
                          </a:solidFill>
                          <a:effectLst/>
                          <a:latin typeface="Arial"/>
                        </a:rPr>
                        <a:t>86%</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chemeClr val="bg1">
                            <a:lumMod val="75000"/>
                          </a:schemeClr>
                        </a:gs>
                        <a:gs pos="87000">
                          <a:srgbClr val="FFFFFF"/>
                        </a:gs>
                      </a:gsLst>
                      <a:lin ang="0" scaled="1"/>
                      <a:tileRect/>
                    </a:gradFill>
                  </a:tcPr>
                </a:tc>
                <a:tc>
                  <a:txBody>
                    <a:bodyPr/>
                    <a:lstStyle/>
                    <a:p>
                      <a:pPr algn="ctr" fontAlgn="ctr"/>
                      <a:r>
                        <a:rPr lang="fi-FI" sz="1000" b="0" i="0" u="none" strike="noStrike" dirty="0">
                          <a:solidFill>
                            <a:schemeClr val="tx1"/>
                          </a:solidFill>
                          <a:effectLst/>
                          <a:latin typeface="Arial"/>
                        </a:rPr>
                        <a:t>87%</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7000">
                          <a:schemeClr val="accent2"/>
                        </a:gs>
                        <a:gs pos="88000">
                          <a:srgbClr val="FFFFFF"/>
                        </a:gs>
                      </a:gsLst>
                      <a:lin ang="0" scaled="1"/>
                      <a:tileRect/>
                    </a:gradFill>
                  </a:tcPr>
                </a:tc>
                <a:tc>
                  <a:txBody>
                    <a:bodyPr/>
                    <a:lstStyle/>
                    <a:p>
                      <a:pPr algn="ctr" fontAlgn="ctr"/>
                      <a:r>
                        <a:rPr lang="en-US" sz="1000" b="0" i="0" u="none" strike="noStrike" dirty="0">
                          <a:solidFill>
                            <a:schemeClr val="tx1"/>
                          </a:solidFill>
                          <a:effectLst/>
                          <a:latin typeface="Arial"/>
                        </a:rPr>
                        <a:t>70%</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0000">
                          <a:schemeClr val="accent3"/>
                        </a:gs>
                        <a:gs pos="71000">
                          <a:srgbClr val="FFFFFF"/>
                        </a:gs>
                      </a:gsLst>
                      <a:lin ang="0" scaled="1"/>
                      <a:tileRect/>
                    </a:gradFill>
                  </a:tcPr>
                </a:tc>
                <a:tc>
                  <a:txBody>
                    <a:bodyPr/>
                    <a:lstStyle/>
                    <a:p>
                      <a:pPr algn="ctr" fontAlgn="ctr"/>
                      <a:r>
                        <a:rPr lang="is-IS" sz="1000" b="0" i="0" u="none" strike="noStrike" dirty="0">
                          <a:solidFill>
                            <a:schemeClr val="tx1"/>
                          </a:solidFill>
                          <a:effectLst/>
                          <a:latin typeface="Arial"/>
                        </a:rPr>
                        <a:t>92%</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2000">
                          <a:schemeClr val="accent5"/>
                        </a:gs>
                        <a:gs pos="93000">
                          <a:srgbClr val="FFFFFF"/>
                        </a:gs>
                      </a:gsLst>
                      <a:lin ang="0" scaled="1"/>
                      <a:tileRect/>
                    </a:gradFill>
                  </a:tcPr>
                </a:tc>
                <a:tc>
                  <a:txBody>
                    <a:bodyPr/>
                    <a:lstStyle/>
                    <a:p>
                      <a:pPr algn="ctr" fontAlgn="ctr"/>
                      <a:r>
                        <a:rPr lang="fi-FI" sz="1000" b="0" i="0" u="none" strike="noStrike" dirty="0">
                          <a:solidFill>
                            <a:schemeClr val="tx1"/>
                          </a:solidFill>
                          <a:effectLst/>
                          <a:latin typeface="Arial"/>
                        </a:rPr>
                        <a:t>79%</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9000">
                          <a:schemeClr val="accent5">
                            <a:lumMod val="40000"/>
                            <a:lumOff val="60000"/>
                          </a:schemeClr>
                        </a:gs>
                        <a:gs pos="80000">
                          <a:srgbClr val="FFFFFF"/>
                        </a:gs>
                      </a:gsLst>
                      <a:lin ang="0" scaled="1"/>
                      <a:tileRect/>
                    </a:gradFill>
                  </a:tcPr>
                </a:tc>
                <a:tc>
                  <a:txBody>
                    <a:bodyPr/>
                    <a:lstStyle/>
                    <a:p>
                      <a:pPr algn="ctr" fontAlgn="ctr"/>
                      <a:r>
                        <a:rPr lang="it-IT" sz="1000" b="0" i="0" u="none" strike="noStrike" dirty="0">
                          <a:solidFill>
                            <a:schemeClr val="tx1"/>
                          </a:solidFill>
                          <a:effectLst/>
                          <a:latin typeface="Arial"/>
                        </a:rPr>
                        <a:t>95%</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5000">
                          <a:schemeClr val="accent6"/>
                        </a:gs>
                        <a:gs pos="96000">
                          <a:srgbClr val="FFFFFF"/>
                        </a:gs>
                      </a:gsLst>
                      <a:lin ang="0" scaled="1"/>
                      <a:tileRect/>
                    </a:gradFill>
                  </a:tcPr>
                </a:tc>
                <a:tc>
                  <a:txBody>
                    <a:bodyPr/>
                    <a:lstStyle/>
                    <a:p>
                      <a:pPr algn="ctr" fontAlgn="ctr"/>
                      <a:r>
                        <a:rPr lang="pt-BR" sz="1000" b="0" i="0" u="none" strike="noStrike" dirty="0">
                          <a:solidFill>
                            <a:schemeClr val="tx1"/>
                          </a:solidFill>
                          <a:effectLst/>
                          <a:latin typeface="Arial"/>
                        </a:rPr>
                        <a:t>96%</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6">
                            <a:lumMod val="40000"/>
                            <a:lumOff val="60000"/>
                          </a:schemeClr>
                        </a:gs>
                        <a:gs pos="97000">
                          <a:srgbClr val="FFFFFF"/>
                        </a:gs>
                      </a:gsLst>
                      <a:lin ang="0" scaled="1"/>
                      <a:tileRect/>
                    </a:gradFill>
                  </a:tcPr>
                </a:tc>
              </a:tr>
              <a:tr h="540451">
                <a:tc>
                  <a:txBody>
                    <a:bodyPr/>
                    <a:lstStyle/>
                    <a:p>
                      <a:pPr algn="l" fontAlgn="ctr"/>
                      <a:r>
                        <a:rPr lang="en-US" sz="1000" b="0" i="0" u="none" strike="noStrike" dirty="0" smtClean="0">
                          <a:solidFill>
                            <a:srgbClr val="000000"/>
                          </a:solidFill>
                          <a:effectLst/>
                          <a:latin typeface="Arial"/>
                        </a:rPr>
                        <a:t>Plagiarism-detection </a:t>
                      </a:r>
                      <a:r>
                        <a:rPr lang="en-US" sz="1000" b="0" i="0" u="none" strike="noStrike" dirty="0">
                          <a:solidFill>
                            <a:srgbClr val="000000"/>
                          </a:solidFill>
                          <a:effectLst/>
                          <a:latin typeface="Arial"/>
                        </a:rPr>
                        <a:t>system</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a:solidFill>
                            <a:schemeClr val="tx1"/>
                          </a:solidFill>
                          <a:effectLst/>
                          <a:latin typeface="Arial"/>
                        </a:rPr>
                        <a:t>76%</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6000">
                          <a:schemeClr val="bg1">
                            <a:lumMod val="75000"/>
                          </a:schemeClr>
                        </a:gs>
                        <a:gs pos="77000">
                          <a:srgbClr val="FFFFFF"/>
                        </a:gs>
                      </a:gsLst>
                      <a:lin ang="0" scaled="1"/>
                      <a:tileRect/>
                    </a:gradFill>
                  </a:tcPr>
                </a:tc>
                <a:tc>
                  <a:txBody>
                    <a:bodyPr/>
                    <a:lstStyle/>
                    <a:p>
                      <a:pPr algn="ctr" fontAlgn="ctr"/>
                      <a:r>
                        <a:rPr lang="pt-BR" sz="1000" b="0" i="0" u="none" strike="noStrike" dirty="0">
                          <a:solidFill>
                            <a:schemeClr val="tx1"/>
                          </a:solidFill>
                          <a:effectLst/>
                          <a:latin typeface="Arial"/>
                        </a:rPr>
                        <a:t>81%</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1000">
                          <a:srgbClr val="C0504D"/>
                        </a:gs>
                        <a:gs pos="82000">
                          <a:schemeClr val="bg1"/>
                        </a:gs>
                      </a:gsLst>
                      <a:lin ang="0" scaled="1"/>
                      <a:tileRect/>
                    </a:gradFill>
                  </a:tcPr>
                </a:tc>
                <a:tc>
                  <a:txBody>
                    <a:bodyPr/>
                    <a:lstStyle/>
                    <a:p>
                      <a:pPr algn="ctr" fontAlgn="ctr"/>
                      <a:r>
                        <a:rPr lang="pt-BR" sz="1000" b="0" i="0" u="none" strike="noStrike" dirty="0">
                          <a:solidFill>
                            <a:schemeClr val="tx1"/>
                          </a:solidFill>
                          <a:effectLst/>
                          <a:latin typeface="Arial"/>
                        </a:rPr>
                        <a:t>49%</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chemeClr val="accent3"/>
                        </a:gs>
                        <a:gs pos="50000">
                          <a:srgbClr val="FFFFFF"/>
                        </a:gs>
                      </a:gsLst>
                      <a:lin ang="0" scaled="1"/>
                      <a:tileRect/>
                    </a:gradFill>
                  </a:tcPr>
                </a:tc>
                <a:tc>
                  <a:txBody>
                    <a:bodyPr/>
                    <a:lstStyle/>
                    <a:p>
                      <a:pPr algn="ctr" fontAlgn="ctr"/>
                      <a:r>
                        <a:rPr lang="fi-FI" sz="1000" b="0" i="0" u="none" strike="noStrike" dirty="0">
                          <a:solidFill>
                            <a:schemeClr val="tx1"/>
                          </a:solidFill>
                          <a:effectLst/>
                          <a:latin typeface="Arial"/>
                        </a:rPr>
                        <a:t>87%</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7000">
                          <a:schemeClr val="accent5"/>
                        </a:gs>
                        <a:gs pos="88000">
                          <a:srgbClr val="FFFFFF"/>
                        </a:gs>
                      </a:gsLst>
                      <a:lin ang="0" scaled="1"/>
                      <a:tileRect/>
                    </a:gradFill>
                  </a:tcPr>
                </a:tc>
                <a:tc>
                  <a:txBody>
                    <a:bodyPr/>
                    <a:lstStyle/>
                    <a:p>
                      <a:pPr algn="ctr" fontAlgn="ctr"/>
                      <a:r>
                        <a:rPr lang="cs-CZ" sz="1000" b="0" i="0" u="none" strike="noStrike" dirty="0">
                          <a:solidFill>
                            <a:schemeClr val="tx1"/>
                          </a:solidFill>
                          <a:effectLst/>
                          <a:latin typeface="Arial"/>
                        </a:rPr>
                        <a:t>83%</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3000">
                          <a:schemeClr val="accent5">
                            <a:lumMod val="40000"/>
                            <a:lumOff val="60000"/>
                          </a:schemeClr>
                        </a:gs>
                        <a:gs pos="84000">
                          <a:srgbClr val="FFFFFF"/>
                        </a:gs>
                      </a:gsLst>
                      <a:lin ang="0" scaled="1"/>
                      <a:tileRect/>
                    </a:gradFill>
                  </a:tcPr>
                </a:tc>
                <a:tc>
                  <a:txBody>
                    <a:bodyPr/>
                    <a:lstStyle/>
                    <a:p>
                      <a:pPr algn="ctr" fontAlgn="ctr"/>
                      <a:r>
                        <a:rPr lang="cs-CZ" sz="1000" b="0" i="0" u="none" strike="noStrike" dirty="0">
                          <a:solidFill>
                            <a:schemeClr val="tx1"/>
                          </a:solidFill>
                          <a:effectLst/>
                          <a:latin typeface="Arial"/>
                        </a:rPr>
                        <a:t>83%</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3000">
                          <a:schemeClr val="accent6"/>
                        </a:gs>
                        <a:gs pos="84000">
                          <a:srgbClr val="FFFFFF"/>
                        </a:gs>
                      </a:gsLst>
                      <a:lin ang="0" scaled="1"/>
                      <a:tileRect/>
                    </a:gradFill>
                  </a:tcPr>
                </a:tc>
                <a:tc>
                  <a:txBody>
                    <a:bodyPr/>
                    <a:lstStyle/>
                    <a:p>
                      <a:pPr algn="ctr" fontAlgn="ctr"/>
                      <a:r>
                        <a:rPr lang="pt-BR" sz="1000" b="0" i="0" u="none" strike="noStrike" dirty="0">
                          <a:solidFill>
                            <a:schemeClr val="tx1"/>
                          </a:solidFill>
                          <a:effectLst/>
                          <a:latin typeface="Arial"/>
                        </a:rPr>
                        <a:t>76%</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6000">
                          <a:schemeClr val="accent6">
                            <a:lumMod val="40000"/>
                            <a:lumOff val="60000"/>
                          </a:schemeClr>
                        </a:gs>
                        <a:gs pos="77000">
                          <a:srgbClr val="FFFFFF"/>
                        </a:gs>
                      </a:gsLst>
                      <a:lin ang="0" scaled="1"/>
                      <a:tileRect/>
                    </a:gra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23022778"/>
              </p:ext>
            </p:extLst>
          </p:nvPr>
        </p:nvGraphicFramePr>
        <p:xfrm>
          <a:off x="6019800" y="6457700"/>
          <a:ext cx="3048000" cy="324100"/>
        </p:xfrm>
        <a:graphic>
          <a:graphicData uri="http://schemas.openxmlformats.org/drawingml/2006/table">
            <a:tbl>
              <a:tblPr firstRow="1">
                <a:tableStyleId>{073A0DAA-6AF3-43AB-8588-CEC1D06C72B9}</a:tableStyleId>
              </a:tblPr>
              <a:tblGrid>
                <a:gridCol w="351692"/>
                <a:gridCol w="2696308"/>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this service.</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have this service.</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524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1"/>
            <a:ext cx="7620000" cy="609599"/>
          </a:xfrm>
        </p:spPr>
        <p:txBody>
          <a:bodyPr/>
          <a:lstStyle/>
          <a:p>
            <a:r>
              <a:rPr lang="en-US" sz="2800" dirty="0" smtClean="0"/>
              <a:t>About the 2015 CDS Benchmarking Report</a:t>
            </a:r>
            <a:endParaRPr lang="en-US" sz="2800" dirty="0"/>
          </a:p>
        </p:txBody>
      </p:sp>
      <p:sp>
        <p:nvSpPr>
          <p:cNvPr id="3" name="Content Placeholder 2"/>
          <p:cNvSpPr>
            <a:spLocks noGrp="1"/>
          </p:cNvSpPr>
          <p:nvPr>
            <p:ph idx="1"/>
          </p:nvPr>
        </p:nvSpPr>
        <p:spPr>
          <a:xfrm>
            <a:off x="304800" y="838200"/>
            <a:ext cx="8610599" cy="5867400"/>
          </a:xfrm>
        </p:spPr>
        <p:txBody>
          <a:bodyPr/>
          <a:lstStyle/>
          <a:p>
            <a:pPr marL="0" indent="0">
              <a:buNone/>
            </a:pPr>
            <a:r>
              <a:rPr lang="en-US" sz="1200" dirty="0" smtClean="0">
                <a:solidFill>
                  <a:srgbClr val="000000"/>
                </a:solidFill>
              </a:rPr>
              <a:t>The 2015 CDS Benchmarking Report summarizes key findings from the CDS 2015 survey, provides a glimpse into the breadth of CDS data, and ultimately provides you with an opportunity to conduct your own benchmarking assessment. The customizable graphs contained within this report are meant to be used to assess your IT operation compared to that of peer institutions of similar size, control, or Carnegie Classification. </a:t>
            </a:r>
          </a:p>
          <a:p>
            <a:pPr marL="0" indent="0">
              <a:buNone/>
            </a:pPr>
            <a:endParaRPr lang="en-US" sz="1200" dirty="0">
              <a:solidFill>
                <a:srgbClr val="000000"/>
              </a:solidFill>
            </a:endParaRPr>
          </a:p>
          <a:p>
            <a:pPr marL="0" indent="0">
              <a:buNone/>
            </a:pPr>
            <a:r>
              <a:rPr lang="en-US" sz="1200" dirty="0" smtClean="0">
                <a:solidFill>
                  <a:srgbClr val="000000"/>
                </a:solidFill>
              </a:rPr>
              <a:t>As you consider the metrics and benchmarks in this report in relation to your institution, findings </a:t>
            </a:r>
            <a:r>
              <a:rPr lang="en-US" sz="1200" dirty="0">
                <a:solidFill>
                  <a:srgbClr val="000000"/>
                </a:solidFill>
              </a:rPr>
              <a:t>that differ from your experience should inspire questions, not answers. </a:t>
            </a:r>
            <a:r>
              <a:rPr lang="en-US" sz="1200" dirty="0" smtClean="0">
                <a:solidFill>
                  <a:srgbClr val="000000"/>
                </a:solidFill>
              </a:rPr>
              <a:t>When questions do arise, CDS Reporting can facilitate further investigation (if your institution participated in CDS 2015). If your institution did not participate, consider </a:t>
            </a:r>
            <a:r>
              <a:rPr lang="en-US" sz="1200" dirty="0">
                <a:solidFill>
                  <a:srgbClr val="000000"/>
                </a:solidFill>
              </a:rPr>
              <a:t>adding your data to the next CDS survey, launching in July </a:t>
            </a:r>
            <a:r>
              <a:rPr lang="en-US" sz="1200" dirty="0" smtClean="0">
                <a:solidFill>
                  <a:srgbClr val="000000"/>
                </a:solidFill>
              </a:rPr>
              <a:t>2016. </a:t>
            </a:r>
            <a:endParaRPr lang="en-US" sz="1200" dirty="0">
              <a:solidFill>
                <a:srgbClr val="000000"/>
              </a:solidFill>
            </a:endParaRPr>
          </a:p>
          <a:p>
            <a:pPr marL="0" indent="0">
              <a:buNone/>
            </a:pPr>
            <a:endParaRPr lang="en-US" sz="1200" dirty="0">
              <a:solidFill>
                <a:srgbClr val="000000"/>
              </a:solidFill>
            </a:endParaRPr>
          </a:p>
          <a:p>
            <a:pPr marL="0" indent="0">
              <a:buNone/>
            </a:pPr>
            <a:r>
              <a:rPr lang="en-US" sz="1200" dirty="0">
                <a:solidFill>
                  <a:srgbClr val="000000"/>
                </a:solidFill>
              </a:rPr>
              <a:t>The CDS </a:t>
            </a:r>
            <a:r>
              <a:rPr lang="en-US" sz="1200" dirty="0" smtClean="0">
                <a:solidFill>
                  <a:srgbClr val="000000"/>
                </a:solidFill>
              </a:rPr>
              <a:t>2015 </a:t>
            </a:r>
            <a:r>
              <a:rPr lang="en-US" sz="1200" dirty="0">
                <a:solidFill>
                  <a:srgbClr val="000000"/>
                </a:solidFill>
              </a:rPr>
              <a:t>survey concluded with </a:t>
            </a:r>
            <a:r>
              <a:rPr lang="en-US" sz="1200" dirty="0" smtClean="0">
                <a:solidFill>
                  <a:srgbClr val="000000"/>
                </a:solidFill>
              </a:rPr>
              <a:t>813 participants</a:t>
            </a:r>
            <a:r>
              <a:rPr lang="en-US" sz="1200" dirty="0">
                <a:solidFill>
                  <a:srgbClr val="000000"/>
                </a:solidFill>
              </a:rPr>
              <a:t>. </a:t>
            </a:r>
            <a:r>
              <a:rPr lang="en-US" sz="1200" dirty="0" smtClean="0">
                <a:solidFill>
                  <a:srgbClr val="000000"/>
                </a:solidFill>
              </a:rPr>
              <a:t>The </a:t>
            </a:r>
            <a:r>
              <a:rPr lang="en-US" sz="1200" dirty="0">
                <a:solidFill>
                  <a:srgbClr val="000000"/>
                </a:solidFill>
              </a:rPr>
              <a:t>metrics discussed in this report focus primarily on </a:t>
            </a:r>
            <a:r>
              <a:rPr lang="en-US" sz="1200" dirty="0" smtClean="0">
                <a:solidFill>
                  <a:srgbClr val="000000"/>
                </a:solidFill>
              </a:rPr>
              <a:t>FY2014/15 </a:t>
            </a:r>
            <a:r>
              <a:rPr lang="en-US" sz="1200" dirty="0">
                <a:solidFill>
                  <a:srgbClr val="000000"/>
                </a:solidFill>
              </a:rPr>
              <a:t>central IT financials, staffing, and services </a:t>
            </a:r>
            <a:r>
              <a:rPr lang="en-US" sz="1200" dirty="0" smtClean="0">
                <a:solidFill>
                  <a:srgbClr val="000000"/>
                </a:solidFill>
              </a:rPr>
              <a:t>from 718 nonspecialized U.S</a:t>
            </a:r>
            <a:r>
              <a:rPr lang="en-US" sz="1200" dirty="0">
                <a:solidFill>
                  <a:srgbClr val="000000"/>
                </a:solidFill>
              </a:rPr>
              <a:t>. institutions. </a:t>
            </a:r>
            <a:r>
              <a:rPr lang="en-US" sz="1200" dirty="0" smtClean="0">
                <a:solidFill>
                  <a:srgbClr val="000000"/>
                </a:solidFill>
              </a:rPr>
              <a:t>Metrics are calculated for each of six Carnegie Classification groupings using the 2010 classification system (AA, BA, MA private, MA public, DR private, and DR public). These groupings provide the most granular breakdown by institutional type possible (given available sample sizes) and should provide suitable comparison groups for most institution types and sizes within the United States. </a:t>
            </a:r>
          </a:p>
          <a:p>
            <a:pPr marL="0" indent="0">
              <a:buNone/>
            </a:pPr>
            <a:endParaRPr lang="en-US" sz="1200" dirty="0">
              <a:solidFill>
                <a:srgbClr val="000000"/>
              </a:solidFill>
            </a:endParaRPr>
          </a:p>
          <a:p>
            <a:pPr marL="0" indent="0">
              <a:buNone/>
            </a:pPr>
            <a:r>
              <a:rPr lang="en-US" sz="1200" dirty="0" smtClean="0">
                <a:solidFill>
                  <a:srgbClr val="000000"/>
                </a:solidFill>
              </a:rPr>
              <a:t>Forty-seven specialized U.S. institutions and 48 non</a:t>
            </a:r>
            <a:r>
              <a:rPr lang="en-US" sz="1200" dirty="0">
                <a:solidFill>
                  <a:srgbClr val="000000"/>
                </a:solidFill>
              </a:rPr>
              <a:t>-U.S. institutions from </a:t>
            </a:r>
            <a:r>
              <a:rPr lang="en-US" sz="1200" dirty="0" smtClean="0">
                <a:solidFill>
                  <a:srgbClr val="000000"/>
                </a:solidFill>
              </a:rPr>
              <a:t>17 countries </a:t>
            </a:r>
            <a:r>
              <a:rPr lang="en-US" sz="1200" dirty="0">
                <a:solidFill>
                  <a:srgbClr val="000000"/>
                </a:solidFill>
              </a:rPr>
              <a:t>participated in </a:t>
            </a:r>
            <a:r>
              <a:rPr lang="en-US" sz="1200" dirty="0" smtClean="0">
                <a:solidFill>
                  <a:srgbClr val="000000"/>
                </a:solidFill>
              </a:rPr>
              <a:t>the 2015 </a:t>
            </a:r>
            <a:r>
              <a:rPr lang="en-US" sz="1200" dirty="0">
                <a:solidFill>
                  <a:srgbClr val="000000"/>
                </a:solidFill>
              </a:rPr>
              <a:t>survey; however, small sample sizes from each of these </a:t>
            </a:r>
            <a:r>
              <a:rPr lang="en-US" sz="1200" dirty="0" smtClean="0">
                <a:solidFill>
                  <a:srgbClr val="000000"/>
                </a:solidFill>
              </a:rPr>
              <a:t>groups </a:t>
            </a:r>
            <a:r>
              <a:rPr lang="en-US" sz="1200" dirty="0">
                <a:solidFill>
                  <a:srgbClr val="000000"/>
                </a:solidFill>
              </a:rPr>
              <a:t>preclude meaningful aggregate analysis. </a:t>
            </a:r>
            <a:r>
              <a:rPr lang="en-US" sz="1200" dirty="0" smtClean="0">
                <a:solidFill>
                  <a:srgbClr val="000000"/>
                </a:solidFill>
              </a:rPr>
              <a:t>If your institution is a specialized U.S. institution or a non-U.S. institution, this report may be used to compare your institution to institutions in a similar Carnegie Classification or to the metric calculated for All (non-specialized) U.S. institutions. A </a:t>
            </a:r>
            <a:r>
              <a:rPr lang="en-US" sz="1200" dirty="0">
                <a:solidFill>
                  <a:srgbClr val="000000"/>
                </a:solidFill>
              </a:rPr>
              <a:t>list of CDS </a:t>
            </a:r>
            <a:r>
              <a:rPr lang="en-US" sz="1200" dirty="0" smtClean="0">
                <a:solidFill>
                  <a:srgbClr val="000000"/>
                </a:solidFill>
              </a:rPr>
              <a:t>2015 </a:t>
            </a:r>
            <a:r>
              <a:rPr lang="en-US" sz="1200" dirty="0">
                <a:solidFill>
                  <a:srgbClr val="000000"/>
                </a:solidFill>
              </a:rPr>
              <a:t>participants can be found on the </a:t>
            </a:r>
            <a:r>
              <a:rPr lang="en-US" sz="1200" dirty="0">
                <a:solidFill>
                  <a:srgbClr val="000000"/>
                </a:solidFill>
                <a:hlinkClick r:id="rId3"/>
              </a:rPr>
              <a:t>CDS </a:t>
            </a:r>
            <a:r>
              <a:rPr lang="en-US" sz="1200" dirty="0" smtClean="0">
                <a:solidFill>
                  <a:srgbClr val="000000"/>
                </a:solidFill>
                <a:hlinkClick r:id="rId3"/>
              </a:rPr>
              <a:t>website</a:t>
            </a:r>
            <a:r>
              <a:rPr lang="en-US" sz="1200" dirty="0" smtClean="0">
                <a:solidFill>
                  <a:srgbClr val="000000"/>
                </a:solidFill>
              </a:rPr>
              <a:t>. </a:t>
            </a:r>
            <a:endParaRPr lang="en-US" sz="1200" dirty="0">
              <a:solidFill>
                <a:srgbClr val="000000"/>
              </a:solidFill>
            </a:endParaRPr>
          </a:p>
          <a:p>
            <a:pPr marL="0" indent="0">
              <a:buNone/>
            </a:pPr>
            <a:endParaRPr lang="en-US" sz="1200" dirty="0">
              <a:solidFill>
                <a:srgbClr val="000000"/>
              </a:solidFill>
            </a:endParaRPr>
          </a:p>
          <a:p>
            <a:pPr marL="0" indent="0">
              <a:buNone/>
            </a:pPr>
            <a:r>
              <a:rPr lang="en-US" sz="1200" dirty="0">
                <a:solidFill>
                  <a:srgbClr val="000000"/>
                </a:solidFill>
              </a:rPr>
              <a:t>The metrics in this </a:t>
            </a:r>
            <a:r>
              <a:rPr lang="en-US" sz="1200" dirty="0" smtClean="0">
                <a:solidFill>
                  <a:srgbClr val="000000"/>
                </a:solidFill>
              </a:rPr>
              <a:t>report evaluate </a:t>
            </a:r>
            <a:r>
              <a:rPr lang="en-US" sz="1200" dirty="0">
                <a:solidFill>
                  <a:srgbClr val="000000"/>
                </a:solidFill>
              </a:rPr>
              <a:t>central IT </a:t>
            </a:r>
            <a:r>
              <a:rPr lang="en-US" sz="1200" dirty="0" smtClean="0">
                <a:solidFill>
                  <a:srgbClr val="000000"/>
                </a:solidFill>
              </a:rPr>
              <a:t>only. Central </a:t>
            </a:r>
            <a:r>
              <a:rPr lang="en-US" sz="1200" dirty="0">
                <a:solidFill>
                  <a:srgbClr val="000000"/>
                </a:solidFill>
              </a:rPr>
              <a:t>IT funding, expenditure, and staffing data are only one component of the full IT resource picture at institutions with significant distributed IT resources. Data on distributed resources, however, remain elusive. </a:t>
            </a:r>
            <a:r>
              <a:rPr lang="en-US" sz="1200" dirty="0" smtClean="0">
                <a:solidFill>
                  <a:srgbClr val="000000"/>
                </a:solidFill>
              </a:rPr>
              <a:t>Thanks to a recent paper from ECAR Working Groups on </a:t>
            </a:r>
            <a:r>
              <a:rPr lang="en-US" sz="1200" dirty="0" smtClean="0">
                <a:solidFill>
                  <a:srgbClr val="000000"/>
                </a:solidFill>
                <a:hlinkClick r:id="rId4"/>
              </a:rPr>
              <a:t>Calculating the Costs of Distributed IT Staff and Applications</a:t>
            </a:r>
            <a:r>
              <a:rPr lang="en-US" sz="1200" dirty="0" smtClean="0">
                <a:solidFill>
                  <a:srgbClr val="000000"/>
                </a:solidFill>
              </a:rPr>
              <a:t>, efforts are </a:t>
            </a:r>
            <a:r>
              <a:rPr lang="en-US" sz="1200" dirty="0">
                <a:solidFill>
                  <a:srgbClr val="000000"/>
                </a:solidFill>
              </a:rPr>
              <a:t>under way to improve the quality of these data for future years</a:t>
            </a:r>
            <a:r>
              <a:rPr lang="en-US" sz="1200" dirty="0" smtClean="0">
                <a:solidFill>
                  <a:srgbClr val="000000"/>
                </a:solidFill>
              </a:rPr>
              <a:t>.  As of CDS 2015, coarse estimates of distributed IT spending and staffing at institutions can be found in CDS Reporting.  </a:t>
            </a:r>
            <a:endParaRPr lang="en-US" sz="1200" dirty="0">
              <a:solidFill>
                <a:srgbClr val="000000"/>
              </a:solidFill>
            </a:endParaRPr>
          </a:p>
          <a:p>
            <a:pPr marL="0" indent="0">
              <a:buNone/>
            </a:pPr>
            <a:endParaRPr lang="en-US" sz="1200" dirty="0">
              <a:solidFill>
                <a:schemeClr val="tx1"/>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a:t>
            </a:fld>
            <a:endParaRPr lang="en-US"/>
          </a:p>
        </p:txBody>
      </p:sp>
    </p:spTree>
    <p:extLst>
      <p:ext uri="{BB962C8B-B14F-4D97-AF65-F5344CB8AC3E}">
        <p14:creationId xmlns:p14="http://schemas.microsoft.com/office/powerpoint/2010/main" val="1084979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Educational Technology Services: Most commonly deployed student success technologies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40</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181492264"/>
              </p:ext>
            </p:extLst>
          </p:nvPr>
        </p:nvGraphicFramePr>
        <p:xfrm>
          <a:off x="76200" y="1886512"/>
          <a:ext cx="8991600" cy="3011441"/>
        </p:xfrm>
        <a:graphic>
          <a:graphicData uri="http://schemas.openxmlformats.org/drawingml/2006/table">
            <a:tbl>
              <a:tblPr firstRow="1">
                <a:tableStyleId>{073A0DAA-6AF3-43AB-8588-CEC1D06C72B9}</a:tableStyleId>
              </a:tblPr>
              <a:tblGrid>
                <a:gridCol w="2209800"/>
                <a:gridCol w="838200"/>
                <a:gridCol w="998220"/>
                <a:gridCol w="824230"/>
                <a:gridCol w="824230"/>
                <a:gridCol w="824230"/>
                <a:gridCol w="824230"/>
                <a:gridCol w="824230"/>
                <a:gridCol w="824230"/>
              </a:tblGrid>
              <a:tr h="265481">
                <a:tc>
                  <a:txBody>
                    <a:bodyPr/>
                    <a:lstStyle/>
                    <a:p>
                      <a:pPr algn="l" fontAlgn="ctr"/>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My </a:t>
                      </a:r>
                      <a:r>
                        <a:rPr lang="en-US" sz="1000" u="none" strike="noStrike" dirty="0" smtClean="0">
                          <a:effectLst/>
                          <a:latin typeface="Arial" panose="020B0604020202020204" pitchFamily="34" charset="0"/>
                          <a:cs typeface="Arial" panose="020B0604020202020204" pitchFamily="34" charset="0"/>
                        </a:rPr>
                        <a:t>institution</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All </a:t>
                      </a:r>
                      <a:r>
                        <a:rPr lang="en-US" sz="1000" u="none" strike="noStrike" dirty="0" err="1" smtClean="0">
                          <a:effectLst/>
                          <a:latin typeface="Arial" panose="020B0604020202020204" pitchFamily="34" charset="0"/>
                          <a:cs typeface="Arial" panose="020B0604020202020204" pitchFamily="34" charset="0"/>
                        </a:rPr>
                        <a:t>nonspecialized</a:t>
                      </a:r>
                      <a:r>
                        <a:rPr lang="en-US" sz="1000" u="none" strike="noStrike" dirty="0" smtClean="0">
                          <a:effectLst/>
                          <a:latin typeface="Arial" panose="020B0604020202020204" pitchFamily="34" charset="0"/>
                          <a:cs typeface="Arial" panose="020B0604020202020204" pitchFamily="34" charset="0"/>
                        </a:rPr>
                        <a:t> </a:t>
                      </a:r>
                      <a:r>
                        <a:rPr lang="en-US" sz="1000" u="none" strike="noStrike" dirty="0">
                          <a:effectLst/>
                          <a:latin typeface="Arial" panose="020B0604020202020204" pitchFamily="34" charset="0"/>
                          <a:cs typeface="Arial" panose="020B0604020202020204" pitchFamily="34" charset="0"/>
                        </a:rPr>
                        <a:t>U.S.</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BA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r>
              <a:tr h="382787">
                <a:tc>
                  <a:txBody>
                    <a:bodyPr/>
                    <a:lstStyle/>
                    <a:p>
                      <a:pPr algn="l" fontAlgn="ctr"/>
                      <a:r>
                        <a:rPr lang="en-US" sz="1000" b="0" i="0" u="none" strike="noStrike" dirty="0">
                          <a:solidFill>
                            <a:srgbClr val="000000"/>
                          </a:solidFill>
                          <a:effectLst/>
                          <a:latin typeface="Arial"/>
                        </a:rPr>
                        <a:t>Degree audit</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it-IT" sz="1000" b="0" i="0" u="none" strike="noStrike" dirty="0">
                          <a:solidFill>
                            <a:srgbClr val="000000"/>
                          </a:solidFill>
                          <a:effectLst/>
                          <a:latin typeface="Arial"/>
                        </a:rPr>
                        <a:t>84%</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4000">
                          <a:schemeClr val="bg1">
                            <a:lumMod val="75000"/>
                          </a:schemeClr>
                        </a:gs>
                        <a:gs pos="85000">
                          <a:srgbClr val="FFFFFF"/>
                        </a:gs>
                      </a:gsLst>
                      <a:lin ang="0" scaled="1"/>
                      <a:tileRect/>
                    </a:gradFill>
                  </a:tcPr>
                </a:tc>
                <a:tc>
                  <a:txBody>
                    <a:bodyPr/>
                    <a:lstStyle/>
                    <a:p>
                      <a:pPr algn="ctr" fontAlgn="ctr"/>
                      <a:r>
                        <a:rPr lang="pt-BR" sz="1000" b="0" i="0" u="none" strike="noStrike" dirty="0">
                          <a:solidFill>
                            <a:srgbClr val="000000"/>
                          </a:solidFill>
                          <a:effectLst/>
                          <a:latin typeface="Arial"/>
                        </a:rPr>
                        <a:t>71%</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1000">
                          <a:schemeClr val="accent2"/>
                        </a:gs>
                        <a:gs pos="72000">
                          <a:srgbClr val="FFFFFF"/>
                        </a:gs>
                      </a:gsLst>
                      <a:lin ang="0" scaled="1"/>
                      <a:tileRect/>
                    </a:gradFill>
                  </a:tcPr>
                </a:tc>
                <a:tc>
                  <a:txBody>
                    <a:bodyPr/>
                    <a:lstStyle/>
                    <a:p>
                      <a:pPr algn="ctr" fontAlgn="ctr"/>
                      <a:r>
                        <a:rPr lang="it-IT" sz="1000" b="0" i="0" u="none" strike="noStrike" dirty="0">
                          <a:solidFill>
                            <a:srgbClr val="000000"/>
                          </a:solidFill>
                          <a:effectLst/>
                          <a:latin typeface="Arial"/>
                        </a:rPr>
                        <a:t>75%</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chemeClr val="accent3"/>
                        </a:gs>
                        <a:gs pos="76000">
                          <a:srgbClr val="FFFFFF"/>
                        </a:gs>
                      </a:gsLst>
                      <a:lin ang="0" scaled="1"/>
                      <a:tileRect/>
                    </a:gradFill>
                  </a:tcPr>
                </a:tc>
                <a:tc>
                  <a:txBody>
                    <a:bodyPr/>
                    <a:lstStyle/>
                    <a:p>
                      <a:pPr algn="ctr" fontAlgn="ctr"/>
                      <a:r>
                        <a:rPr lang="is-IS" sz="1000" b="0" i="0" u="none" strike="noStrike" dirty="0">
                          <a:solidFill>
                            <a:srgbClr val="000000"/>
                          </a:solidFill>
                          <a:effectLst/>
                          <a:latin typeface="Arial"/>
                        </a:rPr>
                        <a:t>92%</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2000">
                          <a:schemeClr val="accent5"/>
                        </a:gs>
                        <a:gs pos="93000">
                          <a:srgbClr val="FFFFFF"/>
                        </a:gs>
                      </a:gsLst>
                      <a:lin ang="0" scaled="1"/>
                      <a:tileRect/>
                    </a:gradFill>
                  </a:tcPr>
                </a:tc>
                <a:tc>
                  <a:txBody>
                    <a:bodyPr/>
                    <a:lstStyle/>
                    <a:p>
                      <a:pPr algn="ctr" fontAlgn="ctr"/>
                      <a:r>
                        <a:rPr lang="en-US" sz="1000" b="0" i="0" u="none" strike="noStrike" dirty="0">
                          <a:solidFill>
                            <a:srgbClr val="000000"/>
                          </a:solidFill>
                          <a:effectLst/>
                          <a:latin typeface="Arial"/>
                        </a:rPr>
                        <a:t>90%</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0000">
                          <a:schemeClr val="accent5">
                            <a:lumMod val="40000"/>
                            <a:lumOff val="60000"/>
                          </a:schemeClr>
                        </a:gs>
                        <a:gs pos="91000">
                          <a:srgbClr val="FFFFFF"/>
                        </a:gs>
                      </a:gsLst>
                      <a:lin ang="0" scaled="1"/>
                      <a:tileRect/>
                    </a:gradFill>
                  </a:tcPr>
                </a:tc>
                <a:tc>
                  <a:txBody>
                    <a:bodyPr/>
                    <a:lstStyle/>
                    <a:p>
                      <a:pPr algn="ctr" fontAlgn="ctr"/>
                      <a:r>
                        <a:rPr lang="en-US" sz="1000" b="0" i="0" u="none" strike="noStrike" dirty="0">
                          <a:solidFill>
                            <a:srgbClr val="000000"/>
                          </a:solidFill>
                          <a:effectLst/>
                          <a:latin typeface="Arial"/>
                        </a:rPr>
                        <a:t>90%</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0000">
                          <a:schemeClr val="accent6"/>
                        </a:gs>
                        <a:gs pos="91000">
                          <a:srgbClr val="FFFFFF"/>
                        </a:gs>
                      </a:gsLst>
                      <a:lin ang="0" scaled="1"/>
                      <a:tileRect/>
                    </a:gradFill>
                  </a:tcPr>
                </a:tc>
                <a:tc>
                  <a:txBody>
                    <a:bodyPr/>
                    <a:lstStyle/>
                    <a:p>
                      <a:pPr algn="ctr" fontAlgn="ctr"/>
                      <a:r>
                        <a:rPr lang="it-IT" sz="1000" b="0" i="0" u="none" strike="noStrike" dirty="0">
                          <a:solidFill>
                            <a:srgbClr val="000000"/>
                          </a:solidFill>
                          <a:effectLst/>
                          <a:latin typeface="Arial"/>
                        </a:rPr>
                        <a:t>84%</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4000">
                          <a:schemeClr val="accent6">
                            <a:lumMod val="40000"/>
                            <a:lumOff val="60000"/>
                          </a:schemeClr>
                        </a:gs>
                        <a:gs pos="85000">
                          <a:srgbClr val="FFFFFF"/>
                        </a:gs>
                      </a:gsLst>
                      <a:lin ang="0" scaled="1"/>
                      <a:tileRect/>
                    </a:gradFill>
                  </a:tcPr>
                </a:tc>
              </a:tr>
              <a:tr h="540451">
                <a:tc>
                  <a:txBody>
                    <a:bodyPr/>
                    <a:lstStyle/>
                    <a:p>
                      <a:pPr algn="l" fontAlgn="ctr"/>
                      <a:r>
                        <a:rPr lang="en-US" sz="1000" b="0" i="0" u="none" strike="noStrike">
                          <a:solidFill>
                            <a:srgbClr val="000000"/>
                          </a:solidFill>
                          <a:effectLst/>
                          <a:latin typeface="Arial"/>
                        </a:rPr>
                        <a:t>Credit transfer/articulation system</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a:solidFill>
                            <a:srgbClr val="000000"/>
                          </a:solidFill>
                          <a:effectLst/>
                          <a:latin typeface="Arial"/>
                        </a:rPr>
                        <a:t>59%</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9000">
                          <a:schemeClr val="bg1">
                            <a:lumMod val="75000"/>
                          </a:schemeClr>
                        </a:gs>
                        <a:gs pos="60000">
                          <a:srgbClr val="FFFFFF"/>
                        </a:gs>
                      </a:gsLst>
                      <a:lin ang="0" scaled="1"/>
                      <a:tileRect/>
                    </a:gradFill>
                  </a:tcPr>
                </a:tc>
                <a:tc>
                  <a:txBody>
                    <a:bodyPr/>
                    <a:lstStyle/>
                    <a:p>
                      <a:pPr algn="ctr" fontAlgn="ctr"/>
                      <a:r>
                        <a:rPr lang="pt-BR" sz="1000" b="0" i="0" u="none" strike="noStrike" dirty="0">
                          <a:solidFill>
                            <a:srgbClr val="000000"/>
                          </a:solidFill>
                          <a:effectLst/>
                          <a:latin typeface="Arial"/>
                        </a:rPr>
                        <a:t>58%</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8000">
                          <a:schemeClr val="accent2"/>
                        </a:gs>
                        <a:gs pos="59000">
                          <a:srgbClr val="FFFFFF"/>
                        </a:gs>
                      </a:gsLst>
                      <a:lin ang="0" scaled="1"/>
                      <a:tileRect/>
                    </a:gradFill>
                  </a:tcPr>
                </a:tc>
                <a:tc>
                  <a:txBody>
                    <a:bodyPr/>
                    <a:lstStyle/>
                    <a:p>
                      <a:pPr algn="ctr" fontAlgn="ctr"/>
                      <a:r>
                        <a:rPr lang="it-IT" sz="1000" b="0" i="0" u="none" strike="noStrike" dirty="0">
                          <a:solidFill>
                            <a:srgbClr val="000000"/>
                          </a:solidFill>
                          <a:effectLst/>
                          <a:latin typeface="Arial"/>
                        </a:rPr>
                        <a:t>35%</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chemeClr val="accent3"/>
                        </a:gs>
                        <a:gs pos="36000">
                          <a:srgbClr val="FFFFFF"/>
                        </a:gs>
                      </a:gsLst>
                      <a:lin ang="0" scaled="1"/>
                      <a:tileRect/>
                    </a:gradFill>
                  </a:tcPr>
                </a:tc>
                <a:tc>
                  <a:txBody>
                    <a:bodyPr/>
                    <a:lstStyle/>
                    <a:p>
                      <a:pPr algn="ctr" fontAlgn="ctr"/>
                      <a:r>
                        <a:rPr lang="en-US" sz="1000" b="0" i="0" u="none" strike="noStrike" dirty="0">
                          <a:solidFill>
                            <a:srgbClr val="000000"/>
                          </a:solidFill>
                          <a:effectLst/>
                          <a:latin typeface="Arial"/>
                        </a:rPr>
                        <a:t>70%</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0000">
                          <a:schemeClr val="accent5"/>
                        </a:gs>
                        <a:gs pos="71000">
                          <a:srgbClr val="FFFFFF"/>
                        </a:gs>
                      </a:gsLst>
                      <a:lin ang="0" scaled="1"/>
                      <a:tileRect/>
                    </a:gradFill>
                  </a:tcPr>
                </a:tc>
                <a:tc>
                  <a:txBody>
                    <a:bodyPr/>
                    <a:lstStyle/>
                    <a:p>
                      <a:pPr algn="ctr" fontAlgn="ctr"/>
                      <a:r>
                        <a:rPr lang="is-IS" sz="1000" b="0" i="0" u="none" strike="noStrike" dirty="0">
                          <a:solidFill>
                            <a:srgbClr val="000000"/>
                          </a:solidFill>
                          <a:effectLst/>
                          <a:latin typeface="Arial"/>
                        </a:rPr>
                        <a:t>52%</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2000">
                          <a:schemeClr val="accent5">
                            <a:lumMod val="40000"/>
                            <a:lumOff val="60000"/>
                          </a:schemeClr>
                        </a:gs>
                        <a:gs pos="53000">
                          <a:srgbClr val="FFFFFF"/>
                        </a:gs>
                      </a:gsLst>
                      <a:lin ang="0" scaled="1"/>
                      <a:tileRect/>
                    </a:gradFill>
                  </a:tcPr>
                </a:tc>
                <a:tc>
                  <a:txBody>
                    <a:bodyPr/>
                    <a:lstStyle/>
                    <a:p>
                      <a:pPr algn="ctr" fontAlgn="ctr"/>
                      <a:r>
                        <a:rPr lang="pt-BR" sz="1000" b="0" i="0" u="none" strike="noStrike" dirty="0">
                          <a:solidFill>
                            <a:srgbClr val="000000"/>
                          </a:solidFill>
                          <a:effectLst/>
                          <a:latin typeface="Arial"/>
                        </a:rPr>
                        <a:t>76%</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6000">
                          <a:schemeClr val="accent6"/>
                        </a:gs>
                        <a:gs pos="77000">
                          <a:srgbClr val="FFFFFF"/>
                        </a:gs>
                      </a:gsLst>
                      <a:lin ang="0" scaled="1"/>
                      <a:tileRect/>
                    </a:gradFill>
                  </a:tcPr>
                </a:tc>
                <a:tc>
                  <a:txBody>
                    <a:bodyPr/>
                    <a:lstStyle/>
                    <a:p>
                      <a:pPr algn="ctr" fontAlgn="ctr"/>
                      <a:r>
                        <a:rPr lang="pt-BR" sz="1000" b="0" i="0" u="none" strike="noStrike" dirty="0">
                          <a:solidFill>
                            <a:srgbClr val="000000"/>
                          </a:solidFill>
                          <a:effectLst/>
                          <a:latin typeface="Arial"/>
                        </a:rPr>
                        <a:t>56%</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6000">
                          <a:schemeClr val="accent6">
                            <a:lumMod val="40000"/>
                            <a:lumOff val="60000"/>
                          </a:schemeClr>
                        </a:gs>
                        <a:gs pos="57000">
                          <a:srgbClr val="FFFFFF"/>
                        </a:gs>
                      </a:gsLst>
                      <a:lin ang="0" scaled="1"/>
                      <a:tileRect/>
                    </a:gradFill>
                  </a:tcPr>
                </a:tc>
              </a:tr>
              <a:tr h="540451">
                <a:tc>
                  <a:txBody>
                    <a:bodyPr/>
                    <a:lstStyle/>
                    <a:p>
                      <a:pPr algn="l" fontAlgn="ctr"/>
                      <a:r>
                        <a:rPr lang="en-US" sz="1000" b="0" i="0" u="none" strike="noStrike" dirty="0">
                          <a:solidFill>
                            <a:srgbClr val="000000"/>
                          </a:solidFill>
                          <a:effectLst/>
                          <a:latin typeface="Arial"/>
                        </a:rPr>
                        <a:t>Academic </a:t>
                      </a:r>
                      <a:r>
                        <a:rPr lang="en-US" sz="1000" b="0" i="0" u="none" strike="noStrike" dirty="0" smtClean="0">
                          <a:solidFill>
                            <a:srgbClr val="000000"/>
                          </a:solidFill>
                          <a:effectLst/>
                          <a:latin typeface="Arial"/>
                        </a:rPr>
                        <a:t>early-alert </a:t>
                      </a:r>
                      <a:r>
                        <a:rPr lang="en-US" sz="1000" b="0" i="0" u="none" strike="noStrike" dirty="0">
                          <a:solidFill>
                            <a:srgbClr val="000000"/>
                          </a:solidFill>
                          <a:effectLst/>
                          <a:latin typeface="Arial"/>
                        </a:rPr>
                        <a:t>system</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a:solidFill>
                            <a:srgbClr val="000000"/>
                          </a:solidFill>
                          <a:effectLst/>
                          <a:latin typeface="Arial"/>
                        </a:rPr>
                        <a:t>59%</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9000">
                          <a:schemeClr val="bg1">
                            <a:lumMod val="75000"/>
                          </a:schemeClr>
                        </a:gs>
                        <a:gs pos="60000">
                          <a:srgbClr val="FFFFFF"/>
                        </a:gs>
                      </a:gsLst>
                      <a:lin ang="0" scaled="1"/>
                      <a:tileRect/>
                    </a:gradFill>
                  </a:tcPr>
                </a:tc>
                <a:tc>
                  <a:txBody>
                    <a:bodyPr/>
                    <a:lstStyle/>
                    <a:p>
                      <a:pPr algn="ctr" fontAlgn="ctr"/>
                      <a:r>
                        <a:rPr lang="is-IS" sz="1000" b="0" i="0" u="none" strike="noStrike" dirty="0">
                          <a:solidFill>
                            <a:srgbClr val="000000"/>
                          </a:solidFill>
                          <a:effectLst/>
                          <a:latin typeface="Arial"/>
                        </a:rPr>
                        <a:t>63%</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chemeClr val="accent2"/>
                        </a:gs>
                        <a:gs pos="64000">
                          <a:srgbClr val="FFFFFF"/>
                        </a:gs>
                      </a:gsLst>
                      <a:lin ang="0" scaled="1"/>
                      <a:tileRect/>
                    </a:gradFill>
                  </a:tcPr>
                </a:tc>
                <a:tc>
                  <a:txBody>
                    <a:bodyPr/>
                    <a:lstStyle/>
                    <a:p>
                      <a:pPr algn="ctr" fontAlgn="ctr"/>
                      <a:r>
                        <a:rPr lang="it-IT" sz="1000" b="0" i="0" u="none" strike="noStrike" dirty="0">
                          <a:solidFill>
                            <a:srgbClr val="000000"/>
                          </a:solidFill>
                          <a:effectLst/>
                          <a:latin typeface="Arial"/>
                        </a:rPr>
                        <a:t>54%</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4000">
                          <a:schemeClr val="accent3"/>
                        </a:gs>
                        <a:gs pos="55000">
                          <a:srgbClr val="FFFFFF"/>
                        </a:gs>
                      </a:gsLst>
                      <a:lin ang="0" scaled="1"/>
                      <a:tileRect/>
                    </a:gradFill>
                  </a:tcPr>
                </a:tc>
                <a:tc>
                  <a:txBody>
                    <a:bodyPr/>
                    <a:lstStyle/>
                    <a:p>
                      <a:pPr algn="ctr" fontAlgn="ctr"/>
                      <a:r>
                        <a:rPr lang="is-IS" sz="1000" b="0" i="0" u="none" strike="noStrike" dirty="0">
                          <a:solidFill>
                            <a:srgbClr val="000000"/>
                          </a:solidFill>
                          <a:effectLst/>
                          <a:latin typeface="Arial"/>
                        </a:rPr>
                        <a:t>63%</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chemeClr val="accent5"/>
                        </a:gs>
                        <a:gs pos="64000">
                          <a:srgbClr val="FFFFFF"/>
                        </a:gs>
                      </a:gsLst>
                      <a:lin ang="0" scaled="1"/>
                      <a:tileRect/>
                    </a:gradFill>
                  </a:tcPr>
                </a:tc>
                <a:tc>
                  <a:txBody>
                    <a:bodyPr/>
                    <a:lstStyle/>
                    <a:p>
                      <a:pPr algn="ctr" fontAlgn="ctr"/>
                      <a:r>
                        <a:rPr lang="pt-BR" sz="1000" b="0" i="0" u="none" strike="noStrike" dirty="0">
                          <a:solidFill>
                            <a:srgbClr val="000000"/>
                          </a:solidFill>
                          <a:effectLst/>
                          <a:latin typeface="Arial"/>
                        </a:rPr>
                        <a:t>61%</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1000">
                          <a:schemeClr val="accent5">
                            <a:lumMod val="40000"/>
                            <a:lumOff val="60000"/>
                          </a:schemeClr>
                        </a:gs>
                        <a:gs pos="62000">
                          <a:srgbClr val="FFFFFF"/>
                        </a:gs>
                      </a:gsLst>
                      <a:lin ang="0" scaled="1"/>
                      <a:tileRect/>
                    </a:gradFill>
                  </a:tcPr>
                </a:tc>
                <a:tc>
                  <a:txBody>
                    <a:bodyPr/>
                    <a:lstStyle/>
                    <a:p>
                      <a:pPr algn="ctr" fontAlgn="ctr"/>
                      <a:r>
                        <a:rPr lang="it-IT" sz="1000" b="0" i="0" u="none" strike="noStrike" dirty="0">
                          <a:solidFill>
                            <a:srgbClr val="000000"/>
                          </a:solidFill>
                          <a:effectLst/>
                          <a:latin typeface="Arial"/>
                        </a:rPr>
                        <a:t>65%</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5000">
                          <a:schemeClr val="accent6"/>
                        </a:gs>
                        <a:gs pos="66000">
                          <a:srgbClr val="FFFFFF"/>
                        </a:gs>
                      </a:gsLst>
                      <a:lin ang="0" scaled="1"/>
                      <a:tileRect/>
                    </a:gradFill>
                  </a:tcPr>
                </a:tc>
                <a:tc>
                  <a:txBody>
                    <a:bodyPr/>
                    <a:lstStyle/>
                    <a:p>
                      <a:pPr algn="ctr" fontAlgn="ctr"/>
                      <a:r>
                        <a:rPr lang="is-IS" sz="1000" b="0" i="0" u="none" strike="noStrike" dirty="0">
                          <a:solidFill>
                            <a:srgbClr val="000000"/>
                          </a:solidFill>
                          <a:effectLst/>
                          <a:latin typeface="Arial"/>
                        </a:rPr>
                        <a:t>42%</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2000">
                          <a:schemeClr val="accent6">
                            <a:lumMod val="40000"/>
                            <a:lumOff val="60000"/>
                          </a:schemeClr>
                        </a:gs>
                        <a:gs pos="43000">
                          <a:srgbClr val="FFFFFF"/>
                        </a:gs>
                      </a:gsLst>
                      <a:lin ang="0" scaled="1"/>
                      <a:tileRect/>
                    </a:gradFill>
                  </a:tcPr>
                </a:tc>
              </a:tr>
              <a:tr h="540451">
                <a:tc>
                  <a:txBody>
                    <a:bodyPr/>
                    <a:lstStyle/>
                    <a:p>
                      <a:pPr algn="l" fontAlgn="ctr"/>
                      <a:r>
                        <a:rPr lang="en-US" sz="1000" b="0" i="0" u="none" strike="noStrike">
                          <a:solidFill>
                            <a:srgbClr val="000000"/>
                          </a:solidFill>
                          <a:effectLst/>
                          <a:latin typeface="Arial"/>
                        </a:rPr>
                        <a:t>Advising center management</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it-IT" sz="1000" b="0" i="0" u="none" strike="noStrike" dirty="0">
                          <a:solidFill>
                            <a:srgbClr val="000000"/>
                          </a:solidFill>
                          <a:effectLst/>
                          <a:latin typeface="Arial"/>
                        </a:rPr>
                        <a:t>55%</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5000">
                          <a:schemeClr val="bg1">
                            <a:lumMod val="75000"/>
                          </a:schemeClr>
                        </a:gs>
                        <a:gs pos="56000">
                          <a:srgbClr val="FFFFFF"/>
                        </a:gs>
                      </a:gsLst>
                      <a:lin ang="0" scaled="1"/>
                      <a:tileRect/>
                    </a:gradFill>
                  </a:tcPr>
                </a:tc>
                <a:tc>
                  <a:txBody>
                    <a:bodyPr/>
                    <a:lstStyle/>
                    <a:p>
                      <a:pPr algn="ctr" fontAlgn="ctr"/>
                      <a:r>
                        <a:rPr lang="pt-BR" sz="1000" b="0" i="0" u="none" strike="noStrike" dirty="0">
                          <a:solidFill>
                            <a:srgbClr val="000000"/>
                          </a:solidFill>
                          <a:effectLst/>
                          <a:latin typeface="Arial"/>
                        </a:rPr>
                        <a:t>59%</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9000">
                          <a:schemeClr val="accent2"/>
                        </a:gs>
                        <a:gs pos="60000">
                          <a:srgbClr val="FFFFFF"/>
                        </a:gs>
                      </a:gsLst>
                      <a:lin ang="0" scaled="1"/>
                      <a:tileRect/>
                    </a:gradFill>
                  </a:tcPr>
                </a:tc>
                <a:tc>
                  <a:txBody>
                    <a:bodyPr/>
                    <a:lstStyle/>
                    <a:p>
                      <a:pPr algn="ctr" fontAlgn="ctr"/>
                      <a:r>
                        <a:rPr lang="it-IT" sz="1000" b="0" i="0" u="none" strike="noStrike" dirty="0">
                          <a:solidFill>
                            <a:srgbClr val="000000"/>
                          </a:solidFill>
                          <a:effectLst/>
                          <a:latin typeface="Arial"/>
                        </a:rPr>
                        <a:t>45%</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5000">
                          <a:schemeClr val="accent3"/>
                        </a:gs>
                        <a:gs pos="46000">
                          <a:srgbClr val="FFFFFF"/>
                        </a:gs>
                      </a:gsLst>
                      <a:lin ang="0" scaled="1"/>
                      <a:tileRect/>
                    </a:gradFill>
                  </a:tcPr>
                </a:tc>
                <a:tc>
                  <a:txBody>
                    <a:bodyPr/>
                    <a:lstStyle/>
                    <a:p>
                      <a:pPr algn="ctr" fontAlgn="ctr"/>
                      <a:r>
                        <a:rPr lang="is-IS" sz="1000" b="0" i="0" u="none" strike="noStrike" dirty="0">
                          <a:solidFill>
                            <a:srgbClr val="000000"/>
                          </a:solidFill>
                          <a:effectLst/>
                          <a:latin typeface="Arial"/>
                        </a:rPr>
                        <a:t>52%</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2000">
                          <a:schemeClr val="accent5"/>
                        </a:gs>
                        <a:gs pos="53000">
                          <a:srgbClr val="FFFFFF"/>
                        </a:gs>
                      </a:gsLst>
                      <a:lin ang="0" scaled="1"/>
                      <a:tileRect/>
                    </a:gradFill>
                  </a:tcPr>
                </a:tc>
                <a:tc>
                  <a:txBody>
                    <a:bodyPr/>
                    <a:lstStyle/>
                    <a:p>
                      <a:pPr algn="ctr" fontAlgn="ctr"/>
                      <a:r>
                        <a:rPr lang="is-IS" sz="1000" b="0" i="0" u="none" strike="noStrike" dirty="0">
                          <a:solidFill>
                            <a:srgbClr val="000000"/>
                          </a:solidFill>
                          <a:effectLst/>
                          <a:latin typeface="Arial"/>
                        </a:rPr>
                        <a:t>48%</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chemeClr val="accent5">
                            <a:lumMod val="40000"/>
                            <a:lumOff val="60000"/>
                          </a:schemeClr>
                        </a:gs>
                        <a:gs pos="49000">
                          <a:srgbClr val="FFFFFF"/>
                        </a:gs>
                      </a:gsLst>
                      <a:lin ang="0" scaled="1"/>
                      <a:tileRect/>
                    </a:gradFill>
                  </a:tcPr>
                </a:tc>
                <a:tc>
                  <a:txBody>
                    <a:bodyPr/>
                    <a:lstStyle/>
                    <a:p>
                      <a:pPr algn="ctr" fontAlgn="ctr"/>
                      <a:r>
                        <a:rPr lang="en-US" sz="1000" b="0" i="0" u="none" strike="noStrike" dirty="0">
                          <a:solidFill>
                            <a:srgbClr val="000000"/>
                          </a:solidFill>
                          <a:effectLst/>
                          <a:latin typeface="Arial"/>
                        </a:rPr>
                        <a:t>70%</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0000">
                          <a:schemeClr val="accent6"/>
                        </a:gs>
                        <a:gs pos="71000">
                          <a:srgbClr val="FFFFFF"/>
                        </a:gs>
                      </a:gsLst>
                      <a:lin ang="0" scaled="1"/>
                      <a:tileRect/>
                    </a:gradFill>
                  </a:tcPr>
                </a:tc>
                <a:tc>
                  <a:txBody>
                    <a:bodyPr/>
                    <a:lstStyle/>
                    <a:p>
                      <a:pPr algn="ctr" fontAlgn="ctr"/>
                      <a:r>
                        <a:rPr lang="is-IS" sz="1000" b="0" i="0" u="none" strike="noStrike" dirty="0">
                          <a:solidFill>
                            <a:srgbClr val="000000"/>
                          </a:solidFill>
                          <a:effectLst/>
                          <a:latin typeface="Arial"/>
                        </a:rPr>
                        <a:t>52%</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2000">
                          <a:schemeClr val="accent6">
                            <a:lumMod val="40000"/>
                            <a:lumOff val="60000"/>
                          </a:schemeClr>
                        </a:gs>
                        <a:gs pos="53000">
                          <a:srgbClr val="FFFFFF"/>
                        </a:gs>
                      </a:gsLst>
                      <a:lin ang="0" scaled="1"/>
                      <a:tileRect/>
                    </a:gradFill>
                  </a:tcPr>
                </a:tc>
              </a:tr>
              <a:tr h="540451">
                <a:tc>
                  <a:txBody>
                    <a:bodyPr/>
                    <a:lstStyle/>
                    <a:p>
                      <a:pPr algn="l" fontAlgn="ctr"/>
                      <a:r>
                        <a:rPr lang="en-US" sz="1000" b="0" i="0" u="none" strike="noStrike" dirty="0">
                          <a:solidFill>
                            <a:srgbClr val="000000"/>
                          </a:solidFill>
                          <a:effectLst/>
                          <a:latin typeface="Arial"/>
                        </a:rPr>
                        <a:t>Advising case management system for student interaction tracking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a:solidFill>
                            <a:srgbClr val="000000"/>
                          </a:solidFill>
                          <a:effectLst/>
                          <a:latin typeface="Arial"/>
                        </a:rPr>
                        <a:t>51%</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1000">
                          <a:schemeClr val="bg1">
                            <a:lumMod val="75000"/>
                          </a:schemeClr>
                        </a:gs>
                        <a:gs pos="52000">
                          <a:srgbClr val="FFFFFF"/>
                        </a:gs>
                      </a:gsLst>
                      <a:lin ang="0" scaled="1"/>
                      <a:tileRect/>
                    </a:gradFill>
                  </a:tcPr>
                </a:tc>
                <a:tc>
                  <a:txBody>
                    <a:bodyPr/>
                    <a:lstStyle/>
                    <a:p>
                      <a:pPr algn="ctr" fontAlgn="ctr"/>
                      <a:r>
                        <a:rPr lang="en-US" sz="1000" b="0" i="0" u="none" strike="noStrike" dirty="0">
                          <a:solidFill>
                            <a:srgbClr val="000000"/>
                          </a:solidFill>
                          <a:effectLst/>
                          <a:latin typeface="Arial"/>
                        </a:rPr>
                        <a:t>50%</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C0504D"/>
                        </a:gs>
                        <a:gs pos="51000">
                          <a:schemeClr val="bg1"/>
                        </a:gs>
                      </a:gsLst>
                      <a:lin ang="0" scaled="1"/>
                      <a:tileRect/>
                    </a:gradFill>
                  </a:tcPr>
                </a:tc>
                <a:tc>
                  <a:txBody>
                    <a:bodyPr/>
                    <a:lstStyle/>
                    <a:p>
                      <a:pPr algn="ctr" fontAlgn="ctr"/>
                      <a:r>
                        <a:rPr lang="is-IS" sz="1000" b="0" i="0" u="none" strike="noStrike" dirty="0">
                          <a:solidFill>
                            <a:srgbClr val="000000"/>
                          </a:solidFill>
                          <a:effectLst/>
                          <a:latin typeface="Arial"/>
                        </a:rPr>
                        <a:t>42%</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2000">
                          <a:schemeClr val="accent3"/>
                        </a:gs>
                        <a:gs pos="43000">
                          <a:srgbClr val="FFFFFF"/>
                        </a:gs>
                      </a:gsLst>
                      <a:lin ang="0" scaled="1"/>
                      <a:tileRect/>
                    </a:gradFill>
                  </a:tcPr>
                </a:tc>
                <a:tc>
                  <a:txBody>
                    <a:bodyPr/>
                    <a:lstStyle/>
                    <a:p>
                      <a:pPr algn="ctr" fontAlgn="ctr"/>
                      <a:r>
                        <a:rPr lang="pt-BR" sz="1000" b="0" i="0" u="none" strike="noStrike" dirty="0">
                          <a:solidFill>
                            <a:srgbClr val="000000"/>
                          </a:solidFill>
                          <a:effectLst/>
                          <a:latin typeface="Arial"/>
                        </a:rPr>
                        <a:t>49%</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chemeClr val="accent5"/>
                        </a:gs>
                        <a:gs pos="50000">
                          <a:srgbClr val="FFFFFF"/>
                        </a:gs>
                      </a:gsLst>
                      <a:lin ang="0" scaled="1"/>
                      <a:tileRect/>
                    </a:gradFill>
                  </a:tcPr>
                </a:tc>
                <a:tc>
                  <a:txBody>
                    <a:bodyPr/>
                    <a:lstStyle/>
                    <a:p>
                      <a:pPr algn="ctr" fontAlgn="ctr"/>
                      <a:r>
                        <a:rPr lang="it-IT" sz="1000" b="0" i="0" u="none" strike="noStrike" dirty="0">
                          <a:solidFill>
                            <a:srgbClr val="000000"/>
                          </a:solidFill>
                          <a:effectLst/>
                          <a:latin typeface="Arial"/>
                        </a:rPr>
                        <a:t>45%</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5000">
                          <a:schemeClr val="accent5">
                            <a:lumMod val="40000"/>
                            <a:lumOff val="60000"/>
                          </a:schemeClr>
                        </a:gs>
                        <a:gs pos="46000">
                          <a:srgbClr val="FFFFFF"/>
                        </a:gs>
                      </a:gsLst>
                      <a:lin ang="0" scaled="1"/>
                      <a:tileRect/>
                    </a:gradFill>
                  </a:tcPr>
                </a:tc>
                <a:tc>
                  <a:txBody>
                    <a:bodyPr/>
                    <a:lstStyle/>
                    <a:p>
                      <a:pPr algn="ctr" fontAlgn="ctr"/>
                      <a:r>
                        <a:rPr lang="it-IT" sz="1000" b="0" i="0" u="none" strike="noStrike" dirty="0">
                          <a:solidFill>
                            <a:srgbClr val="000000"/>
                          </a:solidFill>
                          <a:effectLst/>
                          <a:latin typeface="Arial"/>
                        </a:rPr>
                        <a:t>64%</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4000">
                          <a:schemeClr val="accent6"/>
                        </a:gs>
                        <a:gs pos="65000">
                          <a:srgbClr val="FFFFFF"/>
                        </a:gs>
                      </a:gsLst>
                      <a:lin ang="0" scaled="1"/>
                      <a:tileRect/>
                    </a:gradFill>
                  </a:tcPr>
                </a:tc>
                <a:tc>
                  <a:txBody>
                    <a:bodyPr/>
                    <a:lstStyle/>
                    <a:p>
                      <a:pPr algn="ctr" fontAlgn="ctr"/>
                      <a:r>
                        <a:rPr lang="is-IS" sz="1000" b="0" i="0" u="none" strike="noStrike" dirty="0">
                          <a:solidFill>
                            <a:srgbClr val="000000"/>
                          </a:solidFill>
                          <a:effectLst/>
                          <a:latin typeface="Arial"/>
                        </a:rPr>
                        <a:t>48%</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chemeClr val="accent6">
                            <a:lumMod val="40000"/>
                            <a:lumOff val="60000"/>
                          </a:schemeClr>
                        </a:gs>
                        <a:gs pos="49000">
                          <a:srgbClr val="FFFFFF"/>
                        </a:gs>
                      </a:gsLst>
                      <a:lin ang="0" scaled="1"/>
                      <a:tileRect/>
                    </a:gra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07647513"/>
              </p:ext>
            </p:extLst>
          </p:nvPr>
        </p:nvGraphicFramePr>
        <p:xfrm>
          <a:off x="6019800" y="6457700"/>
          <a:ext cx="3048000" cy="324100"/>
        </p:xfrm>
        <a:graphic>
          <a:graphicData uri="http://schemas.openxmlformats.org/drawingml/2006/table">
            <a:tbl>
              <a:tblPr firstRow="1">
                <a:tableStyleId>{073A0DAA-6AF3-43AB-8588-CEC1D06C72B9}</a:tableStyleId>
              </a:tblPr>
              <a:tblGrid>
                <a:gridCol w="351692"/>
                <a:gridCol w="2696308"/>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this service.</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have this service.</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524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Data Center: Outsourcing and shared services*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41</a:t>
            </a:fld>
            <a:endParaRPr lang="en-US"/>
          </a:p>
        </p:txBody>
      </p:sp>
      <p:graphicFrame>
        <p:nvGraphicFramePr>
          <p:cNvPr id="5" name="Chart 4"/>
          <p:cNvGraphicFramePr/>
          <p:nvPr>
            <p:extLst>
              <p:ext uri="{D42A27DB-BD31-4B8C-83A1-F6EECF244321}">
                <p14:modId xmlns:p14="http://schemas.microsoft.com/office/powerpoint/2010/main" val="2874224850"/>
              </p:ext>
            </p:extLst>
          </p:nvPr>
        </p:nvGraphicFramePr>
        <p:xfrm>
          <a:off x="228600" y="685800"/>
          <a:ext cx="8686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34975" y="6396335"/>
            <a:ext cx="8686800" cy="461665"/>
          </a:xfrm>
          <a:prstGeom prst="rect">
            <a:avLst/>
          </a:prstGeom>
          <a:noFill/>
        </p:spPr>
        <p:txBody>
          <a:bodyPr wrap="square" rtlCol="0">
            <a:spAutoFit/>
          </a:bodyPr>
          <a:lstStyle/>
          <a:p>
            <a:pPr algn="r"/>
            <a:r>
              <a:rPr lang="en-US" sz="1200" i="1" dirty="0" smtClean="0"/>
              <a:t>* For the purpose of this analysis, “outsourcing” refers to the use of commercial data center services; “shared services” refers to institutions using hosted services provided by system or state/consortia facility OR providing services to other institutions or consortia. </a:t>
            </a:r>
            <a:endParaRPr lang="en-US" sz="1200" i="1" dirty="0"/>
          </a:p>
        </p:txBody>
      </p:sp>
    </p:spTree>
    <p:extLst>
      <p:ext uri="{BB962C8B-B14F-4D97-AF65-F5344CB8AC3E}">
        <p14:creationId xmlns:p14="http://schemas.microsoft.com/office/powerpoint/2010/main" val="95969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Data Center: Use of </a:t>
            </a:r>
            <a:r>
              <a:rPr lang="en-US" sz="2000" dirty="0" err="1" smtClean="0">
                <a:solidFill>
                  <a:srgbClr val="000000"/>
                </a:solidFill>
              </a:rPr>
              <a:t>SaaS</a:t>
            </a:r>
            <a:r>
              <a:rPr lang="en-US" sz="2000" dirty="0" smtClean="0">
                <a:solidFill>
                  <a:srgbClr val="000000"/>
                </a:solidFill>
              </a:rPr>
              <a:t>, </a:t>
            </a:r>
            <a:r>
              <a:rPr lang="en-US" sz="2000" dirty="0" err="1" smtClean="0">
                <a:solidFill>
                  <a:srgbClr val="000000"/>
                </a:solidFill>
              </a:rPr>
              <a:t>PaaS</a:t>
            </a:r>
            <a:r>
              <a:rPr lang="en-US" sz="2000" dirty="0" smtClean="0">
                <a:solidFill>
                  <a:srgbClr val="000000"/>
                </a:solidFill>
              </a:rPr>
              <a:t>, and </a:t>
            </a:r>
            <a:r>
              <a:rPr lang="en-US" sz="2000" dirty="0" err="1" smtClean="0">
                <a:solidFill>
                  <a:srgbClr val="000000"/>
                </a:solidFill>
              </a:rPr>
              <a:t>IaaS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42</a:t>
            </a:fld>
            <a:endParaRPr lang="en-US"/>
          </a:p>
        </p:txBody>
      </p:sp>
      <p:graphicFrame>
        <p:nvGraphicFramePr>
          <p:cNvPr id="5" name="Chart 4"/>
          <p:cNvGraphicFramePr/>
          <p:nvPr>
            <p:extLst>
              <p:ext uri="{D42A27DB-BD31-4B8C-83A1-F6EECF244321}">
                <p14:modId xmlns:p14="http://schemas.microsoft.com/office/powerpoint/2010/main" val="2785598361"/>
              </p:ext>
            </p:extLst>
          </p:nvPr>
        </p:nvGraphicFramePr>
        <p:xfrm>
          <a:off x="228600" y="685800"/>
          <a:ext cx="868680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14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rPr>
              <a:t>Communications Infrastructure: Communications infrastructure technologies most likely to be deployed </a:t>
            </a:r>
            <a:r>
              <a:rPr lang="en-US" sz="2000" dirty="0" smtClean="0">
                <a:solidFill>
                  <a:srgbClr val="000000"/>
                </a:solidFill>
              </a:rPr>
              <a:t>soon*</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43</a:t>
            </a:fld>
            <a:endParaRPr lang="en-US"/>
          </a:p>
        </p:txBody>
      </p:sp>
      <p:sp>
        <p:nvSpPr>
          <p:cNvPr id="5" name="TextBox 4"/>
          <p:cNvSpPr txBox="1"/>
          <p:nvPr/>
        </p:nvSpPr>
        <p:spPr>
          <a:xfrm>
            <a:off x="434975" y="6581001"/>
            <a:ext cx="8686800" cy="276999"/>
          </a:xfrm>
          <a:prstGeom prst="rect">
            <a:avLst/>
          </a:prstGeom>
          <a:noFill/>
        </p:spPr>
        <p:txBody>
          <a:bodyPr wrap="square" rtlCol="0">
            <a:spAutoFit/>
          </a:bodyPr>
          <a:lstStyle/>
          <a:p>
            <a:pPr algn="r"/>
            <a:r>
              <a:rPr lang="en-US" sz="1200" i="1" dirty="0" smtClean="0"/>
              <a:t>* For the purpose of this analysis, technologies to be deployed soon are those with expected or initial deployment status. </a:t>
            </a:r>
            <a:endParaRPr lang="en-US" sz="1200" i="1" dirty="0"/>
          </a:p>
        </p:txBody>
      </p:sp>
      <p:graphicFrame>
        <p:nvGraphicFramePr>
          <p:cNvPr id="7" name="Table 6"/>
          <p:cNvGraphicFramePr>
            <a:graphicFrameLocks noGrp="1"/>
          </p:cNvGraphicFramePr>
          <p:nvPr>
            <p:extLst>
              <p:ext uri="{D42A27DB-BD31-4B8C-83A1-F6EECF244321}">
                <p14:modId xmlns:p14="http://schemas.microsoft.com/office/powerpoint/2010/main" val="376058651"/>
              </p:ext>
            </p:extLst>
          </p:nvPr>
        </p:nvGraphicFramePr>
        <p:xfrm>
          <a:off x="76203" y="1600200"/>
          <a:ext cx="8991597" cy="3659787"/>
        </p:xfrm>
        <a:graphic>
          <a:graphicData uri="http://schemas.openxmlformats.org/drawingml/2006/table">
            <a:tbl>
              <a:tblPr firstRow="1" bandRow="1">
                <a:tableStyleId>{073A0DAA-6AF3-43AB-8588-CEC1D06C72B9}</a:tableStyleId>
              </a:tblPr>
              <a:tblGrid>
                <a:gridCol w="2129587"/>
                <a:gridCol w="857751"/>
                <a:gridCol w="1008929"/>
                <a:gridCol w="832555"/>
                <a:gridCol w="832555"/>
                <a:gridCol w="832555"/>
                <a:gridCol w="832555"/>
                <a:gridCol w="832555"/>
                <a:gridCol w="832555"/>
              </a:tblGrid>
              <a:tr h="367870">
                <a:tc>
                  <a:txBody>
                    <a:bodyPr/>
                    <a:lstStyle/>
                    <a:p>
                      <a:pPr algn="l" fontAlgn="ctr"/>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My institution</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All </a:t>
                      </a:r>
                      <a:r>
                        <a:rPr lang="en-US" sz="1000" u="none" strike="noStrike" dirty="0" err="1" smtClean="0">
                          <a:effectLst/>
                          <a:latin typeface="Arial" panose="020B0604020202020204" pitchFamily="34" charset="0"/>
                          <a:cs typeface="Arial" panose="020B0604020202020204" pitchFamily="34" charset="0"/>
                        </a:rPr>
                        <a:t>nonspecialized</a:t>
                      </a:r>
                      <a:r>
                        <a:rPr lang="en-US" sz="1000" u="none" strike="noStrike" dirty="0" smtClean="0">
                          <a:effectLst/>
                          <a:latin typeface="Arial" panose="020B0604020202020204" pitchFamily="34" charset="0"/>
                          <a:cs typeface="Arial" panose="020B0604020202020204" pitchFamily="34" charset="0"/>
                        </a:rPr>
                        <a:t> </a:t>
                      </a:r>
                      <a:r>
                        <a:rPr lang="en-US" sz="1000" u="none" strike="noStrike" dirty="0">
                          <a:effectLst/>
                          <a:latin typeface="Arial" panose="020B0604020202020204" pitchFamily="34" charset="0"/>
                          <a:cs typeface="Arial" panose="020B0604020202020204" pitchFamily="34" charset="0"/>
                        </a:rPr>
                        <a:t>U.S.</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BA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r>
              <a:tr h="615968">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IPv6</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solidFill>
                            <a:srgbClr val="FF0000"/>
                          </a:solidFill>
                          <a:effectLst/>
                          <a:latin typeface="Arial" panose="020B0604020202020204" pitchFamily="34" charset="0"/>
                          <a:cs typeface="Arial" panose="020B0604020202020204" pitchFamily="34" charset="0"/>
                        </a:rPr>
                        <a:t> </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39%</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8000">
                          <a:schemeClr val="bg1">
                            <a:lumMod val="75000"/>
                          </a:schemeClr>
                        </a:gs>
                        <a:gs pos="79000">
                          <a:srgbClr val="FFFFFF"/>
                        </a:gs>
                      </a:gsLst>
                      <a:lin ang="0" scaled="1"/>
                      <a:tileRect/>
                    </a:gradFill>
                  </a:tcP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32%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4000">
                          <a:schemeClr val="accent2"/>
                        </a:gs>
                        <a:gs pos="65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43%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chemeClr val="accent3"/>
                        </a:gs>
                        <a:gs pos="8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44%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8000">
                          <a:schemeClr val="accent5"/>
                        </a:gs>
                        <a:gs pos="89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23%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chemeClr val="accent5">
                            <a:lumMod val="40000"/>
                            <a:lumOff val="60000"/>
                          </a:schemeClr>
                        </a:gs>
                        <a:gs pos="4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47%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4000">
                          <a:schemeClr val="accent6"/>
                        </a:gs>
                        <a:gs pos="95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37%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4000">
                          <a:schemeClr val="accent6">
                            <a:lumMod val="40000"/>
                            <a:lumOff val="60000"/>
                          </a:schemeClr>
                        </a:gs>
                        <a:gs pos="75000">
                          <a:srgbClr val="FFFFFF"/>
                        </a:gs>
                      </a:gsLst>
                      <a:lin ang="0" scaled="1"/>
                      <a:tileRect/>
                    </a:gradFill>
                  </a:tcPr>
                </a:tc>
              </a:tr>
              <a:tr h="590532">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Softphones</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32%</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4000">
                          <a:schemeClr val="bg1">
                            <a:lumMod val="75000"/>
                          </a:schemeClr>
                        </a:gs>
                        <a:gs pos="65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20%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chemeClr val="accent2"/>
                        </a:gs>
                        <a:gs pos="41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30%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0000">
                          <a:schemeClr val="accent3"/>
                        </a:gs>
                        <a:gs pos="61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39%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8000">
                          <a:schemeClr val="accent5"/>
                        </a:gs>
                        <a:gs pos="79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26%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2000">
                          <a:schemeClr val="accent5">
                            <a:lumMod val="40000"/>
                            <a:lumOff val="60000"/>
                          </a:schemeClr>
                        </a:gs>
                        <a:gs pos="53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41%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2000">
                          <a:schemeClr val="accent6"/>
                        </a:gs>
                        <a:gs pos="83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37%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4000">
                          <a:schemeClr val="accent6">
                            <a:lumMod val="40000"/>
                            <a:lumOff val="60000"/>
                          </a:schemeClr>
                        </a:gs>
                        <a:gs pos="75000">
                          <a:srgbClr val="FFFFFF"/>
                        </a:gs>
                      </a:gsLst>
                      <a:lin ang="0" scaled="1"/>
                      <a:tileRect/>
                    </a:gradFill>
                  </a:tcPr>
                </a:tc>
              </a:tr>
              <a:tr h="607413">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Unified </a:t>
                      </a:r>
                      <a:r>
                        <a:rPr lang="en-US" sz="1000" dirty="0">
                          <a:solidFill>
                            <a:srgbClr val="000000"/>
                          </a:solidFill>
                          <a:effectLst/>
                          <a:latin typeface="Arial" panose="020B0604020202020204" pitchFamily="34" charset="0"/>
                          <a:ea typeface="Times New Roman"/>
                          <a:cs typeface="Arial" panose="020B0604020202020204" pitchFamily="34" charset="0"/>
                        </a:rPr>
                        <a:t>communications and collaboration</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31%</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2000">
                          <a:schemeClr val="bg1">
                            <a:lumMod val="75000"/>
                          </a:schemeClr>
                        </a:gs>
                        <a:gs pos="63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chemeClr val="accent2"/>
                        </a:gs>
                        <a:gs pos="35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34%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8000">
                          <a:schemeClr val="accent3"/>
                        </a:gs>
                        <a:gs pos="69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36%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2000">
                          <a:schemeClr val="accent5"/>
                        </a:gs>
                        <a:gs pos="73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27%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4000">
                          <a:schemeClr val="accent5">
                            <a:lumMod val="40000"/>
                            <a:lumOff val="60000"/>
                          </a:schemeClr>
                        </a:gs>
                        <a:gs pos="55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35%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0000">
                          <a:schemeClr val="accent6"/>
                        </a:gs>
                        <a:gs pos="71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33%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6000">
                          <a:schemeClr val="accent6">
                            <a:lumMod val="40000"/>
                            <a:lumOff val="60000"/>
                          </a:schemeClr>
                        </a:gs>
                        <a:gs pos="67000">
                          <a:srgbClr val="FFFFFF"/>
                        </a:gs>
                      </a:gsLst>
                      <a:lin ang="0" scaled="1"/>
                      <a:tileRect/>
                    </a:gradFill>
                  </a:tcPr>
                </a:tc>
              </a:tr>
              <a:tr h="687987">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Session </a:t>
                      </a:r>
                      <a:r>
                        <a:rPr lang="en-US" sz="1000" dirty="0">
                          <a:solidFill>
                            <a:srgbClr val="000000"/>
                          </a:solidFill>
                          <a:effectLst/>
                          <a:latin typeface="Arial" panose="020B0604020202020204" pitchFamily="34" charset="0"/>
                          <a:ea typeface="Times New Roman"/>
                          <a:cs typeface="Arial" panose="020B0604020202020204" pitchFamily="34" charset="0"/>
                        </a:rPr>
                        <a:t>Initiation Protocol (SIP)</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28%</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6000">
                          <a:schemeClr val="bg1">
                            <a:lumMod val="75000"/>
                          </a:schemeClr>
                        </a:gs>
                        <a:gs pos="5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24%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chemeClr val="accent2"/>
                        </a:gs>
                        <a:gs pos="49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24%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chemeClr val="accent3"/>
                        </a:gs>
                        <a:gs pos="49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35%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0000">
                          <a:schemeClr val="accent5"/>
                        </a:gs>
                        <a:gs pos="71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2000">
                          <a:schemeClr val="accent5">
                            <a:lumMod val="40000"/>
                            <a:lumOff val="60000"/>
                          </a:schemeClr>
                        </a:gs>
                        <a:gs pos="33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36%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2000">
                          <a:schemeClr val="accent6"/>
                        </a:gs>
                        <a:gs pos="73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27%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4000">
                          <a:schemeClr val="accent6">
                            <a:lumMod val="40000"/>
                            <a:lumOff val="60000"/>
                          </a:schemeClr>
                        </a:gs>
                        <a:gs pos="55000">
                          <a:srgbClr val="FFFFFF"/>
                        </a:gs>
                      </a:gsLst>
                      <a:lin ang="0" scaled="1"/>
                      <a:tileRect/>
                    </a:gradFill>
                  </a:tcPr>
                </a:tc>
              </a:tr>
              <a:tr h="687987">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Cloud-based </a:t>
                      </a:r>
                      <a:r>
                        <a:rPr lang="en-US" sz="1000" dirty="0">
                          <a:solidFill>
                            <a:srgbClr val="000000"/>
                          </a:solidFill>
                          <a:effectLst/>
                          <a:latin typeface="Arial" panose="020B0604020202020204" pitchFamily="34" charset="0"/>
                          <a:ea typeface="Times New Roman"/>
                          <a:cs typeface="Arial" panose="020B0604020202020204" pitchFamily="34" charset="0"/>
                        </a:rPr>
                        <a:t>video streaming solutions</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24%</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chemeClr val="bg1">
                            <a:lumMod val="75000"/>
                          </a:schemeClr>
                        </a:gs>
                        <a:gs pos="49000">
                          <a:srgbClr val="FFFFFF"/>
                        </a:gs>
                      </a:gsLst>
                      <a:lin ang="0" scaled="1"/>
                      <a:tileRect/>
                    </a:gradFill>
                  </a:tcP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22%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4000">
                          <a:schemeClr val="accent2"/>
                        </a:gs>
                        <a:gs pos="45000">
                          <a:srgbClr val="FFFFFF"/>
                        </a:gs>
                      </a:gsLst>
                      <a:lin ang="0" scaled="1"/>
                      <a:tileRect/>
                    </a:gradFill>
                  </a:tcP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22%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4000">
                          <a:schemeClr val="accent3"/>
                        </a:gs>
                        <a:gs pos="45000">
                          <a:srgbClr val="FFFFFF"/>
                        </a:gs>
                      </a:gsLst>
                      <a:lin ang="0" scaled="1"/>
                      <a:tileRect/>
                    </a:gradFill>
                  </a:tcP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32%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4000">
                          <a:schemeClr val="accent5"/>
                        </a:gs>
                        <a:gs pos="65000">
                          <a:srgbClr val="FFFFFF"/>
                        </a:gs>
                      </a:gsLst>
                      <a:lin ang="0" scaled="1"/>
                      <a:tileRect/>
                    </a:gradFill>
                  </a:tcP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18%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6000">
                          <a:schemeClr val="accent5">
                            <a:lumMod val="40000"/>
                            <a:lumOff val="60000"/>
                          </a:schemeClr>
                        </a:gs>
                        <a:gs pos="37000">
                          <a:srgbClr val="FFFFFF"/>
                        </a:gs>
                      </a:gsLst>
                      <a:lin ang="0" scaled="1"/>
                      <a:tileRect/>
                    </a:gradFill>
                  </a:tcP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26%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2000">
                          <a:schemeClr val="accent6"/>
                        </a:gs>
                        <a:gs pos="53000">
                          <a:srgbClr val="FFFFFF"/>
                        </a:gs>
                      </a:gsLst>
                      <a:lin ang="0" scaled="1"/>
                      <a:tileRect/>
                    </a:gradFill>
                  </a:tcPr>
                </a:tc>
                <a:tc>
                  <a:txBody>
                    <a:bodyPr/>
                    <a:lstStyle/>
                    <a:p>
                      <a:pPr algn="ctr" fontAlgn="ctr"/>
                      <a:r>
                        <a:rPr lang="en-US" sz="1000" b="0" i="0" u="none" strike="noStrike" dirty="0" smtClean="0">
                          <a:solidFill>
                            <a:srgbClr val="000000"/>
                          </a:solidFill>
                          <a:effectLst/>
                          <a:latin typeface="Arial" panose="020B0604020202020204" pitchFamily="34" charset="0"/>
                          <a:cs typeface="Arial" panose="020B0604020202020204" pitchFamily="34" charset="0"/>
                        </a:rPr>
                        <a:t>20%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chemeClr val="accent6">
                            <a:lumMod val="40000"/>
                            <a:lumOff val="60000"/>
                          </a:schemeClr>
                        </a:gs>
                        <a:gs pos="41000">
                          <a:srgbClr val="FFFFFF"/>
                        </a:gs>
                      </a:gsLst>
                      <a:lin ang="0" scaled="1"/>
                      <a:tileRect/>
                    </a:gra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02018482"/>
              </p:ext>
            </p:extLst>
          </p:nvPr>
        </p:nvGraphicFramePr>
        <p:xfrm>
          <a:off x="5867400" y="6248400"/>
          <a:ext cx="3200400" cy="324100"/>
        </p:xfrm>
        <a:graphic>
          <a:graphicData uri="http://schemas.openxmlformats.org/drawingml/2006/table">
            <a:tbl>
              <a:tblPr firstRow="1">
                <a:tableStyleId>{073A0DAA-6AF3-43AB-8588-CEC1D06C72B9}</a:tableStyleId>
              </a:tblPr>
              <a:tblGrid>
                <a:gridCol w="369277"/>
                <a:gridCol w="2831123"/>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this technology.</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have this technology.</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6828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rPr>
              <a:t>Communications Infrastructure: </a:t>
            </a:r>
            <a:r>
              <a:rPr lang="en-US" sz="2000" dirty="0" smtClean="0">
                <a:solidFill>
                  <a:srgbClr val="000000"/>
                </a:solidFill>
              </a:rPr>
              <a:t>Wireless network configuration</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44</a:t>
            </a:fld>
            <a:endParaRPr lang="en-US"/>
          </a:p>
        </p:txBody>
      </p:sp>
      <p:graphicFrame>
        <p:nvGraphicFramePr>
          <p:cNvPr id="5" name="Chart 4"/>
          <p:cNvGraphicFramePr/>
          <p:nvPr>
            <p:extLst>
              <p:ext uri="{D42A27DB-BD31-4B8C-83A1-F6EECF244321}">
                <p14:modId xmlns:p14="http://schemas.microsoft.com/office/powerpoint/2010/main" val="2137814560"/>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772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Security: Training for faculty, staff, and students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45</a:t>
            </a:fld>
            <a:endParaRPr lang="en-US"/>
          </a:p>
        </p:txBody>
      </p:sp>
      <p:graphicFrame>
        <p:nvGraphicFramePr>
          <p:cNvPr id="5" name="Chart 4"/>
          <p:cNvGraphicFramePr/>
          <p:nvPr>
            <p:extLst>
              <p:ext uri="{D42A27DB-BD31-4B8C-83A1-F6EECF244321}">
                <p14:modId xmlns:p14="http://schemas.microsoft.com/office/powerpoint/2010/main" val="1988749717"/>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468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Security: Risk assessments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46</a:t>
            </a:fld>
            <a:endParaRPr lang="en-US"/>
          </a:p>
        </p:txBody>
      </p:sp>
      <p:graphicFrame>
        <p:nvGraphicFramePr>
          <p:cNvPr id="5" name="Chart 4"/>
          <p:cNvGraphicFramePr/>
          <p:nvPr>
            <p:extLst>
              <p:ext uri="{D42A27DB-BD31-4B8C-83A1-F6EECF244321}">
                <p14:modId xmlns:p14="http://schemas.microsoft.com/office/powerpoint/2010/main" val="2379213008"/>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134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t>Information Systems and Applications: </a:t>
            </a:r>
            <a:r>
              <a:rPr lang="en-US" sz="2000" dirty="0">
                <a:solidFill>
                  <a:srgbClr val="000000"/>
                </a:solidFill>
                <a:ea typeface="Lucida Grande"/>
              </a:rPr>
              <a:t>Systems most commonly </a:t>
            </a:r>
            <a:r>
              <a:rPr lang="en-US" sz="2000" dirty="0" smtClean="0">
                <a:solidFill>
                  <a:srgbClr val="000000"/>
                </a:solidFill>
                <a:ea typeface="Lucida Grande"/>
              </a:rPr>
              <a:t/>
            </a:r>
            <a:br>
              <a:rPr lang="en-US" sz="2000" dirty="0" smtClean="0">
                <a:solidFill>
                  <a:srgbClr val="000000"/>
                </a:solidFill>
                <a:ea typeface="Lucida Grande"/>
              </a:rPr>
            </a:br>
            <a:r>
              <a:rPr lang="en-US" sz="2000" dirty="0" smtClean="0">
                <a:solidFill>
                  <a:srgbClr val="000000"/>
                </a:solidFill>
                <a:ea typeface="Lucida Grande"/>
              </a:rPr>
              <a:t>vendor-managed (SaaS</a:t>
            </a:r>
            <a:r>
              <a:rPr lang="en-US" sz="2000" dirty="0">
                <a:solidFill>
                  <a:srgbClr val="000000"/>
                </a:solidFill>
                <a:ea typeface="Lucida Grande"/>
              </a:rPr>
              <a:t>)</a:t>
            </a:r>
            <a:endParaRPr lang="en-US" sz="20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47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5895606"/>
              </p:ext>
            </p:extLst>
          </p:nvPr>
        </p:nvGraphicFramePr>
        <p:xfrm>
          <a:off x="76200" y="1676400"/>
          <a:ext cx="8991600" cy="3433064"/>
        </p:xfrm>
        <a:graphic>
          <a:graphicData uri="http://schemas.openxmlformats.org/drawingml/2006/table">
            <a:tbl>
              <a:tblPr firstRow="1" bandRow="1">
                <a:tableStyleId>{073A0DAA-6AF3-43AB-8588-CEC1D06C72B9}</a:tableStyleId>
              </a:tblPr>
              <a:tblGrid>
                <a:gridCol w="2057400"/>
                <a:gridCol w="914400"/>
                <a:gridCol w="990600"/>
                <a:gridCol w="838200"/>
                <a:gridCol w="838200"/>
                <a:gridCol w="838200"/>
                <a:gridCol w="838200"/>
                <a:gridCol w="838200"/>
                <a:gridCol w="838200"/>
              </a:tblGrid>
              <a:tr h="370840">
                <a:tc>
                  <a:txBody>
                    <a:bodyPr/>
                    <a:lstStyle/>
                    <a:p>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My institution</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All </a:t>
                      </a:r>
                      <a:r>
                        <a:rPr lang="en-US" sz="1000" b="1" kern="1200" dirty="0" err="1" smtClean="0">
                          <a:solidFill>
                            <a:schemeClr val="lt1"/>
                          </a:solidFill>
                          <a:latin typeface="Arial" panose="020B0604020202020204" pitchFamily="34" charset="0"/>
                          <a:ea typeface="+mn-ea"/>
                          <a:cs typeface="Arial" panose="020B0604020202020204" pitchFamily="34" charset="0"/>
                        </a:rPr>
                        <a:t>nonspecialized</a:t>
                      </a:r>
                      <a:r>
                        <a:rPr lang="en-US" sz="1000" b="1" kern="1200" dirty="0" smtClean="0">
                          <a:solidFill>
                            <a:schemeClr val="lt1"/>
                          </a:solidFill>
                          <a:latin typeface="Arial" panose="020B0604020202020204" pitchFamily="34" charset="0"/>
                          <a:ea typeface="+mn-ea"/>
                          <a:cs typeface="Arial" panose="020B0604020202020204" pitchFamily="34" charset="0"/>
                        </a:rPr>
                        <a:t> U.S.</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AA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BA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E-mail</a:t>
                      </a:r>
                      <a:r>
                        <a:rPr lang="en-US" sz="1000" dirty="0">
                          <a:solidFill>
                            <a:srgbClr val="000000"/>
                          </a:solidFill>
                          <a:effectLst/>
                          <a:latin typeface="Arial" panose="020B0604020202020204" pitchFamily="34" charset="0"/>
                          <a:ea typeface="Times New Roman"/>
                          <a:cs typeface="Arial" panose="020B0604020202020204" pitchFamily="34" charset="0"/>
                        </a:rPr>
                        <a:t>: </a:t>
                      </a:r>
                      <a:r>
                        <a:rPr lang="en-US" sz="1000" dirty="0" smtClean="0">
                          <a:solidFill>
                            <a:srgbClr val="000000"/>
                          </a:solidFill>
                          <a:effectLst/>
                          <a:latin typeface="Arial" panose="020B0604020202020204" pitchFamily="34" charset="0"/>
                          <a:ea typeface="Times New Roman"/>
                          <a:cs typeface="Arial" panose="020B0604020202020204" pitchFamily="34" charset="0"/>
                        </a:rPr>
                        <a:t>student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63%</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chemeClr val="bg1">
                            <a:lumMod val="75000"/>
                          </a:schemeClr>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6000">
                          <a:schemeClr val="accent2"/>
                        </a:gs>
                        <a:gs pos="5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8000">
                          <a:srgbClr val="9BBB59"/>
                        </a:gs>
                        <a:gs pos="5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chemeClr val="accent5"/>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rgbClr val="B7DEE8"/>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6000">
                          <a:schemeClr val="accent6"/>
                        </a:gs>
                        <a:gs pos="6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76%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6000">
                          <a:srgbClr val="FCD5B5"/>
                        </a:gs>
                        <a:gs pos="77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Customer </a:t>
                      </a:r>
                      <a:r>
                        <a:rPr lang="en-US" sz="1000" dirty="0">
                          <a:solidFill>
                            <a:srgbClr val="000000"/>
                          </a:solidFill>
                          <a:effectLst/>
                          <a:latin typeface="Arial" panose="020B0604020202020204" pitchFamily="34" charset="0"/>
                          <a:ea typeface="Times New Roman"/>
                          <a:cs typeface="Arial" panose="020B0604020202020204" pitchFamily="34" charset="0"/>
                        </a:rPr>
                        <a:t>relationship management (CRM</a:t>
                      </a:r>
                      <a:r>
                        <a:rPr lang="en-US" sz="1000" dirty="0" smtClean="0">
                          <a:solidFill>
                            <a:srgbClr val="000000"/>
                          </a:solidFill>
                          <a:effectLst/>
                          <a:latin typeface="Arial" panose="020B0604020202020204" pitchFamily="34" charset="0"/>
                          <a:ea typeface="Times New Roman"/>
                          <a:cs typeface="Arial" panose="020B0604020202020204" pitchFamily="34" charset="0"/>
                        </a:rPr>
                        <a: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39%</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9000">
                          <a:schemeClr val="bg1">
                            <a:lumMod val="75000"/>
                          </a:schemeClr>
                        </a:gs>
                        <a:gs pos="4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36%</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6000">
                          <a:schemeClr val="accent2"/>
                        </a:gs>
                        <a:gs pos="3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7000">
                          <a:srgbClr val="9BBB59"/>
                        </a:gs>
                        <a:gs pos="48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33%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3000">
                          <a:schemeClr val="accent5"/>
                        </a:gs>
                        <a:gs pos="3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2000">
                          <a:srgbClr val="B7DEE8"/>
                        </a:gs>
                        <a:gs pos="4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1000">
                          <a:schemeClr val="accent6"/>
                        </a:gs>
                        <a:gs pos="32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53%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3000">
                          <a:srgbClr val="FCD5B5"/>
                        </a:gs>
                        <a:gs pos="54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E-mail</a:t>
                      </a:r>
                      <a:r>
                        <a:rPr lang="en-US" sz="1000" dirty="0">
                          <a:solidFill>
                            <a:srgbClr val="000000"/>
                          </a:solidFill>
                          <a:effectLst/>
                          <a:latin typeface="Arial" panose="020B0604020202020204" pitchFamily="34" charset="0"/>
                          <a:ea typeface="Times New Roman"/>
                          <a:cs typeface="Arial" panose="020B0604020202020204" pitchFamily="34" charset="0"/>
                        </a:rPr>
                        <a:t>: </a:t>
                      </a:r>
                      <a:r>
                        <a:rPr lang="en-US" sz="1000" dirty="0" smtClean="0">
                          <a:solidFill>
                            <a:srgbClr val="000000"/>
                          </a:solidFill>
                          <a:effectLst/>
                          <a:latin typeface="Arial" panose="020B0604020202020204" pitchFamily="34" charset="0"/>
                          <a:ea typeface="Times New Roman"/>
                          <a:cs typeface="Arial" panose="020B0604020202020204" pitchFamily="34" charset="0"/>
                        </a:rPr>
                        <a:t>faculty/staff</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36%</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chemeClr val="bg1">
                            <a:lumMod val="75000"/>
                          </a:schemeClr>
                        </a:gs>
                        <a:gs pos="3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chemeClr val="accent2"/>
                        </a:gs>
                        <a:gs pos="2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1000">
                          <a:srgbClr val="9BBB59"/>
                        </a:gs>
                        <a:gs pos="4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6000">
                          <a:schemeClr val="accent5"/>
                        </a:gs>
                        <a:gs pos="3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3000">
                          <a:srgbClr val="B7DEE8"/>
                        </a:gs>
                        <a:gs pos="4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chemeClr val="accent6"/>
                        </a:gs>
                        <a:gs pos="4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FCD5B5"/>
                        </a:gs>
                        <a:gs pos="35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Learning management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35%</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chemeClr val="bg1">
                            <a:lumMod val="75000"/>
                          </a:schemeClr>
                        </a:gs>
                        <a:gs pos="3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39%</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9000">
                          <a:schemeClr val="accent2"/>
                        </a:gs>
                        <a:gs pos="4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9BBB59"/>
                        </a:gs>
                        <a:gs pos="2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29%</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9000">
                          <a:schemeClr val="accent5"/>
                        </a:gs>
                        <a:gs pos="3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3000">
                          <a:srgbClr val="B7DEE8"/>
                        </a:gs>
                        <a:gs pos="4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chemeClr val="accent6"/>
                        </a:gs>
                        <a:gs pos="3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48%</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rgbClr val="FCD5B5"/>
                        </a:gs>
                        <a:gs pos="49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Library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26%</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6000">
                          <a:schemeClr val="bg1">
                            <a:lumMod val="75000"/>
                          </a:schemeClr>
                        </a:gs>
                        <a:gs pos="2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27%</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7000">
                          <a:schemeClr val="accent2"/>
                        </a:gs>
                        <a:gs pos="2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9000">
                          <a:srgbClr val="9BBB59"/>
                        </a:gs>
                        <a:gs pos="30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25%</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chemeClr val="accent5"/>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3000">
                          <a:srgbClr val="B7DEE8"/>
                        </a:gs>
                        <a:gs pos="3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7000">
                          <a:schemeClr val="accent6"/>
                        </a:gs>
                        <a:gs pos="18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4000">
                          <a:srgbClr val="FCD5B5"/>
                        </a:gs>
                        <a:gs pos="25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IT </a:t>
                      </a:r>
                      <a:r>
                        <a:rPr lang="en-US" sz="1000" dirty="0">
                          <a:solidFill>
                            <a:srgbClr val="000000"/>
                          </a:solidFill>
                          <a:effectLst/>
                          <a:latin typeface="Arial" panose="020B0604020202020204" pitchFamily="34" charset="0"/>
                          <a:ea typeface="Times New Roman"/>
                          <a:cs typeface="Arial" panose="020B0604020202020204" pitchFamily="34" charset="0"/>
                        </a:rPr>
                        <a:t>service desk </a:t>
                      </a:r>
                      <a:r>
                        <a:rPr lang="en-US" sz="1000" dirty="0" smtClean="0">
                          <a:solidFill>
                            <a:srgbClr val="000000"/>
                          </a:solidFill>
                          <a:effectLst/>
                          <a:latin typeface="Arial" panose="020B0604020202020204" pitchFamily="34" charset="0"/>
                          <a:ea typeface="Times New Roman"/>
                          <a:cs typeface="Arial" panose="020B0604020202020204" pitchFamily="34" charset="0"/>
                        </a:rPr>
                        <a:t>management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21%</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1000">
                          <a:schemeClr val="bg1">
                            <a:lumMod val="75000"/>
                          </a:schemeClr>
                        </a:gs>
                        <a:gs pos="2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8000">
                          <a:schemeClr val="accent2"/>
                        </a:gs>
                        <a:gs pos="1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0000">
                          <a:srgbClr val="9BBB59"/>
                        </a:gs>
                        <a:gs pos="1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9000">
                          <a:schemeClr val="accent5"/>
                        </a:gs>
                        <a:gs pos="2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9000">
                          <a:srgbClr val="B7DEE8"/>
                        </a:gs>
                        <a:gs pos="2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8000">
                          <a:schemeClr val="accent6"/>
                        </a:gs>
                        <a:gs pos="2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FCD5B5"/>
                        </a:gs>
                        <a:gs pos="35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Facilities management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20%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chemeClr val="bg1">
                            <a:lumMod val="75000"/>
                          </a:schemeClr>
                        </a:gs>
                        <a:gs pos="2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chemeClr val="accent2"/>
                        </a:gs>
                        <a:gs pos="2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9BBB59"/>
                        </a:gs>
                        <a:gs pos="2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chemeClr val="accent5"/>
                        </a:gs>
                        <a:gs pos="2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1000">
                          <a:srgbClr val="B7DEE8"/>
                        </a:gs>
                        <a:gs pos="2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8000">
                          <a:schemeClr val="accent6"/>
                        </a:gs>
                        <a:gs pos="1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7000">
                          <a:srgbClr val="FCD5B5"/>
                        </a:gs>
                        <a:gs pos="18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Admissions</a:t>
                      </a:r>
                      <a:r>
                        <a:rPr lang="en-US" sz="1000" dirty="0">
                          <a:solidFill>
                            <a:srgbClr val="000000"/>
                          </a:solidFill>
                          <a:effectLst/>
                          <a:latin typeface="Arial" panose="020B0604020202020204" pitchFamily="34" charset="0"/>
                          <a:ea typeface="Times New Roman"/>
                          <a:cs typeface="Arial" panose="020B0604020202020204" pitchFamily="34" charset="0"/>
                        </a:rPr>
                        <a:t>: </a:t>
                      </a:r>
                      <a:r>
                        <a:rPr lang="en-US" sz="1000" dirty="0" smtClean="0">
                          <a:solidFill>
                            <a:srgbClr val="000000"/>
                          </a:solidFill>
                          <a:effectLst/>
                          <a:latin typeface="Arial" panose="020B0604020202020204" pitchFamily="34" charset="0"/>
                          <a:ea typeface="Times New Roman"/>
                          <a:cs typeface="Arial" panose="020B0604020202020204" pitchFamily="34" charset="0"/>
                        </a:rPr>
                        <a:t>undergraduate</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19%</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9000">
                          <a:schemeClr val="bg1">
                            <a:lumMod val="75000"/>
                          </a:schemeClr>
                        </a:gs>
                        <a:gs pos="2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
                          <a:schemeClr val="accent2"/>
                        </a:gs>
                        <a:gs pos="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rgbClr val="9BBB59"/>
                        </a:gs>
                        <a:gs pos="3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000">
                          <a:schemeClr val="accent5"/>
                        </a:gs>
                        <a:gs pos="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rgbClr val="B7DEE8"/>
                        </a:gs>
                        <a:gs pos="2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1000">
                          <a:schemeClr val="accent6"/>
                        </a:gs>
                        <a:gs pos="2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1000">
                          <a:srgbClr val="FCD5B5"/>
                        </a:gs>
                        <a:gs pos="32000">
                          <a:srgbClr val="FFFFFF"/>
                        </a:gs>
                      </a:gsLst>
                      <a:lin ang="0" scaled="1"/>
                      <a:tileRect/>
                    </a:gra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52863618"/>
              </p:ext>
            </p:extLst>
          </p:nvPr>
        </p:nvGraphicFramePr>
        <p:xfrm>
          <a:off x="5638800" y="6457700"/>
          <a:ext cx="3429000" cy="324100"/>
        </p:xfrm>
        <a:graphic>
          <a:graphicData uri="http://schemas.openxmlformats.org/drawingml/2006/table">
            <a:tbl>
              <a:tblPr firstRow="1">
                <a:tableStyleId>{073A0DAA-6AF3-43AB-8588-CEC1D06C72B9}</a:tableStyleId>
              </a:tblPr>
              <a:tblGrid>
                <a:gridCol w="404447"/>
                <a:gridCol w="3024553"/>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uses SaaS for this system.</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use SaaS for this system.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6760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Systems and Applications: </a:t>
            </a:r>
            <a:r>
              <a:rPr lang="en-US" sz="2000" dirty="0">
                <a:solidFill>
                  <a:srgbClr val="000000"/>
                </a:solidFill>
                <a:ea typeface="Lucida Grande"/>
              </a:rPr>
              <a:t>Systems most likely to be replaced in the next three years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81033327"/>
              </p:ext>
            </p:extLst>
          </p:nvPr>
        </p:nvGraphicFramePr>
        <p:xfrm>
          <a:off x="76200" y="1676400"/>
          <a:ext cx="8991600" cy="3702304"/>
        </p:xfrm>
        <a:graphic>
          <a:graphicData uri="http://schemas.openxmlformats.org/drawingml/2006/table">
            <a:tbl>
              <a:tblPr firstRow="1" bandRow="1">
                <a:tableStyleId>{073A0DAA-6AF3-43AB-8588-CEC1D06C72B9}</a:tableStyleId>
              </a:tblPr>
              <a:tblGrid>
                <a:gridCol w="2129589"/>
                <a:gridCol w="867611"/>
                <a:gridCol w="965200"/>
                <a:gridCol w="838200"/>
                <a:gridCol w="838200"/>
                <a:gridCol w="838200"/>
                <a:gridCol w="838200"/>
                <a:gridCol w="838200"/>
                <a:gridCol w="838200"/>
              </a:tblGrid>
              <a:tr h="370840">
                <a:tc>
                  <a:txBody>
                    <a:bodyPr/>
                    <a:lstStyle/>
                    <a:p>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My institution</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All </a:t>
                      </a:r>
                      <a:r>
                        <a:rPr lang="en-US" sz="1000" b="1" kern="1200" dirty="0" err="1" smtClean="0">
                          <a:solidFill>
                            <a:schemeClr val="lt1"/>
                          </a:solidFill>
                          <a:latin typeface="Arial" panose="020B0604020202020204" pitchFamily="34" charset="0"/>
                          <a:ea typeface="+mn-ea"/>
                          <a:cs typeface="Arial" panose="020B0604020202020204" pitchFamily="34" charset="0"/>
                        </a:rPr>
                        <a:t>nonspecialized</a:t>
                      </a:r>
                      <a:r>
                        <a:rPr lang="en-US" sz="1000" b="1" kern="1200" dirty="0" smtClean="0">
                          <a:solidFill>
                            <a:schemeClr val="lt1"/>
                          </a:solidFill>
                          <a:latin typeface="Arial" panose="020B0604020202020204" pitchFamily="34" charset="0"/>
                          <a:ea typeface="+mn-ea"/>
                          <a:cs typeface="Arial" panose="020B0604020202020204" pitchFamily="34" charset="0"/>
                        </a:rPr>
                        <a:t> U.S.</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AA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BA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Customer </a:t>
                      </a:r>
                      <a:r>
                        <a:rPr lang="en-US" sz="1000" dirty="0">
                          <a:solidFill>
                            <a:srgbClr val="000000"/>
                          </a:solidFill>
                          <a:effectLst/>
                          <a:latin typeface="Arial" panose="020B0604020202020204" pitchFamily="34" charset="0"/>
                          <a:ea typeface="Times New Roman"/>
                          <a:cs typeface="Arial" panose="020B0604020202020204" pitchFamily="34" charset="0"/>
                        </a:rPr>
                        <a:t>relationship management (CRM)</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26%</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2000">
                          <a:srgbClr val="BFBFBF"/>
                        </a:gs>
                        <a:gs pos="5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19%</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C0504D"/>
                        </a:gs>
                        <a:gs pos="3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rgbClr val="9BBB59"/>
                        </a:gs>
                        <a:gs pos="4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8000">
                          <a:srgbClr val="4BACC6"/>
                        </a:gs>
                        <a:gs pos="5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B7DEE8"/>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0000">
                          <a:srgbClr val="F79646"/>
                        </a:gs>
                        <a:gs pos="7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0">
                          <a:srgbClr val="FCD5B5"/>
                        </a:gs>
                        <a:gs pos="31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E-mail</a:t>
                      </a:r>
                      <a:r>
                        <a:rPr lang="en-US" sz="1000" dirty="0">
                          <a:solidFill>
                            <a:srgbClr val="000000"/>
                          </a:solidFill>
                          <a:effectLst/>
                          <a:latin typeface="Arial" panose="020B0604020202020204" pitchFamily="34" charset="0"/>
                          <a:ea typeface="Times New Roman"/>
                          <a:cs typeface="Arial" panose="020B0604020202020204" pitchFamily="34" charset="0"/>
                        </a:rPr>
                        <a:t>: faculty/staff</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23%</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BFBFBF"/>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0000">
                          <a:srgbClr val="C0504D"/>
                        </a:gs>
                        <a:gs pos="61000">
                          <a:srgbClr val="FFFFFF"/>
                        </a:gs>
                      </a:gsLst>
                      <a:lin ang="0" scaled="1"/>
                      <a:tileRect/>
                    </a:gradFill>
                  </a:tcPr>
                </a:tc>
                <a:tc>
                  <a:txBody>
                    <a:bodyPr/>
                    <a:lstStyle/>
                    <a:p>
                      <a:pPr algn="ctr"/>
                      <a:r>
                        <a:rPr lang="en-US" sz="1000" kern="1200" dirty="0" smtClean="0">
                          <a:solidFill>
                            <a:srgbClr val="000000"/>
                          </a:solidFill>
                          <a:latin typeface="Arial" panose="020B0604020202020204" pitchFamily="34" charset="0"/>
                          <a:ea typeface="+mn-ea"/>
                          <a:cs typeface="Arial" panose="020B0604020202020204" pitchFamily="34" charset="0"/>
                        </a:rPr>
                        <a:t>20</a:t>
                      </a:r>
                      <a:r>
                        <a:rPr lang="en-US" sz="1000" dirty="0" smtClean="0">
                          <a:solidFill>
                            <a:srgbClr val="000000"/>
                          </a:solidFill>
                          <a:latin typeface="Arial" panose="020B0604020202020204" pitchFamily="34" charset="0"/>
                          <a:cs typeface="Arial" panose="020B0604020202020204" pitchFamily="34" charset="0"/>
                        </a:rPr>
                        <a:t>%</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9BBB59"/>
                        </a:gs>
                        <a:gs pos="4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8000">
                          <a:srgbClr val="4BACC6"/>
                        </a:gs>
                        <a:gs pos="5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6000">
                          <a:srgbClr val="B7DEE8"/>
                        </a:gs>
                        <a:gs pos="2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rgbClr val="F79646"/>
                        </a:gs>
                        <a:gs pos="4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6000">
                          <a:srgbClr val="FCD5B5"/>
                        </a:gs>
                        <a:gs pos="37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IT </a:t>
                      </a:r>
                      <a:r>
                        <a:rPr lang="en-US" sz="1000" dirty="0">
                          <a:solidFill>
                            <a:srgbClr val="000000"/>
                          </a:solidFill>
                          <a:effectLst/>
                          <a:latin typeface="Arial" panose="020B0604020202020204" pitchFamily="34" charset="0"/>
                          <a:ea typeface="Times New Roman"/>
                          <a:cs typeface="Arial" panose="020B0604020202020204" pitchFamily="34" charset="0"/>
                        </a:rPr>
                        <a:t>service desk management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23%</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BFBFBF"/>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16%</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2000">
                          <a:srgbClr val="C0504D"/>
                        </a:gs>
                        <a:gs pos="3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9BBB59"/>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4BACC6"/>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B7DEE8"/>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F79646"/>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8000">
                          <a:srgbClr val="FCD5B5"/>
                        </a:gs>
                        <a:gs pos="69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Web </a:t>
                      </a:r>
                      <a:r>
                        <a:rPr lang="en-US" sz="1000" dirty="0">
                          <a:solidFill>
                            <a:srgbClr val="000000"/>
                          </a:solidFill>
                          <a:effectLst/>
                          <a:latin typeface="Arial" panose="020B0604020202020204" pitchFamily="34" charset="0"/>
                          <a:ea typeface="Times New Roman"/>
                          <a:cs typeface="Arial" panose="020B0604020202020204" pitchFamily="34" charset="0"/>
                        </a:rPr>
                        <a:t>content management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18%</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6000">
                          <a:srgbClr val="BFBFBF"/>
                        </a:gs>
                        <a:gs pos="3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C0504D"/>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9BBB59"/>
                        </a:gs>
                        <a:gs pos="4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4BACC6"/>
                        </a:gs>
                        <a:gs pos="4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2000">
                          <a:srgbClr val="B7DEE8"/>
                        </a:gs>
                        <a:gs pos="3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4000">
                          <a:srgbClr val="F79646"/>
                        </a:gs>
                        <a:gs pos="2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8000">
                          <a:srgbClr val="FCD5B5"/>
                        </a:gs>
                        <a:gs pos="29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Business </a:t>
                      </a:r>
                      <a:r>
                        <a:rPr lang="en-US" sz="1000" dirty="0">
                          <a:solidFill>
                            <a:srgbClr val="000000"/>
                          </a:solidFill>
                          <a:effectLst/>
                          <a:latin typeface="Arial" panose="020B0604020202020204" pitchFamily="34" charset="0"/>
                          <a:ea typeface="Times New Roman"/>
                          <a:cs typeface="Arial" panose="020B0604020202020204" pitchFamily="34" charset="0"/>
                        </a:rPr>
                        <a:t>intelligence reporting</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17%</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BFBFBF"/>
                        </a:gs>
                        <a:gs pos="3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rgbClr val="C0504D"/>
                        </a:gs>
                        <a:gs pos="2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9BBB59"/>
                        </a:gs>
                        <a:gs pos="35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19%</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4BACC6"/>
                        </a:gs>
                        <a:gs pos="3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8000">
                          <a:srgbClr val="B7DEE8"/>
                        </a:gs>
                        <a:gs pos="2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4000">
                          <a:srgbClr val="F79646"/>
                        </a:gs>
                        <a:gs pos="45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20%</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FCD5B5"/>
                        </a:gs>
                        <a:gs pos="41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Data </a:t>
                      </a:r>
                      <a:r>
                        <a:rPr lang="en-US" sz="1000" dirty="0">
                          <a:solidFill>
                            <a:srgbClr val="000000"/>
                          </a:solidFill>
                          <a:effectLst/>
                          <a:latin typeface="Arial" panose="020B0604020202020204" pitchFamily="34" charset="0"/>
                          <a:ea typeface="Times New Roman"/>
                          <a:cs typeface="Arial" panose="020B0604020202020204" pitchFamily="34" charset="0"/>
                        </a:rPr>
                        <a:t>warehouse</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17%</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BFBFBF"/>
                        </a:gs>
                        <a:gs pos="3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6000">
                          <a:srgbClr val="C0504D"/>
                        </a:gs>
                        <a:gs pos="2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9BBB59"/>
                        </a:gs>
                        <a:gs pos="3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rgbClr val="4BACC6"/>
                        </a:gs>
                        <a:gs pos="4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6000">
                          <a:srgbClr val="B7DEE8"/>
                        </a:gs>
                        <a:gs pos="2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8000">
                          <a:srgbClr val="F79646"/>
                        </a:gs>
                        <a:gs pos="2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FCD5B5"/>
                        </a:gs>
                        <a:gs pos="35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Admissions</a:t>
                      </a:r>
                      <a:r>
                        <a:rPr lang="en-US" sz="1000" dirty="0">
                          <a:solidFill>
                            <a:srgbClr val="000000"/>
                          </a:solidFill>
                          <a:effectLst/>
                          <a:latin typeface="Arial" panose="020B0604020202020204" pitchFamily="34" charset="0"/>
                          <a:ea typeface="Times New Roman"/>
                          <a:cs typeface="Arial" panose="020B0604020202020204" pitchFamily="34" charset="0"/>
                        </a:rPr>
                        <a:t>: undergraduate</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17%</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BFBFBF"/>
                        </a:gs>
                        <a:gs pos="3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2000">
                          <a:srgbClr val="C0504D"/>
                        </a:gs>
                        <a:gs pos="4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6000">
                          <a:srgbClr val="9BBB59"/>
                        </a:gs>
                        <a:gs pos="37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11%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rgbClr val="4BACC6"/>
                        </a:gs>
                        <a:gs pos="2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8000">
                          <a:srgbClr val="B7DEE8"/>
                        </a:gs>
                        <a:gs pos="2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0">
                          <a:srgbClr val="F79646"/>
                        </a:gs>
                        <a:gs pos="3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rgbClr val="FCD5B5"/>
                        </a:gs>
                        <a:gs pos="49000">
                          <a:srgbClr val="FFFFFF"/>
                        </a:gs>
                      </a:gsLst>
                      <a:lin ang="0" scaled="1"/>
                      <a:tileRect/>
                    </a:gradFill>
                  </a:tcPr>
                </a:tc>
              </a:tr>
              <a:tr h="442976">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Facilities </a:t>
                      </a:r>
                      <a:r>
                        <a:rPr lang="en-US" sz="1000" dirty="0">
                          <a:solidFill>
                            <a:srgbClr val="000000"/>
                          </a:solidFill>
                          <a:effectLst/>
                          <a:latin typeface="Arial" panose="020B0604020202020204" pitchFamily="34" charset="0"/>
                          <a:ea typeface="Times New Roman"/>
                          <a:cs typeface="Arial" panose="020B0604020202020204" pitchFamily="34" charset="0"/>
                        </a:rPr>
                        <a:t>management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800" dirty="0" smtClean="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17%</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BFBFBF"/>
                        </a:gs>
                        <a:gs pos="3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18%</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6000">
                          <a:srgbClr val="C0504D"/>
                        </a:gs>
                        <a:gs pos="3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6000">
                          <a:srgbClr val="9BBB59"/>
                        </a:gs>
                        <a:gs pos="17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11%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rgbClr val="4BACC6"/>
                        </a:gs>
                        <a:gs pos="2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8000">
                          <a:srgbClr val="B7DEE8"/>
                        </a:gs>
                        <a:gs pos="2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2000">
                          <a:srgbClr val="F79646"/>
                        </a:gs>
                        <a:gs pos="33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2000">
                          <a:srgbClr val="FCD5B5"/>
                        </a:gs>
                        <a:gs pos="83000">
                          <a:srgbClr val="FFFFFF"/>
                        </a:gs>
                      </a:gsLst>
                      <a:lin ang="0" scaled="1"/>
                      <a:tileRect/>
                    </a:gra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86949755"/>
              </p:ext>
            </p:extLst>
          </p:nvPr>
        </p:nvGraphicFramePr>
        <p:xfrm>
          <a:off x="2133600" y="6457700"/>
          <a:ext cx="6934200" cy="324100"/>
        </p:xfrm>
        <a:graphic>
          <a:graphicData uri="http://schemas.openxmlformats.org/drawingml/2006/table">
            <a:tbl>
              <a:tblPr firstRow="1">
                <a:tableStyleId>{073A0DAA-6AF3-43AB-8588-CEC1D06C72B9}</a:tableStyleId>
              </a:tblPr>
              <a:tblGrid>
                <a:gridCol w="444500"/>
                <a:gridCol w="6489700"/>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recently</a:t>
                      </a:r>
                      <a:r>
                        <a:rPr lang="en-US" sz="1000" b="1" u="none" strike="noStrike" baseline="0" dirty="0" smtClean="0">
                          <a:solidFill>
                            <a:schemeClr val="tx1"/>
                          </a:solidFill>
                          <a:effectLst/>
                          <a:latin typeface="Arial" panose="020B0604020202020204" pitchFamily="34" charset="0"/>
                          <a:cs typeface="Arial" panose="020B0604020202020204" pitchFamily="34" charset="0"/>
                        </a:rPr>
                        <a:t> replaced this system or plans to replace in the next three years.</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has not recently replaced this system and has</a:t>
                      </a:r>
                      <a:r>
                        <a:rPr lang="en-US" sz="1000" b="1" i="0" u="none" strike="noStrike" baseline="0" dirty="0" smtClean="0">
                          <a:solidFill>
                            <a:schemeClr val="tx1"/>
                          </a:solidFill>
                          <a:effectLst/>
                          <a:latin typeface="Arial" panose="020B0604020202020204" pitchFamily="34" charset="0"/>
                          <a:cs typeface="Arial" panose="020B0604020202020204" pitchFamily="34" charset="0"/>
                        </a:rPr>
                        <a:t> no plans to replace in the next three years.</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6999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Systems and Applications: Data efficacy and analytics decision-making culture</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49</a:t>
            </a:fld>
            <a:endParaRPr lang="en-US"/>
          </a:p>
        </p:txBody>
      </p:sp>
      <p:graphicFrame>
        <p:nvGraphicFramePr>
          <p:cNvPr id="5" name="Chart 4"/>
          <p:cNvGraphicFramePr/>
          <p:nvPr>
            <p:extLst>
              <p:ext uri="{D42A27DB-BD31-4B8C-83A1-F6EECF244321}">
                <p14:modId xmlns:p14="http://schemas.microsoft.com/office/powerpoint/2010/main" val="737879035"/>
              </p:ext>
            </p:extLst>
          </p:nvPr>
        </p:nvGraphicFramePr>
        <p:xfrm>
          <a:off x="228600" y="685800"/>
          <a:ext cx="868680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1997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956725"/>
          </a:xfrm>
        </p:spPr>
        <p:txBody>
          <a:bodyPr/>
          <a:lstStyle/>
          <a:p>
            <a:r>
              <a:rPr lang="en-US" sz="2800" dirty="0" smtClean="0"/>
              <a:t>Customizing 2015 CDS Benchmarking Report Graphs, in Five Steps</a:t>
            </a:r>
            <a:endParaRPr lang="en-US" sz="2800" dirty="0"/>
          </a:p>
        </p:txBody>
      </p:sp>
      <p:sp>
        <p:nvSpPr>
          <p:cNvPr id="14" name="Content Placeholder 13"/>
          <p:cNvSpPr>
            <a:spLocks noGrp="1"/>
          </p:cNvSpPr>
          <p:nvPr>
            <p:ph idx="1"/>
          </p:nvPr>
        </p:nvSpPr>
        <p:spPr>
          <a:xfrm>
            <a:off x="457201" y="1473202"/>
            <a:ext cx="8382000" cy="4622798"/>
          </a:xfrm>
        </p:spPr>
        <p:txBody>
          <a:bodyPr/>
          <a:lstStyle/>
          <a:p>
            <a:pPr marL="342900" indent="-342900">
              <a:buFont typeface="+mj-lt"/>
              <a:buAutoNum type="arabicPeriod"/>
            </a:pPr>
            <a:r>
              <a:rPr lang="en-US" sz="1800" dirty="0"/>
              <a:t>Review the slide notes for background on why each metric is </a:t>
            </a:r>
            <a:r>
              <a:rPr lang="en-US" sz="1800" dirty="0" smtClean="0"/>
              <a:t>important and to identify the origin of each metric.</a:t>
            </a:r>
          </a:p>
          <a:p>
            <a:pPr marL="342900" indent="-342900">
              <a:buFont typeface="+mj-lt"/>
              <a:buAutoNum type="arabicPeriod"/>
            </a:pPr>
            <a:r>
              <a:rPr lang="en-US" sz="1800" dirty="0" smtClean="0"/>
              <a:t>Use the </a:t>
            </a:r>
            <a:r>
              <a:rPr lang="en-US" sz="1800" dirty="0" smtClean="0">
                <a:hlinkClick r:id="rId3"/>
              </a:rPr>
              <a:t>CDS 2015 survey</a:t>
            </a:r>
            <a:r>
              <a:rPr lang="en-US" sz="1800" dirty="0" smtClean="0"/>
              <a:t> and IPEDS* data to calculate values for your institution.</a:t>
            </a:r>
          </a:p>
          <a:p>
            <a:pPr marL="342900" indent="-342900">
              <a:buFont typeface="+mj-lt"/>
              <a:buAutoNum type="arabicPeriod"/>
            </a:pPr>
            <a:r>
              <a:rPr lang="en-US" sz="1800" dirty="0" smtClean="0"/>
              <a:t>Right</a:t>
            </a:r>
            <a:r>
              <a:rPr lang="en-US" sz="1800" dirty="0"/>
              <a:t>-click on the </a:t>
            </a:r>
            <a:r>
              <a:rPr lang="en-US" sz="1800" dirty="0" smtClean="0"/>
              <a:t>slide graph and </a:t>
            </a:r>
            <a:r>
              <a:rPr lang="en-US" sz="1800" dirty="0"/>
              <a:t>select “Edit Data…” in the pop-up menu</a:t>
            </a:r>
            <a:r>
              <a:rPr lang="en-US" sz="1800" dirty="0" smtClean="0"/>
              <a:t>.</a:t>
            </a:r>
          </a:p>
        </p:txBody>
      </p:sp>
      <p:pic>
        <p:nvPicPr>
          <p:cNvPr id="7" name="Picture 6"/>
          <p:cNvPicPr>
            <a:picLocks noChangeAspect="1"/>
          </p:cNvPicPr>
          <p:nvPr/>
        </p:nvPicPr>
        <p:blipFill>
          <a:blip r:embed="rId4"/>
          <a:stretch>
            <a:fillRect/>
          </a:stretch>
        </p:blipFill>
        <p:spPr>
          <a:xfrm>
            <a:off x="2743200" y="3352800"/>
            <a:ext cx="3733800" cy="2787135"/>
          </a:xfrm>
          <a:prstGeom prst="rect">
            <a:avLst/>
          </a:prstGeom>
          <a:ln>
            <a:noFill/>
          </a:ln>
          <a:effectLst>
            <a:outerShdw blurRad="292100" dist="139700" dir="2700000" algn="tl" rotWithShape="0">
              <a:srgbClr val="333333">
                <a:alpha val="65000"/>
              </a:srgbClr>
            </a:outerShdw>
          </a:effectLst>
        </p:spPr>
      </p:pic>
      <p:sp>
        <p:nvSpPr>
          <p:cNvPr id="15" name="Slide Number Placeholder 14"/>
          <p:cNvSpPr>
            <a:spLocks noGrp="1"/>
          </p:cNvSpPr>
          <p:nvPr>
            <p:ph type="sldNum" sz="quarter" idx="4"/>
          </p:nvPr>
        </p:nvSpPr>
        <p:spPr/>
        <p:txBody>
          <a:bodyPr/>
          <a:lstStyle/>
          <a:p>
            <a:fld id="{57E31C96-9645-D544-B01F-A6D62502A709}" type="slidenum">
              <a:rPr lang="en-US" smtClean="0"/>
              <a:pPr/>
              <a:t>5</a:t>
            </a:fld>
            <a:endParaRPr lang="en-US"/>
          </a:p>
        </p:txBody>
      </p:sp>
      <p:sp>
        <p:nvSpPr>
          <p:cNvPr id="6" name="TextBox 5"/>
          <p:cNvSpPr txBox="1"/>
          <p:nvPr/>
        </p:nvSpPr>
        <p:spPr>
          <a:xfrm>
            <a:off x="434975" y="6375787"/>
            <a:ext cx="8686800" cy="461665"/>
          </a:xfrm>
          <a:prstGeom prst="rect">
            <a:avLst/>
          </a:prstGeom>
          <a:noFill/>
        </p:spPr>
        <p:txBody>
          <a:bodyPr wrap="square" rtlCol="0">
            <a:spAutoFit/>
          </a:bodyPr>
          <a:lstStyle/>
          <a:p>
            <a:pPr algn="r"/>
            <a:r>
              <a:rPr lang="en-US" sz="1200" i="1" dirty="0" smtClean="0"/>
              <a:t>* </a:t>
            </a:r>
            <a:r>
              <a:rPr lang="en-US" sz="1200" i="1" dirty="0" err="1" smtClean="0"/>
              <a:t>IPEDS</a:t>
            </a:r>
            <a:r>
              <a:rPr lang="en-US" sz="1200" i="1" dirty="0" smtClean="0"/>
              <a:t> data are used to normalize metrics in CDS based on institutional size and budget. </a:t>
            </a:r>
            <a:br>
              <a:rPr lang="en-US" sz="1200" i="1" dirty="0" smtClean="0"/>
            </a:br>
            <a:r>
              <a:rPr lang="en-US" sz="1200" i="1" dirty="0" smtClean="0"/>
              <a:t>More information about </a:t>
            </a:r>
            <a:r>
              <a:rPr lang="en-US" sz="1200" i="1" dirty="0" err="1" smtClean="0"/>
              <a:t>IPEDS</a:t>
            </a:r>
            <a:r>
              <a:rPr lang="en-US" sz="1200" i="1" dirty="0" smtClean="0"/>
              <a:t> data is available </a:t>
            </a:r>
            <a:r>
              <a:rPr lang="en-US" sz="1200" i="1" dirty="0" smtClean="0">
                <a:hlinkClick r:id="rId5"/>
              </a:rPr>
              <a:t>online</a:t>
            </a:r>
            <a:r>
              <a:rPr lang="en-US" sz="1200" i="1" dirty="0" smtClean="0"/>
              <a:t>.</a:t>
            </a:r>
            <a:endParaRPr lang="en-US" sz="1200" i="1" dirty="0"/>
          </a:p>
        </p:txBody>
      </p:sp>
    </p:spTree>
    <p:extLst>
      <p:ext uri="{BB962C8B-B14F-4D97-AF65-F5344CB8AC3E}">
        <p14:creationId xmlns:p14="http://schemas.microsoft.com/office/powerpoint/2010/main" val="3725213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latin typeface="Arial" panose="020B0604020202020204" pitchFamily="34" charset="0"/>
                <a:cs typeface="Arial" panose="020B0604020202020204" pitchFamily="34" charset="0"/>
              </a:rPr>
              <a:t>Methodology</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63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0" dirty="0" smtClean="0">
                <a:latin typeface="Arial" panose="020B0604020202020204" pitchFamily="34" charset="0"/>
                <a:cs typeface="Arial" panose="020B0604020202020204" pitchFamily="34" charset="0"/>
              </a:rPr>
              <a:t>Methodology, 1 of 3</a:t>
            </a:r>
            <a:endParaRPr lang="en-US" sz="2800" b="0" dirty="0">
              <a:latin typeface="Arial" panose="020B0604020202020204" pitchFamily="34" charset="0"/>
              <a:cs typeface="Arial" panose="020B0604020202020204" pitchFamily="34" charset="0"/>
            </a:endParaRPr>
          </a:p>
        </p:txBody>
      </p:sp>
      <p:sp>
        <p:nvSpPr>
          <p:cNvPr id="5" name="Text Placeholder 4"/>
          <p:cNvSpPr>
            <a:spLocks noGrp="1"/>
          </p:cNvSpPr>
          <p:nvPr>
            <p:ph type="body" sz="half" idx="2"/>
          </p:nvPr>
        </p:nvSpPr>
        <p:spPr>
          <a:xfrm>
            <a:off x="457200" y="846138"/>
            <a:ext cx="8229600" cy="1945690"/>
          </a:xfrm>
        </p:spPr>
        <p:txBody>
          <a:bodyPr>
            <a:normAutofit/>
          </a:bodyPr>
          <a:lstStyle/>
          <a:p>
            <a:r>
              <a:rPr lang="en-US" dirty="0">
                <a:latin typeface="Arial" panose="020B0604020202020204" pitchFamily="34" charset="0"/>
                <a:cs typeface="Arial" panose="020B0604020202020204" pitchFamily="34" charset="0"/>
              </a:rPr>
              <a:t>EDUCAUSE invites more than </a:t>
            </a:r>
            <a:r>
              <a:rPr lang="en-US" dirty="0" smtClean="0">
                <a:latin typeface="Arial" panose="020B0604020202020204" pitchFamily="34" charset="0"/>
                <a:cs typeface="Arial" panose="020B0604020202020204" pitchFamily="34" charset="0"/>
              </a:rPr>
              <a:t>3,500 </a:t>
            </a:r>
            <a:r>
              <a:rPr lang="en-US" dirty="0">
                <a:latin typeface="Arial" panose="020B0604020202020204" pitchFamily="34" charset="0"/>
                <a:cs typeface="Arial" panose="020B0604020202020204" pitchFamily="34" charset="0"/>
              </a:rPr>
              <a:t>institutions to contribute their data to </a:t>
            </a:r>
            <a:r>
              <a:rPr lang="en-US" dirty="0" smtClean="0">
                <a:latin typeface="Arial" panose="020B0604020202020204" pitchFamily="34" charset="0"/>
                <a:cs typeface="Arial" panose="020B0604020202020204" pitchFamily="34" charset="0"/>
              </a:rPr>
              <a:t>the Core </a:t>
            </a:r>
            <a:r>
              <a:rPr lang="en-US" dirty="0">
                <a:latin typeface="Arial" panose="020B0604020202020204" pitchFamily="34" charset="0"/>
                <a:cs typeface="Arial" panose="020B0604020202020204" pitchFamily="34" charset="0"/>
              </a:rPr>
              <a:t>Data Service each year. Invitees include EDUCAUSE member institutions plus nonmember institutions with a record of interaction with EDUCAUSE. Any nonmember institution may request to be added to the CDS sample. </a:t>
            </a:r>
          </a:p>
          <a:p>
            <a:r>
              <a:rPr lang="en-US" dirty="0">
                <a:latin typeface="Arial" panose="020B0604020202020204" pitchFamily="34" charset="0"/>
                <a:cs typeface="Arial" panose="020B0604020202020204" pitchFamily="34" charset="0"/>
              </a:rPr>
              <a:t> </a:t>
            </a:r>
          </a:p>
          <a:p>
            <a:r>
              <a:rPr lang="en-US" i="1" dirty="0">
                <a:latin typeface="Arial" panose="020B0604020202020204" pitchFamily="34" charset="0"/>
                <a:cs typeface="Arial" panose="020B0604020202020204" pitchFamily="34" charset="0"/>
              </a:rPr>
              <a:t>Response by Year</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CDS </a:t>
            </a:r>
            <a:r>
              <a:rPr lang="en-US" dirty="0" smtClean="0">
                <a:latin typeface="Arial" panose="020B0604020202020204" pitchFamily="34" charset="0"/>
                <a:cs typeface="Arial" panose="020B0604020202020204" pitchFamily="34" charset="0"/>
              </a:rPr>
              <a:t>2015 </a:t>
            </a:r>
            <a:r>
              <a:rPr lang="en-US" dirty="0">
                <a:latin typeface="Arial" panose="020B0604020202020204" pitchFamily="34" charset="0"/>
                <a:cs typeface="Arial" panose="020B0604020202020204" pitchFamily="34" charset="0"/>
              </a:rPr>
              <a:t>survey collected data about </a:t>
            </a:r>
            <a:r>
              <a:rPr lang="en-US" dirty="0" smtClean="0">
                <a:latin typeface="Arial" panose="020B0604020202020204" pitchFamily="34" charset="0"/>
                <a:cs typeface="Arial" panose="020B0604020202020204" pitchFamily="34" charset="0"/>
              </a:rPr>
              <a:t>FY2014/15 </a:t>
            </a:r>
            <a:r>
              <a:rPr lang="en-US" dirty="0">
                <a:latin typeface="Arial" panose="020B0604020202020204" pitchFamily="34" charset="0"/>
                <a:cs typeface="Arial" panose="020B0604020202020204" pitchFamily="34" charset="0"/>
              </a:rPr>
              <a:t>and was conducted from July </a:t>
            </a:r>
            <a:r>
              <a:rPr lang="en-US" dirty="0" smtClean="0">
                <a:latin typeface="Arial" panose="020B0604020202020204" pitchFamily="34" charset="0"/>
                <a:cs typeface="Arial" panose="020B0604020202020204" pitchFamily="34" charset="0"/>
              </a:rPr>
              <a:t>2015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December 2015. </a:t>
            </a:r>
            <a:r>
              <a:rPr lang="en-US" dirty="0">
                <a:latin typeface="Arial" panose="020B0604020202020204" pitchFamily="34" charset="0"/>
                <a:cs typeface="Arial" panose="020B0604020202020204" pitchFamily="34" charset="0"/>
              </a:rPr>
              <a:t>This was the </a:t>
            </a:r>
            <a:r>
              <a:rPr lang="en-US" dirty="0" smtClean="0">
                <a:latin typeface="Arial" panose="020B0604020202020204" pitchFamily="34" charset="0"/>
                <a:cs typeface="Arial" panose="020B0604020202020204" pitchFamily="34" charset="0"/>
              </a:rPr>
              <a:t>13th </a:t>
            </a:r>
            <a:r>
              <a:rPr lang="en-US" dirty="0">
                <a:latin typeface="Arial" panose="020B0604020202020204" pitchFamily="34" charset="0"/>
                <a:cs typeface="Arial" panose="020B0604020202020204" pitchFamily="34" charset="0"/>
              </a:rPr>
              <a:t>CDS survey. Since 2002, survey participation has ranged from 641 to 1,023 institutions. </a:t>
            </a:r>
          </a:p>
        </p:txBody>
      </p:sp>
      <p:graphicFrame>
        <p:nvGraphicFramePr>
          <p:cNvPr id="9" name="Table 8"/>
          <p:cNvGraphicFramePr>
            <a:graphicFrameLocks noGrp="1"/>
          </p:cNvGraphicFramePr>
          <p:nvPr>
            <p:extLst>
              <p:ext uri="{D42A27DB-BD31-4B8C-83A1-F6EECF244321}">
                <p14:modId xmlns:p14="http://schemas.microsoft.com/office/powerpoint/2010/main" val="2653263393"/>
              </p:ext>
            </p:extLst>
          </p:nvPr>
        </p:nvGraphicFramePr>
        <p:xfrm>
          <a:off x="1143000" y="2895600"/>
          <a:ext cx="6934200" cy="3202521"/>
        </p:xfrm>
        <a:graphic>
          <a:graphicData uri="http://schemas.openxmlformats.org/drawingml/2006/table">
            <a:tbl>
              <a:tblPr firstRow="1" bandRow="1">
                <a:tableStyleId>{073A0DAA-6AF3-43AB-8588-CEC1D06C72B9}</a:tableStyleId>
              </a:tblPr>
              <a:tblGrid>
                <a:gridCol w="1143000"/>
                <a:gridCol w="1828800"/>
                <a:gridCol w="1981200"/>
                <a:gridCol w="1981200"/>
              </a:tblGrid>
              <a:tr h="220557">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CDS Survey</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Year of Data Collection</a:t>
                      </a:r>
                      <a:endParaRPr lang="en-US" sz="1100">
                        <a:effectLst/>
                        <a:latin typeface="Arial" panose="020B0604020202020204" pitchFamily="34" charset="0"/>
                        <a:ea typeface="ＭＳ 明朝"/>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Fiscal Year Data</a:t>
                      </a:r>
                      <a:endParaRPr lang="en-US" sz="1100">
                        <a:effectLst/>
                        <a:latin typeface="Arial" panose="020B0604020202020204" pitchFamily="34" charset="0"/>
                        <a:ea typeface="ＭＳ 明朝"/>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Number of Participating Institutions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b"/>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2002</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cs typeface="Arial" panose="020B0604020202020204" pitchFamily="34" charset="0"/>
                        </a:rPr>
                        <a:t>FY2001/02–FY2002/03</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641</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2004</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FY2002/03–FY2003/04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840</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2004</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2005</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FY2003/04–FY2004/05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921</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CDS 2005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2006</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FY2004/05–FY2005/06</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a:effectLst/>
                          <a:latin typeface="Arial" panose="020B0604020202020204" pitchFamily="34" charset="0"/>
                          <a:cs typeface="Arial" panose="020B0604020202020204" pitchFamily="34" charset="0"/>
                        </a:rPr>
                        <a:t>957</a:t>
                      </a:r>
                      <a:endParaRPr lang="en-US" sz="110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2006</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2007</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FY2005/06–FY2006/07</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962</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2007</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2008</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FY2006/07–FY2007/08</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1,023</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2008</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2009</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FY2007/08–FY2008/09</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954</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2009</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2010</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FY2008/09–FY2009/10</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917</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2011</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2011</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FY2009/10–FY2010/11</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826</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2012</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2012</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FY2010/11–FY2011/12</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787</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2013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2013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FY2012/13</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798</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CDS 2014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2014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FY2013/14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828</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CDS 2015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2015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FY2014/15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813</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bl>
          </a:graphicData>
        </a:graphic>
      </p:graphicFrame>
    </p:spTree>
    <p:extLst>
      <p:ext uri="{BB962C8B-B14F-4D97-AF65-F5344CB8AC3E}">
        <p14:creationId xmlns:p14="http://schemas.microsoft.com/office/powerpoint/2010/main" val="216048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0" dirty="0">
                <a:latin typeface="Arial" panose="020B0604020202020204" pitchFamily="34" charset="0"/>
                <a:cs typeface="Arial" panose="020B0604020202020204" pitchFamily="34" charset="0"/>
              </a:rPr>
              <a:t>Methodology, </a:t>
            </a:r>
            <a:r>
              <a:rPr lang="en-US" sz="2800" b="0" dirty="0" smtClean="0">
                <a:latin typeface="Arial" panose="020B0604020202020204" pitchFamily="34" charset="0"/>
                <a:cs typeface="Arial" panose="020B0604020202020204" pitchFamily="34" charset="0"/>
              </a:rPr>
              <a:t>2 </a:t>
            </a:r>
            <a:r>
              <a:rPr lang="en-US" sz="2800" b="0" dirty="0">
                <a:latin typeface="Arial" panose="020B0604020202020204" pitchFamily="34" charset="0"/>
                <a:cs typeface="Arial" panose="020B0604020202020204" pitchFamily="34" charset="0"/>
              </a:rPr>
              <a:t>of 3</a:t>
            </a:r>
          </a:p>
        </p:txBody>
      </p:sp>
      <p:sp>
        <p:nvSpPr>
          <p:cNvPr id="5" name="Text Placeholder 4"/>
          <p:cNvSpPr>
            <a:spLocks noGrp="1"/>
          </p:cNvSpPr>
          <p:nvPr>
            <p:ph type="body" sz="half" idx="2"/>
          </p:nvPr>
        </p:nvSpPr>
        <p:spPr>
          <a:xfrm>
            <a:off x="457200" y="846138"/>
            <a:ext cx="8229600" cy="1897062"/>
          </a:xfrm>
        </p:spPr>
        <p:txBody>
          <a:bodyPr>
            <a:normAutofit/>
          </a:bodyPr>
          <a:lstStyle/>
          <a:p>
            <a:r>
              <a:rPr lang="en-US" i="1" dirty="0" smtClean="0">
                <a:latin typeface="Arial" panose="020B0604020202020204" pitchFamily="34" charset="0"/>
                <a:cs typeface="Arial" panose="020B0604020202020204" pitchFamily="34" charset="0"/>
              </a:rPr>
              <a:t>Response </a:t>
            </a:r>
            <a:r>
              <a:rPr lang="en-US" i="1" dirty="0">
                <a:latin typeface="Arial" panose="020B0604020202020204" pitchFamily="34" charset="0"/>
                <a:cs typeface="Arial" panose="020B0604020202020204" pitchFamily="34" charset="0"/>
              </a:rPr>
              <a:t>by Carnegie Classification</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in prior years, survey response across Carnegie Classification was highly variable in CDS </a:t>
            </a:r>
            <a:r>
              <a:rPr lang="en-US" dirty="0" smtClean="0">
                <a:latin typeface="Arial" panose="020B0604020202020204" pitchFamily="34" charset="0"/>
                <a:cs typeface="Arial" panose="020B0604020202020204" pitchFamily="34" charset="0"/>
              </a:rPr>
              <a:t>2015. </a:t>
            </a:r>
            <a:r>
              <a:rPr lang="en-US" dirty="0">
                <a:latin typeface="Arial" panose="020B0604020202020204" pitchFamily="34" charset="0"/>
                <a:cs typeface="Arial" panose="020B0604020202020204" pitchFamily="34" charset="0"/>
              </a:rPr>
              <a:t>Due to differences in population </a:t>
            </a:r>
            <a:r>
              <a:rPr lang="en-US" dirty="0">
                <a:solidFill>
                  <a:srgbClr val="000000"/>
                </a:solidFill>
                <a:latin typeface="Arial" panose="020B0604020202020204" pitchFamily="34" charset="0"/>
                <a:cs typeface="Arial" panose="020B0604020202020204" pitchFamily="34" charset="0"/>
              </a:rPr>
              <a:t>sizes across institutional types, the number of participating institutions for a particular type of institution may be deceiving. For example, only </a:t>
            </a:r>
            <a:r>
              <a:rPr lang="en-US" dirty="0" smtClean="0">
                <a:solidFill>
                  <a:srgbClr val="000000"/>
                </a:solidFill>
                <a:latin typeface="Arial" panose="020B0604020202020204" pitchFamily="34" charset="0"/>
                <a:cs typeface="Arial" panose="020B0604020202020204" pitchFamily="34" charset="0"/>
              </a:rPr>
              <a:t>60 </a:t>
            </a:r>
            <a:r>
              <a:rPr lang="en-US" dirty="0">
                <a:solidFill>
                  <a:srgbClr val="000000"/>
                </a:solidFill>
                <a:latin typeface="Arial" panose="020B0604020202020204" pitchFamily="34" charset="0"/>
                <a:cs typeface="Arial" panose="020B0604020202020204" pitchFamily="34" charset="0"/>
              </a:rPr>
              <a:t>private doctoral institutions participated in CDS </a:t>
            </a:r>
            <a:r>
              <a:rPr lang="en-US" dirty="0" smtClean="0">
                <a:solidFill>
                  <a:srgbClr val="000000"/>
                </a:solidFill>
                <a:latin typeface="Arial" panose="020B0604020202020204" pitchFamily="34" charset="0"/>
                <a:cs typeface="Arial" panose="020B0604020202020204" pitchFamily="34" charset="0"/>
              </a:rPr>
              <a:t>2015; </a:t>
            </a:r>
            <a:r>
              <a:rPr lang="en-US" dirty="0">
                <a:solidFill>
                  <a:srgbClr val="000000"/>
                </a:solidFill>
                <a:latin typeface="Arial" panose="020B0604020202020204" pitchFamily="34" charset="0"/>
                <a:cs typeface="Arial" panose="020B0604020202020204" pitchFamily="34" charset="0"/>
              </a:rPr>
              <a:t>however, this accounts for </a:t>
            </a:r>
            <a:r>
              <a:rPr lang="en-US" dirty="0" smtClean="0">
                <a:solidFill>
                  <a:srgbClr val="000000"/>
                </a:solidFill>
                <a:latin typeface="Arial" panose="020B0604020202020204" pitchFamily="34" charset="0"/>
                <a:cs typeface="Arial" panose="020B0604020202020204" pitchFamily="34" charset="0"/>
              </a:rPr>
              <a:t>55% </a:t>
            </a:r>
            <a:r>
              <a:rPr lang="en-US" dirty="0">
                <a:solidFill>
                  <a:srgbClr val="000000"/>
                </a:solidFill>
                <a:latin typeface="Arial" panose="020B0604020202020204" pitchFamily="34" charset="0"/>
                <a:cs typeface="Arial" panose="020B0604020202020204" pitchFamily="34" charset="0"/>
              </a:rPr>
              <a:t>of private doctoral institutions that were invited to complete CDS </a:t>
            </a:r>
            <a:r>
              <a:rPr lang="en-US" dirty="0" smtClean="0">
                <a:solidFill>
                  <a:srgbClr val="000000"/>
                </a:solidFill>
                <a:latin typeface="Arial" panose="020B0604020202020204" pitchFamily="34" charset="0"/>
                <a:cs typeface="Arial" panose="020B0604020202020204" pitchFamily="34" charset="0"/>
              </a:rPr>
              <a:t>2015. </a:t>
            </a:r>
            <a:r>
              <a:rPr lang="en-US" dirty="0">
                <a:solidFill>
                  <a:srgbClr val="000000"/>
                </a:solidFill>
                <a:latin typeface="Arial" panose="020B0604020202020204" pitchFamily="34" charset="0"/>
                <a:cs typeface="Arial" panose="020B0604020202020204" pitchFamily="34" charset="0"/>
              </a:rPr>
              <a:t>In contrast, </a:t>
            </a:r>
            <a:r>
              <a:rPr lang="en-US" dirty="0" smtClean="0">
                <a:solidFill>
                  <a:srgbClr val="000000"/>
                </a:solidFill>
                <a:latin typeface="Arial" panose="020B0604020202020204" pitchFamily="34" charset="0"/>
                <a:cs typeface="Arial" panose="020B0604020202020204" pitchFamily="34" charset="0"/>
              </a:rPr>
              <a:t>148 </a:t>
            </a:r>
            <a:r>
              <a:rPr lang="en-US" dirty="0">
                <a:solidFill>
                  <a:srgbClr val="000000"/>
                </a:solidFill>
                <a:latin typeface="Arial" panose="020B0604020202020204" pitchFamily="34" charset="0"/>
                <a:cs typeface="Arial" panose="020B0604020202020204" pitchFamily="34" charset="0"/>
              </a:rPr>
              <a:t>community colleges participated in CDS </a:t>
            </a:r>
            <a:r>
              <a:rPr lang="en-US" dirty="0" smtClean="0">
                <a:solidFill>
                  <a:srgbClr val="000000"/>
                </a:solidFill>
                <a:latin typeface="Arial" panose="020B0604020202020204" pitchFamily="34" charset="0"/>
                <a:cs typeface="Arial" panose="020B0604020202020204" pitchFamily="34" charset="0"/>
              </a:rPr>
              <a:t>2015, </a:t>
            </a:r>
            <a:r>
              <a:rPr lang="en-US" dirty="0">
                <a:solidFill>
                  <a:srgbClr val="000000"/>
                </a:solidFill>
                <a:latin typeface="Arial" panose="020B0604020202020204" pitchFamily="34" charset="0"/>
                <a:cs typeface="Arial" panose="020B0604020202020204" pitchFamily="34" charset="0"/>
              </a:rPr>
              <a:t>but this accounts for only </a:t>
            </a:r>
            <a:r>
              <a:rPr lang="en-US" dirty="0" smtClean="0">
                <a:solidFill>
                  <a:srgbClr val="000000"/>
                </a:solidFill>
                <a:latin typeface="Arial" panose="020B0604020202020204" pitchFamily="34" charset="0"/>
                <a:cs typeface="Arial" panose="020B0604020202020204" pitchFamily="34" charset="0"/>
              </a:rPr>
              <a:t>15% </a:t>
            </a:r>
            <a:r>
              <a:rPr lang="en-US" dirty="0">
                <a:solidFill>
                  <a:srgbClr val="000000"/>
                </a:solidFill>
                <a:latin typeface="Arial" panose="020B0604020202020204" pitchFamily="34" charset="0"/>
                <a:cs typeface="Arial" panose="020B0604020202020204" pitchFamily="34" charset="0"/>
              </a:rPr>
              <a:t>of community colleges that were invited to participate in CDS </a:t>
            </a:r>
            <a:r>
              <a:rPr lang="en-US" dirty="0" smtClean="0">
                <a:solidFill>
                  <a:srgbClr val="000000"/>
                </a:solidFill>
                <a:latin typeface="Arial" panose="020B0604020202020204" pitchFamily="34" charset="0"/>
                <a:cs typeface="Arial" panose="020B0604020202020204" pitchFamily="34" charset="0"/>
              </a:rPr>
              <a:t>2015. International </a:t>
            </a:r>
            <a:r>
              <a:rPr lang="en-US" dirty="0">
                <a:solidFill>
                  <a:srgbClr val="000000"/>
                </a:solidFill>
                <a:latin typeface="Arial" panose="020B0604020202020204" pitchFamily="34" charset="0"/>
                <a:cs typeface="Arial" panose="020B0604020202020204" pitchFamily="34" charset="0"/>
              </a:rPr>
              <a:t>participation spanned </a:t>
            </a:r>
            <a:r>
              <a:rPr lang="en-US" dirty="0" smtClean="0">
                <a:solidFill>
                  <a:srgbClr val="000000"/>
                </a:solidFill>
                <a:latin typeface="Arial" panose="020B0604020202020204" pitchFamily="34" charset="0"/>
                <a:cs typeface="Arial" panose="020B0604020202020204" pitchFamily="34" charset="0"/>
              </a:rPr>
              <a:t>17 </a:t>
            </a:r>
            <a:r>
              <a:rPr lang="en-US" dirty="0">
                <a:solidFill>
                  <a:srgbClr val="000000"/>
                </a:solidFill>
                <a:latin typeface="Arial" panose="020B0604020202020204" pitchFamily="34" charset="0"/>
                <a:cs typeface="Arial" panose="020B0604020202020204" pitchFamily="34" charset="0"/>
              </a:rPr>
              <a:t>countries</a:t>
            </a:r>
            <a:r>
              <a:rPr lang="en-US" dirty="0">
                <a:latin typeface="Arial" panose="020B0604020202020204" pitchFamily="34" charset="0"/>
                <a:cs typeface="Arial" panose="020B0604020202020204" pitchFamily="34"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3726671520"/>
              </p:ext>
            </p:extLst>
          </p:nvPr>
        </p:nvGraphicFramePr>
        <p:xfrm>
          <a:off x="1142999" y="2971800"/>
          <a:ext cx="6858001" cy="2537460"/>
        </p:xfrm>
        <a:graphic>
          <a:graphicData uri="http://schemas.openxmlformats.org/drawingml/2006/table">
            <a:tbl>
              <a:tblPr firstRow="1" bandRow="1">
                <a:tableStyleId>{073A0DAA-6AF3-43AB-8588-CEC1D06C72B9}</a:tableStyleId>
              </a:tblPr>
              <a:tblGrid>
                <a:gridCol w="1754371"/>
                <a:gridCol w="1913862"/>
                <a:gridCol w="1594884"/>
                <a:gridCol w="1594884"/>
              </a:tblGrid>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Carnegie Classification</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Participating Institutions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Eligible Institutions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Response Rate</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r>
              <a:tr h="281940">
                <a:tc>
                  <a:txBody>
                    <a:bodyPr/>
                    <a:lstStyle/>
                    <a:p>
                      <a:pPr marL="0" marR="0">
                        <a:spcBef>
                          <a:spcPts val="0"/>
                        </a:spcBef>
                        <a:spcAft>
                          <a:spcPts val="0"/>
                        </a:spcAft>
                      </a:pPr>
                      <a:r>
                        <a:rPr lang="en-US" sz="1100">
                          <a:solidFill>
                            <a:srgbClr val="000000"/>
                          </a:solidFill>
                          <a:effectLst/>
                          <a:latin typeface="Arial" panose="020B0604020202020204" pitchFamily="34" charset="0"/>
                          <a:cs typeface="Arial" panose="020B0604020202020204" pitchFamily="34" charset="0"/>
                        </a:rPr>
                        <a:t>AA</a:t>
                      </a:r>
                      <a:endParaRPr lang="en-US" sz="1100">
                        <a:solidFill>
                          <a:srgbClr val="000000"/>
                        </a:solidFill>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148</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ea typeface="ＭＳ 明朝"/>
                          <a:cs typeface="Arial" panose="020B0604020202020204" pitchFamily="34" charset="0"/>
                        </a:rPr>
                        <a:t>1009</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15%</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dirty="0" smtClean="0">
                          <a:effectLst/>
                          <a:latin typeface="Arial" panose="020B0604020202020204" pitchFamily="34" charset="0"/>
                          <a:cs typeface="Arial" panose="020B0604020202020204" pitchFamily="34" charset="0"/>
                        </a:rPr>
                        <a:t>BA</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159</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ea typeface="ＭＳ 明朝"/>
                          <a:cs typeface="Arial" panose="020B0604020202020204" pitchFamily="34" charset="0"/>
                        </a:rPr>
                        <a:t>596</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27%</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MA </a:t>
                      </a:r>
                      <a:r>
                        <a:rPr lang="en-US" sz="1100" dirty="0" smtClean="0">
                          <a:effectLst/>
                          <a:latin typeface="Arial" panose="020B0604020202020204" pitchFamily="34" charset="0"/>
                          <a:cs typeface="Arial" panose="020B0604020202020204" pitchFamily="34" charset="0"/>
                        </a:rPr>
                        <a:t>public</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112</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ea typeface="ＭＳ 明朝"/>
                          <a:cs typeface="Arial" panose="020B0604020202020204" pitchFamily="34" charset="0"/>
                        </a:rPr>
                        <a:t>266</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42%</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MA </a:t>
                      </a:r>
                      <a:r>
                        <a:rPr lang="en-US" sz="1100" dirty="0" smtClean="0">
                          <a:effectLst/>
                          <a:latin typeface="Arial" panose="020B0604020202020204" pitchFamily="34" charset="0"/>
                          <a:cs typeface="Arial" panose="020B0604020202020204" pitchFamily="34" charset="0"/>
                        </a:rPr>
                        <a:t>private</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107</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ea typeface="ＭＳ 明朝"/>
                          <a:cs typeface="Arial" panose="020B0604020202020204" pitchFamily="34" charset="0"/>
                        </a:rPr>
                        <a:t>361</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30%</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DR </a:t>
                      </a:r>
                      <a:r>
                        <a:rPr lang="en-US" sz="1100" dirty="0" smtClean="0">
                          <a:effectLst/>
                          <a:latin typeface="Arial" panose="020B0604020202020204" pitchFamily="34" charset="0"/>
                          <a:cs typeface="Arial" panose="020B0604020202020204" pitchFamily="34" charset="0"/>
                        </a:rPr>
                        <a:t>public</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132</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ea typeface="ＭＳ 明朝"/>
                          <a:cs typeface="Arial" panose="020B0604020202020204" pitchFamily="34" charset="0"/>
                        </a:rPr>
                        <a:t>174</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76%</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DR </a:t>
                      </a:r>
                      <a:r>
                        <a:rPr lang="en-US" sz="1100" dirty="0" smtClean="0">
                          <a:solidFill>
                            <a:srgbClr val="000000"/>
                          </a:solidFill>
                          <a:effectLst/>
                          <a:latin typeface="Arial" panose="020B0604020202020204" pitchFamily="34" charset="0"/>
                          <a:cs typeface="Arial" panose="020B0604020202020204" pitchFamily="34" charset="0"/>
                        </a:rPr>
                        <a:t>private</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60</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ea typeface="ＭＳ 明朝"/>
                          <a:cs typeface="Arial" panose="020B0604020202020204" pitchFamily="34" charset="0"/>
                        </a:rPr>
                        <a:t>109</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55%</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Other U.S.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47</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ea typeface="ＭＳ 明朝"/>
                          <a:cs typeface="Arial" panose="020B0604020202020204" pitchFamily="34" charset="0"/>
                        </a:rPr>
                        <a:t>461</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10%</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International</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mn-ea"/>
                          <a:cs typeface="Arial" panose="020B0604020202020204" pitchFamily="34" charset="0"/>
                        </a:rPr>
                        <a:t>48</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ea typeface="ＭＳ 明朝"/>
                          <a:cs typeface="Arial" panose="020B0604020202020204" pitchFamily="34" charset="0"/>
                        </a:rPr>
                        <a:t>370</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13%</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bl>
          </a:graphicData>
        </a:graphic>
      </p:graphicFrame>
    </p:spTree>
    <p:extLst>
      <p:ext uri="{BB962C8B-B14F-4D97-AF65-F5344CB8AC3E}">
        <p14:creationId xmlns:p14="http://schemas.microsoft.com/office/powerpoint/2010/main" val="408887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0" dirty="0">
                <a:latin typeface="Arial" panose="020B0604020202020204" pitchFamily="34" charset="0"/>
                <a:cs typeface="Arial" panose="020B0604020202020204" pitchFamily="34" charset="0"/>
              </a:rPr>
              <a:t>Methodology, </a:t>
            </a:r>
            <a:r>
              <a:rPr lang="en-US" sz="2800" b="0" dirty="0" smtClean="0">
                <a:latin typeface="Arial" panose="020B0604020202020204" pitchFamily="34" charset="0"/>
                <a:cs typeface="Arial" panose="020B0604020202020204" pitchFamily="34" charset="0"/>
              </a:rPr>
              <a:t>3 </a:t>
            </a:r>
            <a:r>
              <a:rPr lang="en-US" sz="2800" b="0" dirty="0">
                <a:latin typeface="Arial" panose="020B0604020202020204" pitchFamily="34" charset="0"/>
                <a:cs typeface="Arial" panose="020B0604020202020204" pitchFamily="34" charset="0"/>
              </a:rPr>
              <a:t>of 3</a:t>
            </a:r>
          </a:p>
        </p:txBody>
      </p:sp>
      <p:sp>
        <p:nvSpPr>
          <p:cNvPr id="5" name="Text Placeholder 4"/>
          <p:cNvSpPr>
            <a:spLocks noGrp="1"/>
          </p:cNvSpPr>
          <p:nvPr>
            <p:ph type="body" sz="half" idx="2"/>
          </p:nvPr>
        </p:nvSpPr>
        <p:spPr>
          <a:xfrm>
            <a:off x="457200" y="846138"/>
            <a:ext cx="8229600" cy="1744662"/>
          </a:xfrm>
        </p:spPr>
        <p:txBody>
          <a:bodyPr>
            <a:normAutofit/>
          </a:bodyPr>
          <a:lstStyle/>
          <a:p>
            <a:r>
              <a:rPr lang="en-US" i="1" dirty="0" smtClean="0">
                <a:latin typeface="Arial" panose="020B0604020202020204" pitchFamily="34" charset="0"/>
                <a:cs typeface="Arial" panose="020B0604020202020204" pitchFamily="34" charset="0"/>
              </a:rPr>
              <a:t>Response </a:t>
            </a:r>
            <a:r>
              <a:rPr lang="en-US" i="1" dirty="0">
                <a:latin typeface="Arial" panose="020B0604020202020204" pitchFamily="34" charset="0"/>
                <a:cs typeface="Arial" panose="020B0604020202020204" pitchFamily="34" charset="0"/>
              </a:rPr>
              <a:t>by Module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CDS survey is divided into eight modules. CDS survey participation status is based on the completion of the required Module 1: IT Organization, Staffing, and Financing. The remaining seven modules in the survey are optional and cover details about service delivery in the IT domain areas. Some of the optional modules ask about services run at most institutions (e.g., communications infrastructure), while others ask about services run at some institutions (e.g., research computing); thus, response to optional modules varies.</a:t>
            </a:r>
          </a:p>
        </p:txBody>
      </p:sp>
      <p:graphicFrame>
        <p:nvGraphicFramePr>
          <p:cNvPr id="2" name="Table 1"/>
          <p:cNvGraphicFramePr>
            <a:graphicFrameLocks noGrp="1"/>
          </p:cNvGraphicFramePr>
          <p:nvPr>
            <p:extLst>
              <p:ext uri="{D42A27DB-BD31-4B8C-83A1-F6EECF244321}">
                <p14:modId xmlns:p14="http://schemas.microsoft.com/office/powerpoint/2010/main" val="1422094741"/>
              </p:ext>
            </p:extLst>
          </p:nvPr>
        </p:nvGraphicFramePr>
        <p:xfrm>
          <a:off x="1905000" y="2743200"/>
          <a:ext cx="5105400" cy="2499363"/>
        </p:xfrm>
        <a:graphic>
          <a:graphicData uri="http://schemas.openxmlformats.org/drawingml/2006/table">
            <a:tbl>
              <a:tblPr firstRow="1" bandRow="1">
                <a:tableStyleId>{073A0DAA-6AF3-43AB-8588-CEC1D06C72B9}</a:tableStyleId>
              </a:tblPr>
              <a:tblGrid>
                <a:gridCol w="3124200"/>
                <a:gridCol w="1981200"/>
              </a:tblGrid>
              <a:tr h="277707">
                <a:tc>
                  <a:txBody>
                    <a:bodyPr/>
                    <a:lstStyle/>
                    <a:p>
                      <a:pPr marL="0" marR="0">
                        <a:spcBef>
                          <a:spcPts val="1000"/>
                        </a:spcBef>
                        <a:spcAft>
                          <a:spcPts val="0"/>
                        </a:spcAft>
                      </a:pPr>
                      <a:r>
                        <a:rPr lang="en-US" sz="1100" dirty="0">
                          <a:effectLst/>
                          <a:latin typeface="Arial" panose="020B0604020202020204" pitchFamily="34" charset="0"/>
                          <a:cs typeface="Arial" panose="020B0604020202020204" pitchFamily="34" charset="0"/>
                        </a:rPr>
                        <a:t> CDS </a:t>
                      </a:r>
                      <a:r>
                        <a:rPr lang="en-US" sz="1100" dirty="0" smtClean="0">
                          <a:effectLst/>
                          <a:latin typeface="Arial" panose="020B0604020202020204" pitchFamily="34" charset="0"/>
                          <a:cs typeface="Arial" panose="020B0604020202020204" pitchFamily="34" charset="0"/>
                        </a:rPr>
                        <a:t>2015 </a:t>
                      </a:r>
                      <a:r>
                        <a:rPr lang="en-US" sz="1100" dirty="0">
                          <a:effectLst/>
                          <a:latin typeface="Arial" panose="020B0604020202020204" pitchFamily="34" charset="0"/>
                          <a:cs typeface="Arial" panose="020B0604020202020204" pitchFamily="34" charset="0"/>
                        </a:rPr>
                        <a:t>Module</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1000"/>
                        </a:spcBef>
                        <a:spcAft>
                          <a:spcPts val="0"/>
                        </a:spcAft>
                      </a:pPr>
                      <a:r>
                        <a:rPr lang="en-US" sz="1100" dirty="0">
                          <a:effectLst/>
                          <a:latin typeface="Arial" panose="020B0604020202020204" pitchFamily="34" charset="0"/>
                          <a:cs typeface="Arial" panose="020B0604020202020204" pitchFamily="34" charset="0"/>
                        </a:rPr>
                        <a:t>Participating Institutions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M1: IT Organization, Staffing, and Financing</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813</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M2: IT Support Services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648</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M3: Educational Technology Services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588</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M4: Research Computing Services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427</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M5: Data Centers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575</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M6: Communications Infrastructure Services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571</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M7: Information Security</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562</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M8: Information Systems and Applications</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557</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r>
            </a:tbl>
          </a:graphicData>
        </a:graphic>
      </p:graphicFrame>
    </p:spTree>
    <p:extLst>
      <p:ext uri="{BB962C8B-B14F-4D97-AF65-F5344CB8AC3E}">
        <p14:creationId xmlns:p14="http://schemas.microsoft.com/office/powerpoint/2010/main" val="88100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956725"/>
          </a:xfrm>
        </p:spPr>
        <p:txBody>
          <a:bodyPr/>
          <a:lstStyle/>
          <a:p>
            <a:r>
              <a:rPr lang="en-US" sz="2800" dirty="0" smtClean="0"/>
              <a:t>Customizing 2015 CDS Benchmarking Report Graphs, in Five Steps (cont’d)</a:t>
            </a:r>
            <a:endParaRPr lang="en-US" sz="2800" dirty="0"/>
          </a:p>
        </p:txBody>
      </p:sp>
      <p:sp>
        <p:nvSpPr>
          <p:cNvPr id="14" name="Content Placeholder 13"/>
          <p:cNvSpPr>
            <a:spLocks noGrp="1"/>
          </p:cNvSpPr>
          <p:nvPr>
            <p:ph idx="1"/>
          </p:nvPr>
        </p:nvSpPr>
        <p:spPr>
          <a:xfrm>
            <a:off x="228601" y="1473202"/>
            <a:ext cx="4495800" cy="4622798"/>
          </a:xfrm>
        </p:spPr>
        <p:txBody>
          <a:bodyPr/>
          <a:lstStyle/>
          <a:p>
            <a:pPr marL="342900" indent="-342900">
              <a:buFont typeface="+mj-lt"/>
              <a:buAutoNum type="arabicPeriod" startAt="4"/>
            </a:pPr>
            <a:r>
              <a:rPr lang="en-US" sz="1800" dirty="0" smtClean="0"/>
              <a:t>Enter </a:t>
            </a:r>
            <a:r>
              <a:rPr lang="en-US" sz="1800" dirty="0"/>
              <a:t>data for your institution where indicated in the </a:t>
            </a:r>
            <a:r>
              <a:rPr lang="en-US" sz="1800" dirty="0" smtClean="0"/>
              <a:t>Excel </a:t>
            </a:r>
            <a:r>
              <a:rPr lang="en-US" sz="1800" dirty="0"/>
              <a:t>spreadsheet</a:t>
            </a:r>
            <a:r>
              <a:rPr lang="en-US" sz="1800" dirty="0" smtClean="0"/>
              <a:t>.</a:t>
            </a:r>
            <a:endParaRPr lang="en-US" sz="1800" dirty="0"/>
          </a:p>
        </p:txBody>
      </p:sp>
      <p:pic>
        <p:nvPicPr>
          <p:cNvPr id="5" name="Picture 4"/>
          <p:cNvPicPr>
            <a:picLocks noChangeAspect="1"/>
          </p:cNvPicPr>
          <p:nvPr/>
        </p:nvPicPr>
        <p:blipFill rotWithShape="1">
          <a:blip r:embed="rId3"/>
          <a:srcRect l="1" r="50001"/>
          <a:stretch/>
        </p:blipFill>
        <p:spPr>
          <a:xfrm>
            <a:off x="304800" y="2819400"/>
            <a:ext cx="4056305" cy="19812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876800" y="2362200"/>
            <a:ext cx="3733800" cy="2727257"/>
          </a:xfrm>
          <a:prstGeom prst="rect">
            <a:avLst/>
          </a:prstGeom>
          <a:ln>
            <a:noFill/>
          </a:ln>
          <a:effectLst>
            <a:outerShdw blurRad="292100" dist="139700" dir="2700000" algn="tl" rotWithShape="0">
              <a:srgbClr val="333333">
                <a:alpha val="65000"/>
              </a:srgbClr>
            </a:outerShdw>
          </a:effectLst>
        </p:spPr>
      </p:pic>
      <p:sp>
        <p:nvSpPr>
          <p:cNvPr id="15" name="Slide Number Placeholder 14"/>
          <p:cNvSpPr>
            <a:spLocks noGrp="1"/>
          </p:cNvSpPr>
          <p:nvPr>
            <p:ph type="sldNum" sz="quarter" idx="4"/>
          </p:nvPr>
        </p:nvSpPr>
        <p:spPr/>
        <p:txBody>
          <a:bodyPr/>
          <a:lstStyle/>
          <a:p>
            <a:fld id="{57E31C96-9645-D544-B01F-A6D62502A709}" type="slidenum">
              <a:rPr lang="en-US" smtClean="0"/>
              <a:pPr/>
              <a:t>6</a:t>
            </a:fld>
            <a:endParaRPr lang="en-US"/>
          </a:p>
        </p:txBody>
      </p:sp>
      <p:sp>
        <p:nvSpPr>
          <p:cNvPr id="12" name="Content Placeholder 13"/>
          <p:cNvSpPr txBox="1">
            <a:spLocks/>
          </p:cNvSpPr>
          <p:nvPr/>
        </p:nvSpPr>
        <p:spPr>
          <a:xfrm>
            <a:off x="4495800" y="1447800"/>
            <a:ext cx="4495800" cy="4622798"/>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startAt="5"/>
            </a:pPr>
            <a:r>
              <a:rPr lang="en-US" sz="1800" dirty="0" smtClean="0"/>
              <a:t>Check to make sure data for “My Institution” are now visible.</a:t>
            </a:r>
          </a:p>
          <a:p>
            <a:pPr marL="0" indent="0">
              <a:buNone/>
            </a:pPr>
            <a:endParaRPr lang="en-US" sz="1800" dirty="0"/>
          </a:p>
        </p:txBody>
      </p:sp>
    </p:spTree>
    <p:extLst>
      <p:ext uri="{BB962C8B-B14F-4D97-AF65-F5344CB8AC3E}">
        <p14:creationId xmlns:p14="http://schemas.microsoft.com/office/powerpoint/2010/main" val="361063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Introduction to Benchmarking</a:t>
            </a:r>
            <a:endParaRPr lang="en-US" sz="2800" dirty="0"/>
          </a:p>
        </p:txBody>
      </p:sp>
      <p:sp>
        <p:nvSpPr>
          <p:cNvPr id="3" name="Content Placeholder 2"/>
          <p:cNvSpPr>
            <a:spLocks noGrp="1"/>
          </p:cNvSpPr>
          <p:nvPr>
            <p:ph idx="1"/>
          </p:nvPr>
        </p:nvSpPr>
        <p:spPr>
          <a:xfrm>
            <a:off x="606829" y="1066801"/>
            <a:ext cx="8079971" cy="3733800"/>
          </a:xfrm>
        </p:spPr>
        <p:txBody>
          <a:bodyPr/>
          <a:lstStyle/>
          <a:p>
            <a:pPr marL="0" indent="0">
              <a:buNone/>
            </a:pPr>
            <a:r>
              <a:rPr lang="en-US" sz="1200" dirty="0" smtClean="0">
                <a:solidFill>
                  <a:schemeClr val="tx1"/>
                </a:solidFill>
              </a:rPr>
              <a:t>Today’s institution must run efficiently and effectively. Having a clear understanding of your organization’s financial, staffing, and operational status is critical to making informed decisions and optimizing the impact of IT; having the same information about your peers and aspirant peers is even better. </a:t>
            </a:r>
          </a:p>
        </p:txBody>
      </p:sp>
      <p:sp>
        <p:nvSpPr>
          <p:cNvPr id="4" name="Slide Number Placeholder 3"/>
          <p:cNvSpPr>
            <a:spLocks noGrp="1"/>
          </p:cNvSpPr>
          <p:nvPr>
            <p:ph type="sldNum" sz="quarter" idx="4"/>
          </p:nvPr>
        </p:nvSpPr>
        <p:spPr/>
        <p:txBody>
          <a:bodyPr/>
          <a:lstStyle/>
          <a:p>
            <a:fld id="{57E31C96-9645-D544-B01F-A6D62502A709}"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45967138"/>
              </p:ext>
            </p:extLst>
          </p:nvPr>
        </p:nvGraphicFramePr>
        <p:xfrm>
          <a:off x="685800" y="2133600"/>
          <a:ext cx="7924800" cy="3276600"/>
        </p:xfrm>
        <a:graphic>
          <a:graphicData uri="http://schemas.openxmlformats.org/drawingml/2006/table">
            <a:tbl>
              <a:tblPr firstRow="1" bandRow="1">
                <a:tableStyleId>{793D81CF-94F2-401A-BA57-92F5A7B2D0C5}</a:tableStyleId>
              </a:tblPr>
              <a:tblGrid>
                <a:gridCol w="3738113"/>
                <a:gridCol w="4186687"/>
              </a:tblGrid>
              <a:tr h="285749">
                <a:tc>
                  <a:txBody>
                    <a:bodyPr/>
                    <a:lstStyle/>
                    <a:p>
                      <a:pPr marL="0" indent="0">
                        <a:buNone/>
                      </a:pPr>
                      <a:r>
                        <a:rPr lang="en-US" sz="1000" dirty="0" smtClean="0">
                          <a:latin typeface="Arial" panose="020B0604020202020204" pitchFamily="34" charset="0"/>
                          <a:cs typeface="Arial" panose="020B0604020202020204" pitchFamily="34" charset="0"/>
                        </a:rPr>
                        <a:t>You can:</a:t>
                      </a:r>
                      <a:endParaRPr lang="en-US" sz="1000" dirty="0" smtClean="0">
                        <a:solidFill>
                          <a:schemeClr val="tx1"/>
                        </a:solidFill>
                        <a:latin typeface="Arial" panose="020B0604020202020204" pitchFamily="34" charset="0"/>
                        <a:cs typeface="Arial" panose="020B0604020202020204" pitchFamily="34" charset="0"/>
                      </a:endParaRPr>
                    </a:p>
                  </a:txBody>
                  <a:tcPr anchor="b"/>
                </a:tc>
                <a:tc>
                  <a:txBody>
                    <a:bodyPr/>
                    <a:lstStyle/>
                    <a:p>
                      <a:r>
                        <a:rPr lang="en-US" sz="1000" dirty="0" smtClean="0">
                          <a:latin typeface="Arial" panose="020B0604020202020204" pitchFamily="34" charset="0"/>
                          <a:cs typeface="Arial" panose="020B0604020202020204" pitchFamily="34" charset="0"/>
                        </a:rPr>
                        <a:t>With</a:t>
                      </a:r>
                      <a:r>
                        <a:rPr lang="en-US" sz="1000" baseline="0" dirty="0" smtClean="0">
                          <a:latin typeface="Arial" panose="020B0604020202020204" pitchFamily="34" charset="0"/>
                          <a:cs typeface="Arial" panose="020B0604020202020204" pitchFamily="34" charset="0"/>
                        </a:rPr>
                        <a:t> CDS benchmarking data </a:t>
                      </a:r>
                      <a:r>
                        <a:rPr lang="en-US" sz="1000" dirty="0" smtClean="0">
                          <a:latin typeface="Arial" panose="020B0604020202020204" pitchFamily="34" charset="0"/>
                          <a:cs typeface="Arial" panose="020B0604020202020204" pitchFamily="34" charset="0"/>
                        </a:rPr>
                        <a:t>on:</a:t>
                      </a:r>
                      <a:endParaRPr lang="en-US" sz="1000" dirty="0">
                        <a:latin typeface="Arial" panose="020B0604020202020204" pitchFamily="34" charset="0"/>
                        <a:cs typeface="Arial" panose="020B0604020202020204" pitchFamily="34" charset="0"/>
                      </a:endParaRPr>
                    </a:p>
                  </a:txBody>
                  <a:tcPr anchor="b"/>
                </a:tc>
              </a:tr>
              <a:tr h="704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Make the case for additional resources by comparing resource allocations to those</a:t>
                      </a:r>
                      <a:r>
                        <a:rPr lang="en-US" sz="1000" baseline="0" dirty="0" smtClean="0">
                          <a:latin typeface="Arial" panose="020B0604020202020204" pitchFamily="34" charset="0"/>
                          <a:cs typeface="Arial" panose="020B0604020202020204" pitchFamily="34" charset="0"/>
                        </a:rPr>
                        <a:t> of</a:t>
                      </a:r>
                      <a:r>
                        <a:rPr lang="en-US" sz="1000" dirty="0" smtClean="0">
                          <a:latin typeface="Arial" panose="020B0604020202020204" pitchFamily="34" charset="0"/>
                          <a:cs typeface="Arial" panose="020B0604020202020204" pitchFamily="34" charset="0"/>
                        </a:rPr>
                        <a:t> peers or estimating the level of investment required to achieve a certain output or service level.</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00" dirty="0" smtClean="0">
                          <a:solidFill>
                            <a:srgbClr val="000000"/>
                          </a:solidFill>
                          <a:latin typeface="Arial" panose="020B0604020202020204" pitchFamily="34" charset="0"/>
                          <a:ea typeface="Lucida Grande"/>
                          <a:cs typeface="Arial" panose="020B0604020202020204" pitchFamily="34" charset="0"/>
                        </a:rPr>
                        <a:t>Central IT FTEs per 1,000 institutional FTEs</a:t>
                      </a:r>
                      <a:endParaRPr lang="en-US" sz="1000" dirty="0" smtClean="0">
                        <a:latin typeface="Arial" panose="020B0604020202020204" pitchFamily="34" charset="0"/>
                        <a:cs typeface="Arial" panose="020B0604020202020204" pitchFamily="34" charset="0"/>
                      </a:endParaRPr>
                    </a:p>
                    <a:p>
                      <a:pPr marL="171450" indent="-171450">
                        <a:buFont typeface="Arial"/>
                        <a:buChar char="•"/>
                      </a:pPr>
                      <a:r>
                        <a:rPr lang="en-US" sz="1000" dirty="0" smtClean="0">
                          <a:solidFill>
                            <a:srgbClr val="000000"/>
                          </a:solidFill>
                          <a:latin typeface="Arial" panose="020B0604020202020204" pitchFamily="34" charset="0"/>
                          <a:ea typeface="Lucida Grande"/>
                          <a:cs typeface="Arial" panose="020B0604020202020204" pitchFamily="34" charset="0"/>
                        </a:rPr>
                        <a:t>Total central IT spending per institutional FTE (students, faculty, and staff)</a:t>
                      </a:r>
                      <a:endParaRPr lang="en-US" sz="1000" dirty="0">
                        <a:latin typeface="Arial" panose="020B0604020202020204" pitchFamily="34" charset="0"/>
                        <a:cs typeface="Arial" panose="020B0604020202020204" pitchFamily="34" charset="0"/>
                      </a:endParaRPr>
                    </a:p>
                  </a:txBody>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Make the case for organizational structure or governance by uncovering best practices for IT leader reporting structures, IT governance structures, or distributed IT service delivery models.</a:t>
                      </a:r>
                    </a:p>
                  </a:txBody>
                  <a:tcPr/>
                </a:tc>
                <a:tc>
                  <a:txBody>
                    <a:bodyPr/>
                    <a:lstStyle/>
                    <a:p>
                      <a:pPr marL="171450" indent="-171450">
                        <a:buFont typeface="Arial"/>
                        <a:buChar char="•"/>
                      </a:pPr>
                      <a:r>
                        <a:rPr lang="en-US" sz="1000" dirty="0" smtClean="0">
                          <a:latin typeface="Arial" panose="020B0604020202020204" pitchFamily="34" charset="0"/>
                          <a:cs typeface="Arial" panose="020B0604020202020204" pitchFamily="34" charset="0"/>
                        </a:rPr>
                        <a:t>CIO</a:t>
                      </a:r>
                      <a:r>
                        <a:rPr lang="en-US" sz="1000" baseline="0" dirty="0" smtClean="0">
                          <a:latin typeface="Arial" panose="020B0604020202020204" pitchFamily="34" charset="0"/>
                          <a:cs typeface="Arial" panose="020B0604020202020204" pitchFamily="34" charset="0"/>
                        </a:rPr>
                        <a:t> reporting line</a:t>
                      </a:r>
                    </a:p>
                    <a:p>
                      <a:pPr marL="171450" indent="-171450">
                        <a:buFont typeface="Arial"/>
                        <a:buChar char="•"/>
                      </a:pPr>
                      <a:r>
                        <a:rPr lang="en-US" sz="1000" baseline="0" dirty="0" smtClean="0">
                          <a:latin typeface="Arial" panose="020B0604020202020204" pitchFamily="34" charset="0"/>
                          <a:cs typeface="Arial" panose="020B0604020202020204" pitchFamily="34" charset="0"/>
                        </a:rPr>
                        <a:t>IT governance maturity</a:t>
                      </a:r>
                    </a:p>
                    <a:p>
                      <a:pPr marL="171450" indent="-171450">
                        <a:buFont typeface="Arial"/>
                        <a:buChar char="•"/>
                      </a:pPr>
                      <a:r>
                        <a:rPr lang="en-US" sz="1000" dirty="0" smtClean="0">
                          <a:latin typeface="Arial" panose="020B0604020202020204" pitchFamily="34" charset="0"/>
                          <a:cs typeface="Arial" panose="020B0604020202020204" pitchFamily="34" charset="0"/>
                        </a:rPr>
                        <a:t>Organizational units</a:t>
                      </a:r>
                      <a:r>
                        <a:rPr lang="en-US" sz="1000" baseline="0" dirty="0" smtClean="0">
                          <a:latin typeface="Arial" panose="020B0604020202020204" pitchFamily="34" charset="0"/>
                          <a:cs typeface="Arial" panose="020B0604020202020204" pitchFamily="34" charset="0"/>
                        </a:rPr>
                        <a:t> responsible for more than 100 IT functions</a:t>
                      </a:r>
                      <a:endParaRPr lang="en-US" sz="1000" dirty="0">
                        <a:latin typeface="Arial" panose="020B0604020202020204" pitchFamily="34" charset="0"/>
                        <a:cs typeface="Arial" panose="020B0604020202020204" pitchFamily="34" charset="0"/>
                      </a:endParaRPr>
                    </a:p>
                  </a:txBody>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Calibrate your performance against best practices and “best in class” institutions that have set the bar for your institution. </a:t>
                      </a:r>
                    </a:p>
                  </a:txBody>
                  <a:tcPr/>
                </a:tc>
                <a:tc>
                  <a:txBody>
                    <a:bodyPr/>
                    <a:lstStyle/>
                    <a:p>
                      <a:pPr marL="171450" indent="-171450">
                        <a:buFont typeface="Arial"/>
                        <a:buChar char="•"/>
                      </a:pPr>
                      <a:r>
                        <a:rPr lang="en-US" sz="1000" baseline="0" dirty="0" smtClean="0">
                          <a:latin typeface="Arial" panose="020B0604020202020204" pitchFamily="34" charset="0"/>
                          <a:cs typeface="Arial" panose="020B0604020202020204" pitchFamily="34" charset="0"/>
                        </a:rPr>
                        <a:t>CDS participants have the ability to customize benchmarking assessments by selecting specific peer institutions with which to compare.</a:t>
                      </a:r>
                      <a:endParaRPr lang="en-US" sz="1000" dirty="0">
                        <a:latin typeface="Arial" panose="020B0604020202020204" pitchFamily="34" charset="0"/>
                        <a:cs typeface="Arial" panose="020B0604020202020204" pitchFamily="34" charset="0"/>
                      </a:endParaRPr>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Communicate the value of IT by comparing service portfolios and service performance to financial investment. </a:t>
                      </a:r>
                    </a:p>
                  </a:txBody>
                  <a:tcPr/>
                </a:tc>
                <a:tc>
                  <a:txBody>
                    <a:bodyPr/>
                    <a:lstStyle/>
                    <a:p>
                      <a:pPr marL="171450" indent="-171450">
                        <a:buFont typeface="Arial"/>
                        <a:buChar char="•"/>
                      </a:pPr>
                      <a:r>
                        <a:rPr lang="en-US" sz="1000" dirty="0" smtClean="0">
                          <a:latin typeface="Arial" panose="020B0604020202020204" pitchFamily="34" charset="0"/>
                          <a:cs typeface="Arial" panose="020B0604020202020204" pitchFamily="34" charset="0"/>
                        </a:rPr>
                        <a:t>Services provided by central IT compared</a:t>
                      </a:r>
                      <a:r>
                        <a:rPr lang="en-US" sz="1000" baseline="0" dirty="0" smtClean="0">
                          <a:latin typeface="Arial" panose="020B0604020202020204" pitchFamily="34" charset="0"/>
                          <a:cs typeface="Arial" panose="020B0604020202020204" pitchFamily="34" charset="0"/>
                        </a:rPr>
                        <a:t> to total IT expenditures and IT expenditures by IT domain area.</a:t>
                      </a:r>
                      <a:endParaRPr lang="en-US" sz="1000" dirty="0">
                        <a:latin typeface="Arial" panose="020B0604020202020204" pitchFamily="34" charset="0"/>
                        <a:cs typeface="Arial" panose="020B0604020202020204" pitchFamily="34" charset="0"/>
                      </a:endParaRPr>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Assess the relative maturity of strategic initiatives such as e-learning, student success technologies, and analytics.</a:t>
                      </a:r>
                    </a:p>
                  </a:txBody>
                  <a:tcPr/>
                </a:tc>
                <a:tc>
                  <a:txBody>
                    <a:bodyPr/>
                    <a:lstStyle/>
                    <a:p>
                      <a:pPr marL="171450" indent="-171450">
                        <a:buFont typeface="Arial"/>
                        <a:buChar char="•"/>
                      </a:pPr>
                      <a:r>
                        <a:rPr lang="en-US" sz="1000" dirty="0" smtClean="0">
                          <a:latin typeface="Arial" panose="020B0604020202020204" pitchFamily="34" charset="0"/>
                          <a:cs typeface="Arial" panose="020B0604020202020204" pitchFamily="34" charset="0"/>
                        </a:rPr>
                        <a:t>IT</a:t>
                      </a:r>
                      <a:r>
                        <a:rPr lang="en-US" sz="1000" baseline="0" dirty="0" smtClean="0">
                          <a:latin typeface="Arial" panose="020B0604020202020204" pitchFamily="34" charset="0"/>
                          <a:cs typeface="Arial" panose="020B0604020202020204" pitchFamily="34" charset="0"/>
                        </a:rPr>
                        <a:t> maturity for seven IT capabilities, including e-learning, student success technologies, and analytics.</a:t>
                      </a:r>
                      <a:endParaRPr lang="en-US" sz="1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09283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hevron 28"/>
          <p:cNvSpPr/>
          <p:nvPr/>
        </p:nvSpPr>
        <p:spPr>
          <a:xfrm rot="16200000">
            <a:off x="2257150" y="2026971"/>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16200000">
            <a:off x="4235715" y="2189252"/>
            <a:ext cx="304800" cy="45720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34974" y="237869"/>
            <a:ext cx="8404225" cy="729971"/>
          </a:xfrm>
        </p:spPr>
        <p:txBody>
          <a:bodyPr/>
          <a:lstStyle/>
          <a:p>
            <a:r>
              <a:rPr lang="en-US" sz="2800" dirty="0" smtClean="0">
                <a:solidFill>
                  <a:schemeClr val="tx1"/>
                </a:solidFill>
              </a:rPr>
              <a:t>Steps for </a:t>
            </a:r>
            <a:r>
              <a:rPr lang="en-US" sz="2800" dirty="0">
                <a:solidFill>
                  <a:schemeClr val="tx1"/>
                </a:solidFill>
              </a:rPr>
              <a:t>a </a:t>
            </a:r>
            <a:r>
              <a:rPr lang="en-US" sz="2800" dirty="0" smtClean="0">
                <a:solidFill>
                  <a:schemeClr val="tx1"/>
                </a:solidFill>
              </a:rPr>
              <a:t>Successful Benchmarking Assessment</a:t>
            </a:r>
            <a:endParaRPr lang="en-US" sz="2800" dirty="0"/>
          </a:p>
        </p:txBody>
      </p:sp>
      <p:sp>
        <p:nvSpPr>
          <p:cNvPr id="4" name="Slide Number Placeholder 3"/>
          <p:cNvSpPr>
            <a:spLocks noGrp="1"/>
          </p:cNvSpPr>
          <p:nvPr>
            <p:ph type="sldNum" sz="quarter" idx="4"/>
          </p:nvPr>
        </p:nvSpPr>
        <p:spPr>
          <a:xfrm>
            <a:off x="0" y="6456453"/>
            <a:ext cx="990600" cy="381000"/>
          </a:xfrm>
        </p:spPr>
        <p:txBody>
          <a:bodyPr/>
          <a:lstStyle/>
          <a:p>
            <a:fld id="{57E31C96-9645-D544-B01F-A6D62502A709}" type="slidenum">
              <a:rPr lang="en-US" smtClean="0"/>
              <a:pPr/>
              <a:t>8</a:t>
            </a:fld>
            <a:endParaRPr lang="en-US"/>
          </a:p>
        </p:txBody>
      </p:sp>
      <p:grpSp>
        <p:nvGrpSpPr>
          <p:cNvPr id="57" name="Group 56"/>
          <p:cNvGrpSpPr/>
          <p:nvPr/>
        </p:nvGrpSpPr>
        <p:grpSpPr>
          <a:xfrm>
            <a:off x="1081458" y="741452"/>
            <a:ext cx="6167172" cy="5643897"/>
            <a:chOff x="793473" y="73675"/>
            <a:chExt cx="7227147" cy="6720210"/>
          </a:xfrm>
        </p:grpSpPr>
        <p:grpSp>
          <p:nvGrpSpPr>
            <p:cNvPr id="41" name="Group 40"/>
            <p:cNvGrpSpPr/>
            <p:nvPr/>
          </p:nvGrpSpPr>
          <p:grpSpPr>
            <a:xfrm>
              <a:off x="793473" y="73675"/>
              <a:ext cx="7227147" cy="6720210"/>
              <a:chOff x="793473" y="73675"/>
              <a:chExt cx="7227147" cy="6720210"/>
            </a:xfrm>
          </p:grpSpPr>
          <p:sp>
            <p:nvSpPr>
              <p:cNvPr id="42" name="Block Arc 41"/>
              <p:cNvSpPr/>
              <p:nvPr/>
            </p:nvSpPr>
            <p:spPr>
              <a:xfrm rot="13459274">
                <a:off x="1300410" y="73675"/>
                <a:ext cx="6720210" cy="6720210"/>
              </a:xfrm>
              <a:prstGeom prst="blockArc">
                <a:avLst>
                  <a:gd name="adj1" fmla="val 6377"/>
                  <a:gd name="adj2" fmla="val 21593623"/>
                  <a:gd name="adj3" fmla="val 4640"/>
                </a:avLst>
              </a:prstGeom>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sp>
          <p:sp>
            <p:nvSpPr>
              <p:cNvPr id="43" name="Freeform 42"/>
              <p:cNvSpPr/>
              <p:nvPr/>
            </p:nvSpPr>
            <p:spPr>
              <a:xfrm>
                <a:off x="3441292" y="2214562"/>
                <a:ext cx="2428875" cy="2428875"/>
              </a:xfrm>
              <a:custGeom>
                <a:avLst/>
                <a:gdLst>
                  <a:gd name="connsiteX0" fmla="*/ 0 w 2428875"/>
                  <a:gd name="connsiteY0" fmla="*/ 1214438 h 2428875"/>
                  <a:gd name="connsiteX1" fmla="*/ 1214438 w 2428875"/>
                  <a:gd name="connsiteY1" fmla="*/ 0 h 2428875"/>
                  <a:gd name="connsiteX2" fmla="*/ 2428876 w 2428875"/>
                  <a:gd name="connsiteY2" fmla="*/ 1214438 h 2428875"/>
                  <a:gd name="connsiteX3" fmla="*/ 1214438 w 2428875"/>
                  <a:gd name="connsiteY3" fmla="*/ 2428876 h 2428875"/>
                  <a:gd name="connsiteX4" fmla="*/ 0 w 2428875"/>
                  <a:gd name="connsiteY4" fmla="*/ 1214438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5" h="2428875">
                    <a:moveTo>
                      <a:pt x="0" y="1214438"/>
                    </a:moveTo>
                    <a:cubicBezTo>
                      <a:pt x="0" y="543722"/>
                      <a:pt x="543722" y="0"/>
                      <a:pt x="1214438" y="0"/>
                    </a:cubicBezTo>
                    <a:cubicBezTo>
                      <a:pt x="1885154" y="0"/>
                      <a:pt x="2428876" y="543722"/>
                      <a:pt x="2428876" y="1214438"/>
                    </a:cubicBezTo>
                    <a:cubicBezTo>
                      <a:pt x="2428876" y="1885154"/>
                      <a:pt x="1885154" y="2428876"/>
                      <a:pt x="1214438" y="2428876"/>
                    </a:cubicBezTo>
                    <a:cubicBezTo>
                      <a:pt x="543722" y="2428876"/>
                      <a:pt x="0" y="1885154"/>
                      <a:pt x="0" y="1214438"/>
                    </a:cubicBez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381101" tIns="381101" rIns="381101" bIns="381101" numCol="1" spcCol="1270" anchor="ctr" anchorCtr="0">
                <a:noAutofit/>
              </a:bodyPr>
              <a:lstStyle/>
              <a:p>
                <a:pPr lvl="0" algn="ctr" defTabSz="889000">
                  <a:lnSpc>
                    <a:spcPct val="90000"/>
                  </a:lnSpc>
                  <a:spcBef>
                    <a:spcPct val="0"/>
                  </a:spcBef>
                  <a:spcAft>
                    <a:spcPct val="35000"/>
                  </a:spcAft>
                </a:pPr>
                <a:endParaRPr lang="en-US" sz="1200" b="1" kern="1200" dirty="0"/>
              </a:p>
            </p:txBody>
          </p:sp>
          <p:sp>
            <p:nvSpPr>
              <p:cNvPr id="44" name="Freeform 43"/>
              <p:cNvSpPr/>
              <p:nvPr/>
            </p:nvSpPr>
            <p:spPr>
              <a:xfrm rot="20011736">
                <a:off x="793473" y="476382"/>
                <a:ext cx="3037549" cy="1076268"/>
              </a:xfrm>
              <a:custGeom>
                <a:avLst/>
                <a:gdLst>
                  <a:gd name="connsiteX0" fmla="*/ 0 w 2584493"/>
                  <a:gd name="connsiteY0" fmla="*/ 0 h 1076268"/>
                  <a:gd name="connsiteX1" fmla="*/ 2046359 w 2584493"/>
                  <a:gd name="connsiteY1" fmla="*/ 0 h 1076268"/>
                  <a:gd name="connsiteX2" fmla="*/ 2584493 w 2584493"/>
                  <a:gd name="connsiteY2" fmla="*/ 538134 h 1076268"/>
                  <a:gd name="connsiteX3" fmla="*/ 2046359 w 2584493"/>
                  <a:gd name="connsiteY3" fmla="*/ 1076268 h 1076268"/>
                  <a:gd name="connsiteX4" fmla="*/ 0 w 2584493"/>
                  <a:gd name="connsiteY4" fmla="*/ 1076268 h 1076268"/>
                  <a:gd name="connsiteX5" fmla="*/ 538134 w 2584493"/>
                  <a:gd name="connsiteY5" fmla="*/ 538134 h 1076268"/>
                  <a:gd name="connsiteX6" fmla="*/ 0 w 2584493"/>
                  <a:gd name="connsiteY6" fmla="*/ 0 h 107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493" h="1076268">
                    <a:moveTo>
                      <a:pt x="0" y="0"/>
                    </a:moveTo>
                    <a:lnTo>
                      <a:pt x="2046359" y="0"/>
                    </a:lnTo>
                    <a:lnTo>
                      <a:pt x="2584493" y="538134"/>
                    </a:lnTo>
                    <a:lnTo>
                      <a:pt x="2046359" y="1076268"/>
                    </a:lnTo>
                    <a:lnTo>
                      <a:pt x="0" y="1076268"/>
                    </a:lnTo>
                    <a:lnTo>
                      <a:pt x="538134" y="538134"/>
                    </a:lnTo>
                    <a:lnTo>
                      <a:pt x="0" y="0"/>
                    </a:lnTo>
                    <a:close/>
                  </a:path>
                </a:pathLst>
              </a:custGeom>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r>
                  <a:rPr lang="en-US" sz="1400" b="1" dirty="0" smtClean="0">
                    <a:solidFill>
                      <a:schemeClr val="bg1"/>
                    </a:solidFill>
                  </a:rPr>
                  <a:t>7. Improve</a:t>
                </a:r>
                <a:r>
                  <a:rPr lang="en-US" sz="1400" dirty="0">
                    <a:solidFill>
                      <a:schemeClr val="bg1"/>
                    </a:solidFill>
                  </a:rPr>
                  <a:t>. </a:t>
                </a:r>
                <a:endParaRPr lang="en-US" sz="1400" dirty="0" smtClean="0">
                  <a:solidFill>
                    <a:schemeClr val="bg1"/>
                  </a:solidFill>
                </a:endParaRPr>
              </a:p>
              <a:p>
                <a:pPr algn="ctr"/>
                <a:r>
                  <a:rPr lang="en-US" sz="1200" dirty="0" smtClean="0">
                    <a:solidFill>
                      <a:schemeClr val="bg1"/>
                    </a:solidFill>
                  </a:rPr>
                  <a:t>       Explore </a:t>
                </a:r>
                <a:r>
                  <a:rPr lang="en-US" sz="1200" dirty="0">
                    <a:solidFill>
                      <a:schemeClr val="bg1"/>
                    </a:solidFill>
                  </a:rPr>
                  <a:t>options for improving </a:t>
                </a:r>
                <a:endParaRPr lang="en-US" sz="1200" dirty="0" smtClean="0">
                  <a:solidFill>
                    <a:schemeClr val="bg1"/>
                  </a:solidFill>
                </a:endParaRPr>
              </a:p>
              <a:p>
                <a:pPr algn="ctr"/>
                <a:r>
                  <a:rPr lang="en-US" sz="1200" dirty="0" smtClean="0">
                    <a:solidFill>
                      <a:schemeClr val="bg1"/>
                    </a:solidFill>
                  </a:rPr>
                  <a:t>    upon </a:t>
                </a:r>
                <a:r>
                  <a:rPr lang="en-US" sz="1200" dirty="0">
                    <a:solidFill>
                      <a:schemeClr val="bg1"/>
                    </a:solidFill>
                  </a:rPr>
                  <a:t>any or all elements of a benchmarking effort.  </a:t>
                </a:r>
              </a:p>
            </p:txBody>
          </p:sp>
        </p:grpSp>
        <p:sp>
          <p:nvSpPr>
            <p:cNvPr id="46" name="Block Arc 45"/>
            <p:cNvSpPr/>
            <p:nvPr/>
          </p:nvSpPr>
          <p:spPr>
            <a:xfrm>
              <a:off x="2219191" y="991573"/>
              <a:ext cx="4957544" cy="4957544"/>
            </a:xfrm>
            <a:prstGeom prst="blockArc">
              <a:avLst>
                <a:gd name="adj1" fmla="val 7560000"/>
                <a:gd name="adj2" fmla="val 1188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47" name="Block Arc 46"/>
            <p:cNvSpPr/>
            <p:nvPr/>
          </p:nvSpPr>
          <p:spPr>
            <a:xfrm>
              <a:off x="2219191" y="991573"/>
              <a:ext cx="4957544" cy="4957544"/>
            </a:xfrm>
            <a:prstGeom prst="blockArc">
              <a:avLst>
                <a:gd name="adj1" fmla="val 3240000"/>
                <a:gd name="adj2" fmla="val 756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48" name="Block Arc 47"/>
            <p:cNvSpPr/>
            <p:nvPr/>
          </p:nvSpPr>
          <p:spPr>
            <a:xfrm>
              <a:off x="2219191" y="991573"/>
              <a:ext cx="4957544" cy="4957544"/>
            </a:xfrm>
            <a:prstGeom prst="blockArc">
              <a:avLst>
                <a:gd name="adj1" fmla="val 20520000"/>
                <a:gd name="adj2" fmla="val 324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49" name="Block Arc 48"/>
            <p:cNvSpPr/>
            <p:nvPr/>
          </p:nvSpPr>
          <p:spPr>
            <a:xfrm>
              <a:off x="2219191" y="991573"/>
              <a:ext cx="4957544" cy="4957544"/>
            </a:xfrm>
            <a:prstGeom prst="blockArc">
              <a:avLst>
                <a:gd name="adj1" fmla="val 16200000"/>
                <a:gd name="adj2" fmla="val 2052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50" name="Freeform 49"/>
            <p:cNvSpPr/>
            <p:nvPr/>
          </p:nvSpPr>
          <p:spPr>
            <a:xfrm>
              <a:off x="3505190" y="2285999"/>
              <a:ext cx="2278327" cy="2278327"/>
            </a:xfrm>
            <a:custGeom>
              <a:avLst/>
              <a:gdLst>
                <a:gd name="connsiteX0" fmla="*/ 0 w 2278327"/>
                <a:gd name="connsiteY0" fmla="*/ 1139164 h 2278327"/>
                <a:gd name="connsiteX1" fmla="*/ 1139164 w 2278327"/>
                <a:gd name="connsiteY1" fmla="*/ 0 h 2278327"/>
                <a:gd name="connsiteX2" fmla="*/ 2278328 w 2278327"/>
                <a:gd name="connsiteY2" fmla="*/ 1139164 h 2278327"/>
                <a:gd name="connsiteX3" fmla="*/ 1139164 w 2278327"/>
                <a:gd name="connsiteY3" fmla="*/ 2278328 h 2278327"/>
                <a:gd name="connsiteX4" fmla="*/ 0 w 2278327"/>
                <a:gd name="connsiteY4" fmla="*/ 1139164 h 2278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27" h="2278327">
                  <a:moveTo>
                    <a:pt x="0" y="1139164"/>
                  </a:moveTo>
                  <a:cubicBezTo>
                    <a:pt x="0" y="510021"/>
                    <a:pt x="510021" y="0"/>
                    <a:pt x="1139164" y="0"/>
                  </a:cubicBezTo>
                  <a:cubicBezTo>
                    <a:pt x="1768307" y="0"/>
                    <a:pt x="2278328" y="510021"/>
                    <a:pt x="2278328" y="1139164"/>
                  </a:cubicBezTo>
                  <a:cubicBezTo>
                    <a:pt x="2278328" y="1768307"/>
                    <a:pt x="1768307" y="2278328"/>
                    <a:pt x="1139164" y="2278328"/>
                  </a:cubicBezTo>
                  <a:cubicBezTo>
                    <a:pt x="510021" y="2278328"/>
                    <a:pt x="0" y="1768307"/>
                    <a:pt x="0" y="1139164"/>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359053" tIns="359053" rIns="359053" bIns="359053" numCol="1" spcCol="1270" anchor="ctr" anchorCtr="0">
              <a:noAutofit/>
            </a:bodyPr>
            <a:lstStyle/>
            <a:p>
              <a:pPr algn="ctr" defTabSz="889000">
                <a:lnSpc>
                  <a:spcPct val="90000"/>
                </a:lnSpc>
                <a:spcBef>
                  <a:spcPct val="0"/>
                </a:spcBef>
                <a:spcAft>
                  <a:spcPct val="35000"/>
                </a:spcAft>
              </a:pPr>
              <a:r>
                <a:rPr lang="en-US" sz="1400" b="1" dirty="0" smtClean="0">
                  <a:solidFill>
                    <a:schemeClr val="tx1"/>
                  </a:solidFill>
                </a:rPr>
                <a:t>1. Identify </a:t>
              </a:r>
              <a:r>
                <a:rPr lang="en-US" sz="1400" b="1" dirty="0">
                  <a:solidFill>
                    <a:schemeClr val="tx1"/>
                  </a:solidFill>
                </a:rPr>
                <a:t>your </a:t>
              </a:r>
              <a:r>
                <a:rPr lang="en-US" sz="1400" b="1" dirty="0" smtClean="0">
                  <a:solidFill>
                    <a:schemeClr val="tx1"/>
                  </a:solidFill>
                </a:rPr>
                <a:t>goals. </a:t>
              </a:r>
            </a:p>
            <a:p>
              <a:pPr algn="ctr" defTabSz="889000">
                <a:lnSpc>
                  <a:spcPct val="90000"/>
                </a:lnSpc>
                <a:spcBef>
                  <a:spcPct val="0"/>
                </a:spcBef>
                <a:spcAft>
                  <a:spcPct val="35000"/>
                </a:spcAft>
              </a:pPr>
              <a:r>
                <a:rPr lang="en-US" sz="1100" dirty="0" smtClean="0">
                  <a:solidFill>
                    <a:schemeClr val="tx1"/>
                  </a:solidFill>
                </a:rPr>
                <a:t>What </a:t>
              </a:r>
              <a:r>
                <a:rPr lang="en-US" sz="1100" dirty="0">
                  <a:solidFill>
                    <a:schemeClr val="tx1"/>
                  </a:solidFill>
                </a:rPr>
                <a:t>are your benchmarking needs? What is the goal of this exercise</a:t>
              </a:r>
              <a:r>
                <a:rPr lang="en-US" sz="1100" dirty="0" smtClean="0">
                  <a:solidFill>
                    <a:schemeClr val="tx1"/>
                  </a:solidFill>
                </a:rPr>
                <a:t>?</a:t>
              </a:r>
              <a:endParaRPr lang="en-US" sz="1100" dirty="0">
                <a:solidFill>
                  <a:schemeClr val="tx1"/>
                </a:solidFill>
              </a:endParaRPr>
            </a:p>
          </p:txBody>
        </p:sp>
        <p:sp>
          <p:nvSpPr>
            <p:cNvPr id="51" name="Freeform 50"/>
            <p:cNvSpPr/>
            <p:nvPr/>
          </p:nvSpPr>
          <p:spPr>
            <a:xfrm>
              <a:off x="3856100" y="207126"/>
              <a:ext cx="1683725" cy="1683726"/>
            </a:xfrm>
            <a:custGeom>
              <a:avLst/>
              <a:gdLst>
                <a:gd name="connsiteX0" fmla="*/ 0 w 1683725"/>
                <a:gd name="connsiteY0" fmla="*/ 841863 h 1683725"/>
                <a:gd name="connsiteX1" fmla="*/ 841863 w 1683725"/>
                <a:gd name="connsiteY1" fmla="*/ 0 h 1683725"/>
                <a:gd name="connsiteX2" fmla="*/ 1683726 w 1683725"/>
                <a:gd name="connsiteY2" fmla="*/ 841863 h 1683725"/>
                <a:gd name="connsiteX3" fmla="*/ 841863 w 1683725"/>
                <a:gd name="connsiteY3" fmla="*/ 1683726 h 1683725"/>
                <a:gd name="connsiteX4" fmla="*/ 0 w 1683725"/>
                <a:gd name="connsiteY4" fmla="*/ 841863 h 168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3725" h="1683725">
                  <a:moveTo>
                    <a:pt x="0" y="841863"/>
                  </a:moveTo>
                  <a:cubicBezTo>
                    <a:pt x="0" y="376915"/>
                    <a:pt x="376915" y="0"/>
                    <a:pt x="841863" y="0"/>
                  </a:cubicBezTo>
                  <a:cubicBezTo>
                    <a:pt x="1306811" y="0"/>
                    <a:pt x="1683726" y="376915"/>
                    <a:pt x="1683726" y="841863"/>
                  </a:cubicBezTo>
                  <a:cubicBezTo>
                    <a:pt x="1683726" y="1306811"/>
                    <a:pt x="1306811" y="1683726"/>
                    <a:pt x="841863" y="1683726"/>
                  </a:cubicBezTo>
                  <a:cubicBezTo>
                    <a:pt x="376915" y="1683726"/>
                    <a:pt x="0" y="1306811"/>
                    <a:pt x="0" y="841863"/>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a:r>
                <a:rPr lang="en-US" sz="1400" b="1" dirty="0" smtClean="0">
                  <a:solidFill>
                    <a:schemeClr val="tx1"/>
                  </a:solidFill>
                </a:rPr>
                <a:t>2. Identify </a:t>
              </a:r>
              <a:r>
                <a:rPr lang="en-US" sz="1400" b="1" dirty="0">
                  <a:solidFill>
                    <a:schemeClr val="tx1"/>
                  </a:solidFill>
                </a:rPr>
                <a:t>your audience</a:t>
              </a:r>
              <a:r>
                <a:rPr lang="en-US" sz="1400" dirty="0">
                  <a:solidFill>
                    <a:schemeClr val="tx1"/>
                  </a:solidFill>
                </a:rPr>
                <a:t>.  </a:t>
              </a:r>
              <a:endParaRPr lang="en-US" sz="1400" dirty="0" smtClean="0">
                <a:solidFill>
                  <a:schemeClr val="tx1"/>
                </a:solidFill>
              </a:endParaRPr>
            </a:p>
            <a:p>
              <a:pPr algn="ctr"/>
              <a:r>
                <a:rPr lang="en-US" sz="1100" dirty="0" smtClean="0">
                  <a:solidFill>
                    <a:schemeClr val="tx1"/>
                  </a:solidFill>
                </a:rPr>
                <a:t>Are </a:t>
              </a:r>
              <a:r>
                <a:rPr lang="en-US" sz="1100" dirty="0">
                  <a:solidFill>
                    <a:schemeClr val="tx1"/>
                  </a:solidFill>
                </a:rPr>
                <a:t>you gathering data for leadership, users, or services owners?</a:t>
              </a:r>
            </a:p>
          </p:txBody>
        </p:sp>
        <p:sp>
          <p:nvSpPr>
            <p:cNvPr id="53" name="Freeform 52"/>
            <p:cNvSpPr/>
            <p:nvPr/>
          </p:nvSpPr>
          <p:spPr>
            <a:xfrm>
              <a:off x="5315917" y="4605974"/>
              <a:ext cx="1610571" cy="1646582"/>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a:r>
                <a:rPr lang="en-US" sz="1400" b="1" dirty="0" smtClean="0">
                  <a:solidFill>
                    <a:schemeClr val="tx1"/>
                  </a:solidFill>
                </a:rPr>
                <a:t>4. Evaluate </a:t>
              </a:r>
              <a:r>
                <a:rPr lang="en-US" sz="1400" b="1" dirty="0">
                  <a:solidFill>
                    <a:schemeClr val="tx1"/>
                  </a:solidFill>
                </a:rPr>
                <a:t>data quality</a:t>
              </a:r>
              <a:r>
                <a:rPr lang="en-US" sz="1400" b="1" dirty="0" smtClean="0">
                  <a:solidFill>
                    <a:schemeClr val="tx1"/>
                  </a:solidFill>
                </a:rPr>
                <a:t>.*  </a:t>
              </a:r>
            </a:p>
            <a:p>
              <a:pPr algn="ctr"/>
              <a:r>
                <a:rPr lang="en-US" sz="1100" dirty="0" smtClean="0">
                  <a:solidFill>
                    <a:schemeClr val="tx1"/>
                  </a:solidFill>
                </a:rPr>
                <a:t>Determine </a:t>
              </a:r>
              <a:r>
                <a:rPr lang="en-US" sz="1100" dirty="0">
                  <a:solidFill>
                    <a:schemeClr val="tx1"/>
                  </a:solidFill>
                </a:rPr>
                <a:t>whether </a:t>
              </a:r>
              <a:r>
                <a:rPr lang="en-US" sz="1100" dirty="0" smtClean="0">
                  <a:solidFill>
                    <a:schemeClr val="tx1"/>
                  </a:solidFill>
                </a:rPr>
                <a:t>data contain errors</a:t>
              </a:r>
              <a:r>
                <a:rPr lang="en-US" sz="1100" dirty="0">
                  <a:solidFill>
                    <a:schemeClr val="tx1"/>
                  </a:solidFill>
                </a:rPr>
                <a:t>. </a:t>
              </a:r>
              <a:r>
                <a:rPr lang="en-US" sz="1100" dirty="0" smtClean="0">
                  <a:solidFill>
                    <a:schemeClr val="tx1"/>
                  </a:solidFill>
                </a:rPr>
                <a:t>Do the </a:t>
              </a:r>
              <a:r>
                <a:rPr lang="en-US" sz="1100" dirty="0">
                  <a:solidFill>
                    <a:schemeClr val="tx1"/>
                  </a:solidFill>
                </a:rPr>
                <a:t>data need to be </a:t>
              </a:r>
              <a:r>
                <a:rPr lang="en-US" sz="1100" dirty="0" smtClean="0">
                  <a:solidFill>
                    <a:schemeClr val="tx1"/>
                  </a:solidFill>
                </a:rPr>
                <a:t>r</a:t>
              </a:r>
              <a:r>
                <a:rPr lang="en-US" sz="1200" dirty="0" smtClean="0">
                  <a:solidFill>
                    <a:schemeClr val="tx1"/>
                  </a:solidFill>
                </a:rPr>
                <a:t>eformatted </a:t>
              </a:r>
              <a:r>
                <a:rPr lang="en-US" sz="1200" dirty="0">
                  <a:solidFill>
                    <a:schemeClr val="tx1"/>
                  </a:solidFill>
                </a:rPr>
                <a:t>or </a:t>
              </a:r>
              <a:r>
                <a:rPr lang="en-US" sz="1200" dirty="0" smtClean="0">
                  <a:solidFill>
                    <a:schemeClr val="tx1"/>
                  </a:solidFill>
                </a:rPr>
                <a:t>cleaned?</a:t>
              </a:r>
              <a:endParaRPr lang="en-US" sz="1200" dirty="0">
                <a:solidFill>
                  <a:schemeClr val="tx1"/>
                </a:solidFill>
              </a:endParaRPr>
            </a:p>
          </p:txBody>
        </p:sp>
        <p:sp>
          <p:nvSpPr>
            <p:cNvPr id="52" name="Freeform 51"/>
            <p:cNvSpPr/>
            <p:nvPr/>
          </p:nvSpPr>
          <p:spPr>
            <a:xfrm>
              <a:off x="6195526" y="1898813"/>
              <a:ext cx="1610570" cy="1646581"/>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r>
                <a:rPr lang="en-US" sz="1400" b="1" dirty="0" smtClean="0">
                  <a:solidFill>
                    <a:schemeClr val="tx1"/>
                  </a:solidFill>
                </a:rPr>
                <a:t>3. Identify </a:t>
              </a:r>
              <a:r>
                <a:rPr lang="en-US" sz="1400" b="1" dirty="0">
                  <a:solidFill>
                    <a:schemeClr val="tx1"/>
                  </a:solidFill>
                </a:rPr>
                <a:t>data sources</a:t>
              </a:r>
              <a:r>
                <a:rPr lang="en-US" sz="1400" dirty="0">
                  <a:solidFill>
                    <a:schemeClr val="tx1"/>
                  </a:solidFill>
                </a:rPr>
                <a:t>.  </a:t>
              </a:r>
              <a:endParaRPr lang="en-US" sz="1400" dirty="0" smtClean="0">
                <a:solidFill>
                  <a:schemeClr val="tx1"/>
                </a:solidFill>
              </a:endParaRPr>
            </a:p>
            <a:p>
              <a:pPr algn="ctr" defTabSz="889000">
                <a:lnSpc>
                  <a:spcPct val="90000"/>
                </a:lnSpc>
                <a:spcBef>
                  <a:spcPct val="0"/>
                </a:spcBef>
                <a:spcAft>
                  <a:spcPct val="35000"/>
                </a:spcAft>
              </a:pPr>
              <a:r>
                <a:rPr lang="en-US" sz="1100" dirty="0" smtClean="0">
                  <a:solidFill>
                    <a:schemeClr val="tx1"/>
                  </a:solidFill>
                </a:rPr>
                <a:t>Do </a:t>
              </a:r>
              <a:r>
                <a:rPr lang="en-US" sz="1100" dirty="0">
                  <a:solidFill>
                    <a:schemeClr val="tx1"/>
                  </a:solidFill>
                </a:rPr>
                <a:t>you have the data you </a:t>
              </a:r>
              <a:r>
                <a:rPr lang="en-US" sz="1100" dirty="0" smtClean="0">
                  <a:solidFill>
                    <a:schemeClr val="tx1"/>
                  </a:solidFill>
                </a:rPr>
                <a:t>need? Which </a:t>
              </a:r>
              <a:r>
                <a:rPr lang="en-US" sz="1100" dirty="0">
                  <a:solidFill>
                    <a:schemeClr val="tx1"/>
                  </a:solidFill>
                </a:rPr>
                <a:t>groups will you compare against? </a:t>
              </a:r>
            </a:p>
            <a:p>
              <a:pPr lvl="0" algn="ctr" defTabSz="889000">
                <a:lnSpc>
                  <a:spcPct val="90000"/>
                </a:lnSpc>
                <a:spcBef>
                  <a:spcPct val="0"/>
                </a:spcBef>
                <a:spcAft>
                  <a:spcPct val="35000"/>
                </a:spcAft>
              </a:pPr>
              <a:endParaRPr lang="en-US" sz="1000" b="1" kern="1200" dirty="0"/>
            </a:p>
          </p:txBody>
        </p:sp>
        <p:sp>
          <p:nvSpPr>
            <p:cNvPr id="54" name="Freeform 53"/>
            <p:cNvSpPr/>
            <p:nvPr/>
          </p:nvSpPr>
          <p:spPr>
            <a:xfrm>
              <a:off x="2469439" y="4605974"/>
              <a:ext cx="1610570" cy="1646581"/>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defTabSz="889000">
                <a:spcBef>
                  <a:spcPct val="0"/>
                </a:spcBef>
                <a:spcAft>
                  <a:spcPct val="35000"/>
                </a:spcAft>
              </a:pPr>
              <a:r>
                <a:rPr lang="en-US" sz="1400" b="1" dirty="0" smtClean="0">
                  <a:solidFill>
                    <a:schemeClr val="tx1"/>
                  </a:solidFill>
                </a:rPr>
                <a:t>5. Develop </a:t>
              </a:r>
              <a:r>
                <a:rPr lang="en-US" sz="1400" b="1" dirty="0">
                  <a:solidFill>
                    <a:schemeClr val="tx1"/>
                  </a:solidFill>
                </a:rPr>
                <a:t>a plan for reporting</a:t>
              </a:r>
              <a:r>
                <a:rPr lang="en-US" sz="1400" dirty="0">
                  <a:solidFill>
                    <a:schemeClr val="tx1"/>
                  </a:solidFill>
                </a:rPr>
                <a:t>.  </a:t>
              </a:r>
            </a:p>
            <a:p>
              <a:pPr algn="ctr" defTabSz="889000">
                <a:spcBef>
                  <a:spcPct val="0"/>
                </a:spcBef>
                <a:spcAft>
                  <a:spcPct val="35000"/>
                </a:spcAft>
              </a:pPr>
              <a:r>
                <a:rPr lang="en-US" sz="1100" dirty="0" smtClean="0">
                  <a:solidFill>
                    <a:schemeClr val="tx1"/>
                  </a:solidFill>
                </a:rPr>
                <a:t>Are you reporting </a:t>
              </a:r>
              <a:r>
                <a:rPr lang="en-US" sz="1100" dirty="0">
                  <a:solidFill>
                    <a:schemeClr val="tx1"/>
                  </a:solidFill>
                </a:rPr>
                <a:t>the data at the right frequency, in the right formats, and to the right </a:t>
              </a:r>
              <a:r>
                <a:rPr lang="en-US" sz="1100" dirty="0" smtClean="0">
                  <a:solidFill>
                    <a:schemeClr val="tx1"/>
                  </a:solidFill>
                </a:rPr>
                <a:t>people?</a:t>
              </a:r>
              <a:endParaRPr lang="en-US" sz="1100" dirty="0">
                <a:solidFill>
                  <a:schemeClr val="tx1"/>
                </a:solidFill>
              </a:endParaRPr>
            </a:p>
            <a:p>
              <a:pPr lvl="0" algn="ctr" defTabSz="889000">
                <a:lnSpc>
                  <a:spcPct val="90000"/>
                </a:lnSpc>
                <a:spcBef>
                  <a:spcPct val="0"/>
                </a:spcBef>
                <a:spcAft>
                  <a:spcPct val="35000"/>
                </a:spcAft>
              </a:pPr>
              <a:endParaRPr lang="en-US" sz="1050" b="1" kern="1200" dirty="0"/>
            </a:p>
          </p:txBody>
        </p:sp>
        <p:sp>
          <p:nvSpPr>
            <p:cNvPr id="55" name="Freeform 54"/>
            <p:cNvSpPr/>
            <p:nvPr/>
          </p:nvSpPr>
          <p:spPr>
            <a:xfrm>
              <a:off x="1589829" y="1898813"/>
              <a:ext cx="1610570" cy="1646581"/>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r>
                <a:rPr lang="en-US" sz="1400" b="1" dirty="0" smtClean="0">
                  <a:solidFill>
                    <a:schemeClr val="tx1"/>
                  </a:solidFill>
                </a:rPr>
                <a:t>6. Consider </a:t>
              </a:r>
              <a:r>
                <a:rPr lang="en-US" sz="1400" b="1" dirty="0">
                  <a:solidFill>
                    <a:schemeClr val="tx1"/>
                  </a:solidFill>
                </a:rPr>
                <a:t>possible outcomes</a:t>
              </a:r>
              <a:r>
                <a:rPr lang="en-US" sz="1400" dirty="0">
                  <a:solidFill>
                    <a:schemeClr val="tx1"/>
                  </a:solidFill>
                </a:rPr>
                <a:t>.  </a:t>
              </a:r>
              <a:endParaRPr lang="en-US" sz="1400" dirty="0" smtClean="0">
                <a:solidFill>
                  <a:schemeClr val="tx1"/>
                </a:solidFill>
              </a:endParaRPr>
            </a:p>
            <a:p>
              <a:pPr algn="ctr" defTabSz="889000">
                <a:lnSpc>
                  <a:spcPct val="90000"/>
                </a:lnSpc>
                <a:spcBef>
                  <a:spcPct val="0"/>
                </a:spcBef>
                <a:spcAft>
                  <a:spcPct val="35000"/>
                </a:spcAft>
              </a:pPr>
              <a:r>
                <a:rPr lang="en-US" sz="1100" dirty="0" smtClean="0">
                  <a:solidFill>
                    <a:schemeClr val="tx1"/>
                  </a:solidFill>
                </a:rPr>
                <a:t>Will </a:t>
              </a:r>
              <a:r>
                <a:rPr lang="en-US" sz="1100" dirty="0">
                  <a:solidFill>
                    <a:schemeClr val="tx1"/>
                  </a:solidFill>
                </a:rPr>
                <a:t>any action take place upon reporting the results?  </a:t>
              </a:r>
              <a:endParaRPr lang="en-US" sz="1100" b="1" kern="1200" dirty="0"/>
            </a:p>
          </p:txBody>
        </p:sp>
      </p:grpSp>
      <p:sp>
        <p:nvSpPr>
          <p:cNvPr id="25" name="Chevron 24"/>
          <p:cNvSpPr/>
          <p:nvPr/>
        </p:nvSpPr>
        <p:spPr>
          <a:xfrm rot="2222370">
            <a:off x="5455519" y="1870363"/>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p:nvPr/>
        </p:nvSpPr>
        <p:spPr>
          <a:xfrm rot="6231183">
            <a:off x="6186662" y="4069972"/>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rot="10800000">
            <a:off x="4285900" y="5458084"/>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rot="15034244">
            <a:off x="2341814" y="4084370"/>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434975" y="6355239"/>
            <a:ext cx="8686800" cy="461665"/>
          </a:xfrm>
          <a:prstGeom prst="rect">
            <a:avLst/>
          </a:prstGeom>
          <a:noFill/>
        </p:spPr>
        <p:txBody>
          <a:bodyPr wrap="square" rtlCol="0">
            <a:spAutoFit/>
          </a:bodyPr>
          <a:lstStyle/>
          <a:p>
            <a:pPr algn="r"/>
            <a:r>
              <a:rPr lang="en-US" sz="1200" i="1" dirty="0" smtClean="0"/>
              <a:t>* Evaluating data quality is important even when using CDS data. As you analyze CDS data be sure to evaluate whether the budget and staffing numbers reported are in line with what is expected and please report suspicious data to </a:t>
            </a:r>
            <a:r>
              <a:rPr lang="en-US" sz="1200" i="1" dirty="0" smtClean="0">
                <a:hlinkClick r:id="rId3"/>
              </a:rPr>
              <a:t>coredata@educause.edu</a:t>
            </a:r>
            <a:r>
              <a:rPr lang="en-US" sz="1200" i="1" dirty="0" smtClean="0"/>
              <a:t>. </a:t>
            </a:r>
            <a:endParaRPr lang="en-US" sz="1200" i="1" dirty="0"/>
          </a:p>
        </p:txBody>
      </p:sp>
    </p:spTree>
    <p:extLst>
      <p:ext uri="{BB962C8B-B14F-4D97-AF65-F5344CB8AC3E}">
        <p14:creationId xmlns:p14="http://schemas.microsoft.com/office/powerpoint/2010/main" val="3389687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b="0" dirty="0" smtClean="0">
                <a:latin typeface="Arial"/>
                <a:cs typeface="Arial"/>
              </a:rPr>
              <a:t>Identify Your Goals</a:t>
            </a:r>
            <a:endParaRPr lang="en-US" sz="2800" b="0" dirty="0">
              <a:latin typeface="Arial"/>
              <a:cs typeface="Arial"/>
            </a:endParaRPr>
          </a:p>
        </p:txBody>
      </p:sp>
      <p:sp>
        <p:nvSpPr>
          <p:cNvPr id="13" name="Text Placeholder 12"/>
          <p:cNvSpPr>
            <a:spLocks noGrp="1"/>
          </p:cNvSpPr>
          <p:nvPr>
            <p:ph type="body" sz="half" idx="2"/>
          </p:nvPr>
        </p:nvSpPr>
        <p:spPr>
          <a:xfrm>
            <a:off x="457200" y="1066800"/>
            <a:ext cx="8229600" cy="1066800"/>
          </a:xfrm>
        </p:spPr>
        <p:txBody>
          <a:bodyPr>
            <a:normAutofit/>
          </a:bodyPr>
          <a:lstStyle/>
          <a:p>
            <a:r>
              <a:rPr lang="en-US" dirty="0" smtClean="0">
                <a:latin typeface="Arial"/>
                <a:cs typeface="Arial"/>
              </a:rPr>
              <a:t>The first step to a successful benchmarking study is to identify your goals. CDS data can support general benchmarking studies with goals such as “identify best practices” or “communicate the value of IT,” as well as more-targeted efforts such as “make the case for additional resources.” For example, the table below provides a view into how certain CDS metrics (all of which are contained in this report) can be used to address the </a:t>
            </a:r>
            <a:r>
              <a:rPr lang="en-US" dirty="0" smtClean="0">
                <a:latin typeface="Arial"/>
                <a:cs typeface="Arial"/>
                <a:hlinkClick r:id="rId2"/>
              </a:rPr>
              <a:t>2016 Top 10 IT Issues</a:t>
            </a:r>
            <a:r>
              <a:rPr lang="en-US" dirty="0" smtClean="0">
                <a:latin typeface="Arial"/>
                <a:cs typeface="Arial"/>
              </a:rPr>
              <a:t>.</a:t>
            </a:r>
            <a:endParaRPr lang="en-US" dirty="0">
              <a:latin typeface="Arial"/>
              <a:cs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val="517942799"/>
              </p:ext>
            </p:extLst>
          </p:nvPr>
        </p:nvGraphicFramePr>
        <p:xfrm>
          <a:off x="152400" y="2209800"/>
          <a:ext cx="8826471" cy="3840479"/>
        </p:xfrm>
        <a:graphic>
          <a:graphicData uri="http://schemas.openxmlformats.org/drawingml/2006/table">
            <a:tbl>
              <a:tblPr firstRow="1" bandRow="1">
                <a:tableStyleId>{793D81CF-94F2-401A-BA57-92F5A7B2D0C5}</a:tableStyleId>
              </a:tblPr>
              <a:tblGrid>
                <a:gridCol w="457200"/>
                <a:gridCol w="2607366"/>
                <a:gridCol w="4771305"/>
                <a:gridCol w="990600"/>
              </a:tblGrid>
              <a:tr h="0">
                <a:tc>
                  <a:txBody>
                    <a:bodyPr/>
                    <a:lstStyle/>
                    <a:p>
                      <a:pPr lvl="0" algn="ctr"/>
                      <a:endParaRPr lang="en-US" sz="1200" b="0" dirty="0">
                        <a:solidFill>
                          <a:srgbClr val="FF0000"/>
                        </a:solidFill>
                        <a:latin typeface="Arial" panose="020B0604020202020204" pitchFamily="34" charset="0"/>
                        <a:cs typeface="Arial" panose="020B0604020202020204" pitchFamily="34" charset="0"/>
                      </a:endParaRPr>
                    </a:p>
                  </a:txBody>
                  <a:tcPr marT="91440" marB="91440" anchor="b"/>
                </a:tc>
                <a:tc>
                  <a:txBody>
                    <a:bodyPr/>
                    <a:lstStyle/>
                    <a:p>
                      <a:pPr lvl="0" algn="l"/>
                      <a:r>
                        <a:rPr lang="en-US" sz="1200" dirty="0" smtClean="0">
                          <a:solidFill>
                            <a:schemeClr val="bg1"/>
                          </a:solidFill>
                          <a:latin typeface="Arial" panose="020B0604020202020204" pitchFamily="34" charset="0"/>
                          <a:cs typeface="Arial" panose="020B0604020202020204" pitchFamily="34" charset="0"/>
                        </a:rPr>
                        <a:t>2016</a:t>
                      </a:r>
                      <a:r>
                        <a:rPr lang="en-US" sz="1200" baseline="0" dirty="0" smtClean="0">
                          <a:solidFill>
                            <a:schemeClr val="bg1"/>
                          </a:solidFill>
                          <a:latin typeface="Arial" panose="020B0604020202020204" pitchFamily="34" charset="0"/>
                          <a:cs typeface="Arial" panose="020B0604020202020204" pitchFamily="34" charset="0"/>
                        </a:rPr>
                        <a:t> Top 10 IT Issue</a:t>
                      </a:r>
                      <a:endParaRPr lang="en-US" sz="1200" b="0" dirty="0">
                        <a:solidFill>
                          <a:schemeClr val="bg1"/>
                        </a:solidFill>
                        <a:latin typeface="Arial" panose="020B0604020202020204" pitchFamily="34" charset="0"/>
                        <a:cs typeface="Arial" panose="020B0604020202020204" pitchFamily="34" charset="0"/>
                      </a:endParaRPr>
                    </a:p>
                  </a:txBody>
                  <a:tcPr marT="91440" marB="91440" anchor="b"/>
                </a:tc>
                <a:tc>
                  <a:txBody>
                    <a:bodyPr/>
                    <a:lstStyle/>
                    <a:p>
                      <a:pPr lvl="0" algn="l"/>
                      <a:r>
                        <a:rPr lang="en-US" sz="1200" dirty="0" smtClean="0">
                          <a:solidFill>
                            <a:schemeClr val="bg1"/>
                          </a:solidFill>
                          <a:latin typeface="Arial" panose="020B0604020202020204" pitchFamily="34" charset="0"/>
                          <a:cs typeface="Arial" panose="020B0604020202020204" pitchFamily="34" charset="0"/>
                        </a:rPr>
                        <a:t>Supporting metrics</a:t>
                      </a:r>
                      <a:endParaRPr lang="en-US" sz="1200" b="0" dirty="0">
                        <a:solidFill>
                          <a:schemeClr val="bg1"/>
                        </a:solidFill>
                        <a:latin typeface="Arial" panose="020B0604020202020204" pitchFamily="34" charset="0"/>
                        <a:cs typeface="Arial" panose="020B0604020202020204" pitchFamily="34" charset="0"/>
                      </a:endParaRPr>
                    </a:p>
                  </a:txBody>
                  <a:tcPr marT="91440" marB="91440" anchor="b"/>
                </a:tc>
                <a:tc>
                  <a:txBody>
                    <a:bodyPr/>
                    <a:lstStyle/>
                    <a:p>
                      <a:pPr lvl="0" algn="r"/>
                      <a:r>
                        <a:rPr lang="en-US" sz="1200" dirty="0" smtClean="0">
                          <a:solidFill>
                            <a:schemeClr val="bg1"/>
                          </a:solidFill>
                          <a:latin typeface="Arial" panose="020B0604020202020204" pitchFamily="34" charset="0"/>
                          <a:cs typeface="Arial" panose="020B0604020202020204" pitchFamily="34" charset="0"/>
                        </a:rPr>
                        <a:t>Slide(s)</a:t>
                      </a:r>
                      <a:endParaRPr lang="en-US" sz="1200" b="0" dirty="0">
                        <a:solidFill>
                          <a:schemeClr val="bg1"/>
                        </a:solidFill>
                        <a:latin typeface="Arial" panose="020B0604020202020204" pitchFamily="34" charset="0"/>
                        <a:cs typeface="Arial" panose="020B0604020202020204" pitchFamily="34" charset="0"/>
                      </a:endParaRPr>
                    </a:p>
                  </a:txBody>
                  <a:tcPr marT="91440" marB="91440" anchor="b"/>
                </a:tc>
              </a:tr>
              <a:tr h="0">
                <a:tc rowSpan="2">
                  <a:txBody>
                    <a:bodyPr/>
                    <a:lstStyle/>
                    <a:p>
                      <a:pPr lvl="0" algn="ctr" fontAlgn="b"/>
                      <a:r>
                        <a:rPr lang="en-US" sz="1200" u="none" strike="noStrike" dirty="0" smtClean="0">
                          <a:solidFill>
                            <a:srgbClr val="000000"/>
                          </a:solidFill>
                          <a:effectLst/>
                          <a:latin typeface="Arial" panose="020B0604020202020204" pitchFamily="34" charset="0"/>
                          <a:cs typeface="Arial" panose="020B0604020202020204" pitchFamily="34" charset="0"/>
                        </a:rPr>
                        <a:t>1</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T="0" marB="0" anchor="ctr"/>
                </a:tc>
                <a:tc rowSpan="2">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Information Security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lvl="0" algn="l" fontAlgn="ctr"/>
                      <a:r>
                        <a:rPr lang="en-US" sz="1200" u="none" strike="noStrike" dirty="0" smtClean="0">
                          <a:solidFill>
                            <a:schemeClr val="tx1"/>
                          </a:solidFill>
                          <a:effectLst/>
                          <a:latin typeface="Arial" panose="020B0604020202020204" pitchFamily="34" charset="0"/>
                          <a:cs typeface="Arial" panose="020B0604020202020204" pitchFamily="34" charset="0"/>
                        </a:rPr>
                        <a:t>Institutions that have conducted any sort of IT security risk assessment</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fontAlgn="b"/>
                      <a:r>
                        <a:rPr lang="en-US" sz="1200" b="0" i="0" u="none" strike="noStrike" dirty="0" smtClean="0">
                          <a:solidFill>
                            <a:srgbClr val="000000"/>
                          </a:solidFill>
                          <a:effectLst/>
                          <a:latin typeface="Arial"/>
                          <a:cs typeface="Arial"/>
                        </a:rPr>
                        <a:t>46</a:t>
                      </a:r>
                      <a:endParaRPr lang="en-US" sz="1200" b="0" i="0" u="none" strike="noStrike" dirty="0">
                        <a:solidFill>
                          <a:srgbClr val="000000"/>
                        </a:solidFill>
                        <a:effectLst/>
                        <a:latin typeface="Arial"/>
                        <a:cs typeface="Arial"/>
                      </a:endParaRPr>
                    </a:p>
                  </a:txBody>
                  <a:tcPr marT="0" marB="0" anchor="ctr"/>
                </a:tc>
              </a:tr>
              <a:tr h="0">
                <a:tc vMerge="1">
                  <a:txBody>
                    <a:bodyPr/>
                    <a:lstStyle/>
                    <a:p>
                      <a:pPr lvl="0" algn="ctr" fontAlgn="b"/>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T="0" marB="0" anchor="ctr"/>
                </a:tc>
                <a:tc vMerge="1">
                  <a:txBody>
                    <a:bodyPr/>
                    <a:lstStyle/>
                    <a:p>
                      <a:pPr lvl="0" algn="l" fontAlgn="b"/>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smtClean="0">
                          <a:effectLst/>
                          <a:latin typeface="Arial" panose="020B0604020202020204" pitchFamily="34" charset="0"/>
                          <a:cs typeface="Arial" panose="020B0604020202020204" pitchFamily="34" charset="0"/>
                        </a:rPr>
                        <a:t>Institutions with mandatory information security training</a:t>
                      </a:r>
                      <a:endParaRPr lang="en-US" sz="1200" b="0" i="0" u="none" strike="noStrike" dirty="0" smtClean="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fontAlgn="ctr"/>
                      <a:r>
                        <a:rPr lang="en-US" sz="1200" b="0" i="0" u="none" strike="noStrike" dirty="0" smtClean="0">
                          <a:solidFill>
                            <a:srgbClr val="000000"/>
                          </a:solidFill>
                          <a:effectLst/>
                          <a:latin typeface="Arial"/>
                          <a:cs typeface="Arial"/>
                        </a:rPr>
                        <a:t>45</a:t>
                      </a:r>
                      <a:endParaRPr lang="en-US" sz="1200" b="0" i="0" u="none" strike="noStrike" dirty="0">
                        <a:solidFill>
                          <a:srgbClr val="000000"/>
                        </a:solidFill>
                        <a:effectLst/>
                        <a:latin typeface="Arial"/>
                        <a:cs typeface="Arial"/>
                      </a:endParaRPr>
                    </a:p>
                  </a:txBody>
                  <a:tcPr marT="0" marB="0" anchor="ctr"/>
                </a:tc>
              </a:tr>
              <a:tr h="0">
                <a:tc>
                  <a:txBody>
                    <a:bodyPr/>
                    <a:lstStyle/>
                    <a:p>
                      <a:pPr lvl="0" algn="ctr" fontAlgn="b"/>
                      <a:r>
                        <a:rPr lang="en-US" sz="1200" u="none" strike="noStrike" dirty="0" smtClean="0">
                          <a:solidFill>
                            <a:srgbClr val="000000"/>
                          </a:solidFill>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Optimizing Educational Technology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latin typeface="Arial" panose="020B0604020202020204" pitchFamily="34" charset="0"/>
                          <a:cs typeface="Arial" panose="020B0604020202020204" pitchFamily="34" charset="0"/>
                        </a:rPr>
                        <a:t>Most common teaching and learning support services</a:t>
                      </a:r>
                      <a:endParaRPr lang="en-US" sz="1200" b="0" i="0" u="none" strike="noStrike" dirty="0" smtClean="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fontAlgn="ctr"/>
                      <a:r>
                        <a:rPr lang="en-US" sz="1200" b="0" i="0" u="none" strike="noStrike" dirty="0" smtClean="0">
                          <a:solidFill>
                            <a:srgbClr val="000000"/>
                          </a:solidFill>
                          <a:effectLst/>
                          <a:latin typeface="Arial"/>
                          <a:cs typeface="Arial"/>
                        </a:rPr>
                        <a:t>37</a:t>
                      </a:r>
                      <a:endParaRPr lang="en-US" sz="1200" b="0" i="0" u="none" strike="noStrike" dirty="0">
                        <a:solidFill>
                          <a:srgbClr val="000000"/>
                        </a:solidFill>
                        <a:effectLst/>
                        <a:latin typeface="Arial"/>
                        <a:cs typeface="Arial"/>
                      </a:endParaRPr>
                    </a:p>
                  </a:txBody>
                  <a:tcPr marT="0" marB="0" anchor="ctr"/>
                </a:tc>
              </a:tr>
              <a:tr h="0">
                <a:tc>
                  <a:txBody>
                    <a:bodyPr/>
                    <a:lstStyle/>
                    <a:p>
                      <a:pPr lvl="0" algn="ctr" fontAlgn="b"/>
                      <a:r>
                        <a:rPr lang="en-US" sz="1200" u="none" strike="noStrike" dirty="0" smtClean="0">
                          <a:solidFill>
                            <a:srgbClr val="000000"/>
                          </a:solidFill>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Student Success Technologies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anose="020B0604020202020204" pitchFamily="34" charset="0"/>
                          <a:cs typeface="Arial" panose="020B0604020202020204" pitchFamily="34" charset="0"/>
                        </a:rPr>
                        <a:t>Most commonly deployed</a:t>
                      </a:r>
                      <a:r>
                        <a:rPr lang="en-US" sz="1200" b="0" baseline="0" dirty="0" smtClean="0">
                          <a:solidFill>
                            <a:schemeClr val="tx1"/>
                          </a:solidFill>
                          <a:latin typeface="Arial" panose="020B0604020202020204" pitchFamily="34" charset="0"/>
                          <a:cs typeface="Arial" panose="020B0604020202020204" pitchFamily="34" charset="0"/>
                        </a:rPr>
                        <a:t> student success technologies</a:t>
                      </a:r>
                      <a:endParaRPr lang="en-US" sz="1200" b="0" dirty="0" smtClean="0">
                        <a:solidFill>
                          <a:schemeClr val="tx1"/>
                        </a:solidFill>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a:cs typeface="Arial"/>
                        </a:rPr>
                        <a:t>40</a:t>
                      </a:r>
                      <a:endParaRPr lang="en-US" sz="1200" b="0" i="0" u="none" strike="noStrike" dirty="0">
                        <a:solidFill>
                          <a:srgbClr val="000000"/>
                        </a:solidFill>
                        <a:effectLst/>
                        <a:latin typeface="Arial"/>
                        <a:cs typeface="Arial"/>
                      </a:endParaRPr>
                    </a:p>
                  </a:txBody>
                  <a:tcPr marT="0" marB="0" anchor="ctr"/>
                </a:tc>
              </a:tr>
              <a:tr h="0">
                <a:tc>
                  <a:txBody>
                    <a:bodyPr/>
                    <a:lstStyle/>
                    <a:p>
                      <a:pPr lvl="0" algn="ctr"/>
                      <a:r>
                        <a:rPr lang="en-US" sz="1200" kern="1200" dirty="0" smtClean="0">
                          <a:solidFill>
                            <a:srgbClr val="000000"/>
                          </a:solidFill>
                          <a:effectLst/>
                          <a:latin typeface="Arial" panose="020B0604020202020204" pitchFamily="34" charset="0"/>
                          <a:cs typeface="Arial" panose="020B0604020202020204" pitchFamily="34" charset="0"/>
                        </a:rPr>
                        <a:t>4</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IT Workforce</a:t>
                      </a:r>
                      <a:r>
                        <a:rPr lang="en-US" sz="1200" u="none" strike="noStrike" baseline="0" dirty="0" smtClean="0">
                          <a:solidFill>
                            <a:srgbClr val="000000"/>
                          </a:solidFill>
                          <a:effectLst/>
                          <a:latin typeface="Arial" panose="020B0604020202020204" pitchFamily="34" charset="0"/>
                          <a:cs typeface="Arial" panose="020B0604020202020204" pitchFamily="34" charset="0"/>
                        </a:rPr>
                        <a:t> Hiring and Retention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latin typeface="Arial" panose="020B0604020202020204" pitchFamily="34" charset="0"/>
                          <a:cs typeface="Arial" panose="020B0604020202020204" pitchFamily="34" charset="0"/>
                        </a:rPr>
                        <a:t>Central IT FTEs per 1,000 institutional FTEs</a:t>
                      </a:r>
                      <a:endParaRPr lang="en-US" sz="1200" b="0" i="0" u="none" strike="noStrike" dirty="0" smtClean="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latin typeface="Arial"/>
                          <a:cs typeface="Arial"/>
                        </a:rPr>
                        <a:t>24–25, </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latin typeface="Arial"/>
                          <a:cs typeface="Arial"/>
                        </a:rPr>
                        <a:t>28–30 </a:t>
                      </a:r>
                    </a:p>
                  </a:txBody>
                  <a:tcPr marT="0" marB="0" anchor="ctr"/>
                </a:tc>
              </a:tr>
              <a:tr h="0">
                <a:tc>
                  <a:txBody>
                    <a:bodyPr/>
                    <a:lstStyle/>
                    <a:p>
                      <a:pPr lvl="0" algn="ctr"/>
                      <a:r>
                        <a:rPr lang="en-US" sz="1200" kern="1200" dirty="0" smtClean="0">
                          <a:solidFill>
                            <a:srgbClr val="000000"/>
                          </a:solidFill>
                          <a:effectLst/>
                          <a:latin typeface="Arial" panose="020B0604020202020204" pitchFamily="34" charset="0"/>
                          <a:cs typeface="Arial" panose="020B0604020202020204" pitchFamily="34" charset="0"/>
                        </a:rPr>
                        <a:t>5</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Institutional Data Management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200" b="0" i="0" u="none" strike="noStrike" dirty="0" smtClean="0">
                          <a:solidFill>
                            <a:schemeClr val="tx1"/>
                          </a:solidFill>
                          <a:effectLst/>
                          <a:latin typeface="Arial" panose="020B0604020202020204" pitchFamily="34" charset="0"/>
                          <a:cs typeface="Arial" panose="020B0604020202020204" pitchFamily="34" charset="0"/>
                        </a:rPr>
                        <a:t>Data efficacy</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latin typeface="Arial"/>
                          <a:cs typeface="Arial"/>
                        </a:rPr>
                        <a:t>49</a:t>
                      </a:r>
                    </a:p>
                  </a:txBody>
                  <a:tcPr marT="0" marB="0" anchor="ctr"/>
                </a:tc>
              </a:tr>
              <a:tr h="0">
                <a:tc rowSpan="4">
                  <a:txBody>
                    <a:bodyPr/>
                    <a:lstStyle/>
                    <a:p>
                      <a:pPr lvl="0" algn="ctr"/>
                      <a:r>
                        <a:rPr lang="en-US" sz="1200" kern="1200" dirty="0" smtClean="0">
                          <a:solidFill>
                            <a:srgbClr val="000000"/>
                          </a:solidFill>
                          <a:effectLst/>
                          <a:latin typeface="Arial" panose="020B0604020202020204" pitchFamily="34" charset="0"/>
                          <a:cs typeface="Arial" panose="020B0604020202020204" pitchFamily="34" charset="0"/>
                        </a:rPr>
                        <a:t>6</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rowSpan="4">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IT Funding Models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200" u="none" strike="noStrike" dirty="0">
                          <a:solidFill>
                            <a:schemeClr val="tx1"/>
                          </a:solidFill>
                          <a:effectLst/>
                          <a:latin typeface="Arial" panose="020B0604020202020204" pitchFamily="34" charset="0"/>
                          <a:cs typeface="Arial" panose="020B0604020202020204" pitchFamily="34" charset="0"/>
                        </a:rPr>
                        <a:t>Total central IT spending per institutional FTE (students, faculty, and staff)</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a:r>
                        <a:rPr lang="en-US" sz="1200" b="0" dirty="0" smtClean="0">
                          <a:solidFill>
                            <a:srgbClr val="000000"/>
                          </a:solidFill>
                          <a:latin typeface="Arial"/>
                          <a:cs typeface="Arial"/>
                        </a:rPr>
                        <a:t>13–14</a:t>
                      </a:r>
                      <a:endParaRPr lang="en-US" sz="1200" b="0" dirty="0">
                        <a:solidFill>
                          <a:srgbClr val="000000"/>
                        </a:solidFill>
                        <a:latin typeface="Arial"/>
                        <a:cs typeface="Arial"/>
                      </a:endParaRPr>
                    </a:p>
                  </a:txBody>
                  <a:tcPr marT="0" marB="0" anchor="ctr"/>
                </a:tc>
              </a:tr>
              <a:tr h="0">
                <a:tc vMerge="1">
                  <a:txBody>
                    <a:bodyPr/>
                    <a:lstStyle/>
                    <a:p>
                      <a:pPr lvl="0" algn="ctr"/>
                      <a:endParaRPr lang="en-US" sz="1000" b="0" kern="1200" dirty="0">
                        <a:solidFill>
                          <a:srgbClr val="FF0000"/>
                        </a:solidFill>
                        <a:effectLst/>
                        <a:latin typeface="Arial" panose="020B0604020202020204" pitchFamily="34" charset="0"/>
                        <a:ea typeface="+mn-ea"/>
                        <a:cs typeface="Arial" panose="020B0604020202020204" pitchFamily="34" charset="0"/>
                      </a:endParaRPr>
                    </a:p>
                  </a:txBody>
                  <a:tcPr marT="0" marB="0" anchor="ctr"/>
                </a:tc>
                <a:tc vMerge="1">
                  <a:txBody>
                    <a:bodyPr/>
                    <a:lstStyle/>
                    <a:p>
                      <a:pPr lvl="0" algn="l" fontAlgn="b"/>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200" u="none" strike="noStrike" dirty="0">
                          <a:solidFill>
                            <a:schemeClr val="tx1"/>
                          </a:solidFill>
                          <a:effectLst/>
                          <a:latin typeface="Arial" panose="020B0604020202020204" pitchFamily="34" charset="0"/>
                          <a:cs typeface="Arial" panose="020B0604020202020204" pitchFamily="34" charset="0"/>
                        </a:rPr>
                        <a:t>Total central IT spending as </a:t>
                      </a:r>
                      <a:r>
                        <a:rPr lang="en-US" sz="1200" u="none" strike="noStrike" dirty="0" smtClean="0">
                          <a:solidFill>
                            <a:schemeClr val="tx1"/>
                          </a:solidFill>
                          <a:effectLst/>
                          <a:latin typeface="Arial" panose="020B0604020202020204" pitchFamily="34" charset="0"/>
                          <a:cs typeface="Arial" panose="020B0604020202020204" pitchFamily="34" charset="0"/>
                        </a:rPr>
                        <a:t>a percentage </a:t>
                      </a:r>
                      <a:r>
                        <a:rPr lang="en-US" sz="1200" u="none" strike="noStrike" dirty="0">
                          <a:solidFill>
                            <a:schemeClr val="tx1"/>
                          </a:solidFill>
                          <a:effectLst/>
                          <a:latin typeface="Arial" panose="020B0604020202020204" pitchFamily="34" charset="0"/>
                          <a:cs typeface="Arial" panose="020B0604020202020204" pitchFamily="34" charset="0"/>
                        </a:rPr>
                        <a:t>of institutional expenses</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latin typeface="Arial"/>
                          <a:cs typeface="Arial"/>
                        </a:rPr>
                        <a:t>13, 15</a:t>
                      </a:r>
                    </a:p>
                  </a:txBody>
                  <a:tcPr marT="0" marB="0" anchor="ctr"/>
                </a:tc>
              </a:tr>
              <a:tr h="0">
                <a:tc vMerge="1">
                  <a:txBody>
                    <a:bodyPr/>
                    <a:lstStyle/>
                    <a:p>
                      <a:pPr lvl="0" algn="ctr"/>
                      <a:endParaRPr lang="en-US" sz="1000" b="0" kern="1200" dirty="0">
                        <a:solidFill>
                          <a:srgbClr val="FF0000"/>
                        </a:solidFill>
                        <a:effectLst/>
                        <a:latin typeface="Arial" panose="020B0604020202020204" pitchFamily="34" charset="0"/>
                        <a:ea typeface="+mn-ea"/>
                        <a:cs typeface="Arial" panose="020B0604020202020204" pitchFamily="34" charset="0"/>
                      </a:endParaRPr>
                    </a:p>
                  </a:txBody>
                  <a:tcPr marT="0" marB="0" anchor="ctr"/>
                </a:tc>
                <a:tc vMerge="1">
                  <a:txBody>
                    <a:bodyPr/>
                    <a:lstStyle/>
                    <a:p>
                      <a:pPr lvl="0" algn="l" fontAlgn="b"/>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rPr>
                        <a:t>Percentage of central IT spending on running, growing, and transforming the institution</a:t>
                      </a:r>
                      <a:endParaRPr lang="en-US" sz="1200" b="0" dirty="0" smtClean="0">
                        <a:solidFill>
                          <a:schemeClr val="tx1"/>
                        </a:solidFill>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latin typeface="Arial"/>
                          <a:cs typeface="Arial"/>
                        </a:rPr>
                        <a:t>18</a:t>
                      </a:r>
                    </a:p>
                  </a:txBody>
                  <a:tcPr marT="0" marB="0" anchor="ctr"/>
                </a:tc>
              </a:tr>
              <a:tr h="0">
                <a:tc vMerge="1">
                  <a:txBody>
                    <a:bodyPr/>
                    <a:lstStyle/>
                    <a:p>
                      <a:pPr lvl="0" algn="ctr"/>
                      <a:endParaRPr lang="en-US" sz="1000" b="0" kern="1200" dirty="0">
                        <a:solidFill>
                          <a:srgbClr val="FF0000"/>
                        </a:solidFill>
                        <a:effectLst/>
                        <a:latin typeface="Arial" panose="020B0604020202020204" pitchFamily="34" charset="0"/>
                        <a:ea typeface="+mn-ea"/>
                        <a:cs typeface="Arial" panose="020B0604020202020204" pitchFamily="34" charset="0"/>
                      </a:endParaRPr>
                    </a:p>
                  </a:txBody>
                  <a:tcPr marT="0" marB="0" anchor="ctr"/>
                </a:tc>
                <a:tc vMerge="1">
                  <a:txBody>
                    <a:bodyPr/>
                    <a:lstStyle/>
                    <a:p>
                      <a:pPr lvl="0" algn="l" fontAlgn="b"/>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T="0" marB="0" anchor="ctr"/>
                </a:tc>
                <a:tc>
                  <a:txBody>
                    <a:bodyPr/>
                    <a:lstStyle/>
                    <a:p>
                      <a:pPr lvl="0" algn="l" fontAlgn="ctr"/>
                      <a:r>
                        <a:rPr lang="en-US" sz="1200" u="none" strike="noStrike" dirty="0">
                          <a:solidFill>
                            <a:schemeClr val="tx1"/>
                          </a:solidFill>
                          <a:effectLst/>
                          <a:latin typeface="Arial" panose="020B0604020202020204" pitchFamily="34" charset="0"/>
                          <a:cs typeface="Arial" panose="020B0604020202020204" pitchFamily="34" charset="0"/>
                        </a:rPr>
                        <a:t>Central IT </a:t>
                      </a:r>
                      <a:r>
                        <a:rPr lang="en-US" sz="1200" u="none" strike="noStrike" dirty="0" smtClean="0">
                          <a:solidFill>
                            <a:schemeClr val="tx1"/>
                          </a:solidFill>
                          <a:effectLst/>
                          <a:latin typeface="Arial" panose="020B0604020202020204" pitchFamily="34" charset="0"/>
                          <a:cs typeface="Arial" panose="020B0604020202020204" pitchFamily="34" charset="0"/>
                        </a:rPr>
                        <a:t>compensation, noncompensation, and capital </a:t>
                      </a:r>
                      <a:r>
                        <a:rPr lang="en-US" sz="1200" u="none" strike="noStrike" dirty="0">
                          <a:solidFill>
                            <a:schemeClr val="tx1"/>
                          </a:solidFill>
                          <a:effectLst/>
                          <a:latin typeface="Arial" panose="020B0604020202020204" pitchFamily="34" charset="0"/>
                          <a:cs typeface="Arial" panose="020B0604020202020204" pitchFamily="34" charset="0"/>
                        </a:rPr>
                        <a:t>spending as a percentage of total central IT spending</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fontAlgn="ctr"/>
                      <a:r>
                        <a:rPr lang="en-US" sz="1200" b="0" i="0" u="none" strike="noStrike" dirty="0" smtClean="0">
                          <a:solidFill>
                            <a:srgbClr val="000000"/>
                          </a:solidFill>
                          <a:effectLst/>
                          <a:latin typeface="Arial"/>
                          <a:cs typeface="Arial"/>
                        </a:rPr>
                        <a:t>17</a:t>
                      </a:r>
                      <a:endParaRPr lang="en-US" sz="1200" b="0" i="0" u="none" strike="noStrike" dirty="0">
                        <a:solidFill>
                          <a:srgbClr val="000000"/>
                        </a:solidFill>
                        <a:effectLst/>
                        <a:latin typeface="Arial"/>
                        <a:cs typeface="Arial"/>
                      </a:endParaRPr>
                    </a:p>
                  </a:txBody>
                  <a:tcPr marT="0" marB="0" anchor="ctr"/>
                </a:tc>
              </a:tr>
              <a:tr h="0">
                <a:tc>
                  <a:txBody>
                    <a:bodyPr/>
                    <a:lstStyle/>
                    <a:p>
                      <a:pPr lvl="0" algn="ctr"/>
                      <a:r>
                        <a:rPr lang="en-US" sz="1200" kern="1200" dirty="0" smtClean="0">
                          <a:solidFill>
                            <a:srgbClr val="000000"/>
                          </a:solidFill>
                          <a:effectLst/>
                          <a:latin typeface="Arial" panose="020B0604020202020204" pitchFamily="34" charset="0"/>
                          <a:cs typeface="Arial" panose="020B0604020202020204" pitchFamily="34" charset="0"/>
                        </a:rPr>
                        <a:t>7</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BI and Analytics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200" b="0" i="0" u="none" strike="noStrike" dirty="0" smtClean="0">
                          <a:solidFill>
                            <a:schemeClr val="tx1"/>
                          </a:solidFill>
                          <a:effectLst/>
                          <a:latin typeface="Arial" panose="020B0604020202020204" pitchFamily="34" charset="0"/>
                          <a:cs typeface="Arial" panose="020B0604020202020204" pitchFamily="34" charset="0"/>
                        </a:rPr>
                        <a:t>Analytics</a:t>
                      </a:r>
                      <a:r>
                        <a:rPr lang="en-US" sz="1200" b="0" i="0" u="none" strike="noStrike" baseline="0" dirty="0" smtClean="0">
                          <a:solidFill>
                            <a:schemeClr val="tx1"/>
                          </a:solidFill>
                          <a:effectLst/>
                          <a:latin typeface="Arial" panose="020B0604020202020204" pitchFamily="34" charset="0"/>
                          <a:cs typeface="Arial" panose="020B0604020202020204" pitchFamily="34" charset="0"/>
                        </a:rPr>
                        <a:t> decision-making culture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a:r>
                        <a:rPr lang="en-US" sz="1200" b="0" dirty="0" smtClean="0">
                          <a:solidFill>
                            <a:srgbClr val="000000"/>
                          </a:solidFill>
                          <a:latin typeface="Arial"/>
                          <a:cs typeface="Arial"/>
                        </a:rPr>
                        <a:t>49</a:t>
                      </a:r>
                      <a:endParaRPr lang="en-US" sz="1200" b="0" dirty="0">
                        <a:solidFill>
                          <a:srgbClr val="000000"/>
                        </a:solidFill>
                        <a:latin typeface="Arial"/>
                        <a:cs typeface="Arial"/>
                      </a:endParaRPr>
                    </a:p>
                  </a:txBody>
                  <a:tcPr marT="0" marB="0" anchor="ctr"/>
                </a:tc>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cs typeface="Arial" panose="020B0604020202020204" pitchFamily="34" charset="0"/>
                        </a:rPr>
                        <a:t>8</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Enterprise Application Integrations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latin typeface="Arial" panose="020B0604020202020204" pitchFamily="34" charset="0"/>
                          <a:cs typeface="Arial" panose="020B0604020202020204" pitchFamily="34" charset="0"/>
                        </a:rPr>
                        <a:t>Systems most likely to be replaced in the next three years</a:t>
                      </a:r>
                      <a:endParaRPr lang="en-US" sz="1200" b="0" i="0" u="none" strike="noStrike" dirty="0" smtClean="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a:r>
                        <a:rPr lang="en-US" sz="1200" b="0" dirty="0" smtClean="0">
                          <a:solidFill>
                            <a:srgbClr val="000000"/>
                          </a:solidFill>
                          <a:latin typeface="Arial"/>
                          <a:cs typeface="Arial"/>
                        </a:rPr>
                        <a:t>48</a:t>
                      </a:r>
                      <a:endParaRPr lang="en-US" sz="1200" b="0" dirty="0">
                        <a:solidFill>
                          <a:srgbClr val="000000"/>
                        </a:solidFill>
                        <a:latin typeface="Arial"/>
                        <a:cs typeface="Arial"/>
                      </a:endParaRPr>
                    </a:p>
                  </a:txBody>
                  <a:tcPr marT="0" marB="0" anchor="ctr"/>
                </a:tc>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cs typeface="Arial" panose="020B0604020202020204" pitchFamily="34" charset="0"/>
                        </a:rPr>
                        <a:t>9</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IT Organizational Development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latin typeface="Arial" panose="020B0604020202020204" pitchFamily="34" charset="0"/>
                          <a:cs typeface="Arial" panose="020B0604020202020204" pitchFamily="34" charset="0"/>
                        </a:rPr>
                        <a:t>Central IT training spending per central IT staff FTE</a:t>
                      </a:r>
                      <a:endParaRPr lang="en-US" sz="1200" b="0" i="0" u="none" strike="noStrike" dirty="0" smtClean="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latin typeface="Arial"/>
                          <a:cs typeface="Arial"/>
                        </a:rPr>
                        <a:t>31</a:t>
                      </a:r>
                    </a:p>
                  </a:txBody>
                  <a:tcPr marT="0" marB="0" anchor="ctr"/>
                </a:tc>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cs typeface="Arial" panose="020B0604020202020204" pitchFamily="34" charset="0"/>
                        </a:rPr>
                        <a:t>10</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E-Learning and Online Education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lvl="0" algn="l" fontAlgn="ctr"/>
                      <a:r>
                        <a:rPr lang="en-US" sz="1200" b="0" i="0" u="none" strike="noStrike" dirty="0" smtClean="0">
                          <a:solidFill>
                            <a:schemeClr val="tx1"/>
                          </a:solidFill>
                          <a:effectLst/>
                          <a:latin typeface="Arial" panose="020B0604020202020204" pitchFamily="34" charset="0"/>
                          <a:cs typeface="Arial" panose="020B0604020202020204" pitchFamily="34" charset="0"/>
                        </a:rPr>
                        <a:t>Most commonly deployed e-learning technologies</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latin typeface="Arial"/>
                          <a:cs typeface="Arial"/>
                        </a:rPr>
                        <a:t>39</a:t>
                      </a:r>
                    </a:p>
                  </a:txBody>
                  <a:tcPr marT="0" marB="0" anchor="ctr"/>
                </a:tc>
              </a:tr>
            </a:tbl>
          </a:graphicData>
        </a:graphic>
      </p:graphicFrame>
    </p:spTree>
    <p:extLst>
      <p:ext uri="{BB962C8B-B14F-4D97-AF65-F5344CB8AC3E}">
        <p14:creationId xmlns:p14="http://schemas.microsoft.com/office/powerpoint/2010/main" val="386783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EDUCAUSE_PPT_Template1307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EDUCAUSE_PPT_Template130710.potx</Template>
  <TotalTime>76447</TotalTime>
  <Words>11139</Words>
  <Application>Microsoft Office PowerPoint</Application>
  <PresentationFormat>On-screen Show (4:3)</PresentationFormat>
  <Paragraphs>1445</Paragraphs>
  <Slides>53</Slides>
  <Notes>45</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EDUCAUSE_PPT_Template130710</vt:lpstr>
      <vt:lpstr>2015 EDUCAUSE Core Data Service (CDS) Benchmarking Report</vt:lpstr>
      <vt:lpstr>Table of Contents</vt:lpstr>
      <vt:lpstr>About CDS</vt:lpstr>
      <vt:lpstr>About the 2015 CDS Benchmarking Report</vt:lpstr>
      <vt:lpstr>Customizing 2015 CDS Benchmarking Report Graphs, in Five Steps</vt:lpstr>
      <vt:lpstr>Customizing 2015 CDS Benchmarking Report Graphs, in Five Steps (cont’d)</vt:lpstr>
      <vt:lpstr>Introduction to Benchmarking</vt:lpstr>
      <vt:lpstr>Steps for a Successful Benchmarking Assessment</vt:lpstr>
      <vt:lpstr>Identify Your Goals</vt:lpstr>
      <vt:lpstr>Next-Level Benchmarking:    The EDUCAUSE Benchmarking Service</vt:lpstr>
      <vt:lpstr>Summary of the Landscape</vt:lpstr>
      <vt:lpstr>IT Financials</vt:lpstr>
      <vt:lpstr>Total central IT spending per institutional FTE (students, faculty, and staff)  vs. total central IT spending as a percentage of institutional expenses</vt:lpstr>
      <vt:lpstr>Total central IT spending per institutional FTE (students, faculty, and staff),  six-year trend</vt:lpstr>
      <vt:lpstr>Total central IT spending as a percentage of institutional expenses, six-year trend</vt:lpstr>
      <vt:lpstr>Percentage of institutions with a 5% or greater increase/decrease in central IT spending over the previous year</vt:lpstr>
      <vt:lpstr>Central IT compensation, noncompensation, and capital spending as a percentage of total central IT spending</vt:lpstr>
      <vt:lpstr>Percentage of central IT spending on running, growing, and transforming the institution</vt:lpstr>
      <vt:lpstr>IT domain area spending as a percentage of central IT spending</vt:lpstr>
      <vt:lpstr>IT domain area spending as a percentage of central IT spending</vt:lpstr>
      <vt:lpstr>IT domain area spending as a percentage of central IT spending</vt:lpstr>
      <vt:lpstr>Central IT outsourcing spending as a percentage of total central IT spending</vt:lpstr>
      <vt:lpstr>IT Staffing</vt:lpstr>
      <vt:lpstr>Central IT FTEs per 1,000 institutional FTEs</vt:lpstr>
      <vt:lpstr>Central IT FTEs per 1,000 institutional FTEs, five-year trend</vt:lpstr>
      <vt:lpstr>Student worker FTEs as a percentage of total central IT FTEs</vt:lpstr>
      <vt:lpstr>Student workers as a percentage of total central IT FTEs, five-year trend</vt:lpstr>
      <vt:lpstr>Central IT domain area FTEs per 1,000 institutional FTEs</vt:lpstr>
      <vt:lpstr>Central IT domain area FTEs per 1,000 institutional FTEs</vt:lpstr>
      <vt:lpstr>Central IT domain area FTEs per 1,000 institutional FTEs</vt:lpstr>
      <vt:lpstr>Central IT training spending per central IT staff FTE</vt:lpstr>
      <vt:lpstr>Central IT training spending per central IT staff FTE, six-year trend</vt:lpstr>
      <vt:lpstr>IT Services</vt:lpstr>
      <vt:lpstr>IT Services: Benchmarks</vt:lpstr>
      <vt:lpstr>IT Support Services: Service delivery</vt:lpstr>
      <vt:lpstr>IT Support Services: Annual number of tickets per institutional FTE, among institutions with a central IT help desk that offers each mode</vt:lpstr>
      <vt:lpstr>Educational Technology Services: Most common teaching and learning support services for faculty</vt:lpstr>
      <vt:lpstr>Educational Technology Services: Student FTE per shared workstation provided by central IT</vt:lpstr>
      <vt:lpstr>Educational Technology Services: Most commonly deployed e-learning technologies</vt:lpstr>
      <vt:lpstr>Educational Technology Services: Most commonly deployed student success technologies</vt:lpstr>
      <vt:lpstr>Data Center: Outsourcing and shared services*</vt:lpstr>
      <vt:lpstr>Data Center: Use of SaaS, PaaS, and IaaS</vt:lpstr>
      <vt:lpstr>Communications Infrastructure: Communications infrastructure technologies most likely to be deployed soon*</vt:lpstr>
      <vt:lpstr>Communications Infrastructure: Wireless network configuration</vt:lpstr>
      <vt:lpstr>Information Security: Training for faculty, staff, and students</vt:lpstr>
      <vt:lpstr>Information Security: Risk assessments</vt:lpstr>
      <vt:lpstr>Information Systems and Applications: Systems most commonly  vendor-managed (SaaS)</vt:lpstr>
      <vt:lpstr>Information Systems and Applications: Systems most likely to be replaced in the next three years</vt:lpstr>
      <vt:lpstr>Information Systems and Applications: Data efficacy and analytics decision-making culture</vt:lpstr>
      <vt:lpstr>Methodology</vt:lpstr>
      <vt:lpstr>Methodology, 1 of 3</vt:lpstr>
      <vt:lpstr>Methodology, 2 of 3</vt:lpstr>
      <vt:lpstr>Methodology, 3 of 3</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Colleen Keller</cp:lastModifiedBy>
  <cp:revision>449</cp:revision>
  <dcterms:created xsi:type="dcterms:W3CDTF">2012-08-08T18:23:13Z</dcterms:created>
  <dcterms:modified xsi:type="dcterms:W3CDTF">2016-03-11T15:50:43Z</dcterms:modified>
</cp:coreProperties>
</file>